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8"/>
  </p:notesMasterIdLst>
  <p:sldIdLst>
    <p:sldId id="257" r:id="rId2"/>
    <p:sldId id="328" r:id="rId3"/>
    <p:sldId id="331" r:id="rId4"/>
    <p:sldId id="364" r:id="rId5"/>
    <p:sldId id="389" r:id="rId6"/>
    <p:sldId id="393" r:id="rId7"/>
    <p:sldId id="390" r:id="rId8"/>
    <p:sldId id="394" r:id="rId9"/>
    <p:sldId id="395" r:id="rId10"/>
    <p:sldId id="298" r:id="rId11"/>
    <p:sldId id="329" r:id="rId12"/>
    <p:sldId id="351" r:id="rId13"/>
    <p:sldId id="386" r:id="rId14"/>
    <p:sldId id="340" r:id="rId15"/>
    <p:sldId id="350" r:id="rId16"/>
    <p:sldId id="382" r:id="rId17"/>
    <p:sldId id="413" r:id="rId18"/>
    <p:sldId id="365" r:id="rId19"/>
    <p:sldId id="411" r:id="rId20"/>
    <p:sldId id="391" r:id="rId21"/>
    <p:sldId id="392" r:id="rId22"/>
    <p:sldId id="383" r:id="rId23"/>
    <p:sldId id="396" r:id="rId24"/>
    <p:sldId id="2142534241" r:id="rId25"/>
    <p:sldId id="347" r:id="rId26"/>
    <p:sldId id="370" r:id="rId27"/>
    <p:sldId id="295" r:id="rId28"/>
    <p:sldId id="408" r:id="rId29"/>
    <p:sldId id="357" r:id="rId30"/>
    <p:sldId id="359" r:id="rId31"/>
    <p:sldId id="360" r:id="rId32"/>
    <p:sldId id="367" r:id="rId33"/>
    <p:sldId id="369" r:id="rId34"/>
    <p:sldId id="388" r:id="rId35"/>
    <p:sldId id="2142534161" r:id="rId36"/>
    <p:sldId id="410" r:id="rId3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D5F9CBC-20E6-4D19-A20F-830892922AF7}" v="383" dt="2022-10-20T16:11:19.1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62" autoAdjust="0"/>
    <p:restoredTop sz="86435" autoAdjust="0"/>
  </p:normalViewPr>
  <p:slideViewPr>
    <p:cSldViewPr snapToGrid="0">
      <p:cViewPr varScale="1">
        <p:scale>
          <a:sx n="81" d="100"/>
          <a:sy n="81" d="100"/>
        </p:scale>
        <p:origin x="120" y="1404"/>
      </p:cViewPr>
      <p:guideLst/>
    </p:cSldViewPr>
  </p:slideViewPr>
  <p:outlineViewPr>
    <p:cViewPr>
      <p:scale>
        <a:sx n="33" d="100"/>
        <a:sy n="33" d="100"/>
      </p:scale>
      <p:origin x="0" y="-275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1C46C0-6312-4EF2-8133-CD3A082A512F}" type="doc">
      <dgm:prSet loTypeId="urn:microsoft.com/office/officeart/2005/8/layout/hList2" loCatId="list" qsTypeId="urn:microsoft.com/office/officeart/2005/8/quickstyle/simple1" qsCatId="simple" csTypeId="urn:microsoft.com/office/officeart/2005/8/colors/accent1_2" csCatId="accent1" phldr="1"/>
      <dgm:spPr/>
      <dgm:t>
        <a:bodyPr/>
        <a:lstStyle/>
        <a:p>
          <a:endParaRPr lang="en-US"/>
        </a:p>
      </dgm:t>
    </dgm:pt>
    <dgm:pt modelId="{A100B9B3-15A6-439B-8C8D-A1514C8BC7CC}">
      <dgm:prSet phldrT="[Text]"/>
      <dgm:spPr/>
      <dgm:t>
        <a:bodyPr/>
        <a:lstStyle/>
        <a:p>
          <a:r>
            <a:rPr lang="en-US"/>
            <a:t>Project Motivation and Impact</a:t>
          </a:r>
        </a:p>
      </dgm:t>
    </dgm:pt>
    <dgm:pt modelId="{D915E71D-59E2-483A-8310-04EC7C950439}" type="parTrans" cxnId="{972E539E-D024-40E1-BDCF-88CD8D1C68EA}">
      <dgm:prSet/>
      <dgm:spPr/>
      <dgm:t>
        <a:bodyPr/>
        <a:lstStyle/>
        <a:p>
          <a:endParaRPr lang="en-US"/>
        </a:p>
      </dgm:t>
    </dgm:pt>
    <dgm:pt modelId="{D8773869-DB62-42C4-8DCC-B45CB44E0008}" type="sibTrans" cxnId="{972E539E-D024-40E1-BDCF-88CD8D1C68EA}">
      <dgm:prSet/>
      <dgm:spPr/>
      <dgm:t>
        <a:bodyPr/>
        <a:lstStyle/>
        <a:p>
          <a:endParaRPr lang="en-US"/>
        </a:p>
      </dgm:t>
    </dgm:pt>
    <dgm:pt modelId="{88F10732-62E3-4CF5-85C5-08F78FF7AEB7}">
      <dgm:prSet phldrT="[Text]" custT="1"/>
      <dgm:spPr>
        <a:solidFill>
          <a:schemeClr val="accent1">
            <a:lumMod val="50000"/>
          </a:schemeClr>
        </a:solidFill>
      </dgm:spPr>
      <dgm:t>
        <a:bodyPr/>
        <a:lstStyle/>
        <a:p>
          <a:r>
            <a:rPr lang="en-US" sz="2400" dirty="0"/>
            <a:t>Science-driven</a:t>
          </a:r>
        </a:p>
      </dgm:t>
    </dgm:pt>
    <dgm:pt modelId="{FCFF5D30-5C89-4C09-BE3D-DEBFBBE3CAE7}" type="parTrans" cxnId="{609A0A53-C6F9-4A6E-857D-10B25A67BC79}">
      <dgm:prSet/>
      <dgm:spPr/>
      <dgm:t>
        <a:bodyPr/>
        <a:lstStyle/>
        <a:p>
          <a:endParaRPr lang="en-US"/>
        </a:p>
      </dgm:t>
    </dgm:pt>
    <dgm:pt modelId="{A4165F51-EC3A-45F4-94B5-D1C4BF02C05C}" type="sibTrans" cxnId="{609A0A53-C6F9-4A6E-857D-10B25A67BC79}">
      <dgm:prSet/>
      <dgm:spPr/>
      <dgm:t>
        <a:bodyPr/>
        <a:lstStyle/>
        <a:p>
          <a:endParaRPr lang="en-US"/>
        </a:p>
      </dgm:t>
    </dgm:pt>
    <dgm:pt modelId="{90B4F5B7-C4FA-4EB8-99CC-4526FD0019F4}">
      <dgm:prSet phldrT="[Text]" custT="1"/>
      <dgm:spPr>
        <a:solidFill>
          <a:schemeClr val="accent1">
            <a:lumMod val="50000"/>
          </a:schemeClr>
        </a:solidFill>
      </dgm:spPr>
      <dgm:t>
        <a:bodyPr/>
        <a:lstStyle/>
        <a:p>
          <a:r>
            <a:rPr lang="en-US" sz="2400"/>
            <a:t>Innovation</a:t>
          </a:r>
        </a:p>
      </dgm:t>
    </dgm:pt>
    <dgm:pt modelId="{5D1C3A6A-3186-4CD7-B051-9BCE2F7FA3EB}" type="parTrans" cxnId="{6F34DE3D-543E-4D4E-90C9-758B93A4DE8A}">
      <dgm:prSet/>
      <dgm:spPr/>
      <dgm:t>
        <a:bodyPr/>
        <a:lstStyle/>
        <a:p>
          <a:endParaRPr lang="en-US"/>
        </a:p>
      </dgm:t>
    </dgm:pt>
    <dgm:pt modelId="{092C23A3-F7FF-4C96-9D3C-FC88AC6B7529}" type="sibTrans" cxnId="{6F34DE3D-543E-4D4E-90C9-758B93A4DE8A}">
      <dgm:prSet/>
      <dgm:spPr/>
      <dgm:t>
        <a:bodyPr/>
        <a:lstStyle/>
        <a:p>
          <a:endParaRPr lang="en-US"/>
        </a:p>
      </dgm:t>
    </dgm:pt>
    <dgm:pt modelId="{95DD1439-F073-40C4-9C9D-D9E7EC2882B2}">
      <dgm:prSet phldrT="[Text]"/>
      <dgm:spPr/>
      <dgm:t>
        <a:bodyPr/>
        <a:lstStyle/>
        <a:p>
          <a:r>
            <a:rPr lang="en-US"/>
            <a:t>Cyberinfrastructure Plans</a:t>
          </a:r>
        </a:p>
      </dgm:t>
    </dgm:pt>
    <dgm:pt modelId="{B1C8CE96-FCCB-4028-A67A-1272D4FCAADF}" type="parTrans" cxnId="{2C5B97DB-D803-4342-8355-767DE6F24CF4}">
      <dgm:prSet/>
      <dgm:spPr/>
      <dgm:t>
        <a:bodyPr/>
        <a:lstStyle/>
        <a:p>
          <a:endParaRPr lang="en-US"/>
        </a:p>
      </dgm:t>
    </dgm:pt>
    <dgm:pt modelId="{CB2C05A1-3D4D-4536-89FB-EFD8A869992C}" type="sibTrans" cxnId="{2C5B97DB-D803-4342-8355-767DE6F24CF4}">
      <dgm:prSet/>
      <dgm:spPr/>
      <dgm:t>
        <a:bodyPr/>
        <a:lstStyle/>
        <a:p>
          <a:endParaRPr lang="en-US"/>
        </a:p>
      </dgm:t>
    </dgm:pt>
    <dgm:pt modelId="{E5A65F19-075F-49B0-BAC9-0360DD8B6BFA}">
      <dgm:prSet phldrT="[Text]" custT="1"/>
      <dgm:spPr>
        <a:solidFill>
          <a:schemeClr val="accent1">
            <a:lumMod val="50000"/>
          </a:schemeClr>
        </a:solidFill>
      </dgm:spPr>
      <dgm:t>
        <a:bodyPr/>
        <a:lstStyle/>
        <a:p>
          <a:r>
            <a:rPr lang="en-US" sz="2400"/>
            <a:t>Project plans, and system and process architecture</a:t>
          </a:r>
        </a:p>
      </dgm:t>
    </dgm:pt>
    <dgm:pt modelId="{C7E18C12-A8E0-4B0A-8E4F-42AF190B22A0}" type="parTrans" cxnId="{FE6236F2-6CC1-4F40-A763-0BFA59BBECB0}">
      <dgm:prSet/>
      <dgm:spPr/>
      <dgm:t>
        <a:bodyPr/>
        <a:lstStyle/>
        <a:p>
          <a:endParaRPr lang="en-US"/>
        </a:p>
      </dgm:t>
    </dgm:pt>
    <dgm:pt modelId="{945AB40D-9D97-408E-B5A7-53BB0543ACB7}" type="sibTrans" cxnId="{FE6236F2-6CC1-4F40-A763-0BFA59BBECB0}">
      <dgm:prSet/>
      <dgm:spPr/>
      <dgm:t>
        <a:bodyPr/>
        <a:lstStyle/>
        <a:p>
          <a:endParaRPr lang="en-US"/>
        </a:p>
      </dgm:t>
    </dgm:pt>
    <dgm:pt modelId="{98C67807-9C4E-4131-9B54-38CEADF66542}">
      <dgm:prSet phldrT="[Text]" custT="1"/>
      <dgm:spPr>
        <a:solidFill>
          <a:schemeClr val="accent1">
            <a:lumMod val="50000"/>
          </a:schemeClr>
        </a:solidFill>
      </dgm:spPr>
      <dgm:t>
        <a:bodyPr/>
        <a:lstStyle/>
        <a:p>
          <a:r>
            <a:rPr lang="en-US" sz="2400" dirty="0"/>
            <a:t>Building on existing, recognized capabilities</a:t>
          </a:r>
        </a:p>
      </dgm:t>
    </dgm:pt>
    <dgm:pt modelId="{D4767337-41F9-49C0-92C8-7F4A5C57F4DC}" type="parTrans" cxnId="{359D622F-86C9-489F-A18C-697115262C87}">
      <dgm:prSet/>
      <dgm:spPr/>
      <dgm:t>
        <a:bodyPr/>
        <a:lstStyle/>
        <a:p>
          <a:endParaRPr lang="en-US"/>
        </a:p>
      </dgm:t>
    </dgm:pt>
    <dgm:pt modelId="{8DF5E4DC-F705-4F6C-AACA-134FA3C2186D}" type="sibTrans" cxnId="{359D622F-86C9-489F-A18C-697115262C87}">
      <dgm:prSet/>
      <dgm:spPr/>
      <dgm:t>
        <a:bodyPr/>
        <a:lstStyle/>
        <a:p>
          <a:endParaRPr lang="en-US"/>
        </a:p>
      </dgm:t>
    </dgm:pt>
    <dgm:pt modelId="{3D7D3ECB-56C4-4FBC-B435-2AF577307036}">
      <dgm:prSet phldrT="[Text]"/>
      <dgm:spPr/>
      <dgm:t>
        <a:bodyPr/>
        <a:lstStyle/>
        <a:p>
          <a:r>
            <a:rPr lang="en-US"/>
            <a:t>Measurable Outcomes</a:t>
          </a:r>
        </a:p>
      </dgm:t>
    </dgm:pt>
    <dgm:pt modelId="{198FD979-E616-4345-B880-2E6FEA851503}" type="parTrans" cxnId="{A17B5D8D-2089-4495-8384-D71562ACDE48}">
      <dgm:prSet/>
      <dgm:spPr/>
      <dgm:t>
        <a:bodyPr/>
        <a:lstStyle/>
        <a:p>
          <a:endParaRPr lang="en-US"/>
        </a:p>
      </dgm:t>
    </dgm:pt>
    <dgm:pt modelId="{67C287BE-8333-4ADC-B5F7-8A3BBA2D2AEE}" type="sibTrans" cxnId="{A17B5D8D-2089-4495-8384-D71562ACDE48}">
      <dgm:prSet/>
      <dgm:spPr/>
      <dgm:t>
        <a:bodyPr/>
        <a:lstStyle/>
        <a:p>
          <a:endParaRPr lang="en-US"/>
        </a:p>
      </dgm:t>
    </dgm:pt>
    <dgm:pt modelId="{C9823FA1-4CF9-4196-9299-351B9B7E70AF}">
      <dgm:prSet phldrT="[Text]" custT="1"/>
      <dgm:spPr>
        <a:solidFill>
          <a:schemeClr val="accent1">
            <a:lumMod val="50000"/>
          </a:schemeClr>
        </a:solidFill>
      </dgm:spPr>
      <dgm:t>
        <a:bodyPr/>
        <a:lstStyle/>
        <a:p>
          <a:r>
            <a:rPr lang="en-US" sz="2400"/>
            <a:t>Deliverables</a:t>
          </a:r>
        </a:p>
      </dgm:t>
    </dgm:pt>
    <dgm:pt modelId="{15E4F806-9173-4436-8C0D-A0EC2475592F}" type="parTrans" cxnId="{60C077AA-8DE7-4ECB-834D-E194AE16013F}">
      <dgm:prSet/>
      <dgm:spPr/>
      <dgm:t>
        <a:bodyPr/>
        <a:lstStyle/>
        <a:p>
          <a:endParaRPr lang="en-US"/>
        </a:p>
      </dgm:t>
    </dgm:pt>
    <dgm:pt modelId="{EF431F00-9DA5-45AA-BFB7-916D53D366C6}" type="sibTrans" cxnId="{60C077AA-8DE7-4ECB-834D-E194AE16013F}">
      <dgm:prSet/>
      <dgm:spPr/>
      <dgm:t>
        <a:bodyPr/>
        <a:lstStyle/>
        <a:p>
          <a:endParaRPr lang="en-US"/>
        </a:p>
      </dgm:t>
    </dgm:pt>
    <dgm:pt modelId="{ADD3549B-0D69-4851-9ADC-008EABE37B51}">
      <dgm:prSet phldrT="[Text]" custT="1"/>
      <dgm:spPr>
        <a:solidFill>
          <a:schemeClr val="accent1">
            <a:lumMod val="50000"/>
          </a:schemeClr>
        </a:solidFill>
      </dgm:spPr>
      <dgm:t>
        <a:bodyPr/>
        <a:lstStyle/>
        <a:p>
          <a:r>
            <a:rPr lang="en-US" sz="2400"/>
            <a:t>Sustained and sustainable impacts</a:t>
          </a:r>
        </a:p>
      </dgm:t>
    </dgm:pt>
    <dgm:pt modelId="{CC54103D-C219-40FF-8E67-2549485BB414}" type="parTrans" cxnId="{9BF303D6-ED1A-4856-BEE6-204550C42835}">
      <dgm:prSet/>
      <dgm:spPr/>
      <dgm:t>
        <a:bodyPr/>
        <a:lstStyle/>
        <a:p>
          <a:endParaRPr lang="en-US"/>
        </a:p>
      </dgm:t>
    </dgm:pt>
    <dgm:pt modelId="{097D5514-4CAA-4018-86D5-2E72608BEFE1}" type="sibTrans" cxnId="{9BF303D6-ED1A-4856-BEE6-204550C42835}">
      <dgm:prSet/>
      <dgm:spPr/>
      <dgm:t>
        <a:bodyPr/>
        <a:lstStyle/>
        <a:p>
          <a:endParaRPr lang="en-US"/>
        </a:p>
      </dgm:t>
    </dgm:pt>
    <dgm:pt modelId="{CB60A6CE-3E3B-4A11-8A7B-EC11A108C1F4}">
      <dgm:prSet phldrT="[Text]" custT="1"/>
      <dgm:spPr>
        <a:solidFill>
          <a:schemeClr val="accent1">
            <a:lumMod val="50000"/>
          </a:schemeClr>
        </a:solidFill>
      </dgm:spPr>
      <dgm:t>
        <a:bodyPr/>
        <a:lstStyle/>
        <a:p>
          <a:r>
            <a:rPr lang="en-US" sz="2400"/>
            <a:t>Close collaborations among stakeholders</a:t>
          </a:r>
        </a:p>
      </dgm:t>
    </dgm:pt>
    <dgm:pt modelId="{42E62E7E-2C79-4CC8-A9F9-6F6E1058A56C}" type="parTrans" cxnId="{0CA432BA-029F-4AA4-9747-F6E400A63888}">
      <dgm:prSet/>
      <dgm:spPr/>
      <dgm:t>
        <a:bodyPr/>
        <a:lstStyle/>
        <a:p>
          <a:endParaRPr lang="en-US"/>
        </a:p>
      </dgm:t>
    </dgm:pt>
    <dgm:pt modelId="{7BFCF8CD-0A88-49AC-8FB9-7B30F6FA4BE4}" type="sibTrans" cxnId="{0CA432BA-029F-4AA4-9747-F6E400A63888}">
      <dgm:prSet/>
      <dgm:spPr/>
      <dgm:t>
        <a:bodyPr/>
        <a:lstStyle/>
        <a:p>
          <a:endParaRPr lang="en-US"/>
        </a:p>
      </dgm:t>
    </dgm:pt>
    <dgm:pt modelId="{8BD92B97-E4EE-4DFD-B9C1-E51A469E2E7A}">
      <dgm:prSet phldrT="[Text]" custT="1"/>
      <dgm:spPr>
        <a:solidFill>
          <a:schemeClr val="accent1">
            <a:lumMod val="50000"/>
          </a:schemeClr>
        </a:solidFill>
      </dgm:spPr>
      <dgm:t>
        <a:bodyPr/>
        <a:lstStyle/>
        <a:p>
          <a:r>
            <a:rPr lang="en-US" sz="2400"/>
            <a:t>Metrics</a:t>
          </a:r>
        </a:p>
      </dgm:t>
    </dgm:pt>
    <dgm:pt modelId="{FA874902-AF2D-47D3-8F62-52D80EDE2B56}" type="parTrans" cxnId="{8FD81CCC-04F0-4153-870E-6F15B5E34703}">
      <dgm:prSet/>
      <dgm:spPr/>
      <dgm:t>
        <a:bodyPr/>
        <a:lstStyle/>
        <a:p>
          <a:endParaRPr lang="en-US"/>
        </a:p>
      </dgm:t>
    </dgm:pt>
    <dgm:pt modelId="{F7F2D6AB-6B6B-4C97-BF4B-475E643D6E23}" type="sibTrans" cxnId="{8FD81CCC-04F0-4153-870E-6F15B5E34703}">
      <dgm:prSet/>
      <dgm:spPr/>
      <dgm:t>
        <a:bodyPr/>
        <a:lstStyle/>
        <a:p>
          <a:endParaRPr lang="en-US"/>
        </a:p>
      </dgm:t>
    </dgm:pt>
    <dgm:pt modelId="{8D1EB715-94A5-40FF-AF72-5A8182F41005}" type="pres">
      <dgm:prSet presAssocID="{7E1C46C0-6312-4EF2-8133-CD3A082A512F}" presName="linearFlow" presStyleCnt="0">
        <dgm:presLayoutVars>
          <dgm:dir/>
          <dgm:animLvl val="lvl"/>
          <dgm:resizeHandles/>
        </dgm:presLayoutVars>
      </dgm:prSet>
      <dgm:spPr/>
    </dgm:pt>
    <dgm:pt modelId="{394EAA52-A83F-4D2B-872D-F9319E87DD92}" type="pres">
      <dgm:prSet presAssocID="{A100B9B3-15A6-439B-8C8D-A1514C8BC7CC}" presName="compositeNode" presStyleCnt="0">
        <dgm:presLayoutVars>
          <dgm:bulletEnabled val="1"/>
        </dgm:presLayoutVars>
      </dgm:prSet>
      <dgm:spPr/>
    </dgm:pt>
    <dgm:pt modelId="{DFDFDF1D-9433-4092-9E32-473FF5E8696C}" type="pres">
      <dgm:prSet presAssocID="{A100B9B3-15A6-439B-8C8D-A1514C8BC7CC}" presName="imag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Close up of a microscope"/>
        </a:ext>
      </dgm:extLst>
    </dgm:pt>
    <dgm:pt modelId="{DFE0C7FB-B4B1-48DA-9548-E07992AF9522}" type="pres">
      <dgm:prSet presAssocID="{A100B9B3-15A6-439B-8C8D-A1514C8BC7CC}" presName="childNode" presStyleLbl="node1" presStyleIdx="0" presStyleCnt="3">
        <dgm:presLayoutVars>
          <dgm:bulletEnabled val="1"/>
        </dgm:presLayoutVars>
      </dgm:prSet>
      <dgm:spPr/>
    </dgm:pt>
    <dgm:pt modelId="{98B00710-A891-45A7-AB29-2760C6C8AC0B}" type="pres">
      <dgm:prSet presAssocID="{A100B9B3-15A6-439B-8C8D-A1514C8BC7CC}" presName="parentNode" presStyleLbl="revTx" presStyleIdx="0" presStyleCnt="3">
        <dgm:presLayoutVars>
          <dgm:chMax val="0"/>
          <dgm:bulletEnabled val="1"/>
        </dgm:presLayoutVars>
      </dgm:prSet>
      <dgm:spPr/>
    </dgm:pt>
    <dgm:pt modelId="{15909072-6CFE-4D0F-8D5F-9011B7415FED}" type="pres">
      <dgm:prSet presAssocID="{D8773869-DB62-42C4-8DCC-B45CB44E0008}" presName="sibTrans" presStyleCnt="0"/>
      <dgm:spPr/>
    </dgm:pt>
    <dgm:pt modelId="{6961195F-B18B-4089-97B4-AD7848FC61AA}" type="pres">
      <dgm:prSet presAssocID="{95DD1439-F073-40C4-9C9D-D9E7EC2882B2}" presName="compositeNode" presStyleCnt="0">
        <dgm:presLayoutVars>
          <dgm:bulletEnabled val="1"/>
        </dgm:presLayoutVars>
      </dgm:prSet>
      <dgm:spPr/>
    </dgm:pt>
    <dgm:pt modelId="{E7BE0BDC-59DC-464C-A214-9592421FF319}" type="pres">
      <dgm:prSet presAssocID="{95DD1439-F073-40C4-9C9D-D9E7EC2882B2}" presName="imag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dgm:spPr>
      <dgm:extLst>
        <a:ext uri="{E40237B7-FDA0-4F09-8148-C483321AD2D9}">
          <dgm14:cNvPr xmlns:dgm14="http://schemas.microsoft.com/office/drawing/2010/diagram" id="0" name="" descr="White arrows painted on the asphalt"/>
        </a:ext>
      </dgm:extLst>
    </dgm:pt>
    <dgm:pt modelId="{793D5045-9F23-40C2-9557-79016CA488A5}" type="pres">
      <dgm:prSet presAssocID="{95DD1439-F073-40C4-9C9D-D9E7EC2882B2}" presName="childNode" presStyleLbl="node1" presStyleIdx="1" presStyleCnt="3">
        <dgm:presLayoutVars>
          <dgm:bulletEnabled val="1"/>
        </dgm:presLayoutVars>
      </dgm:prSet>
      <dgm:spPr/>
    </dgm:pt>
    <dgm:pt modelId="{2C84B8CA-5D0D-4439-BA7A-AFF3AE9B16C6}" type="pres">
      <dgm:prSet presAssocID="{95DD1439-F073-40C4-9C9D-D9E7EC2882B2}" presName="parentNode" presStyleLbl="revTx" presStyleIdx="1" presStyleCnt="3">
        <dgm:presLayoutVars>
          <dgm:chMax val="0"/>
          <dgm:bulletEnabled val="1"/>
        </dgm:presLayoutVars>
      </dgm:prSet>
      <dgm:spPr/>
    </dgm:pt>
    <dgm:pt modelId="{811E3151-95F6-4DD1-BE59-6C77061139F3}" type="pres">
      <dgm:prSet presAssocID="{CB2C05A1-3D4D-4536-89FB-EFD8A869992C}" presName="sibTrans" presStyleCnt="0"/>
      <dgm:spPr/>
    </dgm:pt>
    <dgm:pt modelId="{CE04398A-C8BD-4201-A59C-0510BF399BC8}" type="pres">
      <dgm:prSet presAssocID="{3D7D3ECB-56C4-4FBC-B435-2AF577307036}" presName="compositeNode" presStyleCnt="0">
        <dgm:presLayoutVars>
          <dgm:bulletEnabled val="1"/>
        </dgm:presLayoutVars>
      </dgm:prSet>
      <dgm:spPr/>
    </dgm:pt>
    <dgm:pt modelId="{CCC2E2C2-2F90-4315-9FC7-1069E0CF19F4}" type="pres">
      <dgm:prSet presAssocID="{3D7D3ECB-56C4-4FBC-B435-2AF577307036}" presName="imag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dgm:spPr>
      <dgm:extLst>
        <a:ext uri="{E40237B7-FDA0-4F09-8148-C483321AD2D9}">
          <dgm14:cNvPr xmlns:dgm14="http://schemas.microsoft.com/office/drawing/2010/diagram" id="0" name="" descr="Graph"/>
        </a:ext>
      </dgm:extLst>
    </dgm:pt>
    <dgm:pt modelId="{A8D6B45C-1DD6-4FCE-BD65-69AFA8291EC2}" type="pres">
      <dgm:prSet presAssocID="{3D7D3ECB-56C4-4FBC-B435-2AF577307036}" presName="childNode" presStyleLbl="node1" presStyleIdx="2" presStyleCnt="3">
        <dgm:presLayoutVars>
          <dgm:bulletEnabled val="1"/>
        </dgm:presLayoutVars>
      </dgm:prSet>
      <dgm:spPr/>
    </dgm:pt>
    <dgm:pt modelId="{B32D178F-10A0-420D-9CC4-CC146B2C8039}" type="pres">
      <dgm:prSet presAssocID="{3D7D3ECB-56C4-4FBC-B435-2AF577307036}" presName="parentNode" presStyleLbl="revTx" presStyleIdx="2" presStyleCnt="3">
        <dgm:presLayoutVars>
          <dgm:chMax val="0"/>
          <dgm:bulletEnabled val="1"/>
        </dgm:presLayoutVars>
      </dgm:prSet>
      <dgm:spPr/>
    </dgm:pt>
  </dgm:ptLst>
  <dgm:cxnLst>
    <dgm:cxn modelId="{5F265203-2718-4098-8592-8F59CBE2DEA0}" type="presOf" srcId="{E5A65F19-075F-49B0-BAC9-0360DD8B6BFA}" destId="{793D5045-9F23-40C2-9557-79016CA488A5}" srcOrd="0" destOrd="0" presId="urn:microsoft.com/office/officeart/2005/8/layout/hList2"/>
    <dgm:cxn modelId="{DAF7D90B-5EAA-4DE4-A4EE-3B356D7D5856}" type="presOf" srcId="{90B4F5B7-C4FA-4EB8-99CC-4526FD0019F4}" destId="{DFE0C7FB-B4B1-48DA-9548-E07992AF9522}" srcOrd="0" destOrd="1" presId="urn:microsoft.com/office/officeart/2005/8/layout/hList2"/>
    <dgm:cxn modelId="{2DDCF014-F7C5-4D4A-9498-629CB8E243EC}" type="presOf" srcId="{3D7D3ECB-56C4-4FBC-B435-2AF577307036}" destId="{B32D178F-10A0-420D-9CC4-CC146B2C8039}" srcOrd="0" destOrd="0" presId="urn:microsoft.com/office/officeart/2005/8/layout/hList2"/>
    <dgm:cxn modelId="{AC093B1D-A4C3-4983-AC72-052653578322}" type="presOf" srcId="{ADD3549B-0D69-4851-9ADC-008EABE37B51}" destId="{A8D6B45C-1DD6-4FCE-BD65-69AFA8291EC2}" srcOrd="0" destOrd="1" presId="urn:microsoft.com/office/officeart/2005/8/layout/hList2"/>
    <dgm:cxn modelId="{A54CEE2E-5FF0-47C4-B640-E2621113A50C}" type="presOf" srcId="{88F10732-62E3-4CF5-85C5-08F78FF7AEB7}" destId="{DFE0C7FB-B4B1-48DA-9548-E07992AF9522}" srcOrd="0" destOrd="0" presId="urn:microsoft.com/office/officeart/2005/8/layout/hList2"/>
    <dgm:cxn modelId="{359D622F-86C9-489F-A18C-697115262C87}" srcId="{95DD1439-F073-40C4-9C9D-D9E7EC2882B2}" destId="{98C67807-9C4E-4131-9B54-38CEADF66542}" srcOrd="1" destOrd="0" parTransId="{D4767337-41F9-49C0-92C8-7F4A5C57F4DC}" sibTransId="{8DF5E4DC-F705-4F6C-AACA-134FA3C2186D}"/>
    <dgm:cxn modelId="{6F34DE3D-543E-4D4E-90C9-758B93A4DE8A}" srcId="{A100B9B3-15A6-439B-8C8D-A1514C8BC7CC}" destId="{90B4F5B7-C4FA-4EB8-99CC-4526FD0019F4}" srcOrd="1" destOrd="0" parTransId="{5D1C3A6A-3186-4CD7-B051-9BCE2F7FA3EB}" sibTransId="{092C23A3-F7FF-4C96-9D3C-FC88AC6B7529}"/>
    <dgm:cxn modelId="{F64BDF5F-0D4C-4A43-B3E8-BBF59B129502}" type="presOf" srcId="{CB60A6CE-3E3B-4A11-8A7B-EC11A108C1F4}" destId="{793D5045-9F23-40C2-9557-79016CA488A5}" srcOrd="0" destOrd="2" presId="urn:microsoft.com/office/officeart/2005/8/layout/hList2"/>
    <dgm:cxn modelId="{609A0A53-C6F9-4A6E-857D-10B25A67BC79}" srcId="{A100B9B3-15A6-439B-8C8D-A1514C8BC7CC}" destId="{88F10732-62E3-4CF5-85C5-08F78FF7AEB7}" srcOrd="0" destOrd="0" parTransId="{FCFF5D30-5C89-4C09-BE3D-DEBFBBE3CAE7}" sibTransId="{A4165F51-EC3A-45F4-94B5-D1C4BF02C05C}"/>
    <dgm:cxn modelId="{A17B5D8D-2089-4495-8384-D71562ACDE48}" srcId="{7E1C46C0-6312-4EF2-8133-CD3A082A512F}" destId="{3D7D3ECB-56C4-4FBC-B435-2AF577307036}" srcOrd="2" destOrd="0" parTransId="{198FD979-E616-4345-B880-2E6FEA851503}" sibTransId="{67C287BE-8333-4ADC-B5F7-8A3BBA2D2AEE}"/>
    <dgm:cxn modelId="{EE89019E-511B-4720-841F-88FD33C78698}" type="presOf" srcId="{7E1C46C0-6312-4EF2-8133-CD3A082A512F}" destId="{8D1EB715-94A5-40FF-AF72-5A8182F41005}" srcOrd="0" destOrd="0" presId="urn:microsoft.com/office/officeart/2005/8/layout/hList2"/>
    <dgm:cxn modelId="{972E539E-D024-40E1-BDCF-88CD8D1C68EA}" srcId="{7E1C46C0-6312-4EF2-8133-CD3A082A512F}" destId="{A100B9B3-15A6-439B-8C8D-A1514C8BC7CC}" srcOrd="0" destOrd="0" parTransId="{D915E71D-59E2-483A-8310-04EC7C950439}" sibTransId="{D8773869-DB62-42C4-8DCC-B45CB44E0008}"/>
    <dgm:cxn modelId="{60C077AA-8DE7-4ECB-834D-E194AE16013F}" srcId="{3D7D3ECB-56C4-4FBC-B435-2AF577307036}" destId="{C9823FA1-4CF9-4196-9299-351B9B7E70AF}" srcOrd="0" destOrd="0" parTransId="{15E4F806-9173-4436-8C0D-A0EC2475592F}" sibTransId="{EF431F00-9DA5-45AA-BFB7-916D53D366C6}"/>
    <dgm:cxn modelId="{FF57E5B4-8756-47F3-987F-719A04EA5857}" type="presOf" srcId="{C9823FA1-4CF9-4196-9299-351B9B7E70AF}" destId="{A8D6B45C-1DD6-4FCE-BD65-69AFA8291EC2}" srcOrd="0" destOrd="0" presId="urn:microsoft.com/office/officeart/2005/8/layout/hList2"/>
    <dgm:cxn modelId="{4CA5FAB7-5880-48C0-9E24-DE291C53EBA5}" type="presOf" srcId="{98C67807-9C4E-4131-9B54-38CEADF66542}" destId="{793D5045-9F23-40C2-9557-79016CA488A5}" srcOrd="0" destOrd="1" presId="urn:microsoft.com/office/officeart/2005/8/layout/hList2"/>
    <dgm:cxn modelId="{0CA432BA-029F-4AA4-9747-F6E400A63888}" srcId="{95DD1439-F073-40C4-9C9D-D9E7EC2882B2}" destId="{CB60A6CE-3E3B-4A11-8A7B-EC11A108C1F4}" srcOrd="2" destOrd="0" parTransId="{42E62E7E-2C79-4CC8-A9F9-6F6E1058A56C}" sibTransId="{7BFCF8CD-0A88-49AC-8FB9-7B30F6FA4BE4}"/>
    <dgm:cxn modelId="{F6F3AFC9-EEE4-442A-A051-94DCDAD09D8F}" type="presOf" srcId="{8BD92B97-E4EE-4DFD-B9C1-E51A469E2E7A}" destId="{A8D6B45C-1DD6-4FCE-BD65-69AFA8291EC2}" srcOrd="0" destOrd="2" presId="urn:microsoft.com/office/officeart/2005/8/layout/hList2"/>
    <dgm:cxn modelId="{8FD81CCC-04F0-4153-870E-6F15B5E34703}" srcId="{3D7D3ECB-56C4-4FBC-B435-2AF577307036}" destId="{8BD92B97-E4EE-4DFD-B9C1-E51A469E2E7A}" srcOrd="2" destOrd="0" parTransId="{FA874902-AF2D-47D3-8F62-52D80EDE2B56}" sibTransId="{F7F2D6AB-6B6B-4C97-BF4B-475E643D6E23}"/>
    <dgm:cxn modelId="{9BF303D6-ED1A-4856-BEE6-204550C42835}" srcId="{3D7D3ECB-56C4-4FBC-B435-2AF577307036}" destId="{ADD3549B-0D69-4851-9ADC-008EABE37B51}" srcOrd="1" destOrd="0" parTransId="{CC54103D-C219-40FF-8E67-2549485BB414}" sibTransId="{097D5514-4CAA-4018-86D5-2E72608BEFE1}"/>
    <dgm:cxn modelId="{2C5B97DB-D803-4342-8355-767DE6F24CF4}" srcId="{7E1C46C0-6312-4EF2-8133-CD3A082A512F}" destId="{95DD1439-F073-40C4-9C9D-D9E7EC2882B2}" srcOrd="1" destOrd="0" parTransId="{B1C8CE96-FCCB-4028-A67A-1272D4FCAADF}" sibTransId="{CB2C05A1-3D4D-4536-89FB-EFD8A869992C}"/>
    <dgm:cxn modelId="{28E5B8E0-0089-47F6-A490-2A1B493ADC3A}" type="presOf" srcId="{95DD1439-F073-40C4-9C9D-D9E7EC2882B2}" destId="{2C84B8CA-5D0D-4439-BA7A-AFF3AE9B16C6}" srcOrd="0" destOrd="0" presId="urn:microsoft.com/office/officeart/2005/8/layout/hList2"/>
    <dgm:cxn modelId="{BF1140EF-FA48-42EF-A341-6B09A1A08B4B}" type="presOf" srcId="{A100B9B3-15A6-439B-8C8D-A1514C8BC7CC}" destId="{98B00710-A891-45A7-AB29-2760C6C8AC0B}" srcOrd="0" destOrd="0" presId="urn:microsoft.com/office/officeart/2005/8/layout/hList2"/>
    <dgm:cxn modelId="{FE6236F2-6CC1-4F40-A763-0BFA59BBECB0}" srcId="{95DD1439-F073-40C4-9C9D-D9E7EC2882B2}" destId="{E5A65F19-075F-49B0-BAC9-0360DD8B6BFA}" srcOrd="0" destOrd="0" parTransId="{C7E18C12-A8E0-4B0A-8E4F-42AF190B22A0}" sibTransId="{945AB40D-9D97-408E-B5A7-53BB0543ACB7}"/>
    <dgm:cxn modelId="{13E39563-4842-445A-84F4-0967D7FEBAAC}" type="presParOf" srcId="{8D1EB715-94A5-40FF-AF72-5A8182F41005}" destId="{394EAA52-A83F-4D2B-872D-F9319E87DD92}" srcOrd="0" destOrd="0" presId="urn:microsoft.com/office/officeart/2005/8/layout/hList2"/>
    <dgm:cxn modelId="{1127F5AF-EF08-4219-B218-646C13FB7C1F}" type="presParOf" srcId="{394EAA52-A83F-4D2B-872D-F9319E87DD92}" destId="{DFDFDF1D-9433-4092-9E32-473FF5E8696C}" srcOrd="0" destOrd="0" presId="urn:microsoft.com/office/officeart/2005/8/layout/hList2"/>
    <dgm:cxn modelId="{A96CE8D4-BFBD-491E-84B6-0A2BDFE79A85}" type="presParOf" srcId="{394EAA52-A83F-4D2B-872D-F9319E87DD92}" destId="{DFE0C7FB-B4B1-48DA-9548-E07992AF9522}" srcOrd="1" destOrd="0" presId="urn:microsoft.com/office/officeart/2005/8/layout/hList2"/>
    <dgm:cxn modelId="{13792FF8-D695-4A8A-9B6F-8476F680CB11}" type="presParOf" srcId="{394EAA52-A83F-4D2B-872D-F9319E87DD92}" destId="{98B00710-A891-45A7-AB29-2760C6C8AC0B}" srcOrd="2" destOrd="0" presId="urn:microsoft.com/office/officeart/2005/8/layout/hList2"/>
    <dgm:cxn modelId="{FD059823-BC86-4C40-B96B-EE428F15892A}" type="presParOf" srcId="{8D1EB715-94A5-40FF-AF72-5A8182F41005}" destId="{15909072-6CFE-4D0F-8D5F-9011B7415FED}" srcOrd="1" destOrd="0" presId="urn:microsoft.com/office/officeart/2005/8/layout/hList2"/>
    <dgm:cxn modelId="{86D28679-0A1D-4BB6-AA1F-4CC67331946F}" type="presParOf" srcId="{8D1EB715-94A5-40FF-AF72-5A8182F41005}" destId="{6961195F-B18B-4089-97B4-AD7848FC61AA}" srcOrd="2" destOrd="0" presId="urn:microsoft.com/office/officeart/2005/8/layout/hList2"/>
    <dgm:cxn modelId="{EC1E3AE9-64EC-4E85-A202-6D4D1D11068D}" type="presParOf" srcId="{6961195F-B18B-4089-97B4-AD7848FC61AA}" destId="{E7BE0BDC-59DC-464C-A214-9592421FF319}" srcOrd="0" destOrd="0" presId="urn:microsoft.com/office/officeart/2005/8/layout/hList2"/>
    <dgm:cxn modelId="{DFAC282E-899D-4E4A-9289-BD11115F8811}" type="presParOf" srcId="{6961195F-B18B-4089-97B4-AD7848FC61AA}" destId="{793D5045-9F23-40C2-9557-79016CA488A5}" srcOrd="1" destOrd="0" presId="urn:microsoft.com/office/officeart/2005/8/layout/hList2"/>
    <dgm:cxn modelId="{F1EDADB6-476D-41F9-B4C2-42BFB2540F50}" type="presParOf" srcId="{6961195F-B18B-4089-97B4-AD7848FC61AA}" destId="{2C84B8CA-5D0D-4439-BA7A-AFF3AE9B16C6}" srcOrd="2" destOrd="0" presId="urn:microsoft.com/office/officeart/2005/8/layout/hList2"/>
    <dgm:cxn modelId="{7953F1CB-BC76-405A-ABEF-8EDA577574F5}" type="presParOf" srcId="{8D1EB715-94A5-40FF-AF72-5A8182F41005}" destId="{811E3151-95F6-4DD1-BE59-6C77061139F3}" srcOrd="3" destOrd="0" presId="urn:microsoft.com/office/officeart/2005/8/layout/hList2"/>
    <dgm:cxn modelId="{80F04C58-83F9-4F94-8CE2-58DFAC644783}" type="presParOf" srcId="{8D1EB715-94A5-40FF-AF72-5A8182F41005}" destId="{CE04398A-C8BD-4201-A59C-0510BF399BC8}" srcOrd="4" destOrd="0" presId="urn:microsoft.com/office/officeart/2005/8/layout/hList2"/>
    <dgm:cxn modelId="{AC65C596-A386-430D-8471-3548087B07CC}" type="presParOf" srcId="{CE04398A-C8BD-4201-A59C-0510BF399BC8}" destId="{CCC2E2C2-2F90-4315-9FC7-1069E0CF19F4}" srcOrd="0" destOrd="0" presId="urn:microsoft.com/office/officeart/2005/8/layout/hList2"/>
    <dgm:cxn modelId="{8F0A8378-10EF-4473-B93B-8C3B10828614}" type="presParOf" srcId="{CE04398A-C8BD-4201-A59C-0510BF399BC8}" destId="{A8D6B45C-1DD6-4FCE-BD65-69AFA8291EC2}" srcOrd="1" destOrd="0" presId="urn:microsoft.com/office/officeart/2005/8/layout/hList2"/>
    <dgm:cxn modelId="{57A3B451-5712-4327-9580-D7619DDFF59B}" type="presParOf" srcId="{CE04398A-C8BD-4201-A59C-0510BF399BC8}" destId="{B32D178F-10A0-420D-9CC4-CC146B2C8039}" srcOrd="2" destOrd="0" presId="urn:microsoft.com/office/officeart/2005/8/layout/h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B00710-A891-45A7-AB29-2760C6C8AC0B}">
      <dsp:nvSpPr>
        <dsp:cNvPr id="0" name=""/>
        <dsp:cNvSpPr/>
      </dsp:nvSpPr>
      <dsp:spPr>
        <a:xfrm rot="16200000">
          <a:off x="-1762074"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a:t>Project Motivation and Impact</a:t>
          </a:r>
        </a:p>
      </dsp:txBody>
      <dsp:txXfrm>
        <a:off x="-1762074" y="2758292"/>
        <a:ext cx="4174140" cy="516009"/>
      </dsp:txXfrm>
    </dsp:sp>
    <dsp:sp modelId="{DFE0C7FB-B4B1-48DA-9548-E07992AF9522}">
      <dsp:nvSpPr>
        <dsp:cNvPr id="0" name=""/>
        <dsp:cNvSpPr/>
      </dsp:nvSpPr>
      <dsp:spPr>
        <a:xfrm>
          <a:off x="583000"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Science-driven</a:t>
          </a:r>
        </a:p>
        <a:p>
          <a:pPr marL="228600" lvl="1" indent="-228600" algn="l" defTabSz="1066800">
            <a:lnSpc>
              <a:spcPct val="90000"/>
            </a:lnSpc>
            <a:spcBef>
              <a:spcPct val="0"/>
            </a:spcBef>
            <a:spcAft>
              <a:spcPct val="15000"/>
            </a:spcAft>
            <a:buChar char="•"/>
          </a:pPr>
          <a:r>
            <a:rPr lang="en-US" sz="2400" kern="1200"/>
            <a:t>Innovation</a:t>
          </a:r>
        </a:p>
      </dsp:txBody>
      <dsp:txXfrm>
        <a:off x="583000" y="929227"/>
        <a:ext cx="2570276" cy="4174140"/>
      </dsp:txXfrm>
    </dsp:sp>
    <dsp:sp modelId="{DFDFDF1D-9433-4092-9E32-473FF5E8696C}">
      <dsp:nvSpPr>
        <dsp:cNvPr id="0" name=""/>
        <dsp:cNvSpPr/>
      </dsp:nvSpPr>
      <dsp:spPr>
        <a:xfrm>
          <a:off x="66990" y="248094"/>
          <a:ext cx="1032019" cy="1032019"/>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84B8CA-5D0D-4439-BA7A-AFF3AE9B16C6}">
      <dsp:nvSpPr>
        <dsp:cNvPr id="0" name=""/>
        <dsp:cNvSpPr/>
      </dsp:nvSpPr>
      <dsp:spPr>
        <a:xfrm rot="16200000">
          <a:off x="1995128"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a:t>Cyberinfrastructure Plans</a:t>
          </a:r>
        </a:p>
      </dsp:txBody>
      <dsp:txXfrm>
        <a:off x="1995128" y="2758292"/>
        <a:ext cx="4174140" cy="516009"/>
      </dsp:txXfrm>
    </dsp:sp>
    <dsp:sp modelId="{793D5045-9F23-40C2-9557-79016CA488A5}">
      <dsp:nvSpPr>
        <dsp:cNvPr id="0" name=""/>
        <dsp:cNvSpPr/>
      </dsp:nvSpPr>
      <dsp:spPr>
        <a:xfrm>
          <a:off x="4340204"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Project plans, and system and process architecture</a:t>
          </a:r>
        </a:p>
        <a:p>
          <a:pPr marL="228600" lvl="1" indent="-228600" algn="l" defTabSz="1066800">
            <a:lnSpc>
              <a:spcPct val="90000"/>
            </a:lnSpc>
            <a:spcBef>
              <a:spcPct val="0"/>
            </a:spcBef>
            <a:spcAft>
              <a:spcPct val="15000"/>
            </a:spcAft>
            <a:buChar char="•"/>
          </a:pPr>
          <a:r>
            <a:rPr lang="en-US" sz="2400" kern="1200" dirty="0"/>
            <a:t>Building on existing, recognized capabilities</a:t>
          </a:r>
        </a:p>
        <a:p>
          <a:pPr marL="228600" lvl="1" indent="-228600" algn="l" defTabSz="1066800">
            <a:lnSpc>
              <a:spcPct val="90000"/>
            </a:lnSpc>
            <a:spcBef>
              <a:spcPct val="0"/>
            </a:spcBef>
            <a:spcAft>
              <a:spcPct val="15000"/>
            </a:spcAft>
            <a:buChar char="•"/>
          </a:pPr>
          <a:r>
            <a:rPr lang="en-US" sz="2400" kern="1200"/>
            <a:t>Close collaborations among stakeholders</a:t>
          </a:r>
        </a:p>
      </dsp:txBody>
      <dsp:txXfrm>
        <a:off x="4340204" y="929227"/>
        <a:ext cx="2570276" cy="4174140"/>
      </dsp:txXfrm>
    </dsp:sp>
    <dsp:sp modelId="{E7BE0BDC-59DC-464C-A214-9592421FF319}">
      <dsp:nvSpPr>
        <dsp:cNvPr id="0" name=""/>
        <dsp:cNvSpPr/>
      </dsp:nvSpPr>
      <dsp:spPr>
        <a:xfrm>
          <a:off x="3824194" y="248094"/>
          <a:ext cx="1032019" cy="1032019"/>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25000" r="-25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2D178F-10A0-420D-9CC4-CC146B2C8039}">
      <dsp:nvSpPr>
        <dsp:cNvPr id="0" name=""/>
        <dsp:cNvSpPr/>
      </dsp:nvSpPr>
      <dsp:spPr>
        <a:xfrm rot="16200000">
          <a:off x="5752332" y="2758292"/>
          <a:ext cx="4174140" cy="516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455092" bIns="0" numCol="1" spcCol="1270" anchor="t" anchorCtr="0">
          <a:noAutofit/>
        </a:bodyPr>
        <a:lstStyle/>
        <a:p>
          <a:pPr marL="0" lvl="0" indent="0" algn="r" defTabSz="1066800">
            <a:lnSpc>
              <a:spcPct val="90000"/>
            </a:lnSpc>
            <a:spcBef>
              <a:spcPct val="0"/>
            </a:spcBef>
            <a:spcAft>
              <a:spcPct val="35000"/>
            </a:spcAft>
            <a:buNone/>
          </a:pPr>
          <a:r>
            <a:rPr lang="en-US" sz="2400" kern="1200"/>
            <a:t>Measurable Outcomes</a:t>
          </a:r>
        </a:p>
      </dsp:txBody>
      <dsp:txXfrm>
        <a:off x="5752332" y="2758292"/>
        <a:ext cx="4174140" cy="516009"/>
      </dsp:txXfrm>
    </dsp:sp>
    <dsp:sp modelId="{A8D6B45C-1DD6-4FCE-BD65-69AFA8291EC2}">
      <dsp:nvSpPr>
        <dsp:cNvPr id="0" name=""/>
        <dsp:cNvSpPr/>
      </dsp:nvSpPr>
      <dsp:spPr>
        <a:xfrm>
          <a:off x="8097407" y="929227"/>
          <a:ext cx="2570276" cy="4174140"/>
        </a:xfrm>
        <a:prstGeom prst="rect">
          <a:avLst/>
        </a:prstGeom>
        <a:solidFill>
          <a:schemeClr val="accent1">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455092" rIns="170688"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a:t>Deliverables</a:t>
          </a:r>
        </a:p>
        <a:p>
          <a:pPr marL="228600" lvl="1" indent="-228600" algn="l" defTabSz="1066800">
            <a:lnSpc>
              <a:spcPct val="90000"/>
            </a:lnSpc>
            <a:spcBef>
              <a:spcPct val="0"/>
            </a:spcBef>
            <a:spcAft>
              <a:spcPct val="15000"/>
            </a:spcAft>
            <a:buChar char="•"/>
          </a:pPr>
          <a:r>
            <a:rPr lang="en-US" sz="2400" kern="1200"/>
            <a:t>Sustained and sustainable impacts</a:t>
          </a:r>
        </a:p>
        <a:p>
          <a:pPr marL="228600" lvl="1" indent="-228600" algn="l" defTabSz="1066800">
            <a:lnSpc>
              <a:spcPct val="90000"/>
            </a:lnSpc>
            <a:spcBef>
              <a:spcPct val="0"/>
            </a:spcBef>
            <a:spcAft>
              <a:spcPct val="15000"/>
            </a:spcAft>
            <a:buChar char="•"/>
          </a:pPr>
          <a:r>
            <a:rPr lang="en-US" sz="2400" kern="1200"/>
            <a:t>Metrics</a:t>
          </a:r>
        </a:p>
      </dsp:txBody>
      <dsp:txXfrm>
        <a:off x="8097407" y="929227"/>
        <a:ext cx="2570276" cy="4174140"/>
      </dsp:txXfrm>
    </dsp:sp>
    <dsp:sp modelId="{CCC2E2C2-2F90-4315-9FC7-1069E0CF19F4}">
      <dsp:nvSpPr>
        <dsp:cNvPr id="0" name=""/>
        <dsp:cNvSpPr/>
      </dsp:nvSpPr>
      <dsp:spPr>
        <a:xfrm>
          <a:off x="7581397" y="248094"/>
          <a:ext cx="1032019" cy="1032019"/>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30000" r="-30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2">
  <dgm:title val=""/>
  <dgm:desc val=""/>
  <dgm:catLst>
    <dgm:cat type="list" pri="6000"/>
    <dgm:cat type="relationship" pri="16000"/>
    <dgm:cat type="picture" pri="29000"/>
    <dgm:cat type="pictureconvert" pri="2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dgm:varLst>
    <dgm:choose name="Name0">
      <dgm:if name="Name1" func="var" arg="dir" op="equ" val="norm">
        <dgm:alg type="lin">
          <dgm:param type="linDir" val="fromL"/>
          <dgm:param type="nodeVertAlign" val="t"/>
        </dgm:alg>
      </dgm:if>
      <dgm:else name="Name2">
        <dgm:alg type="lin">
          <dgm:param type="linDir" val="fromR"/>
          <dgm:param type="nodeVertAlign" val="t"/>
        </dgm:alg>
      </dgm:else>
    </dgm:choose>
    <dgm:shape xmlns:r="http://schemas.openxmlformats.org/officeDocument/2006/relationships" r:blip="">
      <dgm:adjLst/>
    </dgm:shape>
    <dgm:presOf/>
    <dgm:constrLst>
      <dgm:constr type="w" for="ch" forName="compositeNode" refType="w"/>
      <dgm:constr type="h" for="ch" forName="compositeNode" refType="h"/>
      <dgm:constr type="w" for="ch" forName="sibTrans" refType="w" refFor="ch" refForName="compositeNode" op="equ" fact="0.2"/>
      <dgm:constr type="h" for="des" forName="childNode" op="equ"/>
      <dgm:constr type="w" for="des" forName="childNode" op="equ"/>
      <dgm:constr type="w" for="des" forName="parentNode" op="equ"/>
      <dgm:constr type="h" for="des" forName="image" op="equ"/>
      <dgm:constr type="w" for="des" forName="image" op="equ"/>
      <dgm:constr type="primFontSz" for="des" forName="parentNode" op="equ" val="65"/>
      <dgm:constr type="primFontSz" for="des" forName="childNode" op="equ" val="65"/>
    </dgm:constrLst>
    <dgm:ruleLst/>
    <dgm:forEach name="Name3" axis="ch" ptType="node">
      <dgm:layoutNode name="compositeNode">
        <dgm:varLst>
          <dgm:bulletEnabled val="1"/>
        </dgm:varLst>
        <dgm:alg type="composite"/>
        <dgm:presOf/>
        <dgm:choose name="Name4">
          <dgm:if name="Name5" func="var" arg="dir" op="equ" val="norm">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l" for="ch" forName="image"/>
              <dgm:constr type="w" for="ch" forName="childNode" refType="w" fact="0.85"/>
              <dgm:constr type="h" for="ch" forName="childNode" refType="h" fact="0.78"/>
              <dgm:constr type="t" for="ch" forName="childNode" refType="h" refFor="ch" refForName="image" fact="0.66"/>
              <dgm:constr type="l"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l" for="ch" forName="parentNode"/>
              <dgm:constr type="r" for="ch" forName="parentNode" refType="l" refFor="ch" refForName="childNode"/>
              <dgm:constr type="rMarg" for="ch" forName="parentNode" refType="w" refFor="ch" refForName="image" fact="1.25"/>
            </dgm:constrLst>
          </dgm:if>
          <dgm:else name="Name6">
            <dgm:constrLst>
              <dgm:constr type="w" for="ch" forName="image" refType="w"/>
              <dgm:constr type="h" for="ch" forName="image" refType="h"/>
              <dgm:constr type="h" for="ch" forName="image" refType="w" refFor="ch" refForName="image" op="lte"/>
              <dgm:constr type="w" for="ch" forName="image" refType="h" refFor="ch" refForName="image" op="lte"/>
              <dgm:constr type="w" for="ch" forName="image" refType="w" op="lte" fact="0.33"/>
              <dgm:constr type="h" for="ch" forName="image" refType="h" op="lte" fact="0.33"/>
              <dgm:constr type="t" for="ch" forName="image"/>
              <dgm:constr type="r" for="ch" forName="image" refType="w"/>
              <dgm:constr type="w" for="ch" forName="childNode" refType="w" fact="0.85"/>
              <dgm:constr type="h" for="ch" forName="childNode" refType="h" fact="0.78"/>
              <dgm:constr type="t" for="ch" forName="childNode" refType="h" refFor="ch" refForName="image" fact="0.66"/>
              <dgm:constr type="r" for="ch" forName="childNode" refType="w"/>
              <dgm:constr type="rOff" for="ch" forName="childNode" refType="w" refFor="ch" refForName="image" fact="-0.5"/>
              <dgm:constr type="tMarg" for="ch" forName="childNode" refType="w" refFor="ch" refForName="image" fact="1.25"/>
              <dgm:constr type="t" for="ch" forName="parentNode" refType="h" refFor="ch" refForName="image" fact="0.66"/>
              <dgm:constr type="b" for="ch" forName="parentNode" refType="b" refFor="ch" refForName="childNode"/>
              <dgm:constr type="r" for="ch" forName="parentNode" refType="w"/>
              <dgm:constr type="l" for="ch" forName="parentNode" refType="r" refFor="ch" refForName="childNode"/>
              <dgm:constr type="lOff" for="ch" forName="parentNode" refType="rOff" refFor="ch" refForName="childNode"/>
              <dgm:constr type="lMarg" for="ch" forName="parentNode" refType="w" refFor="ch" refForName="image" fact="1.25"/>
            </dgm:constrLst>
          </dgm:else>
        </dgm:choose>
        <dgm:ruleLst>
          <dgm:rule type="w" for="ch" forName="childNode" val="NaN" fact="0.4" max="NaN"/>
          <dgm:rule type="h" for="ch" forName="childNode" val="NaN" fact="0.5" max="NaN"/>
        </dgm:ruleLst>
        <dgm:layoutNode name="image" styleLbl="fgImgPlace1">
          <dgm:alg type="sp"/>
          <dgm:shape xmlns:r="http://schemas.openxmlformats.org/officeDocument/2006/relationships" type="rect" r:blip="" zOrderOff="4" blipPhldr="1">
            <dgm:adjLst/>
          </dgm:shape>
          <dgm:presOf/>
          <dgm:constrLst/>
          <dgm:ruleLst/>
        </dgm:layoutNode>
        <dgm:layoutNode name="childNode" styleLbl="node1">
          <dgm:varLst>
            <dgm:bulletEnabled val="1"/>
          </dgm:varLst>
          <dgm:alg type="tx">
            <dgm:param type="stBulletLvl" val="1"/>
          </dgm:alg>
          <dgm:shape xmlns:r="http://schemas.openxmlformats.org/officeDocument/2006/relationships" type="rect" r:blip="" zOrderOff="2">
            <dgm:adjLst/>
          </dgm:shape>
          <dgm:presOf axis="des" ptType="node"/>
          <dgm:constrLst/>
          <dgm:ruleLst>
            <dgm:rule type="primFontSz" val="5" fact="NaN" max="NaN"/>
          </dgm:ruleLst>
        </dgm:layoutNode>
        <dgm:layoutNode name="parentNode" styleLbl="revTx">
          <dgm:varLst>
            <dgm:chMax val="0"/>
            <dgm:bulletEnabled val="1"/>
          </dgm:varLst>
          <dgm:choose name="Name7">
            <dgm:if name="Name8" func="var" arg="dir" op="equ" val="norm">
              <dgm:alg type="tx">
                <dgm:param type="autoTxRot" val="grav"/>
                <dgm:param type="txAnchorVert" val="t"/>
                <dgm:param type="parTxLTRAlign" val="r"/>
                <dgm:param type="parTxRTLAlign" val="r"/>
              </dgm:alg>
              <dgm:shape xmlns:r="http://schemas.openxmlformats.org/officeDocument/2006/relationships" rot="270" type="rect" r:blip="">
                <dgm:adjLst/>
              </dgm:shape>
              <dgm:presOf axis="self"/>
              <dgm:constrLst>
                <dgm:constr type="lMarg"/>
                <dgm:constr type="bMarg"/>
                <dgm:constr type="tMarg"/>
              </dgm:constrLst>
            </dgm:if>
            <dgm:else name="Name9">
              <dgm:alg type="tx">
                <dgm:param type="autoTxRot" val="grav"/>
                <dgm:param type="parTxLTRAlign" val="l"/>
                <dgm:param type="parTxRTLAlign" val="l"/>
              </dgm:alg>
              <dgm:shape xmlns:r="http://schemas.openxmlformats.org/officeDocument/2006/relationships" rot="90" type="rect" r:blip="">
                <dgm:adjLst/>
              </dgm:shape>
              <dgm:presOf axis="self"/>
              <dgm:constrLst>
                <dgm:constr type="rMarg"/>
                <dgm:constr type="bMarg"/>
                <dgm:constr type="tMarg"/>
              </dgm:constrLst>
            </dgm:else>
          </dgm:choose>
          <dgm:ruleLst>
            <dgm:rule type="primFontSz" val="5" fact="NaN" max="NaN"/>
          </dgm:ruleLst>
        </dgm:layoutNode>
      </dgm:layoutNode>
      <dgm:forEach name="Name10" axis="followSib" ptType="sibTrans" cnt="1">
        <dgm:layoutNode name="sibTrans">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3E2E3E-BA09-4FEE-B829-77DF6C2B17BE}" type="datetimeFigureOut">
              <a:rPr lang="en-US" smtClean="0"/>
              <a:t>10/27/2022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EEAFE9-A011-4905-BEEB-819B53C2C504}" type="slidenum">
              <a:rPr lang="en-US" smtClean="0"/>
              <a:t>‹#›</a:t>
            </a:fld>
            <a:endParaRPr lang="en-US"/>
          </a:p>
        </p:txBody>
      </p:sp>
    </p:spTree>
    <p:extLst>
      <p:ext uri="{BB962C8B-B14F-4D97-AF65-F5344CB8AC3E}">
        <p14:creationId xmlns:p14="http://schemas.microsoft.com/office/powerpoint/2010/main" val="26080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nsf.gov/pubs/policydocs/pappg22_1/"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Good afternoon, everyone, and thank you for joining us. I’m Varun Chandola and I’m here with my colleagues Jay Park and Ashok Srinivasan from the NSF Office of Advanced Cyberinfrastructure, or OAC</a:t>
            </a:r>
            <a:r>
              <a:rPr lang="en-US" sz="1200" kern="1200">
                <a:solidFill>
                  <a:schemeClr val="tx1"/>
                </a:solidFill>
                <a:effectLst/>
                <a:latin typeface="+mn-lt"/>
                <a:ea typeface="+mn-ea"/>
                <a:cs typeface="+mn-cs"/>
              </a:rPr>
              <a:t>. We </a:t>
            </a:r>
            <a:r>
              <a:rPr lang="en-US" sz="1200" kern="1200" dirty="0">
                <a:solidFill>
                  <a:schemeClr val="tx1"/>
                </a:solidFill>
                <a:effectLst/>
                <a:latin typeface="+mn-lt"/>
                <a:ea typeface="+mn-ea"/>
                <a:cs typeface="+mn-cs"/>
              </a:rPr>
              <a:t>are the Program Directors from OAC managing the </a:t>
            </a:r>
            <a:r>
              <a:rPr lang="en-US" sz="1200" b="1" kern="1200" dirty="0">
                <a:solidFill>
                  <a:schemeClr val="tx1"/>
                </a:solidFill>
                <a:effectLst/>
                <a:latin typeface="+mn-lt"/>
                <a:ea typeface="+mn-ea"/>
                <a:cs typeface="+mn-cs"/>
              </a:rPr>
              <a:t>Cyberinfrastructure for Sustained Scientific Innovation</a:t>
            </a:r>
            <a:r>
              <a:rPr lang="en-US" sz="1200" kern="1200" dirty="0">
                <a:solidFill>
                  <a:schemeClr val="tx1"/>
                </a:solidFill>
                <a:effectLst/>
                <a:latin typeface="+mn-lt"/>
                <a:ea typeface="+mn-ea"/>
                <a:cs typeface="+mn-cs"/>
              </a:rPr>
              <a:t> program, or CSSI. Several other program directors from other divisions are also participating in the webinar, including……. and they will be helping us in answering your questions in the Q&amp;A session at the end of the presentation.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In this webinar, we will provide a brief overview of the CSSI program, describe the changes to the solicitation for this fiscal year, and highlight some of the most important points you need to know to submit a proposal to this program.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E1CC9-C181-4583-9F0F-C39113424651}" type="slidenum">
              <a:rPr lang="en-US" smtClean="0"/>
              <a:t>1</a:t>
            </a:fld>
            <a:endParaRPr lang="en-US"/>
          </a:p>
        </p:txBody>
      </p:sp>
    </p:spTree>
    <p:extLst>
      <p:ext uri="{BB962C8B-B14F-4D97-AF65-F5344CB8AC3E}">
        <p14:creationId xmlns:p14="http://schemas.microsoft.com/office/powerpoint/2010/main" val="8374928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sz="1800">
                <a:effectLst/>
                <a:latin typeface="Calibri" panose="020F0502020204030204" pitchFamily="34" charset="0"/>
                <a:ea typeface="Calibri" panose="020F0502020204030204" pitchFamily="34" charset="0"/>
                <a:cs typeface="Calibri" panose="020F0502020204030204" pitchFamily="34" charset="0"/>
              </a:rPr>
              <a:t>The competitive projects supported though the CSSI program are expected to be science-driven and innovative. They are expected to establish close collaborations among stakeholders, build on existing recognized capabilities, clearly articulate the services and capabilities to be delivered with well-defined metrics for success, and have a clear plan for long-term sustained impact beyond the lifetime of the award.</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10</a:t>
            </a:fld>
            <a:endParaRPr lang="en-US"/>
          </a:p>
        </p:txBody>
      </p:sp>
    </p:spTree>
    <p:extLst>
      <p:ext uri="{BB962C8B-B14F-4D97-AF65-F5344CB8AC3E}">
        <p14:creationId xmlns:p14="http://schemas.microsoft.com/office/powerpoint/2010/main" val="146316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Cyberinfrastructure for Sustained Scientific Innovation</a:t>
            </a:r>
            <a:r>
              <a:rPr lang="en-US" sz="1200"/>
              <a:t> </a:t>
            </a:r>
            <a:r>
              <a:rPr lang="en-US" baseline="0"/>
              <a:t>is a crosscutting program that is enabled by the collaboration of divisions and offices across all NSF directorates. The participating organizations are listed here. </a:t>
            </a:r>
          </a:p>
          <a:p>
            <a:endParaRPr lang="en-US"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t>While CSSI is managed by OAC, each of the directorates, divisions and offices have also designated representatives that serve as points of contact for this solicitation. You can find these representatives by accessing the CSSI program web page.  </a:t>
            </a:r>
            <a:endParaRPr lang="en-US" baseline="0"/>
          </a:p>
        </p:txBody>
      </p:sp>
      <p:sp>
        <p:nvSpPr>
          <p:cNvPr id="4" name="Slide Number Placeholder 3"/>
          <p:cNvSpPr>
            <a:spLocks noGrp="1"/>
          </p:cNvSpPr>
          <p:nvPr>
            <p:ph type="sldNum" sz="quarter" idx="10"/>
          </p:nvPr>
        </p:nvSpPr>
        <p:spPr/>
        <p:txBody>
          <a:bodyPr/>
          <a:lstStyle/>
          <a:p>
            <a:fld id="{62F8A193-9A88-4C12-A131-3411C4BCE5F8}" type="slidenum">
              <a:rPr lang="en-US" smtClean="0"/>
              <a:pPr/>
              <a:t>11</a:t>
            </a:fld>
            <a:endParaRPr lang="en-US"/>
          </a:p>
        </p:txBody>
      </p:sp>
    </p:spTree>
    <p:extLst>
      <p:ext uri="{BB962C8B-B14F-4D97-AF65-F5344CB8AC3E}">
        <p14:creationId xmlns:p14="http://schemas.microsoft.com/office/powerpoint/2010/main" val="9408952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solicitation has details on specific priorities at division and office level across various directorates.</a:t>
            </a:r>
          </a:p>
          <a:p>
            <a:r>
              <a:rPr lang="en-US" sz="1200" kern="1200" dirty="0">
                <a:solidFill>
                  <a:schemeClr val="tx1"/>
                </a:solidFill>
                <a:effectLst/>
                <a:latin typeface="+mn-lt"/>
                <a:ea typeface="+mn-ea"/>
                <a:cs typeface="+mn-cs"/>
              </a:rPr>
              <a:t>The p</a:t>
            </a:r>
            <a:r>
              <a:rPr lang="en-US" sz="1200" dirty="0"/>
              <a:t>rogrammatic Areas of Interest section in the solicitation has been revised to reflect the most recent programmatic priority areas for the collaborating NSF directorates and divisions with respect to the CSSI solicitation. We highly recommend the proposers to </a:t>
            </a:r>
            <a:r>
              <a:rPr lang="en-US" sz="1200" kern="1200" dirty="0">
                <a:solidFill>
                  <a:schemeClr val="tx1"/>
                </a:solidFill>
                <a:effectLst/>
                <a:latin typeface="+mn-lt"/>
                <a:ea typeface="+mn-ea"/>
                <a:cs typeface="+mn-cs"/>
              </a:rPr>
              <a:t>visit the solicitation website and get familiar with those priority areas. </a:t>
            </a:r>
          </a:p>
          <a:p>
            <a:endParaRPr lang="en-US" sz="1200" kern="1200" dirty="0">
              <a:solidFill>
                <a:schemeClr val="tx1"/>
              </a:solidFill>
              <a:effectLst/>
              <a:latin typeface="+mn-lt"/>
              <a:ea typeface="+mn-ea"/>
              <a:cs typeface="+mn-cs"/>
            </a:endParaRPr>
          </a:p>
          <a:p>
            <a:r>
              <a:rPr lang="en-US" sz="1200" b="1" i="0" dirty="0">
                <a:solidFill>
                  <a:srgbClr val="000000"/>
                </a:solidFill>
                <a:effectLst/>
                <a:latin typeface="+mn-lt"/>
              </a:rPr>
              <a:t>PIs are strongly encouraged to contact program officer(s)</a:t>
            </a:r>
            <a:r>
              <a:rPr lang="en-US" sz="1200" b="0" i="0" dirty="0">
                <a:solidFill>
                  <a:srgbClr val="000000"/>
                </a:solidFill>
                <a:effectLst/>
                <a:latin typeface="+mn-lt"/>
              </a:rPr>
              <a:t> from the list of Cognizant Program Officers in the division(s) that typically support the scientists and engineers who would make use of the proposed cyberinfrastructure, to gain insight into the priorities for the relevant areas of science and engineering to which their proposals may be responsive.</a:t>
            </a:r>
            <a:endParaRPr lang="en-US" sz="1200" b="0" i="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12</a:t>
            </a:fld>
            <a:endParaRPr lang="en-US"/>
          </a:p>
        </p:txBody>
      </p:sp>
    </p:spTree>
    <p:extLst>
      <p:ext uri="{BB962C8B-B14F-4D97-AF65-F5344CB8AC3E}">
        <p14:creationId xmlns:p14="http://schemas.microsoft.com/office/powerpoint/2010/main" val="14851170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Innovating and migrating proposal preparation and submission capabilities from </a:t>
            </a:r>
            <a:r>
              <a:rPr lang="en-US" err="1"/>
              <a:t>FastLane</a:t>
            </a:r>
            <a:r>
              <a:rPr lang="en-US"/>
              <a:t> to Research.gov is part of the ongoing NSF information technology modernization efforts. In support of these efforts, research proposals submitted in response to this program solicitation must be prepared and submitted via Research.gov or via Grants.gov, and may not be prepared or submitted via </a:t>
            </a:r>
            <a:r>
              <a:rPr lang="en-US" err="1"/>
              <a:t>FastLane</a:t>
            </a:r>
            <a:r>
              <a:rPr lang="en-US"/>
              <a:t>.</a:t>
            </a:r>
          </a:p>
          <a:p>
            <a:endParaRPr lang="en-US" sz="1200" kern="1200">
              <a:solidFill>
                <a:schemeClr val="tx1"/>
              </a:solidFill>
              <a:effectLst/>
              <a:latin typeface="+mn-lt"/>
              <a:ea typeface="+mn-ea"/>
              <a:cs typeface="+mn-cs"/>
            </a:endParaRPr>
          </a:p>
          <a:p>
            <a:r>
              <a:rPr lang="en-US" sz="1200" kern="1200">
                <a:solidFill>
                  <a:schemeClr val="tx1"/>
                </a:solidFill>
                <a:effectLst/>
                <a:latin typeface="+mn-lt"/>
                <a:ea typeface="+mn-ea"/>
                <a:cs typeface="+mn-cs"/>
              </a:rPr>
              <a:t>The NSF proposal and award process is detailed in the Proposal &amp; Award Policies &amp; Procedures Guide (PAPPG 22-1).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hlinkClick r:id="rId3"/>
              </a:rPr>
              <a:t>https://www.nsf.gov/pubs/policydocs/pappg22_1/</a:t>
            </a:r>
            <a:endParaRPr lang="en-US"/>
          </a:p>
          <a:p>
            <a:pPr marL="0" indent="0">
              <a:buNone/>
            </a:pPr>
            <a:endParaRPr lang="en-US" sz="1200" kern="1200">
              <a:solidFill>
                <a:schemeClr val="tx1"/>
              </a:solidFill>
              <a:effectLst/>
              <a:latin typeface="+mn-lt"/>
              <a:ea typeface="+mn-ea"/>
              <a:cs typeface="+mn-cs"/>
            </a:endParaRPr>
          </a:p>
          <a:p>
            <a:pPr marL="0" indent="0">
              <a:buNone/>
            </a:pPr>
            <a:r>
              <a:rPr lang="en-US" sz="1200" kern="1200">
                <a:solidFill>
                  <a:schemeClr val="tx1"/>
                </a:solidFill>
                <a:effectLst/>
                <a:latin typeface="+mn-lt"/>
                <a:ea typeface="+mn-ea"/>
                <a:cs typeface="+mn-cs"/>
              </a:rPr>
              <a:t>The next slides include aspects that are specific to CSSI.</a:t>
            </a:r>
          </a:p>
          <a:p>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13</a:t>
            </a:fld>
            <a:endParaRPr lang="en-US"/>
          </a:p>
        </p:txBody>
      </p:sp>
    </p:spTree>
    <p:extLst>
      <p:ext uri="{BB962C8B-B14F-4D97-AF65-F5344CB8AC3E}">
        <p14:creationId xmlns:p14="http://schemas.microsoft.com/office/powerpoint/2010/main" val="2689140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The</a:t>
            </a:r>
            <a:r>
              <a:rPr lang="en-US" sz="1000" baseline="0"/>
              <a:t> eligibility criteria for the CSSI program are as follows:</a:t>
            </a:r>
          </a:p>
          <a:p>
            <a:endParaRPr lang="en-US" sz="1000" baseline="0"/>
          </a:p>
          <a:p>
            <a:pPr marL="0" marR="0" lvl="1" indent="0" algn="l" defTabSz="914400" rtl="0" eaLnBrk="1" fontAlgn="auto" latinLnBrk="0" hangingPunct="1">
              <a:lnSpc>
                <a:spcPct val="100000"/>
              </a:lnSpc>
              <a:spcBef>
                <a:spcPts val="0"/>
              </a:spcBef>
              <a:spcAft>
                <a:spcPts val="0"/>
              </a:spcAft>
              <a:buClrTx/>
              <a:buSzTx/>
              <a:buFontTx/>
              <a:buNone/>
              <a:tabLst/>
              <a:defRPr/>
            </a:pPr>
            <a:r>
              <a:rPr lang="en-US" sz="1000" baseline="0"/>
              <a:t>Proposals may only be submitted by universities and colleges, non-profit, non-academic organizations, and </a:t>
            </a:r>
            <a:r>
              <a:rPr lang="en-US" sz="1000">
                <a:solidFill>
                  <a:schemeClr val="tx1"/>
                </a:solidFill>
              </a:rPr>
              <a:t>NSF-sponsored federally funded research and development centers (FFRDCs), provided that they are not including costs for which federal funds have already been awarded or are expected to be awarded.</a:t>
            </a:r>
            <a:endParaRPr lang="en-US" sz="1000" baseline="0"/>
          </a:p>
          <a:p>
            <a:endParaRPr lang="en-US" sz="1000" baseline="0"/>
          </a:p>
          <a:p>
            <a:r>
              <a:rPr lang="en-US" sz="1000" baseline="0"/>
              <a:t>The number of proposals per principal investigator, co-principal investigator, or senior personnel is limited to one.  An individual may participate in a proposal as a principal investigator, co-principal investigator, or other senior personnel in at most one proposal for a given deadline.  </a:t>
            </a:r>
          </a:p>
          <a:p>
            <a:endParaRPr lang="en-US" sz="1000" baseline="0"/>
          </a:p>
          <a:p>
            <a:pPr marL="0" lvl="0" indent="0" algn="l">
              <a:lnSpc>
                <a:spcPct val="120000"/>
              </a:lnSpc>
              <a:buFont typeface="Arial" charset="0"/>
              <a:buNone/>
            </a:pPr>
            <a:r>
              <a:rPr lang="en-US" sz="1000">
                <a:solidFill>
                  <a:schemeClr val="tx1"/>
                </a:solidFill>
              </a:rPr>
              <a:t>In the event that any individual exceeds this limit, any proposal submitted to this solicitation with this individual listed as PI, co-PI, or Senior Personnel after the first proposal is received at NSF will be returned without review.  No exceptions will be made. </a:t>
            </a:r>
          </a:p>
        </p:txBody>
      </p:sp>
      <p:sp>
        <p:nvSpPr>
          <p:cNvPr id="4" name="Slide Number Placeholder 3"/>
          <p:cNvSpPr>
            <a:spLocks noGrp="1"/>
          </p:cNvSpPr>
          <p:nvPr>
            <p:ph type="sldNum" sz="quarter" idx="10"/>
          </p:nvPr>
        </p:nvSpPr>
        <p:spPr/>
        <p:txBody>
          <a:bodyPr/>
          <a:lstStyle/>
          <a:p>
            <a:fld id="{4C7E1CC9-C181-4583-9F0F-C39113424651}" type="slidenum">
              <a:rPr lang="en-US" smtClean="0"/>
              <a:t>14</a:t>
            </a:fld>
            <a:endParaRPr lang="en-US"/>
          </a:p>
        </p:txBody>
      </p:sp>
    </p:spTree>
    <p:extLst>
      <p:ext uri="{BB962C8B-B14F-4D97-AF65-F5344CB8AC3E}">
        <p14:creationId xmlns:p14="http://schemas.microsoft.com/office/powerpoint/2010/main" val="3701847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a:solidFill>
                  <a:schemeClr val="tx1"/>
                </a:solidFill>
                <a:effectLst/>
                <a:latin typeface="+mn-lt"/>
                <a:ea typeface="+mn-ea"/>
                <a:cs typeface="+mn-cs"/>
              </a:rPr>
              <a:t>With respect to the Cover</a:t>
            </a:r>
            <a:r>
              <a:rPr lang="en-US" sz="1000" kern="1200" baseline="0">
                <a:solidFill>
                  <a:schemeClr val="tx1"/>
                </a:solidFill>
                <a:effectLst/>
                <a:latin typeface="+mn-lt"/>
                <a:ea typeface="+mn-ea"/>
                <a:cs typeface="+mn-cs"/>
              </a:rPr>
              <a:t> Sheet. </a:t>
            </a:r>
          </a:p>
          <a:p>
            <a:endParaRPr lang="en-US" sz="1000" kern="1200" baseline="0">
              <a:solidFill>
                <a:schemeClr val="tx1"/>
              </a:solidFill>
              <a:effectLst/>
              <a:latin typeface="+mn-lt"/>
              <a:ea typeface="+mn-ea"/>
              <a:cs typeface="+mn-cs"/>
            </a:endParaRPr>
          </a:p>
          <a:p>
            <a:r>
              <a:rPr lang="en-US" sz="1000" kern="1200" baseline="0">
                <a:solidFill>
                  <a:schemeClr val="tx1"/>
                </a:solidFill>
                <a:effectLst/>
                <a:latin typeface="+mn-lt"/>
                <a:ea typeface="+mn-ea"/>
                <a:cs typeface="+mn-cs"/>
              </a:rPr>
              <a:t>For the </a:t>
            </a:r>
            <a:r>
              <a:rPr lang="en-US" sz="1000" kern="1200">
                <a:solidFill>
                  <a:schemeClr val="tx1"/>
                </a:solidFill>
                <a:effectLst/>
                <a:latin typeface="+mn-lt"/>
                <a:ea typeface="+mn-ea"/>
                <a:cs typeface="+mn-cs"/>
              </a:rPr>
              <a:t>NSF Unit of Consideration, The “Divisions” section should automatically be selected. From the drop-down list as the program(s) to consider the proposal, select “Software Institutes” as the Program. It must be the only option.</a:t>
            </a:r>
          </a:p>
          <a:p>
            <a:endParaRPr lang="en-US" sz="1000" kern="1200">
              <a:solidFill>
                <a:schemeClr val="tx1"/>
              </a:solidFill>
              <a:effectLst/>
              <a:latin typeface="+mn-lt"/>
              <a:ea typeface="+mn-ea"/>
              <a:cs typeface="+mn-cs"/>
            </a:endParaRPr>
          </a:p>
          <a:p>
            <a:r>
              <a:rPr lang="en-US" sz="1000" kern="1200">
                <a:solidFill>
                  <a:schemeClr val="tx1"/>
                </a:solidFill>
                <a:effectLst/>
                <a:latin typeface="+mn-lt"/>
                <a:ea typeface="+mn-ea"/>
                <a:cs typeface="+mn-cs"/>
              </a:rPr>
              <a:t>For the proposal title, provide a short informative title for the proposed project. To assist NSF staff in sorting proposals for review, proposal titles should begin with "Elements:“, "Frameworks:", or “Sustainability:” followed by the proposal title.</a:t>
            </a:r>
          </a:p>
          <a:p>
            <a:endParaRPr lang="en-US" sz="1000" kern="1200">
              <a:solidFill>
                <a:schemeClr val="tx1"/>
              </a:solidFill>
              <a:effectLst/>
              <a:latin typeface="+mn-lt"/>
              <a:ea typeface="+mn-ea"/>
              <a:cs typeface="+mn-cs"/>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kern="1200">
                <a:solidFill>
                  <a:schemeClr val="tx1"/>
                </a:solidFill>
                <a:effectLst/>
                <a:latin typeface="+mn-lt"/>
                <a:ea typeface="+mn-ea"/>
                <a:cs typeface="+mn-cs"/>
              </a:rPr>
              <a:t>An</a:t>
            </a:r>
            <a:r>
              <a:rPr lang="en-US" sz="1000" kern="1200" baseline="0">
                <a:solidFill>
                  <a:schemeClr val="tx1"/>
                </a:solidFill>
                <a:effectLst/>
                <a:latin typeface="+mn-lt"/>
                <a:ea typeface="+mn-ea"/>
                <a:cs typeface="+mn-cs"/>
              </a:rPr>
              <a:t> example title would be </a:t>
            </a:r>
            <a:r>
              <a:rPr lang="en-US" sz="1000" err="1">
                <a:solidFill>
                  <a:srgbClr val="0070C0"/>
                </a:solidFill>
                <a:cs typeface="Arial"/>
              </a:rPr>
              <a:t>Elements:</a:t>
            </a:r>
            <a:r>
              <a:rPr lang="en-US" sz="1000" i="1" err="1">
                <a:solidFill>
                  <a:schemeClr val="tx1"/>
                </a:solidFill>
                <a:cs typeface="Arial"/>
              </a:rPr>
              <a:t>MyProjectTitle</a:t>
            </a:r>
            <a:r>
              <a:rPr lang="en-US" sz="1000" i="1">
                <a:solidFill>
                  <a:schemeClr val="tx1"/>
                </a:solidFill>
                <a:cs typeface="Arial"/>
              </a:rPr>
              <a:t> </a:t>
            </a: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i="0">
                <a:solidFill>
                  <a:schemeClr val="tx1"/>
                </a:solidFill>
                <a:cs typeface="Arial"/>
              </a:rPr>
              <a:t>A second example title would </a:t>
            </a:r>
            <a:r>
              <a:rPr lang="en-US" sz="1000">
                <a:solidFill>
                  <a:srgbClr val="0070C0"/>
                </a:solidFill>
                <a:cs typeface="Arial"/>
              </a:rPr>
              <a:t>be </a:t>
            </a:r>
            <a:r>
              <a:rPr lang="en-US" sz="1000" err="1">
                <a:solidFill>
                  <a:srgbClr val="0070C0"/>
                </a:solidFill>
                <a:cs typeface="Arial"/>
              </a:rPr>
              <a:t>Frameworks:</a:t>
            </a:r>
            <a:r>
              <a:rPr lang="en-US" sz="1000" i="1" err="1">
                <a:solidFill>
                  <a:schemeClr val="tx1"/>
                </a:solidFill>
                <a:cs typeface="Arial"/>
              </a:rPr>
              <a:t>MyProjectTitle</a:t>
            </a:r>
            <a:endParaRPr lang="en-US" sz="1000" i="1">
              <a:solidFill>
                <a:schemeClr val="tx1"/>
              </a:solidFill>
              <a:cs typeface="Aria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1000" i="0">
                <a:solidFill>
                  <a:schemeClr val="tx1"/>
                </a:solidFill>
                <a:cs typeface="Arial"/>
              </a:rPr>
              <a:t>And for the Sustainability class of awards, the title should start with the </a:t>
            </a:r>
            <a:r>
              <a:rPr lang="en-US" sz="1000" i="1">
                <a:solidFill>
                  <a:schemeClr val="tx1"/>
                </a:solidFill>
                <a:cs typeface="Arial"/>
              </a:rPr>
              <a:t>Sustainability</a:t>
            </a:r>
            <a:r>
              <a:rPr lang="en-US" sz="1000" i="0">
                <a:solidFill>
                  <a:schemeClr val="tx1"/>
                </a:solidFill>
                <a:cs typeface="Arial"/>
              </a:rPr>
              <a:t> keyword.</a:t>
            </a: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1000" i="1">
              <a:solidFill>
                <a:schemeClr val="tx1"/>
              </a:solidFill>
              <a:cs typeface="Arial"/>
            </a:endParaRPr>
          </a:p>
          <a:p>
            <a:pPr marL="0" marR="0" lvl="2" indent="0" algn="l" defTabSz="914400" rtl="0" eaLnBrk="1" fontAlgn="auto" latinLnBrk="0" hangingPunct="1">
              <a:lnSpc>
                <a:spcPct val="100000"/>
              </a:lnSpc>
              <a:spcBef>
                <a:spcPts val="0"/>
              </a:spcBef>
              <a:spcAft>
                <a:spcPts val="0"/>
              </a:spcAft>
              <a:buClrTx/>
              <a:buSzTx/>
              <a:buFontTx/>
              <a:buNone/>
              <a:tabLst/>
              <a:defRPr/>
            </a:pPr>
            <a:endParaRPr lang="en-US" sz="2000" i="1">
              <a:solidFill>
                <a:schemeClr val="tx1"/>
              </a:solidFill>
              <a:cs typeface="Arial"/>
            </a:endParaRPr>
          </a:p>
          <a:p>
            <a:endParaRPr lang="en-US" sz="1200"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C7E1CC9-C181-4583-9F0F-C39113424651}" type="slidenum">
              <a:rPr lang="en-US" smtClean="0"/>
              <a:t>15</a:t>
            </a:fld>
            <a:endParaRPr lang="en-US"/>
          </a:p>
        </p:txBody>
      </p:sp>
    </p:spTree>
    <p:extLst>
      <p:ext uri="{BB962C8B-B14F-4D97-AF65-F5344CB8AC3E}">
        <p14:creationId xmlns:p14="http://schemas.microsoft.com/office/powerpoint/2010/main" val="424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addition to the guidance specified in the PAPPG, the project description should address:</a:t>
            </a:r>
          </a:p>
          <a:p>
            <a:pPr marL="171450" indent="-171450">
              <a:buFont typeface="Arial" panose="020B0604020202020204" pitchFamily="34" charset="0"/>
              <a:buChar char="•"/>
            </a:pPr>
            <a:r>
              <a:rPr lang="en-US"/>
              <a:t>Project Motivation and Impact (Science Driven / Innovation)</a:t>
            </a:r>
          </a:p>
          <a:p>
            <a:pPr marL="171450" indent="-171450">
              <a:buFont typeface="Arial" panose="020B0604020202020204" pitchFamily="34" charset="0"/>
              <a:buChar char="•"/>
            </a:pPr>
            <a:r>
              <a:rPr lang="en-US"/>
              <a:t>Cyberinfrastructure Plans (Project plans, and system and process architecture, Building on existing, recognized capabilities, Close collaborations among stakeholders)</a:t>
            </a:r>
          </a:p>
          <a:p>
            <a:pPr marL="171450" indent="-171450">
              <a:buFont typeface="Arial" panose="020B0604020202020204" pitchFamily="34" charset="0"/>
              <a:buChar char="•"/>
            </a:pPr>
            <a:r>
              <a:rPr lang="en-US"/>
              <a:t>Measurable Outcomes (Deliverables, Sustained and sustainable impacts, Metrics)</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project must explicitly discuss to which directorates, divisions or offices the proposal is aligned.</a:t>
            </a:r>
          </a:p>
          <a:p>
            <a:pPr algn="l"/>
            <a:endParaRPr lang="en-US" b="1" i="0">
              <a:solidFill>
                <a:srgbClr val="000000"/>
              </a:solidFill>
              <a:effectLst/>
              <a:latin typeface="Arial" panose="020B0604020202020204" pitchFamily="34" charset="0"/>
            </a:endParaRPr>
          </a:p>
          <a:p>
            <a:pPr algn="l"/>
            <a:r>
              <a:rPr lang="en-US" b="1" i="0">
                <a:solidFill>
                  <a:srgbClr val="000000"/>
                </a:solidFill>
                <a:effectLst/>
                <a:latin typeface="Arial" panose="020B0604020202020204" pitchFamily="34" charset="0"/>
              </a:rPr>
              <a:t>If the PI and co-PIs have received prior CSSI funding (including through programs that preceded CSSI), the proposal should briefly discuss what software/data services resulted from their prior CSSI award(s) as well as significant outcomes and impacts. This can be done as part of the Results from Prior NSF Support section if appropriate.</a:t>
            </a:r>
            <a:endParaRPr lang="en-US" b="0" i="0">
              <a:solidFill>
                <a:srgbClr val="000000"/>
              </a:solidFill>
              <a:effectLst/>
              <a:latin typeface="Arial" panose="020B0604020202020204" pitchFamily="34" charset="0"/>
            </a:endParaRPr>
          </a:p>
          <a:p>
            <a:br>
              <a:rPr lang="en-US"/>
            </a:br>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16</a:t>
            </a:fld>
            <a:endParaRPr lang="en-US"/>
          </a:p>
        </p:txBody>
      </p:sp>
    </p:spTree>
    <p:extLst>
      <p:ext uri="{BB962C8B-B14F-4D97-AF65-F5344CB8AC3E}">
        <p14:creationId xmlns:p14="http://schemas.microsoft.com/office/powerpoint/2010/main" val="1983299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Arial" panose="020B0604020202020204" pitchFamily="34" charset="0"/>
              </a:rPr>
              <a:t>NSF support for projects funded via CSSI Elements and Frameworks awards, or its predecessor programs, is intended to be of finite duration, limited to no more than 10 years. If appropriate for transition to sustainability, teams may request further one-time support through the “Transition to Sustainability” class of awards.</a:t>
            </a:r>
            <a:endParaRPr lang="en-US" b="1" i="0" dirty="0">
              <a:solidFill>
                <a:srgbClr val="000000"/>
              </a:solidFill>
              <a:effectLst/>
              <a:latin typeface="Arial" panose="020B0604020202020204" pitchFamily="34" charset="0"/>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i="0" dirty="0">
                <a:solidFill>
                  <a:srgbClr val="000000"/>
                </a:solidFill>
                <a:effectLst/>
                <a:latin typeface="Arial" panose="020B0604020202020204" pitchFamily="34" charset="0"/>
              </a:rPr>
              <a:t>If the proposal is an extension of a previous CSSI funded Frameworks project, the proposal should clearly justify the need for such an extension, instead of targeting the Transition to Sustainability award class. The justification should briefly describe the outcomes of the previous project, including: 1). the status of the CI (software or data services) developed as part of the project, 2). the current level of adoption of the CI in the community, and 3). outcomes of efforts to translate the CI to a sustainable community framework.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a:solidFill>
                <a:srgbClr val="000000"/>
              </a:solidFill>
              <a:effectLst/>
              <a:latin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 will now turn the presentation to my colleague, Jay, who will discuss the additional proposal preparation aspects.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81EEAFE9-A011-4905-BEEB-819B53C2C504}" type="slidenum">
              <a:rPr lang="en-US" smtClean="0"/>
              <a:t>17</a:t>
            </a:fld>
            <a:endParaRPr lang="en-US"/>
          </a:p>
        </p:txBody>
      </p:sp>
    </p:spTree>
    <p:extLst>
      <p:ext uri="{BB962C8B-B14F-4D97-AF65-F5344CB8AC3E}">
        <p14:creationId xmlns:p14="http://schemas.microsoft.com/office/powerpoint/2010/main" val="32930422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dirty="0"/>
              <a:t>The next slides talk about supplementary documents to be included in the proposal, these documents are specific to CSSI and in addition to the ones required for all proposals submitted to NSF (such as data management plan, or where appropriate a Postdoctoral Mentoring plan)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u="none" kern="1200" dirty="0">
              <a:solidFill>
                <a:schemeClr val="tx1"/>
              </a:solidFill>
              <a:effectLst/>
              <a:latin typeface="+mn-lt"/>
              <a:ea typeface="+mn-ea"/>
              <a:cs typeface="+mn-cs"/>
            </a:endParaRPr>
          </a:p>
          <a:p>
            <a:r>
              <a:rPr lang="en-US" sz="1200" b="0" u="none" kern="1200" dirty="0">
                <a:solidFill>
                  <a:schemeClr val="tx1"/>
                </a:solidFill>
                <a:effectLst/>
                <a:latin typeface="+mn-lt"/>
                <a:ea typeface="+mn-ea"/>
                <a:cs typeface="+mn-cs"/>
              </a:rPr>
              <a:t>The proposal may include the following Supplementary Documents:</a:t>
            </a:r>
          </a:p>
          <a:p>
            <a:endParaRPr lang="en-US" sz="1200" b="0" u="none" kern="1200" dirty="0">
              <a:solidFill>
                <a:schemeClr val="tx1"/>
              </a:solidFill>
              <a:effectLst/>
              <a:latin typeface="+mn-lt"/>
              <a:ea typeface="+mn-ea"/>
              <a:cs typeface="+mn-cs"/>
            </a:endParaRPr>
          </a:p>
          <a:p>
            <a:pPr marL="457200" indent="-457200">
              <a:buSzPct val="100000"/>
              <a:buFont typeface="+mj-lt"/>
              <a:buAutoNum type="arabicParenR"/>
            </a:pPr>
            <a:r>
              <a:rPr lang="en-US" sz="1200" b="0" u="none" dirty="0">
                <a:ea typeface="Verdana" pitchFamily="34" charset="0"/>
                <a:cs typeface="Verdana" pitchFamily="34" charset="0"/>
              </a:rPr>
              <a:t>Delivery Mechanism and Community Usage Metrics (all proposals, 2-page limit)</a:t>
            </a:r>
          </a:p>
          <a:p>
            <a:pPr marL="457200" indent="-457200">
              <a:buSzPct val="100000"/>
              <a:buFont typeface="+mj-lt"/>
              <a:buAutoNum type="arabicParenR"/>
            </a:pPr>
            <a:r>
              <a:rPr lang="en-US" sz="1200" b="0" u="none" dirty="0">
                <a:ea typeface="Verdana" pitchFamily="34" charset="0"/>
                <a:cs typeface="Verdana" pitchFamily="34" charset="0"/>
              </a:rPr>
              <a:t>Management and Coordination Plan (Framework proposals only, 3-page limit)</a:t>
            </a:r>
          </a:p>
          <a:p>
            <a:pPr marL="457200" indent="-457200">
              <a:buSzPct val="100000"/>
              <a:buFont typeface="+mj-lt"/>
              <a:buAutoNum type="arabicParenR"/>
            </a:pPr>
            <a:r>
              <a:rPr lang="en-US" sz="1200" b="0" u="none" dirty="0">
                <a:ea typeface="Verdana" pitchFamily="34" charset="0"/>
                <a:cs typeface="Verdana" pitchFamily="34" charset="0"/>
              </a:rPr>
              <a:t>CI Professional Mentoring and/or Development Plan (if requesting funding to support a CI professional, 1-page limit)</a:t>
            </a:r>
          </a:p>
          <a:p>
            <a:pPr marL="457200" indent="-457200">
              <a:buSzPct val="100000"/>
              <a:buFont typeface="+mj-lt"/>
              <a:buAutoNum type="arabicParenR"/>
            </a:pPr>
            <a:r>
              <a:rPr lang="en-US" sz="1200" b="0" u="none" dirty="0">
                <a:ea typeface="Verdana" pitchFamily="34" charset="0"/>
                <a:cs typeface="Verdana" pitchFamily="34" charset="0"/>
              </a:rPr>
              <a:t>High Throughput Computing Resources (if requesting HTC resources through </a:t>
            </a:r>
            <a:r>
              <a:rPr lang="en-US" sz="1200" b="0" u="none" dirty="0" err="1">
                <a:ea typeface="Verdana" pitchFamily="34" charset="0"/>
                <a:cs typeface="Verdana" pitchFamily="34" charset="0"/>
              </a:rPr>
              <a:t>PaTH</a:t>
            </a:r>
            <a:r>
              <a:rPr lang="en-US" sz="1200" b="0" u="none" dirty="0">
                <a:ea typeface="Verdana" pitchFamily="34" charset="0"/>
                <a:cs typeface="Verdana" pitchFamily="34" charset="0"/>
              </a:rPr>
              <a:t>, 2-page limit)</a:t>
            </a:r>
          </a:p>
          <a:p>
            <a:pPr marL="457200" indent="-457200">
              <a:buSzPct val="100000"/>
              <a:buFont typeface="+mj-lt"/>
              <a:buAutoNum type="arabicParenR"/>
            </a:pPr>
            <a:r>
              <a:rPr lang="en-US" sz="1200" b="0" u="none" dirty="0">
                <a:ea typeface="Verdana" pitchFamily="34" charset="0"/>
                <a:cs typeface="Verdana" pitchFamily="34" charset="0"/>
              </a:rPr>
              <a:t>Cloud Computing Resources (if requesting cloud resources through </a:t>
            </a:r>
            <a:r>
              <a:rPr lang="en-US" sz="1200" b="0" u="none" dirty="0" err="1">
                <a:ea typeface="Verdana" pitchFamily="34" charset="0"/>
                <a:cs typeface="Verdana" pitchFamily="34" charset="0"/>
              </a:rPr>
              <a:t>CloudBank</a:t>
            </a:r>
            <a:r>
              <a:rPr lang="en-US" sz="1200" b="0" u="none" dirty="0">
                <a:ea typeface="Verdana" pitchFamily="34" charset="0"/>
                <a:cs typeface="Verdana" pitchFamily="34" charset="0"/>
              </a:rPr>
              <a:t>, 2-page limit)</a:t>
            </a:r>
          </a:p>
          <a:p>
            <a:pPr marL="457200" indent="-457200">
              <a:buSzPct val="100000"/>
              <a:buFont typeface="+mj-lt"/>
              <a:buAutoNum type="arabicParenR"/>
            </a:pPr>
            <a:r>
              <a:rPr lang="en-US" sz="1200" b="0" u="none" dirty="0">
                <a:ea typeface="Verdana" pitchFamily="34" charset="0"/>
                <a:cs typeface="Verdana" pitchFamily="34" charset="0"/>
              </a:rPr>
              <a:t>Letters of Collaboration (if any)</a:t>
            </a:r>
          </a:p>
          <a:p>
            <a:pPr marL="457200" indent="-457200">
              <a:buSzPct val="100000"/>
              <a:buFont typeface="+mj-lt"/>
              <a:buAutoNum type="arabicParenR"/>
            </a:pPr>
            <a:r>
              <a:rPr lang="en-US" sz="1200" b="0" u="none" dirty="0">
                <a:ea typeface="Verdana" pitchFamily="34" charset="0"/>
                <a:cs typeface="Verdana" pitchFamily="34" charset="0"/>
              </a:rPr>
              <a:t>Project Personnel and Partner Institutions (all proposals)</a:t>
            </a:r>
          </a:p>
          <a:p>
            <a:pPr marL="457200" indent="-457200">
              <a:buSzPct val="100000"/>
              <a:buFont typeface="+mj-lt"/>
              <a:buAutoNum type="arabicParenR"/>
            </a:pPr>
            <a:endParaRPr lang="en-US" sz="1200" b="0" u="none" dirty="0">
              <a:ea typeface="Verdana" pitchFamily="34" charset="0"/>
            </a:endParaRPr>
          </a:p>
          <a:p>
            <a:endParaRPr lang="en-US" sz="1200" b="0" u="none"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18</a:t>
            </a:fld>
            <a:endParaRPr lang="en-US"/>
          </a:p>
        </p:txBody>
      </p:sp>
    </p:spTree>
    <p:extLst>
      <p:ext uri="{BB962C8B-B14F-4D97-AF65-F5344CB8AC3E}">
        <p14:creationId xmlns:p14="http://schemas.microsoft.com/office/powerpoint/2010/main" val="39704452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u="none" kern="120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19</a:t>
            </a:fld>
            <a:endParaRPr lang="en-US"/>
          </a:p>
        </p:txBody>
      </p:sp>
    </p:spTree>
    <p:extLst>
      <p:ext uri="{BB962C8B-B14F-4D97-AF65-F5344CB8AC3E}">
        <p14:creationId xmlns:p14="http://schemas.microsoft.com/office/powerpoint/2010/main" val="3324992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a:t>
            </a:r>
            <a:r>
              <a:rPr lang="en-US" baseline="0"/>
              <a:t> webinar in intended to orient the research community to the new CSSI solicitation, summarize the program and review criteria, and answer questions. Our goal is to help you improve your understanding of the new CSSI solicitation and help to improve the quality of the proposals submitted to this program.</a:t>
            </a:r>
          </a:p>
          <a:p>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a:t>An, here is also the outline</a:t>
            </a:r>
            <a:r>
              <a:rPr lang="en-US" baseline="0"/>
              <a:t> </a:t>
            </a:r>
            <a:r>
              <a:rPr lang="en-US"/>
              <a:t>of today’s presentation.  We’ll start with a description of the CSSI program followed by an overview of the new solicitation, which is NSF 22-632.</a:t>
            </a:r>
            <a:r>
              <a:rPr lang="en-US" baseline="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a:t>We will then take questions from the webinar participants. We invite your questions via the Q&amp;A feature in zoom. Some of the questions we have previously received are included at the end of the presentation.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A recording of this webinar will be available on the program page.</a:t>
            </a:r>
            <a:endParaRPr lang="en-US" baseline="0"/>
          </a:p>
          <a:p>
            <a:endParaRPr lang="en-US"/>
          </a:p>
        </p:txBody>
      </p:sp>
      <p:sp>
        <p:nvSpPr>
          <p:cNvPr id="4" name="Slide Number Placeholder 3"/>
          <p:cNvSpPr>
            <a:spLocks noGrp="1"/>
          </p:cNvSpPr>
          <p:nvPr>
            <p:ph type="sldNum" sz="quarter" idx="10"/>
          </p:nvPr>
        </p:nvSpPr>
        <p:spPr/>
        <p:txBody>
          <a:bodyPr/>
          <a:lstStyle/>
          <a:p>
            <a:fld id="{62F8A193-9A88-4C12-A131-3411C4BCE5F8}" type="slidenum">
              <a:rPr lang="en-US" smtClean="0"/>
              <a:pPr/>
              <a:t>2</a:t>
            </a:fld>
            <a:endParaRPr lang="en-US"/>
          </a:p>
        </p:txBody>
      </p:sp>
    </p:spTree>
    <p:extLst>
      <p:ext uri="{BB962C8B-B14F-4D97-AF65-F5344CB8AC3E}">
        <p14:creationId xmlns:p14="http://schemas.microsoft.com/office/powerpoint/2010/main" val="11086826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a:p>
            <a:r>
              <a:rPr lang="en-US" sz="1100" dirty="0"/>
              <a:t>Any proposal that requests funding to support a CI professional must upload a document titled “CI Professional Mentoring and/or Professional Development Plan” as a Supplementary Document. </a:t>
            </a:r>
          </a:p>
          <a:p>
            <a:endParaRPr lang="en-US" sz="1100" dirty="0"/>
          </a:p>
          <a:p>
            <a:r>
              <a:rPr lang="en-US" sz="1100" dirty="0"/>
              <a:t>CI Professionals are the professional staff who develop, deploy, manage, and support effective use of the CI (e.g., research software engineers, programmers, IT professionals, data scientists, system administrators, CI facilitators, etc.) The document must describe the mentoring and/or professional development activities that will be provided for such individuals. In no more than one page, the planned activities must be described that are targeted specifically for CI professionals supported by the project, regardless of whether they reside at the submitting organization, any subrecipient organization, or at any organization participating in a simultaneously submitted collaborative proposal. </a:t>
            </a:r>
          </a:p>
          <a:p>
            <a:endParaRPr lang="en-US" sz="1100" dirty="0"/>
          </a:p>
          <a:p>
            <a:r>
              <a:rPr lang="en-US" sz="1100" dirty="0"/>
              <a:t>Proposers are advised that the CI Professional Mentoring and/or Professional Development must not be used to circumvent the 15-page Project Description limitation. The mentoring and professional development activities provided to CI professionals supported on the project will be evaluated under the Broader Impacts review criterion. Examples of mentoring and professional development activities include, but are not limited to: career counseling; training in preparation of and opportunities to prepare grant proposals, publications and presentations; guidance on finding opportunities for professional training and career advancement: guidance on effectively collaborating with researchers and other professionals from diverse backgrounds and across multiple science and engineering disciplines; and providing information on and training in responsible professional practices.</a:t>
            </a:r>
            <a:endParaRPr lang="en-US" sz="1100" kern="1200" dirty="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20</a:t>
            </a:fld>
            <a:endParaRPr lang="en-US"/>
          </a:p>
        </p:txBody>
      </p:sp>
    </p:spTree>
    <p:extLst>
      <p:ext uri="{BB962C8B-B14F-4D97-AF65-F5344CB8AC3E}">
        <p14:creationId xmlns:p14="http://schemas.microsoft.com/office/powerpoint/2010/main" val="2067412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requesting high-throughput computing (HTC) resources, include a description of the requests (not to exceed 2 pages) as a supplementary document that includes (1) title of the proposal; (2) institution name; (3) the anticipated total HTC resources required, with yearly breakdown; and (4) a technical description and justification for the request. </a:t>
            </a:r>
          </a:p>
          <a:p>
            <a:endParaRPr lang="en-US" sz="1100" dirty="0"/>
          </a:p>
          <a:p>
            <a:r>
              <a:rPr lang="en-US" sz="1100" dirty="0"/>
              <a:t>The latter should include information regarding (a) the expected number of self-contained tasks per ensemble – note that each task can be packaged into one or more batch job; (b) the resource requirements for each task type in the ensemble – for example, requirements for cores, memory, wall-time, and scratch space; (c) the expected number of ensembles; (d) the expected input and output data requirements for each task type; and (e) the expected number and size of shared input files within an ensemble – expected number of times each file is read per ensemble. Proposers should include “</a:t>
            </a:r>
            <a:r>
              <a:rPr lang="en-US" sz="1100" dirty="0" err="1"/>
              <a:t>HTCAccess</a:t>
            </a:r>
            <a:r>
              <a:rPr lang="en-US" sz="1100" dirty="0"/>
              <a:t>” (one word without space) as a keyword on the Project Summary page, at the end of the Overview section (before the section on Intellectual Merit).</a:t>
            </a:r>
          </a:p>
          <a:p>
            <a:endParaRPr lang="en-US" sz="1100" kern="1200" dirty="0">
              <a:ea typeface="Verdana" pitchFamily="34" charset="0"/>
              <a:cs typeface="Verdana" pitchFamily="34" charset="0"/>
            </a:endParaRPr>
          </a:p>
          <a:p>
            <a:r>
              <a:rPr lang="en-US" sz="1100" kern="1200" dirty="0">
                <a:ea typeface="Verdana" pitchFamily="34" charset="0"/>
                <a:cs typeface="Verdana" pitchFamily="34" charset="0"/>
              </a:rPr>
              <a:t>The proposers may visit </a:t>
            </a:r>
            <a:r>
              <a:rPr lang="en-US" sz="1100" dirty="0">
                <a:solidFill>
                  <a:srgbClr val="FFFF00"/>
                </a:solidFill>
              </a:rPr>
              <a:t>https://path-cc.io/services/credit-accounts </a:t>
            </a:r>
            <a:r>
              <a:rPr lang="en-US" sz="1100" dirty="0"/>
              <a:t>for more information on the available HTC resources which can be allocated through this program. </a:t>
            </a:r>
            <a:endParaRPr lang="en-US" sz="1100" kern="1200" dirty="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21</a:t>
            </a:fld>
            <a:endParaRPr lang="en-US"/>
          </a:p>
        </p:txBody>
      </p:sp>
    </p:spTree>
    <p:extLst>
      <p:ext uri="{BB962C8B-B14F-4D97-AF65-F5344CB8AC3E}">
        <p14:creationId xmlns:p14="http://schemas.microsoft.com/office/powerpoint/2010/main" val="3420810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solidFill>
                <a:schemeClr val="bg1"/>
              </a:solidFill>
            </a:endParaRPr>
          </a:p>
          <a:p>
            <a:r>
              <a:rPr lang="en-US" sz="1200" kern="1200" dirty="0">
                <a:solidFill>
                  <a:schemeClr val="bg1"/>
                </a:solidFill>
                <a:ea typeface="Verdana" pitchFamily="34" charset="0"/>
                <a:cs typeface="Verdana" pitchFamily="34" charset="0"/>
              </a:rPr>
              <a:t>For proposals that seek cloud resources through </a:t>
            </a:r>
            <a:r>
              <a:rPr lang="en-US" sz="1200" kern="1200" dirty="0" err="1">
                <a:solidFill>
                  <a:schemeClr val="bg1"/>
                </a:solidFill>
                <a:ea typeface="Verdana" pitchFamily="34" charset="0"/>
                <a:cs typeface="Verdana" pitchFamily="34" charset="0"/>
              </a:rPr>
              <a:t>CloudBank</a:t>
            </a:r>
            <a:r>
              <a:rPr lang="en-US" sz="1200" kern="1200" dirty="0">
                <a:solidFill>
                  <a:schemeClr val="bg1"/>
                </a:solidFill>
                <a:ea typeface="Verdana" pitchFamily="34" charset="0"/>
                <a:cs typeface="Verdana" pitchFamily="34" charset="0"/>
              </a:rPr>
              <a:t> only, a description of the request with a 2-page limit is required.  This description must include:</a:t>
            </a:r>
            <a:endParaRPr lang="en-US" sz="1200" dirty="0">
              <a:solidFill>
                <a:schemeClr val="bg1"/>
              </a:solidFill>
              <a:ea typeface="Verdana" pitchFamily="34" charset="0"/>
              <a:cs typeface="Verdana" pitchFamily="34" charset="0"/>
            </a:endParaRPr>
          </a:p>
          <a:p>
            <a:pPr marL="914400" lvl="1" indent="-457200">
              <a:buFont typeface="+mj-lt"/>
              <a:buAutoNum type="arabicPeriod"/>
            </a:pPr>
            <a:r>
              <a:rPr lang="en-US" sz="1200" i="1" dirty="0">
                <a:solidFill>
                  <a:schemeClr val="bg1"/>
                </a:solidFill>
                <a:ea typeface="Verdana" pitchFamily="34" charset="0"/>
                <a:cs typeface="Verdana" pitchFamily="34" charset="0"/>
              </a:rPr>
              <a:t>The title of the proposal</a:t>
            </a:r>
          </a:p>
          <a:p>
            <a:pPr marL="914400" lvl="1" indent="-457200">
              <a:buFont typeface="+mj-lt"/>
              <a:buAutoNum type="arabicPeriod"/>
            </a:pPr>
            <a:r>
              <a:rPr lang="en-US" sz="1200" i="1" dirty="0">
                <a:solidFill>
                  <a:schemeClr val="bg1"/>
                </a:solidFill>
                <a:ea typeface="Verdana" pitchFamily="34" charset="0"/>
                <a:cs typeface="Verdana" pitchFamily="34" charset="0"/>
              </a:rPr>
              <a:t>The institution name</a:t>
            </a:r>
          </a:p>
          <a:p>
            <a:pPr marL="914400" lvl="1" indent="-457200">
              <a:buFont typeface="+mj-lt"/>
              <a:buAutoNum type="arabicPeriod"/>
            </a:pPr>
            <a:r>
              <a:rPr lang="en-US" sz="1200" i="1" dirty="0">
                <a:solidFill>
                  <a:schemeClr val="bg1"/>
                </a:solidFill>
                <a:ea typeface="Verdana" pitchFamily="34" charset="0"/>
                <a:cs typeface="Verdana" pitchFamily="34" charset="0"/>
              </a:rPr>
              <a:t>The anticipated total cost of computing resources, with yearly breakdown</a:t>
            </a:r>
          </a:p>
          <a:p>
            <a:pPr marL="914400" lvl="1" indent="-457200">
              <a:buFont typeface="+mj-lt"/>
              <a:buAutoNum type="arabicPeriod"/>
            </a:pPr>
            <a:r>
              <a:rPr lang="en-US" sz="1200" i="1" dirty="0">
                <a:solidFill>
                  <a:schemeClr val="bg1"/>
                </a:solidFill>
                <a:ea typeface="Verdana" pitchFamily="34" charset="0"/>
                <a:cs typeface="Verdana" pitchFamily="34" charset="0"/>
              </a:rPr>
              <a:t>Which public cloud providers will be used</a:t>
            </a:r>
          </a:p>
          <a:p>
            <a:pPr marL="914400" lvl="1" indent="-457200">
              <a:buFont typeface="+mj-lt"/>
              <a:buAutoNum type="arabicPeriod"/>
            </a:pPr>
            <a:r>
              <a:rPr lang="en-US" sz="1200" i="1" dirty="0">
                <a:solidFill>
                  <a:schemeClr val="bg1"/>
                </a:solidFill>
                <a:ea typeface="Verdana" pitchFamily="34" charset="0"/>
                <a:cs typeface="Verdana" pitchFamily="34" charset="0"/>
              </a:rPr>
              <a:t>A technical description and justification of the request, along with how the cost was estimated. </a:t>
            </a:r>
          </a:p>
          <a:p>
            <a:pPr marL="457200" lvl="1" indent="0">
              <a:buFont typeface="+mj-lt"/>
              <a:buNone/>
            </a:pPr>
            <a:endParaRPr lang="en-US" sz="1200" i="1" dirty="0">
              <a:solidFill>
                <a:schemeClr val="bg1"/>
              </a:solidFill>
              <a:ea typeface="Verdana" pitchFamily="34" charset="0"/>
              <a:cs typeface="Verdana" pitchFamily="34" charset="0"/>
            </a:endParaRPr>
          </a:p>
          <a:p>
            <a:pPr marL="0" lvl="0" indent="0">
              <a:buFont typeface="+mj-lt"/>
              <a:buNone/>
            </a:pPr>
            <a:r>
              <a:rPr lang="en-US" sz="1200" dirty="0">
                <a:solidFill>
                  <a:schemeClr val="bg1"/>
                </a:solidFill>
                <a:ea typeface="Verdana" pitchFamily="34" charset="0"/>
                <a:cs typeface="Verdana" pitchFamily="34" charset="0"/>
              </a:rPr>
              <a:t>The NSF Budget should not include any such costs for accessing public cloud computing resources via CloudBank.org. The total cost of the project, including this cloud computing resource request from CloudBank.org, may not exceed the budget limits for project class of the proposal, as described in this solicitation. </a:t>
            </a:r>
          </a:p>
        </p:txBody>
      </p:sp>
      <p:sp>
        <p:nvSpPr>
          <p:cNvPr id="4" name="Slide Number Placeholder 3"/>
          <p:cNvSpPr>
            <a:spLocks noGrp="1"/>
          </p:cNvSpPr>
          <p:nvPr>
            <p:ph type="sldNum" sz="quarter" idx="10"/>
          </p:nvPr>
        </p:nvSpPr>
        <p:spPr/>
        <p:txBody>
          <a:bodyPr/>
          <a:lstStyle/>
          <a:p>
            <a:fld id="{62F8A193-9A88-4C12-A131-3411C4BCE5F8}" type="slidenum">
              <a:rPr lang="en-US" smtClean="0"/>
              <a:pPr/>
              <a:t>22</a:t>
            </a:fld>
            <a:endParaRPr lang="en-US"/>
          </a:p>
        </p:txBody>
      </p:sp>
    </p:spTree>
    <p:extLst>
      <p:ext uri="{BB962C8B-B14F-4D97-AF65-F5344CB8AC3E}">
        <p14:creationId xmlns:p14="http://schemas.microsoft.com/office/powerpoint/2010/main" val="9503007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t>The NSF Budget should not include any such costs for accessing public cloud computing resources via CloudBank.org. The total cost of the project, including this cloud computing resource request from CloudBank.org, may not exceed the budget limit described in this solicitation.</a:t>
            </a:r>
          </a:p>
          <a:p>
            <a:endParaRPr lang="en-US"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b="0" u="none"/>
              <a:t>For example, consider a proposal submitted to the Elements class, which has a total proposal budget limit of $600,000. If a PI wishes to request $20,000 in cloud computing resources through </a:t>
            </a:r>
            <a:r>
              <a:rPr lang="en-US" b="0" u="none" err="1"/>
              <a:t>CloudBank</a:t>
            </a:r>
            <a:r>
              <a:rPr lang="en-US" b="0" u="none"/>
              <a:t>, then his/her proposal should request, as part of the proposal budget, no more than $580,000. The remaining $20,000 for cloud computing resources should be specified in the Supplementary Document. If a proposal is a collaborative project with two PIs from two different organizations, then each PI may request cloud computing resources separately through independent Supplementary Documents as long as the total budget (on the budget pages plus in the Supplementary Documents) does not exceed $600,000.</a:t>
            </a:r>
          </a:p>
          <a:p>
            <a:endParaRPr lang="en-US" b="0" u="none"/>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kern="1200">
                <a:ea typeface="Verdana" pitchFamily="34" charset="0"/>
                <a:cs typeface="Verdana" pitchFamily="34" charset="0"/>
              </a:rPr>
              <a:t>The proposers may visit </a:t>
            </a:r>
            <a:r>
              <a:rPr lang="en-US" sz="1000">
                <a:solidFill>
                  <a:srgbClr val="FFFF00"/>
                </a:solidFill>
              </a:rPr>
              <a:t>https://www.cloudbank.org/faq </a:t>
            </a:r>
            <a:r>
              <a:rPr lang="en-US" sz="1200"/>
              <a:t>for more information on the available Cloud resources which can be allocated through this program. </a:t>
            </a:r>
            <a:endParaRPr lang="en-US" sz="800" kern="1200">
              <a:ea typeface="Verdana" pitchFamily="34" charset="0"/>
              <a:cs typeface="Verdana" pitchFamily="34" charset="0"/>
            </a:endParaRPr>
          </a:p>
          <a:p>
            <a:endParaRPr lang="en-US" b="0" u="none"/>
          </a:p>
        </p:txBody>
      </p:sp>
      <p:sp>
        <p:nvSpPr>
          <p:cNvPr id="4" name="Slide Number Placeholder 3"/>
          <p:cNvSpPr>
            <a:spLocks noGrp="1"/>
          </p:cNvSpPr>
          <p:nvPr>
            <p:ph type="sldNum" sz="quarter" idx="5"/>
          </p:nvPr>
        </p:nvSpPr>
        <p:spPr/>
        <p:txBody>
          <a:bodyPr/>
          <a:lstStyle/>
          <a:p>
            <a:fld id="{81EEAFE9-A011-4905-BEEB-819B53C2C504}" type="slidenum">
              <a:rPr lang="en-US" smtClean="0"/>
              <a:t>23</a:t>
            </a:fld>
            <a:endParaRPr lang="en-US"/>
          </a:p>
        </p:txBody>
      </p:sp>
    </p:spTree>
    <p:extLst>
      <p:ext uri="{BB962C8B-B14F-4D97-AF65-F5344CB8AC3E}">
        <p14:creationId xmlns:p14="http://schemas.microsoft.com/office/powerpoint/2010/main" val="29599550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3BC51CB5-CE79-41C1-BA8A-A7CADC14514C}" type="slidenum">
              <a:rPr lang="en-US" smtClean="0"/>
              <a:t>24</a:t>
            </a:fld>
            <a:endParaRPr lang="en-US"/>
          </a:p>
        </p:txBody>
      </p:sp>
    </p:spTree>
    <p:extLst>
      <p:ext uri="{BB962C8B-B14F-4D97-AF65-F5344CB8AC3E}">
        <p14:creationId xmlns:p14="http://schemas.microsoft.com/office/powerpoint/2010/main" val="16404263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56484E55-490B-4EE9-896E-E452EEF5E58A}" type="slidenum">
              <a:rPr lang="en-US"/>
              <a:pPr/>
              <a:t>25</a:t>
            </a:fld>
            <a:endParaRPr 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a:ln/>
        </p:spPr>
        <p:txBody>
          <a:bodyPr/>
          <a:lstStyle/>
          <a:p>
            <a:pPr eaLnBrk="1" hangingPunct="1"/>
            <a:r>
              <a:rPr lang="en-US">
                <a:latin typeface="Times New Roman" charset="0"/>
              </a:rPr>
              <a:t>As for</a:t>
            </a:r>
            <a:r>
              <a:rPr lang="en-US" baseline="0">
                <a:latin typeface="Times New Roman" charset="0"/>
              </a:rPr>
              <a:t> all proposals received by NSF, CSSI reviewers and panelists will be asked to consider the intellectual merit and broader impact for each proposal for their reviews, panel discussions, and panel summaries.  In addition to these standard criteria, CSSI reviewers and panelists will also be asked to consider additional review criteria that are unique to the CSSI program.  More on this in a few moments.</a:t>
            </a:r>
            <a:endParaRPr lang="en-US">
              <a:latin typeface="Times New Roman" charset="0"/>
            </a:endParaRPr>
          </a:p>
        </p:txBody>
      </p:sp>
    </p:spTree>
    <p:extLst>
      <p:ext uri="{BB962C8B-B14F-4D97-AF65-F5344CB8AC3E}">
        <p14:creationId xmlns:p14="http://schemas.microsoft.com/office/powerpoint/2010/main" val="18068303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a:t>In addition to the standard NSF review criteria,</a:t>
            </a:r>
            <a:r>
              <a:rPr lang="en-US" sz="800" baseline="0"/>
              <a:t> the proposals will be evaluated on CSSI-specific review criteria, In an effort to assist the both the proposers and the reviewers these eight criteria were grouped in three themes, namely,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Project Motivation and Impact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Cyberinfrastructure Plans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Measurable Outcomes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baseline="0"/>
              <a:t>These three themes and the eight criteria must be explicitly discussed in the proposal and will be evaluated as part of the review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a:p>
            <a:pPr marL="285750" indent="-285750" algn="l">
              <a:buFont typeface="Arial" charset="0"/>
              <a:buChar char="•"/>
            </a:pPr>
            <a:r>
              <a:rPr lang="en-US" sz="800" b="1" i="1">
                <a:solidFill>
                  <a:schemeClr val="tx1"/>
                </a:solidFill>
              </a:rPr>
              <a:t>The project must be Science-driven</a:t>
            </a:r>
            <a:r>
              <a:rPr lang="en-US" sz="800" b="0" i="0">
                <a:solidFill>
                  <a:schemeClr val="tx1"/>
                </a:solidFill>
              </a:rPr>
              <a:t>,</a:t>
            </a:r>
            <a:r>
              <a:rPr lang="en-US" sz="800" b="0" i="0" baseline="0">
                <a:solidFill>
                  <a:schemeClr val="tx1"/>
                </a:solidFill>
              </a:rPr>
              <a:t> p</a:t>
            </a:r>
            <a:r>
              <a:rPr lang="en-US" sz="800">
                <a:solidFill>
                  <a:schemeClr val="tx1"/>
                </a:solidFill>
              </a:rPr>
              <a:t>romoting science excellence, enabling fundamentally new scientific advances; and benefiting science and engineering communities beyond the participating communities.</a:t>
            </a:r>
          </a:p>
          <a:p>
            <a:pPr marL="285750" indent="-285750" algn="l">
              <a:buFont typeface="Arial" charset="0"/>
              <a:buChar char="•"/>
            </a:pPr>
            <a:r>
              <a:rPr lang="en-US" sz="800" b="1" i="1">
                <a:solidFill>
                  <a:schemeClr val="tx1"/>
                </a:solidFill>
              </a:rPr>
              <a:t>The project must be  Innovative</a:t>
            </a:r>
            <a:r>
              <a:rPr lang="en-US" sz="800" b="0" i="0">
                <a:solidFill>
                  <a:schemeClr val="tx1"/>
                </a:solidFill>
              </a:rPr>
              <a:t>,</a:t>
            </a:r>
            <a:r>
              <a:rPr lang="en-US" sz="800" b="0" i="0" baseline="0">
                <a:solidFill>
                  <a:schemeClr val="tx1"/>
                </a:solidFill>
              </a:rPr>
              <a:t> e</a:t>
            </a:r>
            <a:r>
              <a:rPr lang="en-US" sz="800">
                <a:solidFill>
                  <a:schemeClr val="tx1"/>
                </a:solidFill>
              </a:rPr>
              <a:t>mphasizing unique NSF contributions; building the capability, capacity, and cohesiveness of a national CI ecosystem; and considers both the human and technical aspects of the CI.</a:t>
            </a:r>
          </a:p>
          <a:p>
            <a:pPr marL="285750" indent="-285750" algn="l">
              <a:buFont typeface="Arial" charset="0"/>
              <a:buChar char="•"/>
            </a:pPr>
            <a:r>
              <a:rPr lang="en-US" sz="800" b="1" i="1">
                <a:solidFill>
                  <a:schemeClr val="tx1"/>
                </a:solidFill>
              </a:rPr>
              <a:t>The project must be Collaborative</a:t>
            </a:r>
            <a:r>
              <a:rPr lang="en-US" sz="800" b="0" i="0" baseline="0">
                <a:solidFill>
                  <a:schemeClr val="tx1"/>
                </a:solidFill>
              </a:rPr>
              <a:t>, f</a:t>
            </a:r>
            <a:r>
              <a:rPr lang="en-US" sz="800">
                <a:solidFill>
                  <a:schemeClr val="tx1"/>
                </a:solidFill>
              </a:rPr>
              <a:t>ostering partnerships and community development; actively engages CI experts, specialists and scientists working in concert with domain scientists who are users of CI.</a:t>
            </a:r>
          </a:p>
          <a:p>
            <a:pPr marL="285750" indent="-285750" algn="l">
              <a:buFont typeface="Arial" charset="0"/>
              <a:buChar char="•"/>
            </a:pPr>
            <a:r>
              <a:rPr lang="en-US" sz="800" b="1" i="1">
                <a:solidFill>
                  <a:schemeClr val="tx1"/>
                </a:solidFill>
              </a:rPr>
              <a:t>The project must be Leveraged</a:t>
            </a:r>
            <a:r>
              <a:rPr lang="en-US" sz="800" b="0" i="0">
                <a:solidFill>
                  <a:schemeClr val="tx1"/>
                </a:solidFill>
              </a:rPr>
              <a:t>,</a:t>
            </a:r>
            <a:r>
              <a:rPr lang="en-US" sz="800" b="0" i="0" baseline="0">
                <a:solidFill>
                  <a:schemeClr val="tx1"/>
                </a:solidFill>
              </a:rPr>
              <a:t> </a:t>
            </a:r>
            <a:r>
              <a:rPr lang="en-US" sz="800">
                <a:solidFill>
                  <a:schemeClr val="tx1"/>
                </a:solidFill>
              </a:rPr>
              <a:t>building on existing, recognized capabilities.</a:t>
            </a:r>
          </a:p>
          <a:p>
            <a:pPr marL="285750" indent="-285750" algn="l">
              <a:buFont typeface="Arial" charset="0"/>
              <a:buChar char="•"/>
            </a:pPr>
            <a:r>
              <a:rPr lang="en-US" sz="800" b="1" i="1">
                <a:solidFill>
                  <a:schemeClr val="tx1"/>
                </a:solidFill>
              </a:rPr>
              <a:t>The project must be Strategic</a:t>
            </a:r>
            <a:r>
              <a:rPr lang="en-US" sz="800" b="0" i="1">
                <a:solidFill>
                  <a:schemeClr val="tx1"/>
                </a:solidFill>
              </a:rPr>
              <a:t>, </a:t>
            </a:r>
            <a:r>
              <a:rPr lang="en-US" sz="800" b="0" i="0">
                <a:solidFill>
                  <a:schemeClr val="tx1"/>
                </a:solidFill>
              </a:rPr>
              <a:t>with</a:t>
            </a:r>
            <a:r>
              <a:rPr lang="en-US" sz="800" b="0" i="1">
                <a:solidFill>
                  <a:schemeClr val="tx1"/>
                </a:solidFill>
              </a:rPr>
              <a:t> </a:t>
            </a:r>
            <a:r>
              <a:rPr lang="en-US" sz="800" b="0" i="0" baseline="0">
                <a:solidFill>
                  <a:schemeClr val="tx1"/>
                </a:solidFill>
              </a:rPr>
              <a:t>m</a:t>
            </a:r>
            <a:r>
              <a:rPr lang="en-US" sz="800">
                <a:solidFill>
                  <a:schemeClr val="tx1"/>
                </a:solidFill>
              </a:rPr>
              <a:t>anagement plans and metrics that encourage measurement of progress and sharing of results.</a:t>
            </a:r>
          </a:p>
          <a:p>
            <a:pPr marL="285750" indent="-285750" algn="l">
              <a:buFont typeface="Arial" charset="0"/>
              <a:buChar char="•"/>
            </a:pPr>
            <a:r>
              <a:rPr lang="en-US" sz="800" b="1" i="1">
                <a:solidFill>
                  <a:schemeClr val="tx1"/>
                </a:solidFill>
              </a:rPr>
              <a:t>The project must be Sustained</a:t>
            </a:r>
            <a:r>
              <a:rPr lang="en-US" sz="800" b="0" i="0">
                <a:solidFill>
                  <a:schemeClr val="tx1"/>
                </a:solidFill>
              </a:rPr>
              <a:t>,</a:t>
            </a:r>
            <a:r>
              <a:rPr lang="en-US" sz="800" b="0" i="0" baseline="0">
                <a:solidFill>
                  <a:schemeClr val="tx1"/>
                </a:solidFill>
              </a:rPr>
              <a:t> p</a:t>
            </a:r>
            <a:r>
              <a:rPr lang="en-US" sz="800">
                <a:solidFill>
                  <a:schemeClr val="tx1"/>
                </a:solidFill>
              </a:rPr>
              <a:t>roviding benefits beyond the participants and the lifetime of the award, and resulting in widely accessible long-term community cyberinfrastructure.  </a:t>
            </a:r>
          </a:p>
          <a:p>
            <a:endParaRPr lang="en-US" sz="80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800" baseline="0"/>
          </a:p>
        </p:txBody>
      </p:sp>
      <p:sp>
        <p:nvSpPr>
          <p:cNvPr id="4" name="Slide Number Placeholder 3"/>
          <p:cNvSpPr>
            <a:spLocks noGrp="1"/>
          </p:cNvSpPr>
          <p:nvPr>
            <p:ph type="sldNum" sz="quarter" idx="5"/>
          </p:nvPr>
        </p:nvSpPr>
        <p:spPr/>
        <p:txBody>
          <a:bodyPr/>
          <a:lstStyle/>
          <a:p>
            <a:fld id="{81EEAFE9-A011-4905-BEEB-819B53C2C504}" type="slidenum">
              <a:rPr lang="en-US" smtClean="0"/>
              <a:t>26</a:t>
            </a:fld>
            <a:endParaRPr lang="en-US"/>
          </a:p>
        </p:txBody>
      </p:sp>
    </p:spTree>
    <p:extLst>
      <p:ext uri="{BB962C8B-B14F-4D97-AF65-F5344CB8AC3E}">
        <p14:creationId xmlns:p14="http://schemas.microsoft.com/office/powerpoint/2010/main" val="34011459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rPr>
              <a:t>All proposals to this solicitation </a:t>
            </a:r>
            <a:r>
              <a:rPr lang="en-US" sz="1200" baseline="0">
                <a:solidFill>
                  <a:schemeClr val="tx1"/>
                </a:solidFill>
              </a:rPr>
              <a:t>have </a:t>
            </a:r>
            <a:r>
              <a:rPr lang="en-US" sz="1200" b="0" i="0">
                <a:solidFill>
                  <a:schemeClr val="tx1"/>
                </a:solidFill>
              </a:rPr>
              <a:t>the same deadline  - December 16, 2022.</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a:solidFill>
                  <a:schemeClr val="tx1"/>
                </a:solidFill>
              </a:rPr>
              <a:t>We expect the review process to take place in early 2023 and </a:t>
            </a:r>
            <a:r>
              <a:rPr lang="en-US" sz="1200" b="0" i="0" baseline="0">
                <a:solidFill>
                  <a:schemeClr val="tx1"/>
                </a:solidFill>
              </a:rPr>
              <a:t>anticipate making announcements of awards in Spring 2023.</a:t>
            </a:r>
            <a:endParaRPr lang="en-US" sz="1200" b="0" i="0">
              <a:solidFill>
                <a:schemeClr val="tx1"/>
              </a:solidFill>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27</a:t>
            </a:fld>
            <a:endParaRPr lang="en-US"/>
          </a:p>
        </p:txBody>
      </p:sp>
    </p:spTree>
    <p:extLst>
      <p:ext uri="{BB962C8B-B14F-4D97-AF65-F5344CB8AC3E}">
        <p14:creationId xmlns:p14="http://schemas.microsoft.com/office/powerpoint/2010/main" val="24389712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As a reminder, we invite your questions via the Q&amp;A feature in zoom. Once this webinar completes you can continue sending questions by email to CSSIQueries@nsf.gov.</a:t>
            </a:r>
          </a:p>
        </p:txBody>
      </p:sp>
      <p:sp>
        <p:nvSpPr>
          <p:cNvPr id="4" name="Slide Number Placeholder 3"/>
          <p:cNvSpPr>
            <a:spLocks noGrp="1"/>
          </p:cNvSpPr>
          <p:nvPr>
            <p:ph type="sldNum" sz="quarter" idx="10"/>
          </p:nvPr>
        </p:nvSpPr>
        <p:spPr/>
        <p:txBody>
          <a:bodyPr/>
          <a:lstStyle/>
          <a:p>
            <a:fld id="{4C7E1CC9-C181-4583-9F0F-C39113424651}" type="slidenum">
              <a:rPr lang="en-US" smtClean="0"/>
              <a:t>28</a:t>
            </a:fld>
            <a:endParaRPr lang="en-US"/>
          </a:p>
        </p:txBody>
      </p:sp>
    </p:spTree>
    <p:extLst>
      <p:ext uri="{BB962C8B-B14F-4D97-AF65-F5344CB8AC3E}">
        <p14:creationId xmlns:p14="http://schemas.microsoft.com/office/powerpoint/2010/main" val="58215120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t>A key question concerns the limits on the number of proposals an individual</a:t>
            </a:r>
            <a:r>
              <a:rPr lang="en-US" b="0" i="0" baseline="0"/>
              <a:t> may participate in </a:t>
            </a:r>
            <a:r>
              <a:rPr lang="en-US" b="0" i="0"/>
              <a:t>under this solicitation (NSF 21-617).</a:t>
            </a:r>
          </a:p>
          <a:p>
            <a:pPr marL="171450" indent="-171450">
              <a:buFont typeface="Arial" charset="0"/>
              <a:buChar char="•"/>
            </a:pPr>
            <a:r>
              <a:rPr lang="en-US"/>
              <a:t>An individual may participate as PI, co-PI, or other Senior Personnel on at most one proposal across the Elements, Framework Implementations,</a:t>
            </a:r>
            <a:r>
              <a:rPr lang="en-US" b="0" i="0"/>
              <a:t> </a:t>
            </a:r>
            <a:r>
              <a:rPr lang="en-US" sz="1200" b="0" i="0"/>
              <a:t>and Transition to Sustainability</a:t>
            </a:r>
            <a:r>
              <a:rPr lang="en-US"/>
              <a:t> classes for this solicitation. Thus, if an individual participates on an Elements proposal, he or she may not participate on a Framework Implementations or </a:t>
            </a:r>
            <a:r>
              <a:rPr lang="en-US" sz="1200" b="0" i="0"/>
              <a:t>Transition to Sustainability</a:t>
            </a:r>
            <a:r>
              <a:rPr lang="en-US" sz="1200" b="1" i="1"/>
              <a:t> </a:t>
            </a:r>
            <a:r>
              <a:rPr lang="en-US"/>
              <a:t>proposal, and vice versa. </a:t>
            </a:r>
          </a:p>
          <a:p>
            <a:pPr marL="171450" indent="-171450">
              <a:buFont typeface="Arial" charset="0"/>
              <a:buChar char="•"/>
            </a:pPr>
            <a:r>
              <a:rPr lang="en-US"/>
              <a:t>Note that any individual whose biographical sketch is provided as part of the proposal will be considered as Senior Personnel in the proposed activity, with or without financial support from the project.</a:t>
            </a:r>
          </a:p>
          <a:p>
            <a:pPr marL="171450" indent="-171450">
              <a:buFont typeface="Arial" charset="0"/>
              <a:buChar char="•"/>
            </a:pPr>
            <a:r>
              <a:rPr lang="en-US"/>
              <a:t>In the event that any individual exceeds this limit, any proposal submitted to this solicitation with this individual listed as PI, co-PI, or Senior Personnel after the first proposal is received at NSF will be returned without review. </a:t>
            </a:r>
          </a:p>
          <a:p>
            <a:pPr marL="171450" indent="-171450">
              <a:buFont typeface="Arial" charset="0"/>
              <a:buChar char="•"/>
            </a:pPr>
            <a:r>
              <a:rPr lang="en-US"/>
              <a:t>No exceptions will be made. </a:t>
            </a:r>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29</a:t>
            </a:fld>
            <a:endParaRPr lang="en-US"/>
          </a:p>
        </p:txBody>
      </p:sp>
    </p:spTree>
    <p:extLst>
      <p:ext uri="{BB962C8B-B14F-4D97-AF65-F5344CB8AC3E}">
        <p14:creationId xmlns:p14="http://schemas.microsoft.com/office/powerpoint/2010/main" val="1928150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t>Let us begin by talking about the CSSI program. </a:t>
            </a:r>
            <a:r>
              <a:rPr lang="en-US" sz="1200"/>
              <a:t>CSSI</a:t>
            </a:r>
            <a:r>
              <a:rPr lang="en-US" sz="1200" baseline="0"/>
              <a:t> is an interdisciplinary program that f</a:t>
            </a:r>
            <a:r>
              <a:rPr lang="en-US" sz="1200"/>
              <a:t>ocuses on supporting the development and deployment of robust, reliable and sustainable data and</a:t>
            </a:r>
            <a:r>
              <a:rPr lang="en-US" sz="1200" baseline="0"/>
              <a:t> </a:t>
            </a:r>
            <a:r>
              <a:rPr lang="en-US" sz="1200"/>
              <a:t>software cyberinfrastructure</a:t>
            </a:r>
            <a:r>
              <a:rPr lang="en-US" sz="1200" baseline="0"/>
              <a:t> </a:t>
            </a:r>
            <a:r>
              <a:rPr lang="en-US" sz="1200"/>
              <a:t>that will support and advance sustained scientific innovation and discovery.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t>In this regard, CSSI does not intend to support research in new CI, but it aims to support the development and deployment of new and innovative CI.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a:t>The proposals submitted to this program are strongly encouraged to describe their approach to data management and quality software development through a well-defined software engineering process that includes software testing, and the appropriate use of analysis tools and capabilities.</a:t>
            </a:r>
            <a:endParaRPr lang="en-US"/>
          </a:p>
        </p:txBody>
      </p:sp>
      <p:sp>
        <p:nvSpPr>
          <p:cNvPr id="4" name="Slide Number Placeholder 3"/>
          <p:cNvSpPr>
            <a:spLocks noGrp="1"/>
          </p:cNvSpPr>
          <p:nvPr>
            <p:ph type="sldNum" sz="quarter" idx="10"/>
          </p:nvPr>
        </p:nvSpPr>
        <p:spPr/>
        <p:txBody>
          <a:bodyPr/>
          <a:lstStyle/>
          <a:p>
            <a:fld id="{62F8A193-9A88-4C12-A131-3411C4BCE5F8}" type="slidenum">
              <a:rPr lang="en-US" smtClean="0"/>
              <a:pPr/>
              <a:t>3</a:t>
            </a:fld>
            <a:endParaRPr lang="en-US"/>
          </a:p>
        </p:txBody>
      </p:sp>
    </p:spTree>
    <p:extLst>
      <p:ext uri="{BB962C8B-B14F-4D97-AF65-F5344CB8AC3E}">
        <p14:creationId xmlns:p14="http://schemas.microsoft.com/office/powerpoint/2010/main" val="7804050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a:t>OAC recognizes that software and data infrastructure constitute fundamental infrastructure that cross-cuts academic, government, civic, and commercial organizations. The program encourages proposals to explore novel partnerships beyond academe wherever beneficial and permissible within the guidelines of the NSF </a:t>
            </a:r>
            <a:r>
              <a:rPr lang="en-US" sz="1000" i="1"/>
              <a:t>Proposal &amp; Award Policies &amp; Procedures Guide (PAPPG)</a:t>
            </a:r>
            <a:r>
              <a:rPr lang="en-US" sz="1000"/>
              <a:t>.</a:t>
            </a:r>
          </a:p>
          <a:p>
            <a:endParaRPr lang="en-US" sz="1000" b="0" i="0"/>
          </a:p>
          <a:p>
            <a:pPr marL="285750" indent="-285750">
              <a:buFont typeface="Arial" charset="0"/>
              <a:buChar char="•"/>
            </a:pPr>
            <a:r>
              <a:rPr lang="en-US" sz="1000"/>
              <a:t>What types of organizations organizations are allowed to submit proposals?</a:t>
            </a:r>
          </a:p>
          <a:p>
            <a:pPr marL="742950" lvl="1" indent="-285750">
              <a:buFont typeface="Arial" charset="0"/>
              <a:buChar char="•"/>
            </a:pPr>
            <a:r>
              <a:rPr lang="en-US" sz="1000" b="1" i="1"/>
              <a:t>Universities and Colleges </a:t>
            </a:r>
            <a:r>
              <a:rPr lang="en-US" sz="1000"/>
              <a:t>- Universities and two- and four-year colleges (including community colleges) accredited in, and having a campus located in, the US acting on behalf of their faculty members. Such organizations also are referred to as academic institutions. </a:t>
            </a:r>
          </a:p>
          <a:p>
            <a:pPr marL="742950" lvl="1" indent="-285750">
              <a:buFont typeface="Arial" charset="0"/>
              <a:buChar char="•"/>
            </a:pPr>
            <a:r>
              <a:rPr lang="en-US" sz="1000" b="1" i="1"/>
              <a:t>Non-profit, non-academic organizations</a:t>
            </a:r>
            <a:r>
              <a:rPr lang="en-US" sz="1000"/>
              <a:t>: Independent museums, observatories, research labs, professional societies and similar organizations in the U.S. associated with educational or research activities. </a:t>
            </a:r>
          </a:p>
          <a:p>
            <a:pPr marL="742950" lvl="1" indent="-285750">
              <a:buFont typeface="Arial" charset="0"/>
              <a:buChar char="•"/>
            </a:pPr>
            <a:r>
              <a:rPr lang="en-US" sz="1000" b="1" i="1"/>
              <a:t>NSF-sponsored federally funded research and development centers (FFRDCs)</a:t>
            </a:r>
            <a:r>
              <a:rPr lang="en-US" sz="1000"/>
              <a:t>, provided that they are not including costs for which federal funds have already been awarded or are expected to be awarded. </a:t>
            </a:r>
          </a:p>
          <a:p>
            <a:pPr marL="742950" lvl="1" indent="-285750">
              <a:buFont typeface="Arial" charset="0"/>
              <a:buChar char="•"/>
            </a:pPr>
            <a:endParaRPr lang="en-US" sz="1000"/>
          </a:p>
          <a:p>
            <a:pPr marL="0" lvl="0" indent="0">
              <a:buFont typeface="Arial" charset="0"/>
              <a:buNone/>
            </a:pPr>
            <a:r>
              <a:rPr lang="en-US" sz="1000"/>
              <a:t>The</a:t>
            </a:r>
            <a:r>
              <a:rPr lang="en-US" sz="1000" baseline="0"/>
              <a:t> next question on</a:t>
            </a:r>
          </a:p>
          <a:p>
            <a:pPr marL="0" lvl="0" indent="0">
              <a:buFont typeface="Arial" charset="0"/>
              <a:buNone/>
            </a:pPr>
            <a:endParaRPr lang="en-US" sz="1000"/>
          </a:p>
          <a:p>
            <a:pPr marL="285750" indent="-285750">
              <a:buFont typeface="Arial" charset="0"/>
              <a:buChar char="•"/>
            </a:pPr>
            <a:r>
              <a:rPr lang="en-US" sz="1000"/>
              <a:t>How can other organizations participate?</a:t>
            </a:r>
          </a:p>
          <a:p>
            <a:pPr marL="742950" lvl="1" indent="-285750">
              <a:buFont typeface="Arial" charset="0"/>
              <a:buChar char="•"/>
            </a:pPr>
            <a:r>
              <a:rPr lang="en-US" sz="1000"/>
              <a:t>Organizations eligible to serve as </a:t>
            </a:r>
            <a:r>
              <a:rPr lang="en-US" sz="1000" err="1"/>
              <a:t>subawardees</a:t>
            </a:r>
            <a:r>
              <a:rPr lang="en-US" sz="1000"/>
              <a:t> are all organizations eligible under the guidelines of the NSF </a:t>
            </a:r>
            <a:r>
              <a:rPr lang="en-US" sz="1000" i="1"/>
              <a:t>Proposal &amp; Award Policies &amp; Procedures Guide (PAPPG)</a:t>
            </a:r>
            <a:r>
              <a:rPr lang="en-US" sz="1000"/>
              <a:t>.</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30</a:t>
            </a:fld>
            <a:endParaRPr lang="en-US"/>
          </a:p>
        </p:txBody>
      </p:sp>
    </p:spTree>
    <p:extLst>
      <p:ext uri="{BB962C8B-B14F-4D97-AF65-F5344CB8AC3E}">
        <p14:creationId xmlns:p14="http://schemas.microsoft.com/office/powerpoint/2010/main" val="144795542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a:t>
            </a:r>
            <a:r>
              <a:rPr lang="en-US" baseline="0"/>
              <a:t> are a couple more questions about collaborations.</a:t>
            </a:r>
          </a:p>
          <a:p>
            <a:endParaRPr lang="en-US"/>
          </a:p>
          <a:p>
            <a:pPr marL="285750" indent="-285750">
              <a:buFont typeface="Arial" charset="0"/>
              <a:buChar char="•"/>
            </a:pPr>
            <a:r>
              <a:rPr lang="en-US" b="1" i="1"/>
              <a:t>How can a proposal integrate industry collaboration into the project?</a:t>
            </a:r>
            <a:r>
              <a:rPr lang="en-US"/>
              <a:t>   </a:t>
            </a:r>
          </a:p>
          <a:p>
            <a:pPr marL="285750" indent="-285750">
              <a:buFont typeface="Arial" charset="0"/>
              <a:buChar char="•"/>
            </a:pPr>
            <a:endParaRPr lang="en-US"/>
          </a:p>
          <a:p>
            <a:pPr marL="742950" lvl="1" indent="-285750">
              <a:buFont typeface="Arial" charset="0"/>
              <a:buChar char="•"/>
            </a:pPr>
            <a:r>
              <a:rPr lang="en-US"/>
              <a:t>Industry participants may be included as a </a:t>
            </a:r>
            <a:r>
              <a:rPr lang="en-US" err="1"/>
              <a:t>subaward</a:t>
            </a:r>
            <a:r>
              <a:rPr lang="en-US"/>
              <a:t> within the proposal.  </a:t>
            </a:r>
          </a:p>
          <a:p>
            <a:pPr marL="742950" lvl="1" indent="-285750">
              <a:buFont typeface="Arial" charset="0"/>
              <a:buChar char="•"/>
            </a:pPr>
            <a:r>
              <a:rPr lang="en-US"/>
              <a:t>Industry investigators may serve as co-PIs or senior personnel on a proposal.  (See PAPPG, Part I, E.3).  </a:t>
            </a:r>
          </a:p>
          <a:p>
            <a:pPr marL="742950" lvl="1" indent="-285750">
              <a:buFont typeface="Arial" charset="0"/>
              <a:buChar char="•"/>
            </a:pPr>
            <a:r>
              <a:rPr lang="en-US"/>
              <a:t>Industry participants may be (unfunded) collaborators.</a:t>
            </a:r>
          </a:p>
          <a:p>
            <a:pPr marL="742950" lvl="1" indent="-285750">
              <a:buFont typeface="Arial" charset="0"/>
              <a:buChar char="•"/>
            </a:pPr>
            <a:r>
              <a:rPr lang="en-US"/>
              <a:t>Industry participation should be integrated through the management plan. </a:t>
            </a:r>
          </a:p>
          <a:p>
            <a:pPr marL="1200150" lvl="2" indent="-285750">
              <a:buFont typeface="Arial" charset="0"/>
              <a:buChar char="•"/>
            </a:pPr>
            <a:endParaRPr lang="en-US"/>
          </a:p>
          <a:p>
            <a:pPr marL="0" marR="0" lvl="0" indent="0" algn="l" defTabSz="914400" rtl="0" eaLnBrk="1" fontAlgn="auto" latinLnBrk="0" hangingPunct="1">
              <a:lnSpc>
                <a:spcPct val="100000"/>
              </a:lnSpc>
              <a:spcBef>
                <a:spcPts val="0"/>
              </a:spcBef>
              <a:spcAft>
                <a:spcPts val="0"/>
              </a:spcAft>
              <a:buClrTx/>
              <a:buSzTx/>
              <a:buFont typeface="Arial" charset="0"/>
              <a:buNone/>
              <a:tabLst/>
              <a:defRPr/>
            </a:pPr>
            <a:r>
              <a:rPr lang="en-US"/>
              <a:t>The</a:t>
            </a:r>
            <a:r>
              <a:rPr lang="en-US" baseline="0"/>
              <a:t> next question is:</a:t>
            </a:r>
          </a:p>
          <a:p>
            <a:pPr marL="0" lvl="0" indent="0">
              <a:buFont typeface="Arial" charset="0"/>
              <a:buNone/>
            </a:pPr>
            <a:endParaRPr lang="en-US"/>
          </a:p>
          <a:p>
            <a:pPr marL="285750" lvl="0" indent="-285750">
              <a:buFont typeface="Arial" charset="0"/>
              <a:buChar char="•"/>
            </a:pPr>
            <a:r>
              <a:rPr lang="en-US" b="1"/>
              <a:t>Can a foreign organization submit a proposal?</a:t>
            </a:r>
          </a:p>
          <a:p>
            <a:pPr marL="285750" lvl="0" indent="-285750">
              <a:buFont typeface="Arial" charset="0"/>
              <a:buChar char="•"/>
            </a:pPr>
            <a:endParaRPr lang="en-US"/>
          </a:p>
          <a:p>
            <a:pPr marL="742950" lvl="1" indent="-285750">
              <a:buFont typeface="Arial" charset="0"/>
              <a:buChar char="•"/>
            </a:pPr>
            <a:r>
              <a:rPr lang="en-US"/>
              <a:t>NSF rarely provides support to foreign organizations. NSF will consider proposals for cooperative projects involving US and foreign organizations, provided support is requested only for the US portion of the collaborative effort. </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31</a:t>
            </a:fld>
            <a:endParaRPr lang="en-US"/>
          </a:p>
        </p:txBody>
      </p:sp>
    </p:spTree>
    <p:extLst>
      <p:ext uri="{BB962C8B-B14F-4D97-AF65-F5344CB8AC3E}">
        <p14:creationId xmlns:p14="http://schemas.microsoft.com/office/powerpoint/2010/main" val="989022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a:t>The next questions is on the difference between the </a:t>
            </a:r>
            <a:r>
              <a:rPr lang="en-US" i="1"/>
              <a:t>“Project Personnel and Partner Institutions”, and “Collaborators and Other Affiliations” documents. </a:t>
            </a:r>
          </a:p>
          <a:p>
            <a:pPr marL="0" indent="0">
              <a:buFont typeface="Arial" charset="0"/>
              <a:buNone/>
            </a:pPr>
            <a:endParaRPr lang="en-US" i="1"/>
          </a:p>
          <a:p>
            <a:pPr marL="0" indent="0">
              <a:buFont typeface="Arial" charset="0"/>
              <a:buNone/>
            </a:pPr>
            <a:r>
              <a:rPr lang="en-US"/>
              <a:t>In the “</a:t>
            </a:r>
            <a:r>
              <a:rPr lang="en-US" b="1"/>
              <a:t>Project Personnel and Partner Institutions</a:t>
            </a:r>
            <a:r>
              <a:rPr lang="en-US"/>
              <a:t>” you must provide information for </a:t>
            </a:r>
            <a:r>
              <a:rPr lang="en-US" b="1" u="sng"/>
              <a:t>all</a:t>
            </a:r>
            <a:r>
              <a:rPr lang="en-US"/>
              <a:t> personnel and organizations involved in the </a:t>
            </a:r>
            <a:r>
              <a:rPr lang="en-US" u="sng"/>
              <a:t>proposed project</a:t>
            </a:r>
            <a:r>
              <a:rPr lang="en-US"/>
              <a:t>. The list must include all PIs, co-PIs, Senior Personnel, paid/unpaid Consultants or Collaborators, </a:t>
            </a:r>
            <a:r>
              <a:rPr lang="en-US" err="1"/>
              <a:t>Subawardees</a:t>
            </a:r>
            <a:r>
              <a:rPr lang="en-US"/>
              <a:t>, Postdocs, project-level advisory committee members, and writers of letters of support. The listing is collected by the project lead and entered as a Supplementary Document, which is then automatically included with all proposals in a project.  NSF staff and the reviewers use this information in the merit review process to manage conflicts of interest.</a:t>
            </a:r>
          </a:p>
          <a:p>
            <a:pPr marL="0" indent="0">
              <a:buFont typeface="Arial" charset="0"/>
              <a:buNone/>
            </a:pPr>
            <a:endParaRPr lang="en-US"/>
          </a:p>
          <a:p>
            <a:pPr marL="0" indent="0">
              <a:buFont typeface="Arial" charset="0"/>
              <a:buNone/>
            </a:pPr>
            <a:r>
              <a:rPr lang="en-US"/>
              <a:t>For the “</a:t>
            </a:r>
            <a:r>
              <a:rPr lang="en-US" b="1"/>
              <a:t>Collaborators and Other Affiliations</a:t>
            </a:r>
            <a:r>
              <a:rPr lang="en-US"/>
              <a:t>” a completed spreadsheet is entered for each PI, co-PI, or senior personnel  within each proposal and, as Single Copy Documents, are available only to NSF staff. Proposers should follow the guidance specified in Chapter II.C.1.e of the NSF PAPPG</a:t>
            </a:r>
          </a:p>
        </p:txBody>
      </p:sp>
      <p:sp>
        <p:nvSpPr>
          <p:cNvPr id="4" name="Slide Number Placeholder 3"/>
          <p:cNvSpPr>
            <a:spLocks noGrp="1"/>
          </p:cNvSpPr>
          <p:nvPr>
            <p:ph type="sldNum" sz="quarter" idx="10"/>
          </p:nvPr>
        </p:nvSpPr>
        <p:spPr/>
        <p:txBody>
          <a:bodyPr/>
          <a:lstStyle/>
          <a:p>
            <a:fld id="{4C7E1CC9-C181-4583-9F0F-C39113424651}" type="slidenum">
              <a:rPr lang="en-US" smtClean="0"/>
              <a:t>32</a:t>
            </a:fld>
            <a:endParaRPr lang="en-US"/>
          </a:p>
        </p:txBody>
      </p:sp>
    </p:spTree>
    <p:extLst>
      <p:ext uri="{BB962C8B-B14F-4D97-AF65-F5344CB8AC3E}">
        <p14:creationId xmlns:p14="http://schemas.microsoft.com/office/powerpoint/2010/main" val="16528056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The program solicitation lists “Deliverables” and “Milestones" in section V. A. under both the 15-page Project Description and under the supplementary document labeled “Delivery Mechanism and Community Usage Metrics”. How do we address this?</a:t>
            </a:r>
          </a:p>
          <a:p>
            <a:pPr marL="285750" indent="-285750">
              <a:buFont typeface="Arial" charset="0"/>
              <a:buChar char="•"/>
            </a:pPr>
            <a:endParaRPr lang="en-US" b="1" i="1"/>
          </a:p>
          <a:p>
            <a:pPr marL="742950" lvl="1" indent="-285750">
              <a:buFont typeface="Arial" charset="0"/>
              <a:buChar char="•"/>
            </a:pPr>
            <a:r>
              <a:rPr lang="en-US"/>
              <a:t>The Project description should explicitly address “Deliverables” and “Metrics”</a:t>
            </a:r>
          </a:p>
          <a:p>
            <a:pPr marL="742950" lvl="1" indent="-285750">
              <a:buFont typeface="Arial" charset="0"/>
              <a:buChar char="•"/>
            </a:pPr>
            <a:endParaRPr lang="en-US"/>
          </a:p>
          <a:p>
            <a:pPr marL="742950" lvl="1" indent="-285750">
              <a:buFont typeface="Arial" charset="0"/>
              <a:buChar char="•"/>
            </a:pPr>
            <a:r>
              <a:rPr lang="en-US"/>
              <a:t>In addition the "Delivery Mechanism and Community Usage Metrics” supplemental document is required. </a:t>
            </a:r>
          </a:p>
          <a:p>
            <a:pPr marL="742950" lvl="1" indent="-285750">
              <a:buFont typeface="Arial" charset="0"/>
              <a:buChar char="•"/>
            </a:pPr>
            <a:endParaRPr lang="en-US"/>
          </a:p>
          <a:p>
            <a:pPr marL="742950" lvl="1" indent="-285750">
              <a:buFont typeface="Arial" charset="0"/>
              <a:buChar char="•"/>
            </a:pPr>
            <a:r>
              <a:rPr lang="en-US"/>
              <a:t>The two components need not be the same but are required. You can choose to address them with different amount of detail in each of those documents (with a duplication being one option).</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33</a:t>
            </a:fld>
            <a:endParaRPr lang="en-US"/>
          </a:p>
        </p:txBody>
      </p:sp>
    </p:spTree>
    <p:extLst>
      <p:ext uri="{BB962C8B-B14F-4D97-AF65-F5344CB8AC3E}">
        <p14:creationId xmlns:p14="http://schemas.microsoft.com/office/powerpoint/2010/main" val="30134310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charset="0"/>
              <a:buNone/>
            </a:pPr>
            <a:r>
              <a:rPr lang="en-US" sz="1000" b="1"/>
              <a:t>The next question addresses the differences between this and other solicitations.</a:t>
            </a:r>
          </a:p>
          <a:p>
            <a:pPr marL="285750" indent="-285750">
              <a:buFont typeface="Arial" charset="0"/>
              <a:buChar char="•"/>
            </a:pPr>
            <a:endParaRPr lang="en-US" sz="1000"/>
          </a:p>
          <a:p>
            <a:pPr marL="285750" indent="-285750">
              <a:buFont typeface="Arial" charset="0"/>
              <a:buChar char="•"/>
            </a:pPr>
            <a:r>
              <a:rPr lang="en-US" sz="1000" b="1"/>
              <a:t>How does the CSSI program differ from Computational and Data-Enabled Science and Engineering (CDS&amp;E) and OAC core research programs?</a:t>
            </a:r>
          </a:p>
          <a:p>
            <a:pPr marL="742950" lvl="1" indent="-285750">
              <a:buFont typeface="Arial" charset="0"/>
              <a:buChar char="•"/>
            </a:pPr>
            <a:r>
              <a:rPr lang="en-US" sz="1000"/>
              <a:t>CDS&amp;E and OAC core research programs emphasize research in, rather than the development of, cyberinfrastructure systems.  </a:t>
            </a:r>
          </a:p>
          <a:p>
            <a:pPr marL="742950" lvl="1" indent="-285750">
              <a:buFont typeface="Arial" charset="0"/>
              <a:buChar char="•"/>
            </a:pPr>
            <a:r>
              <a:rPr lang="en-US" sz="1000"/>
              <a:t>CSSI focuses upon development of data and software systems that support research.</a:t>
            </a:r>
          </a:p>
          <a:p>
            <a:endParaRPr lang="en-US" b="0" i="0"/>
          </a:p>
        </p:txBody>
      </p:sp>
      <p:sp>
        <p:nvSpPr>
          <p:cNvPr id="4" name="Slide Number Placeholder 3"/>
          <p:cNvSpPr>
            <a:spLocks noGrp="1"/>
          </p:cNvSpPr>
          <p:nvPr>
            <p:ph type="sldNum" sz="quarter" idx="10"/>
          </p:nvPr>
        </p:nvSpPr>
        <p:spPr/>
        <p:txBody>
          <a:bodyPr/>
          <a:lstStyle/>
          <a:p>
            <a:fld id="{4C7E1CC9-C181-4583-9F0F-C39113424651}" type="slidenum">
              <a:rPr lang="en-US" smtClean="0"/>
              <a:t>34</a:t>
            </a:fld>
            <a:endParaRPr lang="en-US"/>
          </a:p>
        </p:txBody>
      </p:sp>
    </p:spTree>
    <p:extLst>
      <p:ext uri="{BB962C8B-B14F-4D97-AF65-F5344CB8AC3E}">
        <p14:creationId xmlns:p14="http://schemas.microsoft.com/office/powerpoint/2010/main" val="38279494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EEAFE9-A011-4905-BEEB-819B53C2C504}" type="slidenum">
              <a:rPr lang="en-US" smtClean="0"/>
              <a:t>35</a:t>
            </a:fld>
            <a:endParaRPr lang="en-US"/>
          </a:p>
        </p:txBody>
      </p:sp>
    </p:spTree>
    <p:extLst>
      <p:ext uri="{BB962C8B-B14F-4D97-AF65-F5344CB8AC3E}">
        <p14:creationId xmlns:p14="http://schemas.microsoft.com/office/powerpoint/2010/main" val="10044874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t>As a reminder, we invite your questions via the Q&amp;A feature in zoom. Once this webinar completes you can continue sending questions by email to CSSIQueries@nsf.gov.</a:t>
            </a:r>
          </a:p>
        </p:txBody>
      </p:sp>
      <p:sp>
        <p:nvSpPr>
          <p:cNvPr id="4" name="Slide Number Placeholder 3"/>
          <p:cNvSpPr>
            <a:spLocks noGrp="1"/>
          </p:cNvSpPr>
          <p:nvPr>
            <p:ph type="sldNum" sz="quarter" idx="10"/>
          </p:nvPr>
        </p:nvSpPr>
        <p:spPr/>
        <p:txBody>
          <a:bodyPr/>
          <a:lstStyle/>
          <a:p>
            <a:fld id="{4C7E1CC9-C181-4583-9F0F-C39113424651}" type="slidenum">
              <a:rPr lang="en-US" smtClean="0"/>
              <a:t>36</a:t>
            </a:fld>
            <a:endParaRPr lang="en-US"/>
          </a:p>
        </p:txBody>
      </p:sp>
    </p:spTree>
    <p:extLst>
      <p:ext uri="{BB962C8B-B14F-4D97-AF65-F5344CB8AC3E}">
        <p14:creationId xmlns:p14="http://schemas.microsoft.com/office/powerpoint/2010/main" val="7753353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mn-lt"/>
              </a:rPr>
              <a:t>If you are familiar with the prior CSSI solicitations here is a summary of what has changed this year: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dirty="0">
              <a:latin typeface="+mn-lt"/>
            </a:endParaRPr>
          </a:p>
          <a:p>
            <a:pPr algn="l">
              <a:buFont typeface="Arial" panose="020B0604020202020204" pitchFamily="34" charset="0"/>
              <a:buChar char="•"/>
            </a:pPr>
            <a:r>
              <a:rPr lang="en-US" sz="1200" b="0" i="0" dirty="0">
                <a:solidFill>
                  <a:srgbClr val="000000"/>
                </a:solidFill>
                <a:effectLst/>
                <a:latin typeface="+mn-lt"/>
              </a:rPr>
              <a:t>The CI Professional Mentoring and/or Professional Development Plan section has been revised to further clarify the definition of a CI Professional and the activities that fall under this category. Also, the page limitation for the plan has been increased to 2 pages.</a:t>
            </a:r>
          </a:p>
          <a:p>
            <a:pPr algn="l">
              <a:buFont typeface="Arial" panose="020B0604020202020204" pitchFamily="34" charset="0"/>
              <a:buChar char="•"/>
            </a:pPr>
            <a:endParaRPr lang="en-US" sz="1200" b="0" i="0" dirty="0">
              <a:solidFill>
                <a:srgbClr val="000000"/>
              </a:solidFill>
              <a:effectLst/>
              <a:latin typeface="+mn-lt"/>
            </a:endParaRPr>
          </a:p>
          <a:p>
            <a:pPr algn="l">
              <a:buFont typeface="Arial" panose="020B0604020202020204" pitchFamily="34" charset="0"/>
              <a:buChar char="•"/>
            </a:pPr>
            <a:r>
              <a:rPr lang="en-US" sz="1200" b="0" i="0" dirty="0">
                <a:solidFill>
                  <a:srgbClr val="000000"/>
                </a:solidFill>
                <a:effectLst/>
                <a:latin typeface="+mn-lt"/>
              </a:rPr>
              <a:t>The Program Synopsis and the Program Description sections have been updated to include clarifications about extensions of existing CSSI Elements and Frameworks projects.</a:t>
            </a:r>
          </a:p>
          <a:p>
            <a:pPr algn="l">
              <a:buFont typeface="Arial" panose="020B0604020202020204" pitchFamily="34" charset="0"/>
              <a:buChar char="•"/>
            </a:pPr>
            <a:endParaRPr lang="en-US" sz="1200" b="0" i="0" dirty="0">
              <a:solidFill>
                <a:srgbClr val="000000"/>
              </a:solidFill>
              <a:effectLst/>
              <a:latin typeface="+mn-lt"/>
            </a:endParaRPr>
          </a:p>
          <a:p>
            <a:pPr algn="l">
              <a:buFont typeface="Arial" panose="020B0604020202020204" pitchFamily="34" charset="0"/>
              <a:buChar char="•"/>
            </a:pPr>
            <a:r>
              <a:rPr lang="en-US" sz="1200" b="0" i="0" dirty="0">
                <a:solidFill>
                  <a:srgbClr val="000000"/>
                </a:solidFill>
                <a:effectLst/>
                <a:latin typeface="+mn-lt"/>
              </a:rPr>
              <a:t>The Proposal Preparation and Submission Instructions section has been revised to clarify the expected content of the prior support section when the team has received past CSSI funding.</a:t>
            </a:r>
          </a:p>
          <a:p>
            <a:pPr algn="l">
              <a:buFont typeface="Arial" panose="020B0604020202020204" pitchFamily="34" charset="0"/>
              <a:buChar char="•"/>
            </a:pPr>
            <a:endParaRPr lang="en-US" sz="1200" b="0" i="0" dirty="0">
              <a:solidFill>
                <a:srgbClr val="000000"/>
              </a:solidFill>
              <a:effectLst/>
              <a:latin typeface="+mn-lt"/>
            </a:endParaRPr>
          </a:p>
          <a:p>
            <a:pPr algn="l">
              <a:buFont typeface="Arial" panose="020B0604020202020204" pitchFamily="34" charset="0"/>
              <a:buChar char="•"/>
            </a:pPr>
            <a:r>
              <a:rPr lang="en-US" sz="1200" b="0" i="0" dirty="0">
                <a:solidFill>
                  <a:srgbClr val="000000"/>
                </a:solidFill>
                <a:effectLst/>
                <a:latin typeface="+mn-lt"/>
              </a:rPr>
              <a:t>The Programmatic Areas of Interest section has been revised to reflect the most recent programmatic priority areas for the collaborating NSF directorates and divisions with respect to the CSSI solicitation. </a:t>
            </a:r>
          </a:p>
          <a:p>
            <a:pPr algn="l">
              <a:buFont typeface="Arial" panose="020B0604020202020204" pitchFamily="34" charset="0"/>
              <a:buChar char="•"/>
            </a:pPr>
            <a:endParaRPr lang="en-US" sz="1200" b="0" i="0" dirty="0">
              <a:solidFill>
                <a:srgbClr val="000000"/>
              </a:solidFill>
              <a:effectLst/>
              <a:latin typeface="+mn-lt"/>
            </a:endParaRPr>
          </a:p>
          <a:p>
            <a:pPr algn="l">
              <a:buFont typeface="Arial" panose="020B0604020202020204" pitchFamily="34" charset="0"/>
              <a:buChar char="•"/>
            </a:pPr>
            <a:r>
              <a:rPr lang="en-US" sz="1200" b="0" i="0" dirty="0">
                <a:solidFill>
                  <a:srgbClr val="000000"/>
                </a:solidFill>
                <a:effectLst/>
                <a:latin typeface="+mn-lt"/>
              </a:rPr>
              <a:t>The criteria for proposals to be returned without review have been clarified.</a:t>
            </a:r>
          </a:p>
          <a:p>
            <a:pPr>
              <a:buFont typeface="Arial" panose="020B0604020202020204" pitchFamily="34" charset="0"/>
              <a:buNone/>
            </a:pPr>
            <a:endParaRPr lang="en-US" sz="1200" dirty="0">
              <a:latin typeface="+mn-lt"/>
            </a:endParaRPr>
          </a:p>
        </p:txBody>
      </p:sp>
      <p:sp>
        <p:nvSpPr>
          <p:cNvPr id="4" name="Slide Number Placeholder 3"/>
          <p:cNvSpPr>
            <a:spLocks noGrp="1"/>
          </p:cNvSpPr>
          <p:nvPr>
            <p:ph type="sldNum" sz="quarter" idx="10"/>
          </p:nvPr>
        </p:nvSpPr>
        <p:spPr/>
        <p:txBody>
          <a:bodyPr/>
          <a:lstStyle/>
          <a:p>
            <a:fld id="{62F8A193-9A88-4C12-A131-3411C4BCE5F8}" type="slidenum">
              <a:rPr lang="en-US" smtClean="0"/>
              <a:pPr/>
              <a:t>4</a:t>
            </a:fld>
            <a:endParaRPr lang="en-US"/>
          </a:p>
        </p:txBody>
      </p:sp>
    </p:spTree>
    <p:extLst>
      <p:ext uri="{BB962C8B-B14F-4D97-AF65-F5344CB8AC3E}">
        <p14:creationId xmlns:p14="http://schemas.microsoft.com/office/powerpoint/2010/main" val="1945030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a:t>New CSSI solicitation accepts proposals under three classes: Elements, Framework Implementations, and Transition to Sustainability proposals.</a:t>
            </a:r>
          </a:p>
          <a:p>
            <a:pPr rtl="0" eaLnBrk="1" fontAlgn="auto" latinLnBrk="0" hangingPunct="1"/>
            <a:endParaRPr lang="en-US" sz="1000" b="0" i="0" u="none" strike="noStrike" kern="1200">
              <a:solidFill>
                <a:schemeClr val="tx1"/>
              </a:solidFill>
              <a:effectLst/>
              <a:latin typeface="+mn-lt"/>
              <a:ea typeface="+mn-ea"/>
              <a:cs typeface="+mn-cs"/>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Elements projects </a:t>
            </a:r>
            <a:r>
              <a:rPr lang="en-US" sz="1800">
                <a:effectLst/>
                <a:latin typeface="Calibri" panose="020F0502020204030204" pitchFamily="34" charset="0"/>
                <a:ea typeface="Calibri" panose="020F0502020204030204" pitchFamily="34" charset="0"/>
                <a:cs typeface="Calibri" panose="020F0502020204030204" pitchFamily="34" charset="0"/>
              </a:rPr>
              <a:t>support small groups that will develop and deploy robust software and data capabilities for which there is a demonstrated need that will advance one or more significant areas of science and engineering. These awards can be up to $600,000 and 3 years of duration.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The </a:t>
            </a:r>
            <a:r>
              <a:rPr lang="en-US" sz="1800" b="1">
                <a:effectLst/>
                <a:latin typeface="Calibri" panose="020F0502020204030204" pitchFamily="34" charset="0"/>
                <a:ea typeface="Calibri" panose="020F0502020204030204" pitchFamily="34" charset="0"/>
                <a:cs typeface="Calibri" panose="020F0502020204030204" pitchFamily="34" charset="0"/>
              </a:rPr>
              <a:t>Framework Implementations </a:t>
            </a:r>
            <a:r>
              <a:rPr lang="en-US" sz="1800">
                <a:effectLst/>
                <a:latin typeface="Calibri" panose="020F0502020204030204" pitchFamily="34" charset="0"/>
                <a:ea typeface="Calibri" panose="020F0502020204030204" pitchFamily="34" charset="0"/>
                <a:cs typeface="Calibri" panose="020F0502020204030204" pitchFamily="34" charset="0"/>
              </a:rPr>
              <a:t>target larger, interdisciplinary teams organized around the development and application of common software and data infrastructure aimed at solving common research problems in one or more areas of science and engineering, resulting in a sustainable community framework serving diverse communities. These awards can be between $600,000 and $5M in size and between 3-5 years in duration.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a:effectLst/>
                <a:latin typeface="Calibri" panose="020F0502020204030204" pitchFamily="34" charset="0"/>
                <a:ea typeface="Calibri" panose="020F0502020204030204" pitchFamily="34" charset="0"/>
                <a:cs typeface="Calibri" panose="020F0502020204030204" pitchFamily="34" charset="0"/>
              </a:rPr>
              <a:t>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a:effectLst/>
                <a:latin typeface="Calibri" panose="020F0502020204030204" pitchFamily="34" charset="0"/>
                <a:ea typeface="Calibri" panose="020F0502020204030204" pitchFamily="34" charset="0"/>
                <a:cs typeface="Calibri" panose="020F0502020204030204" pitchFamily="34" charset="0"/>
              </a:rPr>
              <a:t>Transition to Sustainability</a:t>
            </a:r>
            <a:r>
              <a:rPr lang="en-US" sz="1800">
                <a:effectLst/>
                <a:latin typeface="Calibri" panose="020F0502020204030204" pitchFamily="34" charset="0"/>
                <a:ea typeface="Calibri" panose="020F0502020204030204" pitchFamily="34" charset="0"/>
                <a:cs typeface="Calibri" panose="020F0502020204030204" pitchFamily="34" charset="0"/>
              </a:rPr>
              <a:t> is a new class of awards that we have introduced this, year and aims to support groups who will execute a well-defined sustainability plan for existing CI with demonstrated impact in one or more areas of science and engineering. The sustainability plan should enable new avenues of support for the long-term sustained impact of the CI. The award size for this class can be up to $1 Million, and the duration can be up to 2 years.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sz="1000"/>
          </a:p>
          <a:p>
            <a:r>
              <a:rPr lang="en-US" sz="1000"/>
              <a:t>Note that these are total budget limitations for projects which may include multiple collaborative proposals. </a:t>
            </a:r>
          </a:p>
          <a:p>
            <a:endParaRPr lang="en-US" sz="1000"/>
          </a:p>
          <a:p>
            <a:r>
              <a:rPr lang="en-US" sz="1000"/>
              <a:t>Projects in the upper portions of these ranges must be exceptional in terms of scientific impact, and as with all proposals, should be discussed with program officers from the divisions that fund the researchers that would be impacted. Proposed funding amounts should be commensurate with the work being proposed, the size of the community that will be affected, and the level of impact anticipated.</a:t>
            </a:r>
          </a:p>
          <a:p>
            <a:pPr rtl="0" eaLnBrk="1" fontAlgn="t" latinLnBrk="0" hangingPunct="1"/>
            <a:endParaRPr lang="en-US" sz="1000" b="0" i="0" u="none" strike="noStrike" kern="1200">
              <a:solidFill>
                <a:schemeClr val="tx1"/>
              </a:solidFill>
              <a:effectLst/>
              <a:latin typeface="+mn-lt"/>
              <a:ea typeface="+mn-ea"/>
              <a:cs typeface="+mn-cs"/>
            </a:endParaRPr>
          </a:p>
          <a:p>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5</a:t>
            </a:fld>
            <a:endParaRPr lang="en-US"/>
          </a:p>
        </p:txBody>
      </p:sp>
    </p:spTree>
    <p:extLst>
      <p:ext uri="{BB962C8B-B14F-4D97-AF65-F5344CB8AC3E}">
        <p14:creationId xmlns:p14="http://schemas.microsoft.com/office/powerpoint/2010/main" val="12997169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awards target groups who would like to execute a well-defined sustainability plan for existing CI with demonstrated impact in one or more areas of science and engineering supported by NSF.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u="none"/>
              <a:t>The goal of this award class is</a:t>
            </a:r>
            <a:r>
              <a:rPr lang="en-US" sz="1200" b="1" u="none"/>
              <a:t> not </a:t>
            </a:r>
            <a:r>
              <a:rPr lang="en-US" sz="1200" b="0" u="none"/>
              <a:t>to cover the daily operation costs of projects to sustain them, but rather to help them implement a well-defined sustainability plan that will lead to self-sustainability of these projects over the long term.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It is expected that the projects funded under this project class will identify and transition to other avenues of support (e.g., open-source community support; revenue from memberships, subscriptions, or donations; funding from industry or other federal agencies) for the operation of the CI to be sustained.</a:t>
            </a:r>
          </a:p>
          <a:p>
            <a:endParaRPr lang="en-US"/>
          </a:p>
          <a:p>
            <a:r>
              <a:rPr lang="en-US"/>
              <a:t>Competitive proposals will clearly demonstrate the current level of adoption of the CI in the community and its impact on science and education so far, justify the need to sustain these impacts, and describe how this award will help to achieve long-term sustainability of the CI with clearly defined metrics of success. </a:t>
            </a:r>
          </a:p>
        </p:txBody>
      </p:sp>
      <p:sp>
        <p:nvSpPr>
          <p:cNvPr id="4" name="Slide Number Placeholder 3"/>
          <p:cNvSpPr>
            <a:spLocks noGrp="1"/>
          </p:cNvSpPr>
          <p:nvPr>
            <p:ph type="sldNum" sz="quarter" idx="10"/>
          </p:nvPr>
        </p:nvSpPr>
        <p:spPr/>
        <p:txBody>
          <a:bodyPr/>
          <a:lstStyle/>
          <a:p>
            <a:fld id="{4C7E1CC9-C181-4583-9F0F-C39113424651}" type="slidenum">
              <a:rPr lang="en-US" smtClean="0"/>
              <a:t>6</a:t>
            </a:fld>
            <a:endParaRPr lang="en-US"/>
          </a:p>
        </p:txBody>
      </p:sp>
    </p:spTree>
    <p:extLst>
      <p:ext uri="{BB962C8B-B14F-4D97-AF65-F5344CB8AC3E}">
        <p14:creationId xmlns:p14="http://schemas.microsoft.com/office/powerpoint/2010/main" val="2487480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requests under this class of awards may include funds to support activities such as further community outreach and engagement; user training, documentation, and technical support; improvements of code quality, scalability, and accessibility; and any other activity needed to achieve the long-term sustainability of the CI.</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These awards are </a:t>
            </a:r>
            <a:r>
              <a:rPr lang="en-US" u="sng"/>
              <a:t>not limited</a:t>
            </a:r>
            <a:r>
              <a:rPr lang="en-US"/>
              <a:t> to projects previously supported by CSSI, but the proposals need to clearly demonstrate the impact of the CI in one or more areas of science and engineering supported by NSF.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10"/>
          </p:nvPr>
        </p:nvSpPr>
        <p:spPr/>
        <p:txBody>
          <a:bodyPr/>
          <a:lstStyle/>
          <a:p>
            <a:fld id="{4C7E1CC9-C181-4583-9F0F-C39113424651}" type="slidenum">
              <a:rPr lang="en-US" smtClean="0"/>
              <a:t>7</a:t>
            </a:fld>
            <a:endParaRPr lang="en-US"/>
          </a:p>
        </p:txBody>
      </p:sp>
    </p:spTree>
    <p:extLst>
      <p:ext uri="{BB962C8B-B14F-4D97-AF65-F5344CB8AC3E}">
        <p14:creationId xmlns:p14="http://schemas.microsoft.com/office/powerpoint/2010/main" val="1612808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Font typeface="Wingdings" panose="05000000000000000000" pitchFamily="2" charset="2"/>
              <a:buNone/>
            </a:pPr>
            <a:r>
              <a:rPr lang="en-US"/>
              <a:t>In the new solicitation, we have revised the definition of the “Framework Implementations” class of awards to encourage proposals for s</a:t>
            </a:r>
            <a:r>
              <a:rPr lang="en-US" sz="1200" u="sng"/>
              <a:t>harable, easily findable and accessible, interoperable, and reusable </a:t>
            </a:r>
            <a:r>
              <a:rPr lang="en-US" sz="1200" u="none"/>
              <a:t>CI </a:t>
            </a:r>
            <a:r>
              <a:rPr lang="en-US" sz="1200"/>
              <a:t>by broad communities. </a:t>
            </a:r>
          </a:p>
          <a:p>
            <a:pPr marL="0" lvl="0" indent="0">
              <a:spcAft>
                <a:spcPts val="600"/>
              </a:spcAft>
              <a:buFont typeface="Wingdings" panose="05000000000000000000" pitchFamily="2" charset="2"/>
              <a:buNone/>
            </a:pPr>
            <a:endParaRPr lang="en-US"/>
          </a:p>
          <a:p>
            <a:pPr marL="0" lvl="0" indent="0" algn="l">
              <a:spcAft>
                <a:spcPts val="600"/>
              </a:spcAft>
              <a:buFont typeface="Courier New" panose="02070309020205020404" pitchFamily="49" charset="0"/>
              <a:buNone/>
            </a:pPr>
            <a:r>
              <a:rPr lang="en-US" sz="1200"/>
              <a:t>Proposers are also encouraged to </a:t>
            </a:r>
            <a:r>
              <a:rPr lang="en-US" sz="1200" u="sng"/>
              <a:t>engage multiple disciplines </a:t>
            </a:r>
            <a:r>
              <a:rPr lang="en-US" sz="1200"/>
              <a:t>and/or emerging multi-disciplinary communities in the design, development, evaluation, and/or demonstration phases of the proposed CI. </a:t>
            </a:r>
          </a:p>
          <a:p>
            <a:pPr marL="0" lvl="0" indent="0" algn="l">
              <a:spcAft>
                <a:spcPts val="600"/>
              </a:spcAft>
              <a:buFont typeface="Courier New" panose="02070309020205020404" pitchFamily="49" charset="0"/>
              <a:buNone/>
            </a:pPr>
            <a:endParaRPr lang="en-US" sz="1200"/>
          </a:p>
          <a:p>
            <a:pPr marL="0" lvl="0" indent="0" algn="l">
              <a:spcAft>
                <a:spcPts val="600"/>
              </a:spcAft>
              <a:buFont typeface="Courier New" panose="02070309020205020404" pitchFamily="49" charset="0"/>
              <a:buNone/>
            </a:pPr>
            <a:endParaRPr lang="en-US" sz="1200"/>
          </a:p>
        </p:txBody>
      </p:sp>
      <p:sp>
        <p:nvSpPr>
          <p:cNvPr id="4" name="Slide Number Placeholder 3"/>
          <p:cNvSpPr>
            <a:spLocks noGrp="1"/>
          </p:cNvSpPr>
          <p:nvPr>
            <p:ph type="sldNum" sz="quarter" idx="10"/>
          </p:nvPr>
        </p:nvSpPr>
        <p:spPr/>
        <p:txBody>
          <a:bodyPr/>
          <a:lstStyle/>
          <a:p>
            <a:fld id="{4C7E1CC9-C181-4583-9F0F-C39113424651}" type="slidenum">
              <a:rPr lang="en-US" smtClean="0"/>
              <a:t>8</a:t>
            </a:fld>
            <a:endParaRPr lang="en-US"/>
          </a:p>
        </p:txBody>
      </p:sp>
    </p:spTree>
    <p:extLst>
      <p:ext uri="{BB962C8B-B14F-4D97-AF65-F5344CB8AC3E}">
        <p14:creationId xmlns:p14="http://schemas.microsoft.com/office/powerpoint/2010/main" val="121835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spcAft>
                <a:spcPts val="600"/>
              </a:spcAft>
              <a:buFont typeface="Wingdings" panose="05000000000000000000" pitchFamily="2" charset="2"/>
              <a:buNone/>
            </a:pPr>
            <a:r>
              <a:rPr lang="en-US"/>
              <a:t>The new CSSI solicitation highlights that projects funded through this program should result in Data and Software CI innovations essential to address disruptive changes in applications, adaptability to new technologies and to changing requirements, as well as the emergence of new concerns in Data and Software CI design and development, such as privacy, trust, transparency, reproducibility, AI/ML support, and energy efficiency.</a:t>
            </a:r>
          </a:p>
        </p:txBody>
      </p:sp>
      <p:sp>
        <p:nvSpPr>
          <p:cNvPr id="4" name="Slide Number Placeholder 3"/>
          <p:cNvSpPr>
            <a:spLocks noGrp="1"/>
          </p:cNvSpPr>
          <p:nvPr>
            <p:ph type="sldNum" sz="quarter" idx="10"/>
          </p:nvPr>
        </p:nvSpPr>
        <p:spPr/>
        <p:txBody>
          <a:bodyPr/>
          <a:lstStyle/>
          <a:p>
            <a:fld id="{4C7E1CC9-C181-4583-9F0F-C39113424651}" type="slidenum">
              <a:rPr lang="en-US" smtClean="0"/>
              <a:t>9</a:t>
            </a:fld>
            <a:endParaRPr lang="en-US"/>
          </a:p>
        </p:txBody>
      </p:sp>
    </p:spTree>
    <p:extLst>
      <p:ext uri="{BB962C8B-B14F-4D97-AF65-F5344CB8AC3E}">
        <p14:creationId xmlns:p14="http://schemas.microsoft.com/office/powerpoint/2010/main" val="27618533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10/27/2022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
        <p:nvSpPr>
          <p:cNvPr id="7" name="hcSlideMaster.Title SlideHeader">
            <a:extLst>
              <a:ext uri="{FF2B5EF4-FFF2-40B4-BE49-F238E27FC236}">
                <a16:creationId xmlns:a16="http://schemas.microsoft.com/office/drawing/2014/main" id="{09C8DAE5-1111-3604-4A9D-C71E74F50518}"/>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
        <p:nvSpPr>
          <p:cNvPr id="8" name="hcTitle SlideHeader">
            <a:extLst>
              <a:ext uri="{FF2B5EF4-FFF2-40B4-BE49-F238E27FC236}">
                <a16:creationId xmlns:a16="http://schemas.microsoft.com/office/drawing/2014/main" id="{220DEB85-9188-384F-D8CA-4C2C2ECD87EF}"/>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Picture with CaptionHeader">
            <a:extLst>
              <a:ext uri="{FF2B5EF4-FFF2-40B4-BE49-F238E27FC236}">
                <a16:creationId xmlns:a16="http://schemas.microsoft.com/office/drawing/2014/main" id="{90D495AD-7EA1-3367-C16E-F3ADFAA979FA}"/>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Panoramic Picture with CaptionHeader">
            <a:extLst>
              <a:ext uri="{FF2B5EF4-FFF2-40B4-BE49-F238E27FC236}">
                <a16:creationId xmlns:a16="http://schemas.microsoft.com/office/drawing/2014/main" id="{6DC73F3A-A443-817E-A187-B6F04C2C233F}"/>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3" name="hcSlideMaster.Title and CaptionHeader">
            <a:extLst>
              <a:ext uri="{FF2B5EF4-FFF2-40B4-BE49-F238E27FC236}">
                <a16:creationId xmlns:a16="http://schemas.microsoft.com/office/drawing/2014/main" id="{4A05E211-77FA-438D-5E7D-6044F7231E46}"/>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3" name="hcSlideMaster.Quote with CaptionHeader">
            <a:extLst>
              <a:ext uri="{FF2B5EF4-FFF2-40B4-BE49-F238E27FC236}">
                <a16:creationId xmlns:a16="http://schemas.microsoft.com/office/drawing/2014/main" id="{63AB8F3E-43A9-1B7E-F73E-754A60F22388}"/>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3" name="hcSlideMaster.Name CardHeader">
            <a:extLst>
              <a:ext uri="{FF2B5EF4-FFF2-40B4-BE49-F238E27FC236}">
                <a16:creationId xmlns:a16="http://schemas.microsoft.com/office/drawing/2014/main" id="{7687970E-BCF6-0ED3-DD05-E98B9D131438}"/>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2" name="hcSlideMaster.3 ColumnHeader">
            <a:extLst>
              <a:ext uri="{FF2B5EF4-FFF2-40B4-BE49-F238E27FC236}">
                <a16:creationId xmlns:a16="http://schemas.microsoft.com/office/drawing/2014/main" id="{E722DE25-F481-8438-7E9F-8DE47FC63DDD}"/>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2" name="hcSlideMaster.3 Picture ColumnHeader">
            <a:extLst>
              <a:ext uri="{FF2B5EF4-FFF2-40B4-BE49-F238E27FC236}">
                <a16:creationId xmlns:a16="http://schemas.microsoft.com/office/drawing/2014/main" id="{C4EEEE33-8D03-C052-00F8-9265ABD3E116}"/>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Title and Vertical TextHeader">
            <a:extLst>
              <a:ext uri="{FF2B5EF4-FFF2-40B4-BE49-F238E27FC236}">
                <a16:creationId xmlns:a16="http://schemas.microsoft.com/office/drawing/2014/main" id="{6E551D95-885D-2A67-F3CE-A3AA1148D2DB}"/>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Vertical Title and TextHeader">
            <a:extLst>
              <a:ext uri="{FF2B5EF4-FFF2-40B4-BE49-F238E27FC236}">
                <a16:creationId xmlns:a16="http://schemas.microsoft.com/office/drawing/2014/main" id="{65F518E9-B66E-50F1-1007-35718C64B0C3}"/>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7" name="TextBox 6"/>
          <p:cNvSpPr txBox="1"/>
          <p:nvPr userDrawn="1"/>
        </p:nvSpPr>
        <p:spPr>
          <a:xfrm>
            <a:off x="3091862" y="6463430"/>
            <a:ext cx="240772" cy="338554"/>
          </a:xfrm>
          <a:prstGeom prst="rect">
            <a:avLst/>
          </a:prstGeom>
          <a:noFill/>
        </p:spPr>
        <p:txBody>
          <a:bodyPr wrap="none" rtlCol="0">
            <a:spAutoFit/>
          </a:bodyPr>
          <a:lstStyle/>
          <a:p>
            <a:r>
              <a:rPr lang="en-US" sz="1600"/>
              <a:t> </a:t>
            </a:r>
            <a:endParaRPr lang="en-US" sz="1800"/>
          </a:p>
        </p:txBody>
      </p:sp>
      <p:sp>
        <p:nvSpPr>
          <p:cNvPr id="18" name="Slide Number Placeholder 17">
            <a:extLst>
              <a:ext uri="{FF2B5EF4-FFF2-40B4-BE49-F238E27FC236}">
                <a16:creationId xmlns:a16="http://schemas.microsoft.com/office/drawing/2014/main" id="{E2C923D9-FF05-4D4D-A738-8F393250EDDF}"/>
              </a:ext>
            </a:extLst>
          </p:cNvPr>
          <p:cNvSpPr>
            <a:spLocks noGrp="1"/>
          </p:cNvSpPr>
          <p:nvPr>
            <p:ph type="sldNum" sz="quarter" idx="12"/>
          </p:nvPr>
        </p:nvSpPr>
        <p:spPr/>
        <p:txBody>
          <a:bodyPr/>
          <a:lstStyle/>
          <a:p>
            <a:fld id="{1403A9F4-2153-4E30-848A-357EB84591DA}" type="slidenum">
              <a:rPr lang="en-US" smtClean="0"/>
              <a:t>‹#›</a:t>
            </a:fld>
            <a:endParaRPr lang="en-US"/>
          </a:p>
        </p:txBody>
      </p:sp>
      <p:sp>
        <p:nvSpPr>
          <p:cNvPr id="2" name="hcSlideMaster.1_Title SlideHeader">
            <a:extLst>
              <a:ext uri="{FF2B5EF4-FFF2-40B4-BE49-F238E27FC236}">
                <a16:creationId xmlns:a16="http://schemas.microsoft.com/office/drawing/2014/main" id="{C5103C05-6535-A9EF-7B1B-245B289247C2}"/>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28700146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TITUS">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userDrawn="1"/>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077511" y="5410201"/>
            <a:ext cx="2743200" cy="365125"/>
          </a:xfrm>
          <a:prstGeom prst="rect">
            <a:avLst/>
          </a:prstGeom>
        </p:spPr>
        <p:txBody>
          <a:bodyPr/>
          <a:lstStyle/>
          <a:p>
            <a:fld id="{48A87A34-81AB-432B-8DAE-1953F412C126}" type="datetimeFigureOut">
              <a:rPr lang="en-US" dirty="0"/>
              <a:t>10/27/2022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a:p>
        </p:txBody>
      </p:sp>
    </p:spTree>
    <p:extLst>
      <p:ext uri="{BB962C8B-B14F-4D97-AF65-F5344CB8AC3E}">
        <p14:creationId xmlns:p14="http://schemas.microsoft.com/office/powerpoint/2010/main" val="16933562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none"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Title and ContentHeader">
            <a:extLst>
              <a:ext uri="{FF2B5EF4-FFF2-40B4-BE49-F238E27FC236}">
                <a16:creationId xmlns:a16="http://schemas.microsoft.com/office/drawing/2014/main" id="{98D2D537-6C11-92F1-5A69-D9795D2568EF}"/>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a:p>
        </p:txBody>
      </p:sp>
      <p:sp>
        <p:nvSpPr>
          <p:cNvPr id="7" name="hcSlideMaster.Section HeaderHeader">
            <a:extLst>
              <a:ext uri="{FF2B5EF4-FFF2-40B4-BE49-F238E27FC236}">
                <a16:creationId xmlns:a16="http://schemas.microsoft.com/office/drawing/2014/main" id="{C64A97E0-C21A-7549-6FAA-49E6740AD56F}"/>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1410" y="2249486"/>
            <a:ext cx="4878389"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249486"/>
            <a:ext cx="4875211" cy="3541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Two ContentHeader">
            <a:extLst>
              <a:ext uri="{FF2B5EF4-FFF2-40B4-BE49-F238E27FC236}">
                <a16:creationId xmlns:a16="http://schemas.microsoft.com/office/drawing/2014/main" id="{C9DF52C5-948A-1157-6F1B-012886337DC9}"/>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a:p>
        </p:txBody>
      </p:sp>
      <p:sp>
        <p:nvSpPr>
          <p:cNvPr id="10" name="hcSlideMaster.ComparisonHeader">
            <a:extLst>
              <a:ext uri="{FF2B5EF4-FFF2-40B4-BE49-F238E27FC236}">
                <a16:creationId xmlns:a16="http://schemas.microsoft.com/office/drawing/2014/main" id="{2332E99D-00B5-8797-9BE0-380CD7B3053C}"/>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a:p>
        </p:txBody>
      </p:sp>
      <p:sp>
        <p:nvSpPr>
          <p:cNvPr id="6" name="hcSlideMaster.Title OnlyHeader">
            <a:extLst>
              <a:ext uri="{FF2B5EF4-FFF2-40B4-BE49-F238E27FC236}">
                <a16:creationId xmlns:a16="http://schemas.microsoft.com/office/drawing/2014/main" id="{B6159A0B-C3A3-671B-9ED6-7011145F6A83}"/>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a:p>
        </p:txBody>
      </p:sp>
      <p:sp>
        <p:nvSpPr>
          <p:cNvPr id="5" name="hcSlideMaster.BlankHeader">
            <a:extLst>
              <a:ext uri="{FF2B5EF4-FFF2-40B4-BE49-F238E27FC236}">
                <a16:creationId xmlns:a16="http://schemas.microsoft.com/office/drawing/2014/main" id="{B89E99B5-26E0-0D49-9A45-F7D5013DF4DA}"/>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56200" y="592666"/>
            <a:ext cx="5891209" cy="5198534"/>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456921" y="5883276"/>
            <a:ext cx="2743200" cy="365125"/>
          </a:xfrm>
          <a:prstGeom prst="rect">
            <a:avLst/>
          </a:prstGeom>
        </p:spPr>
        <p:txBody>
          <a:bodyPr/>
          <a:lstStyle/>
          <a:p>
            <a:fld id="{48A87A34-81AB-432B-8DAE-1953F412C126}" type="datetimeFigureOut">
              <a:rPr lang="en-US" dirty="0"/>
              <a:t>10/27/2022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a:p>
        </p:txBody>
      </p:sp>
      <p:sp>
        <p:nvSpPr>
          <p:cNvPr id="8" name="hcSlideMaster.Content with CaptionHeader">
            <a:extLst>
              <a:ext uri="{FF2B5EF4-FFF2-40B4-BE49-F238E27FC236}">
                <a16:creationId xmlns:a16="http://schemas.microsoft.com/office/drawing/2014/main" id="{0C3A2937-0CEC-0BE1-77EE-273D01997721}"/>
              </a:ext>
            </a:extLst>
          </p:cNvPr>
          <p:cNvSpPr txBox="1"/>
          <p:nvPr userDrawn="1"/>
        </p:nvSpPr>
        <p:spPr>
          <a:xfrm>
            <a:off x="0" y="0"/>
            <a:ext cx="12192000" cy="223138"/>
          </a:xfrm>
          <a:prstGeom prst="rect">
            <a:avLst/>
          </a:prstGeom>
          <a:noFill/>
        </p:spPr>
        <p:txBody>
          <a:bodyPr vert="horz" rtlCol="0">
            <a:spAutoFit/>
          </a:bodyPr>
          <a:lstStyle/>
          <a:p>
            <a:pPr algn="ctr"/>
            <a:endParaRPr lang="en-US" sz="850" b="1" i="0" u="none" baseline="0">
              <a:solidFill>
                <a:srgbClr val="000000"/>
              </a:solidFill>
              <a:latin typeface="Microsoft Sans Serif" panose="020B060402020202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ltUpDiag">
          <a:fgClr>
            <a:srgbClr val="002060"/>
          </a:fgClr>
          <a:bgClr>
            <a:schemeClr val="bg2"/>
          </a:bgClr>
        </a:pattFill>
        <a:effectLst/>
      </p:bgPr>
    </p:bg>
    <p:spTree>
      <p:nvGrpSpPr>
        <p:cNvPr id="1" name=""/>
        <p:cNvGrpSpPr/>
        <p:nvPr/>
      </p:nvGrpSpPr>
      <p:grpSpPr>
        <a:xfrm>
          <a:off x="0" y="0"/>
          <a:ext cx="0" cy="0"/>
          <a:chOff x="0" y="0"/>
          <a:chExt cx="0" cy="0"/>
        </a:xfrm>
      </p:grpSpPr>
      <p:grpSp>
        <p:nvGrpSpPr>
          <p:cNvPr id="8" name="Group 7"/>
          <p:cNvGrpSpPr/>
          <p:nvPr userDrawn="1"/>
        </p:nvGrpSpPr>
        <p:grpSpPr>
          <a:xfrm>
            <a:off x="-14288" y="0"/>
            <a:ext cx="12053888" cy="6858001"/>
            <a:chOff x="-14288" y="0"/>
            <a:chExt cx="12053888" cy="6858001"/>
          </a:xfrm>
          <a:gradFill flip="none" rotWithShape="1">
            <a:gsLst>
              <a:gs pos="2000">
                <a:schemeClr val="tx2"/>
              </a:gs>
              <a:gs pos="86000">
                <a:schemeClr val="accent1">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pic>
        <p:nvPicPr>
          <p:cNvPr id="51" name="Picture 2" descr="\\DROBO-FS\QuickDrops\JB\PPTX NG\Droplets\LightingOverlay.png">
            <a:extLst>
              <a:ext uri="{FF2B5EF4-FFF2-40B4-BE49-F238E27FC236}">
                <a16:creationId xmlns:a16="http://schemas.microsoft.com/office/drawing/2014/main" id="{F58649D9-D145-400E-AB7B-86EEB2452599}"/>
              </a:ext>
            </a:extLst>
          </p:cNvPr>
          <p:cNvPicPr>
            <a:picLocks noChangeAspect="1" noChangeArrowheads="1"/>
          </p:cNvPicPr>
          <p:nvPr userDrawn="1"/>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1049337" y="6186487"/>
            <a:ext cx="6239309" cy="365125"/>
          </a:xfrm>
          <a:prstGeom prst="rect">
            <a:avLst/>
          </a:prstGeom>
        </p:spPr>
        <p:txBody>
          <a:bodyPr vert="horz" lIns="91440" tIns="45720" rIns="91440" bIns="45720" rtlCol="0" anchor="ctr"/>
          <a:lstStyle>
            <a:lvl1pPr algn="l">
              <a:defRPr sz="1600" cap="all" baseline="0">
                <a:solidFill>
                  <a:schemeClr val="tx1">
                    <a:tint val="75000"/>
                  </a:schemeClr>
                </a:solidFill>
              </a:defRPr>
            </a:lvl1pPr>
          </a:lstStyle>
          <a:p>
            <a:r>
              <a:rPr lang="en-US"/>
              <a:t>NSF 20-592 CSSI</a:t>
            </a:r>
          </a:p>
        </p:txBody>
      </p:sp>
      <p:sp>
        <p:nvSpPr>
          <p:cNvPr id="6" name="Slide Number Placeholder 5"/>
          <p:cNvSpPr>
            <a:spLocks noGrp="1"/>
          </p:cNvSpPr>
          <p:nvPr>
            <p:ph type="sldNum" sz="quarter" idx="4"/>
          </p:nvPr>
        </p:nvSpPr>
        <p:spPr>
          <a:xfrm>
            <a:off x="10422373" y="6186486"/>
            <a:ext cx="771089"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6D22F896-40B5-4ADD-8801-0D06FADFA095}" type="slidenum">
              <a:rPr lang="en-US" smtClean="0"/>
              <a:pPr/>
              <a:t>‹#›</a:t>
            </a:fld>
            <a:endParaRPr lang="en-US"/>
          </a:p>
        </p:txBody>
      </p:sp>
      <p:pic>
        <p:nvPicPr>
          <p:cNvPr id="49" name="Picture 48" descr="nsf1.png">
            <a:extLst>
              <a:ext uri="{FF2B5EF4-FFF2-40B4-BE49-F238E27FC236}">
                <a16:creationId xmlns:a16="http://schemas.microsoft.com/office/drawing/2014/main" id="{B05BE7C1-5EB0-4D21-B666-18ABA116A0DE}"/>
              </a:ext>
            </a:extLst>
          </p:cNvPr>
          <p:cNvPicPr>
            <a:picLocks noChangeAspect="1"/>
          </p:cNvPicPr>
          <p:nvPr userDrawn="1"/>
        </p:nvPicPr>
        <p:blipFill>
          <a:blip r:embed="rId22" cstate="print">
            <a:extLst>
              <a:ext uri="{28A0092B-C50C-407E-A947-70E740481C1C}">
                <a14:useLocalDpi xmlns:a14="http://schemas.microsoft.com/office/drawing/2010/main"/>
              </a:ext>
            </a:extLst>
          </a:blip>
          <a:stretch>
            <a:fillRect/>
          </a:stretch>
        </p:blipFill>
        <p:spPr>
          <a:xfrm>
            <a:off x="150339" y="5929512"/>
            <a:ext cx="779321" cy="783825"/>
          </a:xfrm>
          <a:prstGeom prst="rect">
            <a:avLst/>
          </a:prstGeom>
        </p:spPr>
      </p:pic>
    </p:spTree>
  </p:cSld>
  <p:clrMap bg1="dk1" tx1="lt1" bg2="dk2" tx2="lt2" accent1="accent1" accent2="accent2" accent3="accent3" accent4="accent4" accent5="accent5" accent6="accent6" hlink="hlink" folHlink="folHlink"/>
  <p:sldLayoutIdLst>
    <p:sldLayoutId id="2147483649" r:id="rId1"/>
    <p:sldLayoutId id="214748367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60" r:id="rId11"/>
    <p:sldLayoutId id="2147483661" r:id="rId12"/>
    <p:sldLayoutId id="2147483666" r:id="rId13"/>
    <p:sldLayoutId id="2147483663" r:id="rId14"/>
    <p:sldLayoutId id="2147483667" r:id="rId15"/>
    <p:sldLayoutId id="2147483668" r:id="rId16"/>
    <p:sldLayoutId id="2147483658" r:id="rId17"/>
    <p:sldLayoutId id="2147483659" r:id="rId18"/>
    <p:sldLayoutId id="2147483669" r:id="rId19"/>
  </p:sldLayoutIdLst>
  <p:txStyles>
    <p:title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nsf.gov/pubs/policydocs/pappg22_1/"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path-cc.io/services/credit-accounts/"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hyperlink" Target="https://www.cloudbank.org/faq" TargetMode="External"/><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hyperlink" Target="https://access-ci.org/" TargetMode="External"/><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9.xml"/></Relationships>
</file>

<file path=ppt/slides/_rels/slide28.xml.rels><?xml version="1.0" encoding="UTF-8" standalone="yes"?>
<Relationships xmlns="http://schemas.openxmlformats.org/package/2006/relationships"><Relationship Id="rId3" Type="http://schemas.openxmlformats.org/officeDocument/2006/relationships/hyperlink" Target="mailto:CSSIQueries@nsf.gov" TargetMode="External"/><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www.nsf.gov/pubs/2022/nsf22632/nsf22632.htm"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CSSIQueries@nsf.gov"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hyperlink" Target="https://www.nsf.gov/pubs/2022/nsf22632/nsf22632.htm"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b="1" dirty="0"/>
              <a:t>Cyberinfrastructure for Sustained </a:t>
            </a:r>
            <a:br>
              <a:rPr lang="en-US" sz="3600" b="1" dirty="0"/>
            </a:br>
            <a:r>
              <a:rPr lang="en-US" sz="3600" b="1" dirty="0"/>
              <a:t>Scientific Innovation (CSSI)</a:t>
            </a:r>
            <a:br>
              <a:rPr lang="en-US" sz="3600" b="1" dirty="0"/>
            </a:br>
            <a:r>
              <a:rPr lang="en-US" sz="3600" b="1" dirty="0"/>
              <a:t>NSF 22-632</a:t>
            </a:r>
            <a:br>
              <a:rPr lang="en-US" sz="2800" dirty="0"/>
            </a:br>
            <a:endParaRPr lang="en-US" sz="2400" dirty="0"/>
          </a:p>
        </p:txBody>
      </p:sp>
      <p:pic>
        <p:nvPicPr>
          <p:cNvPr id="4" name="Picture 3" descr="NSF Logo"/>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477558" y="620497"/>
            <a:ext cx="2175583" cy="2188157"/>
          </a:xfrm>
          <a:prstGeom prst="rect">
            <a:avLst/>
          </a:prstGeom>
        </p:spPr>
      </p:pic>
      <p:sp>
        <p:nvSpPr>
          <p:cNvPr id="6" name="Subtitle 2"/>
          <p:cNvSpPr txBox="1">
            <a:spLocks/>
          </p:cNvSpPr>
          <p:nvPr/>
        </p:nvSpPr>
        <p:spPr>
          <a:xfrm>
            <a:off x="971705" y="3310520"/>
            <a:ext cx="10601011" cy="3173817"/>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dirty="0">
                <a:solidFill>
                  <a:schemeClr val="tx1"/>
                </a:solidFill>
              </a:rPr>
              <a:t>Robert Beverly, Varun Chandola, </a:t>
            </a:r>
          </a:p>
          <a:p>
            <a:r>
              <a:rPr lang="en-US" sz="2800" dirty="0">
                <a:solidFill>
                  <a:schemeClr val="tx1"/>
                </a:solidFill>
              </a:rPr>
              <a:t>Bogdan Mihaila, Seung-Jong (Jay) Park, Ashok Srinivasan, and Alejandro (Al) Suarez</a:t>
            </a:r>
          </a:p>
          <a:p>
            <a:pPr marL="1720850"/>
            <a:endParaRPr lang="en-US" sz="2400" dirty="0">
              <a:solidFill>
                <a:schemeClr val="tx1"/>
              </a:solidFill>
            </a:endParaRPr>
          </a:p>
          <a:p>
            <a:pPr marL="1720850"/>
            <a:endParaRPr lang="en-US" sz="2400" dirty="0">
              <a:solidFill>
                <a:schemeClr val="tx1"/>
              </a:solidFill>
            </a:endParaRPr>
          </a:p>
          <a:p>
            <a:pPr marL="1720850" algn="r"/>
            <a:r>
              <a:rPr lang="en-US" sz="2200" dirty="0">
                <a:solidFill>
                  <a:schemeClr val="tx1"/>
                </a:solidFill>
              </a:rPr>
              <a:t>Office of Advanced Cyberinfrastructure (OAC)</a:t>
            </a:r>
          </a:p>
          <a:p>
            <a:pPr marL="1720850" algn="r"/>
            <a:r>
              <a:rPr lang="en-US" sz="2200" dirty="0">
                <a:solidFill>
                  <a:schemeClr val="tx1"/>
                </a:solidFill>
                <a:ea typeface="Verdana" pitchFamily="34" charset="0"/>
                <a:cs typeface="Verdana" pitchFamily="34" charset="0"/>
              </a:rPr>
              <a:t>Directorate for Computer &amp; Information Science &amp; Engineering (CISE)</a:t>
            </a:r>
          </a:p>
          <a:p>
            <a:pPr marL="1720850" algn="r"/>
            <a:r>
              <a:rPr lang="en-US" sz="2200" dirty="0">
                <a:solidFill>
                  <a:schemeClr val="tx1"/>
                </a:solidFill>
                <a:ea typeface="Verdana" pitchFamily="34" charset="0"/>
                <a:cs typeface="Verdana" pitchFamily="34" charset="0"/>
              </a:rPr>
              <a:t>Webinar: October 20, 2022</a:t>
            </a:r>
          </a:p>
        </p:txBody>
      </p:sp>
      <p:sp>
        <p:nvSpPr>
          <p:cNvPr id="5" name="flSlide2Footer">
            <a:extLst>
              <a:ext uri="{FF2B5EF4-FFF2-40B4-BE49-F238E27FC236}">
                <a16:creationId xmlns:a16="http://schemas.microsoft.com/office/drawing/2014/main" id="{FD129A15-293E-A801-A05B-3B60A638CC9D}"/>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7" name="hcSlide2Header">
            <a:extLst>
              <a:ext uri="{FF2B5EF4-FFF2-40B4-BE49-F238E27FC236}">
                <a16:creationId xmlns:a16="http://schemas.microsoft.com/office/drawing/2014/main" id="{125614E8-5905-4775-0BCE-6FFAC437E170}"/>
              </a:ext>
              <a:ext uri="{C183D7F6-B498-43B3-948B-1728B52AA6E4}">
                <adec:decorative xmlns:adec="http://schemas.microsoft.com/office/drawing/2017/decorative" val="1"/>
              </a:ext>
            </a:extLst>
          </p:cNvPr>
          <p:cNvSpPr txBox="1"/>
          <p:nvPr/>
        </p:nvSpPr>
        <p:spPr>
          <a:xfrm>
            <a:off x="5994400" y="0"/>
            <a:ext cx="184731" cy="223138"/>
          </a:xfrm>
          <a:prstGeom prst="rect">
            <a:avLst/>
          </a:prstGeom>
          <a:noFill/>
        </p:spPr>
        <p:txBody>
          <a:bodyPr vert="horz" wrap="none" rtlCol="0">
            <a:spAutoFit/>
          </a:bodyPr>
          <a:lstStyle/>
          <a:p>
            <a:pPr algn="ctr"/>
            <a:endParaRPr lang="en-US" sz="850" b="1">
              <a:solidFill>
                <a:srgbClr val="000000"/>
              </a:solidFill>
              <a:latin typeface="Microsoft Sans Serif" panose="020B0604020202020204" pitchFamily="34" charset="0"/>
            </a:endParaRPr>
          </a:p>
        </p:txBody>
      </p:sp>
    </p:spTree>
    <p:extLst>
      <p:ext uri="{BB962C8B-B14F-4D97-AF65-F5344CB8AC3E}">
        <p14:creationId xmlns:p14="http://schemas.microsoft.com/office/powerpoint/2010/main" val="3353469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98222" y="41171"/>
            <a:ext cx="7848600" cy="1143000"/>
          </a:xfrm>
        </p:spPr>
        <p:txBody>
          <a:bodyPr>
            <a:normAutofit/>
          </a:bodyPr>
          <a:lstStyle/>
          <a:p>
            <a:r>
              <a:rPr lang="en-US" b="1" dirty="0">
                <a:solidFill>
                  <a:schemeClr val="accent6">
                    <a:lumMod val="60000"/>
                    <a:lumOff val="40000"/>
                  </a:schemeClr>
                </a:solidFill>
              </a:rPr>
              <a:t>A Competitive proposal should be..</a:t>
            </a:r>
          </a:p>
        </p:txBody>
      </p:sp>
      <p:sp>
        <p:nvSpPr>
          <p:cNvPr id="4" name="Subtitle 3"/>
          <p:cNvSpPr>
            <a:spLocks noGrp="1"/>
          </p:cNvSpPr>
          <p:nvPr>
            <p:ph type="subTitle" idx="1"/>
          </p:nvPr>
        </p:nvSpPr>
        <p:spPr>
          <a:xfrm>
            <a:off x="886265" y="1156530"/>
            <a:ext cx="10860257" cy="5775325"/>
          </a:xfrm>
        </p:spPr>
        <p:txBody>
          <a:bodyPr>
            <a:normAutofit/>
          </a:bodyPr>
          <a:lstStyle/>
          <a:p>
            <a:pPr indent="-342900" algn="l">
              <a:lnSpc>
                <a:spcPct val="100000"/>
              </a:lnSpc>
              <a:spcBef>
                <a:spcPts val="1200"/>
              </a:spcBef>
              <a:buFont typeface="Courier New" panose="02070309020205020404" pitchFamily="49" charset="0"/>
              <a:buChar char="o"/>
            </a:pPr>
            <a:r>
              <a:rPr lang="en-US">
                <a:solidFill>
                  <a:srgbClr val="FFFF00"/>
                </a:solidFill>
              </a:rPr>
              <a:t>Science-driven: </a:t>
            </a:r>
            <a:r>
              <a:rPr lang="en-US">
                <a:solidFill>
                  <a:schemeClr val="tx1"/>
                </a:solidFill>
              </a:rPr>
              <a:t>Promotes science excellence, enabling fundamentally new scientific advances; benefits science and engineering communities beyond initial participants.</a:t>
            </a:r>
          </a:p>
          <a:p>
            <a:pPr indent="-342900" algn="l">
              <a:lnSpc>
                <a:spcPct val="100000"/>
              </a:lnSpc>
              <a:spcBef>
                <a:spcPts val="1200"/>
              </a:spcBef>
              <a:buFont typeface="Courier New" panose="02070309020205020404" pitchFamily="49" charset="0"/>
              <a:buChar char="o"/>
            </a:pPr>
            <a:r>
              <a:rPr lang="en-US">
                <a:solidFill>
                  <a:srgbClr val="FFFF00"/>
                </a:solidFill>
              </a:rPr>
              <a:t>Innovative:</a:t>
            </a:r>
            <a:r>
              <a:rPr lang="en-US">
                <a:solidFill>
                  <a:schemeClr val="tx1"/>
                </a:solidFill>
              </a:rPr>
              <a:t> Emphasizes unique NSF contributions; builds the capability, capacity, and cohesiveness of a national CI ecosystem; considers both human and technical aspects of the CI.</a:t>
            </a:r>
          </a:p>
          <a:p>
            <a:pPr indent="-342900" algn="l">
              <a:lnSpc>
                <a:spcPct val="100000"/>
              </a:lnSpc>
              <a:spcBef>
                <a:spcPts val="1200"/>
              </a:spcBef>
              <a:buFont typeface="Courier New" panose="02070309020205020404" pitchFamily="49" charset="0"/>
              <a:buChar char="o"/>
            </a:pPr>
            <a:r>
              <a:rPr lang="en-US">
                <a:solidFill>
                  <a:srgbClr val="FFFF00"/>
                </a:solidFill>
              </a:rPr>
              <a:t>Collaborative:</a:t>
            </a:r>
            <a:r>
              <a:rPr lang="en-US">
                <a:solidFill>
                  <a:schemeClr val="tx1"/>
                </a:solidFill>
              </a:rPr>
              <a:t> Fosters partnerships and community development; actively engages CI experts, specialists and scientists working in concert with the domain scientists who are users of CI.</a:t>
            </a:r>
          </a:p>
          <a:p>
            <a:pPr indent="-342900" algn="l">
              <a:lnSpc>
                <a:spcPct val="100000"/>
              </a:lnSpc>
              <a:spcBef>
                <a:spcPts val="1200"/>
              </a:spcBef>
              <a:buFont typeface="Courier New" panose="02070309020205020404" pitchFamily="49" charset="0"/>
              <a:buChar char="o"/>
            </a:pPr>
            <a:r>
              <a:rPr lang="en-US">
                <a:solidFill>
                  <a:srgbClr val="FFFF00"/>
                </a:solidFill>
              </a:rPr>
              <a:t>Leveraged:</a:t>
            </a:r>
            <a:r>
              <a:rPr lang="en-US">
                <a:solidFill>
                  <a:schemeClr val="tx1"/>
                </a:solidFill>
              </a:rPr>
              <a:t>  Builds on existing, recognized capabilities.</a:t>
            </a:r>
          </a:p>
          <a:p>
            <a:pPr indent="-342900" algn="l">
              <a:lnSpc>
                <a:spcPct val="100000"/>
              </a:lnSpc>
              <a:spcBef>
                <a:spcPts val="1200"/>
              </a:spcBef>
              <a:buFont typeface="Courier New" panose="02070309020205020404" pitchFamily="49" charset="0"/>
              <a:buChar char="o"/>
            </a:pPr>
            <a:r>
              <a:rPr lang="en-US">
                <a:solidFill>
                  <a:srgbClr val="FFFF00"/>
                </a:solidFill>
              </a:rPr>
              <a:t>Strategic:</a:t>
            </a:r>
            <a:r>
              <a:rPr lang="en-US">
                <a:solidFill>
                  <a:schemeClr val="tx1"/>
                </a:solidFill>
              </a:rPr>
              <a:t>  Encourages measurement of progress and sharing of results.</a:t>
            </a:r>
          </a:p>
          <a:p>
            <a:pPr indent="-342900" algn="l">
              <a:lnSpc>
                <a:spcPct val="100000"/>
              </a:lnSpc>
              <a:spcBef>
                <a:spcPts val="1200"/>
              </a:spcBef>
              <a:buFont typeface="Courier New" panose="02070309020205020404" pitchFamily="49" charset="0"/>
              <a:buChar char="o"/>
            </a:pPr>
            <a:r>
              <a:rPr lang="en-US">
                <a:solidFill>
                  <a:srgbClr val="FFFF00"/>
                </a:solidFill>
              </a:rPr>
              <a:t>Sustained: </a:t>
            </a:r>
            <a:r>
              <a:rPr lang="en-US">
                <a:solidFill>
                  <a:schemeClr val="tx1"/>
                </a:solidFill>
              </a:rPr>
              <a:t>Provides benefits beyond the participants and the lifetime of the award. </a:t>
            </a:r>
            <a:endParaRPr lang="en-US" sz="2000">
              <a:solidFill>
                <a:schemeClr val="tx1"/>
              </a:solidFil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10</a:t>
            </a:fld>
            <a:endParaRPr lang="en-US"/>
          </a:p>
        </p:txBody>
      </p:sp>
    </p:spTree>
    <p:extLst>
      <p:ext uri="{BB962C8B-B14F-4D97-AF65-F5344CB8AC3E}">
        <p14:creationId xmlns:p14="http://schemas.microsoft.com/office/powerpoint/2010/main" val="24252016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1153-34BE-405C-8D5B-8F234953A831}"/>
              </a:ext>
            </a:extLst>
          </p:cNvPr>
          <p:cNvSpPr>
            <a:spLocks noGrp="1"/>
          </p:cNvSpPr>
          <p:nvPr>
            <p:ph type="title"/>
          </p:nvPr>
        </p:nvSpPr>
        <p:spPr>
          <a:xfrm>
            <a:off x="1141413" y="-1478570"/>
            <a:ext cx="9905998" cy="1478570"/>
          </a:xfrm>
        </p:spPr>
        <p:txBody>
          <a:bodyPr vert="horz" lIns="91440" tIns="45720" rIns="91440" bIns="45720" rtlCol="0" anchor="b">
            <a:normAutofit/>
          </a:bodyPr>
          <a:lstStyle/>
          <a:p>
            <a:r>
              <a:rPr lang="en-US" dirty="0">
                <a:solidFill>
                  <a:schemeClr val="accent6">
                    <a:lumMod val="60000"/>
                    <a:lumOff val="40000"/>
                  </a:schemeClr>
                </a:solidFill>
                <a:ea typeface="Verdana" pitchFamily="34" charset="0"/>
                <a:cs typeface="Verdana" pitchFamily="34" charset="0"/>
              </a:rPr>
              <a:t>Participating NSF Organizations</a:t>
            </a:r>
          </a:p>
        </p:txBody>
      </p:sp>
      <p:sp>
        <p:nvSpPr>
          <p:cNvPr id="6" name="Title 1"/>
          <p:cNvSpPr txBox="1">
            <a:spLocks/>
          </p:cNvSpPr>
          <p:nvPr/>
        </p:nvSpPr>
        <p:spPr bwMode="auto">
          <a:xfrm>
            <a:off x="1257300" y="146517"/>
            <a:ext cx="9067800" cy="914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600">
                <a:solidFill>
                  <a:schemeClr val="accent6">
                    <a:lumMod val="60000"/>
                    <a:lumOff val="40000"/>
                  </a:schemeClr>
                </a:solidFill>
                <a:effectLst/>
                <a:ea typeface="Verdana" pitchFamily="34" charset="0"/>
                <a:cs typeface="Verdana" pitchFamily="34" charset="0"/>
              </a:rPr>
              <a:t>Participating NSF Organizations</a:t>
            </a:r>
          </a:p>
        </p:txBody>
      </p:sp>
      <p:sp>
        <p:nvSpPr>
          <p:cNvPr id="5" name="Content Placeholder 2"/>
          <p:cNvSpPr>
            <a:spLocks noGrp="1"/>
          </p:cNvSpPr>
          <p:nvPr>
            <p:ph idx="1"/>
          </p:nvPr>
        </p:nvSpPr>
        <p:spPr>
          <a:xfrm>
            <a:off x="1106311" y="1142751"/>
            <a:ext cx="10087151" cy="5938917"/>
          </a:xfrm>
        </p:spPr>
        <p:txBody>
          <a:bodyPr numCol="2">
            <a:noAutofit/>
          </a:bodyPr>
          <a:lstStyle/>
          <a:p>
            <a:pPr marL="114300" indent="-342900">
              <a:lnSpc>
                <a:spcPct val="100000"/>
              </a:lnSpc>
              <a:spcBef>
                <a:spcPts val="0"/>
              </a:spcBef>
              <a:buFont typeface="Courier New" panose="02070309020205020404" pitchFamily="49" charset="0"/>
              <a:buChar char="o"/>
            </a:pPr>
            <a:r>
              <a:rPr lang="en-US" sz="2000" u="sng">
                <a:latin typeface="Calibri" panose="020F0502020204030204" pitchFamily="34" charset="0"/>
                <a:ea typeface="Verdana" pitchFamily="34" charset="0"/>
                <a:cs typeface="Calibri" panose="020F0502020204030204" pitchFamily="34" charset="0"/>
              </a:rPr>
              <a:t>Directorate for Computer and Information Science and Engineering (CISE)</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Office of Advanced Cyberinfrastructure</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Computing and Communication Foundations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Information and Intelligent Systems</a:t>
            </a:r>
          </a:p>
          <a:p>
            <a:pPr marL="0">
              <a:lnSpc>
                <a:spcPct val="100000"/>
              </a:lnSpc>
              <a:spcBef>
                <a:spcPts val="0"/>
              </a:spcBef>
            </a:pPr>
            <a:endParaRPr lang="en-US" sz="2000">
              <a:latin typeface="Calibri" panose="020F0502020204030204" pitchFamily="34" charset="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latin typeface="Calibri" panose="020F0502020204030204" pitchFamily="34" charset="0"/>
                <a:ea typeface="Verdana" pitchFamily="34" charset="0"/>
                <a:cs typeface="Calibri" panose="020F0502020204030204" pitchFamily="34" charset="0"/>
              </a:rPr>
              <a:t>Directorate for Biological Sciences (BIO)</a:t>
            </a:r>
          </a:p>
          <a:p>
            <a:pPr marL="114300" indent="-342900">
              <a:lnSpc>
                <a:spcPct val="100000"/>
              </a:lnSpc>
              <a:spcBef>
                <a:spcPts val="0"/>
              </a:spcBef>
              <a:buFont typeface="Courier New" panose="02070309020205020404" pitchFamily="49" charset="0"/>
              <a:buChar char="o"/>
            </a:pPr>
            <a:endParaRPr lang="en-US" sz="2000">
              <a:latin typeface="Calibri" panose="020F0502020204030204" pitchFamily="34" charset="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latin typeface="Calibri" panose="020F0502020204030204" pitchFamily="34" charset="0"/>
                <a:ea typeface="Verdana" pitchFamily="34" charset="0"/>
                <a:cs typeface="Calibri" panose="020F0502020204030204" pitchFamily="34" charset="0"/>
              </a:rPr>
              <a:t>Directorate for Education and Human Resources (EHR)</a:t>
            </a:r>
          </a:p>
          <a:p>
            <a:pPr marL="114300" indent="-342900">
              <a:lnSpc>
                <a:spcPct val="100000"/>
              </a:lnSpc>
              <a:spcBef>
                <a:spcPts val="0"/>
              </a:spcBef>
              <a:buFont typeface="Courier New" panose="02070309020205020404" pitchFamily="49" charset="0"/>
              <a:buChar char="o"/>
            </a:pPr>
            <a:endParaRPr lang="en-US" sz="2000">
              <a:latin typeface="Calibri" panose="020F0502020204030204" pitchFamily="34" charset="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latin typeface="Calibri" panose="020F0502020204030204" pitchFamily="34" charset="0"/>
                <a:ea typeface="Verdana" pitchFamily="34" charset="0"/>
                <a:cs typeface="Calibri" panose="020F0502020204030204" pitchFamily="34" charset="0"/>
              </a:rPr>
              <a:t>Directorate for Engineering (ENG)</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Electrical, Communications and Cyber Systems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Chemical, Bioengineering, Environmental and Transport Systems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Civil, Mechanical and Manufacturing Innovation</a:t>
            </a:r>
          </a:p>
          <a:p>
            <a:pPr marL="457200" lvl="2">
              <a:lnSpc>
                <a:spcPct val="100000"/>
              </a:lnSpc>
              <a:spcBef>
                <a:spcPts val="0"/>
              </a:spcBef>
            </a:pPr>
            <a:endParaRPr lang="en-US">
              <a:latin typeface="Calibri" panose="020F0502020204030204" pitchFamily="34" charset="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latin typeface="Calibri" panose="020F0502020204030204" pitchFamily="34" charset="0"/>
                <a:ea typeface="Verdana" pitchFamily="34" charset="0"/>
                <a:cs typeface="Calibri" panose="020F0502020204030204" pitchFamily="34" charset="0"/>
              </a:rPr>
              <a:t>Directorate for Geosciences (GEO)</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Atmospheric and </a:t>
            </a:r>
            <a:r>
              <a:rPr lang="en-US" err="1">
                <a:latin typeface="Calibri" panose="020F0502020204030204" pitchFamily="34" charset="0"/>
                <a:ea typeface="Verdana" pitchFamily="34" charset="0"/>
                <a:cs typeface="Calibri" panose="020F0502020204030204" pitchFamily="34" charset="0"/>
              </a:rPr>
              <a:t>Geospace</a:t>
            </a:r>
            <a:r>
              <a:rPr lang="en-US">
                <a:latin typeface="Calibri" panose="020F0502020204030204" pitchFamily="34" charset="0"/>
                <a:ea typeface="Verdana" pitchFamily="34" charset="0"/>
                <a:cs typeface="Calibri" panose="020F0502020204030204" pitchFamily="34" charset="0"/>
              </a:rPr>
              <a:t> Sciences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Earth Sciences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Ocean Sciences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Office of Polar Programs</a:t>
            </a:r>
          </a:p>
          <a:p>
            <a:pPr marL="0">
              <a:lnSpc>
                <a:spcPct val="100000"/>
              </a:lnSpc>
              <a:spcBef>
                <a:spcPts val="0"/>
              </a:spcBef>
            </a:pPr>
            <a:endParaRPr lang="en-US" sz="2000">
              <a:latin typeface="Calibri" panose="020F0502020204030204" pitchFamily="34" charset="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latin typeface="Calibri" panose="020F0502020204030204" pitchFamily="34" charset="0"/>
                <a:ea typeface="Verdana" pitchFamily="34" charset="0"/>
                <a:cs typeface="Calibri" panose="020F0502020204030204" pitchFamily="34" charset="0"/>
              </a:rPr>
              <a:t>Directorate for Mathematical and Physical Sciences (MPS)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Physics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Astronomical Sciences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Mathematical Sciences</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Materials Research</a:t>
            </a:r>
          </a:p>
          <a:p>
            <a:pPr marL="514350" lvl="2" indent="-285750">
              <a:lnSpc>
                <a:spcPct val="100000"/>
              </a:lnSpc>
              <a:spcBef>
                <a:spcPts val="0"/>
              </a:spcBef>
              <a:buFont typeface="Wingdings" panose="05000000000000000000" pitchFamily="2" charset="2"/>
              <a:buChar char="§"/>
            </a:pPr>
            <a:r>
              <a:rPr lang="en-US">
                <a:latin typeface="Calibri" panose="020F0502020204030204" pitchFamily="34" charset="0"/>
                <a:ea typeface="Verdana" pitchFamily="34" charset="0"/>
                <a:cs typeface="Calibri" panose="020F0502020204030204" pitchFamily="34" charset="0"/>
              </a:rPr>
              <a:t>Division of Chemistry</a:t>
            </a:r>
          </a:p>
          <a:p>
            <a:pPr marL="0">
              <a:lnSpc>
                <a:spcPct val="100000"/>
              </a:lnSpc>
              <a:spcBef>
                <a:spcPts val="0"/>
              </a:spcBef>
            </a:pPr>
            <a:endParaRPr lang="en-US" sz="2000">
              <a:latin typeface="Calibri" panose="020F0502020204030204" pitchFamily="34" charset="0"/>
              <a:ea typeface="Verdana" pitchFamily="34" charset="0"/>
              <a:cs typeface="Calibri" panose="020F0502020204030204" pitchFamily="34" charset="0"/>
            </a:endParaRPr>
          </a:p>
          <a:p>
            <a:pPr marL="114300" indent="-342900">
              <a:lnSpc>
                <a:spcPct val="100000"/>
              </a:lnSpc>
              <a:spcBef>
                <a:spcPts val="0"/>
              </a:spcBef>
              <a:buFont typeface="Courier New" panose="02070309020205020404" pitchFamily="49" charset="0"/>
              <a:buChar char="o"/>
            </a:pPr>
            <a:r>
              <a:rPr lang="en-US" sz="2000" u="sng">
                <a:latin typeface="Calibri" panose="020F0502020204030204" pitchFamily="34" charset="0"/>
                <a:ea typeface="Verdana" pitchFamily="34" charset="0"/>
                <a:cs typeface="Calibri" panose="020F0502020204030204" pitchFamily="34" charset="0"/>
              </a:rPr>
              <a:t>Directorate for Social, Behavioral and Economic Sciences (SBE)</a:t>
            </a:r>
          </a:p>
        </p:txBody>
      </p:sp>
      <p:sp>
        <p:nvSpPr>
          <p:cNvPr id="3" name="Slide Number Placeholder 2"/>
          <p:cNvSpPr>
            <a:spLocks noGrp="1"/>
          </p:cNvSpPr>
          <p:nvPr>
            <p:ph type="sldNum" sz="quarter" idx="12"/>
          </p:nvPr>
        </p:nvSpPr>
        <p:spPr/>
        <p:txBody>
          <a:bodyPr/>
          <a:lstStyle/>
          <a:p>
            <a:fld id="{1403A9F4-2153-4E30-848A-357EB84591DA}" type="slidenum">
              <a:rPr lang="en-US" smtClean="0"/>
              <a:t>11</a:t>
            </a:fld>
            <a:endParaRPr lang="en-US"/>
          </a:p>
        </p:txBody>
      </p:sp>
    </p:spTree>
    <p:extLst>
      <p:ext uri="{BB962C8B-B14F-4D97-AF65-F5344CB8AC3E}">
        <p14:creationId xmlns:p14="http://schemas.microsoft.com/office/powerpoint/2010/main" val="753541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0258" y="324853"/>
            <a:ext cx="8229600" cy="894347"/>
          </a:xfrm>
        </p:spPr>
        <p:txBody>
          <a:bodyPr>
            <a:normAutofit/>
          </a:bodyPr>
          <a:lstStyle/>
          <a:p>
            <a:r>
              <a:rPr lang="en-US" b="1">
                <a:solidFill>
                  <a:schemeClr val="accent6">
                    <a:lumMod val="60000"/>
                    <a:lumOff val="40000"/>
                  </a:schemeClr>
                </a:solidFill>
              </a:rPr>
              <a:t>Directorate Specific Priorities</a:t>
            </a:r>
          </a:p>
        </p:txBody>
      </p:sp>
      <p:sp>
        <p:nvSpPr>
          <p:cNvPr id="3" name="Content Placeholder 2"/>
          <p:cNvSpPr>
            <a:spLocks noGrp="1"/>
          </p:cNvSpPr>
          <p:nvPr>
            <p:ph idx="1"/>
          </p:nvPr>
        </p:nvSpPr>
        <p:spPr>
          <a:xfrm>
            <a:off x="1425795" y="1422400"/>
            <a:ext cx="9767667" cy="2209800"/>
          </a:xfrm>
        </p:spPr>
        <p:txBody>
          <a:bodyPr>
            <a:noAutofit/>
          </a:bodyPr>
          <a:lstStyle/>
          <a:p>
            <a:pPr marL="0" indent="0">
              <a:buNone/>
            </a:pPr>
            <a:r>
              <a:rPr lang="en-US" sz="2800" dirty="0"/>
              <a:t>Please see the division-level descriptions in the solicitation for complete details of specific priorities across various directorates.</a:t>
            </a:r>
          </a:p>
          <a:p>
            <a:pPr marL="0" indent="0">
              <a:buNone/>
            </a:pPr>
            <a:endParaRPr lang="en-US" sz="2800" dirty="0"/>
          </a:p>
          <a:p>
            <a:pPr marL="0" indent="0">
              <a:buNone/>
            </a:pPr>
            <a:r>
              <a:rPr lang="en-US" sz="2800" b="1" dirty="0">
                <a:solidFill>
                  <a:srgbClr val="FF0000"/>
                </a:solidFill>
                <a:highlight>
                  <a:srgbClr val="FFFF00"/>
                </a:highlight>
              </a:rPr>
              <a:t>PIs are strongly encouraged to contact program officer(s) from the list of Cognizant Program Officers in the division(s) that typically support the scientists and engineers who would make use of the proposed work and OAC Program Officers.</a:t>
            </a:r>
          </a:p>
          <a:p>
            <a:pPr marL="0" indent="0">
              <a:buNone/>
            </a:pPr>
            <a:endParaRPr lang="en-US" dirty="0"/>
          </a:p>
        </p:txBody>
      </p:sp>
      <p:sp>
        <p:nvSpPr>
          <p:cNvPr id="4" name="Slide Number Placeholder 3"/>
          <p:cNvSpPr>
            <a:spLocks noGrp="1"/>
          </p:cNvSpPr>
          <p:nvPr>
            <p:ph type="sldNum" sz="quarter" idx="12"/>
          </p:nvPr>
        </p:nvSpPr>
        <p:spPr/>
        <p:txBody>
          <a:bodyPr/>
          <a:lstStyle/>
          <a:p>
            <a:fld id="{1403A9F4-2153-4E30-848A-357EB84591DA}" type="slidenum">
              <a:rPr lang="en-US" smtClean="0"/>
              <a:t>12</a:t>
            </a:fld>
            <a:endParaRPr lang="en-US"/>
          </a:p>
        </p:txBody>
      </p:sp>
    </p:spTree>
    <p:extLst>
      <p:ext uri="{BB962C8B-B14F-4D97-AF65-F5344CB8AC3E}">
        <p14:creationId xmlns:p14="http://schemas.microsoft.com/office/powerpoint/2010/main" val="28969365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FCFC65-9976-4BA7-8BED-C2BD5159004F}"/>
              </a:ext>
            </a:extLst>
          </p:cNvPr>
          <p:cNvSpPr>
            <a:spLocks noGrp="1"/>
          </p:cNvSpPr>
          <p:nvPr>
            <p:ph type="title"/>
          </p:nvPr>
        </p:nvSpPr>
        <p:spPr>
          <a:xfrm>
            <a:off x="1143001" y="358875"/>
            <a:ext cx="9905998" cy="1030289"/>
          </a:xfrm>
        </p:spPr>
        <p:txBody>
          <a:bodyPr/>
          <a:lstStyle/>
          <a:p>
            <a:r>
              <a:rPr lang="en-US" sz="3600" b="1">
                <a:solidFill>
                  <a:schemeClr val="accent6">
                    <a:lumMod val="60000"/>
                    <a:lumOff val="40000"/>
                  </a:schemeClr>
                </a:solidFill>
              </a:rPr>
              <a:t>Proposal Preparation</a:t>
            </a:r>
            <a:endParaRPr lang="en-US">
              <a:solidFill>
                <a:schemeClr val="accent6">
                  <a:lumMod val="60000"/>
                  <a:lumOff val="40000"/>
                </a:schemeClr>
              </a:solidFill>
            </a:endParaRPr>
          </a:p>
        </p:txBody>
      </p:sp>
      <p:sp>
        <p:nvSpPr>
          <p:cNvPr id="4" name="Content Placeholder 3">
            <a:extLst>
              <a:ext uri="{FF2B5EF4-FFF2-40B4-BE49-F238E27FC236}">
                <a16:creationId xmlns:a16="http://schemas.microsoft.com/office/drawing/2014/main" id="{E00580EF-0E96-4E87-A9E9-0F40FF3AE53F}"/>
              </a:ext>
            </a:extLst>
          </p:cNvPr>
          <p:cNvSpPr>
            <a:spLocks noGrp="1"/>
          </p:cNvSpPr>
          <p:nvPr>
            <p:ph idx="1"/>
          </p:nvPr>
        </p:nvSpPr>
        <p:spPr>
          <a:xfrm>
            <a:off x="1018822" y="1628598"/>
            <a:ext cx="9905999" cy="4128735"/>
          </a:xfrm>
        </p:spPr>
        <p:txBody>
          <a:bodyPr>
            <a:normAutofit/>
          </a:bodyPr>
          <a:lstStyle/>
          <a:p>
            <a:pPr>
              <a:buFont typeface="Courier New" panose="02070309020205020404" pitchFamily="49" charset="0"/>
              <a:buChar char="o"/>
            </a:pPr>
            <a:r>
              <a:rPr lang="en-US"/>
              <a:t> Please note that the proposals submitted in response to this program solicitation </a:t>
            </a:r>
            <a:r>
              <a:rPr lang="en-US" b="1" u="sng">
                <a:solidFill>
                  <a:srgbClr val="FFFF00"/>
                </a:solidFill>
              </a:rPr>
              <a:t>must be prepared and submitted via Research.gov or via Grants.gov</a:t>
            </a:r>
            <a:r>
              <a:rPr lang="en-US"/>
              <a:t>, and may not be prepared or submitted via </a:t>
            </a:r>
            <a:r>
              <a:rPr lang="en-US" err="1"/>
              <a:t>FastLane</a:t>
            </a:r>
            <a:r>
              <a:rPr lang="en-US"/>
              <a:t>.</a:t>
            </a:r>
            <a:endParaRPr lang="en-US" sz="2400" kern="1200">
              <a:effectLst/>
              <a:latin typeface="+mn-lt"/>
              <a:ea typeface="+mn-ea"/>
              <a:cs typeface="+mn-cs"/>
            </a:endParaRPr>
          </a:p>
          <a:p>
            <a:pPr>
              <a:buFont typeface="Courier New" panose="02070309020205020404" pitchFamily="49" charset="0"/>
              <a:buChar char="o"/>
            </a:pPr>
            <a:r>
              <a:rPr lang="en-US" sz="2400" kern="1200">
                <a:solidFill>
                  <a:schemeClr val="tx1"/>
                </a:solidFill>
                <a:effectLst/>
                <a:latin typeface="+mn-lt"/>
                <a:ea typeface="+mn-ea"/>
                <a:cs typeface="+mn-cs"/>
              </a:rPr>
              <a:t> The NSF proposal and award process is detailed in the Proposal &amp; Award Policies &amp; Procedures Guide (PAPPG, NSF 22-1). </a:t>
            </a:r>
          </a:p>
          <a:p>
            <a:pPr marL="914400" lvl="2" indent="0">
              <a:buNone/>
            </a:pPr>
            <a:r>
              <a:rPr lang="en-US" sz="2400" kern="1200">
                <a:solidFill>
                  <a:schemeClr val="tx1"/>
                </a:solidFill>
                <a:effectLst/>
                <a:latin typeface="+mn-lt"/>
                <a:ea typeface="+mn-ea"/>
                <a:cs typeface="+mn-cs"/>
                <a:hlinkClick r:id="rId3"/>
              </a:rPr>
              <a:t>https://www.nsf.gov/pubs/policydocs/pappg22_1/</a:t>
            </a:r>
            <a:endParaRPr lang="en-US" sz="2400" kern="1200">
              <a:solidFill>
                <a:schemeClr val="tx1"/>
              </a:solidFill>
              <a:effectLst/>
              <a:latin typeface="+mn-lt"/>
              <a:ea typeface="+mn-ea"/>
              <a:cs typeface="+mn-cs"/>
            </a:endParaRPr>
          </a:p>
          <a:p>
            <a:pPr>
              <a:buFont typeface="Courier New" panose="02070309020205020404" pitchFamily="49" charset="0"/>
              <a:buChar char="o"/>
            </a:pPr>
            <a:r>
              <a:rPr lang="en-US" sz="2400" kern="1200">
                <a:solidFill>
                  <a:schemeClr val="tx1"/>
                </a:solidFill>
                <a:effectLst/>
                <a:latin typeface="+mn-lt"/>
                <a:ea typeface="+mn-ea"/>
                <a:cs typeface="+mn-cs"/>
              </a:rPr>
              <a:t> The next slides include aspects that are specific to CSSI.</a:t>
            </a:r>
          </a:p>
          <a:p>
            <a:endParaRPr lang="en-US"/>
          </a:p>
          <a:p>
            <a:endParaRPr lang="en-US" sz="2400" kern="1200">
              <a:solidFill>
                <a:schemeClr val="tx1"/>
              </a:solidFill>
              <a:effectLst/>
              <a:latin typeface="+mn-lt"/>
              <a:ea typeface="+mn-ea"/>
              <a:cs typeface="+mn-cs"/>
            </a:endParaRPr>
          </a:p>
          <a:p>
            <a:endParaRPr lang="en-US"/>
          </a:p>
        </p:txBody>
      </p:sp>
      <p:sp>
        <p:nvSpPr>
          <p:cNvPr id="5" name="Slide Number Placeholder 3">
            <a:extLst>
              <a:ext uri="{FF2B5EF4-FFF2-40B4-BE49-F238E27FC236}">
                <a16:creationId xmlns:a16="http://schemas.microsoft.com/office/drawing/2014/main" id="{C3771231-B4D7-44F3-9FD4-B8EE800E5EFD}"/>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13</a:t>
            </a:fld>
            <a:endParaRPr lang="en-US"/>
          </a:p>
        </p:txBody>
      </p:sp>
    </p:spTree>
    <p:extLst>
      <p:ext uri="{BB962C8B-B14F-4D97-AF65-F5344CB8AC3E}">
        <p14:creationId xmlns:p14="http://schemas.microsoft.com/office/powerpoint/2010/main" val="32701363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32089" y="133350"/>
            <a:ext cx="7848600" cy="958850"/>
          </a:xfrm>
        </p:spPr>
        <p:txBody>
          <a:bodyPr>
            <a:normAutofit/>
          </a:bodyPr>
          <a:lstStyle/>
          <a:p>
            <a:r>
              <a:rPr lang="en-US" b="1" dirty="0">
                <a:solidFill>
                  <a:schemeClr val="accent6">
                    <a:lumMod val="60000"/>
                    <a:lumOff val="40000"/>
                  </a:schemeClr>
                </a:solidFill>
              </a:rPr>
              <a:t>Eligibility</a:t>
            </a:r>
          </a:p>
        </p:txBody>
      </p:sp>
      <p:sp>
        <p:nvSpPr>
          <p:cNvPr id="4" name="Subtitle 3"/>
          <p:cNvSpPr>
            <a:spLocks noGrp="1"/>
          </p:cNvSpPr>
          <p:nvPr>
            <p:ph type="subTitle" idx="1"/>
          </p:nvPr>
        </p:nvSpPr>
        <p:spPr>
          <a:xfrm>
            <a:off x="824132" y="978024"/>
            <a:ext cx="11175610" cy="5848226"/>
          </a:xfrm>
        </p:spPr>
        <p:txBody>
          <a:bodyPr>
            <a:normAutofit/>
          </a:bodyPr>
          <a:lstStyle/>
          <a:p>
            <a:pPr marL="457200" indent="-457200" algn="l">
              <a:buFont typeface="Courier New" panose="02070309020205020404" pitchFamily="49" charset="0"/>
              <a:buChar char="o"/>
            </a:pPr>
            <a:r>
              <a:rPr lang="en-US" sz="2800" b="1" kern="0">
                <a:solidFill>
                  <a:schemeClr val="tx1"/>
                </a:solidFill>
                <a:ea typeface="Verdana" pitchFamily="34" charset="0"/>
                <a:cs typeface="Verdana" pitchFamily="34" charset="0"/>
              </a:rPr>
              <a:t>Proposals may </a:t>
            </a:r>
            <a:r>
              <a:rPr lang="en-US" sz="2800" b="1" u="sng" kern="0">
                <a:solidFill>
                  <a:schemeClr val="tx1"/>
                </a:solidFill>
                <a:ea typeface="Verdana" pitchFamily="34" charset="0"/>
                <a:cs typeface="Verdana" pitchFamily="34" charset="0"/>
              </a:rPr>
              <a:t>only</a:t>
            </a:r>
            <a:r>
              <a:rPr lang="en-US" sz="2800" b="1" kern="0">
                <a:solidFill>
                  <a:schemeClr val="tx1"/>
                </a:solidFill>
                <a:ea typeface="Verdana" pitchFamily="34" charset="0"/>
                <a:cs typeface="Verdana" pitchFamily="34" charset="0"/>
              </a:rPr>
              <a:t> be submitted by:</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Universities and Colleges</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Non-profit, non-academic organizations</a:t>
            </a:r>
          </a:p>
          <a:p>
            <a:pPr marL="800100" lvl="1" indent="-342900" algn="l">
              <a:buFont typeface="Wingdings" panose="05000000000000000000" pitchFamily="2" charset="2"/>
              <a:buChar char="§"/>
            </a:pPr>
            <a:r>
              <a:rPr lang="en-US">
                <a:solidFill>
                  <a:schemeClr val="tx1"/>
                </a:solidFill>
              </a:rPr>
              <a:t>NSF-sponsored federally funded research and development centers (FFRDCs) may apply, provided that they are not including costs for which federal funds have already been awarded or are expected to be awarded.</a:t>
            </a:r>
          </a:p>
          <a:p>
            <a:pPr marL="800100" lvl="1" indent="-342900" algn="l">
              <a:buFont typeface="Courier New" panose="02070309020205020404" pitchFamily="49" charset="0"/>
              <a:buChar char="o"/>
            </a:pPr>
            <a:endParaRPr lang="en-US" sz="1200" kern="0">
              <a:solidFill>
                <a:schemeClr val="tx1"/>
              </a:solidFill>
              <a:ea typeface="Verdana" pitchFamily="34" charset="0"/>
              <a:cs typeface="Verdana" pitchFamily="34" charset="0"/>
            </a:endParaRPr>
          </a:p>
          <a:p>
            <a:pPr marL="457200" indent="-457200" algn="l">
              <a:buFont typeface="Courier New" panose="02070309020205020404" pitchFamily="49" charset="0"/>
              <a:buChar char="o"/>
            </a:pPr>
            <a:r>
              <a:rPr lang="en-US" sz="2800" b="1" kern="0">
                <a:solidFill>
                  <a:schemeClr val="tx1"/>
                </a:solidFill>
                <a:ea typeface="Verdana" pitchFamily="34" charset="0"/>
                <a:cs typeface="Verdana" pitchFamily="34" charset="0"/>
              </a:rPr>
              <a:t>Limit on Number of Proposals per PI/Co-PI/Senior Personnel:   “</a:t>
            </a:r>
            <a:r>
              <a:rPr lang="en-US" sz="2800" b="1" u="sng" kern="0">
                <a:solidFill>
                  <a:schemeClr val="tx1"/>
                </a:solidFill>
                <a:ea typeface="Verdana" pitchFamily="34" charset="0"/>
                <a:cs typeface="Verdana" pitchFamily="34" charset="0"/>
              </a:rPr>
              <a:t>one</a:t>
            </a:r>
            <a:r>
              <a:rPr lang="en-US" sz="2800" b="1" kern="0">
                <a:solidFill>
                  <a:schemeClr val="tx1"/>
                </a:solidFill>
                <a:ea typeface="Verdana" pitchFamily="34" charset="0"/>
                <a:cs typeface="Verdana" pitchFamily="34" charset="0"/>
              </a:rPr>
              <a:t>”</a:t>
            </a:r>
          </a:p>
          <a:p>
            <a:pPr marL="800100" lvl="1" indent="-342900" algn="l">
              <a:buFont typeface="Wingdings" panose="05000000000000000000" pitchFamily="2" charset="2"/>
              <a:buChar char="§"/>
            </a:pPr>
            <a:r>
              <a:rPr lang="en-US" kern="0">
                <a:solidFill>
                  <a:schemeClr val="tx1"/>
                </a:solidFill>
                <a:ea typeface="Verdana" pitchFamily="34" charset="0"/>
                <a:cs typeface="Verdana" pitchFamily="34" charset="0"/>
              </a:rPr>
              <a:t>An individual may participate as Principal Investigator, co-Principal Investigator or other Senior Personnel in at most one proposal across all categories of proposal for each deadline.</a:t>
            </a:r>
          </a:p>
          <a:p>
            <a:pPr marL="800100" lvl="1" indent="-342900" algn="l">
              <a:buFont typeface="Wingdings" panose="05000000000000000000" pitchFamily="2" charset="2"/>
              <a:buChar char="§"/>
            </a:pPr>
            <a:r>
              <a:rPr lang="en-US">
                <a:solidFill>
                  <a:schemeClr val="tx1"/>
                </a:solidFill>
              </a:rPr>
              <a:t>In the event that any individual exceeds this limit, any proposal submitted to this solicitation with this individual listed as PI, co-PI, or Senior Personnel after the first proposal is received at NSF will be returned without review.  No exceptions will be made. </a:t>
            </a:r>
          </a:p>
          <a:p>
            <a:pPr marL="800100" lvl="1" indent="-342900" algn="l">
              <a:lnSpc>
                <a:spcPct val="120000"/>
              </a:lnSpc>
              <a:buFont typeface="Courier New" panose="02070309020205020404" pitchFamily="49" charset="0"/>
              <a:buChar char="o"/>
            </a:pPr>
            <a:endParaRPr lang="en-US" b="1" kern="0">
              <a:solidFill>
                <a:schemeClr val="tx1"/>
              </a:solidFill>
              <a:ea typeface="Verdana" pitchFamily="34" charset="0"/>
              <a:cs typeface="Verdana" pitchFamily="34" charset="0"/>
            </a:endParaRPr>
          </a:p>
          <a:p>
            <a:pPr marL="914400" lvl="1" indent="-457200" algn="l">
              <a:buFont typeface="Courier New" panose="02070309020205020404" pitchFamily="49" charset="0"/>
              <a:buChar char="o"/>
              <a:defRPr/>
            </a:pPr>
            <a:endParaRPr lang="en-US" sz="2400">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14</a:t>
            </a:fld>
            <a:endParaRPr lang="en-US"/>
          </a:p>
        </p:txBody>
      </p:sp>
    </p:spTree>
    <p:extLst>
      <p:ext uri="{BB962C8B-B14F-4D97-AF65-F5344CB8AC3E}">
        <p14:creationId xmlns:p14="http://schemas.microsoft.com/office/powerpoint/2010/main" val="38613940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30488" y="403225"/>
            <a:ext cx="7848600" cy="958850"/>
          </a:xfrm>
        </p:spPr>
        <p:txBody>
          <a:bodyPr>
            <a:normAutofit/>
          </a:bodyPr>
          <a:lstStyle/>
          <a:p>
            <a:r>
              <a:rPr lang="en-US" b="1" dirty="0">
                <a:solidFill>
                  <a:schemeClr val="accent6">
                    <a:lumMod val="60000"/>
                    <a:lumOff val="40000"/>
                  </a:schemeClr>
                </a:solidFill>
              </a:rPr>
              <a:t>Cover Sheet</a:t>
            </a:r>
          </a:p>
        </p:txBody>
      </p:sp>
      <p:sp>
        <p:nvSpPr>
          <p:cNvPr id="4" name="Subtitle 3"/>
          <p:cNvSpPr>
            <a:spLocks noGrp="1"/>
          </p:cNvSpPr>
          <p:nvPr>
            <p:ph type="subTitle" idx="1"/>
          </p:nvPr>
        </p:nvSpPr>
        <p:spPr>
          <a:xfrm>
            <a:off x="1176338" y="1524000"/>
            <a:ext cx="9839324" cy="4930775"/>
          </a:xfrm>
        </p:spPr>
        <p:txBody>
          <a:bodyPr>
            <a:normAutofit fontScale="92500"/>
          </a:bodyPr>
          <a:lstStyle/>
          <a:p>
            <a:pPr marL="457200" indent="-457200" algn="l">
              <a:buSzPct val="100000"/>
              <a:buFont typeface="Wingdings" panose="05000000000000000000" pitchFamily="2" charset="2"/>
              <a:buChar char="q"/>
            </a:pPr>
            <a:r>
              <a:rPr lang="en-US" sz="3200" b="1" kern="0">
                <a:solidFill>
                  <a:schemeClr val="tx1"/>
                </a:solidFill>
                <a:ea typeface="Verdana" pitchFamily="34" charset="0"/>
                <a:cs typeface="Verdana" pitchFamily="34" charset="0"/>
              </a:rPr>
              <a:t>NSF Unit of Consideration (program):</a:t>
            </a:r>
          </a:p>
          <a:p>
            <a:pPr marL="800100" lvl="1" indent="-342900" algn="l">
              <a:buFont typeface="Courier New" panose="02070309020205020404" pitchFamily="49" charset="0"/>
              <a:buChar char="o"/>
            </a:pPr>
            <a:r>
              <a:rPr lang="en-US" sz="2400" kern="0">
                <a:solidFill>
                  <a:schemeClr val="tx1"/>
                </a:solidFill>
                <a:ea typeface="Verdana" pitchFamily="34" charset="0"/>
                <a:cs typeface="Verdana" pitchFamily="34" charset="0"/>
              </a:rPr>
              <a:t>The proposals should choose “Software Institutes” as program.</a:t>
            </a:r>
          </a:p>
          <a:p>
            <a:pPr marL="800100" lvl="1" indent="-342900" algn="l">
              <a:buFont typeface="Courier New" panose="02070309020205020404" pitchFamily="49" charset="0"/>
              <a:buChar char="o"/>
            </a:pPr>
            <a:endParaRPr lang="en-US" sz="2400" kern="0">
              <a:solidFill>
                <a:schemeClr val="tx1"/>
              </a:solidFill>
              <a:ea typeface="Verdana" pitchFamily="34" charset="0"/>
              <a:cs typeface="Verdana" pitchFamily="34" charset="0"/>
            </a:endParaRPr>
          </a:p>
          <a:p>
            <a:pPr marL="457200" indent="-457200" algn="l">
              <a:buSzPct val="100000"/>
              <a:buFont typeface="Wingdings" panose="05000000000000000000" pitchFamily="2" charset="2"/>
              <a:buChar char="q"/>
            </a:pPr>
            <a:r>
              <a:rPr lang="en-US" sz="3200" b="1" kern="0">
                <a:solidFill>
                  <a:schemeClr val="tx1"/>
                </a:solidFill>
                <a:ea typeface="Verdana" pitchFamily="34" charset="0"/>
                <a:cs typeface="Verdana" pitchFamily="34" charset="0"/>
              </a:rPr>
              <a:t>Proposal Title</a:t>
            </a:r>
          </a:p>
          <a:p>
            <a:pPr marL="742950" lvl="1" indent="-285750" algn="l">
              <a:buFont typeface="Courier New" panose="02070309020205020404" pitchFamily="49" charset="0"/>
              <a:buChar char="o"/>
            </a:pPr>
            <a:r>
              <a:rPr lang="en-US" sz="2400" kern="0">
                <a:solidFill>
                  <a:schemeClr val="tx1"/>
                </a:solidFill>
                <a:ea typeface="Verdana" pitchFamily="34" charset="0"/>
                <a:cs typeface="Verdana" pitchFamily="34" charset="0"/>
              </a:rPr>
              <a:t>Proposal titles should begin with “Elements:”, “Frameworks:”, or “Sustainability:”</a:t>
            </a:r>
          </a:p>
          <a:p>
            <a:pPr marL="800100" lvl="1" indent="-342900" algn="l">
              <a:buFont typeface="Courier New" panose="02070309020205020404" pitchFamily="49" charset="0"/>
              <a:buChar char="o"/>
            </a:pPr>
            <a:r>
              <a:rPr lang="en-US" sz="2400">
                <a:solidFill>
                  <a:schemeClr val="tx1"/>
                </a:solidFill>
                <a:cs typeface="Arial"/>
              </a:rPr>
              <a:t>Examples</a:t>
            </a:r>
          </a:p>
          <a:p>
            <a:pPr marL="1257300" lvl="2" indent="-342900" algn="l">
              <a:buFont typeface="Wingdings" panose="05000000000000000000" pitchFamily="2" charset="2"/>
              <a:buChar char="§"/>
            </a:pPr>
            <a:r>
              <a:rPr lang="en-US" sz="2400">
                <a:solidFill>
                  <a:srgbClr val="FFFF00"/>
                </a:solidFill>
                <a:cs typeface="Arial"/>
              </a:rPr>
              <a:t>Elements : </a:t>
            </a:r>
            <a:r>
              <a:rPr lang="en-US" sz="2400" i="1" err="1">
                <a:solidFill>
                  <a:schemeClr val="tx1"/>
                </a:solidFill>
                <a:cs typeface="Arial"/>
              </a:rPr>
              <a:t>MyProjectTitle</a:t>
            </a:r>
            <a:endParaRPr lang="en-US" sz="2400" i="1">
              <a:solidFill>
                <a:schemeClr val="tx1"/>
              </a:solidFill>
              <a:cs typeface="Arial"/>
            </a:endParaRPr>
          </a:p>
          <a:p>
            <a:pPr marL="1257300" lvl="2" indent="-342900" algn="l">
              <a:buFont typeface="Wingdings" panose="05000000000000000000" pitchFamily="2" charset="2"/>
              <a:buChar char="§"/>
            </a:pPr>
            <a:r>
              <a:rPr lang="en-US" sz="2400">
                <a:solidFill>
                  <a:srgbClr val="FFFF00"/>
                </a:solidFill>
                <a:cs typeface="Arial"/>
              </a:rPr>
              <a:t>Frameworks : </a:t>
            </a:r>
            <a:r>
              <a:rPr lang="en-US" sz="2400" i="1" err="1">
                <a:solidFill>
                  <a:schemeClr val="tx1"/>
                </a:solidFill>
                <a:cs typeface="Arial"/>
              </a:rPr>
              <a:t>MyProjectTitle</a:t>
            </a:r>
            <a:endParaRPr lang="en-US" sz="2400" i="1">
              <a:solidFill>
                <a:schemeClr val="tx1"/>
              </a:solidFill>
              <a:cs typeface="Arial"/>
            </a:endParaRPr>
          </a:p>
          <a:p>
            <a:pPr marL="1257300" lvl="2" indent="-342900" algn="l">
              <a:buFont typeface="Wingdings" panose="05000000000000000000" pitchFamily="2" charset="2"/>
              <a:buChar char="§"/>
            </a:pPr>
            <a:r>
              <a:rPr lang="en-US" sz="2400">
                <a:solidFill>
                  <a:srgbClr val="FFFF00"/>
                </a:solidFill>
                <a:cs typeface="Arial"/>
              </a:rPr>
              <a:t>Sustainability</a:t>
            </a:r>
            <a:r>
              <a:rPr lang="en-US" sz="2400" i="1">
                <a:solidFill>
                  <a:srgbClr val="FFFF00"/>
                </a:solidFill>
                <a:cs typeface="Arial"/>
              </a:rPr>
              <a:t> </a:t>
            </a:r>
            <a:r>
              <a:rPr lang="en-US" sz="2400">
                <a:solidFill>
                  <a:srgbClr val="FFFF00"/>
                </a:solidFill>
                <a:cs typeface="Arial"/>
              </a:rPr>
              <a:t>:</a:t>
            </a:r>
            <a:r>
              <a:rPr lang="en-US" sz="2400" i="1">
                <a:solidFill>
                  <a:srgbClr val="FFFF00"/>
                </a:solidFill>
                <a:cs typeface="Arial"/>
              </a:rPr>
              <a:t> </a:t>
            </a:r>
            <a:r>
              <a:rPr lang="en-US" sz="2400" i="1" err="1">
                <a:solidFill>
                  <a:schemeClr val="tx1"/>
                </a:solidFill>
                <a:cs typeface="Arial"/>
              </a:rPr>
              <a:t>MyProjectTitle</a:t>
            </a:r>
            <a:endParaRPr lang="en-US" sz="2400" i="1">
              <a:solidFill>
                <a:schemeClr val="tx1"/>
              </a:solidFill>
              <a:cs typeface="Arial"/>
            </a:endParaRPr>
          </a:p>
          <a:p>
            <a:pPr marL="1200150" lvl="2" indent="-285750" algn="l">
              <a:buFont typeface="Courier New" panose="02070309020205020404" pitchFamily="49" charset="0"/>
              <a:buChar char="o"/>
            </a:pPr>
            <a:endParaRPr lang="en-US" sz="2400" i="1">
              <a:solidFill>
                <a:schemeClr val="tx1"/>
              </a:solidFill>
              <a:cs typeface="Arial"/>
            </a:endParaRPr>
          </a:p>
          <a:p>
            <a:pPr marL="457200" indent="-457200" algn="l">
              <a:buFont typeface="Courier New" panose="02070309020205020404" pitchFamily="49" charset="0"/>
              <a:buChar char="o"/>
              <a:defRPr/>
            </a:pPr>
            <a:endParaRPr lang="en-US" sz="2800">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15</a:t>
            </a:fld>
            <a:endParaRPr lang="en-US"/>
          </a:p>
        </p:txBody>
      </p:sp>
    </p:spTree>
    <p:extLst>
      <p:ext uri="{BB962C8B-B14F-4D97-AF65-F5344CB8AC3E}">
        <p14:creationId xmlns:p14="http://schemas.microsoft.com/office/powerpoint/2010/main" val="532558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2598-49BA-4BE0-B178-921671340421}"/>
              </a:ext>
            </a:extLst>
          </p:cNvPr>
          <p:cNvSpPr>
            <a:spLocks noGrp="1"/>
          </p:cNvSpPr>
          <p:nvPr>
            <p:ph type="title"/>
          </p:nvPr>
        </p:nvSpPr>
        <p:spPr>
          <a:xfrm>
            <a:off x="1141412" y="306142"/>
            <a:ext cx="9905998" cy="760657"/>
          </a:xfrm>
        </p:spPr>
        <p:txBody>
          <a:bodyPr/>
          <a:lstStyle/>
          <a:p>
            <a:r>
              <a:rPr lang="en-US" b="1">
                <a:solidFill>
                  <a:schemeClr val="accent6">
                    <a:lumMod val="60000"/>
                    <a:lumOff val="40000"/>
                  </a:schemeClr>
                </a:solidFill>
              </a:rPr>
              <a:t>Project Description</a:t>
            </a:r>
          </a:p>
        </p:txBody>
      </p:sp>
      <p:sp>
        <p:nvSpPr>
          <p:cNvPr id="3" name="Content Placeholder 2">
            <a:extLst>
              <a:ext uri="{FF2B5EF4-FFF2-40B4-BE49-F238E27FC236}">
                <a16:creationId xmlns:a16="http://schemas.microsoft.com/office/drawing/2014/main" id="{C1957C22-59AC-441C-9C46-473036208B28}"/>
              </a:ext>
            </a:extLst>
          </p:cNvPr>
          <p:cNvSpPr>
            <a:spLocks noGrp="1"/>
          </p:cNvSpPr>
          <p:nvPr>
            <p:ph idx="1"/>
          </p:nvPr>
        </p:nvSpPr>
        <p:spPr>
          <a:xfrm>
            <a:off x="1141412" y="1154986"/>
            <a:ext cx="10448283" cy="5023510"/>
          </a:xfrm>
        </p:spPr>
        <p:txBody>
          <a:bodyPr>
            <a:normAutofit fontScale="92500" lnSpcReduction="20000"/>
          </a:bodyPr>
          <a:lstStyle/>
          <a:p>
            <a:pPr marL="0" indent="0">
              <a:buNone/>
            </a:pPr>
            <a:r>
              <a:rPr lang="en-US"/>
              <a:t>In addition to the guidance specified in the PAPPG, address:</a:t>
            </a:r>
          </a:p>
          <a:p>
            <a:pPr>
              <a:buFont typeface="Courier New" panose="02070309020205020404" pitchFamily="49" charset="0"/>
              <a:buChar char="o"/>
            </a:pPr>
            <a:r>
              <a:rPr lang="en-US" b="1" i="1">
                <a:solidFill>
                  <a:srgbClr val="FFFF00"/>
                </a:solidFill>
              </a:rPr>
              <a:t> </a:t>
            </a:r>
            <a:r>
              <a:rPr lang="en-US" i="1" u="sng">
                <a:solidFill>
                  <a:srgbClr val="FFFF00"/>
                </a:solidFill>
              </a:rPr>
              <a:t>Project Motivation and Impact</a:t>
            </a:r>
            <a:r>
              <a:rPr lang="en-US" b="1"/>
              <a:t> (Science Driven / Innovation)</a:t>
            </a:r>
          </a:p>
          <a:p>
            <a:pPr>
              <a:buFont typeface="Courier New" panose="02070309020205020404" pitchFamily="49" charset="0"/>
              <a:buChar char="o"/>
            </a:pPr>
            <a:r>
              <a:rPr lang="en-US" b="1" i="1">
                <a:solidFill>
                  <a:srgbClr val="FFFF00"/>
                </a:solidFill>
              </a:rPr>
              <a:t> </a:t>
            </a:r>
            <a:r>
              <a:rPr lang="en-US" i="1" u="sng">
                <a:solidFill>
                  <a:srgbClr val="FFFF00"/>
                </a:solidFill>
              </a:rPr>
              <a:t>Cyberinfrastructure Plans</a:t>
            </a:r>
            <a:r>
              <a:rPr lang="en-US" b="1"/>
              <a:t> (Project plans, and system and process architecture, Building on  existing, recognized capabilities, Close collaborations among stakeholders)</a:t>
            </a:r>
          </a:p>
          <a:p>
            <a:pPr>
              <a:buFont typeface="Courier New" panose="02070309020205020404" pitchFamily="49" charset="0"/>
              <a:buChar char="o"/>
            </a:pPr>
            <a:r>
              <a:rPr lang="en-US" b="1" i="1">
                <a:solidFill>
                  <a:srgbClr val="FFFF00"/>
                </a:solidFill>
              </a:rPr>
              <a:t> </a:t>
            </a:r>
            <a:r>
              <a:rPr lang="en-US" i="1" u="sng">
                <a:solidFill>
                  <a:srgbClr val="FFFF00"/>
                </a:solidFill>
              </a:rPr>
              <a:t>Measurable Outcomes</a:t>
            </a:r>
            <a:r>
              <a:rPr lang="en-US" b="1"/>
              <a:t> (Deliverables, Sustained and sustainable impacts, Metrics)</a:t>
            </a:r>
          </a:p>
          <a:p>
            <a:pPr marL="0" indent="0">
              <a:buNone/>
            </a:pPr>
            <a:r>
              <a:rPr lang="en-US"/>
              <a:t>The project description must </a:t>
            </a:r>
            <a:r>
              <a:rPr lang="en-US">
                <a:solidFill>
                  <a:srgbClr val="FFFF00"/>
                </a:solidFill>
              </a:rPr>
              <a:t>explicitly discuss </a:t>
            </a:r>
            <a:r>
              <a:rPr lang="en-US"/>
              <a:t>the</a:t>
            </a:r>
            <a:r>
              <a:rPr lang="en-US">
                <a:solidFill>
                  <a:srgbClr val="FFFF00"/>
                </a:solidFill>
              </a:rPr>
              <a:t> </a:t>
            </a:r>
            <a:r>
              <a:rPr lang="en-US"/>
              <a:t>directorates, divisions or offices to which the proposal is aligned.</a:t>
            </a:r>
          </a:p>
          <a:p>
            <a:pPr marL="0" indent="0">
              <a:buNone/>
            </a:pPr>
            <a:endParaRPr lang="en-US"/>
          </a:p>
          <a:p>
            <a:pPr marL="0" indent="0">
              <a:buNone/>
            </a:pPr>
            <a:r>
              <a:rPr lang="en-US"/>
              <a:t>If the PI and co-PIs have received prior CSSI funding (including through programs that preceded CSSI), the proposal should briefly discuss what software/data services resulted from their prior CSSI award(s) as well as significant outcomes and impacts. This can be done as part of the Results from Prior NSF Support section if appropriate.</a:t>
            </a:r>
          </a:p>
          <a:p>
            <a:pPr marL="0" indent="0">
              <a:buNone/>
            </a:pPr>
            <a:endParaRPr lang="en-US"/>
          </a:p>
          <a:p>
            <a:pPr marL="0" indent="0">
              <a:buNone/>
            </a:pPr>
            <a:endParaRPr lang="en-US"/>
          </a:p>
        </p:txBody>
      </p:sp>
      <p:sp>
        <p:nvSpPr>
          <p:cNvPr id="4" name="Slide Number Placeholder 3">
            <a:extLst>
              <a:ext uri="{FF2B5EF4-FFF2-40B4-BE49-F238E27FC236}">
                <a16:creationId xmlns:a16="http://schemas.microsoft.com/office/drawing/2014/main" id="{EEDF87CB-3C0C-422E-B12B-F19303112052}"/>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16</a:t>
            </a:fld>
            <a:endParaRPr lang="en-US"/>
          </a:p>
        </p:txBody>
      </p:sp>
    </p:spTree>
    <p:extLst>
      <p:ext uri="{BB962C8B-B14F-4D97-AF65-F5344CB8AC3E}">
        <p14:creationId xmlns:p14="http://schemas.microsoft.com/office/powerpoint/2010/main" val="42192067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52598-49BA-4BE0-B178-921671340421}"/>
              </a:ext>
            </a:extLst>
          </p:cNvPr>
          <p:cNvSpPr>
            <a:spLocks noGrp="1"/>
          </p:cNvSpPr>
          <p:nvPr>
            <p:ph type="title"/>
          </p:nvPr>
        </p:nvSpPr>
        <p:spPr>
          <a:xfrm>
            <a:off x="1141412" y="306142"/>
            <a:ext cx="9905998" cy="760657"/>
          </a:xfrm>
        </p:spPr>
        <p:txBody>
          <a:bodyPr/>
          <a:lstStyle/>
          <a:p>
            <a:r>
              <a:rPr lang="en-US" b="1">
                <a:solidFill>
                  <a:schemeClr val="accent6">
                    <a:lumMod val="60000"/>
                    <a:lumOff val="40000"/>
                  </a:schemeClr>
                </a:solidFill>
              </a:rPr>
              <a:t>Proposing Extensions</a:t>
            </a:r>
          </a:p>
        </p:txBody>
      </p:sp>
      <p:sp>
        <p:nvSpPr>
          <p:cNvPr id="3" name="Content Placeholder 2">
            <a:extLst>
              <a:ext uri="{FF2B5EF4-FFF2-40B4-BE49-F238E27FC236}">
                <a16:creationId xmlns:a16="http://schemas.microsoft.com/office/drawing/2014/main" id="{C1957C22-59AC-441C-9C46-473036208B28}"/>
              </a:ext>
            </a:extLst>
          </p:cNvPr>
          <p:cNvSpPr>
            <a:spLocks noGrp="1"/>
          </p:cNvSpPr>
          <p:nvPr>
            <p:ph idx="1"/>
          </p:nvPr>
        </p:nvSpPr>
        <p:spPr>
          <a:xfrm>
            <a:off x="1141412" y="1154986"/>
            <a:ext cx="10448283" cy="5023510"/>
          </a:xfrm>
        </p:spPr>
        <p:txBody>
          <a:bodyPr>
            <a:normAutofit/>
          </a:bodyPr>
          <a:lstStyle/>
          <a:p>
            <a:r>
              <a:rPr lang="en-US"/>
              <a:t>NSF support for projects funded via CSSI Elements and Frameworks awards, or its predecessor programs, is intended to be of finite duration.</a:t>
            </a:r>
          </a:p>
          <a:p>
            <a:r>
              <a:rPr lang="en-US"/>
              <a:t>If appropriate for transition to sustainability, teams may request further one-time support through the “Transition to Sustainability” class of awards.</a:t>
            </a:r>
          </a:p>
          <a:p>
            <a:r>
              <a:rPr lang="en-US"/>
              <a:t>For extensions to previously funded Frameworks project, proposal should clearly justify the need for such an extension, and describe past outcomes, including:</a:t>
            </a:r>
          </a:p>
          <a:p>
            <a:pPr marL="914400" lvl="1" indent="-457200">
              <a:buAutoNum type="arabicPeriod"/>
            </a:pPr>
            <a:r>
              <a:rPr lang="en-US" sz="2400"/>
              <a:t>Status of the CI</a:t>
            </a:r>
          </a:p>
          <a:p>
            <a:pPr marL="914400" lvl="1" indent="-457200">
              <a:buAutoNum type="arabicPeriod"/>
            </a:pPr>
            <a:r>
              <a:rPr lang="en-US" sz="2400"/>
              <a:t>Current level of adoption in the community</a:t>
            </a:r>
          </a:p>
          <a:p>
            <a:pPr marL="914400" lvl="1" indent="-457200">
              <a:buAutoNum type="arabicPeriod"/>
            </a:pPr>
            <a:r>
              <a:rPr lang="en-US" sz="2400"/>
              <a:t>Outcomes of efforts to translate the CI to a sustainable community framework</a:t>
            </a:r>
          </a:p>
          <a:p>
            <a:pPr lvl="1"/>
            <a:endParaRPr lang="en-US"/>
          </a:p>
          <a:p>
            <a:pPr marL="0" indent="0">
              <a:buNone/>
            </a:pPr>
            <a:endParaRPr lang="en-US"/>
          </a:p>
        </p:txBody>
      </p:sp>
      <p:sp>
        <p:nvSpPr>
          <p:cNvPr id="4" name="Slide Number Placeholder 3">
            <a:extLst>
              <a:ext uri="{FF2B5EF4-FFF2-40B4-BE49-F238E27FC236}">
                <a16:creationId xmlns:a16="http://schemas.microsoft.com/office/drawing/2014/main" id="{EEDF87CB-3C0C-422E-B12B-F19303112052}"/>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17</a:t>
            </a:fld>
            <a:endParaRPr lang="en-US"/>
          </a:p>
        </p:txBody>
      </p:sp>
    </p:spTree>
    <p:extLst>
      <p:ext uri="{BB962C8B-B14F-4D97-AF65-F5344CB8AC3E}">
        <p14:creationId xmlns:p14="http://schemas.microsoft.com/office/powerpoint/2010/main" val="1055516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E2E71-E3ED-459B-B313-B6E5C0B6E801}"/>
              </a:ext>
            </a:extLst>
          </p:cNvPr>
          <p:cNvSpPr>
            <a:spLocks noGrp="1"/>
          </p:cNvSpPr>
          <p:nvPr>
            <p:ph type="title"/>
          </p:nvPr>
        </p:nvSpPr>
        <p:spPr>
          <a:xfrm>
            <a:off x="1141413" y="-1478570"/>
            <a:ext cx="9905998" cy="1478570"/>
          </a:xfrm>
        </p:spPr>
        <p:txBody>
          <a:bodyPr vert="horz" lIns="91440" tIns="45720" rIns="91440" bIns="45720" rtlCol="0" anchor="b">
            <a:normAutofit/>
          </a:bodyPr>
          <a:lstStyle/>
          <a:p>
            <a:r>
              <a:rPr lang="en-US" dirty="0">
                <a:solidFill>
                  <a:schemeClr val="accent6">
                    <a:lumMod val="60000"/>
                    <a:lumOff val="40000"/>
                  </a:schemeClr>
                </a:solidFill>
              </a:rPr>
              <a:t>Supplementary Documents specific to CSSI</a:t>
            </a:r>
            <a:endParaRPr lang="en-US" dirty="0">
              <a:solidFill>
                <a:schemeClr val="accent6">
                  <a:lumMod val="60000"/>
                  <a:lumOff val="40000"/>
                </a:schemeClr>
              </a:solidFill>
              <a:ea typeface="Verdana" pitchFamily="34" charset="0"/>
              <a:cs typeface="Verdana" pitchFamily="34" charset="0"/>
            </a:endParaRPr>
          </a:p>
        </p:txBody>
      </p:sp>
      <p:sp>
        <p:nvSpPr>
          <p:cNvPr id="4" name="Title 1"/>
          <p:cNvSpPr txBox="1">
            <a:spLocks/>
          </p:cNvSpPr>
          <p:nvPr/>
        </p:nvSpPr>
        <p:spPr bwMode="auto">
          <a:xfrm>
            <a:off x="1123245" y="318329"/>
            <a:ext cx="8915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600">
                <a:solidFill>
                  <a:schemeClr val="accent6">
                    <a:lumMod val="60000"/>
                    <a:lumOff val="40000"/>
                  </a:schemeClr>
                </a:solidFill>
                <a:effectLst/>
              </a:rPr>
              <a:t>Supplementary Documents specific to CSSI</a:t>
            </a:r>
            <a:endParaRPr lang="en-US" sz="3600">
              <a:solidFill>
                <a:schemeClr val="accent6">
                  <a:lumMod val="60000"/>
                  <a:lumOff val="40000"/>
                </a:schemeClr>
              </a:solidFill>
              <a:effectLst/>
              <a:ea typeface="Verdana" pitchFamily="34" charset="0"/>
              <a:cs typeface="Verdana" pitchFamily="34" charset="0"/>
            </a:endParaRPr>
          </a:p>
        </p:txBody>
      </p:sp>
      <p:sp>
        <p:nvSpPr>
          <p:cNvPr id="5" name="Content Placeholder 2"/>
          <p:cNvSpPr>
            <a:spLocks noGrp="1"/>
          </p:cNvSpPr>
          <p:nvPr>
            <p:ph idx="1"/>
          </p:nvPr>
        </p:nvSpPr>
        <p:spPr>
          <a:xfrm>
            <a:off x="727952" y="1385129"/>
            <a:ext cx="11080225" cy="4590758"/>
          </a:xfrm>
        </p:spPr>
        <p:txBody>
          <a:bodyPr>
            <a:normAutofit/>
          </a:bodyPr>
          <a:lstStyle/>
          <a:p>
            <a:pPr marL="457200" indent="-457200">
              <a:buSzPct val="100000"/>
              <a:buFont typeface="+mj-lt"/>
              <a:buAutoNum type="arabicParenR"/>
            </a:pPr>
            <a:r>
              <a:rPr lang="en-US" sz="2200" b="1" u="sng" dirty="0">
                <a:ea typeface="Verdana" pitchFamily="34" charset="0"/>
                <a:cs typeface="Verdana" pitchFamily="34" charset="0"/>
              </a:rPr>
              <a:t>Delivery Mechanism and Community Usage Metrics</a:t>
            </a:r>
            <a:r>
              <a:rPr lang="en-US" sz="2200" b="1" dirty="0">
                <a:ea typeface="Verdana" pitchFamily="34" charset="0"/>
                <a:cs typeface="Verdana" pitchFamily="34" charset="0"/>
              </a:rPr>
              <a:t> </a:t>
            </a:r>
            <a:r>
              <a:rPr lang="en-US" sz="2200" dirty="0">
                <a:ea typeface="Verdana" pitchFamily="34" charset="0"/>
                <a:cs typeface="Verdana" pitchFamily="34" charset="0"/>
              </a:rPr>
              <a:t>(all proposals, 2-page limit)</a:t>
            </a:r>
          </a:p>
          <a:p>
            <a:pPr marL="457200" indent="-457200">
              <a:buSzPct val="100000"/>
              <a:buFont typeface="+mj-lt"/>
              <a:buAutoNum type="arabicParenR"/>
            </a:pPr>
            <a:r>
              <a:rPr lang="en-US" sz="2200" b="1" u="sng" dirty="0">
                <a:ea typeface="Verdana" pitchFamily="34" charset="0"/>
                <a:cs typeface="Verdana" pitchFamily="34" charset="0"/>
              </a:rPr>
              <a:t>Management and Coordination Plan</a:t>
            </a:r>
            <a:r>
              <a:rPr lang="en-US" sz="2200" dirty="0">
                <a:ea typeface="Verdana" pitchFamily="34" charset="0"/>
                <a:cs typeface="Verdana" pitchFamily="34" charset="0"/>
              </a:rPr>
              <a:t> (Framework proposals only, 3-page limit)</a:t>
            </a:r>
          </a:p>
          <a:p>
            <a:pPr marL="457200" indent="-457200">
              <a:buSzPct val="100000"/>
              <a:buFont typeface="+mj-lt"/>
              <a:buAutoNum type="arabicParenR"/>
            </a:pPr>
            <a:r>
              <a:rPr lang="en-US" sz="2200" b="1" u="sng" dirty="0">
                <a:ea typeface="Verdana" pitchFamily="34" charset="0"/>
                <a:cs typeface="Verdana" pitchFamily="34" charset="0"/>
              </a:rPr>
              <a:t>CI Professional Mentoring and/or Development Plan</a:t>
            </a:r>
            <a:r>
              <a:rPr lang="en-US" sz="2200" b="1" dirty="0">
                <a:ea typeface="Verdana" pitchFamily="34" charset="0"/>
                <a:cs typeface="Verdana" pitchFamily="34" charset="0"/>
              </a:rPr>
              <a:t> </a:t>
            </a:r>
            <a:r>
              <a:rPr lang="en-US" sz="2200" dirty="0">
                <a:ea typeface="Verdana" pitchFamily="34" charset="0"/>
                <a:cs typeface="Verdana" pitchFamily="34" charset="0"/>
              </a:rPr>
              <a:t>(if requesting funding to support a CI professional, 2-page limit)</a:t>
            </a:r>
          </a:p>
          <a:p>
            <a:pPr marL="457200" indent="-457200">
              <a:buSzPct val="100000"/>
              <a:buFont typeface="+mj-lt"/>
              <a:buAutoNum type="arabicParenR"/>
            </a:pPr>
            <a:r>
              <a:rPr lang="en-US" sz="2200" b="1" u="sng" dirty="0">
                <a:ea typeface="Verdana" pitchFamily="34" charset="0"/>
                <a:cs typeface="Verdana" pitchFamily="34" charset="0"/>
              </a:rPr>
              <a:t>High Throughput Computing Resources</a:t>
            </a:r>
            <a:r>
              <a:rPr lang="en-US" sz="2200" b="1" dirty="0">
                <a:ea typeface="Verdana" pitchFamily="34" charset="0"/>
                <a:cs typeface="Verdana" pitchFamily="34" charset="0"/>
              </a:rPr>
              <a:t> </a:t>
            </a:r>
            <a:r>
              <a:rPr lang="en-US" sz="2200" dirty="0">
                <a:ea typeface="Verdana" pitchFamily="34" charset="0"/>
                <a:cs typeface="Verdana" pitchFamily="34" charset="0"/>
              </a:rPr>
              <a:t>(if requesting HTC resources through </a:t>
            </a:r>
            <a:r>
              <a:rPr lang="en-US" sz="2200" dirty="0" err="1">
                <a:ea typeface="Verdana" pitchFamily="34" charset="0"/>
                <a:cs typeface="Verdana" pitchFamily="34" charset="0"/>
              </a:rPr>
              <a:t>PaTH</a:t>
            </a:r>
            <a:r>
              <a:rPr lang="en-US" sz="2200" dirty="0">
                <a:ea typeface="Verdana" pitchFamily="34" charset="0"/>
                <a:cs typeface="Verdana" pitchFamily="34" charset="0"/>
              </a:rPr>
              <a:t>, 2-page limit)</a:t>
            </a:r>
          </a:p>
          <a:p>
            <a:pPr marL="457200" indent="-457200">
              <a:buSzPct val="100000"/>
              <a:buFont typeface="+mj-lt"/>
              <a:buAutoNum type="arabicParenR"/>
            </a:pPr>
            <a:r>
              <a:rPr lang="en-US" sz="2200" b="1" u="sng" dirty="0">
                <a:ea typeface="Verdana" pitchFamily="34" charset="0"/>
                <a:cs typeface="Verdana" pitchFamily="34" charset="0"/>
              </a:rPr>
              <a:t>Cloud Computing Resources</a:t>
            </a:r>
            <a:r>
              <a:rPr lang="en-US" sz="2200" dirty="0">
                <a:ea typeface="Verdana" pitchFamily="34" charset="0"/>
                <a:cs typeface="Verdana" pitchFamily="34" charset="0"/>
              </a:rPr>
              <a:t> (if requesting cloud resources through </a:t>
            </a:r>
            <a:r>
              <a:rPr lang="en-US" sz="2200" dirty="0" err="1">
                <a:ea typeface="Verdana" pitchFamily="34" charset="0"/>
                <a:cs typeface="Verdana" pitchFamily="34" charset="0"/>
              </a:rPr>
              <a:t>CloudBank</a:t>
            </a:r>
            <a:r>
              <a:rPr lang="en-US" sz="2200" dirty="0">
                <a:ea typeface="Verdana" pitchFamily="34" charset="0"/>
                <a:cs typeface="Verdana" pitchFamily="34" charset="0"/>
              </a:rPr>
              <a:t>, 2-page limit)</a:t>
            </a:r>
          </a:p>
          <a:p>
            <a:pPr marL="457200" indent="-457200">
              <a:buSzPct val="100000"/>
              <a:buFont typeface="+mj-lt"/>
              <a:buAutoNum type="arabicParenR"/>
            </a:pPr>
            <a:r>
              <a:rPr lang="en-US" sz="2200" b="1" u="sng" dirty="0">
                <a:ea typeface="Verdana" pitchFamily="34" charset="0"/>
                <a:cs typeface="Verdana" pitchFamily="34" charset="0"/>
              </a:rPr>
              <a:t>Letters of Collaboration</a:t>
            </a:r>
            <a:r>
              <a:rPr lang="en-US" sz="2200" dirty="0">
                <a:ea typeface="Verdana" pitchFamily="34" charset="0"/>
                <a:cs typeface="Verdana" pitchFamily="34" charset="0"/>
              </a:rPr>
              <a:t> (if any)</a:t>
            </a:r>
          </a:p>
          <a:p>
            <a:pPr marL="457200" indent="-457200">
              <a:buSzPct val="100000"/>
              <a:buFont typeface="+mj-lt"/>
              <a:buAutoNum type="arabicParenR"/>
            </a:pPr>
            <a:r>
              <a:rPr lang="en-US" sz="2200" b="1" u="sng" dirty="0">
                <a:ea typeface="Verdana" pitchFamily="34" charset="0"/>
                <a:cs typeface="Verdana" pitchFamily="34" charset="0"/>
              </a:rPr>
              <a:t>Project Personnel and Partner Institutions</a:t>
            </a:r>
            <a:r>
              <a:rPr lang="en-US" sz="2200" b="1" dirty="0">
                <a:ea typeface="Verdana" pitchFamily="34" charset="0"/>
                <a:cs typeface="Verdana" pitchFamily="34" charset="0"/>
              </a:rPr>
              <a:t> </a:t>
            </a:r>
            <a:r>
              <a:rPr lang="en-US" sz="2200" dirty="0">
                <a:ea typeface="Verdana" pitchFamily="34" charset="0"/>
                <a:cs typeface="Verdana" pitchFamily="34" charset="0"/>
              </a:rPr>
              <a:t>(all proposals)</a:t>
            </a:r>
            <a:endParaRPr lang="en-US" sz="2200" dirty="0"/>
          </a:p>
          <a:p>
            <a:pPr marL="457200" indent="-457200">
              <a:buSzPct val="100000"/>
              <a:buFont typeface="+mj-lt"/>
              <a:buAutoNum type="arabicParenR"/>
            </a:pPr>
            <a:endParaRPr lang="en-US" sz="2200" dirty="0">
              <a:ea typeface="Verdana" pitchFamily="34" charset="0"/>
              <a:cs typeface="Verdana" pitchFamily="34" charset="0"/>
            </a:endParaRPr>
          </a:p>
          <a:p>
            <a:pPr marL="457200" indent="-457200">
              <a:buSzPct val="100000"/>
              <a:buFont typeface="+mj-lt"/>
              <a:buAutoNum type="arabicParenR"/>
            </a:pPr>
            <a:endParaRPr lang="en-US" sz="2200" dirty="0">
              <a:ea typeface="Verdana" pitchFamily="34" charset="0"/>
              <a:cs typeface="Verdana" pitchFamily="34" charset="0"/>
            </a:endParaRPr>
          </a:p>
          <a:p>
            <a:pPr marL="457200" indent="-457200">
              <a:buSzPct val="100000"/>
              <a:buFont typeface="+mj-lt"/>
              <a:buAutoNum type="arabicParenR"/>
            </a:pPr>
            <a:endParaRPr lang="en-US" sz="2200" dirty="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1403A9F4-2153-4E30-848A-357EB84591DA}" type="slidenum">
              <a:rPr lang="en-US" smtClean="0"/>
              <a:t>18</a:t>
            </a:fld>
            <a:endParaRPr lang="en-US"/>
          </a:p>
        </p:txBody>
      </p:sp>
    </p:spTree>
    <p:extLst>
      <p:ext uri="{BB962C8B-B14F-4D97-AF65-F5344CB8AC3E}">
        <p14:creationId xmlns:p14="http://schemas.microsoft.com/office/powerpoint/2010/main" val="22735028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1AE2E71-E3ED-459B-B313-B6E5C0B6E801}"/>
              </a:ext>
            </a:extLst>
          </p:cNvPr>
          <p:cNvSpPr>
            <a:spLocks noGrp="1"/>
          </p:cNvSpPr>
          <p:nvPr>
            <p:ph type="title"/>
          </p:nvPr>
        </p:nvSpPr>
        <p:spPr>
          <a:xfrm>
            <a:off x="1141413" y="-1478570"/>
            <a:ext cx="9905998" cy="1478570"/>
          </a:xfrm>
        </p:spPr>
        <p:txBody>
          <a:bodyPr vert="horz" lIns="91440" tIns="45720" rIns="91440" bIns="45720" rtlCol="0" anchor="b">
            <a:normAutofit/>
          </a:bodyPr>
          <a:lstStyle/>
          <a:p>
            <a:r>
              <a:rPr lang="en-US" dirty="0">
                <a:solidFill>
                  <a:schemeClr val="accent6">
                    <a:lumMod val="60000"/>
                    <a:lumOff val="40000"/>
                  </a:schemeClr>
                </a:solidFill>
              </a:rPr>
              <a:t>Supplementary Documents specific to CSSI</a:t>
            </a:r>
            <a:endParaRPr lang="en-US" dirty="0">
              <a:solidFill>
                <a:schemeClr val="accent6">
                  <a:lumMod val="60000"/>
                  <a:lumOff val="40000"/>
                </a:schemeClr>
              </a:solidFill>
              <a:ea typeface="Verdana" pitchFamily="34" charset="0"/>
              <a:cs typeface="Verdana" pitchFamily="34" charset="0"/>
            </a:endParaRPr>
          </a:p>
        </p:txBody>
      </p:sp>
      <p:sp>
        <p:nvSpPr>
          <p:cNvPr id="4" name="Title 1"/>
          <p:cNvSpPr txBox="1">
            <a:spLocks/>
          </p:cNvSpPr>
          <p:nvPr/>
        </p:nvSpPr>
        <p:spPr bwMode="auto">
          <a:xfrm>
            <a:off x="1123245" y="318329"/>
            <a:ext cx="8915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600">
                <a:solidFill>
                  <a:schemeClr val="accent6">
                    <a:lumMod val="60000"/>
                    <a:lumOff val="40000"/>
                  </a:schemeClr>
                </a:solidFill>
                <a:effectLst/>
                <a:ea typeface="Verdana" pitchFamily="34" charset="0"/>
                <a:cs typeface="Verdana" pitchFamily="34" charset="0"/>
              </a:rPr>
              <a:t>Community Usage Metrics</a:t>
            </a:r>
          </a:p>
        </p:txBody>
      </p:sp>
      <p:sp>
        <p:nvSpPr>
          <p:cNvPr id="5" name="Content Placeholder 2"/>
          <p:cNvSpPr>
            <a:spLocks noGrp="1"/>
          </p:cNvSpPr>
          <p:nvPr>
            <p:ph idx="1"/>
          </p:nvPr>
        </p:nvSpPr>
        <p:spPr>
          <a:xfrm>
            <a:off x="727952" y="1385129"/>
            <a:ext cx="11080225" cy="4590758"/>
          </a:xfrm>
        </p:spPr>
        <p:txBody>
          <a:bodyPr>
            <a:normAutofit/>
          </a:bodyPr>
          <a:lstStyle/>
          <a:p>
            <a:pPr>
              <a:buSzPct val="100000"/>
            </a:pPr>
            <a:r>
              <a:rPr lang="en-US" sz="2800">
                <a:ea typeface="Verdana" pitchFamily="34" charset="0"/>
                <a:cs typeface="Verdana" pitchFamily="34" charset="0"/>
              </a:rPr>
              <a:t>Quantifiable metrics to measure the community adoption, usage, or other type of engagement.</a:t>
            </a:r>
          </a:p>
          <a:p>
            <a:pPr lvl="1">
              <a:buSzPct val="100000"/>
            </a:pPr>
            <a:r>
              <a:rPr lang="en-US" sz="2400" b="1">
                <a:ea typeface="Verdana" pitchFamily="34" charset="0"/>
                <a:cs typeface="Verdana" pitchFamily="34" charset="0"/>
              </a:rPr>
              <a:t>Also include targets for each year of the award.</a:t>
            </a:r>
          </a:p>
          <a:p>
            <a:pPr>
              <a:buSzPct val="100000"/>
            </a:pPr>
            <a:r>
              <a:rPr lang="en-US" sz="2800">
                <a:ea typeface="Verdana" pitchFamily="34" charset="0"/>
                <a:cs typeface="Verdana" pitchFamily="34" charset="0"/>
              </a:rPr>
              <a:t>These metrics should also be appropriate for the programmatic specific areas the project targets as well as for the proposed type of CI to be developed. </a:t>
            </a:r>
          </a:p>
          <a:p>
            <a:pPr>
              <a:buSzPct val="100000"/>
            </a:pPr>
            <a:r>
              <a:rPr lang="en-US" sz="2800">
                <a:ea typeface="Verdana" pitchFamily="34" charset="0"/>
                <a:cs typeface="Verdana" pitchFamily="34" charset="0"/>
              </a:rPr>
              <a:t>The viability of the mechanisms employed for collecting the metrics should be described.</a:t>
            </a:r>
          </a:p>
        </p:txBody>
      </p:sp>
      <p:sp>
        <p:nvSpPr>
          <p:cNvPr id="2" name="Slide Number Placeholder 1"/>
          <p:cNvSpPr>
            <a:spLocks noGrp="1"/>
          </p:cNvSpPr>
          <p:nvPr>
            <p:ph type="sldNum" sz="quarter" idx="12"/>
          </p:nvPr>
        </p:nvSpPr>
        <p:spPr/>
        <p:txBody>
          <a:bodyPr/>
          <a:lstStyle/>
          <a:p>
            <a:fld id="{1403A9F4-2153-4E30-848A-357EB84591DA}" type="slidenum">
              <a:rPr lang="en-US" smtClean="0"/>
              <a:t>19</a:t>
            </a:fld>
            <a:endParaRPr lang="en-US"/>
          </a:p>
        </p:txBody>
      </p:sp>
    </p:spTree>
    <p:extLst>
      <p:ext uri="{BB962C8B-B14F-4D97-AF65-F5344CB8AC3E}">
        <p14:creationId xmlns:p14="http://schemas.microsoft.com/office/powerpoint/2010/main" val="3786774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3A2A907B-1742-4621-A817-605AD930FE5F}"/>
              </a:ext>
            </a:extLst>
          </p:cNvPr>
          <p:cNvSpPr>
            <a:spLocks noGrp="1"/>
          </p:cNvSpPr>
          <p:nvPr>
            <p:ph type="title"/>
          </p:nvPr>
        </p:nvSpPr>
        <p:spPr>
          <a:xfrm>
            <a:off x="1141413" y="-1478570"/>
            <a:ext cx="9905998" cy="1478570"/>
          </a:xfrm>
        </p:spPr>
        <p:txBody>
          <a:bodyPr vert="horz" lIns="91440" tIns="45720" rIns="91440" bIns="45720" rtlCol="0" anchor="b">
            <a:normAutofit/>
          </a:bodyPr>
          <a:lstStyle/>
          <a:p>
            <a:r>
              <a:rPr lang="en-US" dirty="0"/>
              <a:t>Purpose of this Webinar</a:t>
            </a:r>
          </a:p>
        </p:txBody>
      </p:sp>
      <p:sp>
        <p:nvSpPr>
          <p:cNvPr id="4" name="Title 1"/>
          <p:cNvSpPr txBox="1">
            <a:spLocks/>
          </p:cNvSpPr>
          <p:nvPr/>
        </p:nvSpPr>
        <p:spPr bwMode="auto">
          <a:xfrm>
            <a:off x="1323703" y="227470"/>
            <a:ext cx="7687101"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600" dirty="0">
                <a:solidFill>
                  <a:schemeClr val="accent6">
                    <a:lumMod val="60000"/>
                    <a:lumOff val="40000"/>
                  </a:schemeClr>
                </a:solidFill>
                <a:effectLst/>
                <a:latin typeface="+mn-lt"/>
                <a:ea typeface="Verdana" pitchFamily="34" charset="0"/>
                <a:cs typeface="Verdana" pitchFamily="34" charset="0"/>
              </a:rPr>
              <a:t>Purpose of this Webinar</a:t>
            </a:r>
          </a:p>
        </p:txBody>
      </p:sp>
      <p:sp>
        <p:nvSpPr>
          <p:cNvPr id="3" name="Content Placeholder 2"/>
          <p:cNvSpPr>
            <a:spLocks noGrp="1"/>
          </p:cNvSpPr>
          <p:nvPr>
            <p:ph idx="1"/>
          </p:nvPr>
        </p:nvSpPr>
        <p:spPr>
          <a:xfrm>
            <a:off x="1277402" y="1148267"/>
            <a:ext cx="10145485" cy="4195481"/>
          </a:xfrm>
        </p:spPr>
        <p:txBody>
          <a:bodyPr>
            <a:normAutofit/>
          </a:bodyPr>
          <a:lstStyle/>
          <a:p>
            <a:pPr>
              <a:buClr>
                <a:schemeClr val="tx1"/>
              </a:buClr>
              <a:buFont typeface="Courier New" panose="02070309020205020404" pitchFamily="49" charset="0"/>
              <a:buChar char="o"/>
            </a:pPr>
            <a:r>
              <a:rPr lang="en-US" sz="2800">
                <a:ea typeface="Verdana" pitchFamily="34" charset="0"/>
                <a:cs typeface="Verdana" pitchFamily="34" charset="0"/>
              </a:rPr>
              <a:t> Orient potential proposers</a:t>
            </a:r>
          </a:p>
          <a:p>
            <a:pPr>
              <a:buClr>
                <a:schemeClr val="tx1"/>
              </a:buClr>
              <a:buFont typeface="Courier New" panose="02070309020205020404" pitchFamily="49" charset="0"/>
              <a:buChar char="o"/>
            </a:pPr>
            <a:r>
              <a:rPr lang="en-US" sz="2800">
                <a:ea typeface="Verdana" pitchFamily="34" charset="0"/>
                <a:cs typeface="Verdana" pitchFamily="34" charset="0"/>
              </a:rPr>
              <a:t> Summarize the CSSI program and review criteria </a:t>
            </a:r>
          </a:p>
          <a:p>
            <a:pPr>
              <a:buClr>
                <a:schemeClr val="tx1"/>
              </a:buClr>
              <a:buFont typeface="Courier New" panose="02070309020205020404" pitchFamily="49" charset="0"/>
              <a:buChar char="o"/>
            </a:pPr>
            <a:r>
              <a:rPr lang="en-US" sz="2800">
                <a:ea typeface="Verdana" pitchFamily="34" charset="0"/>
                <a:cs typeface="Verdana" pitchFamily="34" charset="0"/>
              </a:rPr>
              <a:t> Answer questions</a:t>
            </a:r>
          </a:p>
          <a:p>
            <a:pPr>
              <a:buClr>
                <a:schemeClr val="tx1"/>
              </a:buClr>
              <a:buFont typeface="Courier New" panose="02070309020205020404" pitchFamily="49" charset="0"/>
              <a:buChar char="o"/>
            </a:pPr>
            <a:r>
              <a:rPr lang="en-US" sz="2800">
                <a:ea typeface="Verdana" pitchFamily="34" charset="0"/>
                <a:cs typeface="Verdana" pitchFamily="34" charset="0"/>
              </a:rPr>
              <a:t> Improve the quality of proposals</a:t>
            </a:r>
          </a:p>
          <a:p>
            <a:pPr>
              <a:buClr>
                <a:schemeClr val="tx1"/>
              </a:buClr>
              <a:buFont typeface="Courier New" panose="02070309020205020404" pitchFamily="49" charset="0"/>
              <a:buChar char="o"/>
            </a:pPr>
            <a:endParaRPr lang="en-US" sz="2800">
              <a:latin typeface="+mn-lt"/>
              <a:ea typeface="Verdana" pitchFamily="34" charset="0"/>
              <a:cs typeface="Verdana" pitchFamily="34" charset="0"/>
            </a:endParaRPr>
          </a:p>
        </p:txBody>
      </p:sp>
      <p:sp>
        <p:nvSpPr>
          <p:cNvPr id="7" name="Title 1"/>
          <p:cNvSpPr txBox="1">
            <a:spLocks/>
          </p:cNvSpPr>
          <p:nvPr/>
        </p:nvSpPr>
        <p:spPr>
          <a:xfrm>
            <a:off x="1323703" y="3867449"/>
            <a:ext cx="7848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b="1">
                <a:solidFill>
                  <a:schemeClr val="accent6">
                    <a:lumMod val="60000"/>
                    <a:lumOff val="40000"/>
                  </a:schemeClr>
                </a:solidFill>
                <a:ea typeface="Verdana" pitchFamily="34" charset="0"/>
                <a:cs typeface="Verdana" pitchFamily="34" charset="0"/>
              </a:rPr>
              <a:t>Webinar</a:t>
            </a:r>
            <a:r>
              <a:rPr lang="en-US" sz="3600">
                <a:solidFill>
                  <a:schemeClr val="accent6">
                    <a:lumMod val="60000"/>
                    <a:lumOff val="40000"/>
                  </a:schemeClr>
                </a:solidFill>
                <a:ea typeface="Verdana" pitchFamily="34" charset="0"/>
                <a:cs typeface="Verdana" pitchFamily="34" charset="0"/>
              </a:rPr>
              <a:t> </a:t>
            </a:r>
            <a:r>
              <a:rPr lang="en-US" sz="3600" b="1">
                <a:solidFill>
                  <a:schemeClr val="accent6">
                    <a:lumMod val="60000"/>
                    <a:lumOff val="40000"/>
                  </a:schemeClr>
                </a:solidFill>
              </a:rPr>
              <a:t>Outline</a:t>
            </a:r>
          </a:p>
        </p:txBody>
      </p:sp>
      <p:sp>
        <p:nvSpPr>
          <p:cNvPr id="8" name="Subtitle 3"/>
          <p:cNvSpPr txBox="1">
            <a:spLocks/>
          </p:cNvSpPr>
          <p:nvPr/>
        </p:nvSpPr>
        <p:spPr>
          <a:xfrm>
            <a:off x="1323703" y="4734402"/>
            <a:ext cx="10145485" cy="163464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spcAft>
                <a:spcPts val="600"/>
              </a:spcAft>
              <a:buFont typeface="Courier New" panose="02070309020205020404" pitchFamily="49" charset="0"/>
              <a:buChar char="o"/>
            </a:pPr>
            <a:r>
              <a:rPr lang="en-US" sz="2800"/>
              <a:t>CSSI program description</a:t>
            </a:r>
          </a:p>
          <a:p>
            <a:pPr>
              <a:spcBef>
                <a:spcPts val="0"/>
              </a:spcBef>
              <a:spcAft>
                <a:spcPts val="600"/>
              </a:spcAft>
              <a:buFont typeface="Courier New" panose="02070309020205020404" pitchFamily="49" charset="0"/>
              <a:buChar char="o"/>
            </a:pPr>
            <a:r>
              <a:rPr lang="en-US" sz="2800"/>
              <a:t>Overview of solicitation (NSF  22-632)</a:t>
            </a:r>
          </a:p>
          <a:p>
            <a:pPr>
              <a:spcBef>
                <a:spcPts val="0"/>
              </a:spcBef>
              <a:spcAft>
                <a:spcPts val="600"/>
              </a:spcAft>
              <a:buFont typeface="Courier New" panose="02070309020205020404" pitchFamily="49" charset="0"/>
              <a:buChar char="o"/>
            </a:pPr>
            <a:r>
              <a:rPr lang="en-US" sz="2800"/>
              <a:t>Questions from the community – via Zoom Q&amp;A</a:t>
            </a:r>
          </a:p>
        </p:txBody>
      </p:sp>
      <p:sp>
        <p:nvSpPr>
          <p:cNvPr id="2" name="Slide Number Placeholder 1"/>
          <p:cNvSpPr>
            <a:spLocks noGrp="1"/>
          </p:cNvSpPr>
          <p:nvPr>
            <p:ph type="sldNum" sz="quarter" idx="12"/>
          </p:nvPr>
        </p:nvSpPr>
        <p:spPr/>
        <p:txBody>
          <a:bodyPr/>
          <a:lstStyle/>
          <a:p>
            <a:fld id="{1403A9F4-2153-4E30-848A-357EB84591DA}" type="slidenum">
              <a:rPr lang="en-US" smtClean="0"/>
              <a:t>2</a:t>
            </a:fld>
            <a:endParaRPr lang="en-US"/>
          </a:p>
        </p:txBody>
      </p:sp>
    </p:spTree>
    <p:extLst>
      <p:ext uri="{BB962C8B-B14F-4D97-AF65-F5344CB8AC3E}">
        <p14:creationId xmlns:p14="http://schemas.microsoft.com/office/powerpoint/2010/main" val="429767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4111DA5-5EAB-48EB-8CF2-65269C9868B2}"/>
              </a:ext>
            </a:extLst>
          </p:cNvPr>
          <p:cNvSpPr>
            <a:spLocks noGrp="1"/>
          </p:cNvSpPr>
          <p:nvPr>
            <p:ph type="title"/>
          </p:nvPr>
        </p:nvSpPr>
        <p:spPr>
          <a:xfrm>
            <a:off x="1141413" y="-1478570"/>
            <a:ext cx="9905998" cy="1478570"/>
          </a:xfrm>
        </p:spPr>
        <p:txBody>
          <a:bodyPr vert="horz" lIns="91440" tIns="45720" rIns="91440" bIns="45720" rtlCol="0" anchor="b">
            <a:normAutofit/>
          </a:bodyPr>
          <a:lstStyle/>
          <a:p>
            <a:r>
              <a:rPr lang="en-US" dirty="0">
                <a:solidFill>
                  <a:schemeClr val="accent6">
                    <a:lumMod val="60000"/>
                    <a:lumOff val="40000"/>
                  </a:schemeClr>
                </a:solidFill>
              </a:rPr>
              <a:t>Supplementary Documents specific to CSSI</a:t>
            </a:r>
            <a:endParaRPr lang="en-US" dirty="0">
              <a:solidFill>
                <a:schemeClr val="accent6">
                  <a:lumMod val="60000"/>
                  <a:lumOff val="40000"/>
                </a:schemeClr>
              </a:solidFill>
              <a:ea typeface="Verdana" pitchFamily="34" charset="0"/>
              <a:cs typeface="Verdana" pitchFamily="34" charset="0"/>
            </a:endParaRPr>
          </a:p>
        </p:txBody>
      </p:sp>
      <p:sp>
        <p:nvSpPr>
          <p:cNvPr id="6" name="Title 1">
            <a:extLst>
              <a:ext uri="{FF2B5EF4-FFF2-40B4-BE49-F238E27FC236}">
                <a16:creationId xmlns:a16="http://schemas.microsoft.com/office/drawing/2014/main" id="{239CD788-E0DC-4C3A-A060-873F3822FE86}"/>
              </a:ext>
            </a:extLst>
          </p:cNvPr>
          <p:cNvSpPr txBox="1">
            <a:spLocks/>
          </p:cNvSpPr>
          <p:nvPr/>
        </p:nvSpPr>
        <p:spPr bwMode="auto">
          <a:xfrm>
            <a:off x="1123245" y="318329"/>
            <a:ext cx="8915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600">
                <a:solidFill>
                  <a:schemeClr val="accent6">
                    <a:lumMod val="60000"/>
                    <a:lumOff val="40000"/>
                  </a:schemeClr>
                </a:solidFill>
                <a:effectLst/>
              </a:rPr>
              <a:t>Supplementary Documents specific to CSSI</a:t>
            </a:r>
            <a:endParaRPr lang="en-US" sz="3600">
              <a:solidFill>
                <a:schemeClr val="accent6">
                  <a:lumMod val="60000"/>
                  <a:lumOff val="40000"/>
                </a:schemeClr>
              </a:solidFill>
              <a:effectLst/>
              <a:ea typeface="Verdana" pitchFamily="34" charset="0"/>
              <a:cs typeface="Verdana" pitchFamily="34" charset="0"/>
            </a:endParaRPr>
          </a:p>
        </p:txBody>
      </p:sp>
      <p:sp>
        <p:nvSpPr>
          <p:cNvPr id="5" name="Content Placeholder 2"/>
          <p:cNvSpPr>
            <a:spLocks noGrp="1"/>
          </p:cNvSpPr>
          <p:nvPr>
            <p:ph idx="1"/>
          </p:nvPr>
        </p:nvSpPr>
        <p:spPr>
          <a:xfrm>
            <a:off x="869419" y="1582863"/>
            <a:ext cx="10789920" cy="4786185"/>
          </a:xfrm>
        </p:spPr>
        <p:txBody>
          <a:bodyPr>
            <a:normAutofit lnSpcReduction="10000"/>
          </a:bodyPr>
          <a:lstStyle/>
          <a:p>
            <a:pPr>
              <a:buSzPct val="100000"/>
              <a:buFont typeface="Wingdings" panose="05000000000000000000" pitchFamily="2" charset="2"/>
              <a:buChar char="q"/>
            </a:pPr>
            <a:r>
              <a:rPr lang="en-US" sz="2800" b="1">
                <a:ea typeface="Verdana" pitchFamily="34" charset="0"/>
                <a:cs typeface="Verdana" pitchFamily="34" charset="0"/>
              </a:rPr>
              <a:t> </a:t>
            </a:r>
            <a:r>
              <a:rPr lang="en-US" sz="2800" b="1" u="sng">
                <a:ea typeface="Verdana" pitchFamily="34" charset="0"/>
                <a:cs typeface="Verdana" pitchFamily="34" charset="0"/>
              </a:rPr>
              <a:t>CI Professional Mentoring and/or Development Plan</a:t>
            </a:r>
            <a:r>
              <a:rPr lang="en-US" sz="2800" b="1">
                <a:ea typeface="Verdana" pitchFamily="34" charset="0"/>
                <a:cs typeface="Verdana" pitchFamily="34" charset="0"/>
              </a:rPr>
              <a:t> </a:t>
            </a:r>
            <a:r>
              <a:rPr lang="en-US" sz="2800">
                <a:ea typeface="Verdana" pitchFamily="34" charset="0"/>
                <a:cs typeface="Verdana" pitchFamily="34" charset="0"/>
              </a:rPr>
              <a:t>(required if requesting funding to support a CI professional – 2 page limit)</a:t>
            </a:r>
          </a:p>
          <a:p>
            <a:pPr>
              <a:buFont typeface="Courier New" panose="02070309020205020404" pitchFamily="49" charset="0"/>
              <a:buChar char="o"/>
            </a:pPr>
            <a:r>
              <a:rPr lang="en-US" sz="2400"/>
              <a:t> CI Professionals are the professional staff who develop, deploy, manage, and support effective use of the CI (e.g., research software engineers, programmers, IT professionals, data scientists, system administrators, CI facilitators, etc.) </a:t>
            </a:r>
          </a:p>
          <a:p>
            <a:pPr>
              <a:buFont typeface="Courier New" panose="02070309020205020404" pitchFamily="49" charset="0"/>
              <a:buChar char="o"/>
            </a:pPr>
            <a:r>
              <a:rPr lang="en-US"/>
              <a:t> </a:t>
            </a:r>
            <a:r>
              <a:rPr lang="en-US" sz="2400"/>
              <a:t>Examples of mentoring/development activities include: </a:t>
            </a:r>
          </a:p>
          <a:p>
            <a:pPr lvl="1">
              <a:buFont typeface="Wingdings" panose="05000000000000000000" pitchFamily="2" charset="2"/>
              <a:buChar char="§"/>
            </a:pPr>
            <a:r>
              <a:rPr lang="en-US"/>
              <a:t>training in preparation of grant proposals, publications and presentations; </a:t>
            </a:r>
          </a:p>
          <a:p>
            <a:pPr lvl="1">
              <a:buFont typeface="Wingdings" panose="05000000000000000000" pitchFamily="2" charset="2"/>
              <a:buChar char="§"/>
            </a:pPr>
            <a:r>
              <a:rPr lang="en-US"/>
              <a:t>guidance on finding opportunities for professional training and career advancement: </a:t>
            </a:r>
          </a:p>
          <a:p>
            <a:pPr lvl="1">
              <a:buFont typeface="Wingdings" panose="05000000000000000000" pitchFamily="2" charset="2"/>
              <a:buChar char="§"/>
            </a:pPr>
            <a:r>
              <a:rPr lang="en-US"/>
              <a:t>guidance on effectively collaborating with researchers across multiple S&amp;E disciplines</a:t>
            </a:r>
          </a:p>
          <a:p>
            <a:pPr lvl="1">
              <a:buFont typeface="Wingdings" panose="05000000000000000000" pitchFamily="2" charset="2"/>
              <a:buChar char="§"/>
            </a:pPr>
            <a:r>
              <a:rPr lang="en-US"/>
              <a:t>providing information on and training in responsible professional practices.</a:t>
            </a:r>
            <a:endParaRPr lang="en-US">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1403A9F4-2153-4E30-848A-357EB84591DA}" type="slidenum">
              <a:rPr lang="en-US" smtClean="0"/>
              <a:t>20</a:t>
            </a:fld>
            <a:endParaRPr lang="en-US"/>
          </a:p>
        </p:txBody>
      </p:sp>
    </p:spTree>
    <p:extLst>
      <p:ext uri="{BB962C8B-B14F-4D97-AF65-F5344CB8AC3E}">
        <p14:creationId xmlns:p14="http://schemas.microsoft.com/office/powerpoint/2010/main" val="2454355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C583FC7-25BC-4747-AAA3-D6A3A4F7E8FC}"/>
              </a:ext>
            </a:extLst>
          </p:cNvPr>
          <p:cNvSpPr>
            <a:spLocks noGrp="1"/>
          </p:cNvSpPr>
          <p:nvPr>
            <p:ph type="title"/>
          </p:nvPr>
        </p:nvSpPr>
        <p:spPr>
          <a:xfrm>
            <a:off x="1141413" y="-1478570"/>
            <a:ext cx="9905998" cy="1478570"/>
          </a:xfrm>
        </p:spPr>
        <p:txBody>
          <a:bodyPr vert="horz" lIns="91440" tIns="45720" rIns="91440" bIns="45720" rtlCol="0" anchor="b">
            <a:normAutofit/>
          </a:bodyPr>
          <a:lstStyle/>
          <a:p>
            <a:r>
              <a:rPr lang="en-US" dirty="0">
                <a:solidFill>
                  <a:schemeClr val="accent6">
                    <a:lumMod val="60000"/>
                    <a:lumOff val="40000"/>
                  </a:schemeClr>
                </a:solidFill>
              </a:rPr>
              <a:t>Supplementary Documents specific to CSSI</a:t>
            </a:r>
            <a:endParaRPr lang="en-US" dirty="0">
              <a:solidFill>
                <a:schemeClr val="accent6">
                  <a:lumMod val="60000"/>
                  <a:lumOff val="40000"/>
                </a:schemeClr>
              </a:solidFill>
              <a:ea typeface="Verdana" pitchFamily="34" charset="0"/>
              <a:cs typeface="Verdana" pitchFamily="34" charset="0"/>
            </a:endParaRPr>
          </a:p>
        </p:txBody>
      </p:sp>
      <p:sp>
        <p:nvSpPr>
          <p:cNvPr id="6" name="Title 1">
            <a:extLst>
              <a:ext uri="{FF2B5EF4-FFF2-40B4-BE49-F238E27FC236}">
                <a16:creationId xmlns:a16="http://schemas.microsoft.com/office/drawing/2014/main" id="{19AE262B-E7AA-4A9F-9DC8-9022A4DDC907}"/>
              </a:ext>
            </a:extLst>
          </p:cNvPr>
          <p:cNvSpPr txBox="1">
            <a:spLocks/>
          </p:cNvSpPr>
          <p:nvPr/>
        </p:nvSpPr>
        <p:spPr bwMode="auto">
          <a:xfrm>
            <a:off x="1123245" y="318329"/>
            <a:ext cx="8915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600">
                <a:solidFill>
                  <a:schemeClr val="accent6">
                    <a:lumMod val="60000"/>
                    <a:lumOff val="40000"/>
                  </a:schemeClr>
                </a:solidFill>
                <a:effectLst/>
              </a:rPr>
              <a:t>Supplementary Documents specific to CSSI</a:t>
            </a:r>
            <a:endParaRPr lang="en-US" sz="3600">
              <a:solidFill>
                <a:schemeClr val="accent6">
                  <a:lumMod val="60000"/>
                  <a:lumOff val="40000"/>
                </a:schemeClr>
              </a:solidFill>
              <a:effectLst/>
              <a:ea typeface="Verdana" pitchFamily="34" charset="0"/>
              <a:cs typeface="Verdana" pitchFamily="34" charset="0"/>
            </a:endParaRPr>
          </a:p>
        </p:txBody>
      </p:sp>
      <p:sp>
        <p:nvSpPr>
          <p:cNvPr id="5" name="Content Placeholder 2"/>
          <p:cNvSpPr>
            <a:spLocks noGrp="1"/>
          </p:cNvSpPr>
          <p:nvPr>
            <p:ph idx="1"/>
          </p:nvPr>
        </p:nvSpPr>
        <p:spPr>
          <a:xfrm>
            <a:off x="998538" y="1202566"/>
            <a:ext cx="10568622" cy="5166482"/>
          </a:xfrm>
        </p:spPr>
        <p:txBody>
          <a:bodyPr>
            <a:normAutofit fontScale="70000" lnSpcReduction="20000"/>
          </a:bodyPr>
          <a:lstStyle/>
          <a:p>
            <a:pPr>
              <a:buSzPct val="100000"/>
              <a:buFont typeface="Wingdings" panose="05000000000000000000" pitchFamily="2" charset="2"/>
              <a:buChar char="q"/>
            </a:pPr>
            <a:r>
              <a:rPr lang="en-US" sz="3700" b="1">
                <a:ea typeface="Verdana" pitchFamily="34" charset="0"/>
                <a:cs typeface="Verdana" pitchFamily="34" charset="0"/>
              </a:rPr>
              <a:t> </a:t>
            </a:r>
            <a:r>
              <a:rPr lang="en-US" sz="3700" b="1" u="sng">
                <a:ea typeface="Verdana" pitchFamily="34" charset="0"/>
                <a:cs typeface="Verdana" pitchFamily="34" charset="0"/>
              </a:rPr>
              <a:t>High Throughput Computing Resources </a:t>
            </a:r>
            <a:r>
              <a:rPr lang="en-US" sz="3700">
                <a:ea typeface="Verdana" pitchFamily="34" charset="0"/>
                <a:cs typeface="Verdana" pitchFamily="34" charset="0"/>
              </a:rPr>
              <a:t>(if requesting HTC resources through </a:t>
            </a:r>
            <a:r>
              <a:rPr lang="en-US" sz="3700" err="1">
                <a:ea typeface="Verdana" pitchFamily="34" charset="0"/>
                <a:cs typeface="Verdana" pitchFamily="34" charset="0"/>
              </a:rPr>
              <a:t>PaTH</a:t>
            </a:r>
            <a:r>
              <a:rPr lang="en-US" sz="3700">
                <a:ea typeface="Verdana" pitchFamily="34" charset="0"/>
                <a:cs typeface="Verdana" pitchFamily="34" charset="0"/>
              </a:rPr>
              <a:t> only - not to exceed 2 pages)</a:t>
            </a:r>
          </a:p>
          <a:p>
            <a:pPr lvl="1">
              <a:buFont typeface="Courier New" panose="02070309020205020404" pitchFamily="49" charset="0"/>
              <a:buChar char="o"/>
            </a:pPr>
            <a:r>
              <a:rPr lang="en-US" sz="3400" i="1">
                <a:ea typeface="Verdana" pitchFamily="34" charset="0"/>
                <a:cs typeface="Verdana" pitchFamily="34" charset="0"/>
              </a:rPr>
              <a:t>The request should include: </a:t>
            </a:r>
          </a:p>
          <a:p>
            <a:pPr lvl="2">
              <a:buFont typeface="Wingdings" panose="05000000000000000000" pitchFamily="2" charset="2"/>
              <a:buChar char="§"/>
            </a:pPr>
            <a:r>
              <a:rPr lang="en-US" sz="3100" i="1">
                <a:ea typeface="Verdana" pitchFamily="34" charset="0"/>
                <a:cs typeface="Verdana" pitchFamily="34" charset="0"/>
              </a:rPr>
              <a:t>the </a:t>
            </a:r>
            <a:r>
              <a:rPr lang="en-US" sz="3100" i="1">
                <a:solidFill>
                  <a:srgbClr val="FFFF00"/>
                </a:solidFill>
                <a:ea typeface="Verdana" pitchFamily="34" charset="0"/>
                <a:cs typeface="Verdana" pitchFamily="34" charset="0"/>
              </a:rPr>
              <a:t>anticipated total HTC resources </a:t>
            </a:r>
            <a:r>
              <a:rPr lang="en-US" sz="3100" i="1">
                <a:ea typeface="Verdana" pitchFamily="34" charset="0"/>
                <a:cs typeface="Verdana" pitchFamily="34" charset="0"/>
              </a:rPr>
              <a:t>required, with yearly breakdown; </a:t>
            </a:r>
          </a:p>
          <a:p>
            <a:pPr lvl="2">
              <a:buFont typeface="Wingdings" panose="05000000000000000000" pitchFamily="2" charset="2"/>
              <a:buChar char="§"/>
            </a:pPr>
            <a:r>
              <a:rPr lang="en-US" sz="3100" i="1">
                <a:ea typeface="Verdana" pitchFamily="34" charset="0"/>
                <a:cs typeface="Verdana" pitchFamily="34" charset="0"/>
              </a:rPr>
              <a:t>a technical description and </a:t>
            </a:r>
            <a:r>
              <a:rPr lang="en-US" sz="3100" i="1">
                <a:solidFill>
                  <a:srgbClr val="FFFF00"/>
                </a:solidFill>
                <a:ea typeface="Verdana" pitchFamily="34" charset="0"/>
                <a:cs typeface="Verdana" pitchFamily="34" charset="0"/>
              </a:rPr>
              <a:t>justification</a:t>
            </a:r>
            <a:r>
              <a:rPr lang="en-US" sz="3100" i="1">
                <a:ea typeface="Verdana" pitchFamily="34" charset="0"/>
                <a:cs typeface="Verdana" pitchFamily="34" charset="0"/>
              </a:rPr>
              <a:t> of the request, including </a:t>
            </a:r>
          </a:p>
          <a:p>
            <a:pPr lvl="3"/>
            <a:r>
              <a:rPr lang="en-US" sz="2800"/>
              <a:t>the expected number of self-contained tasks per ensemble </a:t>
            </a:r>
          </a:p>
          <a:p>
            <a:pPr lvl="3"/>
            <a:r>
              <a:rPr lang="en-US" sz="2800"/>
              <a:t>the resource requirements for each task type in the ensemble </a:t>
            </a:r>
          </a:p>
          <a:p>
            <a:pPr lvl="3"/>
            <a:r>
              <a:rPr lang="en-US" sz="2800"/>
              <a:t>the expected number of ensembles</a:t>
            </a:r>
          </a:p>
          <a:p>
            <a:pPr lvl="3"/>
            <a:r>
              <a:rPr lang="en-US" sz="2800"/>
              <a:t>the expected input and output data requirements for each task type</a:t>
            </a:r>
          </a:p>
          <a:p>
            <a:pPr lvl="3"/>
            <a:r>
              <a:rPr lang="en-US" sz="2800"/>
              <a:t>the expected number and size of shared input files within an ensemble </a:t>
            </a:r>
          </a:p>
          <a:p>
            <a:pPr lvl="1">
              <a:buFont typeface="Courier New" panose="02070309020205020404" pitchFamily="49" charset="0"/>
              <a:buChar char="o"/>
            </a:pPr>
            <a:r>
              <a:rPr lang="en-US" sz="3400"/>
              <a:t> Proposers should include “</a:t>
            </a:r>
            <a:r>
              <a:rPr lang="en-US" sz="3400" err="1"/>
              <a:t>HTCAccess</a:t>
            </a:r>
            <a:r>
              <a:rPr lang="en-US" sz="3400"/>
              <a:t>” (one word without space) as a keyword on the Project Summary page, at the end of the Overview section (before the section on Intellectual Merit).</a:t>
            </a:r>
            <a:endParaRPr lang="en-US" sz="3400">
              <a:ea typeface="Verdana" pitchFamily="34" charset="0"/>
              <a:cs typeface="Verdana" pitchFamily="34" charset="0"/>
            </a:endParaRPr>
          </a:p>
          <a:p>
            <a:pPr>
              <a:buSzPct val="100000"/>
              <a:buFont typeface="Wingdings" panose="05000000000000000000" pitchFamily="2" charset="2"/>
              <a:buChar char="q"/>
            </a:pPr>
            <a:endParaRPr lang="en-US" sz="2400" u="sng">
              <a:ea typeface="Verdana" pitchFamily="34" charset="0"/>
              <a:cs typeface="Verdana" pitchFamily="34" charset="0"/>
            </a:endParaRPr>
          </a:p>
        </p:txBody>
      </p:sp>
      <p:sp>
        <p:nvSpPr>
          <p:cNvPr id="7" name="TextBox 6">
            <a:extLst>
              <a:ext uri="{FF2B5EF4-FFF2-40B4-BE49-F238E27FC236}">
                <a16:creationId xmlns:a16="http://schemas.microsoft.com/office/drawing/2014/main" id="{D99CFF35-6450-443C-9265-60693A169B81}"/>
              </a:ext>
            </a:extLst>
          </p:cNvPr>
          <p:cNvSpPr txBox="1"/>
          <p:nvPr/>
        </p:nvSpPr>
        <p:spPr>
          <a:xfrm>
            <a:off x="2719822" y="6369048"/>
            <a:ext cx="7516377" cy="369332"/>
          </a:xfrm>
          <a:prstGeom prst="rect">
            <a:avLst/>
          </a:prstGeom>
          <a:noFill/>
        </p:spPr>
        <p:txBody>
          <a:bodyPr wrap="square">
            <a:spAutoFit/>
          </a:bodyPr>
          <a:lstStyle/>
          <a:p>
            <a:r>
              <a:rPr lang="en-US">
                <a:solidFill>
                  <a:srgbClr val="FFFF00"/>
                </a:solidFill>
              </a:rPr>
              <a:t>For more information, please visit: </a:t>
            </a:r>
            <a:r>
              <a:rPr lang="en-US">
                <a:solidFill>
                  <a:srgbClr val="FFFF00"/>
                </a:solidFill>
                <a:hlinkClick r:id="rId3"/>
              </a:rPr>
              <a:t>https://path-cc.io/services/credit-accounts/</a:t>
            </a:r>
            <a:r>
              <a:rPr lang="en-US">
                <a:solidFill>
                  <a:srgbClr val="FFFF00"/>
                </a:solidFill>
              </a:rPr>
              <a:t> </a:t>
            </a:r>
          </a:p>
        </p:txBody>
      </p:sp>
      <p:sp>
        <p:nvSpPr>
          <p:cNvPr id="2" name="Slide Number Placeholder 1"/>
          <p:cNvSpPr>
            <a:spLocks noGrp="1"/>
          </p:cNvSpPr>
          <p:nvPr>
            <p:ph type="sldNum" sz="quarter" idx="12"/>
          </p:nvPr>
        </p:nvSpPr>
        <p:spPr/>
        <p:txBody>
          <a:bodyPr/>
          <a:lstStyle/>
          <a:p>
            <a:fld id="{1403A9F4-2153-4E30-848A-357EB84591DA}" type="slidenum">
              <a:rPr lang="en-US" smtClean="0"/>
              <a:t>21</a:t>
            </a:fld>
            <a:endParaRPr lang="en-US"/>
          </a:p>
        </p:txBody>
      </p:sp>
    </p:spTree>
    <p:extLst>
      <p:ext uri="{BB962C8B-B14F-4D97-AF65-F5344CB8AC3E}">
        <p14:creationId xmlns:p14="http://schemas.microsoft.com/office/powerpoint/2010/main" val="7255441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9204E2-737B-4A04-98BD-56412870C248}"/>
              </a:ext>
            </a:extLst>
          </p:cNvPr>
          <p:cNvSpPr>
            <a:spLocks noGrp="1"/>
          </p:cNvSpPr>
          <p:nvPr>
            <p:ph type="title"/>
          </p:nvPr>
        </p:nvSpPr>
        <p:spPr>
          <a:xfrm>
            <a:off x="1141413" y="-1478570"/>
            <a:ext cx="9905998" cy="1478570"/>
          </a:xfrm>
        </p:spPr>
        <p:txBody>
          <a:bodyPr vert="horz" lIns="91440" tIns="45720" rIns="91440" bIns="45720" rtlCol="0" anchor="b">
            <a:normAutofit/>
          </a:bodyPr>
          <a:lstStyle/>
          <a:p>
            <a:r>
              <a:rPr lang="en-US" dirty="0">
                <a:solidFill>
                  <a:schemeClr val="accent6">
                    <a:lumMod val="60000"/>
                    <a:lumOff val="40000"/>
                  </a:schemeClr>
                </a:solidFill>
              </a:rPr>
              <a:t>Supplementary Documents specific to CSSI</a:t>
            </a:r>
            <a:endParaRPr lang="en-US" dirty="0">
              <a:solidFill>
                <a:schemeClr val="accent6">
                  <a:lumMod val="60000"/>
                  <a:lumOff val="40000"/>
                </a:schemeClr>
              </a:solidFill>
              <a:ea typeface="Verdana" pitchFamily="34" charset="0"/>
              <a:cs typeface="Verdana" pitchFamily="34" charset="0"/>
            </a:endParaRPr>
          </a:p>
        </p:txBody>
      </p:sp>
      <p:sp>
        <p:nvSpPr>
          <p:cNvPr id="6" name="Title 1">
            <a:extLst>
              <a:ext uri="{FF2B5EF4-FFF2-40B4-BE49-F238E27FC236}">
                <a16:creationId xmlns:a16="http://schemas.microsoft.com/office/drawing/2014/main" id="{9867FF32-3C46-4041-B4C1-A0D3E49EDBB8}"/>
              </a:ext>
            </a:extLst>
          </p:cNvPr>
          <p:cNvSpPr txBox="1">
            <a:spLocks/>
          </p:cNvSpPr>
          <p:nvPr/>
        </p:nvSpPr>
        <p:spPr bwMode="auto">
          <a:xfrm>
            <a:off x="1123245" y="318329"/>
            <a:ext cx="8915400" cy="10668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r>
              <a:rPr lang="en-US" sz="3600">
                <a:solidFill>
                  <a:schemeClr val="accent6">
                    <a:lumMod val="60000"/>
                    <a:lumOff val="40000"/>
                  </a:schemeClr>
                </a:solidFill>
                <a:effectLst/>
              </a:rPr>
              <a:t>Supplementary Documents specific to CSSI</a:t>
            </a:r>
            <a:endParaRPr lang="en-US" sz="3600">
              <a:solidFill>
                <a:schemeClr val="accent6">
                  <a:lumMod val="60000"/>
                  <a:lumOff val="40000"/>
                </a:schemeClr>
              </a:solidFill>
              <a:effectLst/>
              <a:ea typeface="Verdana" pitchFamily="34" charset="0"/>
              <a:cs typeface="Verdana" pitchFamily="34" charset="0"/>
            </a:endParaRPr>
          </a:p>
        </p:txBody>
      </p:sp>
      <p:sp>
        <p:nvSpPr>
          <p:cNvPr id="5" name="Content Placeholder 2"/>
          <p:cNvSpPr>
            <a:spLocks noGrp="1"/>
          </p:cNvSpPr>
          <p:nvPr>
            <p:ph idx="1"/>
          </p:nvPr>
        </p:nvSpPr>
        <p:spPr>
          <a:xfrm>
            <a:off x="1111956" y="1181017"/>
            <a:ext cx="10493022" cy="5676983"/>
          </a:xfrm>
        </p:spPr>
        <p:txBody>
          <a:bodyPr>
            <a:normAutofit/>
          </a:bodyPr>
          <a:lstStyle/>
          <a:p>
            <a:pPr>
              <a:buSzPct val="100000"/>
              <a:buFont typeface="Wingdings" panose="05000000000000000000" pitchFamily="2" charset="2"/>
              <a:buChar char="q"/>
            </a:pPr>
            <a:r>
              <a:rPr lang="en-US" sz="3200" b="1">
                <a:ea typeface="Verdana" pitchFamily="34" charset="0"/>
                <a:cs typeface="Verdana" pitchFamily="34" charset="0"/>
              </a:rPr>
              <a:t> </a:t>
            </a:r>
            <a:r>
              <a:rPr lang="en-US" sz="3200" b="1" u="sng">
                <a:ea typeface="Verdana" pitchFamily="34" charset="0"/>
                <a:cs typeface="Verdana" pitchFamily="34" charset="0"/>
              </a:rPr>
              <a:t>Cloud Computing Resources</a:t>
            </a:r>
            <a:r>
              <a:rPr lang="en-US" sz="3200">
                <a:ea typeface="Verdana" pitchFamily="34" charset="0"/>
                <a:cs typeface="Verdana" pitchFamily="34" charset="0"/>
              </a:rPr>
              <a:t> (if requesting cloud resources through </a:t>
            </a:r>
            <a:r>
              <a:rPr lang="en-US" sz="3200" err="1">
                <a:ea typeface="Verdana" pitchFamily="34" charset="0"/>
                <a:cs typeface="Verdana" pitchFamily="34" charset="0"/>
              </a:rPr>
              <a:t>CloudBank</a:t>
            </a:r>
            <a:r>
              <a:rPr lang="en-US" sz="3200">
                <a:ea typeface="Verdana" pitchFamily="34" charset="0"/>
                <a:cs typeface="Verdana" pitchFamily="34" charset="0"/>
              </a:rPr>
              <a:t> only - not to exceed 2 pages)</a:t>
            </a:r>
          </a:p>
          <a:p>
            <a:pPr lvl="1">
              <a:buFont typeface="Courier New" panose="02070309020205020404" pitchFamily="49" charset="0"/>
              <a:buChar char="o"/>
            </a:pPr>
            <a:r>
              <a:rPr lang="en-US" sz="2400" i="1">
                <a:ea typeface="Verdana" pitchFamily="34" charset="0"/>
                <a:cs typeface="Verdana" pitchFamily="34" charset="0"/>
              </a:rPr>
              <a:t> The request should include: </a:t>
            </a:r>
          </a:p>
          <a:p>
            <a:pPr lvl="2">
              <a:buFont typeface="Wingdings" panose="05000000000000000000" pitchFamily="2" charset="2"/>
              <a:buChar char="§"/>
            </a:pPr>
            <a:r>
              <a:rPr lang="en-US" sz="2200" i="1">
                <a:ea typeface="Verdana" pitchFamily="34" charset="0"/>
                <a:cs typeface="Verdana" pitchFamily="34" charset="0"/>
              </a:rPr>
              <a:t>the </a:t>
            </a:r>
            <a:r>
              <a:rPr lang="en-US" sz="2200" i="1">
                <a:solidFill>
                  <a:srgbClr val="FFFF00"/>
                </a:solidFill>
                <a:ea typeface="Verdana" pitchFamily="34" charset="0"/>
                <a:cs typeface="Verdana" pitchFamily="34" charset="0"/>
              </a:rPr>
              <a:t>anticipated total cost</a:t>
            </a:r>
            <a:r>
              <a:rPr lang="en-US" sz="2200" i="1">
                <a:ea typeface="Verdana" pitchFamily="34" charset="0"/>
                <a:cs typeface="Verdana" pitchFamily="34" charset="0"/>
              </a:rPr>
              <a:t> of computing resources, with yearly breakdown; </a:t>
            </a:r>
          </a:p>
          <a:p>
            <a:pPr lvl="2">
              <a:buFont typeface="Wingdings" panose="05000000000000000000" pitchFamily="2" charset="2"/>
              <a:buChar char="§"/>
            </a:pPr>
            <a:r>
              <a:rPr lang="en-US" sz="2200" i="1">
                <a:ea typeface="Verdana" pitchFamily="34" charset="0"/>
                <a:cs typeface="Verdana" pitchFamily="34" charset="0"/>
              </a:rPr>
              <a:t>which public cloud </a:t>
            </a:r>
            <a:r>
              <a:rPr lang="en-US" sz="2200" i="1">
                <a:solidFill>
                  <a:srgbClr val="FFFF00"/>
                </a:solidFill>
                <a:ea typeface="Verdana" pitchFamily="34" charset="0"/>
                <a:cs typeface="Verdana" pitchFamily="34" charset="0"/>
              </a:rPr>
              <a:t>providers</a:t>
            </a:r>
            <a:r>
              <a:rPr lang="en-US" sz="2200" i="1">
                <a:ea typeface="Verdana" pitchFamily="34" charset="0"/>
                <a:cs typeface="Verdana" pitchFamily="34" charset="0"/>
              </a:rPr>
              <a:t> will be used; </a:t>
            </a:r>
          </a:p>
          <a:p>
            <a:pPr lvl="2">
              <a:buFont typeface="Wingdings" panose="05000000000000000000" pitchFamily="2" charset="2"/>
              <a:buChar char="§"/>
            </a:pPr>
            <a:r>
              <a:rPr lang="en-US" sz="2200" i="1">
                <a:ea typeface="Verdana" pitchFamily="34" charset="0"/>
                <a:cs typeface="Verdana" pitchFamily="34" charset="0"/>
              </a:rPr>
              <a:t>a technical description and </a:t>
            </a:r>
            <a:r>
              <a:rPr lang="en-US" sz="2200" i="1">
                <a:solidFill>
                  <a:srgbClr val="FFFF00"/>
                </a:solidFill>
                <a:ea typeface="Verdana" pitchFamily="34" charset="0"/>
                <a:cs typeface="Verdana" pitchFamily="34" charset="0"/>
              </a:rPr>
              <a:t>justification</a:t>
            </a:r>
            <a:r>
              <a:rPr lang="en-US" sz="2200" i="1">
                <a:ea typeface="Verdana" pitchFamily="34" charset="0"/>
                <a:cs typeface="Verdana" pitchFamily="34" charset="0"/>
              </a:rPr>
              <a:t> of the request </a:t>
            </a:r>
          </a:p>
          <a:p>
            <a:pPr lvl="1">
              <a:buFont typeface="Courier New" panose="02070309020205020404" pitchFamily="49" charset="0"/>
              <a:buChar char="o"/>
            </a:pPr>
            <a:r>
              <a:rPr lang="en-US" sz="2400">
                <a:ea typeface="Verdana" pitchFamily="34" charset="0"/>
                <a:cs typeface="Verdana" pitchFamily="34" charset="0"/>
              </a:rPr>
              <a:t> </a:t>
            </a:r>
            <a:r>
              <a:rPr lang="en-US" sz="2400"/>
              <a:t> Proposers should include “</a:t>
            </a:r>
            <a:r>
              <a:rPr lang="en-US" sz="2400" err="1"/>
              <a:t>CloudAccess</a:t>
            </a:r>
            <a:r>
              <a:rPr lang="en-US" sz="2400"/>
              <a:t>” (one word without a space) as a keyword on the Project Summary page, at the end of the Overview section (before the section on Intellectual Merit).</a:t>
            </a:r>
            <a:endParaRPr lang="en-US" sz="2400">
              <a:ea typeface="Verdana" pitchFamily="34" charset="0"/>
              <a:cs typeface="Verdana" pitchFamily="34" charset="0"/>
            </a:endParaRPr>
          </a:p>
          <a:p>
            <a:pPr lvl="1">
              <a:buFont typeface="Courier New" panose="02070309020205020404" pitchFamily="49" charset="0"/>
              <a:buChar char="o"/>
            </a:pPr>
            <a:endParaRPr lang="en-US" sz="2400">
              <a:ea typeface="Verdana" pitchFamily="34" charset="0"/>
              <a:cs typeface="Verdana" pitchFamily="34" charset="0"/>
            </a:endParaRPr>
          </a:p>
        </p:txBody>
      </p:sp>
      <p:sp>
        <p:nvSpPr>
          <p:cNvPr id="2" name="Slide Number Placeholder 1"/>
          <p:cNvSpPr>
            <a:spLocks noGrp="1"/>
          </p:cNvSpPr>
          <p:nvPr>
            <p:ph type="sldNum" sz="quarter" idx="12"/>
          </p:nvPr>
        </p:nvSpPr>
        <p:spPr/>
        <p:txBody>
          <a:bodyPr/>
          <a:lstStyle/>
          <a:p>
            <a:fld id="{1403A9F4-2153-4E30-848A-357EB84591DA}" type="slidenum">
              <a:rPr lang="en-US" smtClean="0"/>
              <a:t>22</a:t>
            </a:fld>
            <a:endParaRPr lang="en-US"/>
          </a:p>
        </p:txBody>
      </p:sp>
    </p:spTree>
    <p:extLst>
      <p:ext uri="{BB962C8B-B14F-4D97-AF65-F5344CB8AC3E}">
        <p14:creationId xmlns:p14="http://schemas.microsoft.com/office/powerpoint/2010/main" val="78171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DD11C6-D178-432F-A4A6-5CA1D1644859}"/>
              </a:ext>
            </a:extLst>
          </p:cNvPr>
          <p:cNvSpPr>
            <a:spLocks noGrp="1"/>
          </p:cNvSpPr>
          <p:nvPr>
            <p:ph type="title"/>
          </p:nvPr>
        </p:nvSpPr>
        <p:spPr>
          <a:xfrm>
            <a:off x="1141413" y="-1478570"/>
            <a:ext cx="9905998" cy="1478570"/>
          </a:xfrm>
        </p:spPr>
        <p:txBody>
          <a:bodyPr vert="horz" lIns="91440" tIns="45720" rIns="91440" bIns="45720" rtlCol="0" anchor="b">
            <a:normAutofit/>
          </a:bodyPr>
          <a:lstStyle/>
          <a:p>
            <a:r>
              <a:rPr lang="en-US" b="1" dirty="0">
                <a:solidFill>
                  <a:schemeClr val="accent6">
                    <a:lumMod val="60000"/>
                    <a:lumOff val="40000"/>
                  </a:schemeClr>
                </a:solidFill>
              </a:rPr>
              <a:t>Cloud Computing Resources </a:t>
            </a:r>
            <a:r>
              <a:rPr lang="en-US" b="1" i="1" dirty="0">
                <a:solidFill>
                  <a:schemeClr val="accent6">
                    <a:lumMod val="60000"/>
                    <a:lumOff val="40000"/>
                  </a:schemeClr>
                </a:solidFill>
              </a:rPr>
              <a:t>(cont.)</a:t>
            </a:r>
          </a:p>
        </p:txBody>
      </p:sp>
      <p:sp>
        <p:nvSpPr>
          <p:cNvPr id="10" name="Title 1">
            <a:extLst>
              <a:ext uri="{FF2B5EF4-FFF2-40B4-BE49-F238E27FC236}">
                <a16:creationId xmlns:a16="http://schemas.microsoft.com/office/drawing/2014/main" id="{264B8BC4-96C4-45C9-9E10-0C3C366E53C3}"/>
              </a:ext>
            </a:extLst>
          </p:cNvPr>
          <p:cNvSpPr txBox="1">
            <a:spLocks/>
          </p:cNvSpPr>
          <p:nvPr/>
        </p:nvSpPr>
        <p:spPr>
          <a:xfrm>
            <a:off x="1324293" y="419684"/>
            <a:ext cx="9905998" cy="10302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r>
              <a:rPr lang="en-US" b="1">
                <a:solidFill>
                  <a:schemeClr val="accent6">
                    <a:lumMod val="60000"/>
                    <a:lumOff val="40000"/>
                  </a:schemeClr>
                </a:solidFill>
              </a:rPr>
              <a:t>Cloud Computing Resources </a:t>
            </a:r>
            <a:r>
              <a:rPr lang="en-US" b="1" i="1">
                <a:solidFill>
                  <a:schemeClr val="accent6">
                    <a:lumMod val="60000"/>
                    <a:lumOff val="40000"/>
                  </a:schemeClr>
                </a:solidFill>
              </a:rPr>
              <a:t>(cont.)</a:t>
            </a:r>
          </a:p>
        </p:txBody>
      </p:sp>
      <p:sp>
        <p:nvSpPr>
          <p:cNvPr id="3" name="Content Placeholder 2">
            <a:extLst>
              <a:ext uri="{FF2B5EF4-FFF2-40B4-BE49-F238E27FC236}">
                <a16:creationId xmlns:a16="http://schemas.microsoft.com/office/drawing/2014/main" id="{F59B1BEA-FF57-4C24-B224-37D61B1120F4}"/>
              </a:ext>
            </a:extLst>
          </p:cNvPr>
          <p:cNvSpPr>
            <a:spLocks noGrp="1"/>
          </p:cNvSpPr>
          <p:nvPr>
            <p:ph idx="1"/>
          </p:nvPr>
        </p:nvSpPr>
        <p:spPr>
          <a:xfrm>
            <a:off x="844062" y="1427872"/>
            <a:ext cx="11043138" cy="4979962"/>
          </a:xfrm>
        </p:spPr>
        <p:txBody>
          <a:bodyPr>
            <a:normAutofit fontScale="92500" lnSpcReduction="20000"/>
          </a:bodyPr>
          <a:lstStyle/>
          <a:p>
            <a:pPr marL="0" indent="0">
              <a:buNone/>
            </a:pPr>
            <a:r>
              <a:rPr lang="en-US" b="1" u="sng"/>
              <a:t>The NSF Budget should not include any such costs for accessing public cloud computing resources via CloudBank.org. The total cost of the project, including this cloud computing resource request from CloudBank.org, may not exceed the budget limit described in this solicitation.</a:t>
            </a:r>
          </a:p>
          <a:p>
            <a:pPr marL="0" indent="0">
              <a:buNone/>
            </a:pPr>
            <a:endParaRPr lang="en-US"/>
          </a:p>
          <a:p>
            <a:pPr marL="0" indent="0">
              <a:buNone/>
            </a:pPr>
            <a:r>
              <a:rPr lang="en-US"/>
              <a:t>For example, consider a proposal submitted to the Elements class, which has a total proposal budget limit of $600,000. If a PI wishes to request $20,000 in cloud computing resources through </a:t>
            </a:r>
            <a:r>
              <a:rPr lang="en-US" err="1"/>
              <a:t>CloudBank</a:t>
            </a:r>
            <a:r>
              <a:rPr lang="en-US"/>
              <a:t>, then his/her proposal should request, as part of the proposal budget, no more than $580,000. The remaining $20,000 for cloud computing resources should be specified in the Supplementary Document. If a proposal is a collaborative project with two PIs from two different organizations, then each PI may request cloud computing resources separately through independent Supplementary Documents as long as the total budget (on the budget pages plus in the Supplementary Documents) does not exceed $600,000.</a:t>
            </a:r>
          </a:p>
          <a:p>
            <a:endParaRPr lang="en-US"/>
          </a:p>
        </p:txBody>
      </p:sp>
      <p:pic>
        <p:nvPicPr>
          <p:cNvPr id="6" name="Graphic 5">
            <a:extLst>
              <a:ext uri="{FF2B5EF4-FFF2-40B4-BE49-F238E27FC236}">
                <a16:creationId xmlns:a16="http://schemas.microsoft.com/office/drawing/2014/main" id="{214697F0-97D8-4BC9-B0F9-4D9957F14816}"/>
              </a:ext>
              <a:ext uri="{C183D7F6-B498-43B3-948B-1728B52AA6E4}">
                <adec:decorative xmlns:adec="http://schemas.microsoft.com/office/drawing/2017/decorative" val="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0541" y="188276"/>
            <a:ext cx="1203752" cy="1203752"/>
          </a:xfrm>
          <a:prstGeom prst="rect">
            <a:avLst/>
          </a:prstGeom>
        </p:spPr>
      </p:pic>
      <p:sp>
        <p:nvSpPr>
          <p:cNvPr id="8" name="Rectangle 7">
            <a:extLst>
              <a:ext uri="{FF2B5EF4-FFF2-40B4-BE49-F238E27FC236}">
                <a16:creationId xmlns:a16="http://schemas.microsoft.com/office/drawing/2014/main" id="{6C45BC61-98C7-4C75-B5CB-987F1DFDC696}"/>
              </a:ext>
              <a:ext uri="{C183D7F6-B498-43B3-948B-1728B52AA6E4}">
                <adec:decorative xmlns:adec="http://schemas.microsoft.com/office/drawing/2017/decorative" val="1"/>
              </a:ext>
            </a:extLst>
          </p:cNvPr>
          <p:cNvSpPr/>
          <p:nvPr/>
        </p:nvSpPr>
        <p:spPr>
          <a:xfrm>
            <a:off x="844062" y="1373344"/>
            <a:ext cx="10503876" cy="1575596"/>
          </a:xfrm>
          <a:prstGeom prst="rect">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2C20E89E-182C-481A-A329-BD40F6A16D39}"/>
              </a:ext>
            </a:extLst>
          </p:cNvPr>
          <p:cNvSpPr txBox="1"/>
          <p:nvPr/>
        </p:nvSpPr>
        <p:spPr>
          <a:xfrm>
            <a:off x="2757922" y="6369048"/>
            <a:ext cx="7516377" cy="369332"/>
          </a:xfrm>
          <a:prstGeom prst="rect">
            <a:avLst/>
          </a:prstGeom>
          <a:noFill/>
        </p:spPr>
        <p:txBody>
          <a:bodyPr wrap="square">
            <a:spAutoFit/>
          </a:bodyPr>
          <a:lstStyle/>
          <a:p>
            <a:r>
              <a:rPr lang="en-US">
                <a:solidFill>
                  <a:srgbClr val="FFFF00"/>
                </a:solidFill>
              </a:rPr>
              <a:t>For more information, please visit: </a:t>
            </a:r>
            <a:r>
              <a:rPr lang="en-US">
                <a:solidFill>
                  <a:srgbClr val="FFFF00"/>
                </a:solidFill>
                <a:hlinkClick r:id="rId5"/>
              </a:rPr>
              <a:t>https://www.cloudbank.org/faq</a:t>
            </a:r>
            <a:r>
              <a:rPr lang="en-US">
                <a:solidFill>
                  <a:srgbClr val="FFFF00"/>
                </a:solidFill>
              </a:rPr>
              <a:t> </a:t>
            </a:r>
          </a:p>
        </p:txBody>
      </p:sp>
      <p:sp>
        <p:nvSpPr>
          <p:cNvPr id="9" name="Slide Number Placeholder 3">
            <a:extLst>
              <a:ext uri="{FF2B5EF4-FFF2-40B4-BE49-F238E27FC236}">
                <a16:creationId xmlns:a16="http://schemas.microsoft.com/office/drawing/2014/main" id="{0E8EF60A-D6D7-4962-A362-CA7ADF86D925}"/>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23</a:t>
            </a:fld>
            <a:endParaRPr lang="en-US"/>
          </a:p>
        </p:txBody>
      </p:sp>
    </p:spTree>
    <p:extLst>
      <p:ext uri="{BB962C8B-B14F-4D97-AF65-F5344CB8AC3E}">
        <p14:creationId xmlns:p14="http://schemas.microsoft.com/office/powerpoint/2010/main" val="19879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 name="Title 181">
            <a:extLst>
              <a:ext uri="{FF2B5EF4-FFF2-40B4-BE49-F238E27FC236}">
                <a16:creationId xmlns:a16="http://schemas.microsoft.com/office/drawing/2014/main" id="{FDE43D44-F947-14C5-B6C7-CF4D633728EA}"/>
              </a:ext>
            </a:extLst>
          </p:cNvPr>
          <p:cNvSpPr txBox="1">
            <a:spLocks noGrp="1"/>
          </p:cNvSpPr>
          <p:nvPr>
            <p:ph type="title" idx="4294967295"/>
          </p:nvPr>
        </p:nvSpPr>
        <p:spPr>
          <a:xfrm>
            <a:off x="2562691" y="11584"/>
            <a:ext cx="6967663"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Calibri" panose="020F0502020204030204"/>
                <a:ea typeface="+mn-ea"/>
                <a:cs typeface="+mn-cs"/>
              </a:rPr>
              <a:t>NSF-funded Advanced CI Ecosystem</a:t>
            </a:r>
          </a:p>
        </p:txBody>
      </p:sp>
      <p:sp>
        <p:nvSpPr>
          <p:cNvPr id="188" name="TextBox 187">
            <a:extLst>
              <a:ext uri="{FF2B5EF4-FFF2-40B4-BE49-F238E27FC236}">
                <a16:creationId xmlns:a16="http://schemas.microsoft.com/office/drawing/2014/main" id="{0A99AB98-FD33-2537-8A4A-E5C320421F98}"/>
              </a:ext>
            </a:extLst>
          </p:cNvPr>
          <p:cNvSpPr txBox="1"/>
          <p:nvPr/>
        </p:nvSpPr>
        <p:spPr>
          <a:xfrm>
            <a:off x="3055115" y="599194"/>
            <a:ext cx="5920123" cy="461665"/>
          </a:xfrm>
          <a:prstGeom prst="rect">
            <a:avLst/>
          </a:prstGeom>
          <a:noFill/>
          <a:ln>
            <a:noFill/>
          </a:ln>
        </p:spPr>
        <p:txBody>
          <a:bodyPr wrap="square" rtlCol="0">
            <a:spAutoFit/>
          </a:bodyPr>
          <a:lstStyle/>
          <a:p>
            <a:pPr algn="ctr"/>
            <a:r>
              <a:rPr lang="en-US" sz="2400" dirty="0"/>
              <a:t>Learn how to access resources at </a:t>
            </a:r>
            <a:r>
              <a:rPr lang="en-US" sz="2400" dirty="0">
                <a:hlinkClick r:id="rId3"/>
              </a:rPr>
              <a:t>access-ci.org</a:t>
            </a:r>
            <a:r>
              <a:rPr lang="en-US" sz="2400" dirty="0"/>
              <a:t> </a:t>
            </a:r>
          </a:p>
        </p:txBody>
      </p:sp>
      <p:sp>
        <p:nvSpPr>
          <p:cNvPr id="168" name="TextBox 167">
            <a:extLst>
              <a:ext uri="{FF2B5EF4-FFF2-40B4-BE49-F238E27FC236}">
                <a16:creationId xmlns:a16="http://schemas.microsoft.com/office/drawing/2014/main" id="{9CFC90DC-5706-110B-E941-21A91C7AC72C}"/>
              </a:ext>
            </a:extLst>
          </p:cNvPr>
          <p:cNvSpPr txBox="1"/>
          <p:nvPr/>
        </p:nvSpPr>
        <p:spPr>
          <a:xfrm>
            <a:off x="8368089" y="1038439"/>
            <a:ext cx="3657600" cy="369332"/>
          </a:xfrm>
          <a:prstGeom prst="rect">
            <a:avLst/>
          </a:prstGeom>
          <a:solidFill>
            <a:srgbClr val="005699"/>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Leadership-class</a:t>
            </a:r>
          </a:p>
        </p:txBody>
      </p:sp>
      <p:graphicFrame>
        <p:nvGraphicFramePr>
          <p:cNvPr id="186" name="Table 185" descr="Frontera U of Texas, Austin">
            <a:extLst>
              <a:ext uri="{FF2B5EF4-FFF2-40B4-BE49-F238E27FC236}">
                <a16:creationId xmlns:a16="http://schemas.microsoft.com/office/drawing/2014/main" id="{52667E11-35FD-D414-0C02-5B145EF6A7DF}"/>
              </a:ext>
            </a:extLst>
          </p:cNvPr>
          <p:cNvGraphicFramePr>
            <a:graphicFrameLocks noGrp="1"/>
          </p:cNvGraphicFramePr>
          <p:nvPr>
            <p:extLst>
              <p:ext uri="{D42A27DB-BD31-4B8C-83A1-F6EECF244321}">
                <p14:modId xmlns:p14="http://schemas.microsoft.com/office/powerpoint/2010/main" val="361682140"/>
              </p:ext>
            </p:extLst>
          </p:nvPr>
        </p:nvGraphicFramePr>
        <p:xfrm>
          <a:off x="8367694" y="1396454"/>
          <a:ext cx="3656562" cy="304800"/>
        </p:xfrm>
        <a:graphic>
          <a:graphicData uri="http://schemas.openxmlformats.org/drawingml/2006/table">
            <a:tbl>
              <a:tblPr firstRow="1" bandRow="1">
                <a:tableStyleId>{2D5ABB26-0587-4C30-8999-92F81FD0307C}</a:tableStyleId>
              </a:tblPr>
              <a:tblGrid>
                <a:gridCol w="1493320">
                  <a:extLst>
                    <a:ext uri="{9D8B030D-6E8A-4147-A177-3AD203B41FA5}">
                      <a16:colId xmlns:a16="http://schemas.microsoft.com/office/drawing/2014/main" val="1042772800"/>
                    </a:ext>
                  </a:extLst>
                </a:gridCol>
                <a:gridCol w="2163242">
                  <a:extLst>
                    <a:ext uri="{9D8B030D-6E8A-4147-A177-3AD203B41FA5}">
                      <a16:colId xmlns:a16="http://schemas.microsoft.com/office/drawing/2014/main" val="1941145661"/>
                    </a:ext>
                  </a:extLst>
                </a:gridCol>
              </a:tblGrid>
              <a:tr h="219218">
                <a:tc>
                  <a:txBody>
                    <a:bodyPr/>
                    <a:lstStyle/>
                    <a:p>
                      <a:r>
                        <a:rPr lang="en-US" sz="1400" dirty="0"/>
                        <a:t>Frontera</a:t>
                      </a:r>
                    </a:p>
                  </a:txBody>
                  <a:tcPr/>
                </a:tc>
                <a:tc>
                  <a:txBody>
                    <a:bodyPr/>
                    <a:lstStyle/>
                    <a:p>
                      <a:r>
                        <a:rPr lang="en-US" sz="1400" dirty="0"/>
                        <a:t>U of Texas, Austin</a:t>
                      </a:r>
                    </a:p>
                  </a:txBody>
                  <a:tcPr/>
                </a:tc>
                <a:extLst>
                  <a:ext uri="{0D108BD9-81ED-4DB2-BD59-A6C34878D82A}">
                    <a16:rowId xmlns:a16="http://schemas.microsoft.com/office/drawing/2014/main" val="4273828174"/>
                  </a:ext>
                </a:extLst>
              </a:tr>
            </a:tbl>
          </a:graphicData>
        </a:graphic>
      </p:graphicFrame>
      <p:sp>
        <p:nvSpPr>
          <p:cNvPr id="169" name="TextBox 168">
            <a:extLst>
              <a:ext uri="{FF2B5EF4-FFF2-40B4-BE49-F238E27FC236}">
                <a16:creationId xmlns:a16="http://schemas.microsoft.com/office/drawing/2014/main" id="{6E240428-368F-4DC3-54B8-B4648D5391EC}"/>
              </a:ext>
            </a:extLst>
          </p:cNvPr>
          <p:cNvSpPr txBox="1"/>
          <p:nvPr/>
        </p:nvSpPr>
        <p:spPr>
          <a:xfrm>
            <a:off x="8366656" y="1678084"/>
            <a:ext cx="3657600" cy="369332"/>
          </a:xfrm>
          <a:prstGeom prst="rect">
            <a:avLst/>
          </a:prstGeom>
          <a:solidFill>
            <a:srgbClr val="D3B34E"/>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Capacity Systems </a:t>
            </a:r>
          </a:p>
        </p:txBody>
      </p:sp>
      <p:graphicFrame>
        <p:nvGraphicFramePr>
          <p:cNvPr id="185" name="Table 185" descr="Anvil Purdue University,&#10;Bridges 2 Carnegie-Mellon University,&#10;Delta U of Illinois Urbana-Champaign,&#10;Expanse U of California San Diego,&#10;Jetstream 2 university of Indiana + Partners,&#10;Stampede 2 U of Texas Austin">
            <a:extLst>
              <a:ext uri="{FF2B5EF4-FFF2-40B4-BE49-F238E27FC236}">
                <a16:creationId xmlns:a16="http://schemas.microsoft.com/office/drawing/2014/main" id="{63BE2FFF-F83F-D4E7-18FF-B82091C9BE73}"/>
              </a:ext>
            </a:extLst>
          </p:cNvPr>
          <p:cNvGraphicFramePr>
            <a:graphicFrameLocks noGrp="1"/>
          </p:cNvGraphicFramePr>
          <p:nvPr>
            <p:extLst>
              <p:ext uri="{D42A27DB-BD31-4B8C-83A1-F6EECF244321}">
                <p14:modId xmlns:p14="http://schemas.microsoft.com/office/powerpoint/2010/main" val="3046222314"/>
              </p:ext>
            </p:extLst>
          </p:nvPr>
        </p:nvGraphicFramePr>
        <p:xfrm>
          <a:off x="8369647" y="2038523"/>
          <a:ext cx="3654609" cy="1828800"/>
        </p:xfrm>
        <a:graphic>
          <a:graphicData uri="http://schemas.openxmlformats.org/drawingml/2006/table">
            <a:tbl>
              <a:tblPr firstRow="1" bandRow="1">
                <a:tableStyleId>{2D5ABB26-0587-4C30-8999-92F81FD0307C}</a:tableStyleId>
              </a:tblPr>
              <a:tblGrid>
                <a:gridCol w="1089688">
                  <a:extLst>
                    <a:ext uri="{9D8B030D-6E8A-4147-A177-3AD203B41FA5}">
                      <a16:colId xmlns:a16="http://schemas.microsoft.com/office/drawing/2014/main" val="1042772800"/>
                    </a:ext>
                  </a:extLst>
                </a:gridCol>
                <a:gridCol w="2564921">
                  <a:extLst>
                    <a:ext uri="{9D8B030D-6E8A-4147-A177-3AD203B41FA5}">
                      <a16:colId xmlns:a16="http://schemas.microsoft.com/office/drawing/2014/main" val="1941145661"/>
                    </a:ext>
                  </a:extLst>
                </a:gridCol>
              </a:tblGrid>
              <a:tr h="298405">
                <a:tc>
                  <a:txBody>
                    <a:bodyPr/>
                    <a:lstStyle/>
                    <a:p>
                      <a:r>
                        <a:rPr lang="en-US" sz="1400" dirty="0"/>
                        <a:t>Anvil</a:t>
                      </a:r>
                    </a:p>
                  </a:txBody>
                  <a:tcPr/>
                </a:tc>
                <a:tc>
                  <a:txBody>
                    <a:bodyPr/>
                    <a:lstStyle/>
                    <a:p>
                      <a:r>
                        <a:rPr lang="en-US" sz="1400" dirty="0"/>
                        <a:t>Purdue University</a:t>
                      </a:r>
                    </a:p>
                  </a:txBody>
                  <a:tcPr/>
                </a:tc>
                <a:extLst>
                  <a:ext uri="{0D108BD9-81ED-4DB2-BD59-A6C34878D82A}">
                    <a16:rowId xmlns:a16="http://schemas.microsoft.com/office/drawing/2014/main" val="4273828174"/>
                  </a:ext>
                </a:extLst>
              </a:tr>
              <a:tr h="298405">
                <a:tc>
                  <a:txBody>
                    <a:bodyPr/>
                    <a:lstStyle/>
                    <a:p>
                      <a:r>
                        <a:rPr lang="en-US" sz="1400" dirty="0"/>
                        <a:t>Bridges 2</a:t>
                      </a:r>
                    </a:p>
                  </a:txBody>
                  <a:tcPr/>
                </a:tc>
                <a:tc>
                  <a:txBody>
                    <a:bodyPr/>
                    <a:lstStyle/>
                    <a:p>
                      <a:r>
                        <a:rPr lang="en-US" sz="1400" dirty="0"/>
                        <a:t>Carnegie-Mellon University</a:t>
                      </a:r>
                    </a:p>
                  </a:txBody>
                  <a:tcPr/>
                </a:tc>
                <a:extLst>
                  <a:ext uri="{0D108BD9-81ED-4DB2-BD59-A6C34878D82A}">
                    <a16:rowId xmlns:a16="http://schemas.microsoft.com/office/drawing/2014/main" val="3528933477"/>
                  </a:ext>
                </a:extLst>
              </a:tr>
              <a:tr h="298405">
                <a:tc>
                  <a:txBody>
                    <a:bodyPr/>
                    <a:lstStyle/>
                    <a:p>
                      <a:r>
                        <a:rPr lang="en-US" sz="1400" dirty="0"/>
                        <a:t>Delta</a:t>
                      </a:r>
                    </a:p>
                  </a:txBody>
                  <a:tcPr/>
                </a:tc>
                <a:tc>
                  <a:txBody>
                    <a:bodyPr/>
                    <a:lstStyle/>
                    <a:p>
                      <a:r>
                        <a:rPr lang="en-US" sz="1400" dirty="0"/>
                        <a:t>U of Illinois, Urbana-Champaign</a:t>
                      </a:r>
                    </a:p>
                  </a:txBody>
                  <a:tcPr/>
                </a:tc>
                <a:extLst>
                  <a:ext uri="{0D108BD9-81ED-4DB2-BD59-A6C34878D82A}">
                    <a16:rowId xmlns:a16="http://schemas.microsoft.com/office/drawing/2014/main" val="528228345"/>
                  </a:ext>
                </a:extLst>
              </a:tr>
              <a:tr h="298405">
                <a:tc>
                  <a:txBody>
                    <a:bodyPr/>
                    <a:lstStyle/>
                    <a:p>
                      <a:r>
                        <a:rPr lang="en-US" sz="1400" dirty="0"/>
                        <a:t>Expanse</a:t>
                      </a:r>
                    </a:p>
                  </a:txBody>
                  <a:tcPr/>
                </a:tc>
                <a:tc>
                  <a:txBody>
                    <a:bodyPr/>
                    <a:lstStyle/>
                    <a:p>
                      <a:r>
                        <a:rPr lang="en-US" sz="1400" dirty="0"/>
                        <a:t>U of California, San Diego</a:t>
                      </a:r>
                    </a:p>
                  </a:txBody>
                  <a:tcPr/>
                </a:tc>
                <a:extLst>
                  <a:ext uri="{0D108BD9-81ED-4DB2-BD59-A6C34878D82A}">
                    <a16:rowId xmlns:a16="http://schemas.microsoft.com/office/drawing/2014/main" val="4282402652"/>
                  </a:ext>
                </a:extLst>
              </a:tr>
              <a:tr h="298405">
                <a:tc>
                  <a:txBody>
                    <a:bodyPr/>
                    <a:lstStyle/>
                    <a:p>
                      <a:r>
                        <a:rPr lang="en-US" sz="1400" dirty="0"/>
                        <a:t>Jetstream 2</a:t>
                      </a:r>
                    </a:p>
                  </a:txBody>
                  <a:tcPr/>
                </a:tc>
                <a:tc>
                  <a:txBody>
                    <a:bodyPr/>
                    <a:lstStyle/>
                    <a:p>
                      <a:r>
                        <a:rPr lang="en-US" sz="1400" dirty="0"/>
                        <a:t>University of Indiana + Partners</a:t>
                      </a:r>
                    </a:p>
                  </a:txBody>
                  <a:tcPr/>
                </a:tc>
                <a:extLst>
                  <a:ext uri="{0D108BD9-81ED-4DB2-BD59-A6C34878D82A}">
                    <a16:rowId xmlns:a16="http://schemas.microsoft.com/office/drawing/2014/main" val="2318990081"/>
                  </a:ext>
                </a:extLst>
              </a:tr>
              <a:tr h="298405">
                <a:tc>
                  <a:txBody>
                    <a:bodyPr/>
                    <a:lstStyle/>
                    <a:p>
                      <a:r>
                        <a:rPr lang="en-US" sz="1400" dirty="0"/>
                        <a:t>Stampede 2</a:t>
                      </a:r>
                    </a:p>
                  </a:txBody>
                  <a:tcPr/>
                </a:tc>
                <a:tc>
                  <a:txBody>
                    <a:bodyPr/>
                    <a:lstStyle/>
                    <a:p>
                      <a:r>
                        <a:rPr lang="en-US" sz="1400" dirty="0"/>
                        <a:t>U of Texas, Austin</a:t>
                      </a:r>
                    </a:p>
                  </a:txBody>
                  <a:tcPr/>
                </a:tc>
                <a:extLst>
                  <a:ext uri="{0D108BD9-81ED-4DB2-BD59-A6C34878D82A}">
                    <a16:rowId xmlns:a16="http://schemas.microsoft.com/office/drawing/2014/main" val="61518229"/>
                  </a:ext>
                </a:extLst>
              </a:tr>
            </a:tbl>
          </a:graphicData>
        </a:graphic>
      </p:graphicFrame>
      <p:sp>
        <p:nvSpPr>
          <p:cNvPr id="181" name="TextBox 180">
            <a:extLst>
              <a:ext uri="{FF2B5EF4-FFF2-40B4-BE49-F238E27FC236}">
                <a16:creationId xmlns:a16="http://schemas.microsoft.com/office/drawing/2014/main" id="{AE52E20D-95B2-55C4-B52B-D56BFB05D6EA}"/>
              </a:ext>
            </a:extLst>
          </p:cNvPr>
          <p:cNvSpPr txBox="1"/>
          <p:nvPr/>
        </p:nvSpPr>
        <p:spPr>
          <a:xfrm>
            <a:off x="8366656" y="3822465"/>
            <a:ext cx="3657600" cy="369332"/>
          </a:xfrm>
          <a:prstGeom prst="rect">
            <a:avLst/>
          </a:prstGeom>
          <a:solidFill>
            <a:srgbClr val="00C37E"/>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Innovative Prototypes/Testbeds</a:t>
            </a:r>
          </a:p>
        </p:txBody>
      </p:sp>
      <p:graphicFrame>
        <p:nvGraphicFramePr>
          <p:cNvPr id="187" name="Table 185" descr="Neocortex Carnegie-Mellon University,&#10;Voyager U of California San Diego,&#10;Ookami Stonybrook University,&#10;NRP U of California San Diego,&#10;ACES Texas A&amp;M University">
            <a:extLst>
              <a:ext uri="{FF2B5EF4-FFF2-40B4-BE49-F238E27FC236}">
                <a16:creationId xmlns:a16="http://schemas.microsoft.com/office/drawing/2014/main" id="{DE902054-2083-2889-346B-B767B327CC99}"/>
              </a:ext>
            </a:extLst>
          </p:cNvPr>
          <p:cNvGraphicFramePr>
            <a:graphicFrameLocks noGrp="1"/>
          </p:cNvGraphicFramePr>
          <p:nvPr>
            <p:extLst>
              <p:ext uri="{D42A27DB-BD31-4B8C-83A1-F6EECF244321}">
                <p14:modId xmlns:p14="http://schemas.microsoft.com/office/powerpoint/2010/main" val="2545189443"/>
              </p:ext>
            </p:extLst>
          </p:nvPr>
        </p:nvGraphicFramePr>
        <p:xfrm>
          <a:off x="8366655" y="4191797"/>
          <a:ext cx="3654609" cy="1524000"/>
        </p:xfrm>
        <a:graphic>
          <a:graphicData uri="http://schemas.openxmlformats.org/drawingml/2006/table">
            <a:tbl>
              <a:tblPr firstRow="1" bandRow="1">
                <a:tableStyleId>{2D5ABB26-0587-4C30-8999-92F81FD0307C}</a:tableStyleId>
              </a:tblPr>
              <a:tblGrid>
                <a:gridCol w="1089688">
                  <a:extLst>
                    <a:ext uri="{9D8B030D-6E8A-4147-A177-3AD203B41FA5}">
                      <a16:colId xmlns:a16="http://schemas.microsoft.com/office/drawing/2014/main" val="1042772800"/>
                    </a:ext>
                  </a:extLst>
                </a:gridCol>
                <a:gridCol w="2564921">
                  <a:extLst>
                    <a:ext uri="{9D8B030D-6E8A-4147-A177-3AD203B41FA5}">
                      <a16:colId xmlns:a16="http://schemas.microsoft.com/office/drawing/2014/main" val="1941145661"/>
                    </a:ext>
                  </a:extLst>
                </a:gridCol>
              </a:tblGrid>
              <a:tr h="298405">
                <a:tc>
                  <a:txBody>
                    <a:bodyPr/>
                    <a:lstStyle/>
                    <a:p>
                      <a:r>
                        <a:rPr lang="en-US" sz="1400" dirty="0"/>
                        <a:t>Neocortex</a:t>
                      </a:r>
                    </a:p>
                  </a:txBody>
                  <a:tcPr/>
                </a:tc>
                <a:tc>
                  <a:txBody>
                    <a:bodyPr/>
                    <a:lstStyle/>
                    <a:p>
                      <a:r>
                        <a:rPr lang="en-US" sz="1400" dirty="0"/>
                        <a:t>Carnegie-Mellon University</a:t>
                      </a:r>
                    </a:p>
                  </a:txBody>
                  <a:tcPr/>
                </a:tc>
                <a:extLst>
                  <a:ext uri="{0D108BD9-81ED-4DB2-BD59-A6C34878D82A}">
                    <a16:rowId xmlns:a16="http://schemas.microsoft.com/office/drawing/2014/main" val="4273828174"/>
                  </a:ext>
                </a:extLst>
              </a:tr>
              <a:tr h="298405">
                <a:tc>
                  <a:txBody>
                    <a:bodyPr/>
                    <a:lstStyle/>
                    <a:p>
                      <a:r>
                        <a:rPr lang="en-US" sz="1400" dirty="0"/>
                        <a:t>Voyager</a:t>
                      </a:r>
                    </a:p>
                  </a:txBody>
                  <a:tcPr/>
                </a:tc>
                <a:tc>
                  <a:txBody>
                    <a:bodyPr/>
                    <a:lstStyle/>
                    <a:p>
                      <a:r>
                        <a:rPr lang="en-US" sz="1400" dirty="0"/>
                        <a:t>U of California, San Diego</a:t>
                      </a:r>
                    </a:p>
                  </a:txBody>
                  <a:tcPr/>
                </a:tc>
                <a:extLst>
                  <a:ext uri="{0D108BD9-81ED-4DB2-BD59-A6C34878D82A}">
                    <a16:rowId xmlns:a16="http://schemas.microsoft.com/office/drawing/2014/main" val="3528933477"/>
                  </a:ext>
                </a:extLst>
              </a:tr>
              <a:tr h="298405">
                <a:tc>
                  <a:txBody>
                    <a:bodyPr/>
                    <a:lstStyle/>
                    <a:p>
                      <a:r>
                        <a:rPr lang="en-US" sz="1400" dirty="0"/>
                        <a:t>Ookami</a:t>
                      </a:r>
                    </a:p>
                  </a:txBody>
                  <a:tcPr/>
                </a:tc>
                <a:tc>
                  <a:txBody>
                    <a:bodyPr/>
                    <a:lstStyle/>
                    <a:p>
                      <a:r>
                        <a:rPr lang="en-US" sz="1400" dirty="0"/>
                        <a:t>Stonybrook University</a:t>
                      </a:r>
                    </a:p>
                  </a:txBody>
                  <a:tcPr/>
                </a:tc>
                <a:extLst>
                  <a:ext uri="{0D108BD9-81ED-4DB2-BD59-A6C34878D82A}">
                    <a16:rowId xmlns:a16="http://schemas.microsoft.com/office/drawing/2014/main" val="528228345"/>
                  </a:ext>
                </a:extLst>
              </a:tr>
              <a:tr h="298405">
                <a:tc>
                  <a:txBody>
                    <a:bodyPr/>
                    <a:lstStyle/>
                    <a:p>
                      <a:r>
                        <a:rPr lang="en-US" sz="1400" dirty="0"/>
                        <a:t>NRP</a:t>
                      </a:r>
                    </a:p>
                  </a:txBody>
                  <a:tcPr/>
                </a:tc>
                <a:tc>
                  <a:txBody>
                    <a:bodyPr/>
                    <a:lstStyle/>
                    <a:p>
                      <a:r>
                        <a:rPr lang="en-US" sz="1400" dirty="0"/>
                        <a:t>U of California, San Diego</a:t>
                      </a:r>
                    </a:p>
                  </a:txBody>
                  <a:tcPr/>
                </a:tc>
                <a:extLst>
                  <a:ext uri="{0D108BD9-81ED-4DB2-BD59-A6C34878D82A}">
                    <a16:rowId xmlns:a16="http://schemas.microsoft.com/office/drawing/2014/main" val="4282402652"/>
                  </a:ext>
                </a:extLst>
              </a:tr>
              <a:tr h="298405">
                <a:tc>
                  <a:txBody>
                    <a:bodyPr/>
                    <a:lstStyle/>
                    <a:p>
                      <a:r>
                        <a:rPr lang="en-US" sz="1400" dirty="0"/>
                        <a:t>ACES</a:t>
                      </a:r>
                    </a:p>
                  </a:txBody>
                  <a:tcPr/>
                </a:tc>
                <a:tc>
                  <a:txBody>
                    <a:bodyPr/>
                    <a:lstStyle/>
                    <a:p>
                      <a:r>
                        <a:rPr lang="en-US" sz="1400" dirty="0"/>
                        <a:t>Texas A&amp;M University</a:t>
                      </a:r>
                    </a:p>
                  </a:txBody>
                  <a:tcPr/>
                </a:tc>
                <a:extLst>
                  <a:ext uri="{0D108BD9-81ED-4DB2-BD59-A6C34878D82A}">
                    <a16:rowId xmlns:a16="http://schemas.microsoft.com/office/drawing/2014/main" val="2318990081"/>
                  </a:ext>
                </a:extLst>
              </a:tr>
            </a:tbl>
          </a:graphicData>
        </a:graphic>
      </p:graphicFrame>
      <p:sp>
        <p:nvSpPr>
          <p:cNvPr id="170" name="TextBox 169">
            <a:extLst>
              <a:ext uri="{FF2B5EF4-FFF2-40B4-BE49-F238E27FC236}">
                <a16:creationId xmlns:a16="http://schemas.microsoft.com/office/drawing/2014/main" id="{45899E26-2321-5986-E3B9-E5468318CB46}"/>
              </a:ext>
            </a:extLst>
          </p:cNvPr>
          <p:cNvSpPr txBox="1"/>
          <p:nvPr/>
        </p:nvSpPr>
        <p:spPr>
          <a:xfrm>
            <a:off x="4247615" y="5685961"/>
            <a:ext cx="3657600" cy="369332"/>
          </a:xfrm>
          <a:prstGeom prst="rect">
            <a:avLst/>
          </a:prstGeom>
          <a:solidFill>
            <a:srgbClr val="473B7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Distributed Services</a:t>
            </a:r>
          </a:p>
        </p:txBody>
      </p:sp>
      <p:graphicFrame>
        <p:nvGraphicFramePr>
          <p:cNvPr id="190" name="Table 185" descr="PATh/OSG Universtiy Wisconsin Madison,&#10;ACCESS Fourteen Partners">
            <a:extLst>
              <a:ext uri="{FF2B5EF4-FFF2-40B4-BE49-F238E27FC236}">
                <a16:creationId xmlns:a16="http://schemas.microsoft.com/office/drawing/2014/main" id="{7B49C186-2E50-C007-A64F-172CF3194602}"/>
              </a:ext>
            </a:extLst>
          </p:cNvPr>
          <p:cNvGraphicFramePr>
            <a:graphicFrameLocks noGrp="1"/>
          </p:cNvGraphicFramePr>
          <p:nvPr>
            <p:extLst>
              <p:ext uri="{D42A27DB-BD31-4B8C-83A1-F6EECF244321}">
                <p14:modId xmlns:p14="http://schemas.microsoft.com/office/powerpoint/2010/main" val="316133936"/>
              </p:ext>
            </p:extLst>
          </p:nvPr>
        </p:nvGraphicFramePr>
        <p:xfrm>
          <a:off x="4239999" y="6010334"/>
          <a:ext cx="3705317" cy="609600"/>
        </p:xfrm>
        <a:graphic>
          <a:graphicData uri="http://schemas.openxmlformats.org/drawingml/2006/table">
            <a:tbl>
              <a:tblPr firstRow="1" bandRow="1">
                <a:tableStyleId>{2D5ABB26-0587-4C30-8999-92F81FD0307C}</a:tableStyleId>
              </a:tblPr>
              <a:tblGrid>
                <a:gridCol w="1012317">
                  <a:extLst>
                    <a:ext uri="{9D8B030D-6E8A-4147-A177-3AD203B41FA5}">
                      <a16:colId xmlns:a16="http://schemas.microsoft.com/office/drawing/2014/main" val="1042772800"/>
                    </a:ext>
                  </a:extLst>
                </a:gridCol>
                <a:gridCol w="2693000">
                  <a:extLst>
                    <a:ext uri="{9D8B030D-6E8A-4147-A177-3AD203B41FA5}">
                      <a16:colId xmlns:a16="http://schemas.microsoft.com/office/drawing/2014/main" val="1941145661"/>
                    </a:ext>
                  </a:extLst>
                </a:gridCol>
              </a:tblGrid>
              <a:tr h="298405">
                <a:tc>
                  <a:txBody>
                    <a:bodyPr/>
                    <a:lstStyle/>
                    <a:p>
                      <a:r>
                        <a:rPr lang="en-US" sz="1400" dirty="0" err="1"/>
                        <a:t>PATh</a:t>
                      </a:r>
                      <a:r>
                        <a:rPr lang="en-US" sz="1400" dirty="0"/>
                        <a:t>/OSG</a:t>
                      </a:r>
                    </a:p>
                  </a:txBody>
                  <a:tcPr/>
                </a:tc>
                <a:tc>
                  <a:txBody>
                    <a:bodyPr/>
                    <a:lstStyle/>
                    <a:p>
                      <a:r>
                        <a:rPr lang="en-US" sz="1400" dirty="0"/>
                        <a:t>University of Wisconsin, Madison</a:t>
                      </a:r>
                    </a:p>
                  </a:txBody>
                  <a:tcPr/>
                </a:tc>
                <a:extLst>
                  <a:ext uri="{0D108BD9-81ED-4DB2-BD59-A6C34878D82A}">
                    <a16:rowId xmlns:a16="http://schemas.microsoft.com/office/drawing/2014/main" val="4273828174"/>
                  </a:ext>
                </a:extLst>
              </a:tr>
              <a:tr h="298405">
                <a:tc>
                  <a:txBody>
                    <a:bodyPr/>
                    <a:lstStyle/>
                    <a:p>
                      <a:r>
                        <a:rPr lang="en-US" sz="1400" dirty="0"/>
                        <a:t>ACCESS</a:t>
                      </a:r>
                    </a:p>
                  </a:txBody>
                  <a:tcPr/>
                </a:tc>
                <a:tc>
                  <a:txBody>
                    <a:bodyPr/>
                    <a:lstStyle/>
                    <a:p>
                      <a:r>
                        <a:rPr lang="en-US" sz="1400" dirty="0"/>
                        <a:t>Fourteen Partners</a:t>
                      </a:r>
                    </a:p>
                  </a:txBody>
                  <a:tcPr/>
                </a:tc>
                <a:extLst>
                  <a:ext uri="{0D108BD9-81ED-4DB2-BD59-A6C34878D82A}">
                    <a16:rowId xmlns:a16="http://schemas.microsoft.com/office/drawing/2014/main" val="3528933477"/>
                  </a:ext>
                </a:extLst>
              </a:tr>
            </a:tbl>
          </a:graphicData>
        </a:graphic>
      </p:graphicFrame>
      <p:sp>
        <p:nvSpPr>
          <p:cNvPr id="171" name="TextBox 170">
            <a:extLst>
              <a:ext uri="{FF2B5EF4-FFF2-40B4-BE49-F238E27FC236}">
                <a16:creationId xmlns:a16="http://schemas.microsoft.com/office/drawing/2014/main" id="{79CD7C4D-CBA8-2612-6176-901ACFE2DEAE}"/>
              </a:ext>
            </a:extLst>
          </p:cNvPr>
          <p:cNvSpPr txBox="1"/>
          <p:nvPr/>
        </p:nvSpPr>
        <p:spPr>
          <a:xfrm>
            <a:off x="8366656" y="5658802"/>
            <a:ext cx="3657600" cy="369332"/>
          </a:xfrm>
          <a:prstGeom prst="rect">
            <a:avLst/>
          </a:prstGeom>
          <a:solidFill>
            <a:srgbClr val="A6C3DA"/>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white"/>
                </a:solidFill>
                <a:effectLst/>
                <a:uLnTx/>
                <a:uFillTx/>
                <a:latin typeface="Calibri" panose="020F0502020204030204"/>
                <a:ea typeface="+mn-ea"/>
                <a:cs typeface="+mn-cs"/>
              </a:rPr>
              <a:t>Cloud resources</a:t>
            </a:r>
          </a:p>
        </p:txBody>
      </p:sp>
      <p:graphicFrame>
        <p:nvGraphicFramePr>
          <p:cNvPr id="189" name="Table 185" descr="Cloudbank U of California San Diego,&#10;CloudLab University of Utah,&#10;Chameleon Universtiy of Chicago">
            <a:extLst>
              <a:ext uri="{FF2B5EF4-FFF2-40B4-BE49-F238E27FC236}">
                <a16:creationId xmlns:a16="http://schemas.microsoft.com/office/drawing/2014/main" id="{D2860701-19F2-016A-8B05-DD8840361BD3}"/>
              </a:ext>
            </a:extLst>
          </p:cNvPr>
          <p:cNvGraphicFramePr>
            <a:graphicFrameLocks noGrp="1"/>
          </p:cNvGraphicFramePr>
          <p:nvPr>
            <p:extLst>
              <p:ext uri="{D42A27DB-BD31-4B8C-83A1-F6EECF244321}">
                <p14:modId xmlns:p14="http://schemas.microsoft.com/office/powerpoint/2010/main" val="3092423260"/>
              </p:ext>
            </p:extLst>
          </p:nvPr>
        </p:nvGraphicFramePr>
        <p:xfrm>
          <a:off x="8366654" y="5983175"/>
          <a:ext cx="3654610" cy="914400"/>
        </p:xfrm>
        <a:graphic>
          <a:graphicData uri="http://schemas.openxmlformats.org/drawingml/2006/table">
            <a:tbl>
              <a:tblPr firstRow="1" bandRow="1">
                <a:tableStyleId>{2D5ABB26-0587-4C30-8999-92F81FD0307C}</a:tableStyleId>
              </a:tblPr>
              <a:tblGrid>
                <a:gridCol w="1089689">
                  <a:extLst>
                    <a:ext uri="{9D8B030D-6E8A-4147-A177-3AD203B41FA5}">
                      <a16:colId xmlns:a16="http://schemas.microsoft.com/office/drawing/2014/main" val="1042772800"/>
                    </a:ext>
                  </a:extLst>
                </a:gridCol>
                <a:gridCol w="2564921">
                  <a:extLst>
                    <a:ext uri="{9D8B030D-6E8A-4147-A177-3AD203B41FA5}">
                      <a16:colId xmlns:a16="http://schemas.microsoft.com/office/drawing/2014/main" val="1941145661"/>
                    </a:ext>
                  </a:extLst>
                </a:gridCol>
              </a:tblGrid>
              <a:tr h="298405">
                <a:tc>
                  <a:txBody>
                    <a:bodyPr/>
                    <a:lstStyle/>
                    <a:p>
                      <a:r>
                        <a:rPr lang="en-US" sz="1400" dirty="0"/>
                        <a:t>Cloudbank</a:t>
                      </a:r>
                    </a:p>
                  </a:txBody>
                  <a:tcPr/>
                </a:tc>
                <a:tc>
                  <a:txBody>
                    <a:bodyPr/>
                    <a:lstStyle/>
                    <a:p>
                      <a:r>
                        <a:rPr lang="en-US" sz="1400" dirty="0"/>
                        <a:t>U of California, San Diego</a:t>
                      </a:r>
                    </a:p>
                  </a:txBody>
                  <a:tcPr/>
                </a:tc>
                <a:extLst>
                  <a:ext uri="{0D108BD9-81ED-4DB2-BD59-A6C34878D82A}">
                    <a16:rowId xmlns:a16="http://schemas.microsoft.com/office/drawing/2014/main" val="4273828174"/>
                  </a:ext>
                </a:extLst>
              </a:tr>
              <a:tr h="298405">
                <a:tc>
                  <a:txBody>
                    <a:bodyPr/>
                    <a:lstStyle/>
                    <a:p>
                      <a:r>
                        <a:rPr lang="en-US" sz="1400" dirty="0"/>
                        <a:t>CloudLab</a:t>
                      </a:r>
                    </a:p>
                  </a:txBody>
                  <a:tcPr/>
                </a:tc>
                <a:tc>
                  <a:txBody>
                    <a:bodyPr/>
                    <a:lstStyle/>
                    <a:p>
                      <a:r>
                        <a:rPr lang="en-US" sz="1400" dirty="0"/>
                        <a:t>University of Utah</a:t>
                      </a:r>
                    </a:p>
                  </a:txBody>
                  <a:tcPr/>
                </a:tc>
                <a:extLst>
                  <a:ext uri="{0D108BD9-81ED-4DB2-BD59-A6C34878D82A}">
                    <a16:rowId xmlns:a16="http://schemas.microsoft.com/office/drawing/2014/main" val="3528933477"/>
                  </a:ext>
                </a:extLst>
              </a:tr>
              <a:tr h="298405">
                <a:tc>
                  <a:txBody>
                    <a:bodyPr/>
                    <a:lstStyle/>
                    <a:p>
                      <a:r>
                        <a:rPr lang="en-US" sz="1400" dirty="0"/>
                        <a:t>Chameleon</a:t>
                      </a:r>
                    </a:p>
                  </a:txBody>
                  <a:tcPr/>
                </a:tc>
                <a:tc>
                  <a:txBody>
                    <a:bodyPr/>
                    <a:lstStyle/>
                    <a:p>
                      <a:r>
                        <a:rPr lang="en-US" sz="1400" dirty="0"/>
                        <a:t>University of Chicago</a:t>
                      </a:r>
                    </a:p>
                  </a:txBody>
                  <a:tcPr/>
                </a:tc>
                <a:extLst>
                  <a:ext uri="{0D108BD9-81ED-4DB2-BD59-A6C34878D82A}">
                    <a16:rowId xmlns:a16="http://schemas.microsoft.com/office/drawing/2014/main" val="1197196249"/>
                  </a:ext>
                </a:extLst>
              </a:tr>
            </a:tbl>
          </a:graphicData>
        </a:graphic>
      </p:graphicFrame>
      <p:sp>
        <p:nvSpPr>
          <p:cNvPr id="191" name="Freeform 141">
            <a:extLst>
              <a:ext uri="{FF2B5EF4-FFF2-40B4-BE49-F238E27FC236}">
                <a16:creationId xmlns:a16="http://schemas.microsoft.com/office/drawing/2014/main" id="{2232ED70-709C-A2CF-6BEA-034874132406}"/>
              </a:ext>
              <a:ext uri="{C183D7F6-B498-43B3-948B-1728B52AA6E4}">
                <adec:decorative xmlns:adec="http://schemas.microsoft.com/office/drawing/2017/decorative" val="1"/>
              </a:ext>
            </a:extLst>
          </p:cNvPr>
          <p:cNvSpPr>
            <a:spLocks/>
          </p:cNvSpPr>
          <p:nvPr/>
        </p:nvSpPr>
        <p:spPr bwMode="auto">
          <a:xfrm>
            <a:off x="957064" y="3648617"/>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A6C3DA"/>
          </a:solidFill>
          <a:ln>
            <a:noFill/>
          </a:ln>
        </p:spPr>
        <p:txBody>
          <a:bodyPr vert="horz" wrap="square" lIns="91440" tIns="45720" rIns="91440" bIns="45720" numCol="1" anchor="t" anchorCtr="0" compatLnSpc="1">
            <a:prstTxWarp prst="textNoShape">
              <a:avLst/>
            </a:prstTxWarp>
          </a:bodyPr>
          <a:lstStyle/>
          <a:p>
            <a:endParaRPr lang="en-US"/>
          </a:p>
        </p:txBody>
      </p:sp>
      <p:sp>
        <p:nvSpPr>
          <p:cNvPr id="192" name="Freeform 141">
            <a:extLst>
              <a:ext uri="{FF2B5EF4-FFF2-40B4-BE49-F238E27FC236}">
                <a16:creationId xmlns:a16="http://schemas.microsoft.com/office/drawing/2014/main" id="{E7F63971-E290-7B37-FBF6-DF472FAF8C53}"/>
              </a:ext>
              <a:ext uri="{C183D7F6-B498-43B3-948B-1728B52AA6E4}">
                <adec:decorative xmlns:adec="http://schemas.microsoft.com/office/drawing/2017/decorative" val="1"/>
              </a:ext>
            </a:extLst>
          </p:cNvPr>
          <p:cNvSpPr>
            <a:spLocks/>
          </p:cNvSpPr>
          <p:nvPr/>
        </p:nvSpPr>
        <p:spPr bwMode="auto">
          <a:xfrm>
            <a:off x="1801985" y="2573634"/>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A6C3DA"/>
          </a:solidFill>
          <a:ln>
            <a:noFill/>
          </a:ln>
        </p:spPr>
        <p:txBody>
          <a:bodyPr vert="horz" wrap="square" lIns="91440" tIns="45720" rIns="91440" bIns="45720" numCol="1" anchor="t" anchorCtr="0" compatLnSpc="1">
            <a:prstTxWarp prst="textNoShape">
              <a:avLst/>
            </a:prstTxWarp>
          </a:bodyPr>
          <a:lstStyle/>
          <a:p>
            <a:endParaRPr lang="en-US"/>
          </a:p>
        </p:txBody>
      </p:sp>
      <p:sp>
        <p:nvSpPr>
          <p:cNvPr id="193" name="Freeform 141">
            <a:extLst>
              <a:ext uri="{FF2B5EF4-FFF2-40B4-BE49-F238E27FC236}">
                <a16:creationId xmlns:a16="http://schemas.microsoft.com/office/drawing/2014/main" id="{1FBFC464-377B-0FEF-6734-00CEFB3A9462}"/>
              </a:ext>
              <a:ext uri="{C183D7F6-B498-43B3-948B-1728B52AA6E4}">
                <adec:decorative xmlns:adec="http://schemas.microsoft.com/office/drawing/2017/decorative" val="1"/>
              </a:ext>
            </a:extLst>
          </p:cNvPr>
          <p:cNvSpPr>
            <a:spLocks/>
          </p:cNvSpPr>
          <p:nvPr/>
        </p:nvSpPr>
        <p:spPr bwMode="auto">
          <a:xfrm>
            <a:off x="5205515" y="2441732"/>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A6C3DA"/>
          </a:solidFill>
          <a:ln>
            <a:noFill/>
          </a:ln>
        </p:spPr>
        <p:txBody>
          <a:bodyPr vert="horz" wrap="square" lIns="91440" tIns="45720" rIns="91440" bIns="45720" numCol="1" anchor="t" anchorCtr="0" compatLnSpc="1">
            <a:prstTxWarp prst="textNoShape">
              <a:avLst/>
            </a:prstTxWarp>
          </a:bodyPr>
          <a:lstStyle/>
          <a:p>
            <a:endParaRPr lang="en-US"/>
          </a:p>
        </p:txBody>
      </p:sp>
      <p:sp>
        <p:nvSpPr>
          <p:cNvPr id="194" name="Freeform 141">
            <a:extLst>
              <a:ext uri="{FF2B5EF4-FFF2-40B4-BE49-F238E27FC236}">
                <a16:creationId xmlns:a16="http://schemas.microsoft.com/office/drawing/2014/main" id="{278DB6E5-3B90-7F06-4346-C3F8E4B12DE8}"/>
              </a:ext>
              <a:ext uri="{C183D7F6-B498-43B3-948B-1728B52AA6E4}">
                <adec:decorative xmlns:adec="http://schemas.microsoft.com/office/drawing/2017/decorative" val="1"/>
              </a:ext>
            </a:extLst>
          </p:cNvPr>
          <p:cNvSpPr>
            <a:spLocks/>
          </p:cNvSpPr>
          <p:nvPr/>
        </p:nvSpPr>
        <p:spPr bwMode="auto">
          <a:xfrm>
            <a:off x="4949572" y="2178621"/>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95" name="Freeform 141">
            <a:extLst>
              <a:ext uri="{FF2B5EF4-FFF2-40B4-BE49-F238E27FC236}">
                <a16:creationId xmlns:a16="http://schemas.microsoft.com/office/drawing/2014/main" id="{ED8073C9-1E6D-2D69-DD20-7D7205F13B44}"/>
              </a:ext>
              <a:ext uri="{C183D7F6-B498-43B3-948B-1728B52AA6E4}">
                <adec:decorative xmlns:adec="http://schemas.microsoft.com/office/drawing/2017/decorative" val="1"/>
              </a:ext>
            </a:extLst>
          </p:cNvPr>
          <p:cNvSpPr>
            <a:spLocks/>
          </p:cNvSpPr>
          <p:nvPr/>
        </p:nvSpPr>
        <p:spPr bwMode="auto">
          <a:xfrm>
            <a:off x="6451063" y="2438589"/>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96" name="Freeform 141">
            <a:extLst>
              <a:ext uri="{FF2B5EF4-FFF2-40B4-BE49-F238E27FC236}">
                <a16:creationId xmlns:a16="http://schemas.microsoft.com/office/drawing/2014/main" id="{1A726EED-3EEC-C8F6-7270-789762E3503E}"/>
              </a:ext>
              <a:ext uri="{C183D7F6-B498-43B3-948B-1728B52AA6E4}">
                <adec:decorative xmlns:adec="http://schemas.microsoft.com/office/drawing/2017/decorative" val="1"/>
              </a:ext>
            </a:extLst>
          </p:cNvPr>
          <p:cNvSpPr>
            <a:spLocks/>
          </p:cNvSpPr>
          <p:nvPr/>
        </p:nvSpPr>
        <p:spPr bwMode="auto">
          <a:xfrm>
            <a:off x="2731471" y="2766141"/>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97" name="Freeform 141">
            <a:extLst>
              <a:ext uri="{FF2B5EF4-FFF2-40B4-BE49-F238E27FC236}">
                <a16:creationId xmlns:a16="http://schemas.microsoft.com/office/drawing/2014/main" id="{9582C096-9893-949D-6D2C-D7EAFABF12A8}"/>
              </a:ext>
              <a:ext uri="{C183D7F6-B498-43B3-948B-1728B52AA6E4}">
                <adec:decorative xmlns:adec="http://schemas.microsoft.com/office/drawing/2017/decorative" val="1"/>
              </a:ext>
            </a:extLst>
          </p:cNvPr>
          <p:cNvSpPr>
            <a:spLocks/>
          </p:cNvSpPr>
          <p:nvPr/>
        </p:nvSpPr>
        <p:spPr bwMode="auto">
          <a:xfrm>
            <a:off x="5036704" y="2435074"/>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98" name="Freeform 141">
            <a:extLst>
              <a:ext uri="{FF2B5EF4-FFF2-40B4-BE49-F238E27FC236}">
                <a16:creationId xmlns:a16="http://schemas.microsoft.com/office/drawing/2014/main" id="{F79C602B-D312-9F44-90C4-1B2FA8129310}"/>
              </a:ext>
              <a:ext uri="{C183D7F6-B498-43B3-948B-1728B52AA6E4}">
                <adec:decorative xmlns:adec="http://schemas.microsoft.com/office/drawing/2017/decorative" val="1"/>
              </a:ext>
            </a:extLst>
          </p:cNvPr>
          <p:cNvSpPr>
            <a:spLocks/>
          </p:cNvSpPr>
          <p:nvPr/>
        </p:nvSpPr>
        <p:spPr bwMode="auto">
          <a:xfrm>
            <a:off x="6477536" y="2052508"/>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flSlide1Footer">
            <a:extLst>
              <a:ext uri="{FF2B5EF4-FFF2-40B4-BE49-F238E27FC236}">
                <a16:creationId xmlns:a16="http://schemas.microsoft.com/office/drawing/2014/main" id="{F9E12A61-6CEE-1373-86F9-56E529F017ED}"/>
              </a:ext>
              <a:ext uri="{C183D7F6-B498-43B3-948B-1728B52AA6E4}">
                <adec:decorative xmlns:adec="http://schemas.microsoft.com/office/drawing/2017/decorative" val="1"/>
              </a:ext>
            </a:extLst>
          </p:cNvPr>
          <p:cNvSpPr txBox="1"/>
          <p:nvPr/>
        </p:nvSpPr>
        <p:spPr>
          <a:xfrm>
            <a:off x="0" y="6537960"/>
            <a:ext cx="242374" cy="223138"/>
          </a:xfrm>
          <a:prstGeom prst="rect">
            <a:avLst/>
          </a:prstGeom>
          <a:noFill/>
        </p:spPr>
        <p:txBody>
          <a:bodyPr vert="horz" wrap="none" rtlCol="0">
            <a:spAutoFit/>
          </a:bodyPr>
          <a:lstStyle/>
          <a:p>
            <a:r>
              <a:rPr lang="en-US" sz="850">
                <a:solidFill>
                  <a:srgbClr val="000000"/>
                </a:solidFill>
                <a:latin typeface="Microsoft Sans Serif" panose="020B0604020202020204" pitchFamily="34" charset="0"/>
              </a:rPr>
              <a:t>  </a:t>
            </a:r>
          </a:p>
        </p:txBody>
      </p:sp>
      <p:sp>
        <p:nvSpPr>
          <p:cNvPr id="3" name="hcSlide1Header">
            <a:extLst>
              <a:ext uri="{FF2B5EF4-FFF2-40B4-BE49-F238E27FC236}">
                <a16:creationId xmlns:a16="http://schemas.microsoft.com/office/drawing/2014/main" id="{D8B3D61C-3F8C-7B57-08A3-47DD6B8C0398}"/>
              </a:ext>
              <a:ext uri="{C183D7F6-B498-43B3-948B-1728B52AA6E4}">
                <adec:decorative xmlns:adec="http://schemas.microsoft.com/office/drawing/2017/decorative" val="1"/>
              </a:ext>
            </a:extLst>
          </p:cNvPr>
          <p:cNvSpPr txBox="1"/>
          <p:nvPr/>
        </p:nvSpPr>
        <p:spPr>
          <a:xfrm>
            <a:off x="5994400" y="0"/>
            <a:ext cx="184731" cy="369332"/>
          </a:xfrm>
          <a:prstGeom prst="rect">
            <a:avLst/>
          </a:prstGeom>
          <a:noFill/>
        </p:spPr>
        <p:txBody>
          <a:bodyPr vert="horz" wrap="none" rtlCol="0">
            <a:spAutoFit/>
          </a:bodyPr>
          <a:lstStyle/>
          <a:p>
            <a:endParaRPr lang="en-US"/>
          </a:p>
        </p:txBody>
      </p:sp>
      <p:sp>
        <p:nvSpPr>
          <p:cNvPr id="5" name="Freeform 141">
            <a:extLst>
              <a:ext uri="{FF2B5EF4-FFF2-40B4-BE49-F238E27FC236}">
                <a16:creationId xmlns:a16="http://schemas.microsoft.com/office/drawing/2014/main" id="{2FCE2D3C-8E2F-C941-F9F7-05BF444CF065}"/>
              </a:ext>
              <a:ext uri="{C183D7F6-B498-43B3-948B-1728B52AA6E4}">
                <adec:decorative xmlns:adec="http://schemas.microsoft.com/office/drawing/2017/decorative" val="1"/>
              </a:ext>
            </a:extLst>
          </p:cNvPr>
          <p:cNvSpPr>
            <a:spLocks/>
          </p:cNvSpPr>
          <p:nvPr/>
        </p:nvSpPr>
        <p:spPr bwMode="auto">
          <a:xfrm>
            <a:off x="7417557" y="1937053"/>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50" name="Freeform 141">
            <a:extLst>
              <a:ext uri="{FF2B5EF4-FFF2-40B4-BE49-F238E27FC236}">
                <a16:creationId xmlns:a16="http://schemas.microsoft.com/office/drawing/2014/main" id="{0E00D1AF-AD07-BEBC-7261-0B1E8E78CE2C}"/>
              </a:ext>
              <a:ext uri="{C183D7F6-B498-43B3-948B-1728B52AA6E4}">
                <adec:decorative xmlns:adec="http://schemas.microsoft.com/office/drawing/2017/decorative" val="1"/>
              </a:ext>
            </a:extLst>
          </p:cNvPr>
          <p:cNvSpPr>
            <a:spLocks/>
          </p:cNvSpPr>
          <p:nvPr/>
        </p:nvSpPr>
        <p:spPr bwMode="auto">
          <a:xfrm>
            <a:off x="7583190" y="1924652"/>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53" name="Freeform 141">
            <a:extLst>
              <a:ext uri="{FF2B5EF4-FFF2-40B4-BE49-F238E27FC236}">
                <a16:creationId xmlns:a16="http://schemas.microsoft.com/office/drawing/2014/main" id="{ED9B87F0-D9AA-5CDA-9B68-159774811557}"/>
              </a:ext>
              <a:ext uri="{C183D7F6-B498-43B3-948B-1728B52AA6E4}">
                <adec:decorative xmlns:adec="http://schemas.microsoft.com/office/drawing/2017/decorative" val="1"/>
              </a:ext>
            </a:extLst>
          </p:cNvPr>
          <p:cNvSpPr>
            <a:spLocks/>
          </p:cNvSpPr>
          <p:nvPr/>
        </p:nvSpPr>
        <p:spPr bwMode="auto">
          <a:xfrm>
            <a:off x="6055613" y="2552379"/>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54" name="Freeform 141">
            <a:extLst>
              <a:ext uri="{FF2B5EF4-FFF2-40B4-BE49-F238E27FC236}">
                <a16:creationId xmlns:a16="http://schemas.microsoft.com/office/drawing/2014/main" id="{A97F0BEC-F249-9C66-A1AE-14B68EDDEE1D}"/>
              </a:ext>
              <a:ext uri="{C183D7F6-B498-43B3-948B-1728B52AA6E4}">
                <adec:decorative xmlns:adec="http://schemas.microsoft.com/office/drawing/2017/decorative" val="1"/>
              </a:ext>
            </a:extLst>
          </p:cNvPr>
          <p:cNvSpPr>
            <a:spLocks/>
          </p:cNvSpPr>
          <p:nvPr/>
        </p:nvSpPr>
        <p:spPr bwMode="auto">
          <a:xfrm>
            <a:off x="5819796" y="3111124"/>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56" name="Freeform 141">
            <a:extLst>
              <a:ext uri="{FF2B5EF4-FFF2-40B4-BE49-F238E27FC236}">
                <a16:creationId xmlns:a16="http://schemas.microsoft.com/office/drawing/2014/main" id="{4B5AFCDE-D67D-34B7-EDFE-3C7E778174D9}"/>
              </a:ext>
              <a:ext uri="{C183D7F6-B498-43B3-948B-1728B52AA6E4}">
                <adec:decorative xmlns:adec="http://schemas.microsoft.com/office/drawing/2017/decorative" val="1"/>
              </a:ext>
            </a:extLst>
          </p:cNvPr>
          <p:cNvSpPr>
            <a:spLocks/>
          </p:cNvSpPr>
          <p:nvPr/>
        </p:nvSpPr>
        <p:spPr bwMode="auto">
          <a:xfrm>
            <a:off x="6068799" y="4070875"/>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58" name="Freeform 163">
            <a:extLst>
              <a:ext uri="{FF2B5EF4-FFF2-40B4-BE49-F238E27FC236}">
                <a16:creationId xmlns:a16="http://schemas.microsoft.com/office/drawing/2014/main" id="{0547BE1C-5FEF-9928-993D-EEC912E3CCB8}"/>
              </a:ext>
              <a:ext uri="{C183D7F6-B498-43B3-948B-1728B52AA6E4}">
                <adec:decorative xmlns:adec="http://schemas.microsoft.com/office/drawing/2017/decorative" val="1"/>
              </a:ext>
            </a:extLst>
          </p:cNvPr>
          <p:cNvSpPr>
            <a:spLocks/>
          </p:cNvSpPr>
          <p:nvPr/>
        </p:nvSpPr>
        <p:spPr bwMode="auto">
          <a:xfrm>
            <a:off x="2340693" y="5136715"/>
            <a:ext cx="183057" cy="183057"/>
          </a:xfrm>
          <a:custGeom>
            <a:avLst/>
            <a:gdLst>
              <a:gd name="T0" fmla="*/ 37 w 75"/>
              <a:gd name="T1" fmla="*/ 0 h 72"/>
              <a:gd name="T2" fmla="*/ 49 w 75"/>
              <a:gd name="T3" fmla="*/ 23 h 72"/>
              <a:gd name="T4" fmla="*/ 75 w 75"/>
              <a:gd name="T5" fmla="*/ 28 h 72"/>
              <a:gd name="T6" fmla="*/ 57 w 75"/>
              <a:gd name="T7" fmla="*/ 46 h 72"/>
              <a:gd name="T8" fmla="*/ 61 w 75"/>
              <a:gd name="T9" fmla="*/ 72 h 72"/>
              <a:gd name="T10" fmla="*/ 37 w 75"/>
              <a:gd name="T11" fmla="*/ 60 h 72"/>
              <a:gd name="T12" fmla="*/ 14 w 75"/>
              <a:gd name="T13" fmla="*/ 72 h 72"/>
              <a:gd name="T14" fmla="*/ 18 w 75"/>
              <a:gd name="T15" fmla="*/ 46 h 72"/>
              <a:gd name="T16" fmla="*/ 0 w 75"/>
              <a:gd name="T17" fmla="*/ 28 h 72"/>
              <a:gd name="T18" fmla="*/ 25 w 75"/>
              <a:gd name="T19" fmla="*/ 23 h 72"/>
              <a:gd name="T20" fmla="*/ 37 w 75"/>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37" y="0"/>
                </a:moveTo>
                <a:lnTo>
                  <a:pt x="49" y="23"/>
                </a:lnTo>
                <a:lnTo>
                  <a:pt x="75" y="28"/>
                </a:lnTo>
                <a:lnTo>
                  <a:pt x="57" y="46"/>
                </a:lnTo>
                <a:lnTo>
                  <a:pt x="61" y="72"/>
                </a:lnTo>
                <a:lnTo>
                  <a:pt x="37" y="60"/>
                </a:lnTo>
                <a:lnTo>
                  <a:pt x="14" y="72"/>
                </a:lnTo>
                <a:lnTo>
                  <a:pt x="18" y="46"/>
                </a:lnTo>
                <a:lnTo>
                  <a:pt x="0" y="28"/>
                </a:lnTo>
                <a:lnTo>
                  <a:pt x="25" y="23"/>
                </a:lnTo>
                <a:lnTo>
                  <a:pt x="37"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9" name="Freeform 141">
            <a:extLst>
              <a:ext uri="{FF2B5EF4-FFF2-40B4-BE49-F238E27FC236}">
                <a16:creationId xmlns:a16="http://schemas.microsoft.com/office/drawing/2014/main" id="{D9B725DA-D98E-CA55-10C9-50F67EE70E04}"/>
              </a:ext>
              <a:ext uri="{C183D7F6-B498-43B3-948B-1728B52AA6E4}">
                <adec:decorative xmlns:adec="http://schemas.microsoft.com/office/drawing/2017/decorative" val="1"/>
              </a:ext>
            </a:extLst>
          </p:cNvPr>
          <p:cNvSpPr>
            <a:spLocks/>
          </p:cNvSpPr>
          <p:nvPr/>
        </p:nvSpPr>
        <p:spPr bwMode="auto">
          <a:xfrm>
            <a:off x="2737255" y="2968653"/>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161" name="Freeform 141">
            <a:extLst>
              <a:ext uri="{FF2B5EF4-FFF2-40B4-BE49-F238E27FC236}">
                <a16:creationId xmlns:a16="http://schemas.microsoft.com/office/drawing/2014/main" id="{77F1855C-2048-30F9-B169-5F995A10DEF1}"/>
              </a:ext>
              <a:ext uri="{C183D7F6-B498-43B3-948B-1728B52AA6E4}">
                <adec:decorative xmlns:adec="http://schemas.microsoft.com/office/drawing/2017/decorative" val="1"/>
              </a:ext>
            </a:extLst>
          </p:cNvPr>
          <p:cNvSpPr>
            <a:spLocks/>
          </p:cNvSpPr>
          <p:nvPr/>
        </p:nvSpPr>
        <p:spPr bwMode="auto">
          <a:xfrm>
            <a:off x="5150962" y="2282891"/>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63" name="Freeform 141">
            <a:extLst>
              <a:ext uri="{FF2B5EF4-FFF2-40B4-BE49-F238E27FC236}">
                <a16:creationId xmlns:a16="http://schemas.microsoft.com/office/drawing/2014/main" id="{3BA0D5BB-A2E5-B1A6-F93A-28E1B5A155C9}"/>
              </a:ext>
              <a:ext uri="{C183D7F6-B498-43B3-948B-1728B52AA6E4}">
                <adec:decorative xmlns:adec="http://schemas.microsoft.com/office/drawing/2017/decorative" val="1"/>
              </a:ext>
            </a:extLst>
          </p:cNvPr>
          <p:cNvSpPr>
            <a:spLocks/>
          </p:cNvSpPr>
          <p:nvPr/>
        </p:nvSpPr>
        <p:spPr bwMode="auto">
          <a:xfrm>
            <a:off x="5541939" y="2894954"/>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65" name="Freeform 141">
            <a:extLst>
              <a:ext uri="{FF2B5EF4-FFF2-40B4-BE49-F238E27FC236}">
                <a16:creationId xmlns:a16="http://schemas.microsoft.com/office/drawing/2014/main" id="{82FB8734-61EE-E17D-5230-95FA677CAF7F}"/>
              </a:ext>
              <a:ext uri="{C183D7F6-B498-43B3-948B-1728B52AA6E4}">
                <adec:decorative xmlns:adec="http://schemas.microsoft.com/office/drawing/2017/decorative" val="1"/>
              </a:ext>
            </a:extLst>
          </p:cNvPr>
          <p:cNvSpPr>
            <a:spLocks/>
          </p:cNvSpPr>
          <p:nvPr/>
        </p:nvSpPr>
        <p:spPr bwMode="auto">
          <a:xfrm>
            <a:off x="633741" y="3541165"/>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sp>
        <p:nvSpPr>
          <p:cNvPr id="167" name="Freeform 141">
            <a:extLst>
              <a:ext uri="{FF2B5EF4-FFF2-40B4-BE49-F238E27FC236}">
                <a16:creationId xmlns:a16="http://schemas.microsoft.com/office/drawing/2014/main" id="{B257E1A9-4E04-510F-3DAC-F5268C8E810D}"/>
              </a:ext>
              <a:ext uri="{C183D7F6-B498-43B3-948B-1728B52AA6E4}">
                <adec:decorative xmlns:adec="http://schemas.microsoft.com/office/drawing/2017/decorative" val="1"/>
              </a:ext>
            </a:extLst>
          </p:cNvPr>
          <p:cNvSpPr>
            <a:spLocks/>
          </p:cNvSpPr>
          <p:nvPr/>
        </p:nvSpPr>
        <p:spPr bwMode="auto">
          <a:xfrm>
            <a:off x="1102213" y="3757840"/>
            <a:ext cx="182880" cy="182880"/>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473B70"/>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6" name="Group 4">
            <a:extLst>
              <a:ext uri="{FF2B5EF4-FFF2-40B4-BE49-F238E27FC236}">
                <a16:creationId xmlns:a16="http://schemas.microsoft.com/office/drawing/2014/main" id="{078816E7-C481-3CDE-7AD6-2F593E14C489}"/>
              </a:ext>
              <a:ext uri="{C183D7F6-B498-43B3-948B-1728B52AA6E4}">
                <adec:decorative xmlns:adec="http://schemas.microsoft.com/office/drawing/2017/decorative" val="1"/>
              </a:ext>
            </a:extLst>
          </p:cNvPr>
          <p:cNvGrpSpPr>
            <a:grpSpLocks noChangeAspect="1"/>
          </p:cNvGrpSpPr>
          <p:nvPr/>
        </p:nvGrpSpPr>
        <p:grpSpPr bwMode="auto">
          <a:xfrm>
            <a:off x="2747" y="734690"/>
            <a:ext cx="8030021" cy="5086688"/>
            <a:chOff x="0" y="391"/>
            <a:chExt cx="5571" cy="3529"/>
          </a:xfrm>
        </p:grpSpPr>
        <p:sp>
          <p:nvSpPr>
            <p:cNvPr id="7" name="AutoShape 3">
              <a:extLst>
                <a:ext uri="{FF2B5EF4-FFF2-40B4-BE49-F238E27FC236}">
                  <a16:creationId xmlns:a16="http://schemas.microsoft.com/office/drawing/2014/main" id="{1AF303BC-FF25-45CA-BBA6-A7C6B88F74C7}"/>
                </a:ext>
              </a:extLst>
            </p:cNvPr>
            <p:cNvSpPr>
              <a:spLocks noChangeAspect="1" noChangeArrowheads="1" noTextEdit="1"/>
            </p:cNvSpPr>
            <p:nvPr/>
          </p:nvSpPr>
          <p:spPr bwMode="auto">
            <a:xfrm>
              <a:off x="0" y="391"/>
              <a:ext cx="5571" cy="35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 name="Freeform 5">
              <a:extLst>
                <a:ext uri="{FF2B5EF4-FFF2-40B4-BE49-F238E27FC236}">
                  <a16:creationId xmlns:a16="http://schemas.microsoft.com/office/drawing/2014/main" id="{A5FD706B-D39F-27B3-C17B-68474668DD7C}"/>
                </a:ext>
              </a:extLst>
            </p:cNvPr>
            <p:cNvSpPr>
              <a:spLocks noEditPoints="1"/>
            </p:cNvSpPr>
            <p:nvPr/>
          </p:nvSpPr>
          <p:spPr bwMode="auto">
            <a:xfrm>
              <a:off x="54" y="2960"/>
              <a:ext cx="1256" cy="934"/>
            </a:xfrm>
            <a:custGeom>
              <a:avLst/>
              <a:gdLst>
                <a:gd name="T0" fmla="*/ 966 w 1256"/>
                <a:gd name="T1" fmla="*/ 653 h 934"/>
                <a:gd name="T2" fmla="*/ 1052 w 1256"/>
                <a:gd name="T3" fmla="*/ 667 h 934"/>
                <a:gd name="T4" fmla="*/ 1147 w 1256"/>
                <a:gd name="T5" fmla="*/ 756 h 934"/>
                <a:gd name="T6" fmla="*/ 1256 w 1256"/>
                <a:gd name="T7" fmla="*/ 887 h 934"/>
                <a:gd name="T8" fmla="*/ 1190 w 1256"/>
                <a:gd name="T9" fmla="*/ 887 h 934"/>
                <a:gd name="T10" fmla="*/ 1180 w 1256"/>
                <a:gd name="T11" fmla="*/ 929 h 934"/>
                <a:gd name="T12" fmla="*/ 1160 w 1256"/>
                <a:gd name="T13" fmla="*/ 917 h 934"/>
                <a:gd name="T14" fmla="*/ 1143 w 1256"/>
                <a:gd name="T15" fmla="*/ 900 h 934"/>
                <a:gd name="T16" fmla="*/ 1136 w 1256"/>
                <a:gd name="T17" fmla="*/ 841 h 934"/>
                <a:gd name="T18" fmla="*/ 1107 w 1256"/>
                <a:gd name="T19" fmla="*/ 851 h 934"/>
                <a:gd name="T20" fmla="*/ 1042 w 1256"/>
                <a:gd name="T21" fmla="*/ 764 h 934"/>
                <a:gd name="T22" fmla="*/ 971 w 1256"/>
                <a:gd name="T23" fmla="*/ 697 h 934"/>
                <a:gd name="T24" fmla="*/ 870 w 1256"/>
                <a:gd name="T25" fmla="*/ 648 h 934"/>
                <a:gd name="T26" fmla="*/ 722 w 1256"/>
                <a:gd name="T27" fmla="*/ 602 h 934"/>
                <a:gd name="T28" fmla="*/ 728 w 1256"/>
                <a:gd name="T29" fmla="*/ 658 h 934"/>
                <a:gd name="T30" fmla="*/ 656 w 1256"/>
                <a:gd name="T31" fmla="*/ 662 h 934"/>
                <a:gd name="T32" fmla="*/ 619 w 1256"/>
                <a:gd name="T33" fmla="*/ 632 h 934"/>
                <a:gd name="T34" fmla="*/ 675 w 1256"/>
                <a:gd name="T35" fmla="*/ 570 h 934"/>
                <a:gd name="T36" fmla="*/ 547 w 1256"/>
                <a:gd name="T37" fmla="*/ 659 h 934"/>
                <a:gd name="T38" fmla="*/ 449 w 1256"/>
                <a:gd name="T39" fmla="*/ 764 h 934"/>
                <a:gd name="T40" fmla="*/ 349 w 1256"/>
                <a:gd name="T41" fmla="*/ 803 h 934"/>
                <a:gd name="T42" fmla="*/ 262 w 1256"/>
                <a:gd name="T43" fmla="*/ 820 h 934"/>
                <a:gd name="T44" fmla="*/ 173 w 1256"/>
                <a:gd name="T45" fmla="*/ 833 h 934"/>
                <a:gd name="T46" fmla="*/ 276 w 1256"/>
                <a:gd name="T47" fmla="*/ 786 h 934"/>
                <a:gd name="T48" fmla="*/ 372 w 1256"/>
                <a:gd name="T49" fmla="*/ 763 h 934"/>
                <a:gd name="T50" fmla="*/ 446 w 1256"/>
                <a:gd name="T51" fmla="*/ 683 h 934"/>
                <a:gd name="T52" fmla="*/ 409 w 1256"/>
                <a:gd name="T53" fmla="*/ 659 h 934"/>
                <a:gd name="T54" fmla="*/ 350 w 1256"/>
                <a:gd name="T55" fmla="*/ 636 h 934"/>
                <a:gd name="T56" fmla="*/ 347 w 1256"/>
                <a:gd name="T57" fmla="*/ 597 h 934"/>
                <a:gd name="T58" fmla="*/ 284 w 1256"/>
                <a:gd name="T59" fmla="*/ 532 h 934"/>
                <a:gd name="T60" fmla="*/ 278 w 1256"/>
                <a:gd name="T61" fmla="*/ 480 h 934"/>
                <a:gd name="T62" fmla="*/ 364 w 1256"/>
                <a:gd name="T63" fmla="*/ 381 h 934"/>
                <a:gd name="T64" fmla="*/ 438 w 1256"/>
                <a:gd name="T65" fmla="*/ 379 h 934"/>
                <a:gd name="T66" fmla="*/ 449 w 1256"/>
                <a:gd name="T67" fmla="*/ 332 h 934"/>
                <a:gd name="T68" fmla="*/ 350 w 1256"/>
                <a:gd name="T69" fmla="*/ 310 h 934"/>
                <a:gd name="T70" fmla="*/ 356 w 1256"/>
                <a:gd name="T71" fmla="*/ 208 h 934"/>
                <a:gd name="T72" fmla="*/ 424 w 1256"/>
                <a:gd name="T73" fmla="*/ 210 h 934"/>
                <a:gd name="T74" fmla="*/ 450 w 1256"/>
                <a:gd name="T75" fmla="*/ 200 h 934"/>
                <a:gd name="T76" fmla="*/ 399 w 1256"/>
                <a:gd name="T77" fmla="*/ 91 h 934"/>
                <a:gd name="T78" fmla="*/ 522 w 1256"/>
                <a:gd name="T79" fmla="*/ 26 h 934"/>
                <a:gd name="T80" fmla="*/ 626 w 1256"/>
                <a:gd name="T81" fmla="*/ 0 h 934"/>
                <a:gd name="T82" fmla="*/ 700 w 1256"/>
                <a:gd name="T83" fmla="*/ 33 h 934"/>
                <a:gd name="T84" fmla="*/ 846 w 1256"/>
                <a:gd name="T85" fmla="*/ 99 h 934"/>
                <a:gd name="T86" fmla="*/ 216 w 1256"/>
                <a:gd name="T87" fmla="*/ 331 h 934"/>
                <a:gd name="T88" fmla="*/ 206 w 1256"/>
                <a:gd name="T89" fmla="*/ 291 h 934"/>
                <a:gd name="T90" fmla="*/ 227 w 1256"/>
                <a:gd name="T91" fmla="*/ 535 h 934"/>
                <a:gd name="T92" fmla="*/ 76 w 1256"/>
                <a:gd name="T93" fmla="*/ 423 h 934"/>
                <a:gd name="T94" fmla="*/ 60 w 1256"/>
                <a:gd name="T95" fmla="*/ 843 h 934"/>
                <a:gd name="T96" fmla="*/ 81 w 1256"/>
                <a:gd name="T97" fmla="*/ 854 h 934"/>
                <a:gd name="T98" fmla="*/ 303 w 1256"/>
                <a:gd name="T99" fmla="*/ 835 h 934"/>
                <a:gd name="T100" fmla="*/ 326 w 1256"/>
                <a:gd name="T101" fmla="*/ 842 h 934"/>
                <a:gd name="T102" fmla="*/ 452 w 1256"/>
                <a:gd name="T103" fmla="*/ 831 h 934"/>
                <a:gd name="T104" fmla="*/ 580 w 1256"/>
                <a:gd name="T105" fmla="*/ 734 h 934"/>
                <a:gd name="T106" fmla="*/ 582 w 1256"/>
                <a:gd name="T107" fmla="*/ 710 h 934"/>
                <a:gd name="T108" fmla="*/ 774 w 1256"/>
                <a:gd name="T109" fmla="*/ 627 h 9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56" h="934">
                  <a:moveTo>
                    <a:pt x="913" y="122"/>
                  </a:moveTo>
                  <a:lnTo>
                    <a:pt x="911" y="635"/>
                  </a:lnTo>
                  <a:lnTo>
                    <a:pt x="921" y="641"/>
                  </a:lnTo>
                  <a:lnTo>
                    <a:pt x="940" y="642"/>
                  </a:lnTo>
                  <a:lnTo>
                    <a:pt x="949" y="636"/>
                  </a:lnTo>
                  <a:lnTo>
                    <a:pt x="965" y="636"/>
                  </a:lnTo>
                  <a:lnTo>
                    <a:pt x="966" y="653"/>
                  </a:lnTo>
                  <a:lnTo>
                    <a:pt x="1008" y="694"/>
                  </a:lnTo>
                  <a:lnTo>
                    <a:pt x="1011" y="710"/>
                  </a:lnTo>
                  <a:lnTo>
                    <a:pt x="1031" y="698"/>
                  </a:lnTo>
                  <a:lnTo>
                    <a:pt x="1034" y="697"/>
                  </a:lnTo>
                  <a:lnTo>
                    <a:pt x="1037" y="678"/>
                  </a:lnTo>
                  <a:lnTo>
                    <a:pt x="1045" y="668"/>
                  </a:lnTo>
                  <a:lnTo>
                    <a:pt x="1052" y="667"/>
                  </a:lnTo>
                  <a:lnTo>
                    <a:pt x="1063" y="658"/>
                  </a:lnTo>
                  <a:lnTo>
                    <a:pt x="1082" y="671"/>
                  </a:lnTo>
                  <a:lnTo>
                    <a:pt x="1086" y="688"/>
                  </a:lnTo>
                  <a:lnTo>
                    <a:pt x="1097" y="695"/>
                  </a:lnTo>
                  <a:lnTo>
                    <a:pt x="1103" y="710"/>
                  </a:lnTo>
                  <a:lnTo>
                    <a:pt x="1127" y="721"/>
                  </a:lnTo>
                  <a:lnTo>
                    <a:pt x="1147" y="756"/>
                  </a:lnTo>
                  <a:lnTo>
                    <a:pt x="1163" y="780"/>
                  </a:lnTo>
                  <a:lnTo>
                    <a:pt x="1177" y="796"/>
                  </a:lnTo>
                  <a:lnTo>
                    <a:pt x="1187" y="818"/>
                  </a:lnTo>
                  <a:lnTo>
                    <a:pt x="1217" y="829"/>
                  </a:lnTo>
                  <a:lnTo>
                    <a:pt x="1248" y="842"/>
                  </a:lnTo>
                  <a:lnTo>
                    <a:pt x="1253" y="868"/>
                  </a:lnTo>
                  <a:lnTo>
                    <a:pt x="1256" y="887"/>
                  </a:lnTo>
                  <a:lnTo>
                    <a:pt x="1251" y="907"/>
                  </a:lnTo>
                  <a:lnTo>
                    <a:pt x="1240" y="921"/>
                  </a:lnTo>
                  <a:lnTo>
                    <a:pt x="1231" y="916"/>
                  </a:lnTo>
                  <a:lnTo>
                    <a:pt x="1221" y="898"/>
                  </a:lnTo>
                  <a:lnTo>
                    <a:pt x="1205" y="888"/>
                  </a:lnTo>
                  <a:lnTo>
                    <a:pt x="1194" y="882"/>
                  </a:lnTo>
                  <a:lnTo>
                    <a:pt x="1190" y="887"/>
                  </a:lnTo>
                  <a:lnTo>
                    <a:pt x="1199" y="903"/>
                  </a:lnTo>
                  <a:lnTo>
                    <a:pt x="1200" y="926"/>
                  </a:lnTo>
                  <a:lnTo>
                    <a:pt x="1193" y="928"/>
                  </a:lnTo>
                  <a:lnTo>
                    <a:pt x="1181" y="917"/>
                  </a:lnTo>
                  <a:lnTo>
                    <a:pt x="1170" y="908"/>
                  </a:lnTo>
                  <a:lnTo>
                    <a:pt x="1172" y="918"/>
                  </a:lnTo>
                  <a:lnTo>
                    <a:pt x="1180" y="929"/>
                  </a:lnTo>
                  <a:lnTo>
                    <a:pt x="1175" y="934"/>
                  </a:lnTo>
                  <a:lnTo>
                    <a:pt x="1175" y="934"/>
                  </a:lnTo>
                  <a:lnTo>
                    <a:pt x="1173" y="933"/>
                  </a:lnTo>
                  <a:lnTo>
                    <a:pt x="1170" y="931"/>
                  </a:lnTo>
                  <a:lnTo>
                    <a:pt x="1167" y="928"/>
                  </a:lnTo>
                  <a:lnTo>
                    <a:pt x="1167" y="928"/>
                  </a:lnTo>
                  <a:lnTo>
                    <a:pt x="1160" y="917"/>
                  </a:lnTo>
                  <a:lnTo>
                    <a:pt x="1155" y="907"/>
                  </a:lnTo>
                  <a:lnTo>
                    <a:pt x="1148" y="893"/>
                  </a:lnTo>
                  <a:lnTo>
                    <a:pt x="1148" y="893"/>
                  </a:lnTo>
                  <a:lnTo>
                    <a:pt x="1147" y="898"/>
                  </a:lnTo>
                  <a:lnTo>
                    <a:pt x="1145" y="900"/>
                  </a:lnTo>
                  <a:lnTo>
                    <a:pt x="1144" y="900"/>
                  </a:lnTo>
                  <a:lnTo>
                    <a:pt x="1143" y="900"/>
                  </a:lnTo>
                  <a:lnTo>
                    <a:pt x="1143" y="900"/>
                  </a:lnTo>
                  <a:lnTo>
                    <a:pt x="1140" y="898"/>
                  </a:lnTo>
                  <a:lnTo>
                    <a:pt x="1137" y="895"/>
                  </a:lnTo>
                  <a:lnTo>
                    <a:pt x="1135" y="891"/>
                  </a:lnTo>
                  <a:lnTo>
                    <a:pt x="1146" y="880"/>
                  </a:lnTo>
                  <a:lnTo>
                    <a:pt x="1136" y="871"/>
                  </a:lnTo>
                  <a:lnTo>
                    <a:pt x="1136" y="841"/>
                  </a:lnTo>
                  <a:lnTo>
                    <a:pt x="1132" y="841"/>
                  </a:lnTo>
                  <a:lnTo>
                    <a:pt x="1127" y="861"/>
                  </a:lnTo>
                  <a:lnTo>
                    <a:pt x="1120" y="863"/>
                  </a:lnTo>
                  <a:lnTo>
                    <a:pt x="1115" y="842"/>
                  </a:lnTo>
                  <a:lnTo>
                    <a:pt x="1111" y="819"/>
                  </a:lnTo>
                  <a:lnTo>
                    <a:pt x="1106" y="816"/>
                  </a:lnTo>
                  <a:lnTo>
                    <a:pt x="1107" y="851"/>
                  </a:lnTo>
                  <a:lnTo>
                    <a:pt x="1107" y="857"/>
                  </a:lnTo>
                  <a:lnTo>
                    <a:pt x="1099" y="849"/>
                  </a:lnTo>
                  <a:lnTo>
                    <a:pt x="1077" y="813"/>
                  </a:lnTo>
                  <a:lnTo>
                    <a:pt x="1064" y="811"/>
                  </a:lnTo>
                  <a:lnTo>
                    <a:pt x="1061" y="788"/>
                  </a:lnTo>
                  <a:lnTo>
                    <a:pt x="1052" y="771"/>
                  </a:lnTo>
                  <a:lnTo>
                    <a:pt x="1042" y="764"/>
                  </a:lnTo>
                  <a:lnTo>
                    <a:pt x="1042" y="751"/>
                  </a:lnTo>
                  <a:lnTo>
                    <a:pt x="1055" y="742"/>
                  </a:lnTo>
                  <a:lnTo>
                    <a:pt x="1052" y="741"/>
                  </a:lnTo>
                  <a:lnTo>
                    <a:pt x="1036" y="744"/>
                  </a:lnTo>
                  <a:lnTo>
                    <a:pt x="1015" y="730"/>
                  </a:lnTo>
                  <a:lnTo>
                    <a:pt x="1000" y="712"/>
                  </a:lnTo>
                  <a:lnTo>
                    <a:pt x="971" y="697"/>
                  </a:lnTo>
                  <a:lnTo>
                    <a:pt x="947" y="681"/>
                  </a:lnTo>
                  <a:lnTo>
                    <a:pt x="955" y="662"/>
                  </a:lnTo>
                  <a:lnTo>
                    <a:pt x="955" y="652"/>
                  </a:lnTo>
                  <a:lnTo>
                    <a:pt x="944" y="662"/>
                  </a:lnTo>
                  <a:lnTo>
                    <a:pt x="926" y="668"/>
                  </a:lnTo>
                  <a:lnTo>
                    <a:pt x="905" y="662"/>
                  </a:lnTo>
                  <a:lnTo>
                    <a:pt x="870" y="648"/>
                  </a:lnTo>
                  <a:lnTo>
                    <a:pt x="837" y="648"/>
                  </a:lnTo>
                  <a:lnTo>
                    <a:pt x="833" y="651"/>
                  </a:lnTo>
                  <a:lnTo>
                    <a:pt x="794" y="627"/>
                  </a:lnTo>
                  <a:lnTo>
                    <a:pt x="781" y="625"/>
                  </a:lnTo>
                  <a:lnTo>
                    <a:pt x="765" y="591"/>
                  </a:lnTo>
                  <a:lnTo>
                    <a:pt x="744" y="592"/>
                  </a:lnTo>
                  <a:lnTo>
                    <a:pt x="722" y="602"/>
                  </a:lnTo>
                  <a:lnTo>
                    <a:pt x="726" y="628"/>
                  </a:lnTo>
                  <a:lnTo>
                    <a:pt x="732" y="611"/>
                  </a:lnTo>
                  <a:lnTo>
                    <a:pt x="737" y="612"/>
                  </a:lnTo>
                  <a:lnTo>
                    <a:pt x="729" y="639"/>
                  </a:lnTo>
                  <a:lnTo>
                    <a:pt x="748" y="623"/>
                  </a:lnTo>
                  <a:lnTo>
                    <a:pt x="751" y="633"/>
                  </a:lnTo>
                  <a:lnTo>
                    <a:pt x="728" y="658"/>
                  </a:lnTo>
                  <a:lnTo>
                    <a:pt x="720" y="657"/>
                  </a:lnTo>
                  <a:lnTo>
                    <a:pt x="717" y="646"/>
                  </a:lnTo>
                  <a:lnTo>
                    <a:pt x="710" y="641"/>
                  </a:lnTo>
                  <a:lnTo>
                    <a:pt x="702" y="648"/>
                  </a:lnTo>
                  <a:lnTo>
                    <a:pt x="686" y="637"/>
                  </a:lnTo>
                  <a:lnTo>
                    <a:pt x="667" y="650"/>
                  </a:lnTo>
                  <a:lnTo>
                    <a:pt x="656" y="662"/>
                  </a:lnTo>
                  <a:lnTo>
                    <a:pt x="636" y="675"/>
                  </a:lnTo>
                  <a:lnTo>
                    <a:pt x="608" y="673"/>
                  </a:lnTo>
                  <a:lnTo>
                    <a:pt x="604" y="661"/>
                  </a:lnTo>
                  <a:lnTo>
                    <a:pt x="627" y="657"/>
                  </a:lnTo>
                  <a:lnTo>
                    <a:pt x="627" y="650"/>
                  </a:lnTo>
                  <a:lnTo>
                    <a:pt x="613" y="646"/>
                  </a:lnTo>
                  <a:lnTo>
                    <a:pt x="619" y="632"/>
                  </a:lnTo>
                  <a:lnTo>
                    <a:pt x="632" y="608"/>
                  </a:lnTo>
                  <a:lnTo>
                    <a:pt x="632" y="597"/>
                  </a:lnTo>
                  <a:lnTo>
                    <a:pt x="634" y="592"/>
                  </a:lnTo>
                  <a:lnTo>
                    <a:pt x="660" y="578"/>
                  </a:lnTo>
                  <a:lnTo>
                    <a:pt x="667" y="586"/>
                  </a:lnTo>
                  <a:lnTo>
                    <a:pt x="683" y="586"/>
                  </a:lnTo>
                  <a:lnTo>
                    <a:pt x="675" y="570"/>
                  </a:lnTo>
                  <a:lnTo>
                    <a:pt x="653" y="568"/>
                  </a:lnTo>
                  <a:lnTo>
                    <a:pt x="623" y="585"/>
                  </a:lnTo>
                  <a:lnTo>
                    <a:pt x="608" y="606"/>
                  </a:lnTo>
                  <a:lnTo>
                    <a:pt x="597" y="621"/>
                  </a:lnTo>
                  <a:lnTo>
                    <a:pt x="590" y="635"/>
                  </a:lnTo>
                  <a:lnTo>
                    <a:pt x="566" y="643"/>
                  </a:lnTo>
                  <a:lnTo>
                    <a:pt x="547" y="659"/>
                  </a:lnTo>
                  <a:lnTo>
                    <a:pt x="545" y="669"/>
                  </a:lnTo>
                  <a:lnTo>
                    <a:pt x="559" y="676"/>
                  </a:lnTo>
                  <a:lnTo>
                    <a:pt x="564" y="687"/>
                  </a:lnTo>
                  <a:lnTo>
                    <a:pt x="548" y="707"/>
                  </a:lnTo>
                  <a:lnTo>
                    <a:pt x="509" y="732"/>
                  </a:lnTo>
                  <a:lnTo>
                    <a:pt x="462" y="757"/>
                  </a:lnTo>
                  <a:lnTo>
                    <a:pt x="449" y="764"/>
                  </a:lnTo>
                  <a:lnTo>
                    <a:pt x="417" y="771"/>
                  </a:lnTo>
                  <a:lnTo>
                    <a:pt x="386" y="785"/>
                  </a:lnTo>
                  <a:lnTo>
                    <a:pt x="396" y="793"/>
                  </a:lnTo>
                  <a:lnTo>
                    <a:pt x="387" y="801"/>
                  </a:lnTo>
                  <a:lnTo>
                    <a:pt x="385" y="808"/>
                  </a:lnTo>
                  <a:lnTo>
                    <a:pt x="367" y="802"/>
                  </a:lnTo>
                  <a:lnTo>
                    <a:pt x="349" y="803"/>
                  </a:lnTo>
                  <a:lnTo>
                    <a:pt x="344" y="817"/>
                  </a:lnTo>
                  <a:lnTo>
                    <a:pt x="337" y="817"/>
                  </a:lnTo>
                  <a:lnTo>
                    <a:pt x="340" y="802"/>
                  </a:lnTo>
                  <a:lnTo>
                    <a:pt x="318" y="811"/>
                  </a:lnTo>
                  <a:lnTo>
                    <a:pt x="301" y="816"/>
                  </a:lnTo>
                  <a:lnTo>
                    <a:pt x="281" y="809"/>
                  </a:lnTo>
                  <a:lnTo>
                    <a:pt x="262" y="820"/>
                  </a:lnTo>
                  <a:lnTo>
                    <a:pt x="244" y="820"/>
                  </a:lnTo>
                  <a:lnTo>
                    <a:pt x="231" y="828"/>
                  </a:lnTo>
                  <a:lnTo>
                    <a:pt x="222" y="832"/>
                  </a:lnTo>
                  <a:lnTo>
                    <a:pt x="209" y="831"/>
                  </a:lnTo>
                  <a:lnTo>
                    <a:pt x="194" y="824"/>
                  </a:lnTo>
                  <a:lnTo>
                    <a:pt x="180" y="828"/>
                  </a:lnTo>
                  <a:lnTo>
                    <a:pt x="173" y="833"/>
                  </a:lnTo>
                  <a:lnTo>
                    <a:pt x="164" y="827"/>
                  </a:lnTo>
                  <a:lnTo>
                    <a:pt x="164" y="816"/>
                  </a:lnTo>
                  <a:lnTo>
                    <a:pt x="182" y="808"/>
                  </a:lnTo>
                  <a:lnTo>
                    <a:pt x="221" y="812"/>
                  </a:lnTo>
                  <a:lnTo>
                    <a:pt x="246" y="802"/>
                  </a:lnTo>
                  <a:lnTo>
                    <a:pt x="259" y="789"/>
                  </a:lnTo>
                  <a:lnTo>
                    <a:pt x="276" y="786"/>
                  </a:lnTo>
                  <a:lnTo>
                    <a:pt x="287" y="781"/>
                  </a:lnTo>
                  <a:lnTo>
                    <a:pt x="304" y="782"/>
                  </a:lnTo>
                  <a:lnTo>
                    <a:pt x="314" y="790"/>
                  </a:lnTo>
                  <a:lnTo>
                    <a:pt x="319" y="788"/>
                  </a:lnTo>
                  <a:lnTo>
                    <a:pt x="333" y="772"/>
                  </a:lnTo>
                  <a:lnTo>
                    <a:pt x="351" y="766"/>
                  </a:lnTo>
                  <a:lnTo>
                    <a:pt x="372" y="763"/>
                  </a:lnTo>
                  <a:lnTo>
                    <a:pt x="380" y="760"/>
                  </a:lnTo>
                  <a:lnTo>
                    <a:pt x="384" y="764"/>
                  </a:lnTo>
                  <a:lnTo>
                    <a:pt x="389" y="764"/>
                  </a:lnTo>
                  <a:lnTo>
                    <a:pt x="396" y="741"/>
                  </a:lnTo>
                  <a:lnTo>
                    <a:pt x="420" y="732"/>
                  </a:lnTo>
                  <a:lnTo>
                    <a:pt x="432" y="710"/>
                  </a:lnTo>
                  <a:lnTo>
                    <a:pt x="446" y="683"/>
                  </a:lnTo>
                  <a:lnTo>
                    <a:pt x="455" y="673"/>
                  </a:lnTo>
                  <a:lnTo>
                    <a:pt x="456" y="658"/>
                  </a:lnTo>
                  <a:lnTo>
                    <a:pt x="447" y="666"/>
                  </a:lnTo>
                  <a:lnTo>
                    <a:pt x="426" y="670"/>
                  </a:lnTo>
                  <a:lnTo>
                    <a:pt x="423" y="655"/>
                  </a:lnTo>
                  <a:lnTo>
                    <a:pt x="416" y="653"/>
                  </a:lnTo>
                  <a:lnTo>
                    <a:pt x="409" y="659"/>
                  </a:lnTo>
                  <a:lnTo>
                    <a:pt x="408" y="677"/>
                  </a:lnTo>
                  <a:lnTo>
                    <a:pt x="400" y="676"/>
                  </a:lnTo>
                  <a:lnTo>
                    <a:pt x="390" y="641"/>
                  </a:lnTo>
                  <a:lnTo>
                    <a:pt x="382" y="649"/>
                  </a:lnTo>
                  <a:lnTo>
                    <a:pt x="376" y="646"/>
                  </a:lnTo>
                  <a:lnTo>
                    <a:pt x="374" y="635"/>
                  </a:lnTo>
                  <a:lnTo>
                    <a:pt x="350" y="636"/>
                  </a:lnTo>
                  <a:lnTo>
                    <a:pt x="337" y="642"/>
                  </a:lnTo>
                  <a:lnTo>
                    <a:pt x="321" y="640"/>
                  </a:lnTo>
                  <a:lnTo>
                    <a:pt x="331" y="632"/>
                  </a:lnTo>
                  <a:lnTo>
                    <a:pt x="334" y="615"/>
                  </a:lnTo>
                  <a:lnTo>
                    <a:pt x="330" y="605"/>
                  </a:lnTo>
                  <a:lnTo>
                    <a:pt x="340" y="598"/>
                  </a:lnTo>
                  <a:lnTo>
                    <a:pt x="347" y="597"/>
                  </a:lnTo>
                  <a:lnTo>
                    <a:pt x="344" y="586"/>
                  </a:lnTo>
                  <a:lnTo>
                    <a:pt x="344" y="560"/>
                  </a:lnTo>
                  <a:lnTo>
                    <a:pt x="337" y="553"/>
                  </a:lnTo>
                  <a:lnTo>
                    <a:pt x="332" y="563"/>
                  </a:lnTo>
                  <a:lnTo>
                    <a:pt x="296" y="563"/>
                  </a:lnTo>
                  <a:lnTo>
                    <a:pt x="287" y="555"/>
                  </a:lnTo>
                  <a:lnTo>
                    <a:pt x="284" y="532"/>
                  </a:lnTo>
                  <a:lnTo>
                    <a:pt x="271" y="510"/>
                  </a:lnTo>
                  <a:lnTo>
                    <a:pt x="271" y="504"/>
                  </a:lnTo>
                  <a:lnTo>
                    <a:pt x="284" y="500"/>
                  </a:lnTo>
                  <a:lnTo>
                    <a:pt x="285" y="487"/>
                  </a:lnTo>
                  <a:lnTo>
                    <a:pt x="291" y="480"/>
                  </a:lnTo>
                  <a:lnTo>
                    <a:pt x="286" y="477"/>
                  </a:lnTo>
                  <a:lnTo>
                    <a:pt x="278" y="480"/>
                  </a:lnTo>
                  <a:lnTo>
                    <a:pt x="272" y="463"/>
                  </a:lnTo>
                  <a:lnTo>
                    <a:pt x="277" y="433"/>
                  </a:lnTo>
                  <a:lnTo>
                    <a:pt x="305" y="415"/>
                  </a:lnTo>
                  <a:lnTo>
                    <a:pt x="320" y="405"/>
                  </a:lnTo>
                  <a:lnTo>
                    <a:pt x="332" y="383"/>
                  </a:lnTo>
                  <a:lnTo>
                    <a:pt x="348" y="375"/>
                  </a:lnTo>
                  <a:lnTo>
                    <a:pt x="364" y="381"/>
                  </a:lnTo>
                  <a:lnTo>
                    <a:pt x="365" y="395"/>
                  </a:lnTo>
                  <a:lnTo>
                    <a:pt x="380" y="394"/>
                  </a:lnTo>
                  <a:lnTo>
                    <a:pt x="400" y="379"/>
                  </a:lnTo>
                  <a:lnTo>
                    <a:pt x="409" y="383"/>
                  </a:lnTo>
                  <a:lnTo>
                    <a:pt x="415" y="387"/>
                  </a:lnTo>
                  <a:lnTo>
                    <a:pt x="424" y="387"/>
                  </a:lnTo>
                  <a:lnTo>
                    <a:pt x="438" y="379"/>
                  </a:lnTo>
                  <a:lnTo>
                    <a:pt x="443" y="353"/>
                  </a:lnTo>
                  <a:lnTo>
                    <a:pt x="443" y="353"/>
                  </a:lnTo>
                  <a:lnTo>
                    <a:pt x="445" y="343"/>
                  </a:lnTo>
                  <a:lnTo>
                    <a:pt x="447" y="336"/>
                  </a:lnTo>
                  <a:lnTo>
                    <a:pt x="448" y="333"/>
                  </a:lnTo>
                  <a:lnTo>
                    <a:pt x="449" y="332"/>
                  </a:lnTo>
                  <a:lnTo>
                    <a:pt x="449" y="332"/>
                  </a:lnTo>
                  <a:lnTo>
                    <a:pt x="455" y="326"/>
                  </a:lnTo>
                  <a:lnTo>
                    <a:pt x="449" y="315"/>
                  </a:lnTo>
                  <a:lnTo>
                    <a:pt x="433" y="319"/>
                  </a:lnTo>
                  <a:lnTo>
                    <a:pt x="414" y="325"/>
                  </a:lnTo>
                  <a:lnTo>
                    <a:pt x="402" y="321"/>
                  </a:lnTo>
                  <a:lnTo>
                    <a:pt x="380" y="311"/>
                  </a:lnTo>
                  <a:lnTo>
                    <a:pt x="350" y="310"/>
                  </a:lnTo>
                  <a:lnTo>
                    <a:pt x="329" y="287"/>
                  </a:lnTo>
                  <a:lnTo>
                    <a:pt x="332" y="263"/>
                  </a:lnTo>
                  <a:lnTo>
                    <a:pt x="335" y="249"/>
                  </a:lnTo>
                  <a:lnTo>
                    <a:pt x="322" y="238"/>
                  </a:lnTo>
                  <a:lnTo>
                    <a:pt x="312" y="216"/>
                  </a:lnTo>
                  <a:lnTo>
                    <a:pt x="315" y="211"/>
                  </a:lnTo>
                  <a:lnTo>
                    <a:pt x="356" y="208"/>
                  </a:lnTo>
                  <a:lnTo>
                    <a:pt x="367" y="208"/>
                  </a:lnTo>
                  <a:lnTo>
                    <a:pt x="374" y="214"/>
                  </a:lnTo>
                  <a:lnTo>
                    <a:pt x="377" y="214"/>
                  </a:lnTo>
                  <a:lnTo>
                    <a:pt x="376" y="204"/>
                  </a:lnTo>
                  <a:lnTo>
                    <a:pt x="400" y="201"/>
                  </a:lnTo>
                  <a:lnTo>
                    <a:pt x="416" y="202"/>
                  </a:lnTo>
                  <a:lnTo>
                    <a:pt x="424" y="210"/>
                  </a:lnTo>
                  <a:lnTo>
                    <a:pt x="416" y="222"/>
                  </a:lnTo>
                  <a:lnTo>
                    <a:pt x="412" y="231"/>
                  </a:lnTo>
                  <a:lnTo>
                    <a:pt x="429" y="241"/>
                  </a:lnTo>
                  <a:lnTo>
                    <a:pt x="459" y="252"/>
                  </a:lnTo>
                  <a:lnTo>
                    <a:pt x="469" y="245"/>
                  </a:lnTo>
                  <a:lnTo>
                    <a:pt x="455" y="219"/>
                  </a:lnTo>
                  <a:lnTo>
                    <a:pt x="450" y="200"/>
                  </a:lnTo>
                  <a:lnTo>
                    <a:pt x="455" y="195"/>
                  </a:lnTo>
                  <a:lnTo>
                    <a:pt x="435" y="184"/>
                  </a:lnTo>
                  <a:lnTo>
                    <a:pt x="432" y="176"/>
                  </a:lnTo>
                  <a:lnTo>
                    <a:pt x="435" y="167"/>
                  </a:lnTo>
                  <a:lnTo>
                    <a:pt x="431" y="144"/>
                  </a:lnTo>
                  <a:lnTo>
                    <a:pt x="412" y="115"/>
                  </a:lnTo>
                  <a:lnTo>
                    <a:pt x="399" y="91"/>
                  </a:lnTo>
                  <a:lnTo>
                    <a:pt x="416" y="79"/>
                  </a:lnTo>
                  <a:lnTo>
                    <a:pt x="435" y="79"/>
                  </a:lnTo>
                  <a:lnTo>
                    <a:pt x="446" y="82"/>
                  </a:lnTo>
                  <a:lnTo>
                    <a:pt x="471" y="81"/>
                  </a:lnTo>
                  <a:lnTo>
                    <a:pt x="494" y="60"/>
                  </a:lnTo>
                  <a:lnTo>
                    <a:pt x="500" y="41"/>
                  </a:lnTo>
                  <a:lnTo>
                    <a:pt x="522" y="26"/>
                  </a:lnTo>
                  <a:lnTo>
                    <a:pt x="532" y="33"/>
                  </a:lnTo>
                  <a:lnTo>
                    <a:pt x="548" y="29"/>
                  </a:lnTo>
                  <a:lnTo>
                    <a:pt x="570" y="17"/>
                  </a:lnTo>
                  <a:lnTo>
                    <a:pt x="577" y="15"/>
                  </a:lnTo>
                  <a:lnTo>
                    <a:pt x="583" y="20"/>
                  </a:lnTo>
                  <a:lnTo>
                    <a:pt x="610" y="19"/>
                  </a:lnTo>
                  <a:lnTo>
                    <a:pt x="626" y="0"/>
                  </a:lnTo>
                  <a:lnTo>
                    <a:pt x="632" y="0"/>
                  </a:lnTo>
                  <a:lnTo>
                    <a:pt x="655" y="14"/>
                  </a:lnTo>
                  <a:lnTo>
                    <a:pt x="666" y="27"/>
                  </a:lnTo>
                  <a:lnTo>
                    <a:pt x="662" y="34"/>
                  </a:lnTo>
                  <a:lnTo>
                    <a:pt x="667" y="40"/>
                  </a:lnTo>
                  <a:lnTo>
                    <a:pt x="676" y="31"/>
                  </a:lnTo>
                  <a:lnTo>
                    <a:pt x="700" y="33"/>
                  </a:lnTo>
                  <a:lnTo>
                    <a:pt x="701" y="55"/>
                  </a:lnTo>
                  <a:lnTo>
                    <a:pt x="713" y="64"/>
                  </a:lnTo>
                  <a:lnTo>
                    <a:pt x="756" y="67"/>
                  </a:lnTo>
                  <a:lnTo>
                    <a:pt x="793" y="93"/>
                  </a:lnTo>
                  <a:lnTo>
                    <a:pt x="802" y="86"/>
                  </a:lnTo>
                  <a:lnTo>
                    <a:pt x="833" y="102"/>
                  </a:lnTo>
                  <a:lnTo>
                    <a:pt x="846" y="99"/>
                  </a:lnTo>
                  <a:lnTo>
                    <a:pt x="858" y="94"/>
                  </a:lnTo>
                  <a:lnTo>
                    <a:pt x="886" y="106"/>
                  </a:lnTo>
                  <a:lnTo>
                    <a:pt x="913" y="122"/>
                  </a:lnTo>
                  <a:close/>
                  <a:moveTo>
                    <a:pt x="222" y="296"/>
                  </a:moveTo>
                  <a:lnTo>
                    <a:pt x="234" y="327"/>
                  </a:lnTo>
                  <a:lnTo>
                    <a:pt x="233" y="333"/>
                  </a:lnTo>
                  <a:lnTo>
                    <a:pt x="216" y="331"/>
                  </a:lnTo>
                  <a:lnTo>
                    <a:pt x="206" y="307"/>
                  </a:lnTo>
                  <a:lnTo>
                    <a:pt x="195" y="298"/>
                  </a:lnTo>
                  <a:lnTo>
                    <a:pt x="180" y="298"/>
                  </a:lnTo>
                  <a:lnTo>
                    <a:pt x="179" y="283"/>
                  </a:lnTo>
                  <a:lnTo>
                    <a:pt x="189" y="268"/>
                  </a:lnTo>
                  <a:lnTo>
                    <a:pt x="196" y="283"/>
                  </a:lnTo>
                  <a:lnTo>
                    <a:pt x="206" y="291"/>
                  </a:lnTo>
                  <a:lnTo>
                    <a:pt x="222" y="296"/>
                  </a:lnTo>
                  <a:close/>
                  <a:moveTo>
                    <a:pt x="207" y="496"/>
                  </a:moveTo>
                  <a:lnTo>
                    <a:pt x="229" y="502"/>
                  </a:lnTo>
                  <a:lnTo>
                    <a:pt x="251" y="507"/>
                  </a:lnTo>
                  <a:lnTo>
                    <a:pt x="256" y="514"/>
                  </a:lnTo>
                  <a:lnTo>
                    <a:pt x="246" y="536"/>
                  </a:lnTo>
                  <a:lnTo>
                    <a:pt x="227" y="535"/>
                  </a:lnTo>
                  <a:lnTo>
                    <a:pt x="207" y="512"/>
                  </a:lnTo>
                  <a:lnTo>
                    <a:pt x="207" y="496"/>
                  </a:lnTo>
                  <a:close/>
                  <a:moveTo>
                    <a:pt x="82" y="412"/>
                  </a:moveTo>
                  <a:lnTo>
                    <a:pt x="89" y="428"/>
                  </a:lnTo>
                  <a:lnTo>
                    <a:pt x="95" y="437"/>
                  </a:lnTo>
                  <a:lnTo>
                    <a:pt x="89" y="442"/>
                  </a:lnTo>
                  <a:lnTo>
                    <a:pt x="76" y="423"/>
                  </a:lnTo>
                  <a:lnTo>
                    <a:pt x="76" y="412"/>
                  </a:lnTo>
                  <a:lnTo>
                    <a:pt x="82" y="412"/>
                  </a:lnTo>
                  <a:close/>
                  <a:moveTo>
                    <a:pt x="0" y="852"/>
                  </a:moveTo>
                  <a:lnTo>
                    <a:pt x="20" y="838"/>
                  </a:lnTo>
                  <a:lnTo>
                    <a:pt x="40" y="831"/>
                  </a:lnTo>
                  <a:lnTo>
                    <a:pt x="56" y="833"/>
                  </a:lnTo>
                  <a:lnTo>
                    <a:pt x="60" y="843"/>
                  </a:lnTo>
                  <a:lnTo>
                    <a:pt x="70" y="846"/>
                  </a:lnTo>
                  <a:lnTo>
                    <a:pt x="82" y="834"/>
                  </a:lnTo>
                  <a:lnTo>
                    <a:pt x="80" y="825"/>
                  </a:lnTo>
                  <a:lnTo>
                    <a:pt x="96" y="822"/>
                  </a:lnTo>
                  <a:lnTo>
                    <a:pt x="114" y="837"/>
                  </a:lnTo>
                  <a:lnTo>
                    <a:pt x="107" y="847"/>
                  </a:lnTo>
                  <a:lnTo>
                    <a:pt x="81" y="854"/>
                  </a:lnTo>
                  <a:lnTo>
                    <a:pt x="65" y="852"/>
                  </a:lnTo>
                  <a:lnTo>
                    <a:pt x="43" y="845"/>
                  </a:lnTo>
                  <a:lnTo>
                    <a:pt x="16" y="854"/>
                  </a:lnTo>
                  <a:lnTo>
                    <a:pt x="6" y="856"/>
                  </a:lnTo>
                  <a:lnTo>
                    <a:pt x="0" y="852"/>
                  </a:lnTo>
                  <a:close/>
                  <a:moveTo>
                    <a:pt x="293" y="824"/>
                  </a:moveTo>
                  <a:lnTo>
                    <a:pt x="303" y="835"/>
                  </a:lnTo>
                  <a:lnTo>
                    <a:pt x="316" y="826"/>
                  </a:lnTo>
                  <a:lnTo>
                    <a:pt x="306" y="818"/>
                  </a:lnTo>
                  <a:lnTo>
                    <a:pt x="293" y="824"/>
                  </a:lnTo>
                  <a:close/>
                  <a:moveTo>
                    <a:pt x="311" y="842"/>
                  </a:moveTo>
                  <a:lnTo>
                    <a:pt x="317" y="828"/>
                  </a:lnTo>
                  <a:lnTo>
                    <a:pt x="330" y="830"/>
                  </a:lnTo>
                  <a:lnTo>
                    <a:pt x="326" y="842"/>
                  </a:lnTo>
                  <a:lnTo>
                    <a:pt x="311" y="842"/>
                  </a:lnTo>
                  <a:lnTo>
                    <a:pt x="311" y="842"/>
                  </a:lnTo>
                  <a:close/>
                  <a:moveTo>
                    <a:pt x="452" y="831"/>
                  </a:moveTo>
                  <a:lnTo>
                    <a:pt x="462" y="842"/>
                  </a:lnTo>
                  <a:lnTo>
                    <a:pt x="467" y="835"/>
                  </a:lnTo>
                  <a:lnTo>
                    <a:pt x="463" y="824"/>
                  </a:lnTo>
                  <a:lnTo>
                    <a:pt x="452" y="831"/>
                  </a:lnTo>
                  <a:close/>
                  <a:moveTo>
                    <a:pt x="506" y="756"/>
                  </a:moveTo>
                  <a:lnTo>
                    <a:pt x="512" y="790"/>
                  </a:lnTo>
                  <a:lnTo>
                    <a:pt x="529" y="796"/>
                  </a:lnTo>
                  <a:lnTo>
                    <a:pt x="559" y="778"/>
                  </a:lnTo>
                  <a:lnTo>
                    <a:pt x="586" y="763"/>
                  </a:lnTo>
                  <a:lnTo>
                    <a:pt x="577" y="747"/>
                  </a:lnTo>
                  <a:lnTo>
                    <a:pt x="580" y="734"/>
                  </a:lnTo>
                  <a:lnTo>
                    <a:pt x="567" y="741"/>
                  </a:lnTo>
                  <a:lnTo>
                    <a:pt x="550" y="737"/>
                  </a:lnTo>
                  <a:lnTo>
                    <a:pt x="559" y="730"/>
                  </a:lnTo>
                  <a:lnTo>
                    <a:pt x="570" y="735"/>
                  </a:lnTo>
                  <a:lnTo>
                    <a:pt x="594" y="724"/>
                  </a:lnTo>
                  <a:lnTo>
                    <a:pt x="597" y="715"/>
                  </a:lnTo>
                  <a:lnTo>
                    <a:pt x="582" y="710"/>
                  </a:lnTo>
                  <a:lnTo>
                    <a:pt x="587" y="698"/>
                  </a:lnTo>
                  <a:lnTo>
                    <a:pt x="571" y="710"/>
                  </a:lnTo>
                  <a:lnTo>
                    <a:pt x="542" y="731"/>
                  </a:lnTo>
                  <a:lnTo>
                    <a:pt x="514" y="749"/>
                  </a:lnTo>
                  <a:lnTo>
                    <a:pt x="506" y="756"/>
                  </a:lnTo>
                  <a:close/>
                  <a:moveTo>
                    <a:pt x="760" y="637"/>
                  </a:moveTo>
                  <a:lnTo>
                    <a:pt x="774" y="627"/>
                  </a:lnTo>
                  <a:lnTo>
                    <a:pt x="767" y="617"/>
                  </a:lnTo>
                  <a:lnTo>
                    <a:pt x="757" y="623"/>
                  </a:lnTo>
                  <a:lnTo>
                    <a:pt x="760" y="6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Freeform 6">
              <a:extLst>
                <a:ext uri="{FF2B5EF4-FFF2-40B4-BE49-F238E27FC236}">
                  <a16:creationId xmlns:a16="http://schemas.microsoft.com/office/drawing/2014/main" id="{52E2E032-7B13-DC9A-0289-2A3BBDF0C9C5}"/>
                </a:ext>
              </a:extLst>
            </p:cNvPr>
            <p:cNvSpPr>
              <a:spLocks noEditPoints="1"/>
            </p:cNvSpPr>
            <p:nvPr/>
          </p:nvSpPr>
          <p:spPr bwMode="auto">
            <a:xfrm>
              <a:off x="50" y="2958"/>
              <a:ext cx="1263" cy="938"/>
            </a:xfrm>
            <a:custGeom>
              <a:avLst/>
              <a:gdLst>
                <a:gd name="T0" fmla="*/ 1050 w 1263"/>
                <a:gd name="T1" fmla="*/ 672 h 938"/>
                <a:gd name="T2" fmla="*/ 1259 w 1263"/>
                <a:gd name="T3" fmla="*/ 889 h 938"/>
                <a:gd name="T4" fmla="*/ 1178 w 1263"/>
                <a:gd name="T5" fmla="*/ 935 h 938"/>
                <a:gd name="T6" fmla="*/ 1159 w 1263"/>
                <a:gd name="T7" fmla="*/ 909 h 938"/>
                <a:gd name="T8" fmla="*/ 1142 w 1263"/>
                <a:gd name="T9" fmla="*/ 895 h 938"/>
                <a:gd name="T10" fmla="*/ 1108 w 1263"/>
                <a:gd name="T11" fmla="*/ 815 h 938"/>
                <a:gd name="T12" fmla="*/ 975 w 1263"/>
                <a:gd name="T13" fmla="*/ 697 h 938"/>
                <a:gd name="T14" fmla="*/ 729 w 1263"/>
                <a:gd name="T15" fmla="*/ 637 h 938"/>
                <a:gd name="T16" fmla="*/ 613 w 1263"/>
                <a:gd name="T17" fmla="*/ 673 h 938"/>
                <a:gd name="T18" fmla="*/ 611 w 1263"/>
                <a:gd name="T19" fmla="*/ 607 h 938"/>
                <a:gd name="T20" fmla="*/ 390 w 1263"/>
                <a:gd name="T21" fmla="*/ 802 h 938"/>
                <a:gd name="T22" fmla="*/ 226 w 1263"/>
                <a:gd name="T23" fmla="*/ 833 h 938"/>
                <a:gd name="T24" fmla="*/ 324 w 1263"/>
                <a:gd name="T25" fmla="*/ 791 h 938"/>
                <a:gd name="T26" fmla="*/ 451 w 1263"/>
                <a:gd name="T27" fmla="*/ 667 h 938"/>
                <a:gd name="T28" fmla="*/ 339 w 1263"/>
                <a:gd name="T29" fmla="*/ 617 h 938"/>
                <a:gd name="T30" fmla="*/ 297 w 1263"/>
                <a:gd name="T31" fmla="*/ 481 h 938"/>
                <a:gd name="T32" fmla="*/ 429 w 1263"/>
                <a:gd name="T33" fmla="*/ 390 h 938"/>
                <a:gd name="T34" fmla="*/ 458 w 1263"/>
                <a:gd name="T35" fmla="*/ 331 h 938"/>
                <a:gd name="T36" fmla="*/ 360 w 1263"/>
                <a:gd name="T37" fmla="*/ 212 h 938"/>
                <a:gd name="T38" fmla="*/ 455 w 1263"/>
                <a:gd name="T39" fmla="*/ 202 h 938"/>
                <a:gd name="T40" fmla="*/ 536 w 1263"/>
                <a:gd name="T41" fmla="*/ 37 h 938"/>
                <a:gd name="T42" fmla="*/ 716 w 1263"/>
                <a:gd name="T43" fmla="*/ 68 h 938"/>
                <a:gd name="T44" fmla="*/ 850 w 1263"/>
                <a:gd name="T45" fmla="*/ 99 h 938"/>
                <a:gd name="T46" fmla="*/ 613 w 1263"/>
                <a:gd name="T47" fmla="*/ 20 h 938"/>
                <a:gd name="T48" fmla="*/ 433 w 1263"/>
                <a:gd name="T49" fmla="*/ 146 h 938"/>
                <a:gd name="T50" fmla="*/ 379 w 1263"/>
                <a:gd name="T51" fmla="*/ 205 h 938"/>
                <a:gd name="T52" fmla="*/ 437 w 1263"/>
                <a:gd name="T53" fmla="*/ 323 h 938"/>
                <a:gd name="T54" fmla="*/ 445 w 1263"/>
                <a:gd name="T55" fmla="*/ 355 h 938"/>
                <a:gd name="T56" fmla="*/ 280 w 1263"/>
                <a:gd name="T57" fmla="*/ 435 h 938"/>
                <a:gd name="T58" fmla="*/ 346 w 1263"/>
                <a:gd name="T59" fmla="*/ 588 h 938"/>
                <a:gd name="T60" fmla="*/ 415 w 1263"/>
                <a:gd name="T61" fmla="*/ 663 h 938"/>
                <a:gd name="T62" fmla="*/ 355 w 1263"/>
                <a:gd name="T63" fmla="*/ 767 h 938"/>
                <a:gd name="T64" fmla="*/ 197 w 1263"/>
                <a:gd name="T65" fmla="*/ 828 h 938"/>
                <a:gd name="T66" fmla="*/ 393 w 1263"/>
                <a:gd name="T67" fmla="*/ 804 h 938"/>
                <a:gd name="T68" fmla="*/ 614 w 1263"/>
                <a:gd name="T69" fmla="*/ 608 h 938"/>
                <a:gd name="T70" fmla="*/ 606 w 1263"/>
                <a:gd name="T71" fmla="*/ 661 h 938"/>
                <a:gd name="T72" fmla="*/ 735 w 1263"/>
                <a:gd name="T73" fmla="*/ 611 h 938"/>
                <a:gd name="T74" fmla="*/ 948 w 1263"/>
                <a:gd name="T75" fmla="*/ 684 h 938"/>
                <a:gd name="T76" fmla="*/ 1114 w 1263"/>
                <a:gd name="T77" fmla="*/ 853 h 938"/>
                <a:gd name="T78" fmla="*/ 1142 w 1263"/>
                <a:gd name="T79" fmla="*/ 901 h 938"/>
                <a:gd name="T80" fmla="*/ 1157 w 1263"/>
                <a:gd name="T81" fmla="*/ 910 h 938"/>
                <a:gd name="T82" fmla="*/ 1186 w 1263"/>
                <a:gd name="T83" fmla="*/ 932 h 938"/>
                <a:gd name="T84" fmla="*/ 1259 w 1263"/>
                <a:gd name="T85" fmla="*/ 870 h 938"/>
                <a:gd name="T86" fmla="*/ 1038 w 1263"/>
                <a:gd name="T87" fmla="*/ 680 h 938"/>
                <a:gd name="T88" fmla="*/ 226 w 1263"/>
                <a:gd name="T89" fmla="*/ 298 h 938"/>
                <a:gd name="T90" fmla="*/ 226 w 1263"/>
                <a:gd name="T91" fmla="*/ 298 h 938"/>
                <a:gd name="T92" fmla="*/ 211 w 1263"/>
                <a:gd name="T93" fmla="*/ 498 h 938"/>
                <a:gd name="T94" fmla="*/ 251 w 1263"/>
                <a:gd name="T95" fmla="*/ 539 h 938"/>
                <a:gd name="T96" fmla="*/ 86 w 1263"/>
                <a:gd name="T97" fmla="*/ 414 h 938"/>
                <a:gd name="T98" fmla="*/ 44 w 1263"/>
                <a:gd name="T99" fmla="*/ 835 h 938"/>
                <a:gd name="T100" fmla="*/ 4 w 1263"/>
                <a:gd name="T101" fmla="*/ 854 h 938"/>
                <a:gd name="T102" fmla="*/ 65 w 1263"/>
                <a:gd name="T103" fmla="*/ 844 h 938"/>
                <a:gd name="T104" fmla="*/ 299 w 1263"/>
                <a:gd name="T105" fmla="*/ 828 h 938"/>
                <a:gd name="T106" fmla="*/ 314 w 1263"/>
                <a:gd name="T107" fmla="*/ 851 h 938"/>
                <a:gd name="T108" fmla="*/ 455 w 1263"/>
                <a:gd name="T109" fmla="*/ 834 h 938"/>
                <a:gd name="T110" fmla="*/ 510 w 1263"/>
                <a:gd name="T111" fmla="*/ 758 h 938"/>
                <a:gd name="T112" fmla="*/ 588 w 1263"/>
                <a:gd name="T113" fmla="*/ 711 h 938"/>
                <a:gd name="T114" fmla="*/ 597 w 1263"/>
                <a:gd name="T115" fmla="*/ 725 h 938"/>
                <a:gd name="T116" fmla="*/ 764 w 1263"/>
                <a:gd name="T117" fmla="*/ 639 h 938"/>
                <a:gd name="T118" fmla="*/ 764 w 1263"/>
                <a:gd name="T119" fmla="*/ 639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63" h="938">
                  <a:moveTo>
                    <a:pt x="917" y="124"/>
                  </a:moveTo>
                  <a:lnTo>
                    <a:pt x="915" y="124"/>
                  </a:lnTo>
                  <a:lnTo>
                    <a:pt x="914" y="638"/>
                  </a:lnTo>
                  <a:lnTo>
                    <a:pt x="925" y="644"/>
                  </a:lnTo>
                  <a:lnTo>
                    <a:pt x="944" y="645"/>
                  </a:lnTo>
                  <a:lnTo>
                    <a:pt x="953" y="639"/>
                  </a:lnTo>
                  <a:lnTo>
                    <a:pt x="967" y="639"/>
                  </a:lnTo>
                  <a:lnTo>
                    <a:pt x="968" y="656"/>
                  </a:lnTo>
                  <a:lnTo>
                    <a:pt x="1010" y="697"/>
                  </a:lnTo>
                  <a:lnTo>
                    <a:pt x="1014" y="714"/>
                  </a:lnTo>
                  <a:lnTo>
                    <a:pt x="1035" y="701"/>
                  </a:lnTo>
                  <a:lnTo>
                    <a:pt x="1040" y="700"/>
                  </a:lnTo>
                  <a:lnTo>
                    <a:pt x="1040" y="700"/>
                  </a:lnTo>
                  <a:lnTo>
                    <a:pt x="1042" y="681"/>
                  </a:lnTo>
                  <a:lnTo>
                    <a:pt x="1050" y="672"/>
                  </a:lnTo>
                  <a:lnTo>
                    <a:pt x="1057" y="671"/>
                  </a:lnTo>
                  <a:lnTo>
                    <a:pt x="1067" y="663"/>
                  </a:lnTo>
                  <a:lnTo>
                    <a:pt x="1085" y="674"/>
                  </a:lnTo>
                  <a:lnTo>
                    <a:pt x="1088" y="692"/>
                  </a:lnTo>
                  <a:lnTo>
                    <a:pt x="1100" y="698"/>
                  </a:lnTo>
                  <a:lnTo>
                    <a:pt x="1106" y="713"/>
                  </a:lnTo>
                  <a:lnTo>
                    <a:pt x="1130" y="724"/>
                  </a:lnTo>
                  <a:lnTo>
                    <a:pt x="1150" y="759"/>
                  </a:lnTo>
                  <a:lnTo>
                    <a:pt x="1166" y="783"/>
                  </a:lnTo>
                  <a:lnTo>
                    <a:pt x="1180" y="799"/>
                  </a:lnTo>
                  <a:lnTo>
                    <a:pt x="1190" y="821"/>
                  </a:lnTo>
                  <a:lnTo>
                    <a:pt x="1220" y="832"/>
                  </a:lnTo>
                  <a:lnTo>
                    <a:pt x="1251" y="845"/>
                  </a:lnTo>
                  <a:lnTo>
                    <a:pt x="1256" y="871"/>
                  </a:lnTo>
                  <a:lnTo>
                    <a:pt x="1259" y="889"/>
                  </a:lnTo>
                  <a:lnTo>
                    <a:pt x="1253" y="908"/>
                  </a:lnTo>
                  <a:lnTo>
                    <a:pt x="1243" y="921"/>
                  </a:lnTo>
                  <a:lnTo>
                    <a:pt x="1236" y="917"/>
                  </a:lnTo>
                  <a:lnTo>
                    <a:pt x="1226" y="899"/>
                  </a:lnTo>
                  <a:lnTo>
                    <a:pt x="1210" y="889"/>
                  </a:lnTo>
                  <a:lnTo>
                    <a:pt x="1198" y="882"/>
                  </a:lnTo>
                  <a:lnTo>
                    <a:pt x="1192" y="888"/>
                  </a:lnTo>
                  <a:lnTo>
                    <a:pt x="1200" y="905"/>
                  </a:lnTo>
                  <a:lnTo>
                    <a:pt x="1203" y="927"/>
                  </a:lnTo>
                  <a:lnTo>
                    <a:pt x="1197" y="929"/>
                  </a:lnTo>
                  <a:lnTo>
                    <a:pt x="1186" y="918"/>
                  </a:lnTo>
                  <a:lnTo>
                    <a:pt x="1170" y="907"/>
                  </a:lnTo>
                  <a:lnTo>
                    <a:pt x="1175" y="921"/>
                  </a:lnTo>
                  <a:lnTo>
                    <a:pt x="1182" y="931"/>
                  </a:lnTo>
                  <a:lnTo>
                    <a:pt x="1178" y="935"/>
                  </a:lnTo>
                  <a:lnTo>
                    <a:pt x="1179" y="936"/>
                  </a:lnTo>
                  <a:lnTo>
                    <a:pt x="1180" y="935"/>
                  </a:lnTo>
                  <a:lnTo>
                    <a:pt x="1179" y="934"/>
                  </a:lnTo>
                  <a:lnTo>
                    <a:pt x="1179" y="934"/>
                  </a:lnTo>
                  <a:lnTo>
                    <a:pt x="1177" y="933"/>
                  </a:lnTo>
                  <a:lnTo>
                    <a:pt x="1173" y="929"/>
                  </a:lnTo>
                  <a:lnTo>
                    <a:pt x="1173" y="929"/>
                  </a:lnTo>
                  <a:lnTo>
                    <a:pt x="1173" y="929"/>
                  </a:lnTo>
                  <a:lnTo>
                    <a:pt x="1173" y="929"/>
                  </a:lnTo>
                  <a:lnTo>
                    <a:pt x="1169" y="924"/>
                  </a:lnTo>
                  <a:lnTo>
                    <a:pt x="1169" y="924"/>
                  </a:lnTo>
                  <a:lnTo>
                    <a:pt x="1163" y="915"/>
                  </a:lnTo>
                  <a:lnTo>
                    <a:pt x="1163" y="915"/>
                  </a:lnTo>
                  <a:lnTo>
                    <a:pt x="1160" y="909"/>
                  </a:lnTo>
                  <a:lnTo>
                    <a:pt x="1159" y="909"/>
                  </a:lnTo>
                  <a:lnTo>
                    <a:pt x="1160" y="909"/>
                  </a:lnTo>
                  <a:lnTo>
                    <a:pt x="1152" y="891"/>
                  </a:lnTo>
                  <a:lnTo>
                    <a:pt x="1151" y="895"/>
                  </a:lnTo>
                  <a:lnTo>
                    <a:pt x="1151" y="895"/>
                  </a:lnTo>
                  <a:lnTo>
                    <a:pt x="1151" y="895"/>
                  </a:lnTo>
                  <a:lnTo>
                    <a:pt x="1150" y="899"/>
                  </a:lnTo>
                  <a:lnTo>
                    <a:pt x="1150" y="899"/>
                  </a:lnTo>
                  <a:lnTo>
                    <a:pt x="1149" y="900"/>
                  </a:lnTo>
                  <a:lnTo>
                    <a:pt x="1148" y="901"/>
                  </a:lnTo>
                  <a:lnTo>
                    <a:pt x="1147" y="901"/>
                  </a:lnTo>
                  <a:lnTo>
                    <a:pt x="1147" y="902"/>
                  </a:lnTo>
                  <a:lnTo>
                    <a:pt x="1148" y="901"/>
                  </a:lnTo>
                  <a:lnTo>
                    <a:pt x="1148" y="901"/>
                  </a:lnTo>
                  <a:lnTo>
                    <a:pt x="1145" y="899"/>
                  </a:lnTo>
                  <a:lnTo>
                    <a:pt x="1142" y="895"/>
                  </a:lnTo>
                  <a:lnTo>
                    <a:pt x="1142" y="895"/>
                  </a:lnTo>
                  <a:lnTo>
                    <a:pt x="1141" y="893"/>
                  </a:lnTo>
                  <a:lnTo>
                    <a:pt x="1141" y="893"/>
                  </a:lnTo>
                  <a:lnTo>
                    <a:pt x="1140" y="892"/>
                  </a:lnTo>
                  <a:lnTo>
                    <a:pt x="1139" y="893"/>
                  </a:lnTo>
                  <a:lnTo>
                    <a:pt x="1140" y="894"/>
                  </a:lnTo>
                  <a:lnTo>
                    <a:pt x="1152" y="882"/>
                  </a:lnTo>
                  <a:lnTo>
                    <a:pt x="1142" y="872"/>
                  </a:lnTo>
                  <a:lnTo>
                    <a:pt x="1142" y="841"/>
                  </a:lnTo>
                  <a:lnTo>
                    <a:pt x="1135" y="841"/>
                  </a:lnTo>
                  <a:lnTo>
                    <a:pt x="1130" y="862"/>
                  </a:lnTo>
                  <a:lnTo>
                    <a:pt x="1125" y="863"/>
                  </a:lnTo>
                  <a:lnTo>
                    <a:pt x="1120" y="843"/>
                  </a:lnTo>
                  <a:lnTo>
                    <a:pt x="1117" y="820"/>
                  </a:lnTo>
                  <a:lnTo>
                    <a:pt x="1108" y="815"/>
                  </a:lnTo>
                  <a:lnTo>
                    <a:pt x="1110" y="853"/>
                  </a:lnTo>
                  <a:lnTo>
                    <a:pt x="1110" y="856"/>
                  </a:lnTo>
                  <a:lnTo>
                    <a:pt x="1104" y="850"/>
                  </a:lnTo>
                  <a:lnTo>
                    <a:pt x="1082" y="814"/>
                  </a:lnTo>
                  <a:lnTo>
                    <a:pt x="1070" y="811"/>
                  </a:lnTo>
                  <a:lnTo>
                    <a:pt x="1066" y="789"/>
                  </a:lnTo>
                  <a:lnTo>
                    <a:pt x="1057" y="772"/>
                  </a:lnTo>
                  <a:lnTo>
                    <a:pt x="1047" y="766"/>
                  </a:lnTo>
                  <a:lnTo>
                    <a:pt x="1047" y="753"/>
                  </a:lnTo>
                  <a:lnTo>
                    <a:pt x="1061" y="744"/>
                  </a:lnTo>
                  <a:lnTo>
                    <a:pt x="1056" y="741"/>
                  </a:lnTo>
                  <a:lnTo>
                    <a:pt x="1041" y="744"/>
                  </a:lnTo>
                  <a:lnTo>
                    <a:pt x="1020" y="730"/>
                  </a:lnTo>
                  <a:lnTo>
                    <a:pt x="1005" y="713"/>
                  </a:lnTo>
                  <a:lnTo>
                    <a:pt x="975" y="697"/>
                  </a:lnTo>
                  <a:lnTo>
                    <a:pt x="953" y="683"/>
                  </a:lnTo>
                  <a:lnTo>
                    <a:pt x="960" y="665"/>
                  </a:lnTo>
                  <a:lnTo>
                    <a:pt x="960" y="651"/>
                  </a:lnTo>
                  <a:lnTo>
                    <a:pt x="947" y="663"/>
                  </a:lnTo>
                  <a:lnTo>
                    <a:pt x="930" y="669"/>
                  </a:lnTo>
                  <a:lnTo>
                    <a:pt x="909" y="663"/>
                  </a:lnTo>
                  <a:lnTo>
                    <a:pt x="874" y="648"/>
                  </a:lnTo>
                  <a:lnTo>
                    <a:pt x="840" y="648"/>
                  </a:lnTo>
                  <a:lnTo>
                    <a:pt x="837" y="651"/>
                  </a:lnTo>
                  <a:lnTo>
                    <a:pt x="799" y="627"/>
                  </a:lnTo>
                  <a:lnTo>
                    <a:pt x="786" y="626"/>
                  </a:lnTo>
                  <a:lnTo>
                    <a:pt x="770" y="591"/>
                  </a:lnTo>
                  <a:lnTo>
                    <a:pt x="748" y="593"/>
                  </a:lnTo>
                  <a:lnTo>
                    <a:pt x="724" y="602"/>
                  </a:lnTo>
                  <a:lnTo>
                    <a:pt x="729" y="637"/>
                  </a:lnTo>
                  <a:lnTo>
                    <a:pt x="737" y="615"/>
                  </a:lnTo>
                  <a:lnTo>
                    <a:pt x="740" y="615"/>
                  </a:lnTo>
                  <a:lnTo>
                    <a:pt x="730" y="646"/>
                  </a:lnTo>
                  <a:lnTo>
                    <a:pt x="751" y="627"/>
                  </a:lnTo>
                  <a:lnTo>
                    <a:pt x="754" y="635"/>
                  </a:lnTo>
                  <a:lnTo>
                    <a:pt x="732" y="659"/>
                  </a:lnTo>
                  <a:lnTo>
                    <a:pt x="725" y="658"/>
                  </a:lnTo>
                  <a:lnTo>
                    <a:pt x="723" y="646"/>
                  </a:lnTo>
                  <a:lnTo>
                    <a:pt x="714" y="641"/>
                  </a:lnTo>
                  <a:lnTo>
                    <a:pt x="706" y="648"/>
                  </a:lnTo>
                  <a:lnTo>
                    <a:pt x="690" y="637"/>
                  </a:lnTo>
                  <a:lnTo>
                    <a:pt x="670" y="650"/>
                  </a:lnTo>
                  <a:lnTo>
                    <a:pt x="659" y="663"/>
                  </a:lnTo>
                  <a:lnTo>
                    <a:pt x="640" y="675"/>
                  </a:lnTo>
                  <a:lnTo>
                    <a:pt x="613" y="673"/>
                  </a:lnTo>
                  <a:lnTo>
                    <a:pt x="611" y="664"/>
                  </a:lnTo>
                  <a:lnTo>
                    <a:pt x="632" y="660"/>
                  </a:lnTo>
                  <a:lnTo>
                    <a:pt x="632" y="650"/>
                  </a:lnTo>
                  <a:lnTo>
                    <a:pt x="619" y="646"/>
                  </a:lnTo>
                  <a:lnTo>
                    <a:pt x="625" y="634"/>
                  </a:lnTo>
                  <a:lnTo>
                    <a:pt x="638" y="610"/>
                  </a:lnTo>
                  <a:lnTo>
                    <a:pt x="638" y="599"/>
                  </a:lnTo>
                  <a:lnTo>
                    <a:pt x="640" y="595"/>
                  </a:lnTo>
                  <a:lnTo>
                    <a:pt x="664" y="582"/>
                  </a:lnTo>
                  <a:lnTo>
                    <a:pt x="670" y="590"/>
                  </a:lnTo>
                  <a:lnTo>
                    <a:pt x="689" y="590"/>
                  </a:lnTo>
                  <a:lnTo>
                    <a:pt x="680" y="571"/>
                  </a:lnTo>
                  <a:lnTo>
                    <a:pt x="657" y="569"/>
                  </a:lnTo>
                  <a:lnTo>
                    <a:pt x="626" y="585"/>
                  </a:lnTo>
                  <a:lnTo>
                    <a:pt x="611" y="607"/>
                  </a:lnTo>
                  <a:lnTo>
                    <a:pt x="600" y="622"/>
                  </a:lnTo>
                  <a:lnTo>
                    <a:pt x="593" y="636"/>
                  </a:lnTo>
                  <a:lnTo>
                    <a:pt x="569" y="644"/>
                  </a:lnTo>
                  <a:lnTo>
                    <a:pt x="549" y="660"/>
                  </a:lnTo>
                  <a:lnTo>
                    <a:pt x="547" y="672"/>
                  </a:lnTo>
                  <a:lnTo>
                    <a:pt x="561" y="679"/>
                  </a:lnTo>
                  <a:lnTo>
                    <a:pt x="566" y="689"/>
                  </a:lnTo>
                  <a:lnTo>
                    <a:pt x="551" y="708"/>
                  </a:lnTo>
                  <a:lnTo>
                    <a:pt x="512" y="732"/>
                  </a:lnTo>
                  <a:lnTo>
                    <a:pt x="465" y="758"/>
                  </a:lnTo>
                  <a:lnTo>
                    <a:pt x="453" y="765"/>
                  </a:lnTo>
                  <a:lnTo>
                    <a:pt x="421" y="771"/>
                  </a:lnTo>
                  <a:lnTo>
                    <a:pt x="386" y="786"/>
                  </a:lnTo>
                  <a:lnTo>
                    <a:pt x="397" y="795"/>
                  </a:lnTo>
                  <a:lnTo>
                    <a:pt x="390" y="802"/>
                  </a:lnTo>
                  <a:lnTo>
                    <a:pt x="388" y="807"/>
                  </a:lnTo>
                  <a:lnTo>
                    <a:pt x="373" y="802"/>
                  </a:lnTo>
                  <a:lnTo>
                    <a:pt x="351" y="803"/>
                  </a:lnTo>
                  <a:lnTo>
                    <a:pt x="347" y="817"/>
                  </a:lnTo>
                  <a:lnTo>
                    <a:pt x="344" y="817"/>
                  </a:lnTo>
                  <a:lnTo>
                    <a:pt x="346" y="802"/>
                  </a:lnTo>
                  <a:lnTo>
                    <a:pt x="321" y="811"/>
                  </a:lnTo>
                  <a:lnTo>
                    <a:pt x="322" y="813"/>
                  </a:lnTo>
                  <a:lnTo>
                    <a:pt x="321" y="811"/>
                  </a:lnTo>
                  <a:lnTo>
                    <a:pt x="305" y="817"/>
                  </a:lnTo>
                  <a:lnTo>
                    <a:pt x="285" y="809"/>
                  </a:lnTo>
                  <a:lnTo>
                    <a:pt x="266" y="820"/>
                  </a:lnTo>
                  <a:lnTo>
                    <a:pt x="247" y="820"/>
                  </a:lnTo>
                  <a:lnTo>
                    <a:pt x="234" y="829"/>
                  </a:lnTo>
                  <a:lnTo>
                    <a:pt x="226" y="833"/>
                  </a:lnTo>
                  <a:lnTo>
                    <a:pt x="213" y="831"/>
                  </a:lnTo>
                  <a:lnTo>
                    <a:pt x="198" y="825"/>
                  </a:lnTo>
                  <a:lnTo>
                    <a:pt x="183" y="828"/>
                  </a:lnTo>
                  <a:lnTo>
                    <a:pt x="177" y="833"/>
                  </a:lnTo>
                  <a:lnTo>
                    <a:pt x="170" y="828"/>
                  </a:lnTo>
                  <a:lnTo>
                    <a:pt x="170" y="819"/>
                  </a:lnTo>
                  <a:lnTo>
                    <a:pt x="187" y="812"/>
                  </a:lnTo>
                  <a:lnTo>
                    <a:pt x="225" y="815"/>
                  </a:lnTo>
                  <a:lnTo>
                    <a:pt x="251" y="805"/>
                  </a:lnTo>
                  <a:lnTo>
                    <a:pt x="264" y="792"/>
                  </a:lnTo>
                  <a:lnTo>
                    <a:pt x="281" y="789"/>
                  </a:lnTo>
                  <a:lnTo>
                    <a:pt x="292" y="785"/>
                  </a:lnTo>
                  <a:lnTo>
                    <a:pt x="307" y="786"/>
                  </a:lnTo>
                  <a:lnTo>
                    <a:pt x="317" y="793"/>
                  </a:lnTo>
                  <a:lnTo>
                    <a:pt x="324" y="791"/>
                  </a:lnTo>
                  <a:lnTo>
                    <a:pt x="338" y="775"/>
                  </a:lnTo>
                  <a:lnTo>
                    <a:pt x="356" y="770"/>
                  </a:lnTo>
                  <a:lnTo>
                    <a:pt x="377" y="766"/>
                  </a:lnTo>
                  <a:lnTo>
                    <a:pt x="383" y="765"/>
                  </a:lnTo>
                  <a:lnTo>
                    <a:pt x="386" y="767"/>
                  </a:lnTo>
                  <a:lnTo>
                    <a:pt x="386" y="767"/>
                  </a:lnTo>
                  <a:lnTo>
                    <a:pt x="393" y="767"/>
                  </a:lnTo>
                  <a:lnTo>
                    <a:pt x="394" y="767"/>
                  </a:lnTo>
                  <a:lnTo>
                    <a:pt x="401" y="744"/>
                  </a:lnTo>
                  <a:lnTo>
                    <a:pt x="425" y="736"/>
                  </a:lnTo>
                  <a:lnTo>
                    <a:pt x="437" y="713"/>
                  </a:lnTo>
                  <a:lnTo>
                    <a:pt x="451" y="686"/>
                  </a:lnTo>
                  <a:lnTo>
                    <a:pt x="460" y="677"/>
                  </a:lnTo>
                  <a:lnTo>
                    <a:pt x="463" y="656"/>
                  </a:lnTo>
                  <a:lnTo>
                    <a:pt x="451" y="667"/>
                  </a:lnTo>
                  <a:lnTo>
                    <a:pt x="431" y="670"/>
                  </a:lnTo>
                  <a:lnTo>
                    <a:pt x="428" y="656"/>
                  </a:lnTo>
                  <a:lnTo>
                    <a:pt x="419" y="654"/>
                  </a:lnTo>
                  <a:lnTo>
                    <a:pt x="412" y="660"/>
                  </a:lnTo>
                  <a:lnTo>
                    <a:pt x="411" y="678"/>
                  </a:lnTo>
                  <a:lnTo>
                    <a:pt x="405" y="677"/>
                  </a:lnTo>
                  <a:lnTo>
                    <a:pt x="395" y="640"/>
                  </a:lnTo>
                  <a:lnTo>
                    <a:pt x="386" y="649"/>
                  </a:lnTo>
                  <a:lnTo>
                    <a:pt x="381" y="646"/>
                  </a:lnTo>
                  <a:lnTo>
                    <a:pt x="379" y="635"/>
                  </a:lnTo>
                  <a:lnTo>
                    <a:pt x="353" y="636"/>
                  </a:lnTo>
                  <a:lnTo>
                    <a:pt x="341" y="642"/>
                  </a:lnTo>
                  <a:lnTo>
                    <a:pt x="330" y="641"/>
                  </a:lnTo>
                  <a:lnTo>
                    <a:pt x="336" y="634"/>
                  </a:lnTo>
                  <a:lnTo>
                    <a:pt x="339" y="617"/>
                  </a:lnTo>
                  <a:lnTo>
                    <a:pt x="336" y="607"/>
                  </a:lnTo>
                  <a:lnTo>
                    <a:pt x="344" y="601"/>
                  </a:lnTo>
                  <a:lnTo>
                    <a:pt x="353" y="600"/>
                  </a:lnTo>
                  <a:lnTo>
                    <a:pt x="349" y="587"/>
                  </a:lnTo>
                  <a:lnTo>
                    <a:pt x="349" y="561"/>
                  </a:lnTo>
                  <a:lnTo>
                    <a:pt x="341" y="553"/>
                  </a:lnTo>
                  <a:lnTo>
                    <a:pt x="336" y="563"/>
                  </a:lnTo>
                  <a:lnTo>
                    <a:pt x="301" y="563"/>
                  </a:lnTo>
                  <a:lnTo>
                    <a:pt x="292" y="556"/>
                  </a:lnTo>
                  <a:lnTo>
                    <a:pt x="289" y="533"/>
                  </a:lnTo>
                  <a:lnTo>
                    <a:pt x="276" y="511"/>
                  </a:lnTo>
                  <a:lnTo>
                    <a:pt x="276" y="507"/>
                  </a:lnTo>
                  <a:lnTo>
                    <a:pt x="289" y="503"/>
                  </a:lnTo>
                  <a:lnTo>
                    <a:pt x="290" y="489"/>
                  </a:lnTo>
                  <a:lnTo>
                    <a:pt x="297" y="481"/>
                  </a:lnTo>
                  <a:lnTo>
                    <a:pt x="290" y="477"/>
                  </a:lnTo>
                  <a:lnTo>
                    <a:pt x="284" y="480"/>
                  </a:lnTo>
                  <a:lnTo>
                    <a:pt x="277" y="465"/>
                  </a:lnTo>
                  <a:lnTo>
                    <a:pt x="284" y="436"/>
                  </a:lnTo>
                  <a:lnTo>
                    <a:pt x="309" y="418"/>
                  </a:lnTo>
                  <a:lnTo>
                    <a:pt x="325" y="408"/>
                  </a:lnTo>
                  <a:lnTo>
                    <a:pt x="337" y="386"/>
                  </a:lnTo>
                  <a:lnTo>
                    <a:pt x="352" y="378"/>
                  </a:lnTo>
                  <a:lnTo>
                    <a:pt x="366" y="385"/>
                  </a:lnTo>
                  <a:lnTo>
                    <a:pt x="368" y="400"/>
                  </a:lnTo>
                  <a:lnTo>
                    <a:pt x="384" y="397"/>
                  </a:lnTo>
                  <a:lnTo>
                    <a:pt x="404" y="383"/>
                  </a:lnTo>
                  <a:lnTo>
                    <a:pt x="412" y="387"/>
                  </a:lnTo>
                  <a:lnTo>
                    <a:pt x="419" y="390"/>
                  </a:lnTo>
                  <a:lnTo>
                    <a:pt x="429" y="390"/>
                  </a:lnTo>
                  <a:lnTo>
                    <a:pt x="443" y="381"/>
                  </a:lnTo>
                  <a:lnTo>
                    <a:pt x="449" y="355"/>
                  </a:lnTo>
                  <a:lnTo>
                    <a:pt x="449" y="355"/>
                  </a:lnTo>
                  <a:lnTo>
                    <a:pt x="449" y="355"/>
                  </a:lnTo>
                  <a:lnTo>
                    <a:pt x="449" y="351"/>
                  </a:lnTo>
                  <a:lnTo>
                    <a:pt x="449" y="351"/>
                  </a:lnTo>
                  <a:lnTo>
                    <a:pt x="451" y="342"/>
                  </a:lnTo>
                  <a:lnTo>
                    <a:pt x="451" y="342"/>
                  </a:lnTo>
                  <a:lnTo>
                    <a:pt x="452" y="337"/>
                  </a:lnTo>
                  <a:lnTo>
                    <a:pt x="452" y="337"/>
                  </a:lnTo>
                  <a:lnTo>
                    <a:pt x="454" y="335"/>
                  </a:lnTo>
                  <a:lnTo>
                    <a:pt x="454" y="335"/>
                  </a:lnTo>
                  <a:lnTo>
                    <a:pt x="454" y="335"/>
                  </a:lnTo>
                  <a:lnTo>
                    <a:pt x="454" y="335"/>
                  </a:lnTo>
                  <a:lnTo>
                    <a:pt x="458" y="331"/>
                  </a:lnTo>
                  <a:lnTo>
                    <a:pt x="460" y="329"/>
                  </a:lnTo>
                  <a:lnTo>
                    <a:pt x="460" y="328"/>
                  </a:lnTo>
                  <a:lnTo>
                    <a:pt x="453" y="315"/>
                  </a:lnTo>
                  <a:lnTo>
                    <a:pt x="437" y="320"/>
                  </a:lnTo>
                  <a:lnTo>
                    <a:pt x="418" y="324"/>
                  </a:lnTo>
                  <a:lnTo>
                    <a:pt x="407" y="321"/>
                  </a:lnTo>
                  <a:lnTo>
                    <a:pt x="385" y="311"/>
                  </a:lnTo>
                  <a:lnTo>
                    <a:pt x="355" y="309"/>
                  </a:lnTo>
                  <a:lnTo>
                    <a:pt x="335" y="288"/>
                  </a:lnTo>
                  <a:lnTo>
                    <a:pt x="337" y="265"/>
                  </a:lnTo>
                  <a:lnTo>
                    <a:pt x="341" y="250"/>
                  </a:lnTo>
                  <a:lnTo>
                    <a:pt x="329" y="240"/>
                  </a:lnTo>
                  <a:lnTo>
                    <a:pt x="318" y="218"/>
                  </a:lnTo>
                  <a:lnTo>
                    <a:pt x="319" y="215"/>
                  </a:lnTo>
                  <a:lnTo>
                    <a:pt x="360" y="212"/>
                  </a:lnTo>
                  <a:lnTo>
                    <a:pt x="371" y="212"/>
                  </a:lnTo>
                  <a:lnTo>
                    <a:pt x="377" y="218"/>
                  </a:lnTo>
                  <a:lnTo>
                    <a:pt x="381" y="218"/>
                  </a:lnTo>
                  <a:lnTo>
                    <a:pt x="383" y="218"/>
                  </a:lnTo>
                  <a:lnTo>
                    <a:pt x="382" y="207"/>
                  </a:lnTo>
                  <a:lnTo>
                    <a:pt x="404" y="204"/>
                  </a:lnTo>
                  <a:lnTo>
                    <a:pt x="419" y="206"/>
                  </a:lnTo>
                  <a:lnTo>
                    <a:pt x="426" y="212"/>
                  </a:lnTo>
                  <a:lnTo>
                    <a:pt x="418" y="224"/>
                  </a:lnTo>
                  <a:lnTo>
                    <a:pt x="414" y="233"/>
                  </a:lnTo>
                  <a:lnTo>
                    <a:pt x="431" y="244"/>
                  </a:lnTo>
                  <a:lnTo>
                    <a:pt x="463" y="255"/>
                  </a:lnTo>
                  <a:lnTo>
                    <a:pt x="475" y="248"/>
                  </a:lnTo>
                  <a:lnTo>
                    <a:pt x="462" y="220"/>
                  </a:lnTo>
                  <a:lnTo>
                    <a:pt x="455" y="202"/>
                  </a:lnTo>
                  <a:lnTo>
                    <a:pt x="463" y="197"/>
                  </a:lnTo>
                  <a:lnTo>
                    <a:pt x="440" y="184"/>
                  </a:lnTo>
                  <a:lnTo>
                    <a:pt x="438" y="178"/>
                  </a:lnTo>
                  <a:lnTo>
                    <a:pt x="441" y="169"/>
                  </a:lnTo>
                  <a:lnTo>
                    <a:pt x="436" y="145"/>
                  </a:lnTo>
                  <a:lnTo>
                    <a:pt x="419" y="116"/>
                  </a:lnTo>
                  <a:lnTo>
                    <a:pt x="405" y="93"/>
                  </a:lnTo>
                  <a:lnTo>
                    <a:pt x="421" y="83"/>
                  </a:lnTo>
                  <a:lnTo>
                    <a:pt x="439" y="83"/>
                  </a:lnTo>
                  <a:lnTo>
                    <a:pt x="450" y="86"/>
                  </a:lnTo>
                  <a:lnTo>
                    <a:pt x="475" y="85"/>
                  </a:lnTo>
                  <a:lnTo>
                    <a:pt x="499" y="63"/>
                  </a:lnTo>
                  <a:lnTo>
                    <a:pt x="505" y="44"/>
                  </a:lnTo>
                  <a:lnTo>
                    <a:pt x="526" y="30"/>
                  </a:lnTo>
                  <a:lnTo>
                    <a:pt x="536" y="37"/>
                  </a:lnTo>
                  <a:lnTo>
                    <a:pt x="553" y="33"/>
                  </a:lnTo>
                  <a:lnTo>
                    <a:pt x="575" y="20"/>
                  </a:lnTo>
                  <a:lnTo>
                    <a:pt x="581" y="19"/>
                  </a:lnTo>
                  <a:lnTo>
                    <a:pt x="586" y="24"/>
                  </a:lnTo>
                  <a:lnTo>
                    <a:pt x="615" y="23"/>
                  </a:lnTo>
                  <a:lnTo>
                    <a:pt x="631" y="4"/>
                  </a:lnTo>
                  <a:lnTo>
                    <a:pt x="636" y="4"/>
                  </a:lnTo>
                  <a:lnTo>
                    <a:pt x="658" y="17"/>
                  </a:lnTo>
                  <a:lnTo>
                    <a:pt x="667" y="29"/>
                  </a:lnTo>
                  <a:lnTo>
                    <a:pt x="665" y="36"/>
                  </a:lnTo>
                  <a:lnTo>
                    <a:pt x="670" y="45"/>
                  </a:lnTo>
                  <a:lnTo>
                    <a:pt x="680" y="35"/>
                  </a:lnTo>
                  <a:lnTo>
                    <a:pt x="702" y="36"/>
                  </a:lnTo>
                  <a:lnTo>
                    <a:pt x="704" y="57"/>
                  </a:lnTo>
                  <a:lnTo>
                    <a:pt x="716" y="68"/>
                  </a:lnTo>
                  <a:lnTo>
                    <a:pt x="759" y="71"/>
                  </a:lnTo>
                  <a:lnTo>
                    <a:pt x="797" y="97"/>
                  </a:lnTo>
                  <a:lnTo>
                    <a:pt x="806" y="90"/>
                  </a:lnTo>
                  <a:lnTo>
                    <a:pt x="837" y="107"/>
                  </a:lnTo>
                  <a:lnTo>
                    <a:pt x="851" y="102"/>
                  </a:lnTo>
                  <a:lnTo>
                    <a:pt x="862" y="98"/>
                  </a:lnTo>
                  <a:lnTo>
                    <a:pt x="889" y="109"/>
                  </a:lnTo>
                  <a:lnTo>
                    <a:pt x="916" y="125"/>
                  </a:lnTo>
                  <a:lnTo>
                    <a:pt x="917" y="124"/>
                  </a:lnTo>
                  <a:lnTo>
                    <a:pt x="915" y="124"/>
                  </a:lnTo>
                  <a:lnTo>
                    <a:pt x="917" y="124"/>
                  </a:lnTo>
                  <a:lnTo>
                    <a:pt x="918" y="123"/>
                  </a:lnTo>
                  <a:lnTo>
                    <a:pt x="890" y="106"/>
                  </a:lnTo>
                  <a:lnTo>
                    <a:pt x="862" y="94"/>
                  </a:lnTo>
                  <a:lnTo>
                    <a:pt x="850" y="99"/>
                  </a:lnTo>
                  <a:lnTo>
                    <a:pt x="838" y="102"/>
                  </a:lnTo>
                  <a:lnTo>
                    <a:pt x="806" y="87"/>
                  </a:lnTo>
                  <a:lnTo>
                    <a:pt x="797" y="93"/>
                  </a:lnTo>
                  <a:lnTo>
                    <a:pt x="760" y="68"/>
                  </a:lnTo>
                  <a:lnTo>
                    <a:pt x="717" y="65"/>
                  </a:lnTo>
                  <a:lnTo>
                    <a:pt x="707" y="56"/>
                  </a:lnTo>
                  <a:lnTo>
                    <a:pt x="705" y="34"/>
                  </a:lnTo>
                  <a:lnTo>
                    <a:pt x="679" y="31"/>
                  </a:lnTo>
                  <a:lnTo>
                    <a:pt x="671" y="40"/>
                  </a:lnTo>
                  <a:lnTo>
                    <a:pt x="668" y="36"/>
                  </a:lnTo>
                  <a:lnTo>
                    <a:pt x="672" y="29"/>
                  </a:lnTo>
                  <a:lnTo>
                    <a:pt x="660" y="15"/>
                  </a:lnTo>
                  <a:lnTo>
                    <a:pt x="637" y="0"/>
                  </a:lnTo>
                  <a:lnTo>
                    <a:pt x="630" y="0"/>
                  </a:lnTo>
                  <a:lnTo>
                    <a:pt x="613" y="20"/>
                  </a:lnTo>
                  <a:lnTo>
                    <a:pt x="587" y="21"/>
                  </a:lnTo>
                  <a:lnTo>
                    <a:pt x="582" y="15"/>
                  </a:lnTo>
                  <a:lnTo>
                    <a:pt x="574" y="16"/>
                  </a:lnTo>
                  <a:lnTo>
                    <a:pt x="552" y="29"/>
                  </a:lnTo>
                  <a:lnTo>
                    <a:pt x="537" y="33"/>
                  </a:lnTo>
                  <a:lnTo>
                    <a:pt x="526" y="27"/>
                  </a:lnTo>
                  <a:lnTo>
                    <a:pt x="502" y="42"/>
                  </a:lnTo>
                  <a:lnTo>
                    <a:pt x="496" y="60"/>
                  </a:lnTo>
                  <a:lnTo>
                    <a:pt x="474" y="82"/>
                  </a:lnTo>
                  <a:lnTo>
                    <a:pt x="450" y="83"/>
                  </a:lnTo>
                  <a:lnTo>
                    <a:pt x="439" y="80"/>
                  </a:lnTo>
                  <a:lnTo>
                    <a:pt x="420" y="80"/>
                  </a:lnTo>
                  <a:lnTo>
                    <a:pt x="400" y="92"/>
                  </a:lnTo>
                  <a:lnTo>
                    <a:pt x="415" y="118"/>
                  </a:lnTo>
                  <a:lnTo>
                    <a:pt x="433" y="146"/>
                  </a:lnTo>
                  <a:lnTo>
                    <a:pt x="438" y="169"/>
                  </a:lnTo>
                  <a:lnTo>
                    <a:pt x="435" y="178"/>
                  </a:lnTo>
                  <a:lnTo>
                    <a:pt x="438" y="187"/>
                  </a:lnTo>
                  <a:lnTo>
                    <a:pt x="457" y="197"/>
                  </a:lnTo>
                  <a:lnTo>
                    <a:pt x="452" y="201"/>
                  </a:lnTo>
                  <a:lnTo>
                    <a:pt x="458" y="221"/>
                  </a:lnTo>
                  <a:lnTo>
                    <a:pt x="471" y="247"/>
                  </a:lnTo>
                  <a:lnTo>
                    <a:pt x="463" y="251"/>
                  </a:lnTo>
                  <a:lnTo>
                    <a:pt x="434" y="241"/>
                  </a:lnTo>
                  <a:lnTo>
                    <a:pt x="419" y="232"/>
                  </a:lnTo>
                  <a:lnTo>
                    <a:pt x="421" y="225"/>
                  </a:lnTo>
                  <a:lnTo>
                    <a:pt x="430" y="211"/>
                  </a:lnTo>
                  <a:lnTo>
                    <a:pt x="420" y="203"/>
                  </a:lnTo>
                  <a:lnTo>
                    <a:pt x="404" y="201"/>
                  </a:lnTo>
                  <a:lnTo>
                    <a:pt x="379" y="205"/>
                  </a:lnTo>
                  <a:lnTo>
                    <a:pt x="380" y="215"/>
                  </a:lnTo>
                  <a:lnTo>
                    <a:pt x="379" y="215"/>
                  </a:lnTo>
                  <a:lnTo>
                    <a:pt x="373" y="209"/>
                  </a:lnTo>
                  <a:lnTo>
                    <a:pt x="360" y="209"/>
                  </a:lnTo>
                  <a:lnTo>
                    <a:pt x="318" y="212"/>
                  </a:lnTo>
                  <a:lnTo>
                    <a:pt x="314" y="218"/>
                  </a:lnTo>
                  <a:lnTo>
                    <a:pt x="325" y="241"/>
                  </a:lnTo>
                  <a:lnTo>
                    <a:pt x="338" y="251"/>
                  </a:lnTo>
                  <a:lnTo>
                    <a:pt x="334" y="265"/>
                  </a:lnTo>
                  <a:lnTo>
                    <a:pt x="331" y="289"/>
                  </a:lnTo>
                  <a:lnTo>
                    <a:pt x="354" y="313"/>
                  </a:lnTo>
                  <a:lnTo>
                    <a:pt x="384" y="314"/>
                  </a:lnTo>
                  <a:lnTo>
                    <a:pt x="406" y="324"/>
                  </a:lnTo>
                  <a:lnTo>
                    <a:pt x="418" y="328"/>
                  </a:lnTo>
                  <a:lnTo>
                    <a:pt x="437" y="323"/>
                  </a:lnTo>
                  <a:lnTo>
                    <a:pt x="452" y="318"/>
                  </a:lnTo>
                  <a:lnTo>
                    <a:pt x="457" y="329"/>
                  </a:lnTo>
                  <a:lnTo>
                    <a:pt x="459" y="328"/>
                  </a:lnTo>
                  <a:lnTo>
                    <a:pt x="457" y="327"/>
                  </a:lnTo>
                  <a:lnTo>
                    <a:pt x="457" y="328"/>
                  </a:lnTo>
                  <a:lnTo>
                    <a:pt x="457" y="328"/>
                  </a:lnTo>
                  <a:lnTo>
                    <a:pt x="452" y="333"/>
                  </a:lnTo>
                  <a:lnTo>
                    <a:pt x="453" y="334"/>
                  </a:lnTo>
                  <a:lnTo>
                    <a:pt x="452" y="333"/>
                  </a:lnTo>
                  <a:lnTo>
                    <a:pt x="452" y="333"/>
                  </a:lnTo>
                  <a:lnTo>
                    <a:pt x="450" y="335"/>
                  </a:lnTo>
                  <a:lnTo>
                    <a:pt x="449" y="337"/>
                  </a:lnTo>
                  <a:lnTo>
                    <a:pt x="449" y="337"/>
                  </a:lnTo>
                  <a:lnTo>
                    <a:pt x="447" y="348"/>
                  </a:lnTo>
                  <a:lnTo>
                    <a:pt x="445" y="355"/>
                  </a:lnTo>
                  <a:lnTo>
                    <a:pt x="447" y="355"/>
                  </a:lnTo>
                  <a:lnTo>
                    <a:pt x="445" y="355"/>
                  </a:lnTo>
                  <a:lnTo>
                    <a:pt x="441" y="380"/>
                  </a:lnTo>
                  <a:lnTo>
                    <a:pt x="428" y="387"/>
                  </a:lnTo>
                  <a:lnTo>
                    <a:pt x="420" y="387"/>
                  </a:lnTo>
                  <a:lnTo>
                    <a:pt x="413" y="383"/>
                  </a:lnTo>
                  <a:lnTo>
                    <a:pt x="403" y="379"/>
                  </a:lnTo>
                  <a:lnTo>
                    <a:pt x="383" y="394"/>
                  </a:lnTo>
                  <a:lnTo>
                    <a:pt x="371" y="396"/>
                  </a:lnTo>
                  <a:lnTo>
                    <a:pt x="369" y="382"/>
                  </a:lnTo>
                  <a:lnTo>
                    <a:pt x="352" y="375"/>
                  </a:lnTo>
                  <a:lnTo>
                    <a:pt x="335" y="383"/>
                  </a:lnTo>
                  <a:lnTo>
                    <a:pt x="323" y="406"/>
                  </a:lnTo>
                  <a:lnTo>
                    <a:pt x="308" y="415"/>
                  </a:lnTo>
                  <a:lnTo>
                    <a:pt x="280" y="435"/>
                  </a:lnTo>
                  <a:lnTo>
                    <a:pt x="274" y="466"/>
                  </a:lnTo>
                  <a:lnTo>
                    <a:pt x="281" y="484"/>
                  </a:lnTo>
                  <a:lnTo>
                    <a:pt x="290" y="480"/>
                  </a:lnTo>
                  <a:lnTo>
                    <a:pt x="292" y="482"/>
                  </a:lnTo>
                  <a:lnTo>
                    <a:pt x="287" y="488"/>
                  </a:lnTo>
                  <a:lnTo>
                    <a:pt x="286" y="499"/>
                  </a:lnTo>
                  <a:lnTo>
                    <a:pt x="273" y="505"/>
                  </a:lnTo>
                  <a:lnTo>
                    <a:pt x="273" y="512"/>
                  </a:lnTo>
                  <a:lnTo>
                    <a:pt x="286" y="534"/>
                  </a:lnTo>
                  <a:lnTo>
                    <a:pt x="289" y="557"/>
                  </a:lnTo>
                  <a:lnTo>
                    <a:pt x="300" y="566"/>
                  </a:lnTo>
                  <a:lnTo>
                    <a:pt x="337" y="566"/>
                  </a:lnTo>
                  <a:lnTo>
                    <a:pt x="341" y="558"/>
                  </a:lnTo>
                  <a:lnTo>
                    <a:pt x="346" y="563"/>
                  </a:lnTo>
                  <a:lnTo>
                    <a:pt x="346" y="588"/>
                  </a:lnTo>
                  <a:lnTo>
                    <a:pt x="349" y="598"/>
                  </a:lnTo>
                  <a:lnTo>
                    <a:pt x="342" y="598"/>
                  </a:lnTo>
                  <a:lnTo>
                    <a:pt x="332" y="606"/>
                  </a:lnTo>
                  <a:lnTo>
                    <a:pt x="336" y="617"/>
                  </a:lnTo>
                  <a:lnTo>
                    <a:pt x="333" y="632"/>
                  </a:lnTo>
                  <a:lnTo>
                    <a:pt x="322" y="643"/>
                  </a:lnTo>
                  <a:lnTo>
                    <a:pt x="341" y="645"/>
                  </a:lnTo>
                  <a:lnTo>
                    <a:pt x="354" y="639"/>
                  </a:lnTo>
                  <a:lnTo>
                    <a:pt x="377" y="638"/>
                  </a:lnTo>
                  <a:lnTo>
                    <a:pt x="378" y="649"/>
                  </a:lnTo>
                  <a:lnTo>
                    <a:pt x="386" y="653"/>
                  </a:lnTo>
                  <a:lnTo>
                    <a:pt x="393" y="646"/>
                  </a:lnTo>
                  <a:lnTo>
                    <a:pt x="401" y="679"/>
                  </a:lnTo>
                  <a:lnTo>
                    <a:pt x="413" y="681"/>
                  </a:lnTo>
                  <a:lnTo>
                    <a:pt x="415" y="663"/>
                  </a:lnTo>
                  <a:lnTo>
                    <a:pt x="420" y="657"/>
                  </a:lnTo>
                  <a:lnTo>
                    <a:pt x="426" y="658"/>
                  </a:lnTo>
                  <a:lnTo>
                    <a:pt x="429" y="673"/>
                  </a:lnTo>
                  <a:lnTo>
                    <a:pt x="452" y="670"/>
                  </a:lnTo>
                  <a:lnTo>
                    <a:pt x="458" y="664"/>
                  </a:lnTo>
                  <a:lnTo>
                    <a:pt x="457" y="675"/>
                  </a:lnTo>
                  <a:lnTo>
                    <a:pt x="448" y="684"/>
                  </a:lnTo>
                  <a:lnTo>
                    <a:pt x="434" y="711"/>
                  </a:lnTo>
                  <a:lnTo>
                    <a:pt x="423" y="733"/>
                  </a:lnTo>
                  <a:lnTo>
                    <a:pt x="399" y="742"/>
                  </a:lnTo>
                  <a:lnTo>
                    <a:pt x="391" y="763"/>
                  </a:lnTo>
                  <a:lnTo>
                    <a:pt x="389" y="763"/>
                  </a:lnTo>
                  <a:lnTo>
                    <a:pt x="384" y="760"/>
                  </a:lnTo>
                  <a:lnTo>
                    <a:pt x="376" y="762"/>
                  </a:lnTo>
                  <a:lnTo>
                    <a:pt x="355" y="767"/>
                  </a:lnTo>
                  <a:lnTo>
                    <a:pt x="336" y="772"/>
                  </a:lnTo>
                  <a:lnTo>
                    <a:pt x="322" y="789"/>
                  </a:lnTo>
                  <a:lnTo>
                    <a:pt x="318" y="790"/>
                  </a:lnTo>
                  <a:lnTo>
                    <a:pt x="308" y="783"/>
                  </a:lnTo>
                  <a:lnTo>
                    <a:pt x="291" y="782"/>
                  </a:lnTo>
                  <a:lnTo>
                    <a:pt x="280" y="786"/>
                  </a:lnTo>
                  <a:lnTo>
                    <a:pt x="262" y="790"/>
                  </a:lnTo>
                  <a:lnTo>
                    <a:pt x="250" y="802"/>
                  </a:lnTo>
                  <a:lnTo>
                    <a:pt x="225" y="812"/>
                  </a:lnTo>
                  <a:lnTo>
                    <a:pt x="186" y="809"/>
                  </a:lnTo>
                  <a:lnTo>
                    <a:pt x="167" y="817"/>
                  </a:lnTo>
                  <a:lnTo>
                    <a:pt x="167" y="830"/>
                  </a:lnTo>
                  <a:lnTo>
                    <a:pt x="177" y="837"/>
                  </a:lnTo>
                  <a:lnTo>
                    <a:pt x="184" y="831"/>
                  </a:lnTo>
                  <a:lnTo>
                    <a:pt x="197" y="828"/>
                  </a:lnTo>
                  <a:lnTo>
                    <a:pt x="213" y="834"/>
                  </a:lnTo>
                  <a:lnTo>
                    <a:pt x="226" y="836"/>
                  </a:lnTo>
                  <a:lnTo>
                    <a:pt x="236" y="831"/>
                  </a:lnTo>
                  <a:lnTo>
                    <a:pt x="248" y="824"/>
                  </a:lnTo>
                  <a:lnTo>
                    <a:pt x="267" y="824"/>
                  </a:lnTo>
                  <a:lnTo>
                    <a:pt x="285" y="813"/>
                  </a:lnTo>
                  <a:lnTo>
                    <a:pt x="305" y="820"/>
                  </a:lnTo>
                  <a:lnTo>
                    <a:pt x="322" y="814"/>
                  </a:lnTo>
                  <a:lnTo>
                    <a:pt x="341" y="807"/>
                  </a:lnTo>
                  <a:lnTo>
                    <a:pt x="340" y="820"/>
                  </a:lnTo>
                  <a:lnTo>
                    <a:pt x="349" y="820"/>
                  </a:lnTo>
                  <a:lnTo>
                    <a:pt x="354" y="806"/>
                  </a:lnTo>
                  <a:lnTo>
                    <a:pt x="371" y="805"/>
                  </a:lnTo>
                  <a:lnTo>
                    <a:pt x="389" y="812"/>
                  </a:lnTo>
                  <a:lnTo>
                    <a:pt x="393" y="804"/>
                  </a:lnTo>
                  <a:lnTo>
                    <a:pt x="403" y="795"/>
                  </a:lnTo>
                  <a:lnTo>
                    <a:pt x="393" y="787"/>
                  </a:lnTo>
                  <a:lnTo>
                    <a:pt x="422" y="774"/>
                  </a:lnTo>
                  <a:lnTo>
                    <a:pt x="454" y="768"/>
                  </a:lnTo>
                  <a:lnTo>
                    <a:pt x="467" y="761"/>
                  </a:lnTo>
                  <a:lnTo>
                    <a:pt x="513" y="736"/>
                  </a:lnTo>
                  <a:lnTo>
                    <a:pt x="553" y="710"/>
                  </a:lnTo>
                  <a:lnTo>
                    <a:pt x="570" y="690"/>
                  </a:lnTo>
                  <a:lnTo>
                    <a:pt x="564" y="675"/>
                  </a:lnTo>
                  <a:lnTo>
                    <a:pt x="551" y="670"/>
                  </a:lnTo>
                  <a:lnTo>
                    <a:pt x="553" y="663"/>
                  </a:lnTo>
                  <a:lnTo>
                    <a:pt x="570" y="648"/>
                  </a:lnTo>
                  <a:lnTo>
                    <a:pt x="596" y="638"/>
                  </a:lnTo>
                  <a:lnTo>
                    <a:pt x="603" y="624"/>
                  </a:lnTo>
                  <a:lnTo>
                    <a:pt x="614" y="608"/>
                  </a:lnTo>
                  <a:lnTo>
                    <a:pt x="614" y="608"/>
                  </a:lnTo>
                  <a:lnTo>
                    <a:pt x="628" y="588"/>
                  </a:lnTo>
                  <a:lnTo>
                    <a:pt x="657" y="572"/>
                  </a:lnTo>
                  <a:lnTo>
                    <a:pt x="678" y="575"/>
                  </a:lnTo>
                  <a:lnTo>
                    <a:pt x="684" y="586"/>
                  </a:lnTo>
                  <a:lnTo>
                    <a:pt x="672" y="586"/>
                  </a:lnTo>
                  <a:lnTo>
                    <a:pt x="665" y="579"/>
                  </a:lnTo>
                  <a:lnTo>
                    <a:pt x="636" y="593"/>
                  </a:lnTo>
                  <a:lnTo>
                    <a:pt x="635" y="599"/>
                  </a:lnTo>
                  <a:lnTo>
                    <a:pt x="635" y="609"/>
                  </a:lnTo>
                  <a:lnTo>
                    <a:pt x="621" y="632"/>
                  </a:lnTo>
                  <a:lnTo>
                    <a:pt x="615" y="649"/>
                  </a:lnTo>
                  <a:lnTo>
                    <a:pt x="629" y="653"/>
                  </a:lnTo>
                  <a:lnTo>
                    <a:pt x="629" y="658"/>
                  </a:lnTo>
                  <a:lnTo>
                    <a:pt x="606" y="661"/>
                  </a:lnTo>
                  <a:lnTo>
                    <a:pt x="611" y="677"/>
                  </a:lnTo>
                  <a:lnTo>
                    <a:pt x="641" y="679"/>
                  </a:lnTo>
                  <a:lnTo>
                    <a:pt x="661" y="665"/>
                  </a:lnTo>
                  <a:lnTo>
                    <a:pt x="672" y="653"/>
                  </a:lnTo>
                  <a:lnTo>
                    <a:pt x="690" y="641"/>
                  </a:lnTo>
                  <a:lnTo>
                    <a:pt x="706" y="652"/>
                  </a:lnTo>
                  <a:lnTo>
                    <a:pt x="714" y="645"/>
                  </a:lnTo>
                  <a:lnTo>
                    <a:pt x="720" y="649"/>
                  </a:lnTo>
                  <a:lnTo>
                    <a:pt x="723" y="660"/>
                  </a:lnTo>
                  <a:lnTo>
                    <a:pt x="733" y="663"/>
                  </a:lnTo>
                  <a:lnTo>
                    <a:pt x="758" y="635"/>
                  </a:lnTo>
                  <a:lnTo>
                    <a:pt x="753" y="622"/>
                  </a:lnTo>
                  <a:lnTo>
                    <a:pt x="736" y="636"/>
                  </a:lnTo>
                  <a:lnTo>
                    <a:pt x="744" y="613"/>
                  </a:lnTo>
                  <a:lnTo>
                    <a:pt x="735" y="611"/>
                  </a:lnTo>
                  <a:lnTo>
                    <a:pt x="730" y="624"/>
                  </a:lnTo>
                  <a:lnTo>
                    <a:pt x="727" y="605"/>
                  </a:lnTo>
                  <a:lnTo>
                    <a:pt x="748" y="596"/>
                  </a:lnTo>
                  <a:lnTo>
                    <a:pt x="768" y="594"/>
                  </a:lnTo>
                  <a:lnTo>
                    <a:pt x="784" y="628"/>
                  </a:lnTo>
                  <a:lnTo>
                    <a:pt x="798" y="630"/>
                  </a:lnTo>
                  <a:lnTo>
                    <a:pt x="838" y="654"/>
                  </a:lnTo>
                  <a:lnTo>
                    <a:pt x="841" y="651"/>
                  </a:lnTo>
                  <a:lnTo>
                    <a:pt x="873" y="651"/>
                  </a:lnTo>
                  <a:lnTo>
                    <a:pt x="908" y="666"/>
                  </a:lnTo>
                  <a:lnTo>
                    <a:pt x="930" y="672"/>
                  </a:lnTo>
                  <a:lnTo>
                    <a:pt x="948" y="666"/>
                  </a:lnTo>
                  <a:lnTo>
                    <a:pt x="957" y="658"/>
                  </a:lnTo>
                  <a:lnTo>
                    <a:pt x="957" y="664"/>
                  </a:lnTo>
                  <a:lnTo>
                    <a:pt x="948" y="684"/>
                  </a:lnTo>
                  <a:lnTo>
                    <a:pt x="974" y="700"/>
                  </a:lnTo>
                  <a:lnTo>
                    <a:pt x="1003" y="716"/>
                  </a:lnTo>
                  <a:lnTo>
                    <a:pt x="1018" y="733"/>
                  </a:lnTo>
                  <a:lnTo>
                    <a:pt x="1040" y="748"/>
                  </a:lnTo>
                  <a:lnTo>
                    <a:pt x="1055" y="744"/>
                  </a:lnTo>
                  <a:lnTo>
                    <a:pt x="1056" y="744"/>
                  </a:lnTo>
                  <a:lnTo>
                    <a:pt x="1044" y="752"/>
                  </a:lnTo>
                  <a:lnTo>
                    <a:pt x="1044" y="767"/>
                  </a:lnTo>
                  <a:lnTo>
                    <a:pt x="1055" y="774"/>
                  </a:lnTo>
                  <a:lnTo>
                    <a:pt x="1063" y="790"/>
                  </a:lnTo>
                  <a:lnTo>
                    <a:pt x="1067" y="814"/>
                  </a:lnTo>
                  <a:lnTo>
                    <a:pt x="1080" y="817"/>
                  </a:lnTo>
                  <a:lnTo>
                    <a:pt x="1102" y="853"/>
                  </a:lnTo>
                  <a:lnTo>
                    <a:pt x="1114" y="863"/>
                  </a:lnTo>
                  <a:lnTo>
                    <a:pt x="1114" y="853"/>
                  </a:lnTo>
                  <a:lnTo>
                    <a:pt x="1111" y="821"/>
                  </a:lnTo>
                  <a:lnTo>
                    <a:pt x="1114" y="822"/>
                  </a:lnTo>
                  <a:lnTo>
                    <a:pt x="1117" y="844"/>
                  </a:lnTo>
                  <a:lnTo>
                    <a:pt x="1123" y="869"/>
                  </a:lnTo>
                  <a:lnTo>
                    <a:pt x="1133" y="864"/>
                  </a:lnTo>
                  <a:lnTo>
                    <a:pt x="1137" y="844"/>
                  </a:lnTo>
                  <a:lnTo>
                    <a:pt x="1139" y="844"/>
                  </a:lnTo>
                  <a:lnTo>
                    <a:pt x="1139" y="873"/>
                  </a:lnTo>
                  <a:lnTo>
                    <a:pt x="1148" y="882"/>
                  </a:lnTo>
                  <a:lnTo>
                    <a:pt x="1137" y="892"/>
                  </a:lnTo>
                  <a:lnTo>
                    <a:pt x="1137" y="893"/>
                  </a:lnTo>
                  <a:lnTo>
                    <a:pt x="1137" y="893"/>
                  </a:lnTo>
                  <a:lnTo>
                    <a:pt x="1140" y="898"/>
                  </a:lnTo>
                  <a:lnTo>
                    <a:pt x="1140" y="898"/>
                  </a:lnTo>
                  <a:lnTo>
                    <a:pt x="1142" y="901"/>
                  </a:lnTo>
                  <a:lnTo>
                    <a:pt x="1146" y="903"/>
                  </a:lnTo>
                  <a:lnTo>
                    <a:pt x="1146" y="903"/>
                  </a:lnTo>
                  <a:lnTo>
                    <a:pt x="1146" y="903"/>
                  </a:lnTo>
                  <a:lnTo>
                    <a:pt x="1146" y="903"/>
                  </a:lnTo>
                  <a:lnTo>
                    <a:pt x="1148" y="904"/>
                  </a:lnTo>
                  <a:lnTo>
                    <a:pt x="1148" y="904"/>
                  </a:lnTo>
                  <a:lnTo>
                    <a:pt x="1150" y="903"/>
                  </a:lnTo>
                  <a:lnTo>
                    <a:pt x="1151" y="902"/>
                  </a:lnTo>
                  <a:lnTo>
                    <a:pt x="1151" y="902"/>
                  </a:lnTo>
                  <a:lnTo>
                    <a:pt x="1153" y="899"/>
                  </a:lnTo>
                  <a:lnTo>
                    <a:pt x="1153" y="899"/>
                  </a:lnTo>
                  <a:lnTo>
                    <a:pt x="1154" y="897"/>
                  </a:lnTo>
                  <a:lnTo>
                    <a:pt x="1152" y="895"/>
                  </a:lnTo>
                  <a:lnTo>
                    <a:pt x="1151" y="897"/>
                  </a:lnTo>
                  <a:lnTo>
                    <a:pt x="1157" y="910"/>
                  </a:lnTo>
                  <a:lnTo>
                    <a:pt x="1157" y="910"/>
                  </a:lnTo>
                  <a:lnTo>
                    <a:pt x="1157" y="910"/>
                  </a:lnTo>
                  <a:lnTo>
                    <a:pt x="1163" y="919"/>
                  </a:lnTo>
                  <a:lnTo>
                    <a:pt x="1163" y="919"/>
                  </a:lnTo>
                  <a:lnTo>
                    <a:pt x="1167" y="927"/>
                  </a:lnTo>
                  <a:lnTo>
                    <a:pt x="1167" y="927"/>
                  </a:lnTo>
                  <a:lnTo>
                    <a:pt x="1170" y="931"/>
                  </a:lnTo>
                  <a:lnTo>
                    <a:pt x="1171" y="930"/>
                  </a:lnTo>
                  <a:lnTo>
                    <a:pt x="1170" y="931"/>
                  </a:lnTo>
                  <a:lnTo>
                    <a:pt x="1170" y="931"/>
                  </a:lnTo>
                  <a:lnTo>
                    <a:pt x="1173" y="934"/>
                  </a:lnTo>
                  <a:lnTo>
                    <a:pt x="1176" y="936"/>
                  </a:lnTo>
                  <a:lnTo>
                    <a:pt x="1179" y="937"/>
                  </a:lnTo>
                  <a:lnTo>
                    <a:pt x="1179" y="938"/>
                  </a:lnTo>
                  <a:lnTo>
                    <a:pt x="1186" y="932"/>
                  </a:lnTo>
                  <a:lnTo>
                    <a:pt x="1178" y="920"/>
                  </a:lnTo>
                  <a:lnTo>
                    <a:pt x="1176" y="915"/>
                  </a:lnTo>
                  <a:lnTo>
                    <a:pt x="1184" y="920"/>
                  </a:lnTo>
                  <a:lnTo>
                    <a:pt x="1197" y="932"/>
                  </a:lnTo>
                  <a:lnTo>
                    <a:pt x="1206" y="928"/>
                  </a:lnTo>
                  <a:lnTo>
                    <a:pt x="1204" y="904"/>
                  </a:lnTo>
                  <a:lnTo>
                    <a:pt x="1195" y="889"/>
                  </a:lnTo>
                  <a:lnTo>
                    <a:pt x="1198" y="886"/>
                  </a:lnTo>
                  <a:lnTo>
                    <a:pt x="1208" y="892"/>
                  </a:lnTo>
                  <a:lnTo>
                    <a:pt x="1224" y="901"/>
                  </a:lnTo>
                  <a:lnTo>
                    <a:pt x="1233" y="919"/>
                  </a:lnTo>
                  <a:lnTo>
                    <a:pt x="1244" y="926"/>
                  </a:lnTo>
                  <a:lnTo>
                    <a:pt x="1256" y="909"/>
                  </a:lnTo>
                  <a:lnTo>
                    <a:pt x="1263" y="889"/>
                  </a:lnTo>
                  <a:lnTo>
                    <a:pt x="1259" y="870"/>
                  </a:lnTo>
                  <a:lnTo>
                    <a:pt x="1253" y="843"/>
                  </a:lnTo>
                  <a:lnTo>
                    <a:pt x="1221" y="830"/>
                  </a:lnTo>
                  <a:lnTo>
                    <a:pt x="1192" y="819"/>
                  </a:lnTo>
                  <a:lnTo>
                    <a:pt x="1183" y="797"/>
                  </a:lnTo>
                  <a:lnTo>
                    <a:pt x="1169" y="781"/>
                  </a:lnTo>
                  <a:lnTo>
                    <a:pt x="1153" y="757"/>
                  </a:lnTo>
                  <a:lnTo>
                    <a:pt x="1132" y="721"/>
                  </a:lnTo>
                  <a:lnTo>
                    <a:pt x="1109" y="710"/>
                  </a:lnTo>
                  <a:lnTo>
                    <a:pt x="1102" y="696"/>
                  </a:lnTo>
                  <a:lnTo>
                    <a:pt x="1091" y="689"/>
                  </a:lnTo>
                  <a:lnTo>
                    <a:pt x="1088" y="672"/>
                  </a:lnTo>
                  <a:lnTo>
                    <a:pt x="1067" y="658"/>
                  </a:lnTo>
                  <a:lnTo>
                    <a:pt x="1056" y="668"/>
                  </a:lnTo>
                  <a:lnTo>
                    <a:pt x="1048" y="669"/>
                  </a:lnTo>
                  <a:lnTo>
                    <a:pt x="1038" y="680"/>
                  </a:lnTo>
                  <a:lnTo>
                    <a:pt x="1037" y="698"/>
                  </a:lnTo>
                  <a:lnTo>
                    <a:pt x="1034" y="698"/>
                  </a:lnTo>
                  <a:lnTo>
                    <a:pt x="1034" y="698"/>
                  </a:lnTo>
                  <a:lnTo>
                    <a:pt x="1016" y="709"/>
                  </a:lnTo>
                  <a:lnTo>
                    <a:pt x="1013" y="695"/>
                  </a:lnTo>
                  <a:lnTo>
                    <a:pt x="971" y="654"/>
                  </a:lnTo>
                  <a:lnTo>
                    <a:pt x="970" y="636"/>
                  </a:lnTo>
                  <a:lnTo>
                    <a:pt x="952" y="636"/>
                  </a:lnTo>
                  <a:lnTo>
                    <a:pt x="943" y="642"/>
                  </a:lnTo>
                  <a:lnTo>
                    <a:pt x="926" y="641"/>
                  </a:lnTo>
                  <a:lnTo>
                    <a:pt x="917" y="636"/>
                  </a:lnTo>
                  <a:lnTo>
                    <a:pt x="918" y="123"/>
                  </a:lnTo>
                  <a:lnTo>
                    <a:pt x="918" y="123"/>
                  </a:lnTo>
                  <a:lnTo>
                    <a:pt x="917" y="124"/>
                  </a:lnTo>
                  <a:close/>
                  <a:moveTo>
                    <a:pt x="226" y="298"/>
                  </a:moveTo>
                  <a:lnTo>
                    <a:pt x="225" y="298"/>
                  </a:lnTo>
                  <a:lnTo>
                    <a:pt x="237" y="329"/>
                  </a:lnTo>
                  <a:lnTo>
                    <a:pt x="236" y="333"/>
                  </a:lnTo>
                  <a:lnTo>
                    <a:pt x="221" y="332"/>
                  </a:lnTo>
                  <a:lnTo>
                    <a:pt x="211" y="308"/>
                  </a:lnTo>
                  <a:lnTo>
                    <a:pt x="199" y="299"/>
                  </a:lnTo>
                  <a:lnTo>
                    <a:pt x="186" y="299"/>
                  </a:lnTo>
                  <a:lnTo>
                    <a:pt x="185" y="285"/>
                  </a:lnTo>
                  <a:lnTo>
                    <a:pt x="193" y="273"/>
                  </a:lnTo>
                  <a:lnTo>
                    <a:pt x="199" y="286"/>
                  </a:lnTo>
                  <a:lnTo>
                    <a:pt x="208" y="295"/>
                  </a:lnTo>
                  <a:lnTo>
                    <a:pt x="226" y="299"/>
                  </a:lnTo>
                  <a:lnTo>
                    <a:pt x="226" y="298"/>
                  </a:lnTo>
                  <a:lnTo>
                    <a:pt x="225" y="298"/>
                  </a:lnTo>
                  <a:lnTo>
                    <a:pt x="226" y="298"/>
                  </a:lnTo>
                  <a:lnTo>
                    <a:pt x="227" y="295"/>
                  </a:lnTo>
                  <a:lnTo>
                    <a:pt x="210" y="292"/>
                  </a:lnTo>
                  <a:lnTo>
                    <a:pt x="202" y="284"/>
                  </a:lnTo>
                  <a:lnTo>
                    <a:pt x="193" y="268"/>
                  </a:lnTo>
                  <a:lnTo>
                    <a:pt x="182" y="284"/>
                  </a:lnTo>
                  <a:lnTo>
                    <a:pt x="183" y="302"/>
                  </a:lnTo>
                  <a:lnTo>
                    <a:pt x="198" y="302"/>
                  </a:lnTo>
                  <a:lnTo>
                    <a:pt x="207" y="311"/>
                  </a:lnTo>
                  <a:lnTo>
                    <a:pt x="219" y="335"/>
                  </a:lnTo>
                  <a:lnTo>
                    <a:pt x="238" y="337"/>
                  </a:lnTo>
                  <a:lnTo>
                    <a:pt x="241" y="329"/>
                  </a:lnTo>
                  <a:lnTo>
                    <a:pt x="227" y="295"/>
                  </a:lnTo>
                  <a:lnTo>
                    <a:pt x="227" y="295"/>
                  </a:lnTo>
                  <a:lnTo>
                    <a:pt x="226" y="298"/>
                  </a:lnTo>
                  <a:close/>
                  <a:moveTo>
                    <a:pt x="211" y="498"/>
                  </a:moveTo>
                  <a:lnTo>
                    <a:pt x="211" y="500"/>
                  </a:lnTo>
                  <a:lnTo>
                    <a:pt x="232" y="505"/>
                  </a:lnTo>
                  <a:lnTo>
                    <a:pt x="253" y="511"/>
                  </a:lnTo>
                  <a:lnTo>
                    <a:pt x="258" y="516"/>
                  </a:lnTo>
                  <a:lnTo>
                    <a:pt x="249" y="536"/>
                  </a:lnTo>
                  <a:lnTo>
                    <a:pt x="232" y="535"/>
                  </a:lnTo>
                  <a:lnTo>
                    <a:pt x="213" y="514"/>
                  </a:lnTo>
                  <a:lnTo>
                    <a:pt x="212" y="498"/>
                  </a:lnTo>
                  <a:lnTo>
                    <a:pt x="211" y="498"/>
                  </a:lnTo>
                  <a:lnTo>
                    <a:pt x="211" y="500"/>
                  </a:lnTo>
                  <a:lnTo>
                    <a:pt x="211" y="498"/>
                  </a:lnTo>
                  <a:lnTo>
                    <a:pt x="208" y="498"/>
                  </a:lnTo>
                  <a:lnTo>
                    <a:pt x="210" y="516"/>
                  </a:lnTo>
                  <a:lnTo>
                    <a:pt x="231" y="538"/>
                  </a:lnTo>
                  <a:lnTo>
                    <a:pt x="251" y="539"/>
                  </a:lnTo>
                  <a:lnTo>
                    <a:pt x="261" y="516"/>
                  </a:lnTo>
                  <a:lnTo>
                    <a:pt x="256" y="508"/>
                  </a:lnTo>
                  <a:lnTo>
                    <a:pt x="233" y="502"/>
                  </a:lnTo>
                  <a:lnTo>
                    <a:pt x="208" y="496"/>
                  </a:lnTo>
                  <a:lnTo>
                    <a:pt x="208" y="498"/>
                  </a:lnTo>
                  <a:lnTo>
                    <a:pt x="211" y="498"/>
                  </a:lnTo>
                  <a:close/>
                  <a:moveTo>
                    <a:pt x="86" y="414"/>
                  </a:moveTo>
                  <a:lnTo>
                    <a:pt x="85" y="415"/>
                  </a:lnTo>
                  <a:lnTo>
                    <a:pt x="92" y="431"/>
                  </a:lnTo>
                  <a:lnTo>
                    <a:pt x="97" y="438"/>
                  </a:lnTo>
                  <a:lnTo>
                    <a:pt x="93" y="441"/>
                  </a:lnTo>
                  <a:lnTo>
                    <a:pt x="82" y="424"/>
                  </a:lnTo>
                  <a:lnTo>
                    <a:pt x="82" y="416"/>
                  </a:lnTo>
                  <a:lnTo>
                    <a:pt x="86" y="416"/>
                  </a:lnTo>
                  <a:lnTo>
                    <a:pt x="86" y="414"/>
                  </a:lnTo>
                  <a:lnTo>
                    <a:pt x="85" y="415"/>
                  </a:lnTo>
                  <a:lnTo>
                    <a:pt x="86" y="414"/>
                  </a:lnTo>
                  <a:lnTo>
                    <a:pt x="86" y="412"/>
                  </a:lnTo>
                  <a:lnTo>
                    <a:pt x="79" y="412"/>
                  </a:lnTo>
                  <a:lnTo>
                    <a:pt x="79" y="425"/>
                  </a:lnTo>
                  <a:lnTo>
                    <a:pt x="93" y="446"/>
                  </a:lnTo>
                  <a:lnTo>
                    <a:pt x="101" y="439"/>
                  </a:lnTo>
                  <a:lnTo>
                    <a:pt x="94" y="429"/>
                  </a:lnTo>
                  <a:lnTo>
                    <a:pt x="87" y="412"/>
                  </a:lnTo>
                  <a:lnTo>
                    <a:pt x="86" y="412"/>
                  </a:lnTo>
                  <a:lnTo>
                    <a:pt x="86" y="414"/>
                  </a:lnTo>
                  <a:close/>
                  <a:moveTo>
                    <a:pt x="4" y="854"/>
                  </a:moveTo>
                  <a:lnTo>
                    <a:pt x="5" y="855"/>
                  </a:lnTo>
                  <a:lnTo>
                    <a:pt x="25" y="841"/>
                  </a:lnTo>
                  <a:lnTo>
                    <a:pt x="44" y="835"/>
                  </a:lnTo>
                  <a:lnTo>
                    <a:pt x="59" y="836"/>
                  </a:lnTo>
                  <a:lnTo>
                    <a:pt x="62" y="846"/>
                  </a:lnTo>
                  <a:lnTo>
                    <a:pt x="75" y="849"/>
                  </a:lnTo>
                  <a:lnTo>
                    <a:pt x="88" y="836"/>
                  </a:lnTo>
                  <a:lnTo>
                    <a:pt x="86" y="828"/>
                  </a:lnTo>
                  <a:lnTo>
                    <a:pt x="100" y="825"/>
                  </a:lnTo>
                  <a:lnTo>
                    <a:pt x="116" y="840"/>
                  </a:lnTo>
                  <a:lnTo>
                    <a:pt x="110" y="848"/>
                  </a:lnTo>
                  <a:lnTo>
                    <a:pt x="85" y="855"/>
                  </a:lnTo>
                  <a:lnTo>
                    <a:pt x="69" y="851"/>
                  </a:lnTo>
                  <a:lnTo>
                    <a:pt x="47" y="845"/>
                  </a:lnTo>
                  <a:lnTo>
                    <a:pt x="20" y="854"/>
                  </a:lnTo>
                  <a:lnTo>
                    <a:pt x="11" y="856"/>
                  </a:lnTo>
                  <a:lnTo>
                    <a:pt x="5" y="851"/>
                  </a:lnTo>
                  <a:lnTo>
                    <a:pt x="4" y="854"/>
                  </a:lnTo>
                  <a:lnTo>
                    <a:pt x="5" y="855"/>
                  </a:lnTo>
                  <a:lnTo>
                    <a:pt x="4" y="854"/>
                  </a:lnTo>
                  <a:lnTo>
                    <a:pt x="3" y="855"/>
                  </a:lnTo>
                  <a:lnTo>
                    <a:pt x="10" y="859"/>
                  </a:lnTo>
                  <a:lnTo>
                    <a:pt x="21" y="857"/>
                  </a:lnTo>
                  <a:lnTo>
                    <a:pt x="47" y="848"/>
                  </a:lnTo>
                  <a:lnTo>
                    <a:pt x="68" y="855"/>
                  </a:lnTo>
                  <a:lnTo>
                    <a:pt x="85" y="858"/>
                  </a:lnTo>
                  <a:lnTo>
                    <a:pt x="112" y="851"/>
                  </a:lnTo>
                  <a:lnTo>
                    <a:pt x="121" y="839"/>
                  </a:lnTo>
                  <a:lnTo>
                    <a:pt x="101" y="821"/>
                  </a:lnTo>
                  <a:lnTo>
                    <a:pt x="82" y="826"/>
                  </a:lnTo>
                  <a:lnTo>
                    <a:pt x="84" y="835"/>
                  </a:lnTo>
                  <a:lnTo>
                    <a:pt x="74" y="846"/>
                  </a:lnTo>
                  <a:lnTo>
                    <a:pt x="65" y="844"/>
                  </a:lnTo>
                  <a:lnTo>
                    <a:pt x="62" y="833"/>
                  </a:lnTo>
                  <a:lnTo>
                    <a:pt x="44" y="832"/>
                  </a:lnTo>
                  <a:lnTo>
                    <a:pt x="24" y="837"/>
                  </a:lnTo>
                  <a:lnTo>
                    <a:pt x="0" y="854"/>
                  </a:lnTo>
                  <a:lnTo>
                    <a:pt x="3" y="855"/>
                  </a:lnTo>
                  <a:lnTo>
                    <a:pt x="4" y="854"/>
                  </a:lnTo>
                  <a:close/>
                  <a:moveTo>
                    <a:pt x="297" y="826"/>
                  </a:moveTo>
                  <a:lnTo>
                    <a:pt x="296" y="827"/>
                  </a:lnTo>
                  <a:lnTo>
                    <a:pt x="307" y="840"/>
                  </a:lnTo>
                  <a:lnTo>
                    <a:pt x="322" y="828"/>
                  </a:lnTo>
                  <a:lnTo>
                    <a:pt x="311" y="818"/>
                  </a:lnTo>
                  <a:lnTo>
                    <a:pt x="295" y="826"/>
                  </a:lnTo>
                  <a:lnTo>
                    <a:pt x="296" y="827"/>
                  </a:lnTo>
                  <a:lnTo>
                    <a:pt x="297" y="826"/>
                  </a:lnTo>
                  <a:lnTo>
                    <a:pt x="299" y="828"/>
                  </a:lnTo>
                  <a:lnTo>
                    <a:pt x="310" y="822"/>
                  </a:lnTo>
                  <a:lnTo>
                    <a:pt x="317" y="828"/>
                  </a:lnTo>
                  <a:lnTo>
                    <a:pt x="307" y="835"/>
                  </a:lnTo>
                  <a:lnTo>
                    <a:pt x="299" y="826"/>
                  </a:lnTo>
                  <a:lnTo>
                    <a:pt x="297" y="826"/>
                  </a:lnTo>
                  <a:lnTo>
                    <a:pt x="299" y="828"/>
                  </a:lnTo>
                  <a:lnTo>
                    <a:pt x="297" y="826"/>
                  </a:lnTo>
                  <a:close/>
                  <a:moveTo>
                    <a:pt x="315" y="844"/>
                  </a:moveTo>
                  <a:lnTo>
                    <a:pt x="317" y="845"/>
                  </a:lnTo>
                  <a:lnTo>
                    <a:pt x="322" y="832"/>
                  </a:lnTo>
                  <a:lnTo>
                    <a:pt x="332" y="833"/>
                  </a:lnTo>
                  <a:lnTo>
                    <a:pt x="329" y="842"/>
                  </a:lnTo>
                  <a:lnTo>
                    <a:pt x="314" y="842"/>
                  </a:lnTo>
                  <a:lnTo>
                    <a:pt x="314" y="844"/>
                  </a:lnTo>
                  <a:lnTo>
                    <a:pt x="314" y="851"/>
                  </a:lnTo>
                  <a:lnTo>
                    <a:pt x="317" y="845"/>
                  </a:lnTo>
                  <a:lnTo>
                    <a:pt x="315" y="844"/>
                  </a:lnTo>
                  <a:lnTo>
                    <a:pt x="317" y="844"/>
                  </a:lnTo>
                  <a:lnTo>
                    <a:pt x="317" y="844"/>
                  </a:lnTo>
                  <a:lnTo>
                    <a:pt x="315" y="844"/>
                  </a:lnTo>
                  <a:lnTo>
                    <a:pt x="315" y="845"/>
                  </a:lnTo>
                  <a:lnTo>
                    <a:pt x="331" y="845"/>
                  </a:lnTo>
                  <a:lnTo>
                    <a:pt x="336" y="831"/>
                  </a:lnTo>
                  <a:lnTo>
                    <a:pt x="321" y="829"/>
                  </a:lnTo>
                  <a:lnTo>
                    <a:pt x="314" y="844"/>
                  </a:lnTo>
                  <a:lnTo>
                    <a:pt x="315" y="844"/>
                  </a:lnTo>
                  <a:lnTo>
                    <a:pt x="317" y="844"/>
                  </a:lnTo>
                  <a:lnTo>
                    <a:pt x="315" y="844"/>
                  </a:lnTo>
                  <a:close/>
                  <a:moveTo>
                    <a:pt x="456" y="833"/>
                  </a:moveTo>
                  <a:lnTo>
                    <a:pt x="455" y="834"/>
                  </a:lnTo>
                  <a:lnTo>
                    <a:pt x="466" y="846"/>
                  </a:lnTo>
                  <a:lnTo>
                    <a:pt x="473" y="837"/>
                  </a:lnTo>
                  <a:lnTo>
                    <a:pt x="468" y="824"/>
                  </a:lnTo>
                  <a:lnTo>
                    <a:pt x="454" y="832"/>
                  </a:lnTo>
                  <a:lnTo>
                    <a:pt x="455" y="834"/>
                  </a:lnTo>
                  <a:lnTo>
                    <a:pt x="456" y="833"/>
                  </a:lnTo>
                  <a:lnTo>
                    <a:pt x="457" y="834"/>
                  </a:lnTo>
                  <a:lnTo>
                    <a:pt x="466" y="828"/>
                  </a:lnTo>
                  <a:lnTo>
                    <a:pt x="470" y="836"/>
                  </a:lnTo>
                  <a:lnTo>
                    <a:pt x="466" y="841"/>
                  </a:lnTo>
                  <a:lnTo>
                    <a:pt x="458" y="832"/>
                  </a:lnTo>
                  <a:lnTo>
                    <a:pt x="456" y="833"/>
                  </a:lnTo>
                  <a:lnTo>
                    <a:pt x="457" y="834"/>
                  </a:lnTo>
                  <a:lnTo>
                    <a:pt x="456" y="833"/>
                  </a:lnTo>
                  <a:close/>
                  <a:moveTo>
                    <a:pt x="510" y="758"/>
                  </a:moveTo>
                  <a:lnTo>
                    <a:pt x="508" y="758"/>
                  </a:lnTo>
                  <a:lnTo>
                    <a:pt x="515" y="793"/>
                  </a:lnTo>
                  <a:lnTo>
                    <a:pt x="533" y="799"/>
                  </a:lnTo>
                  <a:lnTo>
                    <a:pt x="564" y="782"/>
                  </a:lnTo>
                  <a:lnTo>
                    <a:pt x="564" y="782"/>
                  </a:lnTo>
                  <a:lnTo>
                    <a:pt x="592" y="765"/>
                  </a:lnTo>
                  <a:lnTo>
                    <a:pt x="582" y="749"/>
                  </a:lnTo>
                  <a:lnTo>
                    <a:pt x="586" y="732"/>
                  </a:lnTo>
                  <a:lnTo>
                    <a:pt x="571" y="742"/>
                  </a:lnTo>
                  <a:lnTo>
                    <a:pt x="557" y="738"/>
                  </a:lnTo>
                  <a:lnTo>
                    <a:pt x="563" y="733"/>
                  </a:lnTo>
                  <a:lnTo>
                    <a:pt x="574" y="739"/>
                  </a:lnTo>
                  <a:lnTo>
                    <a:pt x="599" y="727"/>
                  </a:lnTo>
                  <a:lnTo>
                    <a:pt x="603" y="716"/>
                  </a:lnTo>
                  <a:lnTo>
                    <a:pt x="588" y="711"/>
                  </a:lnTo>
                  <a:lnTo>
                    <a:pt x="594" y="696"/>
                  </a:lnTo>
                  <a:lnTo>
                    <a:pt x="574" y="711"/>
                  </a:lnTo>
                  <a:lnTo>
                    <a:pt x="546" y="732"/>
                  </a:lnTo>
                  <a:lnTo>
                    <a:pt x="517" y="749"/>
                  </a:lnTo>
                  <a:lnTo>
                    <a:pt x="508" y="757"/>
                  </a:lnTo>
                  <a:lnTo>
                    <a:pt x="508" y="758"/>
                  </a:lnTo>
                  <a:lnTo>
                    <a:pt x="510" y="758"/>
                  </a:lnTo>
                  <a:lnTo>
                    <a:pt x="511" y="759"/>
                  </a:lnTo>
                  <a:lnTo>
                    <a:pt x="518" y="753"/>
                  </a:lnTo>
                  <a:lnTo>
                    <a:pt x="547" y="734"/>
                  </a:lnTo>
                  <a:lnTo>
                    <a:pt x="576" y="713"/>
                  </a:lnTo>
                  <a:lnTo>
                    <a:pt x="587" y="705"/>
                  </a:lnTo>
                  <a:lnTo>
                    <a:pt x="584" y="713"/>
                  </a:lnTo>
                  <a:lnTo>
                    <a:pt x="599" y="717"/>
                  </a:lnTo>
                  <a:lnTo>
                    <a:pt x="597" y="725"/>
                  </a:lnTo>
                  <a:lnTo>
                    <a:pt x="574" y="734"/>
                  </a:lnTo>
                  <a:lnTo>
                    <a:pt x="562" y="730"/>
                  </a:lnTo>
                  <a:lnTo>
                    <a:pt x="549" y="739"/>
                  </a:lnTo>
                  <a:lnTo>
                    <a:pt x="571" y="745"/>
                  </a:lnTo>
                  <a:lnTo>
                    <a:pt x="581" y="739"/>
                  </a:lnTo>
                  <a:lnTo>
                    <a:pt x="578" y="751"/>
                  </a:lnTo>
                  <a:lnTo>
                    <a:pt x="588" y="763"/>
                  </a:lnTo>
                  <a:lnTo>
                    <a:pt x="562" y="778"/>
                  </a:lnTo>
                  <a:lnTo>
                    <a:pt x="533" y="796"/>
                  </a:lnTo>
                  <a:lnTo>
                    <a:pt x="517" y="791"/>
                  </a:lnTo>
                  <a:lnTo>
                    <a:pt x="511" y="757"/>
                  </a:lnTo>
                  <a:lnTo>
                    <a:pt x="510" y="758"/>
                  </a:lnTo>
                  <a:lnTo>
                    <a:pt x="511" y="759"/>
                  </a:lnTo>
                  <a:lnTo>
                    <a:pt x="510" y="758"/>
                  </a:lnTo>
                  <a:close/>
                  <a:moveTo>
                    <a:pt x="764" y="639"/>
                  </a:moveTo>
                  <a:lnTo>
                    <a:pt x="764" y="640"/>
                  </a:lnTo>
                  <a:lnTo>
                    <a:pt x="780" y="630"/>
                  </a:lnTo>
                  <a:lnTo>
                    <a:pt x="773" y="616"/>
                  </a:lnTo>
                  <a:lnTo>
                    <a:pt x="760" y="624"/>
                  </a:lnTo>
                  <a:lnTo>
                    <a:pt x="762" y="641"/>
                  </a:lnTo>
                  <a:lnTo>
                    <a:pt x="764" y="640"/>
                  </a:lnTo>
                  <a:lnTo>
                    <a:pt x="764" y="639"/>
                  </a:lnTo>
                  <a:lnTo>
                    <a:pt x="765" y="638"/>
                  </a:lnTo>
                  <a:lnTo>
                    <a:pt x="763" y="626"/>
                  </a:lnTo>
                  <a:lnTo>
                    <a:pt x="771" y="621"/>
                  </a:lnTo>
                  <a:lnTo>
                    <a:pt x="776" y="629"/>
                  </a:lnTo>
                  <a:lnTo>
                    <a:pt x="763" y="637"/>
                  </a:lnTo>
                  <a:lnTo>
                    <a:pt x="764" y="639"/>
                  </a:lnTo>
                  <a:lnTo>
                    <a:pt x="765" y="638"/>
                  </a:lnTo>
                  <a:lnTo>
                    <a:pt x="764" y="6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7">
              <a:extLst>
                <a:ext uri="{FF2B5EF4-FFF2-40B4-BE49-F238E27FC236}">
                  <a16:creationId xmlns:a16="http://schemas.microsoft.com/office/drawing/2014/main" id="{70EE23BD-3DB5-DC6D-6190-05FA158F2205}"/>
                </a:ext>
              </a:extLst>
            </p:cNvPr>
            <p:cNvSpPr>
              <a:spLocks noEditPoints="1"/>
            </p:cNvSpPr>
            <p:nvPr/>
          </p:nvSpPr>
          <p:spPr bwMode="auto">
            <a:xfrm>
              <a:off x="1399" y="3421"/>
              <a:ext cx="682" cy="437"/>
            </a:xfrm>
            <a:custGeom>
              <a:avLst/>
              <a:gdLst>
                <a:gd name="T0" fmla="*/ 12 w 682"/>
                <a:gd name="T1" fmla="*/ 33 h 437"/>
                <a:gd name="T2" fmla="*/ 27 w 682"/>
                <a:gd name="T3" fmla="*/ 36 h 437"/>
                <a:gd name="T4" fmla="*/ 0 w 682"/>
                <a:gd name="T5" fmla="*/ 55 h 437"/>
                <a:gd name="T6" fmla="*/ 98 w 682"/>
                <a:gd name="T7" fmla="*/ 48 h 437"/>
                <a:gd name="T8" fmla="*/ 121 w 682"/>
                <a:gd name="T9" fmla="*/ 24 h 437"/>
                <a:gd name="T10" fmla="*/ 92 w 682"/>
                <a:gd name="T11" fmla="*/ 0 h 437"/>
                <a:gd name="T12" fmla="*/ 62 w 682"/>
                <a:gd name="T13" fmla="*/ 32 h 437"/>
                <a:gd name="T14" fmla="*/ 269 w 682"/>
                <a:gd name="T15" fmla="*/ 125 h 437"/>
                <a:gd name="T16" fmla="*/ 290 w 682"/>
                <a:gd name="T17" fmla="*/ 121 h 437"/>
                <a:gd name="T18" fmla="*/ 321 w 682"/>
                <a:gd name="T19" fmla="*/ 128 h 437"/>
                <a:gd name="T20" fmla="*/ 309 w 682"/>
                <a:gd name="T21" fmla="*/ 107 h 437"/>
                <a:gd name="T22" fmla="*/ 286 w 682"/>
                <a:gd name="T23" fmla="*/ 64 h 437"/>
                <a:gd name="T24" fmla="*/ 246 w 682"/>
                <a:gd name="T25" fmla="*/ 92 h 437"/>
                <a:gd name="T26" fmla="*/ 376 w 682"/>
                <a:gd name="T27" fmla="*/ 135 h 437"/>
                <a:gd name="T28" fmla="*/ 407 w 682"/>
                <a:gd name="T29" fmla="*/ 137 h 437"/>
                <a:gd name="T30" fmla="*/ 442 w 682"/>
                <a:gd name="T31" fmla="*/ 149 h 437"/>
                <a:gd name="T32" fmla="*/ 400 w 682"/>
                <a:gd name="T33" fmla="*/ 157 h 437"/>
                <a:gd name="T34" fmla="*/ 399 w 682"/>
                <a:gd name="T35" fmla="*/ 177 h 437"/>
                <a:gd name="T36" fmla="*/ 429 w 682"/>
                <a:gd name="T37" fmla="*/ 194 h 437"/>
                <a:gd name="T38" fmla="*/ 422 w 682"/>
                <a:gd name="T39" fmla="*/ 172 h 437"/>
                <a:gd name="T40" fmla="*/ 399 w 682"/>
                <a:gd name="T41" fmla="*/ 177 h 437"/>
                <a:gd name="T42" fmla="*/ 455 w 682"/>
                <a:gd name="T43" fmla="*/ 152 h 437"/>
                <a:gd name="T44" fmla="*/ 510 w 682"/>
                <a:gd name="T45" fmla="*/ 174 h 437"/>
                <a:gd name="T46" fmla="*/ 537 w 682"/>
                <a:gd name="T47" fmla="*/ 202 h 437"/>
                <a:gd name="T48" fmla="*/ 486 w 682"/>
                <a:gd name="T49" fmla="*/ 219 h 437"/>
                <a:gd name="T50" fmla="*/ 441 w 682"/>
                <a:gd name="T51" fmla="*/ 171 h 437"/>
                <a:gd name="T52" fmla="*/ 551 w 682"/>
                <a:gd name="T53" fmla="*/ 256 h 437"/>
                <a:gd name="T54" fmla="*/ 617 w 682"/>
                <a:gd name="T55" fmla="*/ 288 h 437"/>
                <a:gd name="T56" fmla="*/ 647 w 682"/>
                <a:gd name="T57" fmla="*/ 314 h 437"/>
                <a:gd name="T58" fmla="*/ 682 w 682"/>
                <a:gd name="T59" fmla="*/ 356 h 437"/>
                <a:gd name="T60" fmla="*/ 657 w 682"/>
                <a:gd name="T61" fmla="*/ 384 h 437"/>
                <a:gd name="T62" fmla="*/ 622 w 682"/>
                <a:gd name="T63" fmla="*/ 390 h 437"/>
                <a:gd name="T64" fmla="*/ 590 w 682"/>
                <a:gd name="T65" fmla="*/ 420 h 437"/>
                <a:gd name="T66" fmla="*/ 566 w 682"/>
                <a:gd name="T67" fmla="*/ 436 h 437"/>
                <a:gd name="T68" fmla="*/ 542 w 682"/>
                <a:gd name="T69" fmla="*/ 393 h 437"/>
                <a:gd name="T70" fmla="*/ 536 w 682"/>
                <a:gd name="T71" fmla="*/ 344 h 437"/>
                <a:gd name="T72" fmla="*/ 522 w 682"/>
                <a:gd name="T73" fmla="*/ 318 h 437"/>
                <a:gd name="T74" fmla="*/ 548 w 682"/>
                <a:gd name="T75" fmla="*/ 293 h 437"/>
                <a:gd name="T76" fmla="*/ 542 w 682"/>
                <a:gd name="T77" fmla="*/ 276 h 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82" h="437">
                  <a:moveTo>
                    <a:pt x="0" y="55"/>
                  </a:moveTo>
                  <a:lnTo>
                    <a:pt x="12" y="33"/>
                  </a:lnTo>
                  <a:lnTo>
                    <a:pt x="26" y="31"/>
                  </a:lnTo>
                  <a:lnTo>
                    <a:pt x="27" y="36"/>
                  </a:lnTo>
                  <a:lnTo>
                    <a:pt x="15" y="55"/>
                  </a:lnTo>
                  <a:lnTo>
                    <a:pt x="0" y="55"/>
                  </a:lnTo>
                  <a:close/>
                  <a:moveTo>
                    <a:pt x="62" y="32"/>
                  </a:moveTo>
                  <a:lnTo>
                    <a:pt x="98" y="48"/>
                  </a:lnTo>
                  <a:lnTo>
                    <a:pt x="111" y="46"/>
                  </a:lnTo>
                  <a:lnTo>
                    <a:pt x="121" y="24"/>
                  </a:lnTo>
                  <a:lnTo>
                    <a:pt x="117" y="2"/>
                  </a:lnTo>
                  <a:lnTo>
                    <a:pt x="92" y="0"/>
                  </a:lnTo>
                  <a:lnTo>
                    <a:pt x="68" y="11"/>
                  </a:lnTo>
                  <a:lnTo>
                    <a:pt x="62" y="32"/>
                  </a:lnTo>
                  <a:close/>
                  <a:moveTo>
                    <a:pt x="246" y="92"/>
                  </a:moveTo>
                  <a:lnTo>
                    <a:pt x="269" y="125"/>
                  </a:lnTo>
                  <a:lnTo>
                    <a:pt x="282" y="124"/>
                  </a:lnTo>
                  <a:lnTo>
                    <a:pt x="290" y="121"/>
                  </a:lnTo>
                  <a:lnTo>
                    <a:pt x="299" y="129"/>
                  </a:lnTo>
                  <a:lnTo>
                    <a:pt x="321" y="128"/>
                  </a:lnTo>
                  <a:lnTo>
                    <a:pt x="326" y="119"/>
                  </a:lnTo>
                  <a:lnTo>
                    <a:pt x="309" y="107"/>
                  </a:lnTo>
                  <a:lnTo>
                    <a:pt x="298" y="86"/>
                  </a:lnTo>
                  <a:lnTo>
                    <a:pt x="286" y="64"/>
                  </a:lnTo>
                  <a:lnTo>
                    <a:pt x="250" y="81"/>
                  </a:lnTo>
                  <a:lnTo>
                    <a:pt x="246" y="92"/>
                  </a:lnTo>
                  <a:close/>
                  <a:moveTo>
                    <a:pt x="367" y="146"/>
                  </a:moveTo>
                  <a:lnTo>
                    <a:pt x="376" y="135"/>
                  </a:lnTo>
                  <a:lnTo>
                    <a:pt x="404" y="141"/>
                  </a:lnTo>
                  <a:lnTo>
                    <a:pt x="407" y="137"/>
                  </a:lnTo>
                  <a:lnTo>
                    <a:pt x="443" y="142"/>
                  </a:lnTo>
                  <a:lnTo>
                    <a:pt x="442" y="149"/>
                  </a:lnTo>
                  <a:lnTo>
                    <a:pt x="426" y="159"/>
                  </a:lnTo>
                  <a:lnTo>
                    <a:pt x="400" y="157"/>
                  </a:lnTo>
                  <a:lnTo>
                    <a:pt x="367" y="146"/>
                  </a:lnTo>
                  <a:close/>
                  <a:moveTo>
                    <a:pt x="399" y="177"/>
                  </a:moveTo>
                  <a:lnTo>
                    <a:pt x="411" y="201"/>
                  </a:lnTo>
                  <a:lnTo>
                    <a:pt x="429" y="194"/>
                  </a:lnTo>
                  <a:lnTo>
                    <a:pt x="432" y="185"/>
                  </a:lnTo>
                  <a:lnTo>
                    <a:pt x="422" y="172"/>
                  </a:lnTo>
                  <a:lnTo>
                    <a:pt x="399" y="171"/>
                  </a:lnTo>
                  <a:lnTo>
                    <a:pt x="399" y="177"/>
                  </a:lnTo>
                  <a:close/>
                  <a:moveTo>
                    <a:pt x="441" y="171"/>
                  </a:moveTo>
                  <a:lnTo>
                    <a:pt x="455" y="152"/>
                  </a:lnTo>
                  <a:lnTo>
                    <a:pt x="483" y="167"/>
                  </a:lnTo>
                  <a:lnTo>
                    <a:pt x="510" y="174"/>
                  </a:lnTo>
                  <a:lnTo>
                    <a:pt x="537" y="190"/>
                  </a:lnTo>
                  <a:lnTo>
                    <a:pt x="537" y="202"/>
                  </a:lnTo>
                  <a:lnTo>
                    <a:pt x="515" y="212"/>
                  </a:lnTo>
                  <a:lnTo>
                    <a:pt x="486" y="219"/>
                  </a:lnTo>
                  <a:lnTo>
                    <a:pt x="471" y="209"/>
                  </a:lnTo>
                  <a:lnTo>
                    <a:pt x="441" y="171"/>
                  </a:lnTo>
                  <a:close/>
                  <a:moveTo>
                    <a:pt x="541" y="264"/>
                  </a:moveTo>
                  <a:lnTo>
                    <a:pt x="551" y="256"/>
                  </a:lnTo>
                  <a:lnTo>
                    <a:pt x="571" y="266"/>
                  </a:lnTo>
                  <a:lnTo>
                    <a:pt x="617" y="288"/>
                  </a:lnTo>
                  <a:lnTo>
                    <a:pt x="637" y="300"/>
                  </a:lnTo>
                  <a:lnTo>
                    <a:pt x="647" y="314"/>
                  </a:lnTo>
                  <a:lnTo>
                    <a:pt x="658" y="341"/>
                  </a:lnTo>
                  <a:lnTo>
                    <a:pt x="682" y="356"/>
                  </a:lnTo>
                  <a:lnTo>
                    <a:pt x="680" y="365"/>
                  </a:lnTo>
                  <a:lnTo>
                    <a:pt x="657" y="384"/>
                  </a:lnTo>
                  <a:lnTo>
                    <a:pt x="632" y="393"/>
                  </a:lnTo>
                  <a:lnTo>
                    <a:pt x="622" y="390"/>
                  </a:lnTo>
                  <a:lnTo>
                    <a:pt x="604" y="400"/>
                  </a:lnTo>
                  <a:lnTo>
                    <a:pt x="590" y="420"/>
                  </a:lnTo>
                  <a:lnTo>
                    <a:pt x="576" y="437"/>
                  </a:lnTo>
                  <a:lnTo>
                    <a:pt x="566" y="436"/>
                  </a:lnTo>
                  <a:lnTo>
                    <a:pt x="543" y="420"/>
                  </a:lnTo>
                  <a:lnTo>
                    <a:pt x="542" y="393"/>
                  </a:lnTo>
                  <a:lnTo>
                    <a:pt x="545" y="378"/>
                  </a:lnTo>
                  <a:lnTo>
                    <a:pt x="536" y="344"/>
                  </a:lnTo>
                  <a:lnTo>
                    <a:pt x="523" y="333"/>
                  </a:lnTo>
                  <a:lnTo>
                    <a:pt x="522" y="318"/>
                  </a:lnTo>
                  <a:lnTo>
                    <a:pt x="536" y="311"/>
                  </a:lnTo>
                  <a:lnTo>
                    <a:pt x="548" y="293"/>
                  </a:lnTo>
                  <a:lnTo>
                    <a:pt x="552" y="286"/>
                  </a:lnTo>
                  <a:lnTo>
                    <a:pt x="542" y="276"/>
                  </a:lnTo>
                  <a:lnTo>
                    <a:pt x="541" y="2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Freeform 8">
              <a:extLst>
                <a:ext uri="{FF2B5EF4-FFF2-40B4-BE49-F238E27FC236}">
                  <a16:creationId xmlns:a16="http://schemas.microsoft.com/office/drawing/2014/main" id="{C43D2A7B-5EE2-E8A0-A9C6-E5F0C12D57A5}"/>
                </a:ext>
              </a:extLst>
            </p:cNvPr>
            <p:cNvSpPr>
              <a:spLocks/>
            </p:cNvSpPr>
            <p:nvPr/>
          </p:nvSpPr>
          <p:spPr bwMode="auto">
            <a:xfrm>
              <a:off x="1399" y="3452"/>
              <a:ext cx="27" cy="24"/>
            </a:xfrm>
            <a:custGeom>
              <a:avLst/>
              <a:gdLst>
                <a:gd name="T0" fmla="*/ 0 w 27"/>
                <a:gd name="T1" fmla="*/ 24 h 24"/>
                <a:gd name="T2" fmla="*/ 12 w 27"/>
                <a:gd name="T3" fmla="*/ 2 h 24"/>
                <a:gd name="T4" fmla="*/ 26 w 27"/>
                <a:gd name="T5" fmla="*/ 0 h 24"/>
                <a:gd name="T6" fmla="*/ 27 w 27"/>
                <a:gd name="T7" fmla="*/ 5 h 24"/>
                <a:gd name="T8" fmla="*/ 15 w 27"/>
                <a:gd name="T9" fmla="*/ 24 h 24"/>
                <a:gd name="T10" fmla="*/ 0 w 27"/>
                <a:gd name="T11" fmla="*/ 24 h 24"/>
              </a:gdLst>
              <a:ahLst/>
              <a:cxnLst>
                <a:cxn ang="0">
                  <a:pos x="T0" y="T1"/>
                </a:cxn>
                <a:cxn ang="0">
                  <a:pos x="T2" y="T3"/>
                </a:cxn>
                <a:cxn ang="0">
                  <a:pos x="T4" y="T5"/>
                </a:cxn>
                <a:cxn ang="0">
                  <a:pos x="T6" y="T7"/>
                </a:cxn>
                <a:cxn ang="0">
                  <a:pos x="T8" y="T9"/>
                </a:cxn>
                <a:cxn ang="0">
                  <a:pos x="T10" y="T11"/>
                </a:cxn>
              </a:cxnLst>
              <a:rect l="0" t="0" r="r" b="b"/>
              <a:pathLst>
                <a:path w="27" h="24">
                  <a:moveTo>
                    <a:pt x="0" y="24"/>
                  </a:moveTo>
                  <a:lnTo>
                    <a:pt x="12" y="2"/>
                  </a:lnTo>
                  <a:lnTo>
                    <a:pt x="26" y="0"/>
                  </a:lnTo>
                  <a:lnTo>
                    <a:pt x="27" y="5"/>
                  </a:lnTo>
                  <a:lnTo>
                    <a:pt x="15" y="24"/>
                  </a:lnTo>
                  <a:lnTo>
                    <a:pt x="0" y="2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9">
              <a:extLst>
                <a:ext uri="{FF2B5EF4-FFF2-40B4-BE49-F238E27FC236}">
                  <a16:creationId xmlns:a16="http://schemas.microsoft.com/office/drawing/2014/main" id="{BB9B22C2-2511-1925-A570-BF39E10F1601}"/>
                </a:ext>
              </a:extLst>
            </p:cNvPr>
            <p:cNvSpPr>
              <a:spLocks/>
            </p:cNvSpPr>
            <p:nvPr/>
          </p:nvSpPr>
          <p:spPr bwMode="auto">
            <a:xfrm>
              <a:off x="1461" y="3421"/>
              <a:ext cx="59" cy="48"/>
            </a:xfrm>
            <a:custGeom>
              <a:avLst/>
              <a:gdLst>
                <a:gd name="T0" fmla="*/ 0 w 59"/>
                <a:gd name="T1" fmla="*/ 32 h 48"/>
                <a:gd name="T2" fmla="*/ 36 w 59"/>
                <a:gd name="T3" fmla="*/ 48 h 48"/>
                <a:gd name="T4" fmla="*/ 49 w 59"/>
                <a:gd name="T5" fmla="*/ 46 h 48"/>
                <a:gd name="T6" fmla="*/ 59 w 59"/>
                <a:gd name="T7" fmla="*/ 24 h 48"/>
                <a:gd name="T8" fmla="*/ 55 w 59"/>
                <a:gd name="T9" fmla="*/ 2 h 48"/>
                <a:gd name="T10" fmla="*/ 30 w 59"/>
                <a:gd name="T11" fmla="*/ 0 h 48"/>
                <a:gd name="T12" fmla="*/ 6 w 59"/>
                <a:gd name="T13" fmla="*/ 11 h 48"/>
                <a:gd name="T14" fmla="*/ 0 w 59"/>
                <a:gd name="T15" fmla="*/ 32 h 4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48">
                  <a:moveTo>
                    <a:pt x="0" y="32"/>
                  </a:moveTo>
                  <a:lnTo>
                    <a:pt x="36" y="48"/>
                  </a:lnTo>
                  <a:lnTo>
                    <a:pt x="49" y="46"/>
                  </a:lnTo>
                  <a:lnTo>
                    <a:pt x="59" y="24"/>
                  </a:lnTo>
                  <a:lnTo>
                    <a:pt x="55" y="2"/>
                  </a:lnTo>
                  <a:lnTo>
                    <a:pt x="30" y="0"/>
                  </a:lnTo>
                  <a:lnTo>
                    <a:pt x="6" y="11"/>
                  </a:lnTo>
                  <a:lnTo>
                    <a:pt x="0" y="3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10">
              <a:extLst>
                <a:ext uri="{FF2B5EF4-FFF2-40B4-BE49-F238E27FC236}">
                  <a16:creationId xmlns:a16="http://schemas.microsoft.com/office/drawing/2014/main" id="{2796875E-C3AD-D838-C88B-BA4F0AF6E10E}"/>
                </a:ext>
              </a:extLst>
            </p:cNvPr>
            <p:cNvSpPr>
              <a:spLocks/>
            </p:cNvSpPr>
            <p:nvPr/>
          </p:nvSpPr>
          <p:spPr bwMode="auto">
            <a:xfrm>
              <a:off x="1645" y="3485"/>
              <a:ext cx="80" cy="65"/>
            </a:xfrm>
            <a:custGeom>
              <a:avLst/>
              <a:gdLst>
                <a:gd name="T0" fmla="*/ 0 w 80"/>
                <a:gd name="T1" fmla="*/ 28 h 65"/>
                <a:gd name="T2" fmla="*/ 23 w 80"/>
                <a:gd name="T3" fmla="*/ 61 h 65"/>
                <a:gd name="T4" fmla="*/ 36 w 80"/>
                <a:gd name="T5" fmla="*/ 60 h 65"/>
                <a:gd name="T6" fmla="*/ 44 w 80"/>
                <a:gd name="T7" fmla="*/ 57 h 65"/>
                <a:gd name="T8" fmla="*/ 53 w 80"/>
                <a:gd name="T9" fmla="*/ 65 h 65"/>
                <a:gd name="T10" fmla="*/ 75 w 80"/>
                <a:gd name="T11" fmla="*/ 64 h 65"/>
                <a:gd name="T12" fmla="*/ 80 w 80"/>
                <a:gd name="T13" fmla="*/ 55 h 65"/>
                <a:gd name="T14" fmla="*/ 63 w 80"/>
                <a:gd name="T15" fmla="*/ 43 h 65"/>
                <a:gd name="T16" fmla="*/ 52 w 80"/>
                <a:gd name="T17" fmla="*/ 22 h 65"/>
                <a:gd name="T18" fmla="*/ 40 w 80"/>
                <a:gd name="T19" fmla="*/ 0 h 65"/>
                <a:gd name="T20" fmla="*/ 4 w 80"/>
                <a:gd name="T21" fmla="*/ 17 h 65"/>
                <a:gd name="T22" fmla="*/ 0 w 80"/>
                <a:gd name="T23" fmla="*/ 28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0" h="65">
                  <a:moveTo>
                    <a:pt x="0" y="28"/>
                  </a:moveTo>
                  <a:lnTo>
                    <a:pt x="23" y="61"/>
                  </a:lnTo>
                  <a:lnTo>
                    <a:pt x="36" y="60"/>
                  </a:lnTo>
                  <a:lnTo>
                    <a:pt x="44" y="57"/>
                  </a:lnTo>
                  <a:lnTo>
                    <a:pt x="53" y="65"/>
                  </a:lnTo>
                  <a:lnTo>
                    <a:pt x="75" y="64"/>
                  </a:lnTo>
                  <a:lnTo>
                    <a:pt x="80" y="55"/>
                  </a:lnTo>
                  <a:lnTo>
                    <a:pt x="63" y="43"/>
                  </a:lnTo>
                  <a:lnTo>
                    <a:pt x="52" y="22"/>
                  </a:lnTo>
                  <a:lnTo>
                    <a:pt x="40" y="0"/>
                  </a:lnTo>
                  <a:lnTo>
                    <a:pt x="4" y="17"/>
                  </a:lnTo>
                  <a:lnTo>
                    <a:pt x="0" y="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11">
              <a:extLst>
                <a:ext uri="{FF2B5EF4-FFF2-40B4-BE49-F238E27FC236}">
                  <a16:creationId xmlns:a16="http://schemas.microsoft.com/office/drawing/2014/main" id="{CF62B1CD-00F9-358C-233F-F355FD43658A}"/>
                </a:ext>
              </a:extLst>
            </p:cNvPr>
            <p:cNvSpPr>
              <a:spLocks/>
            </p:cNvSpPr>
            <p:nvPr/>
          </p:nvSpPr>
          <p:spPr bwMode="auto">
            <a:xfrm>
              <a:off x="1766" y="3556"/>
              <a:ext cx="76" cy="24"/>
            </a:xfrm>
            <a:custGeom>
              <a:avLst/>
              <a:gdLst>
                <a:gd name="T0" fmla="*/ 0 w 76"/>
                <a:gd name="T1" fmla="*/ 11 h 24"/>
                <a:gd name="T2" fmla="*/ 9 w 76"/>
                <a:gd name="T3" fmla="*/ 0 h 24"/>
                <a:gd name="T4" fmla="*/ 37 w 76"/>
                <a:gd name="T5" fmla="*/ 6 h 24"/>
                <a:gd name="T6" fmla="*/ 40 w 76"/>
                <a:gd name="T7" fmla="*/ 2 h 24"/>
                <a:gd name="T8" fmla="*/ 76 w 76"/>
                <a:gd name="T9" fmla="*/ 7 h 24"/>
                <a:gd name="T10" fmla="*/ 75 w 76"/>
                <a:gd name="T11" fmla="*/ 14 h 24"/>
                <a:gd name="T12" fmla="*/ 59 w 76"/>
                <a:gd name="T13" fmla="*/ 24 h 24"/>
                <a:gd name="T14" fmla="*/ 33 w 76"/>
                <a:gd name="T15" fmla="*/ 22 h 24"/>
                <a:gd name="T16" fmla="*/ 0 w 76"/>
                <a:gd name="T17" fmla="*/ 11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24">
                  <a:moveTo>
                    <a:pt x="0" y="11"/>
                  </a:moveTo>
                  <a:lnTo>
                    <a:pt x="9" y="0"/>
                  </a:lnTo>
                  <a:lnTo>
                    <a:pt x="37" y="6"/>
                  </a:lnTo>
                  <a:lnTo>
                    <a:pt x="40" y="2"/>
                  </a:lnTo>
                  <a:lnTo>
                    <a:pt x="76" y="7"/>
                  </a:lnTo>
                  <a:lnTo>
                    <a:pt x="75" y="14"/>
                  </a:lnTo>
                  <a:lnTo>
                    <a:pt x="59" y="24"/>
                  </a:lnTo>
                  <a:lnTo>
                    <a:pt x="33" y="22"/>
                  </a:lnTo>
                  <a:lnTo>
                    <a:pt x="0" y="11"/>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12">
              <a:extLst>
                <a:ext uri="{FF2B5EF4-FFF2-40B4-BE49-F238E27FC236}">
                  <a16:creationId xmlns:a16="http://schemas.microsoft.com/office/drawing/2014/main" id="{8D7A2F65-8345-941B-4202-81B8A994E38B}"/>
                </a:ext>
              </a:extLst>
            </p:cNvPr>
            <p:cNvSpPr>
              <a:spLocks/>
            </p:cNvSpPr>
            <p:nvPr/>
          </p:nvSpPr>
          <p:spPr bwMode="auto">
            <a:xfrm>
              <a:off x="1798" y="3592"/>
              <a:ext cx="33" cy="30"/>
            </a:xfrm>
            <a:custGeom>
              <a:avLst/>
              <a:gdLst>
                <a:gd name="T0" fmla="*/ 0 w 33"/>
                <a:gd name="T1" fmla="*/ 6 h 30"/>
                <a:gd name="T2" fmla="*/ 12 w 33"/>
                <a:gd name="T3" fmla="*/ 30 h 30"/>
                <a:gd name="T4" fmla="*/ 30 w 33"/>
                <a:gd name="T5" fmla="*/ 23 h 30"/>
                <a:gd name="T6" fmla="*/ 33 w 33"/>
                <a:gd name="T7" fmla="*/ 14 h 30"/>
                <a:gd name="T8" fmla="*/ 23 w 33"/>
                <a:gd name="T9" fmla="*/ 1 h 30"/>
                <a:gd name="T10" fmla="*/ 0 w 33"/>
                <a:gd name="T11" fmla="*/ 0 h 30"/>
                <a:gd name="T12" fmla="*/ 0 w 33"/>
                <a:gd name="T13" fmla="*/ 6 h 30"/>
              </a:gdLst>
              <a:ahLst/>
              <a:cxnLst>
                <a:cxn ang="0">
                  <a:pos x="T0" y="T1"/>
                </a:cxn>
                <a:cxn ang="0">
                  <a:pos x="T2" y="T3"/>
                </a:cxn>
                <a:cxn ang="0">
                  <a:pos x="T4" y="T5"/>
                </a:cxn>
                <a:cxn ang="0">
                  <a:pos x="T6" y="T7"/>
                </a:cxn>
                <a:cxn ang="0">
                  <a:pos x="T8" y="T9"/>
                </a:cxn>
                <a:cxn ang="0">
                  <a:pos x="T10" y="T11"/>
                </a:cxn>
                <a:cxn ang="0">
                  <a:pos x="T12" y="T13"/>
                </a:cxn>
              </a:cxnLst>
              <a:rect l="0" t="0" r="r" b="b"/>
              <a:pathLst>
                <a:path w="33" h="30">
                  <a:moveTo>
                    <a:pt x="0" y="6"/>
                  </a:moveTo>
                  <a:lnTo>
                    <a:pt x="12" y="30"/>
                  </a:lnTo>
                  <a:lnTo>
                    <a:pt x="30" y="23"/>
                  </a:lnTo>
                  <a:lnTo>
                    <a:pt x="33" y="14"/>
                  </a:lnTo>
                  <a:lnTo>
                    <a:pt x="23" y="1"/>
                  </a:lnTo>
                  <a:lnTo>
                    <a:pt x="0" y="0"/>
                  </a:lnTo>
                  <a:lnTo>
                    <a:pt x="0" y="6"/>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3">
              <a:extLst>
                <a:ext uri="{FF2B5EF4-FFF2-40B4-BE49-F238E27FC236}">
                  <a16:creationId xmlns:a16="http://schemas.microsoft.com/office/drawing/2014/main" id="{8B04F5B6-B260-2B07-FC8E-F60D9F566653}"/>
                </a:ext>
              </a:extLst>
            </p:cNvPr>
            <p:cNvSpPr>
              <a:spLocks/>
            </p:cNvSpPr>
            <p:nvPr/>
          </p:nvSpPr>
          <p:spPr bwMode="auto">
            <a:xfrm>
              <a:off x="1840" y="3573"/>
              <a:ext cx="96" cy="67"/>
            </a:xfrm>
            <a:custGeom>
              <a:avLst/>
              <a:gdLst>
                <a:gd name="T0" fmla="*/ 0 w 96"/>
                <a:gd name="T1" fmla="*/ 19 h 67"/>
                <a:gd name="T2" fmla="*/ 14 w 96"/>
                <a:gd name="T3" fmla="*/ 0 h 67"/>
                <a:gd name="T4" fmla="*/ 42 w 96"/>
                <a:gd name="T5" fmla="*/ 15 h 67"/>
                <a:gd name="T6" fmla="*/ 69 w 96"/>
                <a:gd name="T7" fmla="*/ 22 h 67"/>
                <a:gd name="T8" fmla="*/ 96 w 96"/>
                <a:gd name="T9" fmla="*/ 38 h 67"/>
                <a:gd name="T10" fmla="*/ 96 w 96"/>
                <a:gd name="T11" fmla="*/ 50 h 67"/>
                <a:gd name="T12" fmla="*/ 74 w 96"/>
                <a:gd name="T13" fmla="*/ 60 h 67"/>
                <a:gd name="T14" fmla="*/ 45 w 96"/>
                <a:gd name="T15" fmla="*/ 67 h 67"/>
                <a:gd name="T16" fmla="*/ 30 w 96"/>
                <a:gd name="T17" fmla="*/ 57 h 67"/>
                <a:gd name="T18" fmla="*/ 0 w 96"/>
                <a:gd name="T19" fmla="*/ 1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6" h="67">
                  <a:moveTo>
                    <a:pt x="0" y="19"/>
                  </a:moveTo>
                  <a:lnTo>
                    <a:pt x="14" y="0"/>
                  </a:lnTo>
                  <a:lnTo>
                    <a:pt x="42" y="15"/>
                  </a:lnTo>
                  <a:lnTo>
                    <a:pt x="69" y="22"/>
                  </a:lnTo>
                  <a:lnTo>
                    <a:pt x="96" y="38"/>
                  </a:lnTo>
                  <a:lnTo>
                    <a:pt x="96" y="50"/>
                  </a:lnTo>
                  <a:lnTo>
                    <a:pt x="74" y="60"/>
                  </a:lnTo>
                  <a:lnTo>
                    <a:pt x="45" y="67"/>
                  </a:lnTo>
                  <a:lnTo>
                    <a:pt x="30" y="57"/>
                  </a:lnTo>
                  <a:lnTo>
                    <a:pt x="0" y="1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4">
              <a:extLst>
                <a:ext uri="{FF2B5EF4-FFF2-40B4-BE49-F238E27FC236}">
                  <a16:creationId xmlns:a16="http://schemas.microsoft.com/office/drawing/2014/main" id="{795E7028-02DE-F0B7-EC21-B2A4202691FB}"/>
                </a:ext>
              </a:extLst>
            </p:cNvPr>
            <p:cNvSpPr>
              <a:spLocks/>
            </p:cNvSpPr>
            <p:nvPr/>
          </p:nvSpPr>
          <p:spPr bwMode="auto">
            <a:xfrm>
              <a:off x="1921" y="3677"/>
              <a:ext cx="160" cy="181"/>
            </a:xfrm>
            <a:custGeom>
              <a:avLst/>
              <a:gdLst>
                <a:gd name="T0" fmla="*/ 19 w 160"/>
                <a:gd name="T1" fmla="*/ 8 h 181"/>
                <a:gd name="T2" fmla="*/ 29 w 160"/>
                <a:gd name="T3" fmla="*/ 0 h 181"/>
                <a:gd name="T4" fmla="*/ 49 w 160"/>
                <a:gd name="T5" fmla="*/ 10 h 181"/>
                <a:gd name="T6" fmla="*/ 95 w 160"/>
                <a:gd name="T7" fmla="*/ 32 h 181"/>
                <a:gd name="T8" fmla="*/ 115 w 160"/>
                <a:gd name="T9" fmla="*/ 44 h 181"/>
                <a:gd name="T10" fmla="*/ 125 w 160"/>
                <a:gd name="T11" fmla="*/ 58 h 181"/>
                <a:gd name="T12" fmla="*/ 136 w 160"/>
                <a:gd name="T13" fmla="*/ 85 h 181"/>
                <a:gd name="T14" fmla="*/ 160 w 160"/>
                <a:gd name="T15" fmla="*/ 100 h 181"/>
                <a:gd name="T16" fmla="*/ 158 w 160"/>
                <a:gd name="T17" fmla="*/ 109 h 181"/>
                <a:gd name="T18" fmla="*/ 135 w 160"/>
                <a:gd name="T19" fmla="*/ 128 h 181"/>
                <a:gd name="T20" fmla="*/ 110 w 160"/>
                <a:gd name="T21" fmla="*/ 137 h 181"/>
                <a:gd name="T22" fmla="*/ 100 w 160"/>
                <a:gd name="T23" fmla="*/ 134 h 181"/>
                <a:gd name="T24" fmla="*/ 82 w 160"/>
                <a:gd name="T25" fmla="*/ 144 h 181"/>
                <a:gd name="T26" fmla="*/ 68 w 160"/>
                <a:gd name="T27" fmla="*/ 164 h 181"/>
                <a:gd name="T28" fmla="*/ 54 w 160"/>
                <a:gd name="T29" fmla="*/ 181 h 181"/>
                <a:gd name="T30" fmla="*/ 44 w 160"/>
                <a:gd name="T31" fmla="*/ 180 h 181"/>
                <a:gd name="T32" fmla="*/ 21 w 160"/>
                <a:gd name="T33" fmla="*/ 164 h 181"/>
                <a:gd name="T34" fmla="*/ 20 w 160"/>
                <a:gd name="T35" fmla="*/ 137 h 181"/>
                <a:gd name="T36" fmla="*/ 23 w 160"/>
                <a:gd name="T37" fmla="*/ 122 h 181"/>
                <a:gd name="T38" fmla="*/ 14 w 160"/>
                <a:gd name="T39" fmla="*/ 88 h 181"/>
                <a:gd name="T40" fmla="*/ 1 w 160"/>
                <a:gd name="T41" fmla="*/ 77 h 181"/>
                <a:gd name="T42" fmla="*/ 0 w 160"/>
                <a:gd name="T43" fmla="*/ 62 h 181"/>
                <a:gd name="T44" fmla="*/ 14 w 160"/>
                <a:gd name="T45" fmla="*/ 55 h 181"/>
                <a:gd name="T46" fmla="*/ 26 w 160"/>
                <a:gd name="T47" fmla="*/ 37 h 181"/>
                <a:gd name="T48" fmla="*/ 30 w 160"/>
                <a:gd name="T49" fmla="*/ 30 h 181"/>
                <a:gd name="T50" fmla="*/ 20 w 160"/>
                <a:gd name="T51" fmla="*/ 20 h 181"/>
                <a:gd name="T52" fmla="*/ 19 w 160"/>
                <a:gd name="T53" fmla="*/ 8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0" h="181">
                  <a:moveTo>
                    <a:pt x="19" y="8"/>
                  </a:moveTo>
                  <a:lnTo>
                    <a:pt x="29" y="0"/>
                  </a:lnTo>
                  <a:lnTo>
                    <a:pt x="49" y="10"/>
                  </a:lnTo>
                  <a:lnTo>
                    <a:pt x="95" y="32"/>
                  </a:lnTo>
                  <a:lnTo>
                    <a:pt x="115" y="44"/>
                  </a:lnTo>
                  <a:lnTo>
                    <a:pt x="125" y="58"/>
                  </a:lnTo>
                  <a:lnTo>
                    <a:pt x="136" y="85"/>
                  </a:lnTo>
                  <a:lnTo>
                    <a:pt x="160" y="100"/>
                  </a:lnTo>
                  <a:lnTo>
                    <a:pt x="158" y="109"/>
                  </a:lnTo>
                  <a:lnTo>
                    <a:pt x="135" y="128"/>
                  </a:lnTo>
                  <a:lnTo>
                    <a:pt x="110" y="137"/>
                  </a:lnTo>
                  <a:lnTo>
                    <a:pt x="100" y="134"/>
                  </a:lnTo>
                  <a:lnTo>
                    <a:pt x="82" y="144"/>
                  </a:lnTo>
                  <a:lnTo>
                    <a:pt x="68" y="164"/>
                  </a:lnTo>
                  <a:lnTo>
                    <a:pt x="54" y="181"/>
                  </a:lnTo>
                  <a:lnTo>
                    <a:pt x="44" y="180"/>
                  </a:lnTo>
                  <a:lnTo>
                    <a:pt x="21" y="164"/>
                  </a:lnTo>
                  <a:lnTo>
                    <a:pt x="20" y="137"/>
                  </a:lnTo>
                  <a:lnTo>
                    <a:pt x="23" y="122"/>
                  </a:lnTo>
                  <a:lnTo>
                    <a:pt x="14" y="88"/>
                  </a:lnTo>
                  <a:lnTo>
                    <a:pt x="1" y="77"/>
                  </a:lnTo>
                  <a:lnTo>
                    <a:pt x="0" y="62"/>
                  </a:lnTo>
                  <a:lnTo>
                    <a:pt x="14" y="55"/>
                  </a:lnTo>
                  <a:lnTo>
                    <a:pt x="26" y="37"/>
                  </a:lnTo>
                  <a:lnTo>
                    <a:pt x="30" y="30"/>
                  </a:lnTo>
                  <a:lnTo>
                    <a:pt x="20" y="20"/>
                  </a:lnTo>
                  <a:lnTo>
                    <a:pt x="19" y="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5">
              <a:extLst>
                <a:ext uri="{FF2B5EF4-FFF2-40B4-BE49-F238E27FC236}">
                  <a16:creationId xmlns:a16="http://schemas.microsoft.com/office/drawing/2014/main" id="{1E9EBDAC-B4F3-3AFA-BDBC-3725BD9D9427}"/>
                </a:ext>
              </a:extLst>
            </p:cNvPr>
            <p:cNvSpPr>
              <a:spLocks noEditPoints="1"/>
            </p:cNvSpPr>
            <p:nvPr/>
          </p:nvSpPr>
          <p:spPr bwMode="auto">
            <a:xfrm>
              <a:off x="1397" y="3419"/>
              <a:ext cx="686" cy="440"/>
            </a:xfrm>
            <a:custGeom>
              <a:avLst/>
              <a:gdLst>
                <a:gd name="T0" fmla="*/ 27 w 686"/>
                <a:gd name="T1" fmla="*/ 35 h 440"/>
                <a:gd name="T2" fmla="*/ 2 w 686"/>
                <a:gd name="T3" fmla="*/ 57 h 440"/>
                <a:gd name="T4" fmla="*/ 17 w 686"/>
                <a:gd name="T5" fmla="*/ 59 h 440"/>
                <a:gd name="T6" fmla="*/ 0 w 686"/>
                <a:gd name="T7" fmla="*/ 59 h 440"/>
                <a:gd name="T8" fmla="*/ 64 w 686"/>
                <a:gd name="T9" fmla="*/ 36 h 440"/>
                <a:gd name="T10" fmla="*/ 120 w 686"/>
                <a:gd name="T11" fmla="*/ 3 h 440"/>
                <a:gd name="T12" fmla="*/ 64 w 686"/>
                <a:gd name="T13" fmla="*/ 36 h 440"/>
                <a:gd name="T14" fmla="*/ 95 w 686"/>
                <a:gd name="T15" fmla="*/ 3 h 440"/>
                <a:gd name="T16" fmla="*/ 101 w 686"/>
                <a:gd name="T17" fmla="*/ 48 h 440"/>
                <a:gd name="T18" fmla="*/ 64 w 686"/>
                <a:gd name="T19" fmla="*/ 34 h 440"/>
                <a:gd name="T20" fmla="*/ 286 w 686"/>
                <a:gd name="T21" fmla="*/ 127 h 440"/>
                <a:gd name="T22" fmla="*/ 331 w 686"/>
                <a:gd name="T23" fmla="*/ 120 h 440"/>
                <a:gd name="T24" fmla="*/ 251 w 686"/>
                <a:gd name="T25" fmla="*/ 82 h 440"/>
                <a:gd name="T26" fmla="*/ 250 w 686"/>
                <a:gd name="T27" fmla="*/ 95 h 440"/>
                <a:gd name="T28" fmla="*/ 310 w 686"/>
                <a:gd name="T29" fmla="*/ 111 h 440"/>
                <a:gd name="T30" fmla="*/ 292 w 686"/>
                <a:gd name="T31" fmla="*/ 121 h 440"/>
                <a:gd name="T32" fmla="*/ 248 w 686"/>
                <a:gd name="T33" fmla="*/ 94 h 440"/>
                <a:gd name="T34" fmla="*/ 371 w 686"/>
                <a:gd name="T35" fmla="*/ 149 h 440"/>
                <a:gd name="T36" fmla="*/ 444 w 686"/>
                <a:gd name="T37" fmla="*/ 145 h 440"/>
                <a:gd name="T38" fmla="*/ 370 w 686"/>
                <a:gd name="T39" fmla="*/ 147 h 440"/>
                <a:gd name="T40" fmla="*/ 369 w 686"/>
                <a:gd name="T41" fmla="*/ 150 h 440"/>
                <a:gd name="T42" fmla="*/ 447 w 686"/>
                <a:gd name="T43" fmla="*/ 143 h 440"/>
                <a:gd name="T44" fmla="*/ 367 w 686"/>
                <a:gd name="T45" fmla="*/ 149 h 440"/>
                <a:gd name="T46" fmla="*/ 400 w 686"/>
                <a:gd name="T47" fmla="*/ 180 h 440"/>
                <a:gd name="T48" fmla="*/ 424 w 686"/>
                <a:gd name="T49" fmla="*/ 173 h 440"/>
                <a:gd name="T50" fmla="*/ 401 w 686"/>
                <a:gd name="T51" fmla="*/ 179 h 440"/>
                <a:gd name="T52" fmla="*/ 431 w 686"/>
                <a:gd name="T53" fmla="*/ 188 h 440"/>
                <a:gd name="T54" fmla="*/ 401 w 686"/>
                <a:gd name="T55" fmla="*/ 179 h 440"/>
                <a:gd name="T56" fmla="*/ 444 w 686"/>
                <a:gd name="T57" fmla="*/ 174 h 440"/>
                <a:gd name="T58" fmla="*/ 536 w 686"/>
                <a:gd name="T59" fmla="*/ 193 h 440"/>
                <a:gd name="T60" fmla="*/ 474 w 686"/>
                <a:gd name="T61" fmla="*/ 210 h 440"/>
                <a:gd name="T62" fmla="*/ 443 w 686"/>
                <a:gd name="T63" fmla="*/ 173 h 440"/>
                <a:gd name="T64" fmla="*/ 517 w 686"/>
                <a:gd name="T65" fmla="*/ 216 h 440"/>
                <a:gd name="T66" fmla="*/ 486 w 686"/>
                <a:gd name="T67" fmla="*/ 167 h 440"/>
                <a:gd name="T68" fmla="*/ 443 w 686"/>
                <a:gd name="T69" fmla="*/ 173 h 440"/>
                <a:gd name="T70" fmla="*/ 573 w 686"/>
                <a:gd name="T71" fmla="*/ 269 h 440"/>
                <a:gd name="T72" fmla="*/ 659 w 686"/>
                <a:gd name="T73" fmla="*/ 344 h 440"/>
                <a:gd name="T74" fmla="*/ 634 w 686"/>
                <a:gd name="T75" fmla="*/ 393 h 440"/>
                <a:gd name="T76" fmla="*/ 577 w 686"/>
                <a:gd name="T77" fmla="*/ 437 h 440"/>
                <a:gd name="T78" fmla="*/ 549 w 686"/>
                <a:gd name="T79" fmla="*/ 380 h 440"/>
                <a:gd name="T80" fmla="*/ 539 w 686"/>
                <a:gd name="T81" fmla="*/ 315 h 440"/>
                <a:gd name="T82" fmla="*/ 545 w 686"/>
                <a:gd name="T83" fmla="*/ 266 h 440"/>
                <a:gd name="T84" fmla="*/ 542 w 686"/>
                <a:gd name="T85" fmla="*/ 266 h 440"/>
                <a:gd name="T86" fmla="*/ 536 w 686"/>
                <a:gd name="T87" fmla="*/ 312 h 440"/>
                <a:gd name="T88" fmla="*/ 546 w 686"/>
                <a:gd name="T89" fmla="*/ 380 h 440"/>
                <a:gd name="T90" fmla="*/ 578 w 686"/>
                <a:gd name="T91" fmla="*/ 440 h 440"/>
                <a:gd name="T92" fmla="*/ 634 w 686"/>
                <a:gd name="T93" fmla="*/ 397 h 440"/>
                <a:gd name="T94" fmla="*/ 662 w 686"/>
                <a:gd name="T95" fmla="*/ 342 h 440"/>
                <a:gd name="T96" fmla="*/ 574 w 686"/>
                <a:gd name="T97" fmla="*/ 266 h 440"/>
                <a:gd name="T98" fmla="*/ 543 w 686"/>
                <a:gd name="T99" fmla="*/ 266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86" h="440">
                  <a:moveTo>
                    <a:pt x="2" y="57"/>
                  </a:moveTo>
                  <a:lnTo>
                    <a:pt x="4" y="58"/>
                  </a:lnTo>
                  <a:lnTo>
                    <a:pt x="15" y="36"/>
                  </a:lnTo>
                  <a:lnTo>
                    <a:pt x="27" y="35"/>
                  </a:lnTo>
                  <a:lnTo>
                    <a:pt x="28" y="38"/>
                  </a:lnTo>
                  <a:lnTo>
                    <a:pt x="16" y="56"/>
                  </a:lnTo>
                  <a:lnTo>
                    <a:pt x="2" y="56"/>
                  </a:lnTo>
                  <a:lnTo>
                    <a:pt x="2" y="57"/>
                  </a:lnTo>
                  <a:lnTo>
                    <a:pt x="4" y="58"/>
                  </a:lnTo>
                  <a:lnTo>
                    <a:pt x="2" y="57"/>
                  </a:lnTo>
                  <a:lnTo>
                    <a:pt x="2" y="59"/>
                  </a:lnTo>
                  <a:lnTo>
                    <a:pt x="17" y="59"/>
                  </a:lnTo>
                  <a:lnTo>
                    <a:pt x="31" y="38"/>
                  </a:lnTo>
                  <a:lnTo>
                    <a:pt x="29" y="32"/>
                  </a:lnTo>
                  <a:lnTo>
                    <a:pt x="13" y="34"/>
                  </a:lnTo>
                  <a:lnTo>
                    <a:pt x="0" y="59"/>
                  </a:lnTo>
                  <a:lnTo>
                    <a:pt x="2" y="59"/>
                  </a:lnTo>
                  <a:lnTo>
                    <a:pt x="2" y="57"/>
                  </a:lnTo>
                  <a:close/>
                  <a:moveTo>
                    <a:pt x="64" y="34"/>
                  </a:moveTo>
                  <a:lnTo>
                    <a:pt x="64" y="36"/>
                  </a:lnTo>
                  <a:lnTo>
                    <a:pt x="100" y="52"/>
                  </a:lnTo>
                  <a:lnTo>
                    <a:pt x="114" y="50"/>
                  </a:lnTo>
                  <a:lnTo>
                    <a:pt x="125" y="26"/>
                  </a:lnTo>
                  <a:lnTo>
                    <a:pt x="120" y="3"/>
                  </a:lnTo>
                  <a:lnTo>
                    <a:pt x="94" y="0"/>
                  </a:lnTo>
                  <a:lnTo>
                    <a:pt x="69" y="12"/>
                  </a:lnTo>
                  <a:lnTo>
                    <a:pt x="61" y="35"/>
                  </a:lnTo>
                  <a:lnTo>
                    <a:pt x="64" y="36"/>
                  </a:lnTo>
                  <a:lnTo>
                    <a:pt x="64" y="34"/>
                  </a:lnTo>
                  <a:lnTo>
                    <a:pt x="66" y="35"/>
                  </a:lnTo>
                  <a:lnTo>
                    <a:pt x="71" y="14"/>
                  </a:lnTo>
                  <a:lnTo>
                    <a:pt x="95" y="3"/>
                  </a:lnTo>
                  <a:lnTo>
                    <a:pt x="118" y="6"/>
                  </a:lnTo>
                  <a:lnTo>
                    <a:pt x="121" y="24"/>
                  </a:lnTo>
                  <a:lnTo>
                    <a:pt x="112" y="47"/>
                  </a:lnTo>
                  <a:lnTo>
                    <a:pt x="101" y="48"/>
                  </a:lnTo>
                  <a:lnTo>
                    <a:pt x="65" y="33"/>
                  </a:lnTo>
                  <a:lnTo>
                    <a:pt x="64" y="34"/>
                  </a:lnTo>
                  <a:lnTo>
                    <a:pt x="66" y="35"/>
                  </a:lnTo>
                  <a:lnTo>
                    <a:pt x="64" y="34"/>
                  </a:lnTo>
                  <a:close/>
                  <a:moveTo>
                    <a:pt x="248" y="94"/>
                  </a:moveTo>
                  <a:lnTo>
                    <a:pt x="247" y="95"/>
                  </a:lnTo>
                  <a:lnTo>
                    <a:pt x="269" y="130"/>
                  </a:lnTo>
                  <a:lnTo>
                    <a:pt x="286" y="127"/>
                  </a:lnTo>
                  <a:lnTo>
                    <a:pt x="291" y="125"/>
                  </a:lnTo>
                  <a:lnTo>
                    <a:pt x="300" y="133"/>
                  </a:lnTo>
                  <a:lnTo>
                    <a:pt x="323" y="131"/>
                  </a:lnTo>
                  <a:lnTo>
                    <a:pt x="331" y="120"/>
                  </a:lnTo>
                  <a:lnTo>
                    <a:pt x="312" y="108"/>
                  </a:lnTo>
                  <a:lnTo>
                    <a:pt x="302" y="87"/>
                  </a:lnTo>
                  <a:lnTo>
                    <a:pt x="288" y="64"/>
                  </a:lnTo>
                  <a:lnTo>
                    <a:pt x="251" y="82"/>
                  </a:lnTo>
                  <a:lnTo>
                    <a:pt x="247" y="95"/>
                  </a:lnTo>
                  <a:lnTo>
                    <a:pt x="247" y="95"/>
                  </a:lnTo>
                  <a:lnTo>
                    <a:pt x="248" y="94"/>
                  </a:lnTo>
                  <a:lnTo>
                    <a:pt x="250" y="95"/>
                  </a:lnTo>
                  <a:lnTo>
                    <a:pt x="253" y="85"/>
                  </a:lnTo>
                  <a:lnTo>
                    <a:pt x="287" y="68"/>
                  </a:lnTo>
                  <a:lnTo>
                    <a:pt x="298" y="88"/>
                  </a:lnTo>
                  <a:lnTo>
                    <a:pt x="310" y="111"/>
                  </a:lnTo>
                  <a:lnTo>
                    <a:pt x="326" y="121"/>
                  </a:lnTo>
                  <a:lnTo>
                    <a:pt x="322" y="127"/>
                  </a:lnTo>
                  <a:lnTo>
                    <a:pt x="301" y="130"/>
                  </a:lnTo>
                  <a:lnTo>
                    <a:pt x="292" y="121"/>
                  </a:lnTo>
                  <a:lnTo>
                    <a:pt x="284" y="124"/>
                  </a:lnTo>
                  <a:lnTo>
                    <a:pt x="272" y="126"/>
                  </a:lnTo>
                  <a:lnTo>
                    <a:pt x="249" y="94"/>
                  </a:lnTo>
                  <a:lnTo>
                    <a:pt x="248" y="94"/>
                  </a:lnTo>
                  <a:lnTo>
                    <a:pt x="250" y="95"/>
                  </a:lnTo>
                  <a:lnTo>
                    <a:pt x="248" y="94"/>
                  </a:lnTo>
                  <a:close/>
                  <a:moveTo>
                    <a:pt x="369" y="148"/>
                  </a:moveTo>
                  <a:lnTo>
                    <a:pt x="371" y="149"/>
                  </a:lnTo>
                  <a:lnTo>
                    <a:pt x="378" y="138"/>
                  </a:lnTo>
                  <a:lnTo>
                    <a:pt x="406" y="145"/>
                  </a:lnTo>
                  <a:lnTo>
                    <a:pt x="410" y="141"/>
                  </a:lnTo>
                  <a:lnTo>
                    <a:pt x="444" y="145"/>
                  </a:lnTo>
                  <a:lnTo>
                    <a:pt x="442" y="150"/>
                  </a:lnTo>
                  <a:lnTo>
                    <a:pt x="428" y="159"/>
                  </a:lnTo>
                  <a:lnTo>
                    <a:pt x="402" y="156"/>
                  </a:lnTo>
                  <a:lnTo>
                    <a:pt x="370" y="147"/>
                  </a:lnTo>
                  <a:lnTo>
                    <a:pt x="369" y="148"/>
                  </a:lnTo>
                  <a:lnTo>
                    <a:pt x="371" y="149"/>
                  </a:lnTo>
                  <a:lnTo>
                    <a:pt x="369" y="148"/>
                  </a:lnTo>
                  <a:lnTo>
                    <a:pt x="369" y="150"/>
                  </a:lnTo>
                  <a:lnTo>
                    <a:pt x="401" y="160"/>
                  </a:lnTo>
                  <a:lnTo>
                    <a:pt x="429" y="162"/>
                  </a:lnTo>
                  <a:lnTo>
                    <a:pt x="445" y="152"/>
                  </a:lnTo>
                  <a:lnTo>
                    <a:pt x="447" y="143"/>
                  </a:lnTo>
                  <a:lnTo>
                    <a:pt x="409" y="138"/>
                  </a:lnTo>
                  <a:lnTo>
                    <a:pt x="406" y="141"/>
                  </a:lnTo>
                  <a:lnTo>
                    <a:pt x="377" y="135"/>
                  </a:lnTo>
                  <a:lnTo>
                    <a:pt x="367" y="149"/>
                  </a:lnTo>
                  <a:lnTo>
                    <a:pt x="369" y="150"/>
                  </a:lnTo>
                  <a:lnTo>
                    <a:pt x="369" y="148"/>
                  </a:lnTo>
                  <a:close/>
                  <a:moveTo>
                    <a:pt x="401" y="179"/>
                  </a:moveTo>
                  <a:lnTo>
                    <a:pt x="400" y="180"/>
                  </a:lnTo>
                  <a:lnTo>
                    <a:pt x="412" y="205"/>
                  </a:lnTo>
                  <a:lnTo>
                    <a:pt x="432" y="197"/>
                  </a:lnTo>
                  <a:lnTo>
                    <a:pt x="435" y="187"/>
                  </a:lnTo>
                  <a:lnTo>
                    <a:pt x="424" y="173"/>
                  </a:lnTo>
                  <a:lnTo>
                    <a:pt x="399" y="170"/>
                  </a:lnTo>
                  <a:lnTo>
                    <a:pt x="399" y="180"/>
                  </a:lnTo>
                  <a:lnTo>
                    <a:pt x="400" y="180"/>
                  </a:lnTo>
                  <a:lnTo>
                    <a:pt x="401" y="179"/>
                  </a:lnTo>
                  <a:lnTo>
                    <a:pt x="402" y="179"/>
                  </a:lnTo>
                  <a:lnTo>
                    <a:pt x="402" y="174"/>
                  </a:lnTo>
                  <a:lnTo>
                    <a:pt x="423" y="176"/>
                  </a:lnTo>
                  <a:lnTo>
                    <a:pt x="431" y="188"/>
                  </a:lnTo>
                  <a:lnTo>
                    <a:pt x="430" y="195"/>
                  </a:lnTo>
                  <a:lnTo>
                    <a:pt x="413" y="200"/>
                  </a:lnTo>
                  <a:lnTo>
                    <a:pt x="402" y="179"/>
                  </a:lnTo>
                  <a:lnTo>
                    <a:pt x="401" y="179"/>
                  </a:lnTo>
                  <a:lnTo>
                    <a:pt x="402" y="179"/>
                  </a:lnTo>
                  <a:lnTo>
                    <a:pt x="401" y="179"/>
                  </a:lnTo>
                  <a:close/>
                  <a:moveTo>
                    <a:pt x="443" y="173"/>
                  </a:moveTo>
                  <a:lnTo>
                    <a:pt x="444" y="174"/>
                  </a:lnTo>
                  <a:lnTo>
                    <a:pt x="457" y="156"/>
                  </a:lnTo>
                  <a:lnTo>
                    <a:pt x="485" y="170"/>
                  </a:lnTo>
                  <a:lnTo>
                    <a:pt x="511" y="177"/>
                  </a:lnTo>
                  <a:lnTo>
                    <a:pt x="536" y="193"/>
                  </a:lnTo>
                  <a:lnTo>
                    <a:pt x="536" y="203"/>
                  </a:lnTo>
                  <a:lnTo>
                    <a:pt x="516" y="212"/>
                  </a:lnTo>
                  <a:lnTo>
                    <a:pt x="488" y="219"/>
                  </a:lnTo>
                  <a:lnTo>
                    <a:pt x="474" y="210"/>
                  </a:lnTo>
                  <a:lnTo>
                    <a:pt x="444" y="171"/>
                  </a:lnTo>
                  <a:lnTo>
                    <a:pt x="443" y="173"/>
                  </a:lnTo>
                  <a:lnTo>
                    <a:pt x="444" y="174"/>
                  </a:lnTo>
                  <a:lnTo>
                    <a:pt x="443" y="173"/>
                  </a:lnTo>
                  <a:lnTo>
                    <a:pt x="442" y="174"/>
                  </a:lnTo>
                  <a:lnTo>
                    <a:pt x="472" y="212"/>
                  </a:lnTo>
                  <a:lnTo>
                    <a:pt x="487" y="222"/>
                  </a:lnTo>
                  <a:lnTo>
                    <a:pt x="517" y="216"/>
                  </a:lnTo>
                  <a:lnTo>
                    <a:pt x="540" y="205"/>
                  </a:lnTo>
                  <a:lnTo>
                    <a:pt x="540" y="191"/>
                  </a:lnTo>
                  <a:lnTo>
                    <a:pt x="513" y="175"/>
                  </a:lnTo>
                  <a:lnTo>
                    <a:pt x="486" y="167"/>
                  </a:lnTo>
                  <a:lnTo>
                    <a:pt x="457" y="153"/>
                  </a:lnTo>
                  <a:lnTo>
                    <a:pt x="441" y="173"/>
                  </a:lnTo>
                  <a:lnTo>
                    <a:pt x="442" y="174"/>
                  </a:lnTo>
                  <a:lnTo>
                    <a:pt x="443" y="173"/>
                  </a:lnTo>
                  <a:close/>
                  <a:moveTo>
                    <a:pt x="543" y="266"/>
                  </a:moveTo>
                  <a:lnTo>
                    <a:pt x="544" y="267"/>
                  </a:lnTo>
                  <a:lnTo>
                    <a:pt x="553" y="261"/>
                  </a:lnTo>
                  <a:lnTo>
                    <a:pt x="573" y="269"/>
                  </a:lnTo>
                  <a:lnTo>
                    <a:pt x="618" y="291"/>
                  </a:lnTo>
                  <a:lnTo>
                    <a:pt x="638" y="304"/>
                  </a:lnTo>
                  <a:lnTo>
                    <a:pt x="647" y="317"/>
                  </a:lnTo>
                  <a:lnTo>
                    <a:pt x="659" y="344"/>
                  </a:lnTo>
                  <a:lnTo>
                    <a:pt x="682" y="359"/>
                  </a:lnTo>
                  <a:lnTo>
                    <a:pt x="681" y="366"/>
                  </a:lnTo>
                  <a:lnTo>
                    <a:pt x="658" y="384"/>
                  </a:lnTo>
                  <a:lnTo>
                    <a:pt x="634" y="393"/>
                  </a:lnTo>
                  <a:lnTo>
                    <a:pt x="624" y="389"/>
                  </a:lnTo>
                  <a:lnTo>
                    <a:pt x="605" y="400"/>
                  </a:lnTo>
                  <a:lnTo>
                    <a:pt x="590" y="421"/>
                  </a:lnTo>
                  <a:lnTo>
                    <a:pt x="577" y="437"/>
                  </a:lnTo>
                  <a:lnTo>
                    <a:pt x="568" y="436"/>
                  </a:lnTo>
                  <a:lnTo>
                    <a:pt x="547" y="421"/>
                  </a:lnTo>
                  <a:lnTo>
                    <a:pt x="545" y="395"/>
                  </a:lnTo>
                  <a:lnTo>
                    <a:pt x="549" y="380"/>
                  </a:lnTo>
                  <a:lnTo>
                    <a:pt x="539" y="345"/>
                  </a:lnTo>
                  <a:lnTo>
                    <a:pt x="527" y="335"/>
                  </a:lnTo>
                  <a:lnTo>
                    <a:pt x="526" y="321"/>
                  </a:lnTo>
                  <a:lnTo>
                    <a:pt x="539" y="315"/>
                  </a:lnTo>
                  <a:lnTo>
                    <a:pt x="552" y="296"/>
                  </a:lnTo>
                  <a:lnTo>
                    <a:pt x="555" y="288"/>
                  </a:lnTo>
                  <a:lnTo>
                    <a:pt x="545" y="278"/>
                  </a:lnTo>
                  <a:lnTo>
                    <a:pt x="545" y="266"/>
                  </a:lnTo>
                  <a:lnTo>
                    <a:pt x="543" y="266"/>
                  </a:lnTo>
                  <a:lnTo>
                    <a:pt x="544" y="267"/>
                  </a:lnTo>
                  <a:lnTo>
                    <a:pt x="543" y="266"/>
                  </a:lnTo>
                  <a:lnTo>
                    <a:pt x="542" y="266"/>
                  </a:lnTo>
                  <a:lnTo>
                    <a:pt x="542" y="279"/>
                  </a:lnTo>
                  <a:lnTo>
                    <a:pt x="552" y="290"/>
                  </a:lnTo>
                  <a:lnTo>
                    <a:pt x="549" y="294"/>
                  </a:lnTo>
                  <a:lnTo>
                    <a:pt x="536" y="312"/>
                  </a:lnTo>
                  <a:lnTo>
                    <a:pt x="523" y="319"/>
                  </a:lnTo>
                  <a:lnTo>
                    <a:pt x="524" y="336"/>
                  </a:lnTo>
                  <a:lnTo>
                    <a:pt x="536" y="346"/>
                  </a:lnTo>
                  <a:lnTo>
                    <a:pt x="546" y="380"/>
                  </a:lnTo>
                  <a:lnTo>
                    <a:pt x="542" y="395"/>
                  </a:lnTo>
                  <a:lnTo>
                    <a:pt x="544" y="423"/>
                  </a:lnTo>
                  <a:lnTo>
                    <a:pt x="567" y="439"/>
                  </a:lnTo>
                  <a:lnTo>
                    <a:pt x="578" y="440"/>
                  </a:lnTo>
                  <a:lnTo>
                    <a:pt x="593" y="422"/>
                  </a:lnTo>
                  <a:lnTo>
                    <a:pt x="607" y="403"/>
                  </a:lnTo>
                  <a:lnTo>
                    <a:pt x="624" y="393"/>
                  </a:lnTo>
                  <a:lnTo>
                    <a:pt x="634" y="397"/>
                  </a:lnTo>
                  <a:lnTo>
                    <a:pt x="660" y="387"/>
                  </a:lnTo>
                  <a:lnTo>
                    <a:pt x="683" y="367"/>
                  </a:lnTo>
                  <a:lnTo>
                    <a:pt x="686" y="358"/>
                  </a:lnTo>
                  <a:lnTo>
                    <a:pt x="662" y="342"/>
                  </a:lnTo>
                  <a:lnTo>
                    <a:pt x="650" y="315"/>
                  </a:lnTo>
                  <a:lnTo>
                    <a:pt x="641" y="301"/>
                  </a:lnTo>
                  <a:lnTo>
                    <a:pt x="619" y="288"/>
                  </a:lnTo>
                  <a:lnTo>
                    <a:pt x="574" y="266"/>
                  </a:lnTo>
                  <a:lnTo>
                    <a:pt x="553" y="256"/>
                  </a:lnTo>
                  <a:lnTo>
                    <a:pt x="542" y="265"/>
                  </a:lnTo>
                  <a:lnTo>
                    <a:pt x="542" y="266"/>
                  </a:lnTo>
                  <a:lnTo>
                    <a:pt x="543" y="2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6">
              <a:extLst>
                <a:ext uri="{FF2B5EF4-FFF2-40B4-BE49-F238E27FC236}">
                  <a16:creationId xmlns:a16="http://schemas.microsoft.com/office/drawing/2014/main" id="{CEF92E89-8D87-E150-116B-2D9B89D4D2C6}"/>
                </a:ext>
              </a:extLst>
            </p:cNvPr>
            <p:cNvSpPr>
              <a:spLocks/>
            </p:cNvSpPr>
            <p:nvPr/>
          </p:nvSpPr>
          <p:spPr bwMode="auto">
            <a:xfrm>
              <a:off x="1397" y="3451"/>
              <a:ext cx="31" cy="27"/>
            </a:xfrm>
            <a:custGeom>
              <a:avLst/>
              <a:gdLst>
                <a:gd name="T0" fmla="*/ 2 w 31"/>
                <a:gd name="T1" fmla="*/ 25 h 27"/>
                <a:gd name="T2" fmla="*/ 4 w 31"/>
                <a:gd name="T3" fmla="*/ 26 h 27"/>
                <a:gd name="T4" fmla="*/ 15 w 31"/>
                <a:gd name="T5" fmla="*/ 4 h 27"/>
                <a:gd name="T6" fmla="*/ 27 w 31"/>
                <a:gd name="T7" fmla="*/ 3 h 27"/>
                <a:gd name="T8" fmla="*/ 28 w 31"/>
                <a:gd name="T9" fmla="*/ 6 h 27"/>
                <a:gd name="T10" fmla="*/ 16 w 31"/>
                <a:gd name="T11" fmla="*/ 24 h 27"/>
                <a:gd name="T12" fmla="*/ 2 w 31"/>
                <a:gd name="T13" fmla="*/ 24 h 27"/>
                <a:gd name="T14" fmla="*/ 2 w 31"/>
                <a:gd name="T15" fmla="*/ 25 h 27"/>
                <a:gd name="T16" fmla="*/ 4 w 31"/>
                <a:gd name="T17" fmla="*/ 26 h 27"/>
                <a:gd name="T18" fmla="*/ 2 w 31"/>
                <a:gd name="T19" fmla="*/ 25 h 27"/>
                <a:gd name="T20" fmla="*/ 2 w 31"/>
                <a:gd name="T21" fmla="*/ 27 h 27"/>
                <a:gd name="T22" fmla="*/ 17 w 31"/>
                <a:gd name="T23" fmla="*/ 27 h 27"/>
                <a:gd name="T24" fmla="*/ 31 w 31"/>
                <a:gd name="T25" fmla="*/ 6 h 27"/>
                <a:gd name="T26" fmla="*/ 29 w 31"/>
                <a:gd name="T27" fmla="*/ 0 h 27"/>
                <a:gd name="T28" fmla="*/ 13 w 31"/>
                <a:gd name="T29" fmla="*/ 2 h 27"/>
                <a:gd name="T30" fmla="*/ 0 w 31"/>
                <a:gd name="T31" fmla="*/ 27 h 27"/>
                <a:gd name="T32" fmla="*/ 2 w 31"/>
                <a:gd name="T33" fmla="*/ 27 h 27"/>
                <a:gd name="T34" fmla="*/ 2 w 31"/>
                <a:gd name="T35" fmla="*/ 25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 h="27">
                  <a:moveTo>
                    <a:pt x="2" y="25"/>
                  </a:moveTo>
                  <a:lnTo>
                    <a:pt x="4" y="26"/>
                  </a:lnTo>
                  <a:lnTo>
                    <a:pt x="15" y="4"/>
                  </a:lnTo>
                  <a:lnTo>
                    <a:pt x="27" y="3"/>
                  </a:lnTo>
                  <a:lnTo>
                    <a:pt x="28" y="6"/>
                  </a:lnTo>
                  <a:lnTo>
                    <a:pt x="16" y="24"/>
                  </a:lnTo>
                  <a:lnTo>
                    <a:pt x="2" y="24"/>
                  </a:lnTo>
                  <a:lnTo>
                    <a:pt x="2" y="25"/>
                  </a:lnTo>
                  <a:lnTo>
                    <a:pt x="4" y="26"/>
                  </a:lnTo>
                  <a:lnTo>
                    <a:pt x="2" y="25"/>
                  </a:lnTo>
                  <a:lnTo>
                    <a:pt x="2" y="27"/>
                  </a:lnTo>
                  <a:lnTo>
                    <a:pt x="17" y="27"/>
                  </a:lnTo>
                  <a:lnTo>
                    <a:pt x="31" y="6"/>
                  </a:lnTo>
                  <a:lnTo>
                    <a:pt x="29" y="0"/>
                  </a:lnTo>
                  <a:lnTo>
                    <a:pt x="13" y="2"/>
                  </a:lnTo>
                  <a:lnTo>
                    <a:pt x="0" y="27"/>
                  </a:lnTo>
                  <a:lnTo>
                    <a:pt x="2" y="27"/>
                  </a:lnTo>
                  <a:lnTo>
                    <a:pt x="2" y="2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7">
              <a:extLst>
                <a:ext uri="{FF2B5EF4-FFF2-40B4-BE49-F238E27FC236}">
                  <a16:creationId xmlns:a16="http://schemas.microsoft.com/office/drawing/2014/main" id="{44A0F222-BB6B-91A3-C014-F34C33D497C0}"/>
                </a:ext>
              </a:extLst>
            </p:cNvPr>
            <p:cNvSpPr>
              <a:spLocks/>
            </p:cNvSpPr>
            <p:nvPr/>
          </p:nvSpPr>
          <p:spPr bwMode="auto">
            <a:xfrm>
              <a:off x="1458" y="3419"/>
              <a:ext cx="64" cy="52"/>
            </a:xfrm>
            <a:custGeom>
              <a:avLst/>
              <a:gdLst>
                <a:gd name="T0" fmla="*/ 3 w 64"/>
                <a:gd name="T1" fmla="*/ 34 h 52"/>
                <a:gd name="T2" fmla="*/ 3 w 64"/>
                <a:gd name="T3" fmla="*/ 36 h 52"/>
                <a:gd name="T4" fmla="*/ 39 w 64"/>
                <a:gd name="T5" fmla="*/ 52 h 52"/>
                <a:gd name="T6" fmla="*/ 53 w 64"/>
                <a:gd name="T7" fmla="*/ 50 h 52"/>
                <a:gd name="T8" fmla="*/ 64 w 64"/>
                <a:gd name="T9" fmla="*/ 26 h 52"/>
                <a:gd name="T10" fmla="*/ 59 w 64"/>
                <a:gd name="T11" fmla="*/ 3 h 52"/>
                <a:gd name="T12" fmla="*/ 33 w 64"/>
                <a:gd name="T13" fmla="*/ 0 h 52"/>
                <a:gd name="T14" fmla="*/ 8 w 64"/>
                <a:gd name="T15" fmla="*/ 12 h 52"/>
                <a:gd name="T16" fmla="*/ 0 w 64"/>
                <a:gd name="T17" fmla="*/ 35 h 52"/>
                <a:gd name="T18" fmla="*/ 3 w 64"/>
                <a:gd name="T19" fmla="*/ 36 h 52"/>
                <a:gd name="T20" fmla="*/ 3 w 64"/>
                <a:gd name="T21" fmla="*/ 34 h 52"/>
                <a:gd name="T22" fmla="*/ 5 w 64"/>
                <a:gd name="T23" fmla="*/ 35 h 52"/>
                <a:gd name="T24" fmla="*/ 10 w 64"/>
                <a:gd name="T25" fmla="*/ 14 h 52"/>
                <a:gd name="T26" fmla="*/ 34 w 64"/>
                <a:gd name="T27" fmla="*/ 3 h 52"/>
                <a:gd name="T28" fmla="*/ 57 w 64"/>
                <a:gd name="T29" fmla="*/ 6 h 52"/>
                <a:gd name="T30" fmla="*/ 60 w 64"/>
                <a:gd name="T31" fmla="*/ 24 h 52"/>
                <a:gd name="T32" fmla="*/ 51 w 64"/>
                <a:gd name="T33" fmla="*/ 47 h 52"/>
                <a:gd name="T34" fmla="*/ 40 w 64"/>
                <a:gd name="T35" fmla="*/ 48 h 52"/>
                <a:gd name="T36" fmla="*/ 4 w 64"/>
                <a:gd name="T37" fmla="*/ 33 h 52"/>
                <a:gd name="T38" fmla="*/ 3 w 64"/>
                <a:gd name="T39" fmla="*/ 34 h 52"/>
                <a:gd name="T40" fmla="*/ 5 w 64"/>
                <a:gd name="T41" fmla="*/ 35 h 52"/>
                <a:gd name="T42" fmla="*/ 3 w 64"/>
                <a:gd name="T43" fmla="*/ 34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4" h="52">
                  <a:moveTo>
                    <a:pt x="3" y="34"/>
                  </a:moveTo>
                  <a:lnTo>
                    <a:pt x="3" y="36"/>
                  </a:lnTo>
                  <a:lnTo>
                    <a:pt x="39" y="52"/>
                  </a:lnTo>
                  <a:lnTo>
                    <a:pt x="53" y="50"/>
                  </a:lnTo>
                  <a:lnTo>
                    <a:pt x="64" y="26"/>
                  </a:lnTo>
                  <a:lnTo>
                    <a:pt x="59" y="3"/>
                  </a:lnTo>
                  <a:lnTo>
                    <a:pt x="33" y="0"/>
                  </a:lnTo>
                  <a:lnTo>
                    <a:pt x="8" y="12"/>
                  </a:lnTo>
                  <a:lnTo>
                    <a:pt x="0" y="35"/>
                  </a:lnTo>
                  <a:lnTo>
                    <a:pt x="3" y="36"/>
                  </a:lnTo>
                  <a:lnTo>
                    <a:pt x="3" y="34"/>
                  </a:lnTo>
                  <a:lnTo>
                    <a:pt x="5" y="35"/>
                  </a:lnTo>
                  <a:lnTo>
                    <a:pt x="10" y="14"/>
                  </a:lnTo>
                  <a:lnTo>
                    <a:pt x="34" y="3"/>
                  </a:lnTo>
                  <a:lnTo>
                    <a:pt x="57" y="6"/>
                  </a:lnTo>
                  <a:lnTo>
                    <a:pt x="60" y="24"/>
                  </a:lnTo>
                  <a:lnTo>
                    <a:pt x="51" y="47"/>
                  </a:lnTo>
                  <a:lnTo>
                    <a:pt x="40" y="48"/>
                  </a:lnTo>
                  <a:lnTo>
                    <a:pt x="4" y="33"/>
                  </a:lnTo>
                  <a:lnTo>
                    <a:pt x="3" y="34"/>
                  </a:lnTo>
                  <a:lnTo>
                    <a:pt x="5" y="35"/>
                  </a:lnTo>
                  <a:lnTo>
                    <a:pt x="3" y="3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8">
              <a:extLst>
                <a:ext uri="{FF2B5EF4-FFF2-40B4-BE49-F238E27FC236}">
                  <a16:creationId xmlns:a16="http://schemas.microsoft.com/office/drawing/2014/main" id="{5D03A452-F429-BAF6-4D05-B6C1250B8E5C}"/>
                </a:ext>
              </a:extLst>
            </p:cNvPr>
            <p:cNvSpPr>
              <a:spLocks/>
            </p:cNvSpPr>
            <p:nvPr/>
          </p:nvSpPr>
          <p:spPr bwMode="auto">
            <a:xfrm>
              <a:off x="1644" y="3483"/>
              <a:ext cx="84" cy="69"/>
            </a:xfrm>
            <a:custGeom>
              <a:avLst/>
              <a:gdLst>
                <a:gd name="T0" fmla="*/ 1 w 84"/>
                <a:gd name="T1" fmla="*/ 30 h 69"/>
                <a:gd name="T2" fmla="*/ 0 w 84"/>
                <a:gd name="T3" fmla="*/ 31 h 69"/>
                <a:gd name="T4" fmla="*/ 22 w 84"/>
                <a:gd name="T5" fmla="*/ 66 h 69"/>
                <a:gd name="T6" fmla="*/ 39 w 84"/>
                <a:gd name="T7" fmla="*/ 63 h 69"/>
                <a:gd name="T8" fmla="*/ 44 w 84"/>
                <a:gd name="T9" fmla="*/ 61 h 69"/>
                <a:gd name="T10" fmla="*/ 53 w 84"/>
                <a:gd name="T11" fmla="*/ 69 h 69"/>
                <a:gd name="T12" fmla="*/ 76 w 84"/>
                <a:gd name="T13" fmla="*/ 67 h 69"/>
                <a:gd name="T14" fmla="*/ 84 w 84"/>
                <a:gd name="T15" fmla="*/ 56 h 69"/>
                <a:gd name="T16" fmla="*/ 65 w 84"/>
                <a:gd name="T17" fmla="*/ 44 h 69"/>
                <a:gd name="T18" fmla="*/ 55 w 84"/>
                <a:gd name="T19" fmla="*/ 23 h 69"/>
                <a:gd name="T20" fmla="*/ 41 w 84"/>
                <a:gd name="T21" fmla="*/ 0 h 69"/>
                <a:gd name="T22" fmla="*/ 4 w 84"/>
                <a:gd name="T23" fmla="*/ 18 h 69"/>
                <a:gd name="T24" fmla="*/ 0 w 84"/>
                <a:gd name="T25" fmla="*/ 31 h 69"/>
                <a:gd name="T26" fmla="*/ 0 w 84"/>
                <a:gd name="T27" fmla="*/ 31 h 69"/>
                <a:gd name="T28" fmla="*/ 1 w 84"/>
                <a:gd name="T29" fmla="*/ 30 h 69"/>
                <a:gd name="T30" fmla="*/ 3 w 84"/>
                <a:gd name="T31" fmla="*/ 31 h 69"/>
                <a:gd name="T32" fmla="*/ 6 w 84"/>
                <a:gd name="T33" fmla="*/ 21 h 69"/>
                <a:gd name="T34" fmla="*/ 40 w 84"/>
                <a:gd name="T35" fmla="*/ 4 h 69"/>
                <a:gd name="T36" fmla="*/ 51 w 84"/>
                <a:gd name="T37" fmla="*/ 24 h 69"/>
                <a:gd name="T38" fmla="*/ 63 w 84"/>
                <a:gd name="T39" fmla="*/ 47 h 69"/>
                <a:gd name="T40" fmla="*/ 79 w 84"/>
                <a:gd name="T41" fmla="*/ 57 h 69"/>
                <a:gd name="T42" fmla="*/ 75 w 84"/>
                <a:gd name="T43" fmla="*/ 63 h 69"/>
                <a:gd name="T44" fmla="*/ 54 w 84"/>
                <a:gd name="T45" fmla="*/ 66 h 69"/>
                <a:gd name="T46" fmla="*/ 45 w 84"/>
                <a:gd name="T47" fmla="*/ 57 h 69"/>
                <a:gd name="T48" fmla="*/ 37 w 84"/>
                <a:gd name="T49" fmla="*/ 60 h 69"/>
                <a:gd name="T50" fmla="*/ 25 w 84"/>
                <a:gd name="T51" fmla="*/ 62 h 69"/>
                <a:gd name="T52" fmla="*/ 2 w 84"/>
                <a:gd name="T53" fmla="*/ 30 h 69"/>
                <a:gd name="T54" fmla="*/ 1 w 84"/>
                <a:gd name="T55" fmla="*/ 30 h 69"/>
                <a:gd name="T56" fmla="*/ 3 w 84"/>
                <a:gd name="T57" fmla="*/ 31 h 69"/>
                <a:gd name="T58" fmla="*/ 1 w 84"/>
                <a:gd name="T59"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4" h="69">
                  <a:moveTo>
                    <a:pt x="1" y="30"/>
                  </a:moveTo>
                  <a:lnTo>
                    <a:pt x="0" y="31"/>
                  </a:lnTo>
                  <a:lnTo>
                    <a:pt x="22" y="66"/>
                  </a:lnTo>
                  <a:lnTo>
                    <a:pt x="39" y="63"/>
                  </a:lnTo>
                  <a:lnTo>
                    <a:pt x="44" y="61"/>
                  </a:lnTo>
                  <a:lnTo>
                    <a:pt x="53" y="69"/>
                  </a:lnTo>
                  <a:lnTo>
                    <a:pt x="76" y="67"/>
                  </a:lnTo>
                  <a:lnTo>
                    <a:pt x="84" y="56"/>
                  </a:lnTo>
                  <a:lnTo>
                    <a:pt x="65" y="44"/>
                  </a:lnTo>
                  <a:lnTo>
                    <a:pt x="55" y="23"/>
                  </a:lnTo>
                  <a:lnTo>
                    <a:pt x="41" y="0"/>
                  </a:lnTo>
                  <a:lnTo>
                    <a:pt x="4" y="18"/>
                  </a:lnTo>
                  <a:lnTo>
                    <a:pt x="0" y="31"/>
                  </a:lnTo>
                  <a:lnTo>
                    <a:pt x="0" y="31"/>
                  </a:lnTo>
                  <a:lnTo>
                    <a:pt x="1" y="30"/>
                  </a:lnTo>
                  <a:lnTo>
                    <a:pt x="3" y="31"/>
                  </a:lnTo>
                  <a:lnTo>
                    <a:pt x="6" y="21"/>
                  </a:lnTo>
                  <a:lnTo>
                    <a:pt x="40" y="4"/>
                  </a:lnTo>
                  <a:lnTo>
                    <a:pt x="51" y="24"/>
                  </a:lnTo>
                  <a:lnTo>
                    <a:pt x="63" y="47"/>
                  </a:lnTo>
                  <a:lnTo>
                    <a:pt x="79" y="57"/>
                  </a:lnTo>
                  <a:lnTo>
                    <a:pt x="75" y="63"/>
                  </a:lnTo>
                  <a:lnTo>
                    <a:pt x="54" y="66"/>
                  </a:lnTo>
                  <a:lnTo>
                    <a:pt x="45" y="57"/>
                  </a:lnTo>
                  <a:lnTo>
                    <a:pt x="37" y="60"/>
                  </a:lnTo>
                  <a:lnTo>
                    <a:pt x="25" y="62"/>
                  </a:lnTo>
                  <a:lnTo>
                    <a:pt x="2" y="30"/>
                  </a:lnTo>
                  <a:lnTo>
                    <a:pt x="1" y="30"/>
                  </a:lnTo>
                  <a:lnTo>
                    <a:pt x="3" y="31"/>
                  </a:lnTo>
                  <a:lnTo>
                    <a:pt x="1"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9">
              <a:extLst>
                <a:ext uri="{FF2B5EF4-FFF2-40B4-BE49-F238E27FC236}">
                  <a16:creationId xmlns:a16="http://schemas.microsoft.com/office/drawing/2014/main" id="{4DF202D4-869C-7B24-129E-D88F7F3D14E7}"/>
                </a:ext>
              </a:extLst>
            </p:cNvPr>
            <p:cNvSpPr>
              <a:spLocks/>
            </p:cNvSpPr>
            <p:nvPr/>
          </p:nvSpPr>
          <p:spPr bwMode="auto">
            <a:xfrm>
              <a:off x="1764" y="3554"/>
              <a:ext cx="80" cy="27"/>
            </a:xfrm>
            <a:custGeom>
              <a:avLst/>
              <a:gdLst>
                <a:gd name="T0" fmla="*/ 2 w 80"/>
                <a:gd name="T1" fmla="*/ 13 h 27"/>
                <a:gd name="T2" fmla="*/ 4 w 80"/>
                <a:gd name="T3" fmla="*/ 14 h 27"/>
                <a:gd name="T4" fmla="*/ 11 w 80"/>
                <a:gd name="T5" fmla="*/ 3 h 27"/>
                <a:gd name="T6" fmla="*/ 39 w 80"/>
                <a:gd name="T7" fmla="*/ 10 h 27"/>
                <a:gd name="T8" fmla="*/ 43 w 80"/>
                <a:gd name="T9" fmla="*/ 6 h 27"/>
                <a:gd name="T10" fmla="*/ 77 w 80"/>
                <a:gd name="T11" fmla="*/ 10 h 27"/>
                <a:gd name="T12" fmla="*/ 75 w 80"/>
                <a:gd name="T13" fmla="*/ 15 h 27"/>
                <a:gd name="T14" fmla="*/ 61 w 80"/>
                <a:gd name="T15" fmla="*/ 24 h 27"/>
                <a:gd name="T16" fmla="*/ 35 w 80"/>
                <a:gd name="T17" fmla="*/ 21 h 27"/>
                <a:gd name="T18" fmla="*/ 3 w 80"/>
                <a:gd name="T19" fmla="*/ 12 h 27"/>
                <a:gd name="T20" fmla="*/ 2 w 80"/>
                <a:gd name="T21" fmla="*/ 13 h 27"/>
                <a:gd name="T22" fmla="*/ 4 w 80"/>
                <a:gd name="T23" fmla="*/ 14 h 27"/>
                <a:gd name="T24" fmla="*/ 2 w 80"/>
                <a:gd name="T25" fmla="*/ 13 h 27"/>
                <a:gd name="T26" fmla="*/ 2 w 80"/>
                <a:gd name="T27" fmla="*/ 15 h 27"/>
                <a:gd name="T28" fmla="*/ 34 w 80"/>
                <a:gd name="T29" fmla="*/ 25 h 27"/>
                <a:gd name="T30" fmla="*/ 62 w 80"/>
                <a:gd name="T31" fmla="*/ 27 h 27"/>
                <a:gd name="T32" fmla="*/ 78 w 80"/>
                <a:gd name="T33" fmla="*/ 17 h 27"/>
                <a:gd name="T34" fmla="*/ 80 w 80"/>
                <a:gd name="T35" fmla="*/ 8 h 27"/>
                <a:gd name="T36" fmla="*/ 42 w 80"/>
                <a:gd name="T37" fmla="*/ 3 h 27"/>
                <a:gd name="T38" fmla="*/ 39 w 80"/>
                <a:gd name="T39" fmla="*/ 6 h 27"/>
                <a:gd name="T40" fmla="*/ 10 w 80"/>
                <a:gd name="T41" fmla="*/ 0 h 27"/>
                <a:gd name="T42" fmla="*/ 0 w 80"/>
                <a:gd name="T43" fmla="*/ 14 h 27"/>
                <a:gd name="T44" fmla="*/ 2 w 80"/>
                <a:gd name="T45" fmla="*/ 15 h 27"/>
                <a:gd name="T46" fmla="*/ 2 w 80"/>
                <a:gd name="T47" fmla="*/ 13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 h="27">
                  <a:moveTo>
                    <a:pt x="2" y="13"/>
                  </a:moveTo>
                  <a:lnTo>
                    <a:pt x="4" y="14"/>
                  </a:lnTo>
                  <a:lnTo>
                    <a:pt x="11" y="3"/>
                  </a:lnTo>
                  <a:lnTo>
                    <a:pt x="39" y="10"/>
                  </a:lnTo>
                  <a:lnTo>
                    <a:pt x="43" y="6"/>
                  </a:lnTo>
                  <a:lnTo>
                    <a:pt x="77" y="10"/>
                  </a:lnTo>
                  <a:lnTo>
                    <a:pt x="75" y="15"/>
                  </a:lnTo>
                  <a:lnTo>
                    <a:pt x="61" y="24"/>
                  </a:lnTo>
                  <a:lnTo>
                    <a:pt x="35" y="21"/>
                  </a:lnTo>
                  <a:lnTo>
                    <a:pt x="3" y="12"/>
                  </a:lnTo>
                  <a:lnTo>
                    <a:pt x="2" y="13"/>
                  </a:lnTo>
                  <a:lnTo>
                    <a:pt x="4" y="14"/>
                  </a:lnTo>
                  <a:lnTo>
                    <a:pt x="2" y="13"/>
                  </a:lnTo>
                  <a:lnTo>
                    <a:pt x="2" y="15"/>
                  </a:lnTo>
                  <a:lnTo>
                    <a:pt x="34" y="25"/>
                  </a:lnTo>
                  <a:lnTo>
                    <a:pt x="62" y="27"/>
                  </a:lnTo>
                  <a:lnTo>
                    <a:pt x="78" y="17"/>
                  </a:lnTo>
                  <a:lnTo>
                    <a:pt x="80" y="8"/>
                  </a:lnTo>
                  <a:lnTo>
                    <a:pt x="42" y="3"/>
                  </a:lnTo>
                  <a:lnTo>
                    <a:pt x="39" y="6"/>
                  </a:lnTo>
                  <a:lnTo>
                    <a:pt x="10" y="0"/>
                  </a:lnTo>
                  <a:lnTo>
                    <a:pt x="0" y="14"/>
                  </a:lnTo>
                  <a:lnTo>
                    <a:pt x="2" y="15"/>
                  </a:lnTo>
                  <a:lnTo>
                    <a:pt x="2" y="1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20">
              <a:extLst>
                <a:ext uri="{FF2B5EF4-FFF2-40B4-BE49-F238E27FC236}">
                  <a16:creationId xmlns:a16="http://schemas.microsoft.com/office/drawing/2014/main" id="{71F5875B-E85B-3184-78EE-5291E97E132F}"/>
                </a:ext>
              </a:extLst>
            </p:cNvPr>
            <p:cNvSpPr>
              <a:spLocks/>
            </p:cNvSpPr>
            <p:nvPr/>
          </p:nvSpPr>
          <p:spPr bwMode="auto">
            <a:xfrm>
              <a:off x="1796" y="3589"/>
              <a:ext cx="36" cy="35"/>
            </a:xfrm>
            <a:custGeom>
              <a:avLst/>
              <a:gdLst>
                <a:gd name="T0" fmla="*/ 2 w 36"/>
                <a:gd name="T1" fmla="*/ 9 h 35"/>
                <a:gd name="T2" fmla="*/ 1 w 36"/>
                <a:gd name="T3" fmla="*/ 10 h 35"/>
                <a:gd name="T4" fmla="*/ 13 w 36"/>
                <a:gd name="T5" fmla="*/ 35 h 35"/>
                <a:gd name="T6" fmla="*/ 33 w 36"/>
                <a:gd name="T7" fmla="*/ 27 h 35"/>
                <a:gd name="T8" fmla="*/ 36 w 36"/>
                <a:gd name="T9" fmla="*/ 17 h 35"/>
                <a:gd name="T10" fmla="*/ 25 w 36"/>
                <a:gd name="T11" fmla="*/ 3 h 35"/>
                <a:gd name="T12" fmla="*/ 0 w 36"/>
                <a:gd name="T13" fmla="*/ 0 h 35"/>
                <a:gd name="T14" fmla="*/ 0 w 36"/>
                <a:gd name="T15" fmla="*/ 10 h 35"/>
                <a:gd name="T16" fmla="*/ 1 w 36"/>
                <a:gd name="T17" fmla="*/ 10 h 35"/>
                <a:gd name="T18" fmla="*/ 2 w 36"/>
                <a:gd name="T19" fmla="*/ 9 h 35"/>
                <a:gd name="T20" fmla="*/ 3 w 36"/>
                <a:gd name="T21" fmla="*/ 9 h 35"/>
                <a:gd name="T22" fmla="*/ 3 w 36"/>
                <a:gd name="T23" fmla="*/ 4 h 35"/>
                <a:gd name="T24" fmla="*/ 24 w 36"/>
                <a:gd name="T25" fmla="*/ 6 h 35"/>
                <a:gd name="T26" fmla="*/ 32 w 36"/>
                <a:gd name="T27" fmla="*/ 18 h 35"/>
                <a:gd name="T28" fmla="*/ 31 w 36"/>
                <a:gd name="T29" fmla="*/ 25 h 35"/>
                <a:gd name="T30" fmla="*/ 14 w 36"/>
                <a:gd name="T31" fmla="*/ 30 h 35"/>
                <a:gd name="T32" fmla="*/ 3 w 36"/>
                <a:gd name="T33" fmla="*/ 9 h 35"/>
                <a:gd name="T34" fmla="*/ 2 w 36"/>
                <a:gd name="T35" fmla="*/ 9 h 35"/>
                <a:gd name="T36" fmla="*/ 3 w 36"/>
                <a:gd name="T37" fmla="*/ 9 h 35"/>
                <a:gd name="T38" fmla="*/ 2 w 36"/>
                <a:gd name="T39" fmla="*/ 9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6" h="35">
                  <a:moveTo>
                    <a:pt x="2" y="9"/>
                  </a:moveTo>
                  <a:lnTo>
                    <a:pt x="1" y="10"/>
                  </a:lnTo>
                  <a:lnTo>
                    <a:pt x="13" y="35"/>
                  </a:lnTo>
                  <a:lnTo>
                    <a:pt x="33" y="27"/>
                  </a:lnTo>
                  <a:lnTo>
                    <a:pt x="36" y="17"/>
                  </a:lnTo>
                  <a:lnTo>
                    <a:pt x="25" y="3"/>
                  </a:lnTo>
                  <a:lnTo>
                    <a:pt x="0" y="0"/>
                  </a:lnTo>
                  <a:lnTo>
                    <a:pt x="0" y="10"/>
                  </a:lnTo>
                  <a:lnTo>
                    <a:pt x="1" y="10"/>
                  </a:lnTo>
                  <a:lnTo>
                    <a:pt x="2" y="9"/>
                  </a:lnTo>
                  <a:lnTo>
                    <a:pt x="3" y="9"/>
                  </a:lnTo>
                  <a:lnTo>
                    <a:pt x="3" y="4"/>
                  </a:lnTo>
                  <a:lnTo>
                    <a:pt x="24" y="6"/>
                  </a:lnTo>
                  <a:lnTo>
                    <a:pt x="32" y="18"/>
                  </a:lnTo>
                  <a:lnTo>
                    <a:pt x="31" y="25"/>
                  </a:lnTo>
                  <a:lnTo>
                    <a:pt x="14" y="30"/>
                  </a:lnTo>
                  <a:lnTo>
                    <a:pt x="3" y="9"/>
                  </a:lnTo>
                  <a:lnTo>
                    <a:pt x="2" y="9"/>
                  </a:lnTo>
                  <a:lnTo>
                    <a:pt x="3" y="9"/>
                  </a:lnTo>
                  <a:lnTo>
                    <a:pt x="2" y="9"/>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21">
              <a:extLst>
                <a:ext uri="{FF2B5EF4-FFF2-40B4-BE49-F238E27FC236}">
                  <a16:creationId xmlns:a16="http://schemas.microsoft.com/office/drawing/2014/main" id="{F986EA25-22A2-ED7B-9FD5-7E20C1029845}"/>
                </a:ext>
              </a:extLst>
            </p:cNvPr>
            <p:cNvSpPr>
              <a:spLocks/>
            </p:cNvSpPr>
            <p:nvPr/>
          </p:nvSpPr>
          <p:spPr bwMode="auto">
            <a:xfrm>
              <a:off x="1838" y="3572"/>
              <a:ext cx="99" cy="69"/>
            </a:xfrm>
            <a:custGeom>
              <a:avLst/>
              <a:gdLst>
                <a:gd name="T0" fmla="*/ 2 w 99"/>
                <a:gd name="T1" fmla="*/ 20 h 69"/>
                <a:gd name="T2" fmla="*/ 3 w 99"/>
                <a:gd name="T3" fmla="*/ 21 h 69"/>
                <a:gd name="T4" fmla="*/ 16 w 99"/>
                <a:gd name="T5" fmla="*/ 3 h 69"/>
                <a:gd name="T6" fmla="*/ 44 w 99"/>
                <a:gd name="T7" fmla="*/ 17 h 69"/>
                <a:gd name="T8" fmla="*/ 70 w 99"/>
                <a:gd name="T9" fmla="*/ 24 h 69"/>
                <a:gd name="T10" fmla="*/ 95 w 99"/>
                <a:gd name="T11" fmla="*/ 40 h 69"/>
                <a:gd name="T12" fmla="*/ 95 w 99"/>
                <a:gd name="T13" fmla="*/ 50 h 69"/>
                <a:gd name="T14" fmla="*/ 75 w 99"/>
                <a:gd name="T15" fmla="*/ 59 h 69"/>
                <a:gd name="T16" fmla="*/ 47 w 99"/>
                <a:gd name="T17" fmla="*/ 66 h 69"/>
                <a:gd name="T18" fmla="*/ 33 w 99"/>
                <a:gd name="T19" fmla="*/ 57 h 69"/>
                <a:gd name="T20" fmla="*/ 3 w 99"/>
                <a:gd name="T21" fmla="*/ 18 h 69"/>
                <a:gd name="T22" fmla="*/ 2 w 99"/>
                <a:gd name="T23" fmla="*/ 20 h 69"/>
                <a:gd name="T24" fmla="*/ 3 w 99"/>
                <a:gd name="T25" fmla="*/ 21 h 69"/>
                <a:gd name="T26" fmla="*/ 2 w 99"/>
                <a:gd name="T27" fmla="*/ 20 h 69"/>
                <a:gd name="T28" fmla="*/ 1 w 99"/>
                <a:gd name="T29" fmla="*/ 21 h 69"/>
                <a:gd name="T30" fmla="*/ 31 w 99"/>
                <a:gd name="T31" fmla="*/ 59 h 69"/>
                <a:gd name="T32" fmla="*/ 46 w 99"/>
                <a:gd name="T33" fmla="*/ 69 h 69"/>
                <a:gd name="T34" fmla="*/ 76 w 99"/>
                <a:gd name="T35" fmla="*/ 63 h 69"/>
                <a:gd name="T36" fmla="*/ 99 w 99"/>
                <a:gd name="T37" fmla="*/ 52 h 69"/>
                <a:gd name="T38" fmla="*/ 99 w 99"/>
                <a:gd name="T39" fmla="*/ 38 h 69"/>
                <a:gd name="T40" fmla="*/ 72 w 99"/>
                <a:gd name="T41" fmla="*/ 22 h 69"/>
                <a:gd name="T42" fmla="*/ 45 w 99"/>
                <a:gd name="T43" fmla="*/ 14 h 69"/>
                <a:gd name="T44" fmla="*/ 16 w 99"/>
                <a:gd name="T45" fmla="*/ 0 h 69"/>
                <a:gd name="T46" fmla="*/ 0 w 99"/>
                <a:gd name="T47" fmla="*/ 20 h 69"/>
                <a:gd name="T48" fmla="*/ 1 w 99"/>
                <a:gd name="T49" fmla="*/ 21 h 69"/>
                <a:gd name="T50" fmla="*/ 2 w 99"/>
                <a:gd name="T5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9" h="69">
                  <a:moveTo>
                    <a:pt x="2" y="20"/>
                  </a:moveTo>
                  <a:lnTo>
                    <a:pt x="3" y="21"/>
                  </a:lnTo>
                  <a:lnTo>
                    <a:pt x="16" y="3"/>
                  </a:lnTo>
                  <a:lnTo>
                    <a:pt x="44" y="17"/>
                  </a:lnTo>
                  <a:lnTo>
                    <a:pt x="70" y="24"/>
                  </a:lnTo>
                  <a:lnTo>
                    <a:pt x="95" y="40"/>
                  </a:lnTo>
                  <a:lnTo>
                    <a:pt x="95" y="50"/>
                  </a:lnTo>
                  <a:lnTo>
                    <a:pt x="75" y="59"/>
                  </a:lnTo>
                  <a:lnTo>
                    <a:pt x="47" y="66"/>
                  </a:lnTo>
                  <a:lnTo>
                    <a:pt x="33" y="57"/>
                  </a:lnTo>
                  <a:lnTo>
                    <a:pt x="3" y="18"/>
                  </a:lnTo>
                  <a:lnTo>
                    <a:pt x="2" y="20"/>
                  </a:lnTo>
                  <a:lnTo>
                    <a:pt x="3" y="21"/>
                  </a:lnTo>
                  <a:lnTo>
                    <a:pt x="2" y="20"/>
                  </a:lnTo>
                  <a:lnTo>
                    <a:pt x="1" y="21"/>
                  </a:lnTo>
                  <a:lnTo>
                    <a:pt x="31" y="59"/>
                  </a:lnTo>
                  <a:lnTo>
                    <a:pt x="46" y="69"/>
                  </a:lnTo>
                  <a:lnTo>
                    <a:pt x="76" y="63"/>
                  </a:lnTo>
                  <a:lnTo>
                    <a:pt x="99" y="52"/>
                  </a:lnTo>
                  <a:lnTo>
                    <a:pt x="99" y="38"/>
                  </a:lnTo>
                  <a:lnTo>
                    <a:pt x="72" y="22"/>
                  </a:lnTo>
                  <a:lnTo>
                    <a:pt x="45" y="14"/>
                  </a:lnTo>
                  <a:lnTo>
                    <a:pt x="16" y="0"/>
                  </a:lnTo>
                  <a:lnTo>
                    <a:pt x="0" y="20"/>
                  </a:lnTo>
                  <a:lnTo>
                    <a:pt x="1" y="21"/>
                  </a:lnTo>
                  <a:lnTo>
                    <a:pt x="2" y="2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22">
              <a:extLst>
                <a:ext uri="{FF2B5EF4-FFF2-40B4-BE49-F238E27FC236}">
                  <a16:creationId xmlns:a16="http://schemas.microsoft.com/office/drawing/2014/main" id="{A21B3BA8-9D37-C994-B40D-66B835B60319}"/>
                </a:ext>
              </a:extLst>
            </p:cNvPr>
            <p:cNvSpPr>
              <a:spLocks/>
            </p:cNvSpPr>
            <p:nvPr/>
          </p:nvSpPr>
          <p:spPr bwMode="auto">
            <a:xfrm>
              <a:off x="1920" y="3675"/>
              <a:ext cx="163" cy="184"/>
            </a:xfrm>
            <a:custGeom>
              <a:avLst/>
              <a:gdLst>
                <a:gd name="T0" fmla="*/ 20 w 163"/>
                <a:gd name="T1" fmla="*/ 10 h 184"/>
                <a:gd name="T2" fmla="*/ 21 w 163"/>
                <a:gd name="T3" fmla="*/ 11 h 184"/>
                <a:gd name="T4" fmla="*/ 30 w 163"/>
                <a:gd name="T5" fmla="*/ 5 h 184"/>
                <a:gd name="T6" fmla="*/ 50 w 163"/>
                <a:gd name="T7" fmla="*/ 13 h 184"/>
                <a:gd name="T8" fmla="*/ 95 w 163"/>
                <a:gd name="T9" fmla="*/ 35 h 184"/>
                <a:gd name="T10" fmla="*/ 115 w 163"/>
                <a:gd name="T11" fmla="*/ 48 h 184"/>
                <a:gd name="T12" fmla="*/ 124 w 163"/>
                <a:gd name="T13" fmla="*/ 61 h 184"/>
                <a:gd name="T14" fmla="*/ 136 w 163"/>
                <a:gd name="T15" fmla="*/ 88 h 184"/>
                <a:gd name="T16" fmla="*/ 159 w 163"/>
                <a:gd name="T17" fmla="*/ 103 h 184"/>
                <a:gd name="T18" fmla="*/ 158 w 163"/>
                <a:gd name="T19" fmla="*/ 110 h 184"/>
                <a:gd name="T20" fmla="*/ 135 w 163"/>
                <a:gd name="T21" fmla="*/ 128 h 184"/>
                <a:gd name="T22" fmla="*/ 111 w 163"/>
                <a:gd name="T23" fmla="*/ 137 h 184"/>
                <a:gd name="T24" fmla="*/ 101 w 163"/>
                <a:gd name="T25" fmla="*/ 133 h 184"/>
                <a:gd name="T26" fmla="*/ 82 w 163"/>
                <a:gd name="T27" fmla="*/ 144 h 184"/>
                <a:gd name="T28" fmla="*/ 67 w 163"/>
                <a:gd name="T29" fmla="*/ 165 h 184"/>
                <a:gd name="T30" fmla="*/ 54 w 163"/>
                <a:gd name="T31" fmla="*/ 181 h 184"/>
                <a:gd name="T32" fmla="*/ 45 w 163"/>
                <a:gd name="T33" fmla="*/ 180 h 184"/>
                <a:gd name="T34" fmla="*/ 24 w 163"/>
                <a:gd name="T35" fmla="*/ 165 h 184"/>
                <a:gd name="T36" fmla="*/ 22 w 163"/>
                <a:gd name="T37" fmla="*/ 139 h 184"/>
                <a:gd name="T38" fmla="*/ 26 w 163"/>
                <a:gd name="T39" fmla="*/ 124 h 184"/>
                <a:gd name="T40" fmla="*/ 16 w 163"/>
                <a:gd name="T41" fmla="*/ 89 h 184"/>
                <a:gd name="T42" fmla="*/ 4 w 163"/>
                <a:gd name="T43" fmla="*/ 79 h 184"/>
                <a:gd name="T44" fmla="*/ 3 w 163"/>
                <a:gd name="T45" fmla="*/ 65 h 184"/>
                <a:gd name="T46" fmla="*/ 16 w 163"/>
                <a:gd name="T47" fmla="*/ 59 h 184"/>
                <a:gd name="T48" fmla="*/ 29 w 163"/>
                <a:gd name="T49" fmla="*/ 40 h 184"/>
                <a:gd name="T50" fmla="*/ 32 w 163"/>
                <a:gd name="T51" fmla="*/ 32 h 184"/>
                <a:gd name="T52" fmla="*/ 22 w 163"/>
                <a:gd name="T53" fmla="*/ 22 h 184"/>
                <a:gd name="T54" fmla="*/ 22 w 163"/>
                <a:gd name="T55" fmla="*/ 10 h 184"/>
                <a:gd name="T56" fmla="*/ 20 w 163"/>
                <a:gd name="T57" fmla="*/ 10 h 184"/>
                <a:gd name="T58" fmla="*/ 21 w 163"/>
                <a:gd name="T59" fmla="*/ 11 h 184"/>
                <a:gd name="T60" fmla="*/ 20 w 163"/>
                <a:gd name="T61" fmla="*/ 10 h 184"/>
                <a:gd name="T62" fmla="*/ 19 w 163"/>
                <a:gd name="T63" fmla="*/ 10 h 184"/>
                <a:gd name="T64" fmla="*/ 19 w 163"/>
                <a:gd name="T65" fmla="*/ 23 h 184"/>
                <a:gd name="T66" fmla="*/ 29 w 163"/>
                <a:gd name="T67" fmla="*/ 34 h 184"/>
                <a:gd name="T68" fmla="*/ 26 w 163"/>
                <a:gd name="T69" fmla="*/ 38 h 184"/>
                <a:gd name="T70" fmla="*/ 13 w 163"/>
                <a:gd name="T71" fmla="*/ 56 h 184"/>
                <a:gd name="T72" fmla="*/ 0 w 163"/>
                <a:gd name="T73" fmla="*/ 63 h 184"/>
                <a:gd name="T74" fmla="*/ 1 w 163"/>
                <a:gd name="T75" fmla="*/ 80 h 184"/>
                <a:gd name="T76" fmla="*/ 13 w 163"/>
                <a:gd name="T77" fmla="*/ 90 h 184"/>
                <a:gd name="T78" fmla="*/ 23 w 163"/>
                <a:gd name="T79" fmla="*/ 124 h 184"/>
                <a:gd name="T80" fmla="*/ 19 w 163"/>
                <a:gd name="T81" fmla="*/ 139 h 184"/>
                <a:gd name="T82" fmla="*/ 21 w 163"/>
                <a:gd name="T83" fmla="*/ 167 h 184"/>
                <a:gd name="T84" fmla="*/ 44 w 163"/>
                <a:gd name="T85" fmla="*/ 183 h 184"/>
                <a:gd name="T86" fmla="*/ 55 w 163"/>
                <a:gd name="T87" fmla="*/ 184 h 184"/>
                <a:gd name="T88" fmla="*/ 70 w 163"/>
                <a:gd name="T89" fmla="*/ 166 h 184"/>
                <a:gd name="T90" fmla="*/ 84 w 163"/>
                <a:gd name="T91" fmla="*/ 147 h 184"/>
                <a:gd name="T92" fmla="*/ 101 w 163"/>
                <a:gd name="T93" fmla="*/ 137 h 184"/>
                <a:gd name="T94" fmla="*/ 111 w 163"/>
                <a:gd name="T95" fmla="*/ 141 h 184"/>
                <a:gd name="T96" fmla="*/ 137 w 163"/>
                <a:gd name="T97" fmla="*/ 131 h 184"/>
                <a:gd name="T98" fmla="*/ 160 w 163"/>
                <a:gd name="T99" fmla="*/ 111 h 184"/>
                <a:gd name="T100" fmla="*/ 163 w 163"/>
                <a:gd name="T101" fmla="*/ 102 h 184"/>
                <a:gd name="T102" fmla="*/ 139 w 163"/>
                <a:gd name="T103" fmla="*/ 86 h 184"/>
                <a:gd name="T104" fmla="*/ 127 w 163"/>
                <a:gd name="T105" fmla="*/ 59 h 184"/>
                <a:gd name="T106" fmla="*/ 118 w 163"/>
                <a:gd name="T107" fmla="*/ 45 h 184"/>
                <a:gd name="T108" fmla="*/ 96 w 163"/>
                <a:gd name="T109" fmla="*/ 32 h 184"/>
                <a:gd name="T110" fmla="*/ 51 w 163"/>
                <a:gd name="T111" fmla="*/ 10 h 184"/>
                <a:gd name="T112" fmla="*/ 30 w 163"/>
                <a:gd name="T113" fmla="*/ 0 h 184"/>
                <a:gd name="T114" fmla="*/ 19 w 163"/>
                <a:gd name="T115" fmla="*/ 9 h 184"/>
                <a:gd name="T116" fmla="*/ 19 w 163"/>
                <a:gd name="T117" fmla="*/ 10 h 184"/>
                <a:gd name="T118" fmla="*/ 20 w 163"/>
                <a:gd name="T119" fmla="*/ 1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184">
                  <a:moveTo>
                    <a:pt x="20" y="10"/>
                  </a:moveTo>
                  <a:lnTo>
                    <a:pt x="21" y="11"/>
                  </a:lnTo>
                  <a:lnTo>
                    <a:pt x="30" y="5"/>
                  </a:lnTo>
                  <a:lnTo>
                    <a:pt x="50" y="13"/>
                  </a:lnTo>
                  <a:lnTo>
                    <a:pt x="95" y="35"/>
                  </a:lnTo>
                  <a:lnTo>
                    <a:pt x="115" y="48"/>
                  </a:lnTo>
                  <a:lnTo>
                    <a:pt x="124" y="61"/>
                  </a:lnTo>
                  <a:lnTo>
                    <a:pt x="136" y="88"/>
                  </a:lnTo>
                  <a:lnTo>
                    <a:pt x="159" y="103"/>
                  </a:lnTo>
                  <a:lnTo>
                    <a:pt x="158" y="110"/>
                  </a:lnTo>
                  <a:lnTo>
                    <a:pt x="135" y="128"/>
                  </a:lnTo>
                  <a:lnTo>
                    <a:pt x="111" y="137"/>
                  </a:lnTo>
                  <a:lnTo>
                    <a:pt x="101" y="133"/>
                  </a:lnTo>
                  <a:lnTo>
                    <a:pt x="82" y="144"/>
                  </a:lnTo>
                  <a:lnTo>
                    <a:pt x="67" y="165"/>
                  </a:lnTo>
                  <a:lnTo>
                    <a:pt x="54" y="181"/>
                  </a:lnTo>
                  <a:lnTo>
                    <a:pt x="45" y="180"/>
                  </a:lnTo>
                  <a:lnTo>
                    <a:pt x="24" y="165"/>
                  </a:lnTo>
                  <a:lnTo>
                    <a:pt x="22" y="139"/>
                  </a:lnTo>
                  <a:lnTo>
                    <a:pt x="26" y="124"/>
                  </a:lnTo>
                  <a:lnTo>
                    <a:pt x="16" y="89"/>
                  </a:lnTo>
                  <a:lnTo>
                    <a:pt x="4" y="79"/>
                  </a:lnTo>
                  <a:lnTo>
                    <a:pt x="3" y="65"/>
                  </a:lnTo>
                  <a:lnTo>
                    <a:pt x="16" y="59"/>
                  </a:lnTo>
                  <a:lnTo>
                    <a:pt x="29" y="40"/>
                  </a:lnTo>
                  <a:lnTo>
                    <a:pt x="32" y="32"/>
                  </a:lnTo>
                  <a:lnTo>
                    <a:pt x="22" y="22"/>
                  </a:lnTo>
                  <a:lnTo>
                    <a:pt x="22" y="10"/>
                  </a:lnTo>
                  <a:lnTo>
                    <a:pt x="20" y="10"/>
                  </a:lnTo>
                  <a:lnTo>
                    <a:pt x="21" y="11"/>
                  </a:lnTo>
                  <a:lnTo>
                    <a:pt x="20" y="10"/>
                  </a:lnTo>
                  <a:lnTo>
                    <a:pt x="19" y="10"/>
                  </a:lnTo>
                  <a:lnTo>
                    <a:pt x="19" y="23"/>
                  </a:lnTo>
                  <a:lnTo>
                    <a:pt x="29" y="34"/>
                  </a:lnTo>
                  <a:lnTo>
                    <a:pt x="26" y="38"/>
                  </a:lnTo>
                  <a:lnTo>
                    <a:pt x="13" y="56"/>
                  </a:lnTo>
                  <a:lnTo>
                    <a:pt x="0" y="63"/>
                  </a:lnTo>
                  <a:lnTo>
                    <a:pt x="1" y="80"/>
                  </a:lnTo>
                  <a:lnTo>
                    <a:pt x="13" y="90"/>
                  </a:lnTo>
                  <a:lnTo>
                    <a:pt x="23" y="124"/>
                  </a:lnTo>
                  <a:lnTo>
                    <a:pt x="19" y="139"/>
                  </a:lnTo>
                  <a:lnTo>
                    <a:pt x="21" y="167"/>
                  </a:lnTo>
                  <a:lnTo>
                    <a:pt x="44" y="183"/>
                  </a:lnTo>
                  <a:lnTo>
                    <a:pt x="55" y="184"/>
                  </a:lnTo>
                  <a:lnTo>
                    <a:pt x="70" y="166"/>
                  </a:lnTo>
                  <a:lnTo>
                    <a:pt x="84" y="147"/>
                  </a:lnTo>
                  <a:lnTo>
                    <a:pt x="101" y="137"/>
                  </a:lnTo>
                  <a:lnTo>
                    <a:pt x="111" y="141"/>
                  </a:lnTo>
                  <a:lnTo>
                    <a:pt x="137" y="131"/>
                  </a:lnTo>
                  <a:lnTo>
                    <a:pt x="160" y="111"/>
                  </a:lnTo>
                  <a:lnTo>
                    <a:pt x="163" y="102"/>
                  </a:lnTo>
                  <a:lnTo>
                    <a:pt x="139" y="86"/>
                  </a:lnTo>
                  <a:lnTo>
                    <a:pt x="127" y="59"/>
                  </a:lnTo>
                  <a:lnTo>
                    <a:pt x="118" y="45"/>
                  </a:lnTo>
                  <a:lnTo>
                    <a:pt x="96" y="32"/>
                  </a:lnTo>
                  <a:lnTo>
                    <a:pt x="51" y="10"/>
                  </a:lnTo>
                  <a:lnTo>
                    <a:pt x="30" y="0"/>
                  </a:lnTo>
                  <a:lnTo>
                    <a:pt x="19" y="9"/>
                  </a:lnTo>
                  <a:lnTo>
                    <a:pt x="19" y="10"/>
                  </a:lnTo>
                  <a:lnTo>
                    <a:pt x="20" y="1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23">
              <a:extLst>
                <a:ext uri="{FF2B5EF4-FFF2-40B4-BE49-F238E27FC236}">
                  <a16:creationId xmlns:a16="http://schemas.microsoft.com/office/drawing/2014/main" id="{F47F6DC6-DEF5-3361-265B-8CF518A3685A}"/>
                </a:ext>
              </a:extLst>
            </p:cNvPr>
            <p:cNvSpPr>
              <a:spLocks/>
            </p:cNvSpPr>
            <p:nvPr/>
          </p:nvSpPr>
          <p:spPr bwMode="auto">
            <a:xfrm>
              <a:off x="3731" y="2524"/>
              <a:ext cx="392" cy="651"/>
            </a:xfrm>
            <a:custGeom>
              <a:avLst/>
              <a:gdLst>
                <a:gd name="T0" fmla="*/ 43 w 392"/>
                <a:gd name="T1" fmla="*/ 634 h 651"/>
                <a:gd name="T2" fmla="*/ 47 w 392"/>
                <a:gd name="T3" fmla="*/ 635 h 651"/>
                <a:gd name="T4" fmla="*/ 54 w 392"/>
                <a:gd name="T5" fmla="*/ 619 h 651"/>
                <a:gd name="T6" fmla="*/ 63 w 392"/>
                <a:gd name="T7" fmla="*/ 592 h 651"/>
                <a:gd name="T8" fmla="*/ 77 w 392"/>
                <a:gd name="T9" fmla="*/ 596 h 651"/>
                <a:gd name="T10" fmla="*/ 96 w 392"/>
                <a:gd name="T11" fmla="*/ 632 h 651"/>
                <a:gd name="T12" fmla="*/ 96 w 392"/>
                <a:gd name="T13" fmla="*/ 638 h 651"/>
                <a:gd name="T14" fmla="*/ 80 w 392"/>
                <a:gd name="T15" fmla="*/ 650 h 651"/>
                <a:gd name="T16" fmla="*/ 96 w 392"/>
                <a:gd name="T17" fmla="*/ 651 h 651"/>
                <a:gd name="T18" fmla="*/ 127 w 392"/>
                <a:gd name="T19" fmla="*/ 636 h 651"/>
                <a:gd name="T20" fmla="*/ 125 w 392"/>
                <a:gd name="T21" fmla="*/ 591 h 651"/>
                <a:gd name="T22" fmla="*/ 110 w 392"/>
                <a:gd name="T23" fmla="*/ 580 h 651"/>
                <a:gd name="T24" fmla="*/ 98 w 392"/>
                <a:gd name="T25" fmla="*/ 567 h 651"/>
                <a:gd name="T26" fmla="*/ 101 w 392"/>
                <a:gd name="T27" fmla="*/ 544 h 651"/>
                <a:gd name="T28" fmla="*/ 164 w 392"/>
                <a:gd name="T29" fmla="*/ 535 h 651"/>
                <a:gd name="T30" fmla="*/ 318 w 392"/>
                <a:gd name="T31" fmla="*/ 517 h 651"/>
                <a:gd name="T32" fmla="*/ 358 w 392"/>
                <a:gd name="T33" fmla="*/ 514 h 651"/>
                <a:gd name="T34" fmla="*/ 392 w 392"/>
                <a:gd name="T35" fmla="*/ 515 h 651"/>
                <a:gd name="T36" fmla="*/ 389 w 392"/>
                <a:gd name="T37" fmla="*/ 501 h 651"/>
                <a:gd name="T38" fmla="*/ 380 w 392"/>
                <a:gd name="T39" fmla="*/ 497 h 651"/>
                <a:gd name="T40" fmla="*/ 375 w 392"/>
                <a:gd name="T41" fmla="*/ 490 h 651"/>
                <a:gd name="T42" fmla="*/ 380 w 392"/>
                <a:gd name="T43" fmla="*/ 474 h 651"/>
                <a:gd name="T44" fmla="*/ 378 w 392"/>
                <a:gd name="T45" fmla="*/ 443 h 651"/>
                <a:gd name="T46" fmla="*/ 369 w 392"/>
                <a:gd name="T47" fmla="*/ 416 h 651"/>
                <a:gd name="T48" fmla="*/ 373 w 392"/>
                <a:gd name="T49" fmla="*/ 385 h 651"/>
                <a:gd name="T50" fmla="*/ 384 w 392"/>
                <a:gd name="T51" fmla="*/ 356 h 651"/>
                <a:gd name="T52" fmla="*/ 383 w 392"/>
                <a:gd name="T53" fmla="*/ 346 h 651"/>
                <a:gd name="T54" fmla="*/ 372 w 392"/>
                <a:gd name="T55" fmla="*/ 342 h 651"/>
                <a:gd name="T56" fmla="*/ 369 w 392"/>
                <a:gd name="T57" fmla="*/ 321 h 651"/>
                <a:gd name="T58" fmla="*/ 353 w 392"/>
                <a:gd name="T59" fmla="*/ 300 h 651"/>
                <a:gd name="T60" fmla="*/ 341 w 392"/>
                <a:gd name="T61" fmla="*/ 260 h 651"/>
                <a:gd name="T62" fmla="*/ 332 w 392"/>
                <a:gd name="T63" fmla="*/ 221 h 651"/>
                <a:gd name="T64" fmla="*/ 322 w 392"/>
                <a:gd name="T65" fmla="*/ 191 h 651"/>
                <a:gd name="T66" fmla="*/ 298 w 392"/>
                <a:gd name="T67" fmla="*/ 94 h 651"/>
                <a:gd name="T68" fmla="*/ 278 w 392"/>
                <a:gd name="T69" fmla="*/ 47 h 651"/>
                <a:gd name="T70" fmla="*/ 272 w 392"/>
                <a:gd name="T71" fmla="*/ 13 h 651"/>
                <a:gd name="T72" fmla="*/ 273 w 392"/>
                <a:gd name="T73" fmla="*/ 0 h 651"/>
                <a:gd name="T74" fmla="*/ 219 w 392"/>
                <a:gd name="T75" fmla="*/ 5 h 651"/>
                <a:gd name="T76" fmla="*/ 78 w 392"/>
                <a:gd name="T77" fmla="*/ 18 h 651"/>
                <a:gd name="T78" fmla="*/ 5 w 392"/>
                <a:gd name="T79" fmla="*/ 22 h 651"/>
                <a:gd name="T80" fmla="*/ 4 w 392"/>
                <a:gd name="T81" fmla="*/ 61 h 651"/>
                <a:gd name="T82" fmla="*/ 5 w 392"/>
                <a:gd name="T83" fmla="*/ 162 h 651"/>
                <a:gd name="T84" fmla="*/ 1 w 392"/>
                <a:gd name="T85" fmla="*/ 347 h 651"/>
                <a:gd name="T86" fmla="*/ 0 w 392"/>
                <a:gd name="T87" fmla="*/ 432 h 651"/>
                <a:gd name="T88" fmla="*/ 16 w 392"/>
                <a:gd name="T89" fmla="*/ 546 h 651"/>
                <a:gd name="T90" fmla="*/ 26 w 392"/>
                <a:gd name="T91" fmla="*/ 634 h 651"/>
                <a:gd name="T92" fmla="*/ 43 w 392"/>
                <a:gd name="T93" fmla="*/ 634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2" h="651">
                  <a:moveTo>
                    <a:pt x="43" y="634"/>
                  </a:moveTo>
                  <a:lnTo>
                    <a:pt x="47" y="635"/>
                  </a:lnTo>
                  <a:lnTo>
                    <a:pt x="54" y="619"/>
                  </a:lnTo>
                  <a:lnTo>
                    <a:pt x="63" y="592"/>
                  </a:lnTo>
                  <a:lnTo>
                    <a:pt x="77" y="596"/>
                  </a:lnTo>
                  <a:lnTo>
                    <a:pt x="96" y="632"/>
                  </a:lnTo>
                  <a:lnTo>
                    <a:pt x="96" y="638"/>
                  </a:lnTo>
                  <a:lnTo>
                    <a:pt x="80" y="650"/>
                  </a:lnTo>
                  <a:lnTo>
                    <a:pt x="96" y="651"/>
                  </a:lnTo>
                  <a:lnTo>
                    <a:pt x="127" y="636"/>
                  </a:lnTo>
                  <a:lnTo>
                    <a:pt x="125" y="591"/>
                  </a:lnTo>
                  <a:lnTo>
                    <a:pt x="110" y="580"/>
                  </a:lnTo>
                  <a:lnTo>
                    <a:pt x="98" y="567"/>
                  </a:lnTo>
                  <a:lnTo>
                    <a:pt x="101" y="544"/>
                  </a:lnTo>
                  <a:lnTo>
                    <a:pt x="164" y="535"/>
                  </a:lnTo>
                  <a:lnTo>
                    <a:pt x="318" y="517"/>
                  </a:lnTo>
                  <a:lnTo>
                    <a:pt x="358" y="514"/>
                  </a:lnTo>
                  <a:lnTo>
                    <a:pt x="392" y="515"/>
                  </a:lnTo>
                  <a:lnTo>
                    <a:pt x="389" y="501"/>
                  </a:lnTo>
                  <a:lnTo>
                    <a:pt x="380" y="497"/>
                  </a:lnTo>
                  <a:lnTo>
                    <a:pt x="375" y="490"/>
                  </a:lnTo>
                  <a:lnTo>
                    <a:pt x="380" y="474"/>
                  </a:lnTo>
                  <a:lnTo>
                    <a:pt x="378" y="443"/>
                  </a:lnTo>
                  <a:lnTo>
                    <a:pt x="369" y="416"/>
                  </a:lnTo>
                  <a:lnTo>
                    <a:pt x="373" y="385"/>
                  </a:lnTo>
                  <a:lnTo>
                    <a:pt x="384" y="356"/>
                  </a:lnTo>
                  <a:lnTo>
                    <a:pt x="383" y="346"/>
                  </a:lnTo>
                  <a:lnTo>
                    <a:pt x="372" y="342"/>
                  </a:lnTo>
                  <a:lnTo>
                    <a:pt x="369" y="321"/>
                  </a:lnTo>
                  <a:lnTo>
                    <a:pt x="353" y="300"/>
                  </a:lnTo>
                  <a:lnTo>
                    <a:pt x="341" y="260"/>
                  </a:lnTo>
                  <a:lnTo>
                    <a:pt x="332" y="221"/>
                  </a:lnTo>
                  <a:lnTo>
                    <a:pt x="322" y="191"/>
                  </a:lnTo>
                  <a:lnTo>
                    <a:pt x="298" y="94"/>
                  </a:lnTo>
                  <a:lnTo>
                    <a:pt x="278" y="47"/>
                  </a:lnTo>
                  <a:lnTo>
                    <a:pt x="272" y="13"/>
                  </a:lnTo>
                  <a:lnTo>
                    <a:pt x="273" y="0"/>
                  </a:lnTo>
                  <a:lnTo>
                    <a:pt x="219" y="5"/>
                  </a:lnTo>
                  <a:lnTo>
                    <a:pt x="78" y="18"/>
                  </a:lnTo>
                  <a:lnTo>
                    <a:pt x="5" y="22"/>
                  </a:lnTo>
                  <a:lnTo>
                    <a:pt x="4" y="61"/>
                  </a:lnTo>
                  <a:lnTo>
                    <a:pt x="5" y="162"/>
                  </a:lnTo>
                  <a:lnTo>
                    <a:pt x="1" y="347"/>
                  </a:lnTo>
                  <a:lnTo>
                    <a:pt x="0" y="432"/>
                  </a:lnTo>
                  <a:lnTo>
                    <a:pt x="16" y="546"/>
                  </a:lnTo>
                  <a:lnTo>
                    <a:pt x="26" y="634"/>
                  </a:lnTo>
                  <a:lnTo>
                    <a:pt x="43" y="63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4">
              <a:extLst>
                <a:ext uri="{FF2B5EF4-FFF2-40B4-BE49-F238E27FC236}">
                  <a16:creationId xmlns:a16="http://schemas.microsoft.com/office/drawing/2014/main" id="{D5DC3D59-E5E7-9911-9D37-98C429359AE9}"/>
                </a:ext>
              </a:extLst>
            </p:cNvPr>
            <p:cNvSpPr>
              <a:spLocks/>
            </p:cNvSpPr>
            <p:nvPr/>
          </p:nvSpPr>
          <p:spPr bwMode="auto">
            <a:xfrm>
              <a:off x="3729" y="2523"/>
              <a:ext cx="396" cy="654"/>
            </a:xfrm>
            <a:custGeom>
              <a:avLst/>
              <a:gdLst>
                <a:gd name="T0" fmla="*/ 45 w 396"/>
                <a:gd name="T1" fmla="*/ 636 h 654"/>
                <a:gd name="T2" fmla="*/ 50 w 396"/>
                <a:gd name="T3" fmla="*/ 638 h 654"/>
                <a:gd name="T4" fmla="*/ 66 w 396"/>
                <a:gd name="T5" fmla="*/ 595 h 654"/>
                <a:gd name="T6" fmla="*/ 96 w 396"/>
                <a:gd name="T7" fmla="*/ 634 h 654"/>
                <a:gd name="T8" fmla="*/ 77 w 396"/>
                <a:gd name="T9" fmla="*/ 652 h 654"/>
                <a:gd name="T10" fmla="*/ 130 w 396"/>
                <a:gd name="T11" fmla="*/ 638 h 654"/>
                <a:gd name="T12" fmla="*/ 113 w 396"/>
                <a:gd name="T13" fmla="*/ 579 h 654"/>
                <a:gd name="T14" fmla="*/ 105 w 396"/>
                <a:gd name="T15" fmla="*/ 546 h 654"/>
                <a:gd name="T16" fmla="*/ 320 w 396"/>
                <a:gd name="T17" fmla="*/ 520 h 654"/>
                <a:gd name="T18" fmla="*/ 396 w 396"/>
                <a:gd name="T19" fmla="*/ 517 h 654"/>
                <a:gd name="T20" fmla="*/ 384 w 396"/>
                <a:gd name="T21" fmla="*/ 497 h 654"/>
                <a:gd name="T22" fmla="*/ 385 w 396"/>
                <a:gd name="T23" fmla="*/ 475 h 654"/>
                <a:gd name="T24" fmla="*/ 372 w 396"/>
                <a:gd name="T25" fmla="*/ 417 h 654"/>
                <a:gd name="T26" fmla="*/ 387 w 396"/>
                <a:gd name="T27" fmla="*/ 357 h 654"/>
                <a:gd name="T28" fmla="*/ 375 w 396"/>
                <a:gd name="T29" fmla="*/ 342 h 654"/>
                <a:gd name="T30" fmla="*/ 356 w 396"/>
                <a:gd name="T31" fmla="*/ 300 h 654"/>
                <a:gd name="T32" fmla="*/ 335 w 396"/>
                <a:gd name="T33" fmla="*/ 221 h 654"/>
                <a:gd name="T34" fmla="*/ 302 w 396"/>
                <a:gd name="T35" fmla="*/ 95 h 654"/>
                <a:gd name="T36" fmla="*/ 276 w 396"/>
                <a:gd name="T37" fmla="*/ 14 h 654"/>
                <a:gd name="T38" fmla="*/ 221 w 396"/>
                <a:gd name="T39" fmla="*/ 4 h 654"/>
                <a:gd name="T40" fmla="*/ 6 w 396"/>
                <a:gd name="T41" fmla="*/ 22 h 654"/>
                <a:gd name="T42" fmla="*/ 6 w 396"/>
                <a:gd name="T43" fmla="*/ 163 h 654"/>
                <a:gd name="T44" fmla="*/ 0 w 396"/>
                <a:gd name="T45" fmla="*/ 433 h 654"/>
                <a:gd name="T46" fmla="*/ 26 w 396"/>
                <a:gd name="T47" fmla="*/ 636 h 654"/>
                <a:gd name="T48" fmla="*/ 45 w 396"/>
                <a:gd name="T49" fmla="*/ 635 h 654"/>
                <a:gd name="T50" fmla="*/ 45 w 396"/>
                <a:gd name="T51" fmla="*/ 635 h 654"/>
                <a:gd name="T52" fmla="*/ 29 w 396"/>
                <a:gd name="T53" fmla="*/ 633 h 654"/>
                <a:gd name="T54" fmla="*/ 3 w 396"/>
                <a:gd name="T55" fmla="*/ 433 h 654"/>
                <a:gd name="T56" fmla="*/ 9 w 396"/>
                <a:gd name="T57" fmla="*/ 163 h 654"/>
                <a:gd name="T58" fmla="*/ 9 w 396"/>
                <a:gd name="T59" fmla="*/ 25 h 654"/>
                <a:gd name="T60" fmla="*/ 222 w 396"/>
                <a:gd name="T61" fmla="*/ 7 h 654"/>
                <a:gd name="T62" fmla="*/ 273 w 396"/>
                <a:gd name="T63" fmla="*/ 15 h 654"/>
                <a:gd name="T64" fmla="*/ 299 w 396"/>
                <a:gd name="T65" fmla="*/ 96 h 654"/>
                <a:gd name="T66" fmla="*/ 332 w 396"/>
                <a:gd name="T67" fmla="*/ 222 h 654"/>
                <a:gd name="T68" fmla="*/ 352 w 396"/>
                <a:gd name="T69" fmla="*/ 301 h 654"/>
                <a:gd name="T70" fmla="*/ 372 w 396"/>
                <a:gd name="T71" fmla="*/ 344 h 654"/>
                <a:gd name="T72" fmla="*/ 384 w 396"/>
                <a:gd name="T73" fmla="*/ 357 h 654"/>
                <a:gd name="T74" fmla="*/ 369 w 396"/>
                <a:gd name="T75" fmla="*/ 417 h 654"/>
                <a:gd name="T76" fmla="*/ 381 w 396"/>
                <a:gd name="T77" fmla="*/ 475 h 654"/>
                <a:gd name="T78" fmla="*/ 381 w 396"/>
                <a:gd name="T79" fmla="*/ 499 h 654"/>
                <a:gd name="T80" fmla="*/ 392 w 396"/>
                <a:gd name="T81" fmla="*/ 514 h 654"/>
                <a:gd name="T82" fmla="*/ 320 w 396"/>
                <a:gd name="T83" fmla="*/ 517 h 654"/>
                <a:gd name="T84" fmla="*/ 102 w 396"/>
                <a:gd name="T85" fmla="*/ 544 h 654"/>
                <a:gd name="T86" fmla="*/ 111 w 396"/>
                <a:gd name="T87" fmla="*/ 582 h 654"/>
                <a:gd name="T88" fmla="*/ 127 w 396"/>
                <a:gd name="T89" fmla="*/ 636 h 654"/>
                <a:gd name="T90" fmla="*/ 87 w 396"/>
                <a:gd name="T91" fmla="*/ 649 h 654"/>
                <a:gd name="T92" fmla="*/ 99 w 396"/>
                <a:gd name="T93" fmla="*/ 633 h 654"/>
                <a:gd name="T94" fmla="*/ 64 w 396"/>
                <a:gd name="T95" fmla="*/ 592 h 654"/>
                <a:gd name="T96" fmla="*/ 48 w 396"/>
                <a:gd name="T97" fmla="*/ 634 h 654"/>
                <a:gd name="T98" fmla="*/ 46 w 396"/>
                <a:gd name="T99" fmla="*/ 633 h 654"/>
                <a:gd name="T100" fmla="*/ 45 w 396"/>
                <a:gd name="T101" fmla="*/ 635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6" h="654">
                  <a:moveTo>
                    <a:pt x="45" y="635"/>
                  </a:moveTo>
                  <a:lnTo>
                    <a:pt x="45" y="636"/>
                  </a:lnTo>
                  <a:lnTo>
                    <a:pt x="48" y="637"/>
                  </a:lnTo>
                  <a:lnTo>
                    <a:pt x="50" y="638"/>
                  </a:lnTo>
                  <a:lnTo>
                    <a:pt x="58" y="621"/>
                  </a:lnTo>
                  <a:lnTo>
                    <a:pt x="66" y="595"/>
                  </a:lnTo>
                  <a:lnTo>
                    <a:pt x="78" y="598"/>
                  </a:lnTo>
                  <a:lnTo>
                    <a:pt x="96" y="634"/>
                  </a:lnTo>
                  <a:lnTo>
                    <a:pt x="96" y="638"/>
                  </a:lnTo>
                  <a:lnTo>
                    <a:pt x="77" y="652"/>
                  </a:lnTo>
                  <a:lnTo>
                    <a:pt x="98" y="654"/>
                  </a:lnTo>
                  <a:lnTo>
                    <a:pt x="130" y="638"/>
                  </a:lnTo>
                  <a:lnTo>
                    <a:pt x="129" y="591"/>
                  </a:lnTo>
                  <a:lnTo>
                    <a:pt x="113" y="579"/>
                  </a:lnTo>
                  <a:lnTo>
                    <a:pt x="102" y="568"/>
                  </a:lnTo>
                  <a:lnTo>
                    <a:pt x="105" y="546"/>
                  </a:lnTo>
                  <a:lnTo>
                    <a:pt x="166" y="537"/>
                  </a:lnTo>
                  <a:lnTo>
                    <a:pt x="320" y="520"/>
                  </a:lnTo>
                  <a:lnTo>
                    <a:pt x="360" y="516"/>
                  </a:lnTo>
                  <a:lnTo>
                    <a:pt x="396" y="517"/>
                  </a:lnTo>
                  <a:lnTo>
                    <a:pt x="392" y="501"/>
                  </a:lnTo>
                  <a:lnTo>
                    <a:pt x="384" y="497"/>
                  </a:lnTo>
                  <a:lnTo>
                    <a:pt x="378" y="490"/>
                  </a:lnTo>
                  <a:lnTo>
                    <a:pt x="385" y="475"/>
                  </a:lnTo>
                  <a:lnTo>
                    <a:pt x="381" y="444"/>
                  </a:lnTo>
                  <a:lnTo>
                    <a:pt x="372" y="417"/>
                  </a:lnTo>
                  <a:lnTo>
                    <a:pt x="377" y="386"/>
                  </a:lnTo>
                  <a:lnTo>
                    <a:pt x="387" y="357"/>
                  </a:lnTo>
                  <a:lnTo>
                    <a:pt x="386" y="346"/>
                  </a:lnTo>
                  <a:lnTo>
                    <a:pt x="375" y="342"/>
                  </a:lnTo>
                  <a:lnTo>
                    <a:pt x="372" y="320"/>
                  </a:lnTo>
                  <a:lnTo>
                    <a:pt x="356" y="300"/>
                  </a:lnTo>
                  <a:lnTo>
                    <a:pt x="344" y="261"/>
                  </a:lnTo>
                  <a:lnTo>
                    <a:pt x="335" y="221"/>
                  </a:lnTo>
                  <a:lnTo>
                    <a:pt x="325" y="191"/>
                  </a:lnTo>
                  <a:lnTo>
                    <a:pt x="302" y="95"/>
                  </a:lnTo>
                  <a:lnTo>
                    <a:pt x="281" y="47"/>
                  </a:lnTo>
                  <a:lnTo>
                    <a:pt x="276" y="14"/>
                  </a:lnTo>
                  <a:lnTo>
                    <a:pt x="276" y="0"/>
                  </a:lnTo>
                  <a:lnTo>
                    <a:pt x="221" y="4"/>
                  </a:lnTo>
                  <a:lnTo>
                    <a:pt x="80" y="17"/>
                  </a:lnTo>
                  <a:lnTo>
                    <a:pt x="6" y="22"/>
                  </a:lnTo>
                  <a:lnTo>
                    <a:pt x="4" y="62"/>
                  </a:lnTo>
                  <a:lnTo>
                    <a:pt x="6" y="163"/>
                  </a:lnTo>
                  <a:lnTo>
                    <a:pt x="2" y="348"/>
                  </a:lnTo>
                  <a:lnTo>
                    <a:pt x="0" y="433"/>
                  </a:lnTo>
                  <a:lnTo>
                    <a:pt x="17" y="547"/>
                  </a:lnTo>
                  <a:lnTo>
                    <a:pt x="26" y="636"/>
                  </a:lnTo>
                  <a:lnTo>
                    <a:pt x="45" y="636"/>
                  </a:lnTo>
                  <a:lnTo>
                    <a:pt x="45" y="635"/>
                  </a:lnTo>
                  <a:lnTo>
                    <a:pt x="45" y="636"/>
                  </a:lnTo>
                  <a:lnTo>
                    <a:pt x="45" y="635"/>
                  </a:lnTo>
                  <a:lnTo>
                    <a:pt x="45" y="633"/>
                  </a:lnTo>
                  <a:lnTo>
                    <a:pt x="29" y="633"/>
                  </a:lnTo>
                  <a:lnTo>
                    <a:pt x="20" y="546"/>
                  </a:lnTo>
                  <a:lnTo>
                    <a:pt x="3" y="433"/>
                  </a:lnTo>
                  <a:lnTo>
                    <a:pt x="5" y="348"/>
                  </a:lnTo>
                  <a:lnTo>
                    <a:pt x="9" y="163"/>
                  </a:lnTo>
                  <a:lnTo>
                    <a:pt x="7" y="62"/>
                  </a:lnTo>
                  <a:lnTo>
                    <a:pt x="9" y="25"/>
                  </a:lnTo>
                  <a:lnTo>
                    <a:pt x="81" y="20"/>
                  </a:lnTo>
                  <a:lnTo>
                    <a:pt x="222" y="7"/>
                  </a:lnTo>
                  <a:lnTo>
                    <a:pt x="273" y="3"/>
                  </a:lnTo>
                  <a:lnTo>
                    <a:pt x="273" y="15"/>
                  </a:lnTo>
                  <a:lnTo>
                    <a:pt x="277" y="48"/>
                  </a:lnTo>
                  <a:lnTo>
                    <a:pt x="299" y="96"/>
                  </a:lnTo>
                  <a:lnTo>
                    <a:pt x="321" y="192"/>
                  </a:lnTo>
                  <a:lnTo>
                    <a:pt x="332" y="222"/>
                  </a:lnTo>
                  <a:lnTo>
                    <a:pt x="341" y="263"/>
                  </a:lnTo>
                  <a:lnTo>
                    <a:pt x="352" y="301"/>
                  </a:lnTo>
                  <a:lnTo>
                    <a:pt x="369" y="322"/>
                  </a:lnTo>
                  <a:lnTo>
                    <a:pt x="372" y="344"/>
                  </a:lnTo>
                  <a:lnTo>
                    <a:pt x="382" y="348"/>
                  </a:lnTo>
                  <a:lnTo>
                    <a:pt x="384" y="357"/>
                  </a:lnTo>
                  <a:lnTo>
                    <a:pt x="374" y="386"/>
                  </a:lnTo>
                  <a:lnTo>
                    <a:pt x="369" y="417"/>
                  </a:lnTo>
                  <a:lnTo>
                    <a:pt x="378" y="444"/>
                  </a:lnTo>
                  <a:lnTo>
                    <a:pt x="381" y="475"/>
                  </a:lnTo>
                  <a:lnTo>
                    <a:pt x="375" y="491"/>
                  </a:lnTo>
                  <a:lnTo>
                    <a:pt x="381" y="499"/>
                  </a:lnTo>
                  <a:lnTo>
                    <a:pt x="390" y="503"/>
                  </a:lnTo>
                  <a:lnTo>
                    <a:pt x="392" y="514"/>
                  </a:lnTo>
                  <a:lnTo>
                    <a:pt x="360" y="513"/>
                  </a:lnTo>
                  <a:lnTo>
                    <a:pt x="320" y="517"/>
                  </a:lnTo>
                  <a:lnTo>
                    <a:pt x="166" y="534"/>
                  </a:lnTo>
                  <a:lnTo>
                    <a:pt x="102" y="544"/>
                  </a:lnTo>
                  <a:lnTo>
                    <a:pt x="98" y="569"/>
                  </a:lnTo>
                  <a:lnTo>
                    <a:pt x="111" y="582"/>
                  </a:lnTo>
                  <a:lnTo>
                    <a:pt x="126" y="592"/>
                  </a:lnTo>
                  <a:lnTo>
                    <a:pt x="127" y="636"/>
                  </a:lnTo>
                  <a:lnTo>
                    <a:pt x="97" y="651"/>
                  </a:lnTo>
                  <a:lnTo>
                    <a:pt x="87" y="649"/>
                  </a:lnTo>
                  <a:lnTo>
                    <a:pt x="99" y="640"/>
                  </a:lnTo>
                  <a:lnTo>
                    <a:pt x="99" y="633"/>
                  </a:lnTo>
                  <a:lnTo>
                    <a:pt x="80" y="595"/>
                  </a:lnTo>
                  <a:lnTo>
                    <a:pt x="64" y="592"/>
                  </a:lnTo>
                  <a:lnTo>
                    <a:pt x="55" y="619"/>
                  </a:lnTo>
                  <a:lnTo>
                    <a:pt x="48" y="634"/>
                  </a:lnTo>
                  <a:lnTo>
                    <a:pt x="46" y="634"/>
                  </a:lnTo>
                  <a:lnTo>
                    <a:pt x="46" y="633"/>
                  </a:lnTo>
                  <a:lnTo>
                    <a:pt x="45" y="633"/>
                  </a:lnTo>
                  <a:lnTo>
                    <a:pt x="45" y="6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5">
              <a:extLst>
                <a:ext uri="{FF2B5EF4-FFF2-40B4-BE49-F238E27FC236}">
                  <a16:creationId xmlns:a16="http://schemas.microsoft.com/office/drawing/2014/main" id="{F81E9800-1BC5-FE95-362C-114018CC09D4}"/>
                </a:ext>
              </a:extLst>
            </p:cNvPr>
            <p:cNvSpPr>
              <a:spLocks/>
            </p:cNvSpPr>
            <p:nvPr/>
          </p:nvSpPr>
          <p:spPr bwMode="auto">
            <a:xfrm>
              <a:off x="3032" y="2365"/>
              <a:ext cx="516" cy="471"/>
            </a:xfrm>
            <a:custGeom>
              <a:avLst/>
              <a:gdLst>
                <a:gd name="T0" fmla="*/ 495 w 516"/>
                <a:gd name="T1" fmla="*/ 70 h 471"/>
                <a:gd name="T2" fmla="*/ 456 w 516"/>
                <a:gd name="T3" fmla="*/ 65 h 471"/>
                <a:gd name="T4" fmla="*/ 462 w 516"/>
                <a:gd name="T5" fmla="*/ 47 h 471"/>
                <a:gd name="T6" fmla="*/ 480 w 516"/>
                <a:gd name="T7" fmla="*/ 31 h 471"/>
                <a:gd name="T8" fmla="*/ 484 w 516"/>
                <a:gd name="T9" fmla="*/ 18 h 471"/>
                <a:gd name="T10" fmla="*/ 474 w 516"/>
                <a:gd name="T11" fmla="*/ 0 h 471"/>
                <a:gd name="T12" fmla="*/ 282 w 516"/>
                <a:gd name="T13" fmla="*/ 7 h 471"/>
                <a:gd name="T14" fmla="*/ 141 w 516"/>
                <a:gd name="T15" fmla="*/ 12 h 471"/>
                <a:gd name="T16" fmla="*/ 0 w 516"/>
                <a:gd name="T17" fmla="*/ 14 h 471"/>
                <a:gd name="T18" fmla="*/ 9 w 516"/>
                <a:gd name="T19" fmla="*/ 55 h 471"/>
                <a:gd name="T20" fmla="*/ 9 w 516"/>
                <a:gd name="T21" fmla="*/ 106 h 471"/>
                <a:gd name="T22" fmla="*/ 18 w 516"/>
                <a:gd name="T23" fmla="*/ 172 h 471"/>
                <a:gd name="T24" fmla="*/ 20 w 516"/>
                <a:gd name="T25" fmla="*/ 401 h 471"/>
                <a:gd name="T26" fmla="*/ 32 w 516"/>
                <a:gd name="T27" fmla="*/ 411 h 471"/>
                <a:gd name="T28" fmla="*/ 50 w 516"/>
                <a:gd name="T29" fmla="*/ 403 h 471"/>
                <a:gd name="T30" fmla="*/ 68 w 516"/>
                <a:gd name="T31" fmla="*/ 411 h 471"/>
                <a:gd name="T32" fmla="*/ 70 w 516"/>
                <a:gd name="T33" fmla="*/ 471 h 471"/>
                <a:gd name="T34" fmla="*/ 222 w 516"/>
                <a:gd name="T35" fmla="*/ 470 h 471"/>
                <a:gd name="T36" fmla="*/ 382 w 516"/>
                <a:gd name="T37" fmla="*/ 466 h 471"/>
                <a:gd name="T38" fmla="*/ 388 w 516"/>
                <a:gd name="T39" fmla="*/ 454 h 471"/>
                <a:gd name="T40" fmla="*/ 386 w 516"/>
                <a:gd name="T41" fmla="*/ 431 h 471"/>
                <a:gd name="T42" fmla="*/ 376 w 516"/>
                <a:gd name="T43" fmla="*/ 412 h 471"/>
                <a:gd name="T44" fmla="*/ 385 w 516"/>
                <a:gd name="T45" fmla="*/ 404 h 471"/>
                <a:gd name="T46" fmla="*/ 376 w 516"/>
                <a:gd name="T47" fmla="*/ 390 h 471"/>
                <a:gd name="T48" fmla="*/ 380 w 516"/>
                <a:gd name="T49" fmla="*/ 377 h 471"/>
                <a:gd name="T50" fmla="*/ 387 w 516"/>
                <a:gd name="T51" fmla="*/ 341 h 471"/>
                <a:gd name="T52" fmla="*/ 404 w 516"/>
                <a:gd name="T53" fmla="*/ 327 h 471"/>
                <a:gd name="T54" fmla="*/ 399 w 516"/>
                <a:gd name="T55" fmla="*/ 314 h 471"/>
                <a:gd name="T56" fmla="*/ 422 w 516"/>
                <a:gd name="T57" fmla="*/ 280 h 471"/>
                <a:gd name="T58" fmla="*/ 437 w 516"/>
                <a:gd name="T59" fmla="*/ 273 h 471"/>
                <a:gd name="T60" fmla="*/ 437 w 516"/>
                <a:gd name="T61" fmla="*/ 264 h 471"/>
                <a:gd name="T62" fmla="*/ 434 w 516"/>
                <a:gd name="T63" fmla="*/ 253 h 471"/>
                <a:gd name="T64" fmla="*/ 451 w 516"/>
                <a:gd name="T65" fmla="*/ 219 h 471"/>
                <a:gd name="T66" fmla="*/ 466 w 516"/>
                <a:gd name="T67" fmla="*/ 211 h 471"/>
                <a:gd name="T68" fmla="*/ 467 w 516"/>
                <a:gd name="T69" fmla="*/ 192 h 471"/>
                <a:gd name="T70" fmla="*/ 480 w 516"/>
                <a:gd name="T71" fmla="*/ 183 h 471"/>
                <a:gd name="T72" fmla="*/ 485 w 516"/>
                <a:gd name="T73" fmla="*/ 159 h 471"/>
                <a:gd name="T74" fmla="*/ 477 w 516"/>
                <a:gd name="T75" fmla="*/ 135 h 471"/>
                <a:gd name="T76" fmla="*/ 503 w 516"/>
                <a:gd name="T77" fmla="*/ 120 h 471"/>
                <a:gd name="T78" fmla="*/ 505 w 516"/>
                <a:gd name="T79" fmla="*/ 108 h 471"/>
                <a:gd name="T80" fmla="*/ 511 w 516"/>
                <a:gd name="T81" fmla="*/ 82 h 471"/>
                <a:gd name="T82" fmla="*/ 516 w 516"/>
                <a:gd name="T83" fmla="*/ 64 h 471"/>
                <a:gd name="T84" fmla="*/ 495 w 516"/>
                <a:gd name="T85" fmla="*/ 70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16" h="471">
                  <a:moveTo>
                    <a:pt x="495" y="70"/>
                  </a:moveTo>
                  <a:lnTo>
                    <a:pt x="456" y="65"/>
                  </a:lnTo>
                  <a:lnTo>
                    <a:pt x="462" y="47"/>
                  </a:lnTo>
                  <a:lnTo>
                    <a:pt x="480" y="31"/>
                  </a:lnTo>
                  <a:lnTo>
                    <a:pt x="484" y="18"/>
                  </a:lnTo>
                  <a:lnTo>
                    <a:pt x="474" y="0"/>
                  </a:lnTo>
                  <a:lnTo>
                    <a:pt x="282" y="7"/>
                  </a:lnTo>
                  <a:lnTo>
                    <a:pt x="141" y="12"/>
                  </a:lnTo>
                  <a:lnTo>
                    <a:pt x="0" y="14"/>
                  </a:lnTo>
                  <a:lnTo>
                    <a:pt x="9" y="55"/>
                  </a:lnTo>
                  <a:lnTo>
                    <a:pt x="9" y="106"/>
                  </a:lnTo>
                  <a:lnTo>
                    <a:pt x="18" y="172"/>
                  </a:lnTo>
                  <a:lnTo>
                    <a:pt x="20" y="401"/>
                  </a:lnTo>
                  <a:lnTo>
                    <a:pt x="32" y="411"/>
                  </a:lnTo>
                  <a:lnTo>
                    <a:pt x="50" y="403"/>
                  </a:lnTo>
                  <a:lnTo>
                    <a:pt x="68" y="411"/>
                  </a:lnTo>
                  <a:lnTo>
                    <a:pt x="70" y="471"/>
                  </a:lnTo>
                  <a:lnTo>
                    <a:pt x="222" y="470"/>
                  </a:lnTo>
                  <a:lnTo>
                    <a:pt x="382" y="466"/>
                  </a:lnTo>
                  <a:lnTo>
                    <a:pt x="388" y="454"/>
                  </a:lnTo>
                  <a:lnTo>
                    <a:pt x="386" y="431"/>
                  </a:lnTo>
                  <a:lnTo>
                    <a:pt x="376" y="412"/>
                  </a:lnTo>
                  <a:lnTo>
                    <a:pt x="385" y="404"/>
                  </a:lnTo>
                  <a:lnTo>
                    <a:pt x="376" y="390"/>
                  </a:lnTo>
                  <a:lnTo>
                    <a:pt x="380" y="377"/>
                  </a:lnTo>
                  <a:lnTo>
                    <a:pt x="387" y="341"/>
                  </a:lnTo>
                  <a:lnTo>
                    <a:pt x="404" y="327"/>
                  </a:lnTo>
                  <a:lnTo>
                    <a:pt x="399" y="314"/>
                  </a:lnTo>
                  <a:lnTo>
                    <a:pt x="422" y="280"/>
                  </a:lnTo>
                  <a:lnTo>
                    <a:pt x="437" y="273"/>
                  </a:lnTo>
                  <a:lnTo>
                    <a:pt x="437" y="264"/>
                  </a:lnTo>
                  <a:lnTo>
                    <a:pt x="434" y="253"/>
                  </a:lnTo>
                  <a:lnTo>
                    <a:pt x="451" y="219"/>
                  </a:lnTo>
                  <a:lnTo>
                    <a:pt x="466" y="211"/>
                  </a:lnTo>
                  <a:lnTo>
                    <a:pt x="467" y="192"/>
                  </a:lnTo>
                  <a:lnTo>
                    <a:pt x="480" y="183"/>
                  </a:lnTo>
                  <a:lnTo>
                    <a:pt x="485" y="159"/>
                  </a:lnTo>
                  <a:lnTo>
                    <a:pt x="477" y="135"/>
                  </a:lnTo>
                  <a:lnTo>
                    <a:pt x="503" y="120"/>
                  </a:lnTo>
                  <a:lnTo>
                    <a:pt x="505" y="108"/>
                  </a:lnTo>
                  <a:lnTo>
                    <a:pt x="511" y="82"/>
                  </a:lnTo>
                  <a:lnTo>
                    <a:pt x="516" y="64"/>
                  </a:lnTo>
                  <a:lnTo>
                    <a:pt x="495"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6">
              <a:extLst>
                <a:ext uri="{FF2B5EF4-FFF2-40B4-BE49-F238E27FC236}">
                  <a16:creationId xmlns:a16="http://schemas.microsoft.com/office/drawing/2014/main" id="{E65EDA14-A879-996D-592F-CA4888504437}"/>
                </a:ext>
              </a:extLst>
            </p:cNvPr>
            <p:cNvSpPr>
              <a:spLocks/>
            </p:cNvSpPr>
            <p:nvPr/>
          </p:nvSpPr>
          <p:spPr bwMode="auto">
            <a:xfrm>
              <a:off x="3029" y="2364"/>
              <a:ext cx="523" cy="474"/>
            </a:xfrm>
            <a:custGeom>
              <a:avLst/>
              <a:gdLst>
                <a:gd name="T0" fmla="*/ 498 w 523"/>
                <a:gd name="T1" fmla="*/ 69 h 474"/>
                <a:gd name="T2" fmla="*/ 466 w 523"/>
                <a:gd name="T3" fmla="*/ 49 h 474"/>
                <a:gd name="T4" fmla="*/ 488 w 523"/>
                <a:gd name="T5" fmla="*/ 18 h 474"/>
                <a:gd name="T6" fmla="*/ 285 w 523"/>
                <a:gd name="T7" fmla="*/ 7 h 474"/>
                <a:gd name="T8" fmla="*/ 144 w 523"/>
                <a:gd name="T9" fmla="*/ 10 h 474"/>
                <a:gd name="T10" fmla="*/ 10 w 523"/>
                <a:gd name="T11" fmla="*/ 56 h 474"/>
                <a:gd name="T12" fmla="*/ 20 w 523"/>
                <a:gd name="T13" fmla="*/ 173 h 474"/>
                <a:gd name="T14" fmla="*/ 35 w 523"/>
                <a:gd name="T15" fmla="*/ 413 h 474"/>
                <a:gd name="T16" fmla="*/ 69 w 523"/>
                <a:gd name="T17" fmla="*/ 413 h 474"/>
                <a:gd name="T18" fmla="*/ 225 w 523"/>
                <a:gd name="T19" fmla="*/ 473 h 474"/>
                <a:gd name="T20" fmla="*/ 393 w 523"/>
                <a:gd name="T21" fmla="*/ 455 h 474"/>
                <a:gd name="T22" fmla="*/ 381 w 523"/>
                <a:gd name="T23" fmla="*/ 414 h 474"/>
                <a:gd name="T24" fmla="*/ 381 w 523"/>
                <a:gd name="T25" fmla="*/ 391 h 474"/>
                <a:gd name="T26" fmla="*/ 392 w 523"/>
                <a:gd name="T27" fmla="*/ 343 h 474"/>
                <a:gd name="T28" fmla="*/ 404 w 523"/>
                <a:gd name="T29" fmla="*/ 315 h 474"/>
                <a:gd name="T30" fmla="*/ 442 w 523"/>
                <a:gd name="T31" fmla="*/ 276 h 474"/>
                <a:gd name="T32" fmla="*/ 439 w 523"/>
                <a:gd name="T33" fmla="*/ 254 h 474"/>
                <a:gd name="T34" fmla="*/ 471 w 523"/>
                <a:gd name="T35" fmla="*/ 213 h 474"/>
                <a:gd name="T36" fmla="*/ 485 w 523"/>
                <a:gd name="T37" fmla="*/ 185 h 474"/>
                <a:gd name="T38" fmla="*/ 482 w 523"/>
                <a:gd name="T39" fmla="*/ 136 h 474"/>
                <a:gd name="T40" fmla="*/ 509 w 523"/>
                <a:gd name="T41" fmla="*/ 109 h 474"/>
                <a:gd name="T42" fmla="*/ 523 w 523"/>
                <a:gd name="T43" fmla="*/ 63 h 474"/>
                <a:gd name="T44" fmla="*/ 498 w 523"/>
                <a:gd name="T45" fmla="*/ 71 h 474"/>
                <a:gd name="T46" fmla="*/ 498 w 523"/>
                <a:gd name="T47" fmla="*/ 71 h 474"/>
                <a:gd name="T48" fmla="*/ 517 w 523"/>
                <a:gd name="T49" fmla="*/ 67 h 474"/>
                <a:gd name="T50" fmla="*/ 506 w 523"/>
                <a:gd name="T51" fmla="*/ 108 h 474"/>
                <a:gd name="T52" fmla="*/ 479 w 523"/>
                <a:gd name="T53" fmla="*/ 135 h 474"/>
                <a:gd name="T54" fmla="*/ 482 w 523"/>
                <a:gd name="T55" fmla="*/ 183 h 474"/>
                <a:gd name="T56" fmla="*/ 468 w 523"/>
                <a:gd name="T57" fmla="*/ 211 h 474"/>
                <a:gd name="T58" fmla="*/ 436 w 523"/>
                <a:gd name="T59" fmla="*/ 254 h 474"/>
                <a:gd name="T60" fmla="*/ 439 w 523"/>
                <a:gd name="T61" fmla="*/ 273 h 474"/>
                <a:gd name="T62" fmla="*/ 399 w 523"/>
                <a:gd name="T63" fmla="*/ 314 h 474"/>
                <a:gd name="T64" fmla="*/ 389 w 523"/>
                <a:gd name="T65" fmla="*/ 341 h 474"/>
                <a:gd name="T66" fmla="*/ 378 w 523"/>
                <a:gd name="T67" fmla="*/ 393 h 474"/>
                <a:gd name="T68" fmla="*/ 377 w 523"/>
                <a:gd name="T69" fmla="*/ 413 h 474"/>
                <a:gd name="T70" fmla="*/ 389 w 523"/>
                <a:gd name="T71" fmla="*/ 455 h 474"/>
                <a:gd name="T72" fmla="*/ 225 w 523"/>
                <a:gd name="T73" fmla="*/ 470 h 474"/>
                <a:gd name="T74" fmla="*/ 72 w 523"/>
                <a:gd name="T75" fmla="*/ 411 h 474"/>
                <a:gd name="T76" fmla="*/ 36 w 523"/>
                <a:gd name="T77" fmla="*/ 410 h 474"/>
                <a:gd name="T78" fmla="*/ 23 w 523"/>
                <a:gd name="T79" fmla="*/ 173 h 474"/>
                <a:gd name="T80" fmla="*/ 13 w 523"/>
                <a:gd name="T81" fmla="*/ 56 h 474"/>
                <a:gd name="T82" fmla="*/ 144 w 523"/>
                <a:gd name="T83" fmla="*/ 14 h 474"/>
                <a:gd name="T84" fmla="*/ 285 w 523"/>
                <a:gd name="T85" fmla="*/ 10 h 474"/>
                <a:gd name="T86" fmla="*/ 485 w 523"/>
                <a:gd name="T87" fmla="*/ 19 h 474"/>
                <a:gd name="T88" fmla="*/ 464 w 523"/>
                <a:gd name="T89" fmla="*/ 47 h 474"/>
                <a:gd name="T90" fmla="*/ 498 w 523"/>
                <a:gd name="T91" fmla="*/ 73 h 474"/>
                <a:gd name="T92" fmla="*/ 498 w 523"/>
                <a:gd name="T93" fmla="*/ 7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23" h="474">
                  <a:moveTo>
                    <a:pt x="498" y="71"/>
                  </a:moveTo>
                  <a:lnTo>
                    <a:pt x="498" y="69"/>
                  </a:lnTo>
                  <a:lnTo>
                    <a:pt x="462" y="65"/>
                  </a:lnTo>
                  <a:lnTo>
                    <a:pt x="466" y="49"/>
                  </a:lnTo>
                  <a:lnTo>
                    <a:pt x="485" y="33"/>
                  </a:lnTo>
                  <a:lnTo>
                    <a:pt x="488" y="18"/>
                  </a:lnTo>
                  <a:lnTo>
                    <a:pt x="477" y="0"/>
                  </a:lnTo>
                  <a:lnTo>
                    <a:pt x="285" y="7"/>
                  </a:lnTo>
                  <a:lnTo>
                    <a:pt x="285" y="7"/>
                  </a:lnTo>
                  <a:lnTo>
                    <a:pt x="144" y="10"/>
                  </a:lnTo>
                  <a:lnTo>
                    <a:pt x="0" y="13"/>
                  </a:lnTo>
                  <a:lnTo>
                    <a:pt x="10" y="56"/>
                  </a:lnTo>
                  <a:lnTo>
                    <a:pt x="11" y="107"/>
                  </a:lnTo>
                  <a:lnTo>
                    <a:pt x="20" y="173"/>
                  </a:lnTo>
                  <a:lnTo>
                    <a:pt x="21" y="403"/>
                  </a:lnTo>
                  <a:lnTo>
                    <a:pt x="35" y="413"/>
                  </a:lnTo>
                  <a:lnTo>
                    <a:pt x="53" y="406"/>
                  </a:lnTo>
                  <a:lnTo>
                    <a:pt x="69" y="413"/>
                  </a:lnTo>
                  <a:lnTo>
                    <a:pt x="71" y="474"/>
                  </a:lnTo>
                  <a:lnTo>
                    <a:pt x="225" y="473"/>
                  </a:lnTo>
                  <a:lnTo>
                    <a:pt x="387" y="468"/>
                  </a:lnTo>
                  <a:lnTo>
                    <a:pt x="393" y="455"/>
                  </a:lnTo>
                  <a:lnTo>
                    <a:pt x="391" y="431"/>
                  </a:lnTo>
                  <a:lnTo>
                    <a:pt x="381" y="414"/>
                  </a:lnTo>
                  <a:lnTo>
                    <a:pt x="390" y="405"/>
                  </a:lnTo>
                  <a:lnTo>
                    <a:pt x="381" y="391"/>
                  </a:lnTo>
                  <a:lnTo>
                    <a:pt x="385" y="378"/>
                  </a:lnTo>
                  <a:lnTo>
                    <a:pt x="392" y="343"/>
                  </a:lnTo>
                  <a:lnTo>
                    <a:pt x="408" y="328"/>
                  </a:lnTo>
                  <a:lnTo>
                    <a:pt x="404" y="315"/>
                  </a:lnTo>
                  <a:lnTo>
                    <a:pt x="426" y="282"/>
                  </a:lnTo>
                  <a:lnTo>
                    <a:pt x="442" y="276"/>
                  </a:lnTo>
                  <a:lnTo>
                    <a:pt x="441" y="264"/>
                  </a:lnTo>
                  <a:lnTo>
                    <a:pt x="439" y="254"/>
                  </a:lnTo>
                  <a:lnTo>
                    <a:pt x="455" y="221"/>
                  </a:lnTo>
                  <a:lnTo>
                    <a:pt x="471" y="213"/>
                  </a:lnTo>
                  <a:lnTo>
                    <a:pt x="472" y="194"/>
                  </a:lnTo>
                  <a:lnTo>
                    <a:pt x="485" y="185"/>
                  </a:lnTo>
                  <a:lnTo>
                    <a:pt x="491" y="160"/>
                  </a:lnTo>
                  <a:lnTo>
                    <a:pt x="482" y="136"/>
                  </a:lnTo>
                  <a:lnTo>
                    <a:pt x="507" y="122"/>
                  </a:lnTo>
                  <a:lnTo>
                    <a:pt x="509" y="109"/>
                  </a:lnTo>
                  <a:lnTo>
                    <a:pt x="516" y="83"/>
                  </a:lnTo>
                  <a:lnTo>
                    <a:pt x="523" y="63"/>
                  </a:lnTo>
                  <a:lnTo>
                    <a:pt x="497" y="69"/>
                  </a:lnTo>
                  <a:lnTo>
                    <a:pt x="498" y="71"/>
                  </a:lnTo>
                  <a:lnTo>
                    <a:pt x="498" y="69"/>
                  </a:lnTo>
                  <a:lnTo>
                    <a:pt x="498" y="71"/>
                  </a:lnTo>
                  <a:lnTo>
                    <a:pt x="498" y="73"/>
                  </a:lnTo>
                  <a:lnTo>
                    <a:pt x="517" y="67"/>
                  </a:lnTo>
                  <a:lnTo>
                    <a:pt x="513" y="83"/>
                  </a:lnTo>
                  <a:lnTo>
                    <a:pt x="506" y="108"/>
                  </a:lnTo>
                  <a:lnTo>
                    <a:pt x="504" y="120"/>
                  </a:lnTo>
                  <a:lnTo>
                    <a:pt x="479" y="135"/>
                  </a:lnTo>
                  <a:lnTo>
                    <a:pt x="487" y="160"/>
                  </a:lnTo>
                  <a:lnTo>
                    <a:pt x="482" y="183"/>
                  </a:lnTo>
                  <a:lnTo>
                    <a:pt x="469" y="192"/>
                  </a:lnTo>
                  <a:lnTo>
                    <a:pt x="468" y="211"/>
                  </a:lnTo>
                  <a:lnTo>
                    <a:pt x="453" y="218"/>
                  </a:lnTo>
                  <a:lnTo>
                    <a:pt x="436" y="254"/>
                  </a:lnTo>
                  <a:lnTo>
                    <a:pt x="438" y="265"/>
                  </a:lnTo>
                  <a:lnTo>
                    <a:pt x="439" y="273"/>
                  </a:lnTo>
                  <a:lnTo>
                    <a:pt x="424" y="280"/>
                  </a:lnTo>
                  <a:lnTo>
                    <a:pt x="399" y="314"/>
                  </a:lnTo>
                  <a:lnTo>
                    <a:pt x="405" y="327"/>
                  </a:lnTo>
                  <a:lnTo>
                    <a:pt x="389" y="341"/>
                  </a:lnTo>
                  <a:lnTo>
                    <a:pt x="382" y="378"/>
                  </a:lnTo>
                  <a:lnTo>
                    <a:pt x="378" y="393"/>
                  </a:lnTo>
                  <a:lnTo>
                    <a:pt x="385" y="404"/>
                  </a:lnTo>
                  <a:lnTo>
                    <a:pt x="377" y="413"/>
                  </a:lnTo>
                  <a:lnTo>
                    <a:pt x="388" y="432"/>
                  </a:lnTo>
                  <a:lnTo>
                    <a:pt x="389" y="455"/>
                  </a:lnTo>
                  <a:lnTo>
                    <a:pt x="384" y="464"/>
                  </a:lnTo>
                  <a:lnTo>
                    <a:pt x="225" y="470"/>
                  </a:lnTo>
                  <a:lnTo>
                    <a:pt x="74" y="471"/>
                  </a:lnTo>
                  <a:lnTo>
                    <a:pt x="72" y="411"/>
                  </a:lnTo>
                  <a:lnTo>
                    <a:pt x="53" y="402"/>
                  </a:lnTo>
                  <a:lnTo>
                    <a:pt x="36" y="410"/>
                  </a:lnTo>
                  <a:lnTo>
                    <a:pt x="24" y="401"/>
                  </a:lnTo>
                  <a:lnTo>
                    <a:pt x="23" y="173"/>
                  </a:lnTo>
                  <a:lnTo>
                    <a:pt x="14" y="107"/>
                  </a:lnTo>
                  <a:lnTo>
                    <a:pt x="13" y="56"/>
                  </a:lnTo>
                  <a:lnTo>
                    <a:pt x="5" y="16"/>
                  </a:lnTo>
                  <a:lnTo>
                    <a:pt x="144" y="14"/>
                  </a:lnTo>
                  <a:lnTo>
                    <a:pt x="285" y="10"/>
                  </a:lnTo>
                  <a:lnTo>
                    <a:pt x="285" y="10"/>
                  </a:lnTo>
                  <a:lnTo>
                    <a:pt x="476" y="3"/>
                  </a:lnTo>
                  <a:lnTo>
                    <a:pt x="485" y="19"/>
                  </a:lnTo>
                  <a:lnTo>
                    <a:pt x="482" y="32"/>
                  </a:lnTo>
                  <a:lnTo>
                    <a:pt x="464" y="47"/>
                  </a:lnTo>
                  <a:lnTo>
                    <a:pt x="457" y="68"/>
                  </a:lnTo>
                  <a:lnTo>
                    <a:pt x="498" y="73"/>
                  </a:lnTo>
                  <a:lnTo>
                    <a:pt x="498" y="73"/>
                  </a:lnTo>
                  <a:lnTo>
                    <a:pt x="498" y="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7">
              <a:extLst>
                <a:ext uri="{FF2B5EF4-FFF2-40B4-BE49-F238E27FC236}">
                  <a16:creationId xmlns:a16="http://schemas.microsoft.com/office/drawing/2014/main" id="{8CAE6CE7-175A-04EC-783A-E3109D3E8BAC}"/>
                </a:ext>
              </a:extLst>
            </p:cNvPr>
            <p:cNvSpPr>
              <a:spLocks/>
            </p:cNvSpPr>
            <p:nvPr/>
          </p:nvSpPr>
          <p:spPr bwMode="auto">
            <a:xfrm>
              <a:off x="810" y="2133"/>
              <a:ext cx="708" cy="832"/>
            </a:xfrm>
            <a:custGeom>
              <a:avLst/>
              <a:gdLst>
                <a:gd name="T0" fmla="*/ 1 w 708"/>
                <a:gd name="T1" fmla="*/ 563 h 832"/>
                <a:gd name="T2" fmla="*/ 0 w 708"/>
                <a:gd name="T3" fmla="*/ 573 h 832"/>
                <a:gd name="T4" fmla="*/ 2 w 708"/>
                <a:gd name="T5" fmla="*/ 578 h 832"/>
                <a:gd name="T6" fmla="*/ 115 w 708"/>
                <a:gd name="T7" fmla="*/ 643 h 832"/>
                <a:gd name="T8" fmla="*/ 188 w 708"/>
                <a:gd name="T9" fmla="*/ 689 h 832"/>
                <a:gd name="T10" fmla="*/ 276 w 708"/>
                <a:gd name="T11" fmla="*/ 741 h 832"/>
                <a:gd name="T12" fmla="*/ 377 w 708"/>
                <a:gd name="T13" fmla="*/ 801 h 832"/>
                <a:gd name="T14" fmla="*/ 451 w 708"/>
                <a:gd name="T15" fmla="*/ 816 h 832"/>
                <a:gd name="T16" fmla="*/ 604 w 708"/>
                <a:gd name="T17" fmla="*/ 832 h 832"/>
                <a:gd name="T18" fmla="*/ 640 w 708"/>
                <a:gd name="T19" fmla="*/ 593 h 832"/>
                <a:gd name="T20" fmla="*/ 682 w 708"/>
                <a:gd name="T21" fmla="*/ 275 h 832"/>
                <a:gd name="T22" fmla="*/ 708 w 708"/>
                <a:gd name="T23" fmla="*/ 88 h 832"/>
                <a:gd name="T24" fmla="*/ 560 w 708"/>
                <a:gd name="T25" fmla="*/ 67 h 832"/>
                <a:gd name="T26" fmla="*/ 196 w 708"/>
                <a:gd name="T27" fmla="*/ 0 h 832"/>
                <a:gd name="T28" fmla="*/ 195 w 708"/>
                <a:gd name="T29" fmla="*/ 6 h 832"/>
                <a:gd name="T30" fmla="*/ 180 w 708"/>
                <a:gd name="T31" fmla="*/ 106 h 832"/>
                <a:gd name="T32" fmla="*/ 167 w 708"/>
                <a:gd name="T33" fmla="*/ 129 h 832"/>
                <a:gd name="T34" fmla="*/ 150 w 708"/>
                <a:gd name="T35" fmla="*/ 128 h 832"/>
                <a:gd name="T36" fmla="*/ 143 w 708"/>
                <a:gd name="T37" fmla="*/ 112 h 832"/>
                <a:gd name="T38" fmla="*/ 127 w 708"/>
                <a:gd name="T39" fmla="*/ 109 h 832"/>
                <a:gd name="T40" fmla="*/ 120 w 708"/>
                <a:gd name="T41" fmla="*/ 103 h 832"/>
                <a:gd name="T42" fmla="*/ 113 w 708"/>
                <a:gd name="T43" fmla="*/ 103 h 832"/>
                <a:gd name="T44" fmla="*/ 100 w 708"/>
                <a:gd name="T45" fmla="*/ 114 h 832"/>
                <a:gd name="T46" fmla="*/ 99 w 708"/>
                <a:gd name="T47" fmla="*/ 155 h 832"/>
                <a:gd name="T48" fmla="*/ 97 w 708"/>
                <a:gd name="T49" fmla="*/ 163 h 832"/>
                <a:gd name="T50" fmla="*/ 94 w 708"/>
                <a:gd name="T51" fmla="*/ 238 h 832"/>
                <a:gd name="T52" fmla="*/ 85 w 708"/>
                <a:gd name="T53" fmla="*/ 253 h 832"/>
                <a:gd name="T54" fmla="*/ 83 w 708"/>
                <a:gd name="T55" fmla="*/ 273 h 832"/>
                <a:gd name="T56" fmla="*/ 99 w 708"/>
                <a:gd name="T57" fmla="*/ 303 h 832"/>
                <a:gd name="T58" fmla="*/ 106 w 708"/>
                <a:gd name="T59" fmla="*/ 336 h 832"/>
                <a:gd name="T60" fmla="*/ 110 w 708"/>
                <a:gd name="T61" fmla="*/ 342 h 832"/>
                <a:gd name="T62" fmla="*/ 117 w 708"/>
                <a:gd name="T63" fmla="*/ 348 h 832"/>
                <a:gd name="T64" fmla="*/ 114 w 708"/>
                <a:gd name="T65" fmla="*/ 363 h 832"/>
                <a:gd name="T66" fmla="*/ 105 w 708"/>
                <a:gd name="T67" fmla="*/ 370 h 832"/>
                <a:gd name="T68" fmla="*/ 84 w 708"/>
                <a:gd name="T69" fmla="*/ 380 h 832"/>
                <a:gd name="T70" fmla="*/ 75 w 708"/>
                <a:gd name="T71" fmla="*/ 391 h 832"/>
                <a:gd name="T72" fmla="*/ 65 w 708"/>
                <a:gd name="T73" fmla="*/ 412 h 832"/>
                <a:gd name="T74" fmla="*/ 62 w 708"/>
                <a:gd name="T75" fmla="*/ 441 h 832"/>
                <a:gd name="T76" fmla="*/ 44 w 708"/>
                <a:gd name="T77" fmla="*/ 458 h 832"/>
                <a:gd name="T78" fmla="*/ 32 w 708"/>
                <a:gd name="T79" fmla="*/ 464 h 832"/>
                <a:gd name="T80" fmla="*/ 32 w 708"/>
                <a:gd name="T81" fmla="*/ 499 h 832"/>
                <a:gd name="T82" fmla="*/ 29 w 708"/>
                <a:gd name="T83" fmla="*/ 509 h 832"/>
                <a:gd name="T84" fmla="*/ 31 w 708"/>
                <a:gd name="T85" fmla="*/ 513 h 832"/>
                <a:gd name="T86" fmla="*/ 54 w 708"/>
                <a:gd name="T87" fmla="*/ 516 h 832"/>
                <a:gd name="T88" fmla="*/ 49 w 708"/>
                <a:gd name="T89" fmla="*/ 533 h 832"/>
                <a:gd name="T90" fmla="*/ 39 w 708"/>
                <a:gd name="T91" fmla="*/ 548 h 832"/>
                <a:gd name="T92" fmla="*/ 17 w 708"/>
                <a:gd name="T93" fmla="*/ 551 h 832"/>
                <a:gd name="T94" fmla="*/ 1 w 708"/>
                <a:gd name="T95" fmla="*/ 5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832">
                  <a:moveTo>
                    <a:pt x="1" y="563"/>
                  </a:moveTo>
                  <a:lnTo>
                    <a:pt x="0" y="573"/>
                  </a:lnTo>
                  <a:lnTo>
                    <a:pt x="2" y="578"/>
                  </a:lnTo>
                  <a:lnTo>
                    <a:pt x="115" y="643"/>
                  </a:lnTo>
                  <a:lnTo>
                    <a:pt x="188" y="689"/>
                  </a:lnTo>
                  <a:lnTo>
                    <a:pt x="276" y="741"/>
                  </a:lnTo>
                  <a:lnTo>
                    <a:pt x="377" y="801"/>
                  </a:lnTo>
                  <a:lnTo>
                    <a:pt x="451" y="816"/>
                  </a:lnTo>
                  <a:lnTo>
                    <a:pt x="604" y="832"/>
                  </a:lnTo>
                  <a:lnTo>
                    <a:pt x="640" y="593"/>
                  </a:lnTo>
                  <a:lnTo>
                    <a:pt x="682" y="275"/>
                  </a:lnTo>
                  <a:lnTo>
                    <a:pt x="708" y="88"/>
                  </a:lnTo>
                  <a:lnTo>
                    <a:pt x="560" y="67"/>
                  </a:lnTo>
                  <a:lnTo>
                    <a:pt x="196" y="0"/>
                  </a:lnTo>
                  <a:lnTo>
                    <a:pt x="195" y="6"/>
                  </a:lnTo>
                  <a:lnTo>
                    <a:pt x="180" y="106"/>
                  </a:lnTo>
                  <a:lnTo>
                    <a:pt x="167" y="129"/>
                  </a:lnTo>
                  <a:lnTo>
                    <a:pt x="150" y="128"/>
                  </a:lnTo>
                  <a:lnTo>
                    <a:pt x="143" y="112"/>
                  </a:lnTo>
                  <a:lnTo>
                    <a:pt x="127" y="109"/>
                  </a:lnTo>
                  <a:lnTo>
                    <a:pt x="120" y="103"/>
                  </a:lnTo>
                  <a:lnTo>
                    <a:pt x="113" y="103"/>
                  </a:lnTo>
                  <a:lnTo>
                    <a:pt x="100" y="114"/>
                  </a:lnTo>
                  <a:lnTo>
                    <a:pt x="99" y="155"/>
                  </a:lnTo>
                  <a:lnTo>
                    <a:pt x="97" y="163"/>
                  </a:lnTo>
                  <a:lnTo>
                    <a:pt x="94" y="238"/>
                  </a:lnTo>
                  <a:lnTo>
                    <a:pt x="85" y="253"/>
                  </a:lnTo>
                  <a:lnTo>
                    <a:pt x="83" y="273"/>
                  </a:lnTo>
                  <a:lnTo>
                    <a:pt x="99" y="303"/>
                  </a:lnTo>
                  <a:lnTo>
                    <a:pt x="106" y="336"/>
                  </a:lnTo>
                  <a:lnTo>
                    <a:pt x="110" y="342"/>
                  </a:lnTo>
                  <a:lnTo>
                    <a:pt x="117" y="348"/>
                  </a:lnTo>
                  <a:lnTo>
                    <a:pt x="114" y="363"/>
                  </a:lnTo>
                  <a:lnTo>
                    <a:pt x="105" y="370"/>
                  </a:lnTo>
                  <a:lnTo>
                    <a:pt x="84" y="380"/>
                  </a:lnTo>
                  <a:lnTo>
                    <a:pt x="75" y="391"/>
                  </a:lnTo>
                  <a:lnTo>
                    <a:pt x="65" y="412"/>
                  </a:lnTo>
                  <a:lnTo>
                    <a:pt x="62" y="441"/>
                  </a:lnTo>
                  <a:lnTo>
                    <a:pt x="44" y="458"/>
                  </a:lnTo>
                  <a:lnTo>
                    <a:pt x="32" y="464"/>
                  </a:lnTo>
                  <a:lnTo>
                    <a:pt x="32" y="499"/>
                  </a:lnTo>
                  <a:lnTo>
                    <a:pt x="29" y="509"/>
                  </a:lnTo>
                  <a:lnTo>
                    <a:pt x="31" y="513"/>
                  </a:lnTo>
                  <a:lnTo>
                    <a:pt x="54" y="516"/>
                  </a:lnTo>
                  <a:lnTo>
                    <a:pt x="49" y="533"/>
                  </a:lnTo>
                  <a:lnTo>
                    <a:pt x="39" y="548"/>
                  </a:lnTo>
                  <a:lnTo>
                    <a:pt x="17" y="551"/>
                  </a:lnTo>
                  <a:lnTo>
                    <a:pt x="1" y="5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8">
              <a:extLst>
                <a:ext uri="{FF2B5EF4-FFF2-40B4-BE49-F238E27FC236}">
                  <a16:creationId xmlns:a16="http://schemas.microsoft.com/office/drawing/2014/main" id="{1A5840E4-5E25-0199-7D24-BE46D00B6C16}"/>
                </a:ext>
              </a:extLst>
            </p:cNvPr>
            <p:cNvSpPr>
              <a:spLocks/>
            </p:cNvSpPr>
            <p:nvPr/>
          </p:nvSpPr>
          <p:spPr bwMode="auto">
            <a:xfrm>
              <a:off x="810" y="2133"/>
              <a:ext cx="708" cy="832"/>
            </a:xfrm>
            <a:custGeom>
              <a:avLst/>
              <a:gdLst>
                <a:gd name="T0" fmla="*/ 1 w 708"/>
                <a:gd name="T1" fmla="*/ 563 h 832"/>
                <a:gd name="T2" fmla="*/ 0 w 708"/>
                <a:gd name="T3" fmla="*/ 573 h 832"/>
                <a:gd name="T4" fmla="*/ 2 w 708"/>
                <a:gd name="T5" fmla="*/ 578 h 832"/>
                <a:gd name="T6" fmla="*/ 115 w 708"/>
                <a:gd name="T7" fmla="*/ 643 h 832"/>
                <a:gd name="T8" fmla="*/ 188 w 708"/>
                <a:gd name="T9" fmla="*/ 689 h 832"/>
                <a:gd name="T10" fmla="*/ 276 w 708"/>
                <a:gd name="T11" fmla="*/ 741 h 832"/>
                <a:gd name="T12" fmla="*/ 377 w 708"/>
                <a:gd name="T13" fmla="*/ 801 h 832"/>
                <a:gd name="T14" fmla="*/ 451 w 708"/>
                <a:gd name="T15" fmla="*/ 816 h 832"/>
                <a:gd name="T16" fmla="*/ 604 w 708"/>
                <a:gd name="T17" fmla="*/ 832 h 832"/>
                <a:gd name="T18" fmla="*/ 640 w 708"/>
                <a:gd name="T19" fmla="*/ 593 h 832"/>
                <a:gd name="T20" fmla="*/ 682 w 708"/>
                <a:gd name="T21" fmla="*/ 275 h 832"/>
                <a:gd name="T22" fmla="*/ 708 w 708"/>
                <a:gd name="T23" fmla="*/ 88 h 832"/>
                <a:gd name="T24" fmla="*/ 560 w 708"/>
                <a:gd name="T25" fmla="*/ 67 h 832"/>
                <a:gd name="T26" fmla="*/ 196 w 708"/>
                <a:gd name="T27" fmla="*/ 0 h 832"/>
                <a:gd name="T28" fmla="*/ 195 w 708"/>
                <a:gd name="T29" fmla="*/ 6 h 832"/>
                <a:gd name="T30" fmla="*/ 180 w 708"/>
                <a:gd name="T31" fmla="*/ 106 h 832"/>
                <a:gd name="T32" fmla="*/ 167 w 708"/>
                <a:gd name="T33" fmla="*/ 129 h 832"/>
                <a:gd name="T34" fmla="*/ 150 w 708"/>
                <a:gd name="T35" fmla="*/ 128 h 832"/>
                <a:gd name="T36" fmla="*/ 143 w 708"/>
                <a:gd name="T37" fmla="*/ 112 h 832"/>
                <a:gd name="T38" fmla="*/ 127 w 708"/>
                <a:gd name="T39" fmla="*/ 109 h 832"/>
                <a:gd name="T40" fmla="*/ 120 w 708"/>
                <a:gd name="T41" fmla="*/ 103 h 832"/>
                <a:gd name="T42" fmla="*/ 113 w 708"/>
                <a:gd name="T43" fmla="*/ 103 h 832"/>
                <a:gd name="T44" fmla="*/ 100 w 708"/>
                <a:gd name="T45" fmla="*/ 114 h 832"/>
                <a:gd name="T46" fmla="*/ 99 w 708"/>
                <a:gd name="T47" fmla="*/ 155 h 832"/>
                <a:gd name="T48" fmla="*/ 97 w 708"/>
                <a:gd name="T49" fmla="*/ 163 h 832"/>
                <a:gd name="T50" fmla="*/ 94 w 708"/>
                <a:gd name="T51" fmla="*/ 238 h 832"/>
                <a:gd name="T52" fmla="*/ 85 w 708"/>
                <a:gd name="T53" fmla="*/ 253 h 832"/>
                <a:gd name="T54" fmla="*/ 83 w 708"/>
                <a:gd name="T55" fmla="*/ 273 h 832"/>
                <a:gd name="T56" fmla="*/ 99 w 708"/>
                <a:gd name="T57" fmla="*/ 303 h 832"/>
                <a:gd name="T58" fmla="*/ 106 w 708"/>
                <a:gd name="T59" fmla="*/ 336 h 832"/>
                <a:gd name="T60" fmla="*/ 110 w 708"/>
                <a:gd name="T61" fmla="*/ 342 h 832"/>
                <a:gd name="T62" fmla="*/ 117 w 708"/>
                <a:gd name="T63" fmla="*/ 348 h 832"/>
                <a:gd name="T64" fmla="*/ 114 w 708"/>
                <a:gd name="T65" fmla="*/ 363 h 832"/>
                <a:gd name="T66" fmla="*/ 105 w 708"/>
                <a:gd name="T67" fmla="*/ 370 h 832"/>
                <a:gd name="T68" fmla="*/ 84 w 708"/>
                <a:gd name="T69" fmla="*/ 380 h 832"/>
                <a:gd name="T70" fmla="*/ 75 w 708"/>
                <a:gd name="T71" fmla="*/ 391 h 832"/>
                <a:gd name="T72" fmla="*/ 65 w 708"/>
                <a:gd name="T73" fmla="*/ 412 h 832"/>
                <a:gd name="T74" fmla="*/ 62 w 708"/>
                <a:gd name="T75" fmla="*/ 441 h 832"/>
                <a:gd name="T76" fmla="*/ 44 w 708"/>
                <a:gd name="T77" fmla="*/ 458 h 832"/>
                <a:gd name="T78" fmla="*/ 32 w 708"/>
                <a:gd name="T79" fmla="*/ 464 h 832"/>
                <a:gd name="T80" fmla="*/ 32 w 708"/>
                <a:gd name="T81" fmla="*/ 499 h 832"/>
                <a:gd name="T82" fmla="*/ 29 w 708"/>
                <a:gd name="T83" fmla="*/ 509 h 832"/>
                <a:gd name="T84" fmla="*/ 31 w 708"/>
                <a:gd name="T85" fmla="*/ 513 h 832"/>
                <a:gd name="T86" fmla="*/ 54 w 708"/>
                <a:gd name="T87" fmla="*/ 516 h 832"/>
                <a:gd name="T88" fmla="*/ 49 w 708"/>
                <a:gd name="T89" fmla="*/ 533 h 832"/>
                <a:gd name="T90" fmla="*/ 39 w 708"/>
                <a:gd name="T91" fmla="*/ 548 h 832"/>
                <a:gd name="T92" fmla="*/ 17 w 708"/>
                <a:gd name="T93" fmla="*/ 551 h 832"/>
                <a:gd name="T94" fmla="*/ 1 w 708"/>
                <a:gd name="T95" fmla="*/ 563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08" h="832">
                  <a:moveTo>
                    <a:pt x="1" y="563"/>
                  </a:moveTo>
                  <a:lnTo>
                    <a:pt x="0" y="573"/>
                  </a:lnTo>
                  <a:lnTo>
                    <a:pt x="2" y="578"/>
                  </a:lnTo>
                  <a:lnTo>
                    <a:pt x="115" y="643"/>
                  </a:lnTo>
                  <a:lnTo>
                    <a:pt x="188" y="689"/>
                  </a:lnTo>
                  <a:lnTo>
                    <a:pt x="276" y="741"/>
                  </a:lnTo>
                  <a:lnTo>
                    <a:pt x="377" y="801"/>
                  </a:lnTo>
                  <a:lnTo>
                    <a:pt x="451" y="816"/>
                  </a:lnTo>
                  <a:lnTo>
                    <a:pt x="604" y="832"/>
                  </a:lnTo>
                  <a:lnTo>
                    <a:pt x="640" y="593"/>
                  </a:lnTo>
                  <a:lnTo>
                    <a:pt x="682" y="275"/>
                  </a:lnTo>
                  <a:lnTo>
                    <a:pt x="708" y="88"/>
                  </a:lnTo>
                  <a:lnTo>
                    <a:pt x="560" y="67"/>
                  </a:lnTo>
                  <a:lnTo>
                    <a:pt x="196" y="0"/>
                  </a:lnTo>
                  <a:lnTo>
                    <a:pt x="195" y="6"/>
                  </a:lnTo>
                  <a:lnTo>
                    <a:pt x="180" y="106"/>
                  </a:lnTo>
                  <a:lnTo>
                    <a:pt x="167" y="129"/>
                  </a:lnTo>
                  <a:lnTo>
                    <a:pt x="150" y="128"/>
                  </a:lnTo>
                  <a:lnTo>
                    <a:pt x="143" y="112"/>
                  </a:lnTo>
                  <a:lnTo>
                    <a:pt x="127" y="109"/>
                  </a:lnTo>
                  <a:lnTo>
                    <a:pt x="120" y="103"/>
                  </a:lnTo>
                  <a:lnTo>
                    <a:pt x="113" y="103"/>
                  </a:lnTo>
                  <a:lnTo>
                    <a:pt x="100" y="114"/>
                  </a:lnTo>
                  <a:lnTo>
                    <a:pt x="99" y="155"/>
                  </a:lnTo>
                  <a:lnTo>
                    <a:pt x="97" y="163"/>
                  </a:lnTo>
                  <a:lnTo>
                    <a:pt x="94" y="238"/>
                  </a:lnTo>
                  <a:lnTo>
                    <a:pt x="85" y="253"/>
                  </a:lnTo>
                  <a:lnTo>
                    <a:pt x="83" y="273"/>
                  </a:lnTo>
                  <a:lnTo>
                    <a:pt x="99" y="303"/>
                  </a:lnTo>
                  <a:lnTo>
                    <a:pt x="106" y="336"/>
                  </a:lnTo>
                  <a:lnTo>
                    <a:pt x="110" y="342"/>
                  </a:lnTo>
                  <a:lnTo>
                    <a:pt x="117" y="348"/>
                  </a:lnTo>
                  <a:lnTo>
                    <a:pt x="114" y="363"/>
                  </a:lnTo>
                  <a:lnTo>
                    <a:pt x="105" y="370"/>
                  </a:lnTo>
                  <a:lnTo>
                    <a:pt x="84" y="380"/>
                  </a:lnTo>
                  <a:lnTo>
                    <a:pt x="75" y="391"/>
                  </a:lnTo>
                  <a:lnTo>
                    <a:pt x="65" y="412"/>
                  </a:lnTo>
                  <a:lnTo>
                    <a:pt x="62" y="441"/>
                  </a:lnTo>
                  <a:lnTo>
                    <a:pt x="44" y="458"/>
                  </a:lnTo>
                  <a:lnTo>
                    <a:pt x="32" y="464"/>
                  </a:lnTo>
                  <a:lnTo>
                    <a:pt x="32" y="499"/>
                  </a:lnTo>
                  <a:lnTo>
                    <a:pt x="29" y="509"/>
                  </a:lnTo>
                  <a:lnTo>
                    <a:pt x="31" y="513"/>
                  </a:lnTo>
                  <a:lnTo>
                    <a:pt x="54" y="516"/>
                  </a:lnTo>
                  <a:lnTo>
                    <a:pt x="49" y="533"/>
                  </a:lnTo>
                  <a:lnTo>
                    <a:pt x="39" y="548"/>
                  </a:lnTo>
                  <a:lnTo>
                    <a:pt x="17" y="551"/>
                  </a:lnTo>
                  <a:lnTo>
                    <a:pt x="1" y="56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9">
              <a:extLst>
                <a:ext uri="{FF2B5EF4-FFF2-40B4-BE49-F238E27FC236}">
                  <a16:creationId xmlns:a16="http://schemas.microsoft.com/office/drawing/2014/main" id="{D0D9FBB8-0AD1-A61D-143E-D6510E1030CE}"/>
                </a:ext>
              </a:extLst>
            </p:cNvPr>
            <p:cNvSpPr>
              <a:spLocks/>
            </p:cNvSpPr>
            <p:nvPr/>
          </p:nvSpPr>
          <p:spPr bwMode="auto">
            <a:xfrm>
              <a:off x="808" y="2131"/>
              <a:ext cx="713" cy="835"/>
            </a:xfrm>
            <a:custGeom>
              <a:avLst/>
              <a:gdLst>
                <a:gd name="T0" fmla="*/ 2 w 713"/>
                <a:gd name="T1" fmla="*/ 565 h 835"/>
                <a:gd name="T2" fmla="*/ 3 w 713"/>
                <a:gd name="T3" fmla="*/ 583 h 835"/>
                <a:gd name="T4" fmla="*/ 189 w 713"/>
                <a:gd name="T5" fmla="*/ 692 h 835"/>
                <a:gd name="T6" fmla="*/ 278 w 713"/>
                <a:gd name="T7" fmla="*/ 744 h 835"/>
                <a:gd name="T8" fmla="*/ 453 w 713"/>
                <a:gd name="T9" fmla="*/ 819 h 835"/>
                <a:gd name="T10" fmla="*/ 644 w 713"/>
                <a:gd name="T11" fmla="*/ 595 h 835"/>
                <a:gd name="T12" fmla="*/ 684 w 713"/>
                <a:gd name="T13" fmla="*/ 277 h 835"/>
                <a:gd name="T14" fmla="*/ 713 w 713"/>
                <a:gd name="T15" fmla="*/ 89 h 835"/>
                <a:gd name="T16" fmla="*/ 197 w 713"/>
                <a:gd name="T17" fmla="*/ 0 h 835"/>
                <a:gd name="T18" fmla="*/ 180 w 713"/>
                <a:gd name="T19" fmla="*/ 107 h 835"/>
                <a:gd name="T20" fmla="*/ 153 w 713"/>
                <a:gd name="T21" fmla="*/ 128 h 835"/>
                <a:gd name="T22" fmla="*/ 130 w 713"/>
                <a:gd name="T23" fmla="*/ 110 h 835"/>
                <a:gd name="T24" fmla="*/ 114 w 713"/>
                <a:gd name="T25" fmla="*/ 104 h 835"/>
                <a:gd name="T26" fmla="*/ 99 w 713"/>
                <a:gd name="T27" fmla="*/ 157 h 835"/>
                <a:gd name="T28" fmla="*/ 95 w 713"/>
                <a:gd name="T29" fmla="*/ 240 h 835"/>
                <a:gd name="T30" fmla="*/ 83 w 713"/>
                <a:gd name="T31" fmla="*/ 276 h 835"/>
                <a:gd name="T32" fmla="*/ 107 w 713"/>
                <a:gd name="T33" fmla="*/ 339 h 835"/>
                <a:gd name="T34" fmla="*/ 117 w 713"/>
                <a:gd name="T35" fmla="*/ 351 h 835"/>
                <a:gd name="T36" fmla="*/ 106 w 713"/>
                <a:gd name="T37" fmla="*/ 370 h 835"/>
                <a:gd name="T38" fmla="*/ 75 w 713"/>
                <a:gd name="T39" fmla="*/ 392 h 835"/>
                <a:gd name="T40" fmla="*/ 62 w 713"/>
                <a:gd name="T41" fmla="*/ 442 h 835"/>
                <a:gd name="T42" fmla="*/ 33 w 713"/>
                <a:gd name="T43" fmla="*/ 466 h 835"/>
                <a:gd name="T44" fmla="*/ 28 w 713"/>
                <a:gd name="T45" fmla="*/ 511 h 835"/>
                <a:gd name="T46" fmla="*/ 54 w 713"/>
                <a:gd name="T47" fmla="*/ 519 h 835"/>
                <a:gd name="T48" fmla="*/ 40 w 713"/>
                <a:gd name="T49" fmla="*/ 548 h 835"/>
                <a:gd name="T50" fmla="*/ 2 w 713"/>
                <a:gd name="T51" fmla="*/ 565 h 835"/>
                <a:gd name="T52" fmla="*/ 3 w 713"/>
                <a:gd name="T53" fmla="*/ 565 h 835"/>
                <a:gd name="T54" fmla="*/ 20 w 713"/>
                <a:gd name="T55" fmla="*/ 555 h 835"/>
                <a:gd name="T56" fmla="*/ 53 w 713"/>
                <a:gd name="T57" fmla="*/ 536 h 835"/>
                <a:gd name="T58" fmla="*/ 34 w 713"/>
                <a:gd name="T59" fmla="*/ 514 h 835"/>
                <a:gd name="T60" fmla="*/ 35 w 713"/>
                <a:gd name="T61" fmla="*/ 501 h 835"/>
                <a:gd name="T62" fmla="*/ 47 w 713"/>
                <a:gd name="T63" fmla="*/ 462 h 835"/>
                <a:gd name="T64" fmla="*/ 68 w 713"/>
                <a:gd name="T65" fmla="*/ 414 h 835"/>
                <a:gd name="T66" fmla="*/ 87 w 713"/>
                <a:gd name="T67" fmla="*/ 383 h 835"/>
                <a:gd name="T68" fmla="*/ 119 w 713"/>
                <a:gd name="T69" fmla="*/ 366 h 835"/>
                <a:gd name="T70" fmla="*/ 113 w 713"/>
                <a:gd name="T71" fmla="*/ 343 h 835"/>
                <a:gd name="T72" fmla="*/ 104 w 713"/>
                <a:gd name="T73" fmla="*/ 305 h 835"/>
                <a:gd name="T74" fmla="*/ 89 w 713"/>
                <a:gd name="T75" fmla="*/ 255 h 835"/>
                <a:gd name="T76" fmla="*/ 100 w 713"/>
                <a:gd name="T77" fmla="*/ 166 h 835"/>
                <a:gd name="T78" fmla="*/ 105 w 713"/>
                <a:gd name="T79" fmla="*/ 117 h 835"/>
                <a:gd name="T80" fmla="*/ 122 w 713"/>
                <a:gd name="T81" fmla="*/ 106 h 835"/>
                <a:gd name="T82" fmla="*/ 143 w 713"/>
                <a:gd name="T83" fmla="*/ 116 h 835"/>
                <a:gd name="T84" fmla="*/ 170 w 713"/>
                <a:gd name="T85" fmla="*/ 133 h 835"/>
                <a:gd name="T86" fmla="*/ 199 w 713"/>
                <a:gd name="T87" fmla="*/ 9 h 835"/>
                <a:gd name="T88" fmla="*/ 562 w 713"/>
                <a:gd name="T89" fmla="*/ 70 h 835"/>
                <a:gd name="T90" fmla="*/ 683 w 713"/>
                <a:gd name="T91" fmla="*/ 276 h 835"/>
                <a:gd name="T92" fmla="*/ 642 w 713"/>
                <a:gd name="T93" fmla="*/ 595 h 835"/>
                <a:gd name="T94" fmla="*/ 604 w 713"/>
                <a:gd name="T95" fmla="*/ 832 h 835"/>
                <a:gd name="T96" fmla="*/ 380 w 713"/>
                <a:gd name="T97" fmla="*/ 802 h 835"/>
                <a:gd name="T98" fmla="*/ 191 w 713"/>
                <a:gd name="T99" fmla="*/ 690 h 835"/>
                <a:gd name="T100" fmla="*/ 6 w 713"/>
                <a:gd name="T101" fmla="*/ 579 h 835"/>
                <a:gd name="T102" fmla="*/ 5 w 713"/>
                <a:gd name="T103" fmla="*/ 567 h 835"/>
                <a:gd name="T104" fmla="*/ 4 w 713"/>
                <a:gd name="T105" fmla="*/ 568 h 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13" h="835">
                  <a:moveTo>
                    <a:pt x="3" y="565"/>
                  </a:moveTo>
                  <a:lnTo>
                    <a:pt x="2" y="565"/>
                  </a:lnTo>
                  <a:lnTo>
                    <a:pt x="0" y="575"/>
                  </a:lnTo>
                  <a:lnTo>
                    <a:pt x="3" y="583"/>
                  </a:lnTo>
                  <a:lnTo>
                    <a:pt x="117" y="647"/>
                  </a:lnTo>
                  <a:lnTo>
                    <a:pt x="189" y="692"/>
                  </a:lnTo>
                  <a:lnTo>
                    <a:pt x="278" y="744"/>
                  </a:lnTo>
                  <a:lnTo>
                    <a:pt x="278" y="744"/>
                  </a:lnTo>
                  <a:lnTo>
                    <a:pt x="379" y="804"/>
                  </a:lnTo>
                  <a:lnTo>
                    <a:pt x="453" y="819"/>
                  </a:lnTo>
                  <a:lnTo>
                    <a:pt x="608" y="835"/>
                  </a:lnTo>
                  <a:lnTo>
                    <a:pt x="644" y="595"/>
                  </a:lnTo>
                  <a:lnTo>
                    <a:pt x="686" y="277"/>
                  </a:lnTo>
                  <a:lnTo>
                    <a:pt x="684" y="277"/>
                  </a:lnTo>
                  <a:lnTo>
                    <a:pt x="686" y="277"/>
                  </a:lnTo>
                  <a:lnTo>
                    <a:pt x="713" y="89"/>
                  </a:lnTo>
                  <a:lnTo>
                    <a:pt x="564" y="66"/>
                  </a:lnTo>
                  <a:lnTo>
                    <a:pt x="197" y="0"/>
                  </a:lnTo>
                  <a:lnTo>
                    <a:pt x="196" y="8"/>
                  </a:lnTo>
                  <a:lnTo>
                    <a:pt x="180" y="107"/>
                  </a:lnTo>
                  <a:lnTo>
                    <a:pt x="168" y="129"/>
                  </a:lnTo>
                  <a:lnTo>
                    <a:pt x="153" y="128"/>
                  </a:lnTo>
                  <a:lnTo>
                    <a:pt x="146" y="113"/>
                  </a:lnTo>
                  <a:lnTo>
                    <a:pt x="130" y="110"/>
                  </a:lnTo>
                  <a:lnTo>
                    <a:pt x="123" y="103"/>
                  </a:lnTo>
                  <a:lnTo>
                    <a:pt x="114" y="104"/>
                  </a:lnTo>
                  <a:lnTo>
                    <a:pt x="101" y="115"/>
                  </a:lnTo>
                  <a:lnTo>
                    <a:pt x="99" y="157"/>
                  </a:lnTo>
                  <a:lnTo>
                    <a:pt x="97" y="165"/>
                  </a:lnTo>
                  <a:lnTo>
                    <a:pt x="95" y="240"/>
                  </a:lnTo>
                  <a:lnTo>
                    <a:pt x="85" y="254"/>
                  </a:lnTo>
                  <a:lnTo>
                    <a:pt x="83" y="276"/>
                  </a:lnTo>
                  <a:lnTo>
                    <a:pt x="100" y="306"/>
                  </a:lnTo>
                  <a:lnTo>
                    <a:pt x="107" y="339"/>
                  </a:lnTo>
                  <a:lnTo>
                    <a:pt x="111" y="345"/>
                  </a:lnTo>
                  <a:lnTo>
                    <a:pt x="117" y="351"/>
                  </a:lnTo>
                  <a:lnTo>
                    <a:pt x="115" y="364"/>
                  </a:lnTo>
                  <a:lnTo>
                    <a:pt x="106" y="370"/>
                  </a:lnTo>
                  <a:lnTo>
                    <a:pt x="85" y="380"/>
                  </a:lnTo>
                  <a:lnTo>
                    <a:pt x="75" y="392"/>
                  </a:lnTo>
                  <a:lnTo>
                    <a:pt x="65" y="413"/>
                  </a:lnTo>
                  <a:lnTo>
                    <a:pt x="62" y="442"/>
                  </a:lnTo>
                  <a:lnTo>
                    <a:pt x="45" y="459"/>
                  </a:lnTo>
                  <a:lnTo>
                    <a:pt x="33" y="466"/>
                  </a:lnTo>
                  <a:lnTo>
                    <a:pt x="32" y="501"/>
                  </a:lnTo>
                  <a:lnTo>
                    <a:pt x="28" y="511"/>
                  </a:lnTo>
                  <a:lnTo>
                    <a:pt x="32" y="517"/>
                  </a:lnTo>
                  <a:lnTo>
                    <a:pt x="54" y="519"/>
                  </a:lnTo>
                  <a:lnTo>
                    <a:pt x="50" y="535"/>
                  </a:lnTo>
                  <a:lnTo>
                    <a:pt x="40" y="548"/>
                  </a:lnTo>
                  <a:lnTo>
                    <a:pt x="18" y="551"/>
                  </a:lnTo>
                  <a:lnTo>
                    <a:pt x="2" y="565"/>
                  </a:lnTo>
                  <a:lnTo>
                    <a:pt x="2" y="565"/>
                  </a:lnTo>
                  <a:lnTo>
                    <a:pt x="3" y="565"/>
                  </a:lnTo>
                  <a:lnTo>
                    <a:pt x="4" y="568"/>
                  </a:lnTo>
                  <a:lnTo>
                    <a:pt x="20" y="555"/>
                  </a:lnTo>
                  <a:lnTo>
                    <a:pt x="41" y="551"/>
                  </a:lnTo>
                  <a:lnTo>
                    <a:pt x="53" y="536"/>
                  </a:lnTo>
                  <a:lnTo>
                    <a:pt x="58" y="516"/>
                  </a:lnTo>
                  <a:lnTo>
                    <a:pt x="34" y="514"/>
                  </a:lnTo>
                  <a:lnTo>
                    <a:pt x="32" y="511"/>
                  </a:lnTo>
                  <a:lnTo>
                    <a:pt x="35" y="501"/>
                  </a:lnTo>
                  <a:lnTo>
                    <a:pt x="36" y="467"/>
                  </a:lnTo>
                  <a:lnTo>
                    <a:pt x="47" y="462"/>
                  </a:lnTo>
                  <a:lnTo>
                    <a:pt x="65" y="444"/>
                  </a:lnTo>
                  <a:lnTo>
                    <a:pt x="68" y="414"/>
                  </a:lnTo>
                  <a:lnTo>
                    <a:pt x="78" y="393"/>
                  </a:lnTo>
                  <a:lnTo>
                    <a:pt x="87" y="383"/>
                  </a:lnTo>
                  <a:lnTo>
                    <a:pt x="107" y="373"/>
                  </a:lnTo>
                  <a:lnTo>
                    <a:pt x="119" y="366"/>
                  </a:lnTo>
                  <a:lnTo>
                    <a:pt x="121" y="350"/>
                  </a:lnTo>
                  <a:lnTo>
                    <a:pt x="113" y="343"/>
                  </a:lnTo>
                  <a:lnTo>
                    <a:pt x="110" y="338"/>
                  </a:lnTo>
                  <a:lnTo>
                    <a:pt x="104" y="305"/>
                  </a:lnTo>
                  <a:lnTo>
                    <a:pt x="86" y="275"/>
                  </a:lnTo>
                  <a:lnTo>
                    <a:pt x="89" y="255"/>
                  </a:lnTo>
                  <a:lnTo>
                    <a:pt x="98" y="241"/>
                  </a:lnTo>
                  <a:lnTo>
                    <a:pt x="100" y="166"/>
                  </a:lnTo>
                  <a:lnTo>
                    <a:pt x="102" y="157"/>
                  </a:lnTo>
                  <a:lnTo>
                    <a:pt x="105" y="117"/>
                  </a:lnTo>
                  <a:lnTo>
                    <a:pt x="116" y="107"/>
                  </a:lnTo>
                  <a:lnTo>
                    <a:pt x="122" y="106"/>
                  </a:lnTo>
                  <a:lnTo>
                    <a:pt x="128" y="113"/>
                  </a:lnTo>
                  <a:lnTo>
                    <a:pt x="143" y="116"/>
                  </a:lnTo>
                  <a:lnTo>
                    <a:pt x="151" y="131"/>
                  </a:lnTo>
                  <a:lnTo>
                    <a:pt x="170" y="133"/>
                  </a:lnTo>
                  <a:lnTo>
                    <a:pt x="183" y="108"/>
                  </a:lnTo>
                  <a:lnTo>
                    <a:pt x="199" y="9"/>
                  </a:lnTo>
                  <a:lnTo>
                    <a:pt x="200" y="4"/>
                  </a:lnTo>
                  <a:lnTo>
                    <a:pt x="562" y="70"/>
                  </a:lnTo>
                  <a:lnTo>
                    <a:pt x="708" y="91"/>
                  </a:lnTo>
                  <a:lnTo>
                    <a:pt x="683" y="276"/>
                  </a:lnTo>
                  <a:lnTo>
                    <a:pt x="641" y="595"/>
                  </a:lnTo>
                  <a:lnTo>
                    <a:pt x="642" y="595"/>
                  </a:lnTo>
                  <a:lnTo>
                    <a:pt x="641" y="595"/>
                  </a:lnTo>
                  <a:lnTo>
                    <a:pt x="604" y="832"/>
                  </a:lnTo>
                  <a:lnTo>
                    <a:pt x="454" y="816"/>
                  </a:lnTo>
                  <a:lnTo>
                    <a:pt x="380" y="802"/>
                  </a:lnTo>
                  <a:lnTo>
                    <a:pt x="279" y="741"/>
                  </a:lnTo>
                  <a:lnTo>
                    <a:pt x="191" y="690"/>
                  </a:lnTo>
                  <a:lnTo>
                    <a:pt x="119" y="644"/>
                  </a:lnTo>
                  <a:lnTo>
                    <a:pt x="6" y="579"/>
                  </a:lnTo>
                  <a:lnTo>
                    <a:pt x="3" y="575"/>
                  </a:lnTo>
                  <a:lnTo>
                    <a:pt x="5" y="567"/>
                  </a:lnTo>
                  <a:lnTo>
                    <a:pt x="3" y="565"/>
                  </a:lnTo>
                  <a:lnTo>
                    <a:pt x="4" y="568"/>
                  </a:lnTo>
                  <a:lnTo>
                    <a:pt x="3" y="5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30">
              <a:extLst>
                <a:ext uri="{FF2B5EF4-FFF2-40B4-BE49-F238E27FC236}">
                  <a16:creationId xmlns:a16="http://schemas.microsoft.com/office/drawing/2014/main" id="{7ABE978C-73A1-717A-C245-9BA30C375AA8}"/>
                </a:ext>
              </a:extLst>
            </p:cNvPr>
            <p:cNvSpPr>
              <a:spLocks noEditPoints="1"/>
            </p:cNvSpPr>
            <p:nvPr/>
          </p:nvSpPr>
          <p:spPr bwMode="auto">
            <a:xfrm>
              <a:off x="84" y="1244"/>
              <a:ext cx="836" cy="1435"/>
            </a:xfrm>
            <a:custGeom>
              <a:avLst/>
              <a:gdLst>
                <a:gd name="T0" fmla="*/ 475 w 836"/>
                <a:gd name="T1" fmla="*/ 1405 h 1435"/>
                <a:gd name="T2" fmla="*/ 469 w 836"/>
                <a:gd name="T3" fmla="*/ 1318 h 1435"/>
                <a:gd name="T4" fmla="*/ 425 w 836"/>
                <a:gd name="T5" fmla="*/ 1254 h 1435"/>
                <a:gd name="T6" fmla="*/ 373 w 836"/>
                <a:gd name="T7" fmla="*/ 1220 h 1435"/>
                <a:gd name="T8" fmla="*/ 376 w 836"/>
                <a:gd name="T9" fmla="*/ 1191 h 1435"/>
                <a:gd name="T10" fmla="*/ 315 w 836"/>
                <a:gd name="T11" fmla="*/ 1161 h 1435"/>
                <a:gd name="T12" fmla="*/ 275 w 836"/>
                <a:gd name="T13" fmla="*/ 1099 h 1435"/>
                <a:gd name="T14" fmla="*/ 208 w 836"/>
                <a:gd name="T15" fmla="*/ 1076 h 1435"/>
                <a:gd name="T16" fmla="*/ 171 w 836"/>
                <a:gd name="T17" fmla="*/ 1046 h 1435"/>
                <a:gd name="T18" fmla="*/ 186 w 836"/>
                <a:gd name="T19" fmla="*/ 977 h 1435"/>
                <a:gd name="T20" fmla="*/ 165 w 836"/>
                <a:gd name="T21" fmla="*/ 938 h 1435"/>
                <a:gd name="T22" fmla="*/ 127 w 836"/>
                <a:gd name="T23" fmla="*/ 856 h 1435"/>
                <a:gd name="T24" fmla="*/ 96 w 836"/>
                <a:gd name="T25" fmla="*/ 781 h 1435"/>
                <a:gd name="T26" fmla="*/ 120 w 836"/>
                <a:gd name="T27" fmla="*/ 747 h 1435"/>
                <a:gd name="T28" fmla="*/ 105 w 836"/>
                <a:gd name="T29" fmla="*/ 707 h 1435"/>
                <a:gd name="T30" fmla="*/ 79 w 836"/>
                <a:gd name="T31" fmla="*/ 620 h 1435"/>
                <a:gd name="T32" fmla="*/ 90 w 836"/>
                <a:gd name="T33" fmla="*/ 580 h 1435"/>
                <a:gd name="T34" fmla="*/ 56 w 836"/>
                <a:gd name="T35" fmla="*/ 526 h 1435"/>
                <a:gd name="T36" fmla="*/ 37 w 836"/>
                <a:gd name="T37" fmla="*/ 454 h 1435"/>
                <a:gd name="T38" fmla="*/ 16 w 836"/>
                <a:gd name="T39" fmla="*/ 381 h 1435"/>
                <a:gd name="T40" fmla="*/ 32 w 836"/>
                <a:gd name="T41" fmla="*/ 289 h 1435"/>
                <a:gd name="T42" fmla="*/ 0 w 836"/>
                <a:gd name="T43" fmla="*/ 217 h 1435"/>
                <a:gd name="T44" fmla="*/ 24 w 836"/>
                <a:gd name="T45" fmla="*/ 168 h 1435"/>
                <a:gd name="T46" fmla="*/ 76 w 836"/>
                <a:gd name="T47" fmla="*/ 74 h 1435"/>
                <a:gd name="T48" fmla="*/ 320 w 836"/>
                <a:gd name="T49" fmla="*/ 71 h 1435"/>
                <a:gd name="T50" fmla="*/ 374 w 836"/>
                <a:gd name="T51" fmla="*/ 498 h 1435"/>
                <a:gd name="T52" fmla="*/ 805 w 836"/>
                <a:gd name="T53" fmla="*/ 1144 h 1435"/>
                <a:gd name="T54" fmla="*/ 826 w 836"/>
                <a:gd name="T55" fmla="*/ 1227 h 1435"/>
                <a:gd name="T56" fmla="*/ 835 w 836"/>
                <a:gd name="T57" fmla="*/ 1247 h 1435"/>
                <a:gd name="T58" fmla="*/ 795 w 836"/>
                <a:gd name="T59" fmla="*/ 1276 h 1435"/>
                <a:gd name="T60" fmla="*/ 766 w 836"/>
                <a:gd name="T61" fmla="*/ 1343 h 1435"/>
                <a:gd name="T62" fmla="*/ 748 w 836"/>
                <a:gd name="T63" fmla="*/ 1398 h 1435"/>
                <a:gd name="T64" fmla="*/ 770 w 836"/>
                <a:gd name="T65" fmla="*/ 1420 h 1435"/>
                <a:gd name="T66" fmla="*/ 653 w 836"/>
                <a:gd name="T67" fmla="*/ 1430 h 1435"/>
                <a:gd name="T68" fmla="*/ 215 w 836"/>
                <a:gd name="T69" fmla="*/ 1153 h 1435"/>
                <a:gd name="T70" fmla="*/ 189 w 836"/>
                <a:gd name="T71" fmla="*/ 1136 h 1435"/>
                <a:gd name="T72" fmla="*/ 227 w 836"/>
                <a:gd name="T73" fmla="*/ 1133 h 1435"/>
                <a:gd name="T74" fmla="*/ 262 w 836"/>
                <a:gd name="T75" fmla="*/ 1156 h 1435"/>
                <a:gd name="T76" fmla="*/ 221 w 836"/>
                <a:gd name="T77" fmla="*/ 1136 h 1435"/>
                <a:gd name="T78" fmla="*/ 360 w 836"/>
                <a:gd name="T79" fmla="*/ 1275 h 1435"/>
                <a:gd name="T80" fmla="*/ 366 w 836"/>
                <a:gd name="T81" fmla="*/ 1259 h 1435"/>
                <a:gd name="T82" fmla="*/ 344 w 836"/>
                <a:gd name="T83" fmla="*/ 1255 h 1435"/>
                <a:gd name="T84" fmla="*/ 347 w 836"/>
                <a:gd name="T85" fmla="*/ 1327 h 1435"/>
                <a:gd name="T86" fmla="*/ 337 w 836"/>
                <a:gd name="T87" fmla="*/ 1332 h 1435"/>
                <a:gd name="T88" fmla="*/ 333 w 836"/>
                <a:gd name="T89" fmla="*/ 1320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36" h="1435">
                  <a:moveTo>
                    <a:pt x="653" y="1430"/>
                  </a:moveTo>
                  <a:lnTo>
                    <a:pt x="535" y="1414"/>
                  </a:lnTo>
                  <a:lnTo>
                    <a:pt x="475" y="1405"/>
                  </a:lnTo>
                  <a:lnTo>
                    <a:pt x="471" y="1394"/>
                  </a:lnTo>
                  <a:lnTo>
                    <a:pt x="471" y="1338"/>
                  </a:lnTo>
                  <a:lnTo>
                    <a:pt x="469" y="1318"/>
                  </a:lnTo>
                  <a:lnTo>
                    <a:pt x="454" y="1293"/>
                  </a:lnTo>
                  <a:lnTo>
                    <a:pt x="449" y="1280"/>
                  </a:lnTo>
                  <a:lnTo>
                    <a:pt x="425" y="1254"/>
                  </a:lnTo>
                  <a:lnTo>
                    <a:pt x="408" y="1226"/>
                  </a:lnTo>
                  <a:lnTo>
                    <a:pt x="392" y="1225"/>
                  </a:lnTo>
                  <a:lnTo>
                    <a:pt x="373" y="1220"/>
                  </a:lnTo>
                  <a:lnTo>
                    <a:pt x="371" y="1214"/>
                  </a:lnTo>
                  <a:lnTo>
                    <a:pt x="380" y="1210"/>
                  </a:lnTo>
                  <a:lnTo>
                    <a:pt x="376" y="1191"/>
                  </a:lnTo>
                  <a:lnTo>
                    <a:pt x="367" y="1179"/>
                  </a:lnTo>
                  <a:lnTo>
                    <a:pt x="339" y="1173"/>
                  </a:lnTo>
                  <a:lnTo>
                    <a:pt x="315" y="1161"/>
                  </a:lnTo>
                  <a:lnTo>
                    <a:pt x="308" y="1147"/>
                  </a:lnTo>
                  <a:lnTo>
                    <a:pt x="292" y="1119"/>
                  </a:lnTo>
                  <a:lnTo>
                    <a:pt x="275" y="1099"/>
                  </a:lnTo>
                  <a:lnTo>
                    <a:pt x="258" y="1099"/>
                  </a:lnTo>
                  <a:lnTo>
                    <a:pt x="234" y="1086"/>
                  </a:lnTo>
                  <a:lnTo>
                    <a:pt x="208" y="1076"/>
                  </a:lnTo>
                  <a:lnTo>
                    <a:pt x="182" y="1074"/>
                  </a:lnTo>
                  <a:lnTo>
                    <a:pt x="168" y="1056"/>
                  </a:lnTo>
                  <a:lnTo>
                    <a:pt x="171" y="1046"/>
                  </a:lnTo>
                  <a:lnTo>
                    <a:pt x="182" y="1003"/>
                  </a:lnTo>
                  <a:lnTo>
                    <a:pt x="186" y="991"/>
                  </a:lnTo>
                  <a:lnTo>
                    <a:pt x="186" y="977"/>
                  </a:lnTo>
                  <a:lnTo>
                    <a:pt x="177" y="971"/>
                  </a:lnTo>
                  <a:lnTo>
                    <a:pt x="174" y="953"/>
                  </a:lnTo>
                  <a:lnTo>
                    <a:pt x="165" y="938"/>
                  </a:lnTo>
                  <a:lnTo>
                    <a:pt x="144" y="903"/>
                  </a:lnTo>
                  <a:lnTo>
                    <a:pt x="137" y="885"/>
                  </a:lnTo>
                  <a:lnTo>
                    <a:pt x="127" y="856"/>
                  </a:lnTo>
                  <a:lnTo>
                    <a:pt x="119" y="825"/>
                  </a:lnTo>
                  <a:lnTo>
                    <a:pt x="99" y="798"/>
                  </a:lnTo>
                  <a:lnTo>
                    <a:pt x="96" y="781"/>
                  </a:lnTo>
                  <a:lnTo>
                    <a:pt x="100" y="757"/>
                  </a:lnTo>
                  <a:lnTo>
                    <a:pt x="107" y="757"/>
                  </a:lnTo>
                  <a:lnTo>
                    <a:pt x="120" y="747"/>
                  </a:lnTo>
                  <a:lnTo>
                    <a:pt x="126" y="726"/>
                  </a:lnTo>
                  <a:lnTo>
                    <a:pt x="121" y="710"/>
                  </a:lnTo>
                  <a:lnTo>
                    <a:pt x="105" y="707"/>
                  </a:lnTo>
                  <a:lnTo>
                    <a:pt x="93" y="690"/>
                  </a:lnTo>
                  <a:lnTo>
                    <a:pt x="80" y="669"/>
                  </a:lnTo>
                  <a:lnTo>
                    <a:pt x="79" y="620"/>
                  </a:lnTo>
                  <a:lnTo>
                    <a:pt x="82" y="608"/>
                  </a:lnTo>
                  <a:lnTo>
                    <a:pt x="87" y="594"/>
                  </a:lnTo>
                  <a:lnTo>
                    <a:pt x="90" y="580"/>
                  </a:lnTo>
                  <a:lnTo>
                    <a:pt x="55" y="541"/>
                  </a:lnTo>
                  <a:lnTo>
                    <a:pt x="55" y="529"/>
                  </a:lnTo>
                  <a:lnTo>
                    <a:pt x="56" y="526"/>
                  </a:lnTo>
                  <a:lnTo>
                    <a:pt x="59" y="507"/>
                  </a:lnTo>
                  <a:lnTo>
                    <a:pt x="51" y="483"/>
                  </a:lnTo>
                  <a:lnTo>
                    <a:pt x="37" y="454"/>
                  </a:lnTo>
                  <a:lnTo>
                    <a:pt x="21" y="427"/>
                  </a:lnTo>
                  <a:lnTo>
                    <a:pt x="10" y="404"/>
                  </a:lnTo>
                  <a:lnTo>
                    <a:pt x="16" y="381"/>
                  </a:lnTo>
                  <a:lnTo>
                    <a:pt x="20" y="346"/>
                  </a:lnTo>
                  <a:lnTo>
                    <a:pt x="31" y="328"/>
                  </a:lnTo>
                  <a:lnTo>
                    <a:pt x="32" y="289"/>
                  </a:lnTo>
                  <a:lnTo>
                    <a:pt x="25" y="268"/>
                  </a:lnTo>
                  <a:lnTo>
                    <a:pt x="16" y="242"/>
                  </a:lnTo>
                  <a:lnTo>
                    <a:pt x="0" y="217"/>
                  </a:lnTo>
                  <a:lnTo>
                    <a:pt x="5" y="198"/>
                  </a:lnTo>
                  <a:lnTo>
                    <a:pt x="14" y="172"/>
                  </a:lnTo>
                  <a:lnTo>
                    <a:pt x="24" y="168"/>
                  </a:lnTo>
                  <a:lnTo>
                    <a:pt x="26" y="160"/>
                  </a:lnTo>
                  <a:lnTo>
                    <a:pt x="45" y="145"/>
                  </a:lnTo>
                  <a:lnTo>
                    <a:pt x="76" y="74"/>
                  </a:lnTo>
                  <a:lnTo>
                    <a:pt x="77" y="29"/>
                  </a:lnTo>
                  <a:lnTo>
                    <a:pt x="88" y="0"/>
                  </a:lnTo>
                  <a:lnTo>
                    <a:pt x="320" y="71"/>
                  </a:lnTo>
                  <a:lnTo>
                    <a:pt x="474" y="111"/>
                  </a:lnTo>
                  <a:lnTo>
                    <a:pt x="425" y="299"/>
                  </a:lnTo>
                  <a:lnTo>
                    <a:pt x="374" y="498"/>
                  </a:lnTo>
                  <a:lnTo>
                    <a:pt x="449" y="613"/>
                  </a:lnTo>
                  <a:lnTo>
                    <a:pt x="702" y="988"/>
                  </a:lnTo>
                  <a:lnTo>
                    <a:pt x="805" y="1144"/>
                  </a:lnTo>
                  <a:lnTo>
                    <a:pt x="803" y="1164"/>
                  </a:lnTo>
                  <a:lnTo>
                    <a:pt x="820" y="1195"/>
                  </a:lnTo>
                  <a:lnTo>
                    <a:pt x="826" y="1227"/>
                  </a:lnTo>
                  <a:lnTo>
                    <a:pt x="832" y="1236"/>
                  </a:lnTo>
                  <a:lnTo>
                    <a:pt x="836" y="1240"/>
                  </a:lnTo>
                  <a:lnTo>
                    <a:pt x="835" y="1247"/>
                  </a:lnTo>
                  <a:lnTo>
                    <a:pt x="826" y="1254"/>
                  </a:lnTo>
                  <a:lnTo>
                    <a:pt x="806" y="1264"/>
                  </a:lnTo>
                  <a:lnTo>
                    <a:pt x="795" y="1276"/>
                  </a:lnTo>
                  <a:lnTo>
                    <a:pt x="785" y="1300"/>
                  </a:lnTo>
                  <a:lnTo>
                    <a:pt x="781" y="1328"/>
                  </a:lnTo>
                  <a:lnTo>
                    <a:pt x="766" y="1343"/>
                  </a:lnTo>
                  <a:lnTo>
                    <a:pt x="752" y="1349"/>
                  </a:lnTo>
                  <a:lnTo>
                    <a:pt x="751" y="1387"/>
                  </a:lnTo>
                  <a:lnTo>
                    <a:pt x="748" y="1398"/>
                  </a:lnTo>
                  <a:lnTo>
                    <a:pt x="755" y="1408"/>
                  </a:lnTo>
                  <a:lnTo>
                    <a:pt x="772" y="1411"/>
                  </a:lnTo>
                  <a:lnTo>
                    <a:pt x="770" y="1420"/>
                  </a:lnTo>
                  <a:lnTo>
                    <a:pt x="761" y="1432"/>
                  </a:lnTo>
                  <a:lnTo>
                    <a:pt x="737" y="1435"/>
                  </a:lnTo>
                  <a:lnTo>
                    <a:pt x="653" y="1430"/>
                  </a:lnTo>
                  <a:close/>
                  <a:moveTo>
                    <a:pt x="209" y="1136"/>
                  </a:moveTo>
                  <a:lnTo>
                    <a:pt x="216" y="1145"/>
                  </a:lnTo>
                  <a:lnTo>
                    <a:pt x="215" y="1153"/>
                  </a:lnTo>
                  <a:lnTo>
                    <a:pt x="196" y="1152"/>
                  </a:lnTo>
                  <a:lnTo>
                    <a:pt x="193" y="1145"/>
                  </a:lnTo>
                  <a:lnTo>
                    <a:pt x="189" y="1136"/>
                  </a:lnTo>
                  <a:lnTo>
                    <a:pt x="209" y="1136"/>
                  </a:lnTo>
                  <a:close/>
                  <a:moveTo>
                    <a:pt x="221" y="1136"/>
                  </a:moveTo>
                  <a:lnTo>
                    <a:pt x="227" y="1133"/>
                  </a:lnTo>
                  <a:lnTo>
                    <a:pt x="250" y="1145"/>
                  </a:lnTo>
                  <a:lnTo>
                    <a:pt x="268" y="1152"/>
                  </a:lnTo>
                  <a:lnTo>
                    <a:pt x="262" y="1156"/>
                  </a:lnTo>
                  <a:lnTo>
                    <a:pt x="236" y="1155"/>
                  </a:lnTo>
                  <a:lnTo>
                    <a:pt x="226" y="1145"/>
                  </a:lnTo>
                  <a:lnTo>
                    <a:pt x="221" y="1136"/>
                  </a:lnTo>
                  <a:close/>
                  <a:moveTo>
                    <a:pt x="345" y="1255"/>
                  </a:moveTo>
                  <a:lnTo>
                    <a:pt x="356" y="1269"/>
                  </a:lnTo>
                  <a:lnTo>
                    <a:pt x="360" y="1275"/>
                  </a:lnTo>
                  <a:lnTo>
                    <a:pt x="370" y="1279"/>
                  </a:lnTo>
                  <a:lnTo>
                    <a:pt x="373" y="1270"/>
                  </a:lnTo>
                  <a:lnTo>
                    <a:pt x="366" y="1259"/>
                  </a:lnTo>
                  <a:lnTo>
                    <a:pt x="350" y="1246"/>
                  </a:lnTo>
                  <a:lnTo>
                    <a:pt x="344" y="1247"/>
                  </a:lnTo>
                  <a:lnTo>
                    <a:pt x="344" y="1255"/>
                  </a:lnTo>
                  <a:lnTo>
                    <a:pt x="345" y="1255"/>
                  </a:lnTo>
                  <a:close/>
                  <a:moveTo>
                    <a:pt x="336" y="1308"/>
                  </a:moveTo>
                  <a:lnTo>
                    <a:pt x="347" y="1327"/>
                  </a:lnTo>
                  <a:lnTo>
                    <a:pt x="355" y="1338"/>
                  </a:lnTo>
                  <a:lnTo>
                    <a:pt x="345" y="1340"/>
                  </a:lnTo>
                  <a:lnTo>
                    <a:pt x="337" y="1332"/>
                  </a:lnTo>
                  <a:lnTo>
                    <a:pt x="337" y="1332"/>
                  </a:lnTo>
                  <a:lnTo>
                    <a:pt x="335" y="1327"/>
                  </a:lnTo>
                  <a:lnTo>
                    <a:pt x="333" y="1320"/>
                  </a:lnTo>
                  <a:lnTo>
                    <a:pt x="333" y="1308"/>
                  </a:lnTo>
                  <a:lnTo>
                    <a:pt x="336" y="130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1">
              <a:extLst>
                <a:ext uri="{FF2B5EF4-FFF2-40B4-BE49-F238E27FC236}">
                  <a16:creationId xmlns:a16="http://schemas.microsoft.com/office/drawing/2014/main" id="{A3CED180-F773-5D78-EFEB-87391D64A4D8}"/>
                </a:ext>
              </a:extLst>
            </p:cNvPr>
            <p:cNvSpPr>
              <a:spLocks noEditPoints="1"/>
            </p:cNvSpPr>
            <p:nvPr/>
          </p:nvSpPr>
          <p:spPr bwMode="auto">
            <a:xfrm>
              <a:off x="83" y="1242"/>
              <a:ext cx="839" cy="1439"/>
            </a:xfrm>
            <a:custGeom>
              <a:avLst/>
              <a:gdLst>
                <a:gd name="T0" fmla="*/ 474 w 839"/>
                <a:gd name="T1" fmla="*/ 1340 h 1439"/>
                <a:gd name="T2" fmla="*/ 393 w 839"/>
                <a:gd name="T3" fmla="*/ 1225 h 1439"/>
                <a:gd name="T4" fmla="*/ 341 w 839"/>
                <a:gd name="T5" fmla="*/ 1174 h 1439"/>
                <a:gd name="T6" fmla="*/ 237 w 839"/>
                <a:gd name="T7" fmla="*/ 1087 h 1439"/>
                <a:gd name="T8" fmla="*/ 189 w 839"/>
                <a:gd name="T9" fmla="*/ 994 h 1439"/>
                <a:gd name="T10" fmla="*/ 139 w 839"/>
                <a:gd name="T11" fmla="*/ 886 h 1439"/>
                <a:gd name="T12" fmla="*/ 108 w 839"/>
                <a:gd name="T13" fmla="*/ 760 h 1439"/>
                <a:gd name="T14" fmla="*/ 95 w 839"/>
                <a:gd name="T15" fmla="*/ 692 h 1439"/>
                <a:gd name="T16" fmla="*/ 57 w 839"/>
                <a:gd name="T17" fmla="*/ 543 h 1439"/>
                <a:gd name="T18" fmla="*/ 39 w 839"/>
                <a:gd name="T19" fmla="*/ 455 h 1439"/>
                <a:gd name="T20" fmla="*/ 35 w 839"/>
                <a:gd name="T21" fmla="*/ 291 h 1439"/>
                <a:gd name="T22" fmla="*/ 26 w 839"/>
                <a:gd name="T23" fmla="*/ 171 h 1439"/>
                <a:gd name="T24" fmla="*/ 320 w 839"/>
                <a:gd name="T25" fmla="*/ 74 h 1439"/>
                <a:gd name="T26" fmla="*/ 702 w 839"/>
                <a:gd name="T27" fmla="*/ 991 h 1439"/>
                <a:gd name="T28" fmla="*/ 836 w 839"/>
                <a:gd name="T29" fmla="*/ 1242 h 1439"/>
                <a:gd name="T30" fmla="*/ 781 w 839"/>
                <a:gd name="T31" fmla="*/ 1329 h 1439"/>
                <a:gd name="T32" fmla="*/ 771 w 839"/>
                <a:gd name="T33" fmla="*/ 1414 h 1439"/>
                <a:gd name="T34" fmla="*/ 654 w 839"/>
                <a:gd name="T35" fmla="*/ 1431 h 1439"/>
                <a:gd name="T36" fmla="*/ 775 w 839"/>
                <a:gd name="T37" fmla="*/ 1410 h 1439"/>
                <a:gd name="T38" fmla="*/ 785 w 839"/>
                <a:gd name="T39" fmla="*/ 1331 h 1439"/>
                <a:gd name="T40" fmla="*/ 839 w 839"/>
                <a:gd name="T41" fmla="*/ 1241 h 1439"/>
                <a:gd name="T42" fmla="*/ 705 w 839"/>
                <a:gd name="T43" fmla="*/ 989 h 1439"/>
                <a:gd name="T44" fmla="*/ 477 w 839"/>
                <a:gd name="T45" fmla="*/ 112 h 1439"/>
                <a:gd name="T46" fmla="*/ 26 w 839"/>
                <a:gd name="T47" fmla="*/ 162 h 1439"/>
                <a:gd name="T48" fmla="*/ 25 w 839"/>
                <a:gd name="T49" fmla="*/ 270 h 1439"/>
                <a:gd name="T50" fmla="*/ 20 w 839"/>
                <a:gd name="T51" fmla="*/ 429 h 1439"/>
                <a:gd name="T52" fmla="*/ 54 w 839"/>
                <a:gd name="T53" fmla="*/ 530 h 1439"/>
                <a:gd name="T54" fmla="*/ 80 w 839"/>
                <a:gd name="T55" fmla="*/ 671 h 1439"/>
                <a:gd name="T56" fmla="*/ 108 w 839"/>
                <a:gd name="T57" fmla="*/ 757 h 1439"/>
                <a:gd name="T58" fmla="*/ 136 w 839"/>
                <a:gd name="T59" fmla="*/ 887 h 1439"/>
                <a:gd name="T60" fmla="*/ 186 w 839"/>
                <a:gd name="T61" fmla="*/ 980 h 1439"/>
                <a:gd name="T62" fmla="*/ 209 w 839"/>
                <a:gd name="T63" fmla="*/ 1080 h 1439"/>
                <a:gd name="T64" fmla="*/ 315 w 839"/>
                <a:gd name="T65" fmla="*/ 1164 h 1439"/>
                <a:gd name="T66" fmla="*/ 373 w 839"/>
                <a:gd name="T67" fmla="*/ 1223 h 1439"/>
                <a:gd name="T68" fmla="*/ 469 w 839"/>
                <a:gd name="T69" fmla="*/ 1320 h 1439"/>
                <a:gd name="T70" fmla="*/ 654 w 839"/>
                <a:gd name="T71" fmla="*/ 1434 h 1439"/>
                <a:gd name="T72" fmla="*/ 198 w 839"/>
                <a:gd name="T73" fmla="*/ 1153 h 1439"/>
                <a:gd name="T74" fmla="*/ 210 w 839"/>
                <a:gd name="T75" fmla="*/ 1138 h 1439"/>
                <a:gd name="T76" fmla="*/ 219 w 839"/>
                <a:gd name="T77" fmla="*/ 1146 h 1439"/>
                <a:gd name="T78" fmla="*/ 228 w 839"/>
                <a:gd name="T79" fmla="*/ 1137 h 1439"/>
                <a:gd name="T80" fmla="*/ 223 w 839"/>
                <a:gd name="T81" fmla="*/ 1138 h 1439"/>
                <a:gd name="T82" fmla="*/ 235 w 839"/>
                <a:gd name="T83" fmla="*/ 1158 h 1439"/>
                <a:gd name="T84" fmla="*/ 219 w 839"/>
                <a:gd name="T85" fmla="*/ 1139 h 1439"/>
                <a:gd name="T86" fmla="*/ 371 w 839"/>
                <a:gd name="T87" fmla="*/ 1283 h 1439"/>
                <a:gd name="T88" fmla="*/ 346 w 839"/>
                <a:gd name="T89" fmla="*/ 1259 h 1439"/>
                <a:gd name="T90" fmla="*/ 345 w 839"/>
                <a:gd name="T91" fmla="*/ 1257 h 1439"/>
                <a:gd name="T92" fmla="*/ 370 w 839"/>
                <a:gd name="T93" fmla="*/ 1278 h 1439"/>
                <a:gd name="T94" fmla="*/ 346 w 839"/>
                <a:gd name="T95" fmla="*/ 1256 h 1439"/>
                <a:gd name="T96" fmla="*/ 347 w 839"/>
                <a:gd name="T97" fmla="*/ 1340 h 1439"/>
                <a:gd name="T98" fmla="*/ 337 w 839"/>
                <a:gd name="T99" fmla="*/ 1329 h 1439"/>
                <a:gd name="T100" fmla="*/ 337 w 839"/>
                <a:gd name="T101" fmla="*/ 1310 h 1439"/>
                <a:gd name="T102" fmla="*/ 332 w 839"/>
                <a:gd name="T103" fmla="*/ 1322 h 1439"/>
                <a:gd name="T104" fmla="*/ 346 w 839"/>
                <a:gd name="T105" fmla="*/ 1343 h 1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39" h="1439">
                  <a:moveTo>
                    <a:pt x="654" y="1432"/>
                  </a:moveTo>
                  <a:lnTo>
                    <a:pt x="654" y="1431"/>
                  </a:lnTo>
                  <a:lnTo>
                    <a:pt x="536" y="1415"/>
                  </a:lnTo>
                  <a:lnTo>
                    <a:pt x="477" y="1405"/>
                  </a:lnTo>
                  <a:lnTo>
                    <a:pt x="474" y="1395"/>
                  </a:lnTo>
                  <a:lnTo>
                    <a:pt x="474" y="1340"/>
                  </a:lnTo>
                  <a:lnTo>
                    <a:pt x="472" y="1319"/>
                  </a:lnTo>
                  <a:lnTo>
                    <a:pt x="456" y="1295"/>
                  </a:lnTo>
                  <a:lnTo>
                    <a:pt x="451" y="1281"/>
                  </a:lnTo>
                  <a:lnTo>
                    <a:pt x="427" y="1255"/>
                  </a:lnTo>
                  <a:lnTo>
                    <a:pt x="410" y="1226"/>
                  </a:lnTo>
                  <a:lnTo>
                    <a:pt x="393" y="1225"/>
                  </a:lnTo>
                  <a:lnTo>
                    <a:pt x="375" y="1220"/>
                  </a:lnTo>
                  <a:lnTo>
                    <a:pt x="374" y="1216"/>
                  </a:lnTo>
                  <a:lnTo>
                    <a:pt x="382" y="1213"/>
                  </a:lnTo>
                  <a:lnTo>
                    <a:pt x="379" y="1193"/>
                  </a:lnTo>
                  <a:lnTo>
                    <a:pt x="370" y="1179"/>
                  </a:lnTo>
                  <a:lnTo>
                    <a:pt x="341" y="1174"/>
                  </a:lnTo>
                  <a:lnTo>
                    <a:pt x="317" y="1161"/>
                  </a:lnTo>
                  <a:lnTo>
                    <a:pt x="311" y="1149"/>
                  </a:lnTo>
                  <a:lnTo>
                    <a:pt x="296" y="1120"/>
                  </a:lnTo>
                  <a:lnTo>
                    <a:pt x="277" y="1100"/>
                  </a:lnTo>
                  <a:lnTo>
                    <a:pt x="259" y="1100"/>
                  </a:lnTo>
                  <a:lnTo>
                    <a:pt x="237" y="1087"/>
                  </a:lnTo>
                  <a:lnTo>
                    <a:pt x="209" y="1077"/>
                  </a:lnTo>
                  <a:lnTo>
                    <a:pt x="184" y="1073"/>
                  </a:lnTo>
                  <a:lnTo>
                    <a:pt x="171" y="1058"/>
                  </a:lnTo>
                  <a:lnTo>
                    <a:pt x="173" y="1048"/>
                  </a:lnTo>
                  <a:lnTo>
                    <a:pt x="184" y="1005"/>
                  </a:lnTo>
                  <a:lnTo>
                    <a:pt x="189" y="994"/>
                  </a:lnTo>
                  <a:lnTo>
                    <a:pt x="189" y="978"/>
                  </a:lnTo>
                  <a:lnTo>
                    <a:pt x="180" y="971"/>
                  </a:lnTo>
                  <a:lnTo>
                    <a:pt x="177" y="955"/>
                  </a:lnTo>
                  <a:lnTo>
                    <a:pt x="167" y="939"/>
                  </a:lnTo>
                  <a:lnTo>
                    <a:pt x="146" y="904"/>
                  </a:lnTo>
                  <a:lnTo>
                    <a:pt x="139" y="886"/>
                  </a:lnTo>
                  <a:lnTo>
                    <a:pt x="130" y="858"/>
                  </a:lnTo>
                  <a:lnTo>
                    <a:pt x="121" y="825"/>
                  </a:lnTo>
                  <a:lnTo>
                    <a:pt x="101" y="799"/>
                  </a:lnTo>
                  <a:lnTo>
                    <a:pt x="98" y="783"/>
                  </a:lnTo>
                  <a:lnTo>
                    <a:pt x="103" y="760"/>
                  </a:lnTo>
                  <a:lnTo>
                    <a:pt x="108" y="760"/>
                  </a:lnTo>
                  <a:lnTo>
                    <a:pt x="109" y="760"/>
                  </a:lnTo>
                  <a:lnTo>
                    <a:pt x="122" y="750"/>
                  </a:lnTo>
                  <a:lnTo>
                    <a:pt x="129" y="728"/>
                  </a:lnTo>
                  <a:lnTo>
                    <a:pt x="123" y="710"/>
                  </a:lnTo>
                  <a:lnTo>
                    <a:pt x="106" y="707"/>
                  </a:lnTo>
                  <a:lnTo>
                    <a:pt x="95" y="692"/>
                  </a:lnTo>
                  <a:lnTo>
                    <a:pt x="83" y="670"/>
                  </a:lnTo>
                  <a:lnTo>
                    <a:pt x="82" y="622"/>
                  </a:lnTo>
                  <a:lnTo>
                    <a:pt x="85" y="610"/>
                  </a:lnTo>
                  <a:lnTo>
                    <a:pt x="89" y="597"/>
                  </a:lnTo>
                  <a:lnTo>
                    <a:pt x="92" y="581"/>
                  </a:lnTo>
                  <a:lnTo>
                    <a:pt x="57" y="543"/>
                  </a:lnTo>
                  <a:lnTo>
                    <a:pt x="57" y="531"/>
                  </a:lnTo>
                  <a:lnTo>
                    <a:pt x="60" y="529"/>
                  </a:lnTo>
                  <a:lnTo>
                    <a:pt x="60" y="528"/>
                  </a:lnTo>
                  <a:lnTo>
                    <a:pt x="62" y="509"/>
                  </a:lnTo>
                  <a:lnTo>
                    <a:pt x="53" y="484"/>
                  </a:lnTo>
                  <a:lnTo>
                    <a:pt x="39" y="455"/>
                  </a:lnTo>
                  <a:lnTo>
                    <a:pt x="23" y="428"/>
                  </a:lnTo>
                  <a:lnTo>
                    <a:pt x="12" y="406"/>
                  </a:lnTo>
                  <a:lnTo>
                    <a:pt x="19" y="383"/>
                  </a:lnTo>
                  <a:lnTo>
                    <a:pt x="22" y="349"/>
                  </a:lnTo>
                  <a:lnTo>
                    <a:pt x="33" y="331"/>
                  </a:lnTo>
                  <a:lnTo>
                    <a:pt x="35" y="291"/>
                  </a:lnTo>
                  <a:lnTo>
                    <a:pt x="29" y="268"/>
                  </a:lnTo>
                  <a:lnTo>
                    <a:pt x="19" y="243"/>
                  </a:lnTo>
                  <a:lnTo>
                    <a:pt x="3" y="218"/>
                  </a:lnTo>
                  <a:lnTo>
                    <a:pt x="7" y="200"/>
                  </a:lnTo>
                  <a:lnTo>
                    <a:pt x="16" y="175"/>
                  </a:lnTo>
                  <a:lnTo>
                    <a:pt x="26" y="171"/>
                  </a:lnTo>
                  <a:lnTo>
                    <a:pt x="29" y="163"/>
                  </a:lnTo>
                  <a:lnTo>
                    <a:pt x="47" y="148"/>
                  </a:lnTo>
                  <a:lnTo>
                    <a:pt x="79" y="76"/>
                  </a:lnTo>
                  <a:lnTo>
                    <a:pt x="80" y="32"/>
                  </a:lnTo>
                  <a:lnTo>
                    <a:pt x="90" y="4"/>
                  </a:lnTo>
                  <a:lnTo>
                    <a:pt x="320" y="74"/>
                  </a:lnTo>
                  <a:lnTo>
                    <a:pt x="472" y="114"/>
                  </a:lnTo>
                  <a:lnTo>
                    <a:pt x="425" y="301"/>
                  </a:lnTo>
                  <a:lnTo>
                    <a:pt x="425" y="301"/>
                  </a:lnTo>
                  <a:lnTo>
                    <a:pt x="373" y="500"/>
                  </a:lnTo>
                  <a:lnTo>
                    <a:pt x="449" y="616"/>
                  </a:lnTo>
                  <a:lnTo>
                    <a:pt x="702" y="991"/>
                  </a:lnTo>
                  <a:lnTo>
                    <a:pt x="805" y="1147"/>
                  </a:lnTo>
                  <a:lnTo>
                    <a:pt x="802" y="1166"/>
                  </a:lnTo>
                  <a:lnTo>
                    <a:pt x="819" y="1197"/>
                  </a:lnTo>
                  <a:lnTo>
                    <a:pt x="825" y="1229"/>
                  </a:lnTo>
                  <a:lnTo>
                    <a:pt x="832" y="1239"/>
                  </a:lnTo>
                  <a:lnTo>
                    <a:pt x="836" y="1242"/>
                  </a:lnTo>
                  <a:lnTo>
                    <a:pt x="835" y="1249"/>
                  </a:lnTo>
                  <a:lnTo>
                    <a:pt x="827" y="1255"/>
                  </a:lnTo>
                  <a:lnTo>
                    <a:pt x="806" y="1264"/>
                  </a:lnTo>
                  <a:lnTo>
                    <a:pt x="794" y="1277"/>
                  </a:lnTo>
                  <a:lnTo>
                    <a:pt x="785" y="1301"/>
                  </a:lnTo>
                  <a:lnTo>
                    <a:pt x="781" y="1329"/>
                  </a:lnTo>
                  <a:lnTo>
                    <a:pt x="766" y="1344"/>
                  </a:lnTo>
                  <a:lnTo>
                    <a:pt x="751" y="1350"/>
                  </a:lnTo>
                  <a:lnTo>
                    <a:pt x="751" y="1389"/>
                  </a:lnTo>
                  <a:lnTo>
                    <a:pt x="747" y="1401"/>
                  </a:lnTo>
                  <a:lnTo>
                    <a:pt x="755" y="1412"/>
                  </a:lnTo>
                  <a:lnTo>
                    <a:pt x="771" y="1414"/>
                  </a:lnTo>
                  <a:lnTo>
                    <a:pt x="770" y="1421"/>
                  </a:lnTo>
                  <a:lnTo>
                    <a:pt x="761" y="1432"/>
                  </a:lnTo>
                  <a:lnTo>
                    <a:pt x="738" y="1436"/>
                  </a:lnTo>
                  <a:lnTo>
                    <a:pt x="654" y="1431"/>
                  </a:lnTo>
                  <a:lnTo>
                    <a:pt x="654" y="1432"/>
                  </a:lnTo>
                  <a:lnTo>
                    <a:pt x="654" y="1431"/>
                  </a:lnTo>
                  <a:lnTo>
                    <a:pt x="654" y="1432"/>
                  </a:lnTo>
                  <a:lnTo>
                    <a:pt x="654" y="1434"/>
                  </a:lnTo>
                  <a:lnTo>
                    <a:pt x="738" y="1439"/>
                  </a:lnTo>
                  <a:lnTo>
                    <a:pt x="763" y="1435"/>
                  </a:lnTo>
                  <a:lnTo>
                    <a:pt x="772" y="1422"/>
                  </a:lnTo>
                  <a:lnTo>
                    <a:pt x="775" y="1410"/>
                  </a:lnTo>
                  <a:lnTo>
                    <a:pt x="756" y="1409"/>
                  </a:lnTo>
                  <a:lnTo>
                    <a:pt x="751" y="1400"/>
                  </a:lnTo>
                  <a:lnTo>
                    <a:pt x="755" y="1389"/>
                  </a:lnTo>
                  <a:lnTo>
                    <a:pt x="755" y="1352"/>
                  </a:lnTo>
                  <a:lnTo>
                    <a:pt x="768" y="1346"/>
                  </a:lnTo>
                  <a:lnTo>
                    <a:pt x="785" y="1331"/>
                  </a:lnTo>
                  <a:lnTo>
                    <a:pt x="788" y="1302"/>
                  </a:lnTo>
                  <a:lnTo>
                    <a:pt x="797" y="1279"/>
                  </a:lnTo>
                  <a:lnTo>
                    <a:pt x="808" y="1267"/>
                  </a:lnTo>
                  <a:lnTo>
                    <a:pt x="829" y="1257"/>
                  </a:lnTo>
                  <a:lnTo>
                    <a:pt x="838" y="1251"/>
                  </a:lnTo>
                  <a:lnTo>
                    <a:pt x="839" y="1241"/>
                  </a:lnTo>
                  <a:lnTo>
                    <a:pt x="834" y="1237"/>
                  </a:lnTo>
                  <a:lnTo>
                    <a:pt x="829" y="1228"/>
                  </a:lnTo>
                  <a:lnTo>
                    <a:pt x="822" y="1196"/>
                  </a:lnTo>
                  <a:lnTo>
                    <a:pt x="805" y="1165"/>
                  </a:lnTo>
                  <a:lnTo>
                    <a:pt x="808" y="1146"/>
                  </a:lnTo>
                  <a:lnTo>
                    <a:pt x="705" y="989"/>
                  </a:lnTo>
                  <a:lnTo>
                    <a:pt x="452" y="614"/>
                  </a:lnTo>
                  <a:lnTo>
                    <a:pt x="450" y="615"/>
                  </a:lnTo>
                  <a:lnTo>
                    <a:pt x="452" y="614"/>
                  </a:lnTo>
                  <a:lnTo>
                    <a:pt x="376" y="499"/>
                  </a:lnTo>
                  <a:lnTo>
                    <a:pt x="429" y="302"/>
                  </a:lnTo>
                  <a:lnTo>
                    <a:pt x="477" y="112"/>
                  </a:lnTo>
                  <a:lnTo>
                    <a:pt x="321" y="72"/>
                  </a:lnTo>
                  <a:lnTo>
                    <a:pt x="88" y="0"/>
                  </a:lnTo>
                  <a:lnTo>
                    <a:pt x="77" y="31"/>
                  </a:lnTo>
                  <a:lnTo>
                    <a:pt x="76" y="75"/>
                  </a:lnTo>
                  <a:lnTo>
                    <a:pt x="45" y="146"/>
                  </a:lnTo>
                  <a:lnTo>
                    <a:pt x="26" y="162"/>
                  </a:lnTo>
                  <a:lnTo>
                    <a:pt x="24" y="169"/>
                  </a:lnTo>
                  <a:lnTo>
                    <a:pt x="14" y="173"/>
                  </a:lnTo>
                  <a:lnTo>
                    <a:pt x="4" y="199"/>
                  </a:lnTo>
                  <a:lnTo>
                    <a:pt x="0" y="219"/>
                  </a:lnTo>
                  <a:lnTo>
                    <a:pt x="16" y="245"/>
                  </a:lnTo>
                  <a:lnTo>
                    <a:pt x="25" y="270"/>
                  </a:lnTo>
                  <a:lnTo>
                    <a:pt x="32" y="291"/>
                  </a:lnTo>
                  <a:lnTo>
                    <a:pt x="30" y="330"/>
                  </a:lnTo>
                  <a:lnTo>
                    <a:pt x="19" y="348"/>
                  </a:lnTo>
                  <a:lnTo>
                    <a:pt x="16" y="383"/>
                  </a:lnTo>
                  <a:lnTo>
                    <a:pt x="9" y="406"/>
                  </a:lnTo>
                  <a:lnTo>
                    <a:pt x="20" y="429"/>
                  </a:lnTo>
                  <a:lnTo>
                    <a:pt x="37" y="456"/>
                  </a:lnTo>
                  <a:lnTo>
                    <a:pt x="50" y="485"/>
                  </a:lnTo>
                  <a:lnTo>
                    <a:pt x="59" y="509"/>
                  </a:lnTo>
                  <a:lnTo>
                    <a:pt x="56" y="527"/>
                  </a:lnTo>
                  <a:lnTo>
                    <a:pt x="54" y="530"/>
                  </a:lnTo>
                  <a:lnTo>
                    <a:pt x="54" y="530"/>
                  </a:lnTo>
                  <a:lnTo>
                    <a:pt x="54" y="544"/>
                  </a:lnTo>
                  <a:lnTo>
                    <a:pt x="89" y="582"/>
                  </a:lnTo>
                  <a:lnTo>
                    <a:pt x="85" y="596"/>
                  </a:lnTo>
                  <a:lnTo>
                    <a:pt x="82" y="610"/>
                  </a:lnTo>
                  <a:lnTo>
                    <a:pt x="79" y="620"/>
                  </a:lnTo>
                  <a:lnTo>
                    <a:pt x="80" y="671"/>
                  </a:lnTo>
                  <a:lnTo>
                    <a:pt x="93" y="693"/>
                  </a:lnTo>
                  <a:lnTo>
                    <a:pt x="105" y="710"/>
                  </a:lnTo>
                  <a:lnTo>
                    <a:pt x="121" y="713"/>
                  </a:lnTo>
                  <a:lnTo>
                    <a:pt x="126" y="728"/>
                  </a:lnTo>
                  <a:lnTo>
                    <a:pt x="120" y="748"/>
                  </a:lnTo>
                  <a:lnTo>
                    <a:pt x="108" y="757"/>
                  </a:lnTo>
                  <a:lnTo>
                    <a:pt x="100" y="757"/>
                  </a:lnTo>
                  <a:lnTo>
                    <a:pt x="95" y="783"/>
                  </a:lnTo>
                  <a:lnTo>
                    <a:pt x="98" y="801"/>
                  </a:lnTo>
                  <a:lnTo>
                    <a:pt x="118" y="827"/>
                  </a:lnTo>
                  <a:lnTo>
                    <a:pt x="127" y="859"/>
                  </a:lnTo>
                  <a:lnTo>
                    <a:pt x="136" y="887"/>
                  </a:lnTo>
                  <a:lnTo>
                    <a:pt x="144" y="906"/>
                  </a:lnTo>
                  <a:lnTo>
                    <a:pt x="165" y="940"/>
                  </a:lnTo>
                  <a:lnTo>
                    <a:pt x="165" y="940"/>
                  </a:lnTo>
                  <a:lnTo>
                    <a:pt x="173" y="956"/>
                  </a:lnTo>
                  <a:lnTo>
                    <a:pt x="177" y="974"/>
                  </a:lnTo>
                  <a:lnTo>
                    <a:pt x="186" y="980"/>
                  </a:lnTo>
                  <a:lnTo>
                    <a:pt x="186" y="993"/>
                  </a:lnTo>
                  <a:lnTo>
                    <a:pt x="181" y="1005"/>
                  </a:lnTo>
                  <a:lnTo>
                    <a:pt x="170" y="1047"/>
                  </a:lnTo>
                  <a:lnTo>
                    <a:pt x="167" y="1059"/>
                  </a:lnTo>
                  <a:lnTo>
                    <a:pt x="183" y="1077"/>
                  </a:lnTo>
                  <a:lnTo>
                    <a:pt x="209" y="1080"/>
                  </a:lnTo>
                  <a:lnTo>
                    <a:pt x="235" y="1091"/>
                  </a:lnTo>
                  <a:lnTo>
                    <a:pt x="259" y="1103"/>
                  </a:lnTo>
                  <a:lnTo>
                    <a:pt x="276" y="1103"/>
                  </a:lnTo>
                  <a:lnTo>
                    <a:pt x="292" y="1121"/>
                  </a:lnTo>
                  <a:lnTo>
                    <a:pt x="308" y="1150"/>
                  </a:lnTo>
                  <a:lnTo>
                    <a:pt x="315" y="1164"/>
                  </a:lnTo>
                  <a:lnTo>
                    <a:pt x="340" y="1176"/>
                  </a:lnTo>
                  <a:lnTo>
                    <a:pt x="367" y="1182"/>
                  </a:lnTo>
                  <a:lnTo>
                    <a:pt x="376" y="1194"/>
                  </a:lnTo>
                  <a:lnTo>
                    <a:pt x="379" y="1211"/>
                  </a:lnTo>
                  <a:lnTo>
                    <a:pt x="370" y="1215"/>
                  </a:lnTo>
                  <a:lnTo>
                    <a:pt x="373" y="1223"/>
                  </a:lnTo>
                  <a:lnTo>
                    <a:pt x="393" y="1228"/>
                  </a:lnTo>
                  <a:lnTo>
                    <a:pt x="408" y="1229"/>
                  </a:lnTo>
                  <a:lnTo>
                    <a:pt x="425" y="1257"/>
                  </a:lnTo>
                  <a:lnTo>
                    <a:pt x="449" y="1282"/>
                  </a:lnTo>
                  <a:lnTo>
                    <a:pt x="453" y="1296"/>
                  </a:lnTo>
                  <a:lnTo>
                    <a:pt x="469" y="1320"/>
                  </a:lnTo>
                  <a:lnTo>
                    <a:pt x="470" y="1340"/>
                  </a:lnTo>
                  <a:lnTo>
                    <a:pt x="470" y="1396"/>
                  </a:lnTo>
                  <a:lnTo>
                    <a:pt x="474" y="1408"/>
                  </a:lnTo>
                  <a:lnTo>
                    <a:pt x="535" y="1418"/>
                  </a:lnTo>
                  <a:lnTo>
                    <a:pt x="654" y="1434"/>
                  </a:lnTo>
                  <a:lnTo>
                    <a:pt x="654" y="1434"/>
                  </a:lnTo>
                  <a:lnTo>
                    <a:pt x="654" y="1432"/>
                  </a:lnTo>
                  <a:close/>
                  <a:moveTo>
                    <a:pt x="210" y="1138"/>
                  </a:moveTo>
                  <a:lnTo>
                    <a:pt x="209" y="1139"/>
                  </a:lnTo>
                  <a:lnTo>
                    <a:pt x="216" y="1147"/>
                  </a:lnTo>
                  <a:lnTo>
                    <a:pt x="215" y="1153"/>
                  </a:lnTo>
                  <a:lnTo>
                    <a:pt x="198" y="1153"/>
                  </a:lnTo>
                  <a:lnTo>
                    <a:pt x="195" y="1146"/>
                  </a:lnTo>
                  <a:lnTo>
                    <a:pt x="193" y="1140"/>
                  </a:lnTo>
                  <a:lnTo>
                    <a:pt x="210" y="1140"/>
                  </a:lnTo>
                  <a:lnTo>
                    <a:pt x="210" y="1138"/>
                  </a:lnTo>
                  <a:lnTo>
                    <a:pt x="209" y="1139"/>
                  </a:lnTo>
                  <a:lnTo>
                    <a:pt x="210" y="1138"/>
                  </a:lnTo>
                  <a:lnTo>
                    <a:pt x="210" y="1137"/>
                  </a:lnTo>
                  <a:lnTo>
                    <a:pt x="187" y="1137"/>
                  </a:lnTo>
                  <a:lnTo>
                    <a:pt x="193" y="1147"/>
                  </a:lnTo>
                  <a:lnTo>
                    <a:pt x="196" y="1156"/>
                  </a:lnTo>
                  <a:lnTo>
                    <a:pt x="218" y="1157"/>
                  </a:lnTo>
                  <a:lnTo>
                    <a:pt x="219" y="1146"/>
                  </a:lnTo>
                  <a:lnTo>
                    <a:pt x="211" y="1137"/>
                  </a:lnTo>
                  <a:lnTo>
                    <a:pt x="210" y="1137"/>
                  </a:lnTo>
                  <a:lnTo>
                    <a:pt x="210" y="1138"/>
                  </a:lnTo>
                  <a:close/>
                  <a:moveTo>
                    <a:pt x="222" y="1138"/>
                  </a:moveTo>
                  <a:lnTo>
                    <a:pt x="222" y="1140"/>
                  </a:lnTo>
                  <a:lnTo>
                    <a:pt x="228" y="1137"/>
                  </a:lnTo>
                  <a:lnTo>
                    <a:pt x="249" y="1149"/>
                  </a:lnTo>
                  <a:lnTo>
                    <a:pt x="266" y="1155"/>
                  </a:lnTo>
                  <a:lnTo>
                    <a:pt x="262" y="1156"/>
                  </a:lnTo>
                  <a:lnTo>
                    <a:pt x="237" y="1155"/>
                  </a:lnTo>
                  <a:lnTo>
                    <a:pt x="228" y="1146"/>
                  </a:lnTo>
                  <a:lnTo>
                    <a:pt x="223" y="1138"/>
                  </a:lnTo>
                  <a:lnTo>
                    <a:pt x="222" y="1138"/>
                  </a:lnTo>
                  <a:lnTo>
                    <a:pt x="222" y="1140"/>
                  </a:lnTo>
                  <a:lnTo>
                    <a:pt x="222" y="1138"/>
                  </a:lnTo>
                  <a:lnTo>
                    <a:pt x="219" y="1139"/>
                  </a:lnTo>
                  <a:lnTo>
                    <a:pt x="226" y="1149"/>
                  </a:lnTo>
                  <a:lnTo>
                    <a:pt x="235" y="1158"/>
                  </a:lnTo>
                  <a:lnTo>
                    <a:pt x="263" y="1159"/>
                  </a:lnTo>
                  <a:lnTo>
                    <a:pt x="272" y="1154"/>
                  </a:lnTo>
                  <a:lnTo>
                    <a:pt x="251" y="1145"/>
                  </a:lnTo>
                  <a:lnTo>
                    <a:pt x="228" y="1132"/>
                  </a:lnTo>
                  <a:lnTo>
                    <a:pt x="219" y="1138"/>
                  </a:lnTo>
                  <a:lnTo>
                    <a:pt x="219" y="1139"/>
                  </a:lnTo>
                  <a:lnTo>
                    <a:pt x="222" y="1138"/>
                  </a:lnTo>
                  <a:close/>
                  <a:moveTo>
                    <a:pt x="346" y="1257"/>
                  </a:moveTo>
                  <a:lnTo>
                    <a:pt x="344" y="1258"/>
                  </a:lnTo>
                  <a:lnTo>
                    <a:pt x="356" y="1272"/>
                  </a:lnTo>
                  <a:lnTo>
                    <a:pt x="360" y="1278"/>
                  </a:lnTo>
                  <a:lnTo>
                    <a:pt x="371" y="1283"/>
                  </a:lnTo>
                  <a:lnTo>
                    <a:pt x="376" y="1272"/>
                  </a:lnTo>
                  <a:lnTo>
                    <a:pt x="370" y="1260"/>
                  </a:lnTo>
                  <a:lnTo>
                    <a:pt x="352" y="1247"/>
                  </a:lnTo>
                  <a:lnTo>
                    <a:pt x="344" y="1248"/>
                  </a:lnTo>
                  <a:lnTo>
                    <a:pt x="344" y="1259"/>
                  </a:lnTo>
                  <a:lnTo>
                    <a:pt x="346" y="1259"/>
                  </a:lnTo>
                  <a:lnTo>
                    <a:pt x="346" y="1257"/>
                  </a:lnTo>
                  <a:lnTo>
                    <a:pt x="344" y="1258"/>
                  </a:lnTo>
                  <a:lnTo>
                    <a:pt x="346" y="1257"/>
                  </a:lnTo>
                  <a:lnTo>
                    <a:pt x="346" y="1256"/>
                  </a:lnTo>
                  <a:lnTo>
                    <a:pt x="345" y="1256"/>
                  </a:lnTo>
                  <a:lnTo>
                    <a:pt x="345" y="1257"/>
                  </a:lnTo>
                  <a:lnTo>
                    <a:pt x="347" y="1257"/>
                  </a:lnTo>
                  <a:lnTo>
                    <a:pt x="347" y="1252"/>
                  </a:lnTo>
                  <a:lnTo>
                    <a:pt x="351" y="1251"/>
                  </a:lnTo>
                  <a:lnTo>
                    <a:pt x="366" y="1262"/>
                  </a:lnTo>
                  <a:lnTo>
                    <a:pt x="372" y="1272"/>
                  </a:lnTo>
                  <a:lnTo>
                    <a:pt x="370" y="1278"/>
                  </a:lnTo>
                  <a:lnTo>
                    <a:pt x="362" y="1275"/>
                  </a:lnTo>
                  <a:lnTo>
                    <a:pt x="358" y="1270"/>
                  </a:lnTo>
                  <a:lnTo>
                    <a:pt x="357" y="1271"/>
                  </a:lnTo>
                  <a:lnTo>
                    <a:pt x="358" y="1270"/>
                  </a:lnTo>
                  <a:lnTo>
                    <a:pt x="346" y="1256"/>
                  </a:lnTo>
                  <a:lnTo>
                    <a:pt x="346" y="1256"/>
                  </a:lnTo>
                  <a:lnTo>
                    <a:pt x="346" y="1257"/>
                  </a:lnTo>
                  <a:close/>
                  <a:moveTo>
                    <a:pt x="337" y="1310"/>
                  </a:moveTo>
                  <a:lnTo>
                    <a:pt x="335" y="1311"/>
                  </a:lnTo>
                  <a:lnTo>
                    <a:pt x="347" y="1330"/>
                  </a:lnTo>
                  <a:lnTo>
                    <a:pt x="352" y="1339"/>
                  </a:lnTo>
                  <a:lnTo>
                    <a:pt x="347" y="1340"/>
                  </a:lnTo>
                  <a:lnTo>
                    <a:pt x="340" y="1333"/>
                  </a:lnTo>
                  <a:lnTo>
                    <a:pt x="338" y="1334"/>
                  </a:lnTo>
                  <a:lnTo>
                    <a:pt x="340" y="1333"/>
                  </a:lnTo>
                  <a:lnTo>
                    <a:pt x="340" y="1333"/>
                  </a:lnTo>
                  <a:lnTo>
                    <a:pt x="337" y="1329"/>
                  </a:lnTo>
                  <a:lnTo>
                    <a:pt x="337" y="1329"/>
                  </a:lnTo>
                  <a:lnTo>
                    <a:pt x="336" y="1325"/>
                  </a:lnTo>
                  <a:lnTo>
                    <a:pt x="336" y="1325"/>
                  </a:lnTo>
                  <a:lnTo>
                    <a:pt x="335" y="1322"/>
                  </a:lnTo>
                  <a:lnTo>
                    <a:pt x="335" y="1311"/>
                  </a:lnTo>
                  <a:lnTo>
                    <a:pt x="337" y="1311"/>
                  </a:lnTo>
                  <a:lnTo>
                    <a:pt x="337" y="1310"/>
                  </a:lnTo>
                  <a:lnTo>
                    <a:pt x="335" y="1311"/>
                  </a:lnTo>
                  <a:lnTo>
                    <a:pt x="337" y="1310"/>
                  </a:lnTo>
                  <a:lnTo>
                    <a:pt x="337" y="1307"/>
                  </a:lnTo>
                  <a:lnTo>
                    <a:pt x="334" y="1307"/>
                  </a:lnTo>
                  <a:lnTo>
                    <a:pt x="332" y="1307"/>
                  </a:lnTo>
                  <a:lnTo>
                    <a:pt x="332" y="1322"/>
                  </a:lnTo>
                  <a:lnTo>
                    <a:pt x="332" y="1322"/>
                  </a:lnTo>
                  <a:lnTo>
                    <a:pt x="333" y="1326"/>
                  </a:lnTo>
                  <a:lnTo>
                    <a:pt x="333" y="1326"/>
                  </a:lnTo>
                  <a:lnTo>
                    <a:pt x="337" y="1335"/>
                  </a:lnTo>
                  <a:lnTo>
                    <a:pt x="337" y="1335"/>
                  </a:lnTo>
                  <a:lnTo>
                    <a:pt x="346" y="1343"/>
                  </a:lnTo>
                  <a:lnTo>
                    <a:pt x="358" y="1342"/>
                  </a:lnTo>
                  <a:lnTo>
                    <a:pt x="349" y="1328"/>
                  </a:lnTo>
                  <a:lnTo>
                    <a:pt x="338" y="1307"/>
                  </a:lnTo>
                  <a:lnTo>
                    <a:pt x="337" y="1307"/>
                  </a:lnTo>
                  <a:lnTo>
                    <a:pt x="337" y="13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32">
              <a:extLst>
                <a:ext uri="{FF2B5EF4-FFF2-40B4-BE49-F238E27FC236}">
                  <a16:creationId xmlns:a16="http://schemas.microsoft.com/office/drawing/2014/main" id="{3C90099E-4C7C-8AC7-DF79-5F4ABE5D0FB9}"/>
                </a:ext>
              </a:extLst>
            </p:cNvPr>
            <p:cNvSpPr>
              <a:spLocks/>
            </p:cNvSpPr>
            <p:nvPr/>
          </p:nvSpPr>
          <p:spPr bwMode="auto">
            <a:xfrm>
              <a:off x="1525" y="1697"/>
              <a:ext cx="758" cy="591"/>
            </a:xfrm>
            <a:custGeom>
              <a:avLst/>
              <a:gdLst>
                <a:gd name="T0" fmla="*/ 758 w 758"/>
                <a:gd name="T1" fmla="*/ 73 h 591"/>
                <a:gd name="T2" fmla="*/ 541 w 758"/>
                <a:gd name="T3" fmla="*/ 52 h 591"/>
                <a:gd name="T4" fmla="*/ 66 w 758"/>
                <a:gd name="T5" fmla="*/ 0 h 591"/>
                <a:gd name="T6" fmla="*/ 54 w 758"/>
                <a:gd name="T7" fmla="*/ 133 h 591"/>
                <a:gd name="T8" fmla="*/ 12 w 758"/>
                <a:gd name="T9" fmla="*/ 436 h 591"/>
                <a:gd name="T10" fmla="*/ 0 w 758"/>
                <a:gd name="T11" fmla="*/ 519 h 591"/>
                <a:gd name="T12" fmla="*/ 205 w 758"/>
                <a:gd name="T13" fmla="*/ 542 h 591"/>
                <a:gd name="T14" fmla="*/ 430 w 758"/>
                <a:gd name="T15" fmla="*/ 568 h 591"/>
                <a:gd name="T16" fmla="*/ 638 w 758"/>
                <a:gd name="T17" fmla="*/ 586 h 591"/>
                <a:gd name="T18" fmla="*/ 724 w 758"/>
                <a:gd name="T19" fmla="*/ 591 h 591"/>
                <a:gd name="T20" fmla="*/ 758 w 758"/>
                <a:gd name="T21" fmla="*/ 73 h 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8" h="591">
                  <a:moveTo>
                    <a:pt x="758" y="73"/>
                  </a:moveTo>
                  <a:lnTo>
                    <a:pt x="541" y="52"/>
                  </a:lnTo>
                  <a:lnTo>
                    <a:pt x="66" y="0"/>
                  </a:lnTo>
                  <a:lnTo>
                    <a:pt x="54" y="133"/>
                  </a:lnTo>
                  <a:lnTo>
                    <a:pt x="12" y="436"/>
                  </a:lnTo>
                  <a:lnTo>
                    <a:pt x="0" y="519"/>
                  </a:lnTo>
                  <a:lnTo>
                    <a:pt x="205" y="542"/>
                  </a:lnTo>
                  <a:lnTo>
                    <a:pt x="430" y="568"/>
                  </a:lnTo>
                  <a:lnTo>
                    <a:pt x="638" y="586"/>
                  </a:lnTo>
                  <a:lnTo>
                    <a:pt x="724" y="591"/>
                  </a:lnTo>
                  <a:lnTo>
                    <a:pt x="758" y="7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
              <a:extLst>
                <a:ext uri="{FF2B5EF4-FFF2-40B4-BE49-F238E27FC236}">
                  <a16:creationId xmlns:a16="http://schemas.microsoft.com/office/drawing/2014/main" id="{961462AD-844D-C066-BFE7-F4D7353E0E9F}"/>
                </a:ext>
              </a:extLst>
            </p:cNvPr>
            <p:cNvSpPr>
              <a:spLocks/>
            </p:cNvSpPr>
            <p:nvPr/>
          </p:nvSpPr>
          <p:spPr bwMode="auto">
            <a:xfrm>
              <a:off x="1523" y="1695"/>
              <a:ext cx="762" cy="594"/>
            </a:xfrm>
            <a:custGeom>
              <a:avLst/>
              <a:gdLst>
                <a:gd name="T0" fmla="*/ 760 w 762"/>
                <a:gd name="T1" fmla="*/ 75 h 594"/>
                <a:gd name="T2" fmla="*/ 760 w 762"/>
                <a:gd name="T3" fmla="*/ 73 h 594"/>
                <a:gd name="T4" fmla="*/ 543 w 762"/>
                <a:gd name="T5" fmla="*/ 53 h 594"/>
                <a:gd name="T6" fmla="*/ 543 w 762"/>
                <a:gd name="T7" fmla="*/ 54 h 594"/>
                <a:gd name="T8" fmla="*/ 543 w 762"/>
                <a:gd name="T9" fmla="*/ 53 h 594"/>
                <a:gd name="T10" fmla="*/ 67 w 762"/>
                <a:gd name="T11" fmla="*/ 0 h 594"/>
                <a:gd name="T12" fmla="*/ 54 w 762"/>
                <a:gd name="T13" fmla="*/ 135 h 594"/>
                <a:gd name="T14" fmla="*/ 12 w 762"/>
                <a:gd name="T15" fmla="*/ 438 h 594"/>
                <a:gd name="T16" fmla="*/ 0 w 762"/>
                <a:gd name="T17" fmla="*/ 522 h 594"/>
                <a:gd name="T18" fmla="*/ 206 w 762"/>
                <a:gd name="T19" fmla="*/ 545 h 594"/>
                <a:gd name="T20" fmla="*/ 431 w 762"/>
                <a:gd name="T21" fmla="*/ 572 h 594"/>
                <a:gd name="T22" fmla="*/ 640 w 762"/>
                <a:gd name="T23" fmla="*/ 590 h 594"/>
                <a:gd name="T24" fmla="*/ 727 w 762"/>
                <a:gd name="T25" fmla="*/ 594 h 594"/>
                <a:gd name="T26" fmla="*/ 762 w 762"/>
                <a:gd name="T27" fmla="*/ 74 h 594"/>
                <a:gd name="T28" fmla="*/ 760 w 762"/>
                <a:gd name="T29" fmla="*/ 73 h 594"/>
                <a:gd name="T30" fmla="*/ 760 w 762"/>
                <a:gd name="T31" fmla="*/ 75 h 594"/>
                <a:gd name="T32" fmla="*/ 758 w 762"/>
                <a:gd name="T33" fmla="*/ 75 h 594"/>
                <a:gd name="T34" fmla="*/ 725 w 762"/>
                <a:gd name="T35" fmla="*/ 590 h 594"/>
                <a:gd name="T36" fmla="*/ 640 w 762"/>
                <a:gd name="T37" fmla="*/ 587 h 594"/>
                <a:gd name="T38" fmla="*/ 432 w 762"/>
                <a:gd name="T39" fmla="*/ 569 h 594"/>
                <a:gd name="T40" fmla="*/ 207 w 762"/>
                <a:gd name="T41" fmla="*/ 542 h 594"/>
                <a:gd name="T42" fmla="*/ 4 w 762"/>
                <a:gd name="T43" fmla="*/ 520 h 594"/>
                <a:gd name="T44" fmla="*/ 15 w 762"/>
                <a:gd name="T45" fmla="*/ 438 h 594"/>
                <a:gd name="T46" fmla="*/ 58 w 762"/>
                <a:gd name="T47" fmla="*/ 135 h 594"/>
                <a:gd name="T48" fmla="*/ 71 w 762"/>
                <a:gd name="T49" fmla="*/ 4 h 594"/>
                <a:gd name="T50" fmla="*/ 543 w 762"/>
                <a:gd name="T51" fmla="*/ 56 h 594"/>
                <a:gd name="T52" fmla="*/ 760 w 762"/>
                <a:gd name="T53" fmla="*/ 76 h 594"/>
                <a:gd name="T54" fmla="*/ 760 w 762"/>
                <a:gd name="T55" fmla="*/ 75 h 594"/>
                <a:gd name="T56" fmla="*/ 758 w 762"/>
                <a:gd name="T57" fmla="*/ 75 h 594"/>
                <a:gd name="T58" fmla="*/ 760 w 762"/>
                <a:gd name="T59" fmla="*/ 75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62" h="594">
                  <a:moveTo>
                    <a:pt x="760" y="75"/>
                  </a:moveTo>
                  <a:lnTo>
                    <a:pt x="760" y="73"/>
                  </a:lnTo>
                  <a:lnTo>
                    <a:pt x="543" y="53"/>
                  </a:lnTo>
                  <a:lnTo>
                    <a:pt x="543" y="54"/>
                  </a:lnTo>
                  <a:lnTo>
                    <a:pt x="543" y="53"/>
                  </a:lnTo>
                  <a:lnTo>
                    <a:pt x="67" y="0"/>
                  </a:lnTo>
                  <a:lnTo>
                    <a:pt x="54" y="135"/>
                  </a:lnTo>
                  <a:lnTo>
                    <a:pt x="12" y="438"/>
                  </a:lnTo>
                  <a:lnTo>
                    <a:pt x="0" y="522"/>
                  </a:lnTo>
                  <a:lnTo>
                    <a:pt x="206" y="545"/>
                  </a:lnTo>
                  <a:lnTo>
                    <a:pt x="431" y="572"/>
                  </a:lnTo>
                  <a:lnTo>
                    <a:pt x="640" y="590"/>
                  </a:lnTo>
                  <a:lnTo>
                    <a:pt x="727" y="594"/>
                  </a:lnTo>
                  <a:lnTo>
                    <a:pt x="762" y="74"/>
                  </a:lnTo>
                  <a:lnTo>
                    <a:pt x="760" y="73"/>
                  </a:lnTo>
                  <a:lnTo>
                    <a:pt x="760" y="75"/>
                  </a:lnTo>
                  <a:lnTo>
                    <a:pt x="758" y="75"/>
                  </a:lnTo>
                  <a:lnTo>
                    <a:pt x="725" y="590"/>
                  </a:lnTo>
                  <a:lnTo>
                    <a:pt x="640" y="587"/>
                  </a:lnTo>
                  <a:lnTo>
                    <a:pt x="432" y="569"/>
                  </a:lnTo>
                  <a:lnTo>
                    <a:pt x="207" y="542"/>
                  </a:lnTo>
                  <a:lnTo>
                    <a:pt x="4" y="520"/>
                  </a:lnTo>
                  <a:lnTo>
                    <a:pt x="15" y="438"/>
                  </a:lnTo>
                  <a:lnTo>
                    <a:pt x="58" y="135"/>
                  </a:lnTo>
                  <a:lnTo>
                    <a:pt x="71" y="4"/>
                  </a:lnTo>
                  <a:lnTo>
                    <a:pt x="543" y="56"/>
                  </a:lnTo>
                  <a:lnTo>
                    <a:pt x="760" y="76"/>
                  </a:lnTo>
                  <a:lnTo>
                    <a:pt x="760" y="75"/>
                  </a:lnTo>
                  <a:lnTo>
                    <a:pt x="758" y="75"/>
                  </a:lnTo>
                  <a:lnTo>
                    <a:pt x="760"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4">
              <a:extLst>
                <a:ext uri="{FF2B5EF4-FFF2-40B4-BE49-F238E27FC236}">
                  <a16:creationId xmlns:a16="http://schemas.microsoft.com/office/drawing/2014/main" id="{EA852418-EF94-17C9-31AC-38E31135A433}"/>
                </a:ext>
              </a:extLst>
            </p:cNvPr>
            <p:cNvSpPr>
              <a:spLocks/>
            </p:cNvSpPr>
            <p:nvPr/>
          </p:nvSpPr>
          <p:spPr bwMode="auto">
            <a:xfrm>
              <a:off x="5069" y="1349"/>
              <a:ext cx="175" cy="173"/>
            </a:xfrm>
            <a:custGeom>
              <a:avLst/>
              <a:gdLst>
                <a:gd name="T0" fmla="*/ 47 w 175"/>
                <a:gd name="T1" fmla="*/ 153 h 173"/>
                <a:gd name="T2" fmla="*/ 69 w 175"/>
                <a:gd name="T3" fmla="*/ 134 h 173"/>
                <a:gd name="T4" fmla="*/ 81 w 175"/>
                <a:gd name="T5" fmla="*/ 121 h 173"/>
                <a:gd name="T6" fmla="*/ 85 w 175"/>
                <a:gd name="T7" fmla="*/ 125 h 173"/>
                <a:gd name="T8" fmla="*/ 101 w 175"/>
                <a:gd name="T9" fmla="*/ 115 h 173"/>
                <a:gd name="T10" fmla="*/ 133 w 175"/>
                <a:gd name="T11" fmla="*/ 109 h 173"/>
                <a:gd name="T12" fmla="*/ 175 w 175"/>
                <a:gd name="T13" fmla="*/ 88 h 173"/>
                <a:gd name="T14" fmla="*/ 171 w 175"/>
                <a:gd name="T15" fmla="*/ 63 h 173"/>
                <a:gd name="T16" fmla="*/ 166 w 175"/>
                <a:gd name="T17" fmla="*/ 37 h 173"/>
                <a:gd name="T18" fmla="*/ 157 w 175"/>
                <a:gd name="T19" fmla="*/ 0 h 173"/>
                <a:gd name="T20" fmla="*/ 131 w 175"/>
                <a:gd name="T21" fmla="*/ 7 h 173"/>
                <a:gd name="T22" fmla="*/ 0 w 175"/>
                <a:gd name="T23" fmla="*/ 35 h 173"/>
                <a:gd name="T24" fmla="*/ 3 w 175"/>
                <a:gd name="T25" fmla="*/ 54 h 173"/>
                <a:gd name="T26" fmla="*/ 13 w 175"/>
                <a:gd name="T27" fmla="*/ 98 h 173"/>
                <a:gd name="T28" fmla="*/ 13 w 175"/>
                <a:gd name="T29" fmla="*/ 147 h 173"/>
                <a:gd name="T30" fmla="*/ 7 w 175"/>
                <a:gd name="T31" fmla="*/ 160 h 173"/>
                <a:gd name="T32" fmla="*/ 17 w 175"/>
                <a:gd name="T33" fmla="*/ 173 h 173"/>
                <a:gd name="T34" fmla="*/ 47 w 175"/>
                <a:gd name="T35" fmla="*/ 153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5" h="173">
                  <a:moveTo>
                    <a:pt x="47" y="153"/>
                  </a:moveTo>
                  <a:lnTo>
                    <a:pt x="69" y="134"/>
                  </a:lnTo>
                  <a:lnTo>
                    <a:pt x="81" y="121"/>
                  </a:lnTo>
                  <a:lnTo>
                    <a:pt x="85" y="125"/>
                  </a:lnTo>
                  <a:lnTo>
                    <a:pt x="101" y="115"/>
                  </a:lnTo>
                  <a:lnTo>
                    <a:pt x="133" y="109"/>
                  </a:lnTo>
                  <a:lnTo>
                    <a:pt x="175" y="88"/>
                  </a:lnTo>
                  <a:lnTo>
                    <a:pt x="171" y="63"/>
                  </a:lnTo>
                  <a:lnTo>
                    <a:pt x="166" y="37"/>
                  </a:lnTo>
                  <a:lnTo>
                    <a:pt x="157" y="0"/>
                  </a:lnTo>
                  <a:lnTo>
                    <a:pt x="131" y="7"/>
                  </a:lnTo>
                  <a:lnTo>
                    <a:pt x="0" y="35"/>
                  </a:lnTo>
                  <a:lnTo>
                    <a:pt x="3" y="54"/>
                  </a:lnTo>
                  <a:lnTo>
                    <a:pt x="13" y="98"/>
                  </a:lnTo>
                  <a:lnTo>
                    <a:pt x="13" y="147"/>
                  </a:lnTo>
                  <a:lnTo>
                    <a:pt x="7" y="160"/>
                  </a:lnTo>
                  <a:lnTo>
                    <a:pt x="17" y="173"/>
                  </a:lnTo>
                  <a:lnTo>
                    <a:pt x="47" y="1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5">
              <a:extLst>
                <a:ext uri="{FF2B5EF4-FFF2-40B4-BE49-F238E27FC236}">
                  <a16:creationId xmlns:a16="http://schemas.microsoft.com/office/drawing/2014/main" id="{6877DC93-CE8A-B897-A85B-A25A8D86DBC1}"/>
                </a:ext>
              </a:extLst>
            </p:cNvPr>
            <p:cNvSpPr>
              <a:spLocks/>
            </p:cNvSpPr>
            <p:nvPr/>
          </p:nvSpPr>
          <p:spPr bwMode="auto">
            <a:xfrm>
              <a:off x="5067" y="1347"/>
              <a:ext cx="178" cy="177"/>
            </a:xfrm>
            <a:custGeom>
              <a:avLst/>
              <a:gdLst>
                <a:gd name="T0" fmla="*/ 49 w 178"/>
                <a:gd name="T1" fmla="*/ 155 h 177"/>
                <a:gd name="T2" fmla="*/ 50 w 178"/>
                <a:gd name="T3" fmla="*/ 156 h 177"/>
                <a:gd name="T4" fmla="*/ 72 w 178"/>
                <a:gd name="T5" fmla="*/ 137 h 177"/>
                <a:gd name="T6" fmla="*/ 83 w 178"/>
                <a:gd name="T7" fmla="*/ 125 h 177"/>
                <a:gd name="T8" fmla="*/ 87 w 178"/>
                <a:gd name="T9" fmla="*/ 129 h 177"/>
                <a:gd name="T10" fmla="*/ 104 w 178"/>
                <a:gd name="T11" fmla="*/ 119 h 177"/>
                <a:gd name="T12" fmla="*/ 135 w 178"/>
                <a:gd name="T13" fmla="*/ 113 h 177"/>
                <a:gd name="T14" fmla="*/ 178 w 178"/>
                <a:gd name="T15" fmla="*/ 92 h 177"/>
                <a:gd name="T16" fmla="*/ 175 w 178"/>
                <a:gd name="T17" fmla="*/ 65 h 177"/>
                <a:gd name="T18" fmla="*/ 169 w 178"/>
                <a:gd name="T19" fmla="*/ 38 h 177"/>
                <a:gd name="T20" fmla="*/ 160 w 178"/>
                <a:gd name="T21" fmla="*/ 0 h 177"/>
                <a:gd name="T22" fmla="*/ 132 w 178"/>
                <a:gd name="T23" fmla="*/ 8 h 177"/>
                <a:gd name="T24" fmla="*/ 0 w 178"/>
                <a:gd name="T25" fmla="*/ 36 h 177"/>
                <a:gd name="T26" fmla="*/ 4 w 178"/>
                <a:gd name="T27" fmla="*/ 56 h 177"/>
                <a:gd name="T28" fmla="*/ 13 w 178"/>
                <a:gd name="T29" fmla="*/ 100 h 177"/>
                <a:gd name="T30" fmla="*/ 13 w 178"/>
                <a:gd name="T31" fmla="*/ 149 h 177"/>
                <a:gd name="T32" fmla="*/ 7 w 178"/>
                <a:gd name="T33" fmla="*/ 162 h 177"/>
                <a:gd name="T34" fmla="*/ 19 w 178"/>
                <a:gd name="T35" fmla="*/ 177 h 177"/>
                <a:gd name="T36" fmla="*/ 50 w 178"/>
                <a:gd name="T37" fmla="*/ 156 h 177"/>
                <a:gd name="T38" fmla="*/ 50 w 178"/>
                <a:gd name="T39" fmla="*/ 156 h 177"/>
                <a:gd name="T40" fmla="*/ 49 w 178"/>
                <a:gd name="T41" fmla="*/ 155 h 177"/>
                <a:gd name="T42" fmla="*/ 48 w 178"/>
                <a:gd name="T43" fmla="*/ 154 h 177"/>
                <a:gd name="T44" fmla="*/ 19 w 178"/>
                <a:gd name="T45" fmla="*/ 173 h 177"/>
                <a:gd name="T46" fmla="*/ 11 w 178"/>
                <a:gd name="T47" fmla="*/ 162 h 177"/>
                <a:gd name="T48" fmla="*/ 16 w 178"/>
                <a:gd name="T49" fmla="*/ 149 h 177"/>
                <a:gd name="T50" fmla="*/ 16 w 178"/>
                <a:gd name="T51" fmla="*/ 99 h 177"/>
                <a:gd name="T52" fmla="*/ 7 w 178"/>
                <a:gd name="T53" fmla="*/ 55 h 177"/>
                <a:gd name="T54" fmla="*/ 5 w 178"/>
                <a:gd name="T55" fmla="*/ 56 h 177"/>
                <a:gd name="T56" fmla="*/ 7 w 178"/>
                <a:gd name="T57" fmla="*/ 55 h 177"/>
                <a:gd name="T58" fmla="*/ 3 w 178"/>
                <a:gd name="T59" fmla="*/ 39 h 177"/>
                <a:gd name="T60" fmla="*/ 133 w 178"/>
                <a:gd name="T61" fmla="*/ 11 h 177"/>
                <a:gd name="T62" fmla="*/ 158 w 178"/>
                <a:gd name="T63" fmla="*/ 5 h 177"/>
                <a:gd name="T64" fmla="*/ 166 w 178"/>
                <a:gd name="T65" fmla="*/ 39 h 177"/>
                <a:gd name="T66" fmla="*/ 172 w 178"/>
                <a:gd name="T67" fmla="*/ 65 h 177"/>
                <a:gd name="T68" fmla="*/ 175 w 178"/>
                <a:gd name="T69" fmla="*/ 89 h 177"/>
                <a:gd name="T70" fmla="*/ 134 w 178"/>
                <a:gd name="T71" fmla="*/ 110 h 177"/>
                <a:gd name="T72" fmla="*/ 103 w 178"/>
                <a:gd name="T73" fmla="*/ 116 h 177"/>
                <a:gd name="T74" fmla="*/ 87 w 178"/>
                <a:gd name="T75" fmla="*/ 125 h 177"/>
                <a:gd name="T76" fmla="*/ 83 w 178"/>
                <a:gd name="T77" fmla="*/ 121 h 177"/>
                <a:gd name="T78" fmla="*/ 70 w 178"/>
                <a:gd name="T79" fmla="*/ 134 h 177"/>
                <a:gd name="T80" fmla="*/ 48 w 178"/>
                <a:gd name="T81" fmla="*/ 154 h 177"/>
                <a:gd name="T82" fmla="*/ 49 w 178"/>
                <a:gd name="T83" fmla="*/ 155 h 177"/>
                <a:gd name="T84" fmla="*/ 48 w 178"/>
                <a:gd name="T85" fmla="*/ 154 h 177"/>
                <a:gd name="T86" fmla="*/ 49 w 178"/>
                <a:gd name="T87" fmla="*/ 155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8" h="177">
                  <a:moveTo>
                    <a:pt x="49" y="155"/>
                  </a:moveTo>
                  <a:lnTo>
                    <a:pt x="50" y="156"/>
                  </a:lnTo>
                  <a:lnTo>
                    <a:pt x="72" y="137"/>
                  </a:lnTo>
                  <a:lnTo>
                    <a:pt x="83" y="125"/>
                  </a:lnTo>
                  <a:lnTo>
                    <a:pt x="87" y="129"/>
                  </a:lnTo>
                  <a:lnTo>
                    <a:pt x="104" y="119"/>
                  </a:lnTo>
                  <a:lnTo>
                    <a:pt x="135" y="113"/>
                  </a:lnTo>
                  <a:lnTo>
                    <a:pt x="178" y="92"/>
                  </a:lnTo>
                  <a:lnTo>
                    <a:pt x="175" y="65"/>
                  </a:lnTo>
                  <a:lnTo>
                    <a:pt x="169" y="38"/>
                  </a:lnTo>
                  <a:lnTo>
                    <a:pt x="160" y="0"/>
                  </a:lnTo>
                  <a:lnTo>
                    <a:pt x="132" y="8"/>
                  </a:lnTo>
                  <a:lnTo>
                    <a:pt x="0" y="36"/>
                  </a:lnTo>
                  <a:lnTo>
                    <a:pt x="4" y="56"/>
                  </a:lnTo>
                  <a:lnTo>
                    <a:pt x="13" y="100"/>
                  </a:lnTo>
                  <a:lnTo>
                    <a:pt x="13" y="149"/>
                  </a:lnTo>
                  <a:lnTo>
                    <a:pt x="7" y="162"/>
                  </a:lnTo>
                  <a:lnTo>
                    <a:pt x="19" y="177"/>
                  </a:lnTo>
                  <a:lnTo>
                    <a:pt x="50" y="156"/>
                  </a:lnTo>
                  <a:lnTo>
                    <a:pt x="50" y="156"/>
                  </a:lnTo>
                  <a:lnTo>
                    <a:pt x="49" y="155"/>
                  </a:lnTo>
                  <a:lnTo>
                    <a:pt x="48" y="154"/>
                  </a:lnTo>
                  <a:lnTo>
                    <a:pt x="19" y="173"/>
                  </a:lnTo>
                  <a:lnTo>
                    <a:pt x="11" y="162"/>
                  </a:lnTo>
                  <a:lnTo>
                    <a:pt x="16" y="149"/>
                  </a:lnTo>
                  <a:lnTo>
                    <a:pt x="16" y="99"/>
                  </a:lnTo>
                  <a:lnTo>
                    <a:pt x="7" y="55"/>
                  </a:lnTo>
                  <a:lnTo>
                    <a:pt x="5" y="56"/>
                  </a:lnTo>
                  <a:lnTo>
                    <a:pt x="7" y="55"/>
                  </a:lnTo>
                  <a:lnTo>
                    <a:pt x="3" y="39"/>
                  </a:lnTo>
                  <a:lnTo>
                    <a:pt x="133" y="11"/>
                  </a:lnTo>
                  <a:lnTo>
                    <a:pt x="158" y="5"/>
                  </a:lnTo>
                  <a:lnTo>
                    <a:pt x="166" y="39"/>
                  </a:lnTo>
                  <a:lnTo>
                    <a:pt x="172" y="65"/>
                  </a:lnTo>
                  <a:lnTo>
                    <a:pt x="175" y="89"/>
                  </a:lnTo>
                  <a:lnTo>
                    <a:pt x="134" y="110"/>
                  </a:lnTo>
                  <a:lnTo>
                    <a:pt x="103" y="116"/>
                  </a:lnTo>
                  <a:lnTo>
                    <a:pt x="87" y="125"/>
                  </a:lnTo>
                  <a:lnTo>
                    <a:pt x="83" y="121"/>
                  </a:lnTo>
                  <a:lnTo>
                    <a:pt x="70" y="134"/>
                  </a:lnTo>
                  <a:lnTo>
                    <a:pt x="48" y="154"/>
                  </a:lnTo>
                  <a:lnTo>
                    <a:pt x="49" y="155"/>
                  </a:lnTo>
                  <a:lnTo>
                    <a:pt x="48" y="154"/>
                  </a:lnTo>
                  <a:lnTo>
                    <a:pt x="49"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6">
              <a:extLst>
                <a:ext uri="{FF2B5EF4-FFF2-40B4-BE49-F238E27FC236}">
                  <a16:creationId xmlns:a16="http://schemas.microsoft.com/office/drawing/2014/main" id="{315089BC-B109-8036-051D-B8D9B5135144}"/>
                </a:ext>
              </a:extLst>
            </p:cNvPr>
            <p:cNvSpPr>
              <a:spLocks/>
            </p:cNvSpPr>
            <p:nvPr/>
          </p:nvSpPr>
          <p:spPr bwMode="auto">
            <a:xfrm>
              <a:off x="4914" y="1719"/>
              <a:ext cx="110" cy="174"/>
            </a:xfrm>
            <a:custGeom>
              <a:avLst/>
              <a:gdLst>
                <a:gd name="T0" fmla="*/ 96 w 110"/>
                <a:gd name="T1" fmla="*/ 121 h 174"/>
                <a:gd name="T2" fmla="*/ 91 w 110"/>
                <a:gd name="T3" fmla="*/ 124 h 174"/>
                <a:gd name="T4" fmla="*/ 69 w 110"/>
                <a:gd name="T5" fmla="*/ 110 h 174"/>
                <a:gd name="T6" fmla="*/ 59 w 110"/>
                <a:gd name="T7" fmla="*/ 81 h 174"/>
                <a:gd name="T8" fmla="*/ 47 w 110"/>
                <a:gd name="T9" fmla="*/ 60 h 174"/>
                <a:gd name="T10" fmla="*/ 33 w 110"/>
                <a:gd name="T11" fmla="*/ 54 h 174"/>
                <a:gd name="T12" fmla="*/ 20 w 110"/>
                <a:gd name="T13" fmla="*/ 33 h 174"/>
                <a:gd name="T14" fmla="*/ 23 w 110"/>
                <a:gd name="T15" fmla="*/ 20 h 174"/>
                <a:gd name="T16" fmla="*/ 26 w 110"/>
                <a:gd name="T17" fmla="*/ 6 h 174"/>
                <a:gd name="T18" fmla="*/ 26 w 110"/>
                <a:gd name="T19" fmla="*/ 0 h 174"/>
                <a:gd name="T20" fmla="*/ 23 w 110"/>
                <a:gd name="T21" fmla="*/ 1 h 174"/>
                <a:gd name="T22" fmla="*/ 14 w 110"/>
                <a:gd name="T23" fmla="*/ 6 h 174"/>
                <a:gd name="T24" fmla="*/ 1 w 110"/>
                <a:gd name="T25" fmla="*/ 17 h 174"/>
                <a:gd name="T26" fmla="*/ 0 w 110"/>
                <a:gd name="T27" fmla="*/ 19 h 174"/>
                <a:gd name="T28" fmla="*/ 8 w 110"/>
                <a:gd name="T29" fmla="*/ 44 h 174"/>
                <a:gd name="T30" fmla="*/ 22 w 110"/>
                <a:gd name="T31" fmla="*/ 77 h 174"/>
                <a:gd name="T32" fmla="*/ 45 w 110"/>
                <a:gd name="T33" fmla="*/ 174 h 174"/>
                <a:gd name="T34" fmla="*/ 75 w 110"/>
                <a:gd name="T35" fmla="*/ 171 h 174"/>
                <a:gd name="T36" fmla="*/ 110 w 110"/>
                <a:gd name="T37" fmla="*/ 165 h 174"/>
                <a:gd name="T38" fmla="*/ 96 w 110"/>
                <a:gd name="T39" fmla="*/ 1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0" h="174">
                  <a:moveTo>
                    <a:pt x="96" y="121"/>
                  </a:moveTo>
                  <a:lnTo>
                    <a:pt x="91" y="124"/>
                  </a:lnTo>
                  <a:lnTo>
                    <a:pt x="69" y="110"/>
                  </a:lnTo>
                  <a:lnTo>
                    <a:pt x="59" y="81"/>
                  </a:lnTo>
                  <a:lnTo>
                    <a:pt x="47" y="60"/>
                  </a:lnTo>
                  <a:lnTo>
                    <a:pt x="33" y="54"/>
                  </a:lnTo>
                  <a:lnTo>
                    <a:pt x="20" y="33"/>
                  </a:lnTo>
                  <a:lnTo>
                    <a:pt x="23" y="20"/>
                  </a:lnTo>
                  <a:lnTo>
                    <a:pt x="26" y="6"/>
                  </a:lnTo>
                  <a:lnTo>
                    <a:pt x="26" y="0"/>
                  </a:lnTo>
                  <a:lnTo>
                    <a:pt x="23" y="1"/>
                  </a:lnTo>
                  <a:lnTo>
                    <a:pt x="14" y="6"/>
                  </a:lnTo>
                  <a:lnTo>
                    <a:pt x="1" y="17"/>
                  </a:lnTo>
                  <a:lnTo>
                    <a:pt x="0" y="19"/>
                  </a:lnTo>
                  <a:lnTo>
                    <a:pt x="8" y="44"/>
                  </a:lnTo>
                  <a:lnTo>
                    <a:pt x="22" y="77"/>
                  </a:lnTo>
                  <a:lnTo>
                    <a:pt x="45" y="174"/>
                  </a:lnTo>
                  <a:lnTo>
                    <a:pt x="75" y="171"/>
                  </a:lnTo>
                  <a:lnTo>
                    <a:pt x="110" y="165"/>
                  </a:lnTo>
                  <a:lnTo>
                    <a:pt x="96" y="1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7">
              <a:extLst>
                <a:ext uri="{FF2B5EF4-FFF2-40B4-BE49-F238E27FC236}">
                  <a16:creationId xmlns:a16="http://schemas.microsoft.com/office/drawing/2014/main" id="{8D89B90E-CF69-36C0-F4B6-532C7E2CB34F}"/>
                </a:ext>
              </a:extLst>
            </p:cNvPr>
            <p:cNvSpPr>
              <a:spLocks/>
            </p:cNvSpPr>
            <p:nvPr/>
          </p:nvSpPr>
          <p:spPr bwMode="auto">
            <a:xfrm>
              <a:off x="4913" y="1718"/>
              <a:ext cx="113" cy="177"/>
            </a:xfrm>
            <a:custGeom>
              <a:avLst/>
              <a:gdLst>
                <a:gd name="T0" fmla="*/ 97 w 113"/>
                <a:gd name="T1" fmla="*/ 122 h 177"/>
                <a:gd name="T2" fmla="*/ 97 w 113"/>
                <a:gd name="T3" fmla="*/ 121 h 177"/>
                <a:gd name="T4" fmla="*/ 92 w 113"/>
                <a:gd name="T5" fmla="*/ 123 h 177"/>
                <a:gd name="T6" fmla="*/ 71 w 113"/>
                <a:gd name="T7" fmla="*/ 110 h 177"/>
                <a:gd name="T8" fmla="*/ 61 w 113"/>
                <a:gd name="T9" fmla="*/ 82 h 177"/>
                <a:gd name="T10" fmla="*/ 49 w 113"/>
                <a:gd name="T11" fmla="*/ 60 h 177"/>
                <a:gd name="T12" fmla="*/ 35 w 113"/>
                <a:gd name="T13" fmla="*/ 54 h 177"/>
                <a:gd name="T14" fmla="*/ 23 w 113"/>
                <a:gd name="T15" fmla="*/ 33 h 177"/>
                <a:gd name="T16" fmla="*/ 26 w 113"/>
                <a:gd name="T17" fmla="*/ 22 h 177"/>
                <a:gd name="T18" fmla="*/ 29 w 113"/>
                <a:gd name="T19" fmla="*/ 8 h 177"/>
                <a:gd name="T20" fmla="*/ 30 w 113"/>
                <a:gd name="T21" fmla="*/ 0 h 177"/>
                <a:gd name="T22" fmla="*/ 24 w 113"/>
                <a:gd name="T23" fmla="*/ 0 h 177"/>
                <a:gd name="T24" fmla="*/ 14 w 113"/>
                <a:gd name="T25" fmla="*/ 6 h 177"/>
                <a:gd name="T26" fmla="*/ 1 w 113"/>
                <a:gd name="T27" fmla="*/ 17 h 177"/>
                <a:gd name="T28" fmla="*/ 0 w 113"/>
                <a:gd name="T29" fmla="*/ 19 h 177"/>
                <a:gd name="T30" fmla="*/ 0 w 113"/>
                <a:gd name="T31" fmla="*/ 19 h 177"/>
                <a:gd name="T32" fmla="*/ 8 w 113"/>
                <a:gd name="T33" fmla="*/ 45 h 177"/>
                <a:gd name="T34" fmla="*/ 22 w 113"/>
                <a:gd name="T35" fmla="*/ 78 h 177"/>
                <a:gd name="T36" fmla="*/ 45 w 113"/>
                <a:gd name="T37" fmla="*/ 177 h 177"/>
                <a:gd name="T38" fmla="*/ 76 w 113"/>
                <a:gd name="T39" fmla="*/ 175 h 177"/>
                <a:gd name="T40" fmla="*/ 113 w 113"/>
                <a:gd name="T41" fmla="*/ 167 h 177"/>
                <a:gd name="T42" fmla="*/ 98 w 113"/>
                <a:gd name="T43" fmla="*/ 120 h 177"/>
                <a:gd name="T44" fmla="*/ 97 w 113"/>
                <a:gd name="T45" fmla="*/ 121 h 177"/>
                <a:gd name="T46" fmla="*/ 97 w 113"/>
                <a:gd name="T47" fmla="*/ 122 h 177"/>
                <a:gd name="T48" fmla="*/ 96 w 113"/>
                <a:gd name="T49" fmla="*/ 123 h 177"/>
                <a:gd name="T50" fmla="*/ 109 w 113"/>
                <a:gd name="T51" fmla="*/ 165 h 177"/>
                <a:gd name="T52" fmla="*/ 76 w 113"/>
                <a:gd name="T53" fmla="*/ 171 h 177"/>
                <a:gd name="T54" fmla="*/ 47 w 113"/>
                <a:gd name="T55" fmla="*/ 173 h 177"/>
                <a:gd name="T56" fmla="*/ 24 w 113"/>
                <a:gd name="T57" fmla="*/ 78 h 177"/>
                <a:gd name="T58" fmla="*/ 11 w 113"/>
                <a:gd name="T59" fmla="*/ 44 h 177"/>
                <a:gd name="T60" fmla="*/ 3 w 113"/>
                <a:gd name="T61" fmla="*/ 20 h 177"/>
                <a:gd name="T62" fmla="*/ 4 w 113"/>
                <a:gd name="T63" fmla="*/ 19 h 177"/>
                <a:gd name="T64" fmla="*/ 15 w 113"/>
                <a:gd name="T65" fmla="*/ 9 h 177"/>
                <a:gd name="T66" fmla="*/ 25 w 113"/>
                <a:gd name="T67" fmla="*/ 3 h 177"/>
                <a:gd name="T68" fmla="*/ 26 w 113"/>
                <a:gd name="T69" fmla="*/ 3 h 177"/>
                <a:gd name="T70" fmla="*/ 25 w 113"/>
                <a:gd name="T71" fmla="*/ 7 h 177"/>
                <a:gd name="T72" fmla="*/ 23 w 113"/>
                <a:gd name="T73" fmla="*/ 21 h 177"/>
                <a:gd name="T74" fmla="*/ 20 w 113"/>
                <a:gd name="T75" fmla="*/ 34 h 177"/>
                <a:gd name="T76" fmla="*/ 33 w 113"/>
                <a:gd name="T77" fmla="*/ 56 h 177"/>
                <a:gd name="T78" fmla="*/ 47 w 113"/>
                <a:gd name="T79" fmla="*/ 62 h 177"/>
                <a:gd name="T80" fmla="*/ 57 w 113"/>
                <a:gd name="T81" fmla="*/ 83 h 177"/>
                <a:gd name="T82" fmla="*/ 68 w 113"/>
                <a:gd name="T83" fmla="*/ 112 h 177"/>
                <a:gd name="T84" fmla="*/ 92 w 113"/>
                <a:gd name="T85" fmla="*/ 127 h 177"/>
                <a:gd name="T86" fmla="*/ 98 w 113"/>
                <a:gd name="T87" fmla="*/ 124 h 177"/>
                <a:gd name="T88" fmla="*/ 97 w 113"/>
                <a:gd name="T89" fmla="*/ 122 h 177"/>
                <a:gd name="T90" fmla="*/ 96 w 113"/>
                <a:gd name="T91" fmla="*/ 123 h 177"/>
                <a:gd name="T92" fmla="*/ 97 w 113"/>
                <a:gd name="T93" fmla="*/ 122 h 1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13" h="177">
                  <a:moveTo>
                    <a:pt x="97" y="122"/>
                  </a:moveTo>
                  <a:lnTo>
                    <a:pt x="97" y="121"/>
                  </a:lnTo>
                  <a:lnTo>
                    <a:pt x="92" y="123"/>
                  </a:lnTo>
                  <a:lnTo>
                    <a:pt x="71" y="110"/>
                  </a:lnTo>
                  <a:lnTo>
                    <a:pt x="61" y="82"/>
                  </a:lnTo>
                  <a:lnTo>
                    <a:pt x="49" y="60"/>
                  </a:lnTo>
                  <a:lnTo>
                    <a:pt x="35" y="54"/>
                  </a:lnTo>
                  <a:lnTo>
                    <a:pt x="23" y="33"/>
                  </a:lnTo>
                  <a:lnTo>
                    <a:pt x="26" y="22"/>
                  </a:lnTo>
                  <a:lnTo>
                    <a:pt x="29" y="8"/>
                  </a:lnTo>
                  <a:lnTo>
                    <a:pt x="30" y="0"/>
                  </a:lnTo>
                  <a:lnTo>
                    <a:pt x="24" y="0"/>
                  </a:lnTo>
                  <a:lnTo>
                    <a:pt x="14" y="6"/>
                  </a:lnTo>
                  <a:lnTo>
                    <a:pt x="1" y="17"/>
                  </a:lnTo>
                  <a:lnTo>
                    <a:pt x="0" y="19"/>
                  </a:lnTo>
                  <a:lnTo>
                    <a:pt x="0" y="19"/>
                  </a:lnTo>
                  <a:lnTo>
                    <a:pt x="8" y="45"/>
                  </a:lnTo>
                  <a:lnTo>
                    <a:pt x="22" y="78"/>
                  </a:lnTo>
                  <a:lnTo>
                    <a:pt x="45" y="177"/>
                  </a:lnTo>
                  <a:lnTo>
                    <a:pt x="76" y="175"/>
                  </a:lnTo>
                  <a:lnTo>
                    <a:pt x="113" y="167"/>
                  </a:lnTo>
                  <a:lnTo>
                    <a:pt x="98" y="120"/>
                  </a:lnTo>
                  <a:lnTo>
                    <a:pt x="97" y="121"/>
                  </a:lnTo>
                  <a:lnTo>
                    <a:pt x="97" y="122"/>
                  </a:lnTo>
                  <a:lnTo>
                    <a:pt x="96" y="123"/>
                  </a:lnTo>
                  <a:lnTo>
                    <a:pt x="109" y="165"/>
                  </a:lnTo>
                  <a:lnTo>
                    <a:pt x="76" y="171"/>
                  </a:lnTo>
                  <a:lnTo>
                    <a:pt x="47" y="173"/>
                  </a:lnTo>
                  <a:lnTo>
                    <a:pt x="24" y="78"/>
                  </a:lnTo>
                  <a:lnTo>
                    <a:pt x="11" y="44"/>
                  </a:lnTo>
                  <a:lnTo>
                    <a:pt x="3" y="20"/>
                  </a:lnTo>
                  <a:lnTo>
                    <a:pt x="4" y="19"/>
                  </a:lnTo>
                  <a:lnTo>
                    <a:pt x="15" y="9"/>
                  </a:lnTo>
                  <a:lnTo>
                    <a:pt x="25" y="3"/>
                  </a:lnTo>
                  <a:lnTo>
                    <a:pt x="26" y="3"/>
                  </a:lnTo>
                  <a:lnTo>
                    <a:pt x="25" y="7"/>
                  </a:lnTo>
                  <a:lnTo>
                    <a:pt x="23" y="21"/>
                  </a:lnTo>
                  <a:lnTo>
                    <a:pt x="20" y="34"/>
                  </a:lnTo>
                  <a:lnTo>
                    <a:pt x="33" y="56"/>
                  </a:lnTo>
                  <a:lnTo>
                    <a:pt x="47" y="62"/>
                  </a:lnTo>
                  <a:lnTo>
                    <a:pt x="57" y="83"/>
                  </a:lnTo>
                  <a:lnTo>
                    <a:pt x="68" y="112"/>
                  </a:lnTo>
                  <a:lnTo>
                    <a:pt x="92" y="127"/>
                  </a:lnTo>
                  <a:lnTo>
                    <a:pt x="98" y="124"/>
                  </a:lnTo>
                  <a:lnTo>
                    <a:pt x="97" y="122"/>
                  </a:lnTo>
                  <a:lnTo>
                    <a:pt x="96" y="123"/>
                  </a:lnTo>
                  <a:lnTo>
                    <a:pt x="97" y="1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8">
              <a:extLst>
                <a:ext uri="{FF2B5EF4-FFF2-40B4-BE49-F238E27FC236}">
                  <a16:creationId xmlns:a16="http://schemas.microsoft.com/office/drawing/2014/main" id="{2793A666-DD7C-98F0-254D-C6D6BA0AC6B1}"/>
                </a:ext>
              </a:extLst>
            </p:cNvPr>
            <p:cNvSpPr>
              <a:spLocks noEditPoints="1"/>
            </p:cNvSpPr>
            <p:nvPr/>
          </p:nvSpPr>
          <p:spPr bwMode="auto">
            <a:xfrm>
              <a:off x="3836" y="3026"/>
              <a:ext cx="956" cy="809"/>
            </a:xfrm>
            <a:custGeom>
              <a:avLst/>
              <a:gdLst>
                <a:gd name="T0" fmla="*/ 634 w 956"/>
                <a:gd name="T1" fmla="*/ 5 h 809"/>
                <a:gd name="T2" fmla="*/ 615 w 956"/>
                <a:gd name="T3" fmla="*/ 57 h 809"/>
                <a:gd name="T4" fmla="*/ 558 w 956"/>
                <a:gd name="T5" fmla="*/ 44 h 809"/>
                <a:gd name="T6" fmla="*/ 303 w 956"/>
                <a:gd name="T7" fmla="*/ 44 h 809"/>
                <a:gd name="T8" fmla="*/ 213 w 956"/>
                <a:gd name="T9" fmla="*/ 21 h 809"/>
                <a:gd name="T10" fmla="*/ 8 w 956"/>
                <a:gd name="T11" fmla="*/ 73 h 809"/>
                <a:gd name="T12" fmla="*/ 48 w 956"/>
                <a:gd name="T13" fmla="*/ 132 h 809"/>
                <a:gd name="T14" fmla="*/ 147 w 956"/>
                <a:gd name="T15" fmla="*/ 113 h 809"/>
                <a:gd name="T16" fmla="*/ 251 w 956"/>
                <a:gd name="T17" fmla="*/ 156 h 809"/>
                <a:gd name="T18" fmla="*/ 279 w 956"/>
                <a:gd name="T19" fmla="*/ 190 h 809"/>
                <a:gd name="T20" fmla="*/ 343 w 956"/>
                <a:gd name="T21" fmla="*/ 171 h 809"/>
                <a:gd name="T22" fmla="*/ 387 w 956"/>
                <a:gd name="T23" fmla="*/ 144 h 809"/>
                <a:gd name="T24" fmla="*/ 407 w 956"/>
                <a:gd name="T25" fmla="*/ 121 h 809"/>
                <a:gd name="T26" fmla="*/ 466 w 956"/>
                <a:gd name="T27" fmla="*/ 139 h 809"/>
                <a:gd name="T28" fmla="*/ 503 w 956"/>
                <a:gd name="T29" fmla="*/ 189 h 809"/>
                <a:gd name="T30" fmla="*/ 545 w 956"/>
                <a:gd name="T31" fmla="*/ 217 h 809"/>
                <a:gd name="T32" fmla="*/ 601 w 956"/>
                <a:gd name="T33" fmla="*/ 266 h 809"/>
                <a:gd name="T34" fmla="*/ 594 w 956"/>
                <a:gd name="T35" fmla="*/ 367 h 809"/>
                <a:gd name="T36" fmla="*/ 618 w 956"/>
                <a:gd name="T37" fmla="*/ 417 h 809"/>
                <a:gd name="T38" fmla="*/ 609 w 956"/>
                <a:gd name="T39" fmla="*/ 381 h 809"/>
                <a:gd name="T40" fmla="*/ 648 w 956"/>
                <a:gd name="T41" fmla="*/ 393 h 809"/>
                <a:gd name="T42" fmla="*/ 637 w 956"/>
                <a:gd name="T43" fmla="*/ 463 h 809"/>
                <a:gd name="T44" fmla="*/ 687 w 956"/>
                <a:gd name="T45" fmla="*/ 537 h 809"/>
                <a:gd name="T46" fmla="*/ 721 w 956"/>
                <a:gd name="T47" fmla="*/ 556 h 809"/>
                <a:gd name="T48" fmla="*/ 751 w 956"/>
                <a:gd name="T49" fmla="*/ 607 h 809"/>
                <a:gd name="T50" fmla="*/ 798 w 956"/>
                <a:gd name="T51" fmla="*/ 629 h 809"/>
                <a:gd name="T52" fmla="*/ 844 w 956"/>
                <a:gd name="T53" fmla="*/ 694 h 809"/>
                <a:gd name="T54" fmla="*/ 861 w 956"/>
                <a:gd name="T55" fmla="*/ 720 h 809"/>
                <a:gd name="T56" fmla="*/ 907 w 956"/>
                <a:gd name="T57" fmla="*/ 704 h 809"/>
                <a:gd name="T58" fmla="*/ 939 w 956"/>
                <a:gd name="T59" fmla="*/ 664 h 809"/>
                <a:gd name="T60" fmla="*/ 939 w 956"/>
                <a:gd name="T61" fmla="*/ 627 h 809"/>
                <a:gd name="T62" fmla="*/ 952 w 956"/>
                <a:gd name="T63" fmla="*/ 587 h 809"/>
                <a:gd name="T64" fmla="*/ 914 w 956"/>
                <a:gd name="T65" fmla="*/ 421 h 809"/>
                <a:gd name="T66" fmla="*/ 859 w 956"/>
                <a:gd name="T67" fmla="*/ 336 h 809"/>
                <a:gd name="T68" fmla="*/ 852 w 956"/>
                <a:gd name="T69" fmla="*/ 276 h 809"/>
                <a:gd name="T70" fmla="*/ 790 w 956"/>
                <a:gd name="T71" fmla="*/ 203 h 809"/>
                <a:gd name="T72" fmla="*/ 714 w 956"/>
                <a:gd name="T73" fmla="*/ 50 h 809"/>
                <a:gd name="T74" fmla="*/ 775 w 956"/>
                <a:gd name="T75" fmla="*/ 802 h 809"/>
                <a:gd name="T76" fmla="*/ 806 w 956"/>
                <a:gd name="T77" fmla="*/ 783 h 809"/>
                <a:gd name="T78" fmla="*/ 838 w 956"/>
                <a:gd name="T79" fmla="*/ 779 h 809"/>
                <a:gd name="T80" fmla="*/ 795 w 956"/>
                <a:gd name="T81" fmla="*/ 802 h 809"/>
                <a:gd name="T82" fmla="*/ 857 w 956"/>
                <a:gd name="T83" fmla="*/ 772 h 809"/>
                <a:gd name="T84" fmla="*/ 911 w 956"/>
                <a:gd name="T85" fmla="*/ 741 h 809"/>
                <a:gd name="T86" fmla="*/ 954 w 956"/>
                <a:gd name="T87" fmla="*/ 668 h 809"/>
                <a:gd name="T88" fmla="*/ 946 w 956"/>
                <a:gd name="T89" fmla="*/ 666 h 809"/>
                <a:gd name="T90" fmla="*/ 891 w 956"/>
                <a:gd name="T91" fmla="*/ 751 h 8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56" h="809">
                  <a:moveTo>
                    <a:pt x="669" y="4"/>
                  </a:moveTo>
                  <a:lnTo>
                    <a:pt x="638" y="0"/>
                  </a:lnTo>
                  <a:lnTo>
                    <a:pt x="634" y="5"/>
                  </a:lnTo>
                  <a:lnTo>
                    <a:pt x="642" y="31"/>
                  </a:lnTo>
                  <a:lnTo>
                    <a:pt x="640" y="63"/>
                  </a:lnTo>
                  <a:lnTo>
                    <a:pt x="615" y="57"/>
                  </a:lnTo>
                  <a:lnTo>
                    <a:pt x="614" y="40"/>
                  </a:lnTo>
                  <a:lnTo>
                    <a:pt x="590" y="40"/>
                  </a:lnTo>
                  <a:lnTo>
                    <a:pt x="558" y="44"/>
                  </a:lnTo>
                  <a:lnTo>
                    <a:pt x="363" y="56"/>
                  </a:lnTo>
                  <a:lnTo>
                    <a:pt x="314" y="54"/>
                  </a:lnTo>
                  <a:lnTo>
                    <a:pt x="303" y="44"/>
                  </a:lnTo>
                  <a:lnTo>
                    <a:pt x="288" y="18"/>
                  </a:lnTo>
                  <a:lnTo>
                    <a:pt x="253" y="18"/>
                  </a:lnTo>
                  <a:lnTo>
                    <a:pt x="213" y="21"/>
                  </a:lnTo>
                  <a:lnTo>
                    <a:pt x="1" y="46"/>
                  </a:lnTo>
                  <a:lnTo>
                    <a:pt x="0" y="63"/>
                  </a:lnTo>
                  <a:lnTo>
                    <a:pt x="8" y="73"/>
                  </a:lnTo>
                  <a:lnTo>
                    <a:pt x="27" y="85"/>
                  </a:lnTo>
                  <a:lnTo>
                    <a:pt x="28" y="135"/>
                  </a:lnTo>
                  <a:lnTo>
                    <a:pt x="48" y="132"/>
                  </a:lnTo>
                  <a:lnTo>
                    <a:pt x="84" y="119"/>
                  </a:lnTo>
                  <a:lnTo>
                    <a:pt x="120" y="116"/>
                  </a:lnTo>
                  <a:lnTo>
                    <a:pt x="147" y="113"/>
                  </a:lnTo>
                  <a:lnTo>
                    <a:pt x="192" y="123"/>
                  </a:lnTo>
                  <a:lnTo>
                    <a:pt x="241" y="147"/>
                  </a:lnTo>
                  <a:lnTo>
                    <a:pt x="251" y="156"/>
                  </a:lnTo>
                  <a:lnTo>
                    <a:pt x="268" y="163"/>
                  </a:lnTo>
                  <a:lnTo>
                    <a:pt x="278" y="174"/>
                  </a:lnTo>
                  <a:lnTo>
                    <a:pt x="279" y="190"/>
                  </a:lnTo>
                  <a:lnTo>
                    <a:pt x="298" y="182"/>
                  </a:lnTo>
                  <a:lnTo>
                    <a:pt x="322" y="182"/>
                  </a:lnTo>
                  <a:lnTo>
                    <a:pt x="343" y="171"/>
                  </a:lnTo>
                  <a:lnTo>
                    <a:pt x="366" y="149"/>
                  </a:lnTo>
                  <a:lnTo>
                    <a:pt x="384" y="150"/>
                  </a:lnTo>
                  <a:lnTo>
                    <a:pt x="387" y="144"/>
                  </a:lnTo>
                  <a:lnTo>
                    <a:pt x="383" y="138"/>
                  </a:lnTo>
                  <a:lnTo>
                    <a:pt x="384" y="127"/>
                  </a:lnTo>
                  <a:lnTo>
                    <a:pt x="407" y="121"/>
                  </a:lnTo>
                  <a:lnTo>
                    <a:pt x="423" y="121"/>
                  </a:lnTo>
                  <a:lnTo>
                    <a:pt x="441" y="131"/>
                  </a:lnTo>
                  <a:lnTo>
                    <a:pt x="466" y="139"/>
                  </a:lnTo>
                  <a:lnTo>
                    <a:pt x="480" y="162"/>
                  </a:lnTo>
                  <a:lnTo>
                    <a:pt x="496" y="168"/>
                  </a:lnTo>
                  <a:lnTo>
                    <a:pt x="503" y="189"/>
                  </a:lnTo>
                  <a:lnTo>
                    <a:pt x="523" y="199"/>
                  </a:lnTo>
                  <a:lnTo>
                    <a:pt x="533" y="214"/>
                  </a:lnTo>
                  <a:lnTo>
                    <a:pt x="545" y="217"/>
                  </a:lnTo>
                  <a:lnTo>
                    <a:pt x="576" y="225"/>
                  </a:lnTo>
                  <a:lnTo>
                    <a:pt x="583" y="244"/>
                  </a:lnTo>
                  <a:lnTo>
                    <a:pt x="601" y="266"/>
                  </a:lnTo>
                  <a:lnTo>
                    <a:pt x="601" y="323"/>
                  </a:lnTo>
                  <a:lnTo>
                    <a:pt x="593" y="351"/>
                  </a:lnTo>
                  <a:lnTo>
                    <a:pt x="594" y="367"/>
                  </a:lnTo>
                  <a:lnTo>
                    <a:pt x="603" y="396"/>
                  </a:lnTo>
                  <a:lnTo>
                    <a:pt x="613" y="421"/>
                  </a:lnTo>
                  <a:lnTo>
                    <a:pt x="618" y="417"/>
                  </a:lnTo>
                  <a:lnTo>
                    <a:pt x="627" y="391"/>
                  </a:lnTo>
                  <a:lnTo>
                    <a:pt x="611" y="384"/>
                  </a:lnTo>
                  <a:lnTo>
                    <a:pt x="609" y="381"/>
                  </a:lnTo>
                  <a:lnTo>
                    <a:pt x="619" y="377"/>
                  </a:lnTo>
                  <a:lnTo>
                    <a:pt x="647" y="383"/>
                  </a:lnTo>
                  <a:lnTo>
                    <a:pt x="648" y="393"/>
                  </a:lnTo>
                  <a:lnTo>
                    <a:pt x="628" y="426"/>
                  </a:lnTo>
                  <a:lnTo>
                    <a:pt x="615" y="440"/>
                  </a:lnTo>
                  <a:lnTo>
                    <a:pt x="637" y="463"/>
                  </a:lnTo>
                  <a:lnTo>
                    <a:pt x="653" y="481"/>
                  </a:lnTo>
                  <a:lnTo>
                    <a:pt x="670" y="513"/>
                  </a:lnTo>
                  <a:lnTo>
                    <a:pt x="687" y="537"/>
                  </a:lnTo>
                  <a:lnTo>
                    <a:pt x="700" y="567"/>
                  </a:lnTo>
                  <a:lnTo>
                    <a:pt x="711" y="569"/>
                  </a:lnTo>
                  <a:lnTo>
                    <a:pt x="721" y="556"/>
                  </a:lnTo>
                  <a:lnTo>
                    <a:pt x="731" y="562"/>
                  </a:lnTo>
                  <a:lnTo>
                    <a:pt x="747" y="586"/>
                  </a:lnTo>
                  <a:lnTo>
                    <a:pt x="751" y="607"/>
                  </a:lnTo>
                  <a:lnTo>
                    <a:pt x="769" y="634"/>
                  </a:lnTo>
                  <a:lnTo>
                    <a:pt x="774" y="627"/>
                  </a:lnTo>
                  <a:lnTo>
                    <a:pt x="798" y="629"/>
                  </a:lnTo>
                  <a:lnTo>
                    <a:pt x="819" y="642"/>
                  </a:lnTo>
                  <a:lnTo>
                    <a:pt x="840" y="674"/>
                  </a:lnTo>
                  <a:lnTo>
                    <a:pt x="844" y="694"/>
                  </a:lnTo>
                  <a:lnTo>
                    <a:pt x="846" y="712"/>
                  </a:lnTo>
                  <a:lnTo>
                    <a:pt x="852" y="717"/>
                  </a:lnTo>
                  <a:lnTo>
                    <a:pt x="861" y="720"/>
                  </a:lnTo>
                  <a:lnTo>
                    <a:pt x="875" y="715"/>
                  </a:lnTo>
                  <a:lnTo>
                    <a:pt x="884" y="705"/>
                  </a:lnTo>
                  <a:lnTo>
                    <a:pt x="907" y="704"/>
                  </a:lnTo>
                  <a:lnTo>
                    <a:pt x="926" y="694"/>
                  </a:lnTo>
                  <a:lnTo>
                    <a:pt x="943" y="675"/>
                  </a:lnTo>
                  <a:lnTo>
                    <a:pt x="939" y="664"/>
                  </a:lnTo>
                  <a:lnTo>
                    <a:pt x="937" y="649"/>
                  </a:lnTo>
                  <a:lnTo>
                    <a:pt x="941" y="637"/>
                  </a:lnTo>
                  <a:lnTo>
                    <a:pt x="939" y="627"/>
                  </a:lnTo>
                  <a:lnTo>
                    <a:pt x="953" y="619"/>
                  </a:lnTo>
                  <a:lnTo>
                    <a:pt x="955" y="599"/>
                  </a:lnTo>
                  <a:lnTo>
                    <a:pt x="952" y="587"/>
                  </a:lnTo>
                  <a:lnTo>
                    <a:pt x="949" y="515"/>
                  </a:lnTo>
                  <a:lnTo>
                    <a:pt x="941" y="470"/>
                  </a:lnTo>
                  <a:lnTo>
                    <a:pt x="914" y="421"/>
                  </a:lnTo>
                  <a:lnTo>
                    <a:pt x="892" y="385"/>
                  </a:lnTo>
                  <a:lnTo>
                    <a:pt x="877" y="354"/>
                  </a:lnTo>
                  <a:lnTo>
                    <a:pt x="859" y="336"/>
                  </a:lnTo>
                  <a:lnTo>
                    <a:pt x="842" y="292"/>
                  </a:lnTo>
                  <a:lnTo>
                    <a:pt x="846" y="283"/>
                  </a:lnTo>
                  <a:lnTo>
                    <a:pt x="852" y="276"/>
                  </a:lnTo>
                  <a:lnTo>
                    <a:pt x="843" y="259"/>
                  </a:lnTo>
                  <a:lnTo>
                    <a:pt x="819" y="236"/>
                  </a:lnTo>
                  <a:lnTo>
                    <a:pt x="790" y="203"/>
                  </a:lnTo>
                  <a:lnTo>
                    <a:pt x="768" y="165"/>
                  </a:lnTo>
                  <a:lnTo>
                    <a:pt x="737" y="108"/>
                  </a:lnTo>
                  <a:lnTo>
                    <a:pt x="714" y="50"/>
                  </a:lnTo>
                  <a:lnTo>
                    <a:pt x="700" y="6"/>
                  </a:lnTo>
                  <a:lnTo>
                    <a:pt x="669" y="4"/>
                  </a:lnTo>
                  <a:close/>
                  <a:moveTo>
                    <a:pt x="775" y="802"/>
                  </a:moveTo>
                  <a:lnTo>
                    <a:pt x="789" y="798"/>
                  </a:lnTo>
                  <a:lnTo>
                    <a:pt x="798" y="797"/>
                  </a:lnTo>
                  <a:lnTo>
                    <a:pt x="806" y="783"/>
                  </a:lnTo>
                  <a:lnTo>
                    <a:pt x="820" y="774"/>
                  </a:lnTo>
                  <a:lnTo>
                    <a:pt x="828" y="777"/>
                  </a:lnTo>
                  <a:lnTo>
                    <a:pt x="838" y="779"/>
                  </a:lnTo>
                  <a:lnTo>
                    <a:pt x="841" y="786"/>
                  </a:lnTo>
                  <a:lnTo>
                    <a:pt x="819" y="792"/>
                  </a:lnTo>
                  <a:lnTo>
                    <a:pt x="795" y="802"/>
                  </a:lnTo>
                  <a:lnTo>
                    <a:pt x="781" y="809"/>
                  </a:lnTo>
                  <a:lnTo>
                    <a:pt x="775" y="802"/>
                  </a:lnTo>
                  <a:close/>
                  <a:moveTo>
                    <a:pt x="857" y="772"/>
                  </a:moveTo>
                  <a:lnTo>
                    <a:pt x="863" y="779"/>
                  </a:lnTo>
                  <a:lnTo>
                    <a:pt x="879" y="766"/>
                  </a:lnTo>
                  <a:lnTo>
                    <a:pt x="911" y="741"/>
                  </a:lnTo>
                  <a:lnTo>
                    <a:pt x="934" y="717"/>
                  </a:lnTo>
                  <a:lnTo>
                    <a:pt x="949" y="677"/>
                  </a:lnTo>
                  <a:lnTo>
                    <a:pt x="954" y="668"/>
                  </a:lnTo>
                  <a:lnTo>
                    <a:pt x="956" y="647"/>
                  </a:lnTo>
                  <a:lnTo>
                    <a:pt x="952" y="650"/>
                  </a:lnTo>
                  <a:lnTo>
                    <a:pt x="946" y="666"/>
                  </a:lnTo>
                  <a:lnTo>
                    <a:pt x="937" y="694"/>
                  </a:lnTo>
                  <a:lnTo>
                    <a:pt x="918" y="727"/>
                  </a:lnTo>
                  <a:lnTo>
                    <a:pt x="891" y="751"/>
                  </a:lnTo>
                  <a:lnTo>
                    <a:pt x="871" y="763"/>
                  </a:lnTo>
                  <a:lnTo>
                    <a:pt x="857" y="7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9">
              <a:extLst>
                <a:ext uri="{FF2B5EF4-FFF2-40B4-BE49-F238E27FC236}">
                  <a16:creationId xmlns:a16="http://schemas.microsoft.com/office/drawing/2014/main" id="{0EB17AA3-64D6-5640-76EA-382012560D58}"/>
                </a:ext>
              </a:extLst>
            </p:cNvPr>
            <p:cNvSpPr>
              <a:spLocks noEditPoints="1"/>
            </p:cNvSpPr>
            <p:nvPr/>
          </p:nvSpPr>
          <p:spPr bwMode="auto">
            <a:xfrm>
              <a:off x="3834" y="3025"/>
              <a:ext cx="960" cy="811"/>
            </a:xfrm>
            <a:custGeom>
              <a:avLst/>
              <a:gdLst>
                <a:gd name="T0" fmla="*/ 643 w 960"/>
                <a:gd name="T1" fmla="*/ 33 h 811"/>
                <a:gd name="T2" fmla="*/ 560 w 960"/>
                <a:gd name="T3" fmla="*/ 44 h 811"/>
                <a:gd name="T4" fmla="*/ 255 w 960"/>
                <a:gd name="T5" fmla="*/ 18 h 811"/>
                <a:gd name="T6" fmla="*/ 27 w 960"/>
                <a:gd name="T7" fmla="*/ 87 h 811"/>
                <a:gd name="T8" fmla="*/ 149 w 960"/>
                <a:gd name="T9" fmla="*/ 116 h 811"/>
                <a:gd name="T10" fmla="*/ 277 w 960"/>
                <a:gd name="T11" fmla="*/ 176 h 811"/>
                <a:gd name="T12" fmla="*/ 369 w 960"/>
                <a:gd name="T13" fmla="*/ 152 h 811"/>
                <a:gd name="T14" fmla="*/ 409 w 960"/>
                <a:gd name="T15" fmla="*/ 124 h 811"/>
                <a:gd name="T16" fmla="*/ 497 w 960"/>
                <a:gd name="T17" fmla="*/ 171 h 811"/>
                <a:gd name="T18" fmla="*/ 577 w 960"/>
                <a:gd name="T19" fmla="*/ 227 h 811"/>
                <a:gd name="T20" fmla="*/ 595 w 960"/>
                <a:gd name="T21" fmla="*/ 369 h 811"/>
                <a:gd name="T22" fmla="*/ 614 w 960"/>
                <a:gd name="T23" fmla="*/ 384 h 811"/>
                <a:gd name="T24" fmla="*/ 629 w 960"/>
                <a:gd name="T25" fmla="*/ 426 h 811"/>
                <a:gd name="T26" fmla="*/ 688 w 960"/>
                <a:gd name="T27" fmla="*/ 539 h 811"/>
                <a:gd name="T28" fmla="*/ 747 w 960"/>
                <a:gd name="T29" fmla="*/ 588 h 811"/>
                <a:gd name="T30" fmla="*/ 820 w 960"/>
                <a:gd name="T31" fmla="*/ 644 h 811"/>
                <a:gd name="T32" fmla="*/ 863 w 960"/>
                <a:gd name="T33" fmla="*/ 723 h 811"/>
                <a:gd name="T34" fmla="*/ 946 w 960"/>
                <a:gd name="T35" fmla="*/ 677 h 811"/>
                <a:gd name="T36" fmla="*/ 957 w 960"/>
                <a:gd name="T37" fmla="*/ 620 h 811"/>
                <a:gd name="T38" fmla="*/ 918 w 960"/>
                <a:gd name="T39" fmla="*/ 421 h 811"/>
                <a:gd name="T40" fmla="*/ 849 w 960"/>
                <a:gd name="T41" fmla="*/ 285 h 811"/>
                <a:gd name="T42" fmla="*/ 772 w 960"/>
                <a:gd name="T43" fmla="*/ 165 h 811"/>
                <a:gd name="T44" fmla="*/ 671 w 960"/>
                <a:gd name="T45" fmla="*/ 5 h 811"/>
                <a:gd name="T46" fmla="*/ 714 w 960"/>
                <a:gd name="T47" fmla="*/ 51 h 811"/>
                <a:gd name="T48" fmla="*/ 844 w 960"/>
                <a:gd name="T49" fmla="*/ 260 h 811"/>
                <a:gd name="T50" fmla="*/ 877 w 960"/>
                <a:gd name="T51" fmla="*/ 355 h 811"/>
                <a:gd name="T52" fmla="*/ 952 w 960"/>
                <a:gd name="T53" fmla="*/ 589 h 811"/>
                <a:gd name="T54" fmla="*/ 938 w 960"/>
                <a:gd name="T55" fmla="*/ 650 h 811"/>
                <a:gd name="T56" fmla="*/ 886 w 960"/>
                <a:gd name="T57" fmla="*/ 704 h 811"/>
                <a:gd name="T58" fmla="*/ 848 w 960"/>
                <a:gd name="T59" fmla="*/ 694 h 811"/>
                <a:gd name="T60" fmla="*/ 771 w 960"/>
                <a:gd name="T61" fmla="*/ 632 h 811"/>
                <a:gd name="T62" fmla="*/ 712 w 960"/>
                <a:gd name="T63" fmla="*/ 568 h 811"/>
                <a:gd name="T64" fmla="*/ 640 w 960"/>
                <a:gd name="T65" fmla="*/ 462 h 811"/>
                <a:gd name="T66" fmla="*/ 621 w 960"/>
                <a:gd name="T67" fmla="*/ 377 h 811"/>
                <a:gd name="T68" fmla="*/ 615 w 960"/>
                <a:gd name="T69" fmla="*/ 420 h 811"/>
                <a:gd name="T70" fmla="*/ 606 w 960"/>
                <a:gd name="T71" fmla="*/ 266 h 811"/>
                <a:gd name="T72" fmla="*/ 526 w 960"/>
                <a:gd name="T73" fmla="*/ 197 h 811"/>
                <a:gd name="T74" fmla="*/ 444 w 960"/>
                <a:gd name="T75" fmla="*/ 130 h 811"/>
                <a:gd name="T76" fmla="*/ 388 w 960"/>
                <a:gd name="T77" fmla="*/ 145 h 811"/>
                <a:gd name="T78" fmla="*/ 300 w 960"/>
                <a:gd name="T79" fmla="*/ 181 h 811"/>
                <a:gd name="T80" fmla="*/ 243 w 960"/>
                <a:gd name="T81" fmla="*/ 147 h 811"/>
                <a:gd name="T82" fmla="*/ 49 w 960"/>
                <a:gd name="T83" fmla="*/ 131 h 811"/>
                <a:gd name="T84" fmla="*/ 5 w 960"/>
                <a:gd name="T85" fmla="*/ 49 h 811"/>
                <a:gd name="T86" fmla="*/ 315 w 960"/>
                <a:gd name="T87" fmla="*/ 57 h 811"/>
                <a:gd name="T88" fmla="*/ 616 w 960"/>
                <a:gd name="T89" fmla="*/ 59 h 811"/>
                <a:gd name="T90" fmla="*/ 671 w 960"/>
                <a:gd name="T91" fmla="*/ 7 h 811"/>
                <a:gd name="T92" fmla="*/ 792 w 960"/>
                <a:gd name="T93" fmla="*/ 801 h 811"/>
                <a:gd name="T94" fmla="*/ 839 w 960"/>
                <a:gd name="T95" fmla="*/ 781 h 811"/>
                <a:gd name="T96" fmla="*/ 783 w 960"/>
                <a:gd name="T97" fmla="*/ 808 h 811"/>
                <a:gd name="T98" fmla="*/ 776 w 960"/>
                <a:gd name="T99" fmla="*/ 804 h 811"/>
                <a:gd name="T100" fmla="*/ 822 w 960"/>
                <a:gd name="T101" fmla="*/ 795 h 811"/>
                <a:gd name="T102" fmla="*/ 807 w 960"/>
                <a:gd name="T103" fmla="*/ 783 h 811"/>
                <a:gd name="T104" fmla="*/ 777 w 960"/>
                <a:gd name="T105" fmla="*/ 803 h 811"/>
                <a:gd name="T106" fmla="*/ 882 w 960"/>
                <a:gd name="T107" fmla="*/ 768 h 811"/>
                <a:gd name="T108" fmla="*/ 960 w 960"/>
                <a:gd name="T109" fmla="*/ 645 h 811"/>
                <a:gd name="T110" fmla="*/ 892 w 960"/>
                <a:gd name="T111" fmla="*/ 751 h 811"/>
                <a:gd name="T112" fmla="*/ 859 w 960"/>
                <a:gd name="T113" fmla="*/ 775 h 811"/>
                <a:gd name="T114" fmla="*/ 949 w 960"/>
                <a:gd name="T115" fmla="*/ 669 h 811"/>
                <a:gd name="T116" fmla="*/ 935 w 960"/>
                <a:gd name="T117" fmla="*/ 718 h 811"/>
                <a:gd name="T118" fmla="*/ 860 w 960"/>
                <a:gd name="T119" fmla="*/ 772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60" h="811">
                  <a:moveTo>
                    <a:pt x="671" y="5"/>
                  </a:moveTo>
                  <a:lnTo>
                    <a:pt x="671" y="4"/>
                  </a:lnTo>
                  <a:lnTo>
                    <a:pt x="639" y="0"/>
                  </a:lnTo>
                  <a:lnTo>
                    <a:pt x="634" y="5"/>
                  </a:lnTo>
                  <a:lnTo>
                    <a:pt x="643" y="33"/>
                  </a:lnTo>
                  <a:lnTo>
                    <a:pt x="641" y="62"/>
                  </a:lnTo>
                  <a:lnTo>
                    <a:pt x="619" y="57"/>
                  </a:lnTo>
                  <a:lnTo>
                    <a:pt x="617" y="40"/>
                  </a:lnTo>
                  <a:lnTo>
                    <a:pt x="592" y="40"/>
                  </a:lnTo>
                  <a:lnTo>
                    <a:pt x="560" y="44"/>
                  </a:lnTo>
                  <a:lnTo>
                    <a:pt x="365" y="55"/>
                  </a:lnTo>
                  <a:lnTo>
                    <a:pt x="317" y="54"/>
                  </a:lnTo>
                  <a:lnTo>
                    <a:pt x="308" y="44"/>
                  </a:lnTo>
                  <a:lnTo>
                    <a:pt x="291" y="18"/>
                  </a:lnTo>
                  <a:lnTo>
                    <a:pt x="255" y="18"/>
                  </a:lnTo>
                  <a:lnTo>
                    <a:pt x="215" y="20"/>
                  </a:lnTo>
                  <a:lnTo>
                    <a:pt x="2" y="46"/>
                  </a:lnTo>
                  <a:lnTo>
                    <a:pt x="0" y="65"/>
                  </a:lnTo>
                  <a:lnTo>
                    <a:pt x="10" y="75"/>
                  </a:lnTo>
                  <a:lnTo>
                    <a:pt x="27" y="87"/>
                  </a:lnTo>
                  <a:lnTo>
                    <a:pt x="29" y="138"/>
                  </a:lnTo>
                  <a:lnTo>
                    <a:pt x="50" y="134"/>
                  </a:lnTo>
                  <a:lnTo>
                    <a:pt x="87" y="122"/>
                  </a:lnTo>
                  <a:lnTo>
                    <a:pt x="122" y="119"/>
                  </a:lnTo>
                  <a:lnTo>
                    <a:pt x="149" y="116"/>
                  </a:lnTo>
                  <a:lnTo>
                    <a:pt x="194" y="127"/>
                  </a:lnTo>
                  <a:lnTo>
                    <a:pt x="242" y="149"/>
                  </a:lnTo>
                  <a:lnTo>
                    <a:pt x="252" y="159"/>
                  </a:lnTo>
                  <a:lnTo>
                    <a:pt x="269" y="165"/>
                  </a:lnTo>
                  <a:lnTo>
                    <a:pt x="277" y="176"/>
                  </a:lnTo>
                  <a:lnTo>
                    <a:pt x="280" y="193"/>
                  </a:lnTo>
                  <a:lnTo>
                    <a:pt x="301" y="184"/>
                  </a:lnTo>
                  <a:lnTo>
                    <a:pt x="325" y="184"/>
                  </a:lnTo>
                  <a:lnTo>
                    <a:pt x="346" y="174"/>
                  </a:lnTo>
                  <a:lnTo>
                    <a:pt x="369" y="152"/>
                  </a:lnTo>
                  <a:lnTo>
                    <a:pt x="387" y="153"/>
                  </a:lnTo>
                  <a:lnTo>
                    <a:pt x="391" y="145"/>
                  </a:lnTo>
                  <a:lnTo>
                    <a:pt x="386" y="138"/>
                  </a:lnTo>
                  <a:lnTo>
                    <a:pt x="387" y="129"/>
                  </a:lnTo>
                  <a:lnTo>
                    <a:pt x="409" y="124"/>
                  </a:lnTo>
                  <a:lnTo>
                    <a:pt x="425" y="124"/>
                  </a:lnTo>
                  <a:lnTo>
                    <a:pt x="443" y="133"/>
                  </a:lnTo>
                  <a:lnTo>
                    <a:pt x="467" y="142"/>
                  </a:lnTo>
                  <a:lnTo>
                    <a:pt x="481" y="164"/>
                  </a:lnTo>
                  <a:lnTo>
                    <a:pt x="497" y="171"/>
                  </a:lnTo>
                  <a:lnTo>
                    <a:pt x="504" y="191"/>
                  </a:lnTo>
                  <a:lnTo>
                    <a:pt x="524" y="201"/>
                  </a:lnTo>
                  <a:lnTo>
                    <a:pt x="534" y="216"/>
                  </a:lnTo>
                  <a:lnTo>
                    <a:pt x="547" y="220"/>
                  </a:lnTo>
                  <a:lnTo>
                    <a:pt x="577" y="227"/>
                  </a:lnTo>
                  <a:lnTo>
                    <a:pt x="584" y="246"/>
                  </a:lnTo>
                  <a:lnTo>
                    <a:pt x="602" y="267"/>
                  </a:lnTo>
                  <a:lnTo>
                    <a:pt x="602" y="324"/>
                  </a:lnTo>
                  <a:lnTo>
                    <a:pt x="593" y="352"/>
                  </a:lnTo>
                  <a:lnTo>
                    <a:pt x="595" y="369"/>
                  </a:lnTo>
                  <a:lnTo>
                    <a:pt x="602" y="398"/>
                  </a:lnTo>
                  <a:lnTo>
                    <a:pt x="614" y="424"/>
                  </a:lnTo>
                  <a:lnTo>
                    <a:pt x="622" y="420"/>
                  </a:lnTo>
                  <a:lnTo>
                    <a:pt x="631" y="391"/>
                  </a:lnTo>
                  <a:lnTo>
                    <a:pt x="614" y="384"/>
                  </a:lnTo>
                  <a:lnTo>
                    <a:pt x="614" y="383"/>
                  </a:lnTo>
                  <a:lnTo>
                    <a:pt x="622" y="380"/>
                  </a:lnTo>
                  <a:lnTo>
                    <a:pt x="646" y="385"/>
                  </a:lnTo>
                  <a:lnTo>
                    <a:pt x="647" y="394"/>
                  </a:lnTo>
                  <a:lnTo>
                    <a:pt x="629" y="426"/>
                  </a:lnTo>
                  <a:lnTo>
                    <a:pt x="615" y="441"/>
                  </a:lnTo>
                  <a:lnTo>
                    <a:pt x="638" y="465"/>
                  </a:lnTo>
                  <a:lnTo>
                    <a:pt x="654" y="483"/>
                  </a:lnTo>
                  <a:lnTo>
                    <a:pt x="671" y="515"/>
                  </a:lnTo>
                  <a:lnTo>
                    <a:pt x="688" y="539"/>
                  </a:lnTo>
                  <a:lnTo>
                    <a:pt x="701" y="569"/>
                  </a:lnTo>
                  <a:lnTo>
                    <a:pt x="714" y="571"/>
                  </a:lnTo>
                  <a:lnTo>
                    <a:pt x="723" y="559"/>
                  </a:lnTo>
                  <a:lnTo>
                    <a:pt x="732" y="564"/>
                  </a:lnTo>
                  <a:lnTo>
                    <a:pt x="747" y="588"/>
                  </a:lnTo>
                  <a:lnTo>
                    <a:pt x="751" y="610"/>
                  </a:lnTo>
                  <a:lnTo>
                    <a:pt x="772" y="638"/>
                  </a:lnTo>
                  <a:lnTo>
                    <a:pt x="777" y="629"/>
                  </a:lnTo>
                  <a:lnTo>
                    <a:pt x="799" y="631"/>
                  </a:lnTo>
                  <a:lnTo>
                    <a:pt x="820" y="644"/>
                  </a:lnTo>
                  <a:lnTo>
                    <a:pt x="840" y="675"/>
                  </a:lnTo>
                  <a:lnTo>
                    <a:pt x="845" y="695"/>
                  </a:lnTo>
                  <a:lnTo>
                    <a:pt x="847" y="714"/>
                  </a:lnTo>
                  <a:lnTo>
                    <a:pt x="853" y="720"/>
                  </a:lnTo>
                  <a:lnTo>
                    <a:pt x="863" y="723"/>
                  </a:lnTo>
                  <a:lnTo>
                    <a:pt x="878" y="717"/>
                  </a:lnTo>
                  <a:lnTo>
                    <a:pt x="887" y="707"/>
                  </a:lnTo>
                  <a:lnTo>
                    <a:pt x="910" y="706"/>
                  </a:lnTo>
                  <a:lnTo>
                    <a:pt x="929" y="696"/>
                  </a:lnTo>
                  <a:lnTo>
                    <a:pt x="946" y="677"/>
                  </a:lnTo>
                  <a:lnTo>
                    <a:pt x="942" y="664"/>
                  </a:lnTo>
                  <a:lnTo>
                    <a:pt x="941" y="650"/>
                  </a:lnTo>
                  <a:lnTo>
                    <a:pt x="945" y="640"/>
                  </a:lnTo>
                  <a:lnTo>
                    <a:pt x="943" y="629"/>
                  </a:lnTo>
                  <a:lnTo>
                    <a:pt x="957" y="620"/>
                  </a:lnTo>
                  <a:lnTo>
                    <a:pt x="960" y="599"/>
                  </a:lnTo>
                  <a:lnTo>
                    <a:pt x="955" y="588"/>
                  </a:lnTo>
                  <a:lnTo>
                    <a:pt x="952" y="516"/>
                  </a:lnTo>
                  <a:lnTo>
                    <a:pt x="945" y="470"/>
                  </a:lnTo>
                  <a:lnTo>
                    <a:pt x="918" y="421"/>
                  </a:lnTo>
                  <a:lnTo>
                    <a:pt x="896" y="386"/>
                  </a:lnTo>
                  <a:lnTo>
                    <a:pt x="880" y="354"/>
                  </a:lnTo>
                  <a:lnTo>
                    <a:pt x="863" y="337"/>
                  </a:lnTo>
                  <a:lnTo>
                    <a:pt x="846" y="293"/>
                  </a:lnTo>
                  <a:lnTo>
                    <a:pt x="849" y="285"/>
                  </a:lnTo>
                  <a:lnTo>
                    <a:pt x="857" y="277"/>
                  </a:lnTo>
                  <a:lnTo>
                    <a:pt x="847" y="259"/>
                  </a:lnTo>
                  <a:lnTo>
                    <a:pt x="822" y="236"/>
                  </a:lnTo>
                  <a:lnTo>
                    <a:pt x="793" y="203"/>
                  </a:lnTo>
                  <a:lnTo>
                    <a:pt x="772" y="165"/>
                  </a:lnTo>
                  <a:lnTo>
                    <a:pt x="740" y="108"/>
                  </a:lnTo>
                  <a:lnTo>
                    <a:pt x="717" y="50"/>
                  </a:lnTo>
                  <a:lnTo>
                    <a:pt x="703" y="5"/>
                  </a:lnTo>
                  <a:lnTo>
                    <a:pt x="671" y="4"/>
                  </a:lnTo>
                  <a:lnTo>
                    <a:pt x="671" y="5"/>
                  </a:lnTo>
                  <a:lnTo>
                    <a:pt x="671" y="4"/>
                  </a:lnTo>
                  <a:lnTo>
                    <a:pt x="671" y="5"/>
                  </a:lnTo>
                  <a:lnTo>
                    <a:pt x="671" y="7"/>
                  </a:lnTo>
                  <a:lnTo>
                    <a:pt x="701" y="8"/>
                  </a:lnTo>
                  <a:lnTo>
                    <a:pt x="714" y="51"/>
                  </a:lnTo>
                  <a:lnTo>
                    <a:pt x="736" y="110"/>
                  </a:lnTo>
                  <a:lnTo>
                    <a:pt x="769" y="167"/>
                  </a:lnTo>
                  <a:lnTo>
                    <a:pt x="791" y="205"/>
                  </a:lnTo>
                  <a:lnTo>
                    <a:pt x="820" y="238"/>
                  </a:lnTo>
                  <a:lnTo>
                    <a:pt x="844" y="260"/>
                  </a:lnTo>
                  <a:lnTo>
                    <a:pt x="852" y="277"/>
                  </a:lnTo>
                  <a:lnTo>
                    <a:pt x="847" y="283"/>
                  </a:lnTo>
                  <a:lnTo>
                    <a:pt x="843" y="293"/>
                  </a:lnTo>
                  <a:lnTo>
                    <a:pt x="860" y="338"/>
                  </a:lnTo>
                  <a:lnTo>
                    <a:pt x="877" y="355"/>
                  </a:lnTo>
                  <a:lnTo>
                    <a:pt x="893" y="387"/>
                  </a:lnTo>
                  <a:lnTo>
                    <a:pt x="914" y="423"/>
                  </a:lnTo>
                  <a:lnTo>
                    <a:pt x="941" y="471"/>
                  </a:lnTo>
                  <a:lnTo>
                    <a:pt x="949" y="516"/>
                  </a:lnTo>
                  <a:lnTo>
                    <a:pt x="952" y="589"/>
                  </a:lnTo>
                  <a:lnTo>
                    <a:pt x="956" y="600"/>
                  </a:lnTo>
                  <a:lnTo>
                    <a:pt x="954" y="619"/>
                  </a:lnTo>
                  <a:lnTo>
                    <a:pt x="939" y="627"/>
                  </a:lnTo>
                  <a:lnTo>
                    <a:pt x="941" y="638"/>
                  </a:lnTo>
                  <a:lnTo>
                    <a:pt x="938" y="650"/>
                  </a:lnTo>
                  <a:lnTo>
                    <a:pt x="939" y="665"/>
                  </a:lnTo>
                  <a:lnTo>
                    <a:pt x="942" y="676"/>
                  </a:lnTo>
                  <a:lnTo>
                    <a:pt x="927" y="694"/>
                  </a:lnTo>
                  <a:lnTo>
                    <a:pt x="909" y="703"/>
                  </a:lnTo>
                  <a:lnTo>
                    <a:pt x="886" y="704"/>
                  </a:lnTo>
                  <a:lnTo>
                    <a:pt x="876" y="714"/>
                  </a:lnTo>
                  <a:lnTo>
                    <a:pt x="863" y="720"/>
                  </a:lnTo>
                  <a:lnTo>
                    <a:pt x="856" y="717"/>
                  </a:lnTo>
                  <a:lnTo>
                    <a:pt x="850" y="711"/>
                  </a:lnTo>
                  <a:lnTo>
                    <a:pt x="848" y="694"/>
                  </a:lnTo>
                  <a:lnTo>
                    <a:pt x="843" y="674"/>
                  </a:lnTo>
                  <a:lnTo>
                    <a:pt x="822" y="642"/>
                  </a:lnTo>
                  <a:lnTo>
                    <a:pt x="800" y="628"/>
                  </a:lnTo>
                  <a:lnTo>
                    <a:pt x="775" y="626"/>
                  </a:lnTo>
                  <a:lnTo>
                    <a:pt x="771" y="632"/>
                  </a:lnTo>
                  <a:lnTo>
                    <a:pt x="754" y="608"/>
                  </a:lnTo>
                  <a:lnTo>
                    <a:pt x="750" y="587"/>
                  </a:lnTo>
                  <a:lnTo>
                    <a:pt x="734" y="562"/>
                  </a:lnTo>
                  <a:lnTo>
                    <a:pt x="723" y="555"/>
                  </a:lnTo>
                  <a:lnTo>
                    <a:pt x="712" y="568"/>
                  </a:lnTo>
                  <a:lnTo>
                    <a:pt x="703" y="565"/>
                  </a:lnTo>
                  <a:lnTo>
                    <a:pt x="691" y="537"/>
                  </a:lnTo>
                  <a:lnTo>
                    <a:pt x="673" y="513"/>
                  </a:lnTo>
                  <a:lnTo>
                    <a:pt x="656" y="481"/>
                  </a:lnTo>
                  <a:lnTo>
                    <a:pt x="640" y="462"/>
                  </a:lnTo>
                  <a:lnTo>
                    <a:pt x="620" y="441"/>
                  </a:lnTo>
                  <a:lnTo>
                    <a:pt x="631" y="428"/>
                  </a:lnTo>
                  <a:lnTo>
                    <a:pt x="651" y="394"/>
                  </a:lnTo>
                  <a:lnTo>
                    <a:pt x="650" y="383"/>
                  </a:lnTo>
                  <a:lnTo>
                    <a:pt x="621" y="377"/>
                  </a:lnTo>
                  <a:lnTo>
                    <a:pt x="609" y="381"/>
                  </a:lnTo>
                  <a:lnTo>
                    <a:pt x="612" y="386"/>
                  </a:lnTo>
                  <a:lnTo>
                    <a:pt x="627" y="393"/>
                  </a:lnTo>
                  <a:lnTo>
                    <a:pt x="619" y="417"/>
                  </a:lnTo>
                  <a:lnTo>
                    <a:pt x="615" y="420"/>
                  </a:lnTo>
                  <a:lnTo>
                    <a:pt x="606" y="397"/>
                  </a:lnTo>
                  <a:lnTo>
                    <a:pt x="598" y="368"/>
                  </a:lnTo>
                  <a:lnTo>
                    <a:pt x="596" y="352"/>
                  </a:lnTo>
                  <a:lnTo>
                    <a:pt x="606" y="324"/>
                  </a:lnTo>
                  <a:lnTo>
                    <a:pt x="606" y="266"/>
                  </a:lnTo>
                  <a:lnTo>
                    <a:pt x="587" y="244"/>
                  </a:lnTo>
                  <a:lnTo>
                    <a:pt x="579" y="224"/>
                  </a:lnTo>
                  <a:lnTo>
                    <a:pt x="547" y="217"/>
                  </a:lnTo>
                  <a:lnTo>
                    <a:pt x="536" y="213"/>
                  </a:lnTo>
                  <a:lnTo>
                    <a:pt x="526" y="197"/>
                  </a:lnTo>
                  <a:lnTo>
                    <a:pt x="507" y="189"/>
                  </a:lnTo>
                  <a:lnTo>
                    <a:pt x="499" y="167"/>
                  </a:lnTo>
                  <a:lnTo>
                    <a:pt x="483" y="162"/>
                  </a:lnTo>
                  <a:lnTo>
                    <a:pt x="469" y="139"/>
                  </a:lnTo>
                  <a:lnTo>
                    <a:pt x="444" y="130"/>
                  </a:lnTo>
                  <a:lnTo>
                    <a:pt x="425" y="121"/>
                  </a:lnTo>
                  <a:lnTo>
                    <a:pt x="409" y="121"/>
                  </a:lnTo>
                  <a:lnTo>
                    <a:pt x="385" y="127"/>
                  </a:lnTo>
                  <a:lnTo>
                    <a:pt x="383" y="139"/>
                  </a:lnTo>
                  <a:lnTo>
                    <a:pt x="388" y="145"/>
                  </a:lnTo>
                  <a:lnTo>
                    <a:pt x="386" y="150"/>
                  </a:lnTo>
                  <a:lnTo>
                    <a:pt x="368" y="149"/>
                  </a:lnTo>
                  <a:lnTo>
                    <a:pt x="344" y="171"/>
                  </a:lnTo>
                  <a:lnTo>
                    <a:pt x="324" y="181"/>
                  </a:lnTo>
                  <a:lnTo>
                    <a:pt x="300" y="181"/>
                  </a:lnTo>
                  <a:lnTo>
                    <a:pt x="283" y="189"/>
                  </a:lnTo>
                  <a:lnTo>
                    <a:pt x="281" y="175"/>
                  </a:lnTo>
                  <a:lnTo>
                    <a:pt x="271" y="162"/>
                  </a:lnTo>
                  <a:lnTo>
                    <a:pt x="253" y="155"/>
                  </a:lnTo>
                  <a:lnTo>
                    <a:pt x="243" y="147"/>
                  </a:lnTo>
                  <a:lnTo>
                    <a:pt x="195" y="123"/>
                  </a:lnTo>
                  <a:lnTo>
                    <a:pt x="149" y="113"/>
                  </a:lnTo>
                  <a:lnTo>
                    <a:pt x="122" y="116"/>
                  </a:lnTo>
                  <a:lnTo>
                    <a:pt x="86" y="119"/>
                  </a:lnTo>
                  <a:lnTo>
                    <a:pt x="49" y="131"/>
                  </a:lnTo>
                  <a:lnTo>
                    <a:pt x="32" y="135"/>
                  </a:lnTo>
                  <a:lnTo>
                    <a:pt x="30" y="85"/>
                  </a:lnTo>
                  <a:lnTo>
                    <a:pt x="12" y="73"/>
                  </a:lnTo>
                  <a:lnTo>
                    <a:pt x="3" y="64"/>
                  </a:lnTo>
                  <a:lnTo>
                    <a:pt x="5" y="49"/>
                  </a:lnTo>
                  <a:lnTo>
                    <a:pt x="216" y="23"/>
                  </a:lnTo>
                  <a:lnTo>
                    <a:pt x="255" y="21"/>
                  </a:lnTo>
                  <a:lnTo>
                    <a:pt x="290" y="21"/>
                  </a:lnTo>
                  <a:lnTo>
                    <a:pt x="304" y="46"/>
                  </a:lnTo>
                  <a:lnTo>
                    <a:pt x="315" y="57"/>
                  </a:lnTo>
                  <a:lnTo>
                    <a:pt x="365" y="58"/>
                  </a:lnTo>
                  <a:lnTo>
                    <a:pt x="560" y="47"/>
                  </a:lnTo>
                  <a:lnTo>
                    <a:pt x="592" y="43"/>
                  </a:lnTo>
                  <a:lnTo>
                    <a:pt x="615" y="43"/>
                  </a:lnTo>
                  <a:lnTo>
                    <a:pt x="616" y="59"/>
                  </a:lnTo>
                  <a:lnTo>
                    <a:pt x="643" y="65"/>
                  </a:lnTo>
                  <a:lnTo>
                    <a:pt x="646" y="32"/>
                  </a:lnTo>
                  <a:lnTo>
                    <a:pt x="638" y="6"/>
                  </a:lnTo>
                  <a:lnTo>
                    <a:pt x="640" y="3"/>
                  </a:lnTo>
                  <a:lnTo>
                    <a:pt x="671" y="7"/>
                  </a:lnTo>
                  <a:lnTo>
                    <a:pt x="671" y="7"/>
                  </a:lnTo>
                  <a:lnTo>
                    <a:pt x="671" y="5"/>
                  </a:lnTo>
                  <a:close/>
                  <a:moveTo>
                    <a:pt x="777" y="803"/>
                  </a:moveTo>
                  <a:lnTo>
                    <a:pt x="777" y="805"/>
                  </a:lnTo>
                  <a:lnTo>
                    <a:pt x="792" y="801"/>
                  </a:lnTo>
                  <a:lnTo>
                    <a:pt x="801" y="799"/>
                  </a:lnTo>
                  <a:lnTo>
                    <a:pt x="809" y="786"/>
                  </a:lnTo>
                  <a:lnTo>
                    <a:pt x="822" y="777"/>
                  </a:lnTo>
                  <a:lnTo>
                    <a:pt x="830" y="779"/>
                  </a:lnTo>
                  <a:lnTo>
                    <a:pt x="839" y="781"/>
                  </a:lnTo>
                  <a:lnTo>
                    <a:pt x="840" y="786"/>
                  </a:lnTo>
                  <a:lnTo>
                    <a:pt x="821" y="792"/>
                  </a:lnTo>
                  <a:lnTo>
                    <a:pt x="821" y="792"/>
                  </a:lnTo>
                  <a:lnTo>
                    <a:pt x="795" y="801"/>
                  </a:lnTo>
                  <a:lnTo>
                    <a:pt x="783" y="808"/>
                  </a:lnTo>
                  <a:lnTo>
                    <a:pt x="778" y="802"/>
                  </a:lnTo>
                  <a:lnTo>
                    <a:pt x="777" y="803"/>
                  </a:lnTo>
                  <a:lnTo>
                    <a:pt x="777" y="805"/>
                  </a:lnTo>
                  <a:lnTo>
                    <a:pt x="777" y="803"/>
                  </a:lnTo>
                  <a:lnTo>
                    <a:pt x="776" y="804"/>
                  </a:lnTo>
                  <a:lnTo>
                    <a:pt x="783" y="811"/>
                  </a:lnTo>
                  <a:lnTo>
                    <a:pt x="798" y="804"/>
                  </a:lnTo>
                  <a:lnTo>
                    <a:pt x="822" y="795"/>
                  </a:lnTo>
                  <a:lnTo>
                    <a:pt x="821" y="793"/>
                  </a:lnTo>
                  <a:lnTo>
                    <a:pt x="822" y="795"/>
                  </a:lnTo>
                  <a:lnTo>
                    <a:pt x="845" y="788"/>
                  </a:lnTo>
                  <a:lnTo>
                    <a:pt x="842" y="778"/>
                  </a:lnTo>
                  <a:lnTo>
                    <a:pt x="831" y="776"/>
                  </a:lnTo>
                  <a:lnTo>
                    <a:pt x="822" y="773"/>
                  </a:lnTo>
                  <a:lnTo>
                    <a:pt x="807" y="783"/>
                  </a:lnTo>
                  <a:lnTo>
                    <a:pt x="799" y="796"/>
                  </a:lnTo>
                  <a:lnTo>
                    <a:pt x="791" y="798"/>
                  </a:lnTo>
                  <a:lnTo>
                    <a:pt x="774" y="802"/>
                  </a:lnTo>
                  <a:lnTo>
                    <a:pt x="776" y="804"/>
                  </a:lnTo>
                  <a:lnTo>
                    <a:pt x="777" y="803"/>
                  </a:lnTo>
                  <a:close/>
                  <a:moveTo>
                    <a:pt x="859" y="773"/>
                  </a:moveTo>
                  <a:lnTo>
                    <a:pt x="858" y="774"/>
                  </a:lnTo>
                  <a:lnTo>
                    <a:pt x="865" y="781"/>
                  </a:lnTo>
                  <a:lnTo>
                    <a:pt x="882" y="768"/>
                  </a:lnTo>
                  <a:lnTo>
                    <a:pt x="882" y="768"/>
                  </a:lnTo>
                  <a:lnTo>
                    <a:pt x="914" y="743"/>
                  </a:lnTo>
                  <a:lnTo>
                    <a:pt x="937" y="719"/>
                  </a:lnTo>
                  <a:lnTo>
                    <a:pt x="952" y="679"/>
                  </a:lnTo>
                  <a:lnTo>
                    <a:pt x="958" y="669"/>
                  </a:lnTo>
                  <a:lnTo>
                    <a:pt x="960" y="645"/>
                  </a:lnTo>
                  <a:lnTo>
                    <a:pt x="952" y="650"/>
                  </a:lnTo>
                  <a:lnTo>
                    <a:pt x="947" y="667"/>
                  </a:lnTo>
                  <a:lnTo>
                    <a:pt x="937" y="694"/>
                  </a:lnTo>
                  <a:lnTo>
                    <a:pt x="919" y="726"/>
                  </a:lnTo>
                  <a:lnTo>
                    <a:pt x="892" y="751"/>
                  </a:lnTo>
                  <a:lnTo>
                    <a:pt x="872" y="763"/>
                  </a:lnTo>
                  <a:lnTo>
                    <a:pt x="856" y="773"/>
                  </a:lnTo>
                  <a:lnTo>
                    <a:pt x="858" y="774"/>
                  </a:lnTo>
                  <a:lnTo>
                    <a:pt x="859" y="773"/>
                  </a:lnTo>
                  <a:lnTo>
                    <a:pt x="859" y="775"/>
                  </a:lnTo>
                  <a:lnTo>
                    <a:pt x="874" y="765"/>
                  </a:lnTo>
                  <a:lnTo>
                    <a:pt x="894" y="754"/>
                  </a:lnTo>
                  <a:lnTo>
                    <a:pt x="921" y="729"/>
                  </a:lnTo>
                  <a:lnTo>
                    <a:pt x="940" y="696"/>
                  </a:lnTo>
                  <a:lnTo>
                    <a:pt x="949" y="669"/>
                  </a:lnTo>
                  <a:lnTo>
                    <a:pt x="955" y="652"/>
                  </a:lnTo>
                  <a:lnTo>
                    <a:pt x="956" y="651"/>
                  </a:lnTo>
                  <a:lnTo>
                    <a:pt x="955" y="667"/>
                  </a:lnTo>
                  <a:lnTo>
                    <a:pt x="950" y="678"/>
                  </a:lnTo>
                  <a:lnTo>
                    <a:pt x="935" y="718"/>
                  </a:lnTo>
                  <a:lnTo>
                    <a:pt x="912" y="740"/>
                  </a:lnTo>
                  <a:lnTo>
                    <a:pt x="881" y="766"/>
                  </a:lnTo>
                  <a:lnTo>
                    <a:pt x="881" y="766"/>
                  </a:lnTo>
                  <a:lnTo>
                    <a:pt x="865" y="778"/>
                  </a:lnTo>
                  <a:lnTo>
                    <a:pt x="860" y="772"/>
                  </a:lnTo>
                  <a:lnTo>
                    <a:pt x="859" y="773"/>
                  </a:lnTo>
                  <a:lnTo>
                    <a:pt x="859" y="775"/>
                  </a:lnTo>
                  <a:lnTo>
                    <a:pt x="859" y="7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40">
              <a:extLst>
                <a:ext uri="{FF2B5EF4-FFF2-40B4-BE49-F238E27FC236}">
                  <a16:creationId xmlns:a16="http://schemas.microsoft.com/office/drawing/2014/main" id="{90454E15-3D5C-4352-7315-1B5FBBBB9D0A}"/>
                </a:ext>
              </a:extLst>
            </p:cNvPr>
            <p:cNvSpPr>
              <a:spLocks/>
            </p:cNvSpPr>
            <p:nvPr/>
          </p:nvSpPr>
          <p:spPr bwMode="auto">
            <a:xfrm>
              <a:off x="4010" y="2494"/>
              <a:ext cx="560" cy="588"/>
            </a:xfrm>
            <a:custGeom>
              <a:avLst/>
              <a:gdLst>
                <a:gd name="T0" fmla="*/ 462 w 560"/>
                <a:gd name="T1" fmla="*/ 527 h 588"/>
                <a:gd name="T2" fmla="*/ 463 w 560"/>
                <a:gd name="T3" fmla="*/ 564 h 588"/>
                <a:gd name="T4" fmla="*/ 448 w 560"/>
                <a:gd name="T5" fmla="*/ 583 h 588"/>
                <a:gd name="T6" fmla="*/ 415 w 560"/>
                <a:gd name="T7" fmla="*/ 566 h 588"/>
                <a:gd name="T8" fmla="*/ 189 w 560"/>
                <a:gd name="T9" fmla="*/ 581 h 588"/>
                <a:gd name="T10" fmla="*/ 135 w 560"/>
                <a:gd name="T11" fmla="*/ 573 h 588"/>
                <a:gd name="T12" fmla="*/ 114 w 560"/>
                <a:gd name="T13" fmla="*/ 527 h 588"/>
                <a:gd name="T14" fmla="*/ 103 w 560"/>
                <a:gd name="T15" fmla="*/ 518 h 588"/>
                <a:gd name="T16" fmla="*/ 105 w 560"/>
                <a:gd name="T17" fmla="*/ 472 h 588"/>
                <a:gd name="T18" fmla="*/ 100 w 560"/>
                <a:gd name="T19" fmla="*/ 416 h 588"/>
                <a:gd name="T20" fmla="*/ 109 w 560"/>
                <a:gd name="T21" fmla="*/ 372 h 588"/>
                <a:gd name="T22" fmla="*/ 96 w 560"/>
                <a:gd name="T23" fmla="*/ 348 h 588"/>
                <a:gd name="T24" fmla="*/ 67 w 560"/>
                <a:gd name="T25" fmla="*/ 290 h 588"/>
                <a:gd name="T26" fmla="*/ 48 w 560"/>
                <a:gd name="T27" fmla="*/ 220 h 588"/>
                <a:gd name="T28" fmla="*/ 4 w 560"/>
                <a:gd name="T29" fmla="*/ 75 h 588"/>
                <a:gd name="T30" fmla="*/ 0 w 560"/>
                <a:gd name="T31" fmla="*/ 30 h 588"/>
                <a:gd name="T32" fmla="*/ 101 w 560"/>
                <a:gd name="T33" fmla="*/ 18 h 588"/>
                <a:gd name="T34" fmla="*/ 252 w 560"/>
                <a:gd name="T35" fmla="*/ 0 h 588"/>
                <a:gd name="T36" fmla="*/ 241 w 560"/>
                <a:gd name="T37" fmla="*/ 12 h 588"/>
                <a:gd name="T38" fmla="*/ 238 w 560"/>
                <a:gd name="T39" fmla="*/ 38 h 588"/>
                <a:gd name="T40" fmla="*/ 272 w 560"/>
                <a:gd name="T41" fmla="*/ 64 h 588"/>
                <a:gd name="T42" fmla="*/ 311 w 560"/>
                <a:gd name="T43" fmla="*/ 92 h 588"/>
                <a:gd name="T44" fmla="*/ 328 w 560"/>
                <a:gd name="T45" fmla="*/ 118 h 588"/>
                <a:gd name="T46" fmla="*/ 359 w 560"/>
                <a:gd name="T47" fmla="*/ 139 h 588"/>
                <a:gd name="T48" fmla="*/ 391 w 560"/>
                <a:gd name="T49" fmla="*/ 170 h 588"/>
                <a:gd name="T50" fmla="*/ 417 w 560"/>
                <a:gd name="T51" fmla="*/ 190 h 588"/>
                <a:gd name="T52" fmla="*/ 438 w 560"/>
                <a:gd name="T53" fmla="*/ 216 h 588"/>
                <a:gd name="T54" fmla="*/ 479 w 560"/>
                <a:gd name="T55" fmla="*/ 264 h 588"/>
                <a:gd name="T56" fmla="*/ 506 w 560"/>
                <a:gd name="T57" fmla="*/ 298 h 588"/>
                <a:gd name="T58" fmla="*/ 530 w 560"/>
                <a:gd name="T59" fmla="*/ 344 h 588"/>
                <a:gd name="T60" fmla="*/ 558 w 560"/>
                <a:gd name="T61" fmla="*/ 349 h 588"/>
                <a:gd name="T62" fmla="*/ 540 w 560"/>
                <a:gd name="T63" fmla="*/ 393 h 588"/>
                <a:gd name="T64" fmla="*/ 535 w 560"/>
                <a:gd name="T65" fmla="*/ 434 h 588"/>
                <a:gd name="T66" fmla="*/ 525 w 560"/>
                <a:gd name="T67" fmla="*/ 532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60" h="588">
                  <a:moveTo>
                    <a:pt x="495" y="531"/>
                  </a:moveTo>
                  <a:lnTo>
                    <a:pt x="462" y="527"/>
                  </a:lnTo>
                  <a:lnTo>
                    <a:pt x="453" y="536"/>
                  </a:lnTo>
                  <a:lnTo>
                    <a:pt x="463" y="564"/>
                  </a:lnTo>
                  <a:lnTo>
                    <a:pt x="461" y="588"/>
                  </a:lnTo>
                  <a:lnTo>
                    <a:pt x="448" y="583"/>
                  </a:lnTo>
                  <a:lnTo>
                    <a:pt x="447" y="566"/>
                  </a:lnTo>
                  <a:lnTo>
                    <a:pt x="415" y="566"/>
                  </a:lnTo>
                  <a:lnTo>
                    <a:pt x="384" y="571"/>
                  </a:lnTo>
                  <a:lnTo>
                    <a:pt x="189" y="581"/>
                  </a:lnTo>
                  <a:lnTo>
                    <a:pt x="143" y="580"/>
                  </a:lnTo>
                  <a:lnTo>
                    <a:pt x="135" y="573"/>
                  </a:lnTo>
                  <a:lnTo>
                    <a:pt x="120" y="547"/>
                  </a:lnTo>
                  <a:lnTo>
                    <a:pt x="114" y="527"/>
                  </a:lnTo>
                  <a:lnTo>
                    <a:pt x="105" y="521"/>
                  </a:lnTo>
                  <a:lnTo>
                    <a:pt x="103" y="518"/>
                  </a:lnTo>
                  <a:lnTo>
                    <a:pt x="108" y="505"/>
                  </a:lnTo>
                  <a:lnTo>
                    <a:pt x="105" y="472"/>
                  </a:lnTo>
                  <a:lnTo>
                    <a:pt x="96" y="445"/>
                  </a:lnTo>
                  <a:lnTo>
                    <a:pt x="100" y="416"/>
                  </a:lnTo>
                  <a:lnTo>
                    <a:pt x="111" y="387"/>
                  </a:lnTo>
                  <a:lnTo>
                    <a:pt x="109" y="372"/>
                  </a:lnTo>
                  <a:lnTo>
                    <a:pt x="98" y="368"/>
                  </a:lnTo>
                  <a:lnTo>
                    <a:pt x="96" y="348"/>
                  </a:lnTo>
                  <a:lnTo>
                    <a:pt x="79" y="327"/>
                  </a:lnTo>
                  <a:lnTo>
                    <a:pt x="67" y="290"/>
                  </a:lnTo>
                  <a:lnTo>
                    <a:pt x="59" y="248"/>
                  </a:lnTo>
                  <a:lnTo>
                    <a:pt x="48" y="220"/>
                  </a:lnTo>
                  <a:lnTo>
                    <a:pt x="25" y="123"/>
                  </a:lnTo>
                  <a:lnTo>
                    <a:pt x="4" y="75"/>
                  </a:lnTo>
                  <a:lnTo>
                    <a:pt x="0" y="43"/>
                  </a:lnTo>
                  <a:lnTo>
                    <a:pt x="0" y="30"/>
                  </a:lnTo>
                  <a:lnTo>
                    <a:pt x="20" y="27"/>
                  </a:lnTo>
                  <a:lnTo>
                    <a:pt x="101" y="18"/>
                  </a:lnTo>
                  <a:lnTo>
                    <a:pt x="213" y="6"/>
                  </a:lnTo>
                  <a:lnTo>
                    <a:pt x="252" y="0"/>
                  </a:lnTo>
                  <a:lnTo>
                    <a:pt x="254" y="7"/>
                  </a:lnTo>
                  <a:lnTo>
                    <a:pt x="241" y="12"/>
                  </a:lnTo>
                  <a:lnTo>
                    <a:pt x="236" y="26"/>
                  </a:lnTo>
                  <a:lnTo>
                    <a:pt x="238" y="38"/>
                  </a:lnTo>
                  <a:lnTo>
                    <a:pt x="246" y="48"/>
                  </a:lnTo>
                  <a:lnTo>
                    <a:pt x="272" y="64"/>
                  </a:lnTo>
                  <a:lnTo>
                    <a:pt x="291" y="64"/>
                  </a:lnTo>
                  <a:lnTo>
                    <a:pt x="311" y="92"/>
                  </a:lnTo>
                  <a:lnTo>
                    <a:pt x="314" y="102"/>
                  </a:lnTo>
                  <a:lnTo>
                    <a:pt x="328" y="118"/>
                  </a:lnTo>
                  <a:lnTo>
                    <a:pt x="331" y="128"/>
                  </a:lnTo>
                  <a:lnTo>
                    <a:pt x="359" y="139"/>
                  </a:lnTo>
                  <a:lnTo>
                    <a:pt x="377" y="152"/>
                  </a:lnTo>
                  <a:lnTo>
                    <a:pt x="391" y="170"/>
                  </a:lnTo>
                  <a:lnTo>
                    <a:pt x="405" y="178"/>
                  </a:lnTo>
                  <a:lnTo>
                    <a:pt x="417" y="190"/>
                  </a:lnTo>
                  <a:lnTo>
                    <a:pt x="425" y="206"/>
                  </a:lnTo>
                  <a:lnTo>
                    <a:pt x="438" y="216"/>
                  </a:lnTo>
                  <a:lnTo>
                    <a:pt x="463" y="227"/>
                  </a:lnTo>
                  <a:lnTo>
                    <a:pt x="479" y="264"/>
                  </a:lnTo>
                  <a:lnTo>
                    <a:pt x="489" y="295"/>
                  </a:lnTo>
                  <a:lnTo>
                    <a:pt x="506" y="298"/>
                  </a:lnTo>
                  <a:lnTo>
                    <a:pt x="519" y="310"/>
                  </a:lnTo>
                  <a:lnTo>
                    <a:pt x="530" y="344"/>
                  </a:lnTo>
                  <a:lnTo>
                    <a:pt x="548" y="354"/>
                  </a:lnTo>
                  <a:lnTo>
                    <a:pt x="558" y="349"/>
                  </a:lnTo>
                  <a:lnTo>
                    <a:pt x="560" y="356"/>
                  </a:lnTo>
                  <a:lnTo>
                    <a:pt x="540" y="393"/>
                  </a:lnTo>
                  <a:lnTo>
                    <a:pt x="543" y="410"/>
                  </a:lnTo>
                  <a:lnTo>
                    <a:pt x="535" y="434"/>
                  </a:lnTo>
                  <a:lnTo>
                    <a:pt x="521" y="494"/>
                  </a:lnTo>
                  <a:lnTo>
                    <a:pt x="525" y="532"/>
                  </a:lnTo>
                  <a:lnTo>
                    <a:pt x="49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41">
              <a:extLst>
                <a:ext uri="{FF2B5EF4-FFF2-40B4-BE49-F238E27FC236}">
                  <a16:creationId xmlns:a16="http://schemas.microsoft.com/office/drawing/2014/main" id="{703D6B01-BA68-131F-1616-D719E30831FD}"/>
                </a:ext>
              </a:extLst>
            </p:cNvPr>
            <p:cNvSpPr>
              <a:spLocks/>
            </p:cNvSpPr>
            <p:nvPr/>
          </p:nvSpPr>
          <p:spPr bwMode="auto">
            <a:xfrm>
              <a:off x="4007" y="2491"/>
              <a:ext cx="566" cy="593"/>
            </a:xfrm>
            <a:custGeom>
              <a:avLst/>
              <a:gdLst>
                <a:gd name="T0" fmla="*/ 464 w 566"/>
                <a:gd name="T1" fmla="*/ 527 h 593"/>
                <a:gd name="T2" fmla="*/ 463 w 566"/>
                <a:gd name="T3" fmla="*/ 589 h 593"/>
                <a:gd name="T4" fmla="*/ 418 w 566"/>
                <a:gd name="T5" fmla="*/ 567 h 593"/>
                <a:gd name="T6" fmla="*/ 146 w 566"/>
                <a:gd name="T7" fmla="*/ 581 h 593"/>
                <a:gd name="T8" fmla="*/ 120 w 566"/>
                <a:gd name="T9" fmla="*/ 529 h 593"/>
                <a:gd name="T10" fmla="*/ 112 w 566"/>
                <a:gd name="T11" fmla="*/ 508 h 593"/>
                <a:gd name="T12" fmla="*/ 104 w 566"/>
                <a:gd name="T13" fmla="*/ 419 h 593"/>
                <a:gd name="T14" fmla="*/ 102 w 566"/>
                <a:gd name="T15" fmla="*/ 370 h 593"/>
                <a:gd name="T16" fmla="*/ 72 w 566"/>
                <a:gd name="T17" fmla="*/ 292 h 593"/>
                <a:gd name="T18" fmla="*/ 29 w 566"/>
                <a:gd name="T19" fmla="*/ 125 h 593"/>
                <a:gd name="T20" fmla="*/ 5 w 566"/>
                <a:gd name="T21" fmla="*/ 34 h 593"/>
                <a:gd name="T22" fmla="*/ 104 w 566"/>
                <a:gd name="T23" fmla="*/ 22 h 593"/>
                <a:gd name="T24" fmla="*/ 255 w 566"/>
                <a:gd name="T25" fmla="*/ 10 h 593"/>
                <a:gd name="T26" fmla="*/ 240 w 566"/>
                <a:gd name="T27" fmla="*/ 42 h 593"/>
                <a:gd name="T28" fmla="*/ 293 w 566"/>
                <a:gd name="T29" fmla="*/ 68 h 593"/>
                <a:gd name="T30" fmla="*/ 330 w 566"/>
                <a:gd name="T31" fmla="*/ 122 h 593"/>
                <a:gd name="T32" fmla="*/ 379 w 566"/>
                <a:gd name="T33" fmla="*/ 156 h 593"/>
                <a:gd name="T34" fmla="*/ 419 w 566"/>
                <a:gd name="T35" fmla="*/ 193 h 593"/>
                <a:gd name="T36" fmla="*/ 465 w 566"/>
                <a:gd name="T37" fmla="*/ 232 h 593"/>
                <a:gd name="T38" fmla="*/ 508 w 566"/>
                <a:gd name="T39" fmla="*/ 303 h 593"/>
                <a:gd name="T40" fmla="*/ 551 w 566"/>
                <a:gd name="T41" fmla="*/ 359 h 593"/>
                <a:gd name="T42" fmla="*/ 542 w 566"/>
                <a:gd name="T43" fmla="*/ 396 h 593"/>
                <a:gd name="T44" fmla="*/ 522 w 566"/>
                <a:gd name="T45" fmla="*/ 497 h 593"/>
                <a:gd name="T46" fmla="*/ 498 w 566"/>
                <a:gd name="T47" fmla="*/ 534 h 593"/>
                <a:gd name="T48" fmla="*/ 498 w 566"/>
                <a:gd name="T49" fmla="*/ 535 h 593"/>
                <a:gd name="T50" fmla="*/ 539 w 566"/>
                <a:gd name="T51" fmla="*/ 437 h 593"/>
                <a:gd name="T52" fmla="*/ 566 w 566"/>
                <a:gd name="T53" fmla="*/ 359 h 593"/>
                <a:gd name="T54" fmla="*/ 535 w 566"/>
                <a:gd name="T55" fmla="*/ 346 h 593"/>
                <a:gd name="T56" fmla="*/ 493 w 566"/>
                <a:gd name="T57" fmla="*/ 296 h 593"/>
                <a:gd name="T58" fmla="*/ 442 w 566"/>
                <a:gd name="T59" fmla="*/ 218 h 593"/>
                <a:gd name="T60" fmla="*/ 409 w 566"/>
                <a:gd name="T61" fmla="*/ 180 h 593"/>
                <a:gd name="T62" fmla="*/ 363 w 566"/>
                <a:gd name="T63" fmla="*/ 141 h 593"/>
                <a:gd name="T64" fmla="*/ 319 w 566"/>
                <a:gd name="T65" fmla="*/ 103 h 593"/>
                <a:gd name="T66" fmla="*/ 276 w 566"/>
                <a:gd name="T67" fmla="*/ 66 h 593"/>
                <a:gd name="T68" fmla="*/ 241 w 566"/>
                <a:gd name="T69" fmla="*/ 29 h 593"/>
                <a:gd name="T70" fmla="*/ 256 w 566"/>
                <a:gd name="T71" fmla="*/ 0 h 593"/>
                <a:gd name="T72" fmla="*/ 104 w 566"/>
                <a:gd name="T73" fmla="*/ 19 h 593"/>
                <a:gd name="T74" fmla="*/ 0 w 566"/>
                <a:gd name="T75" fmla="*/ 47 h 593"/>
                <a:gd name="T76" fmla="*/ 50 w 566"/>
                <a:gd name="T77" fmla="*/ 223 h 593"/>
                <a:gd name="T78" fmla="*/ 80 w 566"/>
                <a:gd name="T79" fmla="*/ 331 h 593"/>
                <a:gd name="T80" fmla="*/ 111 w 566"/>
                <a:gd name="T81" fmla="*/ 376 h 593"/>
                <a:gd name="T82" fmla="*/ 97 w 566"/>
                <a:gd name="T83" fmla="*/ 448 h 593"/>
                <a:gd name="T84" fmla="*/ 103 w 566"/>
                <a:gd name="T85" fmla="*/ 522 h 593"/>
                <a:gd name="T86" fmla="*/ 122 w 566"/>
                <a:gd name="T87" fmla="*/ 550 h 593"/>
                <a:gd name="T88" fmla="*/ 192 w 566"/>
                <a:gd name="T89" fmla="*/ 586 h 593"/>
                <a:gd name="T90" fmla="*/ 448 w 566"/>
                <a:gd name="T91" fmla="*/ 570 h 593"/>
                <a:gd name="T92" fmla="*/ 467 w 566"/>
                <a:gd name="T93" fmla="*/ 567 h 593"/>
                <a:gd name="T94" fmla="*/ 498 w 566"/>
                <a:gd name="T95" fmla="*/ 53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66" h="593">
                  <a:moveTo>
                    <a:pt x="498" y="534"/>
                  </a:moveTo>
                  <a:lnTo>
                    <a:pt x="498" y="532"/>
                  </a:lnTo>
                  <a:lnTo>
                    <a:pt x="464" y="527"/>
                  </a:lnTo>
                  <a:lnTo>
                    <a:pt x="454" y="538"/>
                  </a:lnTo>
                  <a:lnTo>
                    <a:pt x="464" y="567"/>
                  </a:lnTo>
                  <a:lnTo>
                    <a:pt x="463" y="589"/>
                  </a:lnTo>
                  <a:lnTo>
                    <a:pt x="452" y="585"/>
                  </a:lnTo>
                  <a:lnTo>
                    <a:pt x="451" y="567"/>
                  </a:lnTo>
                  <a:lnTo>
                    <a:pt x="418" y="567"/>
                  </a:lnTo>
                  <a:lnTo>
                    <a:pt x="387" y="571"/>
                  </a:lnTo>
                  <a:lnTo>
                    <a:pt x="192" y="583"/>
                  </a:lnTo>
                  <a:lnTo>
                    <a:pt x="146" y="581"/>
                  </a:lnTo>
                  <a:lnTo>
                    <a:pt x="139" y="575"/>
                  </a:lnTo>
                  <a:lnTo>
                    <a:pt x="124" y="549"/>
                  </a:lnTo>
                  <a:lnTo>
                    <a:pt x="120" y="529"/>
                  </a:lnTo>
                  <a:lnTo>
                    <a:pt x="109" y="523"/>
                  </a:lnTo>
                  <a:lnTo>
                    <a:pt x="107" y="521"/>
                  </a:lnTo>
                  <a:lnTo>
                    <a:pt x="112" y="508"/>
                  </a:lnTo>
                  <a:lnTo>
                    <a:pt x="110" y="475"/>
                  </a:lnTo>
                  <a:lnTo>
                    <a:pt x="100" y="448"/>
                  </a:lnTo>
                  <a:lnTo>
                    <a:pt x="104" y="419"/>
                  </a:lnTo>
                  <a:lnTo>
                    <a:pt x="115" y="390"/>
                  </a:lnTo>
                  <a:lnTo>
                    <a:pt x="114" y="374"/>
                  </a:lnTo>
                  <a:lnTo>
                    <a:pt x="102" y="370"/>
                  </a:lnTo>
                  <a:lnTo>
                    <a:pt x="100" y="350"/>
                  </a:lnTo>
                  <a:lnTo>
                    <a:pt x="83" y="330"/>
                  </a:lnTo>
                  <a:lnTo>
                    <a:pt x="72" y="292"/>
                  </a:lnTo>
                  <a:lnTo>
                    <a:pt x="63" y="251"/>
                  </a:lnTo>
                  <a:lnTo>
                    <a:pt x="53" y="222"/>
                  </a:lnTo>
                  <a:lnTo>
                    <a:pt x="29" y="125"/>
                  </a:lnTo>
                  <a:lnTo>
                    <a:pt x="9" y="78"/>
                  </a:lnTo>
                  <a:lnTo>
                    <a:pt x="4" y="46"/>
                  </a:lnTo>
                  <a:lnTo>
                    <a:pt x="5" y="34"/>
                  </a:lnTo>
                  <a:lnTo>
                    <a:pt x="23" y="32"/>
                  </a:lnTo>
                  <a:lnTo>
                    <a:pt x="104" y="22"/>
                  </a:lnTo>
                  <a:lnTo>
                    <a:pt x="104" y="22"/>
                  </a:lnTo>
                  <a:lnTo>
                    <a:pt x="216" y="10"/>
                  </a:lnTo>
                  <a:lnTo>
                    <a:pt x="254" y="4"/>
                  </a:lnTo>
                  <a:lnTo>
                    <a:pt x="255" y="10"/>
                  </a:lnTo>
                  <a:lnTo>
                    <a:pt x="243" y="14"/>
                  </a:lnTo>
                  <a:lnTo>
                    <a:pt x="236" y="29"/>
                  </a:lnTo>
                  <a:lnTo>
                    <a:pt x="240" y="42"/>
                  </a:lnTo>
                  <a:lnTo>
                    <a:pt x="248" y="52"/>
                  </a:lnTo>
                  <a:lnTo>
                    <a:pt x="275" y="69"/>
                  </a:lnTo>
                  <a:lnTo>
                    <a:pt x="293" y="68"/>
                  </a:lnTo>
                  <a:lnTo>
                    <a:pt x="313" y="96"/>
                  </a:lnTo>
                  <a:lnTo>
                    <a:pt x="316" y="106"/>
                  </a:lnTo>
                  <a:lnTo>
                    <a:pt x="330" y="122"/>
                  </a:lnTo>
                  <a:lnTo>
                    <a:pt x="333" y="132"/>
                  </a:lnTo>
                  <a:lnTo>
                    <a:pt x="362" y="143"/>
                  </a:lnTo>
                  <a:lnTo>
                    <a:pt x="379" y="156"/>
                  </a:lnTo>
                  <a:lnTo>
                    <a:pt x="393" y="174"/>
                  </a:lnTo>
                  <a:lnTo>
                    <a:pt x="407" y="183"/>
                  </a:lnTo>
                  <a:lnTo>
                    <a:pt x="419" y="193"/>
                  </a:lnTo>
                  <a:lnTo>
                    <a:pt x="427" y="210"/>
                  </a:lnTo>
                  <a:lnTo>
                    <a:pt x="440" y="222"/>
                  </a:lnTo>
                  <a:lnTo>
                    <a:pt x="465" y="232"/>
                  </a:lnTo>
                  <a:lnTo>
                    <a:pt x="480" y="268"/>
                  </a:lnTo>
                  <a:lnTo>
                    <a:pt x="491" y="299"/>
                  </a:lnTo>
                  <a:lnTo>
                    <a:pt x="508" y="303"/>
                  </a:lnTo>
                  <a:lnTo>
                    <a:pt x="520" y="314"/>
                  </a:lnTo>
                  <a:lnTo>
                    <a:pt x="532" y="348"/>
                  </a:lnTo>
                  <a:lnTo>
                    <a:pt x="551" y="359"/>
                  </a:lnTo>
                  <a:lnTo>
                    <a:pt x="560" y="355"/>
                  </a:lnTo>
                  <a:lnTo>
                    <a:pt x="561" y="359"/>
                  </a:lnTo>
                  <a:lnTo>
                    <a:pt x="542" y="396"/>
                  </a:lnTo>
                  <a:lnTo>
                    <a:pt x="545" y="412"/>
                  </a:lnTo>
                  <a:lnTo>
                    <a:pt x="536" y="437"/>
                  </a:lnTo>
                  <a:lnTo>
                    <a:pt x="522" y="497"/>
                  </a:lnTo>
                  <a:lnTo>
                    <a:pt x="527" y="534"/>
                  </a:lnTo>
                  <a:lnTo>
                    <a:pt x="498" y="532"/>
                  </a:lnTo>
                  <a:lnTo>
                    <a:pt x="498" y="534"/>
                  </a:lnTo>
                  <a:lnTo>
                    <a:pt x="498" y="532"/>
                  </a:lnTo>
                  <a:lnTo>
                    <a:pt x="498" y="534"/>
                  </a:lnTo>
                  <a:lnTo>
                    <a:pt x="498" y="535"/>
                  </a:lnTo>
                  <a:lnTo>
                    <a:pt x="530" y="537"/>
                  </a:lnTo>
                  <a:lnTo>
                    <a:pt x="526" y="497"/>
                  </a:lnTo>
                  <a:lnTo>
                    <a:pt x="539" y="437"/>
                  </a:lnTo>
                  <a:lnTo>
                    <a:pt x="548" y="413"/>
                  </a:lnTo>
                  <a:lnTo>
                    <a:pt x="545" y="396"/>
                  </a:lnTo>
                  <a:lnTo>
                    <a:pt x="566" y="359"/>
                  </a:lnTo>
                  <a:lnTo>
                    <a:pt x="562" y="349"/>
                  </a:lnTo>
                  <a:lnTo>
                    <a:pt x="551" y="355"/>
                  </a:lnTo>
                  <a:lnTo>
                    <a:pt x="535" y="346"/>
                  </a:lnTo>
                  <a:lnTo>
                    <a:pt x="523" y="312"/>
                  </a:lnTo>
                  <a:lnTo>
                    <a:pt x="510" y="300"/>
                  </a:lnTo>
                  <a:lnTo>
                    <a:pt x="493" y="296"/>
                  </a:lnTo>
                  <a:lnTo>
                    <a:pt x="483" y="266"/>
                  </a:lnTo>
                  <a:lnTo>
                    <a:pt x="467" y="229"/>
                  </a:lnTo>
                  <a:lnTo>
                    <a:pt x="442" y="218"/>
                  </a:lnTo>
                  <a:lnTo>
                    <a:pt x="429" y="208"/>
                  </a:lnTo>
                  <a:lnTo>
                    <a:pt x="421" y="191"/>
                  </a:lnTo>
                  <a:lnTo>
                    <a:pt x="409" y="180"/>
                  </a:lnTo>
                  <a:lnTo>
                    <a:pt x="395" y="172"/>
                  </a:lnTo>
                  <a:lnTo>
                    <a:pt x="381" y="154"/>
                  </a:lnTo>
                  <a:lnTo>
                    <a:pt x="363" y="141"/>
                  </a:lnTo>
                  <a:lnTo>
                    <a:pt x="335" y="130"/>
                  </a:lnTo>
                  <a:lnTo>
                    <a:pt x="333" y="121"/>
                  </a:lnTo>
                  <a:lnTo>
                    <a:pt x="319" y="103"/>
                  </a:lnTo>
                  <a:lnTo>
                    <a:pt x="315" y="94"/>
                  </a:lnTo>
                  <a:lnTo>
                    <a:pt x="295" y="65"/>
                  </a:lnTo>
                  <a:lnTo>
                    <a:pt x="276" y="66"/>
                  </a:lnTo>
                  <a:lnTo>
                    <a:pt x="250" y="50"/>
                  </a:lnTo>
                  <a:lnTo>
                    <a:pt x="243" y="40"/>
                  </a:lnTo>
                  <a:lnTo>
                    <a:pt x="241" y="29"/>
                  </a:lnTo>
                  <a:lnTo>
                    <a:pt x="245" y="18"/>
                  </a:lnTo>
                  <a:lnTo>
                    <a:pt x="259" y="11"/>
                  </a:lnTo>
                  <a:lnTo>
                    <a:pt x="256" y="0"/>
                  </a:lnTo>
                  <a:lnTo>
                    <a:pt x="216" y="7"/>
                  </a:lnTo>
                  <a:lnTo>
                    <a:pt x="104" y="19"/>
                  </a:lnTo>
                  <a:lnTo>
                    <a:pt x="104" y="19"/>
                  </a:lnTo>
                  <a:lnTo>
                    <a:pt x="23" y="28"/>
                  </a:lnTo>
                  <a:lnTo>
                    <a:pt x="2" y="30"/>
                  </a:lnTo>
                  <a:lnTo>
                    <a:pt x="0" y="47"/>
                  </a:lnTo>
                  <a:lnTo>
                    <a:pt x="6" y="79"/>
                  </a:lnTo>
                  <a:lnTo>
                    <a:pt x="27" y="126"/>
                  </a:lnTo>
                  <a:lnTo>
                    <a:pt x="50" y="223"/>
                  </a:lnTo>
                  <a:lnTo>
                    <a:pt x="59" y="252"/>
                  </a:lnTo>
                  <a:lnTo>
                    <a:pt x="69" y="293"/>
                  </a:lnTo>
                  <a:lnTo>
                    <a:pt x="80" y="331"/>
                  </a:lnTo>
                  <a:lnTo>
                    <a:pt x="97" y="352"/>
                  </a:lnTo>
                  <a:lnTo>
                    <a:pt x="99" y="372"/>
                  </a:lnTo>
                  <a:lnTo>
                    <a:pt x="111" y="376"/>
                  </a:lnTo>
                  <a:lnTo>
                    <a:pt x="112" y="390"/>
                  </a:lnTo>
                  <a:lnTo>
                    <a:pt x="102" y="418"/>
                  </a:lnTo>
                  <a:lnTo>
                    <a:pt x="97" y="448"/>
                  </a:lnTo>
                  <a:lnTo>
                    <a:pt x="107" y="476"/>
                  </a:lnTo>
                  <a:lnTo>
                    <a:pt x="109" y="508"/>
                  </a:lnTo>
                  <a:lnTo>
                    <a:pt x="103" y="522"/>
                  </a:lnTo>
                  <a:lnTo>
                    <a:pt x="108" y="525"/>
                  </a:lnTo>
                  <a:lnTo>
                    <a:pt x="116" y="531"/>
                  </a:lnTo>
                  <a:lnTo>
                    <a:pt x="122" y="550"/>
                  </a:lnTo>
                  <a:lnTo>
                    <a:pt x="137" y="577"/>
                  </a:lnTo>
                  <a:lnTo>
                    <a:pt x="145" y="584"/>
                  </a:lnTo>
                  <a:lnTo>
                    <a:pt x="192" y="586"/>
                  </a:lnTo>
                  <a:lnTo>
                    <a:pt x="387" y="575"/>
                  </a:lnTo>
                  <a:lnTo>
                    <a:pt x="419" y="570"/>
                  </a:lnTo>
                  <a:lnTo>
                    <a:pt x="448" y="570"/>
                  </a:lnTo>
                  <a:lnTo>
                    <a:pt x="449" y="589"/>
                  </a:lnTo>
                  <a:lnTo>
                    <a:pt x="465" y="593"/>
                  </a:lnTo>
                  <a:lnTo>
                    <a:pt x="467" y="567"/>
                  </a:lnTo>
                  <a:lnTo>
                    <a:pt x="457" y="539"/>
                  </a:lnTo>
                  <a:lnTo>
                    <a:pt x="465" y="531"/>
                  </a:lnTo>
                  <a:lnTo>
                    <a:pt x="498" y="535"/>
                  </a:lnTo>
                  <a:lnTo>
                    <a:pt x="498" y="535"/>
                  </a:lnTo>
                  <a:lnTo>
                    <a:pt x="498" y="5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42">
              <a:extLst>
                <a:ext uri="{FF2B5EF4-FFF2-40B4-BE49-F238E27FC236}">
                  <a16:creationId xmlns:a16="http://schemas.microsoft.com/office/drawing/2014/main" id="{85960C73-3AC5-8C78-E0D6-C6372705ECD8}"/>
                </a:ext>
              </a:extLst>
            </p:cNvPr>
            <p:cNvSpPr>
              <a:spLocks/>
            </p:cNvSpPr>
            <p:nvPr/>
          </p:nvSpPr>
          <p:spPr bwMode="auto">
            <a:xfrm>
              <a:off x="2829" y="1439"/>
              <a:ext cx="624" cy="410"/>
            </a:xfrm>
            <a:custGeom>
              <a:avLst/>
              <a:gdLst>
                <a:gd name="T0" fmla="*/ 515 w 624"/>
                <a:gd name="T1" fmla="*/ 19 h 410"/>
                <a:gd name="T2" fmla="*/ 528 w 624"/>
                <a:gd name="T3" fmla="*/ 32 h 410"/>
                <a:gd name="T4" fmla="*/ 529 w 624"/>
                <a:gd name="T5" fmla="*/ 36 h 410"/>
                <a:gd name="T6" fmla="*/ 517 w 624"/>
                <a:gd name="T7" fmla="*/ 54 h 410"/>
                <a:gd name="T8" fmla="*/ 519 w 624"/>
                <a:gd name="T9" fmla="*/ 78 h 410"/>
                <a:gd name="T10" fmla="*/ 534 w 624"/>
                <a:gd name="T11" fmla="*/ 103 h 410"/>
                <a:gd name="T12" fmla="*/ 553 w 624"/>
                <a:gd name="T13" fmla="*/ 112 h 410"/>
                <a:gd name="T14" fmla="*/ 567 w 624"/>
                <a:gd name="T15" fmla="*/ 114 h 410"/>
                <a:gd name="T16" fmla="*/ 573 w 624"/>
                <a:gd name="T17" fmla="*/ 125 h 410"/>
                <a:gd name="T18" fmla="*/ 574 w 624"/>
                <a:gd name="T19" fmla="*/ 139 h 410"/>
                <a:gd name="T20" fmla="*/ 589 w 624"/>
                <a:gd name="T21" fmla="*/ 146 h 410"/>
                <a:gd name="T22" fmla="*/ 594 w 624"/>
                <a:gd name="T23" fmla="*/ 152 h 410"/>
                <a:gd name="T24" fmla="*/ 597 w 624"/>
                <a:gd name="T25" fmla="*/ 162 h 410"/>
                <a:gd name="T26" fmla="*/ 620 w 624"/>
                <a:gd name="T27" fmla="*/ 181 h 410"/>
                <a:gd name="T28" fmla="*/ 624 w 624"/>
                <a:gd name="T29" fmla="*/ 193 h 410"/>
                <a:gd name="T30" fmla="*/ 620 w 624"/>
                <a:gd name="T31" fmla="*/ 211 h 410"/>
                <a:gd name="T32" fmla="*/ 609 w 624"/>
                <a:gd name="T33" fmla="*/ 234 h 410"/>
                <a:gd name="T34" fmla="*/ 606 w 624"/>
                <a:gd name="T35" fmla="*/ 247 h 410"/>
                <a:gd name="T36" fmla="*/ 593 w 624"/>
                <a:gd name="T37" fmla="*/ 257 h 410"/>
                <a:gd name="T38" fmla="*/ 583 w 624"/>
                <a:gd name="T39" fmla="*/ 260 h 410"/>
                <a:gd name="T40" fmla="*/ 549 w 624"/>
                <a:gd name="T41" fmla="*/ 269 h 410"/>
                <a:gd name="T42" fmla="*/ 539 w 624"/>
                <a:gd name="T43" fmla="*/ 298 h 410"/>
                <a:gd name="T44" fmla="*/ 545 w 624"/>
                <a:gd name="T45" fmla="*/ 309 h 410"/>
                <a:gd name="T46" fmla="*/ 554 w 624"/>
                <a:gd name="T47" fmla="*/ 318 h 410"/>
                <a:gd name="T48" fmla="*/ 553 w 624"/>
                <a:gd name="T49" fmla="*/ 339 h 410"/>
                <a:gd name="T50" fmla="*/ 543 w 624"/>
                <a:gd name="T51" fmla="*/ 347 h 410"/>
                <a:gd name="T52" fmla="*/ 538 w 624"/>
                <a:gd name="T53" fmla="*/ 358 h 410"/>
                <a:gd name="T54" fmla="*/ 538 w 624"/>
                <a:gd name="T55" fmla="*/ 373 h 410"/>
                <a:gd name="T56" fmla="*/ 530 w 624"/>
                <a:gd name="T57" fmla="*/ 375 h 410"/>
                <a:gd name="T58" fmla="*/ 519 w 624"/>
                <a:gd name="T59" fmla="*/ 384 h 410"/>
                <a:gd name="T60" fmla="*/ 517 w 624"/>
                <a:gd name="T61" fmla="*/ 393 h 410"/>
                <a:gd name="T62" fmla="*/ 519 w 624"/>
                <a:gd name="T63" fmla="*/ 404 h 410"/>
                <a:gd name="T64" fmla="*/ 511 w 624"/>
                <a:gd name="T65" fmla="*/ 410 h 410"/>
                <a:gd name="T66" fmla="*/ 498 w 624"/>
                <a:gd name="T67" fmla="*/ 393 h 410"/>
                <a:gd name="T68" fmla="*/ 489 w 624"/>
                <a:gd name="T69" fmla="*/ 376 h 410"/>
                <a:gd name="T70" fmla="*/ 439 w 624"/>
                <a:gd name="T71" fmla="*/ 382 h 410"/>
                <a:gd name="T72" fmla="*/ 378 w 624"/>
                <a:gd name="T73" fmla="*/ 385 h 410"/>
                <a:gd name="T74" fmla="*/ 84 w 624"/>
                <a:gd name="T75" fmla="*/ 392 h 410"/>
                <a:gd name="T76" fmla="*/ 74 w 624"/>
                <a:gd name="T77" fmla="*/ 367 h 410"/>
                <a:gd name="T78" fmla="*/ 72 w 624"/>
                <a:gd name="T79" fmla="*/ 326 h 410"/>
                <a:gd name="T80" fmla="*/ 63 w 624"/>
                <a:gd name="T81" fmla="*/ 301 h 410"/>
                <a:gd name="T82" fmla="*/ 59 w 624"/>
                <a:gd name="T83" fmla="*/ 270 h 410"/>
                <a:gd name="T84" fmla="*/ 46 w 624"/>
                <a:gd name="T85" fmla="*/ 247 h 410"/>
                <a:gd name="T86" fmla="*/ 40 w 624"/>
                <a:gd name="T87" fmla="*/ 220 h 410"/>
                <a:gd name="T88" fmla="*/ 24 w 624"/>
                <a:gd name="T89" fmla="*/ 173 h 410"/>
                <a:gd name="T90" fmla="*/ 17 w 624"/>
                <a:gd name="T91" fmla="*/ 139 h 410"/>
                <a:gd name="T92" fmla="*/ 9 w 624"/>
                <a:gd name="T93" fmla="*/ 128 h 410"/>
                <a:gd name="T94" fmla="*/ 1 w 624"/>
                <a:gd name="T95" fmla="*/ 110 h 410"/>
                <a:gd name="T96" fmla="*/ 11 w 624"/>
                <a:gd name="T97" fmla="*/ 88 h 410"/>
                <a:gd name="T98" fmla="*/ 18 w 624"/>
                <a:gd name="T99" fmla="*/ 51 h 410"/>
                <a:gd name="T100" fmla="*/ 2 w 624"/>
                <a:gd name="T101" fmla="*/ 38 h 410"/>
                <a:gd name="T102" fmla="*/ 0 w 624"/>
                <a:gd name="T103" fmla="*/ 23 h 410"/>
                <a:gd name="T104" fmla="*/ 4 w 624"/>
                <a:gd name="T105" fmla="*/ 9 h 410"/>
                <a:gd name="T106" fmla="*/ 15 w 624"/>
                <a:gd name="T107" fmla="*/ 7 h 410"/>
                <a:gd name="T108" fmla="*/ 382 w 624"/>
                <a:gd name="T109" fmla="*/ 4 h 410"/>
                <a:gd name="T110" fmla="*/ 509 w 624"/>
                <a:gd name="T111" fmla="*/ 0 h 410"/>
                <a:gd name="T112" fmla="*/ 515 w 624"/>
                <a:gd name="T113" fmla="*/ 19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24" h="410">
                  <a:moveTo>
                    <a:pt x="515" y="19"/>
                  </a:moveTo>
                  <a:lnTo>
                    <a:pt x="528" y="32"/>
                  </a:lnTo>
                  <a:lnTo>
                    <a:pt x="529" y="36"/>
                  </a:lnTo>
                  <a:lnTo>
                    <a:pt x="517" y="54"/>
                  </a:lnTo>
                  <a:lnTo>
                    <a:pt x="519" y="78"/>
                  </a:lnTo>
                  <a:lnTo>
                    <a:pt x="534" y="103"/>
                  </a:lnTo>
                  <a:lnTo>
                    <a:pt x="553" y="112"/>
                  </a:lnTo>
                  <a:lnTo>
                    <a:pt x="567" y="114"/>
                  </a:lnTo>
                  <a:lnTo>
                    <a:pt x="573" y="125"/>
                  </a:lnTo>
                  <a:lnTo>
                    <a:pt x="574" y="139"/>
                  </a:lnTo>
                  <a:lnTo>
                    <a:pt x="589" y="146"/>
                  </a:lnTo>
                  <a:lnTo>
                    <a:pt x="594" y="152"/>
                  </a:lnTo>
                  <a:lnTo>
                    <a:pt x="597" y="162"/>
                  </a:lnTo>
                  <a:lnTo>
                    <a:pt x="620" y="181"/>
                  </a:lnTo>
                  <a:lnTo>
                    <a:pt x="624" y="193"/>
                  </a:lnTo>
                  <a:lnTo>
                    <a:pt x="620" y="211"/>
                  </a:lnTo>
                  <a:lnTo>
                    <a:pt x="609" y="234"/>
                  </a:lnTo>
                  <a:lnTo>
                    <a:pt x="606" y="247"/>
                  </a:lnTo>
                  <a:lnTo>
                    <a:pt x="593" y="257"/>
                  </a:lnTo>
                  <a:lnTo>
                    <a:pt x="583" y="260"/>
                  </a:lnTo>
                  <a:lnTo>
                    <a:pt x="549" y="269"/>
                  </a:lnTo>
                  <a:lnTo>
                    <a:pt x="539" y="298"/>
                  </a:lnTo>
                  <a:lnTo>
                    <a:pt x="545" y="309"/>
                  </a:lnTo>
                  <a:lnTo>
                    <a:pt x="554" y="318"/>
                  </a:lnTo>
                  <a:lnTo>
                    <a:pt x="553" y="339"/>
                  </a:lnTo>
                  <a:lnTo>
                    <a:pt x="543" y="347"/>
                  </a:lnTo>
                  <a:lnTo>
                    <a:pt x="538" y="358"/>
                  </a:lnTo>
                  <a:lnTo>
                    <a:pt x="538" y="373"/>
                  </a:lnTo>
                  <a:lnTo>
                    <a:pt x="530" y="375"/>
                  </a:lnTo>
                  <a:lnTo>
                    <a:pt x="519" y="384"/>
                  </a:lnTo>
                  <a:lnTo>
                    <a:pt x="517" y="393"/>
                  </a:lnTo>
                  <a:lnTo>
                    <a:pt x="519" y="404"/>
                  </a:lnTo>
                  <a:lnTo>
                    <a:pt x="511" y="410"/>
                  </a:lnTo>
                  <a:lnTo>
                    <a:pt x="498" y="393"/>
                  </a:lnTo>
                  <a:lnTo>
                    <a:pt x="489" y="376"/>
                  </a:lnTo>
                  <a:lnTo>
                    <a:pt x="439" y="382"/>
                  </a:lnTo>
                  <a:lnTo>
                    <a:pt x="378" y="385"/>
                  </a:lnTo>
                  <a:lnTo>
                    <a:pt x="84" y="392"/>
                  </a:lnTo>
                  <a:lnTo>
                    <a:pt x="74" y="367"/>
                  </a:lnTo>
                  <a:lnTo>
                    <a:pt x="72" y="326"/>
                  </a:lnTo>
                  <a:lnTo>
                    <a:pt x="63" y="301"/>
                  </a:lnTo>
                  <a:lnTo>
                    <a:pt x="59" y="270"/>
                  </a:lnTo>
                  <a:lnTo>
                    <a:pt x="46" y="247"/>
                  </a:lnTo>
                  <a:lnTo>
                    <a:pt x="40" y="220"/>
                  </a:lnTo>
                  <a:lnTo>
                    <a:pt x="24" y="173"/>
                  </a:lnTo>
                  <a:lnTo>
                    <a:pt x="17" y="139"/>
                  </a:lnTo>
                  <a:lnTo>
                    <a:pt x="9" y="128"/>
                  </a:lnTo>
                  <a:lnTo>
                    <a:pt x="1" y="110"/>
                  </a:lnTo>
                  <a:lnTo>
                    <a:pt x="11" y="88"/>
                  </a:lnTo>
                  <a:lnTo>
                    <a:pt x="18" y="51"/>
                  </a:lnTo>
                  <a:lnTo>
                    <a:pt x="2" y="38"/>
                  </a:lnTo>
                  <a:lnTo>
                    <a:pt x="0" y="23"/>
                  </a:lnTo>
                  <a:lnTo>
                    <a:pt x="4" y="9"/>
                  </a:lnTo>
                  <a:lnTo>
                    <a:pt x="15" y="7"/>
                  </a:lnTo>
                  <a:lnTo>
                    <a:pt x="382" y="4"/>
                  </a:lnTo>
                  <a:lnTo>
                    <a:pt x="509" y="0"/>
                  </a:lnTo>
                  <a:lnTo>
                    <a:pt x="515" y="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43">
              <a:extLst>
                <a:ext uri="{FF2B5EF4-FFF2-40B4-BE49-F238E27FC236}">
                  <a16:creationId xmlns:a16="http://schemas.microsoft.com/office/drawing/2014/main" id="{5318BBDA-741A-5A08-2621-1A426FC5AE12}"/>
                </a:ext>
              </a:extLst>
            </p:cNvPr>
            <p:cNvSpPr>
              <a:spLocks/>
            </p:cNvSpPr>
            <p:nvPr/>
          </p:nvSpPr>
          <p:spPr bwMode="auto">
            <a:xfrm>
              <a:off x="2827" y="1436"/>
              <a:ext cx="627" cy="415"/>
            </a:xfrm>
            <a:custGeom>
              <a:avLst/>
              <a:gdLst>
                <a:gd name="T0" fmla="*/ 516 w 627"/>
                <a:gd name="T1" fmla="*/ 23 h 415"/>
                <a:gd name="T2" fmla="*/ 530 w 627"/>
                <a:gd name="T3" fmla="*/ 39 h 415"/>
                <a:gd name="T4" fmla="*/ 519 w 627"/>
                <a:gd name="T5" fmla="*/ 82 h 415"/>
                <a:gd name="T6" fmla="*/ 554 w 627"/>
                <a:gd name="T7" fmla="*/ 117 h 415"/>
                <a:gd name="T8" fmla="*/ 574 w 627"/>
                <a:gd name="T9" fmla="*/ 128 h 415"/>
                <a:gd name="T10" fmla="*/ 590 w 627"/>
                <a:gd name="T11" fmla="*/ 150 h 415"/>
                <a:gd name="T12" fmla="*/ 598 w 627"/>
                <a:gd name="T13" fmla="*/ 166 h 415"/>
                <a:gd name="T14" fmla="*/ 624 w 627"/>
                <a:gd name="T15" fmla="*/ 196 h 415"/>
                <a:gd name="T16" fmla="*/ 610 w 627"/>
                <a:gd name="T17" fmla="*/ 235 h 415"/>
                <a:gd name="T18" fmla="*/ 595 w 627"/>
                <a:gd name="T19" fmla="*/ 259 h 415"/>
                <a:gd name="T20" fmla="*/ 550 w 627"/>
                <a:gd name="T21" fmla="*/ 271 h 415"/>
                <a:gd name="T22" fmla="*/ 546 w 627"/>
                <a:gd name="T23" fmla="*/ 313 h 415"/>
                <a:gd name="T24" fmla="*/ 554 w 627"/>
                <a:gd name="T25" fmla="*/ 341 h 415"/>
                <a:gd name="T26" fmla="*/ 538 w 627"/>
                <a:gd name="T27" fmla="*/ 361 h 415"/>
                <a:gd name="T28" fmla="*/ 531 w 627"/>
                <a:gd name="T29" fmla="*/ 376 h 415"/>
                <a:gd name="T30" fmla="*/ 517 w 627"/>
                <a:gd name="T31" fmla="*/ 396 h 415"/>
                <a:gd name="T32" fmla="*/ 513 w 627"/>
                <a:gd name="T33" fmla="*/ 410 h 415"/>
                <a:gd name="T34" fmla="*/ 492 w 627"/>
                <a:gd name="T35" fmla="*/ 378 h 415"/>
                <a:gd name="T36" fmla="*/ 380 w 627"/>
                <a:gd name="T37" fmla="*/ 387 h 415"/>
                <a:gd name="T38" fmla="*/ 77 w 627"/>
                <a:gd name="T39" fmla="*/ 370 h 415"/>
                <a:gd name="T40" fmla="*/ 66 w 627"/>
                <a:gd name="T41" fmla="*/ 304 h 415"/>
                <a:gd name="T42" fmla="*/ 49 w 627"/>
                <a:gd name="T43" fmla="*/ 250 h 415"/>
                <a:gd name="T44" fmla="*/ 27 w 627"/>
                <a:gd name="T45" fmla="*/ 175 h 415"/>
                <a:gd name="T46" fmla="*/ 12 w 627"/>
                <a:gd name="T47" fmla="*/ 130 h 415"/>
                <a:gd name="T48" fmla="*/ 14 w 627"/>
                <a:gd name="T49" fmla="*/ 92 h 415"/>
                <a:gd name="T50" fmla="*/ 5 w 627"/>
                <a:gd name="T51" fmla="*/ 40 h 415"/>
                <a:gd name="T52" fmla="*/ 7 w 627"/>
                <a:gd name="T53" fmla="*/ 13 h 415"/>
                <a:gd name="T54" fmla="*/ 384 w 627"/>
                <a:gd name="T55" fmla="*/ 8 h 415"/>
                <a:gd name="T56" fmla="*/ 516 w 627"/>
                <a:gd name="T57" fmla="*/ 23 h 415"/>
                <a:gd name="T58" fmla="*/ 517 w 627"/>
                <a:gd name="T59" fmla="*/ 22 h 415"/>
                <a:gd name="T60" fmla="*/ 512 w 627"/>
                <a:gd name="T61" fmla="*/ 0 h 415"/>
                <a:gd name="T62" fmla="*/ 17 w 627"/>
                <a:gd name="T63" fmla="*/ 9 h 415"/>
                <a:gd name="T64" fmla="*/ 0 w 627"/>
                <a:gd name="T65" fmla="*/ 26 h 415"/>
                <a:gd name="T66" fmla="*/ 18 w 627"/>
                <a:gd name="T67" fmla="*/ 55 h 415"/>
                <a:gd name="T68" fmla="*/ 1 w 627"/>
                <a:gd name="T69" fmla="*/ 113 h 415"/>
                <a:gd name="T70" fmla="*/ 17 w 627"/>
                <a:gd name="T71" fmla="*/ 143 h 415"/>
                <a:gd name="T72" fmla="*/ 39 w 627"/>
                <a:gd name="T73" fmla="*/ 224 h 415"/>
                <a:gd name="T74" fmla="*/ 59 w 627"/>
                <a:gd name="T75" fmla="*/ 273 h 415"/>
                <a:gd name="T76" fmla="*/ 72 w 627"/>
                <a:gd name="T77" fmla="*/ 330 h 415"/>
                <a:gd name="T78" fmla="*/ 85 w 627"/>
                <a:gd name="T79" fmla="*/ 398 h 415"/>
                <a:gd name="T80" fmla="*/ 441 w 627"/>
                <a:gd name="T81" fmla="*/ 386 h 415"/>
                <a:gd name="T82" fmla="*/ 497 w 627"/>
                <a:gd name="T83" fmla="*/ 398 h 415"/>
                <a:gd name="T84" fmla="*/ 522 w 627"/>
                <a:gd name="T85" fmla="*/ 407 h 415"/>
                <a:gd name="T86" fmla="*/ 523 w 627"/>
                <a:gd name="T87" fmla="*/ 387 h 415"/>
                <a:gd name="T88" fmla="*/ 541 w 627"/>
                <a:gd name="T89" fmla="*/ 377 h 415"/>
                <a:gd name="T90" fmla="*/ 546 w 627"/>
                <a:gd name="T91" fmla="*/ 351 h 415"/>
                <a:gd name="T92" fmla="*/ 558 w 627"/>
                <a:gd name="T93" fmla="*/ 320 h 415"/>
                <a:gd name="T94" fmla="*/ 543 w 627"/>
                <a:gd name="T95" fmla="*/ 301 h 415"/>
                <a:gd name="T96" fmla="*/ 586 w 627"/>
                <a:gd name="T97" fmla="*/ 264 h 415"/>
                <a:gd name="T98" fmla="*/ 609 w 627"/>
                <a:gd name="T99" fmla="*/ 252 h 415"/>
                <a:gd name="T100" fmla="*/ 623 w 627"/>
                <a:gd name="T101" fmla="*/ 214 h 415"/>
                <a:gd name="T102" fmla="*/ 624 w 627"/>
                <a:gd name="T103" fmla="*/ 184 h 415"/>
                <a:gd name="T104" fmla="*/ 598 w 627"/>
                <a:gd name="T105" fmla="*/ 154 h 415"/>
                <a:gd name="T106" fmla="*/ 578 w 627"/>
                <a:gd name="T107" fmla="*/ 141 h 415"/>
                <a:gd name="T108" fmla="*/ 570 w 627"/>
                <a:gd name="T109" fmla="*/ 115 h 415"/>
                <a:gd name="T110" fmla="*/ 537 w 627"/>
                <a:gd name="T111" fmla="*/ 105 h 415"/>
                <a:gd name="T112" fmla="*/ 521 w 627"/>
                <a:gd name="T113" fmla="*/ 57 h 415"/>
                <a:gd name="T114" fmla="*/ 531 w 627"/>
                <a:gd name="T115" fmla="*/ 34 h 415"/>
                <a:gd name="T116" fmla="*/ 517 w 627"/>
                <a:gd name="T117" fmla="*/ 22 h 415"/>
                <a:gd name="T118" fmla="*/ 517 w 627"/>
                <a:gd name="T119" fmla="*/ 22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27" h="415">
                  <a:moveTo>
                    <a:pt x="517" y="22"/>
                  </a:moveTo>
                  <a:lnTo>
                    <a:pt x="516" y="23"/>
                  </a:lnTo>
                  <a:lnTo>
                    <a:pt x="527" y="36"/>
                  </a:lnTo>
                  <a:lnTo>
                    <a:pt x="530" y="39"/>
                  </a:lnTo>
                  <a:lnTo>
                    <a:pt x="518" y="56"/>
                  </a:lnTo>
                  <a:lnTo>
                    <a:pt x="519" y="82"/>
                  </a:lnTo>
                  <a:lnTo>
                    <a:pt x="535" y="107"/>
                  </a:lnTo>
                  <a:lnTo>
                    <a:pt x="554" y="117"/>
                  </a:lnTo>
                  <a:lnTo>
                    <a:pt x="568" y="118"/>
                  </a:lnTo>
                  <a:lnTo>
                    <a:pt x="574" y="128"/>
                  </a:lnTo>
                  <a:lnTo>
                    <a:pt x="575" y="143"/>
                  </a:lnTo>
                  <a:lnTo>
                    <a:pt x="590" y="150"/>
                  </a:lnTo>
                  <a:lnTo>
                    <a:pt x="595" y="156"/>
                  </a:lnTo>
                  <a:lnTo>
                    <a:pt x="598" y="166"/>
                  </a:lnTo>
                  <a:lnTo>
                    <a:pt x="621" y="185"/>
                  </a:lnTo>
                  <a:lnTo>
                    <a:pt x="624" y="196"/>
                  </a:lnTo>
                  <a:lnTo>
                    <a:pt x="620" y="213"/>
                  </a:lnTo>
                  <a:lnTo>
                    <a:pt x="610" y="235"/>
                  </a:lnTo>
                  <a:lnTo>
                    <a:pt x="607" y="249"/>
                  </a:lnTo>
                  <a:lnTo>
                    <a:pt x="595" y="259"/>
                  </a:lnTo>
                  <a:lnTo>
                    <a:pt x="585" y="261"/>
                  </a:lnTo>
                  <a:lnTo>
                    <a:pt x="550" y="271"/>
                  </a:lnTo>
                  <a:lnTo>
                    <a:pt x="540" y="301"/>
                  </a:lnTo>
                  <a:lnTo>
                    <a:pt x="546" y="313"/>
                  </a:lnTo>
                  <a:lnTo>
                    <a:pt x="555" y="321"/>
                  </a:lnTo>
                  <a:lnTo>
                    <a:pt x="554" y="341"/>
                  </a:lnTo>
                  <a:lnTo>
                    <a:pt x="542" y="349"/>
                  </a:lnTo>
                  <a:lnTo>
                    <a:pt x="538" y="361"/>
                  </a:lnTo>
                  <a:lnTo>
                    <a:pt x="538" y="374"/>
                  </a:lnTo>
                  <a:lnTo>
                    <a:pt x="531" y="376"/>
                  </a:lnTo>
                  <a:lnTo>
                    <a:pt x="520" y="386"/>
                  </a:lnTo>
                  <a:lnTo>
                    <a:pt x="517" y="396"/>
                  </a:lnTo>
                  <a:lnTo>
                    <a:pt x="519" y="406"/>
                  </a:lnTo>
                  <a:lnTo>
                    <a:pt x="513" y="410"/>
                  </a:lnTo>
                  <a:lnTo>
                    <a:pt x="501" y="395"/>
                  </a:lnTo>
                  <a:lnTo>
                    <a:pt x="492" y="378"/>
                  </a:lnTo>
                  <a:lnTo>
                    <a:pt x="441" y="382"/>
                  </a:lnTo>
                  <a:lnTo>
                    <a:pt x="380" y="387"/>
                  </a:lnTo>
                  <a:lnTo>
                    <a:pt x="87" y="394"/>
                  </a:lnTo>
                  <a:lnTo>
                    <a:pt x="77" y="370"/>
                  </a:lnTo>
                  <a:lnTo>
                    <a:pt x="75" y="329"/>
                  </a:lnTo>
                  <a:lnTo>
                    <a:pt x="66" y="304"/>
                  </a:lnTo>
                  <a:lnTo>
                    <a:pt x="62" y="272"/>
                  </a:lnTo>
                  <a:lnTo>
                    <a:pt x="49" y="250"/>
                  </a:lnTo>
                  <a:lnTo>
                    <a:pt x="43" y="223"/>
                  </a:lnTo>
                  <a:lnTo>
                    <a:pt x="27" y="175"/>
                  </a:lnTo>
                  <a:lnTo>
                    <a:pt x="20" y="142"/>
                  </a:lnTo>
                  <a:lnTo>
                    <a:pt x="12" y="130"/>
                  </a:lnTo>
                  <a:lnTo>
                    <a:pt x="4" y="113"/>
                  </a:lnTo>
                  <a:lnTo>
                    <a:pt x="14" y="92"/>
                  </a:lnTo>
                  <a:lnTo>
                    <a:pt x="21" y="53"/>
                  </a:lnTo>
                  <a:lnTo>
                    <a:pt x="5" y="40"/>
                  </a:lnTo>
                  <a:lnTo>
                    <a:pt x="3" y="26"/>
                  </a:lnTo>
                  <a:lnTo>
                    <a:pt x="7" y="13"/>
                  </a:lnTo>
                  <a:lnTo>
                    <a:pt x="17" y="12"/>
                  </a:lnTo>
                  <a:lnTo>
                    <a:pt x="384" y="8"/>
                  </a:lnTo>
                  <a:lnTo>
                    <a:pt x="510" y="4"/>
                  </a:lnTo>
                  <a:lnTo>
                    <a:pt x="516" y="23"/>
                  </a:lnTo>
                  <a:lnTo>
                    <a:pt x="516" y="23"/>
                  </a:lnTo>
                  <a:lnTo>
                    <a:pt x="517" y="22"/>
                  </a:lnTo>
                  <a:lnTo>
                    <a:pt x="518" y="22"/>
                  </a:lnTo>
                  <a:lnTo>
                    <a:pt x="512" y="0"/>
                  </a:lnTo>
                  <a:lnTo>
                    <a:pt x="384" y="5"/>
                  </a:lnTo>
                  <a:lnTo>
                    <a:pt x="17" y="9"/>
                  </a:lnTo>
                  <a:lnTo>
                    <a:pt x="5" y="10"/>
                  </a:lnTo>
                  <a:lnTo>
                    <a:pt x="0" y="26"/>
                  </a:lnTo>
                  <a:lnTo>
                    <a:pt x="2" y="41"/>
                  </a:lnTo>
                  <a:lnTo>
                    <a:pt x="18" y="55"/>
                  </a:lnTo>
                  <a:lnTo>
                    <a:pt x="12" y="91"/>
                  </a:lnTo>
                  <a:lnTo>
                    <a:pt x="1" y="113"/>
                  </a:lnTo>
                  <a:lnTo>
                    <a:pt x="8" y="131"/>
                  </a:lnTo>
                  <a:lnTo>
                    <a:pt x="17" y="143"/>
                  </a:lnTo>
                  <a:lnTo>
                    <a:pt x="23" y="176"/>
                  </a:lnTo>
                  <a:lnTo>
                    <a:pt x="39" y="224"/>
                  </a:lnTo>
                  <a:lnTo>
                    <a:pt x="46" y="252"/>
                  </a:lnTo>
                  <a:lnTo>
                    <a:pt x="59" y="273"/>
                  </a:lnTo>
                  <a:lnTo>
                    <a:pt x="63" y="304"/>
                  </a:lnTo>
                  <a:lnTo>
                    <a:pt x="72" y="330"/>
                  </a:lnTo>
                  <a:lnTo>
                    <a:pt x="74" y="370"/>
                  </a:lnTo>
                  <a:lnTo>
                    <a:pt x="85" y="398"/>
                  </a:lnTo>
                  <a:lnTo>
                    <a:pt x="380" y="390"/>
                  </a:lnTo>
                  <a:lnTo>
                    <a:pt x="441" y="386"/>
                  </a:lnTo>
                  <a:lnTo>
                    <a:pt x="490" y="381"/>
                  </a:lnTo>
                  <a:lnTo>
                    <a:pt x="497" y="398"/>
                  </a:lnTo>
                  <a:lnTo>
                    <a:pt x="512" y="415"/>
                  </a:lnTo>
                  <a:lnTo>
                    <a:pt x="522" y="407"/>
                  </a:lnTo>
                  <a:lnTo>
                    <a:pt x="520" y="396"/>
                  </a:lnTo>
                  <a:lnTo>
                    <a:pt x="523" y="387"/>
                  </a:lnTo>
                  <a:lnTo>
                    <a:pt x="533" y="379"/>
                  </a:lnTo>
                  <a:lnTo>
                    <a:pt x="541" y="377"/>
                  </a:lnTo>
                  <a:lnTo>
                    <a:pt x="541" y="361"/>
                  </a:lnTo>
                  <a:lnTo>
                    <a:pt x="546" y="351"/>
                  </a:lnTo>
                  <a:lnTo>
                    <a:pt x="557" y="343"/>
                  </a:lnTo>
                  <a:lnTo>
                    <a:pt x="558" y="320"/>
                  </a:lnTo>
                  <a:lnTo>
                    <a:pt x="548" y="311"/>
                  </a:lnTo>
                  <a:lnTo>
                    <a:pt x="543" y="301"/>
                  </a:lnTo>
                  <a:lnTo>
                    <a:pt x="553" y="273"/>
                  </a:lnTo>
                  <a:lnTo>
                    <a:pt x="586" y="264"/>
                  </a:lnTo>
                  <a:lnTo>
                    <a:pt x="596" y="261"/>
                  </a:lnTo>
                  <a:lnTo>
                    <a:pt x="609" y="252"/>
                  </a:lnTo>
                  <a:lnTo>
                    <a:pt x="613" y="237"/>
                  </a:lnTo>
                  <a:lnTo>
                    <a:pt x="623" y="214"/>
                  </a:lnTo>
                  <a:lnTo>
                    <a:pt x="627" y="196"/>
                  </a:lnTo>
                  <a:lnTo>
                    <a:pt x="624" y="184"/>
                  </a:lnTo>
                  <a:lnTo>
                    <a:pt x="600" y="164"/>
                  </a:lnTo>
                  <a:lnTo>
                    <a:pt x="598" y="154"/>
                  </a:lnTo>
                  <a:lnTo>
                    <a:pt x="592" y="147"/>
                  </a:lnTo>
                  <a:lnTo>
                    <a:pt x="578" y="141"/>
                  </a:lnTo>
                  <a:lnTo>
                    <a:pt x="577" y="127"/>
                  </a:lnTo>
                  <a:lnTo>
                    <a:pt x="570" y="115"/>
                  </a:lnTo>
                  <a:lnTo>
                    <a:pt x="555" y="114"/>
                  </a:lnTo>
                  <a:lnTo>
                    <a:pt x="537" y="105"/>
                  </a:lnTo>
                  <a:lnTo>
                    <a:pt x="522" y="81"/>
                  </a:lnTo>
                  <a:lnTo>
                    <a:pt x="521" y="57"/>
                  </a:lnTo>
                  <a:lnTo>
                    <a:pt x="533" y="39"/>
                  </a:lnTo>
                  <a:lnTo>
                    <a:pt x="531" y="34"/>
                  </a:lnTo>
                  <a:lnTo>
                    <a:pt x="518" y="21"/>
                  </a:lnTo>
                  <a:lnTo>
                    <a:pt x="517" y="22"/>
                  </a:lnTo>
                  <a:lnTo>
                    <a:pt x="518" y="22"/>
                  </a:lnTo>
                  <a:lnTo>
                    <a:pt x="517" y="2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4">
              <a:extLst>
                <a:ext uri="{FF2B5EF4-FFF2-40B4-BE49-F238E27FC236}">
                  <a16:creationId xmlns:a16="http://schemas.microsoft.com/office/drawing/2014/main" id="{9977B1BD-7179-02B1-EC60-76A460B3B6E7}"/>
                </a:ext>
              </a:extLst>
            </p:cNvPr>
            <p:cNvSpPr>
              <a:spLocks/>
            </p:cNvSpPr>
            <p:nvPr/>
          </p:nvSpPr>
          <p:spPr bwMode="auto">
            <a:xfrm>
              <a:off x="848" y="521"/>
              <a:ext cx="622" cy="1007"/>
            </a:xfrm>
            <a:custGeom>
              <a:avLst/>
              <a:gdLst>
                <a:gd name="T0" fmla="*/ 176 w 622"/>
                <a:gd name="T1" fmla="*/ 104 h 1007"/>
                <a:gd name="T2" fmla="*/ 128 w 622"/>
                <a:gd name="T3" fmla="*/ 327 h 1007"/>
                <a:gd name="T4" fmla="*/ 133 w 622"/>
                <a:gd name="T5" fmla="*/ 412 h 1007"/>
                <a:gd name="T6" fmla="*/ 153 w 622"/>
                <a:gd name="T7" fmla="*/ 452 h 1007"/>
                <a:gd name="T8" fmla="*/ 102 w 622"/>
                <a:gd name="T9" fmla="*/ 517 h 1007"/>
                <a:gd name="T10" fmla="*/ 90 w 622"/>
                <a:gd name="T11" fmla="*/ 542 h 1007"/>
                <a:gd name="T12" fmla="*/ 53 w 622"/>
                <a:gd name="T13" fmla="*/ 578 h 1007"/>
                <a:gd name="T14" fmla="*/ 49 w 622"/>
                <a:gd name="T15" fmla="*/ 603 h 1007"/>
                <a:gd name="T16" fmla="*/ 68 w 622"/>
                <a:gd name="T17" fmla="*/ 610 h 1007"/>
                <a:gd name="T18" fmla="*/ 60 w 622"/>
                <a:gd name="T19" fmla="*/ 658 h 1007"/>
                <a:gd name="T20" fmla="*/ 0 w 622"/>
                <a:gd name="T21" fmla="*/ 895 h 1007"/>
                <a:gd name="T22" fmla="*/ 362 w 622"/>
                <a:gd name="T23" fmla="*/ 970 h 1007"/>
                <a:gd name="T24" fmla="*/ 600 w 622"/>
                <a:gd name="T25" fmla="*/ 831 h 1007"/>
                <a:gd name="T26" fmla="*/ 606 w 622"/>
                <a:gd name="T27" fmla="*/ 672 h 1007"/>
                <a:gd name="T28" fmla="*/ 599 w 622"/>
                <a:gd name="T29" fmla="*/ 649 h 1007"/>
                <a:gd name="T30" fmla="*/ 583 w 622"/>
                <a:gd name="T31" fmla="*/ 671 h 1007"/>
                <a:gd name="T32" fmla="*/ 540 w 622"/>
                <a:gd name="T33" fmla="*/ 664 h 1007"/>
                <a:gd name="T34" fmla="*/ 502 w 622"/>
                <a:gd name="T35" fmla="*/ 670 h 1007"/>
                <a:gd name="T36" fmla="*/ 467 w 622"/>
                <a:gd name="T37" fmla="*/ 661 h 1007"/>
                <a:gd name="T38" fmla="*/ 441 w 622"/>
                <a:gd name="T39" fmla="*/ 666 h 1007"/>
                <a:gd name="T40" fmla="*/ 441 w 622"/>
                <a:gd name="T41" fmla="*/ 626 h 1007"/>
                <a:gd name="T42" fmla="*/ 406 w 622"/>
                <a:gd name="T43" fmla="*/ 592 h 1007"/>
                <a:gd name="T44" fmla="*/ 388 w 622"/>
                <a:gd name="T45" fmla="*/ 485 h 1007"/>
                <a:gd name="T46" fmla="*/ 386 w 622"/>
                <a:gd name="T47" fmla="*/ 487 h 1007"/>
                <a:gd name="T48" fmla="*/ 346 w 622"/>
                <a:gd name="T49" fmla="*/ 506 h 1007"/>
                <a:gd name="T50" fmla="*/ 326 w 622"/>
                <a:gd name="T51" fmla="*/ 468 h 1007"/>
                <a:gd name="T52" fmla="*/ 366 w 622"/>
                <a:gd name="T53" fmla="*/ 353 h 1007"/>
                <a:gd name="T54" fmla="*/ 342 w 622"/>
                <a:gd name="T55" fmla="*/ 339 h 1007"/>
                <a:gd name="T56" fmla="*/ 298 w 622"/>
                <a:gd name="T57" fmla="*/ 256 h 1007"/>
                <a:gd name="T58" fmla="*/ 267 w 622"/>
                <a:gd name="T59" fmla="*/ 218 h 1007"/>
                <a:gd name="T60" fmla="*/ 257 w 622"/>
                <a:gd name="T61" fmla="*/ 145 h 1007"/>
                <a:gd name="T62" fmla="*/ 204 w 622"/>
                <a:gd name="T63" fmla="*/ 0 h 1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2" h="1007">
                  <a:moveTo>
                    <a:pt x="204" y="0"/>
                  </a:moveTo>
                  <a:lnTo>
                    <a:pt x="176" y="104"/>
                  </a:lnTo>
                  <a:lnTo>
                    <a:pt x="148" y="230"/>
                  </a:lnTo>
                  <a:lnTo>
                    <a:pt x="128" y="327"/>
                  </a:lnTo>
                  <a:lnTo>
                    <a:pt x="126" y="385"/>
                  </a:lnTo>
                  <a:lnTo>
                    <a:pt x="133" y="412"/>
                  </a:lnTo>
                  <a:lnTo>
                    <a:pt x="154" y="428"/>
                  </a:lnTo>
                  <a:lnTo>
                    <a:pt x="153" y="452"/>
                  </a:lnTo>
                  <a:lnTo>
                    <a:pt x="129" y="477"/>
                  </a:lnTo>
                  <a:lnTo>
                    <a:pt x="102" y="517"/>
                  </a:lnTo>
                  <a:lnTo>
                    <a:pt x="97" y="535"/>
                  </a:lnTo>
                  <a:lnTo>
                    <a:pt x="90" y="542"/>
                  </a:lnTo>
                  <a:lnTo>
                    <a:pt x="79" y="546"/>
                  </a:lnTo>
                  <a:lnTo>
                    <a:pt x="53" y="578"/>
                  </a:lnTo>
                  <a:lnTo>
                    <a:pt x="51" y="597"/>
                  </a:lnTo>
                  <a:lnTo>
                    <a:pt x="49" y="603"/>
                  </a:lnTo>
                  <a:lnTo>
                    <a:pt x="52" y="610"/>
                  </a:lnTo>
                  <a:lnTo>
                    <a:pt x="68" y="610"/>
                  </a:lnTo>
                  <a:lnTo>
                    <a:pt x="74" y="622"/>
                  </a:lnTo>
                  <a:lnTo>
                    <a:pt x="60" y="658"/>
                  </a:lnTo>
                  <a:lnTo>
                    <a:pt x="53" y="682"/>
                  </a:lnTo>
                  <a:lnTo>
                    <a:pt x="0" y="895"/>
                  </a:lnTo>
                  <a:lnTo>
                    <a:pt x="124" y="922"/>
                  </a:lnTo>
                  <a:lnTo>
                    <a:pt x="362" y="970"/>
                  </a:lnTo>
                  <a:lnTo>
                    <a:pt x="571" y="1007"/>
                  </a:lnTo>
                  <a:lnTo>
                    <a:pt x="600" y="831"/>
                  </a:lnTo>
                  <a:lnTo>
                    <a:pt x="622" y="686"/>
                  </a:lnTo>
                  <a:lnTo>
                    <a:pt x="606" y="672"/>
                  </a:lnTo>
                  <a:lnTo>
                    <a:pt x="604" y="656"/>
                  </a:lnTo>
                  <a:lnTo>
                    <a:pt x="599" y="649"/>
                  </a:lnTo>
                  <a:lnTo>
                    <a:pt x="587" y="656"/>
                  </a:lnTo>
                  <a:lnTo>
                    <a:pt x="583" y="671"/>
                  </a:lnTo>
                  <a:lnTo>
                    <a:pt x="563" y="674"/>
                  </a:lnTo>
                  <a:lnTo>
                    <a:pt x="540" y="664"/>
                  </a:lnTo>
                  <a:lnTo>
                    <a:pt x="517" y="665"/>
                  </a:lnTo>
                  <a:lnTo>
                    <a:pt x="502" y="670"/>
                  </a:lnTo>
                  <a:lnTo>
                    <a:pt x="482" y="660"/>
                  </a:lnTo>
                  <a:lnTo>
                    <a:pt x="467" y="661"/>
                  </a:lnTo>
                  <a:lnTo>
                    <a:pt x="453" y="673"/>
                  </a:lnTo>
                  <a:lnTo>
                    <a:pt x="441" y="666"/>
                  </a:lnTo>
                  <a:lnTo>
                    <a:pt x="437" y="643"/>
                  </a:lnTo>
                  <a:lnTo>
                    <a:pt x="441" y="626"/>
                  </a:lnTo>
                  <a:lnTo>
                    <a:pt x="426" y="607"/>
                  </a:lnTo>
                  <a:lnTo>
                    <a:pt x="406" y="592"/>
                  </a:lnTo>
                  <a:lnTo>
                    <a:pt x="390" y="513"/>
                  </a:lnTo>
                  <a:lnTo>
                    <a:pt x="388" y="485"/>
                  </a:lnTo>
                  <a:lnTo>
                    <a:pt x="387" y="485"/>
                  </a:lnTo>
                  <a:lnTo>
                    <a:pt x="386" y="487"/>
                  </a:lnTo>
                  <a:lnTo>
                    <a:pt x="355" y="508"/>
                  </a:lnTo>
                  <a:lnTo>
                    <a:pt x="346" y="506"/>
                  </a:lnTo>
                  <a:lnTo>
                    <a:pt x="327" y="486"/>
                  </a:lnTo>
                  <a:lnTo>
                    <a:pt x="326" y="468"/>
                  </a:lnTo>
                  <a:lnTo>
                    <a:pt x="368" y="365"/>
                  </a:lnTo>
                  <a:lnTo>
                    <a:pt x="366" y="353"/>
                  </a:lnTo>
                  <a:lnTo>
                    <a:pt x="346" y="347"/>
                  </a:lnTo>
                  <a:lnTo>
                    <a:pt x="342" y="339"/>
                  </a:lnTo>
                  <a:lnTo>
                    <a:pt x="326" y="319"/>
                  </a:lnTo>
                  <a:lnTo>
                    <a:pt x="298" y="256"/>
                  </a:lnTo>
                  <a:lnTo>
                    <a:pt x="279" y="248"/>
                  </a:lnTo>
                  <a:lnTo>
                    <a:pt x="267" y="218"/>
                  </a:lnTo>
                  <a:lnTo>
                    <a:pt x="276" y="190"/>
                  </a:lnTo>
                  <a:lnTo>
                    <a:pt x="257" y="145"/>
                  </a:lnTo>
                  <a:lnTo>
                    <a:pt x="282" y="15"/>
                  </a:lnTo>
                  <a:lnTo>
                    <a:pt x="20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5">
              <a:extLst>
                <a:ext uri="{FF2B5EF4-FFF2-40B4-BE49-F238E27FC236}">
                  <a16:creationId xmlns:a16="http://schemas.microsoft.com/office/drawing/2014/main" id="{1A1F97B1-51B4-9996-F5FA-F96751FACDC5}"/>
                </a:ext>
              </a:extLst>
            </p:cNvPr>
            <p:cNvSpPr>
              <a:spLocks/>
            </p:cNvSpPr>
            <p:nvPr/>
          </p:nvSpPr>
          <p:spPr bwMode="auto">
            <a:xfrm>
              <a:off x="846" y="519"/>
              <a:ext cx="626" cy="1010"/>
            </a:xfrm>
            <a:custGeom>
              <a:avLst/>
              <a:gdLst>
                <a:gd name="T0" fmla="*/ 176 w 626"/>
                <a:gd name="T1" fmla="*/ 106 h 1010"/>
                <a:gd name="T2" fmla="*/ 129 w 626"/>
                <a:gd name="T3" fmla="*/ 329 h 1010"/>
                <a:gd name="T4" fmla="*/ 155 w 626"/>
                <a:gd name="T5" fmla="*/ 431 h 1010"/>
                <a:gd name="T6" fmla="*/ 103 w 626"/>
                <a:gd name="T7" fmla="*/ 519 h 1010"/>
                <a:gd name="T8" fmla="*/ 79 w 626"/>
                <a:gd name="T9" fmla="*/ 547 h 1010"/>
                <a:gd name="T10" fmla="*/ 48 w 626"/>
                <a:gd name="T11" fmla="*/ 606 h 1010"/>
                <a:gd name="T12" fmla="*/ 74 w 626"/>
                <a:gd name="T13" fmla="*/ 624 h 1010"/>
                <a:gd name="T14" fmla="*/ 0 w 626"/>
                <a:gd name="T15" fmla="*/ 898 h 1010"/>
                <a:gd name="T16" fmla="*/ 574 w 626"/>
                <a:gd name="T17" fmla="*/ 1010 h 1010"/>
                <a:gd name="T18" fmla="*/ 610 w 626"/>
                <a:gd name="T19" fmla="*/ 673 h 1010"/>
                <a:gd name="T20" fmla="*/ 587 w 626"/>
                <a:gd name="T21" fmla="*/ 657 h 1010"/>
                <a:gd name="T22" fmla="*/ 542 w 626"/>
                <a:gd name="T23" fmla="*/ 665 h 1010"/>
                <a:gd name="T24" fmla="*/ 484 w 626"/>
                <a:gd name="T25" fmla="*/ 661 h 1010"/>
                <a:gd name="T26" fmla="*/ 444 w 626"/>
                <a:gd name="T27" fmla="*/ 667 h 1010"/>
                <a:gd name="T28" fmla="*/ 429 w 626"/>
                <a:gd name="T29" fmla="*/ 608 h 1010"/>
                <a:gd name="T30" fmla="*/ 393 w 626"/>
                <a:gd name="T31" fmla="*/ 486 h 1010"/>
                <a:gd name="T32" fmla="*/ 386 w 626"/>
                <a:gd name="T33" fmla="*/ 488 h 1010"/>
                <a:gd name="T34" fmla="*/ 331 w 626"/>
                <a:gd name="T35" fmla="*/ 488 h 1010"/>
                <a:gd name="T36" fmla="*/ 369 w 626"/>
                <a:gd name="T37" fmla="*/ 354 h 1010"/>
                <a:gd name="T38" fmla="*/ 329 w 626"/>
                <a:gd name="T39" fmla="*/ 320 h 1010"/>
                <a:gd name="T40" fmla="*/ 271 w 626"/>
                <a:gd name="T41" fmla="*/ 220 h 1010"/>
                <a:gd name="T42" fmla="*/ 286 w 626"/>
                <a:gd name="T43" fmla="*/ 16 h 1010"/>
                <a:gd name="T44" fmla="*/ 206 w 626"/>
                <a:gd name="T45" fmla="*/ 2 h 1010"/>
                <a:gd name="T46" fmla="*/ 256 w 626"/>
                <a:gd name="T47" fmla="*/ 147 h 1010"/>
                <a:gd name="T48" fmla="*/ 280 w 626"/>
                <a:gd name="T49" fmla="*/ 251 h 1010"/>
                <a:gd name="T50" fmla="*/ 342 w 626"/>
                <a:gd name="T51" fmla="*/ 342 h 1010"/>
                <a:gd name="T52" fmla="*/ 369 w 626"/>
                <a:gd name="T53" fmla="*/ 367 h 1010"/>
                <a:gd name="T54" fmla="*/ 346 w 626"/>
                <a:gd name="T55" fmla="*/ 511 h 1010"/>
                <a:gd name="T56" fmla="*/ 389 w 626"/>
                <a:gd name="T57" fmla="*/ 488 h 1010"/>
                <a:gd name="T58" fmla="*/ 389 w 626"/>
                <a:gd name="T59" fmla="*/ 487 h 1010"/>
                <a:gd name="T60" fmla="*/ 427 w 626"/>
                <a:gd name="T61" fmla="*/ 610 h 1010"/>
                <a:gd name="T62" fmla="*/ 441 w 626"/>
                <a:gd name="T63" fmla="*/ 669 h 1010"/>
                <a:gd name="T64" fmla="*/ 483 w 626"/>
                <a:gd name="T65" fmla="*/ 664 h 1010"/>
                <a:gd name="T66" fmla="*/ 542 w 626"/>
                <a:gd name="T67" fmla="*/ 668 h 1010"/>
                <a:gd name="T68" fmla="*/ 590 w 626"/>
                <a:gd name="T69" fmla="*/ 659 h 1010"/>
                <a:gd name="T70" fmla="*/ 607 w 626"/>
                <a:gd name="T71" fmla="*/ 675 h 1010"/>
                <a:gd name="T72" fmla="*/ 571 w 626"/>
                <a:gd name="T73" fmla="*/ 1006 h 1010"/>
                <a:gd name="T74" fmla="*/ 3 w 626"/>
                <a:gd name="T75" fmla="*/ 896 h 1010"/>
                <a:gd name="T76" fmla="*/ 78 w 626"/>
                <a:gd name="T77" fmla="*/ 624 h 1010"/>
                <a:gd name="T78" fmla="*/ 53 w 626"/>
                <a:gd name="T79" fmla="*/ 605 h 1010"/>
                <a:gd name="T80" fmla="*/ 82 w 626"/>
                <a:gd name="T81" fmla="*/ 549 h 1010"/>
                <a:gd name="T82" fmla="*/ 106 w 626"/>
                <a:gd name="T83" fmla="*/ 520 h 1010"/>
                <a:gd name="T84" fmla="*/ 158 w 626"/>
                <a:gd name="T85" fmla="*/ 429 h 1010"/>
                <a:gd name="T86" fmla="*/ 132 w 626"/>
                <a:gd name="T87" fmla="*/ 329 h 1010"/>
                <a:gd name="T88" fmla="*/ 208 w 626"/>
                <a:gd name="T89" fmla="*/ 2 h 1010"/>
                <a:gd name="T90" fmla="*/ 206 w 626"/>
                <a:gd name="T91" fmla="*/ 2 h 10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26" h="1010">
                  <a:moveTo>
                    <a:pt x="206" y="2"/>
                  </a:moveTo>
                  <a:lnTo>
                    <a:pt x="205" y="1"/>
                  </a:lnTo>
                  <a:lnTo>
                    <a:pt x="176" y="106"/>
                  </a:lnTo>
                  <a:lnTo>
                    <a:pt x="149" y="232"/>
                  </a:lnTo>
                  <a:lnTo>
                    <a:pt x="149" y="232"/>
                  </a:lnTo>
                  <a:lnTo>
                    <a:pt x="129" y="329"/>
                  </a:lnTo>
                  <a:lnTo>
                    <a:pt x="127" y="387"/>
                  </a:lnTo>
                  <a:lnTo>
                    <a:pt x="134" y="415"/>
                  </a:lnTo>
                  <a:lnTo>
                    <a:pt x="155" y="431"/>
                  </a:lnTo>
                  <a:lnTo>
                    <a:pt x="153" y="453"/>
                  </a:lnTo>
                  <a:lnTo>
                    <a:pt x="130" y="479"/>
                  </a:lnTo>
                  <a:lnTo>
                    <a:pt x="103" y="519"/>
                  </a:lnTo>
                  <a:lnTo>
                    <a:pt x="98" y="536"/>
                  </a:lnTo>
                  <a:lnTo>
                    <a:pt x="91" y="543"/>
                  </a:lnTo>
                  <a:lnTo>
                    <a:pt x="79" y="547"/>
                  </a:lnTo>
                  <a:lnTo>
                    <a:pt x="54" y="579"/>
                  </a:lnTo>
                  <a:lnTo>
                    <a:pt x="52" y="599"/>
                  </a:lnTo>
                  <a:lnTo>
                    <a:pt x="48" y="606"/>
                  </a:lnTo>
                  <a:lnTo>
                    <a:pt x="53" y="614"/>
                  </a:lnTo>
                  <a:lnTo>
                    <a:pt x="69" y="613"/>
                  </a:lnTo>
                  <a:lnTo>
                    <a:pt x="74" y="624"/>
                  </a:lnTo>
                  <a:lnTo>
                    <a:pt x="60" y="659"/>
                  </a:lnTo>
                  <a:lnTo>
                    <a:pt x="53" y="684"/>
                  </a:lnTo>
                  <a:lnTo>
                    <a:pt x="0" y="898"/>
                  </a:lnTo>
                  <a:lnTo>
                    <a:pt x="126" y="926"/>
                  </a:lnTo>
                  <a:lnTo>
                    <a:pt x="363" y="973"/>
                  </a:lnTo>
                  <a:lnTo>
                    <a:pt x="574" y="1010"/>
                  </a:lnTo>
                  <a:lnTo>
                    <a:pt x="603" y="833"/>
                  </a:lnTo>
                  <a:lnTo>
                    <a:pt x="626" y="688"/>
                  </a:lnTo>
                  <a:lnTo>
                    <a:pt x="610" y="673"/>
                  </a:lnTo>
                  <a:lnTo>
                    <a:pt x="607" y="658"/>
                  </a:lnTo>
                  <a:lnTo>
                    <a:pt x="602" y="649"/>
                  </a:lnTo>
                  <a:lnTo>
                    <a:pt x="587" y="657"/>
                  </a:lnTo>
                  <a:lnTo>
                    <a:pt x="583" y="672"/>
                  </a:lnTo>
                  <a:lnTo>
                    <a:pt x="565" y="674"/>
                  </a:lnTo>
                  <a:lnTo>
                    <a:pt x="542" y="665"/>
                  </a:lnTo>
                  <a:lnTo>
                    <a:pt x="518" y="665"/>
                  </a:lnTo>
                  <a:lnTo>
                    <a:pt x="504" y="669"/>
                  </a:lnTo>
                  <a:lnTo>
                    <a:pt x="484" y="661"/>
                  </a:lnTo>
                  <a:lnTo>
                    <a:pt x="469" y="662"/>
                  </a:lnTo>
                  <a:lnTo>
                    <a:pt x="455" y="674"/>
                  </a:lnTo>
                  <a:lnTo>
                    <a:pt x="444" y="667"/>
                  </a:lnTo>
                  <a:lnTo>
                    <a:pt x="440" y="645"/>
                  </a:lnTo>
                  <a:lnTo>
                    <a:pt x="444" y="627"/>
                  </a:lnTo>
                  <a:lnTo>
                    <a:pt x="429" y="608"/>
                  </a:lnTo>
                  <a:lnTo>
                    <a:pt x="409" y="593"/>
                  </a:lnTo>
                  <a:lnTo>
                    <a:pt x="393" y="515"/>
                  </a:lnTo>
                  <a:lnTo>
                    <a:pt x="393" y="486"/>
                  </a:lnTo>
                  <a:lnTo>
                    <a:pt x="389" y="485"/>
                  </a:lnTo>
                  <a:lnTo>
                    <a:pt x="388" y="485"/>
                  </a:lnTo>
                  <a:lnTo>
                    <a:pt x="386" y="488"/>
                  </a:lnTo>
                  <a:lnTo>
                    <a:pt x="357" y="508"/>
                  </a:lnTo>
                  <a:lnTo>
                    <a:pt x="348" y="507"/>
                  </a:lnTo>
                  <a:lnTo>
                    <a:pt x="331" y="488"/>
                  </a:lnTo>
                  <a:lnTo>
                    <a:pt x="330" y="470"/>
                  </a:lnTo>
                  <a:lnTo>
                    <a:pt x="372" y="367"/>
                  </a:lnTo>
                  <a:lnTo>
                    <a:pt x="369" y="354"/>
                  </a:lnTo>
                  <a:lnTo>
                    <a:pt x="349" y="346"/>
                  </a:lnTo>
                  <a:lnTo>
                    <a:pt x="345" y="340"/>
                  </a:lnTo>
                  <a:lnTo>
                    <a:pt x="329" y="320"/>
                  </a:lnTo>
                  <a:lnTo>
                    <a:pt x="303" y="257"/>
                  </a:lnTo>
                  <a:lnTo>
                    <a:pt x="283" y="249"/>
                  </a:lnTo>
                  <a:lnTo>
                    <a:pt x="271" y="220"/>
                  </a:lnTo>
                  <a:lnTo>
                    <a:pt x="279" y="192"/>
                  </a:lnTo>
                  <a:lnTo>
                    <a:pt x="260" y="147"/>
                  </a:lnTo>
                  <a:lnTo>
                    <a:pt x="286" y="16"/>
                  </a:lnTo>
                  <a:lnTo>
                    <a:pt x="205" y="0"/>
                  </a:lnTo>
                  <a:lnTo>
                    <a:pt x="205" y="1"/>
                  </a:lnTo>
                  <a:lnTo>
                    <a:pt x="206" y="2"/>
                  </a:lnTo>
                  <a:lnTo>
                    <a:pt x="206" y="3"/>
                  </a:lnTo>
                  <a:lnTo>
                    <a:pt x="282" y="18"/>
                  </a:lnTo>
                  <a:lnTo>
                    <a:pt x="256" y="147"/>
                  </a:lnTo>
                  <a:lnTo>
                    <a:pt x="276" y="192"/>
                  </a:lnTo>
                  <a:lnTo>
                    <a:pt x="268" y="220"/>
                  </a:lnTo>
                  <a:lnTo>
                    <a:pt x="280" y="251"/>
                  </a:lnTo>
                  <a:lnTo>
                    <a:pt x="299" y="261"/>
                  </a:lnTo>
                  <a:lnTo>
                    <a:pt x="327" y="321"/>
                  </a:lnTo>
                  <a:lnTo>
                    <a:pt x="342" y="342"/>
                  </a:lnTo>
                  <a:lnTo>
                    <a:pt x="346" y="350"/>
                  </a:lnTo>
                  <a:lnTo>
                    <a:pt x="367" y="356"/>
                  </a:lnTo>
                  <a:lnTo>
                    <a:pt x="369" y="367"/>
                  </a:lnTo>
                  <a:lnTo>
                    <a:pt x="327" y="470"/>
                  </a:lnTo>
                  <a:lnTo>
                    <a:pt x="328" y="489"/>
                  </a:lnTo>
                  <a:lnTo>
                    <a:pt x="346" y="511"/>
                  </a:lnTo>
                  <a:lnTo>
                    <a:pt x="357" y="512"/>
                  </a:lnTo>
                  <a:lnTo>
                    <a:pt x="389" y="490"/>
                  </a:lnTo>
                  <a:lnTo>
                    <a:pt x="389" y="488"/>
                  </a:lnTo>
                  <a:lnTo>
                    <a:pt x="390" y="489"/>
                  </a:lnTo>
                  <a:lnTo>
                    <a:pt x="390" y="487"/>
                  </a:lnTo>
                  <a:lnTo>
                    <a:pt x="389" y="487"/>
                  </a:lnTo>
                  <a:lnTo>
                    <a:pt x="389" y="516"/>
                  </a:lnTo>
                  <a:lnTo>
                    <a:pt x="407" y="595"/>
                  </a:lnTo>
                  <a:lnTo>
                    <a:pt x="427" y="610"/>
                  </a:lnTo>
                  <a:lnTo>
                    <a:pt x="441" y="628"/>
                  </a:lnTo>
                  <a:lnTo>
                    <a:pt x="437" y="645"/>
                  </a:lnTo>
                  <a:lnTo>
                    <a:pt x="441" y="669"/>
                  </a:lnTo>
                  <a:lnTo>
                    <a:pt x="455" y="677"/>
                  </a:lnTo>
                  <a:lnTo>
                    <a:pt x="470" y="665"/>
                  </a:lnTo>
                  <a:lnTo>
                    <a:pt x="483" y="664"/>
                  </a:lnTo>
                  <a:lnTo>
                    <a:pt x="504" y="673"/>
                  </a:lnTo>
                  <a:lnTo>
                    <a:pt x="519" y="668"/>
                  </a:lnTo>
                  <a:lnTo>
                    <a:pt x="542" y="668"/>
                  </a:lnTo>
                  <a:lnTo>
                    <a:pt x="565" y="678"/>
                  </a:lnTo>
                  <a:lnTo>
                    <a:pt x="586" y="675"/>
                  </a:lnTo>
                  <a:lnTo>
                    <a:pt x="590" y="659"/>
                  </a:lnTo>
                  <a:lnTo>
                    <a:pt x="601" y="653"/>
                  </a:lnTo>
                  <a:lnTo>
                    <a:pt x="604" y="659"/>
                  </a:lnTo>
                  <a:lnTo>
                    <a:pt x="607" y="675"/>
                  </a:lnTo>
                  <a:lnTo>
                    <a:pt x="623" y="689"/>
                  </a:lnTo>
                  <a:lnTo>
                    <a:pt x="600" y="833"/>
                  </a:lnTo>
                  <a:lnTo>
                    <a:pt x="571" y="1006"/>
                  </a:lnTo>
                  <a:lnTo>
                    <a:pt x="364" y="970"/>
                  </a:lnTo>
                  <a:lnTo>
                    <a:pt x="127" y="923"/>
                  </a:lnTo>
                  <a:lnTo>
                    <a:pt x="3" y="896"/>
                  </a:lnTo>
                  <a:lnTo>
                    <a:pt x="56" y="686"/>
                  </a:lnTo>
                  <a:lnTo>
                    <a:pt x="63" y="660"/>
                  </a:lnTo>
                  <a:lnTo>
                    <a:pt x="78" y="624"/>
                  </a:lnTo>
                  <a:lnTo>
                    <a:pt x="71" y="609"/>
                  </a:lnTo>
                  <a:lnTo>
                    <a:pt x="55" y="610"/>
                  </a:lnTo>
                  <a:lnTo>
                    <a:pt x="53" y="605"/>
                  </a:lnTo>
                  <a:lnTo>
                    <a:pt x="55" y="600"/>
                  </a:lnTo>
                  <a:lnTo>
                    <a:pt x="57" y="581"/>
                  </a:lnTo>
                  <a:lnTo>
                    <a:pt x="82" y="549"/>
                  </a:lnTo>
                  <a:lnTo>
                    <a:pt x="92" y="545"/>
                  </a:lnTo>
                  <a:lnTo>
                    <a:pt x="101" y="537"/>
                  </a:lnTo>
                  <a:lnTo>
                    <a:pt x="106" y="520"/>
                  </a:lnTo>
                  <a:lnTo>
                    <a:pt x="133" y="481"/>
                  </a:lnTo>
                  <a:lnTo>
                    <a:pt x="157" y="454"/>
                  </a:lnTo>
                  <a:lnTo>
                    <a:pt x="158" y="429"/>
                  </a:lnTo>
                  <a:lnTo>
                    <a:pt x="136" y="413"/>
                  </a:lnTo>
                  <a:lnTo>
                    <a:pt x="130" y="387"/>
                  </a:lnTo>
                  <a:lnTo>
                    <a:pt x="132" y="329"/>
                  </a:lnTo>
                  <a:lnTo>
                    <a:pt x="152" y="232"/>
                  </a:lnTo>
                  <a:lnTo>
                    <a:pt x="179" y="107"/>
                  </a:lnTo>
                  <a:lnTo>
                    <a:pt x="208" y="2"/>
                  </a:lnTo>
                  <a:lnTo>
                    <a:pt x="206" y="2"/>
                  </a:lnTo>
                  <a:lnTo>
                    <a:pt x="206" y="3"/>
                  </a:lnTo>
                  <a:lnTo>
                    <a:pt x="206"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6">
              <a:extLst>
                <a:ext uri="{FF2B5EF4-FFF2-40B4-BE49-F238E27FC236}">
                  <a16:creationId xmlns:a16="http://schemas.microsoft.com/office/drawing/2014/main" id="{411F897C-60BD-4520-1E79-CC8E2896D078}"/>
                </a:ext>
              </a:extLst>
            </p:cNvPr>
            <p:cNvSpPr>
              <a:spLocks/>
            </p:cNvSpPr>
            <p:nvPr/>
          </p:nvSpPr>
          <p:spPr bwMode="auto">
            <a:xfrm>
              <a:off x="3338" y="1545"/>
              <a:ext cx="414" cy="743"/>
            </a:xfrm>
            <a:custGeom>
              <a:avLst/>
              <a:gdLst>
                <a:gd name="T0" fmla="*/ 372 w 414"/>
                <a:gd name="T1" fmla="*/ 82 h 743"/>
                <a:gd name="T2" fmla="*/ 355 w 414"/>
                <a:gd name="T3" fmla="*/ 49 h 743"/>
                <a:gd name="T4" fmla="*/ 343 w 414"/>
                <a:gd name="T5" fmla="*/ 0 h 743"/>
                <a:gd name="T6" fmla="*/ 144 w 414"/>
                <a:gd name="T7" fmla="*/ 17 h 743"/>
                <a:gd name="T8" fmla="*/ 71 w 414"/>
                <a:gd name="T9" fmla="*/ 30 h 743"/>
                <a:gd name="T10" fmla="*/ 90 w 414"/>
                <a:gd name="T11" fmla="*/ 44 h 743"/>
                <a:gd name="T12" fmla="*/ 116 w 414"/>
                <a:gd name="T13" fmla="*/ 73 h 743"/>
                <a:gd name="T14" fmla="*/ 116 w 414"/>
                <a:gd name="T15" fmla="*/ 107 h 743"/>
                <a:gd name="T16" fmla="*/ 101 w 414"/>
                <a:gd name="T17" fmla="*/ 145 h 743"/>
                <a:gd name="T18" fmla="*/ 75 w 414"/>
                <a:gd name="T19" fmla="*/ 160 h 743"/>
                <a:gd name="T20" fmla="*/ 37 w 414"/>
                <a:gd name="T21" fmla="*/ 193 h 743"/>
                <a:gd name="T22" fmla="*/ 52 w 414"/>
                <a:gd name="T23" fmla="*/ 210 h 743"/>
                <a:gd name="T24" fmla="*/ 38 w 414"/>
                <a:gd name="T25" fmla="*/ 246 h 743"/>
                <a:gd name="T26" fmla="*/ 35 w 414"/>
                <a:gd name="T27" fmla="*/ 270 h 743"/>
                <a:gd name="T28" fmla="*/ 15 w 414"/>
                <a:gd name="T29" fmla="*/ 281 h 743"/>
                <a:gd name="T30" fmla="*/ 15 w 414"/>
                <a:gd name="T31" fmla="*/ 300 h 743"/>
                <a:gd name="T32" fmla="*/ 0 w 414"/>
                <a:gd name="T33" fmla="*/ 325 h 743"/>
                <a:gd name="T34" fmla="*/ 16 w 414"/>
                <a:gd name="T35" fmla="*/ 390 h 743"/>
                <a:gd name="T36" fmla="*/ 93 w 414"/>
                <a:gd name="T37" fmla="*/ 458 h 743"/>
                <a:gd name="T38" fmla="*/ 97 w 414"/>
                <a:gd name="T39" fmla="*/ 492 h 743"/>
                <a:gd name="T40" fmla="*/ 153 w 414"/>
                <a:gd name="T41" fmla="*/ 504 h 743"/>
                <a:gd name="T42" fmla="*/ 135 w 414"/>
                <a:gd name="T43" fmla="*/ 562 h 743"/>
                <a:gd name="T44" fmla="*/ 143 w 414"/>
                <a:gd name="T45" fmla="*/ 603 h 743"/>
                <a:gd name="T46" fmla="*/ 209 w 414"/>
                <a:gd name="T47" fmla="*/ 639 h 743"/>
                <a:gd name="T48" fmla="*/ 235 w 414"/>
                <a:gd name="T49" fmla="*/ 690 h 743"/>
                <a:gd name="T50" fmla="*/ 238 w 414"/>
                <a:gd name="T51" fmla="*/ 730 h 743"/>
                <a:gd name="T52" fmla="*/ 259 w 414"/>
                <a:gd name="T53" fmla="*/ 740 h 743"/>
                <a:gd name="T54" fmla="*/ 279 w 414"/>
                <a:gd name="T55" fmla="*/ 718 h 743"/>
                <a:gd name="T56" fmla="*/ 333 w 414"/>
                <a:gd name="T57" fmla="*/ 726 h 743"/>
                <a:gd name="T58" fmla="*/ 335 w 414"/>
                <a:gd name="T59" fmla="*/ 719 h 743"/>
                <a:gd name="T60" fmla="*/ 331 w 414"/>
                <a:gd name="T61" fmla="*/ 686 h 743"/>
                <a:gd name="T62" fmla="*/ 365 w 414"/>
                <a:gd name="T63" fmla="*/ 668 h 743"/>
                <a:gd name="T64" fmla="*/ 357 w 414"/>
                <a:gd name="T65" fmla="*/ 649 h 743"/>
                <a:gd name="T66" fmla="*/ 370 w 414"/>
                <a:gd name="T67" fmla="*/ 624 h 743"/>
                <a:gd name="T68" fmla="*/ 373 w 414"/>
                <a:gd name="T69" fmla="*/ 571 h 743"/>
                <a:gd name="T70" fmla="*/ 399 w 414"/>
                <a:gd name="T71" fmla="*/ 530 h 743"/>
                <a:gd name="T72" fmla="*/ 411 w 414"/>
                <a:gd name="T73" fmla="*/ 474 h 743"/>
                <a:gd name="T74" fmla="*/ 398 w 414"/>
                <a:gd name="T75" fmla="*/ 436 h 743"/>
                <a:gd name="T76" fmla="*/ 399 w 414"/>
                <a:gd name="T77" fmla="*/ 360 h 743"/>
                <a:gd name="T78" fmla="*/ 384 w 414"/>
                <a:gd name="T79" fmla="*/ 174 h 743"/>
                <a:gd name="T80" fmla="*/ 378 w 414"/>
                <a:gd name="T81" fmla="*/ 97 h 7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4" h="743">
                  <a:moveTo>
                    <a:pt x="378" y="97"/>
                  </a:moveTo>
                  <a:lnTo>
                    <a:pt x="372" y="82"/>
                  </a:lnTo>
                  <a:lnTo>
                    <a:pt x="365" y="60"/>
                  </a:lnTo>
                  <a:lnTo>
                    <a:pt x="355" y="49"/>
                  </a:lnTo>
                  <a:lnTo>
                    <a:pt x="346" y="33"/>
                  </a:lnTo>
                  <a:lnTo>
                    <a:pt x="343" y="0"/>
                  </a:lnTo>
                  <a:lnTo>
                    <a:pt x="248" y="12"/>
                  </a:lnTo>
                  <a:lnTo>
                    <a:pt x="144" y="17"/>
                  </a:lnTo>
                  <a:lnTo>
                    <a:pt x="70" y="17"/>
                  </a:lnTo>
                  <a:lnTo>
                    <a:pt x="71" y="30"/>
                  </a:lnTo>
                  <a:lnTo>
                    <a:pt x="84" y="35"/>
                  </a:lnTo>
                  <a:lnTo>
                    <a:pt x="90" y="44"/>
                  </a:lnTo>
                  <a:lnTo>
                    <a:pt x="94" y="52"/>
                  </a:lnTo>
                  <a:lnTo>
                    <a:pt x="116" y="73"/>
                  </a:lnTo>
                  <a:lnTo>
                    <a:pt x="120" y="87"/>
                  </a:lnTo>
                  <a:lnTo>
                    <a:pt x="116" y="107"/>
                  </a:lnTo>
                  <a:lnTo>
                    <a:pt x="106" y="129"/>
                  </a:lnTo>
                  <a:lnTo>
                    <a:pt x="101" y="145"/>
                  </a:lnTo>
                  <a:lnTo>
                    <a:pt x="87" y="156"/>
                  </a:lnTo>
                  <a:lnTo>
                    <a:pt x="75" y="160"/>
                  </a:lnTo>
                  <a:lnTo>
                    <a:pt x="44" y="168"/>
                  </a:lnTo>
                  <a:lnTo>
                    <a:pt x="37" y="193"/>
                  </a:lnTo>
                  <a:lnTo>
                    <a:pt x="40" y="199"/>
                  </a:lnTo>
                  <a:lnTo>
                    <a:pt x="52" y="210"/>
                  </a:lnTo>
                  <a:lnTo>
                    <a:pt x="51" y="236"/>
                  </a:lnTo>
                  <a:lnTo>
                    <a:pt x="38" y="246"/>
                  </a:lnTo>
                  <a:lnTo>
                    <a:pt x="35" y="253"/>
                  </a:lnTo>
                  <a:lnTo>
                    <a:pt x="35" y="270"/>
                  </a:lnTo>
                  <a:lnTo>
                    <a:pt x="24" y="273"/>
                  </a:lnTo>
                  <a:lnTo>
                    <a:pt x="15" y="281"/>
                  </a:lnTo>
                  <a:lnTo>
                    <a:pt x="13" y="289"/>
                  </a:lnTo>
                  <a:lnTo>
                    <a:pt x="15" y="300"/>
                  </a:lnTo>
                  <a:lnTo>
                    <a:pt x="6" y="308"/>
                  </a:lnTo>
                  <a:lnTo>
                    <a:pt x="0" y="325"/>
                  </a:lnTo>
                  <a:lnTo>
                    <a:pt x="2" y="349"/>
                  </a:lnTo>
                  <a:lnTo>
                    <a:pt x="16" y="390"/>
                  </a:lnTo>
                  <a:lnTo>
                    <a:pt x="58" y="436"/>
                  </a:lnTo>
                  <a:lnTo>
                    <a:pt x="93" y="458"/>
                  </a:lnTo>
                  <a:lnTo>
                    <a:pt x="93" y="485"/>
                  </a:lnTo>
                  <a:lnTo>
                    <a:pt x="97" y="492"/>
                  </a:lnTo>
                  <a:lnTo>
                    <a:pt x="137" y="496"/>
                  </a:lnTo>
                  <a:lnTo>
                    <a:pt x="153" y="504"/>
                  </a:lnTo>
                  <a:lnTo>
                    <a:pt x="148" y="525"/>
                  </a:lnTo>
                  <a:lnTo>
                    <a:pt x="135" y="562"/>
                  </a:lnTo>
                  <a:lnTo>
                    <a:pt x="130" y="580"/>
                  </a:lnTo>
                  <a:lnTo>
                    <a:pt x="143" y="603"/>
                  </a:lnTo>
                  <a:lnTo>
                    <a:pt x="180" y="634"/>
                  </a:lnTo>
                  <a:lnTo>
                    <a:pt x="209" y="639"/>
                  </a:lnTo>
                  <a:lnTo>
                    <a:pt x="223" y="670"/>
                  </a:lnTo>
                  <a:lnTo>
                    <a:pt x="235" y="690"/>
                  </a:lnTo>
                  <a:lnTo>
                    <a:pt x="230" y="707"/>
                  </a:lnTo>
                  <a:lnTo>
                    <a:pt x="238" y="730"/>
                  </a:lnTo>
                  <a:lnTo>
                    <a:pt x="249" y="743"/>
                  </a:lnTo>
                  <a:lnTo>
                    <a:pt x="259" y="740"/>
                  </a:lnTo>
                  <a:lnTo>
                    <a:pt x="264" y="727"/>
                  </a:lnTo>
                  <a:lnTo>
                    <a:pt x="279" y="718"/>
                  </a:lnTo>
                  <a:lnTo>
                    <a:pt x="295" y="711"/>
                  </a:lnTo>
                  <a:lnTo>
                    <a:pt x="333" y="726"/>
                  </a:lnTo>
                  <a:lnTo>
                    <a:pt x="335" y="725"/>
                  </a:lnTo>
                  <a:lnTo>
                    <a:pt x="335" y="719"/>
                  </a:lnTo>
                  <a:lnTo>
                    <a:pt x="328" y="703"/>
                  </a:lnTo>
                  <a:lnTo>
                    <a:pt x="331" y="686"/>
                  </a:lnTo>
                  <a:lnTo>
                    <a:pt x="345" y="676"/>
                  </a:lnTo>
                  <a:lnTo>
                    <a:pt x="365" y="668"/>
                  </a:lnTo>
                  <a:lnTo>
                    <a:pt x="363" y="661"/>
                  </a:lnTo>
                  <a:lnTo>
                    <a:pt x="357" y="649"/>
                  </a:lnTo>
                  <a:lnTo>
                    <a:pt x="365" y="641"/>
                  </a:lnTo>
                  <a:lnTo>
                    <a:pt x="370" y="624"/>
                  </a:lnTo>
                  <a:lnTo>
                    <a:pt x="370" y="601"/>
                  </a:lnTo>
                  <a:lnTo>
                    <a:pt x="373" y="571"/>
                  </a:lnTo>
                  <a:lnTo>
                    <a:pt x="389" y="554"/>
                  </a:lnTo>
                  <a:lnTo>
                    <a:pt x="399" y="530"/>
                  </a:lnTo>
                  <a:lnTo>
                    <a:pt x="414" y="506"/>
                  </a:lnTo>
                  <a:lnTo>
                    <a:pt x="411" y="474"/>
                  </a:lnTo>
                  <a:lnTo>
                    <a:pt x="400" y="455"/>
                  </a:lnTo>
                  <a:lnTo>
                    <a:pt x="398" y="436"/>
                  </a:lnTo>
                  <a:lnTo>
                    <a:pt x="404" y="403"/>
                  </a:lnTo>
                  <a:lnTo>
                    <a:pt x="399" y="360"/>
                  </a:lnTo>
                  <a:lnTo>
                    <a:pt x="393" y="265"/>
                  </a:lnTo>
                  <a:lnTo>
                    <a:pt x="384" y="174"/>
                  </a:lnTo>
                  <a:lnTo>
                    <a:pt x="379" y="103"/>
                  </a:lnTo>
                  <a:lnTo>
                    <a:pt x="378" y="9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7">
              <a:extLst>
                <a:ext uri="{FF2B5EF4-FFF2-40B4-BE49-F238E27FC236}">
                  <a16:creationId xmlns:a16="http://schemas.microsoft.com/office/drawing/2014/main" id="{505177E5-CA07-2C0B-3E62-E6DF82B77AC2}"/>
                </a:ext>
              </a:extLst>
            </p:cNvPr>
            <p:cNvSpPr>
              <a:spLocks/>
            </p:cNvSpPr>
            <p:nvPr/>
          </p:nvSpPr>
          <p:spPr bwMode="auto">
            <a:xfrm>
              <a:off x="3337" y="1544"/>
              <a:ext cx="416" cy="746"/>
            </a:xfrm>
            <a:custGeom>
              <a:avLst/>
              <a:gdLst>
                <a:gd name="T0" fmla="*/ 374 w 416"/>
                <a:gd name="T1" fmla="*/ 82 h 746"/>
                <a:gd name="T2" fmla="*/ 349 w 416"/>
                <a:gd name="T3" fmla="*/ 34 h 746"/>
                <a:gd name="T4" fmla="*/ 145 w 416"/>
                <a:gd name="T5" fmla="*/ 17 h 746"/>
                <a:gd name="T6" fmla="*/ 84 w 416"/>
                <a:gd name="T7" fmla="*/ 37 h 746"/>
                <a:gd name="T8" fmla="*/ 116 w 416"/>
                <a:gd name="T9" fmla="*/ 75 h 746"/>
                <a:gd name="T10" fmla="*/ 106 w 416"/>
                <a:gd name="T11" fmla="*/ 130 h 746"/>
                <a:gd name="T12" fmla="*/ 76 w 416"/>
                <a:gd name="T13" fmla="*/ 160 h 746"/>
                <a:gd name="T14" fmla="*/ 40 w 416"/>
                <a:gd name="T15" fmla="*/ 202 h 746"/>
                <a:gd name="T16" fmla="*/ 38 w 416"/>
                <a:gd name="T17" fmla="*/ 246 h 746"/>
                <a:gd name="T18" fmla="*/ 24 w 416"/>
                <a:gd name="T19" fmla="*/ 273 h 746"/>
                <a:gd name="T20" fmla="*/ 15 w 416"/>
                <a:gd name="T21" fmla="*/ 300 h 746"/>
                <a:gd name="T22" fmla="*/ 2 w 416"/>
                <a:gd name="T23" fmla="*/ 350 h 746"/>
                <a:gd name="T24" fmla="*/ 92 w 416"/>
                <a:gd name="T25" fmla="*/ 460 h 746"/>
                <a:gd name="T26" fmla="*/ 138 w 416"/>
                <a:gd name="T27" fmla="*/ 498 h 746"/>
                <a:gd name="T28" fmla="*/ 134 w 416"/>
                <a:gd name="T29" fmla="*/ 563 h 746"/>
                <a:gd name="T30" fmla="*/ 181 w 416"/>
                <a:gd name="T31" fmla="*/ 637 h 746"/>
                <a:gd name="T32" fmla="*/ 234 w 416"/>
                <a:gd name="T33" fmla="*/ 692 h 746"/>
                <a:gd name="T34" fmla="*/ 249 w 416"/>
                <a:gd name="T35" fmla="*/ 746 h 746"/>
                <a:gd name="T36" fmla="*/ 280 w 416"/>
                <a:gd name="T37" fmla="*/ 720 h 746"/>
                <a:gd name="T38" fmla="*/ 337 w 416"/>
                <a:gd name="T39" fmla="*/ 727 h 746"/>
                <a:gd name="T40" fmla="*/ 331 w 416"/>
                <a:gd name="T41" fmla="*/ 703 h 746"/>
                <a:gd name="T42" fmla="*/ 368 w 416"/>
                <a:gd name="T43" fmla="*/ 671 h 746"/>
                <a:gd name="T44" fmla="*/ 367 w 416"/>
                <a:gd name="T45" fmla="*/ 643 h 746"/>
                <a:gd name="T46" fmla="*/ 376 w 416"/>
                <a:gd name="T47" fmla="*/ 573 h 746"/>
                <a:gd name="T48" fmla="*/ 416 w 416"/>
                <a:gd name="T49" fmla="*/ 507 h 746"/>
                <a:gd name="T50" fmla="*/ 401 w 416"/>
                <a:gd name="T51" fmla="*/ 437 h 746"/>
                <a:gd name="T52" fmla="*/ 395 w 416"/>
                <a:gd name="T53" fmla="*/ 266 h 746"/>
                <a:gd name="T54" fmla="*/ 386 w 416"/>
                <a:gd name="T55" fmla="*/ 175 h 746"/>
                <a:gd name="T56" fmla="*/ 380 w 416"/>
                <a:gd name="T57" fmla="*/ 98 h 746"/>
                <a:gd name="T58" fmla="*/ 378 w 416"/>
                <a:gd name="T59" fmla="*/ 104 h 746"/>
                <a:gd name="T60" fmla="*/ 398 w 416"/>
                <a:gd name="T61" fmla="*/ 361 h 746"/>
                <a:gd name="T62" fmla="*/ 399 w 416"/>
                <a:gd name="T63" fmla="*/ 457 h 746"/>
                <a:gd name="T64" fmla="*/ 398 w 416"/>
                <a:gd name="T65" fmla="*/ 531 h 746"/>
                <a:gd name="T66" fmla="*/ 370 w 416"/>
                <a:gd name="T67" fmla="*/ 602 h 746"/>
                <a:gd name="T68" fmla="*/ 356 w 416"/>
                <a:gd name="T69" fmla="*/ 649 h 746"/>
                <a:gd name="T70" fmla="*/ 362 w 416"/>
                <a:gd name="T71" fmla="*/ 662 h 746"/>
                <a:gd name="T72" fmla="*/ 329 w 416"/>
                <a:gd name="T73" fmla="*/ 686 h 746"/>
                <a:gd name="T74" fmla="*/ 335 w 416"/>
                <a:gd name="T75" fmla="*/ 725 h 746"/>
                <a:gd name="T76" fmla="*/ 279 w 416"/>
                <a:gd name="T77" fmla="*/ 717 h 746"/>
                <a:gd name="T78" fmla="*/ 250 w 416"/>
                <a:gd name="T79" fmla="*/ 741 h 746"/>
                <a:gd name="T80" fmla="*/ 237 w 416"/>
                <a:gd name="T81" fmla="*/ 691 h 746"/>
                <a:gd name="T82" fmla="*/ 183 w 416"/>
                <a:gd name="T83" fmla="*/ 634 h 746"/>
                <a:gd name="T84" fmla="*/ 138 w 416"/>
                <a:gd name="T85" fmla="*/ 564 h 746"/>
                <a:gd name="T86" fmla="*/ 138 w 416"/>
                <a:gd name="T87" fmla="*/ 495 h 746"/>
                <a:gd name="T88" fmla="*/ 96 w 416"/>
                <a:gd name="T89" fmla="*/ 458 h 746"/>
                <a:gd name="T90" fmla="*/ 6 w 416"/>
                <a:gd name="T91" fmla="*/ 349 h 746"/>
                <a:gd name="T92" fmla="*/ 18 w 416"/>
                <a:gd name="T93" fmla="*/ 301 h 746"/>
                <a:gd name="T94" fmla="*/ 26 w 416"/>
                <a:gd name="T95" fmla="*/ 277 h 746"/>
                <a:gd name="T96" fmla="*/ 40 w 416"/>
                <a:gd name="T97" fmla="*/ 248 h 746"/>
                <a:gd name="T98" fmla="*/ 43 w 416"/>
                <a:gd name="T99" fmla="*/ 199 h 746"/>
                <a:gd name="T100" fmla="*/ 77 w 416"/>
                <a:gd name="T101" fmla="*/ 163 h 746"/>
                <a:gd name="T102" fmla="*/ 109 w 416"/>
                <a:gd name="T103" fmla="*/ 131 h 746"/>
                <a:gd name="T104" fmla="*/ 119 w 416"/>
                <a:gd name="T105" fmla="*/ 73 h 746"/>
                <a:gd name="T106" fmla="*/ 86 w 416"/>
                <a:gd name="T107" fmla="*/ 35 h 746"/>
                <a:gd name="T108" fmla="*/ 145 w 416"/>
                <a:gd name="T109" fmla="*/ 20 h 746"/>
                <a:gd name="T110" fmla="*/ 346 w 416"/>
                <a:gd name="T111" fmla="*/ 35 h 746"/>
                <a:gd name="T112" fmla="*/ 372 w 416"/>
                <a:gd name="T113" fmla="*/ 83 h 746"/>
                <a:gd name="T114" fmla="*/ 377 w 416"/>
                <a:gd name="T115" fmla="*/ 100 h 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16" h="746">
                  <a:moveTo>
                    <a:pt x="379" y="98"/>
                  </a:moveTo>
                  <a:lnTo>
                    <a:pt x="380" y="98"/>
                  </a:lnTo>
                  <a:lnTo>
                    <a:pt x="374" y="82"/>
                  </a:lnTo>
                  <a:lnTo>
                    <a:pt x="367" y="60"/>
                  </a:lnTo>
                  <a:lnTo>
                    <a:pt x="357" y="49"/>
                  </a:lnTo>
                  <a:lnTo>
                    <a:pt x="349" y="34"/>
                  </a:lnTo>
                  <a:lnTo>
                    <a:pt x="347" y="0"/>
                  </a:lnTo>
                  <a:lnTo>
                    <a:pt x="249" y="10"/>
                  </a:lnTo>
                  <a:lnTo>
                    <a:pt x="145" y="17"/>
                  </a:lnTo>
                  <a:lnTo>
                    <a:pt x="69" y="17"/>
                  </a:lnTo>
                  <a:lnTo>
                    <a:pt x="70" y="32"/>
                  </a:lnTo>
                  <a:lnTo>
                    <a:pt x="84" y="37"/>
                  </a:lnTo>
                  <a:lnTo>
                    <a:pt x="90" y="45"/>
                  </a:lnTo>
                  <a:lnTo>
                    <a:pt x="92" y="53"/>
                  </a:lnTo>
                  <a:lnTo>
                    <a:pt x="116" y="75"/>
                  </a:lnTo>
                  <a:lnTo>
                    <a:pt x="120" y="88"/>
                  </a:lnTo>
                  <a:lnTo>
                    <a:pt x="116" y="107"/>
                  </a:lnTo>
                  <a:lnTo>
                    <a:pt x="106" y="130"/>
                  </a:lnTo>
                  <a:lnTo>
                    <a:pt x="101" y="146"/>
                  </a:lnTo>
                  <a:lnTo>
                    <a:pt x="87" y="156"/>
                  </a:lnTo>
                  <a:lnTo>
                    <a:pt x="76" y="160"/>
                  </a:lnTo>
                  <a:lnTo>
                    <a:pt x="44" y="167"/>
                  </a:lnTo>
                  <a:lnTo>
                    <a:pt x="36" y="194"/>
                  </a:lnTo>
                  <a:lnTo>
                    <a:pt x="40" y="202"/>
                  </a:lnTo>
                  <a:lnTo>
                    <a:pt x="51" y="212"/>
                  </a:lnTo>
                  <a:lnTo>
                    <a:pt x="50" y="236"/>
                  </a:lnTo>
                  <a:lnTo>
                    <a:pt x="38" y="246"/>
                  </a:lnTo>
                  <a:lnTo>
                    <a:pt x="35" y="254"/>
                  </a:lnTo>
                  <a:lnTo>
                    <a:pt x="35" y="270"/>
                  </a:lnTo>
                  <a:lnTo>
                    <a:pt x="24" y="273"/>
                  </a:lnTo>
                  <a:lnTo>
                    <a:pt x="15" y="281"/>
                  </a:lnTo>
                  <a:lnTo>
                    <a:pt x="13" y="290"/>
                  </a:lnTo>
                  <a:lnTo>
                    <a:pt x="15" y="300"/>
                  </a:lnTo>
                  <a:lnTo>
                    <a:pt x="6" y="308"/>
                  </a:lnTo>
                  <a:lnTo>
                    <a:pt x="0" y="326"/>
                  </a:lnTo>
                  <a:lnTo>
                    <a:pt x="2" y="350"/>
                  </a:lnTo>
                  <a:lnTo>
                    <a:pt x="16" y="393"/>
                  </a:lnTo>
                  <a:lnTo>
                    <a:pt x="58" y="439"/>
                  </a:lnTo>
                  <a:lnTo>
                    <a:pt x="92" y="460"/>
                  </a:lnTo>
                  <a:lnTo>
                    <a:pt x="92" y="486"/>
                  </a:lnTo>
                  <a:lnTo>
                    <a:pt x="97" y="495"/>
                  </a:lnTo>
                  <a:lnTo>
                    <a:pt x="138" y="498"/>
                  </a:lnTo>
                  <a:lnTo>
                    <a:pt x="151" y="506"/>
                  </a:lnTo>
                  <a:lnTo>
                    <a:pt x="148" y="526"/>
                  </a:lnTo>
                  <a:lnTo>
                    <a:pt x="134" y="563"/>
                  </a:lnTo>
                  <a:lnTo>
                    <a:pt x="130" y="581"/>
                  </a:lnTo>
                  <a:lnTo>
                    <a:pt x="142" y="605"/>
                  </a:lnTo>
                  <a:lnTo>
                    <a:pt x="181" y="637"/>
                  </a:lnTo>
                  <a:lnTo>
                    <a:pt x="209" y="642"/>
                  </a:lnTo>
                  <a:lnTo>
                    <a:pt x="222" y="672"/>
                  </a:lnTo>
                  <a:lnTo>
                    <a:pt x="234" y="692"/>
                  </a:lnTo>
                  <a:lnTo>
                    <a:pt x="229" y="708"/>
                  </a:lnTo>
                  <a:lnTo>
                    <a:pt x="238" y="732"/>
                  </a:lnTo>
                  <a:lnTo>
                    <a:pt x="249" y="746"/>
                  </a:lnTo>
                  <a:lnTo>
                    <a:pt x="261" y="744"/>
                  </a:lnTo>
                  <a:lnTo>
                    <a:pt x="266" y="730"/>
                  </a:lnTo>
                  <a:lnTo>
                    <a:pt x="280" y="720"/>
                  </a:lnTo>
                  <a:lnTo>
                    <a:pt x="296" y="715"/>
                  </a:lnTo>
                  <a:lnTo>
                    <a:pt x="334" y="730"/>
                  </a:lnTo>
                  <a:lnTo>
                    <a:pt x="337" y="727"/>
                  </a:lnTo>
                  <a:lnTo>
                    <a:pt x="338" y="727"/>
                  </a:lnTo>
                  <a:lnTo>
                    <a:pt x="338" y="719"/>
                  </a:lnTo>
                  <a:lnTo>
                    <a:pt x="331" y="703"/>
                  </a:lnTo>
                  <a:lnTo>
                    <a:pt x="333" y="688"/>
                  </a:lnTo>
                  <a:lnTo>
                    <a:pt x="347" y="678"/>
                  </a:lnTo>
                  <a:lnTo>
                    <a:pt x="368" y="671"/>
                  </a:lnTo>
                  <a:lnTo>
                    <a:pt x="365" y="661"/>
                  </a:lnTo>
                  <a:lnTo>
                    <a:pt x="361" y="650"/>
                  </a:lnTo>
                  <a:lnTo>
                    <a:pt x="367" y="643"/>
                  </a:lnTo>
                  <a:lnTo>
                    <a:pt x="373" y="627"/>
                  </a:lnTo>
                  <a:lnTo>
                    <a:pt x="373" y="602"/>
                  </a:lnTo>
                  <a:lnTo>
                    <a:pt x="376" y="573"/>
                  </a:lnTo>
                  <a:lnTo>
                    <a:pt x="391" y="555"/>
                  </a:lnTo>
                  <a:lnTo>
                    <a:pt x="401" y="532"/>
                  </a:lnTo>
                  <a:lnTo>
                    <a:pt x="416" y="507"/>
                  </a:lnTo>
                  <a:lnTo>
                    <a:pt x="413" y="475"/>
                  </a:lnTo>
                  <a:lnTo>
                    <a:pt x="402" y="456"/>
                  </a:lnTo>
                  <a:lnTo>
                    <a:pt x="401" y="437"/>
                  </a:lnTo>
                  <a:lnTo>
                    <a:pt x="406" y="404"/>
                  </a:lnTo>
                  <a:lnTo>
                    <a:pt x="401" y="361"/>
                  </a:lnTo>
                  <a:lnTo>
                    <a:pt x="395" y="266"/>
                  </a:lnTo>
                  <a:lnTo>
                    <a:pt x="386" y="175"/>
                  </a:lnTo>
                  <a:lnTo>
                    <a:pt x="385" y="175"/>
                  </a:lnTo>
                  <a:lnTo>
                    <a:pt x="386" y="175"/>
                  </a:lnTo>
                  <a:lnTo>
                    <a:pt x="381" y="104"/>
                  </a:lnTo>
                  <a:lnTo>
                    <a:pt x="380" y="98"/>
                  </a:lnTo>
                  <a:lnTo>
                    <a:pt x="380" y="98"/>
                  </a:lnTo>
                  <a:lnTo>
                    <a:pt x="379" y="98"/>
                  </a:lnTo>
                  <a:lnTo>
                    <a:pt x="377" y="100"/>
                  </a:lnTo>
                  <a:lnTo>
                    <a:pt x="378" y="104"/>
                  </a:lnTo>
                  <a:lnTo>
                    <a:pt x="383" y="175"/>
                  </a:lnTo>
                  <a:lnTo>
                    <a:pt x="392" y="267"/>
                  </a:lnTo>
                  <a:lnTo>
                    <a:pt x="398" y="361"/>
                  </a:lnTo>
                  <a:lnTo>
                    <a:pt x="402" y="404"/>
                  </a:lnTo>
                  <a:lnTo>
                    <a:pt x="398" y="437"/>
                  </a:lnTo>
                  <a:lnTo>
                    <a:pt x="399" y="457"/>
                  </a:lnTo>
                  <a:lnTo>
                    <a:pt x="410" y="476"/>
                  </a:lnTo>
                  <a:lnTo>
                    <a:pt x="413" y="507"/>
                  </a:lnTo>
                  <a:lnTo>
                    <a:pt x="398" y="531"/>
                  </a:lnTo>
                  <a:lnTo>
                    <a:pt x="387" y="554"/>
                  </a:lnTo>
                  <a:lnTo>
                    <a:pt x="372" y="572"/>
                  </a:lnTo>
                  <a:lnTo>
                    <a:pt x="370" y="602"/>
                  </a:lnTo>
                  <a:lnTo>
                    <a:pt x="370" y="625"/>
                  </a:lnTo>
                  <a:lnTo>
                    <a:pt x="364" y="642"/>
                  </a:lnTo>
                  <a:lnTo>
                    <a:pt x="356" y="649"/>
                  </a:lnTo>
                  <a:lnTo>
                    <a:pt x="362" y="662"/>
                  </a:lnTo>
                  <a:lnTo>
                    <a:pt x="364" y="662"/>
                  </a:lnTo>
                  <a:lnTo>
                    <a:pt x="362" y="662"/>
                  </a:lnTo>
                  <a:lnTo>
                    <a:pt x="364" y="668"/>
                  </a:lnTo>
                  <a:lnTo>
                    <a:pt x="346" y="676"/>
                  </a:lnTo>
                  <a:lnTo>
                    <a:pt x="329" y="686"/>
                  </a:lnTo>
                  <a:lnTo>
                    <a:pt x="327" y="704"/>
                  </a:lnTo>
                  <a:lnTo>
                    <a:pt x="335" y="720"/>
                  </a:lnTo>
                  <a:lnTo>
                    <a:pt x="335" y="725"/>
                  </a:lnTo>
                  <a:lnTo>
                    <a:pt x="334" y="725"/>
                  </a:lnTo>
                  <a:lnTo>
                    <a:pt x="296" y="710"/>
                  </a:lnTo>
                  <a:lnTo>
                    <a:pt x="279" y="717"/>
                  </a:lnTo>
                  <a:lnTo>
                    <a:pt x="264" y="727"/>
                  </a:lnTo>
                  <a:lnTo>
                    <a:pt x="259" y="740"/>
                  </a:lnTo>
                  <a:lnTo>
                    <a:pt x="250" y="741"/>
                  </a:lnTo>
                  <a:lnTo>
                    <a:pt x="240" y="731"/>
                  </a:lnTo>
                  <a:lnTo>
                    <a:pt x="232" y="708"/>
                  </a:lnTo>
                  <a:lnTo>
                    <a:pt x="237" y="691"/>
                  </a:lnTo>
                  <a:lnTo>
                    <a:pt x="225" y="671"/>
                  </a:lnTo>
                  <a:lnTo>
                    <a:pt x="211" y="638"/>
                  </a:lnTo>
                  <a:lnTo>
                    <a:pt x="183" y="634"/>
                  </a:lnTo>
                  <a:lnTo>
                    <a:pt x="145" y="603"/>
                  </a:lnTo>
                  <a:lnTo>
                    <a:pt x="133" y="581"/>
                  </a:lnTo>
                  <a:lnTo>
                    <a:pt x="138" y="564"/>
                  </a:lnTo>
                  <a:lnTo>
                    <a:pt x="151" y="527"/>
                  </a:lnTo>
                  <a:lnTo>
                    <a:pt x="156" y="504"/>
                  </a:lnTo>
                  <a:lnTo>
                    <a:pt x="138" y="495"/>
                  </a:lnTo>
                  <a:lnTo>
                    <a:pt x="99" y="491"/>
                  </a:lnTo>
                  <a:lnTo>
                    <a:pt x="96" y="485"/>
                  </a:lnTo>
                  <a:lnTo>
                    <a:pt x="96" y="458"/>
                  </a:lnTo>
                  <a:lnTo>
                    <a:pt x="60" y="435"/>
                  </a:lnTo>
                  <a:lnTo>
                    <a:pt x="18" y="390"/>
                  </a:lnTo>
                  <a:lnTo>
                    <a:pt x="6" y="349"/>
                  </a:lnTo>
                  <a:lnTo>
                    <a:pt x="3" y="326"/>
                  </a:lnTo>
                  <a:lnTo>
                    <a:pt x="9" y="310"/>
                  </a:lnTo>
                  <a:lnTo>
                    <a:pt x="18" y="301"/>
                  </a:lnTo>
                  <a:lnTo>
                    <a:pt x="16" y="290"/>
                  </a:lnTo>
                  <a:lnTo>
                    <a:pt x="18" y="283"/>
                  </a:lnTo>
                  <a:lnTo>
                    <a:pt x="26" y="277"/>
                  </a:lnTo>
                  <a:lnTo>
                    <a:pt x="38" y="272"/>
                  </a:lnTo>
                  <a:lnTo>
                    <a:pt x="38" y="255"/>
                  </a:lnTo>
                  <a:lnTo>
                    <a:pt x="40" y="248"/>
                  </a:lnTo>
                  <a:lnTo>
                    <a:pt x="53" y="238"/>
                  </a:lnTo>
                  <a:lnTo>
                    <a:pt x="55" y="210"/>
                  </a:lnTo>
                  <a:lnTo>
                    <a:pt x="43" y="199"/>
                  </a:lnTo>
                  <a:lnTo>
                    <a:pt x="40" y="194"/>
                  </a:lnTo>
                  <a:lnTo>
                    <a:pt x="46" y="170"/>
                  </a:lnTo>
                  <a:lnTo>
                    <a:pt x="77" y="163"/>
                  </a:lnTo>
                  <a:lnTo>
                    <a:pt x="89" y="159"/>
                  </a:lnTo>
                  <a:lnTo>
                    <a:pt x="104" y="147"/>
                  </a:lnTo>
                  <a:lnTo>
                    <a:pt x="109" y="131"/>
                  </a:lnTo>
                  <a:lnTo>
                    <a:pt x="119" y="108"/>
                  </a:lnTo>
                  <a:lnTo>
                    <a:pt x="124" y="88"/>
                  </a:lnTo>
                  <a:lnTo>
                    <a:pt x="119" y="73"/>
                  </a:lnTo>
                  <a:lnTo>
                    <a:pt x="96" y="52"/>
                  </a:lnTo>
                  <a:lnTo>
                    <a:pt x="94" y="44"/>
                  </a:lnTo>
                  <a:lnTo>
                    <a:pt x="86" y="35"/>
                  </a:lnTo>
                  <a:lnTo>
                    <a:pt x="73" y="30"/>
                  </a:lnTo>
                  <a:lnTo>
                    <a:pt x="72" y="20"/>
                  </a:lnTo>
                  <a:lnTo>
                    <a:pt x="145" y="20"/>
                  </a:lnTo>
                  <a:lnTo>
                    <a:pt x="249" y="14"/>
                  </a:lnTo>
                  <a:lnTo>
                    <a:pt x="343" y="3"/>
                  </a:lnTo>
                  <a:lnTo>
                    <a:pt x="346" y="35"/>
                  </a:lnTo>
                  <a:lnTo>
                    <a:pt x="355" y="51"/>
                  </a:lnTo>
                  <a:lnTo>
                    <a:pt x="364" y="62"/>
                  </a:lnTo>
                  <a:lnTo>
                    <a:pt x="372" y="83"/>
                  </a:lnTo>
                  <a:lnTo>
                    <a:pt x="377" y="100"/>
                  </a:lnTo>
                  <a:lnTo>
                    <a:pt x="379" y="98"/>
                  </a:lnTo>
                  <a:lnTo>
                    <a:pt x="377" y="100"/>
                  </a:lnTo>
                  <a:lnTo>
                    <a:pt x="379" y="9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8">
              <a:extLst>
                <a:ext uri="{FF2B5EF4-FFF2-40B4-BE49-F238E27FC236}">
                  <a16:creationId xmlns:a16="http://schemas.microsoft.com/office/drawing/2014/main" id="{A94C2EB4-E9FE-ECDB-A698-540A0CB665D9}"/>
                </a:ext>
              </a:extLst>
            </p:cNvPr>
            <p:cNvSpPr>
              <a:spLocks/>
            </p:cNvSpPr>
            <p:nvPr/>
          </p:nvSpPr>
          <p:spPr bwMode="auto">
            <a:xfrm>
              <a:off x="3715" y="1618"/>
              <a:ext cx="310" cy="545"/>
            </a:xfrm>
            <a:custGeom>
              <a:avLst/>
              <a:gdLst>
                <a:gd name="T0" fmla="*/ 25 w 310"/>
                <a:gd name="T1" fmla="*/ 35 h 545"/>
                <a:gd name="T2" fmla="*/ 34 w 310"/>
                <a:gd name="T3" fmla="*/ 42 h 545"/>
                <a:gd name="T4" fmla="*/ 42 w 310"/>
                <a:gd name="T5" fmla="*/ 39 h 545"/>
                <a:gd name="T6" fmla="*/ 53 w 310"/>
                <a:gd name="T7" fmla="*/ 29 h 545"/>
                <a:gd name="T8" fmla="*/ 68 w 310"/>
                <a:gd name="T9" fmla="*/ 17 h 545"/>
                <a:gd name="T10" fmla="*/ 154 w 310"/>
                <a:gd name="T11" fmla="*/ 11 h 545"/>
                <a:gd name="T12" fmla="*/ 265 w 310"/>
                <a:gd name="T13" fmla="*/ 0 h 545"/>
                <a:gd name="T14" fmla="*/ 274 w 310"/>
                <a:gd name="T15" fmla="*/ 93 h 545"/>
                <a:gd name="T16" fmla="*/ 304 w 310"/>
                <a:gd name="T17" fmla="*/ 350 h 545"/>
                <a:gd name="T18" fmla="*/ 301 w 310"/>
                <a:gd name="T19" fmla="*/ 367 h 545"/>
                <a:gd name="T20" fmla="*/ 309 w 310"/>
                <a:gd name="T21" fmla="*/ 377 h 545"/>
                <a:gd name="T22" fmla="*/ 310 w 310"/>
                <a:gd name="T23" fmla="*/ 384 h 545"/>
                <a:gd name="T24" fmla="*/ 296 w 310"/>
                <a:gd name="T25" fmla="*/ 394 h 545"/>
                <a:gd name="T26" fmla="*/ 274 w 310"/>
                <a:gd name="T27" fmla="*/ 404 h 545"/>
                <a:gd name="T28" fmla="*/ 255 w 310"/>
                <a:gd name="T29" fmla="*/ 407 h 545"/>
                <a:gd name="T30" fmla="*/ 252 w 310"/>
                <a:gd name="T31" fmla="*/ 436 h 545"/>
                <a:gd name="T32" fmla="*/ 224 w 310"/>
                <a:gd name="T33" fmla="*/ 457 h 545"/>
                <a:gd name="T34" fmla="*/ 207 w 310"/>
                <a:gd name="T35" fmla="*/ 481 h 545"/>
                <a:gd name="T36" fmla="*/ 208 w 310"/>
                <a:gd name="T37" fmla="*/ 496 h 545"/>
                <a:gd name="T38" fmla="*/ 205 w 310"/>
                <a:gd name="T39" fmla="*/ 504 h 545"/>
                <a:gd name="T40" fmla="*/ 183 w 310"/>
                <a:gd name="T41" fmla="*/ 504 h 545"/>
                <a:gd name="T42" fmla="*/ 175 w 310"/>
                <a:gd name="T43" fmla="*/ 493 h 545"/>
                <a:gd name="T44" fmla="*/ 143 w 310"/>
                <a:gd name="T45" fmla="*/ 512 h 545"/>
                <a:gd name="T46" fmla="*/ 144 w 310"/>
                <a:gd name="T47" fmla="*/ 530 h 545"/>
                <a:gd name="T48" fmla="*/ 139 w 310"/>
                <a:gd name="T49" fmla="*/ 531 h 545"/>
                <a:gd name="T50" fmla="*/ 137 w 310"/>
                <a:gd name="T51" fmla="*/ 526 h 545"/>
                <a:gd name="T52" fmla="*/ 122 w 310"/>
                <a:gd name="T53" fmla="*/ 516 h 545"/>
                <a:gd name="T54" fmla="*/ 101 w 310"/>
                <a:gd name="T55" fmla="*/ 525 h 545"/>
                <a:gd name="T56" fmla="*/ 92 w 310"/>
                <a:gd name="T57" fmla="*/ 542 h 545"/>
                <a:gd name="T58" fmla="*/ 84 w 310"/>
                <a:gd name="T59" fmla="*/ 539 h 545"/>
                <a:gd name="T60" fmla="*/ 76 w 310"/>
                <a:gd name="T61" fmla="*/ 528 h 545"/>
                <a:gd name="T62" fmla="*/ 49 w 310"/>
                <a:gd name="T63" fmla="*/ 531 h 545"/>
                <a:gd name="T64" fmla="*/ 15 w 310"/>
                <a:gd name="T65" fmla="*/ 536 h 545"/>
                <a:gd name="T66" fmla="*/ 0 w 310"/>
                <a:gd name="T67" fmla="*/ 545 h 545"/>
                <a:gd name="T68" fmla="*/ 0 w 310"/>
                <a:gd name="T69" fmla="*/ 529 h 545"/>
                <a:gd name="T70" fmla="*/ 2 w 310"/>
                <a:gd name="T71" fmla="*/ 501 h 545"/>
                <a:gd name="T72" fmla="*/ 16 w 310"/>
                <a:gd name="T73" fmla="*/ 483 h 545"/>
                <a:gd name="T74" fmla="*/ 27 w 310"/>
                <a:gd name="T75" fmla="*/ 460 h 545"/>
                <a:gd name="T76" fmla="*/ 43 w 310"/>
                <a:gd name="T77" fmla="*/ 434 h 545"/>
                <a:gd name="T78" fmla="*/ 39 w 310"/>
                <a:gd name="T79" fmla="*/ 400 h 545"/>
                <a:gd name="T80" fmla="*/ 29 w 310"/>
                <a:gd name="T81" fmla="*/ 381 h 545"/>
                <a:gd name="T82" fmla="*/ 28 w 310"/>
                <a:gd name="T83" fmla="*/ 361 h 545"/>
                <a:gd name="T84" fmla="*/ 32 w 310"/>
                <a:gd name="T85" fmla="*/ 330 h 545"/>
                <a:gd name="T86" fmla="*/ 28 w 310"/>
                <a:gd name="T87" fmla="*/ 287 h 545"/>
                <a:gd name="T88" fmla="*/ 22 w 310"/>
                <a:gd name="T89" fmla="*/ 211 h 545"/>
                <a:gd name="T90" fmla="*/ 7 w 310"/>
                <a:gd name="T91" fmla="*/ 31 h 545"/>
                <a:gd name="T92" fmla="*/ 25 w 310"/>
                <a:gd name="T93" fmla="*/ 35 h 5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10" h="545">
                  <a:moveTo>
                    <a:pt x="25" y="35"/>
                  </a:moveTo>
                  <a:lnTo>
                    <a:pt x="34" y="42"/>
                  </a:lnTo>
                  <a:lnTo>
                    <a:pt x="42" y="39"/>
                  </a:lnTo>
                  <a:lnTo>
                    <a:pt x="53" y="29"/>
                  </a:lnTo>
                  <a:lnTo>
                    <a:pt x="68" y="17"/>
                  </a:lnTo>
                  <a:lnTo>
                    <a:pt x="154" y="11"/>
                  </a:lnTo>
                  <a:lnTo>
                    <a:pt x="265" y="0"/>
                  </a:lnTo>
                  <a:lnTo>
                    <a:pt x="274" y="93"/>
                  </a:lnTo>
                  <a:lnTo>
                    <a:pt x="304" y="350"/>
                  </a:lnTo>
                  <a:lnTo>
                    <a:pt x="301" y="367"/>
                  </a:lnTo>
                  <a:lnTo>
                    <a:pt x="309" y="377"/>
                  </a:lnTo>
                  <a:lnTo>
                    <a:pt x="310" y="384"/>
                  </a:lnTo>
                  <a:lnTo>
                    <a:pt x="296" y="394"/>
                  </a:lnTo>
                  <a:lnTo>
                    <a:pt x="274" y="404"/>
                  </a:lnTo>
                  <a:lnTo>
                    <a:pt x="255" y="407"/>
                  </a:lnTo>
                  <a:lnTo>
                    <a:pt x="252" y="436"/>
                  </a:lnTo>
                  <a:lnTo>
                    <a:pt x="224" y="457"/>
                  </a:lnTo>
                  <a:lnTo>
                    <a:pt x="207" y="481"/>
                  </a:lnTo>
                  <a:lnTo>
                    <a:pt x="208" y="496"/>
                  </a:lnTo>
                  <a:lnTo>
                    <a:pt x="205" y="504"/>
                  </a:lnTo>
                  <a:lnTo>
                    <a:pt x="183" y="504"/>
                  </a:lnTo>
                  <a:lnTo>
                    <a:pt x="175" y="493"/>
                  </a:lnTo>
                  <a:lnTo>
                    <a:pt x="143" y="512"/>
                  </a:lnTo>
                  <a:lnTo>
                    <a:pt x="144" y="530"/>
                  </a:lnTo>
                  <a:lnTo>
                    <a:pt x="139" y="531"/>
                  </a:lnTo>
                  <a:lnTo>
                    <a:pt x="137" y="526"/>
                  </a:lnTo>
                  <a:lnTo>
                    <a:pt x="122" y="516"/>
                  </a:lnTo>
                  <a:lnTo>
                    <a:pt x="101" y="525"/>
                  </a:lnTo>
                  <a:lnTo>
                    <a:pt x="92" y="542"/>
                  </a:lnTo>
                  <a:lnTo>
                    <a:pt x="84" y="539"/>
                  </a:lnTo>
                  <a:lnTo>
                    <a:pt x="76" y="528"/>
                  </a:lnTo>
                  <a:lnTo>
                    <a:pt x="49" y="531"/>
                  </a:lnTo>
                  <a:lnTo>
                    <a:pt x="15" y="536"/>
                  </a:lnTo>
                  <a:lnTo>
                    <a:pt x="0" y="545"/>
                  </a:lnTo>
                  <a:lnTo>
                    <a:pt x="0" y="529"/>
                  </a:lnTo>
                  <a:lnTo>
                    <a:pt x="2" y="501"/>
                  </a:lnTo>
                  <a:lnTo>
                    <a:pt x="16" y="483"/>
                  </a:lnTo>
                  <a:lnTo>
                    <a:pt x="27" y="460"/>
                  </a:lnTo>
                  <a:lnTo>
                    <a:pt x="43" y="434"/>
                  </a:lnTo>
                  <a:lnTo>
                    <a:pt x="39" y="400"/>
                  </a:lnTo>
                  <a:lnTo>
                    <a:pt x="29" y="381"/>
                  </a:lnTo>
                  <a:lnTo>
                    <a:pt x="28" y="361"/>
                  </a:lnTo>
                  <a:lnTo>
                    <a:pt x="32" y="330"/>
                  </a:lnTo>
                  <a:lnTo>
                    <a:pt x="28" y="287"/>
                  </a:lnTo>
                  <a:lnTo>
                    <a:pt x="22" y="211"/>
                  </a:lnTo>
                  <a:lnTo>
                    <a:pt x="7" y="31"/>
                  </a:lnTo>
                  <a:lnTo>
                    <a:pt x="25"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9">
              <a:extLst>
                <a:ext uri="{FF2B5EF4-FFF2-40B4-BE49-F238E27FC236}">
                  <a16:creationId xmlns:a16="http://schemas.microsoft.com/office/drawing/2014/main" id="{A31DB743-5234-598F-3364-C682AD565CCA}"/>
                </a:ext>
              </a:extLst>
            </p:cNvPr>
            <p:cNvSpPr>
              <a:spLocks/>
            </p:cNvSpPr>
            <p:nvPr/>
          </p:nvSpPr>
          <p:spPr bwMode="auto">
            <a:xfrm>
              <a:off x="3713" y="1617"/>
              <a:ext cx="314" cy="548"/>
            </a:xfrm>
            <a:custGeom>
              <a:avLst/>
              <a:gdLst>
                <a:gd name="T0" fmla="*/ 26 w 314"/>
                <a:gd name="T1" fmla="*/ 38 h 548"/>
                <a:gd name="T2" fmla="*/ 44 w 314"/>
                <a:gd name="T3" fmla="*/ 43 h 548"/>
                <a:gd name="T4" fmla="*/ 71 w 314"/>
                <a:gd name="T5" fmla="*/ 20 h 548"/>
                <a:gd name="T6" fmla="*/ 266 w 314"/>
                <a:gd name="T7" fmla="*/ 3 h 548"/>
                <a:gd name="T8" fmla="*/ 304 w 314"/>
                <a:gd name="T9" fmla="*/ 351 h 548"/>
                <a:gd name="T10" fmla="*/ 308 w 314"/>
                <a:gd name="T11" fmla="*/ 378 h 548"/>
                <a:gd name="T12" fmla="*/ 297 w 314"/>
                <a:gd name="T13" fmla="*/ 394 h 548"/>
                <a:gd name="T14" fmla="*/ 256 w 314"/>
                <a:gd name="T15" fmla="*/ 405 h 548"/>
                <a:gd name="T16" fmla="*/ 225 w 314"/>
                <a:gd name="T17" fmla="*/ 457 h 548"/>
                <a:gd name="T18" fmla="*/ 208 w 314"/>
                <a:gd name="T19" fmla="*/ 496 h 548"/>
                <a:gd name="T20" fmla="*/ 186 w 314"/>
                <a:gd name="T21" fmla="*/ 503 h 548"/>
                <a:gd name="T22" fmla="*/ 144 w 314"/>
                <a:gd name="T23" fmla="*/ 512 h 548"/>
                <a:gd name="T24" fmla="*/ 142 w 314"/>
                <a:gd name="T25" fmla="*/ 531 h 548"/>
                <a:gd name="T26" fmla="*/ 124 w 314"/>
                <a:gd name="T27" fmla="*/ 515 h 548"/>
                <a:gd name="T28" fmla="*/ 93 w 314"/>
                <a:gd name="T29" fmla="*/ 541 h 548"/>
                <a:gd name="T30" fmla="*/ 78 w 314"/>
                <a:gd name="T31" fmla="*/ 527 h 548"/>
                <a:gd name="T32" fmla="*/ 16 w 314"/>
                <a:gd name="T33" fmla="*/ 536 h 548"/>
                <a:gd name="T34" fmla="*/ 3 w 314"/>
                <a:gd name="T35" fmla="*/ 530 h 548"/>
                <a:gd name="T36" fmla="*/ 19 w 314"/>
                <a:gd name="T37" fmla="*/ 485 h 548"/>
                <a:gd name="T38" fmla="*/ 47 w 314"/>
                <a:gd name="T39" fmla="*/ 435 h 548"/>
                <a:gd name="T40" fmla="*/ 33 w 314"/>
                <a:gd name="T41" fmla="*/ 382 h 548"/>
                <a:gd name="T42" fmla="*/ 36 w 314"/>
                <a:gd name="T43" fmla="*/ 331 h 548"/>
                <a:gd name="T44" fmla="*/ 26 w 314"/>
                <a:gd name="T45" fmla="*/ 212 h 548"/>
                <a:gd name="T46" fmla="*/ 27 w 314"/>
                <a:gd name="T47" fmla="*/ 38 h 548"/>
                <a:gd name="T48" fmla="*/ 26 w 314"/>
                <a:gd name="T49" fmla="*/ 38 h 548"/>
                <a:gd name="T50" fmla="*/ 27 w 314"/>
                <a:gd name="T51" fmla="*/ 35 h 548"/>
                <a:gd name="T52" fmla="*/ 23 w 314"/>
                <a:gd name="T53" fmla="*/ 212 h 548"/>
                <a:gd name="T54" fmla="*/ 23 w 314"/>
                <a:gd name="T55" fmla="*/ 212 h 548"/>
                <a:gd name="T56" fmla="*/ 33 w 314"/>
                <a:gd name="T57" fmla="*/ 331 h 548"/>
                <a:gd name="T58" fmla="*/ 30 w 314"/>
                <a:gd name="T59" fmla="*/ 383 h 548"/>
                <a:gd name="T60" fmla="*/ 44 w 314"/>
                <a:gd name="T61" fmla="*/ 435 h 548"/>
                <a:gd name="T62" fmla="*/ 17 w 314"/>
                <a:gd name="T63" fmla="*/ 484 h 548"/>
                <a:gd name="T64" fmla="*/ 0 w 314"/>
                <a:gd name="T65" fmla="*/ 530 h 548"/>
                <a:gd name="T66" fmla="*/ 17 w 314"/>
                <a:gd name="T67" fmla="*/ 540 h 548"/>
                <a:gd name="T68" fmla="*/ 77 w 314"/>
                <a:gd name="T69" fmla="*/ 530 h 548"/>
                <a:gd name="T70" fmla="*/ 95 w 314"/>
                <a:gd name="T71" fmla="*/ 545 h 548"/>
                <a:gd name="T72" fmla="*/ 124 w 314"/>
                <a:gd name="T73" fmla="*/ 518 h 548"/>
                <a:gd name="T74" fmla="*/ 141 w 314"/>
                <a:gd name="T75" fmla="*/ 534 h 548"/>
                <a:gd name="T76" fmla="*/ 148 w 314"/>
                <a:gd name="T77" fmla="*/ 514 h 548"/>
                <a:gd name="T78" fmla="*/ 185 w 314"/>
                <a:gd name="T79" fmla="*/ 506 h 548"/>
                <a:gd name="T80" fmla="*/ 211 w 314"/>
                <a:gd name="T81" fmla="*/ 497 h 548"/>
                <a:gd name="T82" fmla="*/ 227 w 314"/>
                <a:gd name="T83" fmla="*/ 459 h 548"/>
                <a:gd name="T84" fmla="*/ 258 w 314"/>
                <a:gd name="T85" fmla="*/ 409 h 548"/>
                <a:gd name="T86" fmla="*/ 299 w 314"/>
                <a:gd name="T87" fmla="*/ 396 h 548"/>
                <a:gd name="T88" fmla="*/ 312 w 314"/>
                <a:gd name="T89" fmla="*/ 376 h 548"/>
                <a:gd name="T90" fmla="*/ 307 w 314"/>
                <a:gd name="T91" fmla="*/ 351 h 548"/>
                <a:gd name="T92" fmla="*/ 276 w 314"/>
                <a:gd name="T93" fmla="*/ 94 h 548"/>
                <a:gd name="T94" fmla="*/ 269 w 314"/>
                <a:gd name="T95" fmla="*/ 0 h 548"/>
                <a:gd name="T96" fmla="*/ 70 w 314"/>
                <a:gd name="T97" fmla="*/ 17 h 548"/>
                <a:gd name="T98" fmla="*/ 42 w 314"/>
                <a:gd name="T99" fmla="*/ 39 h 548"/>
                <a:gd name="T100" fmla="*/ 29 w 314"/>
                <a:gd name="T101" fmla="*/ 35 h 548"/>
                <a:gd name="T102" fmla="*/ 27 w 314"/>
                <a:gd name="T103" fmla="*/ 36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4" h="548">
                  <a:moveTo>
                    <a:pt x="27" y="36"/>
                  </a:moveTo>
                  <a:lnTo>
                    <a:pt x="26" y="38"/>
                  </a:lnTo>
                  <a:lnTo>
                    <a:pt x="36" y="44"/>
                  </a:lnTo>
                  <a:lnTo>
                    <a:pt x="44" y="43"/>
                  </a:lnTo>
                  <a:lnTo>
                    <a:pt x="56" y="31"/>
                  </a:lnTo>
                  <a:lnTo>
                    <a:pt x="71" y="20"/>
                  </a:lnTo>
                  <a:lnTo>
                    <a:pt x="157" y="14"/>
                  </a:lnTo>
                  <a:lnTo>
                    <a:pt x="266" y="3"/>
                  </a:lnTo>
                  <a:lnTo>
                    <a:pt x="275" y="94"/>
                  </a:lnTo>
                  <a:lnTo>
                    <a:pt x="304" y="351"/>
                  </a:lnTo>
                  <a:lnTo>
                    <a:pt x="301" y="368"/>
                  </a:lnTo>
                  <a:lnTo>
                    <a:pt x="308" y="378"/>
                  </a:lnTo>
                  <a:lnTo>
                    <a:pt x="309" y="384"/>
                  </a:lnTo>
                  <a:lnTo>
                    <a:pt x="297" y="394"/>
                  </a:lnTo>
                  <a:lnTo>
                    <a:pt x="275" y="403"/>
                  </a:lnTo>
                  <a:lnTo>
                    <a:pt x="256" y="405"/>
                  </a:lnTo>
                  <a:lnTo>
                    <a:pt x="253" y="435"/>
                  </a:lnTo>
                  <a:lnTo>
                    <a:pt x="225" y="457"/>
                  </a:lnTo>
                  <a:lnTo>
                    <a:pt x="207" y="482"/>
                  </a:lnTo>
                  <a:lnTo>
                    <a:pt x="208" y="496"/>
                  </a:lnTo>
                  <a:lnTo>
                    <a:pt x="205" y="503"/>
                  </a:lnTo>
                  <a:lnTo>
                    <a:pt x="186" y="503"/>
                  </a:lnTo>
                  <a:lnTo>
                    <a:pt x="178" y="492"/>
                  </a:lnTo>
                  <a:lnTo>
                    <a:pt x="144" y="512"/>
                  </a:lnTo>
                  <a:lnTo>
                    <a:pt x="145" y="530"/>
                  </a:lnTo>
                  <a:lnTo>
                    <a:pt x="142" y="531"/>
                  </a:lnTo>
                  <a:lnTo>
                    <a:pt x="140" y="526"/>
                  </a:lnTo>
                  <a:lnTo>
                    <a:pt x="124" y="515"/>
                  </a:lnTo>
                  <a:lnTo>
                    <a:pt x="101" y="525"/>
                  </a:lnTo>
                  <a:lnTo>
                    <a:pt x="93" y="541"/>
                  </a:lnTo>
                  <a:lnTo>
                    <a:pt x="88" y="539"/>
                  </a:lnTo>
                  <a:lnTo>
                    <a:pt x="78" y="527"/>
                  </a:lnTo>
                  <a:lnTo>
                    <a:pt x="51" y="530"/>
                  </a:lnTo>
                  <a:lnTo>
                    <a:pt x="16" y="536"/>
                  </a:lnTo>
                  <a:lnTo>
                    <a:pt x="3" y="543"/>
                  </a:lnTo>
                  <a:lnTo>
                    <a:pt x="3" y="530"/>
                  </a:lnTo>
                  <a:lnTo>
                    <a:pt x="6" y="502"/>
                  </a:lnTo>
                  <a:lnTo>
                    <a:pt x="19" y="485"/>
                  </a:lnTo>
                  <a:lnTo>
                    <a:pt x="30" y="461"/>
                  </a:lnTo>
                  <a:lnTo>
                    <a:pt x="47" y="435"/>
                  </a:lnTo>
                  <a:lnTo>
                    <a:pt x="44" y="400"/>
                  </a:lnTo>
                  <a:lnTo>
                    <a:pt x="33" y="382"/>
                  </a:lnTo>
                  <a:lnTo>
                    <a:pt x="31" y="362"/>
                  </a:lnTo>
                  <a:lnTo>
                    <a:pt x="36" y="331"/>
                  </a:lnTo>
                  <a:lnTo>
                    <a:pt x="32" y="288"/>
                  </a:lnTo>
                  <a:lnTo>
                    <a:pt x="26" y="212"/>
                  </a:lnTo>
                  <a:lnTo>
                    <a:pt x="11" y="34"/>
                  </a:lnTo>
                  <a:lnTo>
                    <a:pt x="27" y="38"/>
                  </a:lnTo>
                  <a:lnTo>
                    <a:pt x="27" y="36"/>
                  </a:lnTo>
                  <a:lnTo>
                    <a:pt x="26" y="38"/>
                  </a:lnTo>
                  <a:lnTo>
                    <a:pt x="27" y="36"/>
                  </a:lnTo>
                  <a:lnTo>
                    <a:pt x="27" y="35"/>
                  </a:lnTo>
                  <a:lnTo>
                    <a:pt x="8" y="30"/>
                  </a:lnTo>
                  <a:lnTo>
                    <a:pt x="23" y="212"/>
                  </a:lnTo>
                  <a:lnTo>
                    <a:pt x="24" y="212"/>
                  </a:lnTo>
                  <a:lnTo>
                    <a:pt x="23" y="212"/>
                  </a:lnTo>
                  <a:lnTo>
                    <a:pt x="29" y="288"/>
                  </a:lnTo>
                  <a:lnTo>
                    <a:pt x="33" y="331"/>
                  </a:lnTo>
                  <a:lnTo>
                    <a:pt x="27" y="362"/>
                  </a:lnTo>
                  <a:lnTo>
                    <a:pt x="30" y="383"/>
                  </a:lnTo>
                  <a:lnTo>
                    <a:pt x="40" y="401"/>
                  </a:lnTo>
                  <a:lnTo>
                    <a:pt x="44" y="435"/>
                  </a:lnTo>
                  <a:lnTo>
                    <a:pt x="27" y="460"/>
                  </a:lnTo>
                  <a:lnTo>
                    <a:pt x="17" y="484"/>
                  </a:lnTo>
                  <a:lnTo>
                    <a:pt x="3" y="501"/>
                  </a:lnTo>
                  <a:lnTo>
                    <a:pt x="0" y="530"/>
                  </a:lnTo>
                  <a:lnTo>
                    <a:pt x="0" y="548"/>
                  </a:lnTo>
                  <a:lnTo>
                    <a:pt x="17" y="540"/>
                  </a:lnTo>
                  <a:lnTo>
                    <a:pt x="51" y="533"/>
                  </a:lnTo>
                  <a:lnTo>
                    <a:pt x="77" y="530"/>
                  </a:lnTo>
                  <a:lnTo>
                    <a:pt x="86" y="541"/>
                  </a:lnTo>
                  <a:lnTo>
                    <a:pt x="95" y="545"/>
                  </a:lnTo>
                  <a:lnTo>
                    <a:pt x="104" y="527"/>
                  </a:lnTo>
                  <a:lnTo>
                    <a:pt x="124" y="518"/>
                  </a:lnTo>
                  <a:lnTo>
                    <a:pt x="137" y="528"/>
                  </a:lnTo>
                  <a:lnTo>
                    <a:pt x="141" y="534"/>
                  </a:lnTo>
                  <a:lnTo>
                    <a:pt x="149" y="532"/>
                  </a:lnTo>
                  <a:lnTo>
                    <a:pt x="148" y="514"/>
                  </a:lnTo>
                  <a:lnTo>
                    <a:pt x="177" y="497"/>
                  </a:lnTo>
                  <a:lnTo>
                    <a:pt x="185" y="506"/>
                  </a:lnTo>
                  <a:lnTo>
                    <a:pt x="208" y="506"/>
                  </a:lnTo>
                  <a:lnTo>
                    <a:pt x="211" y="497"/>
                  </a:lnTo>
                  <a:lnTo>
                    <a:pt x="210" y="483"/>
                  </a:lnTo>
                  <a:lnTo>
                    <a:pt x="227" y="459"/>
                  </a:lnTo>
                  <a:lnTo>
                    <a:pt x="256" y="437"/>
                  </a:lnTo>
                  <a:lnTo>
                    <a:pt x="258" y="409"/>
                  </a:lnTo>
                  <a:lnTo>
                    <a:pt x="276" y="406"/>
                  </a:lnTo>
                  <a:lnTo>
                    <a:pt x="299" y="396"/>
                  </a:lnTo>
                  <a:lnTo>
                    <a:pt x="314" y="386"/>
                  </a:lnTo>
                  <a:lnTo>
                    <a:pt x="312" y="376"/>
                  </a:lnTo>
                  <a:lnTo>
                    <a:pt x="304" y="367"/>
                  </a:lnTo>
                  <a:lnTo>
                    <a:pt x="307" y="351"/>
                  </a:lnTo>
                  <a:lnTo>
                    <a:pt x="278" y="94"/>
                  </a:lnTo>
                  <a:lnTo>
                    <a:pt x="276" y="94"/>
                  </a:lnTo>
                  <a:lnTo>
                    <a:pt x="278" y="94"/>
                  </a:lnTo>
                  <a:lnTo>
                    <a:pt x="269" y="0"/>
                  </a:lnTo>
                  <a:lnTo>
                    <a:pt x="156" y="10"/>
                  </a:lnTo>
                  <a:lnTo>
                    <a:pt x="70" y="17"/>
                  </a:lnTo>
                  <a:lnTo>
                    <a:pt x="54" y="28"/>
                  </a:lnTo>
                  <a:lnTo>
                    <a:pt x="42" y="39"/>
                  </a:lnTo>
                  <a:lnTo>
                    <a:pt x="37" y="40"/>
                  </a:lnTo>
                  <a:lnTo>
                    <a:pt x="29" y="35"/>
                  </a:lnTo>
                  <a:lnTo>
                    <a:pt x="27" y="35"/>
                  </a:lnTo>
                  <a:lnTo>
                    <a:pt x="27" y="3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50">
              <a:extLst>
                <a:ext uri="{FF2B5EF4-FFF2-40B4-BE49-F238E27FC236}">
                  <a16:creationId xmlns:a16="http://schemas.microsoft.com/office/drawing/2014/main" id="{63F5C8B3-49E7-1D43-AFCE-101F6DCDFD65}"/>
                </a:ext>
              </a:extLst>
            </p:cNvPr>
            <p:cNvSpPr>
              <a:spLocks/>
            </p:cNvSpPr>
            <p:nvPr/>
          </p:nvSpPr>
          <p:spPr bwMode="auto">
            <a:xfrm>
              <a:off x="2255" y="1898"/>
              <a:ext cx="772" cy="412"/>
            </a:xfrm>
            <a:custGeom>
              <a:avLst/>
              <a:gdLst>
                <a:gd name="T0" fmla="*/ 663 w 772"/>
                <a:gd name="T1" fmla="*/ 16 h 412"/>
                <a:gd name="T2" fmla="*/ 400 w 772"/>
                <a:gd name="T3" fmla="*/ 13 h 412"/>
                <a:gd name="T4" fmla="*/ 156 w 772"/>
                <a:gd name="T5" fmla="*/ 5 h 412"/>
                <a:gd name="T6" fmla="*/ 26 w 772"/>
                <a:gd name="T7" fmla="*/ 0 h 412"/>
                <a:gd name="T8" fmla="*/ 0 w 772"/>
                <a:gd name="T9" fmla="*/ 390 h 412"/>
                <a:gd name="T10" fmla="*/ 146 w 772"/>
                <a:gd name="T11" fmla="*/ 396 h 412"/>
                <a:gd name="T12" fmla="*/ 414 w 772"/>
                <a:gd name="T13" fmla="*/ 408 h 412"/>
                <a:gd name="T14" fmla="*/ 692 w 772"/>
                <a:gd name="T15" fmla="*/ 412 h 412"/>
                <a:gd name="T16" fmla="*/ 768 w 772"/>
                <a:gd name="T17" fmla="*/ 410 h 412"/>
                <a:gd name="T18" fmla="*/ 772 w 772"/>
                <a:gd name="T19" fmla="*/ 200 h 412"/>
                <a:gd name="T20" fmla="*/ 765 w 772"/>
                <a:gd name="T21" fmla="*/ 133 h 412"/>
                <a:gd name="T22" fmla="*/ 750 w 772"/>
                <a:gd name="T23" fmla="*/ 121 h 412"/>
                <a:gd name="T24" fmla="*/ 736 w 772"/>
                <a:gd name="T25" fmla="*/ 103 h 412"/>
                <a:gd name="T26" fmla="*/ 722 w 772"/>
                <a:gd name="T27" fmla="*/ 81 h 412"/>
                <a:gd name="T28" fmla="*/ 725 w 772"/>
                <a:gd name="T29" fmla="*/ 63 h 412"/>
                <a:gd name="T30" fmla="*/ 736 w 772"/>
                <a:gd name="T31" fmla="*/ 55 h 412"/>
                <a:gd name="T32" fmla="*/ 736 w 772"/>
                <a:gd name="T33" fmla="*/ 42 h 412"/>
                <a:gd name="T34" fmla="*/ 730 w 772"/>
                <a:gd name="T35" fmla="*/ 37 h 412"/>
                <a:gd name="T36" fmla="*/ 715 w 772"/>
                <a:gd name="T37" fmla="*/ 36 h 412"/>
                <a:gd name="T38" fmla="*/ 694 w 772"/>
                <a:gd name="T39" fmla="*/ 16 h 412"/>
                <a:gd name="T40" fmla="*/ 663 w 772"/>
                <a:gd name="T41" fmla="*/ 16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72" h="412">
                  <a:moveTo>
                    <a:pt x="663" y="16"/>
                  </a:moveTo>
                  <a:lnTo>
                    <a:pt x="400" y="13"/>
                  </a:lnTo>
                  <a:lnTo>
                    <a:pt x="156" y="5"/>
                  </a:lnTo>
                  <a:lnTo>
                    <a:pt x="26" y="0"/>
                  </a:lnTo>
                  <a:lnTo>
                    <a:pt x="0" y="390"/>
                  </a:lnTo>
                  <a:lnTo>
                    <a:pt x="146" y="396"/>
                  </a:lnTo>
                  <a:lnTo>
                    <a:pt x="414" y="408"/>
                  </a:lnTo>
                  <a:lnTo>
                    <a:pt x="692" y="412"/>
                  </a:lnTo>
                  <a:lnTo>
                    <a:pt x="768" y="410"/>
                  </a:lnTo>
                  <a:lnTo>
                    <a:pt x="772" y="200"/>
                  </a:lnTo>
                  <a:lnTo>
                    <a:pt x="765" y="133"/>
                  </a:lnTo>
                  <a:lnTo>
                    <a:pt x="750" y="121"/>
                  </a:lnTo>
                  <a:lnTo>
                    <a:pt x="736" y="103"/>
                  </a:lnTo>
                  <a:lnTo>
                    <a:pt x="722" y="81"/>
                  </a:lnTo>
                  <a:lnTo>
                    <a:pt x="725" y="63"/>
                  </a:lnTo>
                  <a:lnTo>
                    <a:pt x="736" y="55"/>
                  </a:lnTo>
                  <a:lnTo>
                    <a:pt x="736" y="42"/>
                  </a:lnTo>
                  <a:lnTo>
                    <a:pt x="730" y="37"/>
                  </a:lnTo>
                  <a:lnTo>
                    <a:pt x="715" y="36"/>
                  </a:lnTo>
                  <a:lnTo>
                    <a:pt x="694" y="16"/>
                  </a:lnTo>
                  <a:lnTo>
                    <a:pt x="663"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51">
              <a:extLst>
                <a:ext uri="{FF2B5EF4-FFF2-40B4-BE49-F238E27FC236}">
                  <a16:creationId xmlns:a16="http://schemas.microsoft.com/office/drawing/2014/main" id="{D2295B1E-BD64-86ED-E557-DBB85172EDFE}"/>
                </a:ext>
              </a:extLst>
            </p:cNvPr>
            <p:cNvSpPr>
              <a:spLocks/>
            </p:cNvSpPr>
            <p:nvPr/>
          </p:nvSpPr>
          <p:spPr bwMode="auto">
            <a:xfrm>
              <a:off x="2253" y="1897"/>
              <a:ext cx="775" cy="414"/>
            </a:xfrm>
            <a:custGeom>
              <a:avLst/>
              <a:gdLst>
                <a:gd name="T0" fmla="*/ 665 w 775"/>
                <a:gd name="T1" fmla="*/ 17 h 414"/>
                <a:gd name="T2" fmla="*/ 665 w 775"/>
                <a:gd name="T3" fmla="*/ 16 h 414"/>
                <a:gd name="T4" fmla="*/ 402 w 775"/>
                <a:gd name="T5" fmla="*/ 12 h 414"/>
                <a:gd name="T6" fmla="*/ 158 w 775"/>
                <a:gd name="T7" fmla="*/ 5 h 414"/>
                <a:gd name="T8" fmla="*/ 26 w 775"/>
                <a:gd name="T9" fmla="*/ 0 h 414"/>
                <a:gd name="T10" fmla="*/ 0 w 775"/>
                <a:gd name="T11" fmla="*/ 393 h 414"/>
                <a:gd name="T12" fmla="*/ 148 w 775"/>
                <a:gd name="T13" fmla="*/ 398 h 414"/>
                <a:gd name="T14" fmla="*/ 416 w 775"/>
                <a:gd name="T15" fmla="*/ 411 h 414"/>
                <a:gd name="T16" fmla="*/ 694 w 775"/>
                <a:gd name="T17" fmla="*/ 414 h 414"/>
                <a:gd name="T18" fmla="*/ 771 w 775"/>
                <a:gd name="T19" fmla="*/ 413 h 414"/>
                <a:gd name="T20" fmla="*/ 775 w 775"/>
                <a:gd name="T21" fmla="*/ 201 h 414"/>
                <a:gd name="T22" fmla="*/ 768 w 775"/>
                <a:gd name="T23" fmla="*/ 133 h 414"/>
                <a:gd name="T24" fmla="*/ 753 w 775"/>
                <a:gd name="T25" fmla="*/ 121 h 414"/>
                <a:gd name="T26" fmla="*/ 739 w 775"/>
                <a:gd name="T27" fmla="*/ 103 h 414"/>
                <a:gd name="T28" fmla="*/ 725 w 775"/>
                <a:gd name="T29" fmla="*/ 81 h 414"/>
                <a:gd name="T30" fmla="*/ 728 w 775"/>
                <a:gd name="T31" fmla="*/ 65 h 414"/>
                <a:gd name="T32" fmla="*/ 739 w 775"/>
                <a:gd name="T33" fmla="*/ 57 h 414"/>
                <a:gd name="T34" fmla="*/ 739 w 775"/>
                <a:gd name="T35" fmla="*/ 43 h 414"/>
                <a:gd name="T36" fmla="*/ 734 w 775"/>
                <a:gd name="T37" fmla="*/ 37 h 414"/>
                <a:gd name="T38" fmla="*/ 717 w 775"/>
                <a:gd name="T39" fmla="*/ 36 h 414"/>
                <a:gd name="T40" fmla="*/ 697 w 775"/>
                <a:gd name="T41" fmla="*/ 16 h 414"/>
                <a:gd name="T42" fmla="*/ 665 w 775"/>
                <a:gd name="T43" fmla="*/ 16 h 414"/>
                <a:gd name="T44" fmla="*/ 665 w 775"/>
                <a:gd name="T45" fmla="*/ 17 h 414"/>
                <a:gd name="T46" fmla="*/ 665 w 775"/>
                <a:gd name="T47" fmla="*/ 16 h 414"/>
                <a:gd name="T48" fmla="*/ 665 w 775"/>
                <a:gd name="T49" fmla="*/ 17 h 414"/>
                <a:gd name="T50" fmla="*/ 665 w 775"/>
                <a:gd name="T51" fmla="*/ 19 h 414"/>
                <a:gd name="T52" fmla="*/ 695 w 775"/>
                <a:gd name="T53" fmla="*/ 19 h 414"/>
                <a:gd name="T54" fmla="*/ 716 w 775"/>
                <a:gd name="T55" fmla="*/ 40 h 414"/>
                <a:gd name="T56" fmla="*/ 731 w 775"/>
                <a:gd name="T57" fmla="*/ 41 h 414"/>
                <a:gd name="T58" fmla="*/ 736 w 775"/>
                <a:gd name="T59" fmla="*/ 44 h 414"/>
                <a:gd name="T60" fmla="*/ 736 w 775"/>
                <a:gd name="T61" fmla="*/ 55 h 414"/>
                <a:gd name="T62" fmla="*/ 726 w 775"/>
                <a:gd name="T63" fmla="*/ 63 h 414"/>
                <a:gd name="T64" fmla="*/ 722 w 775"/>
                <a:gd name="T65" fmla="*/ 82 h 414"/>
                <a:gd name="T66" fmla="*/ 736 w 775"/>
                <a:gd name="T67" fmla="*/ 105 h 414"/>
                <a:gd name="T68" fmla="*/ 751 w 775"/>
                <a:gd name="T69" fmla="*/ 123 h 414"/>
                <a:gd name="T70" fmla="*/ 766 w 775"/>
                <a:gd name="T71" fmla="*/ 135 h 414"/>
                <a:gd name="T72" fmla="*/ 772 w 775"/>
                <a:gd name="T73" fmla="*/ 201 h 414"/>
                <a:gd name="T74" fmla="*/ 768 w 775"/>
                <a:gd name="T75" fmla="*/ 410 h 414"/>
                <a:gd name="T76" fmla="*/ 694 w 775"/>
                <a:gd name="T77" fmla="*/ 411 h 414"/>
                <a:gd name="T78" fmla="*/ 416 w 775"/>
                <a:gd name="T79" fmla="*/ 408 h 414"/>
                <a:gd name="T80" fmla="*/ 148 w 775"/>
                <a:gd name="T81" fmla="*/ 395 h 414"/>
                <a:gd name="T82" fmla="*/ 3 w 775"/>
                <a:gd name="T83" fmla="*/ 389 h 414"/>
                <a:gd name="T84" fmla="*/ 29 w 775"/>
                <a:gd name="T85" fmla="*/ 3 h 414"/>
                <a:gd name="T86" fmla="*/ 158 w 775"/>
                <a:gd name="T87" fmla="*/ 8 h 414"/>
                <a:gd name="T88" fmla="*/ 402 w 775"/>
                <a:gd name="T89" fmla="*/ 15 h 414"/>
                <a:gd name="T90" fmla="*/ 665 w 775"/>
                <a:gd name="T91" fmla="*/ 19 h 414"/>
                <a:gd name="T92" fmla="*/ 665 w 775"/>
                <a:gd name="T93" fmla="*/ 19 h 414"/>
                <a:gd name="T94" fmla="*/ 665 w 775"/>
                <a:gd name="T95" fmla="*/ 17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75" h="414">
                  <a:moveTo>
                    <a:pt x="665" y="17"/>
                  </a:moveTo>
                  <a:lnTo>
                    <a:pt x="665" y="16"/>
                  </a:lnTo>
                  <a:lnTo>
                    <a:pt x="402" y="12"/>
                  </a:lnTo>
                  <a:lnTo>
                    <a:pt x="158" y="5"/>
                  </a:lnTo>
                  <a:lnTo>
                    <a:pt x="26" y="0"/>
                  </a:lnTo>
                  <a:lnTo>
                    <a:pt x="0" y="393"/>
                  </a:lnTo>
                  <a:lnTo>
                    <a:pt x="148" y="398"/>
                  </a:lnTo>
                  <a:lnTo>
                    <a:pt x="416" y="411"/>
                  </a:lnTo>
                  <a:lnTo>
                    <a:pt x="694" y="414"/>
                  </a:lnTo>
                  <a:lnTo>
                    <a:pt x="771" y="413"/>
                  </a:lnTo>
                  <a:lnTo>
                    <a:pt x="775" y="201"/>
                  </a:lnTo>
                  <a:lnTo>
                    <a:pt x="768" y="133"/>
                  </a:lnTo>
                  <a:lnTo>
                    <a:pt x="753" y="121"/>
                  </a:lnTo>
                  <a:lnTo>
                    <a:pt x="739" y="103"/>
                  </a:lnTo>
                  <a:lnTo>
                    <a:pt x="725" y="81"/>
                  </a:lnTo>
                  <a:lnTo>
                    <a:pt x="728" y="65"/>
                  </a:lnTo>
                  <a:lnTo>
                    <a:pt x="739" y="57"/>
                  </a:lnTo>
                  <a:lnTo>
                    <a:pt x="739" y="43"/>
                  </a:lnTo>
                  <a:lnTo>
                    <a:pt x="734" y="37"/>
                  </a:lnTo>
                  <a:lnTo>
                    <a:pt x="717" y="36"/>
                  </a:lnTo>
                  <a:lnTo>
                    <a:pt x="697" y="16"/>
                  </a:lnTo>
                  <a:lnTo>
                    <a:pt x="665" y="16"/>
                  </a:lnTo>
                  <a:lnTo>
                    <a:pt x="665" y="17"/>
                  </a:lnTo>
                  <a:lnTo>
                    <a:pt x="665" y="16"/>
                  </a:lnTo>
                  <a:lnTo>
                    <a:pt x="665" y="17"/>
                  </a:lnTo>
                  <a:lnTo>
                    <a:pt x="665" y="19"/>
                  </a:lnTo>
                  <a:lnTo>
                    <a:pt x="695" y="19"/>
                  </a:lnTo>
                  <a:lnTo>
                    <a:pt x="716" y="40"/>
                  </a:lnTo>
                  <a:lnTo>
                    <a:pt x="731" y="41"/>
                  </a:lnTo>
                  <a:lnTo>
                    <a:pt x="736" y="44"/>
                  </a:lnTo>
                  <a:lnTo>
                    <a:pt x="736" y="55"/>
                  </a:lnTo>
                  <a:lnTo>
                    <a:pt x="726" y="63"/>
                  </a:lnTo>
                  <a:lnTo>
                    <a:pt x="722" y="82"/>
                  </a:lnTo>
                  <a:lnTo>
                    <a:pt x="736" y="105"/>
                  </a:lnTo>
                  <a:lnTo>
                    <a:pt x="751" y="123"/>
                  </a:lnTo>
                  <a:lnTo>
                    <a:pt x="766" y="135"/>
                  </a:lnTo>
                  <a:lnTo>
                    <a:pt x="772" y="201"/>
                  </a:lnTo>
                  <a:lnTo>
                    <a:pt x="768" y="410"/>
                  </a:lnTo>
                  <a:lnTo>
                    <a:pt x="694" y="411"/>
                  </a:lnTo>
                  <a:lnTo>
                    <a:pt x="416" y="408"/>
                  </a:lnTo>
                  <a:lnTo>
                    <a:pt x="148" y="395"/>
                  </a:lnTo>
                  <a:lnTo>
                    <a:pt x="3" y="389"/>
                  </a:lnTo>
                  <a:lnTo>
                    <a:pt x="29" y="3"/>
                  </a:lnTo>
                  <a:lnTo>
                    <a:pt x="158" y="8"/>
                  </a:lnTo>
                  <a:lnTo>
                    <a:pt x="402" y="15"/>
                  </a:lnTo>
                  <a:lnTo>
                    <a:pt x="665" y="19"/>
                  </a:lnTo>
                  <a:lnTo>
                    <a:pt x="665" y="19"/>
                  </a:lnTo>
                  <a:lnTo>
                    <a:pt x="665" y="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52">
              <a:extLst>
                <a:ext uri="{FF2B5EF4-FFF2-40B4-BE49-F238E27FC236}">
                  <a16:creationId xmlns:a16="http://schemas.microsoft.com/office/drawing/2014/main" id="{F7D27981-75E7-0994-5AE1-55699A7E0EDF}"/>
                </a:ext>
              </a:extLst>
            </p:cNvPr>
            <p:cNvSpPr>
              <a:spLocks/>
            </p:cNvSpPr>
            <p:nvPr/>
          </p:nvSpPr>
          <p:spPr bwMode="auto">
            <a:xfrm>
              <a:off x="3580" y="1964"/>
              <a:ext cx="752" cy="386"/>
            </a:xfrm>
            <a:custGeom>
              <a:avLst/>
              <a:gdLst>
                <a:gd name="T0" fmla="*/ 142 w 752"/>
                <a:gd name="T1" fmla="*/ 380 h 386"/>
                <a:gd name="T2" fmla="*/ 168 w 752"/>
                <a:gd name="T3" fmla="*/ 356 h 386"/>
                <a:gd name="T4" fmla="*/ 622 w 752"/>
                <a:gd name="T5" fmla="*/ 311 h 386"/>
                <a:gd name="T6" fmla="*/ 678 w 752"/>
                <a:gd name="T7" fmla="*/ 276 h 386"/>
                <a:gd name="T8" fmla="*/ 715 w 752"/>
                <a:gd name="T9" fmla="*/ 218 h 386"/>
                <a:gd name="T10" fmla="*/ 752 w 752"/>
                <a:gd name="T11" fmla="*/ 182 h 386"/>
                <a:gd name="T12" fmla="*/ 718 w 752"/>
                <a:gd name="T13" fmla="*/ 154 h 386"/>
                <a:gd name="T14" fmla="*/ 697 w 752"/>
                <a:gd name="T15" fmla="*/ 119 h 386"/>
                <a:gd name="T16" fmla="*/ 676 w 752"/>
                <a:gd name="T17" fmla="*/ 98 h 386"/>
                <a:gd name="T18" fmla="*/ 659 w 752"/>
                <a:gd name="T19" fmla="*/ 50 h 386"/>
                <a:gd name="T20" fmla="*/ 644 w 752"/>
                <a:gd name="T21" fmla="*/ 29 h 386"/>
                <a:gd name="T22" fmla="*/ 625 w 752"/>
                <a:gd name="T23" fmla="*/ 38 h 386"/>
                <a:gd name="T24" fmla="*/ 598 w 752"/>
                <a:gd name="T25" fmla="*/ 43 h 386"/>
                <a:gd name="T26" fmla="*/ 569 w 752"/>
                <a:gd name="T27" fmla="*/ 49 h 386"/>
                <a:gd name="T28" fmla="*/ 544 w 752"/>
                <a:gd name="T29" fmla="*/ 37 h 386"/>
                <a:gd name="T30" fmla="*/ 499 w 752"/>
                <a:gd name="T31" fmla="*/ 9 h 386"/>
                <a:gd name="T32" fmla="*/ 469 w 752"/>
                <a:gd name="T33" fmla="*/ 5 h 386"/>
                <a:gd name="T34" fmla="*/ 441 w 752"/>
                <a:gd name="T35" fmla="*/ 19 h 386"/>
                <a:gd name="T36" fmla="*/ 451 w 752"/>
                <a:gd name="T37" fmla="*/ 40 h 386"/>
                <a:gd name="T38" fmla="*/ 411 w 752"/>
                <a:gd name="T39" fmla="*/ 64 h 386"/>
                <a:gd name="T40" fmla="*/ 392 w 752"/>
                <a:gd name="T41" fmla="*/ 93 h 386"/>
                <a:gd name="T42" fmla="*/ 347 w 752"/>
                <a:gd name="T43" fmla="*/ 137 h 386"/>
                <a:gd name="T44" fmla="*/ 343 w 752"/>
                <a:gd name="T45" fmla="*/ 164 h 386"/>
                <a:gd name="T46" fmla="*/ 308 w 752"/>
                <a:gd name="T47" fmla="*/ 155 h 386"/>
                <a:gd name="T48" fmla="*/ 286 w 752"/>
                <a:gd name="T49" fmla="*/ 188 h 386"/>
                <a:gd name="T50" fmla="*/ 267 w 752"/>
                <a:gd name="T51" fmla="*/ 184 h 386"/>
                <a:gd name="T52" fmla="*/ 241 w 752"/>
                <a:gd name="T53" fmla="*/ 183 h 386"/>
                <a:gd name="T54" fmla="*/ 216 w 752"/>
                <a:gd name="T55" fmla="*/ 198 h 386"/>
                <a:gd name="T56" fmla="*/ 186 w 752"/>
                <a:gd name="T57" fmla="*/ 190 h 386"/>
                <a:gd name="T58" fmla="*/ 136 w 752"/>
                <a:gd name="T59" fmla="*/ 204 h 386"/>
                <a:gd name="T60" fmla="*/ 122 w 752"/>
                <a:gd name="T61" fmla="*/ 231 h 386"/>
                <a:gd name="T62" fmla="*/ 106 w 752"/>
                <a:gd name="T63" fmla="*/ 261 h 386"/>
                <a:gd name="T64" fmla="*/ 92 w 752"/>
                <a:gd name="T65" fmla="*/ 284 h 386"/>
                <a:gd name="T66" fmla="*/ 99 w 752"/>
                <a:gd name="T67" fmla="*/ 311 h 386"/>
                <a:gd name="T68" fmla="*/ 53 w 752"/>
                <a:gd name="T69" fmla="*/ 299 h 386"/>
                <a:gd name="T70" fmla="*/ 27 w 752"/>
                <a:gd name="T71" fmla="*/ 312 h 386"/>
                <a:gd name="T72" fmla="*/ 33 w 752"/>
                <a:gd name="T73" fmla="*/ 337 h 386"/>
                <a:gd name="T74" fmla="*/ 26 w 752"/>
                <a:gd name="T75" fmla="*/ 369 h 386"/>
                <a:gd name="T76" fmla="*/ 0 w 752"/>
                <a:gd name="T77" fmla="*/ 386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52" h="386">
                  <a:moveTo>
                    <a:pt x="66" y="385"/>
                  </a:moveTo>
                  <a:lnTo>
                    <a:pt x="142" y="380"/>
                  </a:lnTo>
                  <a:lnTo>
                    <a:pt x="142" y="356"/>
                  </a:lnTo>
                  <a:lnTo>
                    <a:pt x="168" y="356"/>
                  </a:lnTo>
                  <a:lnTo>
                    <a:pt x="351" y="336"/>
                  </a:lnTo>
                  <a:lnTo>
                    <a:pt x="622" y="311"/>
                  </a:lnTo>
                  <a:lnTo>
                    <a:pt x="655" y="289"/>
                  </a:lnTo>
                  <a:lnTo>
                    <a:pt x="678" y="276"/>
                  </a:lnTo>
                  <a:lnTo>
                    <a:pt x="679" y="266"/>
                  </a:lnTo>
                  <a:lnTo>
                    <a:pt x="715" y="218"/>
                  </a:lnTo>
                  <a:lnTo>
                    <a:pt x="740" y="197"/>
                  </a:lnTo>
                  <a:lnTo>
                    <a:pt x="752" y="182"/>
                  </a:lnTo>
                  <a:lnTo>
                    <a:pt x="733" y="170"/>
                  </a:lnTo>
                  <a:lnTo>
                    <a:pt x="718" y="154"/>
                  </a:lnTo>
                  <a:lnTo>
                    <a:pt x="700" y="131"/>
                  </a:lnTo>
                  <a:lnTo>
                    <a:pt x="697" y="119"/>
                  </a:lnTo>
                  <a:lnTo>
                    <a:pt x="682" y="110"/>
                  </a:lnTo>
                  <a:lnTo>
                    <a:pt x="676" y="98"/>
                  </a:lnTo>
                  <a:lnTo>
                    <a:pt x="674" y="62"/>
                  </a:lnTo>
                  <a:lnTo>
                    <a:pt x="659" y="50"/>
                  </a:lnTo>
                  <a:lnTo>
                    <a:pt x="647" y="43"/>
                  </a:lnTo>
                  <a:lnTo>
                    <a:pt x="644" y="29"/>
                  </a:lnTo>
                  <a:lnTo>
                    <a:pt x="637" y="31"/>
                  </a:lnTo>
                  <a:lnTo>
                    <a:pt x="625" y="38"/>
                  </a:lnTo>
                  <a:lnTo>
                    <a:pt x="610" y="54"/>
                  </a:lnTo>
                  <a:lnTo>
                    <a:pt x="598" y="43"/>
                  </a:lnTo>
                  <a:lnTo>
                    <a:pt x="583" y="40"/>
                  </a:lnTo>
                  <a:lnTo>
                    <a:pt x="569" y="49"/>
                  </a:lnTo>
                  <a:lnTo>
                    <a:pt x="555" y="49"/>
                  </a:lnTo>
                  <a:lnTo>
                    <a:pt x="544" y="37"/>
                  </a:lnTo>
                  <a:lnTo>
                    <a:pt x="511" y="36"/>
                  </a:lnTo>
                  <a:lnTo>
                    <a:pt x="499" y="9"/>
                  </a:lnTo>
                  <a:lnTo>
                    <a:pt x="482" y="0"/>
                  </a:lnTo>
                  <a:lnTo>
                    <a:pt x="469" y="5"/>
                  </a:lnTo>
                  <a:lnTo>
                    <a:pt x="445" y="6"/>
                  </a:lnTo>
                  <a:lnTo>
                    <a:pt x="441" y="19"/>
                  </a:lnTo>
                  <a:lnTo>
                    <a:pt x="449" y="28"/>
                  </a:lnTo>
                  <a:lnTo>
                    <a:pt x="451" y="40"/>
                  </a:lnTo>
                  <a:lnTo>
                    <a:pt x="434" y="53"/>
                  </a:lnTo>
                  <a:lnTo>
                    <a:pt x="411" y="64"/>
                  </a:lnTo>
                  <a:lnTo>
                    <a:pt x="395" y="66"/>
                  </a:lnTo>
                  <a:lnTo>
                    <a:pt x="392" y="93"/>
                  </a:lnTo>
                  <a:lnTo>
                    <a:pt x="363" y="114"/>
                  </a:lnTo>
                  <a:lnTo>
                    <a:pt x="347" y="137"/>
                  </a:lnTo>
                  <a:lnTo>
                    <a:pt x="348" y="150"/>
                  </a:lnTo>
                  <a:lnTo>
                    <a:pt x="343" y="164"/>
                  </a:lnTo>
                  <a:lnTo>
                    <a:pt x="316" y="164"/>
                  </a:lnTo>
                  <a:lnTo>
                    <a:pt x="308" y="155"/>
                  </a:lnTo>
                  <a:lnTo>
                    <a:pt x="285" y="169"/>
                  </a:lnTo>
                  <a:lnTo>
                    <a:pt x="286" y="188"/>
                  </a:lnTo>
                  <a:lnTo>
                    <a:pt x="272" y="192"/>
                  </a:lnTo>
                  <a:lnTo>
                    <a:pt x="267" y="184"/>
                  </a:lnTo>
                  <a:lnTo>
                    <a:pt x="257" y="176"/>
                  </a:lnTo>
                  <a:lnTo>
                    <a:pt x="241" y="183"/>
                  </a:lnTo>
                  <a:lnTo>
                    <a:pt x="229" y="204"/>
                  </a:lnTo>
                  <a:lnTo>
                    <a:pt x="216" y="198"/>
                  </a:lnTo>
                  <a:lnTo>
                    <a:pt x="208" y="188"/>
                  </a:lnTo>
                  <a:lnTo>
                    <a:pt x="186" y="190"/>
                  </a:lnTo>
                  <a:lnTo>
                    <a:pt x="152" y="197"/>
                  </a:lnTo>
                  <a:lnTo>
                    <a:pt x="136" y="204"/>
                  </a:lnTo>
                  <a:lnTo>
                    <a:pt x="128" y="225"/>
                  </a:lnTo>
                  <a:lnTo>
                    <a:pt x="122" y="231"/>
                  </a:lnTo>
                  <a:lnTo>
                    <a:pt x="131" y="254"/>
                  </a:lnTo>
                  <a:lnTo>
                    <a:pt x="106" y="261"/>
                  </a:lnTo>
                  <a:lnTo>
                    <a:pt x="94" y="270"/>
                  </a:lnTo>
                  <a:lnTo>
                    <a:pt x="92" y="284"/>
                  </a:lnTo>
                  <a:lnTo>
                    <a:pt x="99" y="298"/>
                  </a:lnTo>
                  <a:lnTo>
                    <a:pt x="99" y="311"/>
                  </a:lnTo>
                  <a:lnTo>
                    <a:pt x="90" y="314"/>
                  </a:lnTo>
                  <a:lnTo>
                    <a:pt x="53" y="299"/>
                  </a:lnTo>
                  <a:lnTo>
                    <a:pt x="39" y="304"/>
                  </a:lnTo>
                  <a:lnTo>
                    <a:pt x="27" y="312"/>
                  </a:lnTo>
                  <a:lnTo>
                    <a:pt x="22" y="324"/>
                  </a:lnTo>
                  <a:lnTo>
                    <a:pt x="33" y="337"/>
                  </a:lnTo>
                  <a:lnTo>
                    <a:pt x="27" y="348"/>
                  </a:lnTo>
                  <a:lnTo>
                    <a:pt x="26" y="369"/>
                  </a:lnTo>
                  <a:lnTo>
                    <a:pt x="12" y="376"/>
                  </a:lnTo>
                  <a:lnTo>
                    <a:pt x="0" y="386"/>
                  </a:lnTo>
                  <a:lnTo>
                    <a:pt x="66" y="3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53">
              <a:extLst>
                <a:ext uri="{FF2B5EF4-FFF2-40B4-BE49-F238E27FC236}">
                  <a16:creationId xmlns:a16="http://schemas.microsoft.com/office/drawing/2014/main" id="{87F03A78-FF33-6837-C5BD-8D8E131FAEDB}"/>
                </a:ext>
              </a:extLst>
            </p:cNvPr>
            <p:cNvSpPr>
              <a:spLocks/>
            </p:cNvSpPr>
            <p:nvPr/>
          </p:nvSpPr>
          <p:spPr bwMode="auto">
            <a:xfrm>
              <a:off x="3575" y="1962"/>
              <a:ext cx="760" cy="390"/>
            </a:xfrm>
            <a:custGeom>
              <a:avLst/>
              <a:gdLst>
                <a:gd name="T0" fmla="*/ 148 w 760"/>
                <a:gd name="T1" fmla="*/ 385 h 390"/>
                <a:gd name="T2" fmla="*/ 356 w 760"/>
                <a:gd name="T3" fmla="*/ 341 h 390"/>
                <a:gd name="T4" fmla="*/ 661 w 760"/>
                <a:gd name="T5" fmla="*/ 292 h 390"/>
                <a:gd name="T6" fmla="*/ 722 w 760"/>
                <a:gd name="T7" fmla="*/ 221 h 390"/>
                <a:gd name="T8" fmla="*/ 739 w 760"/>
                <a:gd name="T9" fmla="*/ 171 h 390"/>
                <a:gd name="T10" fmla="*/ 703 w 760"/>
                <a:gd name="T11" fmla="*/ 119 h 390"/>
                <a:gd name="T12" fmla="*/ 681 w 760"/>
                <a:gd name="T13" fmla="*/ 63 h 390"/>
                <a:gd name="T14" fmla="*/ 651 w 760"/>
                <a:gd name="T15" fmla="*/ 29 h 390"/>
                <a:gd name="T16" fmla="*/ 615 w 760"/>
                <a:gd name="T17" fmla="*/ 54 h 390"/>
                <a:gd name="T18" fmla="*/ 573 w 760"/>
                <a:gd name="T19" fmla="*/ 50 h 390"/>
                <a:gd name="T20" fmla="*/ 517 w 760"/>
                <a:gd name="T21" fmla="*/ 37 h 390"/>
                <a:gd name="T22" fmla="*/ 474 w 760"/>
                <a:gd name="T23" fmla="*/ 6 h 390"/>
                <a:gd name="T24" fmla="*/ 452 w 760"/>
                <a:gd name="T25" fmla="*/ 30 h 390"/>
                <a:gd name="T26" fmla="*/ 415 w 760"/>
                <a:gd name="T27" fmla="*/ 64 h 390"/>
                <a:gd name="T28" fmla="*/ 367 w 760"/>
                <a:gd name="T29" fmla="*/ 115 h 390"/>
                <a:gd name="T30" fmla="*/ 347 w 760"/>
                <a:gd name="T31" fmla="*/ 165 h 390"/>
                <a:gd name="T32" fmla="*/ 288 w 760"/>
                <a:gd name="T33" fmla="*/ 170 h 390"/>
                <a:gd name="T34" fmla="*/ 273 w 760"/>
                <a:gd name="T35" fmla="*/ 185 h 390"/>
                <a:gd name="T36" fmla="*/ 234 w 760"/>
                <a:gd name="T37" fmla="*/ 204 h 390"/>
                <a:gd name="T38" fmla="*/ 190 w 760"/>
                <a:gd name="T39" fmla="*/ 191 h 390"/>
                <a:gd name="T40" fmla="*/ 131 w 760"/>
                <a:gd name="T41" fmla="*/ 226 h 390"/>
                <a:gd name="T42" fmla="*/ 110 w 760"/>
                <a:gd name="T43" fmla="*/ 262 h 390"/>
                <a:gd name="T44" fmla="*/ 102 w 760"/>
                <a:gd name="T45" fmla="*/ 300 h 390"/>
                <a:gd name="T46" fmla="*/ 58 w 760"/>
                <a:gd name="T47" fmla="*/ 299 h 390"/>
                <a:gd name="T48" fmla="*/ 26 w 760"/>
                <a:gd name="T49" fmla="*/ 326 h 390"/>
                <a:gd name="T50" fmla="*/ 30 w 760"/>
                <a:gd name="T51" fmla="*/ 370 h 390"/>
                <a:gd name="T52" fmla="*/ 71 w 760"/>
                <a:gd name="T53" fmla="*/ 389 h 390"/>
                <a:gd name="T54" fmla="*/ 71 w 760"/>
                <a:gd name="T55" fmla="*/ 386 h 390"/>
                <a:gd name="T56" fmla="*/ 34 w 760"/>
                <a:gd name="T57" fmla="*/ 371 h 390"/>
                <a:gd name="T58" fmla="*/ 29 w 760"/>
                <a:gd name="T59" fmla="*/ 324 h 390"/>
                <a:gd name="T60" fmla="*/ 58 w 760"/>
                <a:gd name="T61" fmla="*/ 302 h 390"/>
                <a:gd name="T62" fmla="*/ 105 w 760"/>
                <a:gd name="T63" fmla="*/ 300 h 390"/>
                <a:gd name="T64" fmla="*/ 112 w 760"/>
                <a:gd name="T65" fmla="*/ 265 h 390"/>
                <a:gd name="T66" fmla="*/ 134 w 760"/>
                <a:gd name="T67" fmla="*/ 228 h 390"/>
                <a:gd name="T68" fmla="*/ 191 w 760"/>
                <a:gd name="T69" fmla="*/ 195 h 390"/>
                <a:gd name="T70" fmla="*/ 235 w 760"/>
                <a:gd name="T71" fmla="*/ 209 h 390"/>
                <a:gd name="T72" fmla="*/ 271 w 760"/>
                <a:gd name="T73" fmla="*/ 187 h 390"/>
                <a:gd name="T74" fmla="*/ 292 w 760"/>
                <a:gd name="T75" fmla="*/ 171 h 390"/>
                <a:gd name="T76" fmla="*/ 349 w 760"/>
                <a:gd name="T77" fmla="*/ 168 h 390"/>
                <a:gd name="T78" fmla="*/ 369 w 760"/>
                <a:gd name="T79" fmla="*/ 117 h 390"/>
                <a:gd name="T80" fmla="*/ 416 w 760"/>
                <a:gd name="T81" fmla="*/ 67 h 390"/>
                <a:gd name="T82" fmla="*/ 455 w 760"/>
                <a:gd name="T83" fmla="*/ 29 h 390"/>
                <a:gd name="T84" fmla="*/ 475 w 760"/>
                <a:gd name="T85" fmla="*/ 9 h 390"/>
                <a:gd name="T86" fmla="*/ 514 w 760"/>
                <a:gd name="T87" fmla="*/ 40 h 390"/>
                <a:gd name="T88" fmla="*/ 574 w 760"/>
                <a:gd name="T89" fmla="*/ 53 h 390"/>
                <a:gd name="T90" fmla="*/ 615 w 760"/>
                <a:gd name="T91" fmla="*/ 58 h 390"/>
                <a:gd name="T92" fmla="*/ 648 w 760"/>
                <a:gd name="T93" fmla="*/ 33 h 390"/>
                <a:gd name="T94" fmla="*/ 678 w 760"/>
                <a:gd name="T95" fmla="*/ 65 h 390"/>
                <a:gd name="T96" fmla="*/ 701 w 760"/>
                <a:gd name="T97" fmla="*/ 122 h 390"/>
                <a:gd name="T98" fmla="*/ 737 w 760"/>
                <a:gd name="T99" fmla="*/ 173 h 390"/>
                <a:gd name="T100" fmla="*/ 719 w 760"/>
                <a:gd name="T101" fmla="*/ 219 h 390"/>
                <a:gd name="T102" fmla="*/ 660 w 760"/>
                <a:gd name="T103" fmla="*/ 290 h 390"/>
                <a:gd name="T104" fmla="*/ 355 w 760"/>
                <a:gd name="T105" fmla="*/ 337 h 390"/>
                <a:gd name="T106" fmla="*/ 145 w 760"/>
                <a:gd name="T107" fmla="*/ 381 h 390"/>
                <a:gd name="T108" fmla="*/ 71 w 760"/>
                <a:gd name="T109" fmla="*/ 386 h 3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60" h="390">
                  <a:moveTo>
                    <a:pt x="71" y="387"/>
                  </a:moveTo>
                  <a:lnTo>
                    <a:pt x="71" y="389"/>
                  </a:lnTo>
                  <a:lnTo>
                    <a:pt x="148" y="385"/>
                  </a:lnTo>
                  <a:lnTo>
                    <a:pt x="149" y="360"/>
                  </a:lnTo>
                  <a:lnTo>
                    <a:pt x="173" y="360"/>
                  </a:lnTo>
                  <a:lnTo>
                    <a:pt x="356" y="341"/>
                  </a:lnTo>
                  <a:lnTo>
                    <a:pt x="356" y="341"/>
                  </a:lnTo>
                  <a:lnTo>
                    <a:pt x="628" y="315"/>
                  </a:lnTo>
                  <a:lnTo>
                    <a:pt x="661" y="292"/>
                  </a:lnTo>
                  <a:lnTo>
                    <a:pt x="686" y="279"/>
                  </a:lnTo>
                  <a:lnTo>
                    <a:pt x="686" y="268"/>
                  </a:lnTo>
                  <a:lnTo>
                    <a:pt x="722" y="221"/>
                  </a:lnTo>
                  <a:lnTo>
                    <a:pt x="746" y="200"/>
                  </a:lnTo>
                  <a:lnTo>
                    <a:pt x="760" y="184"/>
                  </a:lnTo>
                  <a:lnTo>
                    <a:pt x="739" y="171"/>
                  </a:lnTo>
                  <a:lnTo>
                    <a:pt x="724" y="155"/>
                  </a:lnTo>
                  <a:lnTo>
                    <a:pt x="706" y="132"/>
                  </a:lnTo>
                  <a:lnTo>
                    <a:pt x="703" y="119"/>
                  </a:lnTo>
                  <a:lnTo>
                    <a:pt x="688" y="111"/>
                  </a:lnTo>
                  <a:lnTo>
                    <a:pt x="682" y="100"/>
                  </a:lnTo>
                  <a:lnTo>
                    <a:pt x="681" y="63"/>
                  </a:lnTo>
                  <a:lnTo>
                    <a:pt x="665" y="50"/>
                  </a:lnTo>
                  <a:lnTo>
                    <a:pt x="654" y="44"/>
                  </a:lnTo>
                  <a:lnTo>
                    <a:pt x="651" y="29"/>
                  </a:lnTo>
                  <a:lnTo>
                    <a:pt x="642" y="30"/>
                  </a:lnTo>
                  <a:lnTo>
                    <a:pt x="629" y="38"/>
                  </a:lnTo>
                  <a:lnTo>
                    <a:pt x="615" y="54"/>
                  </a:lnTo>
                  <a:lnTo>
                    <a:pt x="604" y="44"/>
                  </a:lnTo>
                  <a:lnTo>
                    <a:pt x="588" y="41"/>
                  </a:lnTo>
                  <a:lnTo>
                    <a:pt x="573" y="50"/>
                  </a:lnTo>
                  <a:lnTo>
                    <a:pt x="561" y="50"/>
                  </a:lnTo>
                  <a:lnTo>
                    <a:pt x="550" y="37"/>
                  </a:lnTo>
                  <a:lnTo>
                    <a:pt x="517" y="37"/>
                  </a:lnTo>
                  <a:lnTo>
                    <a:pt x="506" y="10"/>
                  </a:lnTo>
                  <a:lnTo>
                    <a:pt x="487" y="0"/>
                  </a:lnTo>
                  <a:lnTo>
                    <a:pt x="474" y="6"/>
                  </a:lnTo>
                  <a:lnTo>
                    <a:pt x="449" y="7"/>
                  </a:lnTo>
                  <a:lnTo>
                    <a:pt x="444" y="22"/>
                  </a:lnTo>
                  <a:lnTo>
                    <a:pt x="452" y="30"/>
                  </a:lnTo>
                  <a:lnTo>
                    <a:pt x="454" y="42"/>
                  </a:lnTo>
                  <a:lnTo>
                    <a:pt x="438" y="53"/>
                  </a:lnTo>
                  <a:lnTo>
                    <a:pt x="415" y="64"/>
                  </a:lnTo>
                  <a:lnTo>
                    <a:pt x="399" y="67"/>
                  </a:lnTo>
                  <a:lnTo>
                    <a:pt x="396" y="94"/>
                  </a:lnTo>
                  <a:lnTo>
                    <a:pt x="367" y="115"/>
                  </a:lnTo>
                  <a:lnTo>
                    <a:pt x="351" y="138"/>
                  </a:lnTo>
                  <a:lnTo>
                    <a:pt x="352" y="152"/>
                  </a:lnTo>
                  <a:lnTo>
                    <a:pt x="347" y="165"/>
                  </a:lnTo>
                  <a:lnTo>
                    <a:pt x="322" y="163"/>
                  </a:lnTo>
                  <a:lnTo>
                    <a:pt x="313" y="155"/>
                  </a:lnTo>
                  <a:lnTo>
                    <a:pt x="288" y="170"/>
                  </a:lnTo>
                  <a:lnTo>
                    <a:pt x="289" y="189"/>
                  </a:lnTo>
                  <a:lnTo>
                    <a:pt x="277" y="192"/>
                  </a:lnTo>
                  <a:lnTo>
                    <a:pt x="273" y="185"/>
                  </a:lnTo>
                  <a:lnTo>
                    <a:pt x="262" y="176"/>
                  </a:lnTo>
                  <a:lnTo>
                    <a:pt x="244" y="184"/>
                  </a:lnTo>
                  <a:lnTo>
                    <a:pt x="234" y="204"/>
                  </a:lnTo>
                  <a:lnTo>
                    <a:pt x="222" y="199"/>
                  </a:lnTo>
                  <a:lnTo>
                    <a:pt x="214" y="188"/>
                  </a:lnTo>
                  <a:lnTo>
                    <a:pt x="190" y="191"/>
                  </a:lnTo>
                  <a:lnTo>
                    <a:pt x="157" y="197"/>
                  </a:lnTo>
                  <a:lnTo>
                    <a:pt x="139" y="205"/>
                  </a:lnTo>
                  <a:lnTo>
                    <a:pt x="131" y="226"/>
                  </a:lnTo>
                  <a:lnTo>
                    <a:pt x="125" y="232"/>
                  </a:lnTo>
                  <a:lnTo>
                    <a:pt x="134" y="255"/>
                  </a:lnTo>
                  <a:lnTo>
                    <a:pt x="110" y="262"/>
                  </a:lnTo>
                  <a:lnTo>
                    <a:pt x="98" y="271"/>
                  </a:lnTo>
                  <a:lnTo>
                    <a:pt x="96" y="286"/>
                  </a:lnTo>
                  <a:lnTo>
                    <a:pt x="102" y="300"/>
                  </a:lnTo>
                  <a:lnTo>
                    <a:pt x="102" y="312"/>
                  </a:lnTo>
                  <a:lnTo>
                    <a:pt x="95" y="314"/>
                  </a:lnTo>
                  <a:lnTo>
                    <a:pt x="58" y="299"/>
                  </a:lnTo>
                  <a:lnTo>
                    <a:pt x="43" y="304"/>
                  </a:lnTo>
                  <a:lnTo>
                    <a:pt x="31" y="313"/>
                  </a:lnTo>
                  <a:lnTo>
                    <a:pt x="26" y="326"/>
                  </a:lnTo>
                  <a:lnTo>
                    <a:pt x="36" y="339"/>
                  </a:lnTo>
                  <a:lnTo>
                    <a:pt x="30" y="350"/>
                  </a:lnTo>
                  <a:lnTo>
                    <a:pt x="30" y="370"/>
                  </a:lnTo>
                  <a:lnTo>
                    <a:pt x="16" y="377"/>
                  </a:lnTo>
                  <a:lnTo>
                    <a:pt x="0" y="390"/>
                  </a:lnTo>
                  <a:lnTo>
                    <a:pt x="71" y="389"/>
                  </a:lnTo>
                  <a:lnTo>
                    <a:pt x="71" y="389"/>
                  </a:lnTo>
                  <a:lnTo>
                    <a:pt x="71" y="387"/>
                  </a:lnTo>
                  <a:lnTo>
                    <a:pt x="71" y="386"/>
                  </a:lnTo>
                  <a:lnTo>
                    <a:pt x="9" y="387"/>
                  </a:lnTo>
                  <a:lnTo>
                    <a:pt x="19" y="379"/>
                  </a:lnTo>
                  <a:lnTo>
                    <a:pt x="34" y="371"/>
                  </a:lnTo>
                  <a:lnTo>
                    <a:pt x="34" y="350"/>
                  </a:lnTo>
                  <a:lnTo>
                    <a:pt x="39" y="339"/>
                  </a:lnTo>
                  <a:lnTo>
                    <a:pt x="29" y="324"/>
                  </a:lnTo>
                  <a:lnTo>
                    <a:pt x="34" y="315"/>
                  </a:lnTo>
                  <a:lnTo>
                    <a:pt x="45" y="307"/>
                  </a:lnTo>
                  <a:lnTo>
                    <a:pt x="58" y="302"/>
                  </a:lnTo>
                  <a:lnTo>
                    <a:pt x="95" y="317"/>
                  </a:lnTo>
                  <a:lnTo>
                    <a:pt x="105" y="314"/>
                  </a:lnTo>
                  <a:lnTo>
                    <a:pt x="105" y="300"/>
                  </a:lnTo>
                  <a:lnTo>
                    <a:pt x="99" y="285"/>
                  </a:lnTo>
                  <a:lnTo>
                    <a:pt x="101" y="273"/>
                  </a:lnTo>
                  <a:lnTo>
                    <a:pt x="112" y="265"/>
                  </a:lnTo>
                  <a:lnTo>
                    <a:pt x="139" y="256"/>
                  </a:lnTo>
                  <a:lnTo>
                    <a:pt x="129" y="233"/>
                  </a:lnTo>
                  <a:lnTo>
                    <a:pt x="134" y="228"/>
                  </a:lnTo>
                  <a:lnTo>
                    <a:pt x="142" y="207"/>
                  </a:lnTo>
                  <a:lnTo>
                    <a:pt x="158" y="200"/>
                  </a:lnTo>
                  <a:lnTo>
                    <a:pt x="191" y="195"/>
                  </a:lnTo>
                  <a:lnTo>
                    <a:pt x="213" y="192"/>
                  </a:lnTo>
                  <a:lnTo>
                    <a:pt x="220" y="201"/>
                  </a:lnTo>
                  <a:lnTo>
                    <a:pt x="235" y="209"/>
                  </a:lnTo>
                  <a:lnTo>
                    <a:pt x="247" y="186"/>
                  </a:lnTo>
                  <a:lnTo>
                    <a:pt x="261" y="181"/>
                  </a:lnTo>
                  <a:lnTo>
                    <a:pt x="271" y="187"/>
                  </a:lnTo>
                  <a:lnTo>
                    <a:pt x="276" y="196"/>
                  </a:lnTo>
                  <a:lnTo>
                    <a:pt x="293" y="191"/>
                  </a:lnTo>
                  <a:lnTo>
                    <a:pt x="292" y="171"/>
                  </a:lnTo>
                  <a:lnTo>
                    <a:pt x="313" y="159"/>
                  </a:lnTo>
                  <a:lnTo>
                    <a:pt x="320" y="167"/>
                  </a:lnTo>
                  <a:lnTo>
                    <a:pt x="349" y="168"/>
                  </a:lnTo>
                  <a:lnTo>
                    <a:pt x="355" y="152"/>
                  </a:lnTo>
                  <a:lnTo>
                    <a:pt x="354" y="139"/>
                  </a:lnTo>
                  <a:lnTo>
                    <a:pt x="369" y="117"/>
                  </a:lnTo>
                  <a:lnTo>
                    <a:pt x="399" y="96"/>
                  </a:lnTo>
                  <a:lnTo>
                    <a:pt x="401" y="69"/>
                  </a:lnTo>
                  <a:lnTo>
                    <a:pt x="416" y="67"/>
                  </a:lnTo>
                  <a:lnTo>
                    <a:pt x="440" y="56"/>
                  </a:lnTo>
                  <a:lnTo>
                    <a:pt x="457" y="43"/>
                  </a:lnTo>
                  <a:lnTo>
                    <a:pt x="455" y="29"/>
                  </a:lnTo>
                  <a:lnTo>
                    <a:pt x="449" y="21"/>
                  </a:lnTo>
                  <a:lnTo>
                    <a:pt x="451" y="10"/>
                  </a:lnTo>
                  <a:lnTo>
                    <a:pt x="475" y="9"/>
                  </a:lnTo>
                  <a:lnTo>
                    <a:pt x="487" y="4"/>
                  </a:lnTo>
                  <a:lnTo>
                    <a:pt x="503" y="12"/>
                  </a:lnTo>
                  <a:lnTo>
                    <a:pt x="514" y="40"/>
                  </a:lnTo>
                  <a:lnTo>
                    <a:pt x="548" y="40"/>
                  </a:lnTo>
                  <a:lnTo>
                    <a:pt x="559" y="53"/>
                  </a:lnTo>
                  <a:lnTo>
                    <a:pt x="574" y="53"/>
                  </a:lnTo>
                  <a:lnTo>
                    <a:pt x="589" y="44"/>
                  </a:lnTo>
                  <a:lnTo>
                    <a:pt x="603" y="46"/>
                  </a:lnTo>
                  <a:lnTo>
                    <a:pt x="615" y="58"/>
                  </a:lnTo>
                  <a:lnTo>
                    <a:pt x="631" y="41"/>
                  </a:lnTo>
                  <a:lnTo>
                    <a:pt x="643" y="34"/>
                  </a:lnTo>
                  <a:lnTo>
                    <a:pt x="648" y="33"/>
                  </a:lnTo>
                  <a:lnTo>
                    <a:pt x="651" y="46"/>
                  </a:lnTo>
                  <a:lnTo>
                    <a:pt x="663" y="53"/>
                  </a:lnTo>
                  <a:lnTo>
                    <a:pt x="678" y="65"/>
                  </a:lnTo>
                  <a:lnTo>
                    <a:pt x="679" y="100"/>
                  </a:lnTo>
                  <a:lnTo>
                    <a:pt x="684" y="113"/>
                  </a:lnTo>
                  <a:lnTo>
                    <a:pt x="701" y="122"/>
                  </a:lnTo>
                  <a:lnTo>
                    <a:pt x="704" y="134"/>
                  </a:lnTo>
                  <a:lnTo>
                    <a:pt x="722" y="157"/>
                  </a:lnTo>
                  <a:lnTo>
                    <a:pt x="737" y="173"/>
                  </a:lnTo>
                  <a:lnTo>
                    <a:pt x="755" y="185"/>
                  </a:lnTo>
                  <a:lnTo>
                    <a:pt x="743" y="198"/>
                  </a:lnTo>
                  <a:lnTo>
                    <a:pt x="719" y="219"/>
                  </a:lnTo>
                  <a:lnTo>
                    <a:pt x="682" y="266"/>
                  </a:lnTo>
                  <a:lnTo>
                    <a:pt x="682" y="277"/>
                  </a:lnTo>
                  <a:lnTo>
                    <a:pt x="660" y="290"/>
                  </a:lnTo>
                  <a:lnTo>
                    <a:pt x="627" y="312"/>
                  </a:lnTo>
                  <a:lnTo>
                    <a:pt x="355" y="337"/>
                  </a:lnTo>
                  <a:lnTo>
                    <a:pt x="355" y="337"/>
                  </a:lnTo>
                  <a:lnTo>
                    <a:pt x="173" y="357"/>
                  </a:lnTo>
                  <a:lnTo>
                    <a:pt x="146" y="357"/>
                  </a:lnTo>
                  <a:lnTo>
                    <a:pt x="145" y="381"/>
                  </a:lnTo>
                  <a:lnTo>
                    <a:pt x="71" y="386"/>
                  </a:lnTo>
                  <a:lnTo>
                    <a:pt x="71" y="387"/>
                  </a:lnTo>
                  <a:lnTo>
                    <a:pt x="71" y="386"/>
                  </a:lnTo>
                  <a:lnTo>
                    <a:pt x="71" y="38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4">
              <a:extLst>
                <a:ext uri="{FF2B5EF4-FFF2-40B4-BE49-F238E27FC236}">
                  <a16:creationId xmlns:a16="http://schemas.microsoft.com/office/drawing/2014/main" id="{B2406345-9E5D-4012-5C31-628CBCB7B5C6}"/>
                </a:ext>
              </a:extLst>
            </p:cNvPr>
            <p:cNvSpPr>
              <a:spLocks/>
            </p:cNvSpPr>
            <p:nvPr/>
          </p:nvSpPr>
          <p:spPr bwMode="auto">
            <a:xfrm>
              <a:off x="3102" y="2836"/>
              <a:ext cx="592" cy="522"/>
            </a:xfrm>
            <a:custGeom>
              <a:avLst/>
              <a:gdLst>
                <a:gd name="T0" fmla="*/ 111 w 592"/>
                <a:gd name="T1" fmla="*/ 437 h 522"/>
                <a:gd name="T2" fmla="*/ 212 w 592"/>
                <a:gd name="T3" fmla="*/ 466 h 522"/>
                <a:gd name="T4" fmla="*/ 253 w 592"/>
                <a:gd name="T5" fmla="*/ 464 h 522"/>
                <a:gd name="T6" fmla="*/ 277 w 592"/>
                <a:gd name="T7" fmla="*/ 456 h 522"/>
                <a:gd name="T8" fmla="*/ 242 w 592"/>
                <a:gd name="T9" fmla="*/ 453 h 522"/>
                <a:gd name="T10" fmla="*/ 231 w 592"/>
                <a:gd name="T11" fmla="*/ 435 h 522"/>
                <a:gd name="T12" fmla="*/ 260 w 592"/>
                <a:gd name="T13" fmla="*/ 437 h 522"/>
                <a:gd name="T14" fmla="*/ 290 w 592"/>
                <a:gd name="T15" fmla="*/ 435 h 522"/>
                <a:gd name="T16" fmla="*/ 301 w 592"/>
                <a:gd name="T17" fmla="*/ 464 h 522"/>
                <a:gd name="T18" fmla="*/ 339 w 592"/>
                <a:gd name="T19" fmla="*/ 475 h 522"/>
                <a:gd name="T20" fmla="*/ 326 w 592"/>
                <a:gd name="T21" fmla="*/ 490 h 522"/>
                <a:gd name="T22" fmla="*/ 386 w 592"/>
                <a:gd name="T23" fmla="*/ 522 h 522"/>
                <a:gd name="T24" fmla="*/ 414 w 592"/>
                <a:gd name="T25" fmla="*/ 499 h 522"/>
                <a:gd name="T26" fmla="*/ 440 w 592"/>
                <a:gd name="T27" fmla="*/ 486 h 522"/>
                <a:gd name="T28" fmla="*/ 453 w 592"/>
                <a:gd name="T29" fmla="*/ 510 h 522"/>
                <a:gd name="T30" fmla="*/ 442 w 592"/>
                <a:gd name="T31" fmla="*/ 518 h 522"/>
                <a:gd name="T32" fmla="*/ 477 w 592"/>
                <a:gd name="T33" fmla="*/ 490 h 522"/>
                <a:gd name="T34" fmla="*/ 469 w 592"/>
                <a:gd name="T35" fmla="*/ 485 h 522"/>
                <a:gd name="T36" fmla="*/ 472 w 592"/>
                <a:gd name="T37" fmla="*/ 467 h 522"/>
                <a:gd name="T38" fmla="*/ 492 w 592"/>
                <a:gd name="T39" fmla="*/ 456 h 522"/>
                <a:gd name="T40" fmla="*/ 499 w 592"/>
                <a:gd name="T41" fmla="*/ 480 h 522"/>
                <a:gd name="T42" fmla="*/ 548 w 592"/>
                <a:gd name="T43" fmla="*/ 495 h 522"/>
                <a:gd name="T44" fmla="*/ 572 w 592"/>
                <a:gd name="T45" fmla="*/ 503 h 522"/>
                <a:gd name="T46" fmla="*/ 592 w 592"/>
                <a:gd name="T47" fmla="*/ 490 h 522"/>
                <a:gd name="T48" fmla="*/ 585 w 592"/>
                <a:gd name="T49" fmla="*/ 482 h 522"/>
                <a:gd name="T50" fmla="*/ 529 w 592"/>
                <a:gd name="T51" fmla="*/ 460 h 522"/>
                <a:gd name="T52" fmla="*/ 516 w 592"/>
                <a:gd name="T53" fmla="*/ 430 h 522"/>
                <a:gd name="T54" fmla="*/ 531 w 592"/>
                <a:gd name="T55" fmla="*/ 429 h 522"/>
                <a:gd name="T56" fmla="*/ 520 w 592"/>
                <a:gd name="T57" fmla="*/ 420 h 522"/>
                <a:gd name="T58" fmla="*/ 551 w 592"/>
                <a:gd name="T59" fmla="*/ 401 h 522"/>
                <a:gd name="T60" fmla="*/ 541 w 592"/>
                <a:gd name="T61" fmla="*/ 373 h 522"/>
                <a:gd name="T62" fmla="*/ 520 w 592"/>
                <a:gd name="T63" fmla="*/ 387 h 522"/>
                <a:gd name="T64" fmla="*/ 499 w 592"/>
                <a:gd name="T65" fmla="*/ 399 h 522"/>
                <a:gd name="T66" fmla="*/ 503 w 592"/>
                <a:gd name="T67" fmla="*/ 377 h 522"/>
                <a:gd name="T68" fmla="*/ 501 w 592"/>
                <a:gd name="T69" fmla="*/ 328 h 522"/>
                <a:gd name="T70" fmla="*/ 487 w 592"/>
                <a:gd name="T71" fmla="*/ 264 h 522"/>
                <a:gd name="T72" fmla="*/ 479 w 592"/>
                <a:gd name="T73" fmla="*/ 262 h 522"/>
                <a:gd name="T74" fmla="*/ 275 w 592"/>
                <a:gd name="T75" fmla="*/ 255 h 522"/>
                <a:gd name="T76" fmla="*/ 331 w 592"/>
                <a:gd name="T77" fmla="*/ 116 h 522"/>
                <a:gd name="T78" fmla="*/ 334 w 592"/>
                <a:gd name="T79" fmla="*/ 98 h 522"/>
                <a:gd name="T80" fmla="*/ 323 w 592"/>
                <a:gd name="T81" fmla="*/ 74 h 522"/>
                <a:gd name="T82" fmla="*/ 311 w 592"/>
                <a:gd name="T83" fmla="*/ 35 h 522"/>
                <a:gd name="T84" fmla="*/ 310 w 592"/>
                <a:gd name="T85" fmla="*/ 0 h 522"/>
                <a:gd name="T86" fmla="*/ 0 w 592"/>
                <a:gd name="T87" fmla="*/ 5 h 522"/>
                <a:gd name="T88" fmla="*/ 7 w 592"/>
                <a:gd name="T89" fmla="*/ 121 h 522"/>
                <a:gd name="T90" fmla="*/ 25 w 592"/>
                <a:gd name="T91" fmla="*/ 171 h 522"/>
                <a:gd name="T92" fmla="*/ 56 w 592"/>
                <a:gd name="T93" fmla="*/ 233 h 522"/>
                <a:gd name="T94" fmla="*/ 62 w 592"/>
                <a:gd name="T95" fmla="*/ 256 h 522"/>
                <a:gd name="T96" fmla="*/ 41 w 592"/>
                <a:gd name="T97" fmla="*/ 334 h 522"/>
                <a:gd name="T98" fmla="*/ 45 w 592"/>
                <a:gd name="T99" fmla="*/ 364 h 522"/>
                <a:gd name="T100" fmla="*/ 33 w 592"/>
                <a:gd name="T101" fmla="*/ 426 h 522"/>
                <a:gd name="T102" fmla="*/ 62 w 592"/>
                <a:gd name="T103" fmla="*/ 439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2" h="522">
                  <a:moveTo>
                    <a:pt x="62" y="439"/>
                  </a:moveTo>
                  <a:lnTo>
                    <a:pt x="111" y="437"/>
                  </a:lnTo>
                  <a:lnTo>
                    <a:pt x="172" y="459"/>
                  </a:lnTo>
                  <a:lnTo>
                    <a:pt x="212" y="466"/>
                  </a:lnTo>
                  <a:lnTo>
                    <a:pt x="234" y="456"/>
                  </a:lnTo>
                  <a:lnTo>
                    <a:pt x="253" y="464"/>
                  </a:lnTo>
                  <a:lnTo>
                    <a:pt x="272" y="469"/>
                  </a:lnTo>
                  <a:lnTo>
                    <a:pt x="277" y="456"/>
                  </a:lnTo>
                  <a:lnTo>
                    <a:pt x="258" y="450"/>
                  </a:lnTo>
                  <a:lnTo>
                    <a:pt x="242" y="453"/>
                  </a:lnTo>
                  <a:lnTo>
                    <a:pt x="226" y="443"/>
                  </a:lnTo>
                  <a:lnTo>
                    <a:pt x="231" y="435"/>
                  </a:lnTo>
                  <a:lnTo>
                    <a:pt x="249" y="428"/>
                  </a:lnTo>
                  <a:lnTo>
                    <a:pt x="260" y="437"/>
                  </a:lnTo>
                  <a:lnTo>
                    <a:pt x="271" y="431"/>
                  </a:lnTo>
                  <a:lnTo>
                    <a:pt x="290" y="435"/>
                  </a:lnTo>
                  <a:lnTo>
                    <a:pt x="300" y="450"/>
                  </a:lnTo>
                  <a:lnTo>
                    <a:pt x="301" y="464"/>
                  </a:lnTo>
                  <a:lnTo>
                    <a:pt x="329" y="465"/>
                  </a:lnTo>
                  <a:lnTo>
                    <a:pt x="339" y="475"/>
                  </a:lnTo>
                  <a:lnTo>
                    <a:pt x="334" y="485"/>
                  </a:lnTo>
                  <a:lnTo>
                    <a:pt x="326" y="490"/>
                  </a:lnTo>
                  <a:lnTo>
                    <a:pt x="336" y="500"/>
                  </a:lnTo>
                  <a:lnTo>
                    <a:pt x="386" y="522"/>
                  </a:lnTo>
                  <a:lnTo>
                    <a:pt x="408" y="514"/>
                  </a:lnTo>
                  <a:lnTo>
                    <a:pt x="414" y="499"/>
                  </a:lnTo>
                  <a:lnTo>
                    <a:pt x="429" y="496"/>
                  </a:lnTo>
                  <a:lnTo>
                    <a:pt x="440" y="486"/>
                  </a:lnTo>
                  <a:lnTo>
                    <a:pt x="449" y="493"/>
                  </a:lnTo>
                  <a:lnTo>
                    <a:pt x="453" y="510"/>
                  </a:lnTo>
                  <a:lnTo>
                    <a:pt x="439" y="515"/>
                  </a:lnTo>
                  <a:lnTo>
                    <a:pt x="442" y="518"/>
                  </a:lnTo>
                  <a:lnTo>
                    <a:pt x="464" y="511"/>
                  </a:lnTo>
                  <a:lnTo>
                    <a:pt x="477" y="490"/>
                  </a:lnTo>
                  <a:lnTo>
                    <a:pt x="482" y="487"/>
                  </a:lnTo>
                  <a:lnTo>
                    <a:pt x="469" y="485"/>
                  </a:lnTo>
                  <a:lnTo>
                    <a:pt x="474" y="475"/>
                  </a:lnTo>
                  <a:lnTo>
                    <a:pt x="472" y="467"/>
                  </a:lnTo>
                  <a:lnTo>
                    <a:pt x="485" y="464"/>
                  </a:lnTo>
                  <a:lnTo>
                    <a:pt x="492" y="456"/>
                  </a:lnTo>
                  <a:lnTo>
                    <a:pt x="496" y="460"/>
                  </a:lnTo>
                  <a:lnTo>
                    <a:pt x="499" y="480"/>
                  </a:lnTo>
                  <a:lnTo>
                    <a:pt x="525" y="483"/>
                  </a:lnTo>
                  <a:lnTo>
                    <a:pt x="548" y="495"/>
                  </a:lnTo>
                  <a:lnTo>
                    <a:pt x="555" y="503"/>
                  </a:lnTo>
                  <a:lnTo>
                    <a:pt x="572" y="503"/>
                  </a:lnTo>
                  <a:lnTo>
                    <a:pt x="578" y="510"/>
                  </a:lnTo>
                  <a:lnTo>
                    <a:pt x="592" y="490"/>
                  </a:lnTo>
                  <a:lnTo>
                    <a:pt x="592" y="482"/>
                  </a:lnTo>
                  <a:lnTo>
                    <a:pt x="585" y="482"/>
                  </a:lnTo>
                  <a:lnTo>
                    <a:pt x="564" y="466"/>
                  </a:lnTo>
                  <a:lnTo>
                    <a:pt x="529" y="460"/>
                  </a:lnTo>
                  <a:lnTo>
                    <a:pt x="510" y="446"/>
                  </a:lnTo>
                  <a:lnTo>
                    <a:pt x="516" y="430"/>
                  </a:lnTo>
                  <a:lnTo>
                    <a:pt x="530" y="433"/>
                  </a:lnTo>
                  <a:lnTo>
                    <a:pt x="531" y="429"/>
                  </a:lnTo>
                  <a:lnTo>
                    <a:pt x="520" y="423"/>
                  </a:lnTo>
                  <a:lnTo>
                    <a:pt x="520" y="420"/>
                  </a:lnTo>
                  <a:lnTo>
                    <a:pt x="540" y="420"/>
                  </a:lnTo>
                  <a:lnTo>
                    <a:pt x="551" y="401"/>
                  </a:lnTo>
                  <a:lnTo>
                    <a:pt x="543" y="390"/>
                  </a:lnTo>
                  <a:lnTo>
                    <a:pt x="541" y="373"/>
                  </a:lnTo>
                  <a:lnTo>
                    <a:pt x="532" y="375"/>
                  </a:lnTo>
                  <a:lnTo>
                    <a:pt x="520" y="387"/>
                  </a:lnTo>
                  <a:lnTo>
                    <a:pt x="517" y="404"/>
                  </a:lnTo>
                  <a:lnTo>
                    <a:pt x="499" y="399"/>
                  </a:lnTo>
                  <a:lnTo>
                    <a:pt x="493" y="389"/>
                  </a:lnTo>
                  <a:lnTo>
                    <a:pt x="503" y="377"/>
                  </a:lnTo>
                  <a:lnTo>
                    <a:pt x="515" y="367"/>
                  </a:lnTo>
                  <a:lnTo>
                    <a:pt x="501" y="328"/>
                  </a:lnTo>
                  <a:lnTo>
                    <a:pt x="481" y="308"/>
                  </a:lnTo>
                  <a:lnTo>
                    <a:pt x="487" y="264"/>
                  </a:lnTo>
                  <a:lnTo>
                    <a:pt x="486" y="261"/>
                  </a:lnTo>
                  <a:lnTo>
                    <a:pt x="479" y="262"/>
                  </a:lnTo>
                  <a:lnTo>
                    <a:pt x="279" y="270"/>
                  </a:lnTo>
                  <a:lnTo>
                    <a:pt x="275" y="255"/>
                  </a:lnTo>
                  <a:lnTo>
                    <a:pt x="279" y="205"/>
                  </a:lnTo>
                  <a:lnTo>
                    <a:pt x="331" y="116"/>
                  </a:lnTo>
                  <a:lnTo>
                    <a:pt x="325" y="100"/>
                  </a:lnTo>
                  <a:lnTo>
                    <a:pt x="334" y="98"/>
                  </a:lnTo>
                  <a:lnTo>
                    <a:pt x="336" y="86"/>
                  </a:lnTo>
                  <a:lnTo>
                    <a:pt x="323" y="74"/>
                  </a:lnTo>
                  <a:lnTo>
                    <a:pt x="324" y="62"/>
                  </a:lnTo>
                  <a:lnTo>
                    <a:pt x="311" y="35"/>
                  </a:lnTo>
                  <a:lnTo>
                    <a:pt x="309" y="4"/>
                  </a:lnTo>
                  <a:lnTo>
                    <a:pt x="310" y="0"/>
                  </a:lnTo>
                  <a:lnTo>
                    <a:pt x="152" y="5"/>
                  </a:lnTo>
                  <a:lnTo>
                    <a:pt x="0" y="5"/>
                  </a:lnTo>
                  <a:lnTo>
                    <a:pt x="3" y="64"/>
                  </a:lnTo>
                  <a:lnTo>
                    <a:pt x="7" y="121"/>
                  </a:lnTo>
                  <a:lnTo>
                    <a:pt x="10" y="144"/>
                  </a:lnTo>
                  <a:lnTo>
                    <a:pt x="25" y="171"/>
                  </a:lnTo>
                  <a:lnTo>
                    <a:pt x="30" y="196"/>
                  </a:lnTo>
                  <a:lnTo>
                    <a:pt x="56" y="233"/>
                  </a:lnTo>
                  <a:lnTo>
                    <a:pt x="58" y="251"/>
                  </a:lnTo>
                  <a:lnTo>
                    <a:pt x="62" y="256"/>
                  </a:lnTo>
                  <a:lnTo>
                    <a:pt x="58" y="306"/>
                  </a:lnTo>
                  <a:lnTo>
                    <a:pt x="41" y="334"/>
                  </a:lnTo>
                  <a:lnTo>
                    <a:pt x="49" y="349"/>
                  </a:lnTo>
                  <a:lnTo>
                    <a:pt x="45" y="364"/>
                  </a:lnTo>
                  <a:lnTo>
                    <a:pt x="40" y="408"/>
                  </a:lnTo>
                  <a:lnTo>
                    <a:pt x="33" y="426"/>
                  </a:lnTo>
                  <a:lnTo>
                    <a:pt x="34" y="449"/>
                  </a:lnTo>
                  <a:lnTo>
                    <a:pt x="62" y="43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55">
              <a:extLst>
                <a:ext uri="{FF2B5EF4-FFF2-40B4-BE49-F238E27FC236}">
                  <a16:creationId xmlns:a16="http://schemas.microsoft.com/office/drawing/2014/main" id="{E1125F6A-F301-33E9-27A7-0016397052D1}"/>
                </a:ext>
              </a:extLst>
            </p:cNvPr>
            <p:cNvSpPr>
              <a:spLocks/>
            </p:cNvSpPr>
            <p:nvPr/>
          </p:nvSpPr>
          <p:spPr bwMode="auto">
            <a:xfrm>
              <a:off x="3100" y="2835"/>
              <a:ext cx="595" cy="524"/>
            </a:xfrm>
            <a:custGeom>
              <a:avLst/>
              <a:gdLst>
                <a:gd name="T0" fmla="*/ 174 w 595"/>
                <a:gd name="T1" fmla="*/ 461 h 524"/>
                <a:gd name="T2" fmla="*/ 275 w 595"/>
                <a:gd name="T3" fmla="*/ 472 h 524"/>
                <a:gd name="T4" fmla="*/ 230 w 595"/>
                <a:gd name="T5" fmla="*/ 444 h 524"/>
                <a:gd name="T6" fmla="*/ 274 w 595"/>
                <a:gd name="T7" fmla="*/ 434 h 524"/>
                <a:gd name="T8" fmla="*/ 329 w 595"/>
                <a:gd name="T9" fmla="*/ 468 h 524"/>
                <a:gd name="T10" fmla="*/ 337 w 595"/>
                <a:gd name="T11" fmla="*/ 502 h 524"/>
                <a:gd name="T12" fmla="*/ 432 w 595"/>
                <a:gd name="T13" fmla="*/ 498 h 524"/>
                <a:gd name="T14" fmla="*/ 438 w 595"/>
                <a:gd name="T15" fmla="*/ 515 h 524"/>
                <a:gd name="T16" fmla="*/ 488 w 595"/>
                <a:gd name="T17" fmla="*/ 487 h 524"/>
                <a:gd name="T18" fmla="*/ 488 w 595"/>
                <a:gd name="T19" fmla="*/ 466 h 524"/>
                <a:gd name="T20" fmla="*/ 526 w 595"/>
                <a:gd name="T21" fmla="*/ 485 h 524"/>
                <a:gd name="T22" fmla="*/ 580 w 595"/>
                <a:gd name="T23" fmla="*/ 513 h 524"/>
                <a:gd name="T24" fmla="*/ 566 w 595"/>
                <a:gd name="T25" fmla="*/ 465 h 524"/>
                <a:gd name="T26" fmla="*/ 533 w 595"/>
                <a:gd name="T27" fmla="*/ 436 h 524"/>
                <a:gd name="T28" fmla="*/ 543 w 595"/>
                <a:gd name="T29" fmla="*/ 423 h 524"/>
                <a:gd name="T30" fmla="*/ 533 w 595"/>
                <a:gd name="T31" fmla="*/ 374 h 524"/>
                <a:gd name="T32" fmla="*/ 497 w 595"/>
                <a:gd name="T33" fmla="*/ 390 h 524"/>
                <a:gd name="T34" fmla="*/ 485 w 595"/>
                <a:gd name="T35" fmla="*/ 308 h 524"/>
                <a:gd name="T36" fmla="*/ 480 w 595"/>
                <a:gd name="T37" fmla="*/ 261 h 524"/>
                <a:gd name="T38" fmla="*/ 335 w 595"/>
                <a:gd name="T39" fmla="*/ 117 h 524"/>
                <a:gd name="T40" fmla="*/ 327 w 595"/>
                <a:gd name="T41" fmla="*/ 74 h 524"/>
                <a:gd name="T42" fmla="*/ 313 w 595"/>
                <a:gd name="T43" fmla="*/ 2 h 524"/>
                <a:gd name="T44" fmla="*/ 2 w 595"/>
                <a:gd name="T45" fmla="*/ 65 h 524"/>
                <a:gd name="T46" fmla="*/ 31 w 595"/>
                <a:gd name="T47" fmla="*/ 198 h 524"/>
                <a:gd name="T48" fmla="*/ 58 w 595"/>
                <a:gd name="T49" fmla="*/ 307 h 524"/>
                <a:gd name="T50" fmla="*/ 41 w 595"/>
                <a:gd name="T51" fmla="*/ 409 h 524"/>
                <a:gd name="T52" fmla="*/ 64 w 595"/>
                <a:gd name="T53" fmla="*/ 440 h 524"/>
                <a:gd name="T54" fmla="*/ 37 w 595"/>
                <a:gd name="T55" fmla="*/ 447 h 524"/>
                <a:gd name="T56" fmla="*/ 52 w 595"/>
                <a:gd name="T57" fmla="*/ 349 h 524"/>
                <a:gd name="T58" fmla="*/ 62 w 595"/>
                <a:gd name="T59" fmla="*/ 252 h 524"/>
                <a:gd name="T60" fmla="*/ 13 w 595"/>
                <a:gd name="T61" fmla="*/ 144 h 524"/>
                <a:gd name="T62" fmla="*/ 154 w 595"/>
                <a:gd name="T63" fmla="*/ 7 h 524"/>
                <a:gd name="T64" fmla="*/ 312 w 595"/>
                <a:gd name="T65" fmla="*/ 36 h 524"/>
                <a:gd name="T66" fmla="*/ 335 w 595"/>
                <a:gd name="T67" fmla="*/ 98 h 524"/>
                <a:gd name="T68" fmla="*/ 275 w 595"/>
                <a:gd name="T69" fmla="*/ 257 h 524"/>
                <a:gd name="T70" fmla="*/ 487 w 595"/>
                <a:gd name="T71" fmla="*/ 265 h 524"/>
                <a:gd name="T72" fmla="*/ 504 w 595"/>
                <a:gd name="T73" fmla="*/ 377 h 524"/>
                <a:gd name="T74" fmla="*/ 525 w 595"/>
                <a:gd name="T75" fmla="*/ 390 h 524"/>
                <a:gd name="T76" fmla="*/ 550 w 595"/>
                <a:gd name="T77" fmla="*/ 402 h 524"/>
                <a:gd name="T78" fmla="*/ 521 w 595"/>
                <a:gd name="T79" fmla="*/ 425 h 524"/>
                <a:gd name="T80" fmla="*/ 510 w 595"/>
                <a:gd name="T81" fmla="*/ 449 h 524"/>
                <a:gd name="T82" fmla="*/ 592 w 595"/>
                <a:gd name="T83" fmla="*/ 484 h 524"/>
                <a:gd name="T84" fmla="*/ 557 w 595"/>
                <a:gd name="T85" fmla="*/ 503 h 524"/>
                <a:gd name="T86" fmla="*/ 499 w 595"/>
                <a:gd name="T87" fmla="*/ 461 h 524"/>
                <a:gd name="T88" fmla="*/ 474 w 595"/>
                <a:gd name="T89" fmla="*/ 476 h 524"/>
                <a:gd name="T90" fmla="*/ 477 w 595"/>
                <a:gd name="T91" fmla="*/ 490 h 524"/>
                <a:gd name="T92" fmla="*/ 457 w 595"/>
                <a:gd name="T93" fmla="*/ 512 h 524"/>
                <a:gd name="T94" fmla="*/ 414 w 595"/>
                <a:gd name="T95" fmla="*/ 499 h 524"/>
                <a:gd name="T96" fmla="*/ 331 w 595"/>
                <a:gd name="T97" fmla="*/ 491 h 524"/>
                <a:gd name="T98" fmla="*/ 305 w 595"/>
                <a:gd name="T99" fmla="*/ 462 h 524"/>
                <a:gd name="T100" fmla="*/ 262 w 595"/>
                <a:gd name="T101" fmla="*/ 437 h 524"/>
                <a:gd name="T102" fmla="*/ 244 w 595"/>
                <a:gd name="T103" fmla="*/ 456 h 524"/>
                <a:gd name="T104" fmla="*/ 255 w 595"/>
                <a:gd name="T105" fmla="*/ 462 h 524"/>
                <a:gd name="T106" fmla="*/ 113 w 595"/>
                <a:gd name="T107" fmla="*/ 437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95" h="524">
                  <a:moveTo>
                    <a:pt x="64" y="440"/>
                  </a:moveTo>
                  <a:lnTo>
                    <a:pt x="64" y="442"/>
                  </a:lnTo>
                  <a:lnTo>
                    <a:pt x="113" y="440"/>
                  </a:lnTo>
                  <a:lnTo>
                    <a:pt x="174" y="461"/>
                  </a:lnTo>
                  <a:lnTo>
                    <a:pt x="214" y="468"/>
                  </a:lnTo>
                  <a:lnTo>
                    <a:pt x="236" y="459"/>
                  </a:lnTo>
                  <a:lnTo>
                    <a:pt x="254" y="466"/>
                  </a:lnTo>
                  <a:lnTo>
                    <a:pt x="275" y="472"/>
                  </a:lnTo>
                  <a:lnTo>
                    <a:pt x="281" y="456"/>
                  </a:lnTo>
                  <a:lnTo>
                    <a:pt x="260" y="450"/>
                  </a:lnTo>
                  <a:lnTo>
                    <a:pt x="245" y="452"/>
                  </a:lnTo>
                  <a:lnTo>
                    <a:pt x="230" y="444"/>
                  </a:lnTo>
                  <a:lnTo>
                    <a:pt x="234" y="437"/>
                  </a:lnTo>
                  <a:lnTo>
                    <a:pt x="251" y="431"/>
                  </a:lnTo>
                  <a:lnTo>
                    <a:pt x="262" y="440"/>
                  </a:lnTo>
                  <a:lnTo>
                    <a:pt x="274" y="434"/>
                  </a:lnTo>
                  <a:lnTo>
                    <a:pt x="291" y="438"/>
                  </a:lnTo>
                  <a:lnTo>
                    <a:pt x="299" y="451"/>
                  </a:lnTo>
                  <a:lnTo>
                    <a:pt x="302" y="466"/>
                  </a:lnTo>
                  <a:lnTo>
                    <a:pt x="329" y="468"/>
                  </a:lnTo>
                  <a:lnTo>
                    <a:pt x="339" y="478"/>
                  </a:lnTo>
                  <a:lnTo>
                    <a:pt x="335" y="485"/>
                  </a:lnTo>
                  <a:lnTo>
                    <a:pt x="325" y="490"/>
                  </a:lnTo>
                  <a:lnTo>
                    <a:pt x="337" y="502"/>
                  </a:lnTo>
                  <a:lnTo>
                    <a:pt x="388" y="524"/>
                  </a:lnTo>
                  <a:lnTo>
                    <a:pt x="411" y="516"/>
                  </a:lnTo>
                  <a:lnTo>
                    <a:pt x="417" y="501"/>
                  </a:lnTo>
                  <a:lnTo>
                    <a:pt x="432" y="498"/>
                  </a:lnTo>
                  <a:lnTo>
                    <a:pt x="442" y="489"/>
                  </a:lnTo>
                  <a:lnTo>
                    <a:pt x="448" y="495"/>
                  </a:lnTo>
                  <a:lnTo>
                    <a:pt x="453" y="510"/>
                  </a:lnTo>
                  <a:lnTo>
                    <a:pt x="438" y="515"/>
                  </a:lnTo>
                  <a:lnTo>
                    <a:pt x="444" y="522"/>
                  </a:lnTo>
                  <a:lnTo>
                    <a:pt x="466" y="513"/>
                  </a:lnTo>
                  <a:lnTo>
                    <a:pt x="480" y="493"/>
                  </a:lnTo>
                  <a:lnTo>
                    <a:pt x="488" y="487"/>
                  </a:lnTo>
                  <a:lnTo>
                    <a:pt x="473" y="485"/>
                  </a:lnTo>
                  <a:lnTo>
                    <a:pt x="477" y="478"/>
                  </a:lnTo>
                  <a:lnTo>
                    <a:pt x="476" y="469"/>
                  </a:lnTo>
                  <a:lnTo>
                    <a:pt x="488" y="466"/>
                  </a:lnTo>
                  <a:lnTo>
                    <a:pt x="494" y="459"/>
                  </a:lnTo>
                  <a:lnTo>
                    <a:pt x="496" y="462"/>
                  </a:lnTo>
                  <a:lnTo>
                    <a:pt x="500" y="482"/>
                  </a:lnTo>
                  <a:lnTo>
                    <a:pt x="526" y="485"/>
                  </a:lnTo>
                  <a:lnTo>
                    <a:pt x="549" y="497"/>
                  </a:lnTo>
                  <a:lnTo>
                    <a:pt x="556" y="506"/>
                  </a:lnTo>
                  <a:lnTo>
                    <a:pt x="573" y="506"/>
                  </a:lnTo>
                  <a:lnTo>
                    <a:pt x="580" y="513"/>
                  </a:lnTo>
                  <a:lnTo>
                    <a:pt x="595" y="493"/>
                  </a:lnTo>
                  <a:lnTo>
                    <a:pt x="595" y="481"/>
                  </a:lnTo>
                  <a:lnTo>
                    <a:pt x="587" y="481"/>
                  </a:lnTo>
                  <a:lnTo>
                    <a:pt x="566" y="465"/>
                  </a:lnTo>
                  <a:lnTo>
                    <a:pt x="532" y="460"/>
                  </a:lnTo>
                  <a:lnTo>
                    <a:pt x="514" y="447"/>
                  </a:lnTo>
                  <a:lnTo>
                    <a:pt x="519" y="434"/>
                  </a:lnTo>
                  <a:lnTo>
                    <a:pt x="533" y="436"/>
                  </a:lnTo>
                  <a:lnTo>
                    <a:pt x="535" y="429"/>
                  </a:lnTo>
                  <a:lnTo>
                    <a:pt x="525" y="423"/>
                  </a:lnTo>
                  <a:lnTo>
                    <a:pt x="525" y="423"/>
                  </a:lnTo>
                  <a:lnTo>
                    <a:pt x="543" y="423"/>
                  </a:lnTo>
                  <a:lnTo>
                    <a:pt x="555" y="402"/>
                  </a:lnTo>
                  <a:lnTo>
                    <a:pt x="546" y="391"/>
                  </a:lnTo>
                  <a:lnTo>
                    <a:pt x="545" y="372"/>
                  </a:lnTo>
                  <a:lnTo>
                    <a:pt x="533" y="374"/>
                  </a:lnTo>
                  <a:lnTo>
                    <a:pt x="521" y="387"/>
                  </a:lnTo>
                  <a:lnTo>
                    <a:pt x="518" y="402"/>
                  </a:lnTo>
                  <a:lnTo>
                    <a:pt x="502" y="399"/>
                  </a:lnTo>
                  <a:lnTo>
                    <a:pt x="497" y="390"/>
                  </a:lnTo>
                  <a:lnTo>
                    <a:pt x="506" y="380"/>
                  </a:lnTo>
                  <a:lnTo>
                    <a:pt x="518" y="368"/>
                  </a:lnTo>
                  <a:lnTo>
                    <a:pt x="505" y="328"/>
                  </a:lnTo>
                  <a:lnTo>
                    <a:pt x="485" y="308"/>
                  </a:lnTo>
                  <a:lnTo>
                    <a:pt x="490" y="264"/>
                  </a:lnTo>
                  <a:lnTo>
                    <a:pt x="489" y="261"/>
                  </a:lnTo>
                  <a:lnTo>
                    <a:pt x="489" y="260"/>
                  </a:lnTo>
                  <a:lnTo>
                    <a:pt x="480" y="261"/>
                  </a:lnTo>
                  <a:lnTo>
                    <a:pt x="282" y="269"/>
                  </a:lnTo>
                  <a:lnTo>
                    <a:pt x="278" y="256"/>
                  </a:lnTo>
                  <a:lnTo>
                    <a:pt x="283" y="206"/>
                  </a:lnTo>
                  <a:lnTo>
                    <a:pt x="335" y="117"/>
                  </a:lnTo>
                  <a:lnTo>
                    <a:pt x="329" y="102"/>
                  </a:lnTo>
                  <a:lnTo>
                    <a:pt x="337" y="100"/>
                  </a:lnTo>
                  <a:lnTo>
                    <a:pt x="340" y="86"/>
                  </a:lnTo>
                  <a:lnTo>
                    <a:pt x="327" y="74"/>
                  </a:lnTo>
                  <a:lnTo>
                    <a:pt x="327" y="63"/>
                  </a:lnTo>
                  <a:lnTo>
                    <a:pt x="316" y="35"/>
                  </a:lnTo>
                  <a:lnTo>
                    <a:pt x="313" y="5"/>
                  </a:lnTo>
                  <a:lnTo>
                    <a:pt x="313" y="2"/>
                  </a:lnTo>
                  <a:lnTo>
                    <a:pt x="313" y="0"/>
                  </a:lnTo>
                  <a:lnTo>
                    <a:pt x="154" y="4"/>
                  </a:lnTo>
                  <a:lnTo>
                    <a:pt x="0" y="5"/>
                  </a:lnTo>
                  <a:lnTo>
                    <a:pt x="2" y="65"/>
                  </a:lnTo>
                  <a:lnTo>
                    <a:pt x="7" y="122"/>
                  </a:lnTo>
                  <a:lnTo>
                    <a:pt x="10" y="145"/>
                  </a:lnTo>
                  <a:lnTo>
                    <a:pt x="26" y="172"/>
                  </a:lnTo>
                  <a:lnTo>
                    <a:pt x="31" y="198"/>
                  </a:lnTo>
                  <a:lnTo>
                    <a:pt x="57" y="235"/>
                  </a:lnTo>
                  <a:lnTo>
                    <a:pt x="59" y="253"/>
                  </a:lnTo>
                  <a:lnTo>
                    <a:pt x="62" y="257"/>
                  </a:lnTo>
                  <a:lnTo>
                    <a:pt x="58" y="307"/>
                  </a:lnTo>
                  <a:lnTo>
                    <a:pt x="41" y="335"/>
                  </a:lnTo>
                  <a:lnTo>
                    <a:pt x="48" y="350"/>
                  </a:lnTo>
                  <a:lnTo>
                    <a:pt x="45" y="365"/>
                  </a:lnTo>
                  <a:lnTo>
                    <a:pt x="41" y="409"/>
                  </a:lnTo>
                  <a:lnTo>
                    <a:pt x="32" y="427"/>
                  </a:lnTo>
                  <a:lnTo>
                    <a:pt x="35" y="452"/>
                  </a:lnTo>
                  <a:lnTo>
                    <a:pt x="65" y="442"/>
                  </a:lnTo>
                  <a:lnTo>
                    <a:pt x="64" y="440"/>
                  </a:lnTo>
                  <a:lnTo>
                    <a:pt x="64" y="442"/>
                  </a:lnTo>
                  <a:lnTo>
                    <a:pt x="64" y="440"/>
                  </a:lnTo>
                  <a:lnTo>
                    <a:pt x="64" y="439"/>
                  </a:lnTo>
                  <a:lnTo>
                    <a:pt x="37" y="447"/>
                  </a:lnTo>
                  <a:lnTo>
                    <a:pt x="37" y="427"/>
                  </a:lnTo>
                  <a:lnTo>
                    <a:pt x="44" y="409"/>
                  </a:lnTo>
                  <a:lnTo>
                    <a:pt x="48" y="365"/>
                  </a:lnTo>
                  <a:lnTo>
                    <a:pt x="52" y="349"/>
                  </a:lnTo>
                  <a:lnTo>
                    <a:pt x="45" y="335"/>
                  </a:lnTo>
                  <a:lnTo>
                    <a:pt x="61" y="308"/>
                  </a:lnTo>
                  <a:lnTo>
                    <a:pt x="66" y="256"/>
                  </a:lnTo>
                  <a:lnTo>
                    <a:pt x="62" y="252"/>
                  </a:lnTo>
                  <a:lnTo>
                    <a:pt x="60" y="234"/>
                  </a:lnTo>
                  <a:lnTo>
                    <a:pt x="35" y="197"/>
                  </a:lnTo>
                  <a:lnTo>
                    <a:pt x="29" y="171"/>
                  </a:lnTo>
                  <a:lnTo>
                    <a:pt x="13" y="144"/>
                  </a:lnTo>
                  <a:lnTo>
                    <a:pt x="10" y="122"/>
                  </a:lnTo>
                  <a:lnTo>
                    <a:pt x="6" y="65"/>
                  </a:lnTo>
                  <a:lnTo>
                    <a:pt x="3" y="8"/>
                  </a:lnTo>
                  <a:lnTo>
                    <a:pt x="154" y="7"/>
                  </a:lnTo>
                  <a:lnTo>
                    <a:pt x="310" y="3"/>
                  </a:lnTo>
                  <a:lnTo>
                    <a:pt x="310" y="5"/>
                  </a:lnTo>
                  <a:lnTo>
                    <a:pt x="310" y="5"/>
                  </a:lnTo>
                  <a:lnTo>
                    <a:pt x="312" y="36"/>
                  </a:lnTo>
                  <a:lnTo>
                    <a:pt x="324" y="63"/>
                  </a:lnTo>
                  <a:lnTo>
                    <a:pt x="323" y="75"/>
                  </a:lnTo>
                  <a:lnTo>
                    <a:pt x="337" y="87"/>
                  </a:lnTo>
                  <a:lnTo>
                    <a:pt x="335" y="98"/>
                  </a:lnTo>
                  <a:lnTo>
                    <a:pt x="325" y="100"/>
                  </a:lnTo>
                  <a:lnTo>
                    <a:pt x="332" y="117"/>
                  </a:lnTo>
                  <a:lnTo>
                    <a:pt x="280" y="205"/>
                  </a:lnTo>
                  <a:lnTo>
                    <a:pt x="275" y="257"/>
                  </a:lnTo>
                  <a:lnTo>
                    <a:pt x="280" y="273"/>
                  </a:lnTo>
                  <a:lnTo>
                    <a:pt x="481" y="264"/>
                  </a:lnTo>
                  <a:lnTo>
                    <a:pt x="487" y="263"/>
                  </a:lnTo>
                  <a:lnTo>
                    <a:pt x="487" y="265"/>
                  </a:lnTo>
                  <a:lnTo>
                    <a:pt x="482" y="309"/>
                  </a:lnTo>
                  <a:lnTo>
                    <a:pt x="502" y="329"/>
                  </a:lnTo>
                  <a:lnTo>
                    <a:pt x="515" y="367"/>
                  </a:lnTo>
                  <a:lnTo>
                    <a:pt x="504" y="377"/>
                  </a:lnTo>
                  <a:lnTo>
                    <a:pt x="492" y="390"/>
                  </a:lnTo>
                  <a:lnTo>
                    <a:pt x="500" y="402"/>
                  </a:lnTo>
                  <a:lnTo>
                    <a:pt x="520" y="406"/>
                  </a:lnTo>
                  <a:lnTo>
                    <a:pt x="525" y="390"/>
                  </a:lnTo>
                  <a:lnTo>
                    <a:pt x="535" y="378"/>
                  </a:lnTo>
                  <a:lnTo>
                    <a:pt x="542" y="377"/>
                  </a:lnTo>
                  <a:lnTo>
                    <a:pt x="544" y="392"/>
                  </a:lnTo>
                  <a:lnTo>
                    <a:pt x="550" y="402"/>
                  </a:lnTo>
                  <a:lnTo>
                    <a:pt x="541" y="420"/>
                  </a:lnTo>
                  <a:lnTo>
                    <a:pt x="521" y="420"/>
                  </a:lnTo>
                  <a:lnTo>
                    <a:pt x="521" y="424"/>
                  </a:lnTo>
                  <a:lnTo>
                    <a:pt x="521" y="425"/>
                  </a:lnTo>
                  <a:lnTo>
                    <a:pt x="532" y="430"/>
                  </a:lnTo>
                  <a:lnTo>
                    <a:pt x="531" y="431"/>
                  </a:lnTo>
                  <a:lnTo>
                    <a:pt x="517" y="430"/>
                  </a:lnTo>
                  <a:lnTo>
                    <a:pt x="510" y="449"/>
                  </a:lnTo>
                  <a:lnTo>
                    <a:pt x="531" y="464"/>
                  </a:lnTo>
                  <a:lnTo>
                    <a:pt x="565" y="468"/>
                  </a:lnTo>
                  <a:lnTo>
                    <a:pt x="586" y="484"/>
                  </a:lnTo>
                  <a:lnTo>
                    <a:pt x="592" y="484"/>
                  </a:lnTo>
                  <a:lnTo>
                    <a:pt x="592" y="491"/>
                  </a:lnTo>
                  <a:lnTo>
                    <a:pt x="580" y="508"/>
                  </a:lnTo>
                  <a:lnTo>
                    <a:pt x="574" y="503"/>
                  </a:lnTo>
                  <a:lnTo>
                    <a:pt x="557" y="503"/>
                  </a:lnTo>
                  <a:lnTo>
                    <a:pt x="551" y="494"/>
                  </a:lnTo>
                  <a:lnTo>
                    <a:pt x="527" y="483"/>
                  </a:lnTo>
                  <a:lnTo>
                    <a:pt x="502" y="479"/>
                  </a:lnTo>
                  <a:lnTo>
                    <a:pt x="499" y="461"/>
                  </a:lnTo>
                  <a:lnTo>
                    <a:pt x="494" y="454"/>
                  </a:lnTo>
                  <a:lnTo>
                    <a:pt x="486" y="464"/>
                  </a:lnTo>
                  <a:lnTo>
                    <a:pt x="473" y="467"/>
                  </a:lnTo>
                  <a:lnTo>
                    <a:pt x="474" y="476"/>
                  </a:lnTo>
                  <a:lnTo>
                    <a:pt x="469" y="487"/>
                  </a:lnTo>
                  <a:lnTo>
                    <a:pt x="480" y="489"/>
                  </a:lnTo>
                  <a:lnTo>
                    <a:pt x="479" y="489"/>
                  </a:lnTo>
                  <a:lnTo>
                    <a:pt x="477" y="490"/>
                  </a:lnTo>
                  <a:lnTo>
                    <a:pt x="465" y="511"/>
                  </a:lnTo>
                  <a:lnTo>
                    <a:pt x="445" y="517"/>
                  </a:lnTo>
                  <a:lnTo>
                    <a:pt x="444" y="516"/>
                  </a:lnTo>
                  <a:lnTo>
                    <a:pt x="457" y="512"/>
                  </a:lnTo>
                  <a:lnTo>
                    <a:pt x="452" y="493"/>
                  </a:lnTo>
                  <a:lnTo>
                    <a:pt x="442" y="485"/>
                  </a:lnTo>
                  <a:lnTo>
                    <a:pt x="430" y="495"/>
                  </a:lnTo>
                  <a:lnTo>
                    <a:pt x="414" y="499"/>
                  </a:lnTo>
                  <a:lnTo>
                    <a:pt x="409" y="513"/>
                  </a:lnTo>
                  <a:lnTo>
                    <a:pt x="388" y="520"/>
                  </a:lnTo>
                  <a:lnTo>
                    <a:pt x="339" y="499"/>
                  </a:lnTo>
                  <a:lnTo>
                    <a:pt x="331" y="491"/>
                  </a:lnTo>
                  <a:lnTo>
                    <a:pt x="337" y="487"/>
                  </a:lnTo>
                  <a:lnTo>
                    <a:pt x="342" y="476"/>
                  </a:lnTo>
                  <a:lnTo>
                    <a:pt x="331" y="465"/>
                  </a:lnTo>
                  <a:lnTo>
                    <a:pt x="305" y="462"/>
                  </a:lnTo>
                  <a:lnTo>
                    <a:pt x="303" y="450"/>
                  </a:lnTo>
                  <a:lnTo>
                    <a:pt x="293" y="435"/>
                  </a:lnTo>
                  <a:lnTo>
                    <a:pt x="273" y="430"/>
                  </a:lnTo>
                  <a:lnTo>
                    <a:pt x="262" y="437"/>
                  </a:lnTo>
                  <a:lnTo>
                    <a:pt x="251" y="427"/>
                  </a:lnTo>
                  <a:lnTo>
                    <a:pt x="232" y="434"/>
                  </a:lnTo>
                  <a:lnTo>
                    <a:pt x="225" y="445"/>
                  </a:lnTo>
                  <a:lnTo>
                    <a:pt x="244" y="456"/>
                  </a:lnTo>
                  <a:lnTo>
                    <a:pt x="260" y="453"/>
                  </a:lnTo>
                  <a:lnTo>
                    <a:pt x="277" y="458"/>
                  </a:lnTo>
                  <a:lnTo>
                    <a:pt x="274" y="468"/>
                  </a:lnTo>
                  <a:lnTo>
                    <a:pt x="255" y="462"/>
                  </a:lnTo>
                  <a:lnTo>
                    <a:pt x="236" y="456"/>
                  </a:lnTo>
                  <a:lnTo>
                    <a:pt x="214" y="465"/>
                  </a:lnTo>
                  <a:lnTo>
                    <a:pt x="175" y="458"/>
                  </a:lnTo>
                  <a:lnTo>
                    <a:pt x="113" y="437"/>
                  </a:lnTo>
                  <a:lnTo>
                    <a:pt x="64" y="439"/>
                  </a:lnTo>
                  <a:lnTo>
                    <a:pt x="64" y="439"/>
                  </a:lnTo>
                  <a:lnTo>
                    <a:pt x="64" y="44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6">
              <a:extLst>
                <a:ext uri="{FF2B5EF4-FFF2-40B4-BE49-F238E27FC236}">
                  <a16:creationId xmlns:a16="http://schemas.microsoft.com/office/drawing/2014/main" id="{382BC701-E69A-D417-0EFE-3E09205687AB}"/>
                </a:ext>
              </a:extLst>
            </p:cNvPr>
            <p:cNvSpPr>
              <a:spLocks noEditPoints="1"/>
            </p:cNvSpPr>
            <p:nvPr/>
          </p:nvSpPr>
          <p:spPr bwMode="auto">
            <a:xfrm>
              <a:off x="5064" y="1214"/>
              <a:ext cx="369" cy="196"/>
            </a:xfrm>
            <a:custGeom>
              <a:avLst/>
              <a:gdLst>
                <a:gd name="T0" fmla="*/ 266 w 369"/>
                <a:gd name="T1" fmla="*/ 177 h 196"/>
                <a:gd name="T2" fmla="*/ 262 w 369"/>
                <a:gd name="T3" fmla="*/ 163 h 196"/>
                <a:gd name="T4" fmla="*/ 267 w 369"/>
                <a:gd name="T5" fmla="*/ 155 h 196"/>
                <a:gd name="T6" fmla="*/ 285 w 369"/>
                <a:gd name="T7" fmla="*/ 145 h 196"/>
                <a:gd name="T8" fmla="*/ 289 w 369"/>
                <a:gd name="T9" fmla="*/ 164 h 196"/>
                <a:gd name="T10" fmla="*/ 286 w 369"/>
                <a:gd name="T11" fmla="*/ 175 h 196"/>
                <a:gd name="T12" fmla="*/ 272 w 369"/>
                <a:gd name="T13" fmla="*/ 184 h 196"/>
                <a:gd name="T14" fmla="*/ 272 w 369"/>
                <a:gd name="T15" fmla="*/ 190 h 196"/>
                <a:gd name="T16" fmla="*/ 284 w 369"/>
                <a:gd name="T17" fmla="*/ 181 h 196"/>
                <a:gd name="T18" fmla="*/ 306 w 369"/>
                <a:gd name="T19" fmla="*/ 154 h 196"/>
                <a:gd name="T20" fmla="*/ 330 w 369"/>
                <a:gd name="T21" fmla="*/ 143 h 196"/>
                <a:gd name="T22" fmla="*/ 356 w 369"/>
                <a:gd name="T23" fmla="*/ 133 h 196"/>
                <a:gd name="T24" fmla="*/ 354 w 369"/>
                <a:gd name="T25" fmla="*/ 119 h 196"/>
                <a:gd name="T26" fmla="*/ 348 w 369"/>
                <a:gd name="T27" fmla="*/ 102 h 196"/>
                <a:gd name="T28" fmla="*/ 336 w 369"/>
                <a:gd name="T29" fmla="*/ 87 h 196"/>
                <a:gd name="T30" fmla="*/ 326 w 369"/>
                <a:gd name="T31" fmla="*/ 83 h 196"/>
                <a:gd name="T32" fmla="*/ 313 w 369"/>
                <a:gd name="T33" fmla="*/ 84 h 196"/>
                <a:gd name="T34" fmla="*/ 310 w 369"/>
                <a:gd name="T35" fmla="*/ 87 h 196"/>
                <a:gd name="T36" fmla="*/ 316 w 369"/>
                <a:gd name="T37" fmla="*/ 95 h 196"/>
                <a:gd name="T38" fmla="*/ 325 w 369"/>
                <a:gd name="T39" fmla="*/ 89 h 196"/>
                <a:gd name="T40" fmla="*/ 338 w 369"/>
                <a:gd name="T41" fmla="*/ 99 h 196"/>
                <a:gd name="T42" fmla="*/ 342 w 369"/>
                <a:gd name="T43" fmla="*/ 115 h 196"/>
                <a:gd name="T44" fmla="*/ 331 w 369"/>
                <a:gd name="T45" fmla="*/ 127 h 196"/>
                <a:gd name="T46" fmla="*/ 318 w 369"/>
                <a:gd name="T47" fmla="*/ 132 h 196"/>
                <a:gd name="T48" fmla="*/ 296 w 369"/>
                <a:gd name="T49" fmla="*/ 129 h 196"/>
                <a:gd name="T50" fmla="*/ 273 w 369"/>
                <a:gd name="T51" fmla="*/ 94 h 196"/>
                <a:gd name="T52" fmla="*/ 259 w 369"/>
                <a:gd name="T53" fmla="*/ 77 h 196"/>
                <a:gd name="T54" fmla="*/ 249 w 369"/>
                <a:gd name="T55" fmla="*/ 77 h 196"/>
                <a:gd name="T56" fmla="*/ 241 w 369"/>
                <a:gd name="T57" fmla="*/ 83 h 196"/>
                <a:gd name="T58" fmla="*/ 230 w 369"/>
                <a:gd name="T59" fmla="*/ 67 h 196"/>
                <a:gd name="T60" fmla="*/ 231 w 369"/>
                <a:gd name="T61" fmla="*/ 58 h 196"/>
                <a:gd name="T62" fmla="*/ 246 w 369"/>
                <a:gd name="T63" fmla="*/ 27 h 196"/>
                <a:gd name="T64" fmla="*/ 229 w 369"/>
                <a:gd name="T65" fmla="*/ 0 h 196"/>
                <a:gd name="T66" fmla="*/ 207 w 369"/>
                <a:gd name="T67" fmla="*/ 11 h 196"/>
                <a:gd name="T68" fmla="*/ 196 w 369"/>
                <a:gd name="T69" fmla="*/ 28 h 196"/>
                <a:gd name="T70" fmla="*/ 86 w 369"/>
                <a:gd name="T71" fmla="*/ 57 h 196"/>
                <a:gd name="T72" fmla="*/ 3 w 369"/>
                <a:gd name="T73" fmla="*/ 72 h 196"/>
                <a:gd name="T74" fmla="*/ 0 w 369"/>
                <a:gd name="T75" fmla="*/ 135 h 196"/>
                <a:gd name="T76" fmla="*/ 4 w 369"/>
                <a:gd name="T77" fmla="*/ 164 h 196"/>
                <a:gd name="T78" fmla="*/ 136 w 369"/>
                <a:gd name="T79" fmla="*/ 135 h 196"/>
                <a:gd name="T80" fmla="*/ 204 w 369"/>
                <a:gd name="T81" fmla="*/ 119 h 196"/>
                <a:gd name="T82" fmla="*/ 215 w 369"/>
                <a:gd name="T83" fmla="*/ 129 h 196"/>
                <a:gd name="T84" fmla="*/ 236 w 369"/>
                <a:gd name="T85" fmla="*/ 155 h 196"/>
                <a:gd name="T86" fmla="*/ 253 w 369"/>
                <a:gd name="T87" fmla="*/ 183 h 196"/>
                <a:gd name="T88" fmla="*/ 266 w 369"/>
                <a:gd name="T89" fmla="*/ 177 h 196"/>
                <a:gd name="T90" fmla="*/ 341 w 369"/>
                <a:gd name="T91" fmla="*/ 186 h 196"/>
                <a:gd name="T92" fmla="*/ 354 w 369"/>
                <a:gd name="T93" fmla="*/ 182 h 196"/>
                <a:gd name="T94" fmla="*/ 357 w 369"/>
                <a:gd name="T95" fmla="*/ 172 h 196"/>
                <a:gd name="T96" fmla="*/ 363 w 369"/>
                <a:gd name="T97" fmla="*/ 172 h 196"/>
                <a:gd name="T98" fmla="*/ 369 w 369"/>
                <a:gd name="T99" fmla="*/ 186 h 196"/>
                <a:gd name="T100" fmla="*/ 361 w 369"/>
                <a:gd name="T101" fmla="*/ 189 h 196"/>
                <a:gd name="T102" fmla="*/ 338 w 369"/>
                <a:gd name="T103" fmla="*/ 189 h 196"/>
                <a:gd name="T104" fmla="*/ 341 w 369"/>
                <a:gd name="T105" fmla="*/ 186 h 196"/>
                <a:gd name="T106" fmla="*/ 284 w 369"/>
                <a:gd name="T107" fmla="*/ 190 h 196"/>
                <a:gd name="T108" fmla="*/ 298 w 369"/>
                <a:gd name="T109" fmla="*/ 175 h 196"/>
                <a:gd name="T110" fmla="*/ 308 w 369"/>
                <a:gd name="T111" fmla="*/ 175 h 196"/>
                <a:gd name="T112" fmla="*/ 318 w 369"/>
                <a:gd name="T113" fmla="*/ 184 h 196"/>
                <a:gd name="T114" fmla="*/ 304 w 369"/>
                <a:gd name="T115" fmla="*/ 190 h 196"/>
                <a:gd name="T116" fmla="*/ 290 w 369"/>
                <a:gd name="T117" fmla="*/ 196 h 196"/>
                <a:gd name="T118" fmla="*/ 284 w 369"/>
                <a:gd name="T119" fmla="*/ 190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9" h="196">
                  <a:moveTo>
                    <a:pt x="266" y="177"/>
                  </a:moveTo>
                  <a:lnTo>
                    <a:pt x="262" y="163"/>
                  </a:lnTo>
                  <a:lnTo>
                    <a:pt x="267" y="155"/>
                  </a:lnTo>
                  <a:lnTo>
                    <a:pt x="285" y="145"/>
                  </a:lnTo>
                  <a:lnTo>
                    <a:pt x="289" y="164"/>
                  </a:lnTo>
                  <a:lnTo>
                    <a:pt x="286" y="175"/>
                  </a:lnTo>
                  <a:lnTo>
                    <a:pt x="272" y="184"/>
                  </a:lnTo>
                  <a:lnTo>
                    <a:pt x="272" y="190"/>
                  </a:lnTo>
                  <a:lnTo>
                    <a:pt x="284" y="181"/>
                  </a:lnTo>
                  <a:lnTo>
                    <a:pt x="306" y="154"/>
                  </a:lnTo>
                  <a:lnTo>
                    <a:pt x="330" y="143"/>
                  </a:lnTo>
                  <a:lnTo>
                    <a:pt x="356" y="133"/>
                  </a:lnTo>
                  <a:lnTo>
                    <a:pt x="354" y="119"/>
                  </a:lnTo>
                  <a:lnTo>
                    <a:pt x="348" y="102"/>
                  </a:lnTo>
                  <a:lnTo>
                    <a:pt x="336" y="87"/>
                  </a:lnTo>
                  <a:lnTo>
                    <a:pt x="326" y="83"/>
                  </a:lnTo>
                  <a:lnTo>
                    <a:pt x="313" y="84"/>
                  </a:lnTo>
                  <a:lnTo>
                    <a:pt x="310" y="87"/>
                  </a:lnTo>
                  <a:lnTo>
                    <a:pt x="316" y="95"/>
                  </a:lnTo>
                  <a:lnTo>
                    <a:pt x="325" y="89"/>
                  </a:lnTo>
                  <a:lnTo>
                    <a:pt x="338" y="99"/>
                  </a:lnTo>
                  <a:lnTo>
                    <a:pt x="342" y="115"/>
                  </a:lnTo>
                  <a:lnTo>
                    <a:pt x="331" y="127"/>
                  </a:lnTo>
                  <a:lnTo>
                    <a:pt x="318" y="132"/>
                  </a:lnTo>
                  <a:lnTo>
                    <a:pt x="296" y="129"/>
                  </a:lnTo>
                  <a:lnTo>
                    <a:pt x="273" y="94"/>
                  </a:lnTo>
                  <a:lnTo>
                    <a:pt x="259" y="77"/>
                  </a:lnTo>
                  <a:lnTo>
                    <a:pt x="249" y="77"/>
                  </a:lnTo>
                  <a:lnTo>
                    <a:pt x="241" y="83"/>
                  </a:lnTo>
                  <a:lnTo>
                    <a:pt x="230" y="67"/>
                  </a:lnTo>
                  <a:lnTo>
                    <a:pt x="231" y="58"/>
                  </a:lnTo>
                  <a:lnTo>
                    <a:pt x="246" y="27"/>
                  </a:lnTo>
                  <a:lnTo>
                    <a:pt x="229" y="0"/>
                  </a:lnTo>
                  <a:lnTo>
                    <a:pt x="207" y="11"/>
                  </a:lnTo>
                  <a:lnTo>
                    <a:pt x="196" y="28"/>
                  </a:lnTo>
                  <a:lnTo>
                    <a:pt x="86" y="57"/>
                  </a:lnTo>
                  <a:lnTo>
                    <a:pt x="3" y="72"/>
                  </a:lnTo>
                  <a:lnTo>
                    <a:pt x="0" y="135"/>
                  </a:lnTo>
                  <a:lnTo>
                    <a:pt x="4" y="164"/>
                  </a:lnTo>
                  <a:lnTo>
                    <a:pt x="136" y="135"/>
                  </a:lnTo>
                  <a:lnTo>
                    <a:pt x="204" y="119"/>
                  </a:lnTo>
                  <a:lnTo>
                    <a:pt x="215" y="129"/>
                  </a:lnTo>
                  <a:lnTo>
                    <a:pt x="236" y="155"/>
                  </a:lnTo>
                  <a:lnTo>
                    <a:pt x="253" y="183"/>
                  </a:lnTo>
                  <a:lnTo>
                    <a:pt x="266" y="177"/>
                  </a:lnTo>
                  <a:close/>
                  <a:moveTo>
                    <a:pt x="341" y="186"/>
                  </a:moveTo>
                  <a:lnTo>
                    <a:pt x="354" y="182"/>
                  </a:lnTo>
                  <a:lnTo>
                    <a:pt x="357" y="172"/>
                  </a:lnTo>
                  <a:lnTo>
                    <a:pt x="363" y="172"/>
                  </a:lnTo>
                  <a:lnTo>
                    <a:pt x="369" y="186"/>
                  </a:lnTo>
                  <a:lnTo>
                    <a:pt x="361" y="189"/>
                  </a:lnTo>
                  <a:lnTo>
                    <a:pt x="338" y="189"/>
                  </a:lnTo>
                  <a:lnTo>
                    <a:pt x="341" y="186"/>
                  </a:lnTo>
                  <a:close/>
                  <a:moveTo>
                    <a:pt x="284" y="190"/>
                  </a:moveTo>
                  <a:lnTo>
                    <a:pt x="298" y="175"/>
                  </a:lnTo>
                  <a:lnTo>
                    <a:pt x="308" y="175"/>
                  </a:lnTo>
                  <a:lnTo>
                    <a:pt x="318" y="184"/>
                  </a:lnTo>
                  <a:lnTo>
                    <a:pt x="304" y="190"/>
                  </a:lnTo>
                  <a:lnTo>
                    <a:pt x="290" y="196"/>
                  </a:lnTo>
                  <a:lnTo>
                    <a:pt x="284" y="19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7">
              <a:extLst>
                <a:ext uri="{FF2B5EF4-FFF2-40B4-BE49-F238E27FC236}">
                  <a16:creationId xmlns:a16="http://schemas.microsoft.com/office/drawing/2014/main" id="{3C353C28-FEE4-A1E5-9DB1-117647280670}"/>
                </a:ext>
              </a:extLst>
            </p:cNvPr>
            <p:cNvSpPr>
              <a:spLocks noEditPoints="1"/>
            </p:cNvSpPr>
            <p:nvPr/>
          </p:nvSpPr>
          <p:spPr bwMode="auto">
            <a:xfrm>
              <a:off x="5062" y="1212"/>
              <a:ext cx="373" cy="200"/>
            </a:xfrm>
            <a:custGeom>
              <a:avLst/>
              <a:gdLst>
                <a:gd name="T0" fmla="*/ 267 w 373"/>
                <a:gd name="T1" fmla="*/ 165 h 200"/>
                <a:gd name="T2" fmla="*/ 290 w 373"/>
                <a:gd name="T3" fmla="*/ 166 h 200"/>
                <a:gd name="T4" fmla="*/ 272 w 373"/>
                <a:gd name="T5" fmla="*/ 195 h 200"/>
                <a:gd name="T6" fmla="*/ 333 w 373"/>
                <a:gd name="T7" fmla="*/ 146 h 200"/>
                <a:gd name="T8" fmla="*/ 351 w 373"/>
                <a:gd name="T9" fmla="*/ 103 h 200"/>
                <a:gd name="T10" fmla="*/ 314 w 373"/>
                <a:gd name="T11" fmla="*/ 84 h 200"/>
                <a:gd name="T12" fmla="*/ 327 w 373"/>
                <a:gd name="T13" fmla="*/ 93 h 200"/>
                <a:gd name="T14" fmla="*/ 333 w 373"/>
                <a:gd name="T15" fmla="*/ 127 h 200"/>
                <a:gd name="T16" fmla="*/ 276 w 373"/>
                <a:gd name="T17" fmla="*/ 95 h 200"/>
                <a:gd name="T18" fmla="*/ 244 w 373"/>
                <a:gd name="T19" fmla="*/ 83 h 200"/>
                <a:gd name="T20" fmla="*/ 251 w 373"/>
                <a:gd name="T21" fmla="*/ 28 h 200"/>
                <a:gd name="T22" fmla="*/ 197 w 373"/>
                <a:gd name="T23" fmla="*/ 29 h 200"/>
                <a:gd name="T24" fmla="*/ 0 w 373"/>
                <a:gd name="T25" fmla="*/ 137 h 200"/>
                <a:gd name="T26" fmla="*/ 204 w 373"/>
                <a:gd name="T27" fmla="*/ 122 h 200"/>
                <a:gd name="T28" fmla="*/ 254 w 373"/>
                <a:gd name="T29" fmla="*/ 187 h 200"/>
                <a:gd name="T30" fmla="*/ 268 w 373"/>
                <a:gd name="T31" fmla="*/ 179 h 200"/>
                <a:gd name="T32" fmla="*/ 239 w 373"/>
                <a:gd name="T33" fmla="*/ 156 h 200"/>
                <a:gd name="T34" fmla="*/ 137 w 373"/>
                <a:gd name="T35" fmla="*/ 136 h 200"/>
                <a:gd name="T36" fmla="*/ 6 w 373"/>
                <a:gd name="T37" fmla="*/ 75 h 200"/>
                <a:gd name="T38" fmla="*/ 210 w 373"/>
                <a:gd name="T39" fmla="*/ 14 h 200"/>
                <a:gd name="T40" fmla="*/ 232 w 373"/>
                <a:gd name="T41" fmla="*/ 59 h 200"/>
                <a:gd name="T42" fmla="*/ 251 w 373"/>
                <a:gd name="T43" fmla="*/ 82 h 200"/>
                <a:gd name="T44" fmla="*/ 297 w 373"/>
                <a:gd name="T45" fmla="*/ 133 h 200"/>
                <a:gd name="T46" fmla="*/ 346 w 373"/>
                <a:gd name="T47" fmla="*/ 118 h 200"/>
                <a:gd name="T48" fmla="*/ 318 w 373"/>
                <a:gd name="T49" fmla="*/ 95 h 200"/>
                <a:gd name="T50" fmla="*/ 328 w 373"/>
                <a:gd name="T51" fmla="*/ 86 h 200"/>
                <a:gd name="T52" fmla="*/ 355 w 373"/>
                <a:gd name="T53" fmla="*/ 121 h 200"/>
                <a:gd name="T54" fmla="*/ 307 w 373"/>
                <a:gd name="T55" fmla="*/ 155 h 200"/>
                <a:gd name="T56" fmla="*/ 275 w 373"/>
                <a:gd name="T57" fmla="*/ 187 h 200"/>
                <a:gd name="T58" fmla="*/ 288 w 373"/>
                <a:gd name="T59" fmla="*/ 145 h 200"/>
                <a:gd name="T60" fmla="*/ 266 w 373"/>
                <a:gd name="T61" fmla="*/ 179 h 200"/>
                <a:gd name="T62" fmla="*/ 268 w 373"/>
                <a:gd name="T63" fmla="*/ 179 h 200"/>
                <a:gd name="T64" fmla="*/ 357 w 373"/>
                <a:gd name="T65" fmla="*/ 185 h 200"/>
                <a:gd name="T66" fmla="*/ 369 w 373"/>
                <a:gd name="T67" fmla="*/ 187 h 200"/>
                <a:gd name="T68" fmla="*/ 344 w 373"/>
                <a:gd name="T69" fmla="*/ 189 h 200"/>
                <a:gd name="T70" fmla="*/ 343 w 373"/>
                <a:gd name="T71" fmla="*/ 188 h 200"/>
                <a:gd name="T72" fmla="*/ 363 w 373"/>
                <a:gd name="T73" fmla="*/ 192 h 200"/>
                <a:gd name="T74" fmla="*/ 358 w 373"/>
                <a:gd name="T75" fmla="*/ 172 h 200"/>
                <a:gd name="T76" fmla="*/ 342 w 373"/>
                <a:gd name="T77" fmla="*/ 187 h 200"/>
                <a:gd name="T78" fmla="*/ 287 w 373"/>
                <a:gd name="T79" fmla="*/ 193 h 200"/>
                <a:gd name="T80" fmla="*/ 317 w 373"/>
                <a:gd name="T81" fmla="*/ 186 h 200"/>
                <a:gd name="T82" fmla="*/ 287 w 373"/>
                <a:gd name="T83" fmla="*/ 191 h 200"/>
                <a:gd name="T84" fmla="*/ 286 w 373"/>
                <a:gd name="T85" fmla="*/ 192 h 200"/>
                <a:gd name="T86" fmla="*/ 306 w 373"/>
                <a:gd name="T87" fmla="*/ 193 h 200"/>
                <a:gd name="T88" fmla="*/ 299 w 373"/>
                <a:gd name="T89" fmla="*/ 175 h 200"/>
                <a:gd name="T90" fmla="*/ 286 w 373"/>
                <a:gd name="T91" fmla="*/ 192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73" h="200">
                  <a:moveTo>
                    <a:pt x="268" y="179"/>
                  </a:moveTo>
                  <a:lnTo>
                    <a:pt x="269" y="179"/>
                  </a:lnTo>
                  <a:lnTo>
                    <a:pt x="267" y="165"/>
                  </a:lnTo>
                  <a:lnTo>
                    <a:pt x="271" y="158"/>
                  </a:lnTo>
                  <a:lnTo>
                    <a:pt x="286" y="150"/>
                  </a:lnTo>
                  <a:lnTo>
                    <a:pt x="290" y="166"/>
                  </a:lnTo>
                  <a:lnTo>
                    <a:pt x="287" y="176"/>
                  </a:lnTo>
                  <a:lnTo>
                    <a:pt x="272" y="185"/>
                  </a:lnTo>
                  <a:lnTo>
                    <a:pt x="272" y="195"/>
                  </a:lnTo>
                  <a:lnTo>
                    <a:pt x="287" y="185"/>
                  </a:lnTo>
                  <a:lnTo>
                    <a:pt x="310" y="157"/>
                  </a:lnTo>
                  <a:lnTo>
                    <a:pt x="333" y="146"/>
                  </a:lnTo>
                  <a:lnTo>
                    <a:pt x="359" y="136"/>
                  </a:lnTo>
                  <a:lnTo>
                    <a:pt x="358" y="120"/>
                  </a:lnTo>
                  <a:lnTo>
                    <a:pt x="351" y="103"/>
                  </a:lnTo>
                  <a:lnTo>
                    <a:pt x="340" y="88"/>
                  </a:lnTo>
                  <a:lnTo>
                    <a:pt x="328" y="83"/>
                  </a:lnTo>
                  <a:lnTo>
                    <a:pt x="314" y="84"/>
                  </a:lnTo>
                  <a:lnTo>
                    <a:pt x="310" y="88"/>
                  </a:lnTo>
                  <a:lnTo>
                    <a:pt x="317" y="99"/>
                  </a:lnTo>
                  <a:lnTo>
                    <a:pt x="327" y="93"/>
                  </a:lnTo>
                  <a:lnTo>
                    <a:pt x="338" y="102"/>
                  </a:lnTo>
                  <a:lnTo>
                    <a:pt x="343" y="117"/>
                  </a:lnTo>
                  <a:lnTo>
                    <a:pt x="333" y="127"/>
                  </a:lnTo>
                  <a:lnTo>
                    <a:pt x="319" y="133"/>
                  </a:lnTo>
                  <a:lnTo>
                    <a:pt x="299" y="130"/>
                  </a:lnTo>
                  <a:lnTo>
                    <a:pt x="276" y="95"/>
                  </a:lnTo>
                  <a:lnTo>
                    <a:pt x="261" y="78"/>
                  </a:lnTo>
                  <a:lnTo>
                    <a:pt x="249" y="78"/>
                  </a:lnTo>
                  <a:lnTo>
                    <a:pt x="244" y="83"/>
                  </a:lnTo>
                  <a:lnTo>
                    <a:pt x="233" y="69"/>
                  </a:lnTo>
                  <a:lnTo>
                    <a:pt x="236" y="60"/>
                  </a:lnTo>
                  <a:lnTo>
                    <a:pt x="251" y="28"/>
                  </a:lnTo>
                  <a:lnTo>
                    <a:pt x="231" y="0"/>
                  </a:lnTo>
                  <a:lnTo>
                    <a:pt x="208" y="12"/>
                  </a:lnTo>
                  <a:lnTo>
                    <a:pt x="197" y="29"/>
                  </a:lnTo>
                  <a:lnTo>
                    <a:pt x="88" y="57"/>
                  </a:lnTo>
                  <a:lnTo>
                    <a:pt x="4" y="72"/>
                  </a:lnTo>
                  <a:lnTo>
                    <a:pt x="0" y="137"/>
                  </a:lnTo>
                  <a:lnTo>
                    <a:pt x="4" y="169"/>
                  </a:lnTo>
                  <a:lnTo>
                    <a:pt x="138" y="140"/>
                  </a:lnTo>
                  <a:lnTo>
                    <a:pt x="204" y="122"/>
                  </a:lnTo>
                  <a:lnTo>
                    <a:pt x="216" y="132"/>
                  </a:lnTo>
                  <a:lnTo>
                    <a:pt x="237" y="158"/>
                  </a:lnTo>
                  <a:lnTo>
                    <a:pt x="254" y="187"/>
                  </a:lnTo>
                  <a:lnTo>
                    <a:pt x="270" y="180"/>
                  </a:lnTo>
                  <a:lnTo>
                    <a:pt x="269" y="179"/>
                  </a:lnTo>
                  <a:lnTo>
                    <a:pt x="268" y="179"/>
                  </a:lnTo>
                  <a:lnTo>
                    <a:pt x="267" y="178"/>
                  </a:lnTo>
                  <a:lnTo>
                    <a:pt x="256" y="183"/>
                  </a:lnTo>
                  <a:lnTo>
                    <a:pt x="239" y="156"/>
                  </a:lnTo>
                  <a:lnTo>
                    <a:pt x="218" y="130"/>
                  </a:lnTo>
                  <a:lnTo>
                    <a:pt x="206" y="119"/>
                  </a:lnTo>
                  <a:lnTo>
                    <a:pt x="137" y="136"/>
                  </a:lnTo>
                  <a:lnTo>
                    <a:pt x="7" y="165"/>
                  </a:lnTo>
                  <a:lnTo>
                    <a:pt x="3" y="137"/>
                  </a:lnTo>
                  <a:lnTo>
                    <a:pt x="6" y="75"/>
                  </a:lnTo>
                  <a:lnTo>
                    <a:pt x="89" y="60"/>
                  </a:lnTo>
                  <a:lnTo>
                    <a:pt x="199" y="32"/>
                  </a:lnTo>
                  <a:lnTo>
                    <a:pt x="210" y="14"/>
                  </a:lnTo>
                  <a:lnTo>
                    <a:pt x="230" y="4"/>
                  </a:lnTo>
                  <a:lnTo>
                    <a:pt x="246" y="29"/>
                  </a:lnTo>
                  <a:lnTo>
                    <a:pt x="232" y="59"/>
                  </a:lnTo>
                  <a:lnTo>
                    <a:pt x="230" y="69"/>
                  </a:lnTo>
                  <a:lnTo>
                    <a:pt x="243" y="87"/>
                  </a:lnTo>
                  <a:lnTo>
                    <a:pt x="251" y="82"/>
                  </a:lnTo>
                  <a:lnTo>
                    <a:pt x="260" y="82"/>
                  </a:lnTo>
                  <a:lnTo>
                    <a:pt x="273" y="97"/>
                  </a:lnTo>
                  <a:lnTo>
                    <a:pt x="297" y="133"/>
                  </a:lnTo>
                  <a:lnTo>
                    <a:pt x="320" y="136"/>
                  </a:lnTo>
                  <a:lnTo>
                    <a:pt x="334" y="130"/>
                  </a:lnTo>
                  <a:lnTo>
                    <a:pt x="346" y="118"/>
                  </a:lnTo>
                  <a:lnTo>
                    <a:pt x="341" y="100"/>
                  </a:lnTo>
                  <a:lnTo>
                    <a:pt x="327" y="90"/>
                  </a:lnTo>
                  <a:lnTo>
                    <a:pt x="318" y="95"/>
                  </a:lnTo>
                  <a:lnTo>
                    <a:pt x="314" y="89"/>
                  </a:lnTo>
                  <a:lnTo>
                    <a:pt x="316" y="87"/>
                  </a:lnTo>
                  <a:lnTo>
                    <a:pt x="328" y="86"/>
                  </a:lnTo>
                  <a:lnTo>
                    <a:pt x="337" y="90"/>
                  </a:lnTo>
                  <a:lnTo>
                    <a:pt x="348" y="104"/>
                  </a:lnTo>
                  <a:lnTo>
                    <a:pt x="355" y="121"/>
                  </a:lnTo>
                  <a:lnTo>
                    <a:pt x="356" y="134"/>
                  </a:lnTo>
                  <a:lnTo>
                    <a:pt x="332" y="143"/>
                  </a:lnTo>
                  <a:lnTo>
                    <a:pt x="307" y="155"/>
                  </a:lnTo>
                  <a:lnTo>
                    <a:pt x="285" y="181"/>
                  </a:lnTo>
                  <a:lnTo>
                    <a:pt x="275" y="189"/>
                  </a:lnTo>
                  <a:lnTo>
                    <a:pt x="275" y="187"/>
                  </a:lnTo>
                  <a:lnTo>
                    <a:pt x="290" y="178"/>
                  </a:lnTo>
                  <a:lnTo>
                    <a:pt x="293" y="166"/>
                  </a:lnTo>
                  <a:lnTo>
                    <a:pt x="288" y="145"/>
                  </a:lnTo>
                  <a:lnTo>
                    <a:pt x="268" y="156"/>
                  </a:lnTo>
                  <a:lnTo>
                    <a:pt x="262" y="165"/>
                  </a:lnTo>
                  <a:lnTo>
                    <a:pt x="266" y="179"/>
                  </a:lnTo>
                  <a:lnTo>
                    <a:pt x="268" y="179"/>
                  </a:lnTo>
                  <a:lnTo>
                    <a:pt x="267" y="178"/>
                  </a:lnTo>
                  <a:lnTo>
                    <a:pt x="268" y="179"/>
                  </a:lnTo>
                  <a:close/>
                  <a:moveTo>
                    <a:pt x="343" y="188"/>
                  </a:moveTo>
                  <a:lnTo>
                    <a:pt x="343" y="189"/>
                  </a:lnTo>
                  <a:lnTo>
                    <a:pt x="357" y="185"/>
                  </a:lnTo>
                  <a:lnTo>
                    <a:pt x="360" y="175"/>
                  </a:lnTo>
                  <a:lnTo>
                    <a:pt x="363" y="175"/>
                  </a:lnTo>
                  <a:lnTo>
                    <a:pt x="369" y="187"/>
                  </a:lnTo>
                  <a:lnTo>
                    <a:pt x="363" y="189"/>
                  </a:lnTo>
                  <a:lnTo>
                    <a:pt x="343" y="190"/>
                  </a:lnTo>
                  <a:lnTo>
                    <a:pt x="344" y="189"/>
                  </a:lnTo>
                  <a:lnTo>
                    <a:pt x="343" y="188"/>
                  </a:lnTo>
                  <a:lnTo>
                    <a:pt x="343" y="189"/>
                  </a:lnTo>
                  <a:lnTo>
                    <a:pt x="343" y="188"/>
                  </a:lnTo>
                  <a:lnTo>
                    <a:pt x="342" y="187"/>
                  </a:lnTo>
                  <a:lnTo>
                    <a:pt x="336" y="193"/>
                  </a:lnTo>
                  <a:lnTo>
                    <a:pt x="363" y="192"/>
                  </a:lnTo>
                  <a:lnTo>
                    <a:pt x="373" y="189"/>
                  </a:lnTo>
                  <a:lnTo>
                    <a:pt x="366" y="173"/>
                  </a:lnTo>
                  <a:lnTo>
                    <a:pt x="358" y="172"/>
                  </a:lnTo>
                  <a:lnTo>
                    <a:pt x="355" y="183"/>
                  </a:lnTo>
                  <a:lnTo>
                    <a:pt x="342" y="187"/>
                  </a:lnTo>
                  <a:lnTo>
                    <a:pt x="342" y="187"/>
                  </a:lnTo>
                  <a:lnTo>
                    <a:pt x="343" y="188"/>
                  </a:lnTo>
                  <a:close/>
                  <a:moveTo>
                    <a:pt x="286" y="192"/>
                  </a:moveTo>
                  <a:lnTo>
                    <a:pt x="287" y="193"/>
                  </a:lnTo>
                  <a:lnTo>
                    <a:pt x="301" y="178"/>
                  </a:lnTo>
                  <a:lnTo>
                    <a:pt x="308" y="178"/>
                  </a:lnTo>
                  <a:lnTo>
                    <a:pt x="317" y="186"/>
                  </a:lnTo>
                  <a:lnTo>
                    <a:pt x="305" y="190"/>
                  </a:lnTo>
                  <a:lnTo>
                    <a:pt x="293" y="196"/>
                  </a:lnTo>
                  <a:lnTo>
                    <a:pt x="287" y="191"/>
                  </a:lnTo>
                  <a:lnTo>
                    <a:pt x="286" y="192"/>
                  </a:lnTo>
                  <a:lnTo>
                    <a:pt x="287" y="193"/>
                  </a:lnTo>
                  <a:lnTo>
                    <a:pt x="286" y="192"/>
                  </a:lnTo>
                  <a:lnTo>
                    <a:pt x="285" y="194"/>
                  </a:lnTo>
                  <a:lnTo>
                    <a:pt x="292" y="200"/>
                  </a:lnTo>
                  <a:lnTo>
                    <a:pt x="306" y="193"/>
                  </a:lnTo>
                  <a:lnTo>
                    <a:pt x="323" y="187"/>
                  </a:lnTo>
                  <a:lnTo>
                    <a:pt x="311" y="175"/>
                  </a:lnTo>
                  <a:lnTo>
                    <a:pt x="299" y="175"/>
                  </a:lnTo>
                  <a:lnTo>
                    <a:pt x="284" y="193"/>
                  </a:lnTo>
                  <a:lnTo>
                    <a:pt x="285" y="194"/>
                  </a:lnTo>
                  <a:lnTo>
                    <a:pt x="286" y="19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8">
              <a:extLst>
                <a:ext uri="{FF2B5EF4-FFF2-40B4-BE49-F238E27FC236}">
                  <a16:creationId xmlns:a16="http://schemas.microsoft.com/office/drawing/2014/main" id="{B9A30240-BF74-9F5F-B069-85F579572C4C}"/>
                </a:ext>
              </a:extLst>
            </p:cNvPr>
            <p:cNvSpPr>
              <a:spLocks noEditPoints="1"/>
            </p:cNvSpPr>
            <p:nvPr/>
          </p:nvSpPr>
          <p:spPr bwMode="auto">
            <a:xfrm>
              <a:off x="4549" y="1737"/>
              <a:ext cx="477" cy="244"/>
            </a:xfrm>
            <a:custGeom>
              <a:avLst/>
              <a:gdLst>
                <a:gd name="T0" fmla="*/ 474 w 477"/>
                <a:gd name="T1" fmla="*/ 182 h 244"/>
                <a:gd name="T2" fmla="*/ 440 w 477"/>
                <a:gd name="T3" fmla="*/ 160 h 244"/>
                <a:gd name="T4" fmla="*/ 382 w 477"/>
                <a:gd name="T5" fmla="*/ 61 h 244"/>
                <a:gd name="T6" fmla="*/ 359 w 477"/>
                <a:gd name="T7" fmla="*/ 0 h 244"/>
                <a:gd name="T8" fmla="*/ 0 w 477"/>
                <a:gd name="T9" fmla="*/ 72 h 244"/>
                <a:gd name="T10" fmla="*/ 41 w 477"/>
                <a:gd name="T11" fmla="*/ 105 h 244"/>
                <a:gd name="T12" fmla="*/ 64 w 477"/>
                <a:gd name="T13" fmla="*/ 91 h 244"/>
                <a:gd name="T14" fmla="*/ 85 w 477"/>
                <a:gd name="T15" fmla="*/ 79 h 244"/>
                <a:gd name="T16" fmla="*/ 116 w 477"/>
                <a:gd name="T17" fmla="*/ 65 h 244"/>
                <a:gd name="T18" fmla="*/ 141 w 477"/>
                <a:gd name="T19" fmla="*/ 53 h 244"/>
                <a:gd name="T20" fmla="*/ 165 w 477"/>
                <a:gd name="T21" fmla="*/ 68 h 244"/>
                <a:gd name="T22" fmla="*/ 184 w 477"/>
                <a:gd name="T23" fmla="*/ 87 h 244"/>
                <a:gd name="T24" fmla="*/ 210 w 477"/>
                <a:gd name="T25" fmla="*/ 115 h 244"/>
                <a:gd name="T26" fmla="*/ 257 w 477"/>
                <a:gd name="T27" fmla="*/ 112 h 244"/>
                <a:gd name="T28" fmla="*/ 267 w 477"/>
                <a:gd name="T29" fmla="*/ 146 h 244"/>
                <a:gd name="T30" fmla="*/ 252 w 477"/>
                <a:gd name="T31" fmla="*/ 181 h 244"/>
                <a:gd name="T32" fmla="*/ 254 w 477"/>
                <a:gd name="T33" fmla="*/ 198 h 244"/>
                <a:gd name="T34" fmla="*/ 286 w 477"/>
                <a:gd name="T35" fmla="*/ 214 h 244"/>
                <a:gd name="T36" fmla="*/ 330 w 477"/>
                <a:gd name="T37" fmla="*/ 219 h 244"/>
                <a:gd name="T38" fmla="*/ 350 w 477"/>
                <a:gd name="T39" fmla="*/ 208 h 244"/>
                <a:gd name="T40" fmla="*/ 340 w 477"/>
                <a:gd name="T41" fmla="*/ 185 h 244"/>
                <a:gd name="T42" fmla="*/ 313 w 477"/>
                <a:gd name="T43" fmla="*/ 138 h 244"/>
                <a:gd name="T44" fmla="*/ 320 w 477"/>
                <a:gd name="T45" fmla="*/ 94 h 244"/>
                <a:gd name="T46" fmla="*/ 312 w 477"/>
                <a:gd name="T47" fmla="*/ 87 h 244"/>
                <a:gd name="T48" fmla="*/ 320 w 477"/>
                <a:gd name="T49" fmla="*/ 77 h 244"/>
                <a:gd name="T50" fmla="*/ 321 w 477"/>
                <a:gd name="T51" fmla="*/ 73 h 244"/>
                <a:gd name="T52" fmla="*/ 324 w 477"/>
                <a:gd name="T53" fmla="*/ 60 h 244"/>
                <a:gd name="T54" fmla="*/ 346 w 477"/>
                <a:gd name="T55" fmla="*/ 43 h 244"/>
                <a:gd name="T56" fmla="*/ 341 w 477"/>
                <a:gd name="T57" fmla="*/ 58 h 244"/>
                <a:gd name="T58" fmla="*/ 335 w 477"/>
                <a:gd name="T59" fmla="*/ 87 h 244"/>
                <a:gd name="T60" fmla="*/ 349 w 477"/>
                <a:gd name="T61" fmla="*/ 122 h 244"/>
                <a:gd name="T62" fmla="*/ 338 w 477"/>
                <a:gd name="T63" fmla="*/ 150 h 244"/>
                <a:gd name="T64" fmla="*/ 347 w 477"/>
                <a:gd name="T65" fmla="*/ 137 h 244"/>
                <a:gd name="T66" fmla="*/ 347 w 477"/>
                <a:gd name="T67" fmla="*/ 156 h 244"/>
                <a:gd name="T68" fmla="*/ 361 w 477"/>
                <a:gd name="T69" fmla="*/ 196 h 244"/>
                <a:gd name="T70" fmla="*/ 395 w 477"/>
                <a:gd name="T71" fmla="*/ 195 h 244"/>
                <a:gd name="T72" fmla="*/ 419 w 477"/>
                <a:gd name="T73" fmla="*/ 222 h 244"/>
                <a:gd name="T74" fmla="*/ 376 w 477"/>
                <a:gd name="T75" fmla="*/ 206 h 244"/>
                <a:gd name="T76" fmla="*/ 385 w 477"/>
                <a:gd name="T77" fmla="*/ 232 h 244"/>
                <a:gd name="T78" fmla="*/ 391 w 477"/>
                <a:gd name="T79" fmla="*/ 244 h 244"/>
                <a:gd name="T80" fmla="*/ 396 w 477"/>
                <a:gd name="T81" fmla="*/ 238 h 244"/>
                <a:gd name="T82" fmla="*/ 397 w 477"/>
                <a:gd name="T83" fmla="*/ 236 h 244"/>
                <a:gd name="T84" fmla="*/ 388 w 477"/>
                <a:gd name="T85" fmla="*/ 204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77" h="244">
                  <a:moveTo>
                    <a:pt x="464" y="205"/>
                  </a:moveTo>
                  <a:lnTo>
                    <a:pt x="474" y="182"/>
                  </a:lnTo>
                  <a:lnTo>
                    <a:pt x="477" y="153"/>
                  </a:lnTo>
                  <a:lnTo>
                    <a:pt x="440" y="160"/>
                  </a:lnTo>
                  <a:lnTo>
                    <a:pt x="404" y="162"/>
                  </a:lnTo>
                  <a:lnTo>
                    <a:pt x="382" y="61"/>
                  </a:lnTo>
                  <a:lnTo>
                    <a:pt x="368" y="28"/>
                  </a:lnTo>
                  <a:lnTo>
                    <a:pt x="359" y="0"/>
                  </a:lnTo>
                  <a:lnTo>
                    <a:pt x="225" y="26"/>
                  </a:lnTo>
                  <a:lnTo>
                    <a:pt x="0" y="72"/>
                  </a:lnTo>
                  <a:lnTo>
                    <a:pt x="12" y="134"/>
                  </a:lnTo>
                  <a:lnTo>
                    <a:pt x="41" y="105"/>
                  </a:lnTo>
                  <a:lnTo>
                    <a:pt x="56" y="101"/>
                  </a:lnTo>
                  <a:lnTo>
                    <a:pt x="64" y="91"/>
                  </a:lnTo>
                  <a:lnTo>
                    <a:pt x="75" y="75"/>
                  </a:lnTo>
                  <a:lnTo>
                    <a:pt x="85" y="79"/>
                  </a:lnTo>
                  <a:lnTo>
                    <a:pt x="100" y="78"/>
                  </a:lnTo>
                  <a:lnTo>
                    <a:pt x="116" y="65"/>
                  </a:lnTo>
                  <a:lnTo>
                    <a:pt x="128" y="57"/>
                  </a:lnTo>
                  <a:lnTo>
                    <a:pt x="141" y="53"/>
                  </a:lnTo>
                  <a:lnTo>
                    <a:pt x="149" y="60"/>
                  </a:lnTo>
                  <a:lnTo>
                    <a:pt x="165" y="68"/>
                  </a:lnTo>
                  <a:lnTo>
                    <a:pt x="177" y="78"/>
                  </a:lnTo>
                  <a:lnTo>
                    <a:pt x="184" y="87"/>
                  </a:lnTo>
                  <a:lnTo>
                    <a:pt x="213" y="97"/>
                  </a:lnTo>
                  <a:lnTo>
                    <a:pt x="210" y="115"/>
                  </a:lnTo>
                  <a:lnTo>
                    <a:pt x="245" y="127"/>
                  </a:lnTo>
                  <a:lnTo>
                    <a:pt x="257" y="112"/>
                  </a:lnTo>
                  <a:lnTo>
                    <a:pt x="280" y="127"/>
                  </a:lnTo>
                  <a:lnTo>
                    <a:pt x="267" y="146"/>
                  </a:lnTo>
                  <a:lnTo>
                    <a:pt x="263" y="166"/>
                  </a:lnTo>
                  <a:lnTo>
                    <a:pt x="252" y="181"/>
                  </a:lnTo>
                  <a:lnTo>
                    <a:pt x="252" y="194"/>
                  </a:lnTo>
                  <a:lnTo>
                    <a:pt x="254" y="198"/>
                  </a:lnTo>
                  <a:lnTo>
                    <a:pt x="266" y="207"/>
                  </a:lnTo>
                  <a:lnTo>
                    <a:pt x="286" y="214"/>
                  </a:lnTo>
                  <a:lnTo>
                    <a:pt x="312" y="212"/>
                  </a:lnTo>
                  <a:lnTo>
                    <a:pt x="330" y="219"/>
                  </a:lnTo>
                  <a:lnTo>
                    <a:pt x="343" y="221"/>
                  </a:lnTo>
                  <a:lnTo>
                    <a:pt x="350" y="208"/>
                  </a:lnTo>
                  <a:lnTo>
                    <a:pt x="340" y="195"/>
                  </a:lnTo>
                  <a:lnTo>
                    <a:pt x="340" y="185"/>
                  </a:lnTo>
                  <a:lnTo>
                    <a:pt x="326" y="172"/>
                  </a:lnTo>
                  <a:lnTo>
                    <a:pt x="313" y="138"/>
                  </a:lnTo>
                  <a:lnTo>
                    <a:pt x="321" y="107"/>
                  </a:lnTo>
                  <a:lnTo>
                    <a:pt x="320" y="94"/>
                  </a:lnTo>
                  <a:lnTo>
                    <a:pt x="312" y="87"/>
                  </a:lnTo>
                  <a:lnTo>
                    <a:pt x="312" y="87"/>
                  </a:lnTo>
                  <a:lnTo>
                    <a:pt x="316" y="81"/>
                  </a:lnTo>
                  <a:lnTo>
                    <a:pt x="320" y="77"/>
                  </a:lnTo>
                  <a:lnTo>
                    <a:pt x="321" y="73"/>
                  </a:lnTo>
                  <a:lnTo>
                    <a:pt x="321" y="73"/>
                  </a:lnTo>
                  <a:lnTo>
                    <a:pt x="323" y="65"/>
                  </a:lnTo>
                  <a:lnTo>
                    <a:pt x="324" y="60"/>
                  </a:lnTo>
                  <a:lnTo>
                    <a:pt x="336" y="53"/>
                  </a:lnTo>
                  <a:lnTo>
                    <a:pt x="346" y="43"/>
                  </a:lnTo>
                  <a:lnTo>
                    <a:pt x="350" y="48"/>
                  </a:lnTo>
                  <a:lnTo>
                    <a:pt x="341" y="58"/>
                  </a:lnTo>
                  <a:lnTo>
                    <a:pt x="334" y="80"/>
                  </a:lnTo>
                  <a:lnTo>
                    <a:pt x="335" y="87"/>
                  </a:lnTo>
                  <a:lnTo>
                    <a:pt x="345" y="89"/>
                  </a:lnTo>
                  <a:lnTo>
                    <a:pt x="349" y="122"/>
                  </a:lnTo>
                  <a:lnTo>
                    <a:pt x="336" y="128"/>
                  </a:lnTo>
                  <a:lnTo>
                    <a:pt x="338" y="150"/>
                  </a:lnTo>
                  <a:lnTo>
                    <a:pt x="341" y="148"/>
                  </a:lnTo>
                  <a:lnTo>
                    <a:pt x="347" y="137"/>
                  </a:lnTo>
                  <a:lnTo>
                    <a:pt x="357" y="148"/>
                  </a:lnTo>
                  <a:lnTo>
                    <a:pt x="347" y="156"/>
                  </a:lnTo>
                  <a:lnTo>
                    <a:pt x="345" y="176"/>
                  </a:lnTo>
                  <a:lnTo>
                    <a:pt x="361" y="196"/>
                  </a:lnTo>
                  <a:lnTo>
                    <a:pt x="385" y="200"/>
                  </a:lnTo>
                  <a:lnTo>
                    <a:pt x="395" y="195"/>
                  </a:lnTo>
                  <a:lnTo>
                    <a:pt x="414" y="220"/>
                  </a:lnTo>
                  <a:lnTo>
                    <a:pt x="419" y="222"/>
                  </a:lnTo>
                  <a:lnTo>
                    <a:pt x="464" y="205"/>
                  </a:lnTo>
                  <a:close/>
                  <a:moveTo>
                    <a:pt x="376" y="206"/>
                  </a:moveTo>
                  <a:lnTo>
                    <a:pt x="384" y="221"/>
                  </a:lnTo>
                  <a:lnTo>
                    <a:pt x="385" y="232"/>
                  </a:lnTo>
                  <a:lnTo>
                    <a:pt x="391" y="244"/>
                  </a:lnTo>
                  <a:lnTo>
                    <a:pt x="391" y="244"/>
                  </a:lnTo>
                  <a:lnTo>
                    <a:pt x="394" y="240"/>
                  </a:lnTo>
                  <a:lnTo>
                    <a:pt x="396" y="238"/>
                  </a:lnTo>
                  <a:lnTo>
                    <a:pt x="397" y="236"/>
                  </a:lnTo>
                  <a:lnTo>
                    <a:pt x="397" y="236"/>
                  </a:lnTo>
                  <a:lnTo>
                    <a:pt x="393" y="218"/>
                  </a:lnTo>
                  <a:lnTo>
                    <a:pt x="388" y="204"/>
                  </a:lnTo>
                  <a:lnTo>
                    <a:pt x="376" y="2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9">
              <a:extLst>
                <a:ext uri="{FF2B5EF4-FFF2-40B4-BE49-F238E27FC236}">
                  <a16:creationId xmlns:a16="http://schemas.microsoft.com/office/drawing/2014/main" id="{4FAC7B7C-8627-23CB-04C2-BECC199F96B2}"/>
                </a:ext>
              </a:extLst>
            </p:cNvPr>
            <p:cNvSpPr>
              <a:spLocks noEditPoints="1"/>
            </p:cNvSpPr>
            <p:nvPr/>
          </p:nvSpPr>
          <p:spPr bwMode="auto">
            <a:xfrm>
              <a:off x="4547" y="1735"/>
              <a:ext cx="481" cy="248"/>
            </a:xfrm>
            <a:custGeom>
              <a:avLst/>
              <a:gdLst>
                <a:gd name="T0" fmla="*/ 481 w 481"/>
                <a:gd name="T1" fmla="*/ 153 h 248"/>
                <a:gd name="T2" fmla="*/ 371 w 481"/>
                <a:gd name="T3" fmla="*/ 29 h 248"/>
                <a:gd name="T4" fmla="*/ 0 w 481"/>
                <a:gd name="T5" fmla="*/ 73 h 248"/>
                <a:gd name="T6" fmla="*/ 67 w 481"/>
                <a:gd name="T7" fmla="*/ 94 h 248"/>
                <a:gd name="T8" fmla="*/ 119 w 481"/>
                <a:gd name="T9" fmla="*/ 68 h 248"/>
                <a:gd name="T10" fmla="*/ 166 w 481"/>
                <a:gd name="T11" fmla="*/ 72 h 248"/>
                <a:gd name="T12" fmla="*/ 210 w 481"/>
                <a:gd name="T13" fmla="*/ 117 h 248"/>
                <a:gd name="T14" fmla="*/ 268 w 481"/>
                <a:gd name="T15" fmla="*/ 148 h 248"/>
                <a:gd name="T16" fmla="*/ 254 w 481"/>
                <a:gd name="T17" fmla="*/ 202 h 248"/>
                <a:gd name="T18" fmla="*/ 332 w 481"/>
                <a:gd name="T19" fmla="*/ 222 h 248"/>
                <a:gd name="T20" fmla="*/ 344 w 481"/>
                <a:gd name="T21" fmla="*/ 185 h 248"/>
                <a:gd name="T22" fmla="*/ 324 w 481"/>
                <a:gd name="T23" fmla="*/ 95 h 248"/>
                <a:gd name="T24" fmla="*/ 315 w 481"/>
                <a:gd name="T25" fmla="*/ 90 h 248"/>
                <a:gd name="T26" fmla="*/ 323 w 481"/>
                <a:gd name="T27" fmla="*/ 79 h 248"/>
                <a:gd name="T28" fmla="*/ 326 w 481"/>
                <a:gd name="T29" fmla="*/ 67 h 248"/>
                <a:gd name="T30" fmla="*/ 327 w 481"/>
                <a:gd name="T31" fmla="*/ 63 h 248"/>
                <a:gd name="T32" fmla="*/ 342 w 481"/>
                <a:gd name="T33" fmla="*/ 60 h 248"/>
                <a:gd name="T34" fmla="*/ 349 w 481"/>
                <a:gd name="T35" fmla="*/ 123 h 248"/>
                <a:gd name="T36" fmla="*/ 349 w 481"/>
                <a:gd name="T37" fmla="*/ 141 h 248"/>
                <a:gd name="T38" fmla="*/ 362 w 481"/>
                <a:gd name="T39" fmla="*/ 200 h 248"/>
                <a:gd name="T40" fmla="*/ 421 w 481"/>
                <a:gd name="T41" fmla="*/ 226 h 248"/>
                <a:gd name="T42" fmla="*/ 465 w 481"/>
                <a:gd name="T43" fmla="*/ 206 h 248"/>
                <a:gd name="T44" fmla="*/ 386 w 481"/>
                <a:gd name="T45" fmla="*/ 199 h 248"/>
                <a:gd name="T46" fmla="*/ 361 w 481"/>
                <a:gd name="T47" fmla="*/ 150 h 248"/>
                <a:gd name="T48" fmla="*/ 340 w 481"/>
                <a:gd name="T49" fmla="*/ 131 h 248"/>
                <a:gd name="T50" fmla="*/ 337 w 481"/>
                <a:gd name="T51" fmla="*/ 82 h 248"/>
                <a:gd name="T52" fmla="*/ 337 w 481"/>
                <a:gd name="T53" fmla="*/ 53 h 248"/>
                <a:gd name="T54" fmla="*/ 323 w 481"/>
                <a:gd name="T55" fmla="*/ 66 h 248"/>
                <a:gd name="T56" fmla="*/ 321 w 481"/>
                <a:gd name="T57" fmla="*/ 78 h 248"/>
                <a:gd name="T58" fmla="*/ 314 w 481"/>
                <a:gd name="T59" fmla="*/ 87 h 248"/>
                <a:gd name="T60" fmla="*/ 321 w 481"/>
                <a:gd name="T61" fmla="*/ 97 h 248"/>
                <a:gd name="T62" fmla="*/ 341 w 481"/>
                <a:gd name="T63" fmla="*/ 188 h 248"/>
                <a:gd name="T64" fmla="*/ 333 w 481"/>
                <a:gd name="T65" fmla="*/ 219 h 248"/>
                <a:gd name="T66" fmla="*/ 257 w 481"/>
                <a:gd name="T67" fmla="*/ 199 h 248"/>
                <a:gd name="T68" fmla="*/ 270 w 481"/>
                <a:gd name="T69" fmla="*/ 149 h 248"/>
                <a:gd name="T70" fmla="*/ 214 w 481"/>
                <a:gd name="T71" fmla="*/ 116 h 248"/>
                <a:gd name="T72" fmla="*/ 168 w 481"/>
                <a:gd name="T73" fmla="*/ 68 h 248"/>
                <a:gd name="T74" fmla="*/ 117 w 481"/>
                <a:gd name="T75" fmla="*/ 66 h 248"/>
                <a:gd name="T76" fmla="*/ 65 w 481"/>
                <a:gd name="T77" fmla="*/ 92 h 248"/>
                <a:gd name="T78" fmla="*/ 4 w 481"/>
                <a:gd name="T79" fmla="*/ 75 h 248"/>
                <a:gd name="T80" fmla="*/ 369 w 481"/>
                <a:gd name="T81" fmla="*/ 30 h 248"/>
                <a:gd name="T82" fmla="*/ 477 w 481"/>
                <a:gd name="T83" fmla="*/ 158 h 248"/>
                <a:gd name="T84" fmla="*/ 465 w 481"/>
                <a:gd name="T85" fmla="*/ 206 h 248"/>
                <a:gd name="T86" fmla="*/ 384 w 481"/>
                <a:gd name="T87" fmla="*/ 224 h 248"/>
                <a:gd name="T88" fmla="*/ 395 w 481"/>
                <a:gd name="T89" fmla="*/ 247 h 248"/>
                <a:gd name="T90" fmla="*/ 399 w 481"/>
                <a:gd name="T91" fmla="*/ 241 h 248"/>
                <a:gd name="T92" fmla="*/ 400 w 481"/>
                <a:gd name="T93" fmla="*/ 238 h 248"/>
                <a:gd name="T94" fmla="*/ 396 w 481"/>
                <a:gd name="T95" fmla="*/ 219 h 248"/>
                <a:gd name="T96" fmla="*/ 378 w 481"/>
                <a:gd name="T97" fmla="*/ 208 h 248"/>
                <a:gd name="T98" fmla="*/ 395 w 481"/>
                <a:gd name="T99" fmla="*/ 220 h 248"/>
                <a:gd name="T100" fmla="*/ 396 w 481"/>
                <a:gd name="T101" fmla="*/ 228 h 248"/>
                <a:gd name="T102" fmla="*/ 397 w 481"/>
                <a:gd name="T103" fmla="*/ 238 h 248"/>
                <a:gd name="T104" fmla="*/ 397 w 481"/>
                <a:gd name="T105" fmla="*/ 238 h 248"/>
                <a:gd name="T106" fmla="*/ 397 w 481"/>
                <a:gd name="T107" fmla="*/ 238 h 248"/>
                <a:gd name="T108" fmla="*/ 392 w 481"/>
                <a:gd name="T109" fmla="*/ 243 h 248"/>
                <a:gd name="T110" fmla="*/ 395 w 481"/>
                <a:gd name="T111" fmla="*/ 244 h 248"/>
                <a:gd name="T112" fmla="*/ 378 w 481"/>
                <a:gd name="T113" fmla="*/ 208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1" h="248">
                  <a:moveTo>
                    <a:pt x="466" y="207"/>
                  </a:moveTo>
                  <a:lnTo>
                    <a:pt x="467" y="208"/>
                  </a:lnTo>
                  <a:lnTo>
                    <a:pt x="478" y="184"/>
                  </a:lnTo>
                  <a:lnTo>
                    <a:pt x="481" y="153"/>
                  </a:lnTo>
                  <a:lnTo>
                    <a:pt x="442" y="161"/>
                  </a:lnTo>
                  <a:lnTo>
                    <a:pt x="407" y="162"/>
                  </a:lnTo>
                  <a:lnTo>
                    <a:pt x="385" y="62"/>
                  </a:lnTo>
                  <a:lnTo>
                    <a:pt x="371" y="29"/>
                  </a:lnTo>
                  <a:lnTo>
                    <a:pt x="362" y="0"/>
                  </a:lnTo>
                  <a:lnTo>
                    <a:pt x="227" y="27"/>
                  </a:lnTo>
                  <a:lnTo>
                    <a:pt x="227" y="27"/>
                  </a:lnTo>
                  <a:lnTo>
                    <a:pt x="0" y="73"/>
                  </a:lnTo>
                  <a:lnTo>
                    <a:pt x="13" y="139"/>
                  </a:lnTo>
                  <a:lnTo>
                    <a:pt x="44" y="108"/>
                  </a:lnTo>
                  <a:lnTo>
                    <a:pt x="59" y="104"/>
                  </a:lnTo>
                  <a:lnTo>
                    <a:pt x="67" y="94"/>
                  </a:lnTo>
                  <a:lnTo>
                    <a:pt x="77" y="79"/>
                  </a:lnTo>
                  <a:lnTo>
                    <a:pt x="86" y="83"/>
                  </a:lnTo>
                  <a:lnTo>
                    <a:pt x="103" y="81"/>
                  </a:lnTo>
                  <a:lnTo>
                    <a:pt x="119" y="68"/>
                  </a:lnTo>
                  <a:lnTo>
                    <a:pt x="131" y="60"/>
                  </a:lnTo>
                  <a:lnTo>
                    <a:pt x="143" y="57"/>
                  </a:lnTo>
                  <a:lnTo>
                    <a:pt x="150" y="63"/>
                  </a:lnTo>
                  <a:lnTo>
                    <a:pt x="166" y="72"/>
                  </a:lnTo>
                  <a:lnTo>
                    <a:pt x="178" y="82"/>
                  </a:lnTo>
                  <a:lnTo>
                    <a:pt x="185" y="91"/>
                  </a:lnTo>
                  <a:lnTo>
                    <a:pt x="213" y="100"/>
                  </a:lnTo>
                  <a:lnTo>
                    <a:pt x="210" y="117"/>
                  </a:lnTo>
                  <a:lnTo>
                    <a:pt x="248" y="131"/>
                  </a:lnTo>
                  <a:lnTo>
                    <a:pt x="259" y="116"/>
                  </a:lnTo>
                  <a:lnTo>
                    <a:pt x="280" y="129"/>
                  </a:lnTo>
                  <a:lnTo>
                    <a:pt x="268" y="148"/>
                  </a:lnTo>
                  <a:lnTo>
                    <a:pt x="264" y="167"/>
                  </a:lnTo>
                  <a:lnTo>
                    <a:pt x="252" y="183"/>
                  </a:lnTo>
                  <a:lnTo>
                    <a:pt x="252" y="196"/>
                  </a:lnTo>
                  <a:lnTo>
                    <a:pt x="254" y="202"/>
                  </a:lnTo>
                  <a:lnTo>
                    <a:pt x="267" y="210"/>
                  </a:lnTo>
                  <a:lnTo>
                    <a:pt x="288" y="217"/>
                  </a:lnTo>
                  <a:lnTo>
                    <a:pt x="314" y="217"/>
                  </a:lnTo>
                  <a:lnTo>
                    <a:pt x="332" y="222"/>
                  </a:lnTo>
                  <a:lnTo>
                    <a:pt x="346" y="224"/>
                  </a:lnTo>
                  <a:lnTo>
                    <a:pt x="353" y="210"/>
                  </a:lnTo>
                  <a:lnTo>
                    <a:pt x="344" y="197"/>
                  </a:lnTo>
                  <a:lnTo>
                    <a:pt x="344" y="185"/>
                  </a:lnTo>
                  <a:lnTo>
                    <a:pt x="329" y="173"/>
                  </a:lnTo>
                  <a:lnTo>
                    <a:pt x="317" y="140"/>
                  </a:lnTo>
                  <a:lnTo>
                    <a:pt x="325" y="109"/>
                  </a:lnTo>
                  <a:lnTo>
                    <a:pt x="324" y="95"/>
                  </a:lnTo>
                  <a:lnTo>
                    <a:pt x="315" y="88"/>
                  </a:lnTo>
                  <a:lnTo>
                    <a:pt x="314" y="89"/>
                  </a:lnTo>
                  <a:lnTo>
                    <a:pt x="315" y="90"/>
                  </a:lnTo>
                  <a:lnTo>
                    <a:pt x="315" y="90"/>
                  </a:lnTo>
                  <a:lnTo>
                    <a:pt x="319" y="85"/>
                  </a:lnTo>
                  <a:lnTo>
                    <a:pt x="319" y="85"/>
                  </a:lnTo>
                  <a:lnTo>
                    <a:pt x="323" y="79"/>
                  </a:lnTo>
                  <a:lnTo>
                    <a:pt x="323" y="79"/>
                  </a:lnTo>
                  <a:lnTo>
                    <a:pt x="324" y="77"/>
                  </a:lnTo>
                  <a:lnTo>
                    <a:pt x="325" y="75"/>
                  </a:lnTo>
                  <a:lnTo>
                    <a:pt x="325" y="75"/>
                  </a:lnTo>
                  <a:lnTo>
                    <a:pt x="326" y="67"/>
                  </a:lnTo>
                  <a:lnTo>
                    <a:pt x="326" y="67"/>
                  </a:lnTo>
                  <a:lnTo>
                    <a:pt x="328" y="63"/>
                  </a:lnTo>
                  <a:lnTo>
                    <a:pt x="326" y="62"/>
                  </a:lnTo>
                  <a:lnTo>
                    <a:pt x="327" y="63"/>
                  </a:lnTo>
                  <a:lnTo>
                    <a:pt x="339" y="56"/>
                  </a:lnTo>
                  <a:lnTo>
                    <a:pt x="348" y="47"/>
                  </a:lnTo>
                  <a:lnTo>
                    <a:pt x="349" y="50"/>
                  </a:lnTo>
                  <a:lnTo>
                    <a:pt x="342" y="60"/>
                  </a:lnTo>
                  <a:lnTo>
                    <a:pt x="333" y="82"/>
                  </a:lnTo>
                  <a:lnTo>
                    <a:pt x="336" y="91"/>
                  </a:lnTo>
                  <a:lnTo>
                    <a:pt x="346" y="92"/>
                  </a:lnTo>
                  <a:lnTo>
                    <a:pt x="349" y="123"/>
                  </a:lnTo>
                  <a:lnTo>
                    <a:pt x="337" y="129"/>
                  </a:lnTo>
                  <a:lnTo>
                    <a:pt x="339" y="154"/>
                  </a:lnTo>
                  <a:lnTo>
                    <a:pt x="344" y="152"/>
                  </a:lnTo>
                  <a:lnTo>
                    <a:pt x="349" y="141"/>
                  </a:lnTo>
                  <a:lnTo>
                    <a:pt x="357" y="150"/>
                  </a:lnTo>
                  <a:lnTo>
                    <a:pt x="348" y="156"/>
                  </a:lnTo>
                  <a:lnTo>
                    <a:pt x="346" y="179"/>
                  </a:lnTo>
                  <a:lnTo>
                    <a:pt x="362" y="200"/>
                  </a:lnTo>
                  <a:lnTo>
                    <a:pt x="387" y="204"/>
                  </a:lnTo>
                  <a:lnTo>
                    <a:pt x="396" y="198"/>
                  </a:lnTo>
                  <a:lnTo>
                    <a:pt x="415" y="223"/>
                  </a:lnTo>
                  <a:lnTo>
                    <a:pt x="421" y="226"/>
                  </a:lnTo>
                  <a:lnTo>
                    <a:pt x="467" y="208"/>
                  </a:lnTo>
                  <a:lnTo>
                    <a:pt x="467" y="208"/>
                  </a:lnTo>
                  <a:lnTo>
                    <a:pt x="466" y="207"/>
                  </a:lnTo>
                  <a:lnTo>
                    <a:pt x="465" y="206"/>
                  </a:lnTo>
                  <a:lnTo>
                    <a:pt x="421" y="223"/>
                  </a:lnTo>
                  <a:lnTo>
                    <a:pt x="417" y="221"/>
                  </a:lnTo>
                  <a:lnTo>
                    <a:pt x="397" y="195"/>
                  </a:lnTo>
                  <a:lnTo>
                    <a:pt x="386" y="199"/>
                  </a:lnTo>
                  <a:lnTo>
                    <a:pt x="364" y="197"/>
                  </a:lnTo>
                  <a:lnTo>
                    <a:pt x="349" y="178"/>
                  </a:lnTo>
                  <a:lnTo>
                    <a:pt x="351" y="159"/>
                  </a:lnTo>
                  <a:lnTo>
                    <a:pt x="361" y="150"/>
                  </a:lnTo>
                  <a:lnTo>
                    <a:pt x="349" y="136"/>
                  </a:lnTo>
                  <a:lnTo>
                    <a:pt x="342" y="149"/>
                  </a:lnTo>
                  <a:lnTo>
                    <a:pt x="341" y="149"/>
                  </a:lnTo>
                  <a:lnTo>
                    <a:pt x="340" y="131"/>
                  </a:lnTo>
                  <a:lnTo>
                    <a:pt x="353" y="125"/>
                  </a:lnTo>
                  <a:lnTo>
                    <a:pt x="349" y="90"/>
                  </a:lnTo>
                  <a:lnTo>
                    <a:pt x="338" y="88"/>
                  </a:lnTo>
                  <a:lnTo>
                    <a:pt x="337" y="82"/>
                  </a:lnTo>
                  <a:lnTo>
                    <a:pt x="344" y="61"/>
                  </a:lnTo>
                  <a:lnTo>
                    <a:pt x="354" y="51"/>
                  </a:lnTo>
                  <a:lnTo>
                    <a:pt x="349" y="42"/>
                  </a:lnTo>
                  <a:lnTo>
                    <a:pt x="337" y="53"/>
                  </a:lnTo>
                  <a:lnTo>
                    <a:pt x="325" y="61"/>
                  </a:lnTo>
                  <a:lnTo>
                    <a:pt x="325" y="62"/>
                  </a:lnTo>
                  <a:lnTo>
                    <a:pt x="325" y="62"/>
                  </a:lnTo>
                  <a:lnTo>
                    <a:pt x="323" y="66"/>
                  </a:lnTo>
                  <a:lnTo>
                    <a:pt x="323" y="66"/>
                  </a:lnTo>
                  <a:lnTo>
                    <a:pt x="322" y="75"/>
                  </a:lnTo>
                  <a:lnTo>
                    <a:pt x="322" y="75"/>
                  </a:lnTo>
                  <a:lnTo>
                    <a:pt x="321" y="78"/>
                  </a:lnTo>
                  <a:lnTo>
                    <a:pt x="321" y="78"/>
                  </a:lnTo>
                  <a:lnTo>
                    <a:pt x="315" y="85"/>
                  </a:lnTo>
                  <a:lnTo>
                    <a:pt x="315" y="85"/>
                  </a:lnTo>
                  <a:lnTo>
                    <a:pt x="314" y="87"/>
                  </a:lnTo>
                  <a:lnTo>
                    <a:pt x="314" y="87"/>
                  </a:lnTo>
                  <a:lnTo>
                    <a:pt x="313" y="88"/>
                  </a:lnTo>
                  <a:lnTo>
                    <a:pt x="312" y="89"/>
                  </a:lnTo>
                  <a:lnTo>
                    <a:pt x="321" y="97"/>
                  </a:lnTo>
                  <a:lnTo>
                    <a:pt x="322" y="109"/>
                  </a:lnTo>
                  <a:lnTo>
                    <a:pt x="314" y="141"/>
                  </a:lnTo>
                  <a:lnTo>
                    <a:pt x="327" y="175"/>
                  </a:lnTo>
                  <a:lnTo>
                    <a:pt x="341" y="188"/>
                  </a:lnTo>
                  <a:lnTo>
                    <a:pt x="341" y="198"/>
                  </a:lnTo>
                  <a:lnTo>
                    <a:pt x="349" y="210"/>
                  </a:lnTo>
                  <a:lnTo>
                    <a:pt x="344" y="221"/>
                  </a:lnTo>
                  <a:lnTo>
                    <a:pt x="333" y="219"/>
                  </a:lnTo>
                  <a:lnTo>
                    <a:pt x="314" y="213"/>
                  </a:lnTo>
                  <a:lnTo>
                    <a:pt x="288" y="213"/>
                  </a:lnTo>
                  <a:lnTo>
                    <a:pt x="269" y="207"/>
                  </a:lnTo>
                  <a:lnTo>
                    <a:pt x="257" y="199"/>
                  </a:lnTo>
                  <a:lnTo>
                    <a:pt x="255" y="196"/>
                  </a:lnTo>
                  <a:lnTo>
                    <a:pt x="255" y="184"/>
                  </a:lnTo>
                  <a:lnTo>
                    <a:pt x="266" y="168"/>
                  </a:lnTo>
                  <a:lnTo>
                    <a:pt x="270" y="149"/>
                  </a:lnTo>
                  <a:lnTo>
                    <a:pt x="284" y="127"/>
                  </a:lnTo>
                  <a:lnTo>
                    <a:pt x="259" y="111"/>
                  </a:lnTo>
                  <a:lnTo>
                    <a:pt x="247" y="126"/>
                  </a:lnTo>
                  <a:lnTo>
                    <a:pt x="214" y="116"/>
                  </a:lnTo>
                  <a:lnTo>
                    <a:pt x="218" y="97"/>
                  </a:lnTo>
                  <a:lnTo>
                    <a:pt x="188" y="88"/>
                  </a:lnTo>
                  <a:lnTo>
                    <a:pt x="180" y="79"/>
                  </a:lnTo>
                  <a:lnTo>
                    <a:pt x="168" y="68"/>
                  </a:lnTo>
                  <a:lnTo>
                    <a:pt x="152" y="60"/>
                  </a:lnTo>
                  <a:lnTo>
                    <a:pt x="143" y="53"/>
                  </a:lnTo>
                  <a:lnTo>
                    <a:pt x="129" y="57"/>
                  </a:lnTo>
                  <a:lnTo>
                    <a:pt x="117" y="66"/>
                  </a:lnTo>
                  <a:lnTo>
                    <a:pt x="102" y="78"/>
                  </a:lnTo>
                  <a:lnTo>
                    <a:pt x="87" y="80"/>
                  </a:lnTo>
                  <a:lnTo>
                    <a:pt x="76" y="75"/>
                  </a:lnTo>
                  <a:lnTo>
                    <a:pt x="65" y="92"/>
                  </a:lnTo>
                  <a:lnTo>
                    <a:pt x="57" y="101"/>
                  </a:lnTo>
                  <a:lnTo>
                    <a:pt x="42" y="105"/>
                  </a:lnTo>
                  <a:lnTo>
                    <a:pt x="15" y="133"/>
                  </a:lnTo>
                  <a:lnTo>
                    <a:pt x="4" y="75"/>
                  </a:lnTo>
                  <a:lnTo>
                    <a:pt x="228" y="30"/>
                  </a:lnTo>
                  <a:lnTo>
                    <a:pt x="228" y="30"/>
                  </a:lnTo>
                  <a:lnTo>
                    <a:pt x="360" y="4"/>
                  </a:lnTo>
                  <a:lnTo>
                    <a:pt x="369" y="30"/>
                  </a:lnTo>
                  <a:lnTo>
                    <a:pt x="383" y="63"/>
                  </a:lnTo>
                  <a:lnTo>
                    <a:pt x="405" y="165"/>
                  </a:lnTo>
                  <a:lnTo>
                    <a:pt x="442" y="164"/>
                  </a:lnTo>
                  <a:lnTo>
                    <a:pt x="477" y="158"/>
                  </a:lnTo>
                  <a:lnTo>
                    <a:pt x="475" y="183"/>
                  </a:lnTo>
                  <a:lnTo>
                    <a:pt x="464" y="206"/>
                  </a:lnTo>
                  <a:lnTo>
                    <a:pt x="466" y="207"/>
                  </a:lnTo>
                  <a:lnTo>
                    <a:pt x="465" y="206"/>
                  </a:lnTo>
                  <a:lnTo>
                    <a:pt x="466" y="207"/>
                  </a:lnTo>
                  <a:close/>
                  <a:moveTo>
                    <a:pt x="378" y="208"/>
                  </a:moveTo>
                  <a:lnTo>
                    <a:pt x="377" y="209"/>
                  </a:lnTo>
                  <a:lnTo>
                    <a:pt x="384" y="224"/>
                  </a:lnTo>
                  <a:lnTo>
                    <a:pt x="385" y="235"/>
                  </a:lnTo>
                  <a:lnTo>
                    <a:pt x="393" y="248"/>
                  </a:lnTo>
                  <a:lnTo>
                    <a:pt x="395" y="247"/>
                  </a:lnTo>
                  <a:lnTo>
                    <a:pt x="395" y="247"/>
                  </a:lnTo>
                  <a:lnTo>
                    <a:pt x="398" y="243"/>
                  </a:lnTo>
                  <a:lnTo>
                    <a:pt x="398" y="243"/>
                  </a:lnTo>
                  <a:lnTo>
                    <a:pt x="399" y="241"/>
                  </a:lnTo>
                  <a:lnTo>
                    <a:pt x="399" y="241"/>
                  </a:lnTo>
                  <a:lnTo>
                    <a:pt x="400" y="240"/>
                  </a:lnTo>
                  <a:lnTo>
                    <a:pt x="400" y="240"/>
                  </a:lnTo>
                  <a:lnTo>
                    <a:pt x="400" y="238"/>
                  </a:lnTo>
                  <a:lnTo>
                    <a:pt x="400" y="238"/>
                  </a:lnTo>
                  <a:lnTo>
                    <a:pt x="400" y="237"/>
                  </a:lnTo>
                  <a:lnTo>
                    <a:pt x="400" y="237"/>
                  </a:lnTo>
                  <a:lnTo>
                    <a:pt x="396" y="219"/>
                  </a:lnTo>
                  <a:lnTo>
                    <a:pt x="396" y="219"/>
                  </a:lnTo>
                  <a:lnTo>
                    <a:pt x="391" y="204"/>
                  </a:lnTo>
                  <a:lnTo>
                    <a:pt x="376" y="207"/>
                  </a:lnTo>
                  <a:lnTo>
                    <a:pt x="377" y="209"/>
                  </a:lnTo>
                  <a:lnTo>
                    <a:pt x="378" y="208"/>
                  </a:lnTo>
                  <a:lnTo>
                    <a:pt x="380" y="210"/>
                  </a:lnTo>
                  <a:lnTo>
                    <a:pt x="389" y="208"/>
                  </a:lnTo>
                  <a:lnTo>
                    <a:pt x="393" y="220"/>
                  </a:lnTo>
                  <a:lnTo>
                    <a:pt x="395" y="220"/>
                  </a:lnTo>
                  <a:lnTo>
                    <a:pt x="393" y="220"/>
                  </a:lnTo>
                  <a:lnTo>
                    <a:pt x="393" y="220"/>
                  </a:lnTo>
                  <a:lnTo>
                    <a:pt x="396" y="228"/>
                  </a:lnTo>
                  <a:lnTo>
                    <a:pt x="396" y="228"/>
                  </a:lnTo>
                  <a:lnTo>
                    <a:pt x="397" y="235"/>
                  </a:lnTo>
                  <a:lnTo>
                    <a:pt x="397" y="235"/>
                  </a:lnTo>
                  <a:lnTo>
                    <a:pt x="397" y="237"/>
                  </a:lnTo>
                  <a:lnTo>
                    <a:pt x="397" y="238"/>
                  </a:lnTo>
                  <a:lnTo>
                    <a:pt x="397" y="238"/>
                  </a:lnTo>
                  <a:lnTo>
                    <a:pt x="397" y="238"/>
                  </a:lnTo>
                  <a:lnTo>
                    <a:pt x="398" y="238"/>
                  </a:lnTo>
                  <a:lnTo>
                    <a:pt x="397" y="238"/>
                  </a:lnTo>
                  <a:lnTo>
                    <a:pt x="397" y="238"/>
                  </a:lnTo>
                  <a:lnTo>
                    <a:pt x="398" y="238"/>
                  </a:lnTo>
                  <a:lnTo>
                    <a:pt x="397" y="238"/>
                  </a:lnTo>
                  <a:lnTo>
                    <a:pt x="397" y="238"/>
                  </a:lnTo>
                  <a:lnTo>
                    <a:pt x="397" y="238"/>
                  </a:lnTo>
                  <a:lnTo>
                    <a:pt x="395" y="242"/>
                  </a:lnTo>
                  <a:lnTo>
                    <a:pt x="395" y="242"/>
                  </a:lnTo>
                  <a:lnTo>
                    <a:pt x="392" y="243"/>
                  </a:lnTo>
                  <a:lnTo>
                    <a:pt x="392" y="243"/>
                  </a:lnTo>
                  <a:lnTo>
                    <a:pt x="392" y="244"/>
                  </a:lnTo>
                  <a:lnTo>
                    <a:pt x="393" y="246"/>
                  </a:lnTo>
                  <a:lnTo>
                    <a:pt x="395" y="244"/>
                  </a:lnTo>
                  <a:lnTo>
                    <a:pt x="388" y="234"/>
                  </a:lnTo>
                  <a:lnTo>
                    <a:pt x="387" y="223"/>
                  </a:lnTo>
                  <a:lnTo>
                    <a:pt x="381" y="208"/>
                  </a:lnTo>
                  <a:lnTo>
                    <a:pt x="378" y="208"/>
                  </a:lnTo>
                  <a:lnTo>
                    <a:pt x="380" y="210"/>
                  </a:lnTo>
                  <a:lnTo>
                    <a:pt x="378" y="20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60">
              <a:extLst>
                <a:ext uri="{FF2B5EF4-FFF2-40B4-BE49-F238E27FC236}">
                  <a16:creationId xmlns:a16="http://schemas.microsoft.com/office/drawing/2014/main" id="{C1247ADD-A1B7-5575-E3A6-DF2389A78618}"/>
                </a:ext>
              </a:extLst>
            </p:cNvPr>
            <p:cNvSpPr>
              <a:spLocks noEditPoints="1"/>
            </p:cNvSpPr>
            <p:nvPr/>
          </p:nvSpPr>
          <p:spPr bwMode="auto">
            <a:xfrm>
              <a:off x="5191" y="577"/>
              <a:ext cx="378" cy="602"/>
            </a:xfrm>
            <a:custGeom>
              <a:avLst/>
              <a:gdLst>
                <a:gd name="T0" fmla="*/ 18 w 378"/>
                <a:gd name="T1" fmla="*/ 332 h 602"/>
                <a:gd name="T2" fmla="*/ 22 w 378"/>
                <a:gd name="T3" fmla="*/ 284 h 602"/>
                <a:gd name="T4" fmla="*/ 46 w 378"/>
                <a:gd name="T5" fmla="*/ 232 h 602"/>
                <a:gd name="T6" fmla="*/ 35 w 378"/>
                <a:gd name="T7" fmla="*/ 181 h 602"/>
                <a:gd name="T8" fmla="*/ 44 w 378"/>
                <a:gd name="T9" fmla="*/ 159 h 602"/>
                <a:gd name="T10" fmla="*/ 42 w 378"/>
                <a:gd name="T11" fmla="*/ 121 h 602"/>
                <a:gd name="T12" fmla="*/ 71 w 378"/>
                <a:gd name="T13" fmla="*/ 38 h 602"/>
                <a:gd name="T14" fmla="*/ 92 w 378"/>
                <a:gd name="T15" fmla="*/ 14 h 602"/>
                <a:gd name="T16" fmla="*/ 99 w 378"/>
                <a:gd name="T17" fmla="*/ 21 h 602"/>
                <a:gd name="T18" fmla="*/ 123 w 378"/>
                <a:gd name="T19" fmla="*/ 38 h 602"/>
                <a:gd name="T20" fmla="*/ 128 w 378"/>
                <a:gd name="T21" fmla="*/ 28 h 602"/>
                <a:gd name="T22" fmla="*/ 162 w 378"/>
                <a:gd name="T23" fmla="*/ 0 h 602"/>
                <a:gd name="T24" fmla="*/ 207 w 378"/>
                <a:gd name="T25" fmla="*/ 15 h 602"/>
                <a:gd name="T26" fmla="*/ 274 w 378"/>
                <a:gd name="T27" fmla="*/ 200 h 602"/>
                <a:gd name="T28" fmla="*/ 315 w 378"/>
                <a:gd name="T29" fmla="*/ 212 h 602"/>
                <a:gd name="T30" fmla="*/ 333 w 378"/>
                <a:gd name="T31" fmla="*/ 255 h 602"/>
                <a:gd name="T32" fmla="*/ 339 w 378"/>
                <a:gd name="T33" fmla="*/ 252 h 602"/>
                <a:gd name="T34" fmla="*/ 353 w 378"/>
                <a:gd name="T35" fmla="*/ 242 h 602"/>
                <a:gd name="T36" fmla="*/ 378 w 378"/>
                <a:gd name="T37" fmla="*/ 277 h 602"/>
                <a:gd name="T38" fmla="*/ 365 w 378"/>
                <a:gd name="T39" fmla="*/ 316 h 602"/>
                <a:gd name="T40" fmla="*/ 334 w 378"/>
                <a:gd name="T41" fmla="*/ 339 h 602"/>
                <a:gd name="T42" fmla="*/ 297 w 378"/>
                <a:gd name="T43" fmla="*/ 372 h 602"/>
                <a:gd name="T44" fmla="*/ 295 w 378"/>
                <a:gd name="T45" fmla="*/ 371 h 602"/>
                <a:gd name="T46" fmla="*/ 293 w 378"/>
                <a:gd name="T47" fmla="*/ 366 h 602"/>
                <a:gd name="T48" fmla="*/ 280 w 378"/>
                <a:gd name="T49" fmla="*/ 360 h 602"/>
                <a:gd name="T50" fmla="*/ 260 w 378"/>
                <a:gd name="T51" fmla="*/ 379 h 602"/>
                <a:gd name="T52" fmla="*/ 263 w 378"/>
                <a:gd name="T53" fmla="*/ 397 h 602"/>
                <a:gd name="T54" fmla="*/ 258 w 378"/>
                <a:gd name="T55" fmla="*/ 416 h 602"/>
                <a:gd name="T56" fmla="*/ 246 w 378"/>
                <a:gd name="T57" fmla="*/ 405 h 602"/>
                <a:gd name="T58" fmla="*/ 235 w 378"/>
                <a:gd name="T59" fmla="*/ 400 h 602"/>
                <a:gd name="T60" fmla="*/ 212 w 378"/>
                <a:gd name="T61" fmla="*/ 388 h 602"/>
                <a:gd name="T62" fmla="*/ 221 w 378"/>
                <a:gd name="T63" fmla="*/ 404 h 602"/>
                <a:gd name="T64" fmla="*/ 218 w 378"/>
                <a:gd name="T65" fmla="*/ 430 h 602"/>
                <a:gd name="T66" fmla="*/ 209 w 378"/>
                <a:gd name="T67" fmla="*/ 456 h 602"/>
                <a:gd name="T68" fmla="*/ 191 w 378"/>
                <a:gd name="T69" fmla="*/ 476 h 602"/>
                <a:gd name="T70" fmla="*/ 152 w 378"/>
                <a:gd name="T71" fmla="*/ 498 h 602"/>
                <a:gd name="T72" fmla="*/ 123 w 378"/>
                <a:gd name="T73" fmla="*/ 511 h 602"/>
                <a:gd name="T74" fmla="*/ 119 w 378"/>
                <a:gd name="T75" fmla="*/ 537 h 602"/>
                <a:gd name="T76" fmla="*/ 112 w 378"/>
                <a:gd name="T77" fmla="*/ 602 h 602"/>
                <a:gd name="T78" fmla="*/ 96 w 378"/>
                <a:gd name="T79" fmla="*/ 577 h 602"/>
                <a:gd name="T80" fmla="*/ 71 w 378"/>
                <a:gd name="T81" fmla="*/ 556 h 602"/>
                <a:gd name="T82" fmla="*/ 8 w 378"/>
                <a:gd name="T83" fmla="*/ 330 h 602"/>
                <a:gd name="T84" fmla="*/ 236 w 378"/>
                <a:gd name="T85" fmla="*/ 415 h 602"/>
                <a:gd name="T86" fmla="*/ 248 w 378"/>
                <a:gd name="T87" fmla="*/ 435 h 602"/>
                <a:gd name="T88" fmla="*/ 228 w 378"/>
                <a:gd name="T89" fmla="*/ 424 h 602"/>
                <a:gd name="T90" fmla="*/ 278 w 378"/>
                <a:gd name="T91" fmla="*/ 400 h 602"/>
                <a:gd name="T92" fmla="*/ 282 w 378"/>
                <a:gd name="T93" fmla="*/ 400 h 602"/>
                <a:gd name="T94" fmla="*/ 287 w 378"/>
                <a:gd name="T95" fmla="*/ 399 h 602"/>
                <a:gd name="T96" fmla="*/ 288 w 378"/>
                <a:gd name="T97" fmla="*/ 386 h 602"/>
                <a:gd name="T98" fmla="*/ 288 w 378"/>
                <a:gd name="T99" fmla="*/ 371 h 602"/>
                <a:gd name="T100" fmla="*/ 267 w 378"/>
                <a:gd name="T101" fmla="*/ 388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78" h="602">
                  <a:moveTo>
                    <a:pt x="8" y="330"/>
                  </a:moveTo>
                  <a:lnTo>
                    <a:pt x="18" y="332"/>
                  </a:lnTo>
                  <a:lnTo>
                    <a:pt x="18" y="316"/>
                  </a:lnTo>
                  <a:lnTo>
                    <a:pt x="22" y="284"/>
                  </a:lnTo>
                  <a:lnTo>
                    <a:pt x="38" y="255"/>
                  </a:lnTo>
                  <a:lnTo>
                    <a:pt x="46" y="232"/>
                  </a:lnTo>
                  <a:lnTo>
                    <a:pt x="35" y="216"/>
                  </a:lnTo>
                  <a:lnTo>
                    <a:pt x="35" y="181"/>
                  </a:lnTo>
                  <a:lnTo>
                    <a:pt x="40" y="175"/>
                  </a:lnTo>
                  <a:lnTo>
                    <a:pt x="44" y="159"/>
                  </a:lnTo>
                  <a:lnTo>
                    <a:pt x="43" y="150"/>
                  </a:lnTo>
                  <a:lnTo>
                    <a:pt x="42" y="121"/>
                  </a:lnTo>
                  <a:lnTo>
                    <a:pt x="53" y="92"/>
                  </a:lnTo>
                  <a:lnTo>
                    <a:pt x="71" y="38"/>
                  </a:lnTo>
                  <a:lnTo>
                    <a:pt x="83" y="14"/>
                  </a:lnTo>
                  <a:lnTo>
                    <a:pt x="92" y="14"/>
                  </a:lnTo>
                  <a:lnTo>
                    <a:pt x="99" y="15"/>
                  </a:lnTo>
                  <a:lnTo>
                    <a:pt x="99" y="21"/>
                  </a:lnTo>
                  <a:lnTo>
                    <a:pt x="107" y="35"/>
                  </a:lnTo>
                  <a:lnTo>
                    <a:pt x="123" y="38"/>
                  </a:lnTo>
                  <a:lnTo>
                    <a:pt x="128" y="34"/>
                  </a:lnTo>
                  <a:lnTo>
                    <a:pt x="128" y="28"/>
                  </a:lnTo>
                  <a:lnTo>
                    <a:pt x="152" y="10"/>
                  </a:lnTo>
                  <a:lnTo>
                    <a:pt x="162" y="0"/>
                  </a:lnTo>
                  <a:lnTo>
                    <a:pt x="172" y="1"/>
                  </a:lnTo>
                  <a:lnTo>
                    <a:pt x="207" y="15"/>
                  </a:lnTo>
                  <a:lnTo>
                    <a:pt x="219" y="21"/>
                  </a:lnTo>
                  <a:lnTo>
                    <a:pt x="274" y="200"/>
                  </a:lnTo>
                  <a:lnTo>
                    <a:pt x="309" y="200"/>
                  </a:lnTo>
                  <a:lnTo>
                    <a:pt x="315" y="212"/>
                  </a:lnTo>
                  <a:lnTo>
                    <a:pt x="316" y="241"/>
                  </a:lnTo>
                  <a:lnTo>
                    <a:pt x="333" y="255"/>
                  </a:lnTo>
                  <a:lnTo>
                    <a:pt x="338" y="255"/>
                  </a:lnTo>
                  <a:lnTo>
                    <a:pt x="339" y="252"/>
                  </a:lnTo>
                  <a:lnTo>
                    <a:pt x="336" y="245"/>
                  </a:lnTo>
                  <a:lnTo>
                    <a:pt x="353" y="242"/>
                  </a:lnTo>
                  <a:lnTo>
                    <a:pt x="364" y="255"/>
                  </a:lnTo>
                  <a:lnTo>
                    <a:pt x="378" y="277"/>
                  </a:lnTo>
                  <a:lnTo>
                    <a:pt x="378" y="288"/>
                  </a:lnTo>
                  <a:lnTo>
                    <a:pt x="365" y="316"/>
                  </a:lnTo>
                  <a:lnTo>
                    <a:pt x="354" y="321"/>
                  </a:lnTo>
                  <a:lnTo>
                    <a:pt x="334" y="339"/>
                  </a:lnTo>
                  <a:lnTo>
                    <a:pt x="305" y="372"/>
                  </a:lnTo>
                  <a:lnTo>
                    <a:pt x="297" y="372"/>
                  </a:lnTo>
                  <a:lnTo>
                    <a:pt x="297" y="372"/>
                  </a:lnTo>
                  <a:lnTo>
                    <a:pt x="295" y="371"/>
                  </a:lnTo>
                  <a:lnTo>
                    <a:pt x="294" y="370"/>
                  </a:lnTo>
                  <a:lnTo>
                    <a:pt x="293" y="366"/>
                  </a:lnTo>
                  <a:lnTo>
                    <a:pt x="291" y="359"/>
                  </a:lnTo>
                  <a:lnTo>
                    <a:pt x="280" y="360"/>
                  </a:lnTo>
                  <a:lnTo>
                    <a:pt x="274" y="370"/>
                  </a:lnTo>
                  <a:lnTo>
                    <a:pt x="260" y="379"/>
                  </a:lnTo>
                  <a:lnTo>
                    <a:pt x="253" y="388"/>
                  </a:lnTo>
                  <a:lnTo>
                    <a:pt x="263" y="397"/>
                  </a:lnTo>
                  <a:lnTo>
                    <a:pt x="260" y="400"/>
                  </a:lnTo>
                  <a:lnTo>
                    <a:pt x="258" y="416"/>
                  </a:lnTo>
                  <a:lnTo>
                    <a:pt x="246" y="415"/>
                  </a:lnTo>
                  <a:lnTo>
                    <a:pt x="246" y="405"/>
                  </a:lnTo>
                  <a:lnTo>
                    <a:pt x="244" y="398"/>
                  </a:lnTo>
                  <a:lnTo>
                    <a:pt x="235" y="400"/>
                  </a:lnTo>
                  <a:lnTo>
                    <a:pt x="225" y="381"/>
                  </a:lnTo>
                  <a:lnTo>
                    <a:pt x="212" y="388"/>
                  </a:lnTo>
                  <a:lnTo>
                    <a:pt x="219" y="397"/>
                  </a:lnTo>
                  <a:lnTo>
                    <a:pt x="221" y="404"/>
                  </a:lnTo>
                  <a:lnTo>
                    <a:pt x="217" y="412"/>
                  </a:lnTo>
                  <a:lnTo>
                    <a:pt x="218" y="430"/>
                  </a:lnTo>
                  <a:lnTo>
                    <a:pt x="219" y="440"/>
                  </a:lnTo>
                  <a:lnTo>
                    <a:pt x="209" y="456"/>
                  </a:lnTo>
                  <a:lnTo>
                    <a:pt x="192" y="459"/>
                  </a:lnTo>
                  <a:lnTo>
                    <a:pt x="191" y="476"/>
                  </a:lnTo>
                  <a:lnTo>
                    <a:pt x="159" y="494"/>
                  </a:lnTo>
                  <a:lnTo>
                    <a:pt x="152" y="498"/>
                  </a:lnTo>
                  <a:lnTo>
                    <a:pt x="142" y="489"/>
                  </a:lnTo>
                  <a:lnTo>
                    <a:pt x="123" y="511"/>
                  </a:lnTo>
                  <a:lnTo>
                    <a:pt x="129" y="530"/>
                  </a:lnTo>
                  <a:lnTo>
                    <a:pt x="119" y="537"/>
                  </a:lnTo>
                  <a:lnTo>
                    <a:pt x="118" y="564"/>
                  </a:lnTo>
                  <a:lnTo>
                    <a:pt x="112" y="602"/>
                  </a:lnTo>
                  <a:lnTo>
                    <a:pt x="99" y="596"/>
                  </a:lnTo>
                  <a:lnTo>
                    <a:pt x="96" y="577"/>
                  </a:lnTo>
                  <a:lnTo>
                    <a:pt x="72" y="571"/>
                  </a:lnTo>
                  <a:lnTo>
                    <a:pt x="71" y="556"/>
                  </a:lnTo>
                  <a:lnTo>
                    <a:pt x="0" y="331"/>
                  </a:lnTo>
                  <a:lnTo>
                    <a:pt x="8" y="330"/>
                  </a:lnTo>
                  <a:close/>
                  <a:moveTo>
                    <a:pt x="228" y="424"/>
                  </a:moveTo>
                  <a:lnTo>
                    <a:pt x="236" y="415"/>
                  </a:lnTo>
                  <a:lnTo>
                    <a:pt x="245" y="421"/>
                  </a:lnTo>
                  <a:lnTo>
                    <a:pt x="248" y="435"/>
                  </a:lnTo>
                  <a:lnTo>
                    <a:pt x="238" y="441"/>
                  </a:lnTo>
                  <a:lnTo>
                    <a:pt x="228" y="424"/>
                  </a:lnTo>
                  <a:close/>
                  <a:moveTo>
                    <a:pt x="267" y="388"/>
                  </a:moveTo>
                  <a:lnTo>
                    <a:pt x="278" y="400"/>
                  </a:lnTo>
                  <a:lnTo>
                    <a:pt x="278" y="400"/>
                  </a:lnTo>
                  <a:lnTo>
                    <a:pt x="282" y="400"/>
                  </a:lnTo>
                  <a:lnTo>
                    <a:pt x="285" y="399"/>
                  </a:lnTo>
                  <a:lnTo>
                    <a:pt x="287" y="399"/>
                  </a:lnTo>
                  <a:lnTo>
                    <a:pt x="287" y="399"/>
                  </a:lnTo>
                  <a:lnTo>
                    <a:pt x="288" y="386"/>
                  </a:lnTo>
                  <a:lnTo>
                    <a:pt x="293" y="382"/>
                  </a:lnTo>
                  <a:lnTo>
                    <a:pt x="288" y="371"/>
                  </a:lnTo>
                  <a:lnTo>
                    <a:pt x="276" y="375"/>
                  </a:lnTo>
                  <a:lnTo>
                    <a:pt x="267" y="38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61">
              <a:extLst>
                <a:ext uri="{FF2B5EF4-FFF2-40B4-BE49-F238E27FC236}">
                  <a16:creationId xmlns:a16="http://schemas.microsoft.com/office/drawing/2014/main" id="{48994E71-70A0-F4AD-DD9E-5AD1EE6593F4}"/>
                </a:ext>
              </a:extLst>
            </p:cNvPr>
            <p:cNvSpPr>
              <a:spLocks noEditPoints="1"/>
            </p:cNvSpPr>
            <p:nvPr/>
          </p:nvSpPr>
          <p:spPr bwMode="auto">
            <a:xfrm>
              <a:off x="5189" y="575"/>
              <a:ext cx="382" cy="606"/>
            </a:xfrm>
            <a:custGeom>
              <a:avLst/>
              <a:gdLst>
                <a:gd name="T0" fmla="*/ 26 w 382"/>
                <a:gd name="T1" fmla="*/ 286 h 606"/>
                <a:gd name="T2" fmla="*/ 43 w 382"/>
                <a:gd name="T3" fmla="*/ 178 h 606"/>
                <a:gd name="T4" fmla="*/ 74 w 382"/>
                <a:gd name="T5" fmla="*/ 41 h 606"/>
                <a:gd name="T6" fmla="*/ 99 w 382"/>
                <a:gd name="T7" fmla="*/ 23 h 606"/>
                <a:gd name="T8" fmla="*/ 155 w 382"/>
                <a:gd name="T9" fmla="*/ 13 h 606"/>
                <a:gd name="T10" fmla="*/ 275 w 382"/>
                <a:gd name="T11" fmla="*/ 205 h 606"/>
                <a:gd name="T12" fmla="*/ 340 w 382"/>
                <a:gd name="T13" fmla="*/ 258 h 606"/>
                <a:gd name="T14" fmla="*/ 354 w 382"/>
                <a:gd name="T15" fmla="*/ 246 h 606"/>
                <a:gd name="T16" fmla="*/ 355 w 382"/>
                <a:gd name="T17" fmla="*/ 320 h 606"/>
                <a:gd name="T18" fmla="*/ 299 w 382"/>
                <a:gd name="T19" fmla="*/ 372 h 606"/>
                <a:gd name="T20" fmla="*/ 295 w 382"/>
                <a:gd name="T21" fmla="*/ 362 h 606"/>
                <a:gd name="T22" fmla="*/ 275 w 382"/>
                <a:gd name="T23" fmla="*/ 371 h 606"/>
                <a:gd name="T24" fmla="*/ 261 w 382"/>
                <a:gd name="T25" fmla="*/ 402 h 606"/>
                <a:gd name="T26" fmla="*/ 238 w 382"/>
                <a:gd name="T27" fmla="*/ 400 h 606"/>
                <a:gd name="T28" fmla="*/ 217 w 382"/>
                <a:gd name="T29" fmla="*/ 414 h 606"/>
                <a:gd name="T30" fmla="*/ 191 w 382"/>
                <a:gd name="T31" fmla="*/ 477 h 606"/>
                <a:gd name="T32" fmla="*/ 129 w 382"/>
                <a:gd name="T33" fmla="*/ 531 h 606"/>
                <a:gd name="T34" fmla="*/ 99 w 382"/>
                <a:gd name="T35" fmla="*/ 578 h 606"/>
                <a:gd name="T36" fmla="*/ 10 w 382"/>
                <a:gd name="T37" fmla="*/ 332 h 606"/>
                <a:gd name="T38" fmla="*/ 71 w 382"/>
                <a:gd name="T39" fmla="*/ 559 h 606"/>
                <a:gd name="T40" fmla="*/ 122 w 382"/>
                <a:gd name="T41" fmla="*/ 566 h 606"/>
                <a:gd name="T42" fmla="*/ 153 w 382"/>
                <a:gd name="T43" fmla="*/ 502 h 606"/>
                <a:gd name="T44" fmla="*/ 223 w 382"/>
                <a:gd name="T45" fmla="*/ 443 h 606"/>
                <a:gd name="T46" fmla="*/ 216 w 382"/>
                <a:gd name="T47" fmla="*/ 390 h 606"/>
                <a:gd name="T48" fmla="*/ 247 w 382"/>
                <a:gd name="T49" fmla="*/ 419 h 606"/>
                <a:gd name="T50" fmla="*/ 263 w 382"/>
                <a:gd name="T51" fmla="*/ 382 h 606"/>
                <a:gd name="T52" fmla="*/ 292 w 382"/>
                <a:gd name="T53" fmla="*/ 361 h 606"/>
                <a:gd name="T54" fmla="*/ 295 w 382"/>
                <a:gd name="T55" fmla="*/ 373 h 606"/>
                <a:gd name="T56" fmla="*/ 337 w 382"/>
                <a:gd name="T57" fmla="*/ 342 h 606"/>
                <a:gd name="T58" fmla="*/ 368 w 382"/>
                <a:gd name="T59" fmla="*/ 256 h 606"/>
                <a:gd name="T60" fmla="*/ 336 w 382"/>
                <a:gd name="T61" fmla="*/ 255 h 606"/>
                <a:gd name="T62" fmla="*/ 222 w 382"/>
                <a:gd name="T63" fmla="*/ 22 h 606"/>
                <a:gd name="T64" fmla="*/ 128 w 382"/>
                <a:gd name="T65" fmla="*/ 29 h 606"/>
                <a:gd name="T66" fmla="*/ 102 w 382"/>
                <a:gd name="T67" fmla="*/ 15 h 606"/>
                <a:gd name="T68" fmla="*/ 43 w 382"/>
                <a:gd name="T69" fmla="*/ 123 h 606"/>
                <a:gd name="T70" fmla="*/ 36 w 382"/>
                <a:gd name="T71" fmla="*/ 220 h 606"/>
                <a:gd name="T72" fmla="*/ 17 w 382"/>
                <a:gd name="T73" fmla="*/ 332 h 606"/>
                <a:gd name="T74" fmla="*/ 231 w 382"/>
                <a:gd name="T75" fmla="*/ 427 h 606"/>
                <a:gd name="T76" fmla="*/ 231 w 382"/>
                <a:gd name="T77" fmla="*/ 425 h 606"/>
                <a:gd name="T78" fmla="*/ 239 w 382"/>
                <a:gd name="T79" fmla="*/ 445 h 606"/>
                <a:gd name="T80" fmla="*/ 228 w 382"/>
                <a:gd name="T81" fmla="*/ 427 h 606"/>
                <a:gd name="T82" fmla="*/ 280 w 382"/>
                <a:gd name="T83" fmla="*/ 403 h 606"/>
                <a:gd name="T84" fmla="*/ 287 w 382"/>
                <a:gd name="T85" fmla="*/ 403 h 606"/>
                <a:gd name="T86" fmla="*/ 290 w 382"/>
                <a:gd name="T87" fmla="*/ 401 h 606"/>
                <a:gd name="T88" fmla="*/ 291 w 382"/>
                <a:gd name="T89" fmla="*/ 390 h 606"/>
                <a:gd name="T90" fmla="*/ 268 w 382"/>
                <a:gd name="T91" fmla="*/ 391 h 606"/>
                <a:gd name="T92" fmla="*/ 293 w 382"/>
                <a:gd name="T93" fmla="*/ 384 h 606"/>
                <a:gd name="T94" fmla="*/ 288 w 382"/>
                <a:gd name="T95" fmla="*/ 393 h 606"/>
                <a:gd name="T96" fmla="*/ 288 w 382"/>
                <a:gd name="T97" fmla="*/ 401 h 606"/>
                <a:gd name="T98" fmla="*/ 288 w 382"/>
                <a:gd name="T99" fmla="*/ 400 h 606"/>
                <a:gd name="T100" fmla="*/ 283 w 382"/>
                <a:gd name="T101" fmla="*/ 400 h 606"/>
                <a:gd name="T102" fmla="*/ 280 w 382"/>
                <a:gd name="T103" fmla="*/ 402 h 606"/>
                <a:gd name="T104" fmla="*/ 269 w 382"/>
                <a:gd name="T105" fmla="*/ 390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2" h="606">
                  <a:moveTo>
                    <a:pt x="10" y="332"/>
                  </a:moveTo>
                  <a:lnTo>
                    <a:pt x="10" y="333"/>
                  </a:lnTo>
                  <a:lnTo>
                    <a:pt x="21" y="337"/>
                  </a:lnTo>
                  <a:lnTo>
                    <a:pt x="21" y="319"/>
                  </a:lnTo>
                  <a:lnTo>
                    <a:pt x="26" y="286"/>
                  </a:lnTo>
                  <a:lnTo>
                    <a:pt x="41" y="258"/>
                  </a:lnTo>
                  <a:lnTo>
                    <a:pt x="51" y="234"/>
                  </a:lnTo>
                  <a:lnTo>
                    <a:pt x="39" y="218"/>
                  </a:lnTo>
                  <a:lnTo>
                    <a:pt x="39" y="183"/>
                  </a:lnTo>
                  <a:lnTo>
                    <a:pt x="43" y="178"/>
                  </a:lnTo>
                  <a:lnTo>
                    <a:pt x="48" y="161"/>
                  </a:lnTo>
                  <a:lnTo>
                    <a:pt x="47" y="152"/>
                  </a:lnTo>
                  <a:lnTo>
                    <a:pt x="46" y="123"/>
                  </a:lnTo>
                  <a:lnTo>
                    <a:pt x="57" y="94"/>
                  </a:lnTo>
                  <a:lnTo>
                    <a:pt x="74" y="41"/>
                  </a:lnTo>
                  <a:lnTo>
                    <a:pt x="86" y="17"/>
                  </a:lnTo>
                  <a:lnTo>
                    <a:pt x="92" y="17"/>
                  </a:lnTo>
                  <a:lnTo>
                    <a:pt x="99" y="18"/>
                  </a:lnTo>
                  <a:lnTo>
                    <a:pt x="99" y="23"/>
                  </a:lnTo>
                  <a:lnTo>
                    <a:pt x="99" y="23"/>
                  </a:lnTo>
                  <a:lnTo>
                    <a:pt x="107" y="38"/>
                  </a:lnTo>
                  <a:lnTo>
                    <a:pt x="126" y="42"/>
                  </a:lnTo>
                  <a:lnTo>
                    <a:pt x="131" y="36"/>
                  </a:lnTo>
                  <a:lnTo>
                    <a:pt x="131" y="31"/>
                  </a:lnTo>
                  <a:lnTo>
                    <a:pt x="155" y="13"/>
                  </a:lnTo>
                  <a:lnTo>
                    <a:pt x="165" y="3"/>
                  </a:lnTo>
                  <a:lnTo>
                    <a:pt x="173" y="4"/>
                  </a:lnTo>
                  <a:lnTo>
                    <a:pt x="209" y="19"/>
                  </a:lnTo>
                  <a:lnTo>
                    <a:pt x="220" y="24"/>
                  </a:lnTo>
                  <a:lnTo>
                    <a:pt x="275" y="205"/>
                  </a:lnTo>
                  <a:lnTo>
                    <a:pt x="310" y="205"/>
                  </a:lnTo>
                  <a:lnTo>
                    <a:pt x="314" y="214"/>
                  </a:lnTo>
                  <a:lnTo>
                    <a:pt x="317" y="244"/>
                  </a:lnTo>
                  <a:lnTo>
                    <a:pt x="335" y="258"/>
                  </a:lnTo>
                  <a:lnTo>
                    <a:pt x="340" y="258"/>
                  </a:lnTo>
                  <a:lnTo>
                    <a:pt x="341" y="258"/>
                  </a:lnTo>
                  <a:lnTo>
                    <a:pt x="342" y="255"/>
                  </a:lnTo>
                  <a:lnTo>
                    <a:pt x="342" y="254"/>
                  </a:lnTo>
                  <a:lnTo>
                    <a:pt x="340" y="249"/>
                  </a:lnTo>
                  <a:lnTo>
                    <a:pt x="354" y="246"/>
                  </a:lnTo>
                  <a:lnTo>
                    <a:pt x="365" y="258"/>
                  </a:lnTo>
                  <a:lnTo>
                    <a:pt x="379" y="280"/>
                  </a:lnTo>
                  <a:lnTo>
                    <a:pt x="379" y="290"/>
                  </a:lnTo>
                  <a:lnTo>
                    <a:pt x="366" y="317"/>
                  </a:lnTo>
                  <a:lnTo>
                    <a:pt x="355" y="320"/>
                  </a:lnTo>
                  <a:lnTo>
                    <a:pt x="335" y="340"/>
                  </a:lnTo>
                  <a:lnTo>
                    <a:pt x="306" y="372"/>
                  </a:lnTo>
                  <a:lnTo>
                    <a:pt x="299" y="372"/>
                  </a:lnTo>
                  <a:lnTo>
                    <a:pt x="299" y="372"/>
                  </a:lnTo>
                  <a:lnTo>
                    <a:pt x="299" y="372"/>
                  </a:lnTo>
                  <a:lnTo>
                    <a:pt x="297" y="371"/>
                  </a:lnTo>
                  <a:lnTo>
                    <a:pt x="297" y="371"/>
                  </a:lnTo>
                  <a:lnTo>
                    <a:pt x="295" y="364"/>
                  </a:lnTo>
                  <a:lnTo>
                    <a:pt x="295" y="364"/>
                  </a:lnTo>
                  <a:lnTo>
                    <a:pt x="295" y="362"/>
                  </a:lnTo>
                  <a:lnTo>
                    <a:pt x="295" y="362"/>
                  </a:lnTo>
                  <a:lnTo>
                    <a:pt x="294" y="361"/>
                  </a:lnTo>
                  <a:lnTo>
                    <a:pt x="294" y="360"/>
                  </a:lnTo>
                  <a:lnTo>
                    <a:pt x="281" y="361"/>
                  </a:lnTo>
                  <a:lnTo>
                    <a:pt x="275" y="371"/>
                  </a:lnTo>
                  <a:lnTo>
                    <a:pt x="261" y="379"/>
                  </a:lnTo>
                  <a:lnTo>
                    <a:pt x="253" y="390"/>
                  </a:lnTo>
                  <a:lnTo>
                    <a:pt x="263" y="399"/>
                  </a:lnTo>
                  <a:lnTo>
                    <a:pt x="261" y="401"/>
                  </a:lnTo>
                  <a:lnTo>
                    <a:pt x="261" y="402"/>
                  </a:lnTo>
                  <a:lnTo>
                    <a:pt x="258" y="417"/>
                  </a:lnTo>
                  <a:lnTo>
                    <a:pt x="250" y="416"/>
                  </a:lnTo>
                  <a:lnTo>
                    <a:pt x="250" y="407"/>
                  </a:lnTo>
                  <a:lnTo>
                    <a:pt x="247" y="398"/>
                  </a:lnTo>
                  <a:lnTo>
                    <a:pt x="238" y="400"/>
                  </a:lnTo>
                  <a:lnTo>
                    <a:pt x="227" y="381"/>
                  </a:lnTo>
                  <a:lnTo>
                    <a:pt x="211" y="390"/>
                  </a:lnTo>
                  <a:lnTo>
                    <a:pt x="220" y="400"/>
                  </a:lnTo>
                  <a:lnTo>
                    <a:pt x="221" y="405"/>
                  </a:lnTo>
                  <a:lnTo>
                    <a:pt x="217" y="414"/>
                  </a:lnTo>
                  <a:lnTo>
                    <a:pt x="219" y="432"/>
                  </a:lnTo>
                  <a:lnTo>
                    <a:pt x="220" y="442"/>
                  </a:lnTo>
                  <a:lnTo>
                    <a:pt x="211" y="456"/>
                  </a:lnTo>
                  <a:lnTo>
                    <a:pt x="193" y="459"/>
                  </a:lnTo>
                  <a:lnTo>
                    <a:pt x="191" y="477"/>
                  </a:lnTo>
                  <a:lnTo>
                    <a:pt x="160" y="495"/>
                  </a:lnTo>
                  <a:lnTo>
                    <a:pt x="154" y="498"/>
                  </a:lnTo>
                  <a:lnTo>
                    <a:pt x="143" y="488"/>
                  </a:lnTo>
                  <a:lnTo>
                    <a:pt x="124" y="511"/>
                  </a:lnTo>
                  <a:lnTo>
                    <a:pt x="129" y="531"/>
                  </a:lnTo>
                  <a:lnTo>
                    <a:pt x="120" y="538"/>
                  </a:lnTo>
                  <a:lnTo>
                    <a:pt x="119" y="565"/>
                  </a:lnTo>
                  <a:lnTo>
                    <a:pt x="113" y="602"/>
                  </a:lnTo>
                  <a:lnTo>
                    <a:pt x="102" y="597"/>
                  </a:lnTo>
                  <a:lnTo>
                    <a:pt x="99" y="578"/>
                  </a:lnTo>
                  <a:lnTo>
                    <a:pt x="75" y="572"/>
                  </a:lnTo>
                  <a:lnTo>
                    <a:pt x="74" y="558"/>
                  </a:lnTo>
                  <a:lnTo>
                    <a:pt x="5" y="334"/>
                  </a:lnTo>
                  <a:lnTo>
                    <a:pt x="10" y="333"/>
                  </a:lnTo>
                  <a:lnTo>
                    <a:pt x="10" y="332"/>
                  </a:lnTo>
                  <a:lnTo>
                    <a:pt x="10" y="333"/>
                  </a:lnTo>
                  <a:lnTo>
                    <a:pt x="10" y="332"/>
                  </a:lnTo>
                  <a:lnTo>
                    <a:pt x="10" y="330"/>
                  </a:lnTo>
                  <a:lnTo>
                    <a:pt x="0" y="331"/>
                  </a:lnTo>
                  <a:lnTo>
                    <a:pt x="71" y="559"/>
                  </a:lnTo>
                  <a:lnTo>
                    <a:pt x="72" y="574"/>
                  </a:lnTo>
                  <a:lnTo>
                    <a:pt x="97" y="581"/>
                  </a:lnTo>
                  <a:lnTo>
                    <a:pt x="99" y="600"/>
                  </a:lnTo>
                  <a:lnTo>
                    <a:pt x="115" y="606"/>
                  </a:lnTo>
                  <a:lnTo>
                    <a:pt x="122" y="566"/>
                  </a:lnTo>
                  <a:lnTo>
                    <a:pt x="124" y="540"/>
                  </a:lnTo>
                  <a:lnTo>
                    <a:pt x="133" y="532"/>
                  </a:lnTo>
                  <a:lnTo>
                    <a:pt x="127" y="513"/>
                  </a:lnTo>
                  <a:lnTo>
                    <a:pt x="144" y="493"/>
                  </a:lnTo>
                  <a:lnTo>
                    <a:pt x="153" y="502"/>
                  </a:lnTo>
                  <a:lnTo>
                    <a:pt x="161" y="499"/>
                  </a:lnTo>
                  <a:lnTo>
                    <a:pt x="194" y="479"/>
                  </a:lnTo>
                  <a:lnTo>
                    <a:pt x="196" y="462"/>
                  </a:lnTo>
                  <a:lnTo>
                    <a:pt x="213" y="459"/>
                  </a:lnTo>
                  <a:lnTo>
                    <a:pt x="223" y="443"/>
                  </a:lnTo>
                  <a:lnTo>
                    <a:pt x="222" y="432"/>
                  </a:lnTo>
                  <a:lnTo>
                    <a:pt x="220" y="414"/>
                  </a:lnTo>
                  <a:lnTo>
                    <a:pt x="225" y="406"/>
                  </a:lnTo>
                  <a:lnTo>
                    <a:pt x="223" y="399"/>
                  </a:lnTo>
                  <a:lnTo>
                    <a:pt x="216" y="390"/>
                  </a:lnTo>
                  <a:lnTo>
                    <a:pt x="225" y="385"/>
                  </a:lnTo>
                  <a:lnTo>
                    <a:pt x="236" y="403"/>
                  </a:lnTo>
                  <a:lnTo>
                    <a:pt x="245" y="402"/>
                  </a:lnTo>
                  <a:lnTo>
                    <a:pt x="247" y="407"/>
                  </a:lnTo>
                  <a:lnTo>
                    <a:pt x="247" y="419"/>
                  </a:lnTo>
                  <a:lnTo>
                    <a:pt x="261" y="420"/>
                  </a:lnTo>
                  <a:lnTo>
                    <a:pt x="264" y="403"/>
                  </a:lnTo>
                  <a:lnTo>
                    <a:pt x="267" y="399"/>
                  </a:lnTo>
                  <a:lnTo>
                    <a:pt x="258" y="389"/>
                  </a:lnTo>
                  <a:lnTo>
                    <a:pt x="263" y="382"/>
                  </a:lnTo>
                  <a:lnTo>
                    <a:pt x="277" y="373"/>
                  </a:lnTo>
                  <a:lnTo>
                    <a:pt x="283" y="364"/>
                  </a:lnTo>
                  <a:lnTo>
                    <a:pt x="293" y="363"/>
                  </a:lnTo>
                  <a:lnTo>
                    <a:pt x="293" y="361"/>
                  </a:lnTo>
                  <a:lnTo>
                    <a:pt x="292" y="361"/>
                  </a:lnTo>
                  <a:lnTo>
                    <a:pt x="292" y="361"/>
                  </a:lnTo>
                  <a:lnTo>
                    <a:pt x="293" y="369"/>
                  </a:lnTo>
                  <a:lnTo>
                    <a:pt x="293" y="369"/>
                  </a:lnTo>
                  <a:lnTo>
                    <a:pt x="295" y="373"/>
                  </a:lnTo>
                  <a:lnTo>
                    <a:pt x="295" y="373"/>
                  </a:lnTo>
                  <a:lnTo>
                    <a:pt x="296" y="375"/>
                  </a:lnTo>
                  <a:lnTo>
                    <a:pt x="296" y="375"/>
                  </a:lnTo>
                  <a:lnTo>
                    <a:pt x="299" y="375"/>
                  </a:lnTo>
                  <a:lnTo>
                    <a:pt x="308" y="375"/>
                  </a:lnTo>
                  <a:lnTo>
                    <a:pt x="337" y="342"/>
                  </a:lnTo>
                  <a:lnTo>
                    <a:pt x="357" y="324"/>
                  </a:lnTo>
                  <a:lnTo>
                    <a:pt x="369" y="320"/>
                  </a:lnTo>
                  <a:lnTo>
                    <a:pt x="382" y="290"/>
                  </a:lnTo>
                  <a:lnTo>
                    <a:pt x="382" y="279"/>
                  </a:lnTo>
                  <a:lnTo>
                    <a:pt x="368" y="256"/>
                  </a:lnTo>
                  <a:lnTo>
                    <a:pt x="355" y="242"/>
                  </a:lnTo>
                  <a:lnTo>
                    <a:pt x="336" y="246"/>
                  </a:lnTo>
                  <a:lnTo>
                    <a:pt x="339" y="254"/>
                  </a:lnTo>
                  <a:lnTo>
                    <a:pt x="339" y="255"/>
                  </a:lnTo>
                  <a:lnTo>
                    <a:pt x="336" y="255"/>
                  </a:lnTo>
                  <a:lnTo>
                    <a:pt x="319" y="242"/>
                  </a:lnTo>
                  <a:lnTo>
                    <a:pt x="318" y="214"/>
                  </a:lnTo>
                  <a:lnTo>
                    <a:pt x="312" y="201"/>
                  </a:lnTo>
                  <a:lnTo>
                    <a:pt x="277" y="201"/>
                  </a:lnTo>
                  <a:lnTo>
                    <a:pt x="222" y="22"/>
                  </a:lnTo>
                  <a:lnTo>
                    <a:pt x="210" y="16"/>
                  </a:lnTo>
                  <a:lnTo>
                    <a:pt x="174" y="1"/>
                  </a:lnTo>
                  <a:lnTo>
                    <a:pt x="164" y="0"/>
                  </a:lnTo>
                  <a:lnTo>
                    <a:pt x="153" y="11"/>
                  </a:lnTo>
                  <a:lnTo>
                    <a:pt x="128" y="29"/>
                  </a:lnTo>
                  <a:lnTo>
                    <a:pt x="128" y="35"/>
                  </a:lnTo>
                  <a:lnTo>
                    <a:pt x="125" y="39"/>
                  </a:lnTo>
                  <a:lnTo>
                    <a:pt x="110" y="35"/>
                  </a:lnTo>
                  <a:lnTo>
                    <a:pt x="102" y="23"/>
                  </a:lnTo>
                  <a:lnTo>
                    <a:pt x="102" y="15"/>
                  </a:lnTo>
                  <a:lnTo>
                    <a:pt x="94" y="13"/>
                  </a:lnTo>
                  <a:lnTo>
                    <a:pt x="84" y="13"/>
                  </a:lnTo>
                  <a:lnTo>
                    <a:pt x="71" y="40"/>
                  </a:lnTo>
                  <a:lnTo>
                    <a:pt x="54" y="93"/>
                  </a:lnTo>
                  <a:lnTo>
                    <a:pt x="43" y="123"/>
                  </a:lnTo>
                  <a:lnTo>
                    <a:pt x="44" y="152"/>
                  </a:lnTo>
                  <a:lnTo>
                    <a:pt x="45" y="161"/>
                  </a:lnTo>
                  <a:lnTo>
                    <a:pt x="41" y="177"/>
                  </a:lnTo>
                  <a:lnTo>
                    <a:pt x="36" y="182"/>
                  </a:lnTo>
                  <a:lnTo>
                    <a:pt x="36" y="220"/>
                  </a:lnTo>
                  <a:lnTo>
                    <a:pt x="46" y="234"/>
                  </a:lnTo>
                  <a:lnTo>
                    <a:pt x="38" y="257"/>
                  </a:lnTo>
                  <a:lnTo>
                    <a:pt x="23" y="285"/>
                  </a:lnTo>
                  <a:lnTo>
                    <a:pt x="17" y="318"/>
                  </a:lnTo>
                  <a:lnTo>
                    <a:pt x="17" y="332"/>
                  </a:lnTo>
                  <a:lnTo>
                    <a:pt x="10" y="330"/>
                  </a:lnTo>
                  <a:lnTo>
                    <a:pt x="10" y="330"/>
                  </a:lnTo>
                  <a:lnTo>
                    <a:pt x="10" y="332"/>
                  </a:lnTo>
                  <a:close/>
                  <a:moveTo>
                    <a:pt x="230" y="426"/>
                  </a:moveTo>
                  <a:lnTo>
                    <a:pt x="231" y="427"/>
                  </a:lnTo>
                  <a:lnTo>
                    <a:pt x="238" y="419"/>
                  </a:lnTo>
                  <a:lnTo>
                    <a:pt x="246" y="425"/>
                  </a:lnTo>
                  <a:lnTo>
                    <a:pt x="249" y="437"/>
                  </a:lnTo>
                  <a:lnTo>
                    <a:pt x="240" y="441"/>
                  </a:lnTo>
                  <a:lnTo>
                    <a:pt x="231" y="425"/>
                  </a:lnTo>
                  <a:lnTo>
                    <a:pt x="230" y="426"/>
                  </a:lnTo>
                  <a:lnTo>
                    <a:pt x="231" y="427"/>
                  </a:lnTo>
                  <a:lnTo>
                    <a:pt x="230" y="426"/>
                  </a:lnTo>
                  <a:lnTo>
                    <a:pt x="228" y="427"/>
                  </a:lnTo>
                  <a:lnTo>
                    <a:pt x="239" y="445"/>
                  </a:lnTo>
                  <a:lnTo>
                    <a:pt x="252" y="439"/>
                  </a:lnTo>
                  <a:lnTo>
                    <a:pt x="248" y="422"/>
                  </a:lnTo>
                  <a:lnTo>
                    <a:pt x="238" y="415"/>
                  </a:lnTo>
                  <a:lnTo>
                    <a:pt x="228" y="426"/>
                  </a:lnTo>
                  <a:lnTo>
                    <a:pt x="228" y="427"/>
                  </a:lnTo>
                  <a:lnTo>
                    <a:pt x="230" y="426"/>
                  </a:lnTo>
                  <a:close/>
                  <a:moveTo>
                    <a:pt x="269" y="390"/>
                  </a:moveTo>
                  <a:lnTo>
                    <a:pt x="268" y="391"/>
                  </a:lnTo>
                  <a:lnTo>
                    <a:pt x="280" y="403"/>
                  </a:lnTo>
                  <a:lnTo>
                    <a:pt x="280" y="403"/>
                  </a:lnTo>
                  <a:lnTo>
                    <a:pt x="280" y="403"/>
                  </a:lnTo>
                  <a:lnTo>
                    <a:pt x="283" y="403"/>
                  </a:lnTo>
                  <a:lnTo>
                    <a:pt x="283" y="403"/>
                  </a:lnTo>
                  <a:lnTo>
                    <a:pt x="287" y="403"/>
                  </a:lnTo>
                  <a:lnTo>
                    <a:pt x="287" y="403"/>
                  </a:lnTo>
                  <a:lnTo>
                    <a:pt x="289" y="403"/>
                  </a:lnTo>
                  <a:lnTo>
                    <a:pt x="290" y="402"/>
                  </a:lnTo>
                  <a:lnTo>
                    <a:pt x="290" y="402"/>
                  </a:lnTo>
                  <a:lnTo>
                    <a:pt x="290" y="401"/>
                  </a:lnTo>
                  <a:lnTo>
                    <a:pt x="290" y="401"/>
                  </a:lnTo>
                  <a:lnTo>
                    <a:pt x="291" y="395"/>
                  </a:lnTo>
                  <a:lnTo>
                    <a:pt x="291" y="395"/>
                  </a:lnTo>
                  <a:lnTo>
                    <a:pt x="291" y="389"/>
                  </a:lnTo>
                  <a:lnTo>
                    <a:pt x="290" y="388"/>
                  </a:lnTo>
                  <a:lnTo>
                    <a:pt x="291" y="390"/>
                  </a:lnTo>
                  <a:lnTo>
                    <a:pt x="297" y="384"/>
                  </a:lnTo>
                  <a:lnTo>
                    <a:pt x="291" y="371"/>
                  </a:lnTo>
                  <a:lnTo>
                    <a:pt x="277" y="376"/>
                  </a:lnTo>
                  <a:lnTo>
                    <a:pt x="267" y="390"/>
                  </a:lnTo>
                  <a:lnTo>
                    <a:pt x="268" y="391"/>
                  </a:lnTo>
                  <a:lnTo>
                    <a:pt x="269" y="390"/>
                  </a:lnTo>
                  <a:lnTo>
                    <a:pt x="270" y="391"/>
                  </a:lnTo>
                  <a:lnTo>
                    <a:pt x="279" y="378"/>
                  </a:lnTo>
                  <a:lnTo>
                    <a:pt x="289" y="375"/>
                  </a:lnTo>
                  <a:lnTo>
                    <a:pt x="293" y="384"/>
                  </a:lnTo>
                  <a:lnTo>
                    <a:pt x="288" y="388"/>
                  </a:lnTo>
                  <a:lnTo>
                    <a:pt x="288" y="388"/>
                  </a:lnTo>
                  <a:lnTo>
                    <a:pt x="288" y="388"/>
                  </a:lnTo>
                  <a:lnTo>
                    <a:pt x="288" y="393"/>
                  </a:lnTo>
                  <a:lnTo>
                    <a:pt x="288" y="393"/>
                  </a:lnTo>
                  <a:lnTo>
                    <a:pt x="287" y="401"/>
                  </a:lnTo>
                  <a:lnTo>
                    <a:pt x="288" y="401"/>
                  </a:lnTo>
                  <a:lnTo>
                    <a:pt x="287" y="400"/>
                  </a:lnTo>
                  <a:lnTo>
                    <a:pt x="287" y="401"/>
                  </a:lnTo>
                  <a:lnTo>
                    <a:pt x="288" y="401"/>
                  </a:lnTo>
                  <a:lnTo>
                    <a:pt x="287" y="400"/>
                  </a:lnTo>
                  <a:lnTo>
                    <a:pt x="288" y="400"/>
                  </a:lnTo>
                  <a:lnTo>
                    <a:pt x="287" y="400"/>
                  </a:lnTo>
                  <a:lnTo>
                    <a:pt x="287" y="400"/>
                  </a:lnTo>
                  <a:lnTo>
                    <a:pt x="288" y="400"/>
                  </a:lnTo>
                  <a:lnTo>
                    <a:pt x="287" y="400"/>
                  </a:lnTo>
                  <a:lnTo>
                    <a:pt x="287" y="400"/>
                  </a:lnTo>
                  <a:lnTo>
                    <a:pt x="285" y="400"/>
                  </a:lnTo>
                  <a:lnTo>
                    <a:pt x="285" y="400"/>
                  </a:lnTo>
                  <a:lnTo>
                    <a:pt x="283" y="400"/>
                  </a:lnTo>
                  <a:lnTo>
                    <a:pt x="283" y="400"/>
                  </a:lnTo>
                  <a:lnTo>
                    <a:pt x="281" y="400"/>
                  </a:lnTo>
                  <a:lnTo>
                    <a:pt x="281" y="400"/>
                  </a:lnTo>
                  <a:lnTo>
                    <a:pt x="280" y="400"/>
                  </a:lnTo>
                  <a:lnTo>
                    <a:pt x="280" y="402"/>
                  </a:lnTo>
                  <a:lnTo>
                    <a:pt x="281" y="401"/>
                  </a:lnTo>
                  <a:lnTo>
                    <a:pt x="270" y="389"/>
                  </a:lnTo>
                  <a:lnTo>
                    <a:pt x="269" y="390"/>
                  </a:lnTo>
                  <a:lnTo>
                    <a:pt x="270" y="391"/>
                  </a:lnTo>
                  <a:lnTo>
                    <a:pt x="269" y="3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62">
              <a:extLst>
                <a:ext uri="{FF2B5EF4-FFF2-40B4-BE49-F238E27FC236}">
                  <a16:creationId xmlns:a16="http://schemas.microsoft.com/office/drawing/2014/main" id="{664C9143-1BEE-0556-DAAE-F3F3FA9F32B8}"/>
                </a:ext>
              </a:extLst>
            </p:cNvPr>
            <p:cNvSpPr>
              <a:spLocks noEditPoints="1"/>
            </p:cNvSpPr>
            <p:nvPr/>
          </p:nvSpPr>
          <p:spPr bwMode="auto">
            <a:xfrm>
              <a:off x="3408" y="803"/>
              <a:ext cx="785" cy="826"/>
            </a:xfrm>
            <a:custGeom>
              <a:avLst/>
              <a:gdLst>
                <a:gd name="T0" fmla="*/ 638 w 785"/>
                <a:gd name="T1" fmla="*/ 806 h 826"/>
                <a:gd name="T2" fmla="*/ 724 w 785"/>
                <a:gd name="T3" fmla="*/ 761 h 826"/>
                <a:gd name="T4" fmla="*/ 751 w 785"/>
                <a:gd name="T5" fmla="*/ 709 h 826"/>
                <a:gd name="T6" fmla="*/ 769 w 785"/>
                <a:gd name="T7" fmla="*/ 676 h 826"/>
                <a:gd name="T8" fmla="*/ 764 w 785"/>
                <a:gd name="T9" fmla="*/ 568 h 826"/>
                <a:gd name="T10" fmla="*/ 710 w 785"/>
                <a:gd name="T11" fmla="*/ 490 h 826"/>
                <a:gd name="T12" fmla="*/ 653 w 785"/>
                <a:gd name="T13" fmla="*/ 556 h 826"/>
                <a:gd name="T14" fmla="*/ 631 w 785"/>
                <a:gd name="T15" fmla="*/ 543 h 826"/>
                <a:gd name="T16" fmla="*/ 631 w 785"/>
                <a:gd name="T17" fmla="*/ 523 h 826"/>
                <a:gd name="T18" fmla="*/ 661 w 785"/>
                <a:gd name="T19" fmla="*/ 466 h 826"/>
                <a:gd name="T20" fmla="*/ 656 w 785"/>
                <a:gd name="T21" fmla="*/ 378 h 826"/>
                <a:gd name="T22" fmla="*/ 667 w 785"/>
                <a:gd name="T23" fmla="*/ 352 h 826"/>
                <a:gd name="T24" fmla="*/ 601 w 785"/>
                <a:gd name="T25" fmla="*/ 315 h 826"/>
                <a:gd name="T26" fmla="*/ 542 w 785"/>
                <a:gd name="T27" fmla="*/ 294 h 826"/>
                <a:gd name="T28" fmla="*/ 490 w 785"/>
                <a:gd name="T29" fmla="*/ 328 h 826"/>
                <a:gd name="T30" fmla="*/ 497 w 785"/>
                <a:gd name="T31" fmla="*/ 341 h 826"/>
                <a:gd name="T32" fmla="*/ 472 w 785"/>
                <a:gd name="T33" fmla="*/ 376 h 826"/>
                <a:gd name="T34" fmla="*/ 448 w 785"/>
                <a:gd name="T35" fmla="*/ 395 h 826"/>
                <a:gd name="T36" fmla="*/ 444 w 785"/>
                <a:gd name="T37" fmla="*/ 366 h 826"/>
                <a:gd name="T38" fmla="*/ 410 w 785"/>
                <a:gd name="T39" fmla="*/ 416 h 826"/>
                <a:gd name="T40" fmla="*/ 396 w 785"/>
                <a:gd name="T41" fmla="*/ 446 h 826"/>
                <a:gd name="T42" fmla="*/ 388 w 785"/>
                <a:gd name="T43" fmla="*/ 550 h 826"/>
                <a:gd name="T44" fmla="*/ 383 w 785"/>
                <a:gd name="T45" fmla="*/ 592 h 826"/>
                <a:gd name="T46" fmla="*/ 426 w 785"/>
                <a:gd name="T47" fmla="*/ 724 h 826"/>
                <a:gd name="T48" fmla="*/ 384 w 785"/>
                <a:gd name="T49" fmla="*/ 826 h 826"/>
                <a:gd name="T50" fmla="*/ 243 w 785"/>
                <a:gd name="T51" fmla="*/ 316 h 826"/>
                <a:gd name="T52" fmla="*/ 119 w 785"/>
                <a:gd name="T53" fmla="*/ 271 h 826"/>
                <a:gd name="T54" fmla="*/ 4 w 785"/>
                <a:gd name="T55" fmla="*/ 216 h 826"/>
                <a:gd name="T56" fmla="*/ 45 w 785"/>
                <a:gd name="T57" fmla="*/ 188 h 826"/>
                <a:gd name="T58" fmla="*/ 123 w 785"/>
                <a:gd name="T59" fmla="*/ 150 h 826"/>
                <a:gd name="T60" fmla="*/ 167 w 785"/>
                <a:gd name="T61" fmla="*/ 103 h 826"/>
                <a:gd name="T62" fmla="*/ 226 w 785"/>
                <a:gd name="T63" fmla="*/ 99 h 826"/>
                <a:gd name="T64" fmla="*/ 179 w 785"/>
                <a:gd name="T65" fmla="*/ 143 h 826"/>
                <a:gd name="T66" fmla="*/ 174 w 785"/>
                <a:gd name="T67" fmla="*/ 174 h 826"/>
                <a:gd name="T68" fmla="*/ 236 w 785"/>
                <a:gd name="T69" fmla="*/ 170 h 826"/>
                <a:gd name="T70" fmla="*/ 294 w 785"/>
                <a:gd name="T71" fmla="*/ 211 h 826"/>
                <a:gd name="T72" fmla="*/ 329 w 785"/>
                <a:gd name="T73" fmla="*/ 211 h 826"/>
                <a:gd name="T74" fmla="*/ 390 w 785"/>
                <a:gd name="T75" fmla="*/ 176 h 826"/>
                <a:gd name="T76" fmla="*/ 482 w 785"/>
                <a:gd name="T77" fmla="*/ 156 h 826"/>
                <a:gd name="T78" fmla="*/ 514 w 785"/>
                <a:gd name="T79" fmla="*/ 194 h 826"/>
                <a:gd name="T80" fmla="*/ 565 w 785"/>
                <a:gd name="T81" fmla="*/ 223 h 826"/>
                <a:gd name="T82" fmla="*/ 593 w 785"/>
                <a:gd name="T83" fmla="*/ 253 h 826"/>
                <a:gd name="T84" fmla="*/ 539 w 785"/>
                <a:gd name="T85" fmla="*/ 250 h 826"/>
                <a:gd name="T86" fmla="*/ 443 w 785"/>
                <a:gd name="T87" fmla="*/ 253 h 826"/>
                <a:gd name="T88" fmla="*/ 369 w 785"/>
                <a:gd name="T89" fmla="*/ 295 h 826"/>
                <a:gd name="T90" fmla="*/ 322 w 785"/>
                <a:gd name="T91" fmla="*/ 306 h 826"/>
                <a:gd name="T92" fmla="*/ 295 w 785"/>
                <a:gd name="T93" fmla="*/ 324 h 826"/>
                <a:gd name="T94" fmla="*/ 85 w 785"/>
                <a:gd name="T95" fmla="*/ 45 h 826"/>
                <a:gd name="T96" fmla="*/ 154 w 785"/>
                <a:gd name="T97" fmla="*/ 0 h 826"/>
                <a:gd name="T98" fmla="*/ 94 w 785"/>
                <a:gd name="T99" fmla="*/ 51 h 826"/>
                <a:gd name="T100" fmla="*/ 625 w 785"/>
                <a:gd name="T101" fmla="*/ 255 h 826"/>
                <a:gd name="T102" fmla="*/ 632 w 785"/>
                <a:gd name="T103" fmla="*/ 239 h 826"/>
                <a:gd name="T104" fmla="*/ 621 w 785"/>
                <a:gd name="T105" fmla="*/ 226 h 826"/>
                <a:gd name="T106" fmla="*/ 602 w 785"/>
                <a:gd name="T107" fmla="*/ 238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85" h="826">
                  <a:moveTo>
                    <a:pt x="462" y="820"/>
                  </a:moveTo>
                  <a:lnTo>
                    <a:pt x="577" y="808"/>
                  </a:lnTo>
                  <a:lnTo>
                    <a:pt x="578" y="815"/>
                  </a:lnTo>
                  <a:lnTo>
                    <a:pt x="638" y="806"/>
                  </a:lnTo>
                  <a:lnTo>
                    <a:pt x="710" y="795"/>
                  </a:lnTo>
                  <a:lnTo>
                    <a:pt x="710" y="792"/>
                  </a:lnTo>
                  <a:lnTo>
                    <a:pt x="711" y="784"/>
                  </a:lnTo>
                  <a:lnTo>
                    <a:pt x="724" y="761"/>
                  </a:lnTo>
                  <a:lnTo>
                    <a:pt x="736" y="750"/>
                  </a:lnTo>
                  <a:lnTo>
                    <a:pt x="735" y="720"/>
                  </a:lnTo>
                  <a:lnTo>
                    <a:pt x="744" y="711"/>
                  </a:lnTo>
                  <a:lnTo>
                    <a:pt x="751" y="709"/>
                  </a:lnTo>
                  <a:lnTo>
                    <a:pt x="752" y="687"/>
                  </a:lnTo>
                  <a:lnTo>
                    <a:pt x="761" y="669"/>
                  </a:lnTo>
                  <a:lnTo>
                    <a:pt x="768" y="673"/>
                  </a:lnTo>
                  <a:lnTo>
                    <a:pt x="769" y="676"/>
                  </a:lnTo>
                  <a:lnTo>
                    <a:pt x="774" y="677"/>
                  </a:lnTo>
                  <a:lnTo>
                    <a:pt x="785" y="671"/>
                  </a:lnTo>
                  <a:lnTo>
                    <a:pt x="783" y="616"/>
                  </a:lnTo>
                  <a:lnTo>
                    <a:pt x="764" y="568"/>
                  </a:lnTo>
                  <a:lnTo>
                    <a:pt x="750" y="513"/>
                  </a:lnTo>
                  <a:lnTo>
                    <a:pt x="736" y="494"/>
                  </a:lnTo>
                  <a:lnTo>
                    <a:pt x="720" y="483"/>
                  </a:lnTo>
                  <a:lnTo>
                    <a:pt x="710" y="490"/>
                  </a:lnTo>
                  <a:lnTo>
                    <a:pt x="686" y="500"/>
                  </a:lnTo>
                  <a:lnTo>
                    <a:pt x="676" y="530"/>
                  </a:lnTo>
                  <a:lnTo>
                    <a:pt x="660" y="553"/>
                  </a:lnTo>
                  <a:lnTo>
                    <a:pt x="653" y="556"/>
                  </a:lnTo>
                  <a:lnTo>
                    <a:pt x="643" y="553"/>
                  </a:lnTo>
                  <a:lnTo>
                    <a:pt x="643" y="553"/>
                  </a:lnTo>
                  <a:lnTo>
                    <a:pt x="636" y="548"/>
                  </a:lnTo>
                  <a:lnTo>
                    <a:pt x="631" y="543"/>
                  </a:lnTo>
                  <a:lnTo>
                    <a:pt x="630" y="541"/>
                  </a:lnTo>
                  <a:lnTo>
                    <a:pt x="630" y="540"/>
                  </a:lnTo>
                  <a:lnTo>
                    <a:pt x="630" y="540"/>
                  </a:lnTo>
                  <a:lnTo>
                    <a:pt x="631" y="523"/>
                  </a:lnTo>
                  <a:lnTo>
                    <a:pt x="632" y="510"/>
                  </a:lnTo>
                  <a:lnTo>
                    <a:pt x="653" y="501"/>
                  </a:lnTo>
                  <a:lnTo>
                    <a:pt x="657" y="481"/>
                  </a:lnTo>
                  <a:lnTo>
                    <a:pt x="661" y="466"/>
                  </a:lnTo>
                  <a:lnTo>
                    <a:pt x="676" y="456"/>
                  </a:lnTo>
                  <a:lnTo>
                    <a:pt x="673" y="396"/>
                  </a:lnTo>
                  <a:lnTo>
                    <a:pt x="664" y="382"/>
                  </a:lnTo>
                  <a:lnTo>
                    <a:pt x="656" y="378"/>
                  </a:lnTo>
                  <a:lnTo>
                    <a:pt x="651" y="365"/>
                  </a:lnTo>
                  <a:lnTo>
                    <a:pt x="656" y="360"/>
                  </a:lnTo>
                  <a:lnTo>
                    <a:pt x="666" y="362"/>
                  </a:lnTo>
                  <a:lnTo>
                    <a:pt x="667" y="352"/>
                  </a:lnTo>
                  <a:lnTo>
                    <a:pt x="651" y="339"/>
                  </a:lnTo>
                  <a:lnTo>
                    <a:pt x="643" y="323"/>
                  </a:lnTo>
                  <a:lnTo>
                    <a:pt x="628" y="323"/>
                  </a:lnTo>
                  <a:lnTo>
                    <a:pt x="601" y="315"/>
                  </a:lnTo>
                  <a:lnTo>
                    <a:pt x="568" y="294"/>
                  </a:lnTo>
                  <a:lnTo>
                    <a:pt x="551" y="294"/>
                  </a:lnTo>
                  <a:lnTo>
                    <a:pt x="548" y="297"/>
                  </a:lnTo>
                  <a:lnTo>
                    <a:pt x="542" y="294"/>
                  </a:lnTo>
                  <a:lnTo>
                    <a:pt x="523" y="280"/>
                  </a:lnTo>
                  <a:lnTo>
                    <a:pt x="506" y="291"/>
                  </a:lnTo>
                  <a:lnTo>
                    <a:pt x="489" y="305"/>
                  </a:lnTo>
                  <a:lnTo>
                    <a:pt x="490" y="328"/>
                  </a:lnTo>
                  <a:lnTo>
                    <a:pt x="497" y="329"/>
                  </a:lnTo>
                  <a:lnTo>
                    <a:pt x="509" y="332"/>
                  </a:lnTo>
                  <a:lnTo>
                    <a:pt x="512" y="336"/>
                  </a:lnTo>
                  <a:lnTo>
                    <a:pt x="497" y="341"/>
                  </a:lnTo>
                  <a:lnTo>
                    <a:pt x="480" y="344"/>
                  </a:lnTo>
                  <a:lnTo>
                    <a:pt x="472" y="354"/>
                  </a:lnTo>
                  <a:lnTo>
                    <a:pt x="470" y="366"/>
                  </a:lnTo>
                  <a:lnTo>
                    <a:pt x="472" y="376"/>
                  </a:lnTo>
                  <a:lnTo>
                    <a:pt x="474" y="409"/>
                  </a:lnTo>
                  <a:lnTo>
                    <a:pt x="451" y="422"/>
                  </a:lnTo>
                  <a:lnTo>
                    <a:pt x="448" y="421"/>
                  </a:lnTo>
                  <a:lnTo>
                    <a:pt x="448" y="395"/>
                  </a:lnTo>
                  <a:lnTo>
                    <a:pt x="456" y="381"/>
                  </a:lnTo>
                  <a:lnTo>
                    <a:pt x="460" y="366"/>
                  </a:lnTo>
                  <a:lnTo>
                    <a:pt x="455" y="362"/>
                  </a:lnTo>
                  <a:lnTo>
                    <a:pt x="444" y="366"/>
                  </a:lnTo>
                  <a:lnTo>
                    <a:pt x="438" y="392"/>
                  </a:lnTo>
                  <a:lnTo>
                    <a:pt x="421" y="398"/>
                  </a:lnTo>
                  <a:lnTo>
                    <a:pt x="411" y="410"/>
                  </a:lnTo>
                  <a:lnTo>
                    <a:pt x="410" y="416"/>
                  </a:lnTo>
                  <a:lnTo>
                    <a:pt x="413" y="421"/>
                  </a:lnTo>
                  <a:lnTo>
                    <a:pt x="410" y="436"/>
                  </a:lnTo>
                  <a:lnTo>
                    <a:pt x="396" y="439"/>
                  </a:lnTo>
                  <a:lnTo>
                    <a:pt x="396" y="446"/>
                  </a:lnTo>
                  <a:lnTo>
                    <a:pt x="400" y="461"/>
                  </a:lnTo>
                  <a:lnTo>
                    <a:pt x="394" y="497"/>
                  </a:lnTo>
                  <a:lnTo>
                    <a:pt x="384" y="521"/>
                  </a:lnTo>
                  <a:lnTo>
                    <a:pt x="388" y="550"/>
                  </a:lnTo>
                  <a:lnTo>
                    <a:pt x="390" y="556"/>
                  </a:lnTo>
                  <a:lnTo>
                    <a:pt x="386" y="570"/>
                  </a:lnTo>
                  <a:lnTo>
                    <a:pt x="384" y="575"/>
                  </a:lnTo>
                  <a:lnTo>
                    <a:pt x="383" y="592"/>
                  </a:lnTo>
                  <a:lnTo>
                    <a:pt x="404" y="628"/>
                  </a:lnTo>
                  <a:lnTo>
                    <a:pt x="421" y="667"/>
                  </a:lnTo>
                  <a:lnTo>
                    <a:pt x="430" y="696"/>
                  </a:lnTo>
                  <a:lnTo>
                    <a:pt x="426" y="724"/>
                  </a:lnTo>
                  <a:lnTo>
                    <a:pt x="419" y="760"/>
                  </a:lnTo>
                  <a:lnTo>
                    <a:pt x="405" y="791"/>
                  </a:lnTo>
                  <a:lnTo>
                    <a:pt x="403" y="807"/>
                  </a:lnTo>
                  <a:lnTo>
                    <a:pt x="384" y="826"/>
                  </a:lnTo>
                  <a:lnTo>
                    <a:pt x="462" y="820"/>
                  </a:lnTo>
                  <a:close/>
                  <a:moveTo>
                    <a:pt x="263" y="384"/>
                  </a:moveTo>
                  <a:lnTo>
                    <a:pt x="254" y="378"/>
                  </a:lnTo>
                  <a:lnTo>
                    <a:pt x="243" y="316"/>
                  </a:lnTo>
                  <a:lnTo>
                    <a:pt x="221" y="308"/>
                  </a:lnTo>
                  <a:lnTo>
                    <a:pt x="211" y="294"/>
                  </a:lnTo>
                  <a:lnTo>
                    <a:pt x="135" y="277"/>
                  </a:lnTo>
                  <a:lnTo>
                    <a:pt x="119" y="271"/>
                  </a:lnTo>
                  <a:lnTo>
                    <a:pt x="70" y="258"/>
                  </a:lnTo>
                  <a:lnTo>
                    <a:pt x="24" y="251"/>
                  </a:lnTo>
                  <a:lnTo>
                    <a:pt x="0" y="219"/>
                  </a:lnTo>
                  <a:lnTo>
                    <a:pt x="4" y="216"/>
                  </a:lnTo>
                  <a:lnTo>
                    <a:pt x="20" y="212"/>
                  </a:lnTo>
                  <a:lnTo>
                    <a:pt x="42" y="198"/>
                  </a:lnTo>
                  <a:lnTo>
                    <a:pt x="42" y="192"/>
                  </a:lnTo>
                  <a:lnTo>
                    <a:pt x="45" y="188"/>
                  </a:lnTo>
                  <a:lnTo>
                    <a:pt x="82" y="183"/>
                  </a:lnTo>
                  <a:lnTo>
                    <a:pt x="95" y="171"/>
                  </a:lnTo>
                  <a:lnTo>
                    <a:pt x="122" y="158"/>
                  </a:lnTo>
                  <a:lnTo>
                    <a:pt x="123" y="150"/>
                  </a:lnTo>
                  <a:lnTo>
                    <a:pt x="135" y="133"/>
                  </a:lnTo>
                  <a:lnTo>
                    <a:pt x="146" y="128"/>
                  </a:lnTo>
                  <a:lnTo>
                    <a:pt x="153" y="117"/>
                  </a:lnTo>
                  <a:lnTo>
                    <a:pt x="167" y="103"/>
                  </a:lnTo>
                  <a:lnTo>
                    <a:pt x="194" y="89"/>
                  </a:lnTo>
                  <a:lnTo>
                    <a:pt x="222" y="86"/>
                  </a:lnTo>
                  <a:lnTo>
                    <a:pt x="228" y="92"/>
                  </a:lnTo>
                  <a:lnTo>
                    <a:pt x="226" y="99"/>
                  </a:lnTo>
                  <a:lnTo>
                    <a:pt x="205" y="104"/>
                  </a:lnTo>
                  <a:lnTo>
                    <a:pt x="195" y="124"/>
                  </a:lnTo>
                  <a:lnTo>
                    <a:pt x="181" y="128"/>
                  </a:lnTo>
                  <a:lnTo>
                    <a:pt x="179" y="143"/>
                  </a:lnTo>
                  <a:lnTo>
                    <a:pt x="164" y="162"/>
                  </a:lnTo>
                  <a:lnTo>
                    <a:pt x="163" y="177"/>
                  </a:lnTo>
                  <a:lnTo>
                    <a:pt x="167" y="180"/>
                  </a:lnTo>
                  <a:lnTo>
                    <a:pt x="174" y="174"/>
                  </a:lnTo>
                  <a:lnTo>
                    <a:pt x="195" y="156"/>
                  </a:lnTo>
                  <a:lnTo>
                    <a:pt x="203" y="164"/>
                  </a:lnTo>
                  <a:lnTo>
                    <a:pt x="217" y="164"/>
                  </a:lnTo>
                  <a:lnTo>
                    <a:pt x="236" y="170"/>
                  </a:lnTo>
                  <a:lnTo>
                    <a:pt x="245" y="177"/>
                  </a:lnTo>
                  <a:lnTo>
                    <a:pt x="254" y="195"/>
                  </a:lnTo>
                  <a:lnTo>
                    <a:pt x="270" y="212"/>
                  </a:lnTo>
                  <a:lnTo>
                    <a:pt x="294" y="211"/>
                  </a:lnTo>
                  <a:lnTo>
                    <a:pt x="302" y="204"/>
                  </a:lnTo>
                  <a:lnTo>
                    <a:pt x="312" y="213"/>
                  </a:lnTo>
                  <a:lnTo>
                    <a:pt x="322" y="215"/>
                  </a:lnTo>
                  <a:lnTo>
                    <a:pt x="329" y="211"/>
                  </a:lnTo>
                  <a:lnTo>
                    <a:pt x="336" y="211"/>
                  </a:lnTo>
                  <a:lnTo>
                    <a:pt x="345" y="204"/>
                  </a:lnTo>
                  <a:lnTo>
                    <a:pt x="370" y="183"/>
                  </a:lnTo>
                  <a:lnTo>
                    <a:pt x="390" y="176"/>
                  </a:lnTo>
                  <a:lnTo>
                    <a:pt x="430" y="174"/>
                  </a:lnTo>
                  <a:lnTo>
                    <a:pt x="457" y="163"/>
                  </a:lnTo>
                  <a:lnTo>
                    <a:pt x="473" y="155"/>
                  </a:lnTo>
                  <a:lnTo>
                    <a:pt x="482" y="156"/>
                  </a:lnTo>
                  <a:lnTo>
                    <a:pt x="482" y="190"/>
                  </a:lnTo>
                  <a:lnTo>
                    <a:pt x="485" y="192"/>
                  </a:lnTo>
                  <a:lnTo>
                    <a:pt x="502" y="198"/>
                  </a:lnTo>
                  <a:lnTo>
                    <a:pt x="514" y="194"/>
                  </a:lnTo>
                  <a:lnTo>
                    <a:pt x="550" y="185"/>
                  </a:lnTo>
                  <a:lnTo>
                    <a:pt x="557" y="178"/>
                  </a:lnTo>
                  <a:lnTo>
                    <a:pt x="565" y="180"/>
                  </a:lnTo>
                  <a:lnTo>
                    <a:pt x="565" y="223"/>
                  </a:lnTo>
                  <a:lnTo>
                    <a:pt x="584" y="242"/>
                  </a:lnTo>
                  <a:lnTo>
                    <a:pt x="593" y="245"/>
                  </a:lnTo>
                  <a:lnTo>
                    <a:pt x="601" y="251"/>
                  </a:lnTo>
                  <a:lnTo>
                    <a:pt x="593" y="253"/>
                  </a:lnTo>
                  <a:lnTo>
                    <a:pt x="588" y="251"/>
                  </a:lnTo>
                  <a:lnTo>
                    <a:pt x="565" y="248"/>
                  </a:lnTo>
                  <a:lnTo>
                    <a:pt x="553" y="252"/>
                  </a:lnTo>
                  <a:lnTo>
                    <a:pt x="539" y="250"/>
                  </a:lnTo>
                  <a:lnTo>
                    <a:pt x="520" y="260"/>
                  </a:lnTo>
                  <a:lnTo>
                    <a:pt x="509" y="260"/>
                  </a:lnTo>
                  <a:lnTo>
                    <a:pt x="474" y="252"/>
                  </a:lnTo>
                  <a:lnTo>
                    <a:pt x="443" y="253"/>
                  </a:lnTo>
                  <a:lnTo>
                    <a:pt x="431" y="268"/>
                  </a:lnTo>
                  <a:lnTo>
                    <a:pt x="389" y="273"/>
                  </a:lnTo>
                  <a:lnTo>
                    <a:pt x="375" y="277"/>
                  </a:lnTo>
                  <a:lnTo>
                    <a:pt x="369" y="295"/>
                  </a:lnTo>
                  <a:lnTo>
                    <a:pt x="360" y="303"/>
                  </a:lnTo>
                  <a:lnTo>
                    <a:pt x="358" y="301"/>
                  </a:lnTo>
                  <a:lnTo>
                    <a:pt x="349" y="291"/>
                  </a:lnTo>
                  <a:lnTo>
                    <a:pt x="322" y="306"/>
                  </a:lnTo>
                  <a:lnTo>
                    <a:pt x="319" y="306"/>
                  </a:lnTo>
                  <a:lnTo>
                    <a:pt x="311" y="296"/>
                  </a:lnTo>
                  <a:lnTo>
                    <a:pt x="307" y="297"/>
                  </a:lnTo>
                  <a:lnTo>
                    <a:pt x="295" y="324"/>
                  </a:lnTo>
                  <a:lnTo>
                    <a:pt x="290" y="348"/>
                  </a:lnTo>
                  <a:lnTo>
                    <a:pt x="270" y="390"/>
                  </a:lnTo>
                  <a:lnTo>
                    <a:pt x="263" y="384"/>
                  </a:lnTo>
                  <a:close/>
                  <a:moveTo>
                    <a:pt x="85" y="45"/>
                  </a:moveTo>
                  <a:lnTo>
                    <a:pt x="95" y="32"/>
                  </a:lnTo>
                  <a:lnTo>
                    <a:pt x="108" y="28"/>
                  </a:lnTo>
                  <a:lnTo>
                    <a:pt x="140" y="4"/>
                  </a:lnTo>
                  <a:lnTo>
                    <a:pt x="154" y="0"/>
                  </a:lnTo>
                  <a:lnTo>
                    <a:pt x="158" y="3"/>
                  </a:lnTo>
                  <a:lnTo>
                    <a:pt x="128" y="34"/>
                  </a:lnTo>
                  <a:lnTo>
                    <a:pt x="107" y="45"/>
                  </a:lnTo>
                  <a:lnTo>
                    <a:pt x="94" y="51"/>
                  </a:lnTo>
                  <a:lnTo>
                    <a:pt x="85" y="45"/>
                  </a:lnTo>
                  <a:close/>
                  <a:moveTo>
                    <a:pt x="602" y="238"/>
                  </a:moveTo>
                  <a:lnTo>
                    <a:pt x="606" y="253"/>
                  </a:lnTo>
                  <a:lnTo>
                    <a:pt x="625" y="255"/>
                  </a:lnTo>
                  <a:lnTo>
                    <a:pt x="633" y="247"/>
                  </a:lnTo>
                  <a:lnTo>
                    <a:pt x="633" y="247"/>
                  </a:lnTo>
                  <a:lnTo>
                    <a:pt x="633" y="243"/>
                  </a:lnTo>
                  <a:lnTo>
                    <a:pt x="632" y="239"/>
                  </a:lnTo>
                  <a:lnTo>
                    <a:pt x="631" y="237"/>
                  </a:lnTo>
                  <a:lnTo>
                    <a:pt x="631" y="237"/>
                  </a:lnTo>
                  <a:lnTo>
                    <a:pt x="625" y="231"/>
                  </a:lnTo>
                  <a:lnTo>
                    <a:pt x="621" y="226"/>
                  </a:lnTo>
                  <a:lnTo>
                    <a:pt x="608" y="228"/>
                  </a:lnTo>
                  <a:lnTo>
                    <a:pt x="598" y="229"/>
                  </a:lnTo>
                  <a:lnTo>
                    <a:pt x="596" y="235"/>
                  </a:lnTo>
                  <a:lnTo>
                    <a:pt x="602" y="23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63">
              <a:extLst>
                <a:ext uri="{FF2B5EF4-FFF2-40B4-BE49-F238E27FC236}">
                  <a16:creationId xmlns:a16="http://schemas.microsoft.com/office/drawing/2014/main" id="{43674D65-9389-FC9B-D3E0-C42BF5D249A3}"/>
                </a:ext>
              </a:extLst>
            </p:cNvPr>
            <p:cNvSpPr>
              <a:spLocks noEditPoints="1"/>
            </p:cNvSpPr>
            <p:nvPr/>
          </p:nvSpPr>
          <p:spPr bwMode="auto">
            <a:xfrm>
              <a:off x="3406" y="802"/>
              <a:ext cx="789" cy="829"/>
            </a:xfrm>
            <a:custGeom>
              <a:avLst/>
              <a:gdLst>
                <a:gd name="T0" fmla="*/ 714 w 789"/>
                <a:gd name="T1" fmla="*/ 793 h 829"/>
                <a:gd name="T2" fmla="*/ 769 w 789"/>
                <a:gd name="T3" fmla="*/ 675 h 829"/>
                <a:gd name="T4" fmla="*/ 722 w 789"/>
                <a:gd name="T5" fmla="*/ 482 h 829"/>
                <a:gd name="T6" fmla="*/ 647 w 789"/>
                <a:gd name="T7" fmla="*/ 552 h 829"/>
                <a:gd name="T8" fmla="*/ 633 w 789"/>
                <a:gd name="T9" fmla="*/ 541 h 829"/>
                <a:gd name="T10" fmla="*/ 634 w 789"/>
                <a:gd name="T11" fmla="*/ 539 h 829"/>
                <a:gd name="T12" fmla="*/ 665 w 789"/>
                <a:gd name="T13" fmla="*/ 468 h 829"/>
                <a:gd name="T14" fmla="*/ 655 w 789"/>
                <a:gd name="T15" fmla="*/ 339 h 829"/>
                <a:gd name="T16" fmla="*/ 507 w 789"/>
                <a:gd name="T17" fmla="*/ 291 h 829"/>
                <a:gd name="T18" fmla="*/ 471 w 789"/>
                <a:gd name="T19" fmla="*/ 367 h 829"/>
                <a:gd name="T20" fmla="*/ 444 w 789"/>
                <a:gd name="T21" fmla="*/ 366 h 829"/>
                <a:gd name="T22" fmla="*/ 401 w 789"/>
                <a:gd name="T23" fmla="*/ 462 h 829"/>
                <a:gd name="T24" fmla="*/ 422 w 789"/>
                <a:gd name="T25" fmla="*/ 668 h 829"/>
                <a:gd name="T26" fmla="*/ 464 w 789"/>
                <a:gd name="T27" fmla="*/ 821 h 829"/>
                <a:gd name="T28" fmla="*/ 407 w 789"/>
                <a:gd name="T29" fmla="*/ 628 h 829"/>
                <a:gd name="T30" fmla="*/ 399 w 789"/>
                <a:gd name="T31" fmla="*/ 447 h 829"/>
                <a:gd name="T32" fmla="*/ 457 w 789"/>
                <a:gd name="T33" fmla="*/ 365 h 829"/>
                <a:gd name="T34" fmla="*/ 475 w 789"/>
                <a:gd name="T35" fmla="*/ 355 h 829"/>
                <a:gd name="T36" fmla="*/ 525 w 789"/>
                <a:gd name="T37" fmla="*/ 283 h 829"/>
                <a:gd name="T38" fmla="*/ 667 w 789"/>
                <a:gd name="T39" fmla="*/ 354 h 829"/>
                <a:gd name="T40" fmla="*/ 658 w 789"/>
                <a:gd name="T41" fmla="*/ 482 h 829"/>
                <a:gd name="T42" fmla="*/ 630 w 789"/>
                <a:gd name="T43" fmla="*/ 538 h 829"/>
                <a:gd name="T44" fmla="*/ 639 w 789"/>
                <a:gd name="T45" fmla="*/ 551 h 829"/>
                <a:gd name="T46" fmla="*/ 722 w 789"/>
                <a:gd name="T47" fmla="*/ 485 h 829"/>
                <a:gd name="T48" fmla="*/ 771 w 789"/>
                <a:gd name="T49" fmla="*/ 672 h 829"/>
                <a:gd name="T50" fmla="*/ 711 w 789"/>
                <a:gd name="T51" fmla="*/ 793 h 829"/>
                <a:gd name="T52" fmla="*/ 464 w 789"/>
                <a:gd name="T53" fmla="*/ 821 h 829"/>
                <a:gd name="T54" fmla="*/ 73 w 789"/>
                <a:gd name="T55" fmla="*/ 257 h 829"/>
                <a:gd name="T56" fmla="*/ 99 w 789"/>
                <a:gd name="T57" fmla="*/ 173 h 829"/>
                <a:gd name="T58" fmla="*/ 228 w 789"/>
                <a:gd name="T59" fmla="*/ 95 h 829"/>
                <a:gd name="T60" fmla="*/ 177 w 789"/>
                <a:gd name="T61" fmla="*/ 176 h 829"/>
                <a:gd name="T62" fmla="*/ 304 w 789"/>
                <a:gd name="T63" fmla="*/ 207 h 829"/>
                <a:gd name="T64" fmla="*/ 460 w 789"/>
                <a:gd name="T65" fmla="*/ 165 h 829"/>
                <a:gd name="T66" fmla="*/ 566 w 789"/>
                <a:gd name="T67" fmla="*/ 184 h 829"/>
                <a:gd name="T68" fmla="*/ 540 w 789"/>
                <a:gd name="T69" fmla="*/ 250 h 829"/>
                <a:gd name="T70" fmla="*/ 362 w 789"/>
                <a:gd name="T71" fmla="*/ 302 h 829"/>
                <a:gd name="T72" fmla="*/ 271 w 789"/>
                <a:gd name="T73" fmla="*/ 389 h 829"/>
                <a:gd name="T74" fmla="*/ 310 w 789"/>
                <a:gd name="T75" fmla="*/ 300 h 829"/>
                <a:gd name="T76" fmla="*/ 372 w 789"/>
                <a:gd name="T77" fmla="*/ 297 h 829"/>
                <a:gd name="T78" fmla="*/ 555 w 789"/>
                <a:gd name="T79" fmla="*/ 254 h 829"/>
                <a:gd name="T80" fmla="*/ 559 w 789"/>
                <a:gd name="T81" fmla="*/ 177 h 829"/>
                <a:gd name="T82" fmla="*/ 431 w 789"/>
                <a:gd name="T83" fmla="*/ 174 h 829"/>
                <a:gd name="T84" fmla="*/ 295 w 789"/>
                <a:gd name="T85" fmla="*/ 209 h 829"/>
                <a:gd name="T86" fmla="*/ 169 w 789"/>
                <a:gd name="T87" fmla="*/ 179 h 829"/>
                <a:gd name="T88" fmla="*/ 225 w 789"/>
                <a:gd name="T89" fmla="*/ 85 h 829"/>
                <a:gd name="T90" fmla="*/ 82 w 789"/>
                <a:gd name="T91" fmla="*/ 181 h 829"/>
                <a:gd name="T92" fmla="*/ 120 w 789"/>
                <a:gd name="T93" fmla="*/ 273 h 829"/>
                <a:gd name="T94" fmla="*/ 87 w 789"/>
                <a:gd name="T95" fmla="*/ 46 h 829"/>
                <a:gd name="T96" fmla="*/ 96 w 789"/>
                <a:gd name="T97" fmla="*/ 51 h 829"/>
                <a:gd name="T98" fmla="*/ 162 w 789"/>
                <a:gd name="T99" fmla="*/ 4 h 829"/>
                <a:gd name="T100" fmla="*/ 603 w 789"/>
                <a:gd name="T101" fmla="*/ 239 h 829"/>
                <a:gd name="T102" fmla="*/ 635 w 789"/>
                <a:gd name="T103" fmla="*/ 239 h 829"/>
                <a:gd name="T104" fmla="*/ 627 w 789"/>
                <a:gd name="T105" fmla="*/ 230 h 829"/>
                <a:gd name="T106" fmla="*/ 604 w 789"/>
                <a:gd name="T107" fmla="*/ 239 h 829"/>
                <a:gd name="T108" fmla="*/ 626 w 789"/>
                <a:gd name="T109" fmla="*/ 233 h 829"/>
                <a:gd name="T110" fmla="*/ 633 w 789"/>
                <a:gd name="T111" fmla="*/ 239 h 829"/>
                <a:gd name="T112" fmla="*/ 632 w 789"/>
                <a:gd name="T113" fmla="*/ 239 h 829"/>
                <a:gd name="T114" fmla="*/ 626 w 789"/>
                <a:gd name="T115" fmla="*/ 253 h 8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89" h="829">
                  <a:moveTo>
                    <a:pt x="464" y="821"/>
                  </a:moveTo>
                  <a:lnTo>
                    <a:pt x="464" y="822"/>
                  </a:lnTo>
                  <a:lnTo>
                    <a:pt x="578" y="811"/>
                  </a:lnTo>
                  <a:lnTo>
                    <a:pt x="579" y="818"/>
                  </a:lnTo>
                  <a:lnTo>
                    <a:pt x="640" y="808"/>
                  </a:lnTo>
                  <a:lnTo>
                    <a:pt x="640" y="808"/>
                  </a:lnTo>
                  <a:lnTo>
                    <a:pt x="713" y="799"/>
                  </a:lnTo>
                  <a:lnTo>
                    <a:pt x="714" y="793"/>
                  </a:lnTo>
                  <a:lnTo>
                    <a:pt x="714" y="793"/>
                  </a:lnTo>
                  <a:lnTo>
                    <a:pt x="715" y="785"/>
                  </a:lnTo>
                  <a:lnTo>
                    <a:pt x="727" y="763"/>
                  </a:lnTo>
                  <a:lnTo>
                    <a:pt x="740" y="752"/>
                  </a:lnTo>
                  <a:lnTo>
                    <a:pt x="739" y="721"/>
                  </a:lnTo>
                  <a:lnTo>
                    <a:pt x="747" y="713"/>
                  </a:lnTo>
                  <a:lnTo>
                    <a:pt x="755" y="711"/>
                  </a:lnTo>
                  <a:lnTo>
                    <a:pt x="756" y="688"/>
                  </a:lnTo>
                  <a:lnTo>
                    <a:pt x="764" y="672"/>
                  </a:lnTo>
                  <a:lnTo>
                    <a:pt x="769" y="675"/>
                  </a:lnTo>
                  <a:lnTo>
                    <a:pt x="770" y="677"/>
                  </a:lnTo>
                  <a:lnTo>
                    <a:pt x="770" y="678"/>
                  </a:lnTo>
                  <a:lnTo>
                    <a:pt x="776" y="681"/>
                  </a:lnTo>
                  <a:lnTo>
                    <a:pt x="789" y="673"/>
                  </a:lnTo>
                  <a:lnTo>
                    <a:pt x="787" y="617"/>
                  </a:lnTo>
                  <a:lnTo>
                    <a:pt x="768" y="568"/>
                  </a:lnTo>
                  <a:lnTo>
                    <a:pt x="754" y="513"/>
                  </a:lnTo>
                  <a:lnTo>
                    <a:pt x="739" y="494"/>
                  </a:lnTo>
                  <a:lnTo>
                    <a:pt x="722" y="482"/>
                  </a:lnTo>
                  <a:lnTo>
                    <a:pt x="712" y="488"/>
                  </a:lnTo>
                  <a:lnTo>
                    <a:pt x="687" y="500"/>
                  </a:lnTo>
                  <a:lnTo>
                    <a:pt x="675" y="530"/>
                  </a:lnTo>
                  <a:lnTo>
                    <a:pt x="660" y="552"/>
                  </a:lnTo>
                  <a:lnTo>
                    <a:pt x="654" y="555"/>
                  </a:lnTo>
                  <a:lnTo>
                    <a:pt x="647" y="552"/>
                  </a:lnTo>
                  <a:lnTo>
                    <a:pt x="645" y="554"/>
                  </a:lnTo>
                  <a:lnTo>
                    <a:pt x="647" y="552"/>
                  </a:lnTo>
                  <a:lnTo>
                    <a:pt x="647" y="552"/>
                  </a:lnTo>
                  <a:lnTo>
                    <a:pt x="644" y="551"/>
                  </a:lnTo>
                  <a:lnTo>
                    <a:pt x="644" y="551"/>
                  </a:lnTo>
                  <a:lnTo>
                    <a:pt x="637" y="545"/>
                  </a:lnTo>
                  <a:lnTo>
                    <a:pt x="637" y="545"/>
                  </a:lnTo>
                  <a:lnTo>
                    <a:pt x="634" y="543"/>
                  </a:lnTo>
                  <a:lnTo>
                    <a:pt x="634" y="543"/>
                  </a:lnTo>
                  <a:lnTo>
                    <a:pt x="633" y="542"/>
                  </a:lnTo>
                  <a:lnTo>
                    <a:pt x="633" y="541"/>
                  </a:lnTo>
                  <a:lnTo>
                    <a:pt x="633" y="541"/>
                  </a:lnTo>
                  <a:lnTo>
                    <a:pt x="633" y="541"/>
                  </a:lnTo>
                  <a:lnTo>
                    <a:pt x="633" y="541"/>
                  </a:lnTo>
                  <a:lnTo>
                    <a:pt x="633" y="541"/>
                  </a:lnTo>
                  <a:lnTo>
                    <a:pt x="633" y="541"/>
                  </a:lnTo>
                  <a:lnTo>
                    <a:pt x="633" y="541"/>
                  </a:lnTo>
                  <a:lnTo>
                    <a:pt x="633" y="541"/>
                  </a:lnTo>
                  <a:lnTo>
                    <a:pt x="633" y="541"/>
                  </a:lnTo>
                  <a:lnTo>
                    <a:pt x="633" y="541"/>
                  </a:lnTo>
                  <a:lnTo>
                    <a:pt x="634" y="539"/>
                  </a:lnTo>
                  <a:lnTo>
                    <a:pt x="634" y="539"/>
                  </a:lnTo>
                  <a:lnTo>
                    <a:pt x="635" y="522"/>
                  </a:lnTo>
                  <a:lnTo>
                    <a:pt x="636" y="511"/>
                  </a:lnTo>
                  <a:lnTo>
                    <a:pt x="634" y="511"/>
                  </a:lnTo>
                  <a:lnTo>
                    <a:pt x="635" y="512"/>
                  </a:lnTo>
                  <a:lnTo>
                    <a:pt x="656" y="505"/>
                  </a:lnTo>
                  <a:lnTo>
                    <a:pt x="660" y="483"/>
                  </a:lnTo>
                  <a:lnTo>
                    <a:pt x="660" y="483"/>
                  </a:lnTo>
                  <a:lnTo>
                    <a:pt x="665" y="468"/>
                  </a:lnTo>
                  <a:lnTo>
                    <a:pt x="679" y="458"/>
                  </a:lnTo>
                  <a:lnTo>
                    <a:pt x="678" y="396"/>
                  </a:lnTo>
                  <a:lnTo>
                    <a:pt x="667" y="382"/>
                  </a:lnTo>
                  <a:lnTo>
                    <a:pt x="659" y="378"/>
                  </a:lnTo>
                  <a:lnTo>
                    <a:pt x="655" y="366"/>
                  </a:lnTo>
                  <a:lnTo>
                    <a:pt x="658" y="363"/>
                  </a:lnTo>
                  <a:lnTo>
                    <a:pt x="669" y="365"/>
                  </a:lnTo>
                  <a:lnTo>
                    <a:pt x="671" y="352"/>
                  </a:lnTo>
                  <a:lnTo>
                    <a:pt x="655" y="339"/>
                  </a:lnTo>
                  <a:lnTo>
                    <a:pt x="647" y="323"/>
                  </a:lnTo>
                  <a:lnTo>
                    <a:pt x="630" y="323"/>
                  </a:lnTo>
                  <a:lnTo>
                    <a:pt x="604" y="313"/>
                  </a:lnTo>
                  <a:lnTo>
                    <a:pt x="570" y="293"/>
                  </a:lnTo>
                  <a:lnTo>
                    <a:pt x="553" y="293"/>
                  </a:lnTo>
                  <a:lnTo>
                    <a:pt x="550" y="296"/>
                  </a:lnTo>
                  <a:lnTo>
                    <a:pt x="545" y="294"/>
                  </a:lnTo>
                  <a:lnTo>
                    <a:pt x="525" y="280"/>
                  </a:lnTo>
                  <a:lnTo>
                    <a:pt x="507" y="291"/>
                  </a:lnTo>
                  <a:lnTo>
                    <a:pt x="489" y="306"/>
                  </a:lnTo>
                  <a:lnTo>
                    <a:pt x="491" y="330"/>
                  </a:lnTo>
                  <a:lnTo>
                    <a:pt x="499" y="332"/>
                  </a:lnTo>
                  <a:lnTo>
                    <a:pt x="510" y="334"/>
                  </a:lnTo>
                  <a:lnTo>
                    <a:pt x="511" y="337"/>
                  </a:lnTo>
                  <a:lnTo>
                    <a:pt x="499" y="340"/>
                  </a:lnTo>
                  <a:lnTo>
                    <a:pt x="482" y="342"/>
                  </a:lnTo>
                  <a:lnTo>
                    <a:pt x="473" y="354"/>
                  </a:lnTo>
                  <a:lnTo>
                    <a:pt x="471" y="367"/>
                  </a:lnTo>
                  <a:lnTo>
                    <a:pt x="472" y="378"/>
                  </a:lnTo>
                  <a:lnTo>
                    <a:pt x="474" y="409"/>
                  </a:lnTo>
                  <a:lnTo>
                    <a:pt x="453" y="421"/>
                  </a:lnTo>
                  <a:lnTo>
                    <a:pt x="452" y="421"/>
                  </a:lnTo>
                  <a:lnTo>
                    <a:pt x="452" y="397"/>
                  </a:lnTo>
                  <a:lnTo>
                    <a:pt x="460" y="382"/>
                  </a:lnTo>
                  <a:lnTo>
                    <a:pt x="463" y="367"/>
                  </a:lnTo>
                  <a:lnTo>
                    <a:pt x="458" y="361"/>
                  </a:lnTo>
                  <a:lnTo>
                    <a:pt x="444" y="366"/>
                  </a:lnTo>
                  <a:lnTo>
                    <a:pt x="438" y="392"/>
                  </a:lnTo>
                  <a:lnTo>
                    <a:pt x="422" y="398"/>
                  </a:lnTo>
                  <a:lnTo>
                    <a:pt x="411" y="410"/>
                  </a:lnTo>
                  <a:lnTo>
                    <a:pt x="410" y="418"/>
                  </a:lnTo>
                  <a:lnTo>
                    <a:pt x="413" y="422"/>
                  </a:lnTo>
                  <a:lnTo>
                    <a:pt x="410" y="436"/>
                  </a:lnTo>
                  <a:lnTo>
                    <a:pt x="396" y="439"/>
                  </a:lnTo>
                  <a:lnTo>
                    <a:pt x="396" y="448"/>
                  </a:lnTo>
                  <a:lnTo>
                    <a:pt x="401" y="462"/>
                  </a:lnTo>
                  <a:lnTo>
                    <a:pt x="395" y="498"/>
                  </a:lnTo>
                  <a:lnTo>
                    <a:pt x="385" y="522"/>
                  </a:lnTo>
                  <a:lnTo>
                    <a:pt x="388" y="551"/>
                  </a:lnTo>
                  <a:lnTo>
                    <a:pt x="391" y="557"/>
                  </a:lnTo>
                  <a:lnTo>
                    <a:pt x="386" y="571"/>
                  </a:lnTo>
                  <a:lnTo>
                    <a:pt x="385" y="575"/>
                  </a:lnTo>
                  <a:lnTo>
                    <a:pt x="383" y="593"/>
                  </a:lnTo>
                  <a:lnTo>
                    <a:pt x="404" y="629"/>
                  </a:lnTo>
                  <a:lnTo>
                    <a:pt x="422" y="668"/>
                  </a:lnTo>
                  <a:lnTo>
                    <a:pt x="431" y="697"/>
                  </a:lnTo>
                  <a:lnTo>
                    <a:pt x="426" y="725"/>
                  </a:lnTo>
                  <a:lnTo>
                    <a:pt x="420" y="760"/>
                  </a:lnTo>
                  <a:lnTo>
                    <a:pt x="405" y="791"/>
                  </a:lnTo>
                  <a:lnTo>
                    <a:pt x="404" y="807"/>
                  </a:lnTo>
                  <a:lnTo>
                    <a:pt x="382" y="829"/>
                  </a:lnTo>
                  <a:lnTo>
                    <a:pt x="464" y="822"/>
                  </a:lnTo>
                  <a:lnTo>
                    <a:pt x="464" y="822"/>
                  </a:lnTo>
                  <a:lnTo>
                    <a:pt x="464" y="821"/>
                  </a:lnTo>
                  <a:lnTo>
                    <a:pt x="464" y="819"/>
                  </a:lnTo>
                  <a:lnTo>
                    <a:pt x="390" y="824"/>
                  </a:lnTo>
                  <a:lnTo>
                    <a:pt x="407" y="809"/>
                  </a:lnTo>
                  <a:lnTo>
                    <a:pt x="408" y="792"/>
                  </a:lnTo>
                  <a:lnTo>
                    <a:pt x="423" y="761"/>
                  </a:lnTo>
                  <a:lnTo>
                    <a:pt x="429" y="725"/>
                  </a:lnTo>
                  <a:lnTo>
                    <a:pt x="434" y="697"/>
                  </a:lnTo>
                  <a:lnTo>
                    <a:pt x="425" y="667"/>
                  </a:lnTo>
                  <a:lnTo>
                    <a:pt x="407" y="628"/>
                  </a:lnTo>
                  <a:lnTo>
                    <a:pt x="386" y="593"/>
                  </a:lnTo>
                  <a:lnTo>
                    <a:pt x="388" y="576"/>
                  </a:lnTo>
                  <a:lnTo>
                    <a:pt x="389" y="572"/>
                  </a:lnTo>
                  <a:lnTo>
                    <a:pt x="395" y="557"/>
                  </a:lnTo>
                  <a:lnTo>
                    <a:pt x="391" y="550"/>
                  </a:lnTo>
                  <a:lnTo>
                    <a:pt x="388" y="523"/>
                  </a:lnTo>
                  <a:lnTo>
                    <a:pt x="398" y="498"/>
                  </a:lnTo>
                  <a:lnTo>
                    <a:pt x="404" y="462"/>
                  </a:lnTo>
                  <a:lnTo>
                    <a:pt x="399" y="447"/>
                  </a:lnTo>
                  <a:lnTo>
                    <a:pt x="399" y="441"/>
                  </a:lnTo>
                  <a:lnTo>
                    <a:pt x="413" y="439"/>
                  </a:lnTo>
                  <a:lnTo>
                    <a:pt x="417" y="422"/>
                  </a:lnTo>
                  <a:lnTo>
                    <a:pt x="413" y="417"/>
                  </a:lnTo>
                  <a:lnTo>
                    <a:pt x="414" y="412"/>
                  </a:lnTo>
                  <a:lnTo>
                    <a:pt x="425" y="400"/>
                  </a:lnTo>
                  <a:lnTo>
                    <a:pt x="441" y="394"/>
                  </a:lnTo>
                  <a:lnTo>
                    <a:pt x="447" y="369"/>
                  </a:lnTo>
                  <a:lnTo>
                    <a:pt x="457" y="365"/>
                  </a:lnTo>
                  <a:lnTo>
                    <a:pt x="460" y="368"/>
                  </a:lnTo>
                  <a:lnTo>
                    <a:pt x="457" y="381"/>
                  </a:lnTo>
                  <a:lnTo>
                    <a:pt x="449" y="396"/>
                  </a:lnTo>
                  <a:lnTo>
                    <a:pt x="449" y="423"/>
                  </a:lnTo>
                  <a:lnTo>
                    <a:pt x="455" y="425"/>
                  </a:lnTo>
                  <a:lnTo>
                    <a:pt x="477" y="411"/>
                  </a:lnTo>
                  <a:lnTo>
                    <a:pt x="475" y="377"/>
                  </a:lnTo>
                  <a:lnTo>
                    <a:pt x="474" y="367"/>
                  </a:lnTo>
                  <a:lnTo>
                    <a:pt x="475" y="355"/>
                  </a:lnTo>
                  <a:lnTo>
                    <a:pt x="484" y="346"/>
                  </a:lnTo>
                  <a:lnTo>
                    <a:pt x="499" y="344"/>
                  </a:lnTo>
                  <a:lnTo>
                    <a:pt x="517" y="338"/>
                  </a:lnTo>
                  <a:lnTo>
                    <a:pt x="512" y="332"/>
                  </a:lnTo>
                  <a:lnTo>
                    <a:pt x="499" y="329"/>
                  </a:lnTo>
                  <a:lnTo>
                    <a:pt x="494" y="326"/>
                  </a:lnTo>
                  <a:lnTo>
                    <a:pt x="492" y="307"/>
                  </a:lnTo>
                  <a:lnTo>
                    <a:pt x="509" y="294"/>
                  </a:lnTo>
                  <a:lnTo>
                    <a:pt x="525" y="283"/>
                  </a:lnTo>
                  <a:lnTo>
                    <a:pt x="544" y="297"/>
                  </a:lnTo>
                  <a:lnTo>
                    <a:pt x="550" y="301"/>
                  </a:lnTo>
                  <a:lnTo>
                    <a:pt x="554" y="296"/>
                  </a:lnTo>
                  <a:lnTo>
                    <a:pt x="569" y="296"/>
                  </a:lnTo>
                  <a:lnTo>
                    <a:pt x="603" y="317"/>
                  </a:lnTo>
                  <a:lnTo>
                    <a:pt x="629" y="326"/>
                  </a:lnTo>
                  <a:lnTo>
                    <a:pt x="644" y="326"/>
                  </a:lnTo>
                  <a:lnTo>
                    <a:pt x="652" y="341"/>
                  </a:lnTo>
                  <a:lnTo>
                    <a:pt x="667" y="354"/>
                  </a:lnTo>
                  <a:lnTo>
                    <a:pt x="667" y="361"/>
                  </a:lnTo>
                  <a:lnTo>
                    <a:pt x="657" y="360"/>
                  </a:lnTo>
                  <a:lnTo>
                    <a:pt x="652" y="365"/>
                  </a:lnTo>
                  <a:lnTo>
                    <a:pt x="657" y="380"/>
                  </a:lnTo>
                  <a:lnTo>
                    <a:pt x="665" y="384"/>
                  </a:lnTo>
                  <a:lnTo>
                    <a:pt x="674" y="397"/>
                  </a:lnTo>
                  <a:lnTo>
                    <a:pt x="675" y="456"/>
                  </a:lnTo>
                  <a:lnTo>
                    <a:pt x="662" y="466"/>
                  </a:lnTo>
                  <a:lnTo>
                    <a:pt x="658" y="482"/>
                  </a:lnTo>
                  <a:lnTo>
                    <a:pt x="653" y="501"/>
                  </a:lnTo>
                  <a:lnTo>
                    <a:pt x="633" y="510"/>
                  </a:lnTo>
                  <a:lnTo>
                    <a:pt x="633" y="511"/>
                  </a:lnTo>
                  <a:lnTo>
                    <a:pt x="633" y="511"/>
                  </a:lnTo>
                  <a:lnTo>
                    <a:pt x="632" y="524"/>
                  </a:lnTo>
                  <a:lnTo>
                    <a:pt x="632" y="524"/>
                  </a:lnTo>
                  <a:lnTo>
                    <a:pt x="630" y="535"/>
                  </a:lnTo>
                  <a:lnTo>
                    <a:pt x="630" y="535"/>
                  </a:lnTo>
                  <a:lnTo>
                    <a:pt x="630" y="538"/>
                  </a:lnTo>
                  <a:lnTo>
                    <a:pt x="630" y="538"/>
                  </a:lnTo>
                  <a:lnTo>
                    <a:pt x="629" y="540"/>
                  </a:lnTo>
                  <a:lnTo>
                    <a:pt x="629" y="540"/>
                  </a:lnTo>
                  <a:lnTo>
                    <a:pt x="629" y="541"/>
                  </a:lnTo>
                  <a:lnTo>
                    <a:pt x="629" y="541"/>
                  </a:lnTo>
                  <a:lnTo>
                    <a:pt x="630" y="543"/>
                  </a:lnTo>
                  <a:lnTo>
                    <a:pt x="630" y="543"/>
                  </a:lnTo>
                  <a:lnTo>
                    <a:pt x="634" y="547"/>
                  </a:lnTo>
                  <a:lnTo>
                    <a:pt x="639" y="551"/>
                  </a:lnTo>
                  <a:lnTo>
                    <a:pt x="639" y="551"/>
                  </a:lnTo>
                  <a:lnTo>
                    <a:pt x="644" y="555"/>
                  </a:lnTo>
                  <a:lnTo>
                    <a:pt x="644" y="555"/>
                  </a:lnTo>
                  <a:lnTo>
                    <a:pt x="655" y="559"/>
                  </a:lnTo>
                  <a:lnTo>
                    <a:pt x="663" y="555"/>
                  </a:lnTo>
                  <a:lnTo>
                    <a:pt x="679" y="532"/>
                  </a:lnTo>
                  <a:lnTo>
                    <a:pt x="690" y="502"/>
                  </a:lnTo>
                  <a:lnTo>
                    <a:pt x="713" y="492"/>
                  </a:lnTo>
                  <a:lnTo>
                    <a:pt x="722" y="485"/>
                  </a:lnTo>
                  <a:lnTo>
                    <a:pt x="737" y="496"/>
                  </a:lnTo>
                  <a:lnTo>
                    <a:pt x="751" y="514"/>
                  </a:lnTo>
                  <a:lnTo>
                    <a:pt x="764" y="569"/>
                  </a:lnTo>
                  <a:lnTo>
                    <a:pt x="784" y="618"/>
                  </a:lnTo>
                  <a:lnTo>
                    <a:pt x="786" y="672"/>
                  </a:lnTo>
                  <a:lnTo>
                    <a:pt x="775" y="676"/>
                  </a:lnTo>
                  <a:lnTo>
                    <a:pt x="772" y="676"/>
                  </a:lnTo>
                  <a:lnTo>
                    <a:pt x="771" y="673"/>
                  </a:lnTo>
                  <a:lnTo>
                    <a:pt x="771" y="672"/>
                  </a:lnTo>
                  <a:lnTo>
                    <a:pt x="762" y="668"/>
                  </a:lnTo>
                  <a:lnTo>
                    <a:pt x="753" y="688"/>
                  </a:lnTo>
                  <a:lnTo>
                    <a:pt x="752" y="708"/>
                  </a:lnTo>
                  <a:lnTo>
                    <a:pt x="745" y="710"/>
                  </a:lnTo>
                  <a:lnTo>
                    <a:pt x="736" y="720"/>
                  </a:lnTo>
                  <a:lnTo>
                    <a:pt x="737" y="751"/>
                  </a:lnTo>
                  <a:lnTo>
                    <a:pt x="725" y="761"/>
                  </a:lnTo>
                  <a:lnTo>
                    <a:pt x="712" y="784"/>
                  </a:lnTo>
                  <a:lnTo>
                    <a:pt x="711" y="793"/>
                  </a:lnTo>
                  <a:lnTo>
                    <a:pt x="710" y="795"/>
                  </a:lnTo>
                  <a:lnTo>
                    <a:pt x="639" y="805"/>
                  </a:lnTo>
                  <a:lnTo>
                    <a:pt x="639" y="805"/>
                  </a:lnTo>
                  <a:lnTo>
                    <a:pt x="581" y="815"/>
                  </a:lnTo>
                  <a:lnTo>
                    <a:pt x="580" y="807"/>
                  </a:lnTo>
                  <a:lnTo>
                    <a:pt x="464" y="819"/>
                  </a:lnTo>
                  <a:lnTo>
                    <a:pt x="464" y="821"/>
                  </a:lnTo>
                  <a:lnTo>
                    <a:pt x="464" y="819"/>
                  </a:lnTo>
                  <a:lnTo>
                    <a:pt x="464" y="821"/>
                  </a:lnTo>
                  <a:close/>
                  <a:moveTo>
                    <a:pt x="265" y="385"/>
                  </a:moveTo>
                  <a:lnTo>
                    <a:pt x="265" y="384"/>
                  </a:lnTo>
                  <a:lnTo>
                    <a:pt x="258" y="378"/>
                  </a:lnTo>
                  <a:lnTo>
                    <a:pt x="247" y="316"/>
                  </a:lnTo>
                  <a:lnTo>
                    <a:pt x="224" y="307"/>
                  </a:lnTo>
                  <a:lnTo>
                    <a:pt x="214" y="293"/>
                  </a:lnTo>
                  <a:lnTo>
                    <a:pt x="138" y="277"/>
                  </a:lnTo>
                  <a:lnTo>
                    <a:pt x="121" y="269"/>
                  </a:lnTo>
                  <a:lnTo>
                    <a:pt x="73" y="257"/>
                  </a:lnTo>
                  <a:lnTo>
                    <a:pt x="26" y="251"/>
                  </a:lnTo>
                  <a:lnTo>
                    <a:pt x="4" y="221"/>
                  </a:lnTo>
                  <a:lnTo>
                    <a:pt x="6" y="219"/>
                  </a:lnTo>
                  <a:lnTo>
                    <a:pt x="22" y="214"/>
                  </a:lnTo>
                  <a:lnTo>
                    <a:pt x="45" y="200"/>
                  </a:lnTo>
                  <a:lnTo>
                    <a:pt x="45" y="193"/>
                  </a:lnTo>
                  <a:lnTo>
                    <a:pt x="48" y="191"/>
                  </a:lnTo>
                  <a:lnTo>
                    <a:pt x="85" y="185"/>
                  </a:lnTo>
                  <a:lnTo>
                    <a:pt x="99" y="173"/>
                  </a:lnTo>
                  <a:lnTo>
                    <a:pt x="125" y="160"/>
                  </a:lnTo>
                  <a:lnTo>
                    <a:pt x="127" y="151"/>
                  </a:lnTo>
                  <a:lnTo>
                    <a:pt x="138" y="135"/>
                  </a:lnTo>
                  <a:lnTo>
                    <a:pt x="149" y="130"/>
                  </a:lnTo>
                  <a:lnTo>
                    <a:pt x="156" y="119"/>
                  </a:lnTo>
                  <a:lnTo>
                    <a:pt x="170" y="105"/>
                  </a:lnTo>
                  <a:lnTo>
                    <a:pt x="196" y="91"/>
                  </a:lnTo>
                  <a:lnTo>
                    <a:pt x="223" y="89"/>
                  </a:lnTo>
                  <a:lnTo>
                    <a:pt x="228" y="95"/>
                  </a:lnTo>
                  <a:lnTo>
                    <a:pt x="227" y="98"/>
                  </a:lnTo>
                  <a:lnTo>
                    <a:pt x="206" y="104"/>
                  </a:lnTo>
                  <a:lnTo>
                    <a:pt x="196" y="122"/>
                  </a:lnTo>
                  <a:lnTo>
                    <a:pt x="182" y="128"/>
                  </a:lnTo>
                  <a:lnTo>
                    <a:pt x="179" y="143"/>
                  </a:lnTo>
                  <a:lnTo>
                    <a:pt x="165" y="162"/>
                  </a:lnTo>
                  <a:lnTo>
                    <a:pt x="163" y="179"/>
                  </a:lnTo>
                  <a:lnTo>
                    <a:pt x="169" y="184"/>
                  </a:lnTo>
                  <a:lnTo>
                    <a:pt x="177" y="176"/>
                  </a:lnTo>
                  <a:lnTo>
                    <a:pt x="197" y="159"/>
                  </a:lnTo>
                  <a:lnTo>
                    <a:pt x="204" y="166"/>
                  </a:lnTo>
                  <a:lnTo>
                    <a:pt x="219" y="166"/>
                  </a:lnTo>
                  <a:lnTo>
                    <a:pt x="237" y="173"/>
                  </a:lnTo>
                  <a:lnTo>
                    <a:pt x="245" y="178"/>
                  </a:lnTo>
                  <a:lnTo>
                    <a:pt x="254" y="198"/>
                  </a:lnTo>
                  <a:lnTo>
                    <a:pt x="271" y="215"/>
                  </a:lnTo>
                  <a:lnTo>
                    <a:pt x="296" y="213"/>
                  </a:lnTo>
                  <a:lnTo>
                    <a:pt x="304" y="207"/>
                  </a:lnTo>
                  <a:lnTo>
                    <a:pt x="313" y="215"/>
                  </a:lnTo>
                  <a:lnTo>
                    <a:pt x="324" y="218"/>
                  </a:lnTo>
                  <a:lnTo>
                    <a:pt x="332" y="213"/>
                  </a:lnTo>
                  <a:lnTo>
                    <a:pt x="339" y="213"/>
                  </a:lnTo>
                  <a:lnTo>
                    <a:pt x="348" y="206"/>
                  </a:lnTo>
                  <a:lnTo>
                    <a:pt x="373" y="185"/>
                  </a:lnTo>
                  <a:lnTo>
                    <a:pt x="392" y="178"/>
                  </a:lnTo>
                  <a:lnTo>
                    <a:pt x="432" y="177"/>
                  </a:lnTo>
                  <a:lnTo>
                    <a:pt x="460" y="165"/>
                  </a:lnTo>
                  <a:lnTo>
                    <a:pt x="475" y="158"/>
                  </a:lnTo>
                  <a:lnTo>
                    <a:pt x="481" y="159"/>
                  </a:lnTo>
                  <a:lnTo>
                    <a:pt x="481" y="192"/>
                  </a:lnTo>
                  <a:lnTo>
                    <a:pt x="486" y="194"/>
                  </a:lnTo>
                  <a:lnTo>
                    <a:pt x="504" y="200"/>
                  </a:lnTo>
                  <a:lnTo>
                    <a:pt x="516" y="196"/>
                  </a:lnTo>
                  <a:lnTo>
                    <a:pt x="553" y="187"/>
                  </a:lnTo>
                  <a:lnTo>
                    <a:pt x="559" y="180"/>
                  </a:lnTo>
                  <a:lnTo>
                    <a:pt x="566" y="184"/>
                  </a:lnTo>
                  <a:lnTo>
                    <a:pt x="566" y="224"/>
                  </a:lnTo>
                  <a:lnTo>
                    <a:pt x="585" y="244"/>
                  </a:lnTo>
                  <a:lnTo>
                    <a:pt x="594" y="248"/>
                  </a:lnTo>
                  <a:lnTo>
                    <a:pt x="598" y="251"/>
                  </a:lnTo>
                  <a:lnTo>
                    <a:pt x="595" y="252"/>
                  </a:lnTo>
                  <a:lnTo>
                    <a:pt x="590" y="250"/>
                  </a:lnTo>
                  <a:lnTo>
                    <a:pt x="567" y="248"/>
                  </a:lnTo>
                  <a:lnTo>
                    <a:pt x="554" y="251"/>
                  </a:lnTo>
                  <a:lnTo>
                    <a:pt x="540" y="250"/>
                  </a:lnTo>
                  <a:lnTo>
                    <a:pt x="521" y="259"/>
                  </a:lnTo>
                  <a:lnTo>
                    <a:pt x="511" y="259"/>
                  </a:lnTo>
                  <a:lnTo>
                    <a:pt x="476" y="251"/>
                  </a:lnTo>
                  <a:lnTo>
                    <a:pt x="444" y="252"/>
                  </a:lnTo>
                  <a:lnTo>
                    <a:pt x="433" y="268"/>
                  </a:lnTo>
                  <a:lnTo>
                    <a:pt x="391" y="272"/>
                  </a:lnTo>
                  <a:lnTo>
                    <a:pt x="376" y="277"/>
                  </a:lnTo>
                  <a:lnTo>
                    <a:pt x="369" y="296"/>
                  </a:lnTo>
                  <a:lnTo>
                    <a:pt x="362" y="302"/>
                  </a:lnTo>
                  <a:lnTo>
                    <a:pt x="360" y="301"/>
                  </a:lnTo>
                  <a:lnTo>
                    <a:pt x="351" y="291"/>
                  </a:lnTo>
                  <a:lnTo>
                    <a:pt x="324" y="305"/>
                  </a:lnTo>
                  <a:lnTo>
                    <a:pt x="321" y="305"/>
                  </a:lnTo>
                  <a:lnTo>
                    <a:pt x="314" y="295"/>
                  </a:lnTo>
                  <a:lnTo>
                    <a:pt x="308" y="297"/>
                  </a:lnTo>
                  <a:lnTo>
                    <a:pt x="296" y="324"/>
                  </a:lnTo>
                  <a:lnTo>
                    <a:pt x="289" y="349"/>
                  </a:lnTo>
                  <a:lnTo>
                    <a:pt x="271" y="389"/>
                  </a:lnTo>
                  <a:lnTo>
                    <a:pt x="265" y="384"/>
                  </a:lnTo>
                  <a:lnTo>
                    <a:pt x="265" y="385"/>
                  </a:lnTo>
                  <a:lnTo>
                    <a:pt x="265" y="384"/>
                  </a:lnTo>
                  <a:lnTo>
                    <a:pt x="265" y="385"/>
                  </a:lnTo>
                  <a:lnTo>
                    <a:pt x="264" y="388"/>
                  </a:lnTo>
                  <a:lnTo>
                    <a:pt x="272" y="393"/>
                  </a:lnTo>
                  <a:lnTo>
                    <a:pt x="293" y="350"/>
                  </a:lnTo>
                  <a:lnTo>
                    <a:pt x="299" y="325"/>
                  </a:lnTo>
                  <a:lnTo>
                    <a:pt x="310" y="300"/>
                  </a:lnTo>
                  <a:lnTo>
                    <a:pt x="313" y="300"/>
                  </a:lnTo>
                  <a:lnTo>
                    <a:pt x="319" y="308"/>
                  </a:lnTo>
                  <a:lnTo>
                    <a:pt x="324" y="308"/>
                  </a:lnTo>
                  <a:lnTo>
                    <a:pt x="324" y="308"/>
                  </a:lnTo>
                  <a:lnTo>
                    <a:pt x="351" y="294"/>
                  </a:lnTo>
                  <a:lnTo>
                    <a:pt x="359" y="304"/>
                  </a:lnTo>
                  <a:lnTo>
                    <a:pt x="362" y="305"/>
                  </a:lnTo>
                  <a:lnTo>
                    <a:pt x="363" y="305"/>
                  </a:lnTo>
                  <a:lnTo>
                    <a:pt x="372" y="297"/>
                  </a:lnTo>
                  <a:lnTo>
                    <a:pt x="378" y="279"/>
                  </a:lnTo>
                  <a:lnTo>
                    <a:pt x="392" y="275"/>
                  </a:lnTo>
                  <a:lnTo>
                    <a:pt x="434" y="272"/>
                  </a:lnTo>
                  <a:lnTo>
                    <a:pt x="446" y="256"/>
                  </a:lnTo>
                  <a:lnTo>
                    <a:pt x="476" y="254"/>
                  </a:lnTo>
                  <a:lnTo>
                    <a:pt x="511" y="262"/>
                  </a:lnTo>
                  <a:lnTo>
                    <a:pt x="522" y="262"/>
                  </a:lnTo>
                  <a:lnTo>
                    <a:pt x="541" y="253"/>
                  </a:lnTo>
                  <a:lnTo>
                    <a:pt x="555" y="254"/>
                  </a:lnTo>
                  <a:lnTo>
                    <a:pt x="567" y="251"/>
                  </a:lnTo>
                  <a:lnTo>
                    <a:pt x="590" y="253"/>
                  </a:lnTo>
                  <a:lnTo>
                    <a:pt x="594" y="256"/>
                  </a:lnTo>
                  <a:lnTo>
                    <a:pt x="606" y="253"/>
                  </a:lnTo>
                  <a:lnTo>
                    <a:pt x="595" y="245"/>
                  </a:lnTo>
                  <a:lnTo>
                    <a:pt x="588" y="242"/>
                  </a:lnTo>
                  <a:lnTo>
                    <a:pt x="569" y="223"/>
                  </a:lnTo>
                  <a:lnTo>
                    <a:pt x="569" y="180"/>
                  </a:lnTo>
                  <a:lnTo>
                    <a:pt x="559" y="177"/>
                  </a:lnTo>
                  <a:lnTo>
                    <a:pt x="551" y="184"/>
                  </a:lnTo>
                  <a:lnTo>
                    <a:pt x="515" y="193"/>
                  </a:lnTo>
                  <a:lnTo>
                    <a:pt x="504" y="196"/>
                  </a:lnTo>
                  <a:lnTo>
                    <a:pt x="487" y="192"/>
                  </a:lnTo>
                  <a:lnTo>
                    <a:pt x="485" y="191"/>
                  </a:lnTo>
                  <a:lnTo>
                    <a:pt x="485" y="156"/>
                  </a:lnTo>
                  <a:lnTo>
                    <a:pt x="474" y="155"/>
                  </a:lnTo>
                  <a:lnTo>
                    <a:pt x="458" y="162"/>
                  </a:lnTo>
                  <a:lnTo>
                    <a:pt x="431" y="174"/>
                  </a:lnTo>
                  <a:lnTo>
                    <a:pt x="392" y="175"/>
                  </a:lnTo>
                  <a:lnTo>
                    <a:pt x="371" y="183"/>
                  </a:lnTo>
                  <a:lnTo>
                    <a:pt x="346" y="204"/>
                  </a:lnTo>
                  <a:lnTo>
                    <a:pt x="338" y="209"/>
                  </a:lnTo>
                  <a:lnTo>
                    <a:pt x="331" y="209"/>
                  </a:lnTo>
                  <a:lnTo>
                    <a:pt x="324" y="215"/>
                  </a:lnTo>
                  <a:lnTo>
                    <a:pt x="315" y="212"/>
                  </a:lnTo>
                  <a:lnTo>
                    <a:pt x="304" y="203"/>
                  </a:lnTo>
                  <a:lnTo>
                    <a:pt x="295" y="209"/>
                  </a:lnTo>
                  <a:lnTo>
                    <a:pt x="272" y="210"/>
                  </a:lnTo>
                  <a:lnTo>
                    <a:pt x="257" y="195"/>
                  </a:lnTo>
                  <a:lnTo>
                    <a:pt x="248" y="177"/>
                  </a:lnTo>
                  <a:lnTo>
                    <a:pt x="239" y="170"/>
                  </a:lnTo>
                  <a:lnTo>
                    <a:pt x="219" y="163"/>
                  </a:lnTo>
                  <a:lnTo>
                    <a:pt x="206" y="163"/>
                  </a:lnTo>
                  <a:lnTo>
                    <a:pt x="197" y="155"/>
                  </a:lnTo>
                  <a:lnTo>
                    <a:pt x="175" y="174"/>
                  </a:lnTo>
                  <a:lnTo>
                    <a:pt x="169" y="179"/>
                  </a:lnTo>
                  <a:lnTo>
                    <a:pt x="166" y="177"/>
                  </a:lnTo>
                  <a:lnTo>
                    <a:pt x="168" y="163"/>
                  </a:lnTo>
                  <a:lnTo>
                    <a:pt x="182" y="144"/>
                  </a:lnTo>
                  <a:lnTo>
                    <a:pt x="185" y="130"/>
                  </a:lnTo>
                  <a:lnTo>
                    <a:pt x="198" y="126"/>
                  </a:lnTo>
                  <a:lnTo>
                    <a:pt x="208" y="107"/>
                  </a:lnTo>
                  <a:lnTo>
                    <a:pt x="230" y="101"/>
                  </a:lnTo>
                  <a:lnTo>
                    <a:pt x="233" y="93"/>
                  </a:lnTo>
                  <a:lnTo>
                    <a:pt x="225" y="85"/>
                  </a:lnTo>
                  <a:lnTo>
                    <a:pt x="195" y="88"/>
                  </a:lnTo>
                  <a:lnTo>
                    <a:pt x="168" y="103"/>
                  </a:lnTo>
                  <a:lnTo>
                    <a:pt x="154" y="117"/>
                  </a:lnTo>
                  <a:lnTo>
                    <a:pt x="147" y="128"/>
                  </a:lnTo>
                  <a:lnTo>
                    <a:pt x="136" y="132"/>
                  </a:lnTo>
                  <a:lnTo>
                    <a:pt x="124" y="150"/>
                  </a:lnTo>
                  <a:lnTo>
                    <a:pt x="123" y="158"/>
                  </a:lnTo>
                  <a:lnTo>
                    <a:pt x="97" y="171"/>
                  </a:lnTo>
                  <a:lnTo>
                    <a:pt x="82" y="181"/>
                  </a:lnTo>
                  <a:lnTo>
                    <a:pt x="47" y="188"/>
                  </a:lnTo>
                  <a:lnTo>
                    <a:pt x="42" y="192"/>
                  </a:lnTo>
                  <a:lnTo>
                    <a:pt x="42" y="198"/>
                  </a:lnTo>
                  <a:lnTo>
                    <a:pt x="21" y="212"/>
                  </a:lnTo>
                  <a:lnTo>
                    <a:pt x="5" y="216"/>
                  </a:lnTo>
                  <a:lnTo>
                    <a:pt x="0" y="220"/>
                  </a:lnTo>
                  <a:lnTo>
                    <a:pt x="25" y="253"/>
                  </a:lnTo>
                  <a:lnTo>
                    <a:pt x="72" y="260"/>
                  </a:lnTo>
                  <a:lnTo>
                    <a:pt x="120" y="273"/>
                  </a:lnTo>
                  <a:lnTo>
                    <a:pt x="137" y="279"/>
                  </a:lnTo>
                  <a:lnTo>
                    <a:pt x="212" y="296"/>
                  </a:lnTo>
                  <a:lnTo>
                    <a:pt x="222" y="310"/>
                  </a:lnTo>
                  <a:lnTo>
                    <a:pt x="244" y="318"/>
                  </a:lnTo>
                  <a:lnTo>
                    <a:pt x="255" y="380"/>
                  </a:lnTo>
                  <a:lnTo>
                    <a:pt x="264" y="386"/>
                  </a:lnTo>
                  <a:lnTo>
                    <a:pt x="264" y="388"/>
                  </a:lnTo>
                  <a:lnTo>
                    <a:pt x="265" y="385"/>
                  </a:lnTo>
                  <a:close/>
                  <a:moveTo>
                    <a:pt x="87" y="46"/>
                  </a:moveTo>
                  <a:lnTo>
                    <a:pt x="88" y="47"/>
                  </a:lnTo>
                  <a:lnTo>
                    <a:pt x="99" y="34"/>
                  </a:lnTo>
                  <a:lnTo>
                    <a:pt x="111" y="30"/>
                  </a:lnTo>
                  <a:lnTo>
                    <a:pt x="144" y="7"/>
                  </a:lnTo>
                  <a:lnTo>
                    <a:pt x="156" y="3"/>
                  </a:lnTo>
                  <a:lnTo>
                    <a:pt x="158" y="4"/>
                  </a:lnTo>
                  <a:lnTo>
                    <a:pt x="129" y="34"/>
                  </a:lnTo>
                  <a:lnTo>
                    <a:pt x="108" y="45"/>
                  </a:lnTo>
                  <a:lnTo>
                    <a:pt x="96" y="51"/>
                  </a:lnTo>
                  <a:lnTo>
                    <a:pt x="88" y="45"/>
                  </a:lnTo>
                  <a:lnTo>
                    <a:pt x="87" y="46"/>
                  </a:lnTo>
                  <a:lnTo>
                    <a:pt x="88" y="47"/>
                  </a:lnTo>
                  <a:lnTo>
                    <a:pt x="87" y="46"/>
                  </a:lnTo>
                  <a:lnTo>
                    <a:pt x="86" y="47"/>
                  </a:lnTo>
                  <a:lnTo>
                    <a:pt x="96" y="54"/>
                  </a:lnTo>
                  <a:lnTo>
                    <a:pt x="110" y="48"/>
                  </a:lnTo>
                  <a:lnTo>
                    <a:pt x="130" y="37"/>
                  </a:lnTo>
                  <a:lnTo>
                    <a:pt x="162" y="4"/>
                  </a:lnTo>
                  <a:lnTo>
                    <a:pt x="158" y="0"/>
                  </a:lnTo>
                  <a:lnTo>
                    <a:pt x="142" y="3"/>
                  </a:lnTo>
                  <a:lnTo>
                    <a:pt x="109" y="27"/>
                  </a:lnTo>
                  <a:lnTo>
                    <a:pt x="96" y="32"/>
                  </a:lnTo>
                  <a:lnTo>
                    <a:pt x="84" y="46"/>
                  </a:lnTo>
                  <a:lnTo>
                    <a:pt x="86" y="47"/>
                  </a:lnTo>
                  <a:lnTo>
                    <a:pt x="87" y="46"/>
                  </a:lnTo>
                  <a:close/>
                  <a:moveTo>
                    <a:pt x="604" y="239"/>
                  </a:moveTo>
                  <a:lnTo>
                    <a:pt x="603" y="239"/>
                  </a:lnTo>
                  <a:lnTo>
                    <a:pt x="607" y="256"/>
                  </a:lnTo>
                  <a:lnTo>
                    <a:pt x="627" y="257"/>
                  </a:lnTo>
                  <a:lnTo>
                    <a:pt x="637" y="249"/>
                  </a:lnTo>
                  <a:lnTo>
                    <a:pt x="637" y="248"/>
                  </a:lnTo>
                  <a:lnTo>
                    <a:pt x="637" y="248"/>
                  </a:lnTo>
                  <a:lnTo>
                    <a:pt x="636" y="244"/>
                  </a:lnTo>
                  <a:lnTo>
                    <a:pt x="636" y="244"/>
                  </a:lnTo>
                  <a:lnTo>
                    <a:pt x="635" y="239"/>
                  </a:lnTo>
                  <a:lnTo>
                    <a:pt x="635" y="239"/>
                  </a:lnTo>
                  <a:lnTo>
                    <a:pt x="635" y="238"/>
                  </a:lnTo>
                  <a:lnTo>
                    <a:pt x="635" y="238"/>
                  </a:lnTo>
                  <a:lnTo>
                    <a:pt x="633" y="237"/>
                  </a:lnTo>
                  <a:lnTo>
                    <a:pt x="633" y="238"/>
                  </a:lnTo>
                  <a:lnTo>
                    <a:pt x="634" y="237"/>
                  </a:lnTo>
                  <a:lnTo>
                    <a:pt x="633" y="236"/>
                  </a:lnTo>
                  <a:lnTo>
                    <a:pt x="633" y="236"/>
                  </a:lnTo>
                  <a:lnTo>
                    <a:pt x="627" y="230"/>
                  </a:lnTo>
                  <a:lnTo>
                    <a:pt x="627" y="230"/>
                  </a:lnTo>
                  <a:lnTo>
                    <a:pt x="624" y="227"/>
                  </a:lnTo>
                  <a:lnTo>
                    <a:pt x="624" y="225"/>
                  </a:lnTo>
                  <a:lnTo>
                    <a:pt x="609" y="227"/>
                  </a:lnTo>
                  <a:lnTo>
                    <a:pt x="598" y="228"/>
                  </a:lnTo>
                  <a:lnTo>
                    <a:pt x="596" y="237"/>
                  </a:lnTo>
                  <a:lnTo>
                    <a:pt x="604" y="240"/>
                  </a:lnTo>
                  <a:lnTo>
                    <a:pt x="604" y="239"/>
                  </a:lnTo>
                  <a:lnTo>
                    <a:pt x="603" y="239"/>
                  </a:lnTo>
                  <a:lnTo>
                    <a:pt x="604" y="239"/>
                  </a:lnTo>
                  <a:lnTo>
                    <a:pt x="605" y="237"/>
                  </a:lnTo>
                  <a:lnTo>
                    <a:pt x="600" y="235"/>
                  </a:lnTo>
                  <a:lnTo>
                    <a:pt x="601" y="231"/>
                  </a:lnTo>
                  <a:lnTo>
                    <a:pt x="610" y="230"/>
                  </a:lnTo>
                  <a:lnTo>
                    <a:pt x="623" y="229"/>
                  </a:lnTo>
                  <a:lnTo>
                    <a:pt x="623" y="227"/>
                  </a:lnTo>
                  <a:lnTo>
                    <a:pt x="622" y="228"/>
                  </a:lnTo>
                  <a:lnTo>
                    <a:pt x="622" y="228"/>
                  </a:lnTo>
                  <a:lnTo>
                    <a:pt x="626" y="233"/>
                  </a:lnTo>
                  <a:lnTo>
                    <a:pt x="626" y="233"/>
                  </a:lnTo>
                  <a:lnTo>
                    <a:pt x="629" y="237"/>
                  </a:lnTo>
                  <a:lnTo>
                    <a:pt x="629" y="237"/>
                  </a:lnTo>
                  <a:lnTo>
                    <a:pt x="630" y="238"/>
                  </a:lnTo>
                  <a:lnTo>
                    <a:pt x="630" y="238"/>
                  </a:lnTo>
                  <a:lnTo>
                    <a:pt x="632" y="239"/>
                  </a:lnTo>
                  <a:lnTo>
                    <a:pt x="632" y="239"/>
                  </a:lnTo>
                  <a:lnTo>
                    <a:pt x="632" y="239"/>
                  </a:lnTo>
                  <a:lnTo>
                    <a:pt x="633" y="239"/>
                  </a:lnTo>
                  <a:lnTo>
                    <a:pt x="632" y="239"/>
                  </a:lnTo>
                  <a:lnTo>
                    <a:pt x="632" y="239"/>
                  </a:lnTo>
                  <a:lnTo>
                    <a:pt x="633" y="239"/>
                  </a:lnTo>
                  <a:lnTo>
                    <a:pt x="632" y="239"/>
                  </a:lnTo>
                  <a:lnTo>
                    <a:pt x="632" y="239"/>
                  </a:lnTo>
                  <a:lnTo>
                    <a:pt x="632" y="239"/>
                  </a:lnTo>
                  <a:lnTo>
                    <a:pt x="632" y="239"/>
                  </a:lnTo>
                  <a:lnTo>
                    <a:pt x="632" y="239"/>
                  </a:lnTo>
                  <a:lnTo>
                    <a:pt x="632" y="239"/>
                  </a:lnTo>
                  <a:lnTo>
                    <a:pt x="632" y="239"/>
                  </a:lnTo>
                  <a:lnTo>
                    <a:pt x="633" y="242"/>
                  </a:lnTo>
                  <a:lnTo>
                    <a:pt x="633" y="242"/>
                  </a:lnTo>
                  <a:lnTo>
                    <a:pt x="633" y="246"/>
                  </a:lnTo>
                  <a:lnTo>
                    <a:pt x="633" y="246"/>
                  </a:lnTo>
                  <a:lnTo>
                    <a:pt x="634" y="248"/>
                  </a:lnTo>
                  <a:lnTo>
                    <a:pt x="635" y="248"/>
                  </a:lnTo>
                  <a:lnTo>
                    <a:pt x="634" y="247"/>
                  </a:lnTo>
                  <a:lnTo>
                    <a:pt x="626" y="253"/>
                  </a:lnTo>
                  <a:lnTo>
                    <a:pt x="609" y="252"/>
                  </a:lnTo>
                  <a:lnTo>
                    <a:pt x="606" y="238"/>
                  </a:lnTo>
                  <a:lnTo>
                    <a:pt x="605" y="237"/>
                  </a:lnTo>
                  <a:lnTo>
                    <a:pt x="604"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4">
              <a:extLst>
                <a:ext uri="{FF2B5EF4-FFF2-40B4-BE49-F238E27FC236}">
                  <a16:creationId xmlns:a16="http://schemas.microsoft.com/office/drawing/2014/main" id="{DBE4910B-C1B2-CBBA-1B18-D420C365E962}"/>
                </a:ext>
              </a:extLst>
            </p:cNvPr>
            <p:cNvSpPr>
              <a:spLocks/>
            </p:cNvSpPr>
            <p:nvPr/>
          </p:nvSpPr>
          <p:spPr bwMode="auto">
            <a:xfrm>
              <a:off x="2779" y="672"/>
              <a:ext cx="688" cy="768"/>
            </a:xfrm>
            <a:custGeom>
              <a:avLst/>
              <a:gdLst>
                <a:gd name="T0" fmla="*/ 7 w 688"/>
                <a:gd name="T1" fmla="*/ 108 h 768"/>
                <a:gd name="T2" fmla="*/ 17 w 688"/>
                <a:gd name="T3" fmla="*/ 200 h 768"/>
                <a:gd name="T4" fmla="*/ 32 w 688"/>
                <a:gd name="T5" fmla="*/ 279 h 768"/>
                <a:gd name="T6" fmla="*/ 53 w 688"/>
                <a:gd name="T7" fmla="*/ 404 h 768"/>
                <a:gd name="T8" fmla="*/ 55 w 688"/>
                <a:gd name="T9" fmla="*/ 475 h 768"/>
                <a:gd name="T10" fmla="*/ 35 w 688"/>
                <a:gd name="T11" fmla="*/ 493 h 768"/>
                <a:gd name="T12" fmla="*/ 40 w 688"/>
                <a:gd name="T13" fmla="*/ 512 h 768"/>
                <a:gd name="T14" fmla="*/ 69 w 688"/>
                <a:gd name="T15" fmla="*/ 552 h 768"/>
                <a:gd name="T16" fmla="*/ 432 w 688"/>
                <a:gd name="T17" fmla="*/ 764 h 768"/>
                <a:gd name="T18" fmla="*/ 555 w 688"/>
                <a:gd name="T19" fmla="*/ 725 h 768"/>
                <a:gd name="T20" fmla="*/ 501 w 688"/>
                <a:gd name="T21" fmla="*/ 684 h 768"/>
                <a:gd name="T22" fmla="*/ 460 w 688"/>
                <a:gd name="T23" fmla="*/ 646 h 768"/>
                <a:gd name="T24" fmla="*/ 428 w 688"/>
                <a:gd name="T25" fmla="*/ 630 h 768"/>
                <a:gd name="T26" fmla="*/ 404 w 688"/>
                <a:gd name="T27" fmla="*/ 565 h 768"/>
                <a:gd name="T28" fmla="*/ 413 w 688"/>
                <a:gd name="T29" fmla="*/ 524 h 768"/>
                <a:gd name="T30" fmla="*/ 393 w 688"/>
                <a:gd name="T31" fmla="*/ 489 h 768"/>
                <a:gd name="T32" fmla="*/ 438 w 688"/>
                <a:gd name="T33" fmla="*/ 428 h 768"/>
                <a:gd name="T34" fmla="*/ 445 w 688"/>
                <a:gd name="T35" fmla="*/ 372 h 768"/>
                <a:gd name="T36" fmla="*/ 462 w 688"/>
                <a:gd name="T37" fmla="*/ 335 h 768"/>
                <a:gd name="T38" fmla="*/ 492 w 688"/>
                <a:gd name="T39" fmla="*/ 317 h 768"/>
                <a:gd name="T40" fmla="*/ 529 w 688"/>
                <a:gd name="T41" fmla="*/ 281 h 768"/>
                <a:gd name="T42" fmla="*/ 558 w 688"/>
                <a:gd name="T43" fmla="*/ 236 h 768"/>
                <a:gd name="T44" fmla="*/ 605 w 688"/>
                <a:gd name="T45" fmla="*/ 209 h 768"/>
                <a:gd name="T46" fmla="*/ 684 w 688"/>
                <a:gd name="T47" fmla="*/ 174 h 768"/>
                <a:gd name="T48" fmla="*/ 661 w 688"/>
                <a:gd name="T49" fmla="*/ 162 h 768"/>
                <a:gd name="T50" fmla="*/ 654 w 688"/>
                <a:gd name="T51" fmla="*/ 169 h 768"/>
                <a:gd name="T52" fmla="*/ 589 w 688"/>
                <a:gd name="T53" fmla="*/ 152 h 768"/>
                <a:gd name="T54" fmla="*/ 578 w 688"/>
                <a:gd name="T55" fmla="*/ 157 h 768"/>
                <a:gd name="T56" fmla="*/ 569 w 688"/>
                <a:gd name="T57" fmla="*/ 139 h 768"/>
                <a:gd name="T58" fmla="*/ 535 w 688"/>
                <a:gd name="T59" fmla="*/ 160 h 768"/>
                <a:gd name="T60" fmla="*/ 507 w 688"/>
                <a:gd name="T61" fmla="*/ 165 h 768"/>
                <a:gd name="T62" fmla="*/ 491 w 688"/>
                <a:gd name="T63" fmla="*/ 146 h 768"/>
                <a:gd name="T64" fmla="*/ 480 w 688"/>
                <a:gd name="T65" fmla="*/ 148 h 768"/>
                <a:gd name="T66" fmla="*/ 462 w 688"/>
                <a:gd name="T67" fmla="*/ 124 h 768"/>
                <a:gd name="T68" fmla="*/ 449 w 688"/>
                <a:gd name="T69" fmla="*/ 132 h 768"/>
                <a:gd name="T70" fmla="*/ 403 w 688"/>
                <a:gd name="T71" fmla="*/ 115 h 768"/>
                <a:gd name="T72" fmla="*/ 362 w 688"/>
                <a:gd name="T73" fmla="*/ 99 h 768"/>
                <a:gd name="T74" fmla="*/ 341 w 688"/>
                <a:gd name="T75" fmla="*/ 97 h 768"/>
                <a:gd name="T76" fmla="*/ 332 w 688"/>
                <a:gd name="T77" fmla="*/ 111 h 768"/>
                <a:gd name="T78" fmla="*/ 303 w 688"/>
                <a:gd name="T79" fmla="*/ 99 h 768"/>
                <a:gd name="T80" fmla="*/ 263 w 688"/>
                <a:gd name="T81" fmla="*/ 88 h 768"/>
                <a:gd name="T82" fmla="*/ 225 w 688"/>
                <a:gd name="T83" fmla="*/ 79 h 768"/>
                <a:gd name="T84" fmla="*/ 212 w 688"/>
                <a:gd name="T85" fmla="*/ 9 h 768"/>
                <a:gd name="T86" fmla="*/ 186 w 688"/>
                <a:gd name="T87" fmla="*/ 0 h 768"/>
                <a:gd name="T88" fmla="*/ 181 w 688"/>
                <a:gd name="T89" fmla="*/ 51 h 768"/>
                <a:gd name="T90" fmla="*/ 11 w 688"/>
                <a:gd name="T91" fmla="*/ 84 h 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88" h="768">
                  <a:moveTo>
                    <a:pt x="11" y="84"/>
                  </a:moveTo>
                  <a:lnTo>
                    <a:pt x="7" y="108"/>
                  </a:lnTo>
                  <a:lnTo>
                    <a:pt x="7" y="170"/>
                  </a:lnTo>
                  <a:lnTo>
                    <a:pt x="17" y="200"/>
                  </a:lnTo>
                  <a:lnTo>
                    <a:pt x="28" y="219"/>
                  </a:lnTo>
                  <a:lnTo>
                    <a:pt x="32" y="279"/>
                  </a:lnTo>
                  <a:lnTo>
                    <a:pt x="42" y="360"/>
                  </a:lnTo>
                  <a:lnTo>
                    <a:pt x="53" y="404"/>
                  </a:lnTo>
                  <a:lnTo>
                    <a:pt x="55" y="442"/>
                  </a:lnTo>
                  <a:lnTo>
                    <a:pt x="55" y="475"/>
                  </a:lnTo>
                  <a:lnTo>
                    <a:pt x="46" y="485"/>
                  </a:lnTo>
                  <a:lnTo>
                    <a:pt x="35" y="493"/>
                  </a:lnTo>
                  <a:lnTo>
                    <a:pt x="35" y="501"/>
                  </a:lnTo>
                  <a:lnTo>
                    <a:pt x="40" y="512"/>
                  </a:lnTo>
                  <a:lnTo>
                    <a:pt x="65" y="534"/>
                  </a:lnTo>
                  <a:lnTo>
                    <a:pt x="69" y="552"/>
                  </a:lnTo>
                  <a:lnTo>
                    <a:pt x="69" y="768"/>
                  </a:lnTo>
                  <a:lnTo>
                    <a:pt x="432" y="764"/>
                  </a:lnTo>
                  <a:lnTo>
                    <a:pt x="558" y="760"/>
                  </a:lnTo>
                  <a:lnTo>
                    <a:pt x="555" y="725"/>
                  </a:lnTo>
                  <a:lnTo>
                    <a:pt x="544" y="712"/>
                  </a:lnTo>
                  <a:lnTo>
                    <a:pt x="501" y="684"/>
                  </a:lnTo>
                  <a:lnTo>
                    <a:pt x="480" y="652"/>
                  </a:lnTo>
                  <a:lnTo>
                    <a:pt x="460" y="646"/>
                  </a:lnTo>
                  <a:lnTo>
                    <a:pt x="448" y="630"/>
                  </a:lnTo>
                  <a:lnTo>
                    <a:pt x="428" y="630"/>
                  </a:lnTo>
                  <a:lnTo>
                    <a:pt x="407" y="607"/>
                  </a:lnTo>
                  <a:lnTo>
                    <a:pt x="404" y="565"/>
                  </a:lnTo>
                  <a:lnTo>
                    <a:pt x="405" y="541"/>
                  </a:lnTo>
                  <a:lnTo>
                    <a:pt x="413" y="524"/>
                  </a:lnTo>
                  <a:lnTo>
                    <a:pt x="409" y="507"/>
                  </a:lnTo>
                  <a:lnTo>
                    <a:pt x="393" y="489"/>
                  </a:lnTo>
                  <a:lnTo>
                    <a:pt x="406" y="452"/>
                  </a:lnTo>
                  <a:lnTo>
                    <a:pt x="438" y="428"/>
                  </a:lnTo>
                  <a:lnTo>
                    <a:pt x="446" y="420"/>
                  </a:lnTo>
                  <a:lnTo>
                    <a:pt x="445" y="372"/>
                  </a:lnTo>
                  <a:lnTo>
                    <a:pt x="446" y="353"/>
                  </a:lnTo>
                  <a:lnTo>
                    <a:pt x="462" y="335"/>
                  </a:lnTo>
                  <a:lnTo>
                    <a:pt x="484" y="318"/>
                  </a:lnTo>
                  <a:lnTo>
                    <a:pt x="492" y="317"/>
                  </a:lnTo>
                  <a:lnTo>
                    <a:pt x="519" y="287"/>
                  </a:lnTo>
                  <a:lnTo>
                    <a:pt x="529" y="281"/>
                  </a:lnTo>
                  <a:lnTo>
                    <a:pt x="543" y="259"/>
                  </a:lnTo>
                  <a:lnTo>
                    <a:pt x="558" y="236"/>
                  </a:lnTo>
                  <a:lnTo>
                    <a:pt x="576" y="221"/>
                  </a:lnTo>
                  <a:lnTo>
                    <a:pt x="605" y="209"/>
                  </a:lnTo>
                  <a:lnTo>
                    <a:pt x="660" y="185"/>
                  </a:lnTo>
                  <a:lnTo>
                    <a:pt x="684" y="174"/>
                  </a:lnTo>
                  <a:lnTo>
                    <a:pt x="688" y="160"/>
                  </a:lnTo>
                  <a:lnTo>
                    <a:pt x="661" y="162"/>
                  </a:lnTo>
                  <a:lnTo>
                    <a:pt x="657" y="169"/>
                  </a:lnTo>
                  <a:lnTo>
                    <a:pt x="654" y="169"/>
                  </a:lnTo>
                  <a:lnTo>
                    <a:pt x="643" y="150"/>
                  </a:lnTo>
                  <a:lnTo>
                    <a:pt x="589" y="152"/>
                  </a:lnTo>
                  <a:lnTo>
                    <a:pt x="583" y="157"/>
                  </a:lnTo>
                  <a:lnTo>
                    <a:pt x="578" y="157"/>
                  </a:lnTo>
                  <a:lnTo>
                    <a:pt x="574" y="149"/>
                  </a:lnTo>
                  <a:lnTo>
                    <a:pt x="569" y="139"/>
                  </a:lnTo>
                  <a:lnTo>
                    <a:pt x="554" y="141"/>
                  </a:lnTo>
                  <a:lnTo>
                    <a:pt x="535" y="160"/>
                  </a:lnTo>
                  <a:lnTo>
                    <a:pt x="525" y="165"/>
                  </a:lnTo>
                  <a:lnTo>
                    <a:pt x="507" y="165"/>
                  </a:lnTo>
                  <a:lnTo>
                    <a:pt x="491" y="159"/>
                  </a:lnTo>
                  <a:lnTo>
                    <a:pt x="491" y="146"/>
                  </a:lnTo>
                  <a:lnTo>
                    <a:pt x="483" y="145"/>
                  </a:lnTo>
                  <a:lnTo>
                    <a:pt x="480" y="148"/>
                  </a:lnTo>
                  <a:lnTo>
                    <a:pt x="464" y="141"/>
                  </a:lnTo>
                  <a:lnTo>
                    <a:pt x="462" y="124"/>
                  </a:lnTo>
                  <a:lnTo>
                    <a:pt x="452" y="126"/>
                  </a:lnTo>
                  <a:lnTo>
                    <a:pt x="449" y="132"/>
                  </a:lnTo>
                  <a:lnTo>
                    <a:pt x="435" y="129"/>
                  </a:lnTo>
                  <a:lnTo>
                    <a:pt x="403" y="115"/>
                  </a:lnTo>
                  <a:lnTo>
                    <a:pt x="379" y="99"/>
                  </a:lnTo>
                  <a:lnTo>
                    <a:pt x="362" y="99"/>
                  </a:lnTo>
                  <a:lnTo>
                    <a:pt x="354" y="94"/>
                  </a:lnTo>
                  <a:lnTo>
                    <a:pt x="341" y="97"/>
                  </a:lnTo>
                  <a:lnTo>
                    <a:pt x="334" y="103"/>
                  </a:lnTo>
                  <a:lnTo>
                    <a:pt x="332" y="111"/>
                  </a:lnTo>
                  <a:lnTo>
                    <a:pt x="303" y="111"/>
                  </a:lnTo>
                  <a:lnTo>
                    <a:pt x="303" y="99"/>
                  </a:lnTo>
                  <a:lnTo>
                    <a:pt x="265" y="97"/>
                  </a:lnTo>
                  <a:lnTo>
                    <a:pt x="263" y="88"/>
                  </a:lnTo>
                  <a:lnTo>
                    <a:pt x="234" y="88"/>
                  </a:lnTo>
                  <a:lnTo>
                    <a:pt x="225" y="79"/>
                  </a:lnTo>
                  <a:lnTo>
                    <a:pt x="216" y="41"/>
                  </a:lnTo>
                  <a:lnTo>
                    <a:pt x="212" y="9"/>
                  </a:lnTo>
                  <a:lnTo>
                    <a:pt x="200" y="3"/>
                  </a:lnTo>
                  <a:lnTo>
                    <a:pt x="186" y="0"/>
                  </a:lnTo>
                  <a:lnTo>
                    <a:pt x="183" y="1"/>
                  </a:lnTo>
                  <a:lnTo>
                    <a:pt x="181" y="51"/>
                  </a:lnTo>
                  <a:lnTo>
                    <a:pt x="0" y="51"/>
                  </a:lnTo>
                  <a:lnTo>
                    <a:pt x="11" y="8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5">
              <a:extLst>
                <a:ext uri="{FF2B5EF4-FFF2-40B4-BE49-F238E27FC236}">
                  <a16:creationId xmlns:a16="http://schemas.microsoft.com/office/drawing/2014/main" id="{DF5DD739-CA39-DDE6-138F-9E1C35A53BBC}"/>
                </a:ext>
              </a:extLst>
            </p:cNvPr>
            <p:cNvSpPr>
              <a:spLocks/>
            </p:cNvSpPr>
            <p:nvPr/>
          </p:nvSpPr>
          <p:spPr bwMode="auto">
            <a:xfrm>
              <a:off x="2776" y="671"/>
              <a:ext cx="693" cy="771"/>
            </a:xfrm>
            <a:custGeom>
              <a:avLst/>
              <a:gdLst>
                <a:gd name="T0" fmla="*/ 9 w 693"/>
                <a:gd name="T1" fmla="*/ 171 h 771"/>
                <a:gd name="T2" fmla="*/ 43 w 693"/>
                <a:gd name="T3" fmla="*/ 362 h 771"/>
                <a:gd name="T4" fmla="*/ 48 w 693"/>
                <a:gd name="T5" fmla="*/ 485 h 771"/>
                <a:gd name="T6" fmla="*/ 67 w 693"/>
                <a:gd name="T7" fmla="*/ 535 h 771"/>
                <a:gd name="T8" fmla="*/ 563 w 693"/>
                <a:gd name="T9" fmla="*/ 763 h 771"/>
                <a:gd name="T10" fmla="*/ 484 w 693"/>
                <a:gd name="T11" fmla="*/ 652 h 771"/>
                <a:gd name="T12" fmla="*/ 412 w 693"/>
                <a:gd name="T13" fmla="*/ 608 h 771"/>
                <a:gd name="T14" fmla="*/ 414 w 693"/>
                <a:gd name="T15" fmla="*/ 508 h 771"/>
                <a:gd name="T16" fmla="*/ 451 w 693"/>
                <a:gd name="T17" fmla="*/ 421 h 771"/>
                <a:gd name="T18" fmla="*/ 487 w 693"/>
                <a:gd name="T19" fmla="*/ 320 h 771"/>
                <a:gd name="T20" fmla="*/ 548 w 693"/>
                <a:gd name="T21" fmla="*/ 260 h 771"/>
                <a:gd name="T22" fmla="*/ 664 w 693"/>
                <a:gd name="T23" fmla="*/ 187 h 771"/>
                <a:gd name="T24" fmla="*/ 659 w 693"/>
                <a:gd name="T25" fmla="*/ 169 h 771"/>
                <a:gd name="T26" fmla="*/ 586 w 693"/>
                <a:gd name="T27" fmla="*/ 156 h 771"/>
                <a:gd name="T28" fmla="*/ 556 w 693"/>
                <a:gd name="T29" fmla="*/ 141 h 771"/>
                <a:gd name="T30" fmla="*/ 495 w 693"/>
                <a:gd name="T31" fmla="*/ 159 h 771"/>
                <a:gd name="T32" fmla="*/ 469 w 693"/>
                <a:gd name="T33" fmla="*/ 141 h 771"/>
                <a:gd name="T34" fmla="*/ 438 w 693"/>
                <a:gd name="T35" fmla="*/ 129 h 771"/>
                <a:gd name="T36" fmla="*/ 357 w 693"/>
                <a:gd name="T37" fmla="*/ 92 h 771"/>
                <a:gd name="T38" fmla="*/ 308 w 693"/>
                <a:gd name="T39" fmla="*/ 111 h 771"/>
                <a:gd name="T40" fmla="*/ 238 w 693"/>
                <a:gd name="T41" fmla="*/ 87 h 771"/>
                <a:gd name="T42" fmla="*/ 203 w 693"/>
                <a:gd name="T43" fmla="*/ 3 h 771"/>
                <a:gd name="T44" fmla="*/ 183 w 693"/>
                <a:gd name="T45" fmla="*/ 51 h 771"/>
                <a:gd name="T46" fmla="*/ 12 w 693"/>
                <a:gd name="T47" fmla="*/ 85 h 771"/>
                <a:gd name="T48" fmla="*/ 185 w 693"/>
                <a:gd name="T49" fmla="*/ 54 h 771"/>
                <a:gd name="T50" fmla="*/ 213 w 693"/>
                <a:gd name="T51" fmla="*/ 11 h 771"/>
                <a:gd name="T52" fmla="*/ 265 w 693"/>
                <a:gd name="T53" fmla="*/ 90 h 771"/>
                <a:gd name="T54" fmla="*/ 336 w 693"/>
                <a:gd name="T55" fmla="*/ 114 h 771"/>
                <a:gd name="T56" fmla="*/ 365 w 693"/>
                <a:gd name="T57" fmla="*/ 102 h 771"/>
                <a:gd name="T58" fmla="*/ 453 w 693"/>
                <a:gd name="T59" fmla="*/ 135 h 771"/>
                <a:gd name="T60" fmla="*/ 483 w 693"/>
                <a:gd name="T61" fmla="*/ 151 h 771"/>
                <a:gd name="T62" fmla="*/ 509 w 693"/>
                <a:gd name="T63" fmla="*/ 168 h 771"/>
                <a:gd name="T64" fmla="*/ 571 w 693"/>
                <a:gd name="T65" fmla="*/ 141 h 771"/>
                <a:gd name="T66" fmla="*/ 592 w 693"/>
                <a:gd name="T67" fmla="*/ 155 h 771"/>
                <a:gd name="T68" fmla="*/ 661 w 693"/>
                <a:gd name="T69" fmla="*/ 172 h 771"/>
                <a:gd name="T70" fmla="*/ 663 w 693"/>
                <a:gd name="T71" fmla="*/ 184 h 771"/>
                <a:gd name="T72" fmla="*/ 578 w 693"/>
                <a:gd name="T73" fmla="*/ 221 h 771"/>
                <a:gd name="T74" fmla="*/ 520 w 693"/>
                <a:gd name="T75" fmla="*/ 287 h 771"/>
                <a:gd name="T76" fmla="*/ 448 w 693"/>
                <a:gd name="T77" fmla="*/ 353 h 771"/>
                <a:gd name="T78" fmla="*/ 408 w 693"/>
                <a:gd name="T79" fmla="*/ 452 h 771"/>
                <a:gd name="T80" fmla="*/ 406 w 693"/>
                <a:gd name="T81" fmla="*/ 542 h 771"/>
                <a:gd name="T82" fmla="*/ 450 w 693"/>
                <a:gd name="T83" fmla="*/ 632 h 771"/>
                <a:gd name="T84" fmla="*/ 546 w 693"/>
                <a:gd name="T85" fmla="*/ 714 h 771"/>
                <a:gd name="T86" fmla="*/ 73 w 693"/>
                <a:gd name="T87" fmla="*/ 768 h 771"/>
                <a:gd name="T88" fmla="*/ 39 w 693"/>
                <a:gd name="T89" fmla="*/ 502 h 771"/>
                <a:gd name="T90" fmla="*/ 59 w 693"/>
                <a:gd name="T91" fmla="*/ 443 h 771"/>
                <a:gd name="T92" fmla="*/ 33 w 693"/>
                <a:gd name="T93" fmla="*/ 220 h 771"/>
                <a:gd name="T94" fmla="*/ 15 w 693"/>
                <a:gd name="T95" fmla="*/ 85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93" h="771">
                  <a:moveTo>
                    <a:pt x="14" y="85"/>
                  </a:moveTo>
                  <a:lnTo>
                    <a:pt x="12" y="85"/>
                  </a:lnTo>
                  <a:lnTo>
                    <a:pt x="9" y="109"/>
                  </a:lnTo>
                  <a:lnTo>
                    <a:pt x="9" y="171"/>
                  </a:lnTo>
                  <a:lnTo>
                    <a:pt x="19" y="201"/>
                  </a:lnTo>
                  <a:lnTo>
                    <a:pt x="29" y="221"/>
                  </a:lnTo>
                  <a:lnTo>
                    <a:pt x="33" y="280"/>
                  </a:lnTo>
                  <a:lnTo>
                    <a:pt x="43" y="362"/>
                  </a:lnTo>
                  <a:lnTo>
                    <a:pt x="54" y="405"/>
                  </a:lnTo>
                  <a:lnTo>
                    <a:pt x="56" y="443"/>
                  </a:lnTo>
                  <a:lnTo>
                    <a:pt x="56" y="475"/>
                  </a:lnTo>
                  <a:lnTo>
                    <a:pt x="48" y="485"/>
                  </a:lnTo>
                  <a:lnTo>
                    <a:pt x="36" y="493"/>
                  </a:lnTo>
                  <a:lnTo>
                    <a:pt x="36" y="504"/>
                  </a:lnTo>
                  <a:lnTo>
                    <a:pt x="42" y="514"/>
                  </a:lnTo>
                  <a:lnTo>
                    <a:pt x="67" y="535"/>
                  </a:lnTo>
                  <a:lnTo>
                    <a:pt x="70" y="554"/>
                  </a:lnTo>
                  <a:lnTo>
                    <a:pt x="70" y="771"/>
                  </a:lnTo>
                  <a:lnTo>
                    <a:pt x="435" y="768"/>
                  </a:lnTo>
                  <a:lnTo>
                    <a:pt x="563" y="763"/>
                  </a:lnTo>
                  <a:lnTo>
                    <a:pt x="560" y="725"/>
                  </a:lnTo>
                  <a:lnTo>
                    <a:pt x="548" y="712"/>
                  </a:lnTo>
                  <a:lnTo>
                    <a:pt x="505" y="684"/>
                  </a:lnTo>
                  <a:lnTo>
                    <a:pt x="484" y="652"/>
                  </a:lnTo>
                  <a:lnTo>
                    <a:pt x="464" y="646"/>
                  </a:lnTo>
                  <a:lnTo>
                    <a:pt x="451" y="629"/>
                  </a:lnTo>
                  <a:lnTo>
                    <a:pt x="431" y="629"/>
                  </a:lnTo>
                  <a:lnTo>
                    <a:pt x="412" y="608"/>
                  </a:lnTo>
                  <a:lnTo>
                    <a:pt x="409" y="566"/>
                  </a:lnTo>
                  <a:lnTo>
                    <a:pt x="409" y="543"/>
                  </a:lnTo>
                  <a:lnTo>
                    <a:pt x="419" y="525"/>
                  </a:lnTo>
                  <a:lnTo>
                    <a:pt x="414" y="508"/>
                  </a:lnTo>
                  <a:lnTo>
                    <a:pt x="397" y="490"/>
                  </a:lnTo>
                  <a:lnTo>
                    <a:pt x="410" y="454"/>
                  </a:lnTo>
                  <a:lnTo>
                    <a:pt x="442" y="431"/>
                  </a:lnTo>
                  <a:lnTo>
                    <a:pt x="451" y="421"/>
                  </a:lnTo>
                  <a:lnTo>
                    <a:pt x="449" y="373"/>
                  </a:lnTo>
                  <a:lnTo>
                    <a:pt x="450" y="355"/>
                  </a:lnTo>
                  <a:lnTo>
                    <a:pt x="466" y="337"/>
                  </a:lnTo>
                  <a:lnTo>
                    <a:pt x="487" y="320"/>
                  </a:lnTo>
                  <a:lnTo>
                    <a:pt x="496" y="319"/>
                  </a:lnTo>
                  <a:lnTo>
                    <a:pt x="523" y="289"/>
                  </a:lnTo>
                  <a:lnTo>
                    <a:pt x="533" y="285"/>
                  </a:lnTo>
                  <a:lnTo>
                    <a:pt x="548" y="260"/>
                  </a:lnTo>
                  <a:lnTo>
                    <a:pt x="562" y="238"/>
                  </a:lnTo>
                  <a:lnTo>
                    <a:pt x="581" y="223"/>
                  </a:lnTo>
                  <a:lnTo>
                    <a:pt x="609" y="212"/>
                  </a:lnTo>
                  <a:lnTo>
                    <a:pt x="664" y="187"/>
                  </a:lnTo>
                  <a:lnTo>
                    <a:pt x="689" y="176"/>
                  </a:lnTo>
                  <a:lnTo>
                    <a:pt x="693" y="159"/>
                  </a:lnTo>
                  <a:lnTo>
                    <a:pt x="663" y="162"/>
                  </a:lnTo>
                  <a:lnTo>
                    <a:pt x="659" y="169"/>
                  </a:lnTo>
                  <a:lnTo>
                    <a:pt x="658" y="169"/>
                  </a:lnTo>
                  <a:lnTo>
                    <a:pt x="647" y="149"/>
                  </a:lnTo>
                  <a:lnTo>
                    <a:pt x="591" y="151"/>
                  </a:lnTo>
                  <a:lnTo>
                    <a:pt x="586" y="156"/>
                  </a:lnTo>
                  <a:lnTo>
                    <a:pt x="582" y="156"/>
                  </a:lnTo>
                  <a:lnTo>
                    <a:pt x="578" y="149"/>
                  </a:lnTo>
                  <a:lnTo>
                    <a:pt x="573" y="138"/>
                  </a:lnTo>
                  <a:lnTo>
                    <a:pt x="556" y="141"/>
                  </a:lnTo>
                  <a:lnTo>
                    <a:pt x="537" y="160"/>
                  </a:lnTo>
                  <a:lnTo>
                    <a:pt x="528" y="164"/>
                  </a:lnTo>
                  <a:lnTo>
                    <a:pt x="510" y="164"/>
                  </a:lnTo>
                  <a:lnTo>
                    <a:pt x="495" y="159"/>
                  </a:lnTo>
                  <a:lnTo>
                    <a:pt x="495" y="146"/>
                  </a:lnTo>
                  <a:lnTo>
                    <a:pt x="485" y="145"/>
                  </a:lnTo>
                  <a:lnTo>
                    <a:pt x="483" y="147"/>
                  </a:lnTo>
                  <a:lnTo>
                    <a:pt x="469" y="141"/>
                  </a:lnTo>
                  <a:lnTo>
                    <a:pt x="466" y="122"/>
                  </a:lnTo>
                  <a:lnTo>
                    <a:pt x="454" y="126"/>
                  </a:lnTo>
                  <a:lnTo>
                    <a:pt x="452" y="131"/>
                  </a:lnTo>
                  <a:lnTo>
                    <a:pt x="438" y="129"/>
                  </a:lnTo>
                  <a:lnTo>
                    <a:pt x="407" y="114"/>
                  </a:lnTo>
                  <a:lnTo>
                    <a:pt x="383" y="99"/>
                  </a:lnTo>
                  <a:lnTo>
                    <a:pt x="366" y="99"/>
                  </a:lnTo>
                  <a:lnTo>
                    <a:pt x="357" y="92"/>
                  </a:lnTo>
                  <a:lnTo>
                    <a:pt x="342" y="97"/>
                  </a:lnTo>
                  <a:lnTo>
                    <a:pt x="335" y="103"/>
                  </a:lnTo>
                  <a:lnTo>
                    <a:pt x="334" y="111"/>
                  </a:lnTo>
                  <a:lnTo>
                    <a:pt x="308" y="111"/>
                  </a:lnTo>
                  <a:lnTo>
                    <a:pt x="308" y="98"/>
                  </a:lnTo>
                  <a:lnTo>
                    <a:pt x="270" y="97"/>
                  </a:lnTo>
                  <a:lnTo>
                    <a:pt x="268" y="87"/>
                  </a:lnTo>
                  <a:lnTo>
                    <a:pt x="238" y="87"/>
                  </a:lnTo>
                  <a:lnTo>
                    <a:pt x="230" y="78"/>
                  </a:lnTo>
                  <a:lnTo>
                    <a:pt x="221" y="42"/>
                  </a:lnTo>
                  <a:lnTo>
                    <a:pt x="216" y="9"/>
                  </a:lnTo>
                  <a:lnTo>
                    <a:pt x="203" y="3"/>
                  </a:lnTo>
                  <a:lnTo>
                    <a:pt x="189" y="0"/>
                  </a:lnTo>
                  <a:lnTo>
                    <a:pt x="185" y="1"/>
                  </a:lnTo>
                  <a:lnTo>
                    <a:pt x="184" y="1"/>
                  </a:lnTo>
                  <a:lnTo>
                    <a:pt x="183" y="51"/>
                  </a:lnTo>
                  <a:lnTo>
                    <a:pt x="0" y="51"/>
                  </a:lnTo>
                  <a:lnTo>
                    <a:pt x="12" y="86"/>
                  </a:lnTo>
                  <a:lnTo>
                    <a:pt x="14" y="85"/>
                  </a:lnTo>
                  <a:lnTo>
                    <a:pt x="12" y="85"/>
                  </a:lnTo>
                  <a:lnTo>
                    <a:pt x="14" y="85"/>
                  </a:lnTo>
                  <a:lnTo>
                    <a:pt x="15" y="85"/>
                  </a:lnTo>
                  <a:lnTo>
                    <a:pt x="6" y="54"/>
                  </a:lnTo>
                  <a:lnTo>
                    <a:pt x="185" y="54"/>
                  </a:lnTo>
                  <a:lnTo>
                    <a:pt x="187" y="4"/>
                  </a:lnTo>
                  <a:lnTo>
                    <a:pt x="189" y="3"/>
                  </a:lnTo>
                  <a:lnTo>
                    <a:pt x="202" y="7"/>
                  </a:lnTo>
                  <a:lnTo>
                    <a:pt x="213" y="11"/>
                  </a:lnTo>
                  <a:lnTo>
                    <a:pt x="218" y="43"/>
                  </a:lnTo>
                  <a:lnTo>
                    <a:pt x="227" y="80"/>
                  </a:lnTo>
                  <a:lnTo>
                    <a:pt x="237" y="90"/>
                  </a:lnTo>
                  <a:lnTo>
                    <a:pt x="265" y="90"/>
                  </a:lnTo>
                  <a:lnTo>
                    <a:pt x="267" y="99"/>
                  </a:lnTo>
                  <a:lnTo>
                    <a:pt x="305" y="101"/>
                  </a:lnTo>
                  <a:lnTo>
                    <a:pt x="305" y="114"/>
                  </a:lnTo>
                  <a:lnTo>
                    <a:pt x="336" y="114"/>
                  </a:lnTo>
                  <a:lnTo>
                    <a:pt x="338" y="105"/>
                  </a:lnTo>
                  <a:lnTo>
                    <a:pt x="345" y="99"/>
                  </a:lnTo>
                  <a:lnTo>
                    <a:pt x="357" y="96"/>
                  </a:lnTo>
                  <a:lnTo>
                    <a:pt x="365" y="102"/>
                  </a:lnTo>
                  <a:lnTo>
                    <a:pt x="382" y="102"/>
                  </a:lnTo>
                  <a:lnTo>
                    <a:pt x="405" y="117"/>
                  </a:lnTo>
                  <a:lnTo>
                    <a:pt x="437" y="132"/>
                  </a:lnTo>
                  <a:lnTo>
                    <a:pt x="453" y="135"/>
                  </a:lnTo>
                  <a:lnTo>
                    <a:pt x="456" y="129"/>
                  </a:lnTo>
                  <a:lnTo>
                    <a:pt x="463" y="127"/>
                  </a:lnTo>
                  <a:lnTo>
                    <a:pt x="466" y="143"/>
                  </a:lnTo>
                  <a:lnTo>
                    <a:pt x="483" y="151"/>
                  </a:lnTo>
                  <a:lnTo>
                    <a:pt x="486" y="148"/>
                  </a:lnTo>
                  <a:lnTo>
                    <a:pt x="492" y="149"/>
                  </a:lnTo>
                  <a:lnTo>
                    <a:pt x="492" y="161"/>
                  </a:lnTo>
                  <a:lnTo>
                    <a:pt x="509" y="168"/>
                  </a:lnTo>
                  <a:lnTo>
                    <a:pt x="528" y="168"/>
                  </a:lnTo>
                  <a:lnTo>
                    <a:pt x="539" y="163"/>
                  </a:lnTo>
                  <a:lnTo>
                    <a:pt x="558" y="144"/>
                  </a:lnTo>
                  <a:lnTo>
                    <a:pt x="571" y="141"/>
                  </a:lnTo>
                  <a:lnTo>
                    <a:pt x="575" y="150"/>
                  </a:lnTo>
                  <a:lnTo>
                    <a:pt x="579" y="159"/>
                  </a:lnTo>
                  <a:lnTo>
                    <a:pt x="587" y="159"/>
                  </a:lnTo>
                  <a:lnTo>
                    <a:pt x="592" y="155"/>
                  </a:lnTo>
                  <a:lnTo>
                    <a:pt x="645" y="153"/>
                  </a:lnTo>
                  <a:lnTo>
                    <a:pt x="656" y="172"/>
                  </a:lnTo>
                  <a:lnTo>
                    <a:pt x="660" y="172"/>
                  </a:lnTo>
                  <a:lnTo>
                    <a:pt x="661" y="172"/>
                  </a:lnTo>
                  <a:lnTo>
                    <a:pt x="665" y="164"/>
                  </a:lnTo>
                  <a:lnTo>
                    <a:pt x="689" y="162"/>
                  </a:lnTo>
                  <a:lnTo>
                    <a:pt x="686" y="174"/>
                  </a:lnTo>
                  <a:lnTo>
                    <a:pt x="663" y="184"/>
                  </a:lnTo>
                  <a:lnTo>
                    <a:pt x="663" y="186"/>
                  </a:lnTo>
                  <a:lnTo>
                    <a:pt x="663" y="184"/>
                  </a:lnTo>
                  <a:lnTo>
                    <a:pt x="607" y="208"/>
                  </a:lnTo>
                  <a:lnTo>
                    <a:pt x="578" y="221"/>
                  </a:lnTo>
                  <a:lnTo>
                    <a:pt x="560" y="236"/>
                  </a:lnTo>
                  <a:lnTo>
                    <a:pt x="545" y="259"/>
                  </a:lnTo>
                  <a:lnTo>
                    <a:pt x="531" y="281"/>
                  </a:lnTo>
                  <a:lnTo>
                    <a:pt x="520" y="287"/>
                  </a:lnTo>
                  <a:lnTo>
                    <a:pt x="494" y="317"/>
                  </a:lnTo>
                  <a:lnTo>
                    <a:pt x="486" y="318"/>
                  </a:lnTo>
                  <a:lnTo>
                    <a:pt x="464" y="335"/>
                  </a:lnTo>
                  <a:lnTo>
                    <a:pt x="448" y="353"/>
                  </a:lnTo>
                  <a:lnTo>
                    <a:pt x="445" y="373"/>
                  </a:lnTo>
                  <a:lnTo>
                    <a:pt x="446" y="420"/>
                  </a:lnTo>
                  <a:lnTo>
                    <a:pt x="440" y="427"/>
                  </a:lnTo>
                  <a:lnTo>
                    <a:pt x="408" y="452"/>
                  </a:lnTo>
                  <a:lnTo>
                    <a:pt x="394" y="490"/>
                  </a:lnTo>
                  <a:lnTo>
                    <a:pt x="411" y="509"/>
                  </a:lnTo>
                  <a:lnTo>
                    <a:pt x="415" y="524"/>
                  </a:lnTo>
                  <a:lnTo>
                    <a:pt x="406" y="542"/>
                  </a:lnTo>
                  <a:lnTo>
                    <a:pt x="406" y="566"/>
                  </a:lnTo>
                  <a:lnTo>
                    <a:pt x="409" y="609"/>
                  </a:lnTo>
                  <a:lnTo>
                    <a:pt x="430" y="632"/>
                  </a:lnTo>
                  <a:lnTo>
                    <a:pt x="450" y="632"/>
                  </a:lnTo>
                  <a:lnTo>
                    <a:pt x="462" y="649"/>
                  </a:lnTo>
                  <a:lnTo>
                    <a:pt x="482" y="655"/>
                  </a:lnTo>
                  <a:lnTo>
                    <a:pt x="503" y="686"/>
                  </a:lnTo>
                  <a:lnTo>
                    <a:pt x="546" y="714"/>
                  </a:lnTo>
                  <a:lnTo>
                    <a:pt x="557" y="726"/>
                  </a:lnTo>
                  <a:lnTo>
                    <a:pt x="560" y="760"/>
                  </a:lnTo>
                  <a:lnTo>
                    <a:pt x="435" y="764"/>
                  </a:lnTo>
                  <a:lnTo>
                    <a:pt x="73" y="768"/>
                  </a:lnTo>
                  <a:lnTo>
                    <a:pt x="73" y="553"/>
                  </a:lnTo>
                  <a:lnTo>
                    <a:pt x="69" y="534"/>
                  </a:lnTo>
                  <a:lnTo>
                    <a:pt x="44" y="512"/>
                  </a:lnTo>
                  <a:lnTo>
                    <a:pt x="39" y="502"/>
                  </a:lnTo>
                  <a:lnTo>
                    <a:pt x="39" y="495"/>
                  </a:lnTo>
                  <a:lnTo>
                    <a:pt x="50" y="487"/>
                  </a:lnTo>
                  <a:lnTo>
                    <a:pt x="59" y="476"/>
                  </a:lnTo>
                  <a:lnTo>
                    <a:pt x="59" y="443"/>
                  </a:lnTo>
                  <a:lnTo>
                    <a:pt x="57" y="405"/>
                  </a:lnTo>
                  <a:lnTo>
                    <a:pt x="46" y="361"/>
                  </a:lnTo>
                  <a:lnTo>
                    <a:pt x="36" y="280"/>
                  </a:lnTo>
                  <a:lnTo>
                    <a:pt x="33" y="220"/>
                  </a:lnTo>
                  <a:lnTo>
                    <a:pt x="22" y="200"/>
                  </a:lnTo>
                  <a:lnTo>
                    <a:pt x="12" y="170"/>
                  </a:lnTo>
                  <a:lnTo>
                    <a:pt x="12" y="109"/>
                  </a:lnTo>
                  <a:lnTo>
                    <a:pt x="15" y="85"/>
                  </a:lnTo>
                  <a:lnTo>
                    <a:pt x="15" y="85"/>
                  </a:lnTo>
                  <a:lnTo>
                    <a:pt x="14" y="8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6">
              <a:extLst>
                <a:ext uri="{FF2B5EF4-FFF2-40B4-BE49-F238E27FC236}">
                  <a16:creationId xmlns:a16="http://schemas.microsoft.com/office/drawing/2014/main" id="{B65F351D-80E9-9FFB-0A5C-E322620B6EAD}"/>
                </a:ext>
              </a:extLst>
            </p:cNvPr>
            <p:cNvSpPr>
              <a:spLocks/>
            </p:cNvSpPr>
            <p:nvPr/>
          </p:nvSpPr>
          <p:spPr bwMode="auto">
            <a:xfrm>
              <a:off x="2915" y="1822"/>
              <a:ext cx="690" cy="607"/>
            </a:xfrm>
            <a:custGeom>
              <a:avLst/>
              <a:gdLst>
                <a:gd name="T0" fmla="*/ 646 w 690"/>
                <a:gd name="T1" fmla="*/ 569 h 607"/>
                <a:gd name="T2" fmla="*/ 650 w 690"/>
                <a:gd name="T3" fmla="*/ 533 h 607"/>
                <a:gd name="T4" fmla="*/ 674 w 690"/>
                <a:gd name="T5" fmla="*/ 513 h 607"/>
                <a:gd name="T6" fmla="*/ 686 w 690"/>
                <a:gd name="T7" fmla="*/ 506 h 607"/>
                <a:gd name="T8" fmla="*/ 686 w 690"/>
                <a:gd name="T9" fmla="*/ 489 h 607"/>
                <a:gd name="T10" fmla="*/ 690 w 690"/>
                <a:gd name="T11" fmla="*/ 479 h 607"/>
                <a:gd name="T12" fmla="*/ 684 w 690"/>
                <a:gd name="T13" fmla="*/ 470 h 607"/>
                <a:gd name="T14" fmla="*/ 669 w 690"/>
                <a:gd name="T15" fmla="*/ 472 h 607"/>
                <a:gd name="T16" fmla="*/ 657 w 690"/>
                <a:gd name="T17" fmla="*/ 457 h 607"/>
                <a:gd name="T18" fmla="*/ 646 w 690"/>
                <a:gd name="T19" fmla="*/ 429 h 607"/>
                <a:gd name="T20" fmla="*/ 652 w 690"/>
                <a:gd name="T21" fmla="*/ 414 h 607"/>
                <a:gd name="T22" fmla="*/ 640 w 690"/>
                <a:gd name="T23" fmla="*/ 395 h 607"/>
                <a:gd name="T24" fmla="*/ 629 w 690"/>
                <a:gd name="T25" fmla="*/ 367 h 607"/>
                <a:gd name="T26" fmla="*/ 601 w 690"/>
                <a:gd name="T27" fmla="*/ 362 h 607"/>
                <a:gd name="T28" fmla="*/ 561 w 690"/>
                <a:gd name="T29" fmla="*/ 329 h 607"/>
                <a:gd name="T30" fmla="*/ 548 w 690"/>
                <a:gd name="T31" fmla="*/ 303 h 607"/>
                <a:gd name="T32" fmla="*/ 552 w 690"/>
                <a:gd name="T33" fmla="*/ 284 h 607"/>
                <a:gd name="T34" fmla="*/ 566 w 690"/>
                <a:gd name="T35" fmla="*/ 248 h 607"/>
                <a:gd name="T36" fmla="*/ 569 w 690"/>
                <a:gd name="T37" fmla="*/ 230 h 607"/>
                <a:gd name="T38" fmla="*/ 557 w 690"/>
                <a:gd name="T39" fmla="*/ 224 h 607"/>
                <a:gd name="T40" fmla="*/ 517 w 690"/>
                <a:gd name="T41" fmla="*/ 221 h 607"/>
                <a:gd name="T42" fmla="*/ 509 w 690"/>
                <a:gd name="T43" fmla="*/ 209 h 607"/>
                <a:gd name="T44" fmla="*/ 509 w 690"/>
                <a:gd name="T45" fmla="*/ 184 h 607"/>
                <a:gd name="T46" fmla="*/ 478 w 690"/>
                <a:gd name="T47" fmla="*/ 163 h 607"/>
                <a:gd name="T48" fmla="*/ 434 w 690"/>
                <a:gd name="T49" fmla="*/ 117 h 607"/>
                <a:gd name="T50" fmla="*/ 421 w 690"/>
                <a:gd name="T51" fmla="*/ 73 h 607"/>
                <a:gd name="T52" fmla="*/ 418 w 690"/>
                <a:gd name="T53" fmla="*/ 47 h 607"/>
                <a:gd name="T54" fmla="*/ 422 w 690"/>
                <a:gd name="T55" fmla="*/ 33 h 607"/>
                <a:gd name="T56" fmla="*/ 406 w 690"/>
                <a:gd name="T57" fmla="*/ 15 h 607"/>
                <a:gd name="T58" fmla="*/ 399 w 690"/>
                <a:gd name="T59" fmla="*/ 0 h 607"/>
                <a:gd name="T60" fmla="*/ 353 w 690"/>
                <a:gd name="T61" fmla="*/ 5 h 607"/>
                <a:gd name="T62" fmla="*/ 292 w 690"/>
                <a:gd name="T63" fmla="*/ 8 h 607"/>
                <a:gd name="T64" fmla="*/ 0 w 690"/>
                <a:gd name="T65" fmla="*/ 16 h 607"/>
                <a:gd name="T66" fmla="*/ 7 w 690"/>
                <a:gd name="T67" fmla="*/ 31 h 607"/>
                <a:gd name="T68" fmla="*/ 7 w 690"/>
                <a:gd name="T69" fmla="*/ 45 h 607"/>
                <a:gd name="T70" fmla="*/ 21 w 690"/>
                <a:gd name="T71" fmla="*/ 66 h 607"/>
                <a:gd name="T72" fmla="*/ 38 w 690"/>
                <a:gd name="T73" fmla="*/ 90 h 607"/>
                <a:gd name="T74" fmla="*/ 58 w 690"/>
                <a:gd name="T75" fmla="*/ 107 h 607"/>
                <a:gd name="T76" fmla="*/ 73 w 690"/>
                <a:gd name="T77" fmla="*/ 108 h 607"/>
                <a:gd name="T78" fmla="*/ 81 w 690"/>
                <a:gd name="T79" fmla="*/ 116 h 607"/>
                <a:gd name="T80" fmla="*/ 81 w 690"/>
                <a:gd name="T81" fmla="*/ 133 h 607"/>
                <a:gd name="T82" fmla="*/ 70 w 690"/>
                <a:gd name="T83" fmla="*/ 142 h 607"/>
                <a:gd name="T84" fmla="*/ 67 w 690"/>
                <a:gd name="T85" fmla="*/ 156 h 607"/>
                <a:gd name="T86" fmla="*/ 80 w 690"/>
                <a:gd name="T87" fmla="*/ 176 h 607"/>
                <a:gd name="T88" fmla="*/ 95 w 690"/>
                <a:gd name="T89" fmla="*/ 193 h 607"/>
                <a:gd name="T90" fmla="*/ 110 w 690"/>
                <a:gd name="T91" fmla="*/ 206 h 607"/>
                <a:gd name="T92" fmla="*/ 118 w 690"/>
                <a:gd name="T93" fmla="*/ 276 h 607"/>
                <a:gd name="T94" fmla="*/ 113 w 690"/>
                <a:gd name="T95" fmla="*/ 516 h 607"/>
                <a:gd name="T96" fmla="*/ 117 w 690"/>
                <a:gd name="T97" fmla="*/ 550 h 607"/>
                <a:gd name="T98" fmla="*/ 258 w 690"/>
                <a:gd name="T99" fmla="*/ 549 h 607"/>
                <a:gd name="T100" fmla="*/ 399 w 690"/>
                <a:gd name="T101" fmla="*/ 545 h 607"/>
                <a:gd name="T102" fmla="*/ 594 w 690"/>
                <a:gd name="T103" fmla="*/ 537 h 607"/>
                <a:gd name="T104" fmla="*/ 607 w 690"/>
                <a:gd name="T105" fmla="*/ 559 h 607"/>
                <a:gd name="T106" fmla="*/ 602 w 690"/>
                <a:gd name="T107" fmla="*/ 578 h 607"/>
                <a:gd name="T108" fmla="*/ 583 w 690"/>
                <a:gd name="T109" fmla="*/ 593 h 607"/>
                <a:gd name="T110" fmla="*/ 581 w 690"/>
                <a:gd name="T111" fmla="*/ 604 h 607"/>
                <a:gd name="T112" fmla="*/ 612 w 690"/>
                <a:gd name="T113" fmla="*/ 607 h 607"/>
                <a:gd name="T114" fmla="*/ 637 w 690"/>
                <a:gd name="T115" fmla="*/ 601 h 607"/>
                <a:gd name="T116" fmla="*/ 646 w 690"/>
                <a:gd name="T117" fmla="*/ 569 h 6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0" h="607">
                  <a:moveTo>
                    <a:pt x="646" y="569"/>
                  </a:moveTo>
                  <a:lnTo>
                    <a:pt x="650" y="533"/>
                  </a:lnTo>
                  <a:lnTo>
                    <a:pt x="674" y="513"/>
                  </a:lnTo>
                  <a:lnTo>
                    <a:pt x="686" y="506"/>
                  </a:lnTo>
                  <a:lnTo>
                    <a:pt x="686" y="489"/>
                  </a:lnTo>
                  <a:lnTo>
                    <a:pt x="690" y="479"/>
                  </a:lnTo>
                  <a:lnTo>
                    <a:pt x="684" y="470"/>
                  </a:lnTo>
                  <a:lnTo>
                    <a:pt x="669" y="472"/>
                  </a:lnTo>
                  <a:lnTo>
                    <a:pt x="657" y="457"/>
                  </a:lnTo>
                  <a:lnTo>
                    <a:pt x="646" y="429"/>
                  </a:lnTo>
                  <a:lnTo>
                    <a:pt x="652" y="414"/>
                  </a:lnTo>
                  <a:lnTo>
                    <a:pt x="640" y="395"/>
                  </a:lnTo>
                  <a:lnTo>
                    <a:pt x="629" y="367"/>
                  </a:lnTo>
                  <a:lnTo>
                    <a:pt x="601" y="362"/>
                  </a:lnTo>
                  <a:lnTo>
                    <a:pt x="561" y="329"/>
                  </a:lnTo>
                  <a:lnTo>
                    <a:pt x="548" y="303"/>
                  </a:lnTo>
                  <a:lnTo>
                    <a:pt x="552" y="284"/>
                  </a:lnTo>
                  <a:lnTo>
                    <a:pt x="566" y="248"/>
                  </a:lnTo>
                  <a:lnTo>
                    <a:pt x="569" y="230"/>
                  </a:lnTo>
                  <a:lnTo>
                    <a:pt x="557" y="224"/>
                  </a:lnTo>
                  <a:lnTo>
                    <a:pt x="517" y="221"/>
                  </a:lnTo>
                  <a:lnTo>
                    <a:pt x="509" y="209"/>
                  </a:lnTo>
                  <a:lnTo>
                    <a:pt x="509" y="184"/>
                  </a:lnTo>
                  <a:lnTo>
                    <a:pt x="478" y="163"/>
                  </a:lnTo>
                  <a:lnTo>
                    <a:pt x="434" y="117"/>
                  </a:lnTo>
                  <a:lnTo>
                    <a:pt x="421" y="73"/>
                  </a:lnTo>
                  <a:lnTo>
                    <a:pt x="418" y="47"/>
                  </a:lnTo>
                  <a:lnTo>
                    <a:pt x="422" y="33"/>
                  </a:lnTo>
                  <a:lnTo>
                    <a:pt x="406" y="15"/>
                  </a:lnTo>
                  <a:lnTo>
                    <a:pt x="399" y="0"/>
                  </a:lnTo>
                  <a:lnTo>
                    <a:pt x="353" y="5"/>
                  </a:lnTo>
                  <a:lnTo>
                    <a:pt x="292" y="8"/>
                  </a:lnTo>
                  <a:lnTo>
                    <a:pt x="0" y="16"/>
                  </a:lnTo>
                  <a:lnTo>
                    <a:pt x="7" y="31"/>
                  </a:lnTo>
                  <a:lnTo>
                    <a:pt x="7" y="45"/>
                  </a:lnTo>
                  <a:lnTo>
                    <a:pt x="21" y="66"/>
                  </a:lnTo>
                  <a:lnTo>
                    <a:pt x="38" y="90"/>
                  </a:lnTo>
                  <a:lnTo>
                    <a:pt x="58" y="107"/>
                  </a:lnTo>
                  <a:lnTo>
                    <a:pt x="73" y="108"/>
                  </a:lnTo>
                  <a:lnTo>
                    <a:pt x="81" y="116"/>
                  </a:lnTo>
                  <a:lnTo>
                    <a:pt x="81" y="133"/>
                  </a:lnTo>
                  <a:lnTo>
                    <a:pt x="70" y="142"/>
                  </a:lnTo>
                  <a:lnTo>
                    <a:pt x="67" y="156"/>
                  </a:lnTo>
                  <a:lnTo>
                    <a:pt x="80" y="176"/>
                  </a:lnTo>
                  <a:lnTo>
                    <a:pt x="95" y="193"/>
                  </a:lnTo>
                  <a:lnTo>
                    <a:pt x="110" y="206"/>
                  </a:lnTo>
                  <a:lnTo>
                    <a:pt x="118" y="276"/>
                  </a:lnTo>
                  <a:lnTo>
                    <a:pt x="113" y="516"/>
                  </a:lnTo>
                  <a:lnTo>
                    <a:pt x="117" y="550"/>
                  </a:lnTo>
                  <a:lnTo>
                    <a:pt x="258" y="549"/>
                  </a:lnTo>
                  <a:lnTo>
                    <a:pt x="399" y="545"/>
                  </a:lnTo>
                  <a:lnTo>
                    <a:pt x="594" y="537"/>
                  </a:lnTo>
                  <a:lnTo>
                    <a:pt x="607" y="559"/>
                  </a:lnTo>
                  <a:lnTo>
                    <a:pt x="602" y="578"/>
                  </a:lnTo>
                  <a:lnTo>
                    <a:pt x="583" y="593"/>
                  </a:lnTo>
                  <a:lnTo>
                    <a:pt x="581" y="604"/>
                  </a:lnTo>
                  <a:lnTo>
                    <a:pt x="612" y="607"/>
                  </a:lnTo>
                  <a:lnTo>
                    <a:pt x="637" y="601"/>
                  </a:lnTo>
                  <a:lnTo>
                    <a:pt x="646" y="56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7">
              <a:extLst>
                <a:ext uri="{FF2B5EF4-FFF2-40B4-BE49-F238E27FC236}">
                  <a16:creationId xmlns:a16="http://schemas.microsoft.com/office/drawing/2014/main" id="{2DAA40C6-D47D-A6B5-CC36-EEFF404CF4A8}"/>
                </a:ext>
              </a:extLst>
            </p:cNvPr>
            <p:cNvSpPr>
              <a:spLocks/>
            </p:cNvSpPr>
            <p:nvPr/>
          </p:nvSpPr>
          <p:spPr bwMode="auto">
            <a:xfrm>
              <a:off x="2913" y="1820"/>
              <a:ext cx="694" cy="610"/>
            </a:xfrm>
            <a:custGeom>
              <a:avLst/>
              <a:gdLst>
                <a:gd name="T0" fmla="*/ 651 w 694"/>
                <a:gd name="T1" fmla="*/ 571 h 610"/>
                <a:gd name="T2" fmla="*/ 677 w 694"/>
                <a:gd name="T3" fmla="*/ 516 h 610"/>
                <a:gd name="T4" fmla="*/ 690 w 694"/>
                <a:gd name="T5" fmla="*/ 491 h 610"/>
                <a:gd name="T6" fmla="*/ 687 w 694"/>
                <a:gd name="T7" fmla="*/ 470 h 610"/>
                <a:gd name="T8" fmla="*/ 660 w 694"/>
                <a:gd name="T9" fmla="*/ 458 h 610"/>
                <a:gd name="T10" fmla="*/ 656 w 694"/>
                <a:gd name="T11" fmla="*/ 416 h 610"/>
                <a:gd name="T12" fmla="*/ 632 w 694"/>
                <a:gd name="T13" fmla="*/ 368 h 610"/>
                <a:gd name="T14" fmla="*/ 564 w 694"/>
                <a:gd name="T15" fmla="*/ 330 h 610"/>
                <a:gd name="T16" fmla="*/ 556 w 694"/>
                <a:gd name="T17" fmla="*/ 286 h 610"/>
                <a:gd name="T18" fmla="*/ 573 w 694"/>
                <a:gd name="T19" fmla="*/ 231 h 610"/>
                <a:gd name="T20" fmla="*/ 520 w 694"/>
                <a:gd name="T21" fmla="*/ 221 h 610"/>
                <a:gd name="T22" fmla="*/ 513 w 694"/>
                <a:gd name="T23" fmla="*/ 185 h 610"/>
                <a:gd name="T24" fmla="*/ 438 w 694"/>
                <a:gd name="T25" fmla="*/ 118 h 610"/>
                <a:gd name="T26" fmla="*/ 421 w 694"/>
                <a:gd name="T27" fmla="*/ 49 h 610"/>
                <a:gd name="T28" fmla="*/ 409 w 694"/>
                <a:gd name="T29" fmla="*/ 16 h 610"/>
                <a:gd name="T30" fmla="*/ 355 w 694"/>
                <a:gd name="T31" fmla="*/ 5 h 610"/>
                <a:gd name="T32" fmla="*/ 0 w 694"/>
                <a:gd name="T33" fmla="*/ 16 h 610"/>
                <a:gd name="T34" fmla="*/ 7 w 694"/>
                <a:gd name="T35" fmla="*/ 47 h 610"/>
                <a:gd name="T36" fmla="*/ 39 w 694"/>
                <a:gd name="T37" fmla="*/ 93 h 610"/>
                <a:gd name="T38" fmla="*/ 75 w 694"/>
                <a:gd name="T39" fmla="*/ 112 h 610"/>
                <a:gd name="T40" fmla="*/ 82 w 694"/>
                <a:gd name="T41" fmla="*/ 134 h 610"/>
                <a:gd name="T42" fmla="*/ 68 w 694"/>
                <a:gd name="T43" fmla="*/ 158 h 610"/>
                <a:gd name="T44" fmla="*/ 95 w 694"/>
                <a:gd name="T45" fmla="*/ 196 h 610"/>
                <a:gd name="T46" fmla="*/ 119 w 694"/>
                <a:gd name="T47" fmla="*/ 278 h 610"/>
                <a:gd name="T48" fmla="*/ 116 w 694"/>
                <a:gd name="T49" fmla="*/ 554 h 610"/>
                <a:gd name="T50" fmla="*/ 401 w 694"/>
                <a:gd name="T51" fmla="*/ 548 h 610"/>
                <a:gd name="T52" fmla="*/ 595 w 694"/>
                <a:gd name="T53" fmla="*/ 540 h 610"/>
                <a:gd name="T54" fmla="*/ 602 w 694"/>
                <a:gd name="T55" fmla="*/ 579 h 610"/>
                <a:gd name="T56" fmla="*/ 581 w 694"/>
                <a:gd name="T57" fmla="*/ 607 h 610"/>
                <a:gd name="T58" fmla="*/ 640 w 694"/>
                <a:gd name="T59" fmla="*/ 604 h 610"/>
                <a:gd name="T60" fmla="*/ 651 w 694"/>
                <a:gd name="T61" fmla="*/ 571 h 610"/>
                <a:gd name="T62" fmla="*/ 647 w 694"/>
                <a:gd name="T63" fmla="*/ 569 h 610"/>
                <a:gd name="T64" fmla="*/ 614 w 694"/>
                <a:gd name="T65" fmla="*/ 607 h 610"/>
                <a:gd name="T66" fmla="*/ 587 w 694"/>
                <a:gd name="T67" fmla="*/ 596 h 610"/>
                <a:gd name="T68" fmla="*/ 611 w 694"/>
                <a:gd name="T69" fmla="*/ 561 h 610"/>
                <a:gd name="T70" fmla="*/ 401 w 694"/>
                <a:gd name="T71" fmla="*/ 545 h 610"/>
                <a:gd name="T72" fmla="*/ 260 w 694"/>
                <a:gd name="T73" fmla="*/ 549 h 610"/>
                <a:gd name="T74" fmla="*/ 116 w 694"/>
                <a:gd name="T75" fmla="*/ 518 h 610"/>
                <a:gd name="T76" fmla="*/ 113 w 694"/>
                <a:gd name="T77" fmla="*/ 207 h 610"/>
                <a:gd name="T78" fmla="*/ 83 w 694"/>
                <a:gd name="T79" fmla="*/ 177 h 610"/>
                <a:gd name="T80" fmla="*/ 74 w 694"/>
                <a:gd name="T81" fmla="*/ 146 h 610"/>
                <a:gd name="T82" fmla="*/ 85 w 694"/>
                <a:gd name="T83" fmla="*/ 117 h 610"/>
                <a:gd name="T84" fmla="*/ 60 w 694"/>
                <a:gd name="T85" fmla="*/ 108 h 610"/>
                <a:gd name="T86" fmla="*/ 24 w 694"/>
                <a:gd name="T87" fmla="*/ 67 h 610"/>
                <a:gd name="T88" fmla="*/ 11 w 694"/>
                <a:gd name="T89" fmla="*/ 33 h 610"/>
                <a:gd name="T90" fmla="*/ 294 w 694"/>
                <a:gd name="T91" fmla="*/ 11 h 610"/>
                <a:gd name="T92" fmla="*/ 401 w 694"/>
                <a:gd name="T93" fmla="*/ 4 h 610"/>
                <a:gd name="T94" fmla="*/ 422 w 694"/>
                <a:gd name="T95" fmla="*/ 35 h 610"/>
                <a:gd name="T96" fmla="*/ 421 w 694"/>
                <a:gd name="T97" fmla="*/ 75 h 610"/>
                <a:gd name="T98" fmla="*/ 479 w 694"/>
                <a:gd name="T99" fmla="*/ 167 h 610"/>
                <a:gd name="T100" fmla="*/ 510 w 694"/>
                <a:gd name="T101" fmla="*/ 211 h 610"/>
                <a:gd name="T102" fmla="*/ 559 w 694"/>
                <a:gd name="T103" fmla="*/ 227 h 610"/>
                <a:gd name="T104" fmla="*/ 566 w 694"/>
                <a:gd name="T105" fmla="*/ 250 h 610"/>
                <a:gd name="T106" fmla="*/ 548 w 694"/>
                <a:gd name="T107" fmla="*/ 307 h 610"/>
                <a:gd name="T108" fmla="*/ 603 w 694"/>
                <a:gd name="T109" fmla="*/ 367 h 610"/>
                <a:gd name="T110" fmla="*/ 641 w 694"/>
                <a:gd name="T111" fmla="*/ 398 h 610"/>
                <a:gd name="T112" fmla="*/ 647 w 694"/>
                <a:gd name="T113" fmla="*/ 431 h 610"/>
                <a:gd name="T114" fmla="*/ 671 w 694"/>
                <a:gd name="T115" fmla="*/ 475 h 610"/>
                <a:gd name="T116" fmla="*/ 690 w 694"/>
                <a:gd name="T117" fmla="*/ 481 h 610"/>
                <a:gd name="T118" fmla="*/ 687 w 694"/>
                <a:gd name="T119" fmla="*/ 507 h 610"/>
                <a:gd name="T120" fmla="*/ 651 w 694"/>
                <a:gd name="T121" fmla="*/ 534 h 610"/>
                <a:gd name="T122" fmla="*/ 648 w 694"/>
                <a:gd name="T123" fmla="*/ 571 h 610"/>
                <a:gd name="T124" fmla="*/ 648 w 694"/>
                <a:gd name="T125" fmla="*/ 571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94" h="610">
                  <a:moveTo>
                    <a:pt x="648" y="571"/>
                  </a:moveTo>
                  <a:lnTo>
                    <a:pt x="651" y="571"/>
                  </a:lnTo>
                  <a:lnTo>
                    <a:pt x="653" y="536"/>
                  </a:lnTo>
                  <a:lnTo>
                    <a:pt x="677" y="516"/>
                  </a:lnTo>
                  <a:lnTo>
                    <a:pt x="690" y="509"/>
                  </a:lnTo>
                  <a:lnTo>
                    <a:pt x="690" y="491"/>
                  </a:lnTo>
                  <a:lnTo>
                    <a:pt x="694" y="481"/>
                  </a:lnTo>
                  <a:lnTo>
                    <a:pt x="687" y="470"/>
                  </a:lnTo>
                  <a:lnTo>
                    <a:pt x="672" y="472"/>
                  </a:lnTo>
                  <a:lnTo>
                    <a:pt x="660" y="458"/>
                  </a:lnTo>
                  <a:lnTo>
                    <a:pt x="651" y="431"/>
                  </a:lnTo>
                  <a:lnTo>
                    <a:pt x="656" y="416"/>
                  </a:lnTo>
                  <a:lnTo>
                    <a:pt x="643" y="396"/>
                  </a:lnTo>
                  <a:lnTo>
                    <a:pt x="632" y="368"/>
                  </a:lnTo>
                  <a:lnTo>
                    <a:pt x="604" y="363"/>
                  </a:lnTo>
                  <a:lnTo>
                    <a:pt x="564" y="330"/>
                  </a:lnTo>
                  <a:lnTo>
                    <a:pt x="551" y="305"/>
                  </a:lnTo>
                  <a:lnTo>
                    <a:pt x="556" y="286"/>
                  </a:lnTo>
                  <a:lnTo>
                    <a:pt x="569" y="251"/>
                  </a:lnTo>
                  <a:lnTo>
                    <a:pt x="573" y="231"/>
                  </a:lnTo>
                  <a:lnTo>
                    <a:pt x="560" y="224"/>
                  </a:lnTo>
                  <a:lnTo>
                    <a:pt x="520" y="221"/>
                  </a:lnTo>
                  <a:lnTo>
                    <a:pt x="513" y="211"/>
                  </a:lnTo>
                  <a:lnTo>
                    <a:pt x="513" y="185"/>
                  </a:lnTo>
                  <a:lnTo>
                    <a:pt x="481" y="164"/>
                  </a:lnTo>
                  <a:lnTo>
                    <a:pt x="438" y="118"/>
                  </a:lnTo>
                  <a:lnTo>
                    <a:pt x="424" y="75"/>
                  </a:lnTo>
                  <a:lnTo>
                    <a:pt x="421" y="49"/>
                  </a:lnTo>
                  <a:lnTo>
                    <a:pt x="425" y="35"/>
                  </a:lnTo>
                  <a:lnTo>
                    <a:pt x="409" y="16"/>
                  </a:lnTo>
                  <a:lnTo>
                    <a:pt x="402" y="0"/>
                  </a:lnTo>
                  <a:lnTo>
                    <a:pt x="355" y="5"/>
                  </a:lnTo>
                  <a:lnTo>
                    <a:pt x="294" y="8"/>
                  </a:lnTo>
                  <a:lnTo>
                    <a:pt x="0" y="16"/>
                  </a:lnTo>
                  <a:lnTo>
                    <a:pt x="8" y="34"/>
                  </a:lnTo>
                  <a:lnTo>
                    <a:pt x="7" y="47"/>
                  </a:lnTo>
                  <a:lnTo>
                    <a:pt x="21" y="69"/>
                  </a:lnTo>
                  <a:lnTo>
                    <a:pt x="39" y="93"/>
                  </a:lnTo>
                  <a:lnTo>
                    <a:pt x="59" y="111"/>
                  </a:lnTo>
                  <a:lnTo>
                    <a:pt x="75" y="112"/>
                  </a:lnTo>
                  <a:lnTo>
                    <a:pt x="82" y="118"/>
                  </a:lnTo>
                  <a:lnTo>
                    <a:pt x="82" y="134"/>
                  </a:lnTo>
                  <a:lnTo>
                    <a:pt x="71" y="143"/>
                  </a:lnTo>
                  <a:lnTo>
                    <a:pt x="68" y="158"/>
                  </a:lnTo>
                  <a:lnTo>
                    <a:pt x="81" y="178"/>
                  </a:lnTo>
                  <a:lnTo>
                    <a:pt x="95" y="196"/>
                  </a:lnTo>
                  <a:lnTo>
                    <a:pt x="111" y="209"/>
                  </a:lnTo>
                  <a:lnTo>
                    <a:pt x="119" y="278"/>
                  </a:lnTo>
                  <a:lnTo>
                    <a:pt x="113" y="518"/>
                  </a:lnTo>
                  <a:lnTo>
                    <a:pt x="116" y="554"/>
                  </a:lnTo>
                  <a:lnTo>
                    <a:pt x="260" y="552"/>
                  </a:lnTo>
                  <a:lnTo>
                    <a:pt x="401" y="548"/>
                  </a:lnTo>
                  <a:lnTo>
                    <a:pt x="401" y="548"/>
                  </a:lnTo>
                  <a:lnTo>
                    <a:pt x="595" y="540"/>
                  </a:lnTo>
                  <a:lnTo>
                    <a:pt x="608" y="562"/>
                  </a:lnTo>
                  <a:lnTo>
                    <a:pt x="602" y="579"/>
                  </a:lnTo>
                  <a:lnTo>
                    <a:pt x="584" y="594"/>
                  </a:lnTo>
                  <a:lnTo>
                    <a:pt x="581" y="607"/>
                  </a:lnTo>
                  <a:lnTo>
                    <a:pt x="614" y="610"/>
                  </a:lnTo>
                  <a:lnTo>
                    <a:pt x="640" y="604"/>
                  </a:lnTo>
                  <a:lnTo>
                    <a:pt x="651" y="571"/>
                  </a:lnTo>
                  <a:lnTo>
                    <a:pt x="651" y="571"/>
                  </a:lnTo>
                  <a:lnTo>
                    <a:pt x="648" y="571"/>
                  </a:lnTo>
                  <a:lnTo>
                    <a:pt x="647" y="569"/>
                  </a:lnTo>
                  <a:lnTo>
                    <a:pt x="637" y="601"/>
                  </a:lnTo>
                  <a:lnTo>
                    <a:pt x="614" y="607"/>
                  </a:lnTo>
                  <a:lnTo>
                    <a:pt x="584" y="605"/>
                  </a:lnTo>
                  <a:lnTo>
                    <a:pt x="587" y="596"/>
                  </a:lnTo>
                  <a:lnTo>
                    <a:pt x="605" y="581"/>
                  </a:lnTo>
                  <a:lnTo>
                    <a:pt x="611" y="561"/>
                  </a:lnTo>
                  <a:lnTo>
                    <a:pt x="597" y="537"/>
                  </a:lnTo>
                  <a:lnTo>
                    <a:pt x="401" y="545"/>
                  </a:lnTo>
                  <a:lnTo>
                    <a:pt x="401" y="545"/>
                  </a:lnTo>
                  <a:lnTo>
                    <a:pt x="260" y="549"/>
                  </a:lnTo>
                  <a:lnTo>
                    <a:pt x="120" y="551"/>
                  </a:lnTo>
                  <a:lnTo>
                    <a:pt x="116" y="518"/>
                  </a:lnTo>
                  <a:lnTo>
                    <a:pt x="122" y="278"/>
                  </a:lnTo>
                  <a:lnTo>
                    <a:pt x="113" y="207"/>
                  </a:lnTo>
                  <a:lnTo>
                    <a:pt x="98" y="194"/>
                  </a:lnTo>
                  <a:lnTo>
                    <a:pt x="83" y="177"/>
                  </a:lnTo>
                  <a:lnTo>
                    <a:pt x="71" y="157"/>
                  </a:lnTo>
                  <a:lnTo>
                    <a:pt x="74" y="146"/>
                  </a:lnTo>
                  <a:lnTo>
                    <a:pt x="85" y="136"/>
                  </a:lnTo>
                  <a:lnTo>
                    <a:pt x="85" y="117"/>
                  </a:lnTo>
                  <a:lnTo>
                    <a:pt x="76" y="109"/>
                  </a:lnTo>
                  <a:lnTo>
                    <a:pt x="60" y="108"/>
                  </a:lnTo>
                  <a:lnTo>
                    <a:pt x="42" y="91"/>
                  </a:lnTo>
                  <a:lnTo>
                    <a:pt x="24" y="67"/>
                  </a:lnTo>
                  <a:lnTo>
                    <a:pt x="10" y="46"/>
                  </a:lnTo>
                  <a:lnTo>
                    <a:pt x="11" y="33"/>
                  </a:lnTo>
                  <a:lnTo>
                    <a:pt x="4" y="19"/>
                  </a:lnTo>
                  <a:lnTo>
                    <a:pt x="294" y="11"/>
                  </a:lnTo>
                  <a:lnTo>
                    <a:pt x="355" y="8"/>
                  </a:lnTo>
                  <a:lnTo>
                    <a:pt x="401" y="4"/>
                  </a:lnTo>
                  <a:lnTo>
                    <a:pt x="407" y="17"/>
                  </a:lnTo>
                  <a:lnTo>
                    <a:pt x="422" y="35"/>
                  </a:lnTo>
                  <a:lnTo>
                    <a:pt x="418" y="49"/>
                  </a:lnTo>
                  <a:lnTo>
                    <a:pt x="421" y="75"/>
                  </a:lnTo>
                  <a:lnTo>
                    <a:pt x="435" y="119"/>
                  </a:lnTo>
                  <a:lnTo>
                    <a:pt x="479" y="167"/>
                  </a:lnTo>
                  <a:lnTo>
                    <a:pt x="510" y="187"/>
                  </a:lnTo>
                  <a:lnTo>
                    <a:pt x="510" y="211"/>
                  </a:lnTo>
                  <a:lnTo>
                    <a:pt x="518" y="224"/>
                  </a:lnTo>
                  <a:lnTo>
                    <a:pt x="559" y="227"/>
                  </a:lnTo>
                  <a:lnTo>
                    <a:pt x="569" y="232"/>
                  </a:lnTo>
                  <a:lnTo>
                    <a:pt x="566" y="250"/>
                  </a:lnTo>
                  <a:lnTo>
                    <a:pt x="553" y="286"/>
                  </a:lnTo>
                  <a:lnTo>
                    <a:pt x="548" y="307"/>
                  </a:lnTo>
                  <a:lnTo>
                    <a:pt x="562" y="332"/>
                  </a:lnTo>
                  <a:lnTo>
                    <a:pt x="603" y="367"/>
                  </a:lnTo>
                  <a:lnTo>
                    <a:pt x="630" y="371"/>
                  </a:lnTo>
                  <a:lnTo>
                    <a:pt x="641" y="398"/>
                  </a:lnTo>
                  <a:lnTo>
                    <a:pt x="653" y="416"/>
                  </a:lnTo>
                  <a:lnTo>
                    <a:pt x="647" y="431"/>
                  </a:lnTo>
                  <a:lnTo>
                    <a:pt x="657" y="459"/>
                  </a:lnTo>
                  <a:lnTo>
                    <a:pt x="671" y="475"/>
                  </a:lnTo>
                  <a:lnTo>
                    <a:pt x="685" y="474"/>
                  </a:lnTo>
                  <a:lnTo>
                    <a:pt x="690" y="481"/>
                  </a:lnTo>
                  <a:lnTo>
                    <a:pt x="687" y="491"/>
                  </a:lnTo>
                  <a:lnTo>
                    <a:pt x="687" y="507"/>
                  </a:lnTo>
                  <a:lnTo>
                    <a:pt x="676" y="513"/>
                  </a:lnTo>
                  <a:lnTo>
                    <a:pt x="651" y="534"/>
                  </a:lnTo>
                  <a:lnTo>
                    <a:pt x="647" y="571"/>
                  </a:lnTo>
                  <a:lnTo>
                    <a:pt x="648" y="571"/>
                  </a:lnTo>
                  <a:lnTo>
                    <a:pt x="647" y="569"/>
                  </a:lnTo>
                  <a:lnTo>
                    <a:pt x="648" y="57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8">
              <a:extLst>
                <a:ext uri="{FF2B5EF4-FFF2-40B4-BE49-F238E27FC236}">
                  <a16:creationId xmlns:a16="http://schemas.microsoft.com/office/drawing/2014/main" id="{31F75FB1-7113-F67D-72A3-6F07E7FCCB82}"/>
                </a:ext>
              </a:extLst>
            </p:cNvPr>
            <p:cNvSpPr>
              <a:spLocks/>
            </p:cNvSpPr>
            <p:nvPr/>
          </p:nvSpPr>
          <p:spPr bwMode="auto">
            <a:xfrm>
              <a:off x="3382" y="2547"/>
              <a:ext cx="369" cy="653"/>
            </a:xfrm>
            <a:custGeom>
              <a:avLst/>
              <a:gdLst>
                <a:gd name="T0" fmla="*/ 247 w 369"/>
                <a:gd name="T1" fmla="*/ 647 h 653"/>
                <a:gd name="T2" fmla="*/ 262 w 369"/>
                <a:gd name="T3" fmla="*/ 623 h 653"/>
                <a:gd name="T4" fmla="*/ 274 w 369"/>
                <a:gd name="T5" fmla="*/ 627 h 653"/>
                <a:gd name="T6" fmla="*/ 314 w 369"/>
                <a:gd name="T7" fmla="*/ 615 h 653"/>
                <a:gd name="T8" fmla="*/ 326 w 369"/>
                <a:gd name="T9" fmla="*/ 617 h 653"/>
                <a:gd name="T10" fmla="*/ 336 w 369"/>
                <a:gd name="T11" fmla="*/ 623 h 653"/>
                <a:gd name="T12" fmla="*/ 367 w 369"/>
                <a:gd name="T13" fmla="*/ 623 h 653"/>
                <a:gd name="T14" fmla="*/ 369 w 369"/>
                <a:gd name="T15" fmla="*/ 613 h 653"/>
                <a:gd name="T16" fmla="*/ 360 w 369"/>
                <a:gd name="T17" fmla="*/ 524 h 653"/>
                <a:gd name="T18" fmla="*/ 342 w 369"/>
                <a:gd name="T19" fmla="*/ 409 h 653"/>
                <a:gd name="T20" fmla="*/ 349 w 369"/>
                <a:gd name="T21" fmla="*/ 139 h 653"/>
                <a:gd name="T22" fmla="*/ 347 w 369"/>
                <a:gd name="T23" fmla="*/ 38 h 653"/>
                <a:gd name="T24" fmla="*/ 349 w 369"/>
                <a:gd name="T25" fmla="*/ 0 h 653"/>
                <a:gd name="T26" fmla="*/ 320 w 369"/>
                <a:gd name="T27" fmla="*/ 2 h 653"/>
                <a:gd name="T28" fmla="*/ 202 w 369"/>
                <a:gd name="T29" fmla="*/ 12 h 653"/>
                <a:gd name="T30" fmla="*/ 124 w 369"/>
                <a:gd name="T31" fmla="*/ 14 h 653"/>
                <a:gd name="T32" fmla="*/ 123 w 369"/>
                <a:gd name="T33" fmla="*/ 34 h 653"/>
                <a:gd name="T34" fmla="*/ 105 w 369"/>
                <a:gd name="T35" fmla="*/ 41 h 653"/>
                <a:gd name="T36" fmla="*/ 90 w 369"/>
                <a:gd name="T37" fmla="*/ 72 h 653"/>
                <a:gd name="T38" fmla="*/ 94 w 369"/>
                <a:gd name="T39" fmla="*/ 82 h 653"/>
                <a:gd name="T40" fmla="*/ 94 w 369"/>
                <a:gd name="T41" fmla="*/ 96 h 653"/>
                <a:gd name="T42" fmla="*/ 76 w 369"/>
                <a:gd name="T43" fmla="*/ 102 h 653"/>
                <a:gd name="T44" fmla="*/ 55 w 369"/>
                <a:gd name="T45" fmla="*/ 133 h 653"/>
                <a:gd name="T46" fmla="*/ 60 w 369"/>
                <a:gd name="T47" fmla="*/ 147 h 653"/>
                <a:gd name="T48" fmla="*/ 42 w 369"/>
                <a:gd name="T49" fmla="*/ 162 h 653"/>
                <a:gd name="T50" fmla="*/ 36 w 369"/>
                <a:gd name="T51" fmla="*/ 197 h 653"/>
                <a:gd name="T52" fmla="*/ 32 w 369"/>
                <a:gd name="T53" fmla="*/ 207 h 653"/>
                <a:gd name="T54" fmla="*/ 42 w 369"/>
                <a:gd name="T55" fmla="*/ 222 h 653"/>
                <a:gd name="T56" fmla="*/ 34 w 369"/>
                <a:gd name="T57" fmla="*/ 231 h 653"/>
                <a:gd name="T58" fmla="*/ 42 w 369"/>
                <a:gd name="T59" fmla="*/ 248 h 653"/>
                <a:gd name="T60" fmla="*/ 44 w 369"/>
                <a:gd name="T61" fmla="*/ 273 h 653"/>
                <a:gd name="T62" fmla="*/ 37 w 369"/>
                <a:gd name="T63" fmla="*/ 288 h 653"/>
                <a:gd name="T64" fmla="*/ 36 w 369"/>
                <a:gd name="T65" fmla="*/ 293 h 653"/>
                <a:gd name="T66" fmla="*/ 38 w 369"/>
                <a:gd name="T67" fmla="*/ 323 h 653"/>
                <a:gd name="T68" fmla="*/ 50 w 369"/>
                <a:gd name="T69" fmla="*/ 350 h 653"/>
                <a:gd name="T70" fmla="*/ 50 w 369"/>
                <a:gd name="T71" fmla="*/ 361 h 653"/>
                <a:gd name="T72" fmla="*/ 64 w 369"/>
                <a:gd name="T73" fmla="*/ 373 h 653"/>
                <a:gd name="T74" fmla="*/ 59 w 369"/>
                <a:gd name="T75" fmla="*/ 392 h 653"/>
                <a:gd name="T76" fmla="*/ 54 w 369"/>
                <a:gd name="T77" fmla="*/ 393 h 653"/>
                <a:gd name="T78" fmla="*/ 57 w 369"/>
                <a:gd name="T79" fmla="*/ 405 h 653"/>
                <a:gd name="T80" fmla="*/ 6 w 369"/>
                <a:gd name="T81" fmla="*/ 495 h 653"/>
                <a:gd name="T82" fmla="*/ 0 w 369"/>
                <a:gd name="T83" fmla="*/ 544 h 653"/>
                <a:gd name="T84" fmla="*/ 3 w 369"/>
                <a:gd name="T85" fmla="*/ 553 h 653"/>
                <a:gd name="T86" fmla="*/ 149 w 369"/>
                <a:gd name="T87" fmla="*/ 549 h 653"/>
                <a:gd name="T88" fmla="*/ 199 w 369"/>
                <a:gd name="T89" fmla="*/ 544 h 653"/>
                <a:gd name="T90" fmla="*/ 209 w 369"/>
                <a:gd name="T91" fmla="*/ 543 h 653"/>
                <a:gd name="T92" fmla="*/ 214 w 369"/>
                <a:gd name="T93" fmla="*/ 552 h 653"/>
                <a:gd name="T94" fmla="*/ 207 w 369"/>
                <a:gd name="T95" fmla="*/ 594 h 653"/>
                <a:gd name="T96" fmla="*/ 227 w 369"/>
                <a:gd name="T97" fmla="*/ 614 h 653"/>
                <a:gd name="T98" fmla="*/ 240 w 369"/>
                <a:gd name="T99" fmla="*/ 653 h 653"/>
                <a:gd name="T100" fmla="*/ 247 w 369"/>
                <a:gd name="T101" fmla="*/ 647 h 6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69" h="653">
                  <a:moveTo>
                    <a:pt x="247" y="647"/>
                  </a:moveTo>
                  <a:lnTo>
                    <a:pt x="262" y="623"/>
                  </a:lnTo>
                  <a:lnTo>
                    <a:pt x="274" y="627"/>
                  </a:lnTo>
                  <a:lnTo>
                    <a:pt x="314" y="615"/>
                  </a:lnTo>
                  <a:lnTo>
                    <a:pt x="326" y="617"/>
                  </a:lnTo>
                  <a:lnTo>
                    <a:pt x="336" y="623"/>
                  </a:lnTo>
                  <a:lnTo>
                    <a:pt x="367" y="623"/>
                  </a:lnTo>
                  <a:lnTo>
                    <a:pt x="369" y="613"/>
                  </a:lnTo>
                  <a:lnTo>
                    <a:pt x="360" y="524"/>
                  </a:lnTo>
                  <a:lnTo>
                    <a:pt x="342" y="409"/>
                  </a:lnTo>
                  <a:lnTo>
                    <a:pt x="349" y="139"/>
                  </a:lnTo>
                  <a:lnTo>
                    <a:pt x="347" y="38"/>
                  </a:lnTo>
                  <a:lnTo>
                    <a:pt x="349" y="0"/>
                  </a:lnTo>
                  <a:lnTo>
                    <a:pt x="320" y="2"/>
                  </a:lnTo>
                  <a:lnTo>
                    <a:pt x="202" y="12"/>
                  </a:lnTo>
                  <a:lnTo>
                    <a:pt x="124" y="14"/>
                  </a:lnTo>
                  <a:lnTo>
                    <a:pt x="123" y="34"/>
                  </a:lnTo>
                  <a:lnTo>
                    <a:pt x="105" y="41"/>
                  </a:lnTo>
                  <a:lnTo>
                    <a:pt x="90" y="72"/>
                  </a:lnTo>
                  <a:lnTo>
                    <a:pt x="94" y="82"/>
                  </a:lnTo>
                  <a:lnTo>
                    <a:pt x="94" y="96"/>
                  </a:lnTo>
                  <a:lnTo>
                    <a:pt x="76" y="102"/>
                  </a:lnTo>
                  <a:lnTo>
                    <a:pt x="55" y="133"/>
                  </a:lnTo>
                  <a:lnTo>
                    <a:pt x="60" y="147"/>
                  </a:lnTo>
                  <a:lnTo>
                    <a:pt x="42" y="162"/>
                  </a:lnTo>
                  <a:lnTo>
                    <a:pt x="36" y="197"/>
                  </a:lnTo>
                  <a:lnTo>
                    <a:pt x="32" y="207"/>
                  </a:lnTo>
                  <a:lnTo>
                    <a:pt x="42" y="222"/>
                  </a:lnTo>
                  <a:lnTo>
                    <a:pt x="34" y="231"/>
                  </a:lnTo>
                  <a:lnTo>
                    <a:pt x="42" y="248"/>
                  </a:lnTo>
                  <a:lnTo>
                    <a:pt x="44" y="273"/>
                  </a:lnTo>
                  <a:lnTo>
                    <a:pt x="37" y="288"/>
                  </a:lnTo>
                  <a:lnTo>
                    <a:pt x="36" y="293"/>
                  </a:lnTo>
                  <a:lnTo>
                    <a:pt x="38" y="323"/>
                  </a:lnTo>
                  <a:lnTo>
                    <a:pt x="50" y="350"/>
                  </a:lnTo>
                  <a:lnTo>
                    <a:pt x="50" y="361"/>
                  </a:lnTo>
                  <a:lnTo>
                    <a:pt x="64" y="373"/>
                  </a:lnTo>
                  <a:lnTo>
                    <a:pt x="59" y="392"/>
                  </a:lnTo>
                  <a:lnTo>
                    <a:pt x="54" y="393"/>
                  </a:lnTo>
                  <a:lnTo>
                    <a:pt x="57" y="405"/>
                  </a:lnTo>
                  <a:lnTo>
                    <a:pt x="6" y="495"/>
                  </a:lnTo>
                  <a:lnTo>
                    <a:pt x="0" y="544"/>
                  </a:lnTo>
                  <a:lnTo>
                    <a:pt x="3" y="553"/>
                  </a:lnTo>
                  <a:lnTo>
                    <a:pt x="149" y="549"/>
                  </a:lnTo>
                  <a:lnTo>
                    <a:pt x="199" y="544"/>
                  </a:lnTo>
                  <a:lnTo>
                    <a:pt x="209" y="543"/>
                  </a:lnTo>
                  <a:lnTo>
                    <a:pt x="214" y="552"/>
                  </a:lnTo>
                  <a:lnTo>
                    <a:pt x="207" y="594"/>
                  </a:lnTo>
                  <a:lnTo>
                    <a:pt x="227" y="614"/>
                  </a:lnTo>
                  <a:lnTo>
                    <a:pt x="240" y="653"/>
                  </a:lnTo>
                  <a:lnTo>
                    <a:pt x="247" y="64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9">
              <a:extLst>
                <a:ext uri="{FF2B5EF4-FFF2-40B4-BE49-F238E27FC236}">
                  <a16:creationId xmlns:a16="http://schemas.microsoft.com/office/drawing/2014/main" id="{C0F27647-DA97-3FE5-CC8B-C199217D63CF}"/>
                </a:ext>
              </a:extLst>
            </p:cNvPr>
            <p:cNvSpPr>
              <a:spLocks/>
            </p:cNvSpPr>
            <p:nvPr/>
          </p:nvSpPr>
          <p:spPr bwMode="auto">
            <a:xfrm>
              <a:off x="3381" y="2545"/>
              <a:ext cx="372" cy="657"/>
            </a:xfrm>
            <a:custGeom>
              <a:avLst/>
              <a:gdLst>
                <a:gd name="T0" fmla="*/ 249 w 372"/>
                <a:gd name="T1" fmla="*/ 651 h 657"/>
                <a:gd name="T2" fmla="*/ 274 w 372"/>
                <a:gd name="T3" fmla="*/ 631 h 657"/>
                <a:gd name="T4" fmla="*/ 327 w 372"/>
                <a:gd name="T5" fmla="*/ 622 h 657"/>
                <a:gd name="T6" fmla="*/ 369 w 372"/>
                <a:gd name="T7" fmla="*/ 626 h 657"/>
                <a:gd name="T8" fmla="*/ 362 w 372"/>
                <a:gd name="T9" fmla="*/ 526 h 657"/>
                <a:gd name="T10" fmla="*/ 351 w 372"/>
                <a:gd name="T11" fmla="*/ 141 h 657"/>
                <a:gd name="T12" fmla="*/ 351 w 372"/>
                <a:gd name="T13" fmla="*/ 0 h 657"/>
                <a:gd name="T14" fmla="*/ 203 w 372"/>
                <a:gd name="T15" fmla="*/ 12 h 657"/>
                <a:gd name="T16" fmla="*/ 122 w 372"/>
                <a:gd name="T17" fmla="*/ 34 h 657"/>
                <a:gd name="T18" fmla="*/ 89 w 372"/>
                <a:gd name="T19" fmla="*/ 73 h 657"/>
                <a:gd name="T20" fmla="*/ 94 w 372"/>
                <a:gd name="T21" fmla="*/ 97 h 657"/>
                <a:gd name="T22" fmla="*/ 55 w 372"/>
                <a:gd name="T23" fmla="*/ 135 h 657"/>
                <a:gd name="T24" fmla="*/ 42 w 372"/>
                <a:gd name="T25" fmla="*/ 163 h 657"/>
                <a:gd name="T26" fmla="*/ 31 w 372"/>
                <a:gd name="T27" fmla="*/ 209 h 657"/>
                <a:gd name="T28" fmla="*/ 32 w 372"/>
                <a:gd name="T29" fmla="*/ 233 h 657"/>
                <a:gd name="T30" fmla="*/ 43 w 372"/>
                <a:gd name="T31" fmla="*/ 275 h 657"/>
                <a:gd name="T32" fmla="*/ 35 w 372"/>
                <a:gd name="T33" fmla="*/ 295 h 657"/>
                <a:gd name="T34" fmla="*/ 50 w 372"/>
                <a:gd name="T35" fmla="*/ 353 h 657"/>
                <a:gd name="T36" fmla="*/ 62 w 372"/>
                <a:gd name="T37" fmla="*/ 376 h 657"/>
                <a:gd name="T38" fmla="*/ 53 w 372"/>
                <a:gd name="T39" fmla="*/ 394 h 657"/>
                <a:gd name="T40" fmla="*/ 4 w 372"/>
                <a:gd name="T41" fmla="*/ 496 h 657"/>
                <a:gd name="T42" fmla="*/ 3 w 372"/>
                <a:gd name="T43" fmla="*/ 557 h 657"/>
                <a:gd name="T44" fmla="*/ 200 w 372"/>
                <a:gd name="T45" fmla="*/ 549 h 657"/>
                <a:gd name="T46" fmla="*/ 213 w 372"/>
                <a:gd name="T47" fmla="*/ 554 h 657"/>
                <a:gd name="T48" fmla="*/ 226 w 372"/>
                <a:gd name="T49" fmla="*/ 617 h 657"/>
                <a:gd name="T50" fmla="*/ 249 w 372"/>
                <a:gd name="T51" fmla="*/ 651 h 657"/>
                <a:gd name="T52" fmla="*/ 248 w 372"/>
                <a:gd name="T53" fmla="*/ 649 h 657"/>
                <a:gd name="T54" fmla="*/ 241 w 372"/>
                <a:gd name="T55" fmla="*/ 652 h 657"/>
                <a:gd name="T56" fmla="*/ 209 w 372"/>
                <a:gd name="T57" fmla="*/ 596 h 657"/>
                <a:gd name="T58" fmla="*/ 211 w 372"/>
                <a:gd name="T59" fmla="*/ 543 h 657"/>
                <a:gd name="T60" fmla="*/ 149 w 372"/>
                <a:gd name="T61" fmla="*/ 550 h 657"/>
                <a:gd name="T62" fmla="*/ 3 w 372"/>
                <a:gd name="T63" fmla="*/ 546 h 657"/>
                <a:gd name="T64" fmla="*/ 60 w 372"/>
                <a:gd name="T65" fmla="*/ 407 h 657"/>
                <a:gd name="T66" fmla="*/ 60 w 372"/>
                <a:gd name="T67" fmla="*/ 395 h 657"/>
                <a:gd name="T68" fmla="*/ 66 w 372"/>
                <a:gd name="T69" fmla="*/ 375 h 657"/>
                <a:gd name="T70" fmla="*/ 53 w 372"/>
                <a:gd name="T71" fmla="*/ 352 h 657"/>
                <a:gd name="T72" fmla="*/ 38 w 372"/>
                <a:gd name="T73" fmla="*/ 295 h 657"/>
                <a:gd name="T74" fmla="*/ 46 w 372"/>
                <a:gd name="T75" fmla="*/ 276 h 657"/>
                <a:gd name="T76" fmla="*/ 36 w 372"/>
                <a:gd name="T77" fmla="*/ 233 h 657"/>
                <a:gd name="T78" fmla="*/ 36 w 372"/>
                <a:gd name="T79" fmla="*/ 209 h 657"/>
                <a:gd name="T80" fmla="*/ 44 w 372"/>
                <a:gd name="T81" fmla="*/ 164 h 657"/>
                <a:gd name="T82" fmla="*/ 58 w 372"/>
                <a:gd name="T83" fmla="*/ 135 h 657"/>
                <a:gd name="T84" fmla="*/ 97 w 372"/>
                <a:gd name="T85" fmla="*/ 99 h 657"/>
                <a:gd name="T86" fmla="*/ 92 w 372"/>
                <a:gd name="T87" fmla="*/ 74 h 657"/>
                <a:gd name="T88" fmla="*/ 125 w 372"/>
                <a:gd name="T89" fmla="*/ 37 h 657"/>
                <a:gd name="T90" fmla="*/ 203 w 372"/>
                <a:gd name="T91" fmla="*/ 15 h 657"/>
                <a:gd name="T92" fmla="*/ 348 w 372"/>
                <a:gd name="T93" fmla="*/ 4 h 657"/>
                <a:gd name="T94" fmla="*/ 348 w 372"/>
                <a:gd name="T95" fmla="*/ 141 h 657"/>
                <a:gd name="T96" fmla="*/ 358 w 372"/>
                <a:gd name="T97" fmla="*/ 526 h 657"/>
                <a:gd name="T98" fmla="*/ 367 w 372"/>
                <a:gd name="T99" fmla="*/ 623 h 657"/>
                <a:gd name="T100" fmla="*/ 328 w 372"/>
                <a:gd name="T101" fmla="*/ 618 h 657"/>
                <a:gd name="T102" fmla="*/ 275 w 372"/>
                <a:gd name="T103" fmla="*/ 627 h 657"/>
                <a:gd name="T104" fmla="*/ 247 w 372"/>
                <a:gd name="T105" fmla="*/ 648 h 657"/>
                <a:gd name="T106" fmla="*/ 247 w 372"/>
                <a:gd name="T107" fmla="*/ 648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72" h="657">
                  <a:moveTo>
                    <a:pt x="248" y="649"/>
                  </a:moveTo>
                  <a:lnTo>
                    <a:pt x="249" y="651"/>
                  </a:lnTo>
                  <a:lnTo>
                    <a:pt x="264" y="626"/>
                  </a:lnTo>
                  <a:lnTo>
                    <a:pt x="274" y="631"/>
                  </a:lnTo>
                  <a:lnTo>
                    <a:pt x="315" y="619"/>
                  </a:lnTo>
                  <a:lnTo>
                    <a:pt x="327" y="622"/>
                  </a:lnTo>
                  <a:lnTo>
                    <a:pt x="336" y="626"/>
                  </a:lnTo>
                  <a:lnTo>
                    <a:pt x="369" y="626"/>
                  </a:lnTo>
                  <a:lnTo>
                    <a:pt x="372" y="615"/>
                  </a:lnTo>
                  <a:lnTo>
                    <a:pt x="362" y="526"/>
                  </a:lnTo>
                  <a:lnTo>
                    <a:pt x="344" y="411"/>
                  </a:lnTo>
                  <a:lnTo>
                    <a:pt x="351" y="141"/>
                  </a:lnTo>
                  <a:lnTo>
                    <a:pt x="350" y="40"/>
                  </a:lnTo>
                  <a:lnTo>
                    <a:pt x="351" y="0"/>
                  </a:lnTo>
                  <a:lnTo>
                    <a:pt x="321" y="2"/>
                  </a:lnTo>
                  <a:lnTo>
                    <a:pt x="203" y="12"/>
                  </a:lnTo>
                  <a:lnTo>
                    <a:pt x="124" y="14"/>
                  </a:lnTo>
                  <a:lnTo>
                    <a:pt x="122" y="34"/>
                  </a:lnTo>
                  <a:lnTo>
                    <a:pt x="105" y="42"/>
                  </a:lnTo>
                  <a:lnTo>
                    <a:pt x="89" y="73"/>
                  </a:lnTo>
                  <a:lnTo>
                    <a:pt x="92" y="84"/>
                  </a:lnTo>
                  <a:lnTo>
                    <a:pt x="94" y="97"/>
                  </a:lnTo>
                  <a:lnTo>
                    <a:pt x="76" y="103"/>
                  </a:lnTo>
                  <a:lnTo>
                    <a:pt x="55" y="135"/>
                  </a:lnTo>
                  <a:lnTo>
                    <a:pt x="59" y="148"/>
                  </a:lnTo>
                  <a:lnTo>
                    <a:pt x="42" y="163"/>
                  </a:lnTo>
                  <a:lnTo>
                    <a:pt x="36" y="198"/>
                  </a:lnTo>
                  <a:lnTo>
                    <a:pt x="31" y="209"/>
                  </a:lnTo>
                  <a:lnTo>
                    <a:pt x="41" y="224"/>
                  </a:lnTo>
                  <a:lnTo>
                    <a:pt x="32" y="233"/>
                  </a:lnTo>
                  <a:lnTo>
                    <a:pt x="41" y="250"/>
                  </a:lnTo>
                  <a:lnTo>
                    <a:pt x="43" y="275"/>
                  </a:lnTo>
                  <a:lnTo>
                    <a:pt x="36" y="290"/>
                  </a:lnTo>
                  <a:lnTo>
                    <a:pt x="35" y="295"/>
                  </a:lnTo>
                  <a:lnTo>
                    <a:pt x="38" y="326"/>
                  </a:lnTo>
                  <a:lnTo>
                    <a:pt x="50" y="353"/>
                  </a:lnTo>
                  <a:lnTo>
                    <a:pt x="48" y="364"/>
                  </a:lnTo>
                  <a:lnTo>
                    <a:pt x="62" y="376"/>
                  </a:lnTo>
                  <a:lnTo>
                    <a:pt x="58" y="392"/>
                  </a:lnTo>
                  <a:lnTo>
                    <a:pt x="53" y="394"/>
                  </a:lnTo>
                  <a:lnTo>
                    <a:pt x="56" y="407"/>
                  </a:lnTo>
                  <a:lnTo>
                    <a:pt x="4" y="496"/>
                  </a:lnTo>
                  <a:lnTo>
                    <a:pt x="0" y="546"/>
                  </a:lnTo>
                  <a:lnTo>
                    <a:pt x="3" y="557"/>
                  </a:lnTo>
                  <a:lnTo>
                    <a:pt x="150" y="553"/>
                  </a:lnTo>
                  <a:lnTo>
                    <a:pt x="200" y="549"/>
                  </a:lnTo>
                  <a:lnTo>
                    <a:pt x="209" y="546"/>
                  </a:lnTo>
                  <a:lnTo>
                    <a:pt x="213" y="554"/>
                  </a:lnTo>
                  <a:lnTo>
                    <a:pt x="206" y="597"/>
                  </a:lnTo>
                  <a:lnTo>
                    <a:pt x="226" y="617"/>
                  </a:lnTo>
                  <a:lnTo>
                    <a:pt x="240" y="657"/>
                  </a:lnTo>
                  <a:lnTo>
                    <a:pt x="249" y="651"/>
                  </a:lnTo>
                  <a:lnTo>
                    <a:pt x="249" y="651"/>
                  </a:lnTo>
                  <a:lnTo>
                    <a:pt x="248" y="649"/>
                  </a:lnTo>
                  <a:lnTo>
                    <a:pt x="247" y="648"/>
                  </a:lnTo>
                  <a:lnTo>
                    <a:pt x="241" y="652"/>
                  </a:lnTo>
                  <a:lnTo>
                    <a:pt x="230" y="615"/>
                  </a:lnTo>
                  <a:lnTo>
                    <a:pt x="209" y="596"/>
                  </a:lnTo>
                  <a:lnTo>
                    <a:pt x="216" y="553"/>
                  </a:lnTo>
                  <a:lnTo>
                    <a:pt x="211" y="543"/>
                  </a:lnTo>
                  <a:lnTo>
                    <a:pt x="199" y="545"/>
                  </a:lnTo>
                  <a:lnTo>
                    <a:pt x="149" y="550"/>
                  </a:lnTo>
                  <a:lnTo>
                    <a:pt x="6" y="554"/>
                  </a:lnTo>
                  <a:lnTo>
                    <a:pt x="3" y="546"/>
                  </a:lnTo>
                  <a:lnTo>
                    <a:pt x="8" y="497"/>
                  </a:lnTo>
                  <a:lnTo>
                    <a:pt x="60" y="407"/>
                  </a:lnTo>
                  <a:lnTo>
                    <a:pt x="56" y="396"/>
                  </a:lnTo>
                  <a:lnTo>
                    <a:pt x="60" y="395"/>
                  </a:lnTo>
                  <a:lnTo>
                    <a:pt x="61" y="395"/>
                  </a:lnTo>
                  <a:lnTo>
                    <a:pt x="66" y="375"/>
                  </a:lnTo>
                  <a:lnTo>
                    <a:pt x="52" y="362"/>
                  </a:lnTo>
                  <a:lnTo>
                    <a:pt x="53" y="352"/>
                  </a:lnTo>
                  <a:lnTo>
                    <a:pt x="40" y="325"/>
                  </a:lnTo>
                  <a:lnTo>
                    <a:pt x="38" y="295"/>
                  </a:lnTo>
                  <a:lnTo>
                    <a:pt x="39" y="291"/>
                  </a:lnTo>
                  <a:lnTo>
                    <a:pt x="46" y="276"/>
                  </a:lnTo>
                  <a:lnTo>
                    <a:pt x="44" y="249"/>
                  </a:lnTo>
                  <a:lnTo>
                    <a:pt x="36" y="233"/>
                  </a:lnTo>
                  <a:lnTo>
                    <a:pt x="45" y="224"/>
                  </a:lnTo>
                  <a:lnTo>
                    <a:pt x="36" y="209"/>
                  </a:lnTo>
                  <a:lnTo>
                    <a:pt x="39" y="199"/>
                  </a:lnTo>
                  <a:lnTo>
                    <a:pt x="44" y="164"/>
                  </a:lnTo>
                  <a:lnTo>
                    <a:pt x="62" y="149"/>
                  </a:lnTo>
                  <a:lnTo>
                    <a:pt x="58" y="135"/>
                  </a:lnTo>
                  <a:lnTo>
                    <a:pt x="78" y="105"/>
                  </a:lnTo>
                  <a:lnTo>
                    <a:pt x="97" y="99"/>
                  </a:lnTo>
                  <a:lnTo>
                    <a:pt x="96" y="83"/>
                  </a:lnTo>
                  <a:lnTo>
                    <a:pt x="92" y="74"/>
                  </a:lnTo>
                  <a:lnTo>
                    <a:pt x="107" y="44"/>
                  </a:lnTo>
                  <a:lnTo>
                    <a:pt x="125" y="37"/>
                  </a:lnTo>
                  <a:lnTo>
                    <a:pt x="126" y="17"/>
                  </a:lnTo>
                  <a:lnTo>
                    <a:pt x="203" y="15"/>
                  </a:lnTo>
                  <a:lnTo>
                    <a:pt x="321" y="5"/>
                  </a:lnTo>
                  <a:lnTo>
                    <a:pt x="348" y="4"/>
                  </a:lnTo>
                  <a:lnTo>
                    <a:pt x="347" y="40"/>
                  </a:lnTo>
                  <a:lnTo>
                    <a:pt x="348" y="141"/>
                  </a:lnTo>
                  <a:lnTo>
                    <a:pt x="341" y="411"/>
                  </a:lnTo>
                  <a:lnTo>
                    <a:pt x="358" y="526"/>
                  </a:lnTo>
                  <a:lnTo>
                    <a:pt x="369" y="615"/>
                  </a:lnTo>
                  <a:lnTo>
                    <a:pt x="367" y="623"/>
                  </a:lnTo>
                  <a:lnTo>
                    <a:pt x="337" y="623"/>
                  </a:lnTo>
                  <a:lnTo>
                    <a:pt x="328" y="618"/>
                  </a:lnTo>
                  <a:lnTo>
                    <a:pt x="314" y="616"/>
                  </a:lnTo>
                  <a:lnTo>
                    <a:pt x="275" y="627"/>
                  </a:lnTo>
                  <a:lnTo>
                    <a:pt x="263" y="623"/>
                  </a:lnTo>
                  <a:lnTo>
                    <a:pt x="247" y="648"/>
                  </a:lnTo>
                  <a:lnTo>
                    <a:pt x="248" y="649"/>
                  </a:lnTo>
                  <a:lnTo>
                    <a:pt x="247" y="648"/>
                  </a:lnTo>
                  <a:lnTo>
                    <a:pt x="248" y="6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70">
              <a:extLst>
                <a:ext uri="{FF2B5EF4-FFF2-40B4-BE49-F238E27FC236}">
                  <a16:creationId xmlns:a16="http://schemas.microsoft.com/office/drawing/2014/main" id="{3805E32C-AB5A-9923-CF31-A17FC8C40100}"/>
                </a:ext>
              </a:extLst>
            </p:cNvPr>
            <p:cNvSpPr>
              <a:spLocks/>
            </p:cNvSpPr>
            <p:nvPr/>
          </p:nvSpPr>
          <p:spPr bwMode="auto">
            <a:xfrm>
              <a:off x="1110" y="537"/>
              <a:ext cx="1064" cy="677"/>
            </a:xfrm>
            <a:custGeom>
              <a:avLst/>
              <a:gdLst>
                <a:gd name="T0" fmla="*/ 1058 w 1064"/>
                <a:gd name="T1" fmla="*/ 243 h 677"/>
                <a:gd name="T2" fmla="*/ 1026 w 1064"/>
                <a:gd name="T3" fmla="*/ 586 h 677"/>
                <a:gd name="T4" fmla="*/ 1019 w 1064"/>
                <a:gd name="T5" fmla="*/ 677 h 677"/>
                <a:gd name="T6" fmla="*/ 664 w 1064"/>
                <a:gd name="T7" fmla="*/ 639 h 677"/>
                <a:gd name="T8" fmla="*/ 370 w 1064"/>
                <a:gd name="T9" fmla="*/ 596 h 677"/>
                <a:gd name="T10" fmla="*/ 361 w 1064"/>
                <a:gd name="T11" fmla="*/ 662 h 677"/>
                <a:gd name="T12" fmla="*/ 350 w 1064"/>
                <a:gd name="T13" fmla="*/ 653 h 677"/>
                <a:gd name="T14" fmla="*/ 347 w 1064"/>
                <a:gd name="T15" fmla="*/ 638 h 677"/>
                <a:gd name="T16" fmla="*/ 340 w 1064"/>
                <a:gd name="T17" fmla="*/ 626 h 677"/>
                <a:gd name="T18" fmla="*/ 319 w 1064"/>
                <a:gd name="T19" fmla="*/ 635 h 677"/>
                <a:gd name="T20" fmla="*/ 315 w 1064"/>
                <a:gd name="T21" fmla="*/ 650 h 677"/>
                <a:gd name="T22" fmla="*/ 301 w 1064"/>
                <a:gd name="T23" fmla="*/ 651 h 677"/>
                <a:gd name="T24" fmla="*/ 279 w 1064"/>
                <a:gd name="T25" fmla="*/ 642 h 677"/>
                <a:gd name="T26" fmla="*/ 254 w 1064"/>
                <a:gd name="T27" fmla="*/ 643 h 677"/>
                <a:gd name="T28" fmla="*/ 240 w 1064"/>
                <a:gd name="T29" fmla="*/ 647 h 677"/>
                <a:gd name="T30" fmla="*/ 221 w 1064"/>
                <a:gd name="T31" fmla="*/ 639 h 677"/>
                <a:gd name="T32" fmla="*/ 203 w 1064"/>
                <a:gd name="T33" fmla="*/ 640 h 677"/>
                <a:gd name="T34" fmla="*/ 190 w 1064"/>
                <a:gd name="T35" fmla="*/ 650 h 677"/>
                <a:gd name="T36" fmla="*/ 184 w 1064"/>
                <a:gd name="T37" fmla="*/ 647 h 677"/>
                <a:gd name="T38" fmla="*/ 180 w 1064"/>
                <a:gd name="T39" fmla="*/ 627 h 677"/>
                <a:gd name="T40" fmla="*/ 184 w 1064"/>
                <a:gd name="T41" fmla="*/ 607 h 677"/>
                <a:gd name="T42" fmla="*/ 168 w 1064"/>
                <a:gd name="T43" fmla="*/ 588 h 677"/>
                <a:gd name="T44" fmla="*/ 149 w 1064"/>
                <a:gd name="T45" fmla="*/ 573 h 677"/>
                <a:gd name="T46" fmla="*/ 134 w 1064"/>
                <a:gd name="T47" fmla="*/ 497 h 677"/>
                <a:gd name="T48" fmla="*/ 133 w 1064"/>
                <a:gd name="T49" fmla="*/ 466 h 677"/>
                <a:gd name="T50" fmla="*/ 123 w 1064"/>
                <a:gd name="T51" fmla="*/ 460 h 677"/>
                <a:gd name="T52" fmla="*/ 120 w 1064"/>
                <a:gd name="T53" fmla="*/ 467 h 677"/>
                <a:gd name="T54" fmla="*/ 92 w 1064"/>
                <a:gd name="T55" fmla="*/ 486 h 677"/>
                <a:gd name="T56" fmla="*/ 86 w 1064"/>
                <a:gd name="T57" fmla="*/ 485 h 677"/>
                <a:gd name="T58" fmla="*/ 72 w 1064"/>
                <a:gd name="T59" fmla="*/ 469 h 677"/>
                <a:gd name="T60" fmla="*/ 71 w 1064"/>
                <a:gd name="T61" fmla="*/ 452 h 677"/>
                <a:gd name="T62" fmla="*/ 113 w 1064"/>
                <a:gd name="T63" fmla="*/ 349 h 677"/>
                <a:gd name="T64" fmla="*/ 109 w 1064"/>
                <a:gd name="T65" fmla="*/ 333 h 677"/>
                <a:gd name="T66" fmla="*/ 88 w 1064"/>
                <a:gd name="T67" fmla="*/ 326 h 677"/>
                <a:gd name="T68" fmla="*/ 86 w 1064"/>
                <a:gd name="T69" fmla="*/ 321 h 677"/>
                <a:gd name="T70" fmla="*/ 70 w 1064"/>
                <a:gd name="T71" fmla="*/ 299 h 677"/>
                <a:gd name="T72" fmla="*/ 42 w 1064"/>
                <a:gd name="T73" fmla="*/ 237 h 677"/>
                <a:gd name="T74" fmla="*/ 22 w 1064"/>
                <a:gd name="T75" fmla="*/ 228 h 677"/>
                <a:gd name="T76" fmla="*/ 12 w 1064"/>
                <a:gd name="T77" fmla="*/ 202 h 677"/>
                <a:gd name="T78" fmla="*/ 19 w 1064"/>
                <a:gd name="T79" fmla="*/ 174 h 677"/>
                <a:gd name="T80" fmla="*/ 0 w 1064"/>
                <a:gd name="T81" fmla="*/ 129 h 677"/>
                <a:gd name="T82" fmla="*/ 27 w 1064"/>
                <a:gd name="T83" fmla="*/ 0 h 677"/>
                <a:gd name="T84" fmla="*/ 223 w 1064"/>
                <a:gd name="T85" fmla="*/ 42 h 677"/>
                <a:gd name="T86" fmla="*/ 333 w 1064"/>
                <a:gd name="T87" fmla="*/ 62 h 677"/>
                <a:gd name="T88" fmla="*/ 528 w 1064"/>
                <a:gd name="T89" fmla="*/ 94 h 677"/>
                <a:gd name="T90" fmla="*/ 703 w 1064"/>
                <a:gd name="T91" fmla="*/ 118 h 677"/>
                <a:gd name="T92" fmla="*/ 879 w 1064"/>
                <a:gd name="T93" fmla="*/ 139 h 677"/>
                <a:gd name="T94" fmla="*/ 1064 w 1064"/>
                <a:gd name="T95" fmla="*/ 158 h 677"/>
                <a:gd name="T96" fmla="*/ 1058 w 1064"/>
                <a:gd name="T97" fmla="*/ 243 h 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064" h="677">
                  <a:moveTo>
                    <a:pt x="1058" y="243"/>
                  </a:moveTo>
                  <a:lnTo>
                    <a:pt x="1026" y="586"/>
                  </a:lnTo>
                  <a:lnTo>
                    <a:pt x="1019" y="677"/>
                  </a:lnTo>
                  <a:lnTo>
                    <a:pt x="664" y="639"/>
                  </a:lnTo>
                  <a:lnTo>
                    <a:pt x="370" y="596"/>
                  </a:lnTo>
                  <a:lnTo>
                    <a:pt x="361" y="662"/>
                  </a:lnTo>
                  <a:lnTo>
                    <a:pt x="350" y="653"/>
                  </a:lnTo>
                  <a:lnTo>
                    <a:pt x="347" y="638"/>
                  </a:lnTo>
                  <a:lnTo>
                    <a:pt x="340" y="626"/>
                  </a:lnTo>
                  <a:lnTo>
                    <a:pt x="319" y="635"/>
                  </a:lnTo>
                  <a:lnTo>
                    <a:pt x="315" y="650"/>
                  </a:lnTo>
                  <a:lnTo>
                    <a:pt x="301" y="651"/>
                  </a:lnTo>
                  <a:lnTo>
                    <a:pt x="279" y="642"/>
                  </a:lnTo>
                  <a:lnTo>
                    <a:pt x="254" y="643"/>
                  </a:lnTo>
                  <a:lnTo>
                    <a:pt x="240" y="647"/>
                  </a:lnTo>
                  <a:lnTo>
                    <a:pt x="221" y="639"/>
                  </a:lnTo>
                  <a:lnTo>
                    <a:pt x="203" y="640"/>
                  </a:lnTo>
                  <a:lnTo>
                    <a:pt x="190" y="650"/>
                  </a:lnTo>
                  <a:lnTo>
                    <a:pt x="184" y="647"/>
                  </a:lnTo>
                  <a:lnTo>
                    <a:pt x="180" y="627"/>
                  </a:lnTo>
                  <a:lnTo>
                    <a:pt x="184" y="607"/>
                  </a:lnTo>
                  <a:lnTo>
                    <a:pt x="168" y="588"/>
                  </a:lnTo>
                  <a:lnTo>
                    <a:pt x="149" y="573"/>
                  </a:lnTo>
                  <a:lnTo>
                    <a:pt x="134" y="497"/>
                  </a:lnTo>
                  <a:lnTo>
                    <a:pt x="133" y="466"/>
                  </a:lnTo>
                  <a:lnTo>
                    <a:pt x="123" y="460"/>
                  </a:lnTo>
                  <a:lnTo>
                    <a:pt x="120" y="467"/>
                  </a:lnTo>
                  <a:lnTo>
                    <a:pt x="92" y="486"/>
                  </a:lnTo>
                  <a:lnTo>
                    <a:pt x="86" y="485"/>
                  </a:lnTo>
                  <a:lnTo>
                    <a:pt x="72" y="469"/>
                  </a:lnTo>
                  <a:lnTo>
                    <a:pt x="71" y="452"/>
                  </a:lnTo>
                  <a:lnTo>
                    <a:pt x="113" y="349"/>
                  </a:lnTo>
                  <a:lnTo>
                    <a:pt x="109" y="333"/>
                  </a:lnTo>
                  <a:lnTo>
                    <a:pt x="88" y="326"/>
                  </a:lnTo>
                  <a:lnTo>
                    <a:pt x="86" y="321"/>
                  </a:lnTo>
                  <a:lnTo>
                    <a:pt x="70" y="299"/>
                  </a:lnTo>
                  <a:lnTo>
                    <a:pt x="42" y="237"/>
                  </a:lnTo>
                  <a:lnTo>
                    <a:pt x="22" y="228"/>
                  </a:lnTo>
                  <a:lnTo>
                    <a:pt x="12" y="202"/>
                  </a:lnTo>
                  <a:lnTo>
                    <a:pt x="19" y="174"/>
                  </a:lnTo>
                  <a:lnTo>
                    <a:pt x="0" y="129"/>
                  </a:lnTo>
                  <a:lnTo>
                    <a:pt x="27" y="0"/>
                  </a:lnTo>
                  <a:lnTo>
                    <a:pt x="223" y="42"/>
                  </a:lnTo>
                  <a:lnTo>
                    <a:pt x="333" y="62"/>
                  </a:lnTo>
                  <a:lnTo>
                    <a:pt x="528" y="94"/>
                  </a:lnTo>
                  <a:lnTo>
                    <a:pt x="703" y="118"/>
                  </a:lnTo>
                  <a:lnTo>
                    <a:pt x="879" y="139"/>
                  </a:lnTo>
                  <a:lnTo>
                    <a:pt x="1064" y="158"/>
                  </a:lnTo>
                  <a:lnTo>
                    <a:pt x="1058" y="2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71">
              <a:extLst>
                <a:ext uri="{FF2B5EF4-FFF2-40B4-BE49-F238E27FC236}">
                  <a16:creationId xmlns:a16="http://schemas.microsoft.com/office/drawing/2014/main" id="{94F79D94-A9B2-528C-1520-93F7A1C9E420}"/>
                </a:ext>
              </a:extLst>
            </p:cNvPr>
            <p:cNvSpPr>
              <a:spLocks/>
            </p:cNvSpPr>
            <p:nvPr/>
          </p:nvSpPr>
          <p:spPr bwMode="auto">
            <a:xfrm>
              <a:off x="1109" y="536"/>
              <a:ext cx="1067" cy="680"/>
            </a:xfrm>
            <a:custGeom>
              <a:avLst/>
              <a:gdLst>
                <a:gd name="T0" fmla="*/ 1057 w 1067"/>
                <a:gd name="T1" fmla="*/ 244 h 680"/>
                <a:gd name="T2" fmla="*/ 1019 w 1067"/>
                <a:gd name="T3" fmla="*/ 677 h 680"/>
                <a:gd name="T4" fmla="*/ 369 w 1067"/>
                <a:gd name="T5" fmla="*/ 595 h 680"/>
                <a:gd name="T6" fmla="*/ 353 w 1067"/>
                <a:gd name="T7" fmla="*/ 652 h 680"/>
                <a:gd name="T8" fmla="*/ 341 w 1067"/>
                <a:gd name="T9" fmla="*/ 625 h 680"/>
                <a:gd name="T10" fmla="*/ 315 w 1067"/>
                <a:gd name="T11" fmla="*/ 649 h 680"/>
                <a:gd name="T12" fmla="*/ 280 w 1067"/>
                <a:gd name="T13" fmla="*/ 642 h 680"/>
                <a:gd name="T14" fmla="*/ 241 w 1067"/>
                <a:gd name="T15" fmla="*/ 646 h 680"/>
                <a:gd name="T16" fmla="*/ 203 w 1067"/>
                <a:gd name="T17" fmla="*/ 639 h 680"/>
                <a:gd name="T18" fmla="*/ 186 w 1067"/>
                <a:gd name="T19" fmla="*/ 647 h 680"/>
                <a:gd name="T20" fmla="*/ 188 w 1067"/>
                <a:gd name="T21" fmla="*/ 608 h 680"/>
                <a:gd name="T22" fmla="*/ 151 w 1067"/>
                <a:gd name="T23" fmla="*/ 573 h 680"/>
                <a:gd name="T24" fmla="*/ 135 w 1067"/>
                <a:gd name="T25" fmla="*/ 466 h 680"/>
                <a:gd name="T26" fmla="*/ 120 w 1067"/>
                <a:gd name="T27" fmla="*/ 467 h 680"/>
                <a:gd name="T28" fmla="*/ 88 w 1067"/>
                <a:gd name="T29" fmla="*/ 485 h 680"/>
                <a:gd name="T30" fmla="*/ 73 w 1067"/>
                <a:gd name="T31" fmla="*/ 453 h 680"/>
                <a:gd name="T32" fmla="*/ 111 w 1067"/>
                <a:gd name="T33" fmla="*/ 333 h 680"/>
                <a:gd name="T34" fmla="*/ 88 w 1067"/>
                <a:gd name="T35" fmla="*/ 321 h 680"/>
                <a:gd name="T36" fmla="*/ 44 w 1067"/>
                <a:gd name="T37" fmla="*/ 237 h 680"/>
                <a:gd name="T38" fmla="*/ 14 w 1067"/>
                <a:gd name="T39" fmla="*/ 203 h 680"/>
                <a:gd name="T40" fmla="*/ 3 w 1067"/>
                <a:gd name="T41" fmla="*/ 129 h 680"/>
                <a:gd name="T42" fmla="*/ 224 w 1067"/>
                <a:gd name="T43" fmla="*/ 44 h 680"/>
                <a:gd name="T44" fmla="*/ 529 w 1067"/>
                <a:gd name="T45" fmla="*/ 96 h 680"/>
                <a:gd name="T46" fmla="*/ 879 w 1067"/>
                <a:gd name="T47" fmla="*/ 142 h 680"/>
                <a:gd name="T48" fmla="*/ 1057 w 1067"/>
                <a:gd name="T49" fmla="*/ 244 h 680"/>
                <a:gd name="T50" fmla="*/ 1057 w 1067"/>
                <a:gd name="T51" fmla="*/ 244 h 680"/>
                <a:gd name="T52" fmla="*/ 1060 w 1067"/>
                <a:gd name="T53" fmla="*/ 245 h 680"/>
                <a:gd name="T54" fmla="*/ 880 w 1067"/>
                <a:gd name="T55" fmla="*/ 138 h 680"/>
                <a:gd name="T56" fmla="*/ 529 w 1067"/>
                <a:gd name="T57" fmla="*/ 93 h 680"/>
                <a:gd name="T58" fmla="*/ 224 w 1067"/>
                <a:gd name="T59" fmla="*/ 42 h 680"/>
                <a:gd name="T60" fmla="*/ 0 w 1067"/>
                <a:gd name="T61" fmla="*/ 130 h 680"/>
                <a:gd name="T62" fmla="*/ 11 w 1067"/>
                <a:gd name="T63" fmla="*/ 203 h 680"/>
                <a:gd name="T64" fmla="*/ 42 w 1067"/>
                <a:gd name="T65" fmla="*/ 239 h 680"/>
                <a:gd name="T66" fmla="*/ 85 w 1067"/>
                <a:gd name="T67" fmla="*/ 322 h 680"/>
                <a:gd name="T68" fmla="*/ 108 w 1067"/>
                <a:gd name="T69" fmla="*/ 335 h 680"/>
                <a:gd name="T70" fmla="*/ 70 w 1067"/>
                <a:gd name="T71" fmla="*/ 453 h 680"/>
                <a:gd name="T72" fmla="*/ 86 w 1067"/>
                <a:gd name="T73" fmla="*/ 488 h 680"/>
                <a:gd name="T74" fmla="*/ 122 w 1067"/>
                <a:gd name="T75" fmla="*/ 469 h 680"/>
                <a:gd name="T76" fmla="*/ 133 w 1067"/>
                <a:gd name="T77" fmla="*/ 468 h 680"/>
                <a:gd name="T78" fmla="*/ 148 w 1067"/>
                <a:gd name="T79" fmla="*/ 575 h 680"/>
                <a:gd name="T80" fmla="*/ 184 w 1067"/>
                <a:gd name="T81" fmla="*/ 608 h 680"/>
                <a:gd name="T82" fmla="*/ 184 w 1067"/>
                <a:gd name="T83" fmla="*/ 649 h 680"/>
                <a:gd name="T84" fmla="*/ 205 w 1067"/>
                <a:gd name="T85" fmla="*/ 642 h 680"/>
                <a:gd name="T86" fmla="*/ 241 w 1067"/>
                <a:gd name="T87" fmla="*/ 650 h 680"/>
                <a:gd name="T88" fmla="*/ 280 w 1067"/>
                <a:gd name="T89" fmla="*/ 645 h 680"/>
                <a:gd name="T90" fmla="*/ 317 w 1067"/>
                <a:gd name="T91" fmla="*/ 652 h 680"/>
                <a:gd name="T92" fmla="*/ 340 w 1067"/>
                <a:gd name="T93" fmla="*/ 629 h 680"/>
                <a:gd name="T94" fmla="*/ 349 w 1067"/>
                <a:gd name="T95" fmla="*/ 655 h 680"/>
                <a:gd name="T96" fmla="*/ 372 w 1067"/>
                <a:gd name="T97" fmla="*/ 598 h 680"/>
                <a:gd name="T98" fmla="*/ 1021 w 1067"/>
                <a:gd name="T99" fmla="*/ 680 h 680"/>
                <a:gd name="T100" fmla="*/ 1060 w 1067"/>
                <a:gd name="T101" fmla="*/ 245 h 680"/>
                <a:gd name="T102" fmla="*/ 1059 w 1067"/>
                <a:gd name="T103" fmla="*/ 244 h 6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7" h="680">
                  <a:moveTo>
                    <a:pt x="1059" y="244"/>
                  </a:moveTo>
                  <a:lnTo>
                    <a:pt x="1057" y="244"/>
                  </a:lnTo>
                  <a:lnTo>
                    <a:pt x="1026" y="587"/>
                  </a:lnTo>
                  <a:lnTo>
                    <a:pt x="1019" y="677"/>
                  </a:lnTo>
                  <a:lnTo>
                    <a:pt x="665" y="637"/>
                  </a:lnTo>
                  <a:lnTo>
                    <a:pt x="369" y="595"/>
                  </a:lnTo>
                  <a:lnTo>
                    <a:pt x="361" y="660"/>
                  </a:lnTo>
                  <a:lnTo>
                    <a:pt x="353" y="652"/>
                  </a:lnTo>
                  <a:lnTo>
                    <a:pt x="349" y="637"/>
                  </a:lnTo>
                  <a:lnTo>
                    <a:pt x="341" y="625"/>
                  </a:lnTo>
                  <a:lnTo>
                    <a:pt x="319" y="635"/>
                  </a:lnTo>
                  <a:lnTo>
                    <a:pt x="315" y="649"/>
                  </a:lnTo>
                  <a:lnTo>
                    <a:pt x="303" y="651"/>
                  </a:lnTo>
                  <a:lnTo>
                    <a:pt x="280" y="642"/>
                  </a:lnTo>
                  <a:lnTo>
                    <a:pt x="255" y="642"/>
                  </a:lnTo>
                  <a:lnTo>
                    <a:pt x="241" y="646"/>
                  </a:lnTo>
                  <a:lnTo>
                    <a:pt x="222" y="637"/>
                  </a:lnTo>
                  <a:lnTo>
                    <a:pt x="203" y="639"/>
                  </a:lnTo>
                  <a:lnTo>
                    <a:pt x="191" y="649"/>
                  </a:lnTo>
                  <a:lnTo>
                    <a:pt x="186" y="647"/>
                  </a:lnTo>
                  <a:lnTo>
                    <a:pt x="183" y="628"/>
                  </a:lnTo>
                  <a:lnTo>
                    <a:pt x="188" y="608"/>
                  </a:lnTo>
                  <a:lnTo>
                    <a:pt x="170" y="588"/>
                  </a:lnTo>
                  <a:lnTo>
                    <a:pt x="151" y="573"/>
                  </a:lnTo>
                  <a:lnTo>
                    <a:pt x="136" y="498"/>
                  </a:lnTo>
                  <a:lnTo>
                    <a:pt x="135" y="466"/>
                  </a:lnTo>
                  <a:lnTo>
                    <a:pt x="123" y="459"/>
                  </a:lnTo>
                  <a:lnTo>
                    <a:pt x="120" y="467"/>
                  </a:lnTo>
                  <a:lnTo>
                    <a:pt x="93" y="485"/>
                  </a:lnTo>
                  <a:lnTo>
                    <a:pt x="88" y="485"/>
                  </a:lnTo>
                  <a:lnTo>
                    <a:pt x="74" y="469"/>
                  </a:lnTo>
                  <a:lnTo>
                    <a:pt x="73" y="453"/>
                  </a:lnTo>
                  <a:lnTo>
                    <a:pt x="116" y="350"/>
                  </a:lnTo>
                  <a:lnTo>
                    <a:pt x="111" y="333"/>
                  </a:lnTo>
                  <a:lnTo>
                    <a:pt x="90" y="325"/>
                  </a:lnTo>
                  <a:lnTo>
                    <a:pt x="88" y="321"/>
                  </a:lnTo>
                  <a:lnTo>
                    <a:pt x="72" y="299"/>
                  </a:lnTo>
                  <a:lnTo>
                    <a:pt x="44" y="237"/>
                  </a:lnTo>
                  <a:lnTo>
                    <a:pt x="25" y="227"/>
                  </a:lnTo>
                  <a:lnTo>
                    <a:pt x="14" y="203"/>
                  </a:lnTo>
                  <a:lnTo>
                    <a:pt x="22" y="175"/>
                  </a:lnTo>
                  <a:lnTo>
                    <a:pt x="3" y="129"/>
                  </a:lnTo>
                  <a:lnTo>
                    <a:pt x="29" y="3"/>
                  </a:lnTo>
                  <a:lnTo>
                    <a:pt x="224" y="44"/>
                  </a:lnTo>
                  <a:lnTo>
                    <a:pt x="334" y="65"/>
                  </a:lnTo>
                  <a:lnTo>
                    <a:pt x="529" y="96"/>
                  </a:lnTo>
                  <a:lnTo>
                    <a:pt x="704" y="121"/>
                  </a:lnTo>
                  <a:lnTo>
                    <a:pt x="879" y="142"/>
                  </a:lnTo>
                  <a:lnTo>
                    <a:pt x="1063" y="160"/>
                  </a:lnTo>
                  <a:lnTo>
                    <a:pt x="1057" y="244"/>
                  </a:lnTo>
                  <a:lnTo>
                    <a:pt x="1059" y="244"/>
                  </a:lnTo>
                  <a:lnTo>
                    <a:pt x="1057" y="244"/>
                  </a:lnTo>
                  <a:lnTo>
                    <a:pt x="1059" y="244"/>
                  </a:lnTo>
                  <a:lnTo>
                    <a:pt x="1060" y="245"/>
                  </a:lnTo>
                  <a:lnTo>
                    <a:pt x="1067" y="158"/>
                  </a:lnTo>
                  <a:lnTo>
                    <a:pt x="880" y="138"/>
                  </a:lnTo>
                  <a:lnTo>
                    <a:pt x="704" y="118"/>
                  </a:lnTo>
                  <a:lnTo>
                    <a:pt x="529" y="93"/>
                  </a:lnTo>
                  <a:lnTo>
                    <a:pt x="334" y="62"/>
                  </a:lnTo>
                  <a:lnTo>
                    <a:pt x="224" y="42"/>
                  </a:lnTo>
                  <a:lnTo>
                    <a:pt x="27" y="0"/>
                  </a:lnTo>
                  <a:lnTo>
                    <a:pt x="0" y="130"/>
                  </a:lnTo>
                  <a:lnTo>
                    <a:pt x="19" y="175"/>
                  </a:lnTo>
                  <a:lnTo>
                    <a:pt x="11" y="203"/>
                  </a:lnTo>
                  <a:lnTo>
                    <a:pt x="22" y="230"/>
                  </a:lnTo>
                  <a:lnTo>
                    <a:pt x="42" y="239"/>
                  </a:lnTo>
                  <a:lnTo>
                    <a:pt x="68" y="301"/>
                  </a:lnTo>
                  <a:lnTo>
                    <a:pt x="85" y="322"/>
                  </a:lnTo>
                  <a:lnTo>
                    <a:pt x="88" y="328"/>
                  </a:lnTo>
                  <a:lnTo>
                    <a:pt x="108" y="335"/>
                  </a:lnTo>
                  <a:lnTo>
                    <a:pt x="111" y="350"/>
                  </a:lnTo>
                  <a:lnTo>
                    <a:pt x="70" y="453"/>
                  </a:lnTo>
                  <a:lnTo>
                    <a:pt x="71" y="470"/>
                  </a:lnTo>
                  <a:lnTo>
                    <a:pt x="86" y="488"/>
                  </a:lnTo>
                  <a:lnTo>
                    <a:pt x="94" y="488"/>
                  </a:lnTo>
                  <a:lnTo>
                    <a:pt x="122" y="469"/>
                  </a:lnTo>
                  <a:lnTo>
                    <a:pt x="125" y="464"/>
                  </a:lnTo>
                  <a:lnTo>
                    <a:pt x="133" y="468"/>
                  </a:lnTo>
                  <a:lnTo>
                    <a:pt x="133" y="499"/>
                  </a:lnTo>
                  <a:lnTo>
                    <a:pt x="148" y="575"/>
                  </a:lnTo>
                  <a:lnTo>
                    <a:pt x="168" y="590"/>
                  </a:lnTo>
                  <a:lnTo>
                    <a:pt x="184" y="608"/>
                  </a:lnTo>
                  <a:lnTo>
                    <a:pt x="180" y="628"/>
                  </a:lnTo>
                  <a:lnTo>
                    <a:pt x="184" y="649"/>
                  </a:lnTo>
                  <a:lnTo>
                    <a:pt x="191" y="654"/>
                  </a:lnTo>
                  <a:lnTo>
                    <a:pt x="205" y="642"/>
                  </a:lnTo>
                  <a:lnTo>
                    <a:pt x="221" y="641"/>
                  </a:lnTo>
                  <a:lnTo>
                    <a:pt x="241" y="650"/>
                  </a:lnTo>
                  <a:lnTo>
                    <a:pt x="255" y="645"/>
                  </a:lnTo>
                  <a:lnTo>
                    <a:pt x="280" y="645"/>
                  </a:lnTo>
                  <a:lnTo>
                    <a:pt x="302" y="655"/>
                  </a:lnTo>
                  <a:lnTo>
                    <a:pt x="317" y="652"/>
                  </a:lnTo>
                  <a:lnTo>
                    <a:pt x="322" y="637"/>
                  </a:lnTo>
                  <a:lnTo>
                    <a:pt x="340" y="629"/>
                  </a:lnTo>
                  <a:lnTo>
                    <a:pt x="346" y="640"/>
                  </a:lnTo>
                  <a:lnTo>
                    <a:pt x="349" y="655"/>
                  </a:lnTo>
                  <a:lnTo>
                    <a:pt x="363" y="666"/>
                  </a:lnTo>
                  <a:lnTo>
                    <a:pt x="372" y="598"/>
                  </a:lnTo>
                  <a:lnTo>
                    <a:pt x="665" y="641"/>
                  </a:lnTo>
                  <a:lnTo>
                    <a:pt x="1021" y="680"/>
                  </a:lnTo>
                  <a:lnTo>
                    <a:pt x="1029" y="587"/>
                  </a:lnTo>
                  <a:lnTo>
                    <a:pt x="1060" y="245"/>
                  </a:lnTo>
                  <a:lnTo>
                    <a:pt x="1060" y="245"/>
                  </a:lnTo>
                  <a:lnTo>
                    <a:pt x="1059" y="24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72">
              <a:extLst>
                <a:ext uri="{FF2B5EF4-FFF2-40B4-BE49-F238E27FC236}">
                  <a16:creationId xmlns:a16="http://schemas.microsoft.com/office/drawing/2014/main" id="{BFA8AE70-0558-009C-E1DA-CB22623E5E50}"/>
                </a:ext>
              </a:extLst>
            </p:cNvPr>
            <p:cNvSpPr>
              <a:spLocks noEditPoints="1"/>
            </p:cNvSpPr>
            <p:nvPr/>
          </p:nvSpPr>
          <p:spPr bwMode="auto">
            <a:xfrm>
              <a:off x="4143" y="2148"/>
              <a:ext cx="929" cy="407"/>
            </a:xfrm>
            <a:custGeom>
              <a:avLst/>
              <a:gdLst>
                <a:gd name="T0" fmla="*/ 505 w 929"/>
                <a:gd name="T1" fmla="*/ 310 h 407"/>
                <a:gd name="T2" fmla="*/ 387 w 929"/>
                <a:gd name="T3" fmla="*/ 318 h 407"/>
                <a:gd name="T4" fmla="*/ 360 w 929"/>
                <a:gd name="T5" fmla="*/ 287 h 407"/>
                <a:gd name="T6" fmla="*/ 215 w 929"/>
                <a:gd name="T7" fmla="*/ 295 h 407"/>
                <a:gd name="T8" fmla="*/ 120 w 929"/>
                <a:gd name="T9" fmla="*/ 338 h 407"/>
                <a:gd name="T10" fmla="*/ 0 w 929"/>
                <a:gd name="T11" fmla="*/ 354 h 407"/>
                <a:gd name="T12" fmla="*/ 10 w 929"/>
                <a:gd name="T13" fmla="*/ 322 h 407"/>
                <a:gd name="T14" fmla="*/ 31 w 929"/>
                <a:gd name="T15" fmla="*/ 295 h 407"/>
                <a:gd name="T16" fmla="*/ 78 w 929"/>
                <a:gd name="T17" fmla="*/ 270 h 407"/>
                <a:gd name="T18" fmla="*/ 131 w 929"/>
                <a:gd name="T19" fmla="*/ 235 h 407"/>
                <a:gd name="T20" fmla="*/ 160 w 929"/>
                <a:gd name="T21" fmla="*/ 192 h 407"/>
                <a:gd name="T22" fmla="*/ 180 w 929"/>
                <a:gd name="T23" fmla="*/ 200 h 407"/>
                <a:gd name="T24" fmla="*/ 204 w 929"/>
                <a:gd name="T25" fmla="*/ 176 h 407"/>
                <a:gd name="T26" fmla="*/ 230 w 929"/>
                <a:gd name="T27" fmla="*/ 153 h 407"/>
                <a:gd name="T28" fmla="*/ 248 w 929"/>
                <a:gd name="T29" fmla="*/ 128 h 407"/>
                <a:gd name="T30" fmla="*/ 275 w 929"/>
                <a:gd name="T31" fmla="*/ 107 h 407"/>
                <a:gd name="T32" fmla="*/ 852 w 929"/>
                <a:gd name="T33" fmla="*/ 0 h 407"/>
                <a:gd name="T34" fmla="*/ 885 w 929"/>
                <a:gd name="T35" fmla="*/ 68 h 407"/>
                <a:gd name="T36" fmla="*/ 904 w 929"/>
                <a:gd name="T37" fmla="*/ 97 h 407"/>
                <a:gd name="T38" fmla="*/ 894 w 929"/>
                <a:gd name="T39" fmla="*/ 101 h 407"/>
                <a:gd name="T40" fmla="*/ 877 w 929"/>
                <a:gd name="T41" fmla="*/ 134 h 407"/>
                <a:gd name="T42" fmla="*/ 865 w 929"/>
                <a:gd name="T43" fmla="*/ 164 h 407"/>
                <a:gd name="T44" fmla="*/ 829 w 929"/>
                <a:gd name="T45" fmla="*/ 172 h 407"/>
                <a:gd name="T46" fmla="*/ 810 w 929"/>
                <a:gd name="T47" fmla="*/ 163 h 407"/>
                <a:gd name="T48" fmla="*/ 811 w 929"/>
                <a:gd name="T49" fmla="*/ 177 h 407"/>
                <a:gd name="T50" fmla="*/ 827 w 929"/>
                <a:gd name="T51" fmla="*/ 185 h 407"/>
                <a:gd name="T52" fmla="*/ 841 w 929"/>
                <a:gd name="T53" fmla="*/ 222 h 407"/>
                <a:gd name="T54" fmla="*/ 860 w 929"/>
                <a:gd name="T55" fmla="*/ 218 h 407"/>
                <a:gd name="T56" fmla="*/ 855 w 929"/>
                <a:gd name="T57" fmla="*/ 237 h 407"/>
                <a:gd name="T58" fmla="*/ 830 w 929"/>
                <a:gd name="T59" fmla="*/ 266 h 407"/>
                <a:gd name="T60" fmla="*/ 806 w 929"/>
                <a:gd name="T61" fmla="*/ 266 h 407"/>
                <a:gd name="T62" fmla="*/ 736 w 929"/>
                <a:gd name="T63" fmla="*/ 312 h 407"/>
                <a:gd name="T64" fmla="*/ 704 w 929"/>
                <a:gd name="T65" fmla="*/ 380 h 407"/>
                <a:gd name="T66" fmla="*/ 673 w 929"/>
                <a:gd name="T67" fmla="*/ 397 h 407"/>
                <a:gd name="T68" fmla="*/ 581 w 929"/>
                <a:gd name="T69" fmla="*/ 356 h 407"/>
                <a:gd name="T70" fmla="*/ 893 w 929"/>
                <a:gd name="T71" fmla="*/ 185 h 407"/>
                <a:gd name="T72" fmla="*/ 921 w 929"/>
                <a:gd name="T73" fmla="*/ 165 h 407"/>
                <a:gd name="T74" fmla="*/ 919 w 929"/>
                <a:gd name="T75" fmla="*/ 116 h 407"/>
                <a:gd name="T76" fmla="*/ 906 w 929"/>
                <a:gd name="T77" fmla="*/ 91 h 407"/>
                <a:gd name="T78" fmla="*/ 926 w 929"/>
                <a:gd name="T79" fmla="*/ 122 h 407"/>
                <a:gd name="T80" fmla="*/ 927 w 929"/>
                <a:gd name="T81" fmla="*/ 170 h 407"/>
                <a:gd name="T82" fmla="*/ 891 w 929"/>
                <a:gd name="T83" fmla="*/ 193 h 407"/>
                <a:gd name="T84" fmla="*/ 877 w 929"/>
                <a:gd name="T85" fmla="*/ 200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29" h="407">
                  <a:moveTo>
                    <a:pt x="581" y="356"/>
                  </a:moveTo>
                  <a:lnTo>
                    <a:pt x="505" y="310"/>
                  </a:lnTo>
                  <a:lnTo>
                    <a:pt x="486" y="306"/>
                  </a:lnTo>
                  <a:lnTo>
                    <a:pt x="387" y="318"/>
                  </a:lnTo>
                  <a:lnTo>
                    <a:pt x="377" y="301"/>
                  </a:lnTo>
                  <a:lnTo>
                    <a:pt x="360" y="287"/>
                  </a:lnTo>
                  <a:lnTo>
                    <a:pt x="260" y="290"/>
                  </a:lnTo>
                  <a:lnTo>
                    <a:pt x="215" y="295"/>
                  </a:lnTo>
                  <a:lnTo>
                    <a:pt x="160" y="322"/>
                  </a:lnTo>
                  <a:lnTo>
                    <a:pt x="120" y="338"/>
                  </a:lnTo>
                  <a:lnTo>
                    <a:pt x="80" y="346"/>
                  </a:lnTo>
                  <a:lnTo>
                    <a:pt x="0" y="354"/>
                  </a:lnTo>
                  <a:lnTo>
                    <a:pt x="1" y="329"/>
                  </a:lnTo>
                  <a:lnTo>
                    <a:pt x="10" y="322"/>
                  </a:lnTo>
                  <a:lnTo>
                    <a:pt x="26" y="318"/>
                  </a:lnTo>
                  <a:lnTo>
                    <a:pt x="31" y="295"/>
                  </a:lnTo>
                  <a:lnTo>
                    <a:pt x="54" y="280"/>
                  </a:lnTo>
                  <a:lnTo>
                    <a:pt x="78" y="270"/>
                  </a:lnTo>
                  <a:lnTo>
                    <a:pt x="105" y="248"/>
                  </a:lnTo>
                  <a:lnTo>
                    <a:pt x="131" y="235"/>
                  </a:lnTo>
                  <a:lnTo>
                    <a:pt x="136" y="216"/>
                  </a:lnTo>
                  <a:lnTo>
                    <a:pt x="160" y="192"/>
                  </a:lnTo>
                  <a:lnTo>
                    <a:pt x="165" y="199"/>
                  </a:lnTo>
                  <a:lnTo>
                    <a:pt x="180" y="200"/>
                  </a:lnTo>
                  <a:lnTo>
                    <a:pt x="194" y="178"/>
                  </a:lnTo>
                  <a:lnTo>
                    <a:pt x="204" y="176"/>
                  </a:lnTo>
                  <a:lnTo>
                    <a:pt x="219" y="177"/>
                  </a:lnTo>
                  <a:lnTo>
                    <a:pt x="230" y="153"/>
                  </a:lnTo>
                  <a:lnTo>
                    <a:pt x="245" y="140"/>
                  </a:lnTo>
                  <a:lnTo>
                    <a:pt x="248" y="128"/>
                  </a:lnTo>
                  <a:lnTo>
                    <a:pt x="249" y="107"/>
                  </a:lnTo>
                  <a:lnTo>
                    <a:pt x="275" y="107"/>
                  </a:lnTo>
                  <a:lnTo>
                    <a:pt x="507" y="74"/>
                  </a:lnTo>
                  <a:lnTo>
                    <a:pt x="852" y="0"/>
                  </a:lnTo>
                  <a:lnTo>
                    <a:pt x="864" y="29"/>
                  </a:lnTo>
                  <a:lnTo>
                    <a:pt x="885" y="68"/>
                  </a:lnTo>
                  <a:lnTo>
                    <a:pt x="900" y="83"/>
                  </a:lnTo>
                  <a:lnTo>
                    <a:pt x="904" y="97"/>
                  </a:lnTo>
                  <a:lnTo>
                    <a:pt x="890" y="98"/>
                  </a:lnTo>
                  <a:lnTo>
                    <a:pt x="894" y="101"/>
                  </a:lnTo>
                  <a:lnTo>
                    <a:pt x="892" y="127"/>
                  </a:lnTo>
                  <a:lnTo>
                    <a:pt x="877" y="134"/>
                  </a:lnTo>
                  <a:lnTo>
                    <a:pt x="873" y="147"/>
                  </a:lnTo>
                  <a:lnTo>
                    <a:pt x="865" y="164"/>
                  </a:lnTo>
                  <a:lnTo>
                    <a:pt x="842" y="174"/>
                  </a:lnTo>
                  <a:lnTo>
                    <a:pt x="829" y="172"/>
                  </a:lnTo>
                  <a:lnTo>
                    <a:pt x="820" y="171"/>
                  </a:lnTo>
                  <a:lnTo>
                    <a:pt x="810" y="163"/>
                  </a:lnTo>
                  <a:lnTo>
                    <a:pt x="811" y="171"/>
                  </a:lnTo>
                  <a:lnTo>
                    <a:pt x="811" y="177"/>
                  </a:lnTo>
                  <a:lnTo>
                    <a:pt x="823" y="177"/>
                  </a:lnTo>
                  <a:lnTo>
                    <a:pt x="827" y="185"/>
                  </a:lnTo>
                  <a:lnTo>
                    <a:pt x="817" y="222"/>
                  </a:lnTo>
                  <a:lnTo>
                    <a:pt x="841" y="222"/>
                  </a:lnTo>
                  <a:lnTo>
                    <a:pt x="846" y="232"/>
                  </a:lnTo>
                  <a:lnTo>
                    <a:pt x="860" y="218"/>
                  </a:lnTo>
                  <a:lnTo>
                    <a:pt x="867" y="216"/>
                  </a:lnTo>
                  <a:lnTo>
                    <a:pt x="855" y="237"/>
                  </a:lnTo>
                  <a:lnTo>
                    <a:pt x="837" y="266"/>
                  </a:lnTo>
                  <a:lnTo>
                    <a:pt x="830" y="266"/>
                  </a:lnTo>
                  <a:lnTo>
                    <a:pt x="822" y="263"/>
                  </a:lnTo>
                  <a:lnTo>
                    <a:pt x="806" y="266"/>
                  </a:lnTo>
                  <a:lnTo>
                    <a:pt x="775" y="281"/>
                  </a:lnTo>
                  <a:lnTo>
                    <a:pt x="736" y="312"/>
                  </a:lnTo>
                  <a:lnTo>
                    <a:pt x="716" y="341"/>
                  </a:lnTo>
                  <a:lnTo>
                    <a:pt x="704" y="380"/>
                  </a:lnTo>
                  <a:lnTo>
                    <a:pt x="701" y="395"/>
                  </a:lnTo>
                  <a:lnTo>
                    <a:pt x="673" y="397"/>
                  </a:lnTo>
                  <a:lnTo>
                    <a:pt x="642" y="407"/>
                  </a:lnTo>
                  <a:lnTo>
                    <a:pt x="581" y="356"/>
                  </a:lnTo>
                  <a:close/>
                  <a:moveTo>
                    <a:pt x="877" y="200"/>
                  </a:moveTo>
                  <a:lnTo>
                    <a:pt x="893" y="185"/>
                  </a:lnTo>
                  <a:lnTo>
                    <a:pt x="912" y="168"/>
                  </a:lnTo>
                  <a:lnTo>
                    <a:pt x="921" y="165"/>
                  </a:lnTo>
                  <a:lnTo>
                    <a:pt x="922" y="152"/>
                  </a:lnTo>
                  <a:lnTo>
                    <a:pt x="919" y="116"/>
                  </a:lnTo>
                  <a:lnTo>
                    <a:pt x="910" y="102"/>
                  </a:lnTo>
                  <a:lnTo>
                    <a:pt x="906" y="91"/>
                  </a:lnTo>
                  <a:lnTo>
                    <a:pt x="910" y="90"/>
                  </a:lnTo>
                  <a:lnTo>
                    <a:pt x="926" y="122"/>
                  </a:lnTo>
                  <a:lnTo>
                    <a:pt x="929" y="149"/>
                  </a:lnTo>
                  <a:lnTo>
                    <a:pt x="927" y="170"/>
                  </a:lnTo>
                  <a:lnTo>
                    <a:pt x="907" y="178"/>
                  </a:lnTo>
                  <a:lnTo>
                    <a:pt x="891" y="193"/>
                  </a:lnTo>
                  <a:lnTo>
                    <a:pt x="884" y="201"/>
                  </a:lnTo>
                  <a:lnTo>
                    <a:pt x="877" y="2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73">
              <a:extLst>
                <a:ext uri="{FF2B5EF4-FFF2-40B4-BE49-F238E27FC236}">
                  <a16:creationId xmlns:a16="http://schemas.microsoft.com/office/drawing/2014/main" id="{612477C3-55E3-5220-E29F-6E97D537EFA4}"/>
                </a:ext>
              </a:extLst>
            </p:cNvPr>
            <p:cNvSpPr>
              <a:spLocks noEditPoints="1"/>
            </p:cNvSpPr>
            <p:nvPr/>
          </p:nvSpPr>
          <p:spPr bwMode="auto">
            <a:xfrm>
              <a:off x="4142" y="2146"/>
              <a:ext cx="931" cy="410"/>
            </a:xfrm>
            <a:custGeom>
              <a:avLst/>
              <a:gdLst>
                <a:gd name="T0" fmla="*/ 507 w 931"/>
                <a:gd name="T1" fmla="*/ 311 h 410"/>
                <a:gd name="T2" fmla="*/ 379 w 931"/>
                <a:gd name="T3" fmla="*/ 301 h 410"/>
                <a:gd name="T4" fmla="*/ 216 w 931"/>
                <a:gd name="T5" fmla="*/ 296 h 410"/>
                <a:gd name="T6" fmla="*/ 81 w 931"/>
                <a:gd name="T7" fmla="*/ 347 h 410"/>
                <a:gd name="T8" fmla="*/ 12 w 931"/>
                <a:gd name="T9" fmla="*/ 325 h 410"/>
                <a:gd name="T10" fmla="*/ 56 w 931"/>
                <a:gd name="T11" fmla="*/ 283 h 410"/>
                <a:gd name="T12" fmla="*/ 134 w 931"/>
                <a:gd name="T13" fmla="*/ 238 h 410"/>
                <a:gd name="T14" fmla="*/ 165 w 931"/>
                <a:gd name="T15" fmla="*/ 202 h 410"/>
                <a:gd name="T16" fmla="*/ 205 w 931"/>
                <a:gd name="T17" fmla="*/ 179 h 410"/>
                <a:gd name="T18" fmla="*/ 248 w 931"/>
                <a:gd name="T19" fmla="*/ 142 h 410"/>
                <a:gd name="T20" fmla="*/ 276 w 931"/>
                <a:gd name="T21" fmla="*/ 111 h 410"/>
                <a:gd name="T22" fmla="*/ 864 w 931"/>
                <a:gd name="T23" fmla="*/ 32 h 410"/>
                <a:gd name="T24" fmla="*/ 902 w 931"/>
                <a:gd name="T25" fmla="*/ 96 h 410"/>
                <a:gd name="T26" fmla="*/ 892 w 931"/>
                <a:gd name="T27" fmla="*/ 128 h 410"/>
                <a:gd name="T28" fmla="*/ 865 w 931"/>
                <a:gd name="T29" fmla="*/ 165 h 410"/>
                <a:gd name="T30" fmla="*/ 830 w 931"/>
                <a:gd name="T31" fmla="*/ 173 h 410"/>
                <a:gd name="T32" fmla="*/ 811 w 931"/>
                <a:gd name="T33" fmla="*/ 173 h 410"/>
                <a:gd name="T34" fmla="*/ 827 w 931"/>
                <a:gd name="T35" fmla="*/ 187 h 410"/>
                <a:gd name="T36" fmla="*/ 846 w 931"/>
                <a:gd name="T37" fmla="*/ 237 h 410"/>
                <a:gd name="T38" fmla="*/ 855 w 931"/>
                <a:gd name="T39" fmla="*/ 238 h 410"/>
                <a:gd name="T40" fmla="*/ 824 w 931"/>
                <a:gd name="T41" fmla="*/ 263 h 410"/>
                <a:gd name="T42" fmla="*/ 736 w 931"/>
                <a:gd name="T43" fmla="*/ 313 h 410"/>
                <a:gd name="T44" fmla="*/ 701 w 931"/>
                <a:gd name="T45" fmla="*/ 395 h 410"/>
                <a:gd name="T46" fmla="*/ 583 w 931"/>
                <a:gd name="T47" fmla="*/ 357 h 410"/>
                <a:gd name="T48" fmla="*/ 581 w 931"/>
                <a:gd name="T49" fmla="*/ 359 h 410"/>
                <a:gd name="T50" fmla="*/ 704 w 931"/>
                <a:gd name="T51" fmla="*/ 398 h 410"/>
                <a:gd name="T52" fmla="*/ 738 w 931"/>
                <a:gd name="T53" fmla="*/ 315 h 410"/>
                <a:gd name="T54" fmla="*/ 823 w 931"/>
                <a:gd name="T55" fmla="*/ 266 h 410"/>
                <a:gd name="T56" fmla="*/ 858 w 931"/>
                <a:gd name="T57" fmla="*/ 240 h 410"/>
                <a:gd name="T58" fmla="*/ 847 w 931"/>
                <a:gd name="T59" fmla="*/ 232 h 410"/>
                <a:gd name="T60" fmla="*/ 831 w 931"/>
                <a:gd name="T61" fmla="*/ 187 h 410"/>
                <a:gd name="T62" fmla="*/ 815 w 931"/>
                <a:gd name="T63" fmla="*/ 173 h 410"/>
                <a:gd name="T64" fmla="*/ 820 w 931"/>
                <a:gd name="T65" fmla="*/ 175 h 410"/>
                <a:gd name="T66" fmla="*/ 845 w 931"/>
                <a:gd name="T67" fmla="*/ 178 h 410"/>
                <a:gd name="T68" fmla="*/ 879 w 931"/>
                <a:gd name="T69" fmla="*/ 137 h 410"/>
                <a:gd name="T70" fmla="*/ 895 w 931"/>
                <a:gd name="T71" fmla="*/ 101 h 410"/>
                <a:gd name="T72" fmla="*/ 887 w 931"/>
                <a:gd name="T73" fmla="*/ 70 h 410"/>
                <a:gd name="T74" fmla="*/ 508 w 931"/>
                <a:gd name="T75" fmla="*/ 75 h 410"/>
                <a:gd name="T76" fmla="*/ 248 w 931"/>
                <a:gd name="T77" fmla="*/ 130 h 410"/>
                <a:gd name="T78" fmla="*/ 219 w 931"/>
                <a:gd name="T79" fmla="*/ 178 h 410"/>
                <a:gd name="T80" fmla="*/ 180 w 931"/>
                <a:gd name="T81" fmla="*/ 201 h 410"/>
                <a:gd name="T82" fmla="*/ 135 w 931"/>
                <a:gd name="T83" fmla="*/ 217 h 410"/>
                <a:gd name="T84" fmla="*/ 78 w 931"/>
                <a:gd name="T85" fmla="*/ 271 h 410"/>
                <a:gd name="T86" fmla="*/ 26 w 931"/>
                <a:gd name="T87" fmla="*/ 319 h 410"/>
                <a:gd name="T88" fmla="*/ 0 w 931"/>
                <a:gd name="T89" fmla="*/ 358 h 410"/>
                <a:gd name="T90" fmla="*/ 161 w 931"/>
                <a:gd name="T91" fmla="*/ 326 h 410"/>
                <a:gd name="T92" fmla="*/ 361 w 931"/>
                <a:gd name="T93" fmla="*/ 291 h 410"/>
                <a:gd name="T94" fmla="*/ 487 w 931"/>
                <a:gd name="T95" fmla="*/ 309 h 410"/>
                <a:gd name="T96" fmla="*/ 582 w 931"/>
                <a:gd name="T97" fmla="*/ 358 h 410"/>
                <a:gd name="T98" fmla="*/ 878 w 931"/>
                <a:gd name="T99" fmla="*/ 202 h 410"/>
                <a:gd name="T100" fmla="*/ 914 w 931"/>
                <a:gd name="T101" fmla="*/ 172 h 410"/>
                <a:gd name="T102" fmla="*/ 921 w 931"/>
                <a:gd name="T103" fmla="*/ 118 h 410"/>
                <a:gd name="T104" fmla="*/ 910 w 931"/>
                <a:gd name="T105" fmla="*/ 93 h 410"/>
                <a:gd name="T106" fmla="*/ 927 w 931"/>
                <a:gd name="T107" fmla="*/ 170 h 410"/>
                <a:gd name="T108" fmla="*/ 884 w 931"/>
                <a:gd name="T109" fmla="*/ 201 h 410"/>
                <a:gd name="T110" fmla="*/ 879 w 931"/>
                <a:gd name="T111" fmla="*/ 203 h 410"/>
                <a:gd name="T112" fmla="*/ 885 w 931"/>
                <a:gd name="T113" fmla="*/ 204 h 410"/>
                <a:gd name="T114" fmla="*/ 930 w 931"/>
                <a:gd name="T115" fmla="*/ 173 h 410"/>
                <a:gd name="T116" fmla="*/ 912 w 931"/>
                <a:gd name="T117" fmla="*/ 90 h 410"/>
                <a:gd name="T118" fmla="*/ 919 w 931"/>
                <a:gd name="T119" fmla="*/ 119 h 410"/>
                <a:gd name="T120" fmla="*/ 912 w 931"/>
                <a:gd name="T121" fmla="*/ 169 h 410"/>
                <a:gd name="T122" fmla="*/ 878 w 931"/>
                <a:gd name="T123" fmla="*/ 20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31" h="410">
                  <a:moveTo>
                    <a:pt x="582" y="358"/>
                  </a:moveTo>
                  <a:lnTo>
                    <a:pt x="583" y="357"/>
                  </a:lnTo>
                  <a:lnTo>
                    <a:pt x="507" y="311"/>
                  </a:lnTo>
                  <a:lnTo>
                    <a:pt x="487" y="306"/>
                  </a:lnTo>
                  <a:lnTo>
                    <a:pt x="389" y="319"/>
                  </a:lnTo>
                  <a:lnTo>
                    <a:pt x="379" y="301"/>
                  </a:lnTo>
                  <a:lnTo>
                    <a:pt x="362" y="287"/>
                  </a:lnTo>
                  <a:lnTo>
                    <a:pt x="261" y="291"/>
                  </a:lnTo>
                  <a:lnTo>
                    <a:pt x="216" y="296"/>
                  </a:lnTo>
                  <a:lnTo>
                    <a:pt x="160" y="323"/>
                  </a:lnTo>
                  <a:lnTo>
                    <a:pt x="120" y="339"/>
                  </a:lnTo>
                  <a:lnTo>
                    <a:pt x="81" y="347"/>
                  </a:lnTo>
                  <a:lnTo>
                    <a:pt x="3" y="354"/>
                  </a:lnTo>
                  <a:lnTo>
                    <a:pt x="3" y="333"/>
                  </a:lnTo>
                  <a:lnTo>
                    <a:pt x="12" y="325"/>
                  </a:lnTo>
                  <a:lnTo>
                    <a:pt x="30" y="321"/>
                  </a:lnTo>
                  <a:lnTo>
                    <a:pt x="34" y="297"/>
                  </a:lnTo>
                  <a:lnTo>
                    <a:pt x="56" y="283"/>
                  </a:lnTo>
                  <a:lnTo>
                    <a:pt x="80" y="274"/>
                  </a:lnTo>
                  <a:lnTo>
                    <a:pt x="107" y="252"/>
                  </a:lnTo>
                  <a:lnTo>
                    <a:pt x="134" y="238"/>
                  </a:lnTo>
                  <a:lnTo>
                    <a:pt x="138" y="218"/>
                  </a:lnTo>
                  <a:lnTo>
                    <a:pt x="161" y="197"/>
                  </a:lnTo>
                  <a:lnTo>
                    <a:pt x="165" y="202"/>
                  </a:lnTo>
                  <a:lnTo>
                    <a:pt x="181" y="204"/>
                  </a:lnTo>
                  <a:lnTo>
                    <a:pt x="196" y="181"/>
                  </a:lnTo>
                  <a:lnTo>
                    <a:pt x="205" y="179"/>
                  </a:lnTo>
                  <a:lnTo>
                    <a:pt x="222" y="181"/>
                  </a:lnTo>
                  <a:lnTo>
                    <a:pt x="233" y="157"/>
                  </a:lnTo>
                  <a:lnTo>
                    <a:pt x="248" y="142"/>
                  </a:lnTo>
                  <a:lnTo>
                    <a:pt x="252" y="131"/>
                  </a:lnTo>
                  <a:lnTo>
                    <a:pt x="252" y="110"/>
                  </a:lnTo>
                  <a:lnTo>
                    <a:pt x="276" y="111"/>
                  </a:lnTo>
                  <a:lnTo>
                    <a:pt x="508" y="78"/>
                  </a:lnTo>
                  <a:lnTo>
                    <a:pt x="852" y="4"/>
                  </a:lnTo>
                  <a:lnTo>
                    <a:pt x="864" y="32"/>
                  </a:lnTo>
                  <a:lnTo>
                    <a:pt x="885" y="71"/>
                  </a:lnTo>
                  <a:lnTo>
                    <a:pt x="899" y="86"/>
                  </a:lnTo>
                  <a:lnTo>
                    <a:pt x="902" y="96"/>
                  </a:lnTo>
                  <a:lnTo>
                    <a:pt x="886" y="99"/>
                  </a:lnTo>
                  <a:lnTo>
                    <a:pt x="894" y="104"/>
                  </a:lnTo>
                  <a:lnTo>
                    <a:pt x="892" y="128"/>
                  </a:lnTo>
                  <a:lnTo>
                    <a:pt x="877" y="135"/>
                  </a:lnTo>
                  <a:lnTo>
                    <a:pt x="872" y="148"/>
                  </a:lnTo>
                  <a:lnTo>
                    <a:pt x="865" y="165"/>
                  </a:lnTo>
                  <a:lnTo>
                    <a:pt x="843" y="174"/>
                  </a:lnTo>
                  <a:lnTo>
                    <a:pt x="830" y="173"/>
                  </a:lnTo>
                  <a:lnTo>
                    <a:pt x="830" y="173"/>
                  </a:lnTo>
                  <a:lnTo>
                    <a:pt x="821" y="172"/>
                  </a:lnTo>
                  <a:lnTo>
                    <a:pt x="808" y="161"/>
                  </a:lnTo>
                  <a:lnTo>
                    <a:pt x="811" y="173"/>
                  </a:lnTo>
                  <a:lnTo>
                    <a:pt x="811" y="180"/>
                  </a:lnTo>
                  <a:lnTo>
                    <a:pt x="823" y="180"/>
                  </a:lnTo>
                  <a:lnTo>
                    <a:pt x="827" y="187"/>
                  </a:lnTo>
                  <a:lnTo>
                    <a:pt x="816" y="226"/>
                  </a:lnTo>
                  <a:lnTo>
                    <a:pt x="841" y="226"/>
                  </a:lnTo>
                  <a:lnTo>
                    <a:pt x="846" y="237"/>
                  </a:lnTo>
                  <a:lnTo>
                    <a:pt x="861" y="222"/>
                  </a:lnTo>
                  <a:lnTo>
                    <a:pt x="865" y="220"/>
                  </a:lnTo>
                  <a:lnTo>
                    <a:pt x="855" y="238"/>
                  </a:lnTo>
                  <a:lnTo>
                    <a:pt x="837" y="266"/>
                  </a:lnTo>
                  <a:lnTo>
                    <a:pt x="831" y="266"/>
                  </a:lnTo>
                  <a:lnTo>
                    <a:pt x="824" y="263"/>
                  </a:lnTo>
                  <a:lnTo>
                    <a:pt x="807" y="267"/>
                  </a:lnTo>
                  <a:lnTo>
                    <a:pt x="775" y="281"/>
                  </a:lnTo>
                  <a:lnTo>
                    <a:pt x="736" y="313"/>
                  </a:lnTo>
                  <a:lnTo>
                    <a:pt x="715" y="342"/>
                  </a:lnTo>
                  <a:lnTo>
                    <a:pt x="704" y="382"/>
                  </a:lnTo>
                  <a:lnTo>
                    <a:pt x="701" y="395"/>
                  </a:lnTo>
                  <a:lnTo>
                    <a:pt x="674" y="398"/>
                  </a:lnTo>
                  <a:lnTo>
                    <a:pt x="644" y="407"/>
                  </a:lnTo>
                  <a:lnTo>
                    <a:pt x="583" y="357"/>
                  </a:lnTo>
                  <a:lnTo>
                    <a:pt x="583" y="357"/>
                  </a:lnTo>
                  <a:lnTo>
                    <a:pt x="582" y="358"/>
                  </a:lnTo>
                  <a:lnTo>
                    <a:pt x="581" y="359"/>
                  </a:lnTo>
                  <a:lnTo>
                    <a:pt x="643" y="410"/>
                  </a:lnTo>
                  <a:lnTo>
                    <a:pt x="674" y="401"/>
                  </a:lnTo>
                  <a:lnTo>
                    <a:pt x="704" y="398"/>
                  </a:lnTo>
                  <a:lnTo>
                    <a:pt x="707" y="382"/>
                  </a:lnTo>
                  <a:lnTo>
                    <a:pt x="718" y="343"/>
                  </a:lnTo>
                  <a:lnTo>
                    <a:pt x="738" y="315"/>
                  </a:lnTo>
                  <a:lnTo>
                    <a:pt x="777" y="284"/>
                  </a:lnTo>
                  <a:lnTo>
                    <a:pt x="808" y="270"/>
                  </a:lnTo>
                  <a:lnTo>
                    <a:pt x="823" y="266"/>
                  </a:lnTo>
                  <a:lnTo>
                    <a:pt x="830" y="269"/>
                  </a:lnTo>
                  <a:lnTo>
                    <a:pt x="839" y="269"/>
                  </a:lnTo>
                  <a:lnTo>
                    <a:pt x="858" y="240"/>
                  </a:lnTo>
                  <a:lnTo>
                    <a:pt x="871" y="214"/>
                  </a:lnTo>
                  <a:lnTo>
                    <a:pt x="860" y="219"/>
                  </a:lnTo>
                  <a:lnTo>
                    <a:pt x="847" y="232"/>
                  </a:lnTo>
                  <a:lnTo>
                    <a:pt x="843" y="223"/>
                  </a:lnTo>
                  <a:lnTo>
                    <a:pt x="820" y="223"/>
                  </a:lnTo>
                  <a:lnTo>
                    <a:pt x="831" y="187"/>
                  </a:lnTo>
                  <a:lnTo>
                    <a:pt x="825" y="177"/>
                  </a:lnTo>
                  <a:lnTo>
                    <a:pt x="815" y="177"/>
                  </a:lnTo>
                  <a:lnTo>
                    <a:pt x="815" y="173"/>
                  </a:lnTo>
                  <a:lnTo>
                    <a:pt x="815" y="173"/>
                  </a:lnTo>
                  <a:lnTo>
                    <a:pt x="813" y="169"/>
                  </a:lnTo>
                  <a:lnTo>
                    <a:pt x="820" y="175"/>
                  </a:lnTo>
                  <a:lnTo>
                    <a:pt x="830" y="176"/>
                  </a:lnTo>
                  <a:lnTo>
                    <a:pt x="830" y="176"/>
                  </a:lnTo>
                  <a:lnTo>
                    <a:pt x="845" y="178"/>
                  </a:lnTo>
                  <a:lnTo>
                    <a:pt x="867" y="167"/>
                  </a:lnTo>
                  <a:lnTo>
                    <a:pt x="876" y="149"/>
                  </a:lnTo>
                  <a:lnTo>
                    <a:pt x="879" y="137"/>
                  </a:lnTo>
                  <a:lnTo>
                    <a:pt x="895" y="130"/>
                  </a:lnTo>
                  <a:lnTo>
                    <a:pt x="897" y="103"/>
                  </a:lnTo>
                  <a:lnTo>
                    <a:pt x="895" y="101"/>
                  </a:lnTo>
                  <a:lnTo>
                    <a:pt x="907" y="100"/>
                  </a:lnTo>
                  <a:lnTo>
                    <a:pt x="902" y="84"/>
                  </a:lnTo>
                  <a:lnTo>
                    <a:pt x="887" y="70"/>
                  </a:lnTo>
                  <a:lnTo>
                    <a:pt x="866" y="30"/>
                  </a:lnTo>
                  <a:lnTo>
                    <a:pt x="854" y="0"/>
                  </a:lnTo>
                  <a:lnTo>
                    <a:pt x="508" y="75"/>
                  </a:lnTo>
                  <a:lnTo>
                    <a:pt x="276" y="108"/>
                  </a:lnTo>
                  <a:lnTo>
                    <a:pt x="248" y="107"/>
                  </a:lnTo>
                  <a:lnTo>
                    <a:pt x="248" y="130"/>
                  </a:lnTo>
                  <a:lnTo>
                    <a:pt x="245" y="140"/>
                  </a:lnTo>
                  <a:lnTo>
                    <a:pt x="230" y="154"/>
                  </a:lnTo>
                  <a:lnTo>
                    <a:pt x="219" y="178"/>
                  </a:lnTo>
                  <a:lnTo>
                    <a:pt x="205" y="176"/>
                  </a:lnTo>
                  <a:lnTo>
                    <a:pt x="194" y="179"/>
                  </a:lnTo>
                  <a:lnTo>
                    <a:pt x="180" y="201"/>
                  </a:lnTo>
                  <a:lnTo>
                    <a:pt x="166" y="199"/>
                  </a:lnTo>
                  <a:lnTo>
                    <a:pt x="161" y="192"/>
                  </a:lnTo>
                  <a:lnTo>
                    <a:pt x="135" y="217"/>
                  </a:lnTo>
                  <a:lnTo>
                    <a:pt x="131" y="236"/>
                  </a:lnTo>
                  <a:lnTo>
                    <a:pt x="105" y="249"/>
                  </a:lnTo>
                  <a:lnTo>
                    <a:pt x="78" y="271"/>
                  </a:lnTo>
                  <a:lnTo>
                    <a:pt x="55" y="280"/>
                  </a:lnTo>
                  <a:lnTo>
                    <a:pt x="31" y="296"/>
                  </a:lnTo>
                  <a:lnTo>
                    <a:pt x="26" y="319"/>
                  </a:lnTo>
                  <a:lnTo>
                    <a:pt x="11" y="322"/>
                  </a:lnTo>
                  <a:lnTo>
                    <a:pt x="0" y="330"/>
                  </a:lnTo>
                  <a:lnTo>
                    <a:pt x="0" y="358"/>
                  </a:lnTo>
                  <a:lnTo>
                    <a:pt x="81" y="350"/>
                  </a:lnTo>
                  <a:lnTo>
                    <a:pt x="121" y="342"/>
                  </a:lnTo>
                  <a:lnTo>
                    <a:pt x="161" y="326"/>
                  </a:lnTo>
                  <a:lnTo>
                    <a:pt x="217" y="299"/>
                  </a:lnTo>
                  <a:lnTo>
                    <a:pt x="261" y="294"/>
                  </a:lnTo>
                  <a:lnTo>
                    <a:pt x="361" y="291"/>
                  </a:lnTo>
                  <a:lnTo>
                    <a:pt x="377" y="304"/>
                  </a:lnTo>
                  <a:lnTo>
                    <a:pt x="387" y="322"/>
                  </a:lnTo>
                  <a:lnTo>
                    <a:pt x="487" y="309"/>
                  </a:lnTo>
                  <a:lnTo>
                    <a:pt x="506" y="314"/>
                  </a:lnTo>
                  <a:lnTo>
                    <a:pt x="582" y="360"/>
                  </a:lnTo>
                  <a:lnTo>
                    <a:pt x="582" y="358"/>
                  </a:lnTo>
                  <a:lnTo>
                    <a:pt x="581" y="359"/>
                  </a:lnTo>
                  <a:lnTo>
                    <a:pt x="582" y="358"/>
                  </a:lnTo>
                  <a:close/>
                  <a:moveTo>
                    <a:pt x="878" y="202"/>
                  </a:moveTo>
                  <a:lnTo>
                    <a:pt x="879" y="203"/>
                  </a:lnTo>
                  <a:lnTo>
                    <a:pt x="895" y="188"/>
                  </a:lnTo>
                  <a:lnTo>
                    <a:pt x="914" y="172"/>
                  </a:lnTo>
                  <a:lnTo>
                    <a:pt x="924" y="168"/>
                  </a:lnTo>
                  <a:lnTo>
                    <a:pt x="925" y="154"/>
                  </a:lnTo>
                  <a:lnTo>
                    <a:pt x="921" y="118"/>
                  </a:lnTo>
                  <a:lnTo>
                    <a:pt x="912" y="104"/>
                  </a:lnTo>
                  <a:lnTo>
                    <a:pt x="909" y="94"/>
                  </a:lnTo>
                  <a:lnTo>
                    <a:pt x="910" y="93"/>
                  </a:lnTo>
                  <a:lnTo>
                    <a:pt x="926" y="125"/>
                  </a:lnTo>
                  <a:lnTo>
                    <a:pt x="928" y="151"/>
                  </a:lnTo>
                  <a:lnTo>
                    <a:pt x="927" y="170"/>
                  </a:lnTo>
                  <a:lnTo>
                    <a:pt x="908" y="179"/>
                  </a:lnTo>
                  <a:lnTo>
                    <a:pt x="891" y="194"/>
                  </a:lnTo>
                  <a:lnTo>
                    <a:pt x="884" y="201"/>
                  </a:lnTo>
                  <a:lnTo>
                    <a:pt x="879" y="199"/>
                  </a:lnTo>
                  <a:lnTo>
                    <a:pt x="878" y="202"/>
                  </a:lnTo>
                  <a:lnTo>
                    <a:pt x="879" y="203"/>
                  </a:lnTo>
                  <a:lnTo>
                    <a:pt x="878" y="202"/>
                  </a:lnTo>
                  <a:lnTo>
                    <a:pt x="878" y="203"/>
                  </a:lnTo>
                  <a:lnTo>
                    <a:pt x="885" y="204"/>
                  </a:lnTo>
                  <a:lnTo>
                    <a:pt x="893" y="196"/>
                  </a:lnTo>
                  <a:lnTo>
                    <a:pt x="909" y="182"/>
                  </a:lnTo>
                  <a:lnTo>
                    <a:pt x="930" y="173"/>
                  </a:lnTo>
                  <a:lnTo>
                    <a:pt x="931" y="151"/>
                  </a:lnTo>
                  <a:lnTo>
                    <a:pt x="929" y="124"/>
                  </a:lnTo>
                  <a:lnTo>
                    <a:pt x="912" y="90"/>
                  </a:lnTo>
                  <a:lnTo>
                    <a:pt x="905" y="92"/>
                  </a:lnTo>
                  <a:lnTo>
                    <a:pt x="909" y="105"/>
                  </a:lnTo>
                  <a:lnTo>
                    <a:pt x="919" y="119"/>
                  </a:lnTo>
                  <a:lnTo>
                    <a:pt x="922" y="154"/>
                  </a:lnTo>
                  <a:lnTo>
                    <a:pt x="921" y="166"/>
                  </a:lnTo>
                  <a:lnTo>
                    <a:pt x="912" y="169"/>
                  </a:lnTo>
                  <a:lnTo>
                    <a:pt x="893" y="184"/>
                  </a:lnTo>
                  <a:lnTo>
                    <a:pt x="875" y="202"/>
                  </a:lnTo>
                  <a:lnTo>
                    <a:pt x="878" y="203"/>
                  </a:lnTo>
                  <a:lnTo>
                    <a:pt x="878" y="20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74">
              <a:extLst>
                <a:ext uri="{FF2B5EF4-FFF2-40B4-BE49-F238E27FC236}">
                  <a16:creationId xmlns:a16="http://schemas.microsoft.com/office/drawing/2014/main" id="{69CE2E5F-2554-9A0D-84EB-4C54B41AC19E}"/>
                </a:ext>
              </a:extLst>
            </p:cNvPr>
            <p:cNvSpPr>
              <a:spLocks/>
            </p:cNvSpPr>
            <p:nvPr/>
          </p:nvSpPr>
          <p:spPr bwMode="auto">
            <a:xfrm>
              <a:off x="2146" y="695"/>
              <a:ext cx="682" cy="427"/>
            </a:xfrm>
            <a:custGeom>
              <a:avLst/>
              <a:gdLst>
                <a:gd name="T0" fmla="*/ 682 w 682"/>
                <a:gd name="T1" fmla="*/ 419 h 427"/>
                <a:gd name="T2" fmla="*/ 680 w 682"/>
                <a:gd name="T3" fmla="*/ 382 h 427"/>
                <a:gd name="T4" fmla="*/ 669 w 682"/>
                <a:gd name="T5" fmla="*/ 338 h 427"/>
                <a:gd name="T6" fmla="*/ 658 w 682"/>
                <a:gd name="T7" fmla="*/ 256 h 427"/>
                <a:gd name="T8" fmla="*/ 655 w 682"/>
                <a:gd name="T9" fmla="*/ 198 h 427"/>
                <a:gd name="T10" fmla="*/ 644 w 682"/>
                <a:gd name="T11" fmla="*/ 179 h 427"/>
                <a:gd name="T12" fmla="*/ 635 w 682"/>
                <a:gd name="T13" fmla="*/ 147 h 427"/>
                <a:gd name="T14" fmla="*/ 635 w 682"/>
                <a:gd name="T15" fmla="*/ 85 h 427"/>
                <a:gd name="T16" fmla="*/ 638 w 682"/>
                <a:gd name="T17" fmla="*/ 61 h 427"/>
                <a:gd name="T18" fmla="*/ 627 w 682"/>
                <a:gd name="T19" fmla="*/ 28 h 427"/>
                <a:gd name="T20" fmla="*/ 456 w 682"/>
                <a:gd name="T21" fmla="*/ 24 h 427"/>
                <a:gd name="T22" fmla="*/ 344 w 682"/>
                <a:gd name="T23" fmla="*/ 21 h 427"/>
                <a:gd name="T24" fmla="*/ 184 w 682"/>
                <a:gd name="T25" fmla="*/ 13 h 427"/>
                <a:gd name="T26" fmla="*/ 33 w 682"/>
                <a:gd name="T27" fmla="*/ 0 h 427"/>
                <a:gd name="T28" fmla="*/ 28 w 682"/>
                <a:gd name="T29" fmla="*/ 87 h 427"/>
                <a:gd name="T30" fmla="*/ 0 w 682"/>
                <a:gd name="T31" fmla="*/ 393 h 427"/>
                <a:gd name="T32" fmla="*/ 341 w 682"/>
                <a:gd name="T33" fmla="*/ 416 h 427"/>
                <a:gd name="T34" fmla="*/ 682 w 682"/>
                <a:gd name="T35" fmla="*/ 427 h 427"/>
                <a:gd name="T36" fmla="*/ 682 w 682"/>
                <a:gd name="T37" fmla="*/ 41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82" h="427">
                  <a:moveTo>
                    <a:pt x="682" y="419"/>
                  </a:moveTo>
                  <a:lnTo>
                    <a:pt x="680" y="382"/>
                  </a:lnTo>
                  <a:lnTo>
                    <a:pt x="669" y="338"/>
                  </a:lnTo>
                  <a:lnTo>
                    <a:pt x="658" y="256"/>
                  </a:lnTo>
                  <a:lnTo>
                    <a:pt x="655" y="198"/>
                  </a:lnTo>
                  <a:lnTo>
                    <a:pt x="644" y="179"/>
                  </a:lnTo>
                  <a:lnTo>
                    <a:pt x="635" y="147"/>
                  </a:lnTo>
                  <a:lnTo>
                    <a:pt x="635" y="85"/>
                  </a:lnTo>
                  <a:lnTo>
                    <a:pt x="638" y="61"/>
                  </a:lnTo>
                  <a:lnTo>
                    <a:pt x="627" y="28"/>
                  </a:lnTo>
                  <a:lnTo>
                    <a:pt x="456" y="24"/>
                  </a:lnTo>
                  <a:lnTo>
                    <a:pt x="344" y="21"/>
                  </a:lnTo>
                  <a:lnTo>
                    <a:pt x="184" y="13"/>
                  </a:lnTo>
                  <a:lnTo>
                    <a:pt x="33" y="0"/>
                  </a:lnTo>
                  <a:lnTo>
                    <a:pt x="28" y="87"/>
                  </a:lnTo>
                  <a:lnTo>
                    <a:pt x="0" y="393"/>
                  </a:lnTo>
                  <a:lnTo>
                    <a:pt x="341" y="416"/>
                  </a:lnTo>
                  <a:lnTo>
                    <a:pt x="682" y="427"/>
                  </a:lnTo>
                  <a:lnTo>
                    <a:pt x="682" y="41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75">
              <a:extLst>
                <a:ext uri="{FF2B5EF4-FFF2-40B4-BE49-F238E27FC236}">
                  <a16:creationId xmlns:a16="http://schemas.microsoft.com/office/drawing/2014/main" id="{E832A00D-11A3-5E91-0F62-930F489042A2}"/>
                </a:ext>
              </a:extLst>
            </p:cNvPr>
            <p:cNvSpPr>
              <a:spLocks/>
            </p:cNvSpPr>
            <p:nvPr/>
          </p:nvSpPr>
          <p:spPr bwMode="auto">
            <a:xfrm>
              <a:off x="2144" y="694"/>
              <a:ext cx="686" cy="429"/>
            </a:xfrm>
            <a:custGeom>
              <a:avLst/>
              <a:gdLst>
                <a:gd name="T0" fmla="*/ 684 w 686"/>
                <a:gd name="T1" fmla="*/ 420 h 429"/>
                <a:gd name="T2" fmla="*/ 686 w 686"/>
                <a:gd name="T3" fmla="*/ 420 h 429"/>
                <a:gd name="T4" fmla="*/ 684 w 686"/>
                <a:gd name="T5" fmla="*/ 383 h 429"/>
                <a:gd name="T6" fmla="*/ 673 w 686"/>
                <a:gd name="T7" fmla="*/ 339 h 429"/>
                <a:gd name="T8" fmla="*/ 661 w 686"/>
                <a:gd name="T9" fmla="*/ 257 h 429"/>
                <a:gd name="T10" fmla="*/ 659 w 686"/>
                <a:gd name="T11" fmla="*/ 198 h 429"/>
                <a:gd name="T12" fmla="*/ 647 w 686"/>
                <a:gd name="T13" fmla="*/ 179 h 429"/>
                <a:gd name="T14" fmla="*/ 638 w 686"/>
                <a:gd name="T15" fmla="*/ 148 h 429"/>
                <a:gd name="T16" fmla="*/ 638 w 686"/>
                <a:gd name="T17" fmla="*/ 86 h 429"/>
                <a:gd name="T18" fmla="*/ 641 w 686"/>
                <a:gd name="T19" fmla="*/ 62 h 429"/>
                <a:gd name="T20" fmla="*/ 630 w 686"/>
                <a:gd name="T21" fmla="*/ 28 h 429"/>
                <a:gd name="T22" fmla="*/ 458 w 686"/>
                <a:gd name="T23" fmla="*/ 24 h 429"/>
                <a:gd name="T24" fmla="*/ 346 w 686"/>
                <a:gd name="T25" fmla="*/ 20 h 429"/>
                <a:gd name="T26" fmla="*/ 186 w 686"/>
                <a:gd name="T27" fmla="*/ 13 h 429"/>
                <a:gd name="T28" fmla="*/ 34 w 686"/>
                <a:gd name="T29" fmla="*/ 0 h 429"/>
                <a:gd name="T30" fmla="*/ 28 w 686"/>
                <a:gd name="T31" fmla="*/ 88 h 429"/>
                <a:gd name="T32" fmla="*/ 0 w 686"/>
                <a:gd name="T33" fmla="*/ 396 h 429"/>
                <a:gd name="T34" fmla="*/ 343 w 686"/>
                <a:gd name="T35" fmla="*/ 419 h 429"/>
                <a:gd name="T36" fmla="*/ 686 w 686"/>
                <a:gd name="T37" fmla="*/ 429 h 429"/>
                <a:gd name="T38" fmla="*/ 686 w 686"/>
                <a:gd name="T39" fmla="*/ 420 h 429"/>
                <a:gd name="T40" fmla="*/ 686 w 686"/>
                <a:gd name="T41" fmla="*/ 420 h 429"/>
                <a:gd name="T42" fmla="*/ 684 w 686"/>
                <a:gd name="T43" fmla="*/ 420 h 429"/>
                <a:gd name="T44" fmla="*/ 683 w 686"/>
                <a:gd name="T45" fmla="*/ 420 h 429"/>
                <a:gd name="T46" fmla="*/ 683 w 686"/>
                <a:gd name="T47" fmla="*/ 426 h 429"/>
                <a:gd name="T48" fmla="*/ 343 w 686"/>
                <a:gd name="T49" fmla="*/ 416 h 429"/>
                <a:gd name="T50" fmla="*/ 3 w 686"/>
                <a:gd name="T51" fmla="*/ 392 h 429"/>
                <a:gd name="T52" fmla="*/ 31 w 686"/>
                <a:gd name="T53" fmla="*/ 88 h 429"/>
                <a:gd name="T54" fmla="*/ 36 w 686"/>
                <a:gd name="T55" fmla="*/ 3 h 429"/>
                <a:gd name="T56" fmla="*/ 186 w 686"/>
                <a:gd name="T57" fmla="*/ 16 h 429"/>
                <a:gd name="T58" fmla="*/ 345 w 686"/>
                <a:gd name="T59" fmla="*/ 23 h 429"/>
                <a:gd name="T60" fmla="*/ 458 w 686"/>
                <a:gd name="T61" fmla="*/ 28 h 429"/>
                <a:gd name="T62" fmla="*/ 628 w 686"/>
                <a:gd name="T63" fmla="*/ 31 h 429"/>
                <a:gd name="T64" fmla="*/ 638 w 686"/>
                <a:gd name="T65" fmla="*/ 62 h 429"/>
                <a:gd name="T66" fmla="*/ 635 w 686"/>
                <a:gd name="T67" fmla="*/ 86 h 429"/>
                <a:gd name="T68" fmla="*/ 635 w 686"/>
                <a:gd name="T69" fmla="*/ 148 h 429"/>
                <a:gd name="T70" fmla="*/ 644 w 686"/>
                <a:gd name="T71" fmla="*/ 181 h 429"/>
                <a:gd name="T72" fmla="*/ 656 w 686"/>
                <a:gd name="T73" fmla="*/ 199 h 429"/>
                <a:gd name="T74" fmla="*/ 658 w 686"/>
                <a:gd name="T75" fmla="*/ 257 h 429"/>
                <a:gd name="T76" fmla="*/ 670 w 686"/>
                <a:gd name="T77" fmla="*/ 340 h 429"/>
                <a:gd name="T78" fmla="*/ 681 w 686"/>
                <a:gd name="T79" fmla="*/ 383 h 429"/>
                <a:gd name="T80" fmla="*/ 683 w 686"/>
                <a:gd name="T81" fmla="*/ 420 h 429"/>
                <a:gd name="T82" fmla="*/ 684 w 686"/>
                <a:gd name="T83" fmla="*/ 420 h 429"/>
                <a:gd name="T84" fmla="*/ 683 w 686"/>
                <a:gd name="T85" fmla="*/ 420 h 429"/>
                <a:gd name="T86" fmla="*/ 684 w 686"/>
                <a:gd name="T87" fmla="*/ 42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86" h="429">
                  <a:moveTo>
                    <a:pt x="684" y="420"/>
                  </a:moveTo>
                  <a:lnTo>
                    <a:pt x="686" y="420"/>
                  </a:lnTo>
                  <a:lnTo>
                    <a:pt x="684" y="383"/>
                  </a:lnTo>
                  <a:lnTo>
                    <a:pt x="673" y="339"/>
                  </a:lnTo>
                  <a:lnTo>
                    <a:pt x="661" y="257"/>
                  </a:lnTo>
                  <a:lnTo>
                    <a:pt x="659" y="198"/>
                  </a:lnTo>
                  <a:lnTo>
                    <a:pt x="647" y="179"/>
                  </a:lnTo>
                  <a:lnTo>
                    <a:pt x="638" y="148"/>
                  </a:lnTo>
                  <a:lnTo>
                    <a:pt x="638" y="86"/>
                  </a:lnTo>
                  <a:lnTo>
                    <a:pt x="641" y="62"/>
                  </a:lnTo>
                  <a:lnTo>
                    <a:pt x="630" y="28"/>
                  </a:lnTo>
                  <a:lnTo>
                    <a:pt x="458" y="24"/>
                  </a:lnTo>
                  <a:lnTo>
                    <a:pt x="346" y="20"/>
                  </a:lnTo>
                  <a:lnTo>
                    <a:pt x="186" y="13"/>
                  </a:lnTo>
                  <a:lnTo>
                    <a:pt x="34" y="0"/>
                  </a:lnTo>
                  <a:lnTo>
                    <a:pt x="28" y="88"/>
                  </a:lnTo>
                  <a:lnTo>
                    <a:pt x="0" y="396"/>
                  </a:lnTo>
                  <a:lnTo>
                    <a:pt x="343" y="419"/>
                  </a:lnTo>
                  <a:lnTo>
                    <a:pt x="686" y="429"/>
                  </a:lnTo>
                  <a:lnTo>
                    <a:pt x="686" y="420"/>
                  </a:lnTo>
                  <a:lnTo>
                    <a:pt x="686" y="420"/>
                  </a:lnTo>
                  <a:lnTo>
                    <a:pt x="684" y="420"/>
                  </a:lnTo>
                  <a:lnTo>
                    <a:pt x="683" y="420"/>
                  </a:lnTo>
                  <a:lnTo>
                    <a:pt x="683" y="426"/>
                  </a:lnTo>
                  <a:lnTo>
                    <a:pt x="343" y="416"/>
                  </a:lnTo>
                  <a:lnTo>
                    <a:pt x="3" y="392"/>
                  </a:lnTo>
                  <a:lnTo>
                    <a:pt x="31" y="88"/>
                  </a:lnTo>
                  <a:lnTo>
                    <a:pt x="36" y="3"/>
                  </a:lnTo>
                  <a:lnTo>
                    <a:pt x="186" y="16"/>
                  </a:lnTo>
                  <a:lnTo>
                    <a:pt x="345" y="23"/>
                  </a:lnTo>
                  <a:lnTo>
                    <a:pt x="458" y="28"/>
                  </a:lnTo>
                  <a:lnTo>
                    <a:pt x="628" y="31"/>
                  </a:lnTo>
                  <a:lnTo>
                    <a:pt x="638" y="62"/>
                  </a:lnTo>
                  <a:lnTo>
                    <a:pt x="635" y="86"/>
                  </a:lnTo>
                  <a:lnTo>
                    <a:pt x="635" y="148"/>
                  </a:lnTo>
                  <a:lnTo>
                    <a:pt x="644" y="181"/>
                  </a:lnTo>
                  <a:lnTo>
                    <a:pt x="656" y="199"/>
                  </a:lnTo>
                  <a:lnTo>
                    <a:pt x="658" y="257"/>
                  </a:lnTo>
                  <a:lnTo>
                    <a:pt x="670" y="340"/>
                  </a:lnTo>
                  <a:lnTo>
                    <a:pt x="681" y="383"/>
                  </a:lnTo>
                  <a:lnTo>
                    <a:pt x="683" y="420"/>
                  </a:lnTo>
                  <a:lnTo>
                    <a:pt x="684" y="420"/>
                  </a:lnTo>
                  <a:lnTo>
                    <a:pt x="683" y="420"/>
                  </a:lnTo>
                  <a:lnTo>
                    <a:pt x="684" y="4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76">
              <a:extLst>
                <a:ext uri="{FF2B5EF4-FFF2-40B4-BE49-F238E27FC236}">
                  <a16:creationId xmlns:a16="http://schemas.microsoft.com/office/drawing/2014/main" id="{710A68FC-9C78-9ABE-11ED-42C95C14E559}"/>
                </a:ext>
              </a:extLst>
            </p:cNvPr>
            <p:cNvSpPr>
              <a:spLocks/>
            </p:cNvSpPr>
            <p:nvPr/>
          </p:nvSpPr>
          <p:spPr bwMode="auto">
            <a:xfrm>
              <a:off x="2090" y="1483"/>
              <a:ext cx="855" cy="426"/>
            </a:xfrm>
            <a:custGeom>
              <a:avLst/>
              <a:gdLst>
                <a:gd name="T0" fmla="*/ 734 w 855"/>
                <a:gd name="T1" fmla="*/ 99 h 426"/>
                <a:gd name="T2" fmla="*/ 728 w 855"/>
                <a:gd name="T3" fmla="*/ 85 h 426"/>
                <a:gd name="T4" fmla="*/ 725 w 855"/>
                <a:gd name="T5" fmla="*/ 76 h 426"/>
                <a:gd name="T6" fmla="*/ 708 w 855"/>
                <a:gd name="T7" fmla="*/ 66 h 426"/>
                <a:gd name="T8" fmla="*/ 679 w 855"/>
                <a:gd name="T9" fmla="*/ 58 h 426"/>
                <a:gd name="T10" fmla="*/ 666 w 855"/>
                <a:gd name="T11" fmla="*/ 50 h 426"/>
                <a:gd name="T12" fmla="*/ 650 w 855"/>
                <a:gd name="T13" fmla="*/ 51 h 426"/>
                <a:gd name="T14" fmla="*/ 627 w 855"/>
                <a:gd name="T15" fmla="*/ 53 h 426"/>
                <a:gd name="T16" fmla="*/ 603 w 855"/>
                <a:gd name="T17" fmla="*/ 61 h 426"/>
                <a:gd name="T18" fmla="*/ 566 w 855"/>
                <a:gd name="T19" fmla="*/ 36 h 426"/>
                <a:gd name="T20" fmla="*/ 553 w 855"/>
                <a:gd name="T21" fmla="*/ 24 h 426"/>
                <a:gd name="T22" fmla="*/ 489 w 855"/>
                <a:gd name="T23" fmla="*/ 27 h 426"/>
                <a:gd name="T24" fmla="*/ 240 w 855"/>
                <a:gd name="T25" fmla="*/ 13 h 426"/>
                <a:gd name="T26" fmla="*/ 26 w 855"/>
                <a:gd name="T27" fmla="*/ 0 h 426"/>
                <a:gd name="T28" fmla="*/ 0 w 855"/>
                <a:gd name="T29" fmla="*/ 263 h 426"/>
                <a:gd name="T30" fmla="*/ 200 w 855"/>
                <a:gd name="T31" fmla="*/ 282 h 426"/>
                <a:gd name="T32" fmla="*/ 191 w 855"/>
                <a:gd name="T33" fmla="*/ 410 h 426"/>
                <a:gd name="T34" fmla="*/ 321 w 855"/>
                <a:gd name="T35" fmla="*/ 415 h 426"/>
                <a:gd name="T36" fmla="*/ 565 w 855"/>
                <a:gd name="T37" fmla="*/ 422 h 426"/>
                <a:gd name="T38" fmla="*/ 828 w 855"/>
                <a:gd name="T39" fmla="*/ 426 h 426"/>
                <a:gd name="T40" fmla="*/ 855 w 855"/>
                <a:gd name="T41" fmla="*/ 426 h 426"/>
                <a:gd name="T42" fmla="*/ 842 w 855"/>
                <a:gd name="T43" fmla="*/ 407 h 426"/>
                <a:gd name="T44" fmla="*/ 826 w 855"/>
                <a:gd name="T45" fmla="*/ 385 h 426"/>
                <a:gd name="T46" fmla="*/ 827 w 855"/>
                <a:gd name="T47" fmla="*/ 371 h 426"/>
                <a:gd name="T48" fmla="*/ 818 w 855"/>
                <a:gd name="T49" fmla="*/ 355 h 426"/>
                <a:gd name="T50" fmla="*/ 806 w 855"/>
                <a:gd name="T51" fmla="*/ 324 h 426"/>
                <a:gd name="T52" fmla="*/ 804 w 855"/>
                <a:gd name="T53" fmla="*/ 283 h 426"/>
                <a:gd name="T54" fmla="*/ 796 w 855"/>
                <a:gd name="T55" fmla="*/ 258 h 426"/>
                <a:gd name="T56" fmla="*/ 793 w 855"/>
                <a:gd name="T57" fmla="*/ 228 h 426"/>
                <a:gd name="T58" fmla="*/ 779 w 855"/>
                <a:gd name="T59" fmla="*/ 206 h 426"/>
                <a:gd name="T60" fmla="*/ 773 w 855"/>
                <a:gd name="T61" fmla="*/ 178 h 426"/>
                <a:gd name="T62" fmla="*/ 756 w 855"/>
                <a:gd name="T63" fmla="*/ 130 h 426"/>
                <a:gd name="T64" fmla="*/ 751 w 855"/>
                <a:gd name="T65" fmla="*/ 98 h 426"/>
                <a:gd name="T66" fmla="*/ 734 w 855"/>
                <a:gd name="T67" fmla="*/ 99 h 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55" h="426">
                  <a:moveTo>
                    <a:pt x="734" y="99"/>
                  </a:moveTo>
                  <a:lnTo>
                    <a:pt x="728" y="85"/>
                  </a:lnTo>
                  <a:lnTo>
                    <a:pt x="725" y="76"/>
                  </a:lnTo>
                  <a:lnTo>
                    <a:pt x="708" y="66"/>
                  </a:lnTo>
                  <a:lnTo>
                    <a:pt x="679" y="58"/>
                  </a:lnTo>
                  <a:lnTo>
                    <a:pt x="666" y="50"/>
                  </a:lnTo>
                  <a:lnTo>
                    <a:pt x="650" y="51"/>
                  </a:lnTo>
                  <a:lnTo>
                    <a:pt x="627" y="53"/>
                  </a:lnTo>
                  <a:lnTo>
                    <a:pt x="603" y="61"/>
                  </a:lnTo>
                  <a:lnTo>
                    <a:pt x="566" y="36"/>
                  </a:lnTo>
                  <a:lnTo>
                    <a:pt x="553" y="24"/>
                  </a:lnTo>
                  <a:lnTo>
                    <a:pt x="489" y="27"/>
                  </a:lnTo>
                  <a:lnTo>
                    <a:pt x="240" y="13"/>
                  </a:lnTo>
                  <a:lnTo>
                    <a:pt x="26" y="0"/>
                  </a:lnTo>
                  <a:lnTo>
                    <a:pt x="0" y="263"/>
                  </a:lnTo>
                  <a:lnTo>
                    <a:pt x="200" y="282"/>
                  </a:lnTo>
                  <a:lnTo>
                    <a:pt x="191" y="410"/>
                  </a:lnTo>
                  <a:lnTo>
                    <a:pt x="321" y="415"/>
                  </a:lnTo>
                  <a:lnTo>
                    <a:pt x="565" y="422"/>
                  </a:lnTo>
                  <a:lnTo>
                    <a:pt x="828" y="426"/>
                  </a:lnTo>
                  <a:lnTo>
                    <a:pt x="855" y="426"/>
                  </a:lnTo>
                  <a:lnTo>
                    <a:pt x="842" y="407"/>
                  </a:lnTo>
                  <a:lnTo>
                    <a:pt x="826" y="385"/>
                  </a:lnTo>
                  <a:lnTo>
                    <a:pt x="827" y="371"/>
                  </a:lnTo>
                  <a:lnTo>
                    <a:pt x="818" y="355"/>
                  </a:lnTo>
                  <a:lnTo>
                    <a:pt x="806" y="324"/>
                  </a:lnTo>
                  <a:lnTo>
                    <a:pt x="804" y="283"/>
                  </a:lnTo>
                  <a:lnTo>
                    <a:pt x="796" y="258"/>
                  </a:lnTo>
                  <a:lnTo>
                    <a:pt x="793" y="228"/>
                  </a:lnTo>
                  <a:lnTo>
                    <a:pt x="779" y="206"/>
                  </a:lnTo>
                  <a:lnTo>
                    <a:pt x="773" y="178"/>
                  </a:lnTo>
                  <a:lnTo>
                    <a:pt x="756" y="130"/>
                  </a:lnTo>
                  <a:lnTo>
                    <a:pt x="751" y="98"/>
                  </a:lnTo>
                  <a:lnTo>
                    <a:pt x="734" y="9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0" name="Freeform 77">
              <a:extLst>
                <a:ext uri="{FF2B5EF4-FFF2-40B4-BE49-F238E27FC236}">
                  <a16:creationId xmlns:a16="http://schemas.microsoft.com/office/drawing/2014/main" id="{22B8E0D9-DFBC-0F56-D674-18A01385AD38}"/>
                </a:ext>
              </a:extLst>
            </p:cNvPr>
            <p:cNvSpPr>
              <a:spLocks/>
            </p:cNvSpPr>
            <p:nvPr/>
          </p:nvSpPr>
          <p:spPr bwMode="auto">
            <a:xfrm>
              <a:off x="2089" y="1481"/>
              <a:ext cx="859" cy="430"/>
            </a:xfrm>
            <a:custGeom>
              <a:avLst/>
              <a:gdLst>
                <a:gd name="T0" fmla="*/ 737 w 859"/>
                <a:gd name="T1" fmla="*/ 101 h 430"/>
                <a:gd name="T2" fmla="*/ 727 w 859"/>
                <a:gd name="T3" fmla="*/ 77 h 430"/>
                <a:gd name="T4" fmla="*/ 681 w 859"/>
                <a:gd name="T5" fmla="*/ 58 h 430"/>
                <a:gd name="T6" fmla="*/ 651 w 859"/>
                <a:gd name="T7" fmla="*/ 51 h 430"/>
                <a:gd name="T8" fmla="*/ 604 w 859"/>
                <a:gd name="T9" fmla="*/ 61 h 430"/>
                <a:gd name="T10" fmla="*/ 554 w 859"/>
                <a:gd name="T11" fmla="*/ 24 h 430"/>
                <a:gd name="T12" fmla="*/ 241 w 859"/>
                <a:gd name="T13" fmla="*/ 13 h 430"/>
                <a:gd name="T14" fmla="*/ 0 w 859"/>
                <a:gd name="T15" fmla="*/ 266 h 430"/>
                <a:gd name="T16" fmla="*/ 190 w 859"/>
                <a:gd name="T17" fmla="*/ 413 h 430"/>
                <a:gd name="T18" fmla="*/ 566 w 859"/>
                <a:gd name="T19" fmla="*/ 425 h 430"/>
                <a:gd name="T20" fmla="*/ 859 w 859"/>
                <a:gd name="T21" fmla="*/ 430 h 430"/>
                <a:gd name="T22" fmla="*/ 829 w 859"/>
                <a:gd name="T23" fmla="*/ 386 h 430"/>
                <a:gd name="T24" fmla="*/ 820 w 859"/>
                <a:gd name="T25" fmla="*/ 356 h 430"/>
                <a:gd name="T26" fmla="*/ 806 w 859"/>
                <a:gd name="T27" fmla="*/ 285 h 430"/>
                <a:gd name="T28" fmla="*/ 796 w 859"/>
                <a:gd name="T29" fmla="*/ 230 h 430"/>
                <a:gd name="T30" fmla="*/ 775 w 859"/>
                <a:gd name="T31" fmla="*/ 180 h 430"/>
                <a:gd name="T32" fmla="*/ 753 w 859"/>
                <a:gd name="T33" fmla="*/ 98 h 430"/>
                <a:gd name="T34" fmla="*/ 735 w 859"/>
                <a:gd name="T35" fmla="*/ 101 h 430"/>
                <a:gd name="T36" fmla="*/ 735 w 859"/>
                <a:gd name="T37" fmla="*/ 101 h 430"/>
                <a:gd name="T38" fmla="*/ 750 w 859"/>
                <a:gd name="T39" fmla="*/ 102 h 430"/>
                <a:gd name="T40" fmla="*/ 772 w 859"/>
                <a:gd name="T41" fmla="*/ 180 h 430"/>
                <a:gd name="T42" fmla="*/ 792 w 859"/>
                <a:gd name="T43" fmla="*/ 231 h 430"/>
                <a:gd name="T44" fmla="*/ 804 w 859"/>
                <a:gd name="T45" fmla="*/ 285 h 430"/>
                <a:gd name="T46" fmla="*/ 817 w 859"/>
                <a:gd name="T47" fmla="*/ 357 h 430"/>
                <a:gd name="T48" fmla="*/ 826 w 859"/>
                <a:gd name="T49" fmla="*/ 387 h 430"/>
                <a:gd name="T50" fmla="*/ 853 w 859"/>
                <a:gd name="T51" fmla="*/ 427 h 430"/>
                <a:gd name="T52" fmla="*/ 829 w 859"/>
                <a:gd name="T53" fmla="*/ 428 h 430"/>
                <a:gd name="T54" fmla="*/ 566 w 859"/>
                <a:gd name="T55" fmla="*/ 422 h 430"/>
                <a:gd name="T56" fmla="*/ 193 w 859"/>
                <a:gd name="T57" fmla="*/ 409 h 430"/>
                <a:gd name="T58" fmla="*/ 3 w 859"/>
                <a:gd name="T59" fmla="*/ 263 h 430"/>
                <a:gd name="T60" fmla="*/ 240 w 859"/>
                <a:gd name="T61" fmla="*/ 17 h 430"/>
                <a:gd name="T62" fmla="*/ 553 w 859"/>
                <a:gd name="T63" fmla="*/ 27 h 430"/>
                <a:gd name="T64" fmla="*/ 604 w 859"/>
                <a:gd name="T65" fmla="*/ 64 h 430"/>
                <a:gd name="T66" fmla="*/ 651 w 859"/>
                <a:gd name="T67" fmla="*/ 54 h 430"/>
                <a:gd name="T68" fmla="*/ 679 w 859"/>
                <a:gd name="T69" fmla="*/ 61 h 430"/>
                <a:gd name="T70" fmla="*/ 725 w 859"/>
                <a:gd name="T71" fmla="*/ 79 h 430"/>
                <a:gd name="T72" fmla="*/ 735 w 859"/>
                <a:gd name="T73" fmla="*/ 104 h 430"/>
                <a:gd name="T74" fmla="*/ 735 w 859"/>
                <a:gd name="T75" fmla="*/ 101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59" h="430">
                  <a:moveTo>
                    <a:pt x="735" y="101"/>
                  </a:moveTo>
                  <a:lnTo>
                    <a:pt x="737" y="101"/>
                  </a:lnTo>
                  <a:lnTo>
                    <a:pt x="730" y="87"/>
                  </a:lnTo>
                  <a:lnTo>
                    <a:pt x="727" y="77"/>
                  </a:lnTo>
                  <a:lnTo>
                    <a:pt x="709" y="67"/>
                  </a:lnTo>
                  <a:lnTo>
                    <a:pt x="681" y="58"/>
                  </a:lnTo>
                  <a:lnTo>
                    <a:pt x="667" y="51"/>
                  </a:lnTo>
                  <a:lnTo>
                    <a:pt x="651" y="51"/>
                  </a:lnTo>
                  <a:lnTo>
                    <a:pt x="628" y="54"/>
                  </a:lnTo>
                  <a:lnTo>
                    <a:pt x="604" y="61"/>
                  </a:lnTo>
                  <a:lnTo>
                    <a:pt x="568" y="37"/>
                  </a:lnTo>
                  <a:lnTo>
                    <a:pt x="554" y="24"/>
                  </a:lnTo>
                  <a:lnTo>
                    <a:pt x="490" y="27"/>
                  </a:lnTo>
                  <a:lnTo>
                    <a:pt x="241" y="13"/>
                  </a:lnTo>
                  <a:lnTo>
                    <a:pt x="26" y="0"/>
                  </a:lnTo>
                  <a:lnTo>
                    <a:pt x="0" y="266"/>
                  </a:lnTo>
                  <a:lnTo>
                    <a:pt x="198" y="286"/>
                  </a:lnTo>
                  <a:lnTo>
                    <a:pt x="190" y="413"/>
                  </a:lnTo>
                  <a:lnTo>
                    <a:pt x="322" y="419"/>
                  </a:lnTo>
                  <a:lnTo>
                    <a:pt x="566" y="425"/>
                  </a:lnTo>
                  <a:lnTo>
                    <a:pt x="829" y="430"/>
                  </a:lnTo>
                  <a:lnTo>
                    <a:pt x="859" y="430"/>
                  </a:lnTo>
                  <a:lnTo>
                    <a:pt x="844" y="409"/>
                  </a:lnTo>
                  <a:lnTo>
                    <a:pt x="829" y="386"/>
                  </a:lnTo>
                  <a:lnTo>
                    <a:pt x="829" y="372"/>
                  </a:lnTo>
                  <a:lnTo>
                    <a:pt x="820" y="356"/>
                  </a:lnTo>
                  <a:lnTo>
                    <a:pt x="810" y="325"/>
                  </a:lnTo>
                  <a:lnTo>
                    <a:pt x="806" y="285"/>
                  </a:lnTo>
                  <a:lnTo>
                    <a:pt x="799" y="260"/>
                  </a:lnTo>
                  <a:lnTo>
                    <a:pt x="796" y="230"/>
                  </a:lnTo>
                  <a:lnTo>
                    <a:pt x="782" y="208"/>
                  </a:lnTo>
                  <a:lnTo>
                    <a:pt x="775" y="180"/>
                  </a:lnTo>
                  <a:lnTo>
                    <a:pt x="759" y="131"/>
                  </a:lnTo>
                  <a:lnTo>
                    <a:pt x="753" y="98"/>
                  </a:lnTo>
                  <a:lnTo>
                    <a:pt x="735" y="100"/>
                  </a:lnTo>
                  <a:lnTo>
                    <a:pt x="735" y="101"/>
                  </a:lnTo>
                  <a:lnTo>
                    <a:pt x="737" y="101"/>
                  </a:lnTo>
                  <a:lnTo>
                    <a:pt x="735" y="101"/>
                  </a:lnTo>
                  <a:lnTo>
                    <a:pt x="736" y="104"/>
                  </a:lnTo>
                  <a:lnTo>
                    <a:pt x="750" y="102"/>
                  </a:lnTo>
                  <a:lnTo>
                    <a:pt x="756" y="132"/>
                  </a:lnTo>
                  <a:lnTo>
                    <a:pt x="772" y="180"/>
                  </a:lnTo>
                  <a:lnTo>
                    <a:pt x="779" y="209"/>
                  </a:lnTo>
                  <a:lnTo>
                    <a:pt x="792" y="231"/>
                  </a:lnTo>
                  <a:lnTo>
                    <a:pt x="796" y="260"/>
                  </a:lnTo>
                  <a:lnTo>
                    <a:pt x="804" y="285"/>
                  </a:lnTo>
                  <a:lnTo>
                    <a:pt x="806" y="326"/>
                  </a:lnTo>
                  <a:lnTo>
                    <a:pt x="817" y="357"/>
                  </a:lnTo>
                  <a:lnTo>
                    <a:pt x="826" y="373"/>
                  </a:lnTo>
                  <a:lnTo>
                    <a:pt x="826" y="387"/>
                  </a:lnTo>
                  <a:lnTo>
                    <a:pt x="841" y="410"/>
                  </a:lnTo>
                  <a:lnTo>
                    <a:pt x="853" y="427"/>
                  </a:lnTo>
                  <a:lnTo>
                    <a:pt x="829" y="427"/>
                  </a:lnTo>
                  <a:lnTo>
                    <a:pt x="829" y="428"/>
                  </a:lnTo>
                  <a:lnTo>
                    <a:pt x="829" y="427"/>
                  </a:lnTo>
                  <a:lnTo>
                    <a:pt x="566" y="422"/>
                  </a:lnTo>
                  <a:lnTo>
                    <a:pt x="322" y="416"/>
                  </a:lnTo>
                  <a:lnTo>
                    <a:pt x="193" y="409"/>
                  </a:lnTo>
                  <a:lnTo>
                    <a:pt x="202" y="283"/>
                  </a:lnTo>
                  <a:lnTo>
                    <a:pt x="3" y="263"/>
                  </a:lnTo>
                  <a:lnTo>
                    <a:pt x="29" y="4"/>
                  </a:lnTo>
                  <a:lnTo>
                    <a:pt x="240" y="17"/>
                  </a:lnTo>
                  <a:lnTo>
                    <a:pt x="490" y="31"/>
                  </a:lnTo>
                  <a:lnTo>
                    <a:pt x="553" y="27"/>
                  </a:lnTo>
                  <a:lnTo>
                    <a:pt x="566" y="39"/>
                  </a:lnTo>
                  <a:lnTo>
                    <a:pt x="604" y="64"/>
                  </a:lnTo>
                  <a:lnTo>
                    <a:pt x="629" y="57"/>
                  </a:lnTo>
                  <a:lnTo>
                    <a:pt x="651" y="54"/>
                  </a:lnTo>
                  <a:lnTo>
                    <a:pt x="666" y="54"/>
                  </a:lnTo>
                  <a:lnTo>
                    <a:pt x="679" y="61"/>
                  </a:lnTo>
                  <a:lnTo>
                    <a:pt x="708" y="70"/>
                  </a:lnTo>
                  <a:lnTo>
                    <a:pt x="725" y="79"/>
                  </a:lnTo>
                  <a:lnTo>
                    <a:pt x="727" y="88"/>
                  </a:lnTo>
                  <a:lnTo>
                    <a:pt x="735" y="104"/>
                  </a:lnTo>
                  <a:lnTo>
                    <a:pt x="736" y="104"/>
                  </a:lnTo>
                  <a:lnTo>
                    <a:pt x="735" y="1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78">
              <a:extLst>
                <a:ext uri="{FF2B5EF4-FFF2-40B4-BE49-F238E27FC236}">
                  <a16:creationId xmlns:a16="http://schemas.microsoft.com/office/drawing/2014/main" id="{3DA0C42C-8E5D-F086-3056-F264E764D120}"/>
                </a:ext>
              </a:extLst>
            </p:cNvPr>
            <p:cNvSpPr>
              <a:spLocks/>
            </p:cNvSpPr>
            <p:nvPr/>
          </p:nvSpPr>
          <p:spPr bwMode="auto">
            <a:xfrm>
              <a:off x="5135" y="909"/>
              <a:ext cx="166" cy="357"/>
            </a:xfrm>
            <a:custGeom>
              <a:avLst/>
              <a:gdLst>
                <a:gd name="T0" fmla="*/ 159 w 166"/>
                <a:gd name="T1" fmla="*/ 294 h 357"/>
                <a:gd name="T2" fmla="*/ 166 w 166"/>
                <a:gd name="T3" fmla="*/ 275 h 357"/>
                <a:gd name="T4" fmla="*/ 150 w 166"/>
                <a:gd name="T5" fmla="*/ 269 h 357"/>
                <a:gd name="T6" fmla="*/ 148 w 166"/>
                <a:gd name="T7" fmla="*/ 249 h 357"/>
                <a:gd name="T8" fmla="*/ 123 w 166"/>
                <a:gd name="T9" fmla="*/ 243 h 357"/>
                <a:gd name="T10" fmla="*/ 121 w 166"/>
                <a:gd name="T11" fmla="*/ 225 h 357"/>
                <a:gd name="T12" fmla="*/ 50 w 166"/>
                <a:gd name="T13" fmla="*/ 0 h 357"/>
                <a:gd name="T14" fmla="*/ 46 w 166"/>
                <a:gd name="T15" fmla="*/ 0 h 357"/>
                <a:gd name="T16" fmla="*/ 42 w 166"/>
                <a:gd name="T17" fmla="*/ 10 h 357"/>
                <a:gd name="T18" fmla="*/ 39 w 166"/>
                <a:gd name="T19" fmla="*/ 7 h 357"/>
                <a:gd name="T20" fmla="*/ 33 w 166"/>
                <a:gd name="T21" fmla="*/ 1 h 357"/>
                <a:gd name="T22" fmla="*/ 24 w 166"/>
                <a:gd name="T23" fmla="*/ 12 h 357"/>
                <a:gd name="T24" fmla="*/ 23 w 166"/>
                <a:gd name="T25" fmla="*/ 26 h 357"/>
                <a:gd name="T26" fmla="*/ 25 w 166"/>
                <a:gd name="T27" fmla="*/ 77 h 357"/>
                <a:gd name="T28" fmla="*/ 37 w 166"/>
                <a:gd name="T29" fmla="*/ 94 h 357"/>
                <a:gd name="T30" fmla="*/ 37 w 166"/>
                <a:gd name="T31" fmla="*/ 120 h 357"/>
                <a:gd name="T32" fmla="*/ 13 w 166"/>
                <a:gd name="T33" fmla="*/ 149 h 357"/>
                <a:gd name="T34" fmla="*/ 0 w 166"/>
                <a:gd name="T35" fmla="*/ 154 h 357"/>
                <a:gd name="T36" fmla="*/ 0 w 166"/>
                <a:gd name="T37" fmla="*/ 158 h 357"/>
                <a:gd name="T38" fmla="*/ 6 w 166"/>
                <a:gd name="T39" fmla="*/ 169 h 357"/>
                <a:gd name="T40" fmla="*/ 6 w 166"/>
                <a:gd name="T41" fmla="*/ 222 h 357"/>
                <a:gd name="T42" fmla="*/ 1 w 166"/>
                <a:gd name="T43" fmla="*/ 276 h 357"/>
                <a:gd name="T44" fmla="*/ 0 w 166"/>
                <a:gd name="T45" fmla="*/ 304 h 357"/>
                <a:gd name="T46" fmla="*/ 6 w 166"/>
                <a:gd name="T47" fmla="*/ 313 h 357"/>
                <a:gd name="T48" fmla="*/ 5 w 166"/>
                <a:gd name="T49" fmla="*/ 342 h 357"/>
                <a:gd name="T50" fmla="*/ 2 w 166"/>
                <a:gd name="T51" fmla="*/ 350 h 357"/>
                <a:gd name="T52" fmla="*/ 8 w 166"/>
                <a:gd name="T53" fmla="*/ 357 h 357"/>
                <a:gd name="T54" fmla="*/ 38 w 166"/>
                <a:gd name="T55" fmla="*/ 349 h 357"/>
                <a:gd name="T56" fmla="*/ 121 w 166"/>
                <a:gd name="T57" fmla="*/ 329 h 357"/>
                <a:gd name="T58" fmla="*/ 131 w 166"/>
                <a:gd name="T59" fmla="*/ 312 h 357"/>
                <a:gd name="T60" fmla="*/ 155 w 166"/>
                <a:gd name="T61" fmla="*/ 300 h 357"/>
                <a:gd name="T62" fmla="*/ 159 w 166"/>
                <a:gd name="T63" fmla="*/ 294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6" h="357">
                  <a:moveTo>
                    <a:pt x="159" y="294"/>
                  </a:moveTo>
                  <a:lnTo>
                    <a:pt x="166" y="275"/>
                  </a:lnTo>
                  <a:lnTo>
                    <a:pt x="150" y="269"/>
                  </a:lnTo>
                  <a:lnTo>
                    <a:pt x="148" y="249"/>
                  </a:lnTo>
                  <a:lnTo>
                    <a:pt x="123" y="243"/>
                  </a:lnTo>
                  <a:lnTo>
                    <a:pt x="121" y="225"/>
                  </a:lnTo>
                  <a:lnTo>
                    <a:pt x="50" y="0"/>
                  </a:lnTo>
                  <a:lnTo>
                    <a:pt x="46" y="0"/>
                  </a:lnTo>
                  <a:lnTo>
                    <a:pt x="42" y="10"/>
                  </a:lnTo>
                  <a:lnTo>
                    <a:pt x="39" y="7"/>
                  </a:lnTo>
                  <a:lnTo>
                    <a:pt x="33" y="1"/>
                  </a:lnTo>
                  <a:lnTo>
                    <a:pt x="24" y="12"/>
                  </a:lnTo>
                  <a:lnTo>
                    <a:pt x="23" y="26"/>
                  </a:lnTo>
                  <a:lnTo>
                    <a:pt x="25" y="77"/>
                  </a:lnTo>
                  <a:lnTo>
                    <a:pt x="37" y="94"/>
                  </a:lnTo>
                  <a:lnTo>
                    <a:pt x="37" y="120"/>
                  </a:lnTo>
                  <a:lnTo>
                    <a:pt x="13" y="149"/>
                  </a:lnTo>
                  <a:lnTo>
                    <a:pt x="0" y="154"/>
                  </a:lnTo>
                  <a:lnTo>
                    <a:pt x="0" y="158"/>
                  </a:lnTo>
                  <a:lnTo>
                    <a:pt x="6" y="169"/>
                  </a:lnTo>
                  <a:lnTo>
                    <a:pt x="6" y="222"/>
                  </a:lnTo>
                  <a:lnTo>
                    <a:pt x="1" y="276"/>
                  </a:lnTo>
                  <a:lnTo>
                    <a:pt x="0" y="304"/>
                  </a:lnTo>
                  <a:lnTo>
                    <a:pt x="6" y="313"/>
                  </a:lnTo>
                  <a:lnTo>
                    <a:pt x="5" y="342"/>
                  </a:lnTo>
                  <a:lnTo>
                    <a:pt x="2" y="350"/>
                  </a:lnTo>
                  <a:lnTo>
                    <a:pt x="8" y="357"/>
                  </a:lnTo>
                  <a:lnTo>
                    <a:pt x="38" y="349"/>
                  </a:lnTo>
                  <a:lnTo>
                    <a:pt x="121" y="329"/>
                  </a:lnTo>
                  <a:lnTo>
                    <a:pt x="131" y="312"/>
                  </a:lnTo>
                  <a:lnTo>
                    <a:pt x="155" y="300"/>
                  </a:lnTo>
                  <a:lnTo>
                    <a:pt x="159" y="29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79">
              <a:extLst>
                <a:ext uri="{FF2B5EF4-FFF2-40B4-BE49-F238E27FC236}">
                  <a16:creationId xmlns:a16="http://schemas.microsoft.com/office/drawing/2014/main" id="{E667EFD8-A549-2D16-E5B5-F9455D8C5DA3}"/>
                </a:ext>
              </a:extLst>
            </p:cNvPr>
            <p:cNvSpPr>
              <a:spLocks/>
            </p:cNvSpPr>
            <p:nvPr/>
          </p:nvSpPr>
          <p:spPr bwMode="auto">
            <a:xfrm>
              <a:off x="5132" y="907"/>
              <a:ext cx="171" cy="361"/>
            </a:xfrm>
            <a:custGeom>
              <a:avLst/>
              <a:gdLst>
                <a:gd name="T0" fmla="*/ 164 w 171"/>
                <a:gd name="T1" fmla="*/ 298 h 361"/>
                <a:gd name="T2" fmla="*/ 155 w 171"/>
                <a:gd name="T3" fmla="*/ 270 h 361"/>
                <a:gd name="T4" fmla="*/ 127 w 171"/>
                <a:gd name="T5" fmla="*/ 244 h 361"/>
                <a:gd name="T6" fmla="*/ 54 w 171"/>
                <a:gd name="T7" fmla="*/ 0 h 361"/>
                <a:gd name="T8" fmla="*/ 44 w 171"/>
                <a:gd name="T9" fmla="*/ 9 h 361"/>
                <a:gd name="T10" fmla="*/ 36 w 171"/>
                <a:gd name="T11" fmla="*/ 0 h 361"/>
                <a:gd name="T12" fmla="*/ 24 w 171"/>
                <a:gd name="T13" fmla="*/ 28 h 361"/>
                <a:gd name="T14" fmla="*/ 39 w 171"/>
                <a:gd name="T15" fmla="*/ 96 h 361"/>
                <a:gd name="T16" fmla="*/ 15 w 171"/>
                <a:gd name="T17" fmla="*/ 148 h 361"/>
                <a:gd name="T18" fmla="*/ 0 w 171"/>
                <a:gd name="T19" fmla="*/ 160 h 361"/>
                <a:gd name="T20" fmla="*/ 7 w 171"/>
                <a:gd name="T21" fmla="*/ 172 h 361"/>
                <a:gd name="T22" fmla="*/ 3 w 171"/>
                <a:gd name="T23" fmla="*/ 278 h 361"/>
                <a:gd name="T24" fmla="*/ 7 w 171"/>
                <a:gd name="T25" fmla="*/ 316 h 361"/>
                <a:gd name="T26" fmla="*/ 3 w 171"/>
                <a:gd name="T27" fmla="*/ 352 h 361"/>
                <a:gd name="T28" fmla="*/ 42 w 171"/>
                <a:gd name="T29" fmla="*/ 353 h 361"/>
                <a:gd name="T30" fmla="*/ 136 w 171"/>
                <a:gd name="T31" fmla="*/ 315 h 361"/>
                <a:gd name="T32" fmla="*/ 164 w 171"/>
                <a:gd name="T33" fmla="*/ 298 h 361"/>
                <a:gd name="T34" fmla="*/ 162 w 171"/>
                <a:gd name="T35" fmla="*/ 296 h 361"/>
                <a:gd name="T36" fmla="*/ 157 w 171"/>
                <a:gd name="T37" fmla="*/ 301 h 361"/>
                <a:gd name="T38" fmla="*/ 123 w 171"/>
                <a:gd name="T39" fmla="*/ 329 h 361"/>
                <a:gd name="T40" fmla="*/ 11 w 171"/>
                <a:gd name="T41" fmla="*/ 357 h 361"/>
                <a:gd name="T42" fmla="*/ 9 w 171"/>
                <a:gd name="T43" fmla="*/ 344 h 361"/>
                <a:gd name="T44" fmla="*/ 5 w 171"/>
                <a:gd name="T45" fmla="*/ 306 h 361"/>
                <a:gd name="T46" fmla="*/ 10 w 171"/>
                <a:gd name="T47" fmla="*/ 224 h 361"/>
                <a:gd name="T48" fmla="*/ 4 w 171"/>
                <a:gd name="T49" fmla="*/ 159 h 361"/>
                <a:gd name="T50" fmla="*/ 18 w 171"/>
                <a:gd name="T51" fmla="*/ 152 h 361"/>
                <a:gd name="T52" fmla="*/ 42 w 171"/>
                <a:gd name="T53" fmla="*/ 95 h 361"/>
                <a:gd name="T54" fmla="*/ 27 w 171"/>
                <a:gd name="T55" fmla="*/ 28 h 361"/>
                <a:gd name="T56" fmla="*/ 36 w 171"/>
                <a:gd name="T57" fmla="*/ 6 h 361"/>
                <a:gd name="T58" fmla="*/ 47 w 171"/>
                <a:gd name="T59" fmla="*/ 14 h 361"/>
                <a:gd name="T60" fmla="*/ 52 w 171"/>
                <a:gd name="T61" fmla="*/ 3 h 361"/>
                <a:gd name="T62" fmla="*/ 124 w 171"/>
                <a:gd name="T63" fmla="*/ 246 h 361"/>
                <a:gd name="T64" fmla="*/ 152 w 171"/>
                <a:gd name="T65" fmla="*/ 272 h 361"/>
                <a:gd name="T66" fmla="*/ 161 w 171"/>
                <a:gd name="T67" fmla="*/ 296 h 361"/>
                <a:gd name="T68" fmla="*/ 161 w 171"/>
                <a:gd name="T69" fmla="*/ 295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71" h="361">
                  <a:moveTo>
                    <a:pt x="162" y="296"/>
                  </a:moveTo>
                  <a:lnTo>
                    <a:pt x="164" y="298"/>
                  </a:lnTo>
                  <a:lnTo>
                    <a:pt x="171" y="277"/>
                  </a:lnTo>
                  <a:lnTo>
                    <a:pt x="155" y="270"/>
                  </a:lnTo>
                  <a:lnTo>
                    <a:pt x="152" y="250"/>
                  </a:lnTo>
                  <a:lnTo>
                    <a:pt x="127" y="244"/>
                  </a:lnTo>
                  <a:lnTo>
                    <a:pt x="125" y="227"/>
                  </a:lnTo>
                  <a:lnTo>
                    <a:pt x="54" y="0"/>
                  </a:lnTo>
                  <a:lnTo>
                    <a:pt x="48" y="1"/>
                  </a:lnTo>
                  <a:lnTo>
                    <a:pt x="44" y="9"/>
                  </a:lnTo>
                  <a:lnTo>
                    <a:pt x="43" y="8"/>
                  </a:lnTo>
                  <a:lnTo>
                    <a:pt x="36" y="0"/>
                  </a:lnTo>
                  <a:lnTo>
                    <a:pt x="25" y="14"/>
                  </a:lnTo>
                  <a:lnTo>
                    <a:pt x="24" y="28"/>
                  </a:lnTo>
                  <a:lnTo>
                    <a:pt x="27" y="80"/>
                  </a:lnTo>
                  <a:lnTo>
                    <a:pt x="39" y="96"/>
                  </a:lnTo>
                  <a:lnTo>
                    <a:pt x="39" y="120"/>
                  </a:lnTo>
                  <a:lnTo>
                    <a:pt x="15" y="148"/>
                  </a:lnTo>
                  <a:lnTo>
                    <a:pt x="0" y="155"/>
                  </a:lnTo>
                  <a:lnTo>
                    <a:pt x="0" y="160"/>
                  </a:lnTo>
                  <a:lnTo>
                    <a:pt x="0" y="160"/>
                  </a:lnTo>
                  <a:lnTo>
                    <a:pt x="7" y="172"/>
                  </a:lnTo>
                  <a:lnTo>
                    <a:pt x="7" y="222"/>
                  </a:lnTo>
                  <a:lnTo>
                    <a:pt x="3" y="278"/>
                  </a:lnTo>
                  <a:lnTo>
                    <a:pt x="1" y="307"/>
                  </a:lnTo>
                  <a:lnTo>
                    <a:pt x="7" y="316"/>
                  </a:lnTo>
                  <a:lnTo>
                    <a:pt x="6" y="343"/>
                  </a:lnTo>
                  <a:lnTo>
                    <a:pt x="3" y="352"/>
                  </a:lnTo>
                  <a:lnTo>
                    <a:pt x="10" y="361"/>
                  </a:lnTo>
                  <a:lnTo>
                    <a:pt x="42" y="353"/>
                  </a:lnTo>
                  <a:lnTo>
                    <a:pt x="125" y="332"/>
                  </a:lnTo>
                  <a:lnTo>
                    <a:pt x="136" y="315"/>
                  </a:lnTo>
                  <a:lnTo>
                    <a:pt x="159" y="303"/>
                  </a:lnTo>
                  <a:lnTo>
                    <a:pt x="164" y="298"/>
                  </a:lnTo>
                  <a:lnTo>
                    <a:pt x="164" y="298"/>
                  </a:lnTo>
                  <a:lnTo>
                    <a:pt x="162" y="296"/>
                  </a:lnTo>
                  <a:lnTo>
                    <a:pt x="161" y="295"/>
                  </a:lnTo>
                  <a:lnTo>
                    <a:pt x="157" y="301"/>
                  </a:lnTo>
                  <a:lnTo>
                    <a:pt x="133" y="312"/>
                  </a:lnTo>
                  <a:lnTo>
                    <a:pt x="123" y="329"/>
                  </a:lnTo>
                  <a:lnTo>
                    <a:pt x="41" y="350"/>
                  </a:lnTo>
                  <a:lnTo>
                    <a:pt x="11" y="357"/>
                  </a:lnTo>
                  <a:lnTo>
                    <a:pt x="7" y="352"/>
                  </a:lnTo>
                  <a:lnTo>
                    <a:pt x="9" y="344"/>
                  </a:lnTo>
                  <a:lnTo>
                    <a:pt x="10" y="315"/>
                  </a:lnTo>
                  <a:lnTo>
                    <a:pt x="5" y="306"/>
                  </a:lnTo>
                  <a:lnTo>
                    <a:pt x="6" y="278"/>
                  </a:lnTo>
                  <a:lnTo>
                    <a:pt x="10" y="224"/>
                  </a:lnTo>
                  <a:lnTo>
                    <a:pt x="10" y="171"/>
                  </a:lnTo>
                  <a:lnTo>
                    <a:pt x="4" y="159"/>
                  </a:lnTo>
                  <a:lnTo>
                    <a:pt x="4" y="157"/>
                  </a:lnTo>
                  <a:lnTo>
                    <a:pt x="18" y="152"/>
                  </a:lnTo>
                  <a:lnTo>
                    <a:pt x="42" y="122"/>
                  </a:lnTo>
                  <a:lnTo>
                    <a:pt x="42" y="95"/>
                  </a:lnTo>
                  <a:lnTo>
                    <a:pt x="30" y="79"/>
                  </a:lnTo>
                  <a:lnTo>
                    <a:pt x="27" y="28"/>
                  </a:lnTo>
                  <a:lnTo>
                    <a:pt x="28" y="15"/>
                  </a:lnTo>
                  <a:lnTo>
                    <a:pt x="36" y="6"/>
                  </a:lnTo>
                  <a:lnTo>
                    <a:pt x="41" y="10"/>
                  </a:lnTo>
                  <a:lnTo>
                    <a:pt x="47" y="14"/>
                  </a:lnTo>
                  <a:lnTo>
                    <a:pt x="51" y="3"/>
                  </a:lnTo>
                  <a:lnTo>
                    <a:pt x="52" y="3"/>
                  </a:lnTo>
                  <a:lnTo>
                    <a:pt x="122" y="228"/>
                  </a:lnTo>
                  <a:lnTo>
                    <a:pt x="124" y="246"/>
                  </a:lnTo>
                  <a:lnTo>
                    <a:pt x="148" y="254"/>
                  </a:lnTo>
                  <a:lnTo>
                    <a:pt x="152" y="272"/>
                  </a:lnTo>
                  <a:lnTo>
                    <a:pt x="168" y="278"/>
                  </a:lnTo>
                  <a:lnTo>
                    <a:pt x="161" y="296"/>
                  </a:lnTo>
                  <a:lnTo>
                    <a:pt x="162" y="296"/>
                  </a:lnTo>
                  <a:lnTo>
                    <a:pt x="161" y="295"/>
                  </a:lnTo>
                  <a:lnTo>
                    <a:pt x="162"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3" name="Freeform 80">
              <a:extLst>
                <a:ext uri="{FF2B5EF4-FFF2-40B4-BE49-F238E27FC236}">
                  <a16:creationId xmlns:a16="http://schemas.microsoft.com/office/drawing/2014/main" id="{16791971-32B1-A98A-7C4C-451E98D7B287}"/>
                </a:ext>
              </a:extLst>
            </p:cNvPr>
            <p:cNvSpPr>
              <a:spLocks/>
            </p:cNvSpPr>
            <p:nvPr/>
          </p:nvSpPr>
          <p:spPr bwMode="auto">
            <a:xfrm>
              <a:off x="4939" y="1496"/>
              <a:ext cx="143" cy="325"/>
            </a:xfrm>
            <a:custGeom>
              <a:avLst/>
              <a:gdLst>
                <a:gd name="T0" fmla="*/ 8 w 143"/>
                <a:gd name="T1" fmla="*/ 231 h 325"/>
                <a:gd name="T2" fmla="*/ 8 w 143"/>
                <a:gd name="T3" fmla="*/ 222 h 325"/>
                <a:gd name="T4" fmla="*/ 24 w 143"/>
                <a:gd name="T5" fmla="*/ 214 h 325"/>
                <a:gd name="T6" fmla="*/ 35 w 143"/>
                <a:gd name="T7" fmla="*/ 197 h 325"/>
                <a:gd name="T8" fmla="*/ 44 w 143"/>
                <a:gd name="T9" fmla="*/ 183 h 325"/>
                <a:gd name="T10" fmla="*/ 65 w 143"/>
                <a:gd name="T11" fmla="*/ 164 h 325"/>
                <a:gd name="T12" fmla="*/ 65 w 143"/>
                <a:gd name="T13" fmla="*/ 156 h 325"/>
                <a:gd name="T14" fmla="*/ 28 w 143"/>
                <a:gd name="T15" fmla="*/ 131 h 325"/>
                <a:gd name="T16" fmla="*/ 22 w 143"/>
                <a:gd name="T17" fmla="*/ 115 h 325"/>
                <a:gd name="T18" fmla="*/ 6 w 143"/>
                <a:gd name="T19" fmla="*/ 113 h 325"/>
                <a:gd name="T20" fmla="*/ 5 w 143"/>
                <a:gd name="T21" fmla="*/ 108 h 325"/>
                <a:gd name="T22" fmla="*/ 0 w 143"/>
                <a:gd name="T23" fmla="*/ 95 h 325"/>
                <a:gd name="T24" fmla="*/ 14 w 143"/>
                <a:gd name="T25" fmla="*/ 89 h 325"/>
                <a:gd name="T26" fmla="*/ 15 w 143"/>
                <a:gd name="T27" fmla="*/ 71 h 325"/>
                <a:gd name="T28" fmla="*/ 8 w 143"/>
                <a:gd name="T29" fmla="*/ 63 h 325"/>
                <a:gd name="T30" fmla="*/ 9 w 143"/>
                <a:gd name="T31" fmla="*/ 56 h 325"/>
                <a:gd name="T32" fmla="*/ 20 w 143"/>
                <a:gd name="T33" fmla="*/ 37 h 325"/>
                <a:gd name="T34" fmla="*/ 20 w 143"/>
                <a:gd name="T35" fmla="*/ 19 h 325"/>
                <a:gd name="T36" fmla="*/ 35 w 143"/>
                <a:gd name="T37" fmla="*/ 0 h 325"/>
                <a:gd name="T38" fmla="*/ 69 w 143"/>
                <a:gd name="T39" fmla="*/ 16 h 325"/>
                <a:gd name="T40" fmla="*/ 107 w 143"/>
                <a:gd name="T41" fmla="*/ 26 h 325"/>
                <a:gd name="T42" fmla="*/ 122 w 143"/>
                <a:gd name="T43" fmla="*/ 34 h 325"/>
                <a:gd name="T44" fmla="*/ 123 w 143"/>
                <a:gd name="T45" fmla="*/ 45 h 325"/>
                <a:gd name="T46" fmla="*/ 119 w 143"/>
                <a:gd name="T47" fmla="*/ 61 h 325"/>
                <a:gd name="T48" fmla="*/ 122 w 143"/>
                <a:gd name="T49" fmla="*/ 87 h 325"/>
                <a:gd name="T50" fmla="*/ 110 w 143"/>
                <a:gd name="T51" fmla="*/ 99 h 325"/>
                <a:gd name="T52" fmla="*/ 103 w 143"/>
                <a:gd name="T53" fmla="*/ 106 h 325"/>
                <a:gd name="T54" fmla="*/ 105 w 143"/>
                <a:gd name="T55" fmla="*/ 108 h 325"/>
                <a:gd name="T56" fmla="*/ 122 w 143"/>
                <a:gd name="T57" fmla="*/ 107 h 325"/>
                <a:gd name="T58" fmla="*/ 129 w 143"/>
                <a:gd name="T59" fmla="*/ 101 h 325"/>
                <a:gd name="T60" fmla="*/ 139 w 143"/>
                <a:gd name="T61" fmla="*/ 122 h 325"/>
                <a:gd name="T62" fmla="*/ 140 w 143"/>
                <a:gd name="T63" fmla="*/ 179 h 325"/>
                <a:gd name="T64" fmla="*/ 143 w 143"/>
                <a:gd name="T65" fmla="*/ 185 h 325"/>
                <a:gd name="T66" fmla="*/ 137 w 143"/>
                <a:gd name="T67" fmla="*/ 218 h 325"/>
                <a:gd name="T68" fmla="*/ 118 w 143"/>
                <a:gd name="T69" fmla="*/ 257 h 325"/>
                <a:gd name="T70" fmla="*/ 101 w 143"/>
                <a:gd name="T71" fmla="*/ 282 h 325"/>
                <a:gd name="T72" fmla="*/ 97 w 143"/>
                <a:gd name="T73" fmla="*/ 311 h 325"/>
                <a:gd name="T74" fmla="*/ 84 w 143"/>
                <a:gd name="T75" fmla="*/ 325 h 325"/>
                <a:gd name="T76" fmla="*/ 80 w 143"/>
                <a:gd name="T77" fmla="*/ 325 h 325"/>
                <a:gd name="T78" fmla="*/ 78 w 143"/>
                <a:gd name="T79" fmla="*/ 309 h 325"/>
                <a:gd name="T80" fmla="*/ 83 w 143"/>
                <a:gd name="T81" fmla="*/ 302 h 325"/>
                <a:gd name="T82" fmla="*/ 81 w 143"/>
                <a:gd name="T83" fmla="*/ 294 h 325"/>
                <a:gd name="T84" fmla="*/ 57 w 143"/>
                <a:gd name="T85" fmla="*/ 289 h 325"/>
                <a:gd name="T86" fmla="*/ 28 w 143"/>
                <a:gd name="T87" fmla="*/ 276 h 325"/>
                <a:gd name="T88" fmla="*/ 9 w 143"/>
                <a:gd name="T89" fmla="*/ 258 h 325"/>
                <a:gd name="T90" fmla="*/ 4 w 143"/>
                <a:gd name="T91" fmla="*/ 246 h 325"/>
                <a:gd name="T92" fmla="*/ 8 w 143"/>
                <a:gd name="T93" fmla="*/ 23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43" h="325">
                  <a:moveTo>
                    <a:pt x="8" y="231"/>
                  </a:moveTo>
                  <a:lnTo>
                    <a:pt x="8" y="222"/>
                  </a:lnTo>
                  <a:lnTo>
                    <a:pt x="24" y="214"/>
                  </a:lnTo>
                  <a:lnTo>
                    <a:pt x="35" y="197"/>
                  </a:lnTo>
                  <a:lnTo>
                    <a:pt x="44" y="183"/>
                  </a:lnTo>
                  <a:lnTo>
                    <a:pt x="65" y="164"/>
                  </a:lnTo>
                  <a:lnTo>
                    <a:pt x="65" y="156"/>
                  </a:lnTo>
                  <a:lnTo>
                    <a:pt x="28" y="131"/>
                  </a:lnTo>
                  <a:lnTo>
                    <a:pt x="22" y="115"/>
                  </a:lnTo>
                  <a:lnTo>
                    <a:pt x="6" y="113"/>
                  </a:lnTo>
                  <a:lnTo>
                    <a:pt x="5" y="108"/>
                  </a:lnTo>
                  <a:lnTo>
                    <a:pt x="0" y="95"/>
                  </a:lnTo>
                  <a:lnTo>
                    <a:pt x="14" y="89"/>
                  </a:lnTo>
                  <a:lnTo>
                    <a:pt x="15" y="71"/>
                  </a:lnTo>
                  <a:lnTo>
                    <a:pt x="8" y="63"/>
                  </a:lnTo>
                  <a:lnTo>
                    <a:pt x="9" y="56"/>
                  </a:lnTo>
                  <a:lnTo>
                    <a:pt x="20" y="37"/>
                  </a:lnTo>
                  <a:lnTo>
                    <a:pt x="20" y="19"/>
                  </a:lnTo>
                  <a:lnTo>
                    <a:pt x="35" y="0"/>
                  </a:lnTo>
                  <a:lnTo>
                    <a:pt x="69" y="16"/>
                  </a:lnTo>
                  <a:lnTo>
                    <a:pt x="107" y="26"/>
                  </a:lnTo>
                  <a:lnTo>
                    <a:pt x="122" y="34"/>
                  </a:lnTo>
                  <a:lnTo>
                    <a:pt x="123" y="45"/>
                  </a:lnTo>
                  <a:lnTo>
                    <a:pt x="119" y="61"/>
                  </a:lnTo>
                  <a:lnTo>
                    <a:pt x="122" y="87"/>
                  </a:lnTo>
                  <a:lnTo>
                    <a:pt x="110" y="99"/>
                  </a:lnTo>
                  <a:lnTo>
                    <a:pt x="103" y="106"/>
                  </a:lnTo>
                  <a:lnTo>
                    <a:pt x="105" y="108"/>
                  </a:lnTo>
                  <a:lnTo>
                    <a:pt x="122" y="107"/>
                  </a:lnTo>
                  <a:lnTo>
                    <a:pt x="129" y="101"/>
                  </a:lnTo>
                  <a:lnTo>
                    <a:pt x="139" y="122"/>
                  </a:lnTo>
                  <a:lnTo>
                    <a:pt x="140" y="179"/>
                  </a:lnTo>
                  <a:lnTo>
                    <a:pt x="143" y="185"/>
                  </a:lnTo>
                  <a:lnTo>
                    <a:pt x="137" y="218"/>
                  </a:lnTo>
                  <a:lnTo>
                    <a:pt x="118" y="257"/>
                  </a:lnTo>
                  <a:lnTo>
                    <a:pt x="101" y="282"/>
                  </a:lnTo>
                  <a:lnTo>
                    <a:pt x="97" y="311"/>
                  </a:lnTo>
                  <a:lnTo>
                    <a:pt x="84" y="325"/>
                  </a:lnTo>
                  <a:lnTo>
                    <a:pt x="80" y="325"/>
                  </a:lnTo>
                  <a:lnTo>
                    <a:pt x="78" y="309"/>
                  </a:lnTo>
                  <a:lnTo>
                    <a:pt x="83" y="302"/>
                  </a:lnTo>
                  <a:lnTo>
                    <a:pt x="81" y="294"/>
                  </a:lnTo>
                  <a:lnTo>
                    <a:pt x="57" y="289"/>
                  </a:lnTo>
                  <a:lnTo>
                    <a:pt x="28" y="276"/>
                  </a:lnTo>
                  <a:lnTo>
                    <a:pt x="9" y="258"/>
                  </a:lnTo>
                  <a:lnTo>
                    <a:pt x="4" y="246"/>
                  </a:lnTo>
                  <a:lnTo>
                    <a:pt x="8"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81">
              <a:extLst>
                <a:ext uri="{FF2B5EF4-FFF2-40B4-BE49-F238E27FC236}">
                  <a16:creationId xmlns:a16="http://schemas.microsoft.com/office/drawing/2014/main" id="{68A784A2-AD99-9CD0-8C93-02547CDAAA71}"/>
                </a:ext>
              </a:extLst>
            </p:cNvPr>
            <p:cNvSpPr>
              <a:spLocks/>
            </p:cNvSpPr>
            <p:nvPr/>
          </p:nvSpPr>
          <p:spPr bwMode="auto">
            <a:xfrm>
              <a:off x="4938" y="1494"/>
              <a:ext cx="146" cy="328"/>
            </a:xfrm>
            <a:custGeom>
              <a:avLst/>
              <a:gdLst>
                <a:gd name="T0" fmla="*/ 10 w 146"/>
                <a:gd name="T1" fmla="*/ 233 h 328"/>
                <a:gd name="T2" fmla="*/ 26 w 146"/>
                <a:gd name="T3" fmla="*/ 217 h 328"/>
                <a:gd name="T4" fmla="*/ 46 w 146"/>
                <a:gd name="T5" fmla="*/ 186 h 328"/>
                <a:gd name="T6" fmla="*/ 67 w 146"/>
                <a:gd name="T7" fmla="*/ 157 h 328"/>
                <a:gd name="T8" fmla="*/ 24 w 146"/>
                <a:gd name="T9" fmla="*/ 116 h 328"/>
                <a:gd name="T10" fmla="*/ 8 w 146"/>
                <a:gd name="T11" fmla="*/ 110 h 328"/>
                <a:gd name="T12" fmla="*/ 4 w 146"/>
                <a:gd name="T13" fmla="*/ 98 h 328"/>
                <a:gd name="T14" fmla="*/ 17 w 146"/>
                <a:gd name="T15" fmla="*/ 72 h 328"/>
                <a:gd name="T16" fmla="*/ 11 w 146"/>
                <a:gd name="T17" fmla="*/ 58 h 328"/>
                <a:gd name="T18" fmla="*/ 23 w 146"/>
                <a:gd name="T19" fmla="*/ 21 h 328"/>
                <a:gd name="T20" fmla="*/ 69 w 146"/>
                <a:gd name="T21" fmla="*/ 19 h 328"/>
                <a:gd name="T22" fmla="*/ 121 w 146"/>
                <a:gd name="T23" fmla="*/ 37 h 328"/>
                <a:gd name="T24" fmla="*/ 119 w 146"/>
                <a:gd name="T25" fmla="*/ 63 h 328"/>
                <a:gd name="T26" fmla="*/ 110 w 146"/>
                <a:gd name="T27" fmla="*/ 100 h 328"/>
                <a:gd name="T28" fmla="*/ 106 w 146"/>
                <a:gd name="T29" fmla="*/ 112 h 328"/>
                <a:gd name="T30" fmla="*/ 129 w 146"/>
                <a:gd name="T31" fmla="*/ 106 h 328"/>
                <a:gd name="T32" fmla="*/ 139 w 146"/>
                <a:gd name="T33" fmla="*/ 181 h 328"/>
                <a:gd name="T34" fmla="*/ 135 w 146"/>
                <a:gd name="T35" fmla="*/ 219 h 328"/>
                <a:gd name="T36" fmla="*/ 101 w 146"/>
                <a:gd name="T37" fmla="*/ 283 h 328"/>
                <a:gd name="T38" fmla="*/ 85 w 146"/>
                <a:gd name="T39" fmla="*/ 324 h 328"/>
                <a:gd name="T40" fmla="*/ 81 w 146"/>
                <a:gd name="T41" fmla="*/ 311 h 328"/>
                <a:gd name="T42" fmla="*/ 84 w 146"/>
                <a:gd name="T43" fmla="*/ 294 h 328"/>
                <a:gd name="T44" fmla="*/ 30 w 146"/>
                <a:gd name="T45" fmla="*/ 276 h 328"/>
                <a:gd name="T46" fmla="*/ 6 w 146"/>
                <a:gd name="T47" fmla="*/ 248 h 328"/>
                <a:gd name="T48" fmla="*/ 10 w 146"/>
                <a:gd name="T49" fmla="*/ 233 h 328"/>
                <a:gd name="T50" fmla="*/ 7 w 146"/>
                <a:gd name="T51" fmla="*/ 232 h 328"/>
                <a:gd name="T52" fmla="*/ 9 w 146"/>
                <a:gd name="T53" fmla="*/ 261 h 328"/>
                <a:gd name="T54" fmla="*/ 58 w 146"/>
                <a:gd name="T55" fmla="*/ 293 h 328"/>
                <a:gd name="T56" fmla="*/ 82 w 146"/>
                <a:gd name="T57" fmla="*/ 304 h 328"/>
                <a:gd name="T58" fmla="*/ 79 w 146"/>
                <a:gd name="T59" fmla="*/ 328 h 328"/>
                <a:gd name="T60" fmla="*/ 99 w 146"/>
                <a:gd name="T61" fmla="*/ 313 h 328"/>
                <a:gd name="T62" fmla="*/ 120 w 146"/>
                <a:gd name="T63" fmla="*/ 260 h 328"/>
                <a:gd name="T64" fmla="*/ 146 w 146"/>
                <a:gd name="T65" fmla="*/ 187 h 328"/>
                <a:gd name="T66" fmla="*/ 141 w 146"/>
                <a:gd name="T67" fmla="*/ 124 h 328"/>
                <a:gd name="T68" fmla="*/ 123 w 146"/>
                <a:gd name="T69" fmla="*/ 107 h 328"/>
                <a:gd name="T70" fmla="*/ 106 w 146"/>
                <a:gd name="T71" fmla="*/ 108 h 328"/>
                <a:gd name="T72" fmla="*/ 125 w 146"/>
                <a:gd name="T73" fmla="*/ 91 h 328"/>
                <a:gd name="T74" fmla="*/ 126 w 146"/>
                <a:gd name="T75" fmla="*/ 47 h 328"/>
                <a:gd name="T76" fmla="*/ 109 w 146"/>
                <a:gd name="T77" fmla="*/ 27 h 328"/>
                <a:gd name="T78" fmla="*/ 36 w 146"/>
                <a:gd name="T79" fmla="*/ 0 h 328"/>
                <a:gd name="T80" fmla="*/ 20 w 146"/>
                <a:gd name="T81" fmla="*/ 39 h 328"/>
                <a:gd name="T82" fmla="*/ 7 w 146"/>
                <a:gd name="T83" fmla="*/ 66 h 328"/>
                <a:gd name="T84" fmla="*/ 13 w 146"/>
                <a:gd name="T85" fmla="*/ 89 h 328"/>
                <a:gd name="T86" fmla="*/ 5 w 146"/>
                <a:gd name="T87" fmla="*/ 111 h 328"/>
                <a:gd name="T88" fmla="*/ 22 w 146"/>
                <a:gd name="T89" fmla="*/ 118 h 328"/>
                <a:gd name="T90" fmla="*/ 64 w 146"/>
                <a:gd name="T91" fmla="*/ 159 h 328"/>
                <a:gd name="T92" fmla="*/ 44 w 146"/>
                <a:gd name="T93" fmla="*/ 184 h 328"/>
                <a:gd name="T94" fmla="*/ 24 w 146"/>
                <a:gd name="T95" fmla="*/ 215 h 328"/>
                <a:gd name="T96" fmla="*/ 7 w 146"/>
                <a:gd name="T97" fmla="*/ 232 h 328"/>
                <a:gd name="T98" fmla="*/ 7 w 146"/>
                <a:gd name="T99"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46" h="328">
                  <a:moveTo>
                    <a:pt x="9" y="233"/>
                  </a:moveTo>
                  <a:lnTo>
                    <a:pt x="10" y="233"/>
                  </a:lnTo>
                  <a:lnTo>
                    <a:pt x="11" y="225"/>
                  </a:lnTo>
                  <a:lnTo>
                    <a:pt x="26" y="217"/>
                  </a:lnTo>
                  <a:lnTo>
                    <a:pt x="37" y="200"/>
                  </a:lnTo>
                  <a:lnTo>
                    <a:pt x="46" y="186"/>
                  </a:lnTo>
                  <a:lnTo>
                    <a:pt x="67" y="167"/>
                  </a:lnTo>
                  <a:lnTo>
                    <a:pt x="67" y="157"/>
                  </a:lnTo>
                  <a:lnTo>
                    <a:pt x="30" y="132"/>
                  </a:lnTo>
                  <a:lnTo>
                    <a:pt x="24" y="116"/>
                  </a:lnTo>
                  <a:lnTo>
                    <a:pt x="8" y="114"/>
                  </a:lnTo>
                  <a:lnTo>
                    <a:pt x="8" y="110"/>
                  </a:lnTo>
                  <a:lnTo>
                    <a:pt x="8" y="110"/>
                  </a:lnTo>
                  <a:lnTo>
                    <a:pt x="4" y="98"/>
                  </a:lnTo>
                  <a:lnTo>
                    <a:pt x="16" y="92"/>
                  </a:lnTo>
                  <a:lnTo>
                    <a:pt x="17" y="72"/>
                  </a:lnTo>
                  <a:lnTo>
                    <a:pt x="10" y="65"/>
                  </a:lnTo>
                  <a:lnTo>
                    <a:pt x="11" y="58"/>
                  </a:lnTo>
                  <a:lnTo>
                    <a:pt x="23" y="40"/>
                  </a:lnTo>
                  <a:lnTo>
                    <a:pt x="23" y="21"/>
                  </a:lnTo>
                  <a:lnTo>
                    <a:pt x="37" y="4"/>
                  </a:lnTo>
                  <a:lnTo>
                    <a:pt x="69" y="19"/>
                  </a:lnTo>
                  <a:lnTo>
                    <a:pt x="108" y="30"/>
                  </a:lnTo>
                  <a:lnTo>
                    <a:pt x="121" y="37"/>
                  </a:lnTo>
                  <a:lnTo>
                    <a:pt x="123" y="47"/>
                  </a:lnTo>
                  <a:lnTo>
                    <a:pt x="119" y="63"/>
                  </a:lnTo>
                  <a:lnTo>
                    <a:pt x="121" y="89"/>
                  </a:lnTo>
                  <a:lnTo>
                    <a:pt x="110" y="100"/>
                  </a:lnTo>
                  <a:lnTo>
                    <a:pt x="101" y="107"/>
                  </a:lnTo>
                  <a:lnTo>
                    <a:pt x="106" y="112"/>
                  </a:lnTo>
                  <a:lnTo>
                    <a:pt x="124" y="110"/>
                  </a:lnTo>
                  <a:lnTo>
                    <a:pt x="129" y="106"/>
                  </a:lnTo>
                  <a:lnTo>
                    <a:pt x="138" y="125"/>
                  </a:lnTo>
                  <a:lnTo>
                    <a:pt x="139" y="181"/>
                  </a:lnTo>
                  <a:lnTo>
                    <a:pt x="142" y="187"/>
                  </a:lnTo>
                  <a:lnTo>
                    <a:pt x="135" y="219"/>
                  </a:lnTo>
                  <a:lnTo>
                    <a:pt x="117" y="258"/>
                  </a:lnTo>
                  <a:lnTo>
                    <a:pt x="101" y="283"/>
                  </a:lnTo>
                  <a:lnTo>
                    <a:pt x="97" y="312"/>
                  </a:lnTo>
                  <a:lnTo>
                    <a:pt x="85" y="324"/>
                  </a:lnTo>
                  <a:lnTo>
                    <a:pt x="82" y="324"/>
                  </a:lnTo>
                  <a:lnTo>
                    <a:pt x="81" y="311"/>
                  </a:lnTo>
                  <a:lnTo>
                    <a:pt x="85" y="305"/>
                  </a:lnTo>
                  <a:lnTo>
                    <a:pt x="84" y="294"/>
                  </a:lnTo>
                  <a:lnTo>
                    <a:pt x="58" y="290"/>
                  </a:lnTo>
                  <a:lnTo>
                    <a:pt x="30" y="276"/>
                  </a:lnTo>
                  <a:lnTo>
                    <a:pt x="11" y="259"/>
                  </a:lnTo>
                  <a:lnTo>
                    <a:pt x="6" y="248"/>
                  </a:lnTo>
                  <a:lnTo>
                    <a:pt x="10" y="233"/>
                  </a:lnTo>
                  <a:lnTo>
                    <a:pt x="10" y="233"/>
                  </a:lnTo>
                  <a:lnTo>
                    <a:pt x="9" y="233"/>
                  </a:lnTo>
                  <a:lnTo>
                    <a:pt x="7" y="232"/>
                  </a:lnTo>
                  <a:lnTo>
                    <a:pt x="2" y="248"/>
                  </a:lnTo>
                  <a:lnTo>
                    <a:pt x="9" y="261"/>
                  </a:lnTo>
                  <a:lnTo>
                    <a:pt x="28" y="279"/>
                  </a:lnTo>
                  <a:lnTo>
                    <a:pt x="58" y="293"/>
                  </a:lnTo>
                  <a:lnTo>
                    <a:pt x="81" y="297"/>
                  </a:lnTo>
                  <a:lnTo>
                    <a:pt x="82" y="304"/>
                  </a:lnTo>
                  <a:lnTo>
                    <a:pt x="76" y="309"/>
                  </a:lnTo>
                  <a:lnTo>
                    <a:pt x="79" y="328"/>
                  </a:lnTo>
                  <a:lnTo>
                    <a:pt x="86" y="328"/>
                  </a:lnTo>
                  <a:lnTo>
                    <a:pt x="99" y="313"/>
                  </a:lnTo>
                  <a:lnTo>
                    <a:pt x="104" y="284"/>
                  </a:lnTo>
                  <a:lnTo>
                    <a:pt x="120" y="260"/>
                  </a:lnTo>
                  <a:lnTo>
                    <a:pt x="139" y="220"/>
                  </a:lnTo>
                  <a:lnTo>
                    <a:pt x="146" y="187"/>
                  </a:lnTo>
                  <a:lnTo>
                    <a:pt x="142" y="180"/>
                  </a:lnTo>
                  <a:lnTo>
                    <a:pt x="141" y="124"/>
                  </a:lnTo>
                  <a:lnTo>
                    <a:pt x="130" y="101"/>
                  </a:lnTo>
                  <a:lnTo>
                    <a:pt x="123" y="107"/>
                  </a:lnTo>
                  <a:lnTo>
                    <a:pt x="108" y="109"/>
                  </a:lnTo>
                  <a:lnTo>
                    <a:pt x="106" y="108"/>
                  </a:lnTo>
                  <a:lnTo>
                    <a:pt x="112" y="102"/>
                  </a:lnTo>
                  <a:lnTo>
                    <a:pt x="125" y="91"/>
                  </a:lnTo>
                  <a:lnTo>
                    <a:pt x="123" y="63"/>
                  </a:lnTo>
                  <a:lnTo>
                    <a:pt x="126" y="47"/>
                  </a:lnTo>
                  <a:lnTo>
                    <a:pt x="125" y="35"/>
                  </a:lnTo>
                  <a:lnTo>
                    <a:pt x="109" y="27"/>
                  </a:lnTo>
                  <a:lnTo>
                    <a:pt x="70" y="15"/>
                  </a:lnTo>
                  <a:lnTo>
                    <a:pt x="36" y="0"/>
                  </a:lnTo>
                  <a:lnTo>
                    <a:pt x="20" y="20"/>
                  </a:lnTo>
                  <a:lnTo>
                    <a:pt x="20" y="39"/>
                  </a:lnTo>
                  <a:lnTo>
                    <a:pt x="8" y="57"/>
                  </a:lnTo>
                  <a:lnTo>
                    <a:pt x="7" y="66"/>
                  </a:lnTo>
                  <a:lnTo>
                    <a:pt x="14" y="73"/>
                  </a:lnTo>
                  <a:lnTo>
                    <a:pt x="13" y="89"/>
                  </a:lnTo>
                  <a:lnTo>
                    <a:pt x="0" y="96"/>
                  </a:lnTo>
                  <a:lnTo>
                    <a:pt x="5" y="111"/>
                  </a:lnTo>
                  <a:lnTo>
                    <a:pt x="5" y="117"/>
                  </a:lnTo>
                  <a:lnTo>
                    <a:pt x="22" y="118"/>
                  </a:lnTo>
                  <a:lnTo>
                    <a:pt x="27" y="135"/>
                  </a:lnTo>
                  <a:lnTo>
                    <a:pt x="64" y="159"/>
                  </a:lnTo>
                  <a:lnTo>
                    <a:pt x="64" y="165"/>
                  </a:lnTo>
                  <a:lnTo>
                    <a:pt x="44" y="184"/>
                  </a:lnTo>
                  <a:lnTo>
                    <a:pt x="34" y="198"/>
                  </a:lnTo>
                  <a:lnTo>
                    <a:pt x="24" y="215"/>
                  </a:lnTo>
                  <a:lnTo>
                    <a:pt x="8" y="223"/>
                  </a:lnTo>
                  <a:lnTo>
                    <a:pt x="7" y="232"/>
                  </a:lnTo>
                  <a:lnTo>
                    <a:pt x="9" y="233"/>
                  </a:lnTo>
                  <a:lnTo>
                    <a:pt x="7" y="232"/>
                  </a:lnTo>
                  <a:lnTo>
                    <a:pt x="9" y="2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82">
              <a:extLst>
                <a:ext uri="{FF2B5EF4-FFF2-40B4-BE49-F238E27FC236}">
                  <a16:creationId xmlns:a16="http://schemas.microsoft.com/office/drawing/2014/main" id="{3540CCE5-8A10-D3A6-7153-218BDBDCD864}"/>
                </a:ext>
              </a:extLst>
            </p:cNvPr>
            <p:cNvSpPr>
              <a:spLocks/>
            </p:cNvSpPr>
            <p:nvPr/>
          </p:nvSpPr>
          <p:spPr bwMode="auto">
            <a:xfrm>
              <a:off x="1420" y="2221"/>
              <a:ext cx="726" cy="757"/>
            </a:xfrm>
            <a:custGeom>
              <a:avLst/>
              <a:gdLst>
                <a:gd name="T0" fmla="*/ 203 w 726"/>
                <a:gd name="T1" fmla="*/ 715 h 757"/>
                <a:gd name="T2" fmla="*/ 102 w 726"/>
                <a:gd name="T3" fmla="*/ 699 h 757"/>
                <a:gd name="T4" fmla="*/ 95 w 726"/>
                <a:gd name="T5" fmla="*/ 757 h 757"/>
                <a:gd name="T6" fmla="*/ 0 w 726"/>
                <a:gd name="T7" fmla="*/ 745 h 757"/>
                <a:gd name="T8" fmla="*/ 36 w 726"/>
                <a:gd name="T9" fmla="*/ 505 h 757"/>
                <a:gd name="T10" fmla="*/ 78 w 726"/>
                <a:gd name="T11" fmla="*/ 187 h 757"/>
                <a:gd name="T12" fmla="*/ 105 w 726"/>
                <a:gd name="T13" fmla="*/ 0 h 757"/>
                <a:gd name="T14" fmla="*/ 309 w 726"/>
                <a:gd name="T15" fmla="*/ 24 h 757"/>
                <a:gd name="T16" fmla="*/ 533 w 726"/>
                <a:gd name="T17" fmla="*/ 50 h 757"/>
                <a:gd name="T18" fmla="*/ 726 w 726"/>
                <a:gd name="T19" fmla="*/ 68 h 757"/>
                <a:gd name="T20" fmla="*/ 724 w 726"/>
                <a:gd name="T21" fmla="*/ 132 h 757"/>
                <a:gd name="T22" fmla="*/ 715 w 726"/>
                <a:gd name="T23" fmla="*/ 132 h 757"/>
                <a:gd name="T24" fmla="*/ 671 w 726"/>
                <a:gd name="T25" fmla="*/ 719 h 757"/>
                <a:gd name="T26" fmla="*/ 501 w 726"/>
                <a:gd name="T27" fmla="*/ 708 h 757"/>
                <a:gd name="T28" fmla="*/ 271 w 726"/>
                <a:gd name="T29" fmla="*/ 686 h 757"/>
                <a:gd name="T30" fmla="*/ 275 w 726"/>
                <a:gd name="T31" fmla="*/ 723 h 757"/>
                <a:gd name="T32" fmla="*/ 203 w 726"/>
                <a:gd name="T33" fmla="*/ 715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6" h="757">
                  <a:moveTo>
                    <a:pt x="203" y="715"/>
                  </a:moveTo>
                  <a:lnTo>
                    <a:pt x="102" y="699"/>
                  </a:lnTo>
                  <a:lnTo>
                    <a:pt x="95" y="757"/>
                  </a:lnTo>
                  <a:lnTo>
                    <a:pt x="0" y="745"/>
                  </a:lnTo>
                  <a:lnTo>
                    <a:pt x="36" y="505"/>
                  </a:lnTo>
                  <a:lnTo>
                    <a:pt x="78" y="187"/>
                  </a:lnTo>
                  <a:lnTo>
                    <a:pt x="105" y="0"/>
                  </a:lnTo>
                  <a:lnTo>
                    <a:pt x="309" y="24"/>
                  </a:lnTo>
                  <a:lnTo>
                    <a:pt x="533" y="50"/>
                  </a:lnTo>
                  <a:lnTo>
                    <a:pt x="726" y="68"/>
                  </a:lnTo>
                  <a:lnTo>
                    <a:pt x="724" y="132"/>
                  </a:lnTo>
                  <a:lnTo>
                    <a:pt x="715" y="132"/>
                  </a:lnTo>
                  <a:lnTo>
                    <a:pt x="671" y="719"/>
                  </a:lnTo>
                  <a:lnTo>
                    <a:pt x="501" y="708"/>
                  </a:lnTo>
                  <a:lnTo>
                    <a:pt x="271" y="686"/>
                  </a:lnTo>
                  <a:lnTo>
                    <a:pt x="275" y="723"/>
                  </a:lnTo>
                  <a:lnTo>
                    <a:pt x="203" y="7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6" name="Freeform 83">
              <a:extLst>
                <a:ext uri="{FF2B5EF4-FFF2-40B4-BE49-F238E27FC236}">
                  <a16:creationId xmlns:a16="http://schemas.microsoft.com/office/drawing/2014/main" id="{8DF2F5E6-FAC5-E8DA-A960-FF36F89CD0EE}"/>
                </a:ext>
              </a:extLst>
            </p:cNvPr>
            <p:cNvSpPr>
              <a:spLocks/>
            </p:cNvSpPr>
            <p:nvPr/>
          </p:nvSpPr>
          <p:spPr bwMode="auto">
            <a:xfrm>
              <a:off x="1418" y="2220"/>
              <a:ext cx="729" cy="760"/>
            </a:xfrm>
            <a:custGeom>
              <a:avLst/>
              <a:gdLst>
                <a:gd name="T0" fmla="*/ 205 w 729"/>
                <a:gd name="T1" fmla="*/ 716 h 760"/>
                <a:gd name="T2" fmla="*/ 205 w 729"/>
                <a:gd name="T3" fmla="*/ 714 h 760"/>
                <a:gd name="T4" fmla="*/ 103 w 729"/>
                <a:gd name="T5" fmla="*/ 698 h 760"/>
                <a:gd name="T6" fmla="*/ 95 w 729"/>
                <a:gd name="T7" fmla="*/ 755 h 760"/>
                <a:gd name="T8" fmla="*/ 4 w 729"/>
                <a:gd name="T9" fmla="*/ 744 h 760"/>
                <a:gd name="T10" fmla="*/ 39 w 729"/>
                <a:gd name="T11" fmla="*/ 508 h 760"/>
                <a:gd name="T12" fmla="*/ 81 w 729"/>
                <a:gd name="T13" fmla="*/ 188 h 760"/>
                <a:gd name="T14" fmla="*/ 80 w 729"/>
                <a:gd name="T15" fmla="*/ 188 h 760"/>
                <a:gd name="T16" fmla="*/ 81 w 729"/>
                <a:gd name="T17" fmla="*/ 188 h 760"/>
                <a:gd name="T18" fmla="*/ 108 w 729"/>
                <a:gd name="T19" fmla="*/ 3 h 760"/>
                <a:gd name="T20" fmla="*/ 311 w 729"/>
                <a:gd name="T21" fmla="*/ 27 h 760"/>
                <a:gd name="T22" fmla="*/ 535 w 729"/>
                <a:gd name="T23" fmla="*/ 52 h 760"/>
                <a:gd name="T24" fmla="*/ 726 w 729"/>
                <a:gd name="T25" fmla="*/ 70 h 760"/>
                <a:gd name="T26" fmla="*/ 725 w 729"/>
                <a:gd name="T27" fmla="*/ 131 h 760"/>
                <a:gd name="T28" fmla="*/ 716 w 729"/>
                <a:gd name="T29" fmla="*/ 131 h 760"/>
                <a:gd name="T30" fmla="*/ 671 w 729"/>
                <a:gd name="T31" fmla="*/ 718 h 760"/>
                <a:gd name="T32" fmla="*/ 503 w 729"/>
                <a:gd name="T33" fmla="*/ 707 h 760"/>
                <a:gd name="T34" fmla="*/ 272 w 729"/>
                <a:gd name="T35" fmla="*/ 685 h 760"/>
                <a:gd name="T36" fmla="*/ 276 w 729"/>
                <a:gd name="T37" fmla="*/ 722 h 760"/>
                <a:gd name="T38" fmla="*/ 205 w 729"/>
                <a:gd name="T39" fmla="*/ 714 h 760"/>
                <a:gd name="T40" fmla="*/ 205 w 729"/>
                <a:gd name="T41" fmla="*/ 716 h 760"/>
                <a:gd name="T42" fmla="*/ 205 w 729"/>
                <a:gd name="T43" fmla="*/ 714 h 760"/>
                <a:gd name="T44" fmla="*/ 205 w 729"/>
                <a:gd name="T45" fmla="*/ 716 h 760"/>
                <a:gd name="T46" fmla="*/ 205 w 729"/>
                <a:gd name="T47" fmla="*/ 717 h 760"/>
                <a:gd name="T48" fmla="*/ 280 w 729"/>
                <a:gd name="T49" fmla="*/ 727 h 760"/>
                <a:gd name="T50" fmla="*/ 275 w 729"/>
                <a:gd name="T51" fmla="*/ 689 h 760"/>
                <a:gd name="T52" fmla="*/ 503 w 729"/>
                <a:gd name="T53" fmla="*/ 710 h 760"/>
                <a:gd name="T54" fmla="*/ 674 w 729"/>
                <a:gd name="T55" fmla="*/ 721 h 760"/>
                <a:gd name="T56" fmla="*/ 719 w 729"/>
                <a:gd name="T57" fmla="*/ 134 h 760"/>
                <a:gd name="T58" fmla="*/ 727 w 729"/>
                <a:gd name="T59" fmla="*/ 135 h 760"/>
                <a:gd name="T60" fmla="*/ 729 w 729"/>
                <a:gd name="T61" fmla="*/ 66 h 760"/>
                <a:gd name="T62" fmla="*/ 536 w 729"/>
                <a:gd name="T63" fmla="*/ 49 h 760"/>
                <a:gd name="T64" fmla="*/ 311 w 729"/>
                <a:gd name="T65" fmla="*/ 24 h 760"/>
                <a:gd name="T66" fmla="*/ 105 w 729"/>
                <a:gd name="T67" fmla="*/ 0 h 760"/>
                <a:gd name="T68" fmla="*/ 79 w 729"/>
                <a:gd name="T69" fmla="*/ 187 h 760"/>
                <a:gd name="T70" fmla="*/ 36 w 729"/>
                <a:gd name="T71" fmla="*/ 506 h 760"/>
                <a:gd name="T72" fmla="*/ 0 w 729"/>
                <a:gd name="T73" fmla="*/ 747 h 760"/>
                <a:gd name="T74" fmla="*/ 98 w 729"/>
                <a:gd name="T75" fmla="*/ 760 h 760"/>
                <a:gd name="T76" fmla="*/ 106 w 729"/>
                <a:gd name="T77" fmla="*/ 702 h 760"/>
                <a:gd name="T78" fmla="*/ 205 w 729"/>
                <a:gd name="T79" fmla="*/ 717 h 760"/>
                <a:gd name="T80" fmla="*/ 205 w 729"/>
                <a:gd name="T81" fmla="*/ 717 h 760"/>
                <a:gd name="T82" fmla="*/ 205 w 729"/>
                <a:gd name="T83" fmla="*/ 716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9" h="760">
                  <a:moveTo>
                    <a:pt x="205" y="716"/>
                  </a:moveTo>
                  <a:lnTo>
                    <a:pt x="205" y="714"/>
                  </a:lnTo>
                  <a:lnTo>
                    <a:pt x="103" y="698"/>
                  </a:lnTo>
                  <a:lnTo>
                    <a:pt x="95" y="755"/>
                  </a:lnTo>
                  <a:lnTo>
                    <a:pt x="4" y="744"/>
                  </a:lnTo>
                  <a:lnTo>
                    <a:pt x="39" y="508"/>
                  </a:lnTo>
                  <a:lnTo>
                    <a:pt x="81" y="188"/>
                  </a:lnTo>
                  <a:lnTo>
                    <a:pt x="80" y="188"/>
                  </a:lnTo>
                  <a:lnTo>
                    <a:pt x="81" y="188"/>
                  </a:lnTo>
                  <a:lnTo>
                    <a:pt x="108" y="3"/>
                  </a:lnTo>
                  <a:lnTo>
                    <a:pt x="311" y="27"/>
                  </a:lnTo>
                  <a:lnTo>
                    <a:pt x="535" y="52"/>
                  </a:lnTo>
                  <a:lnTo>
                    <a:pt x="726" y="70"/>
                  </a:lnTo>
                  <a:lnTo>
                    <a:pt x="725" y="131"/>
                  </a:lnTo>
                  <a:lnTo>
                    <a:pt x="716" y="131"/>
                  </a:lnTo>
                  <a:lnTo>
                    <a:pt x="671" y="718"/>
                  </a:lnTo>
                  <a:lnTo>
                    <a:pt x="503" y="707"/>
                  </a:lnTo>
                  <a:lnTo>
                    <a:pt x="272" y="685"/>
                  </a:lnTo>
                  <a:lnTo>
                    <a:pt x="276" y="722"/>
                  </a:lnTo>
                  <a:lnTo>
                    <a:pt x="205" y="714"/>
                  </a:lnTo>
                  <a:lnTo>
                    <a:pt x="205" y="716"/>
                  </a:lnTo>
                  <a:lnTo>
                    <a:pt x="205" y="714"/>
                  </a:lnTo>
                  <a:lnTo>
                    <a:pt x="205" y="716"/>
                  </a:lnTo>
                  <a:lnTo>
                    <a:pt x="205" y="717"/>
                  </a:lnTo>
                  <a:lnTo>
                    <a:pt x="280" y="727"/>
                  </a:lnTo>
                  <a:lnTo>
                    <a:pt x="275" y="689"/>
                  </a:lnTo>
                  <a:lnTo>
                    <a:pt x="503" y="710"/>
                  </a:lnTo>
                  <a:lnTo>
                    <a:pt x="674" y="721"/>
                  </a:lnTo>
                  <a:lnTo>
                    <a:pt x="719" y="134"/>
                  </a:lnTo>
                  <a:lnTo>
                    <a:pt x="727" y="135"/>
                  </a:lnTo>
                  <a:lnTo>
                    <a:pt x="729" y="66"/>
                  </a:lnTo>
                  <a:lnTo>
                    <a:pt x="536" y="49"/>
                  </a:lnTo>
                  <a:lnTo>
                    <a:pt x="311" y="24"/>
                  </a:lnTo>
                  <a:lnTo>
                    <a:pt x="105" y="0"/>
                  </a:lnTo>
                  <a:lnTo>
                    <a:pt x="79" y="187"/>
                  </a:lnTo>
                  <a:lnTo>
                    <a:pt x="36" y="506"/>
                  </a:lnTo>
                  <a:lnTo>
                    <a:pt x="0" y="747"/>
                  </a:lnTo>
                  <a:lnTo>
                    <a:pt x="98" y="760"/>
                  </a:lnTo>
                  <a:lnTo>
                    <a:pt x="106" y="702"/>
                  </a:lnTo>
                  <a:lnTo>
                    <a:pt x="205" y="717"/>
                  </a:lnTo>
                  <a:lnTo>
                    <a:pt x="205" y="717"/>
                  </a:lnTo>
                  <a:lnTo>
                    <a:pt x="205" y="7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84">
              <a:extLst>
                <a:ext uri="{FF2B5EF4-FFF2-40B4-BE49-F238E27FC236}">
                  <a16:creationId xmlns:a16="http://schemas.microsoft.com/office/drawing/2014/main" id="{FEB50E55-6C21-8EEF-C4F4-6B3CFDBBD449}"/>
                </a:ext>
              </a:extLst>
            </p:cNvPr>
            <p:cNvSpPr>
              <a:spLocks/>
            </p:cNvSpPr>
            <p:nvPr/>
          </p:nvSpPr>
          <p:spPr bwMode="auto">
            <a:xfrm>
              <a:off x="463" y="1357"/>
              <a:ext cx="664" cy="1024"/>
            </a:xfrm>
            <a:custGeom>
              <a:avLst/>
              <a:gdLst>
                <a:gd name="T0" fmla="*/ 276 w 664"/>
                <a:gd name="T1" fmla="*/ 41 h 1024"/>
                <a:gd name="T2" fmla="*/ 509 w 664"/>
                <a:gd name="T3" fmla="*/ 92 h 1024"/>
                <a:gd name="T4" fmla="*/ 664 w 664"/>
                <a:gd name="T5" fmla="*/ 123 h 1024"/>
                <a:gd name="T6" fmla="*/ 601 w 664"/>
                <a:gd name="T7" fmla="*/ 442 h 1024"/>
                <a:gd name="T8" fmla="*/ 569 w 664"/>
                <a:gd name="T9" fmla="*/ 621 h 1024"/>
                <a:gd name="T10" fmla="*/ 548 w 664"/>
                <a:gd name="T11" fmla="*/ 715 h 1024"/>
                <a:gd name="T12" fmla="*/ 536 w 664"/>
                <a:gd name="T13" fmla="*/ 781 h 1024"/>
                <a:gd name="T14" fmla="*/ 520 w 664"/>
                <a:gd name="T15" fmla="*/ 880 h 1024"/>
                <a:gd name="T16" fmla="*/ 511 w 664"/>
                <a:gd name="T17" fmla="*/ 898 h 1024"/>
                <a:gd name="T18" fmla="*/ 501 w 664"/>
                <a:gd name="T19" fmla="*/ 898 h 1024"/>
                <a:gd name="T20" fmla="*/ 494 w 664"/>
                <a:gd name="T21" fmla="*/ 882 h 1024"/>
                <a:gd name="T22" fmla="*/ 476 w 664"/>
                <a:gd name="T23" fmla="*/ 879 h 1024"/>
                <a:gd name="T24" fmla="*/ 469 w 664"/>
                <a:gd name="T25" fmla="*/ 873 h 1024"/>
                <a:gd name="T26" fmla="*/ 458 w 664"/>
                <a:gd name="T27" fmla="*/ 874 h 1024"/>
                <a:gd name="T28" fmla="*/ 453 w 664"/>
                <a:gd name="T29" fmla="*/ 878 h 1024"/>
                <a:gd name="T30" fmla="*/ 442 w 664"/>
                <a:gd name="T31" fmla="*/ 887 h 1024"/>
                <a:gd name="T32" fmla="*/ 440 w 664"/>
                <a:gd name="T33" fmla="*/ 931 h 1024"/>
                <a:gd name="T34" fmla="*/ 438 w 664"/>
                <a:gd name="T35" fmla="*/ 939 h 1024"/>
                <a:gd name="T36" fmla="*/ 436 w 664"/>
                <a:gd name="T37" fmla="*/ 1013 h 1024"/>
                <a:gd name="T38" fmla="*/ 428 w 664"/>
                <a:gd name="T39" fmla="*/ 1024 h 1024"/>
                <a:gd name="T40" fmla="*/ 328 w 664"/>
                <a:gd name="T41" fmla="*/ 871 h 1024"/>
                <a:gd name="T42" fmla="*/ 75 w 664"/>
                <a:gd name="T43" fmla="*/ 498 h 1024"/>
                <a:gd name="T44" fmla="*/ 0 w 664"/>
                <a:gd name="T45" fmla="*/ 383 h 1024"/>
                <a:gd name="T46" fmla="*/ 52 w 664"/>
                <a:gd name="T47" fmla="*/ 188 h 1024"/>
                <a:gd name="T48" fmla="*/ 100 w 664"/>
                <a:gd name="T49" fmla="*/ 0 h 1024"/>
                <a:gd name="T50" fmla="*/ 276 w 664"/>
                <a:gd name="T51" fmla="*/ 41 h 1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4" h="1024">
                  <a:moveTo>
                    <a:pt x="276" y="41"/>
                  </a:moveTo>
                  <a:lnTo>
                    <a:pt x="509" y="92"/>
                  </a:lnTo>
                  <a:lnTo>
                    <a:pt x="664" y="123"/>
                  </a:lnTo>
                  <a:lnTo>
                    <a:pt x="601" y="442"/>
                  </a:lnTo>
                  <a:lnTo>
                    <a:pt x="569" y="621"/>
                  </a:lnTo>
                  <a:lnTo>
                    <a:pt x="548" y="715"/>
                  </a:lnTo>
                  <a:lnTo>
                    <a:pt x="536" y="781"/>
                  </a:lnTo>
                  <a:lnTo>
                    <a:pt x="520" y="880"/>
                  </a:lnTo>
                  <a:lnTo>
                    <a:pt x="511" y="898"/>
                  </a:lnTo>
                  <a:lnTo>
                    <a:pt x="501" y="898"/>
                  </a:lnTo>
                  <a:lnTo>
                    <a:pt x="494" y="882"/>
                  </a:lnTo>
                  <a:lnTo>
                    <a:pt x="476" y="879"/>
                  </a:lnTo>
                  <a:lnTo>
                    <a:pt x="469" y="873"/>
                  </a:lnTo>
                  <a:lnTo>
                    <a:pt x="458" y="874"/>
                  </a:lnTo>
                  <a:lnTo>
                    <a:pt x="453" y="878"/>
                  </a:lnTo>
                  <a:lnTo>
                    <a:pt x="442" y="887"/>
                  </a:lnTo>
                  <a:lnTo>
                    <a:pt x="440" y="931"/>
                  </a:lnTo>
                  <a:lnTo>
                    <a:pt x="438" y="939"/>
                  </a:lnTo>
                  <a:lnTo>
                    <a:pt x="436" y="1013"/>
                  </a:lnTo>
                  <a:lnTo>
                    <a:pt x="428" y="1024"/>
                  </a:lnTo>
                  <a:lnTo>
                    <a:pt x="328" y="871"/>
                  </a:lnTo>
                  <a:lnTo>
                    <a:pt x="75" y="498"/>
                  </a:lnTo>
                  <a:lnTo>
                    <a:pt x="0" y="383"/>
                  </a:lnTo>
                  <a:lnTo>
                    <a:pt x="52" y="188"/>
                  </a:lnTo>
                  <a:lnTo>
                    <a:pt x="100" y="0"/>
                  </a:lnTo>
                  <a:lnTo>
                    <a:pt x="276" y="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85">
              <a:extLst>
                <a:ext uri="{FF2B5EF4-FFF2-40B4-BE49-F238E27FC236}">
                  <a16:creationId xmlns:a16="http://schemas.microsoft.com/office/drawing/2014/main" id="{9D947AB2-B2EE-43E8-B652-632471936FE9}"/>
                </a:ext>
              </a:extLst>
            </p:cNvPr>
            <p:cNvSpPr>
              <a:spLocks/>
            </p:cNvSpPr>
            <p:nvPr/>
          </p:nvSpPr>
          <p:spPr bwMode="auto">
            <a:xfrm>
              <a:off x="462" y="1355"/>
              <a:ext cx="667" cy="1029"/>
            </a:xfrm>
            <a:custGeom>
              <a:avLst/>
              <a:gdLst>
                <a:gd name="T0" fmla="*/ 277 w 667"/>
                <a:gd name="T1" fmla="*/ 43 h 1029"/>
                <a:gd name="T2" fmla="*/ 277 w 667"/>
                <a:gd name="T3" fmla="*/ 45 h 1029"/>
                <a:gd name="T4" fmla="*/ 510 w 667"/>
                <a:gd name="T5" fmla="*/ 95 h 1029"/>
                <a:gd name="T6" fmla="*/ 664 w 667"/>
                <a:gd name="T7" fmla="*/ 126 h 1029"/>
                <a:gd name="T8" fmla="*/ 601 w 667"/>
                <a:gd name="T9" fmla="*/ 444 h 1029"/>
                <a:gd name="T10" fmla="*/ 567 w 667"/>
                <a:gd name="T11" fmla="*/ 623 h 1029"/>
                <a:gd name="T12" fmla="*/ 548 w 667"/>
                <a:gd name="T13" fmla="*/ 717 h 1029"/>
                <a:gd name="T14" fmla="*/ 535 w 667"/>
                <a:gd name="T15" fmla="*/ 783 h 1029"/>
                <a:gd name="T16" fmla="*/ 520 w 667"/>
                <a:gd name="T17" fmla="*/ 882 h 1029"/>
                <a:gd name="T18" fmla="*/ 511 w 667"/>
                <a:gd name="T19" fmla="*/ 899 h 1029"/>
                <a:gd name="T20" fmla="*/ 503 w 667"/>
                <a:gd name="T21" fmla="*/ 898 h 1029"/>
                <a:gd name="T22" fmla="*/ 496 w 667"/>
                <a:gd name="T23" fmla="*/ 883 h 1029"/>
                <a:gd name="T24" fmla="*/ 478 w 667"/>
                <a:gd name="T25" fmla="*/ 880 h 1029"/>
                <a:gd name="T26" fmla="*/ 470 w 667"/>
                <a:gd name="T27" fmla="*/ 873 h 1029"/>
                <a:gd name="T28" fmla="*/ 458 w 667"/>
                <a:gd name="T29" fmla="*/ 873 h 1029"/>
                <a:gd name="T30" fmla="*/ 453 w 667"/>
                <a:gd name="T31" fmla="*/ 879 h 1029"/>
                <a:gd name="T32" fmla="*/ 441 w 667"/>
                <a:gd name="T33" fmla="*/ 887 h 1029"/>
                <a:gd name="T34" fmla="*/ 440 w 667"/>
                <a:gd name="T35" fmla="*/ 931 h 1029"/>
                <a:gd name="T36" fmla="*/ 438 w 667"/>
                <a:gd name="T37" fmla="*/ 941 h 1029"/>
                <a:gd name="T38" fmla="*/ 435 w 667"/>
                <a:gd name="T39" fmla="*/ 1015 h 1029"/>
                <a:gd name="T40" fmla="*/ 429 w 667"/>
                <a:gd name="T41" fmla="*/ 1024 h 1029"/>
                <a:gd name="T42" fmla="*/ 330 w 667"/>
                <a:gd name="T43" fmla="*/ 872 h 1029"/>
                <a:gd name="T44" fmla="*/ 77 w 667"/>
                <a:gd name="T45" fmla="*/ 499 h 1029"/>
                <a:gd name="T46" fmla="*/ 3 w 667"/>
                <a:gd name="T47" fmla="*/ 385 h 1029"/>
                <a:gd name="T48" fmla="*/ 55 w 667"/>
                <a:gd name="T49" fmla="*/ 190 h 1029"/>
                <a:gd name="T50" fmla="*/ 102 w 667"/>
                <a:gd name="T51" fmla="*/ 3 h 1029"/>
                <a:gd name="T52" fmla="*/ 277 w 667"/>
                <a:gd name="T53" fmla="*/ 45 h 1029"/>
                <a:gd name="T54" fmla="*/ 277 w 667"/>
                <a:gd name="T55" fmla="*/ 45 h 1029"/>
                <a:gd name="T56" fmla="*/ 277 w 667"/>
                <a:gd name="T57" fmla="*/ 43 h 1029"/>
                <a:gd name="T58" fmla="*/ 277 w 667"/>
                <a:gd name="T59" fmla="*/ 42 h 1029"/>
                <a:gd name="T60" fmla="*/ 100 w 667"/>
                <a:gd name="T61" fmla="*/ 0 h 1029"/>
                <a:gd name="T62" fmla="*/ 52 w 667"/>
                <a:gd name="T63" fmla="*/ 190 h 1029"/>
                <a:gd name="T64" fmla="*/ 0 w 667"/>
                <a:gd name="T65" fmla="*/ 386 h 1029"/>
                <a:gd name="T66" fmla="*/ 75 w 667"/>
                <a:gd name="T67" fmla="*/ 501 h 1029"/>
                <a:gd name="T68" fmla="*/ 328 w 667"/>
                <a:gd name="T69" fmla="*/ 873 h 1029"/>
                <a:gd name="T70" fmla="*/ 429 w 667"/>
                <a:gd name="T71" fmla="*/ 1029 h 1029"/>
                <a:gd name="T72" fmla="*/ 438 w 667"/>
                <a:gd name="T73" fmla="*/ 1016 h 1029"/>
                <a:gd name="T74" fmla="*/ 441 w 667"/>
                <a:gd name="T75" fmla="*/ 941 h 1029"/>
                <a:gd name="T76" fmla="*/ 443 w 667"/>
                <a:gd name="T77" fmla="*/ 933 h 1029"/>
                <a:gd name="T78" fmla="*/ 444 w 667"/>
                <a:gd name="T79" fmla="*/ 889 h 1029"/>
                <a:gd name="T80" fmla="*/ 455 w 667"/>
                <a:gd name="T81" fmla="*/ 882 h 1029"/>
                <a:gd name="T82" fmla="*/ 459 w 667"/>
                <a:gd name="T83" fmla="*/ 877 h 1029"/>
                <a:gd name="T84" fmla="*/ 469 w 667"/>
                <a:gd name="T85" fmla="*/ 877 h 1029"/>
                <a:gd name="T86" fmla="*/ 477 w 667"/>
                <a:gd name="T87" fmla="*/ 883 h 1029"/>
                <a:gd name="T88" fmla="*/ 493 w 667"/>
                <a:gd name="T89" fmla="*/ 886 h 1029"/>
                <a:gd name="T90" fmla="*/ 501 w 667"/>
                <a:gd name="T91" fmla="*/ 901 h 1029"/>
                <a:gd name="T92" fmla="*/ 512 w 667"/>
                <a:gd name="T93" fmla="*/ 902 h 1029"/>
                <a:gd name="T94" fmla="*/ 524 w 667"/>
                <a:gd name="T95" fmla="*/ 883 h 1029"/>
                <a:gd name="T96" fmla="*/ 539 w 667"/>
                <a:gd name="T97" fmla="*/ 783 h 1029"/>
                <a:gd name="T98" fmla="*/ 551 w 667"/>
                <a:gd name="T99" fmla="*/ 717 h 1029"/>
                <a:gd name="T100" fmla="*/ 571 w 667"/>
                <a:gd name="T101" fmla="*/ 624 h 1029"/>
                <a:gd name="T102" fmla="*/ 604 w 667"/>
                <a:gd name="T103" fmla="*/ 445 h 1029"/>
                <a:gd name="T104" fmla="*/ 667 w 667"/>
                <a:gd name="T105" fmla="*/ 124 h 1029"/>
                <a:gd name="T106" fmla="*/ 510 w 667"/>
                <a:gd name="T107" fmla="*/ 92 h 1029"/>
                <a:gd name="T108" fmla="*/ 277 w 667"/>
                <a:gd name="T109" fmla="*/ 42 h 1029"/>
                <a:gd name="T110" fmla="*/ 277 w 667"/>
                <a:gd name="T111" fmla="*/ 43 h 1029"/>
                <a:gd name="T112" fmla="*/ 277 w 667"/>
                <a:gd name="T113" fmla="*/ 42 h 1029"/>
                <a:gd name="T114" fmla="*/ 277 w 667"/>
                <a:gd name="T115" fmla="*/ 43 h 1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67" h="1029">
                  <a:moveTo>
                    <a:pt x="277" y="43"/>
                  </a:moveTo>
                  <a:lnTo>
                    <a:pt x="277" y="45"/>
                  </a:lnTo>
                  <a:lnTo>
                    <a:pt x="510" y="95"/>
                  </a:lnTo>
                  <a:lnTo>
                    <a:pt x="664" y="126"/>
                  </a:lnTo>
                  <a:lnTo>
                    <a:pt x="601" y="444"/>
                  </a:lnTo>
                  <a:lnTo>
                    <a:pt x="567" y="623"/>
                  </a:lnTo>
                  <a:lnTo>
                    <a:pt x="548" y="717"/>
                  </a:lnTo>
                  <a:lnTo>
                    <a:pt x="535" y="783"/>
                  </a:lnTo>
                  <a:lnTo>
                    <a:pt x="520" y="882"/>
                  </a:lnTo>
                  <a:lnTo>
                    <a:pt x="511" y="899"/>
                  </a:lnTo>
                  <a:lnTo>
                    <a:pt x="503" y="898"/>
                  </a:lnTo>
                  <a:lnTo>
                    <a:pt x="496" y="883"/>
                  </a:lnTo>
                  <a:lnTo>
                    <a:pt x="478" y="880"/>
                  </a:lnTo>
                  <a:lnTo>
                    <a:pt x="470" y="873"/>
                  </a:lnTo>
                  <a:lnTo>
                    <a:pt x="458" y="873"/>
                  </a:lnTo>
                  <a:lnTo>
                    <a:pt x="453" y="879"/>
                  </a:lnTo>
                  <a:lnTo>
                    <a:pt x="441" y="887"/>
                  </a:lnTo>
                  <a:lnTo>
                    <a:pt x="440" y="931"/>
                  </a:lnTo>
                  <a:lnTo>
                    <a:pt x="438" y="941"/>
                  </a:lnTo>
                  <a:lnTo>
                    <a:pt x="435" y="1015"/>
                  </a:lnTo>
                  <a:lnTo>
                    <a:pt x="429" y="1024"/>
                  </a:lnTo>
                  <a:lnTo>
                    <a:pt x="330" y="872"/>
                  </a:lnTo>
                  <a:lnTo>
                    <a:pt x="77" y="499"/>
                  </a:lnTo>
                  <a:lnTo>
                    <a:pt x="3" y="385"/>
                  </a:lnTo>
                  <a:lnTo>
                    <a:pt x="55" y="190"/>
                  </a:lnTo>
                  <a:lnTo>
                    <a:pt x="102" y="3"/>
                  </a:lnTo>
                  <a:lnTo>
                    <a:pt x="277" y="45"/>
                  </a:lnTo>
                  <a:lnTo>
                    <a:pt x="277" y="45"/>
                  </a:lnTo>
                  <a:lnTo>
                    <a:pt x="277" y="43"/>
                  </a:lnTo>
                  <a:lnTo>
                    <a:pt x="277" y="42"/>
                  </a:lnTo>
                  <a:lnTo>
                    <a:pt x="100" y="0"/>
                  </a:lnTo>
                  <a:lnTo>
                    <a:pt x="52" y="190"/>
                  </a:lnTo>
                  <a:lnTo>
                    <a:pt x="0" y="386"/>
                  </a:lnTo>
                  <a:lnTo>
                    <a:pt x="75" y="501"/>
                  </a:lnTo>
                  <a:lnTo>
                    <a:pt x="328" y="873"/>
                  </a:lnTo>
                  <a:lnTo>
                    <a:pt x="429" y="1029"/>
                  </a:lnTo>
                  <a:lnTo>
                    <a:pt x="438" y="1016"/>
                  </a:lnTo>
                  <a:lnTo>
                    <a:pt x="441" y="941"/>
                  </a:lnTo>
                  <a:lnTo>
                    <a:pt x="443" y="933"/>
                  </a:lnTo>
                  <a:lnTo>
                    <a:pt x="444" y="889"/>
                  </a:lnTo>
                  <a:lnTo>
                    <a:pt x="455" y="882"/>
                  </a:lnTo>
                  <a:lnTo>
                    <a:pt x="459" y="877"/>
                  </a:lnTo>
                  <a:lnTo>
                    <a:pt x="469" y="877"/>
                  </a:lnTo>
                  <a:lnTo>
                    <a:pt x="477" y="883"/>
                  </a:lnTo>
                  <a:lnTo>
                    <a:pt x="493" y="886"/>
                  </a:lnTo>
                  <a:lnTo>
                    <a:pt x="501" y="901"/>
                  </a:lnTo>
                  <a:lnTo>
                    <a:pt x="512" y="902"/>
                  </a:lnTo>
                  <a:lnTo>
                    <a:pt x="524" y="883"/>
                  </a:lnTo>
                  <a:lnTo>
                    <a:pt x="539" y="783"/>
                  </a:lnTo>
                  <a:lnTo>
                    <a:pt x="551" y="717"/>
                  </a:lnTo>
                  <a:lnTo>
                    <a:pt x="571" y="624"/>
                  </a:lnTo>
                  <a:lnTo>
                    <a:pt x="604" y="445"/>
                  </a:lnTo>
                  <a:lnTo>
                    <a:pt x="667" y="124"/>
                  </a:lnTo>
                  <a:lnTo>
                    <a:pt x="510" y="92"/>
                  </a:lnTo>
                  <a:lnTo>
                    <a:pt x="277" y="42"/>
                  </a:lnTo>
                  <a:lnTo>
                    <a:pt x="277" y="43"/>
                  </a:lnTo>
                  <a:lnTo>
                    <a:pt x="277" y="42"/>
                  </a:lnTo>
                  <a:lnTo>
                    <a:pt x="277" y="4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9" name="Freeform 86">
              <a:extLst>
                <a:ext uri="{FF2B5EF4-FFF2-40B4-BE49-F238E27FC236}">
                  <a16:creationId xmlns:a16="http://schemas.microsoft.com/office/drawing/2014/main" id="{44B26726-3AA8-58A1-96B5-47A25FE53558}"/>
                </a:ext>
              </a:extLst>
            </p:cNvPr>
            <p:cNvSpPr>
              <a:spLocks/>
            </p:cNvSpPr>
            <p:nvPr/>
          </p:nvSpPr>
          <p:spPr bwMode="auto">
            <a:xfrm>
              <a:off x="4472" y="995"/>
              <a:ext cx="761" cy="587"/>
            </a:xfrm>
            <a:custGeom>
              <a:avLst/>
              <a:gdLst>
                <a:gd name="T0" fmla="*/ 596 w 761"/>
                <a:gd name="T1" fmla="*/ 546 h 587"/>
                <a:gd name="T2" fmla="*/ 577 w 761"/>
                <a:gd name="T3" fmla="*/ 522 h 587"/>
                <a:gd name="T4" fmla="*/ 502 w 761"/>
                <a:gd name="T5" fmla="*/ 494 h 587"/>
                <a:gd name="T6" fmla="*/ 481 w 761"/>
                <a:gd name="T7" fmla="*/ 490 h 587"/>
                <a:gd name="T8" fmla="*/ 457 w 761"/>
                <a:gd name="T9" fmla="*/ 446 h 587"/>
                <a:gd name="T10" fmla="*/ 422 w 761"/>
                <a:gd name="T11" fmla="*/ 429 h 587"/>
                <a:gd name="T12" fmla="*/ 2 w 761"/>
                <a:gd name="T13" fmla="*/ 513 h 587"/>
                <a:gd name="T14" fmla="*/ 9 w 761"/>
                <a:gd name="T15" fmla="*/ 467 h 587"/>
                <a:gd name="T16" fmla="*/ 22 w 761"/>
                <a:gd name="T17" fmla="*/ 451 h 587"/>
                <a:gd name="T18" fmla="*/ 45 w 761"/>
                <a:gd name="T19" fmla="*/ 433 h 587"/>
                <a:gd name="T20" fmla="*/ 61 w 761"/>
                <a:gd name="T21" fmla="*/ 407 h 587"/>
                <a:gd name="T22" fmla="*/ 66 w 761"/>
                <a:gd name="T23" fmla="*/ 395 h 587"/>
                <a:gd name="T24" fmla="*/ 47 w 761"/>
                <a:gd name="T25" fmla="*/ 376 h 587"/>
                <a:gd name="T26" fmla="*/ 53 w 761"/>
                <a:gd name="T27" fmla="*/ 328 h 587"/>
                <a:gd name="T28" fmla="*/ 104 w 761"/>
                <a:gd name="T29" fmla="*/ 312 h 587"/>
                <a:gd name="T30" fmla="*/ 161 w 761"/>
                <a:gd name="T31" fmla="*/ 307 h 587"/>
                <a:gd name="T32" fmla="*/ 182 w 761"/>
                <a:gd name="T33" fmla="*/ 316 h 587"/>
                <a:gd name="T34" fmla="*/ 210 w 761"/>
                <a:gd name="T35" fmla="*/ 302 h 587"/>
                <a:gd name="T36" fmla="*/ 254 w 761"/>
                <a:gd name="T37" fmla="*/ 288 h 587"/>
                <a:gd name="T38" fmla="*/ 274 w 761"/>
                <a:gd name="T39" fmla="*/ 257 h 587"/>
                <a:gd name="T40" fmla="*/ 298 w 761"/>
                <a:gd name="T41" fmla="*/ 250 h 587"/>
                <a:gd name="T42" fmla="*/ 290 w 761"/>
                <a:gd name="T43" fmla="*/ 224 h 587"/>
                <a:gd name="T44" fmla="*/ 296 w 761"/>
                <a:gd name="T45" fmla="*/ 202 h 587"/>
                <a:gd name="T46" fmla="*/ 285 w 761"/>
                <a:gd name="T47" fmla="*/ 193 h 587"/>
                <a:gd name="T48" fmla="*/ 269 w 761"/>
                <a:gd name="T49" fmla="*/ 182 h 587"/>
                <a:gd name="T50" fmla="*/ 302 w 761"/>
                <a:gd name="T51" fmla="*/ 133 h 587"/>
                <a:gd name="T52" fmla="*/ 315 w 761"/>
                <a:gd name="T53" fmla="*/ 111 h 587"/>
                <a:gd name="T54" fmla="*/ 348 w 761"/>
                <a:gd name="T55" fmla="*/ 61 h 587"/>
                <a:gd name="T56" fmla="*/ 376 w 761"/>
                <a:gd name="T57" fmla="*/ 37 h 587"/>
                <a:gd name="T58" fmla="*/ 428 w 761"/>
                <a:gd name="T59" fmla="*/ 22 h 587"/>
                <a:gd name="T60" fmla="*/ 474 w 761"/>
                <a:gd name="T61" fmla="*/ 13 h 587"/>
                <a:gd name="T62" fmla="*/ 522 w 761"/>
                <a:gd name="T63" fmla="*/ 30 h 587"/>
                <a:gd name="T64" fmla="*/ 541 w 761"/>
                <a:gd name="T65" fmla="*/ 99 h 587"/>
                <a:gd name="T66" fmla="*/ 551 w 761"/>
                <a:gd name="T67" fmla="*/ 152 h 587"/>
                <a:gd name="T68" fmla="*/ 551 w 761"/>
                <a:gd name="T69" fmla="*/ 183 h 587"/>
                <a:gd name="T70" fmla="*/ 589 w 761"/>
                <a:gd name="T71" fmla="*/ 254 h 587"/>
                <a:gd name="T72" fmla="*/ 585 w 761"/>
                <a:gd name="T73" fmla="*/ 354 h 587"/>
                <a:gd name="T74" fmla="*/ 595 w 761"/>
                <a:gd name="T75" fmla="*/ 408 h 587"/>
                <a:gd name="T76" fmla="*/ 604 w 761"/>
                <a:gd name="T77" fmla="*/ 501 h 587"/>
                <a:gd name="T78" fmla="*/ 610 w 761"/>
                <a:gd name="T79" fmla="*/ 532 h 587"/>
                <a:gd name="T80" fmla="*/ 601 w 761"/>
                <a:gd name="T81" fmla="*/ 548 h 587"/>
                <a:gd name="T82" fmla="*/ 611 w 761"/>
                <a:gd name="T83" fmla="*/ 553 h 587"/>
                <a:gd name="T84" fmla="*/ 634 w 761"/>
                <a:gd name="T85" fmla="*/ 529 h 587"/>
                <a:gd name="T86" fmla="*/ 650 w 761"/>
                <a:gd name="T87" fmla="*/ 529 h 587"/>
                <a:gd name="T88" fmla="*/ 711 w 761"/>
                <a:gd name="T89" fmla="*/ 508 h 587"/>
                <a:gd name="T90" fmla="*/ 737 w 761"/>
                <a:gd name="T91" fmla="*/ 482 h 587"/>
                <a:gd name="T92" fmla="*/ 741 w 761"/>
                <a:gd name="T93" fmla="*/ 513 h 587"/>
                <a:gd name="T94" fmla="*/ 675 w 761"/>
                <a:gd name="T95" fmla="*/ 563 h 587"/>
                <a:gd name="T96" fmla="*/ 625 w 761"/>
                <a:gd name="T97" fmla="*/ 580 h 587"/>
                <a:gd name="T98" fmla="*/ 595 w 761"/>
                <a:gd name="T99" fmla="*/ 58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1" h="587">
                  <a:moveTo>
                    <a:pt x="593" y="562"/>
                  </a:moveTo>
                  <a:lnTo>
                    <a:pt x="596" y="546"/>
                  </a:lnTo>
                  <a:lnTo>
                    <a:pt x="595" y="532"/>
                  </a:lnTo>
                  <a:lnTo>
                    <a:pt x="577" y="522"/>
                  </a:lnTo>
                  <a:lnTo>
                    <a:pt x="537" y="510"/>
                  </a:lnTo>
                  <a:lnTo>
                    <a:pt x="502" y="494"/>
                  </a:lnTo>
                  <a:lnTo>
                    <a:pt x="497" y="492"/>
                  </a:lnTo>
                  <a:lnTo>
                    <a:pt x="481" y="490"/>
                  </a:lnTo>
                  <a:lnTo>
                    <a:pt x="470" y="481"/>
                  </a:lnTo>
                  <a:lnTo>
                    <a:pt x="457" y="446"/>
                  </a:lnTo>
                  <a:lnTo>
                    <a:pt x="437" y="442"/>
                  </a:lnTo>
                  <a:lnTo>
                    <a:pt x="422" y="429"/>
                  </a:lnTo>
                  <a:lnTo>
                    <a:pt x="192" y="477"/>
                  </a:lnTo>
                  <a:lnTo>
                    <a:pt x="2" y="513"/>
                  </a:lnTo>
                  <a:lnTo>
                    <a:pt x="0" y="474"/>
                  </a:lnTo>
                  <a:lnTo>
                    <a:pt x="9" y="467"/>
                  </a:lnTo>
                  <a:lnTo>
                    <a:pt x="17" y="460"/>
                  </a:lnTo>
                  <a:lnTo>
                    <a:pt x="22" y="451"/>
                  </a:lnTo>
                  <a:lnTo>
                    <a:pt x="33" y="444"/>
                  </a:lnTo>
                  <a:lnTo>
                    <a:pt x="45" y="433"/>
                  </a:lnTo>
                  <a:lnTo>
                    <a:pt x="48" y="423"/>
                  </a:lnTo>
                  <a:lnTo>
                    <a:pt x="61" y="407"/>
                  </a:lnTo>
                  <a:lnTo>
                    <a:pt x="67" y="402"/>
                  </a:lnTo>
                  <a:lnTo>
                    <a:pt x="66" y="395"/>
                  </a:lnTo>
                  <a:lnTo>
                    <a:pt x="58" y="377"/>
                  </a:lnTo>
                  <a:lnTo>
                    <a:pt x="47" y="376"/>
                  </a:lnTo>
                  <a:lnTo>
                    <a:pt x="36" y="338"/>
                  </a:lnTo>
                  <a:lnTo>
                    <a:pt x="53" y="328"/>
                  </a:lnTo>
                  <a:lnTo>
                    <a:pt x="80" y="319"/>
                  </a:lnTo>
                  <a:lnTo>
                    <a:pt x="104" y="312"/>
                  </a:lnTo>
                  <a:lnTo>
                    <a:pt x="123" y="308"/>
                  </a:lnTo>
                  <a:lnTo>
                    <a:pt x="161" y="307"/>
                  </a:lnTo>
                  <a:lnTo>
                    <a:pt x="172" y="315"/>
                  </a:lnTo>
                  <a:lnTo>
                    <a:pt x="182" y="316"/>
                  </a:lnTo>
                  <a:lnTo>
                    <a:pt x="195" y="308"/>
                  </a:lnTo>
                  <a:lnTo>
                    <a:pt x="210" y="302"/>
                  </a:lnTo>
                  <a:lnTo>
                    <a:pt x="241" y="299"/>
                  </a:lnTo>
                  <a:lnTo>
                    <a:pt x="254" y="288"/>
                  </a:lnTo>
                  <a:lnTo>
                    <a:pt x="265" y="269"/>
                  </a:lnTo>
                  <a:lnTo>
                    <a:pt x="274" y="257"/>
                  </a:lnTo>
                  <a:lnTo>
                    <a:pt x="287" y="257"/>
                  </a:lnTo>
                  <a:lnTo>
                    <a:pt x="298" y="250"/>
                  </a:lnTo>
                  <a:lnTo>
                    <a:pt x="300" y="236"/>
                  </a:lnTo>
                  <a:lnTo>
                    <a:pt x="290" y="224"/>
                  </a:lnTo>
                  <a:lnTo>
                    <a:pt x="288" y="215"/>
                  </a:lnTo>
                  <a:lnTo>
                    <a:pt x="296" y="202"/>
                  </a:lnTo>
                  <a:lnTo>
                    <a:pt x="296" y="193"/>
                  </a:lnTo>
                  <a:lnTo>
                    <a:pt x="285" y="193"/>
                  </a:lnTo>
                  <a:lnTo>
                    <a:pt x="273" y="188"/>
                  </a:lnTo>
                  <a:lnTo>
                    <a:pt x="269" y="182"/>
                  </a:lnTo>
                  <a:lnTo>
                    <a:pt x="268" y="167"/>
                  </a:lnTo>
                  <a:lnTo>
                    <a:pt x="302" y="133"/>
                  </a:lnTo>
                  <a:lnTo>
                    <a:pt x="307" y="128"/>
                  </a:lnTo>
                  <a:lnTo>
                    <a:pt x="315" y="111"/>
                  </a:lnTo>
                  <a:lnTo>
                    <a:pt x="332" y="84"/>
                  </a:lnTo>
                  <a:lnTo>
                    <a:pt x="348" y="61"/>
                  </a:lnTo>
                  <a:lnTo>
                    <a:pt x="361" y="47"/>
                  </a:lnTo>
                  <a:lnTo>
                    <a:pt x="376" y="37"/>
                  </a:lnTo>
                  <a:lnTo>
                    <a:pt x="394" y="29"/>
                  </a:lnTo>
                  <a:lnTo>
                    <a:pt x="428" y="22"/>
                  </a:lnTo>
                  <a:lnTo>
                    <a:pt x="447" y="23"/>
                  </a:lnTo>
                  <a:lnTo>
                    <a:pt x="474" y="13"/>
                  </a:lnTo>
                  <a:lnTo>
                    <a:pt x="518" y="0"/>
                  </a:lnTo>
                  <a:lnTo>
                    <a:pt x="522" y="30"/>
                  </a:lnTo>
                  <a:lnTo>
                    <a:pt x="537" y="69"/>
                  </a:lnTo>
                  <a:lnTo>
                    <a:pt x="541" y="99"/>
                  </a:lnTo>
                  <a:lnTo>
                    <a:pt x="536" y="124"/>
                  </a:lnTo>
                  <a:lnTo>
                    <a:pt x="551" y="152"/>
                  </a:lnTo>
                  <a:lnTo>
                    <a:pt x="556" y="163"/>
                  </a:lnTo>
                  <a:lnTo>
                    <a:pt x="551" y="183"/>
                  </a:lnTo>
                  <a:lnTo>
                    <a:pt x="572" y="192"/>
                  </a:lnTo>
                  <a:lnTo>
                    <a:pt x="589" y="254"/>
                  </a:lnTo>
                  <a:lnTo>
                    <a:pt x="589" y="289"/>
                  </a:lnTo>
                  <a:lnTo>
                    <a:pt x="585" y="354"/>
                  </a:lnTo>
                  <a:lnTo>
                    <a:pt x="591" y="387"/>
                  </a:lnTo>
                  <a:lnTo>
                    <a:pt x="595" y="408"/>
                  </a:lnTo>
                  <a:lnTo>
                    <a:pt x="604" y="452"/>
                  </a:lnTo>
                  <a:lnTo>
                    <a:pt x="604" y="501"/>
                  </a:lnTo>
                  <a:lnTo>
                    <a:pt x="597" y="514"/>
                  </a:lnTo>
                  <a:lnTo>
                    <a:pt x="610" y="532"/>
                  </a:lnTo>
                  <a:lnTo>
                    <a:pt x="612" y="537"/>
                  </a:lnTo>
                  <a:lnTo>
                    <a:pt x="601" y="548"/>
                  </a:lnTo>
                  <a:lnTo>
                    <a:pt x="602" y="555"/>
                  </a:lnTo>
                  <a:lnTo>
                    <a:pt x="611" y="553"/>
                  </a:lnTo>
                  <a:lnTo>
                    <a:pt x="620" y="546"/>
                  </a:lnTo>
                  <a:lnTo>
                    <a:pt x="634" y="529"/>
                  </a:lnTo>
                  <a:lnTo>
                    <a:pt x="640" y="526"/>
                  </a:lnTo>
                  <a:lnTo>
                    <a:pt x="650" y="529"/>
                  </a:lnTo>
                  <a:lnTo>
                    <a:pt x="664" y="532"/>
                  </a:lnTo>
                  <a:lnTo>
                    <a:pt x="711" y="508"/>
                  </a:lnTo>
                  <a:lnTo>
                    <a:pt x="728" y="492"/>
                  </a:lnTo>
                  <a:lnTo>
                    <a:pt x="737" y="482"/>
                  </a:lnTo>
                  <a:lnTo>
                    <a:pt x="761" y="492"/>
                  </a:lnTo>
                  <a:lnTo>
                    <a:pt x="741" y="513"/>
                  </a:lnTo>
                  <a:lnTo>
                    <a:pt x="717" y="532"/>
                  </a:lnTo>
                  <a:lnTo>
                    <a:pt x="675" y="563"/>
                  </a:lnTo>
                  <a:lnTo>
                    <a:pt x="659" y="569"/>
                  </a:lnTo>
                  <a:lnTo>
                    <a:pt x="625" y="580"/>
                  </a:lnTo>
                  <a:lnTo>
                    <a:pt x="600" y="587"/>
                  </a:lnTo>
                  <a:lnTo>
                    <a:pt x="595" y="584"/>
                  </a:lnTo>
                  <a:lnTo>
                    <a:pt x="593" y="56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87">
              <a:extLst>
                <a:ext uri="{FF2B5EF4-FFF2-40B4-BE49-F238E27FC236}">
                  <a16:creationId xmlns:a16="http://schemas.microsoft.com/office/drawing/2014/main" id="{49351F62-DF76-A0B7-A9A3-E0E7403DD1E2}"/>
                </a:ext>
              </a:extLst>
            </p:cNvPr>
            <p:cNvSpPr>
              <a:spLocks/>
            </p:cNvSpPr>
            <p:nvPr/>
          </p:nvSpPr>
          <p:spPr bwMode="auto">
            <a:xfrm>
              <a:off x="4472" y="995"/>
              <a:ext cx="761" cy="587"/>
            </a:xfrm>
            <a:custGeom>
              <a:avLst/>
              <a:gdLst>
                <a:gd name="T0" fmla="*/ 596 w 761"/>
                <a:gd name="T1" fmla="*/ 546 h 587"/>
                <a:gd name="T2" fmla="*/ 577 w 761"/>
                <a:gd name="T3" fmla="*/ 522 h 587"/>
                <a:gd name="T4" fmla="*/ 502 w 761"/>
                <a:gd name="T5" fmla="*/ 494 h 587"/>
                <a:gd name="T6" fmla="*/ 481 w 761"/>
                <a:gd name="T7" fmla="*/ 490 h 587"/>
                <a:gd name="T8" fmla="*/ 457 w 761"/>
                <a:gd name="T9" fmla="*/ 446 h 587"/>
                <a:gd name="T10" fmla="*/ 422 w 761"/>
                <a:gd name="T11" fmla="*/ 429 h 587"/>
                <a:gd name="T12" fmla="*/ 2 w 761"/>
                <a:gd name="T13" fmla="*/ 513 h 587"/>
                <a:gd name="T14" fmla="*/ 9 w 761"/>
                <a:gd name="T15" fmla="*/ 467 h 587"/>
                <a:gd name="T16" fmla="*/ 22 w 761"/>
                <a:gd name="T17" fmla="*/ 451 h 587"/>
                <a:gd name="T18" fmla="*/ 45 w 761"/>
                <a:gd name="T19" fmla="*/ 433 h 587"/>
                <a:gd name="T20" fmla="*/ 61 w 761"/>
                <a:gd name="T21" fmla="*/ 407 h 587"/>
                <a:gd name="T22" fmla="*/ 66 w 761"/>
                <a:gd name="T23" fmla="*/ 395 h 587"/>
                <a:gd name="T24" fmla="*/ 47 w 761"/>
                <a:gd name="T25" fmla="*/ 376 h 587"/>
                <a:gd name="T26" fmla="*/ 53 w 761"/>
                <a:gd name="T27" fmla="*/ 328 h 587"/>
                <a:gd name="T28" fmla="*/ 104 w 761"/>
                <a:gd name="T29" fmla="*/ 312 h 587"/>
                <a:gd name="T30" fmla="*/ 161 w 761"/>
                <a:gd name="T31" fmla="*/ 307 h 587"/>
                <a:gd name="T32" fmla="*/ 182 w 761"/>
                <a:gd name="T33" fmla="*/ 316 h 587"/>
                <a:gd name="T34" fmla="*/ 210 w 761"/>
                <a:gd name="T35" fmla="*/ 302 h 587"/>
                <a:gd name="T36" fmla="*/ 254 w 761"/>
                <a:gd name="T37" fmla="*/ 288 h 587"/>
                <a:gd name="T38" fmla="*/ 274 w 761"/>
                <a:gd name="T39" fmla="*/ 257 h 587"/>
                <a:gd name="T40" fmla="*/ 298 w 761"/>
                <a:gd name="T41" fmla="*/ 250 h 587"/>
                <a:gd name="T42" fmla="*/ 290 w 761"/>
                <a:gd name="T43" fmla="*/ 224 h 587"/>
                <a:gd name="T44" fmla="*/ 296 w 761"/>
                <a:gd name="T45" fmla="*/ 202 h 587"/>
                <a:gd name="T46" fmla="*/ 285 w 761"/>
                <a:gd name="T47" fmla="*/ 193 h 587"/>
                <a:gd name="T48" fmla="*/ 269 w 761"/>
                <a:gd name="T49" fmla="*/ 182 h 587"/>
                <a:gd name="T50" fmla="*/ 302 w 761"/>
                <a:gd name="T51" fmla="*/ 133 h 587"/>
                <a:gd name="T52" fmla="*/ 315 w 761"/>
                <a:gd name="T53" fmla="*/ 111 h 587"/>
                <a:gd name="T54" fmla="*/ 348 w 761"/>
                <a:gd name="T55" fmla="*/ 61 h 587"/>
                <a:gd name="T56" fmla="*/ 376 w 761"/>
                <a:gd name="T57" fmla="*/ 37 h 587"/>
                <a:gd name="T58" fmla="*/ 428 w 761"/>
                <a:gd name="T59" fmla="*/ 22 h 587"/>
                <a:gd name="T60" fmla="*/ 474 w 761"/>
                <a:gd name="T61" fmla="*/ 13 h 587"/>
                <a:gd name="T62" fmla="*/ 522 w 761"/>
                <a:gd name="T63" fmla="*/ 30 h 587"/>
                <a:gd name="T64" fmla="*/ 541 w 761"/>
                <a:gd name="T65" fmla="*/ 99 h 587"/>
                <a:gd name="T66" fmla="*/ 551 w 761"/>
                <a:gd name="T67" fmla="*/ 152 h 587"/>
                <a:gd name="T68" fmla="*/ 551 w 761"/>
                <a:gd name="T69" fmla="*/ 183 h 587"/>
                <a:gd name="T70" fmla="*/ 589 w 761"/>
                <a:gd name="T71" fmla="*/ 254 h 587"/>
                <a:gd name="T72" fmla="*/ 585 w 761"/>
                <a:gd name="T73" fmla="*/ 354 h 587"/>
                <a:gd name="T74" fmla="*/ 595 w 761"/>
                <a:gd name="T75" fmla="*/ 408 h 587"/>
                <a:gd name="T76" fmla="*/ 604 w 761"/>
                <a:gd name="T77" fmla="*/ 501 h 587"/>
                <a:gd name="T78" fmla="*/ 610 w 761"/>
                <a:gd name="T79" fmla="*/ 532 h 587"/>
                <a:gd name="T80" fmla="*/ 601 w 761"/>
                <a:gd name="T81" fmla="*/ 548 h 587"/>
                <a:gd name="T82" fmla="*/ 611 w 761"/>
                <a:gd name="T83" fmla="*/ 553 h 587"/>
                <a:gd name="T84" fmla="*/ 634 w 761"/>
                <a:gd name="T85" fmla="*/ 529 h 587"/>
                <a:gd name="T86" fmla="*/ 650 w 761"/>
                <a:gd name="T87" fmla="*/ 529 h 587"/>
                <a:gd name="T88" fmla="*/ 711 w 761"/>
                <a:gd name="T89" fmla="*/ 508 h 587"/>
                <a:gd name="T90" fmla="*/ 737 w 761"/>
                <a:gd name="T91" fmla="*/ 482 h 587"/>
                <a:gd name="T92" fmla="*/ 741 w 761"/>
                <a:gd name="T93" fmla="*/ 513 h 587"/>
                <a:gd name="T94" fmla="*/ 675 w 761"/>
                <a:gd name="T95" fmla="*/ 563 h 587"/>
                <a:gd name="T96" fmla="*/ 625 w 761"/>
                <a:gd name="T97" fmla="*/ 580 h 587"/>
                <a:gd name="T98" fmla="*/ 595 w 761"/>
                <a:gd name="T99" fmla="*/ 584 h 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1" h="587">
                  <a:moveTo>
                    <a:pt x="593" y="562"/>
                  </a:moveTo>
                  <a:lnTo>
                    <a:pt x="596" y="546"/>
                  </a:lnTo>
                  <a:lnTo>
                    <a:pt x="595" y="532"/>
                  </a:lnTo>
                  <a:lnTo>
                    <a:pt x="577" y="522"/>
                  </a:lnTo>
                  <a:lnTo>
                    <a:pt x="537" y="510"/>
                  </a:lnTo>
                  <a:lnTo>
                    <a:pt x="502" y="494"/>
                  </a:lnTo>
                  <a:lnTo>
                    <a:pt x="497" y="492"/>
                  </a:lnTo>
                  <a:lnTo>
                    <a:pt x="481" y="490"/>
                  </a:lnTo>
                  <a:lnTo>
                    <a:pt x="470" y="481"/>
                  </a:lnTo>
                  <a:lnTo>
                    <a:pt x="457" y="446"/>
                  </a:lnTo>
                  <a:lnTo>
                    <a:pt x="437" y="442"/>
                  </a:lnTo>
                  <a:lnTo>
                    <a:pt x="422" y="429"/>
                  </a:lnTo>
                  <a:lnTo>
                    <a:pt x="192" y="477"/>
                  </a:lnTo>
                  <a:lnTo>
                    <a:pt x="2" y="513"/>
                  </a:lnTo>
                  <a:lnTo>
                    <a:pt x="0" y="474"/>
                  </a:lnTo>
                  <a:lnTo>
                    <a:pt x="9" y="467"/>
                  </a:lnTo>
                  <a:lnTo>
                    <a:pt x="17" y="460"/>
                  </a:lnTo>
                  <a:lnTo>
                    <a:pt x="22" y="451"/>
                  </a:lnTo>
                  <a:lnTo>
                    <a:pt x="33" y="444"/>
                  </a:lnTo>
                  <a:lnTo>
                    <a:pt x="45" y="433"/>
                  </a:lnTo>
                  <a:lnTo>
                    <a:pt x="48" y="423"/>
                  </a:lnTo>
                  <a:lnTo>
                    <a:pt x="61" y="407"/>
                  </a:lnTo>
                  <a:lnTo>
                    <a:pt x="67" y="402"/>
                  </a:lnTo>
                  <a:lnTo>
                    <a:pt x="66" y="395"/>
                  </a:lnTo>
                  <a:lnTo>
                    <a:pt x="58" y="377"/>
                  </a:lnTo>
                  <a:lnTo>
                    <a:pt x="47" y="376"/>
                  </a:lnTo>
                  <a:lnTo>
                    <a:pt x="36" y="338"/>
                  </a:lnTo>
                  <a:lnTo>
                    <a:pt x="53" y="328"/>
                  </a:lnTo>
                  <a:lnTo>
                    <a:pt x="80" y="319"/>
                  </a:lnTo>
                  <a:lnTo>
                    <a:pt x="104" y="312"/>
                  </a:lnTo>
                  <a:lnTo>
                    <a:pt x="123" y="308"/>
                  </a:lnTo>
                  <a:lnTo>
                    <a:pt x="161" y="307"/>
                  </a:lnTo>
                  <a:lnTo>
                    <a:pt x="172" y="315"/>
                  </a:lnTo>
                  <a:lnTo>
                    <a:pt x="182" y="316"/>
                  </a:lnTo>
                  <a:lnTo>
                    <a:pt x="195" y="308"/>
                  </a:lnTo>
                  <a:lnTo>
                    <a:pt x="210" y="302"/>
                  </a:lnTo>
                  <a:lnTo>
                    <a:pt x="241" y="299"/>
                  </a:lnTo>
                  <a:lnTo>
                    <a:pt x="254" y="288"/>
                  </a:lnTo>
                  <a:lnTo>
                    <a:pt x="265" y="269"/>
                  </a:lnTo>
                  <a:lnTo>
                    <a:pt x="274" y="257"/>
                  </a:lnTo>
                  <a:lnTo>
                    <a:pt x="287" y="257"/>
                  </a:lnTo>
                  <a:lnTo>
                    <a:pt x="298" y="250"/>
                  </a:lnTo>
                  <a:lnTo>
                    <a:pt x="300" y="236"/>
                  </a:lnTo>
                  <a:lnTo>
                    <a:pt x="290" y="224"/>
                  </a:lnTo>
                  <a:lnTo>
                    <a:pt x="288" y="215"/>
                  </a:lnTo>
                  <a:lnTo>
                    <a:pt x="296" y="202"/>
                  </a:lnTo>
                  <a:lnTo>
                    <a:pt x="296" y="193"/>
                  </a:lnTo>
                  <a:lnTo>
                    <a:pt x="285" y="193"/>
                  </a:lnTo>
                  <a:lnTo>
                    <a:pt x="273" y="188"/>
                  </a:lnTo>
                  <a:lnTo>
                    <a:pt x="269" y="182"/>
                  </a:lnTo>
                  <a:lnTo>
                    <a:pt x="268" y="167"/>
                  </a:lnTo>
                  <a:lnTo>
                    <a:pt x="302" y="133"/>
                  </a:lnTo>
                  <a:lnTo>
                    <a:pt x="307" y="128"/>
                  </a:lnTo>
                  <a:lnTo>
                    <a:pt x="315" y="111"/>
                  </a:lnTo>
                  <a:lnTo>
                    <a:pt x="332" y="84"/>
                  </a:lnTo>
                  <a:lnTo>
                    <a:pt x="348" y="61"/>
                  </a:lnTo>
                  <a:lnTo>
                    <a:pt x="361" y="47"/>
                  </a:lnTo>
                  <a:lnTo>
                    <a:pt x="376" y="37"/>
                  </a:lnTo>
                  <a:lnTo>
                    <a:pt x="394" y="29"/>
                  </a:lnTo>
                  <a:lnTo>
                    <a:pt x="428" y="22"/>
                  </a:lnTo>
                  <a:lnTo>
                    <a:pt x="447" y="23"/>
                  </a:lnTo>
                  <a:lnTo>
                    <a:pt x="474" y="13"/>
                  </a:lnTo>
                  <a:lnTo>
                    <a:pt x="518" y="0"/>
                  </a:lnTo>
                  <a:lnTo>
                    <a:pt x="522" y="30"/>
                  </a:lnTo>
                  <a:lnTo>
                    <a:pt x="537" y="69"/>
                  </a:lnTo>
                  <a:lnTo>
                    <a:pt x="541" y="99"/>
                  </a:lnTo>
                  <a:lnTo>
                    <a:pt x="536" y="124"/>
                  </a:lnTo>
                  <a:lnTo>
                    <a:pt x="551" y="152"/>
                  </a:lnTo>
                  <a:lnTo>
                    <a:pt x="556" y="163"/>
                  </a:lnTo>
                  <a:lnTo>
                    <a:pt x="551" y="183"/>
                  </a:lnTo>
                  <a:lnTo>
                    <a:pt x="572" y="192"/>
                  </a:lnTo>
                  <a:lnTo>
                    <a:pt x="589" y="254"/>
                  </a:lnTo>
                  <a:lnTo>
                    <a:pt x="589" y="289"/>
                  </a:lnTo>
                  <a:lnTo>
                    <a:pt x="585" y="354"/>
                  </a:lnTo>
                  <a:lnTo>
                    <a:pt x="591" y="387"/>
                  </a:lnTo>
                  <a:lnTo>
                    <a:pt x="595" y="408"/>
                  </a:lnTo>
                  <a:lnTo>
                    <a:pt x="604" y="452"/>
                  </a:lnTo>
                  <a:lnTo>
                    <a:pt x="604" y="501"/>
                  </a:lnTo>
                  <a:lnTo>
                    <a:pt x="597" y="514"/>
                  </a:lnTo>
                  <a:lnTo>
                    <a:pt x="610" y="532"/>
                  </a:lnTo>
                  <a:lnTo>
                    <a:pt x="612" y="537"/>
                  </a:lnTo>
                  <a:lnTo>
                    <a:pt x="601" y="548"/>
                  </a:lnTo>
                  <a:lnTo>
                    <a:pt x="602" y="555"/>
                  </a:lnTo>
                  <a:lnTo>
                    <a:pt x="611" y="553"/>
                  </a:lnTo>
                  <a:lnTo>
                    <a:pt x="620" y="546"/>
                  </a:lnTo>
                  <a:lnTo>
                    <a:pt x="634" y="529"/>
                  </a:lnTo>
                  <a:lnTo>
                    <a:pt x="640" y="526"/>
                  </a:lnTo>
                  <a:lnTo>
                    <a:pt x="650" y="529"/>
                  </a:lnTo>
                  <a:lnTo>
                    <a:pt x="664" y="532"/>
                  </a:lnTo>
                  <a:lnTo>
                    <a:pt x="711" y="508"/>
                  </a:lnTo>
                  <a:lnTo>
                    <a:pt x="728" y="492"/>
                  </a:lnTo>
                  <a:lnTo>
                    <a:pt x="737" y="482"/>
                  </a:lnTo>
                  <a:lnTo>
                    <a:pt x="761" y="492"/>
                  </a:lnTo>
                  <a:lnTo>
                    <a:pt x="741" y="513"/>
                  </a:lnTo>
                  <a:lnTo>
                    <a:pt x="717" y="532"/>
                  </a:lnTo>
                  <a:lnTo>
                    <a:pt x="675" y="563"/>
                  </a:lnTo>
                  <a:lnTo>
                    <a:pt x="659" y="569"/>
                  </a:lnTo>
                  <a:lnTo>
                    <a:pt x="625" y="580"/>
                  </a:lnTo>
                  <a:lnTo>
                    <a:pt x="600" y="587"/>
                  </a:lnTo>
                  <a:lnTo>
                    <a:pt x="595" y="584"/>
                  </a:lnTo>
                  <a:lnTo>
                    <a:pt x="593" y="56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88">
              <a:extLst>
                <a:ext uri="{FF2B5EF4-FFF2-40B4-BE49-F238E27FC236}">
                  <a16:creationId xmlns:a16="http://schemas.microsoft.com/office/drawing/2014/main" id="{28F3F4C2-18CF-E297-D0AE-9635100CEF0A}"/>
                </a:ext>
              </a:extLst>
            </p:cNvPr>
            <p:cNvSpPr>
              <a:spLocks/>
            </p:cNvSpPr>
            <p:nvPr/>
          </p:nvSpPr>
          <p:spPr bwMode="auto">
            <a:xfrm>
              <a:off x="4470" y="993"/>
              <a:ext cx="766" cy="590"/>
            </a:xfrm>
            <a:custGeom>
              <a:avLst/>
              <a:gdLst>
                <a:gd name="T0" fmla="*/ 598 w 766"/>
                <a:gd name="T1" fmla="*/ 532 h 590"/>
                <a:gd name="T2" fmla="*/ 500 w 766"/>
                <a:gd name="T3" fmla="*/ 493 h 590"/>
                <a:gd name="T4" fmla="*/ 439 w 766"/>
                <a:gd name="T5" fmla="*/ 443 h 590"/>
                <a:gd name="T6" fmla="*/ 3 w 766"/>
                <a:gd name="T7" fmla="*/ 477 h 590"/>
                <a:gd name="T8" fmla="*/ 36 w 766"/>
                <a:gd name="T9" fmla="*/ 448 h 590"/>
                <a:gd name="T10" fmla="*/ 70 w 766"/>
                <a:gd name="T11" fmla="*/ 404 h 590"/>
                <a:gd name="T12" fmla="*/ 39 w 766"/>
                <a:gd name="T13" fmla="*/ 341 h 590"/>
                <a:gd name="T14" fmla="*/ 82 w 766"/>
                <a:gd name="T15" fmla="*/ 322 h 590"/>
                <a:gd name="T16" fmla="*/ 173 w 766"/>
                <a:gd name="T17" fmla="*/ 318 h 590"/>
                <a:gd name="T18" fmla="*/ 244 w 766"/>
                <a:gd name="T19" fmla="*/ 302 h 590"/>
                <a:gd name="T20" fmla="*/ 289 w 766"/>
                <a:gd name="T21" fmla="*/ 261 h 590"/>
                <a:gd name="T22" fmla="*/ 292 w 766"/>
                <a:gd name="T23" fmla="*/ 217 h 590"/>
                <a:gd name="T24" fmla="*/ 276 w 766"/>
                <a:gd name="T25" fmla="*/ 189 h 590"/>
                <a:gd name="T26" fmla="*/ 310 w 766"/>
                <a:gd name="T27" fmla="*/ 131 h 590"/>
                <a:gd name="T28" fmla="*/ 364 w 766"/>
                <a:gd name="T29" fmla="*/ 51 h 590"/>
                <a:gd name="T30" fmla="*/ 449 w 766"/>
                <a:gd name="T31" fmla="*/ 26 h 590"/>
                <a:gd name="T32" fmla="*/ 537 w 766"/>
                <a:gd name="T33" fmla="*/ 71 h 590"/>
                <a:gd name="T34" fmla="*/ 556 w 766"/>
                <a:gd name="T35" fmla="*/ 165 h 590"/>
                <a:gd name="T36" fmla="*/ 589 w 766"/>
                <a:gd name="T37" fmla="*/ 291 h 590"/>
                <a:gd name="T38" fmla="*/ 595 w 766"/>
                <a:gd name="T39" fmla="*/ 411 h 590"/>
                <a:gd name="T40" fmla="*/ 610 w 766"/>
                <a:gd name="T41" fmla="*/ 534 h 590"/>
                <a:gd name="T42" fmla="*/ 613 w 766"/>
                <a:gd name="T43" fmla="*/ 557 h 590"/>
                <a:gd name="T44" fmla="*/ 652 w 766"/>
                <a:gd name="T45" fmla="*/ 534 h 590"/>
                <a:gd name="T46" fmla="*/ 739 w 766"/>
                <a:gd name="T47" fmla="*/ 486 h 590"/>
                <a:gd name="T48" fmla="*/ 676 w 766"/>
                <a:gd name="T49" fmla="*/ 564 h 590"/>
                <a:gd name="T50" fmla="*/ 598 w 766"/>
                <a:gd name="T51" fmla="*/ 585 h 590"/>
                <a:gd name="T52" fmla="*/ 595 w 766"/>
                <a:gd name="T53" fmla="*/ 564 h 590"/>
                <a:gd name="T54" fmla="*/ 627 w 766"/>
                <a:gd name="T55" fmla="*/ 584 h 590"/>
                <a:gd name="T56" fmla="*/ 744 w 766"/>
                <a:gd name="T57" fmla="*/ 516 h 590"/>
                <a:gd name="T58" fmla="*/ 712 w 766"/>
                <a:gd name="T59" fmla="*/ 508 h 590"/>
                <a:gd name="T60" fmla="*/ 635 w 766"/>
                <a:gd name="T61" fmla="*/ 530 h 590"/>
                <a:gd name="T62" fmla="*/ 604 w 766"/>
                <a:gd name="T63" fmla="*/ 550 h 590"/>
                <a:gd name="T64" fmla="*/ 607 w 766"/>
                <a:gd name="T65" fmla="*/ 503 h 590"/>
                <a:gd name="T66" fmla="*/ 598 w 766"/>
                <a:gd name="T67" fmla="*/ 410 h 590"/>
                <a:gd name="T68" fmla="*/ 593 w 766"/>
                <a:gd name="T69" fmla="*/ 256 h 590"/>
                <a:gd name="T70" fmla="*/ 555 w 766"/>
                <a:gd name="T71" fmla="*/ 153 h 590"/>
                <a:gd name="T72" fmla="*/ 526 w 766"/>
                <a:gd name="T73" fmla="*/ 31 h 590"/>
                <a:gd name="T74" fmla="*/ 430 w 766"/>
                <a:gd name="T75" fmla="*/ 22 h 590"/>
                <a:gd name="T76" fmla="*/ 349 w 766"/>
                <a:gd name="T77" fmla="*/ 62 h 590"/>
                <a:gd name="T78" fmla="*/ 303 w 766"/>
                <a:gd name="T79" fmla="*/ 134 h 590"/>
                <a:gd name="T80" fmla="*/ 286 w 766"/>
                <a:gd name="T81" fmla="*/ 197 h 590"/>
                <a:gd name="T82" fmla="*/ 291 w 766"/>
                <a:gd name="T83" fmla="*/ 227 h 590"/>
                <a:gd name="T84" fmla="*/ 275 w 766"/>
                <a:gd name="T85" fmla="*/ 258 h 590"/>
                <a:gd name="T86" fmla="*/ 212 w 766"/>
                <a:gd name="T87" fmla="*/ 302 h 590"/>
                <a:gd name="T88" fmla="*/ 164 w 766"/>
                <a:gd name="T89" fmla="*/ 307 h 590"/>
                <a:gd name="T90" fmla="*/ 54 w 766"/>
                <a:gd name="T91" fmla="*/ 329 h 590"/>
                <a:gd name="T92" fmla="*/ 66 w 766"/>
                <a:gd name="T93" fmla="*/ 397 h 590"/>
                <a:gd name="T94" fmla="*/ 46 w 766"/>
                <a:gd name="T95" fmla="*/ 434 h 590"/>
                <a:gd name="T96" fmla="*/ 10 w 766"/>
                <a:gd name="T97" fmla="*/ 467 h 590"/>
                <a:gd name="T98" fmla="*/ 424 w 766"/>
                <a:gd name="T99" fmla="*/ 432 h 590"/>
                <a:gd name="T100" fmla="*/ 483 w 766"/>
                <a:gd name="T101" fmla="*/ 494 h 590"/>
                <a:gd name="T102" fmla="*/ 539 w 766"/>
                <a:gd name="T103" fmla="*/ 513 h 590"/>
                <a:gd name="T104" fmla="*/ 593 w 766"/>
                <a:gd name="T105" fmla="*/ 564 h 5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66" h="590">
                  <a:moveTo>
                    <a:pt x="595" y="564"/>
                  </a:moveTo>
                  <a:lnTo>
                    <a:pt x="596" y="564"/>
                  </a:lnTo>
                  <a:lnTo>
                    <a:pt x="599" y="548"/>
                  </a:lnTo>
                  <a:lnTo>
                    <a:pt x="598" y="532"/>
                  </a:lnTo>
                  <a:lnTo>
                    <a:pt x="579" y="523"/>
                  </a:lnTo>
                  <a:lnTo>
                    <a:pt x="540" y="511"/>
                  </a:lnTo>
                  <a:lnTo>
                    <a:pt x="504" y="495"/>
                  </a:lnTo>
                  <a:lnTo>
                    <a:pt x="500" y="493"/>
                  </a:lnTo>
                  <a:lnTo>
                    <a:pt x="484" y="491"/>
                  </a:lnTo>
                  <a:lnTo>
                    <a:pt x="473" y="482"/>
                  </a:lnTo>
                  <a:lnTo>
                    <a:pt x="460" y="447"/>
                  </a:lnTo>
                  <a:lnTo>
                    <a:pt x="439" y="443"/>
                  </a:lnTo>
                  <a:lnTo>
                    <a:pt x="425" y="428"/>
                  </a:lnTo>
                  <a:lnTo>
                    <a:pt x="194" y="478"/>
                  </a:lnTo>
                  <a:lnTo>
                    <a:pt x="6" y="513"/>
                  </a:lnTo>
                  <a:lnTo>
                    <a:pt x="3" y="477"/>
                  </a:lnTo>
                  <a:lnTo>
                    <a:pt x="11" y="470"/>
                  </a:lnTo>
                  <a:lnTo>
                    <a:pt x="20" y="463"/>
                  </a:lnTo>
                  <a:lnTo>
                    <a:pt x="25" y="454"/>
                  </a:lnTo>
                  <a:lnTo>
                    <a:pt x="36" y="448"/>
                  </a:lnTo>
                  <a:lnTo>
                    <a:pt x="48" y="436"/>
                  </a:lnTo>
                  <a:lnTo>
                    <a:pt x="51" y="426"/>
                  </a:lnTo>
                  <a:lnTo>
                    <a:pt x="64" y="410"/>
                  </a:lnTo>
                  <a:lnTo>
                    <a:pt x="70" y="404"/>
                  </a:lnTo>
                  <a:lnTo>
                    <a:pt x="69" y="397"/>
                  </a:lnTo>
                  <a:lnTo>
                    <a:pt x="61" y="377"/>
                  </a:lnTo>
                  <a:lnTo>
                    <a:pt x="50" y="376"/>
                  </a:lnTo>
                  <a:lnTo>
                    <a:pt x="39" y="341"/>
                  </a:lnTo>
                  <a:lnTo>
                    <a:pt x="57" y="332"/>
                  </a:lnTo>
                  <a:lnTo>
                    <a:pt x="82" y="322"/>
                  </a:lnTo>
                  <a:lnTo>
                    <a:pt x="82" y="321"/>
                  </a:lnTo>
                  <a:lnTo>
                    <a:pt x="82" y="322"/>
                  </a:lnTo>
                  <a:lnTo>
                    <a:pt x="106" y="315"/>
                  </a:lnTo>
                  <a:lnTo>
                    <a:pt x="125" y="311"/>
                  </a:lnTo>
                  <a:lnTo>
                    <a:pt x="163" y="310"/>
                  </a:lnTo>
                  <a:lnTo>
                    <a:pt x="173" y="318"/>
                  </a:lnTo>
                  <a:lnTo>
                    <a:pt x="184" y="320"/>
                  </a:lnTo>
                  <a:lnTo>
                    <a:pt x="197" y="311"/>
                  </a:lnTo>
                  <a:lnTo>
                    <a:pt x="212" y="305"/>
                  </a:lnTo>
                  <a:lnTo>
                    <a:pt x="244" y="302"/>
                  </a:lnTo>
                  <a:lnTo>
                    <a:pt x="257" y="291"/>
                  </a:lnTo>
                  <a:lnTo>
                    <a:pt x="268" y="272"/>
                  </a:lnTo>
                  <a:lnTo>
                    <a:pt x="277" y="261"/>
                  </a:lnTo>
                  <a:lnTo>
                    <a:pt x="289" y="261"/>
                  </a:lnTo>
                  <a:lnTo>
                    <a:pt x="302" y="253"/>
                  </a:lnTo>
                  <a:lnTo>
                    <a:pt x="303" y="238"/>
                  </a:lnTo>
                  <a:lnTo>
                    <a:pt x="295" y="226"/>
                  </a:lnTo>
                  <a:lnTo>
                    <a:pt x="292" y="217"/>
                  </a:lnTo>
                  <a:lnTo>
                    <a:pt x="299" y="205"/>
                  </a:lnTo>
                  <a:lnTo>
                    <a:pt x="299" y="193"/>
                  </a:lnTo>
                  <a:lnTo>
                    <a:pt x="287" y="193"/>
                  </a:lnTo>
                  <a:lnTo>
                    <a:pt x="276" y="189"/>
                  </a:lnTo>
                  <a:lnTo>
                    <a:pt x="272" y="184"/>
                  </a:lnTo>
                  <a:lnTo>
                    <a:pt x="271" y="169"/>
                  </a:lnTo>
                  <a:lnTo>
                    <a:pt x="305" y="136"/>
                  </a:lnTo>
                  <a:lnTo>
                    <a:pt x="310" y="131"/>
                  </a:lnTo>
                  <a:lnTo>
                    <a:pt x="318" y="114"/>
                  </a:lnTo>
                  <a:lnTo>
                    <a:pt x="336" y="87"/>
                  </a:lnTo>
                  <a:lnTo>
                    <a:pt x="352" y="65"/>
                  </a:lnTo>
                  <a:lnTo>
                    <a:pt x="364" y="51"/>
                  </a:lnTo>
                  <a:lnTo>
                    <a:pt x="378" y="40"/>
                  </a:lnTo>
                  <a:lnTo>
                    <a:pt x="396" y="32"/>
                  </a:lnTo>
                  <a:lnTo>
                    <a:pt x="430" y="25"/>
                  </a:lnTo>
                  <a:lnTo>
                    <a:pt x="449" y="26"/>
                  </a:lnTo>
                  <a:lnTo>
                    <a:pt x="476" y="17"/>
                  </a:lnTo>
                  <a:lnTo>
                    <a:pt x="519" y="4"/>
                  </a:lnTo>
                  <a:lnTo>
                    <a:pt x="523" y="32"/>
                  </a:lnTo>
                  <a:lnTo>
                    <a:pt x="537" y="71"/>
                  </a:lnTo>
                  <a:lnTo>
                    <a:pt x="542" y="101"/>
                  </a:lnTo>
                  <a:lnTo>
                    <a:pt x="536" y="127"/>
                  </a:lnTo>
                  <a:lnTo>
                    <a:pt x="552" y="154"/>
                  </a:lnTo>
                  <a:lnTo>
                    <a:pt x="556" y="165"/>
                  </a:lnTo>
                  <a:lnTo>
                    <a:pt x="551" y="186"/>
                  </a:lnTo>
                  <a:lnTo>
                    <a:pt x="573" y="195"/>
                  </a:lnTo>
                  <a:lnTo>
                    <a:pt x="589" y="257"/>
                  </a:lnTo>
                  <a:lnTo>
                    <a:pt x="589" y="291"/>
                  </a:lnTo>
                  <a:lnTo>
                    <a:pt x="586" y="356"/>
                  </a:lnTo>
                  <a:lnTo>
                    <a:pt x="591" y="389"/>
                  </a:lnTo>
                  <a:lnTo>
                    <a:pt x="595" y="411"/>
                  </a:lnTo>
                  <a:lnTo>
                    <a:pt x="595" y="411"/>
                  </a:lnTo>
                  <a:lnTo>
                    <a:pt x="603" y="454"/>
                  </a:lnTo>
                  <a:lnTo>
                    <a:pt x="603" y="502"/>
                  </a:lnTo>
                  <a:lnTo>
                    <a:pt x="597" y="517"/>
                  </a:lnTo>
                  <a:lnTo>
                    <a:pt x="610" y="534"/>
                  </a:lnTo>
                  <a:lnTo>
                    <a:pt x="612" y="538"/>
                  </a:lnTo>
                  <a:lnTo>
                    <a:pt x="601" y="549"/>
                  </a:lnTo>
                  <a:lnTo>
                    <a:pt x="603" y="559"/>
                  </a:lnTo>
                  <a:lnTo>
                    <a:pt x="613" y="557"/>
                  </a:lnTo>
                  <a:lnTo>
                    <a:pt x="623" y="549"/>
                  </a:lnTo>
                  <a:lnTo>
                    <a:pt x="637" y="534"/>
                  </a:lnTo>
                  <a:lnTo>
                    <a:pt x="642" y="530"/>
                  </a:lnTo>
                  <a:lnTo>
                    <a:pt x="652" y="534"/>
                  </a:lnTo>
                  <a:lnTo>
                    <a:pt x="666" y="535"/>
                  </a:lnTo>
                  <a:lnTo>
                    <a:pt x="714" y="511"/>
                  </a:lnTo>
                  <a:lnTo>
                    <a:pt x="731" y="495"/>
                  </a:lnTo>
                  <a:lnTo>
                    <a:pt x="739" y="486"/>
                  </a:lnTo>
                  <a:lnTo>
                    <a:pt x="761" y="495"/>
                  </a:lnTo>
                  <a:lnTo>
                    <a:pt x="742" y="514"/>
                  </a:lnTo>
                  <a:lnTo>
                    <a:pt x="718" y="531"/>
                  </a:lnTo>
                  <a:lnTo>
                    <a:pt x="676" y="564"/>
                  </a:lnTo>
                  <a:lnTo>
                    <a:pt x="660" y="569"/>
                  </a:lnTo>
                  <a:lnTo>
                    <a:pt x="626" y="581"/>
                  </a:lnTo>
                  <a:lnTo>
                    <a:pt x="602" y="587"/>
                  </a:lnTo>
                  <a:lnTo>
                    <a:pt x="598" y="585"/>
                  </a:lnTo>
                  <a:lnTo>
                    <a:pt x="596" y="564"/>
                  </a:lnTo>
                  <a:lnTo>
                    <a:pt x="595" y="564"/>
                  </a:lnTo>
                  <a:lnTo>
                    <a:pt x="596" y="564"/>
                  </a:lnTo>
                  <a:lnTo>
                    <a:pt x="595" y="564"/>
                  </a:lnTo>
                  <a:lnTo>
                    <a:pt x="593" y="564"/>
                  </a:lnTo>
                  <a:lnTo>
                    <a:pt x="595" y="587"/>
                  </a:lnTo>
                  <a:lnTo>
                    <a:pt x="602" y="590"/>
                  </a:lnTo>
                  <a:lnTo>
                    <a:pt x="627" y="584"/>
                  </a:lnTo>
                  <a:lnTo>
                    <a:pt x="661" y="572"/>
                  </a:lnTo>
                  <a:lnTo>
                    <a:pt x="677" y="567"/>
                  </a:lnTo>
                  <a:lnTo>
                    <a:pt x="720" y="535"/>
                  </a:lnTo>
                  <a:lnTo>
                    <a:pt x="744" y="516"/>
                  </a:lnTo>
                  <a:lnTo>
                    <a:pt x="766" y="494"/>
                  </a:lnTo>
                  <a:lnTo>
                    <a:pt x="737" y="482"/>
                  </a:lnTo>
                  <a:lnTo>
                    <a:pt x="729" y="493"/>
                  </a:lnTo>
                  <a:lnTo>
                    <a:pt x="712" y="508"/>
                  </a:lnTo>
                  <a:lnTo>
                    <a:pt x="666" y="531"/>
                  </a:lnTo>
                  <a:lnTo>
                    <a:pt x="652" y="530"/>
                  </a:lnTo>
                  <a:lnTo>
                    <a:pt x="642" y="526"/>
                  </a:lnTo>
                  <a:lnTo>
                    <a:pt x="635" y="530"/>
                  </a:lnTo>
                  <a:lnTo>
                    <a:pt x="621" y="546"/>
                  </a:lnTo>
                  <a:lnTo>
                    <a:pt x="612" y="554"/>
                  </a:lnTo>
                  <a:lnTo>
                    <a:pt x="606" y="555"/>
                  </a:lnTo>
                  <a:lnTo>
                    <a:pt x="604" y="550"/>
                  </a:lnTo>
                  <a:lnTo>
                    <a:pt x="616" y="539"/>
                  </a:lnTo>
                  <a:lnTo>
                    <a:pt x="613" y="532"/>
                  </a:lnTo>
                  <a:lnTo>
                    <a:pt x="601" y="516"/>
                  </a:lnTo>
                  <a:lnTo>
                    <a:pt x="607" y="503"/>
                  </a:lnTo>
                  <a:lnTo>
                    <a:pt x="607" y="454"/>
                  </a:lnTo>
                  <a:lnTo>
                    <a:pt x="598" y="410"/>
                  </a:lnTo>
                  <a:lnTo>
                    <a:pt x="597" y="410"/>
                  </a:lnTo>
                  <a:lnTo>
                    <a:pt x="598" y="410"/>
                  </a:lnTo>
                  <a:lnTo>
                    <a:pt x="594" y="389"/>
                  </a:lnTo>
                  <a:lnTo>
                    <a:pt x="589" y="356"/>
                  </a:lnTo>
                  <a:lnTo>
                    <a:pt x="593" y="291"/>
                  </a:lnTo>
                  <a:lnTo>
                    <a:pt x="593" y="256"/>
                  </a:lnTo>
                  <a:lnTo>
                    <a:pt x="577" y="193"/>
                  </a:lnTo>
                  <a:lnTo>
                    <a:pt x="554" y="184"/>
                  </a:lnTo>
                  <a:lnTo>
                    <a:pt x="559" y="165"/>
                  </a:lnTo>
                  <a:lnTo>
                    <a:pt x="555" y="153"/>
                  </a:lnTo>
                  <a:lnTo>
                    <a:pt x="539" y="126"/>
                  </a:lnTo>
                  <a:lnTo>
                    <a:pt x="546" y="101"/>
                  </a:lnTo>
                  <a:lnTo>
                    <a:pt x="540" y="71"/>
                  </a:lnTo>
                  <a:lnTo>
                    <a:pt x="526" y="31"/>
                  </a:lnTo>
                  <a:lnTo>
                    <a:pt x="522" y="0"/>
                  </a:lnTo>
                  <a:lnTo>
                    <a:pt x="475" y="14"/>
                  </a:lnTo>
                  <a:lnTo>
                    <a:pt x="449" y="23"/>
                  </a:lnTo>
                  <a:lnTo>
                    <a:pt x="430" y="22"/>
                  </a:lnTo>
                  <a:lnTo>
                    <a:pt x="396" y="30"/>
                  </a:lnTo>
                  <a:lnTo>
                    <a:pt x="377" y="37"/>
                  </a:lnTo>
                  <a:lnTo>
                    <a:pt x="362" y="48"/>
                  </a:lnTo>
                  <a:lnTo>
                    <a:pt x="349" y="62"/>
                  </a:lnTo>
                  <a:lnTo>
                    <a:pt x="333" y="85"/>
                  </a:lnTo>
                  <a:lnTo>
                    <a:pt x="316" y="112"/>
                  </a:lnTo>
                  <a:lnTo>
                    <a:pt x="306" y="130"/>
                  </a:lnTo>
                  <a:lnTo>
                    <a:pt x="303" y="134"/>
                  </a:lnTo>
                  <a:lnTo>
                    <a:pt x="268" y="168"/>
                  </a:lnTo>
                  <a:lnTo>
                    <a:pt x="270" y="185"/>
                  </a:lnTo>
                  <a:lnTo>
                    <a:pt x="274" y="192"/>
                  </a:lnTo>
                  <a:lnTo>
                    <a:pt x="286" y="197"/>
                  </a:lnTo>
                  <a:lnTo>
                    <a:pt x="296" y="197"/>
                  </a:lnTo>
                  <a:lnTo>
                    <a:pt x="296" y="204"/>
                  </a:lnTo>
                  <a:lnTo>
                    <a:pt x="289" y="217"/>
                  </a:lnTo>
                  <a:lnTo>
                    <a:pt x="291" y="227"/>
                  </a:lnTo>
                  <a:lnTo>
                    <a:pt x="300" y="239"/>
                  </a:lnTo>
                  <a:lnTo>
                    <a:pt x="299" y="251"/>
                  </a:lnTo>
                  <a:lnTo>
                    <a:pt x="288" y="258"/>
                  </a:lnTo>
                  <a:lnTo>
                    <a:pt x="275" y="258"/>
                  </a:lnTo>
                  <a:lnTo>
                    <a:pt x="266" y="270"/>
                  </a:lnTo>
                  <a:lnTo>
                    <a:pt x="255" y="289"/>
                  </a:lnTo>
                  <a:lnTo>
                    <a:pt x="243" y="298"/>
                  </a:lnTo>
                  <a:lnTo>
                    <a:pt x="212" y="302"/>
                  </a:lnTo>
                  <a:lnTo>
                    <a:pt x="196" y="308"/>
                  </a:lnTo>
                  <a:lnTo>
                    <a:pt x="183" y="317"/>
                  </a:lnTo>
                  <a:lnTo>
                    <a:pt x="174" y="316"/>
                  </a:lnTo>
                  <a:lnTo>
                    <a:pt x="164" y="307"/>
                  </a:lnTo>
                  <a:lnTo>
                    <a:pt x="125" y="308"/>
                  </a:lnTo>
                  <a:lnTo>
                    <a:pt x="106" y="311"/>
                  </a:lnTo>
                  <a:lnTo>
                    <a:pt x="81" y="319"/>
                  </a:lnTo>
                  <a:lnTo>
                    <a:pt x="54" y="329"/>
                  </a:lnTo>
                  <a:lnTo>
                    <a:pt x="36" y="340"/>
                  </a:lnTo>
                  <a:lnTo>
                    <a:pt x="48" y="379"/>
                  </a:lnTo>
                  <a:lnTo>
                    <a:pt x="59" y="380"/>
                  </a:lnTo>
                  <a:lnTo>
                    <a:pt x="66" y="397"/>
                  </a:lnTo>
                  <a:lnTo>
                    <a:pt x="67" y="403"/>
                  </a:lnTo>
                  <a:lnTo>
                    <a:pt x="62" y="408"/>
                  </a:lnTo>
                  <a:lnTo>
                    <a:pt x="49" y="425"/>
                  </a:lnTo>
                  <a:lnTo>
                    <a:pt x="46" y="434"/>
                  </a:lnTo>
                  <a:lnTo>
                    <a:pt x="35" y="444"/>
                  </a:lnTo>
                  <a:lnTo>
                    <a:pt x="23" y="451"/>
                  </a:lnTo>
                  <a:lnTo>
                    <a:pt x="18" y="461"/>
                  </a:lnTo>
                  <a:lnTo>
                    <a:pt x="10" y="467"/>
                  </a:lnTo>
                  <a:lnTo>
                    <a:pt x="0" y="476"/>
                  </a:lnTo>
                  <a:lnTo>
                    <a:pt x="3" y="517"/>
                  </a:lnTo>
                  <a:lnTo>
                    <a:pt x="195" y="481"/>
                  </a:lnTo>
                  <a:lnTo>
                    <a:pt x="424" y="432"/>
                  </a:lnTo>
                  <a:lnTo>
                    <a:pt x="438" y="447"/>
                  </a:lnTo>
                  <a:lnTo>
                    <a:pt x="458" y="449"/>
                  </a:lnTo>
                  <a:lnTo>
                    <a:pt x="470" y="484"/>
                  </a:lnTo>
                  <a:lnTo>
                    <a:pt x="483" y="494"/>
                  </a:lnTo>
                  <a:lnTo>
                    <a:pt x="499" y="496"/>
                  </a:lnTo>
                  <a:lnTo>
                    <a:pt x="503" y="498"/>
                  </a:lnTo>
                  <a:lnTo>
                    <a:pt x="503" y="498"/>
                  </a:lnTo>
                  <a:lnTo>
                    <a:pt x="539" y="513"/>
                  </a:lnTo>
                  <a:lnTo>
                    <a:pt x="578" y="526"/>
                  </a:lnTo>
                  <a:lnTo>
                    <a:pt x="595" y="535"/>
                  </a:lnTo>
                  <a:lnTo>
                    <a:pt x="596" y="548"/>
                  </a:lnTo>
                  <a:lnTo>
                    <a:pt x="593" y="564"/>
                  </a:lnTo>
                  <a:lnTo>
                    <a:pt x="593" y="564"/>
                  </a:lnTo>
                  <a:lnTo>
                    <a:pt x="595" y="5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2" name="Freeform 89">
              <a:extLst>
                <a:ext uri="{FF2B5EF4-FFF2-40B4-BE49-F238E27FC236}">
                  <a16:creationId xmlns:a16="http://schemas.microsoft.com/office/drawing/2014/main" id="{A3751A6E-2E53-1B1F-B1E7-FF534C3CD480}"/>
                </a:ext>
              </a:extLst>
            </p:cNvPr>
            <p:cNvSpPr>
              <a:spLocks/>
            </p:cNvSpPr>
            <p:nvPr/>
          </p:nvSpPr>
          <p:spPr bwMode="auto">
            <a:xfrm>
              <a:off x="3986" y="1529"/>
              <a:ext cx="436" cy="493"/>
            </a:xfrm>
            <a:custGeom>
              <a:avLst/>
              <a:gdLst>
                <a:gd name="T0" fmla="*/ 0 w 436"/>
                <a:gd name="T1" fmla="*/ 95 h 493"/>
                <a:gd name="T2" fmla="*/ 11 w 436"/>
                <a:gd name="T3" fmla="*/ 189 h 493"/>
                <a:gd name="T4" fmla="*/ 39 w 436"/>
                <a:gd name="T5" fmla="*/ 435 h 493"/>
                <a:gd name="T6" fmla="*/ 62 w 436"/>
                <a:gd name="T7" fmla="*/ 434 h 493"/>
                <a:gd name="T8" fmla="*/ 76 w 436"/>
                <a:gd name="T9" fmla="*/ 429 h 493"/>
                <a:gd name="T10" fmla="*/ 98 w 436"/>
                <a:gd name="T11" fmla="*/ 440 h 493"/>
                <a:gd name="T12" fmla="*/ 108 w 436"/>
                <a:gd name="T13" fmla="*/ 466 h 493"/>
                <a:gd name="T14" fmla="*/ 141 w 436"/>
                <a:gd name="T15" fmla="*/ 466 h 493"/>
                <a:gd name="T16" fmla="*/ 151 w 436"/>
                <a:gd name="T17" fmla="*/ 478 h 493"/>
                <a:gd name="T18" fmla="*/ 162 w 436"/>
                <a:gd name="T19" fmla="*/ 478 h 493"/>
                <a:gd name="T20" fmla="*/ 176 w 436"/>
                <a:gd name="T21" fmla="*/ 470 h 493"/>
                <a:gd name="T22" fmla="*/ 195 w 436"/>
                <a:gd name="T23" fmla="*/ 473 h 493"/>
                <a:gd name="T24" fmla="*/ 204 w 436"/>
                <a:gd name="T25" fmla="*/ 481 h 493"/>
                <a:gd name="T26" fmla="*/ 215 w 436"/>
                <a:gd name="T27" fmla="*/ 469 h 493"/>
                <a:gd name="T28" fmla="*/ 228 w 436"/>
                <a:gd name="T29" fmla="*/ 460 h 493"/>
                <a:gd name="T30" fmla="*/ 242 w 436"/>
                <a:gd name="T31" fmla="*/ 458 h 493"/>
                <a:gd name="T32" fmla="*/ 247 w 436"/>
                <a:gd name="T33" fmla="*/ 474 h 493"/>
                <a:gd name="T34" fmla="*/ 256 w 436"/>
                <a:gd name="T35" fmla="*/ 479 h 493"/>
                <a:gd name="T36" fmla="*/ 271 w 436"/>
                <a:gd name="T37" fmla="*/ 491 h 493"/>
                <a:gd name="T38" fmla="*/ 277 w 436"/>
                <a:gd name="T39" fmla="*/ 493 h 493"/>
                <a:gd name="T40" fmla="*/ 288 w 436"/>
                <a:gd name="T41" fmla="*/ 492 h 493"/>
                <a:gd name="T42" fmla="*/ 296 w 436"/>
                <a:gd name="T43" fmla="*/ 489 h 493"/>
                <a:gd name="T44" fmla="*/ 296 w 436"/>
                <a:gd name="T45" fmla="*/ 476 h 493"/>
                <a:gd name="T46" fmla="*/ 306 w 436"/>
                <a:gd name="T47" fmla="*/ 467 h 493"/>
                <a:gd name="T48" fmla="*/ 307 w 436"/>
                <a:gd name="T49" fmla="*/ 439 h 493"/>
                <a:gd name="T50" fmla="*/ 313 w 436"/>
                <a:gd name="T51" fmla="*/ 413 h 493"/>
                <a:gd name="T52" fmla="*/ 324 w 436"/>
                <a:gd name="T53" fmla="*/ 405 h 493"/>
                <a:gd name="T54" fmla="*/ 330 w 436"/>
                <a:gd name="T55" fmla="*/ 410 h 493"/>
                <a:gd name="T56" fmla="*/ 337 w 436"/>
                <a:gd name="T57" fmla="*/ 416 h 493"/>
                <a:gd name="T58" fmla="*/ 341 w 436"/>
                <a:gd name="T59" fmla="*/ 417 h 493"/>
                <a:gd name="T60" fmla="*/ 343 w 436"/>
                <a:gd name="T61" fmla="*/ 415 h 493"/>
                <a:gd name="T62" fmla="*/ 338 w 436"/>
                <a:gd name="T63" fmla="*/ 399 h 493"/>
                <a:gd name="T64" fmla="*/ 338 w 436"/>
                <a:gd name="T65" fmla="*/ 385 h 493"/>
                <a:gd name="T66" fmla="*/ 344 w 436"/>
                <a:gd name="T67" fmla="*/ 376 h 493"/>
                <a:gd name="T68" fmla="*/ 359 w 436"/>
                <a:gd name="T69" fmla="*/ 355 h 493"/>
                <a:gd name="T70" fmla="*/ 367 w 436"/>
                <a:gd name="T71" fmla="*/ 346 h 493"/>
                <a:gd name="T72" fmla="*/ 381 w 436"/>
                <a:gd name="T73" fmla="*/ 350 h 493"/>
                <a:gd name="T74" fmla="*/ 393 w 436"/>
                <a:gd name="T75" fmla="*/ 340 h 493"/>
                <a:gd name="T76" fmla="*/ 411 w 436"/>
                <a:gd name="T77" fmla="*/ 321 h 493"/>
                <a:gd name="T78" fmla="*/ 424 w 436"/>
                <a:gd name="T79" fmla="*/ 298 h 493"/>
                <a:gd name="T80" fmla="*/ 426 w 436"/>
                <a:gd name="T81" fmla="*/ 266 h 493"/>
                <a:gd name="T82" fmla="*/ 428 w 436"/>
                <a:gd name="T83" fmla="*/ 236 h 493"/>
                <a:gd name="T84" fmla="*/ 428 w 436"/>
                <a:gd name="T85" fmla="*/ 208 h 493"/>
                <a:gd name="T86" fmla="*/ 421 w 436"/>
                <a:gd name="T87" fmla="*/ 189 h 493"/>
                <a:gd name="T88" fmla="*/ 428 w 436"/>
                <a:gd name="T89" fmla="*/ 178 h 493"/>
                <a:gd name="T90" fmla="*/ 436 w 436"/>
                <a:gd name="T91" fmla="*/ 170 h 493"/>
                <a:gd name="T92" fmla="*/ 432 w 436"/>
                <a:gd name="T93" fmla="*/ 154 h 493"/>
                <a:gd name="T94" fmla="*/ 406 w 436"/>
                <a:gd name="T95" fmla="*/ 0 h 493"/>
                <a:gd name="T96" fmla="*/ 369 w 436"/>
                <a:gd name="T97" fmla="*/ 22 h 493"/>
                <a:gd name="T98" fmla="*/ 346 w 436"/>
                <a:gd name="T99" fmla="*/ 36 h 493"/>
                <a:gd name="T100" fmla="*/ 326 w 436"/>
                <a:gd name="T101" fmla="*/ 59 h 493"/>
                <a:gd name="T102" fmla="*/ 301 w 436"/>
                <a:gd name="T103" fmla="*/ 82 h 493"/>
                <a:gd name="T104" fmla="*/ 282 w 436"/>
                <a:gd name="T105" fmla="*/ 87 h 493"/>
                <a:gd name="T106" fmla="*/ 265 w 436"/>
                <a:gd name="T107" fmla="*/ 90 h 493"/>
                <a:gd name="T108" fmla="*/ 232 w 436"/>
                <a:gd name="T109" fmla="*/ 105 h 493"/>
                <a:gd name="T110" fmla="*/ 219 w 436"/>
                <a:gd name="T111" fmla="*/ 106 h 493"/>
                <a:gd name="T112" fmla="*/ 198 w 436"/>
                <a:gd name="T113" fmla="*/ 88 h 493"/>
                <a:gd name="T114" fmla="*/ 167 w 436"/>
                <a:gd name="T115" fmla="*/ 91 h 493"/>
                <a:gd name="T116" fmla="*/ 152 w 436"/>
                <a:gd name="T117" fmla="*/ 82 h 493"/>
                <a:gd name="T118" fmla="*/ 138 w 436"/>
                <a:gd name="T119" fmla="*/ 75 h 493"/>
                <a:gd name="T120" fmla="*/ 0 w 436"/>
                <a:gd name="T121" fmla="*/ 95 h 4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36" h="493">
                  <a:moveTo>
                    <a:pt x="0" y="95"/>
                  </a:moveTo>
                  <a:lnTo>
                    <a:pt x="11" y="189"/>
                  </a:lnTo>
                  <a:lnTo>
                    <a:pt x="39" y="435"/>
                  </a:lnTo>
                  <a:lnTo>
                    <a:pt x="62" y="434"/>
                  </a:lnTo>
                  <a:lnTo>
                    <a:pt x="76" y="429"/>
                  </a:lnTo>
                  <a:lnTo>
                    <a:pt x="98" y="440"/>
                  </a:lnTo>
                  <a:lnTo>
                    <a:pt x="108" y="466"/>
                  </a:lnTo>
                  <a:lnTo>
                    <a:pt x="141" y="466"/>
                  </a:lnTo>
                  <a:lnTo>
                    <a:pt x="151" y="478"/>
                  </a:lnTo>
                  <a:lnTo>
                    <a:pt x="162" y="478"/>
                  </a:lnTo>
                  <a:lnTo>
                    <a:pt x="176" y="470"/>
                  </a:lnTo>
                  <a:lnTo>
                    <a:pt x="195" y="473"/>
                  </a:lnTo>
                  <a:lnTo>
                    <a:pt x="204" y="481"/>
                  </a:lnTo>
                  <a:lnTo>
                    <a:pt x="215" y="469"/>
                  </a:lnTo>
                  <a:lnTo>
                    <a:pt x="228" y="460"/>
                  </a:lnTo>
                  <a:lnTo>
                    <a:pt x="242" y="458"/>
                  </a:lnTo>
                  <a:lnTo>
                    <a:pt x="247" y="474"/>
                  </a:lnTo>
                  <a:lnTo>
                    <a:pt x="256" y="479"/>
                  </a:lnTo>
                  <a:lnTo>
                    <a:pt x="271" y="491"/>
                  </a:lnTo>
                  <a:lnTo>
                    <a:pt x="277" y="493"/>
                  </a:lnTo>
                  <a:lnTo>
                    <a:pt x="288" y="492"/>
                  </a:lnTo>
                  <a:lnTo>
                    <a:pt x="296" y="489"/>
                  </a:lnTo>
                  <a:lnTo>
                    <a:pt x="296" y="476"/>
                  </a:lnTo>
                  <a:lnTo>
                    <a:pt x="306" y="467"/>
                  </a:lnTo>
                  <a:lnTo>
                    <a:pt x="307" y="439"/>
                  </a:lnTo>
                  <a:lnTo>
                    <a:pt x="313" y="413"/>
                  </a:lnTo>
                  <a:lnTo>
                    <a:pt x="324" y="405"/>
                  </a:lnTo>
                  <a:lnTo>
                    <a:pt x="330" y="410"/>
                  </a:lnTo>
                  <a:lnTo>
                    <a:pt x="337" y="416"/>
                  </a:lnTo>
                  <a:lnTo>
                    <a:pt x="341" y="417"/>
                  </a:lnTo>
                  <a:lnTo>
                    <a:pt x="343" y="415"/>
                  </a:lnTo>
                  <a:lnTo>
                    <a:pt x="338" y="399"/>
                  </a:lnTo>
                  <a:lnTo>
                    <a:pt x="338" y="385"/>
                  </a:lnTo>
                  <a:lnTo>
                    <a:pt x="344" y="376"/>
                  </a:lnTo>
                  <a:lnTo>
                    <a:pt x="359" y="355"/>
                  </a:lnTo>
                  <a:lnTo>
                    <a:pt x="367" y="346"/>
                  </a:lnTo>
                  <a:lnTo>
                    <a:pt x="381" y="350"/>
                  </a:lnTo>
                  <a:lnTo>
                    <a:pt x="393" y="340"/>
                  </a:lnTo>
                  <a:lnTo>
                    <a:pt x="411" y="321"/>
                  </a:lnTo>
                  <a:lnTo>
                    <a:pt x="424" y="298"/>
                  </a:lnTo>
                  <a:lnTo>
                    <a:pt x="426" y="266"/>
                  </a:lnTo>
                  <a:lnTo>
                    <a:pt x="428" y="236"/>
                  </a:lnTo>
                  <a:lnTo>
                    <a:pt x="428" y="208"/>
                  </a:lnTo>
                  <a:lnTo>
                    <a:pt x="421" y="189"/>
                  </a:lnTo>
                  <a:lnTo>
                    <a:pt x="428" y="178"/>
                  </a:lnTo>
                  <a:lnTo>
                    <a:pt x="436" y="170"/>
                  </a:lnTo>
                  <a:lnTo>
                    <a:pt x="432" y="154"/>
                  </a:lnTo>
                  <a:lnTo>
                    <a:pt x="406" y="0"/>
                  </a:lnTo>
                  <a:lnTo>
                    <a:pt x="369" y="22"/>
                  </a:lnTo>
                  <a:lnTo>
                    <a:pt x="346" y="36"/>
                  </a:lnTo>
                  <a:lnTo>
                    <a:pt x="326" y="59"/>
                  </a:lnTo>
                  <a:lnTo>
                    <a:pt x="301" y="82"/>
                  </a:lnTo>
                  <a:lnTo>
                    <a:pt x="282" y="87"/>
                  </a:lnTo>
                  <a:lnTo>
                    <a:pt x="265" y="90"/>
                  </a:lnTo>
                  <a:lnTo>
                    <a:pt x="232" y="105"/>
                  </a:lnTo>
                  <a:lnTo>
                    <a:pt x="219" y="106"/>
                  </a:lnTo>
                  <a:lnTo>
                    <a:pt x="198" y="88"/>
                  </a:lnTo>
                  <a:lnTo>
                    <a:pt x="167" y="91"/>
                  </a:lnTo>
                  <a:lnTo>
                    <a:pt x="152" y="82"/>
                  </a:lnTo>
                  <a:lnTo>
                    <a:pt x="138" y="75"/>
                  </a:lnTo>
                  <a:lnTo>
                    <a:pt x="0" y="9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90">
              <a:extLst>
                <a:ext uri="{FF2B5EF4-FFF2-40B4-BE49-F238E27FC236}">
                  <a16:creationId xmlns:a16="http://schemas.microsoft.com/office/drawing/2014/main" id="{81F8DFB7-3C10-17B3-BB72-D1195883344E}"/>
                </a:ext>
              </a:extLst>
            </p:cNvPr>
            <p:cNvSpPr>
              <a:spLocks/>
            </p:cNvSpPr>
            <p:nvPr/>
          </p:nvSpPr>
          <p:spPr bwMode="auto">
            <a:xfrm>
              <a:off x="3984" y="1527"/>
              <a:ext cx="440" cy="496"/>
            </a:xfrm>
            <a:custGeom>
              <a:avLst/>
              <a:gdLst>
                <a:gd name="T0" fmla="*/ 11 w 440"/>
                <a:gd name="T1" fmla="*/ 191 h 496"/>
                <a:gd name="T2" fmla="*/ 65 w 440"/>
                <a:gd name="T3" fmla="*/ 437 h 496"/>
                <a:gd name="T4" fmla="*/ 109 w 440"/>
                <a:gd name="T5" fmla="*/ 469 h 496"/>
                <a:gd name="T6" fmla="*/ 164 w 440"/>
                <a:gd name="T7" fmla="*/ 481 h 496"/>
                <a:gd name="T8" fmla="*/ 206 w 440"/>
                <a:gd name="T9" fmla="*/ 485 h 496"/>
                <a:gd name="T10" fmla="*/ 243 w 440"/>
                <a:gd name="T11" fmla="*/ 461 h 496"/>
                <a:gd name="T12" fmla="*/ 273 w 440"/>
                <a:gd name="T13" fmla="*/ 495 h 496"/>
                <a:gd name="T14" fmla="*/ 299 w 440"/>
                <a:gd name="T15" fmla="*/ 492 h 496"/>
                <a:gd name="T16" fmla="*/ 310 w 440"/>
                <a:gd name="T17" fmla="*/ 441 h 496"/>
                <a:gd name="T18" fmla="*/ 331 w 440"/>
                <a:gd name="T19" fmla="*/ 413 h 496"/>
                <a:gd name="T20" fmla="*/ 347 w 440"/>
                <a:gd name="T21" fmla="*/ 417 h 496"/>
                <a:gd name="T22" fmla="*/ 347 w 440"/>
                <a:gd name="T23" fmla="*/ 379 h 496"/>
                <a:gd name="T24" fmla="*/ 383 w 440"/>
                <a:gd name="T25" fmla="*/ 353 h 496"/>
                <a:gd name="T26" fmla="*/ 428 w 440"/>
                <a:gd name="T27" fmla="*/ 301 h 496"/>
                <a:gd name="T28" fmla="*/ 432 w 440"/>
                <a:gd name="T29" fmla="*/ 210 h 496"/>
                <a:gd name="T30" fmla="*/ 440 w 440"/>
                <a:gd name="T31" fmla="*/ 173 h 496"/>
                <a:gd name="T32" fmla="*/ 371 w 440"/>
                <a:gd name="T33" fmla="*/ 23 h 496"/>
                <a:gd name="T34" fmla="*/ 302 w 440"/>
                <a:gd name="T35" fmla="*/ 82 h 496"/>
                <a:gd name="T36" fmla="*/ 234 w 440"/>
                <a:gd name="T37" fmla="*/ 106 h 496"/>
                <a:gd name="T38" fmla="*/ 170 w 440"/>
                <a:gd name="T39" fmla="*/ 92 h 496"/>
                <a:gd name="T40" fmla="*/ 0 w 440"/>
                <a:gd name="T41" fmla="*/ 96 h 496"/>
                <a:gd name="T42" fmla="*/ 2 w 440"/>
                <a:gd name="T43" fmla="*/ 98 h 496"/>
                <a:gd name="T44" fmla="*/ 169 w 440"/>
                <a:gd name="T45" fmla="*/ 95 h 496"/>
                <a:gd name="T46" fmla="*/ 235 w 440"/>
                <a:gd name="T47" fmla="*/ 109 h 496"/>
                <a:gd name="T48" fmla="*/ 304 w 440"/>
                <a:gd name="T49" fmla="*/ 85 h 496"/>
                <a:gd name="T50" fmla="*/ 372 w 440"/>
                <a:gd name="T51" fmla="*/ 25 h 496"/>
                <a:gd name="T52" fmla="*/ 436 w 440"/>
                <a:gd name="T53" fmla="*/ 172 h 496"/>
                <a:gd name="T54" fmla="*/ 429 w 440"/>
                <a:gd name="T55" fmla="*/ 210 h 496"/>
                <a:gd name="T56" fmla="*/ 425 w 440"/>
                <a:gd name="T57" fmla="*/ 300 h 496"/>
                <a:gd name="T58" fmla="*/ 382 w 440"/>
                <a:gd name="T59" fmla="*/ 349 h 496"/>
                <a:gd name="T60" fmla="*/ 345 w 440"/>
                <a:gd name="T61" fmla="*/ 378 h 496"/>
                <a:gd name="T62" fmla="*/ 343 w 440"/>
                <a:gd name="T63" fmla="*/ 416 h 496"/>
                <a:gd name="T64" fmla="*/ 333 w 440"/>
                <a:gd name="T65" fmla="*/ 411 h 496"/>
                <a:gd name="T66" fmla="*/ 307 w 440"/>
                <a:gd name="T67" fmla="*/ 440 h 496"/>
                <a:gd name="T68" fmla="*/ 296 w 440"/>
                <a:gd name="T69" fmla="*/ 490 h 496"/>
                <a:gd name="T70" fmla="*/ 274 w 440"/>
                <a:gd name="T71" fmla="*/ 492 h 496"/>
                <a:gd name="T72" fmla="*/ 245 w 440"/>
                <a:gd name="T73" fmla="*/ 458 h 496"/>
                <a:gd name="T74" fmla="*/ 206 w 440"/>
                <a:gd name="T75" fmla="*/ 480 h 496"/>
                <a:gd name="T76" fmla="*/ 163 w 440"/>
                <a:gd name="T77" fmla="*/ 478 h 496"/>
                <a:gd name="T78" fmla="*/ 111 w 440"/>
                <a:gd name="T79" fmla="*/ 465 h 496"/>
                <a:gd name="T80" fmla="*/ 64 w 440"/>
                <a:gd name="T81" fmla="*/ 434 h 496"/>
                <a:gd name="T82" fmla="*/ 14 w 440"/>
                <a:gd name="T83" fmla="*/ 190 h 496"/>
                <a:gd name="T84" fmla="*/ 2 w 440"/>
                <a:gd name="T85" fmla="*/ 98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0" h="496">
                  <a:moveTo>
                    <a:pt x="2" y="97"/>
                  </a:moveTo>
                  <a:lnTo>
                    <a:pt x="1" y="97"/>
                  </a:lnTo>
                  <a:lnTo>
                    <a:pt x="11" y="191"/>
                  </a:lnTo>
                  <a:lnTo>
                    <a:pt x="11" y="191"/>
                  </a:lnTo>
                  <a:lnTo>
                    <a:pt x="40" y="439"/>
                  </a:lnTo>
                  <a:lnTo>
                    <a:pt x="65" y="437"/>
                  </a:lnTo>
                  <a:lnTo>
                    <a:pt x="78" y="433"/>
                  </a:lnTo>
                  <a:lnTo>
                    <a:pt x="99" y="443"/>
                  </a:lnTo>
                  <a:lnTo>
                    <a:pt x="109" y="469"/>
                  </a:lnTo>
                  <a:lnTo>
                    <a:pt x="141" y="470"/>
                  </a:lnTo>
                  <a:lnTo>
                    <a:pt x="153" y="481"/>
                  </a:lnTo>
                  <a:lnTo>
                    <a:pt x="164" y="481"/>
                  </a:lnTo>
                  <a:lnTo>
                    <a:pt x="178" y="473"/>
                  </a:lnTo>
                  <a:lnTo>
                    <a:pt x="196" y="476"/>
                  </a:lnTo>
                  <a:lnTo>
                    <a:pt x="206" y="485"/>
                  </a:lnTo>
                  <a:lnTo>
                    <a:pt x="218" y="472"/>
                  </a:lnTo>
                  <a:lnTo>
                    <a:pt x="230" y="463"/>
                  </a:lnTo>
                  <a:lnTo>
                    <a:pt x="243" y="461"/>
                  </a:lnTo>
                  <a:lnTo>
                    <a:pt x="247" y="477"/>
                  </a:lnTo>
                  <a:lnTo>
                    <a:pt x="257" y="483"/>
                  </a:lnTo>
                  <a:lnTo>
                    <a:pt x="273" y="495"/>
                  </a:lnTo>
                  <a:lnTo>
                    <a:pt x="279" y="496"/>
                  </a:lnTo>
                  <a:lnTo>
                    <a:pt x="290" y="495"/>
                  </a:lnTo>
                  <a:lnTo>
                    <a:pt x="299" y="492"/>
                  </a:lnTo>
                  <a:lnTo>
                    <a:pt x="299" y="479"/>
                  </a:lnTo>
                  <a:lnTo>
                    <a:pt x="310" y="470"/>
                  </a:lnTo>
                  <a:lnTo>
                    <a:pt x="310" y="441"/>
                  </a:lnTo>
                  <a:lnTo>
                    <a:pt x="316" y="416"/>
                  </a:lnTo>
                  <a:lnTo>
                    <a:pt x="326" y="410"/>
                  </a:lnTo>
                  <a:lnTo>
                    <a:pt x="331" y="413"/>
                  </a:lnTo>
                  <a:lnTo>
                    <a:pt x="338" y="419"/>
                  </a:lnTo>
                  <a:lnTo>
                    <a:pt x="343" y="421"/>
                  </a:lnTo>
                  <a:lnTo>
                    <a:pt x="347" y="417"/>
                  </a:lnTo>
                  <a:lnTo>
                    <a:pt x="341" y="400"/>
                  </a:lnTo>
                  <a:lnTo>
                    <a:pt x="341" y="388"/>
                  </a:lnTo>
                  <a:lnTo>
                    <a:pt x="347" y="379"/>
                  </a:lnTo>
                  <a:lnTo>
                    <a:pt x="362" y="358"/>
                  </a:lnTo>
                  <a:lnTo>
                    <a:pt x="370" y="351"/>
                  </a:lnTo>
                  <a:lnTo>
                    <a:pt x="383" y="353"/>
                  </a:lnTo>
                  <a:lnTo>
                    <a:pt x="396" y="343"/>
                  </a:lnTo>
                  <a:lnTo>
                    <a:pt x="414" y="324"/>
                  </a:lnTo>
                  <a:lnTo>
                    <a:pt x="428" y="301"/>
                  </a:lnTo>
                  <a:lnTo>
                    <a:pt x="429" y="268"/>
                  </a:lnTo>
                  <a:lnTo>
                    <a:pt x="432" y="238"/>
                  </a:lnTo>
                  <a:lnTo>
                    <a:pt x="432" y="210"/>
                  </a:lnTo>
                  <a:lnTo>
                    <a:pt x="425" y="191"/>
                  </a:lnTo>
                  <a:lnTo>
                    <a:pt x="431" y="181"/>
                  </a:lnTo>
                  <a:lnTo>
                    <a:pt x="440" y="173"/>
                  </a:lnTo>
                  <a:lnTo>
                    <a:pt x="436" y="155"/>
                  </a:lnTo>
                  <a:lnTo>
                    <a:pt x="410" y="0"/>
                  </a:lnTo>
                  <a:lnTo>
                    <a:pt x="371" y="23"/>
                  </a:lnTo>
                  <a:lnTo>
                    <a:pt x="347" y="37"/>
                  </a:lnTo>
                  <a:lnTo>
                    <a:pt x="327" y="60"/>
                  </a:lnTo>
                  <a:lnTo>
                    <a:pt x="302" y="82"/>
                  </a:lnTo>
                  <a:lnTo>
                    <a:pt x="284" y="88"/>
                  </a:lnTo>
                  <a:lnTo>
                    <a:pt x="267" y="90"/>
                  </a:lnTo>
                  <a:lnTo>
                    <a:pt x="234" y="106"/>
                  </a:lnTo>
                  <a:lnTo>
                    <a:pt x="222" y="107"/>
                  </a:lnTo>
                  <a:lnTo>
                    <a:pt x="201" y="89"/>
                  </a:lnTo>
                  <a:lnTo>
                    <a:pt x="170" y="92"/>
                  </a:lnTo>
                  <a:lnTo>
                    <a:pt x="155" y="83"/>
                  </a:lnTo>
                  <a:lnTo>
                    <a:pt x="141" y="75"/>
                  </a:lnTo>
                  <a:lnTo>
                    <a:pt x="0" y="96"/>
                  </a:lnTo>
                  <a:lnTo>
                    <a:pt x="1" y="97"/>
                  </a:lnTo>
                  <a:lnTo>
                    <a:pt x="2" y="97"/>
                  </a:lnTo>
                  <a:lnTo>
                    <a:pt x="2" y="98"/>
                  </a:lnTo>
                  <a:lnTo>
                    <a:pt x="140" y="78"/>
                  </a:lnTo>
                  <a:lnTo>
                    <a:pt x="153" y="85"/>
                  </a:lnTo>
                  <a:lnTo>
                    <a:pt x="169" y="95"/>
                  </a:lnTo>
                  <a:lnTo>
                    <a:pt x="200" y="92"/>
                  </a:lnTo>
                  <a:lnTo>
                    <a:pt x="221" y="110"/>
                  </a:lnTo>
                  <a:lnTo>
                    <a:pt x="235" y="109"/>
                  </a:lnTo>
                  <a:lnTo>
                    <a:pt x="267" y="93"/>
                  </a:lnTo>
                  <a:lnTo>
                    <a:pt x="285" y="90"/>
                  </a:lnTo>
                  <a:lnTo>
                    <a:pt x="304" y="85"/>
                  </a:lnTo>
                  <a:lnTo>
                    <a:pt x="329" y="62"/>
                  </a:lnTo>
                  <a:lnTo>
                    <a:pt x="349" y="39"/>
                  </a:lnTo>
                  <a:lnTo>
                    <a:pt x="372" y="25"/>
                  </a:lnTo>
                  <a:lnTo>
                    <a:pt x="407" y="5"/>
                  </a:lnTo>
                  <a:lnTo>
                    <a:pt x="433" y="156"/>
                  </a:lnTo>
                  <a:lnTo>
                    <a:pt x="436" y="172"/>
                  </a:lnTo>
                  <a:lnTo>
                    <a:pt x="429" y="179"/>
                  </a:lnTo>
                  <a:lnTo>
                    <a:pt x="421" y="191"/>
                  </a:lnTo>
                  <a:lnTo>
                    <a:pt x="429" y="210"/>
                  </a:lnTo>
                  <a:lnTo>
                    <a:pt x="429" y="238"/>
                  </a:lnTo>
                  <a:lnTo>
                    <a:pt x="426" y="268"/>
                  </a:lnTo>
                  <a:lnTo>
                    <a:pt x="425" y="300"/>
                  </a:lnTo>
                  <a:lnTo>
                    <a:pt x="412" y="322"/>
                  </a:lnTo>
                  <a:lnTo>
                    <a:pt x="393" y="341"/>
                  </a:lnTo>
                  <a:lnTo>
                    <a:pt x="382" y="349"/>
                  </a:lnTo>
                  <a:lnTo>
                    <a:pt x="369" y="346"/>
                  </a:lnTo>
                  <a:lnTo>
                    <a:pt x="360" y="356"/>
                  </a:lnTo>
                  <a:lnTo>
                    <a:pt x="345" y="378"/>
                  </a:lnTo>
                  <a:lnTo>
                    <a:pt x="338" y="387"/>
                  </a:lnTo>
                  <a:lnTo>
                    <a:pt x="338" y="401"/>
                  </a:lnTo>
                  <a:lnTo>
                    <a:pt x="343" y="416"/>
                  </a:lnTo>
                  <a:lnTo>
                    <a:pt x="342" y="417"/>
                  </a:lnTo>
                  <a:lnTo>
                    <a:pt x="339" y="417"/>
                  </a:lnTo>
                  <a:lnTo>
                    <a:pt x="333" y="411"/>
                  </a:lnTo>
                  <a:lnTo>
                    <a:pt x="326" y="405"/>
                  </a:lnTo>
                  <a:lnTo>
                    <a:pt x="314" y="414"/>
                  </a:lnTo>
                  <a:lnTo>
                    <a:pt x="307" y="440"/>
                  </a:lnTo>
                  <a:lnTo>
                    <a:pt x="307" y="469"/>
                  </a:lnTo>
                  <a:lnTo>
                    <a:pt x="296" y="477"/>
                  </a:lnTo>
                  <a:lnTo>
                    <a:pt x="296" y="490"/>
                  </a:lnTo>
                  <a:lnTo>
                    <a:pt x="289" y="493"/>
                  </a:lnTo>
                  <a:lnTo>
                    <a:pt x="279" y="493"/>
                  </a:lnTo>
                  <a:lnTo>
                    <a:pt x="274" y="492"/>
                  </a:lnTo>
                  <a:lnTo>
                    <a:pt x="258" y="480"/>
                  </a:lnTo>
                  <a:lnTo>
                    <a:pt x="250" y="475"/>
                  </a:lnTo>
                  <a:lnTo>
                    <a:pt x="245" y="458"/>
                  </a:lnTo>
                  <a:lnTo>
                    <a:pt x="229" y="460"/>
                  </a:lnTo>
                  <a:lnTo>
                    <a:pt x="215" y="469"/>
                  </a:lnTo>
                  <a:lnTo>
                    <a:pt x="206" y="480"/>
                  </a:lnTo>
                  <a:lnTo>
                    <a:pt x="197" y="473"/>
                  </a:lnTo>
                  <a:lnTo>
                    <a:pt x="178" y="470"/>
                  </a:lnTo>
                  <a:lnTo>
                    <a:pt x="163" y="478"/>
                  </a:lnTo>
                  <a:lnTo>
                    <a:pt x="154" y="478"/>
                  </a:lnTo>
                  <a:lnTo>
                    <a:pt x="144" y="466"/>
                  </a:lnTo>
                  <a:lnTo>
                    <a:pt x="111" y="465"/>
                  </a:lnTo>
                  <a:lnTo>
                    <a:pt x="102" y="441"/>
                  </a:lnTo>
                  <a:lnTo>
                    <a:pt x="78" y="430"/>
                  </a:lnTo>
                  <a:lnTo>
                    <a:pt x="64" y="434"/>
                  </a:lnTo>
                  <a:lnTo>
                    <a:pt x="43" y="435"/>
                  </a:lnTo>
                  <a:lnTo>
                    <a:pt x="14" y="190"/>
                  </a:lnTo>
                  <a:lnTo>
                    <a:pt x="14" y="190"/>
                  </a:lnTo>
                  <a:lnTo>
                    <a:pt x="4" y="97"/>
                  </a:lnTo>
                  <a:lnTo>
                    <a:pt x="2" y="97"/>
                  </a:lnTo>
                  <a:lnTo>
                    <a:pt x="2" y="98"/>
                  </a:lnTo>
                  <a:lnTo>
                    <a:pt x="2" y="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91">
              <a:extLst>
                <a:ext uri="{FF2B5EF4-FFF2-40B4-BE49-F238E27FC236}">
                  <a16:creationId xmlns:a16="http://schemas.microsoft.com/office/drawing/2014/main" id="{4FD563D1-50C9-FD33-6B19-34B7A7C37323}"/>
                </a:ext>
              </a:extLst>
            </p:cNvPr>
            <p:cNvSpPr>
              <a:spLocks/>
            </p:cNvSpPr>
            <p:nvPr/>
          </p:nvSpPr>
          <p:spPr bwMode="auto">
            <a:xfrm>
              <a:off x="2149" y="2289"/>
              <a:ext cx="897" cy="474"/>
            </a:xfrm>
            <a:custGeom>
              <a:avLst/>
              <a:gdLst>
                <a:gd name="T0" fmla="*/ 324 w 897"/>
                <a:gd name="T1" fmla="*/ 79 h 474"/>
                <a:gd name="T2" fmla="*/ 313 w 897"/>
                <a:gd name="T3" fmla="*/ 225 h 474"/>
                <a:gd name="T4" fmla="*/ 308 w 897"/>
                <a:gd name="T5" fmla="*/ 332 h 474"/>
                <a:gd name="T6" fmla="*/ 309 w 897"/>
                <a:gd name="T7" fmla="*/ 342 h 474"/>
                <a:gd name="T8" fmla="*/ 334 w 897"/>
                <a:gd name="T9" fmla="*/ 365 h 474"/>
                <a:gd name="T10" fmla="*/ 343 w 897"/>
                <a:gd name="T11" fmla="*/ 370 h 474"/>
                <a:gd name="T12" fmla="*/ 349 w 897"/>
                <a:gd name="T13" fmla="*/ 370 h 474"/>
                <a:gd name="T14" fmla="*/ 354 w 897"/>
                <a:gd name="T15" fmla="*/ 357 h 474"/>
                <a:gd name="T16" fmla="*/ 364 w 897"/>
                <a:gd name="T17" fmla="*/ 368 h 474"/>
                <a:gd name="T18" fmla="*/ 373 w 897"/>
                <a:gd name="T19" fmla="*/ 369 h 474"/>
                <a:gd name="T20" fmla="*/ 374 w 897"/>
                <a:gd name="T21" fmla="*/ 368 h 474"/>
                <a:gd name="T22" fmla="*/ 376 w 897"/>
                <a:gd name="T23" fmla="*/ 361 h 474"/>
                <a:gd name="T24" fmla="*/ 393 w 897"/>
                <a:gd name="T25" fmla="*/ 370 h 474"/>
                <a:gd name="T26" fmla="*/ 390 w 897"/>
                <a:gd name="T27" fmla="*/ 390 h 474"/>
                <a:gd name="T28" fmla="*/ 413 w 897"/>
                <a:gd name="T29" fmla="*/ 393 h 474"/>
                <a:gd name="T30" fmla="*/ 428 w 897"/>
                <a:gd name="T31" fmla="*/ 400 h 474"/>
                <a:gd name="T32" fmla="*/ 454 w 897"/>
                <a:gd name="T33" fmla="*/ 403 h 474"/>
                <a:gd name="T34" fmla="*/ 468 w 897"/>
                <a:gd name="T35" fmla="*/ 413 h 474"/>
                <a:gd name="T36" fmla="*/ 483 w 897"/>
                <a:gd name="T37" fmla="*/ 402 h 474"/>
                <a:gd name="T38" fmla="*/ 503 w 897"/>
                <a:gd name="T39" fmla="*/ 406 h 474"/>
                <a:gd name="T40" fmla="*/ 517 w 897"/>
                <a:gd name="T41" fmla="*/ 426 h 474"/>
                <a:gd name="T42" fmla="*/ 523 w 897"/>
                <a:gd name="T43" fmla="*/ 426 h 474"/>
                <a:gd name="T44" fmla="*/ 523 w 897"/>
                <a:gd name="T45" fmla="*/ 440 h 474"/>
                <a:gd name="T46" fmla="*/ 536 w 897"/>
                <a:gd name="T47" fmla="*/ 444 h 474"/>
                <a:gd name="T48" fmla="*/ 551 w 897"/>
                <a:gd name="T49" fmla="*/ 431 h 474"/>
                <a:gd name="T50" fmla="*/ 562 w 897"/>
                <a:gd name="T51" fmla="*/ 435 h 474"/>
                <a:gd name="T52" fmla="*/ 578 w 897"/>
                <a:gd name="T53" fmla="*/ 435 h 474"/>
                <a:gd name="T54" fmla="*/ 582 w 897"/>
                <a:gd name="T55" fmla="*/ 449 h 474"/>
                <a:gd name="T56" fmla="*/ 609 w 897"/>
                <a:gd name="T57" fmla="*/ 460 h 474"/>
                <a:gd name="T58" fmla="*/ 619 w 897"/>
                <a:gd name="T59" fmla="*/ 458 h 474"/>
                <a:gd name="T60" fmla="*/ 631 w 897"/>
                <a:gd name="T61" fmla="*/ 433 h 474"/>
                <a:gd name="T62" fmla="*/ 638 w 897"/>
                <a:gd name="T63" fmla="*/ 433 h 474"/>
                <a:gd name="T64" fmla="*/ 645 w 897"/>
                <a:gd name="T65" fmla="*/ 446 h 474"/>
                <a:gd name="T66" fmla="*/ 670 w 897"/>
                <a:gd name="T67" fmla="*/ 450 h 474"/>
                <a:gd name="T68" fmla="*/ 691 w 897"/>
                <a:gd name="T69" fmla="*/ 458 h 474"/>
                <a:gd name="T70" fmla="*/ 709 w 897"/>
                <a:gd name="T71" fmla="*/ 463 h 474"/>
                <a:gd name="T72" fmla="*/ 719 w 897"/>
                <a:gd name="T73" fmla="*/ 459 h 474"/>
                <a:gd name="T74" fmla="*/ 723 w 897"/>
                <a:gd name="T75" fmla="*/ 443 h 474"/>
                <a:gd name="T76" fmla="*/ 750 w 897"/>
                <a:gd name="T77" fmla="*/ 443 h 474"/>
                <a:gd name="T78" fmla="*/ 761 w 897"/>
                <a:gd name="T79" fmla="*/ 448 h 474"/>
                <a:gd name="T80" fmla="*/ 778 w 897"/>
                <a:gd name="T81" fmla="*/ 436 h 474"/>
                <a:gd name="T82" fmla="*/ 786 w 897"/>
                <a:gd name="T83" fmla="*/ 436 h 474"/>
                <a:gd name="T84" fmla="*/ 789 w 897"/>
                <a:gd name="T85" fmla="*/ 445 h 474"/>
                <a:gd name="T86" fmla="*/ 811 w 897"/>
                <a:gd name="T87" fmla="*/ 445 h 474"/>
                <a:gd name="T88" fmla="*/ 823 w 897"/>
                <a:gd name="T89" fmla="*/ 434 h 474"/>
                <a:gd name="T90" fmla="*/ 836 w 897"/>
                <a:gd name="T91" fmla="*/ 437 h 474"/>
                <a:gd name="T92" fmla="*/ 847 w 897"/>
                <a:gd name="T93" fmla="*/ 451 h 474"/>
                <a:gd name="T94" fmla="*/ 864 w 897"/>
                <a:gd name="T95" fmla="*/ 461 h 474"/>
                <a:gd name="T96" fmla="*/ 885 w 897"/>
                <a:gd name="T97" fmla="*/ 466 h 474"/>
                <a:gd name="T98" fmla="*/ 897 w 897"/>
                <a:gd name="T99" fmla="*/ 474 h 474"/>
                <a:gd name="T100" fmla="*/ 894 w 897"/>
                <a:gd name="T101" fmla="*/ 248 h 474"/>
                <a:gd name="T102" fmla="*/ 887 w 897"/>
                <a:gd name="T103" fmla="*/ 182 h 474"/>
                <a:gd name="T104" fmla="*/ 886 w 897"/>
                <a:gd name="T105" fmla="*/ 131 h 474"/>
                <a:gd name="T106" fmla="*/ 877 w 897"/>
                <a:gd name="T107" fmla="*/ 91 h 474"/>
                <a:gd name="T108" fmla="*/ 873 w 897"/>
                <a:gd name="T109" fmla="*/ 50 h 474"/>
                <a:gd name="T110" fmla="*/ 874 w 897"/>
                <a:gd name="T111" fmla="*/ 24 h 474"/>
                <a:gd name="T112" fmla="*/ 798 w 897"/>
                <a:gd name="T113" fmla="*/ 26 h 474"/>
                <a:gd name="T114" fmla="*/ 520 w 897"/>
                <a:gd name="T115" fmla="*/ 23 h 474"/>
                <a:gd name="T116" fmla="*/ 252 w 897"/>
                <a:gd name="T117" fmla="*/ 10 h 474"/>
                <a:gd name="T118" fmla="*/ 2 w 897"/>
                <a:gd name="T119" fmla="*/ 0 h 474"/>
                <a:gd name="T120" fmla="*/ 0 w 897"/>
                <a:gd name="T121" fmla="*/ 64 h 474"/>
                <a:gd name="T122" fmla="*/ 324 w 897"/>
                <a:gd name="T123" fmla="*/ 79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97" h="474">
                  <a:moveTo>
                    <a:pt x="324" y="79"/>
                  </a:moveTo>
                  <a:lnTo>
                    <a:pt x="313" y="225"/>
                  </a:lnTo>
                  <a:lnTo>
                    <a:pt x="308" y="332"/>
                  </a:lnTo>
                  <a:lnTo>
                    <a:pt x="309" y="342"/>
                  </a:lnTo>
                  <a:lnTo>
                    <a:pt x="334" y="365"/>
                  </a:lnTo>
                  <a:lnTo>
                    <a:pt x="343" y="370"/>
                  </a:lnTo>
                  <a:lnTo>
                    <a:pt x="349" y="370"/>
                  </a:lnTo>
                  <a:lnTo>
                    <a:pt x="354" y="357"/>
                  </a:lnTo>
                  <a:lnTo>
                    <a:pt x="364" y="368"/>
                  </a:lnTo>
                  <a:lnTo>
                    <a:pt x="373" y="369"/>
                  </a:lnTo>
                  <a:lnTo>
                    <a:pt x="374" y="368"/>
                  </a:lnTo>
                  <a:lnTo>
                    <a:pt x="376" y="361"/>
                  </a:lnTo>
                  <a:lnTo>
                    <a:pt x="393" y="370"/>
                  </a:lnTo>
                  <a:lnTo>
                    <a:pt x="390" y="390"/>
                  </a:lnTo>
                  <a:lnTo>
                    <a:pt x="413" y="393"/>
                  </a:lnTo>
                  <a:lnTo>
                    <a:pt x="428" y="400"/>
                  </a:lnTo>
                  <a:lnTo>
                    <a:pt x="454" y="403"/>
                  </a:lnTo>
                  <a:lnTo>
                    <a:pt x="468" y="413"/>
                  </a:lnTo>
                  <a:lnTo>
                    <a:pt x="483" y="402"/>
                  </a:lnTo>
                  <a:lnTo>
                    <a:pt x="503" y="406"/>
                  </a:lnTo>
                  <a:lnTo>
                    <a:pt x="517" y="426"/>
                  </a:lnTo>
                  <a:lnTo>
                    <a:pt x="523" y="426"/>
                  </a:lnTo>
                  <a:lnTo>
                    <a:pt x="523" y="440"/>
                  </a:lnTo>
                  <a:lnTo>
                    <a:pt x="536" y="444"/>
                  </a:lnTo>
                  <a:lnTo>
                    <a:pt x="551" y="431"/>
                  </a:lnTo>
                  <a:lnTo>
                    <a:pt x="562" y="435"/>
                  </a:lnTo>
                  <a:lnTo>
                    <a:pt x="578" y="435"/>
                  </a:lnTo>
                  <a:lnTo>
                    <a:pt x="582" y="449"/>
                  </a:lnTo>
                  <a:lnTo>
                    <a:pt x="609" y="460"/>
                  </a:lnTo>
                  <a:lnTo>
                    <a:pt x="619" y="458"/>
                  </a:lnTo>
                  <a:lnTo>
                    <a:pt x="631" y="433"/>
                  </a:lnTo>
                  <a:lnTo>
                    <a:pt x="638" y="433"/>
                  </a:lnTo>
                  <a:lnTo>
                    <a:pt x="645" y="446"/>
                  </a:lnTo>
                  <a:lnTo>
                    <a:pt x="670" y="450"/>
                  </a:lnTo>
                  <a:lnTo>
                    <a:pt x="691" y="458"/>
                  </a:lnTo>
                  <a:lnTo>
                    <a:pt x="709" y="463"/>
                  </a:lnTo>
                  <a:lnTo>
                    <a:pt x="719" y="459"/>
                  </a:lnTo>
                  <a:lnTo>
                    <a:pt x="723" y="443"/>
                  </a:lnTo>
                  <a:lnTo>
                    <a:pt x="750" y="443"/>
                  </a:lnTo>
                  <a:lnTo>
                    <a:pt x="761" y="448"/>
                  </a:lnTo>
                  <a:lnTo>
                    <a:pt x="778" y="436"/>
                  </a:lnTo>
                  <a:lnTo>
                    <a:pt x="786" y="436"/>
                  </a:lnTo>
                  <a:lnTo>
                    <a:pt x="789" y="445"/>
                  </a:lnTo>
                  <a:lnTo>
                    <a:pt x="811" y="445"/>
                  </a:lnTo>
                  <a:lnTo>
                    <a:pt x="823" y="434"/>
                  </a:lnTo>
                  <a:lnTo>
                    <a:pt x="836" y="437"/>
                  </a:lnTo>
                  <a:lnTo>
                    <a:pt x="847" y="451"/>
                  </a:lnTo>
                  <a:lnTo>
                    <a:pt x="864" y="461"/>
                  </a:lnTo>
                  <a:lnTo>
                    <a:pt x="885" y="466"/>
                  </a:lnTo>
                  <a:lnTo>
                    <a:pt x="897" y="474"/>
                  </a:lnTo>
                  <a:lnTo>
                    <a:pt x="894" y="248"/>
                  </a:lnTo>
                  <a:lnTo>
                    <a:pt x="887" y="182"/>
                  </a:lnTo>
                  <a:lnTo>
                    <a:pt x="886" y="131"/>
                  </a:lnTo>
                  <a:lnTo>
                    <a:pt x="877" y="91"/>
                  </a:lnTo>
                  <a:lnTo>
                    <a:pt x="873" y="50"/>
                  </a:lnTo>
                  <a:lnTo>
                    <a:pt x="874" y="24"/>
                  </a:lnTo>
                  <a:lnTo>
                    <a:pt x="798" y="26"/>
                  </a:lnTo>
                  <a:lnTo>
                    <a:pt x="520" y="23"/>
                  </a:lnTo>
                  <a:lnTo>
                    <a:pt x="252" y="10"/>
                  </a:lnTo>
                  <a:lnTo>
                    <a:pt x="2" y="0"/>
                  </a:lnTo>
                  <a:lnTo>
                    <a:pt x="0" y="64"/>
                  </a:lnTo>
                  <a:lnTo>
                    <a:pt x="324" y="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92">
              <a:extLst>
                <a:ext uri="{FF2B5EF4-FFF2-40B4-BE49-F238E27FC236}">
                  <a16:creationId xmlns:a16="http://schemas.microsoft.com/office/drawing/2014/main" id="{F51D9A01-55C2-95A3-917A-C50441B882DA}"/>
                </a:ext>
              </a:extLst>
            </p:cNvPr>
            <p:cNvSpPr>
              <a:spLocks/>
            </p:cNvSpPr>
            <p:nvPr/>
          </p:nvSpPr>
          <p:spPr bwMode="auto">
            <a:xfrm>
              <a:off x="2147" y="2288"/>
              <a:ext cx="901" cy="478"/>
            </a:xfrm>
            <a:custGeom>
              <a:avLst/>
              <a:gdLst>
                <a:gd name="T0" fmla="*/ 314 w 901"/>
                <a:gd name="T1" fmla="*/ 226 h 478"/>
                <a:gd name="T2" fmla="*/ 334 w 901"/>
                <a:gd name="T3" fmla="*/ 367 h 478"/>
                <a:gd name="T4" fmla="*/ 357 w 901"/>
                <a:gd name="T5" fmla="*/ 361 h 478"/>
                <a:gd name="T6" fmla="*/ 377 w 901"/>
                <a:gd name="T7" fmla="*/ 370 h 478"/>
                <a:gd name="T8" fmla="*/ 393 w 901"/>
                <a:gd name="T9" fmla="*/ 371 h 478"/>
                <a:gd name="T10" fmla="*/ 430 w 901"/>
                <a:gd name="T11" fmla="*/ 402 h 478"/>
                <a:gd name="T12" fmla="*/ 485 w 901"/>
                <a:gd name="T13" fmla="*/ 405 h 478"/>
                <a:gd name="T14" fmla="*/ 524 w 901"/>
                <a:gd name="T15" fmla="*/ 429 h 478"/>
                <a:gd name="T16" fmla="*/ 553 w 901"/>
                <a:gd name="T17" fmla="*/ 434 h 478"/>
                <a:gd name="T18" fmla="*/ 583 w 901"/>
                <a:gd name="T19" fmla="*/ 451 h 478"/>
                <a:gd name="T20" fmla="*/ 634 w 901"/>
                <a:gd name="T21" fmla="*/ 435 h 478"/>
                <a:gd name="T22" fmla="*/ 672 w 901"/>
                <a:gd name="T23" fmla="*/ 454 h 478"/>
                <a:gd name="T24" fmla="*/ 722 w 901"/>
                <a:gd name="T25" fmla="*/ 461 h 478"/>
                <a:gd name="T26" fmla="*/ 763 w 901"/>
                <a:gd name="T27" fmla="*/ 451 h 478"/>
                <a:gd name="T28" fmla="*/ 790 w 901"/>
                <a:gd name="T29" fmla="*/ 448 h 478"/>
                <a:gd name="T30" fmla="*/ 837 w 901"/>
                <a:gd name="T31" fmla="*/ 441 h 478"/>
                <a:gd name="T32" fmla="*/ 887 w 901"/>
                <a:gd name="T33" fmla="*/ 470 h 478"/>
                <a:gd name="T34" fmla="*/ 890 w 901"/>
                <a:gd name="T35" fmla="*/ 183 h 478"/>
                <a:gd name="T36" fmla="*/ 877 w 901"/>
                <a:gd name="T37" fmla="*/ 51 h 478"/>
                <a:gd name="T38" fmla="*/ 522 w 901"/>
                <a:gd name="T39" fmla="*/ 23 h 478"/>
                <a:gd name="T40" fmla="*/ 0 w 901"/>
                <a:gd name="T41" fmla="*/ 67 h 478"/>
                <a:gd name="T42" fmla="*/ 325 w 901"/>
                <a:gd name="T43" fmla="*/ 79 h 478"/>
                <a:gd name="T44" fmla="*/ 4 w 901"/>
                <a:gd name="T45" fmla="*/ 64 h 478"/>
                <a:gd name="T46" fmla="*/ 522 w 901"/>
                <a:gd name="T47" fmla="*/ 26 h 478"/>
                <a:gd name="T48" fmla="*/ 874 w 901"/>
                <a:gd name="T49" fmla="*/ 51 h 478"/>
                <a:gd name="T50" fmla="*/ 887 w 901"/>
                <a:gd name="T51" fmla="*/ 184 h 478"/>
                <a:gd name="T52" fmla="*/ 888 w 901"/>
                <a:gd name="T53" fmla="*/ 466 h 478"/>
                <a:gd name="T54" fmla="*/ 840 w 901"/>
                <a:gd name="T55" fmla="*/ 437 h 478"/>
                <a:gd name="T56" fmla="*/ 792 w 901"/>
                <a:gd name="T57" fmla="*/ 445 h 478"/>
                <a:gd name="T58" fmla="*/ 762 w 901"/>
                <a:gd name="T59" fmla="*/ 447 h 478"/>
                <a:gd name="T60" fmla="*/ 719 w 901"/>
                <a:gd name="T61" fmla="*/ 459 h 478"/>
                <a:gd name="T62" fmla="*/ 672 w 901"/>
                <a:gd name="T63" fmla="*/ 450 h 478"/>
                <a:gd name="T64" fmla="*/ 632 w 901"/>
                <a:gd name="T65" fmla="*/ 432 h 478"/>
                <a:gd name="T66" fmla="*/ 585 w 901"/>
                <a:gd name="T67" fmla="*/ 449 h 478"/>
                <a:gd name="T68" fmla="*/ 553 w 901"/>
                <a:gd name="T69" fmla="*/ 431 h 478"/>
                <a:gd name="T70" fmla="*/ 528 w 901"/>
                <a:gd name="T71" fmla="*/ 426 h 478"/>
                <a:gd name="T72" fmla="*/ 484 w 901"/>
                <a:gd name="T73" fmla="*/ 402 h 478"/>
                <a:gd name="T74" fmla="*/ 431 w 901"/>
                <a:gd name="T75" fmla="*/ 399 h 478"/>
                <a:gd name="T76" fmla="*/ 397 w 901"/>
                <a:gd name="T77" fmla="*/ 370 h 478"/>
                <a:gd name="T78" fmla="*/ 374 w 901"/>
                <a:gd name="T79" fmla="*/ 368 h 478"/>
                <a:gd name="T80" fmla="*/ 349 w 901"/>
                <a:gd name="T81" fmla="*/ 369 h 478"/>
                <a:gd name="T82" fmla="*/ 313 w 901"/>
                <a:gd name="T83" fmla="*/ 343 h 478"/>
                <a:gd name="T84" fmla="*/ 328 w 901"/>
                <a:gd name="T85" fmla="*/ 78 h 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01" h="478">
                  <a:moveTo>
                    <a:pt x="326" y="80"/>
                  </a:moveTo>
                  <a:lnTo>
                    <a:pt x="325" y="79"/>
                  </a:lnTo>
                  <a:lnTo>
                    <a:pt x="314" y="226"/>
                  </a:lnTo>
                  <a:lnTo>
                    <a:pt x="309" y="333"/>
                  </a:lnTo>
                  <a:lnTo>
                    <a:pt x="310" y="344"/>
                  </a:lnTo>
                  <a:lnTo>
                    <a:pt x="334" y="367"/>
                  </a:lnTo>
                  <a:lnTo>
                    <a:pt x="345" y="372"/>
                  </a:lnTo>
                  <a:lnTo>
                    <a:pt x="352" y="372"/>
                  </a:lnTo>
                  <a:lnTo>
                    <a:pt x="357" y="361"/>
                  </a:lnTo>
                  <a:lnTo>
                    <a:pt x="365" y="371"/>
                  </a:lnTo>
                  <a:lnTo>
                    <a:pt x="375" y="372"/>
                  </a:lnTo>
                  <a:lnTo>
                    <a:pt x="377" y="370"/>
                  </a:lnTo>
                  <a:lnTo>
                    <a:pt x="378" y="370"/>
                  </a:lnTo>
                  <a:lnTo>
                    <a:pt x="380" y="364"/>
                  </a:lnTo>
                  <a:lnTo>
                    <a:pt x="393" y="371"/>
                  </a:lnTo>
                  <a:lnTo>
                    <a:pt x="390" y="392"/>
                  </a:lnTo>
                  <a:lnTo>
                    <a:pt x="415" y="396"/>
                  </a:lnTo>
                  <a:lnTo>
                    <a:pt x="430" y="402"/>
                  </a:lnTo>
                  <a:lnTo>
                    <a:pt x="455" y="405"/>
                  </a:lnTo>
                  <a:lnTo>
                    <a:pt x="470" y="416"/>
                  </a:lnTo>
                  <a:lnTo>
                    <a:pt x="485" y="405"/>
                  </a:lnTo>
                  <a:lnTo>
                    <a:pt x="504" y="410"/>
                  </a:lnTo>
                  <a:lnTo>
                    <a:pt x="518" y="428"/>
                  </a:lnTo>
                  <a:lnTo>
                    <a:pt x="524" y="429"/>
                  </a:lnTo>
                  <a:lnTo>
                    <a:pt x="524" y="442"/>
                  </a:lnTo>
                  <a:lnTo>
                    <a:pt x="538" y="447"/>
                  </a:lnTo>
                  <a:lnTo>
                    <a:pt x="553" y="434"/>
                  </a:lnTo>
                  <a:lnTo>
                    <a:pt x="564" y="437"/>
                  </a:lnTo>
                  <a:lnTo>
                    <a:pt x="579" y="438"/>
                  </a:lnTo>
                  <a:lnTo>
                    <a:pt x="583" y="451"/>
                  </a:lnTo>
                  <a:lnTo>
                    <a:pt x="611" y="463"/>
                  </a:lnTo>
                  <a:lnTo>
                    <a:pt x="622" y="461"/>
                  </a:lnTo>
                  <a:lnTo>
                    <a:pt x="634" y="435"/>
                  </a:lnTo>
                  <a:lnTo>
                    <a:pt x="639" y="435"/>
                  </a:lnTo>
                  <a:lnTo>
                    <a:pt x="645" y="448"/>
                  </a:lnTo>
                  <a:lnTo>
                    <a:pt x="672" y="454"/>
                  </a:lnTo>
                  <a:lnTo>
                    <a:pt x="693" y="461"/>
                  </a:lnTo>
                  <a:lnTo>
                    <a:pt x="711" y="466"/>
                  </a:lnTo>
                  <a:lnTo>
                    <a:pt x="722" y="461"/>
                  </a:lnTo>
                  <a:lnTo>
                    <a:pt x="726" y="445"/>
                  </a:lnTo>
                  <a:lnTo>
                    <a:pt x="752" y="445"/>
                  </a:lnTo>
                  <a:lnTo>
                    <a:pt x="763" y="451"/>
                  </a:lnTo>
                  <a:lnTo>
                    <a:pt x="780" y="440"/>
                  </a:lnTo>
                  <a:lnTo>
                    <a:pt x="787" y="440"/>
                  </a:lnTo>
                  <a:lnTo>
                    <a:pt x="790" y="448"/>
                  </a:lnTo>
                  <a:lnTo>
                    <a:pt x="814" y="448"/>
                  </a:lnTo>
                  <a:lnTo>
                    <a:pt x="826" y="437"/>
                  </a:lnTo>
                  <a:lnTo>
                    <a:pt x="837" y="441"/>
                  </a:lnTo>
                  <a:lnTo>
                    <a:pt x="848" y="454"/>
                  </a:lnTo>
                  <a:lnTo>
                    <a:pt x="866" y="464"/>
                  </a:lnTo>
                  <a:lnTo>
                    <a:pt x="887" y="470"/>
                  </a:lnTo>
                  <a:lnTo>
                    <a:pt x="901" y="478"/>
                  </a:lnTo>
                  <a:lnTo>
                    <a:pt x="899" y="249"/>
                  </a:lnTo>
                  <a:lnTo>
                    <a:pt x="890" y="183"/>
                  </a:lnTo>
                  <a:lnTo>
                    <a:pt x="890" y="132"/>
                  </a:lnTo>
                  <a:lnTo>
                    <a:pt x="880" y="92"/>
                  </a:lnTo>
                  <a:lnTo>
                    <a:pt x="877" y="51"/>
                  </a:lnTo>
                  <a:lnTo>
                    <a:pt x="877" y="24"/>
                  </a:lnTo>
                  <a:lnTo>
                    <a:pt x="800" y="25"/>
                  </a:lnTo>
                  <a:lnTo>
                    <a:pt x="522" y="23"/>
                  </a:lnTo>
                  <a:lnTo>
                    <a:pt x="254" y="10"/>
                  </a:lnTo>
                  <a:lnTo>
                    <a:pt x="3" y="0"/>
                  </a:lnTo>
                  <a:lnTo>
                    <a:pt x="0" y="67"/>
                  </a:lnTo>
                  <a:lnTo>
                    <a:pt x="326" y="81"/>
                  </a:lnTo>
                  <a:lnTo>
                    <a:pt x="326" y="80"/>
                  </a:lnTo>
                  <a:lnTo>
                    <a:pt x="325" y="79"/>
                  </a:lnTo>
                  <a:lnTo>
                    <a:pt x="326" y="80"/>
                  </a:lnTo>
                  <a:lnTo>
                    <a:pt x="326" y="78"/>
                  </a:lnTo>
                  <a:lnTo>
                    <a:pt x="4" y="64"/>
                  </a:lnTo>
                  <a:lnTo>
                    <a:pt x="6" y="3"/>
                  </a:lnTo>
                  <a:lnTo>
                    <a:pt x="254" y="13"/>
                  </a:lnTo>
                  <a:lnTo>
                    <a:pt x="522" y="26"/>
                  </a:lnTo>
                  <a:lnTo>
                    <a:pt x="800" y="28"/>
                  </a:lnTo>
                  <a:lnTo>
                    <a:pt x="874" y="27"/>
                  </a:lnTo>
                  <a:lnTo>
                    <a:pt x="874" y="51"/>
                  </a:lnTo>
                  <a:lnTo>
                    <a:pt x="877" y="93"/>
                  </a:lnTo>
                  <a:lnTo>
                    <a:pt x="887" y="132"/>
                  </a:lnTo>
                  <a:lnTo>
                    <a:pt x="887" y="184"/>
                  </a:lnTo>
                  <a:lnTo>
                    <a:pt x="895" y="250"/>
                  </a:lnTo>
                  <a:lnTo>
                    <a:pt x="897" y="472"/>
                  </a:lnTo>
                  <a:lnTo>
                    <a:pt x="888" y="466"/>
                  </a:lnTo>
                  <a:lnTo>
                    <a:pt x="867" y="461"/>
                  </a:lnTo>
                  <a:lnTo>
                    <a:pt x="850" y="451"/>
                  </a:lnTo>
                  <a:lnTo>
                    <a:pt x="840" y="437"/>
                  </a:lnTo>
                  <a:lnTo>
                    <a:pt x="825" y="433"/>
                  </a:lnTo>
                  <a:lnTo>
                    <a:pt x="812" y="445"/>
                  </a:lnTo>
                  <a:lnTo>
                    <a:pt x="792" y="445"/>
                  </a:lnTo>
                  <a:lnTo>
                    <a:pt x="788" y="436"/>
                  </a:lnTo>
                  <a:lnTo>
                    <a:pt x="778" y="436"/>
                  </a:lnTo>
                  <a:lnTo>
                    <a:pt x="762" y="447"/>
                  </a:lnTo>
                  <a:lnTo>
                    <a:pt x="752" y="442"/>
                  </a:lnTo>
                  <a:lnTo>
                    <a:pt x="724" y="442"/>
                  </a:lnTo>
                  <a:lnTo>
                    <a:pt x="719" y="459"/>
                  </a:lnTo>
                  <a:lnTo>
                    <a:pt x="711" y="462"/>
                  </a:lnTo>
                  <a:lnTo>
                    <a:pt x="693" y="458"/>
                  </a:lnTo>
                  <a:lnTo>
                    <a:pt x="672" y="450"/>
                  </a:lnTo>
                  <a:lnTo>
                    <a:pt x="648" y="445"/>
                  </a:lnTo>
                  <a:lnTo>
                    <a:pt x="641" y="432"/>
                  </a:lnTo>
                  <a:lnTo>
                    <a:pt x="632" y="432"/>
                  </a:lnTo>
                  <a:lnTo>
                    <a:pt x="620" y="458"/>
                  </a:lnTo>
                  <a:lnTo>
                    <a:pt x="611" y="460"/>
                  </a:lnTo>
                  <a:lnTo>
                    <a:pt x="585" y="449"/>
                  </a:lnTo>
                  <a:lnTo>
                    <a:pt x="581" y="435"/>
                  </a:lnTo>
                  <a:lnTo>
                    <a:pt x="564" y="434"/>
                  </a:lnTo>
                  <a:lnTo>
                    <a:pt x="553" y="431"/>
                  </a:lnTo>
                  <a:lnTo>
                    <a:pt x="538" y="443"/>
                  </a:lnTo>
                  <a:lnTo>
                    <a:pt x="528" y="440"/>
                  </a:lnTo>
                  <a:lnTo>
                    <a:pt x="528" y="426"/>
                  </a:lnTo>
                  <a:lnTo>
                    <a:pt x="519" y="425"/>
                  </a:lnTo>
                  <a:lnTo>
                    <a:pt x="506" y="406"/>
                  </a:lnTo>
                  <a:lnTo>
                    <a:pt x="484" y="402"/>
                  </a:lnTo>
                  <a:lnTo>
                    <a:pt x="470" y="412"/>
                  </a:lnTo>
                  <a:lnTo>
                    <a:pt x="456" y="403"/>
                  </a:lnTo>
                  <a:lnTo>
                    <a:pt x="431" y="399"/>
                  </a:lnTo>
                  <a:lnTo>
                    <a:pt x="416" y="393"/>
                  </a:lnTo>
                  <a:lnTo>
                    <a:pt x="395" y="390"/>
                  </a:lnTo>
                  <a:lnTo>
                    <a:pt x="397" y="370"/>
                  </a:lnTo>
                  <a:lnTo>
                    <a:pt x="376" y="360"/>
                  </a:lnTo>
                  <a:lnTo>
                    <a:pt x="375" y="368"/>
                  </a:lnTo>
                  <a:lnTo>
                    <a:pt x="374" y="368"/>
                  </a:lnTo>
                  <a:lnTo>
                    <a:pt x="367" y="368"/>
                  </a:lnTo>
                  <a:lnTo>
                    <a:pt x="356" y="355"/>
                  </a:lnTo>
                  <a:lnTo>
                    <a:pt x="349" y="369"/>
                  </a:lnTo>
                  <a:lnTo>
                    <a:pt x="346" y="369"/>
                  </a:lnTo>
                  <a:lnTo>
                    <a:pt x="337" y="363"/>
                  </a:lnTo>
                  <a:lnTo>
                    <a:pt x="313" y="343"/>
                  </a:lnTo>
                  <a:lnTo>
                    <a:pt x="312" y="333"/>
                  </a:lnTo>
                  <a:lnTo>
                    <a:pt x="317" y="226"/>
                  </a:lnTo>
                  <a:lnTo>
                    <a:pt x="328" y="78"/>
                  </a:lnTo>
                  <a:lnTo>
                    <a:pt x="326" y="78"/>
                  </a:lnTo>
                  <a:lnTo>
                    <a:pt x="326" y="8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93">
              <a:extLst>
                <a:ext uri="{FF2B5EF4-FFF2-40B4-BE49-F238E27FC236}">
                  <a16:creationId xmlns:a16="http://schemas.microsoft.com/office/drawing/2014/main" id="{8E040468-685A-1129-EF68-86BC79B51576}"/>
                </a:ext>
              </a:extLst>
            </p:cNvPr>
            <p:cNvSpPr>
              <a:spLocks/>
            </p:cNvSpPr>
            <p:nvPr/>
          </p:nvSpPr>
          <p:spPr bwMode="auto">
            <a:xfrm>
              <a:off x="158" y="718"/>
              <a:ext cx="838" cy="696"/>
            </a:xfrm>
            <a:custGeom>
              <a:avLst/>
              <a:gdLst>
                <a:gd name="T0" fmla="*/ 246 w 838"/>
                <a:gd name="T1" fmla="*/ 592 h 696"/>
                <a:gd name="T2" fmla="*/ 417 w 838"/>
                <a:gd name="T3" fmla="*/ 635 h 696"/>
                <a:gd name="T4" fmla="*/ 582 w 838"/>
                <a:gd name="T5" fmla="*/ 674 h 696"/>
                <a:gd name="T6" fmla="*/ 684 w 838"/>
                <a:gd name="T7" fmla="*/ 696 h 696"/>
                <a:gd name="T8" fmla="*/ 736 w 838"/>
                <a:gd name="T9" fmla="*/ 485 h 696"/>
                <a:gd name="T10" fmla="*/ 744 w 838"/>
                <a:gd name="T11" fmla="*/ 459 h 696"/>
                <a:gd name="T12" fmla="*/ 758 w 838"/>
                <a:gd name="T13" fmla="*/ 425 h 696"/>
                <a:gd name="T14" fmla="*/ 754 w 838"/>
                <a:gd name="T15" fmla="*/ 418 h 696"/>
                <a:gd name="T16" fmla="*/ 739 w 838"/>
                <a:gd name="T17" fmla="*/ 419 h 696"/>
                <a:gd name="T18" fmla="*/ 731 w 838"/>
                <a:gd name="T19" fmla="*/ 408 h 696"/>
                <a:gd name="T20" fmla="*/ 735 w 838"/>
                <a:gd name="T21" fmla="*/ 399 h 696"/>
                <a:gd name="T22" fmla="*/ 737 w 838"/>
                <a:gd name="T23" fmla="*/ 379 h 696"/>
                <a:gd name="T24" fmla="*/ 765 w 838"/>
                <a:gd name="T25" fmla="*/ 345 h 696"/>
                <a:gd name="T26" fmla="*/ 777 w 838"/>
                <a:gd name="T27" fmla="*/ 340 h 696"/>
                <a:gd name="T28" fmla="*/ 782 w 838"/>
                <a:gd name="T29" fmla="*/ 334 h 696"/>
                <a:gd name="T30" fmla="*/ 787 w 838"/>
                <a:gd name="T31" fmla="*/ 318 h 696"/>
                <a:gd name="T32" fmla="*/ 791 w 838"/>
                <a:gd name="T33" fmla="*/ 312 h 696"/>
                <a:gd name="T34" fmla="*/ 815 w 838"/>
                <a:gd name="T35" fmla="*/ 277 h 696"/>
                <a:gd name="T36" fmla="*/ 837 w 838"/>
                <a:gd name="T37" fmla="*/ 254 h 696"/>
                <a:gd name="T38" fmla="*/ 838 w 838"/>
                <a:gd name="T39" fmla="*/ 233 h 696"/>
                <a:gd name="T40" fmla="*/ 818 w 838"/>
                <a:gd name="T41" fmla="*/ 218 h 696"/>
                <a:gd name="T42" fmla="*/ 810 w 838"/>
                <a:gd name="T43" fmla="*/ 191 h 696"/>
                <a:gd name="T44" fmla="*/ 732 w 838"/>
                <a:gd name="T45" fmla="*/ 169 h 696"/>
                <a:gd name="T46" fmla="*/ 640 w 838"/>
                <a:gd name="T47" fmla="*/ 147 h 696"/>
                <a:gd name="T48" fmla="*/ 551 w 838"/>
                <a:gd name="T49" fmla="*/ 150 h 696"/>
                <a:gd name="T50" fmla="*/ 544 w 838"/>
                <a:gd name="T51" fmla="*/ 142 h 696"/>
                <a:gd name="T52" fmla="*/ 513 w 838"/>
                <a:gd name="T53" fmla="*/ 153 h 696"/>
                <a:gd name="T54" fmla="*/ 486 w 838"/>
                <a:gd name="T55" fmla="*/ 150 h 696"/>
                <a:gd name="T56" fmla="*/ 473 w 838"/>
                <a:gd name="T57" fmla="*/ 141 h 696"/>
                <a:gd name="T58" fmla="*/ 465 w 838"/>
                <a:gd name="T59" fmla="*/ 144 h 696"/>
                <a:gd name="T60" fmla="*/ 436 w 838"/>
                <a:gd name="T61" fmla="*/ 142 h 696"/>
                <a:gd name="T62" fmla="*/ 424 w 838"/>
                <a:gd name="T63" fmla="*/ 133 h 696"/>
                <a:gd name="T64" fmla="*/ 395 w 838"/>
                <a:gd name="T65" fmla="*/ 123 h 696"/>
                <a:gd name="T66" fmla="*/ 389 w 838"/>
                <a:gd name="T67" fmla="*/ 123 h 696"/>
                <a:gd name="T68" fmla="*/ 362 w 838"/>
                <a:gd name="T69" fmla="*/ 115 h 696"/>
                <a:gd name="T70" fmla="*/ 351 w 838"/>
                <a:gd name="T71" fmla="*/ 124 h 696"/>
                <a:gd name="T72" fmla="*/ 314 w 838"/>
                <a:gd name="T73" fmla="*/ 123 h 696"/>
                <a:gd name="T74" fmla="*/ 282 w 838"/>
                <a:gd name="T75" fmla="*/ 99 h 696"/>
                <a:gd name="T76" fmla="*/ 284 w 838"/>
                <a:gd name="T77" fmla="*/ 43 h 696"/>
                <a:gd name="T78" fmla="*/ 271 w 838"/>
                <a:gd name="T79" fmla="*/ 23 h 696"/>
                <a:gd name="T80" fmla="*/ 246 w 838"/>
                <a:gd name="T81" fmla="*/ 19 h 696"/>
                <a:gd name="T82" fmla="*/ 242 w 838"/>
                <a:gd name="T83" fmla="*/ 4 h 696"/>
                <a:gd name="T84" fmla="*/ 228 w 838"/>
                <a:gd name="T85" fmla="*/ 0 h 696"/>
                <a:gd name="T86" fmla="*/ 193 w 838"/>
                <a:gd name="T87" fmla="*/ 13 h 696"/>
                <a:gd name="T88" fmla="*/ 180 w 838"/>
                <a:gd name="T89" fmla="*/ 53 h 696"/>
                <a:gd name="T90" fmla="*/ 160 w 838"/>
                <a:gd name="T91" fmla="*/ 113 h 696"/>
                <a:gd name="T92" fmla="*/ 141 w 838"/>
                <a:gd name="T93" fmla="*/ 152 h 696"/>
                <a:gd name="T94" fmla="*/ 111 w 838"/>
                <a:gd name="T95" fmla="*/ 236 h 696"/>
                <a:gd name="T96" fmla="*/ 71 w 838"/>
                <a:gd name="T97" fmla="*/ 318 h 696"/>
                <a:gd name="T98" fmla="*/ 23 w 838"/>
                <a:gd name="T99" fmla="*/ 394 h 696"/>
                <a:gd name="T100" fmla="*/ 11 w 838"/>
                <a:gd name="T101" fmla="*/ 411 h 696"/>
                <a:gd name="T102" fmla="*/ 7 w 838"/>
                <a:gd name="T103" fmla="*/ 463 h 696"/>
                <a:gd name="T104" fmla="*/ 0 w 838"/>
                <a:gd name="T105" fmla="*/ 499 h 696"/>
                <a:gd name="T106" fmla="*/ 16 w 838"/>
                <a:gd name="T107" fmla="*/ 520 h 696"/>
                <a:gd name="T108" fmla="*/ 246 w 838"/>
                <a:gd name="T109" fmla="*/ 592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38" h="696">
                  <a:moveTo>
                    <a:pt x="246" y="592"/>
                  </a:moveTo>
                  <a:lnTo>
                    <a:pt x="417" y="635"/>
                  </a:lnTo>
                  <a:lnTo>
                    <a:pt x="582" y="674"/>
                  </a:lnTo>
                  <a:lnTo>
                    <a:pt x="684" y="696"/>
                  </a:lnTo>
                  <a:lnTo>
                    <a:pt x="736" y="485"/>
                  </a:lnTo>
                  <a:lnTo>
                    <a:pt x="744" y="459"/>
                  </a:lnTo>
                  <a:lnTo>
                    <a:pt x="758" y="425"/>
                  </a:lnTo>
                  <a:lnTo>
                    <a:pt x="754" y="418"/>
                  </a:lnTo>
                  <a:lnTo>
                    <a:pt x="739" y="419"/>
                  </a:lnTo>
                  <a:lnTo>
                    <a:pt x="731" y="408"/>
                  </a:lnTo>
                  <a:lnTo>
                    <a:pt x="735" y="399"/>
                  </a:lnTo>
                  <a:lnTo>
                    <a:pt x="737" y="379"/>
                  </a:lnTo>
                  <a:lnTo>
                    <a:pt x="765" y="345"/>
                  </a:lnTo>
                  <a:lnTo>
                    <a:pt x="777" y="340"/>
                  </a:lnTo>
                  <a:lnTo>
                    <a:pt x="782" y="334"/>
                  </a:lnTo>
                  <a:lnTo>
                    <a:pt x="787" y="318"/>
                  </a:lnTo>
                  <a:lnTo>
                    <a:pt x="791" y="312"/>
                  </a:lnTo>
                  <a:lnTo>
                    <a:pt x="815" y="277"/>
                  </a:lnTo>
                  <a:lnTo>
                    <a:pt x="837" y="254"/>
                  </a:lnTo>
                  <a:lnTo>
                    <a:pt x="838" y="233"/>
                  </a:lnTo>
                  <a:lnTo>
                    <a:pt x="818" y="218"/>
                  </a:lnTo>
                  <a:lnTo>
                    <a:pt x="810" y="191"/>
                  </a:lnTo>
                  <a:lnTo>
                    <a:pt x="732" y="169"/>
                  </a:lnTo>
                  <a:lnTo>
                    <a:pt x="640" y="147"/>
                  </a:lnTo>
                  <a:lnTo>
                    <a:pt x="551" y="150"/>
                  </a:lnTo>
                  <a:lnTo>
                    <a:pt x="544" y="142"/>
                  </a:lnTo>
                  <a:lnTo>
                    <a:pt x="513" y="153"/>
                  </a:lnTo>
                  <a:lnTo>
                    <a:pt x="486" y="150"/>
                  </a:lnTo>
                  <a:lnTo>
                    <a:pt x="473" y="141"/>
                  </a:lnTo>
                  <a:lnTo>
                    <a:pt x="465" y="144"/>
                  </a:lnTo>
                  <a:lnTo>
                    <a:pt x="436" y="142"/>
                  </a:lnTo>
                  <a:lnTo>
                    <a:pt x="424" y="133"/>
                  </a:lnTo>
                  <a:lnTo>
                    <a:pt x="395" y="123"/>
                  </a:lnTo>
                  <a:lnTo>
                    <a:pt x="389" y="123"/>
                  </a:lnTo>
                  <a:lnTo>
                    <a:pt x="362" y="115"/>
                  </a:lnTo>
                  <a:lnTo>
                    <a:pt x="351" y="124"/>
                  </a:lnTo>
                  <a:lnTo>
                    <a:pt x="314" y="123"/>
                  </a:lnTo>
                  <a:lnTo>
                    <a:pt x="282" y="99"/>
                  </a:lnTo>
                  <a:lnTo>
                    <a:pt x="284" y="43"/>
                  </a:lnTo>
                  <a:lnTo>
                    <a:pt x="271" y="23"/>
                  </a:lnTo>
                  <a:lnTo>
                    <a:pt x="246" y="19"/>
                  </a:lnTo>
                  <a:lnTo>
                    <a:pt x="242" y="4"/>
                  </a:lnTo>
                  <a:lnTo>
                    <a:pt x="228" y="0"/>
                  </a:lnTo>
                  <a:lnTo>
                    <a:pt x="193" y="13"/>
                  </a:lnTo>
                  <a:lnTo>
                    <a:pt x="180" y="53"/>
                  </a:lnTo>
                  <a:lnTo>
                    <a:pt x="160" y="113"/>
                  </a:lnTo>
                  <a:lnTo>
                    <a:pt x="141" y="152"/>
                  </a:lnTo>
                  <a:lnTo>
                    <a:pt x="111" y="236"/>
                  </a:lnTo>
                  <a:lnTo>
                    <a:pt x="71" y="318"/>
                  </a:lnTo>
                  <a:lnTo>
                    <a:pt x="23" y="394"/>
                  </a:lnTo>
                  <a:lnTo>
                    <a:pt x="11" y="411"/>
                  </a:lnTo>
                  <a:lnTo>
                    <a:pt x="7" y="463"/>
                  </a:lnTo>
                  <a:lnTo>
                    <a:pt x="0" y="499"/>
                  </a:lnTo>
                  <a:lnTo>
                    <a:pt x="16" y="520"/>
                  </a:lnTo>
                  <a:lnTo>
                    <a:pt x="246" y="5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94">
              <a:extLst>
                <a:ext uri="{FF2B5EF4-FFF2-40B4-BE49-F238E27FC236}">
                  <a16:creationId xmlns:a16="http://schemas.microsoft.com/office/drawing/2014/main" id="{0EB53206-CCC3-3533-21C5-42998010E7C4}"/>
                </a:ext>
              </a:extLst>
            </p:cNvPr>
            <p:cNvSpPr>
              <a:spLocks/>
            </p:cNvSpPr>
            <p:nvPr/>
          </p:nvSpPr>
          <p:spPr bwMode="auto">
            <a:xfrm>
              <a:off x="155" y="717"/>
              <a:ext cx="842" cy="699"/>
            </a:xfrm>
            <a:custGeom>
              <a:avLst/>
              <a:gdLst>
                <a:gd name="T0" fmla="*/ 249 w 842"/>
                <a:gd name="T1" fmla="*/ 594 h 699"/>
                <a:gd name="T2" fmla="*/ 584 w 842"/>
                <a:gd name="T3" fmla="*/ 676 h 699"/>
                <a:gd name="T4" fmla="*/ 742 w 842"/>
                <a:gd name="T5" fmla="*/ 486 h 699"/>
                <a:gd name="T6" fmla="*/ 763 w 842"/>
                <a:gd name="T7" fmla="*/ 426 h 699"/>
                <a:gd name="T8" fmla="*/ 743 w 842"/>
                <a:gd name="T9" fmla="*/ 418 h 699"/>
                <a:gd name="T10" fmla="*/ 739 w 842"/>
                <a:gd name="T11" fmla="*/ 401 h 699"/>
                <a:gd name="T12" fmla="*/ 769 w 842"/>
                <a:gd name="T13" fmla="*/ 347 h 699"/>
                <a:gd name="T14" fmla="*/ 787 w 842"/>
                <a:gd name="T15" fmla="*/ 336 h 699"/>
                <a:gd name="T16" fmla="*/ 795 w 842"/>
                <a:gd name="T17" fmla="*/ 314 h 699"/>
                <a:gd name="T18" fmla="*/ 841 w 842"/>
                <a:gd name="T19" fmla="*/ 255 h 699"/>
                <a:gd name="T20" fmla="*/ 822 w 842"/>
                <a:gd name="T21" fmla="*/ 219 h 699"/>
                <a:gd name="T22" fmla="*/ 735 w 842"/>
                <a:gd name="T23" fmla="*/ 168 h 699"/>
                <a:gd name="T24" fmla="*/ 555 w 842"/>
                <a:gd name="T25" fmla="*/ 149 h 699"/>
                <a:gd name="T26" fmla="*/ 516 w 842"/>
                <a:gd name="T27" fmla="*/ 153 h 699"/>
                <a:gd name="T28" fmla="*/ 476 w 842"/>
                <a:gd name="T29" fmla="*/ 140 h 699"/>
                <a:gd name="T30" fmla="*/ 440 w 842"/>
                <a:gd name="T31" fmla="*/ 142 h 699"/>
                <a:gd name="T32" fmla="*/ 399 w 842"/>
                <a:gd name="T33" fmla="*/ 123 h 699"/>
                <a:gd name="T34" fmla="*/ 365 w 842"/>
                <a:gd name="T35" fmla="*/ 114 h 699"/>
                <a:gd name="T36" fmla="*/ 318 w 842"/>
                <a:gd name="T37" fmla="*/ 122 h 699"/>
                <a:gd name="T38" fmla="*/ 288 w 842"/>
                <a:gd name="T39" fmla="*/ 44 h 699"/>
                <a:gd name="T40" fmla="*/ 250 w 842"/>
                <a:gd name="T41" fmla="*/ 19 h 699"/>
                <a:gd name="T42" fmla="*/ 231 w 842"/>
                <a:gd name="T43" fmla="*/ 0 h 699"/>
                <a:gd name="T44" fmla="*/ 181 w 842"/>
                <a:gd name="T45" fmla="*/ 53 h 699"/>
                <a:gd name="T46" fmla="*/ 142 w 842"/>
                <a:gd name="T47" fmla="*/ 152 h 699"/>
                <a:gd name="T48" fmla="*/ 73 w 842"/>
                <a:gd name="T49" fmla="*/ 318 h 699"/>
                <a:gd name="T50" fmla="*/ 13 w 842"/>
                <a:gd name="T51" fmla="*/ 411 h 699"/>
                <a:gd name="T52" fmla="*/ 0 w 842"/>
                <a:gd name="T53" fmla="*/ 500 h 699"/>
                <a:gd name="T54" fmla="*/ 249 w 842"/>
                <a:gd name="T55" fmla="*/ 594 h 699"/>
                <a:gd name="T56" fmla="*/ 249 w 842"/>
                <a:gd name="T57" fmla="*/ 593 h 699"/>
                <a:gd name="T58" fmla="*/ 20 w 842"/>
                <a:gd name="T59" fmla="*/ 520 h 699"/>
                <a:gd name="T60" fmla="*/ 11 w 842"/>
                <a:gd name="T61" fmla="*/ 464 h 699"/>
                <a:gd name="T62" fmla="*/ 27 w 842"/>
                <a:gd name="T63" fmla="*/ 396 h 699"/>
                <a:gd name="T64" fmla="*/ 115 w 842"/>
                <a:gd name="T65" fmla="*/ 239 h 699"/>
                <a:gd name="T66" fmla="*/ 165 w 842"/>
                <a:gd name="T67" fmla="*/ 114 h 699"/>
                <a:gd name="T68" fmla="*/ 198 w 842"/>
                <a:gd name="T69" fmla="*/ 15 h 699"/>
                <a:gd name="T70" fmla="*/ 244 w 842"/>
                <a:gd name="T71" fmla="*/ 7 h 699"/>
                <a:gd name="T72" fmla="*/ 273 w 842"/>
                <a:gd name="T73" fmla="*/ 25 h 699"/>
                <a:gd name="T74" fmla="*/ 284 w 842"/>
                <a:gd name="T75" fmla="*/ 101 h 699"/>
                <a:gd name="T76" fmla="*/ 355 w 842"/>
                <a:gd name="T77" fmla="*/ 127 h 699"/>
                <a:gd name="T78" fmla="*/ 392 w 842"/>
                <a:gd name="T79" fmla="*/ 125 h 699"/>
                <a:gd name="T80" fmla="*/ 427 w 842"/>
                <a:gd name="T81" fmla="*/ 136 h 699"/>
                <a:gd name="T82" fmla="*/ 468 w 842"/>
                <a:gd name="T83" fmla="*/ 146 h 699"/>
                <a:gd name="T84" fmla="*/ 489 w 842"/>
                <a:gd name="T85" fmla="*/ 153 h 699"/>
                <a:gd name="T86" fmla="*/ 547 w 842"/>
                <a:gd name="T87" fmla="*/ 145 h 699"/>
                <a:gd name="T88" fmla="*/ 643 w 842"/>
                <a:gd name="T89" fmla="*/ 151 h 699"/>
                <a:gd name="T90" fmla="*/ 812 w 842"/>
                <a:gd name="T91" fmla="*/ 193 h 699"/>
                <a:gd name="T92" fmla="*/ 839 w 842"/>
                <a:gd name="T93" fmla="*/ 235 h 699"/>
                <a:gd name="T94" fmla="*/ 817 w 842"/>
                <a:gd name="T95" fmla="*/ 277 h 699"/>
                <a:gd name="T96" fmla="*/ 788 w 842"/>
                <a:gd name="T97" fmla="*/ 318 h 699"/>
                <a:gd name="T98" fmla="*/ 779 w 842"/>
                <a:gd name="T99" fmla="*/ 338 h 699"/>
                <a:gd name="T100" fmla="*/ 738 w 842"/>
                <a:gd name="T101" fmla="*/ 379 h 699"/>
                <a:gd name="T102" fmla="*/ 732 w 842"/>
                <a:gd name="T103" fmla="*/ 409 h 699"/>
                <a:gd name="T104" fmla="*/ 757 w 842"/>
                <a:gd name="T105" fmla="*/ 421 h 699"/>
                <a:gd name="T106" fmla="*/ 745 w 842"/>
                <a:gd name="T107" fmla="*/ 460 h 699"/>
                <a:gd name="T108" fmla="*/ 686 w 842"/>
                <a:gd name="T109" fmla="*/ 696 h 699"/>
                <a:gd name="T110" fmla="*/ 420 w 842"/>
                <a:gd name="T111" fmla="*/ 635 h 699"/>
                <a:gd name="T112" fmla="*/ 249 w 842"/>
                <a:gd name="T113" fmla="*/ 593 h 699"/>
                <a:gd name="T114" fmla="*/ 249 w 842"/>
                <a:gd name="T115" fmla="*/ 593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99">
                  <a:moveTo>
                    <a:pt x="249" y="593"/>
                  </a:moveTo>
                  <a:lnTo>
                    <a:pt x="249" y="594"/>
                  </a:lnTo>
                  <a:lnTo>
                    <a:pt x="419" y="638"/>
                  </a:lnTo>
                  <a:lnTo>
                    <a:pt x="584" y="676"/>
                  </a:lnTo>
                  <a:lnTo>
                    <a:pt x="688" y="699"/>
                  </a:lnTo>
                  <a:lnTo>
                    <a:pt x="742" y="486"/>
                  </a:lnTo>
                  <a:lnTo>
                    <a:pt x="748" y="461"/>
                  </a:lnTo>
                  <a:lnTo>
                    <a:pt x="763" y="426"/>
                  </a:lnTo>
                  <a:lnTo>
                    <a:pt x="758" y="418"/>
                  </a:lnTo>
                  <a:lnTo>
                    <a:pt x="743" y="418"/>
                  </a:lnTo>
                  <a:lnTo>
                    <a:pt x="736" y="408"/>
                  </a:lnTo>
                  <a:lnTo>
                    <a:pt x="739" y="401"/>
                  </a:lnTo>
                  <a:lnTo>
                    <a:pt x="742" y="380"/>
                  </a:lnTo>
                  <a:lnTo>
                    <a:pt x="769" y="347"/>
                  </a:lnTo>
                  <a:lnTo>
                    <a:pt x="781" y="342"/>
                  </a:lnTo>
                  <a:lnTo>
                    <a:pt x="787" y="336"/>
                  </a:lnTo>
                  <a:lnTo>
                    <a:pt x="791" y="320"/>
                  </a:lnTo>
                  <a:lnTo>
                    <a:pt x="795" y="314"/>
                  </a:lnTo>
                  <a:lnTo>
                    <a:pt x="819" y="279"/>
                  </a:lnTo>
                  <a:lnTo>
                    <a:pt x="841" y="255"/>
                  </a:lnTo>
                  <a:lnTo>
                    <a:pt x="842" y="234"/>
                  </a:lnTo>
                  <a:lnTo>
                    <a:pt x="822" y="219"/>
                  </a:lnTo>
                  <a:lnTo>
                    <a:pt x="814" y="191"/>
                  </a:lnTo>
                  <a:lnTo>
                    <a:pt x="735" y="168"/>
                  </a:lnTo>
                  <a:lnTo>
                    <a:pt x="643" y="147"/>
                  </a:lnTo>
                  <a:lnTo>
                    <a:pt x="555" y="149"/>
                  </a:lnTo>
                  <a:lnTo>
                    <a:pt x="547" y="141"/>
                  </a:lnTo>
                  <a:lnTo>
                    <a:pt x="516" y="153"/>
                  </a:lnTo>
                  <a:lnTo>
                    <a:pt x="491" y="149"/>
                  </a:lnTo>
                  <a:lnTo>
                    <a:pt x="476" y="140"/>
                  </a:lnTo>
                  <a:lnTo>
                    <a:pt x="467" y="143"/>
                  </a:lnTo>
                  <a:lnTo>
                    <a:pt x="440" y="142"/>
                  </a:lnTo>
                  <a:lnTo>
                    <a:pt x="428" y="133"/>
                  </a:lnTo>
                  <a:lnTo>
                    <a:pt x="399" y="123"/>
                  </a:lnTo>
                  <a:lnTo>
                    <a:pt x="392" y="122"/>
                  </a:lnTo>
                  <a:lnTo>
                    <a:pt x="365" y="114"/>
                  </a:lnTo>
                  <a:lnTo>
                    <a:pt x="354" y="124"/>
                  </a:lnTo>
                  <a:lnTo>
                    <a:pt x="318" y="122"/>
                  </a:lnTo>
                  <a:lnTo>
                    <a:pt x="287" y="99"/>
                  </a:lnTo>
                  <a:lnTo>
                    <a:pt x="288" y="44"/>
                  </a:lnTo>
                  <a:lnTo>
                    <a:pt x="275" y="22"/>
                  </a:lnTo>
                  <a:lnTo>
                    <a:pt x="250" y="19"/>
                  </a:lnTo>
                  <a:lnTo>
                    <a:pt x="247" y="4"/>
                  </a:lnTo>
                  <a:lnTo>
                    <a:pt x="231" y="0"/>
                  </a:lnTo>
                  <a:lnTo>
                    <a:pt x="195" y="13"/>
                  </a:lnTo>
                  <a:lnTo>
                    <a:pt x="181" y="53"/>
                  </a:lnTo>
                  <a:lnTo>
                    <a:pt x="161" y="113"/>
                  </a:lnTo>
                  <a:lnTo>
                    <a:pt x="142" y="152"/>
                  </a:lnTo>
                  <a:lnTo>
                    <a:pt x="112" y="236"/>
                  </a:lnTo>
                  <a:lnTo>
                    <a:pt x="73" y="318"/>
                  </a:lnTo>
                  <a:lnTo>
                    <a:pt x="25" y="394"/>
                  </a:lnTo>
                  <a:lnTo>
                    <a:pt x="13" y="411"/>
                  </a:lnTo>
                  <a:lnTo>
                    <a:pt x="8" y="464"/>
                  </a:lnTo>
                  <a:lnTo>
                    <a:pt x="0" y="500"/>
                  </a:lnTo>
                  <a:lnTo>
                    <a:pt x="18" y="523"/>
                  </a:lnTo>
                  <a:lnTo>
                    <a:pt x="249" y="594"/>
                  </a:lnTo>
                  <a:lnTo>
                    <a:pt x="249" y="594"/>
                  </a:lnTo>
                  <a:lnTo>
                    <a:pt x="249" y="593"/>
                  </a:lnTo>
                  <a:lnTo>
                    <a:pt x="250" y="592"/>
                  </a:lnTo>
                  <a:lnTo>
                    <a:pt x="20" y="520"/>
                  </a:lnTo>
                  <a:lnTo>
                    <a:pt x="4" y="499"/>
                  </a:lnTo>
                  <a:lnTo>
                    <a:pt x="11" y="464"/>
                  </a:lnTo>
                  <a:lnTo>
                    <a:pt x="17" y="412"/>
                  </a:lnTo>
                  <a:lnTo>
                    <a:pt x="27" y="396"/>
                  </a:lnTo>
                  <a:lnTo>
                    <a:pt x="77" y="320"/>
                  </a:lnTo>
                  <a:lnTo>
                    <a:pt x="115" y="239"/>
                  </a:lnTo>
                  <a:lnTo>
                    <a:pt x="145" y="154"/>
                  </a:lnTo>
                  <a:lnTo>
                    <a:pt x="165" y="114"/>
                  </a:lnTo>
                  <a:lnTo>
                    <a:pt x="184" y="54"/>
                  </a:lnTo>
                  <a:lnTo>
                    <a:pt x="198" y="15"/>
                  </a:lnTo>
                  <a:lnTo>
                    <a:pt x="231" y="4"/>
                  </a:lnTo>
                  <a:lnTo>
                    <a:pt x="244" y="7"/>
                  </a:lnTo>
                  <a:lnTo>
                    <a:pt x="248" y="22"/>
                  </a:lnTo>
                  <a:lnTo>
                    <a:pt x="273" y="25"/>
                  </a:lnTo>
                  <a:lnTo>
                    <a:pt x="285" y="45"/>
                  </a:lnTo>
                  <a:lnTo>
                    <a:pt x="284" y="101"/>
                  </a:lnTo>
                  <a:lnTo>
                    <a:pt x="317" y="125"/>
                  </a:lnTo>
                  <a:lnTo>
                    <a:pt x="355" y="127"/>
                  </a:lnTo>
                  <a:lnTo>
                    <a:pt x="366" y="117"/>
                  </a:lnTo>
                  <a:lnTo>
                    <a:pt x="392" y="125"/>
                  </a:lnTo>
                  <a:lnTo>
                    <a:pt x="398" y="126"/>
                  </a:lnTo>
                  <a:lnTo>
                    <a:pt x="427" y="136"/>
                  </a:lnTo>
                  <a:lnTo>
                    <a:pt x="439" y="144"/>
                  </a:lnTo>
                  <a:lnTo>
                    <a:pt x="468" y="146"/>
                  </a:lnTo>
                  <a:lnTo>
                    <a:pt x="476" y="143"/>
                  </a:lnTo>
                  <a:lnTo>
                    <a:pt x="489" y="153"/>
                  </a:lnTo>
                  <a:lnTo>
                    <a:pt x="517" y="156"/>
                  </a:lnTo>
                  <a:lnTo>
                    <a:pt x="547" y="145"/>
                  </a:lnTo>
                  <a:lnTo>
                    <a:pt x="553" y="153"/>
                  </a:lnTo>
                  <a:lnTo>
                    <a:pt x="643" y="151"/>
                  </a:lnTo>
                  <a:lnTo>
                    <a:pt x="734" y="171"/>
                  </a:lnTo>
                  <a:lnTo>
                    <a:pt x="812" y="193"/>
                  </a:lnTo>
                  <a:lnTo>
                    <a:pt x="819" y="220"/>
                  </a:lnTo>
                  <a:lnTo>
                    <a:pt x="839" y="235"/>
                  </a:lnTo>
                  <a:lnTo>
                    <a:pt x="838" y="254"/>
                  </a:lnTo>
                  <a:lnTo>
                    <a:pt x="817" y="277"/>
                  </a:lnTo>
                  <a:lnTo>
                    <a:pt x="793" y="312"/>
                  </a:lnTo>
                  <a:lnTo>
                    <a:pt x="788" y="318"/>
                  </a:lnTo>
                  <a:lnTo>
                    <a:pt x="783" y="334"/>
                  </a:lnTo>
                  <a:lnTo>
                    <a:pt x="779" y="338"/>
                  </a:lnTo>
                  <a:lnTo>
                    <a:pt x="767" y="345"/>
                  </a:lnTo>
                  <a:lnTo>
                    <a:pt x="738" y="379"/>
                  </a:lnTo>
                  <a:lnTo>
                    <a:pt x="736" y="400"/>
                  </a:lnTo>
                  <a:lnTo>
                    <a:pt x="732" y="409"/>
                  </a:lnTo>
                  <a:lnTo>
                    <a:pt x="742" y="421"/>
                  </a:lnTo>
                  <a:lnTo>
                    <a:pt x="757" y="421"/>
                  </a:lnTo>
                  <a:lnTo>
                    <a:pt x="760" y="426"/>
                  </a:lnTo>
                  <a:lnTo>
                    <a:pt x="745" y="460"/>
                  </a:lnTo>
                  <a:lnTo>
                    <a:pt x="738" y="485"/>
                  </a:lnTo>
                  <a:lnTo>
                    <a:pt x="686" y="696"/>
                  </a:lnTo>
                  <a:lnTo>
                    <a:pt x="585" y="673"/>
                  </a:lnTo>
                  <a:lnTo>
                    <a:pt x="420" y="635"/>
                  </a:lnTo>
                  <a:lnTo>
                    <a:pt x="250" y="591"/>
                  </a:lnTo>
                  <a:lnTo>
                    <a:pt x="249" y="593"/>
                  </a:lnTo>
                  <a:lnTo>
                    <a:pt x="250" y="592"/>
                  </a:lnTo>
                  <a:lnTo>
                    <a:pt x="249" y="59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95">
              <a:extLst>
                <a:ext uri="{FF2B5EF4-FFF2-40B4-BE49-F238E27FC236}">
                  <a16:creationId xmlns:a16="http://schemas.microsoft.com/office/drawing/2014/main" id="{A1A4363F-518A-D1AE-5006-F85D7A252776}"/>
                </a:ext>
              </a:extLst>
            </p:cNvPr>
            <p:cNvSpPr>
              <a:spLocks/>
            </p:cNvSpPr>
            <p:nvPr/>
          </p:nvSpPr>
          <p:spPr bwMode="auto">
            <a:xfrm>
              <a:off x="4398" y="1429"/>
              <a:ext cx="599" cy="386"/>
            </a:xfrm>
            <a:custGeom>
              <a:avLst/>
              <a:gdLst>
                <a:gd name="T0" fmla="*/ 26 w 599"/>
                <a:gd name="T1" fmla="*/ 80 h 386"/>
                <a:gd name="T2" fmla="*/ 33 w 599"/>
                <a:gd name="T3" fmla="*/ 78 h 386"/>
                <a:gd name="T4" fmla="*/ 67 w 599"/>
                <a:gd name="T5" fmla="*/ 45 h 386"/>
                <a:gd name="T6" fmla="*/ 72 w 599"/>
                <a:gd name="T7" fmla="*/ 86 h 386"/>
                <a:gd name="T8" fmla="*/ 272 w 599"/>
                <a:gd name="T9" fmla="*/ 47 h 386"/>
                <a:gd name="T10" fmla="*/ 494 w 599"/>
                <a:gd name="T11" fmla="*/ 0 h 386"/>
                <a:gd name="T12" fmla="*/ 508 w 599"/>
                <a:gd name="T13" fmla="*/ 14 h 386"/>
                <a:gd name="T14" fmla="*/ 526 w 599"/>
                <a:gd name="T15" fmla="*/ 17 h 386"/>
                <a:gd name="T16" fmla="*/ 539 w 599"/>
                <a:gd name="T17" fmla="*/ 50 h 386"/>
                <a:gd name="T18" fmla="*/ 553 w 599"/>
                <a:gd name="T19" fmla="*/ 62 h 386"/>
                <a:gd name="T20" fmla="*/ 570 w 599"/>
                <a:gd name="T21" fmla="*/ 64 h 386"/>
                <a:gd name="T22" fmla="*/ 570 w 599"/>
                <a:gd name="T23" fmla="*/ 64 h 386"/>
                <a:gd name="T24" fmla="*/ 555 w 599"/>
                <a:gd name="T25" fmla="*/ 84 h 386"/>
                <a:gd name="T26" fmla="*/ 555 w 599"/>
                <a:gd name="T27" fmla="*/ 103 h 386"/>
                <a:gd name="T28" fmla="*/ 544 w 599"/>
                <a:gd name="T29" fmla="*/ 121 h 386"/>
                <a:gd name="T30" fmla="*/ 542 w 599"/>
                <a:gd name="T31" fmla="*/ 133 h 386"/>
                <a:gd name="T32" fmla="*/ 550 w 599"/>
                <a:gd name="T33" fmla="*/ 140 h 386"/>
                <a:gd name="T34" fmla="*/ 549 w 599"/>
                <a:gd name="T35" fmla="*/ 152 h 386"/>
                <a:gd name="T36" fmla="*/ 535 w 599"/>
                <a:gd name="T37" fmla="*/ 159 h 386"/>
                <a:gd name="T38" fmla="*/ 540 w 599"/>
                <a:gd name="T39" fmla="*/ 179 h 386"/>
                <a:gd name="T40" fmla="*/ 541 w 599"/>
                <a:gd name="T41" fmla="*/ 186 h 386"/>
                <a:gd name="T42" fmla="*/ 559 w 599"/>
                <a:gd name="T43" fmla="*/ 188 h 386"/>
                <a:gd name="T44" fmla="*/ 564 w 599"/>
                <a:gd name="T45" fmla="*/ 203 h 386"/>
                <a:gd name="T46" fmla="*/ 599 w 599"/>
                <a:gd name="T47" fmla="*/ 225 h 386"/>
                <a:gd name="T48" fmla="*/ 599 w 599"/>
                <a:gd name="T49" fmla="*/ 228 h 386"/>
                <a:gd name="T50" fmla="*/ 581 w 599"/>
                <a:gd name="T51" fmla="*/ 246 h 386"/>
                <a:gd name="T52" fmla="*/ 571 w 599"/>
                <a:gd name="T53" fmla="*/ 260 h 386"/>
                <a:gd name="T54" fmla="*/ 562 w 599"/>
                <a:gd name="T55" fmla="*/ 276 h 386"/>
                <a:gd name="T56" fmla="*/ 546 w 599"/>
                <a:gd name="T57" fmla="*/ 283 h 386"/>
                <a:gd name="T58" fmla="*/ 537 w 599"/>
                <a:gd name="T59" fmla="*/ 285 h 386"/>
                <a:gd name="T60" fmla="*/ 524 w 599"/>
                <a:gd name="T61" fmla="*/ 293 h 386"/>
                <a:gd name="T62" fmla="*/ 515 w 599"/>
                <a:gd name="T63" fmla="*/ 301 h 386"/>
                <a:gd name="T64" fmla="*/ 381 w 599"/>
                <a:gd name="T65" fmla="*/ 327 h 386"/>
                <a:gd name="T66" fmla="*/ 148 w 599"/>
                <a:gd name="T67" fmla="*/ 374 h 386"/>
                <a:gd name="T68" fmla="*/ 80 w 599"/>
                <a:gd name="T69" fmla="*/ 383 h 386"/>
                <a:gd name="T70" fmla="*/ 57 w 599"/>
                <a:gd name="T71" fmla="*/ 386 h 386"/>
                <a:gd name="T72" fmla="*/ 26 w 599"/>
                <a:gd name="T73" fmla="*/ 252 h 386"/>
                <a:gd name="T74" fmla="*/ 0 w 599"/>
                <a:gd name="T75" fmla="*/ 96 h 386"/>
                <a:gd name="T76" fmla="*/ 26 w 599"/>
                <a:gd name="T77" fmla="*/ 80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99" h="386">
                  <a:moveTo>
                    <a:pt x="26" y="80"/>
                  </a:moveTo>
                  <a:lnTo>
                    <a:pt x="33" y="78"/>
                  </a:lnTo>
                  <a:lnTo>
                    <a:pt x="67" y="45"/>
                  </a:lnTo>
                  <a:lnTo>
                    <a:pt x="72" y="86"/>
                  </a:lnTo>
                  <a:lnTo>
                    <a:pt x="272" y="47"/>
                  </a:lnTo>
                  <a:lnTo>
                    <a:pt x="494" y="0"/>
                  </a:lnTo>
                  <a:lnTo>
                    <a:pt x="508" y="14"/>
                  </a:lnTo>
                  <a:lnTo>
                    <a:pt x="526" y="17"/>
                  </a:lnTo>
                  <a:lnTo>
                    <a:pt x="539" y="50"/>
                  </a:lnTo>
                  <a:lnTo>
                    <a:pt x="553" y="62"/>
                  </a:lnTo>
                  <a:lnTo>
                    <a:pt x="570" y="64"/>
                  </a:lnTo>
                  <a:lnTo>
                    <a:pt x="570" y="64"/>
                  </a:lnTo>
                  <a:lnTo>
                    <a:pt x="555" y="84"/>
                  </a:lnTo>
                  <a:lnTo>
                    <a:pt x="555" y="103"/>
                  </a:lnTo>
                  <a:lnTo>
                    <a:pt x="544" y="121"/>
                  </a:lnTo>
                  <a:lnTo>
                    <a:pt x="542" y="133"/>
                  </a:lnTo>
                  <a:lnTo>
                    <a:pt x="550" y="140"/>
                  </a:lnTo>
                  <a:lnTo>
                    <a:pt x="549" y="152"/>
                  </a:lnTo>
                  <a:lnTo>
                    <a:pt x="535" y="159"/>
                  </a:lnTo>
                  <a:lnTo>
                    <a:pt x="540" y="179"/>
                  </a:lnTo>
                  <a:lnTo>
                    <a:pt x="541" y="186"/>
                  </a:lnTo>
                  <a:lnTo>
                    <a:pt x="559" y="188"/>
                  </a:lnTo>
                  <a:lnTo>
                    <a:pt x="564" y="203"/>
                  </a:lnTo>
                  <a:lnTo>
                    <a:pt x="599" y="225"/>
                  </a:lnTo>
                  <a:lnTo>
                    <a:pt x="599" y="228"/>
                  </a:lnTo>
                  <a:lnTo>
                    <a:pt x="581" y="246"/>
                  </a:lnTo>
                  <a:lnTo>
                    <a:pt x="571" y="260"/>
                  </a:lnTo>
                  <a:lnTo>
                    <a:pt x="562" y="276"/>
                  </a:lnTo>
                  <a:lnTo>
                    <a:pt x="546" y="283"/>
                  </a:lnTo>
                  <a:lnTo>
                    <a:pt x="537" y="285"/>
                  </a:lnTo>
                  <a:lnTo>
                    <a:pt x="524" y="293"/>
                  </a:lnTo>
                  <a:lnTo>
                    <a:pt x="515" y="301"/>
                  </a:lnTo>
                  <a:lnTo>
                    <a:pt x="381" y="327"/>
                  </a:lnTo>
                  <a:lnTo>
                    <a:pt x="148" y="374"/>
                  </a:lnTo>
                  <a:lnTo>
                    <a:pt x="80" y="383"/>
                  </a:lnTo>
                  <a:lnTo>
                    <a:pt x="57" y="386"/>
                  </a:lnTo>
                  <a:lnTo>
                    <a:pt x="26" y="252"/>
                  </a:lnTo>
                  <a:lnTo>
                    <a:pt x="0" y="96"/>
                  </a:lnTo>
                  <a:lnTo>
                    <a:pt x="26" y="8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96">
              <a:extLst>
                <a:ext uri="{FF2B5EF4-FFF2-40B4-BE49-F238E27FC236}">
                  <a16:creationId xmlns:a16="http://schemas.microsoft.com/office/drawing/2014/main" id="{235F66F2-8F4D-82C8-8A76-C17246D37871}"/>
                </a:ext>
              </a:extLst>
            </p:cNvPr>
            <p:cNvSpPr>
              <a:spLocks/>
            </p:cNvSpPr>
            <p:nvPr/>
          </p:nvSpPr>
          <p:spPr bwMode="auto">
            <a:xfrm>
              <a:off x="4397" y="1428"/>
              <a:ext cx="602" cy="389"/>
            </a:xfrm>
            <a:custGeom>
              <a:avLst/>
              <a:gdLst>
                <a:gd name="T0" fmla="*/ 27 w 602"/>
                <a:gd name="T1" fmla="*/ 84 h 389"/>
                <a:gd name="T2" fmla="*/ 67 w 602"/>
                <a:gd name="T3" fmla="*/ 49 h 389"/>
                <a:gd name="T4" fmla="*/ 274 w 602"/>
                <a:gd name="T5" fmla="*/ 50 h 389"/>
                <a:gd name="T6" fmla="*/ 508 w 602"/>
                <a:gd name="T7" fmla="*/ 17 h 389"/>
                <a:gd name="T8" fmla="*/ 538 w 602"/>
                <a:gd name="T9" fmla="*/ 52 h 389"/>
                <a:gd name="T10" fmla="*/ 570 w 602"/>
                <a:gd name="T11" fmla="*/ 66 h 389"/>
                <a:gd name="T12" fmla="*/ 571 w 602"/>
                <a:gd name="T13" fmla="*/ 65 h 389"/>
                <a:gd name="T14" fmla="*/ 554 w 602"/>
                <a:gd name="T15" fmla="*/ 85 h 389"/>
                <a:gd name="T16" fmla="*/ 543 w 602"/>
                <a:gd name="T17" fmla="*/ 121 h 389"/>
                <a:gd name="T18" fmla="*/ 550 w 602"/>
                <a:gd name="T19" fmla="*/ 141 h 389"/>
                <a:gd name="T20" fmla="*/ 534 w 602"/>
                <a:gd name="T21" fmla="*/ 159 h 389"/>
                <a:gd name="T22" fmla="*/ 541 w 602"/>
                <a:gd name="T23" fmla="*/ 188 h 389"/>
                <a:gd name="T24" fmla="*/ 564 w 602"/>
                <a:gd name="T25" fmla="*/ 205 h 389"/>
                <a:gd name="T26" fmla="*/ 599 w 602"/>
                <a:gd name="T27" fmla="*/ 228 h 389"/>
                <a:gd name="T28" fmla="*/ 571 w 602"/>
                <a:gd name="T29" fmla="*/ 260 h 389"/>
                <a:gd name="T30" fmla="*/ 546 w 602"/>
                <a:gd name="T31" fmla="*/ 283 h 389"/>
                <a:gd name="T32" fmla="*/ 524 w 602"/>
                <a:gd name="T33" fmla="*/ 293 h 389"/>
                <a:gd name="T34" fmla="*/ 380 w 602"/>
                <a:gd name="T35" fmla="*/ 327 h 389"/>
                <a:gd name="T36" fmla="*/ 149 w 602"/>
                <a:gd name="T37" fmla="*/ 373 h 389"/>
                <a:gd name="T38" fmla="*/ 59 w 602"/>
                <a:gd name="T39" fmla="*/ 386 h 389"/>
                <a:gd name="T40" fmla="*/ 3 w 602"/>
                <a:gd name="T41" fmla="*/ 99 h 389"/>
                <a:gd name="T42" fmla="*/ 27 w 602"/>
                <a:gd name="T43" fmla="*/ 81 h 389"/>
                <a:gd name="T44" fmla="*/ 27 w 602"/>
                <a:gd name="T45" fmla="*/ 81 h 389"/>
                <a:gd name="T46" fmla="*/ 0 w 602"/>
                <a:gd name="T47" fmla="*/ 96 h 389"/>
                <a:gd name="T48" fmla="*/ 57 w 602"/>
                <a:gd name="T49" fmla="*/ 389 h 389"/>
                <a:gd name="T50" fmla="*/ 149 w 602"/>
                <a:gd name="T51" fmla="*/ 377 h 389"/>
                <a:gd name="T52" fmla="*/ 382 w 602"/>
                <a:gd name="T53" fmla="*/ 329 h 389"/>
                <a:gd name="T54" fmla="*/ 526 w 602"/>
                <a:gd name="T55" fmla="*/ 295 h 389"/>
                <a:gd name="T56" fmla="*/ 547 w 602"/>
                <a:gd name="T57" fmla="*/ 286 h 389"/>
                <a:gd name="T58" fmla="*/ 575 w 602"/>
                <a:gd name="T59" fmla="*/ 262 h 389"/>
                <a:gd name="T60" fmla="*/ 602 w 602"/>
                <a:gd name="T61" fmla="*/ 229 h 389"/>
                <a:gd name="T62" fmla="*/ 602 w 602"/>
                <a:gd name="T63" fmla="*/ 226 h 389"/>
                <a:gd name="T64" fmla="*/ 561 w 602"/>
                <a:gd name="T65" fmla="*/ 187 h 389"/>
                <a:gd name="T66" fmla="*/ 543 w 602"/>
                <a:gd name="T67" fmla="*/ 179 h 389"/>
                <a:gd name="T68" fmla="*/ 551 w 602"/>
                <a:gd name="T69" fmla="*/ 154 h 389"/>
                <a:gd name="T70" fmla="*/ 545 w 602"/>
                <a:gd name="T71" fmla="*/ 133 h 389"/>
                <a:gd name="T72" fmla="*/ 557 w 602"/>
                <a:gd name="T73" fmla="*/ 104 h 389"/>
                <a:gd name="T74" fmla="*/ 573 w 602"/>
                <a:gd name="T75" fmla="*/ 65 h 389"/>
                <a:gd name="T76" fmla="*/ 571 w 602"/>
                <a:gd name="T77" fmla="*/ 63 h 389"/>
                <a:gd name="T78" fmla="*/ 541 w 602"/>
                <a:gd name="T79" fmla="*/ 50 h 389"/>
                <a:gd name="T80" fmla="*/ 510 w 602"/>
                <a:gd name="T81" fmla="*/ 14 h 389"/>
                <a:gd name="T82" fmla="*/ 273 w 602"/>
                <a:gd name="T83" fmla="*/ 47 h 389"/>
                <a:gd name="T84" fmla="*/ 69 w 602"/>
                <a:gd name="T85" fmla="*/ 43 h 389"/>
                <a:gd name="T86" fmla="*/ 25 w 602"/>
                <a:gd name="T87" fmla="*/ 80 h 389"/>
                <a:gd name="T88" fmla="*/ 27 w 602"/>
                <a:gd name="T89" fmla="*/ 8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02" h="389">
                  <a:moveTo>
                    <a:pt x="27" y="81"/>
                  </a:moveTo>
                  <a:lnTo>
                    <a:pt x="27" y="84"/>
                  </a:lnTo>
                  <a:lnTo>
                    <a:pt x="35" y="80"/>
                  </a:lnTo>
                  <a:lnTo>
                    <a:pt x="67" y="49"/>
                  </a:lnTo>
                  <a:lnTo>
                    <a:pt x="72" y="89"/>
                  </a:lnTo>
                  <a:lnTo>
                    <a:pt x="274" y="50"/>
                  </a:lnTo>
                  <a:lnTo>
                    <a:pt x="495" y="3"/>
                  </a:lnTo>
                  <a:lnTo>
                    <a:pt x="508" y="17"/>
                  </a:lnTo>
                  <a:lnTo>
                    <a:pt x="526" y="19"/>
                  </a:lnTo>
                  <a:lnTo>
                    <a:pt x="538" y="52"/>
                  </a:lnTo>
                  <a:lnTo>
                    <a:pt x="553" y="64"/>
                  </a:lnTo>
                  <a:lnTo>
                    <a:pt x="570" y="66"/>
                  </a:lnTo>
                  <a:lnTo>
                    <a:pt x="570" y="66"/>
                  </a:lnTo>
                  <a:lnTo>
                    <a:pt x="571" y="65"/>
                  </a:lnTo>
                  <a:lnTo>
                    <a:pt x="570" y="64"/>
                  </a:lnTo>
                  <a:lnTo>
                    <a:pt x="554" y="85"/>
                  </a:lnTo>
                  <a:lnTo>
                    <a:pt x="554" y="103"/>
                  </a:lnTo>
                  <a:lnTo>
                    <a:pt x="543" y="121"/>
                  </a:lnTo>
                  <a:lnTo>
                    <a:pt x="541" y="134"/>
                  </a:lnTo>
                  <a:lnTo>
                    <a:pt x="550" y="141"/>
                  </a:lnTo>
                  <a:lnTo>
                    <a:pt x="549" y="151"/>
                  </a:lnTo>
                  <a:lnTo>
                    <a:pt x="534" y="159"/>
                  </a:lnTo>
                  <a:lnTo>
                    <a:pt x="540" y="180"/>
                  </a:lnTo>
                  <a:lnTo>
                    <a:pt x="541" y="188"/>
                  </a:lnTo>
                  <a:lnTo>
                    <a:pt x="558" y="190"/>
                  </a:lnTo>
                  <a:lnTo>
                    <a:pt x="564" y="205"/>
                  </a:lnTo>
                  <a:lnTo>
                    <a:pt x="599" y="227"/>
                  </a:lnTo>
                  <a:lnTo>
                    <a:pt x="599" y="228"/>
                  </a:lnTo>
                  <a:lnTo>
                    <a:pt x="581" y="246"/>
                  </a:lnTo>
                  <a:lnTo>
                    <a:pt x="571" y="260"/>
                  </a:lnTo>
                  <a:lnTo>
                    <a:pt x="562" y="276"/>
                  </a:lnTo>
                  <a:lnTo>
                    <a:pt x="546" y="283"/>
                  </a:lnTo>
                  <a:lnTo>
                    <a:pt x="537" y="284"/>
                  </a:lnTo>
                  <a:lnTo>
                    <a:pt x="524" y="293"/>
                  </a:lnTo>
                  <a:lnTo>
                    <a:pt x="514" y="301"/>
                  </a:lnTo>
                  <a:lnTo>
                    <a:pt x="380" y="327"/>
                  </a:lnTo>
                  <a:lnTo>
                    <a:pt x="380" y="327"/>
                  </a:lnTo>
                  <a:lnTo>
                    <a:pt x="149" y="373"/>
                  </a:lnTo>
                  <a:lnTo>
                    <a:pt x="80" y="382"/>
                  </a:lnTo>
                  <a:lnTo>
                    <a:pt x="59" y="386"/>
                  </a:lnTo>
                  <a:lnTo>
                    <a:pt x="29" y="253"/>
                  </a:lnTo>
                  <a:lnTo>
                    <a:pt x="3" y="99"/>
                  </a:lnTo>
                  <a:lnTo>
                    <a:pt x="28" y="84"/>
                  </a:lnTo>
                  <a:lnTo>
                    <a:pt x="27" y="81"/>
                  </a:lnTo>
                  <a:lnTo>
                    <a:pt x="27" y="84"/>
                  </a:lnTo>
                  <a:lnTo>
                    <a:pt x="27" y="81"/>
                  </a:lnTo>
                  <a:lnTo>
                    <a:pt x="25" y="80"/>
                  </a:lnTo>
                  <a:lnTo>
                    <a:pt x="0" y="96"/>
                  </a:lnTo>
                  <a:lnTo>
                    <a:pt x="25" y="253"/>
                  </a:lnTo>
                  <a:lnTo>
                    <a:pt x="57" y="389"/>
                  </a:lnTo>
                  <a:lnTo>
                    <a:pt x="81" y="385"/>
                  </a:lnTo>
                  <a:lnTo>
                    <a:pt x="149" y="377"/>
                  </a:lnTo>
                  <a:lnTo>
                    <a:pt x="382" y="329"/>
                  </a:lnTo>
                  <a:lnTo>
                    <a:pt x="382" y="329"/>
                  </a:lnTo>
                  <a:lnTo>
                    <a:pt x="517" y="304"/>
                  </a:lnTo>
                  <a:lnTo>
                    <a:pt x="526" y="295"/>
                  </a:lnTo>
                  <a:lnTo>
                    <a:pt x="538" y="287"/>
                  </a:lnTo>
                  <a:lnTo>
                    <a:pt x="547" y="286"/>
                  </a:lnTo>
                  <a:lnTo>
                    <a:pt x="564" y="279"/>
                  </a:lnTo>
                  <a:lnTo>
                    <a:pt x="575" y="262"/>
                  </a:lnTo>
                  <a:lnTo>
                    <a:pt x="583" y="248"/>
                  </a:lnTo>
                  <a:lnTo>
                    <a:pt x="602" y="229"/>
                  </a:lnTo>
                  <a:lnTo>
                    <a:pt x="602" y="226"/>
                  </a:lnTo>
                  <a:lnTo>
                    <a:pt x="602" y="226"/>
                  </a:lnTo>
                  <a:lnTo>
                    <a:pt x="566" y="203"/>
                  </a:lnTo>
                  <a:lnTo>
                    <a:pt x="561" y="187"/>
                  </a:lnTo>
                  <a:lnTo>
                    <a:pt x="545" y="184"/>
                  </a:lnTo>
                  <a:lnTo>
                    <a:pt x="543" y="179"/>
                  </a:lnTo>
                  <a:lnTo>
                    <a:pt x="537" y="160"/>
                  </a:lnTo>
                  <a:lnTo>
                    <a:pt x="551" y="154"/>
                  </a:lnTo>
                  <a:lnTo>
                    <a:pt x="553" y="140"/>
                  </a:lnTo>
                  <a:lnTo>
                    <a:pt x="545" y="133"/>
                  </a:lnTo>
                  <a:lnTo>
                    <a:pt x="546" y="122"/>
                  </a:lnTo>
                  <a:lnTo>
                    <a:pt x="557" y="104"/>
                  </a:lnTo>
                  <a:lnTo>
                    <a:pt x="557" y="86"/>
                  </a:lnTo>
                  <a:lnTo>
                    <a:pt x="573" y="65"/>
                  </a:lnTo>
                  <a:lnTo>
                    <a:pt x="572" y="64"/>
                  </a:lnTo>
                  <a:lnTo>
                    <a:pt x="571" y="63"/>
                  </a:lnTo>
                  <a:lnTo>
                    <a:pt x="555" y="61"/>
                  </a:lnTo>
                  <a:lnTo>
                    <a:pt x="541" y="50"/>
                  </a:lnTo>
                  <a:lnTo>
                    <a:pt x="528" y="16"/>
                  </a:lnTo>
                  <a:lnTo>
                    <a:pt x="510" y="14"/>
                  </a:lnTo>
                  <a:lnTo>
                    <a:pt x="496" y="0"/>
                  </a:lnTo>
                  <a:lnTo>
                    <a:pt x="273" y="47"/>
                  </a:lnTo>
                  <a:lnTo>
                    <a:pt x="74" y="86"/>
                  </a:lnTo>
                  <a:lnTo>
                    <a:pt x="69" y="43"/>
                  </a:lnTo>
                  <a:lnTo>
                    <a:pt x="33" y="77"/>
                  </a:lnTo>
                  <a:lnTo>
                    <a:pt x="25" y="80"/>
                  </a:lnTo>
                  <a:lnTo>
                    <a:pt x="25" y="80"/>
                  </a:lnTo>
                  <a:lnTo>
                    <a:pt x="27" y="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97">
              <a:extLst>
                <a:ext uri="{FF2B5EF4-FFF2-40B4-BE49-F238E27FC236}">
                  <a16:creationId xmlns:a16="http://schemas.microsoft.com/office/drawing/2014/main" id="{8D03D10C-1D49-1603-D4AF-8AD53851ECCE}"/>
                </a:ext>
              </a:extLst>
            </p:cNvPr>
            <p:cNvSpPr>
              <a:spLocks/>
            </p:cNvSpPr>
            <p:nvPr/>
          </p:nvSpPr>
          <p:spPr bwMode="auto">
            <a:xfrm>
              <a:off x="5232" y="1339"/>
              <a:ext cx="81" cy="96"/>
            </a:xfrm>
            <a:custGeom>
              <a:avLst/>
              <a:gdLst>
                <a:gd name="T0" fmla="*/ 14 w 81"/>
                <a:gd name="T1" fmla="*/ 72 h 96"/>
                <a:gd name="T2" fmla="*/ 9 w 81"/>
                <a:gd name="T3" fmla="*/ 45 h 96"/>
                <a:gd name="T4" fmla="*/ 0 w 81"/>
                <a:gd name="T5" fmla="*/ 9 h 96"/>
                <a:gd name="T6" fmla="*/ 33 w 81"/>
                <a:gd name="T7" fmla="*/ 0 h 96"/>
                <a:gd name="T8" fmla="*/ 43 w 81"/>
                <a:gd name="T9" fmla="*/ 8 h 96"/>
                <a:gd name="T10" fmla="*/ 63 w 81"/>
                <a:gd name="T11" fmla="*/ 34 h 96"/>
                <a:gd name="T12" fmla="*/ 81 w 81"/>
                <a:gd name="T13" fmla="*/ 60 h 96"/>
                <a:gd name="T14" fmla="*/ 63 w 81"/>
                <a:gd name="T15" fmla="*/ 68 h 96"/>
                <a:gd name="T16" fmla="*/ 56 w 81"/>
                <a:gd name="T17" fmla="*/ 67 h 96"/>
                <a:gd name="T18" fmla="*/ 48 w 81"/>
                <a:gd name="T19" fmla="*/ 78 h 96"/>
                <a:gd name="T20" fmla="*/ 34 w 81"/>
                <a:gd name="T21" fmla="*/ 90 h 96"/>
                <a:gd name="T22" fmla="*/ 17 w 81"/>
                <a:gd name="T23" fmla="*/ 96 h 96"/>
                <a:gd name="T24" fmla="*/ 14 w 81"/>
                <a:gd name="T25"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1" h="96">
                  <a:moveTo>
                    <a:pt x="14" y="72"/>
                  </a:moveTo>
                  <a:lnTo>
                    <a:pt x="9" y="45"/>
                  </a:lnTo>
                  <a:lnTo>
                    <a:pt x="0" y="9"/>
                  </a:lnTo>
                  <a:lnTo>
                    <a:pt x="33" y="0"/>
                  </a:lnTo>
                  <a:lnTo>
                    <a:pt x="43" y="8"/>
                  </a:lnTo>
                  <a:lnTo>
                    <a:pt x="63" y="34"/>
                  </a:lnTo>
                  <a:lnTo>
                    <a:pt x="81" y="60"/>
                  </a:lnTo>
                  <a:lnTo>
                    <a:pt x="63" y="68"/>
                  </a:lnTo>
                  <a:lnTo>
                    <a:pt x="56" y="67"/>
                  </a:lnTo>
                  <a:lnTo>
                    <a:pt x="48" y="78"/>
                  </a:lnTo>
                  <a:lnTo>
                    <a:pt x="34" y="90"/>
                  </a:lnTo>
                  <a:lnTo>
                    <a:pt x="17" y="96"/>
                  </a:lnTo>
                  <a:lnTo>
                    <a:pt x="14" y="7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1" name="Freeform 98">
              <a:extLst>
                <a:ext uri="{FF2B5EF4-FFF2-40B4-BE49-F238E27FC236}">
                  <a16:creationId xmlns:a16="http://schemas.microsoft.com/office/drawing/2014/main" id="{68A01CCE-95F3-3370-365D-78E7BA3E2579}"/>
                </a:ext>
              </a:extLst>
            </p:cNvPr>
            <p:cNvSpPr>
              <a:spLocks/>
            </p:cNvSpPr>
            <p:nvPr/>
          </p:nvSpPr>
          <p:spPr bwMode="auto">
            <a:xfrm>
              <a:off x="5230" y="1338"/>
              <a:ext cx="85" cy="99"/>
            </a:xfrm>
            <a:custGeom>
              <a:avLst/>
              <a:gdLst>
                <a:gd name="T0" fmla="*/ 16 w 85"/>
                <a:gd name="T1" fmla="*/ 73 h 99"/>
                <a:gd name="T2" fmla="*/ 17 w 85"/>
                <a:gd name="T3" fmla="*/ 73 h 99"/>
                <a:gd name="T4" fmla="*/ 13 w 85"/>
                <a:gd name="T5" fmla="*/ 46 h 99"/>
                <a:gd name="T6" fmla="*/ 3 w 85"/>
                <a:gd name="T7" fmla="*/ 11 h 99"/>
                <a:gd name="T8" fmla="*/ 35 w 85"/>
                <a:gd name="T9" fmla="*/ 3 h 99"/>
                <a:gd name="T10" fmla="*/ 44 w 85"/>
                <a:gd name="T11" fmla="*/ 10 h 99"/>
                <a:gd name="T12" fmla="*/ 64 w 85"/>
                <a:gd name="T13" fmla="*/ 36 h 99"/>
                <a:gd name="T14" fmla="*/ 79 w 85"/>
                <a:gd name="T15" fmla="*/ 61 h 99"/>
                <a:gd name="T16" fmla="*/ 65 w 85"/>
                <a:gd name="T17" fmla="*/ 68 h 99"/>
                <a:gd name="T18" fmla="*/ 57 w 85"/>
                <a:gd name="T19" fmla="*/ 66 h 99"/>
                <a:gd name="T20" fmla="*/ 49 w 85"/>
                <a:gd name="T21" fmla="*/ 78 h 99"/>
                <a:gd name="T22" fmla="*/ 35 w 85"/>
                <a:gd name="T23" fmla="*/ 90 h 99"/>
                <a:gd name="T24" fmla="*/ 21 w 85"/>
                <a:gd name="T25" fmla="*/ 95 h 99"/>
                <a:gd name="T26" fmla="*/ 17 w 85"/>
                <a:gd name="T27" fmla="*/ 73 h 99"/>
                <a:gd name="T28" fmla="*/ 17 w 85"/>
                <a:gd name="T29" fmla="*/ 73 h 99"/>
                <a:gd name="T30" fmla="*/ 16 w 85"/>
                <a:gd name="T31" fmla="*/ 73 h 99"/>
                <a:gd name="T32" fmla="*/ 14 w 85"/>
                <a:gd name="T33" fmla="*/ 73 h 99"/>
                <a:gd name="T34" fmla="*/ 18 w 85"/>
                <a:gd name="T35" fmla="*/ 99 h 99"/>
                <a:gd name="T36" fmla="*/ 38 w 85"/>
                <a:gd name="T37" fmla="*/ 92 h 99"/>
                <a:gd name="T38" fmla="*/ 53 w 85"/>
                <a:gd name="T39" fmla="*/ 80 h 99"/>
                <a:gd name="T40" fmla="*/ 58 w 85"/>
                <a:gd name="T41" fmla="*/ 70 h 99"/>
                <a:gd name="T42" fmla="*/ 65 w 85"/>
                <a:gd name="T43" fmla="*/ 72 h 99"/>
                <a:gd name="T44" fmla="*/ 85 w 85"/>
                <a:gd name="T45" fmla="*/ 62 h 99"/>
                <a:gd name="T46" fmla="*/ 66 w 85"/>
                <a:gd name="T47" fmla="*/ 34 h 99"/>
                <a:gd name="T48" fmla="*/ 46 w 85"/>
                <a:gd name="T49" fmla="*/ 8 h 99"/>
                <a:gd name="T50" fmla="*/ 36 w 85"/>
                <a:gd name="T51" fmla="*/ 0 h 99"/>
                <a:gd name="T52" fmla="*/ 0 w 85"/>
                <a:gd name="T53" fmla="*/ 9 h 99"/>
                <a:gd name="T54" fmla="*/ 10 w 85"/>
                <a:gd name="T55" fmla="*/ 47 h 99"/>
                <a:gd name="T56" fmla="*/ 14 w 85"/>
                <a:gd name="T57" fmla="*/ 73 h 99"/>
                <a:gd name="T58" fmla="*/ 16 w 85"/>
                <a:gd name="T59" fmla="*/ 73 h 99"/>
                <a:gd name="T60" fmla="*/ 14 w 85"/>
                <a:gd name="T61" fmla="*/ 73 h 99"/>
                <a:gd name="T62" fmla="*/ 16 w 85"/>
                <a:gd name="T63" fmla="*/ 7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5" h="99">
                  <a:moveTo>
                    <a:pt x="16" y="73"/>
                  </a:moveTo>
                  <a:lnTo>
                    <a:pt x="17" y="73"/>
                  </a:lnTo>
                  <a:lnTo>
                    <a:pt x="13" y="46"/>
                  </a:lnTo>
                  <a:lnTo>
                    <a:pt x="3" y="11"/>
                  </a:lnTo>
                  <a:lnTo>
                    <a:pt x="35" y="3"/>
                  </a:lnTo>
                  <a:lnTo>
                    <a:pt x="44" y="10"/>
                  </a:lnTo>
                  <a:lnTo>
                    <a:pt x="64" y="36"/>
                  </a:lnTo>
                  <a:lnTo>
                    <a:pt x="79" y="61"/>
                  </a:lnTo>
                  <a:lnTo>
                    <a:pt x="65" y="68"/>
                  </a:lnTo>
                  <a:lnTo>
                    <a:pt x="57" y="66"/>
                  </a:lnTo>
                  <a:lnTo>
                    <a:pt x="49" y="78"/>
                  </a:lnTo>
                  <a:lnTo>
                    <a:pt x="35" y="90"/>
                  </a:lnTo>
                  <a:lnTo>
                    <a:pt x="21" y="95"/>
                  </a:lnTo>
                  <a:lnTo>
                    <a:pt x="17" y="73"/>
                  </a:lnTo>
                  <a:lnTo>
                    <a:pt x="17" y="73"/>
                  </a:lnTo>
                  <a:lnTo>
                    <a:pt x="16" y="73"/>
                  </a:lnTo>
                  <a:lnTo>
                    <a:pt x="14" y="73"/>
                  </a:lnTo>
                  <a:lnTo>
                    <a:pt x="18" y="99"/>
                  </a:lnTo>
                  <a:lnTo>
                    <a:pt x="38" y="92"/>
                  </a:lnTo>
                  <a:lnTo>
                    <a:pt x="53" y="80"/>
                  </a:lnTo>
                  <a:lnTo>
                    <a:pt x="58" y="70"/>
                  </a:lnTo>
                  <a:lnTo>
                    <a:pt x="65" y="72"/>
                  </a:lnTo>
                  <a:lnTo>
                    <a:pt x="85" y="62"/>
                  </a:lnTo>
                  <a:lnTo>
                    <a:pt x="66" y="34"/>
                  </a:lnTo>
                  <a:lnTo>
                    <a:pt x="46" y="8"/>
                  </a:lnTo>
                  <a:lnTo>
                    <a:pt x="36" y="0"/>
                  </a:lnTo>
                  <a:lnTo>
                    <a:pt x="0" y="9"/>
                  </a:lnTo>
                  <a:lnTo>
                    <a:pt x="10" y="47"/>
                  </a:lnTo>
                  <a:lnTo>
                    <a:pt x="14" y="73"/>
                  </a:lnTo>
                  <a:lnTo>
                    <a:pt x="16" y="73"/>
                  </a:lnTo>
                  <a:lnTo>
                    <a:pt x="14" y="73"/>
                  </a:lnTo>
                  <a:lnTo>
                    <a:pt x="16" y="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99">
              <a:extLst>
                <a:ext uri="{FF2B5EF4-FFF2-40B4-BE49-F238E27FC236}">
                  <a16:creationId xmlns:a16="http://schemas.microsoft.com/office/drawing/2014/main" id="{9946444A-B620-046C-A656-D598F9B6B9DD}"/>
                </a:ext>
              </a:extLst>
            </p:cNvPr>
            <p:cNvSpPr>
              <a:spLocks/>
            </p:cNvSpPr>
            <p:nvPr/>
          </p:nvSpPr>
          <p:spPr bwMode="auto">
            <a:xfrm>
              <a:off x="4252" y="2440"/>
              <a:ext cx="530" cy="400"/>
            </a:xfrm>
            <a:custGeom>
              <a:avLst/>
              <a:gdLst>
                <a:gd name="T0" fmla="*/ 306 w 530"/>
                <a:gd name="T1" fmla="*/ 400 h 400"/>
                <a:gd name="T2" fmla="*/ 293 w 530"/>
                <a:gd name="T3" fmla="*/ 395 h 400"/>
                <a:gd name="T4" fmla="*/ 282 w 530"/>
                <a:gd name="T5" fmla="*/ 361 h 400"/>
                <a:gd name="T6" fmla="*/ 267 w 530"/>
                <a:gd name="T7" fmla="*/ 347 h 400"/>
                <a:gd name="T8" fmla="*/ 252 w 530"/>
                <a:gd name="T9" fmla="*/ 344 h 400"/>
                <a:gd name="T10" fmla="*/ 242 w 530"/>
                <a:gd name="T11" fmla="*/ 317 h 400"/>
                <a:gd name="T12" fmla="*/ 225 w 530"/>
                <a:gd name="T13" fmla="*/ 277 h 400"/>
                <a:gd name="T14" fmla="*/ 199 w 530"/>
                <a:gd name="T15" fmla="*/ 266 h 400"/>
                <a:gd name="T16" fmla="*/ 188 w 530"/>
                <a:gd name="T17" fmla="*/ 255 h 400"/>
                <a:gd name="T18" fmla="*/ 181 w 530"/>
                <a:gd name="T19" fmla="*/ 240 h 400"/>
                <a:gd name="T20" fmla="*/ 166 w 530"/>
                <a:gd name="T21" fmla="*/ 229 h 400"/>
                <a:gd name="T22" fmla="*/ 152 w 530"/>
                <a:gd name="T23" fmla="*/ 220 h 400"/>
                <a:gd name="T24" fmla="*/ 139 w 530"/>
                <a:gd name="T25" fmla="*/ 203 h 400"/>
                <a:gd name="T26" fmla="*/ 120 w 530"/>
                <a:gd name="T27" fmla="*/ 189 h 400"/>
                <a:gd name="T28" fmla="*/ 94 w 530"/>
                <a:gd name="T29" fmla="*/ 178 h 400"/>
                <a:gd name="T30" fmla="*/ 91 w 530"/>
                <a:gd name="T31" fmla="*/ 170 h 400"/>
                <a:gd name="T32" fmla="*/ 77 w 530"/>
                <a:gd name="T33" fmla="*/ 153 h 400"/>
                <a:gd name="T34" fmla="*/ 75 w 530"/>
                <a:gd name="T35" fmla="*/ 144 h 400"/>
                <a:gd name="T36" fmla="*/ 51 w 530"/>
                <a:gd name="T37" fmla="*/ 112 h 400"/>
                <a:gd name="T38" fmla="*/ 31 w 530"/>
                <a:gd name="T39" fmla="*/ 112 h 400"/>
                <a:gd name="T40" fmla="*/ 7 w 530"/>
                <a:gd name="T41" fmla="*/ 97 h 400"/>
                <a:gd name="T42" fmla="*/ 1 w 530"/>
                <a:gd name="T43" fmla="*/ 90 h 400"/>
                <a:gd name="T44" fmla="*/ 0 w 530"/>
                <a:gd name="T45" fmla="*/ 81 h 400"/>
                <a:gd name="T46" fmla="*/ 3 w 530"/>
                <a:gd name="T47" fmla="*/ 72 h 400"/>
                <a:gd name="T48" fmla="*/ 19 w 530"/>
                <a:gd name="T49" fmla="*/ 64 h 400"/>
                <a:gd name="T50" fmla="*/ 15 w 530"/>
                <a:gd name="T51" fmla="*/ 51 h 400"/>
                <a:gd name="T52" fmla="*/ 53 w 530"/>
                <a:gd name="T53" fmla="*/ 35 h 400"/>
                <a:gd name="T54" fmla="*/ 108 w 530"/>
                <a:gd name="T55" fmla="*/ 9 h 400"/>
                <a:gd name="T56" fmla="*/ 151 w 530"/>
                <a:gd name="T57" fmla="*/ 3 h 400"/>
                <a:gd name="T58" fmla="*/ 250 w 530"/>
                <a:gd name="T59" fmla="*/ 0 h 400"/>
                <a:gd name="T60" fmla="*/ 263 w 530"/>
                <a:gd name="T61" fmla="*/ 12 h 400"/>
                <a:gd name="T62" fmla="*/ 275 w 530"/>
                <a:gd name="T63" fmla="*/ 33 h 400"/>
                <a:gd name="T64" fmla="*/ 301 w 530"/>
                <a:gd name="T65" fmla="*/ 28 h 400"/>
                <a:gd name="T66" fmla="*/ 377 w 530"/>
                <a:gd name="T67" fmla="*/ 19 h 400"/>
                <a:gd name="T68" fmla="*/ 394 w 530"/>
                <a:gd name="T69" fmla="*/ 24 h 400"/>
                <a:gd name="T70" fmla="*/ 469 w 530"/>
                <a:gd name="T71" fmla="*/ 69 h 400"/>
                <a:gd name="T72" fmla="*/ 530 w 530"/>
                <a:gd name="T73" fmla="*/ 118 h 400"/>
                <a:gd name="T74" fmla="*/ 498 w 530"/>
                <a:gd name="T75" fmla="*/ 150 h 400"/>
                <a:gd name="T76" fmla="*/ 481 w 530"/>
                <a:gd name="T77" fmla="*/ 187 h 400"/>
                <a:gd name="T78" fmla="*/ 478 w 530"/>
                <a:gd name="T79" fmla="*/ 225 h 400"/>
                <a:gd name="T80" fmla="*/ 470 w 530"/>
                <a:gd name="T81" fmla="*/ 230 h 400"/>
                <a:gd name="T82" fmla="*/ 462 w 530"/>
                <a:gd name="T83" fmla="*/ 246 h 400"/>
                <a:gd name="T84" fmla="*/ 448 w 530"/>
                <a:gd name="T85" fmla="*/ 250 h 400"/>
                <a:gd name="T86" fmla="*/ 435 w 530"/>
                <a:gd name="T87" fmla="*/ 271 h 400"/>
                <a:gd name="T88" fmla="*/ 419 w 530"/>
                <a:gd name="T89" fmla="*/ 288 h 400"/>
                <a:gd name="T90" fmla="*/ 405 w 530"/>
                <a:gd name="T91" fmla="*/ 308 h 400"/>
                <a:gd name="T92" fmla="*/ 396 w 530"/>
                <a:gd name="T93" fmla="*/ 313 h 400"/>
                <a:gd name="T94" fmla="*/ 374 w 530"/>
                <a:gd name="T95" fmla="*/ 334 h 400"/>
                <a:gd name="T96" fmla="*/ 357 w 530"/>
                <a:gd name="T97" fmla="*/ 335 h 400"/>
                <a:gd name="T98" fmla="*/ 362 w 530"/>
                <a:gd name="T99" fmla="*/ 354 h 400"/>
                <a:gd name="T100" fmla="*/ 332 w 530"/>
                <a:gd name="T101" fmla="*/ 385 h 400"/>
                <a:gd name="T102" fmla="*/ 320 w 530"/>
                <a:gd name="T103" fmla="*/ 395 h 400"/>
                <a:gd name="T104" fmla="*/ 306 w 530"/>
                <a:gd name="T105" fmla="*/ 40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30" h="400">
                  <a:moveTo>
                    <a:pt x="306" y="400"/>
                  </a:moveTo>
                  <a:lnTo>
                    <a:pt x="293" y="395"/>
                  </a:lnTo>
                  <a:lnTo>
                    <a:pt x="282" y="361"/>
                  </a:lnTo>
                  <a:lnTo>
                    <a:pt x="267" y="347"/>
                  </a:lnTo>
                  <a:lnTo>
                    <a:pt x="252" y="344"/>
                  </a:lnTo>
                  <a:lnTo>
                    <a:pt x="242" y="317"/>
                  </a:lnTo>
                  <a:lnTo>
                    <a:pt x="225" y="277"/>
                  </a:lnTo>
                  <a:lnTo>
                    <a:pt x="199" y="266"/>
                  </a:lnTo>
                  <a:lnTo>
                    <a:pt x="188" y="255"/>
                  </a:lnTo>
                  <a:lnTo>
                    <a:pt x="181" y="240"/>
                  </a:lnTo>
                  <a:lnTo>
                    <a:pt x="166" y="229"/>
                  </a:lnTo>
                  <a:lnTo>
                    <a:pt x="152" y="220"/>
                  </a:lnTo>
                  <a:lnTo>
                    <a:pt x="139" y="203"/>
                  </a:lnTo>
                  <a:lnTo>
                    <a:pt x="120" y="189"/>
                  </a:lnTo>
                  <a:lnTo>
                    <a:pt x="94" y="178"/>
                  </a:lnTo>
                  <a:lnTo>
                    <a:pt x="91" y="170"/>
                  </a:lnTo>
                  <a:lnTo>
                    <a:pt x="77" y="153"/>
                  </a:lnTo>
                  <a:lnTo>
                    <a:pt x="75" y="144"/>
                  </a:lnTo>
                  <a:lnTo>
                    <a:pt x="51" y="112"/>
                  </a:lnTo>
                  <a:lnTo>
                    <a:pt x="31" y="112"/>
                  </a:lnTo>
                  <a:lnTo>
                    <a:pt x="7" y="97"/>
                  </a:lnTo>
                  <a:lnTo>
                    <a:pt x="1" y="90"/>
                  </a:lnTo>
                  <a:lnTo>
                    <a:pt x="0" y="81"/>
                  </a:lnTo>
                  <a:lnTo>
                    <a:pt x="3" y="72"/>
                  </a:lnTo>
                  <a:lnTo>
                    <a:pt x="19" y="64"/>
                  </a:lnTo>
                  <a:lnTo>
                    <a:pt x="15" y="51"/>
                  </a:lnTo>
                  <a:lnTo>
                    <a:pt x="53" y="35"/>
                  </a:lnTo>
                  <a:lnTo>
                    <a:pt x="108" y="9"/>
                  </a:lnTo>
                  <a:lnTo>
                    <a:pt x="151" y="3"/>
                  </a:lnTo>
                  <a:lnTo>
                    <a:pt x="250" y="0"/>
                  </a:lnTo>
                  <a:lnTo>
                    <a:pt x="263" y="12"/>
                  </a:lnTo>
                  <a:lnTo>
                    <a:pt x="275" y="33"/>
                  </a:lnTo>
                  <a:lnTo>
                    <a:pt x="301" y="28"/>
                  </a:lnTo>
                  <a:lnTo>
                    <a:pt x="377" y="19"/>
                  </a:lnTo>
                  <a:lnTo>
                    <a:pt x="394" y="24"/>
                  </a:lnTo>
                  <a:lnTo>
                    <a:pt x="469" y="69"/>
                  </a:lnTo>
                  <a:lnTo>
                    <a:pt x="530" y="118"/>
                  </a:lnTo>
                  <a:lnTo>
                    <a:pt x="498" y="150"/>
                  </a:lnTo>
                  <a:lnTo>
                    <a:pt x="481" y="187"/>
                  </a:lnTo>
                  <a:lnTo>
                    <a:pt x="478" y="225"/>
                  </a:lnTo>
                  <a:lnTo>
                    <a:pt x="470" y="230"/>
                  </a:lnTo>
                  <a:lnTo>
                    <a:pt x="462" y="246"/>
                  </a:lnTo>
                  <a:lnTo>
                    <a:pt x="448" y="250"/>
                  </a:lnTo>
                  <a:lnTo>
                    <a:pt x="435" y="271"/>
                  </a:lnTo>
                  <a:lnTo>
                    <a:pt x="419" y="288"/>
                  </a:lnTo>
                  <a:lnTo>
                    <a:pt x="405" y="308"/>
                  </a:lnTo>
                  <a:lnTo>
                    <a:pt x="396" y="313"/>
                  </a:lnTo>
                  <a:lnTo>
                    <a:pt x="374" y="334"/>
                  </a:lnTo>
                  <a:lnTo>
                    <a:pt x="357" y="335"/>
                  </a:lnTo>
                  <a:lnTo>
                    <a:pt x="362" y="354"/>
                  </a:lnTo>
                  <a:lnTo>
                    <a:pt x="332" y="385"/>
                  </a:lnTo>
                  <a:lnTo>
                    <a:pt x="320" y="395"/>
                  </a:lnTo>
                  <a:lnTo>
                    <a:pt x="306" y="40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100">
              <a:extLst>
                <a:ext uri="{FF2B5EF4-FFF2-40B4-BE49-F238E27FC236}">
                  <a16:creationId xmlns:a16="http://schemas.microsoft.com/office/drawing/2014/main" id="{3F5A0AE7-3C8D-0E3F-9B2C-51BBB4A401B0}"/>
                </a:ext>
              </a:extLst>
            </p:cNvPr>
            <p:cNvSpPr>
              <a:spLocks/>
            </p:cNvSpPr>
            <p:nvPr/>
          </p:nvSpPr>
          <p:spPr bwMode="auto">
            <a:xfrm>
              <a:off x="4250" y="2439"/>
              <a:ext cx="534" cy="403"/>
            </a:xfrm>
            <a:custGeom>
              <a:avLst/>
              <a:gdLst>
                <a:gd name="T0" fmla="*/ 309 w 534"/>
                <a:gd name="T1" fmla="*/ 400 h 403"/>
                <a:gd name="T2" fmla="*/ 285 w 534"/>
                <a:gd name="T3" fmla="*/ 360 h 403"/>
                <a:gd name="T4" fmla="*/ 255 w 534"/>
                <a:gd name="T5" fmla="*/ 343 h 403"/>
                <a:gd name="T6" fmla="*/ 228 w 534"/>
                <a:gd name="T7" fmla="*/ 277 h 403"/>
                <a:gd name="T8" fmla="*/ 192 w 534"/>
                <a:gd name="T9" fmla="*/ 255 h 403"/>
                <a:gd name="T10" fmla="*/ 169 w 534"/>
                <a:gd name="T11" fmla="*/ 227 h 403"/>
                <a:gd name="T12" fmla="*/ 142 w 534"/>
                <a:gd name="T13" fmla="*/ 203 h 403"/>
                <a:gd name="T14" fmla="*/ 97 w 534"/>
                <a:gd name="T15" fmla="*/ 178 h 403"/>
                <a:gd name="T16" fmla="*/ 81 w 534"/>
                <a:gd name="T17" fmla="*/ 153 h 403"/>
                <a:gd name="T18" fmla="*/ 55 w 534"/>
                <a:gd name="T19" fmla="*/ 110 h 403"/>
                <a:gd name="T20" fmla="*/ 11 w 534"/>
                <a:gd name="T21" fmla="*/ 96 h 403"/>
                <a:gd name="T22" fmla="*/ 3 w 534"/>
                <a:gd name="T23" fmla="*/ 82 h 403"/>
                <a:gd name="T24" fmla="*/ 23 w 534"/>
                <a:gd name="T25" fmla="*/ 65 h 403"/>
                <a:gd name="T26" fmla="*/ 56 w 534"/>
                <a:gd name="T27" fmla="*/ 38 h 403"/>
                <a:gd name="T28" fmla="*/ 153 w 534"/>
                <a:gd name="T29" fmla="*/ 6 h 403"/>
                <a:gd name="T30" fmla="*/ 264 w 534"/>
                <a:gd name="T31" fmla="*/ 14 h 403"/>
                <a:gd name="T32" fmla="*/ 303 w 534"/>
                <a:gd name="T33" fmla="*/ 31 h 403"/>
                <a:gd name="T34" fmla="*/ 394 w 534"/>
                <a:gd name="T35" fmla="*/ 27 h 403"/>
                <a:gd name="T36" fmla="*/ 529 w 534"/>
                <a:gd name="T37" fmla="*/ 119 h 403"/>
                <a:gd name="T38" fmla="*/ 482 w 534"/>
                <a:gd name="T39" fmla="*/ 188 h 403"/>
                <a:gd name="T40" fmla="*/ 470 w 534"/>
                <a:gd name="T41" fmla="*/ 230 h 403"/>
                <a:gd name="T42" fmla="*/ 449 w 534"/>
                <a:gd name="T43" fmla="*/ 249 h 403"/>
                <a:gd name="T44" fmla="*/ 420 w 534"/>
                <a:gd name="T45" fmla="*/ 287 h 403"/>
                <a:gd name="T46" fmla="*/ 397 w 534"/>
                <a:gd name="T47" fmla="*/ 312 h 403"/>
                <a:gd name="T48" fmla="*/ 357 w 534"/>
                <a:gd name="T49" fmla="*/ 334 h 403"/>
                <a:gd name="T50" fmla="*/ 333 w 534"/>
                <a:gd name="T51" fmla="*/ 385 h 403"/>
                <a:gd name="T52" fmla="*/ 308 w 534"/>
                <a:gd name="T53" fmla="*/ 400 h 403"/>
                <a:gd name="T54" fmla="*/ 309 w 534"/>
                <a:gd name="T55" fmla="*/ 400 h 403"/>
                <a:gd name="T56" fmla="*/ 309 w 534"/>
                <a:gd name="T57" fmla="*/ 403 h 403"/>
                <a:gd name="T58" fmla="*/ 335 w 534"/>
                <a:gd name="T59" fmla="*/ 387 h 403"/>
                <a:gd name="T60" fmla="*/ 361 w 534"/>
                <a:gd name="T61" fmla="*/ 337 h 403"/>
                <a:gd name="T62" fmla="*/ 399 w 534"/>
                <a:gd name="T63" fmla="*/ 315 h 403"/>
                <a:gd name="T64" fmla="*/ 422 w 534"/>
                <a:gd name="T65" fmla="*/ 290 h 403"/>
                <a:gd name="T66" fmla="*/ 451 w 534"/>
                <a:gd name="T67" fmla="*/ 252 h 403"/>
                <a:gd name="T68" fmla="*/ 473 w 534"/>
                <a:gd name="T69" fmla="*/ 232 h 403"/>
                <a:gd name="T70" fmla="*/ 486 w 534"/>
                <a:gd name="T71" fmla="*/ 189 h 403"/>
                <a:gd name="T72" fmla="*/ 534 w 534"/>
                <a:gd name="T73" fmla="*/ 119 h 403"/>
                <a:gd name="T74" fmla="*/ 397 w 534"/>
                <a:gd name="T75" fmla="*/ 23 h 403"/>
                <a:gd name="T76" fmla="*/ 303 w 534"/>
                <a:gd name="T77" fmla="*/ 28 h 403"/>
                <a:gd name="T78" fmla="*/ 267 w 534"/>
                <a:gd name="T79" fmla="*/ 12 h 403"/>
                <a:gd name="T80" fmla="*/ 153 w 534"/>
                <a:gd name="T81" fmla="*/ 3 h 403"/>
                <a:gd name="T82" fmla="*/ 55 w 534"/>
                <a:gd name="T83" fmla="*/ 35 h 403"/>
                <a:gd name="T84" fmla="*/ 19 w 534"/>
                <a:gd name="T85" fmla="*/ 64 h 403"/>
                <a:gd name="T86" fmla="*/ 0 w 534"/>
                <a:gd name="T87" fmla="*/ 82 h 403"/>
                <a:gd name="T88" fmla="*/ 8 w 534"/>
                <a:gd name="T89" fmla="*/ 100 h 403"/>
                <a:gd name="T90" fmla="*/ 53 w 534"/>
                <a:gd name="T91" fmla="*/ 114 h 403"/>
                <a:gd name="T92" fmla="*/ 78 w 534"/>
                <a:gd name="T93" fmla="*/ 154 h 403"/>
                <a:gd name="T94" fmla="*/ 94 w 534"/>
                <a:gd name="T95" fmla="*/ 180 h 403"/>
                <a:gd name="T96" fmla="*/ 140 w 534"/>
                <a:gd name="T97" fmla="*/ 205 h 403"/>
                <a:gd name="T98" fmla="*/ 167 w 534"/>
                <a:gd name="T99" fmla="*/ 231 h 403"/>
                <a:gd name="T100" fmla="*/ 189 w 534"/>
                <a:gd name="T101" fmla="*/ 257 h 403"/>
                <a:gd name="T102" fmla="*/ 225 w 534"/>
                <a:gd name="T103" fmla="*/ 280 h 403"/>
                <a:gd name="T104" fmla="*/ 253 w 534"/>
                <a:gd name="T105" fmla="*/ 347 h 403"/>
                <a:gd name="T106" fmla="*/ 282 w 534"/>
                <a:gd name="T107" fmla="*/ 363 h 403"/>
                <a:gd name="T108" fmla="*/ 308 w 534"/>
                <a:gd name="T109" fmla="*/ 403 h 403"/>
                <a:gd name="T110" fmla="*/ 308 w 534"/>
                <a:gd name="T111" fmla="*/ 401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4" h="403">
                  <a:moveTo>
                    <a:pt x="308" y="401"/>
                  </a:moveTo>
                  <a:lnTo>
                    <a:pt x="309" y="400"/>
                  </a:lnTo>
                  <a:lnTo>
                    <a:pt x="297" y="395"/>
                  </a:lnTo>
                  <a:lnTo>
                    <a:pt x="285" y="360"/>
                  </a:lnTo>
                  <a:lnTo>
                    <a:pt x="269" y="347"/>
                  </a:lnTo>
                  <a:lnTo>
                    <a:pt x="255" y="343"/>
                  </a:lnTo>
                  <a:lnTo>
                    <a:pt x="246" y="316"/>
                  </a:lnTo>
                  <a:lnTo>
                    <a:pt x="228" y="277"/>
                  </a:lnTo>
                  <a:lnTo>
                    <a:pt x="203" y="266"/>
                  </a:lnTo>
                  <a:lnTo>
                    <a:pt x="192" y="255"/>
                  </a:lnTo>
                  <a:lnTo>
                    <a:pt x="184" y="240"/>
                  </a:lnTo>
                  <a:lnTo>
                    <a:pt x="169" y="227"/>
                  </a:lnTo>
                  <a:lnTo>
                    <a:pt x="155" y="220"/>
                  </a:lnTo>
                  <a:lnTo>
                    <a:pt x="142" y="203"/>
                  </a:lnTo>
                  <a:lnTo>
                    <a:pt x="123" y="188"/>
                  </a:lnTo>
                  <a:lnTo>
                    <a:pt x="97" y="178"/>
                  </a:lnTo>
                  <a:lnTo>
                    <a:pt x="95" y="171"/>
                  </a:lnTo>
                  <a:lnTo>
                    <a:pt x="81" y="153"/>
                  </a:lnTo>
                  <a:lnTo>
                    <a:pt x="78" y="144"/>
                  </a:lnTo>
                  <a:lnTo>
                    <a:pt x="55" y="110"/>
                  </a:lnTo>
                  <a:lnTo>
                    <a:pt x="34" y="111"/>
                  </a:lnTo>
                  <a:lnTo>
                    <a:pt x="11" y="96"/>
                  </a:lnTo>
                  <a:lnTo>
                    <a:pt x="4" y="90"/>
                  </a:lnTo>
                  <a:lnTo>
                    <a:pt x="3" y="82"/>
                  </a:lnTo>
                  <a:lnTo>
                    <a:pt x="6" y="74"/>
                  </a:lnTo>
                  <a:lnTo>
                    <a:pt x="23" y="65"/>
                  </a:lnTo>
                  <a:lnTo>
                    <a:pt x="19" y="54"/>
                  </a:lnTo>
                  <a:lnTo>
                    <a:pt x="56" y="38"/>
                  </a:lnTo>
                  <a:lnTo>
                    <a:pt x="110" y="12"/>
                  </a:lnTo>
                  <a:lnTo>
                    <a:pt x="153" y="6"/>
                  </a:lnTo>
                  <a:lnTo>
                    <a:pt x="251" y="3"/>
                  </a:lnTo>
                  <a:lnTo>
                    <a:pt x="264" y="14"/>
                  </a:lnTo>
                  <a:lnTo>
                    <a:pt x="275" y="35"/>
                  </a:lnTo>
                  <a:lnTo>
                    <a:pt x="303" y="31"/>
                  </a:lnTo>
                  <a:lnTo>
                    <a:pt x="379" y="21"/>
                  </a:lnTo>
                  <a:lnTo>
                    <a:pt x="394" y="27"/>
                  </a:lnTo>
                  <a:lnTo>
                    <a:pt x="470" y="71"/>
                  </a:lnTo>
                  <a:lnTo>
                    <a:pt x="529" y="119"/>
                  </a:lnTo>
                  <a:lnTo>
                    <a:pt x="498" y="150"/>
                  </a:lnTo>
                  <a:lnTo>
                    <a:pt x="482" y="188"/>
                  </a:lnTo>
                  <a:lnTo>
                    <a:pt x="479" y="225"/>
                  </a:lnTo>
                  <a:lnTo>
                    <a:pt x="470" y="230"/>
                  </a:lnTo>
                  <a:lnTo>
                    <a:pt x="463" y="246"/>
                  </a:lnTo>
                  <a:lnTo>
                    <a:pt x="449" y="249"/>
                  </a:lnTo>
                  <a:lnTo>
                    <a:pt x="436" y="271"/>
                  </a:lnTo>
                  <a:lnTo>
                    <a:pt x="420" y="287"/>
                  </a:lnTo>
                  <a:lnTo>
                    <a:pt x="406" y="308"/>
                  </a:lnTo>
                  <a:lnTo>
                    <a:pt x="397" y="312"/>
                  </a:lnTo>
                  <a:lnTo>
                    <a:pt x="375" y="333"/>
                  </a:lnTo>
                  <a:lnTo>
                    <a:pt x="357" y="334"/>
                  </a:lnTo>
                  <a:lnTo>
                    <a:pt x="363" y="354"/>
                  </a:lnTo>
                  <a:lnTo>
                    <a:pt x="333" y="385"/>
                  </a:lnTo>
                  <a:lnTo>
                    <a:pt x="320" y="395"/>
                  </a:lnTo>
                  <a:lnTo>
                    <a:pt x="308" y="400"/>
                  </a:lnTo>
                  <a:lnTo>
                    <a:pt x="308" y="401"/>
                  </a:lnTo>
                  <a:lnTo>
                    <a:pt x="309" y="400"/>
                  </a:lnTo>
                  <a:lnTo>
                    <a:pt x="308" y="401"/>
                  </a:lnTo>
                  <a:lnTo>
                    <a:pt x="309" y="403"/>
                  </a:lnTo>
                  <a:lnTo>
                    <a:pt x="322" y="398"/>
                  </a:lnTo>
                  <a:lnTo>
                    <a:pt x="335" y="387"/>
                  </a:lnTo>
                  <a:lnTo>
                    <a:pt x="367" y="355"/>
                  </a:lnTo>
                  <a:lnTo>
                    <a:pt x="361" y="337"/>
                  </a:lnTo>
                  <a:lnTo>
                    <a:pt x="377" y="336"/>
                  </a:lnTo>
                  <a:lnTo>
                    <a:pt x="399" y="315"/>
                  </a:lnTo>
                  <a:lnTo>
                    <a:pt x="408" y="310"/>
                  </a:lnTo>
                  <a:lnTo>
                    <a:pt x="422" y="290"/>
                  </a:lnTo>
                  <a:lnTo>
                    <a:pt x="438" y="274"/>
                  </a:lnTo>
                  <a:lnTo>
                    <a:pt x="451" y="252"/>
                  </a:lnTo>
                  <a:lnTo>
                    <a:pt x="465" y="249"/>
                  </a:lnTo>
                  <a:lnTo>
                    <a:pt x="473" y="232"/>
                  </a:lnTo>
                  <a:lnTo>
                    <a:pt x="482" y="227"/>
                  </a:lnTo>
                  <a:lnTo>
                    <a:pt x="486" y="189"/>
                  </a:lnTo>
                  <a:lnTo>
                    <a:pt x="501" y="152"/>
                  </a:lnTo>
                  <a:lnTo>
                    <a:pt x="534" y="119"/>
                  </a:lnTo>
                  <a:lnTo>
                    <a:pt x="472" y="67"/>
                  </a:lnTo>
                  <a:lnTo>
                    <a:pt x="397" y="23"/>
                  </a:lnTo>
                  <a:lnTo>
                    <a:pt x="379" y="18"/>
                  </a:lnTo>
                  <a:lnTo>
                    <a:pt x="303" y="28"/>
                  </a:lnTo>
                  <a:lnTo>
                    <a:pt x="277" y="32"/>
                  </a:lnTo>
                  <a:lnTo>
                    <a:pt x="267" y="12"/>
                  </a:lnTo>
                  <a:lnTo>
                    <a:pt x="252" y="0"/>
                  </a:lnTo>
                  <a:lnTo>
                    <a:pt x="153" y="3"/>
                  </a:lnTo>
                  <a:lnTo>
                    <a:pt x="110" y="8"/>
                  </a:lnTo>
                  <a:lnTo>
                    <a:pt x="55" y="35"/>
                  </a:lnTo>
                  <a:lnTo>
                    <a:pt x="15" y="52"/>
                  </a:lnTo>
                  <a:lnTo>
                    <a:pt x="19" y="64"/>
                  </a:lnTo>
                  <a:lnTo>
                    <a:pt x="4" y="72"/>
                  </a:lnTo>
                  <a:lnTo>
                    <a:pt x="0" y="82"/>
                  </a:lnTo>
                  <a:lnTo>
                    <a:pt x="1" y="91"/>
                  </a:lnTo>
                  <a:lnTo>
                    <a:pt x="8" y="100"/>
                  </a:lnTo>
                  <a:lnTo>
                    <a:pt x="33" y="115"/>
                  </a:lnTo>
                  <a:lnTo>
                    <a:pt x="53" y="114"/>
                  </a:lnTo>
                  <a:lnTo>
                    <a:pt x="75" y="146"/>
                  </a:lnTo>
                  <a:lnTo>
                    <a:pt x="78" y="154"/>
                  </a:lnTo>
                  <a:lnTo>
                    <a:pt x="92" y="172"/>
                  </a:lnTo>
                  <a:lnTo>
                    <a:pt x="94" y="180"/>
                  </a:lnTo>
                  <a:lnTo>
                    <a:pt x="121" y="191"/>
                  </a:lnTo>
                  <a:lnTo>
                    <a:pt x="140" y="205"/>
                  </a:lnTo>
                  <a:lnTo>
                    <a:pt x="153" y="222"/>
                  </a:lnTo>
                  <a:lnTo>
                    <a:pt x="167" y="231"/>
                  </a:lnTo>
                  <a:lnTo>
                    <a:pt x="181" y="242"/>
                  </a:lnTo>
                  <a:lnTo>
                    <a:pt x="189" y="257"/>
                  </a:lnTo>
                  <a:lnTo>
                    <a:pt x="200" y="269"/>
                  </a:lnTo>
                  <a:lnTo>
                    <a:pt x="225" y="280"/>
                  </a:lnTo>
                  <a:lnTo>
                    <a:pt x="243" y="318"/>
                  </a:lnTo>
                  <a:lnTo>
                    <a:pt x="253" y="347"/>
                  </a:lnTo>
                  <a:lnTo>
                    <a:pt x="268" y="350"/>
                  </a:lnTo>
                  <a:lnTo>
                    <a:pt x="282" y="363"/>
                  </a:lnTo>
                  <a:lnTo>
                    <a:pt x="294" y="397"/>
                  </a:lnTo>
                  <a:lnTo>
                    <a:pt x="308" y="403"/>
                  </a:lnTo>
                  <a:lnTo>
                    <a:pt x="309" y="403"/>
                  </a:lnTo>
                  <a:lnTo>
                    <a:pt x="308" y="40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4" name="Freeform 101">
              <a:extLst>
                <a:ext uri="{FF2B5EF4-FFF2-40B4-BE49-F238E27FC236}">
                  <a16:creationId xmlns:a16="http://schemas.microsoft.com/office/drawing/2014/main" id="{44628198-F12E-B985-5459-0F2B1EA5D989}"/>
                </a:ext>
              </a:extLst>
            </p:cNvPr>
            <p:cNvSpPr>
              <a:spLocks/>
            </p:cNvSpPr>
            <p:nvPr/>
          </p:nvSpPr>
          <p:spPr bwMode="auto">
            <a:xfrm>
              <a:off x="2117" y="1094"/>
              <a:ext cx="725" cy="483"/>
            </a:xfrm>
            <a:custGeom>
              <a:avLst/>
              <a:gdLst>
                <a:gd name="T0" fmla="*/ 711 w 725"/>
                <a:gd name="T1" fmla="*/ 349 h 483"/>
                <a:gd name="T2" fmla="*/ 705 w 725"/>
                <a:gd name="T3" fmla="*/ 368 h 483"/>
                <a:gd name="T4" fmla="*/ 709 w 725"/>
                <a:gd name="T5" fmla="*/ 386 h 483"/>
                <a:gd name="T6" fmla="*/ 724 w 725"/>
                <a:gd name="T7" fmla="*/ 398 h 483"/>
                <a:gd name="T8" fmla="*/ 716 w 725"/>
                <a:gd name="T9" fmla="*/ 430 h 483"/>
                <a:gd name="T10" fmla="*/ 705 w 725"/>
                <a:gd name="T11" fmla="*/ 455 h 483"/>
                <a:gd name="T12" fmla="*/ 715 w 725"/>
                <a:gd name="T13" fmla="*/ 475 h 483"/>
                <a:gd name="T14" fmla="*/ 719 w 725"/>
                <a:gd name="T15" fmla="*/ 482 h 483"/>
                <a:gd name="T16" fmla="*/ 711 w 725"/>
                <a:gd name="T17" fmla="*/ 483 h 483"/>
                <a:gd name="T18" fmla="*/ 707 w 725"/>
                <a:gd name="T19" fmla="*/ 473 h 483"/>
                <a:gd name="T20" fmla="*/ 703 w 725"/>
                <a:gd name="T21" fmla="*/ 460 h 483"/>
                <a:gd name="T22" fmla="*/ 684 w 725"/>
                <a:gd name="T23" fmla="*/ 450 h 483"/>
                <a:gd name="T24" fmla="*/ 655 w 725"/>
                <a:gd name="T25" fmla="*/ 441 h 483"/>
                <a:gd name="T26" fmla="*/ 640 w 725"/>
                <a:gd name="T27" fmla="*/ 434 h 483"/>
                <a:gd name="T28" fmla="*/ 623 w 725"/>
                <a:gd name="T29" fmla="*/ 434 h 483"/>
                <a:gd name="T30" fmla="*/ 599 w 725"/>
                <a:gd name="T31" fmla="*/ 436 h 483"/>
                <a:gd name="T32" fmla="*/ 576 w 725"/>
                <a:gd name="T33" fmla="*/ 443 h 483"/>
                <a:gd name="T34" fmla="*/ 545 w 725"/>
                <a:gd name="T35" fmla="*/ 421 h 483"/>
                <a:gd name="T36" fmla="*/ 529 w 725"/>
                <a:gd name="T37" fmla="*/ 406 h 483"/>
                <a:gd name="T38" fmla="*/ 463 w 725"/>
                <a:gd name="T39" fmla="*/ 411 h 483"/>
                <a:gd name="T40" fmla="*/ 213 w 725"/>
                <a:gd name="T41" fmla="*/ 397 h 483"/>
                <a:gd name="T42" fmla="*/ 0 w 725"/>
                <a:gd name="T43" fmla="*/ 383 h 483"/>
                <a:gd name="T44" fmla="*/ 8 w 725"/>
                <a:gd name="T45" fmla="*/ 234 h 483"/>
                <a:gd name="T46" fmla="*/ 26 w 725"/>
                <a:gd name="T47" fmla="*/ 30 h 483"/>
                <a:gd name="T48" fmla="*/ 28 w 725"/>
                <a:gd name="T49" fmla="*/ 0 h 483"/>
                <a:gd name="T50" fmla="*/ 370 w 725"/>
                <a:gd name="T51" fmla="*/ 24 h 483"/>
                <a:gd name="T52" fmla="*/ 711 w 725"/>
                <a:gd name="T53" fmla="*/ 33 h 483"/>
                <a:gd name="T54" fmla="*/ 711 w 725"/>
                <a:gd name="T55" fmla="*/ 49 h 483"/>
                <a:gd name="T56" fmla="*/ 703 w 725"/>
                <a:gd name="T57" fmla="*/ 59 h 483"/>
                <a:gd name="T58" fmla="*/ 692 w 725"/>
                <a:gd name="T59" fmla="*/ 68 h 483"/>
                <a:gd name="T60" fmla="*/ 690 w 725"/>
                <a:gd name="T61" fmla="*/ 82 h 483"/>
                <a:gd name="T62" fmla="*/ 698 w 725"/>
                <a:gd name="T63" fmla="*/ 94 h 483"/>
                <a:gd name="T64" fmla="*/ 722 w 725"/>
                <a:gd name="T65" fmla="*/ 115 h 483"/>
                <a:gd name="T66" fmla="*/ 725 w 725"/>
                <a:gd name="T67" fmla="*/ 131 h 483"/>
                <a:gd name="T68" fmla="*/ 725 w 725"/>
                <a:gd name="T69" fmla="*/ 347 h 483"/>
                <a:gd name="T70" fmla="*/ 711 w 725"/>
                <a:gd name="T71" fmla="*/ 349 h 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25" h="483">
                  <a:moveTo>
                    <a:pt x="711" y="349"/>
                  </a:moveTo>
                  <a:lnTo>
                    <a:pt x="705" y="368"/>
                  </a:lnTo>
                  <a:lnTo>
                    <a:pt x="709" y="386"/>
                  </a:lnTo>
                  <a:lnTo>
                    <a:pt x="724" y="398"/>
                  </a:lnTo>
                  <a:lnTo>
                    <a:pt x="716" y="430"/>
                  </a:lnTo>
                  <a:lnTo>
                    <a:pt x="705" y="455"/>
                  </a:lnTo>
                  <a:lnTo>
                    <a:pt x="715" y="475"/>
                  </a:lnTo>
                  <a:lnTo>
                    <a:pt x="719" y="482"/>
                  </a:lnTo>
                  <a:lnTo>
                    <a:pt x="711" y="483"/>
                  </a:lnTo>
                  <a:lnTo>
                    <a:pt x="707" y="473"/>
                  </a:lnTo>
                  <a:lnTo>
                    <a:pt x="703" y="460"/>
                  </a:lnTo>
                  <a:lnTo>
                    <a:pt x="684" y="450"/>
                  </a:lnTo>
                  <a:lnTo>
                    <a:pt x="655" y="441"/>
                  </a:lnTo>
                  <a:lnTo>
                    <a:pt x="640" y="434"/>
                  </a:lnTo>
                  <a:lnTo>
                    <a:pt x="623" y="434"/>
                  </a:lnTo>
                  <a:lnTo>
                    <a:pt x="599" y="436"/>
                  </a:lnTo>
                  <a:lnTo>
                    <a:pt x="576" y="443"/>
                  </a:lnTo>
                  <a:lnTo>
                    <a:pt x="545" y="421"/>
                  </a:lnTo>
                  <a:lnTo>
                    <a:pt x="529" y="406"/>
                  </a:lnTo>
                  <a:lnTo>
                    <a:pt x="463" y="411"/>
                  </a:lnTo>
                  <a:lnTo>
                    <a:pt x="213" y="397"/>
                  </a:lnTo>
                  <a:lnTo>
                    <a:pt x="0" y="383"/>
                  </a:lnTo>
                  <a:lnTo>
                    <a:pt x="8" y="234"/>
                  </a:lnTo>
                  <a:lnTo>
                    <a:pt x="26" y="30"/>
                  </a:lnTo>
                  <a:lnTo>
                    <a:pt x="28" y="0"/>
                  </a:lnTo>
                  <a:lnTo>
                    <a:pt x="370" y="24"/>
                  </a:lnTo>
                  <a:lnTo>
                    <a:pt x="711" y="33"/>
                  </a:lnTo>
                  <a:lnTo>
                    <a:pt x="711" y="49"/>
                  </a:lnTo>
                  <a:lnTo>
                    <a:pt x="703" y="59"/>
                  </a:lnTo>
                  <a:lnTo>
                    <a:pt x="692" y="68"/>
                  </a:lnTo>
                  <a:lnTo>
                    <a:pt x="690" y="82"/>
                  </a:lnTo>
                  <a:lnTo>
                    <a:pt x="698" y="94"/>
                  </a:lnTo>
                  <a:lnTo>
                    <a:pt x="722" y="115"/>
                  </a:lnTo>
                  <a:lnTo>
                    <a:pt x="725" y="131"/>
                  </a:lnTo>
                  <a:lnTo>
                    <a:pt x="725" y="347"/>
                  </a:lnTo>
                  <a:lnTo>
                    <a:pt x="711" y="34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5" name="Freeform 102">
              <a:extLst>
                <a:ext uri="{FF2B5EF4-FFF2-40B4-BE49-F238E27FC236}">
                  <a16:creationId xmlns:a16="http://schemas.microsoft.com/office/drawing/2014/main" id="{B39FFC58-FEBB-9FFD-7944-C04B496A04FE}"/>
                </a:ext>
              </a:extLst>
            </p:cNvPr>
            <p:cNvSpPr>
              <a:spLocks/>
            </p:cNvSpPr>
            <p:nvPr/>
          </p:nvSpPr>
          <p:spPr bwMode="auto">
            <a:xfrm>
              <a:off x="2115" y="1092"/>
              <a:ext cx="729" cy="486"/>
            </a:xfrm>
            <a:custGeom>
              <a:avLst/>
              <a:gdLst>
                <a:gd name="T0" fmla="*/ 712 w 729"/>
                <a:gd name="T1" fmla="*/ 351 h 486"/>
                <a:gd name="T2" fmla="*/ 709 w 729"/>
                <a:gd name="T3" fmla="*/ 389 h 486"/>
                <a:gd name="T4" fmla="*/ 717 w 729"/>
                <a:gd name="T5" fmla="*/ 432 h 486"/>
                <a:gd name="T6" fmla="*/ 715 w 729"/>
                <a:gd name="T7" fmla="*/ 479 h 486"/>
                <a:gd name="T8" fmla="*/ 714 w 729"/>
                <a:gd name="T9" fmla="*/ 483 h 486"/>
                <a:gd name="T10" fmla="*/ 706 w 729"/>
                <a:gd name="T11" fmla="*/ 461 h 486"/>
                <a:gd name="T12" fmla="*/ 657 w 729"/>
                <a:gd name="T13" fmla="*/ 442 h 486"/>
                <a:gd name="T14" fmla="*/ 624 w 729"/>
                <a:gd name="T15" fmla="*/ 435 h 486"/>
                <a:gd name="T16" fmla="*/ 579 w 729"/>
                <a:gd name="T17" fmla="*/ 444 h 486"/>
                <a:gd name="T18" fmla="*/ 531 w 729"/>
                <a:gd name="T19" fmla="*/ 407 h 486"/>
                <a:gd name="T20" fmla="*/ 215 w 729"/>
                <a:gd name="T21" fmla="*/ 397 h 486"/>
                <a:gd name="T22" fmla="*/ 13 w 729"/>
                <a:gd name="T23" fmla="*/ 236 h 486"/>
                <a:gd name="T24" fmla="*/ 31 w 729"/>
                <a:gd name="T25" fmla="*/ 4 h 486"/>
                <a:gd name="T26" fmla="*/ 712 w 729"/>
                <a:gd name="T27" fmla="*/ 37 h 486"/>
                <a:gd name="T28" fmla="*/ 704 w 729"/>
                <a:gd name="T29" fmla="*/ 60 h 486"/>
                <a:gd name="T30" fmla="*/ 691 w 729"/>
                <a:gd name="T31" fmla="*/ 84 h 486"/>
                <a:gd name="T32" fmla="*/ 723 w 729"/>
                <a:gd name="T33" fmla="*/ 118 h 486"/>
                <a:gd name="T34" fmla="*/ 726 w 729"/>
                <a:gd name="T35" fmla="*/ 348 h 486"/>
                <a:gd name="T36" fmla="*/ 712 w 729"/>
                <a:gd name="T37" fmla="*/ 351 h 486"/>
                <a:gd name="T38" fmla="*/ 714 w 729"/>
                <a:gd name="T39" fmla="*/ 353 h 486"/>
                <a:gd name="T40" fmla="*/ 729 w 729"/>
                <a:gd name="T41" fmla="*/ 133 h 486"/>
                <a:gd name="T42" fmla="*/ 701 w 729"/>
                <a:gd name="T43" fmla="*/ 95 h 486"/>
                <a:gd name="T44" fmla="*/ 695 w 729"/>
                <a:gd name="T45" fmla="*/ 71 h 486"/>
                <a:gd name="T46" fmla="*/ 715 w 729"/>
                <a:gd name="T47" fmla="*/ 52 h 486"/>
                <a:gd name="T48" fmla="*/ 372 w 729"/>
                <a:gd name="T49" fmla="*/ 23 h 486"/>
                <a:gd name="T50" fmla="*/ 25 w 729"/>
                <a:gd name="T51" fmla="*/ 32 h 486"/>
                <a:gd name="T52" fmla="*/ 0 w 729"/>
                <a:gd name="T53" fmla="*/ 387 h 486"/>
                <a:gd name="T54" fmla="*/ 465 w 729"/>
                <a:gd name="T55" fmla="*/ 414 h 486"/>
                <a:gd name="T56" fmla="*/ 546 w 729"/>
                <a:gd name="T57" fmla="*/ 424 h 486"/>
                <a:gd name="T58" fmla="*/ 601 w 729"/>
                <a:gd name="T59" fmla="*/ 440 h 486"/>
                <a:gd name="T60" fmla="*/ 641 w 729"/>
                <a:gd name="T61" fmla="*/ 437 h 486"/>
                <a:gd name="T62" fmla="*/ 685 w 729"/>
                <a:gd name="T63" fmla="*/ 454 h 486"/>
                <a:gd name="T64" fmla="*/ 707 w 729"/>
                <a:gd name="T65" fmla="*/ 475 h 486"/>
                <a:gd name="T66" fmla="*/ 724 w 729"/>
                <a:gd name="T67" fmla="*/ 485 h 486"/>
                <a:gd name="T68" fmla="*/ 710 w 729"/>
                <a:gd name="T69" fmla="*/ 457 h 486"/>
                <a:gd name="T70" fmla="*/ 728 w 729"/>
                <a:gd name="T71" fmla="*/ 400 h 486"/>
                <a:gd name="T72" fmla="*/ 710 w 729"/>
                <a:gd name="T73" fmla="*/ 370 h 486"/>
                <a:gd name="T74" fmla="*/ 713 w 729"/>
                <a:gd name="T75" fmla="*/ 351 h 486"/>
                <a:gd name="T76" fmla="*/ 713 w 729"/>
                <a:gd name="T77" fmla="*/ 351 h 4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29" h="486">
                  <a:moveTo>
                    <a:pt x="713" y="351"/>
                  </a:moveTo>
                  <a:lnTo>
                    <a:pt x="712" y="351"/>
                  </a:lnTo>
                  <a:lnTo>
                    <a:pt x="706" y="370"/>
                  </a:lnTo>
                  <a:lnTo>
                    <a:pt x="709" y="389"/>
                  </a:lnTo>
                  <a:lnTo>
                    <a:pt x="724" y="401"/>
                  </a:lnTo>
                  <a:lnTo>
                    <a:pt x="717" y="432"/>
                  </a:lnTo>
                  <a:lnTo>
                    <a:pt x="706" y="457"/>
                  </a:lnTo>
                  <a:lnTo>
                    <a:pt x="715" y="479"/>
                  </a:lnTo>
                  <a:lnTo>
                    <a:pt x="718" y="483"/>
                  </a:lnTo>
                  <a:lnTo>
                    <a:pt x="714" y="483"/>
                  </a:lnTo>
                  <a:lnTo>
                    <a:pt x="711" y="474"/>
                  </a:lnTo>
                  <a:lnTo>
                    <a:pt x="706" y="461"/>
                  </a:lnTo>
                  <a:lnTo>
                    <a:pt x="686" y="451"/>
                  </a:lnTo>
                  <a:lnTo>
                    <a:pt x="657" y="442"/>
                  </a:lnTo>
                  <a:lnTo>
                    <a:pt x="642" y="433"/>
                  </a:lnTo>
                  <a:lnTo>
                    <a:pt x="624" y="435"/>
                  </a:lnTo>
                  <a:lnTo>
                    <a:pt x="600" y="437"/>
                  </a:lnTo>
                  <a:lnTo>
                    <a:pt x="579" y="444"/>
                  </a:lnTo>
                  <a:lnTo>
                    <a:pt x="548" y="422"/>
                  </a:lnTo>
                  <a:lnTo>
                    <a:pt x="531" y="407"/>
                  </a:lnTo>
                  <a:lnTo>
                    <a:pt x="465" y="411"/>
                  </a:lnTo>
                  <a:lnTo>
                    <a:pt x="215" y="397"/>
                  </a:lnTo>
                  <a:lnTo>
                    <a:pt x="3" y="384"/>
                  </a:lnTo>
                  <a:lnTo>
                    <a:pt x="13" y="236"/>
                  </a:lnTo>
                  <a:lnTo>
                    <a:pt x="29" y="32"/>
                  </a:lnTo>
                  <a:lnTo>
                    <a:pt x="31" y="4"/>
                  </a:lnTo>
                  <a:lnTo>
                    <a:pt x="372" y="27"/>
                  </a:lnTo>
                  <a:lnTo>
                    <a:pt x="712" y="37"/>
                  </a:lnTo>
                  <a:lnTo>
                    <a:pt x="712" y="51"/>
                  </a:lnTo>
                  <a:lnTo>
                    <a:pt x="704" y="60"/>
                  </a:lnTo>
                  <a:lnTo>
                    <a:pt x="691" y="69"/>
                  </a:lnTo>
                  <a:lnTo>
                    <a:pt x="691" y="84"/>
                  </a:lnTo>
                  <a:lnTo>
                    <a:pt x="698" y="98"/>
                  </a:lnTo>
                  <a:lnTo>
                    <a:pt x="723" y="118"/>
                  </a:lnTo>
                  <a:lnTo>
                    <a:pt x="726" y="133"/>
                  </a:lnTo>
                  <a:lnTo>
                    <a:pt x="726" y="348"/>
                  </a:lnTo>
                  <a:lnTo>
                    <a:pt x="712" y="350"/>
                  </a:lnTo>
                  <a:lnTo>
                    <a:pt x="712" y="351"/>
                  </a:lnTo>
                  <a:lnTo>
                    <a:pt x="713" y="351"/>
                  </a:lnTo>
                  <a:lnTo>
                    <a:pt x="714" y="353"/>
                  </a:lnTo>
                  <a:lnTo>
                    <a:pt x="729" y="350"/>
                  </a:lnTo>
                  <a:lnTo>
                    <a:pt x="729" y="133"/>
                  </a:lnTo>
                  <a:lnTo>
                    <a:pt x="726" y="116"/>
                  </a:lnTo>
                  <a:lnTo>
                    <a:pt x="701" y="95"/>
                  </a:lnTo>
                  <a:lnTo>
                    <a:pt x="695" y="83"/>
                  </a:lnTo>
                  <a:lnTo>
                    <a:pt x="695" y="71"/>
                  </a:lnTo>
                  <a:lnTo>
                    <a:pt x="706" y="62"/>
                  </a:lnTo>
                  <a:lnTo>
                    <a:pt x="715" y="52"/>
                  </a:lnTo>
                  <a:lnTo>
                    <a:pt x="715" y="34"/>
                  </a:lnTo>
                  <a:lnTo>
                    <a:pt x="372" y="23"/>
                  </a:lnTo>
                  <a:lnTo>
                    <a:pt x="29" y="0"/>
                  </a:lnTo>
                  <a:lnTo>
                    <a:pt x="25" y="32"/>
                  </a:lnTo>
                  <a:lnTo>
                    <a:pt x="9" y="236"/>
                  </a:lnTo>
                  <a:lnTo>
                    <a:pt x="0" y="387"/>
                  </a:lnTo>
                  <a:lnTo>
                    <a:pt x="215" y="400"/>
                  </a:lnTo>
                  <a:lnTo>
                    <a:pt x="465" y="414"/>
                  </a:lnTo>
                  <a:lnTo>
                    <a:pt x="529" y="410"/>
                  </a:lnTo>
                  <a:lnTo>
                    <a:pt x="546" y="424"/>
                  </a:lnTo>
                  <a:lnTo>
                    <a:pt x="578" y="447"/>
                  </a:lnTo>
                  <a:lnTo>
                    <a:pt x="601" y="440"/>
                  </a:lnTo>
                  <a:lnTo>
                    <a:pt x="625" y="438"/>
                  </a:lnTo>
                  <a:lnTo>
                    <a:pt x="641" y="437"/>
                  </a:lnTo>
                  <a:lnTo>
                    <a:pt x="656" y="444"/>
                  </a:lnTo>
                  <a:lnTo>
                    <a:pt x="685" y="454"/>
                  </a:lnTo>
                  <a:lnTo>
                    <a:pt x="704" y="464"/>
                  </a:lnTo>
                  <a:lnTo>
                    <a:pt x="707" y="475"/>
                  </a:lnTo>
                  <a:lnTo>
                    <a:pt x="712" y="486"/>
                  </a:lnTo>
                  <a:lnTo>
                    <a:pt x="724" y="485"/>
                  </a:lnTo>
                  <a:lnTo>
                    <a:pt x="718" y="476"/>
                  </a:lnTo>
                  <a:lnTo>
                    <a:pt x="710" y="457"/>
                  </a:lnTo>
                  <a:lnTo>
                    <a:pt x="720" y="433"/>
                  </a:lnTo>
                  <a:lnTo>
                    <a:pt x="728" y="400"/>
                  </a:lnTo>
                  <a:lnTo>
                    <a:pt x="712" y="387"/>
                  </a:lnTo>
                  <a:lnTo>
                    <a:pt x="710" y="370"/>
                  </a:lnTo>
                  <a:lnTo>
                    <a:pt x="715" y="352"/>
                  </a:lnTo>
                  <a:lnTo>
                    <a:pt x="713" y="351"/>
                  </a:lnTo>
                  <a:lnTo>
                    <a:pt x="714" y="353"/>
                  </a:lnTo>
                  <a:lnTo>
                    <a:pt x="713" y="3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103">
              <a:extLst>
                <a:ext uri="{FF2B5EF4-FFF2-40B4-BE49-F238E27FC236}">
                  <a16:creationId xmlns:a16="http://schemas.microsoft.com/office/drawing/2014/main" id="{9F4DFE6F-E952-653F-1527-A2CD8B72D310}"/>
                </a:ext>
              </a:extLst>
            </p:cNvPr>
            <p:cNvSpPr>
              <a:spLocks/>
            </p:cNvSpPr>
            <p:nvPr/>
          </p:nvSpPr>
          <p:spPr bwMode="auto">
            <a:xfrm>
              <a:off x="3513" y="2253"/>
              <a:ext cx="873" cy="302"/>
            </a:xfrm>
            <a:custGeom>
              <a:avLst/>
              <a:gdLst>
                <a:gd name="T0" fmla="*/ 515 w 873"/>
                <a:gd name="T1" fmla="*/ 263 h 302"/>
                <a:gd name="T2" fmla="*/ 437 w 873"/>
                <a:gd name="T3" fmla="*/ 271 h 302"/>
                <a:gd name="T4" fmla="*/ 296 w 873"/>
                <a:gd name="T5" fmla="*/ 284 h 302"/>
                <a:gd name="T6" fmla="*/ 71 w 873"/>
                <a:gd name="T7" fmla="*/ 300 h 302"/>
                <a:gd name="T8" fmla="*/ 0 w 873"/>
                <a:gd name="T9" fmla="*/ 302 h 302"/>
                <a:gd name="T10" fmla="*/ 5 w 873"/>
                <a:gd name="T11" fmla="*/ 299 h 302"/>
                <a:gd name="T12" fmla="*/ 11 w 873"/>
                <a:gd name="T13" fmla="*/ 272 h 302"/>
                <a:gd name="T14" fmla="*/ 3 w 873"/>
                <a:gd name="T15" fmla="*/ 250 h 302"/>
                <a:gd name="T16" fmla="*/ 27 w 873"/>
                <a:gd name="T17" fmla="*/ 236 h 302"/>
                <a:gd name="T18" fmla="*/ 29 w 873"/>
                <a:gd name="T19" fmla="*/ 221 h 302"/>
                <a:gd name="T20" fmla="*/ 37 w 873"/>
                <a:gd name="T21" fmla="*/ 196 h 302"/>
                <a:gd name="T22" fmla="*/ 55 w 873"/>
                <a:gd name="T23" fmla="*/ 138 h 302"/>
                <a:gd name="T24" fmla="*/ 58 w 873"/>
                <a:gd name="T25" fmla="*/ 104 h 302"/>
                <a:gd name="T26" fmla="*/ 59 w 873"/>
                <a:gd name="T27" fmla="*/ 103 h 302"/>
                <a:gd name="T28" fmla="*/ 133 w 873"/>
                <a:gd name="T29" fmla="*/ 102 h 302"/>
                <a:gd name="T30" fmla="*/ 215 w 873"/>
                <a:gd name="T31" fmla="*/ 97 h 302"/>
                <a:gd name="T32" fmla="*/ 216 w 873"/>
                <a:gd name="T33" fmla="*/ 73 h 302"/>
                <a:gd name="T34" fmla="*/ 236 w 873"/>
                <a:gd name="T35" fmla="*/ 73 h 302"/>
                <a:gd name="T36" fmla="*/ 419 w 873"/>
                <a:gd name="T37" fmla="*/ 53 h 302"/>
                <a:gd name="T38" fmla="*/ 743 w 873"/>
                <a:gd name="T39" fmla="*/ 22 h 302"/>
                <a:gd name="T40" fmla="*/ 805 w 873"/>
                <a:gd name="T41" fmla="*/ 13 h 302"/>
                <a:gd name="T42" fmla="*/ 851 w 873"/>
                <a:gd name="T43" fmla="*/ 12 h 302"/>
                <a:gd name="T44" fmla="*/ 866 w 873"/>
                <a:gd name="T45" fmla="*/ 0 h 302"/>
                <a:gd name="T46" fmla="*/ 873 w 873"/>
                <a:gd name="T47" fmla="*/ 2 h 302"/>
                <a:gd name="T48" fmla="*/ 872 w 873"/>
                <a:gd name="T49" fmla="*/ 22 h 302"/>
                <a:gd name="T50" fmla="*/ 870 w 873"/>
                <a:gd name="T51" fmla="*/ 31 h 302"/>
                <a:gd name="T52" fmla="*/ 856 w 873"/>
                <a:gd name="T53" fmla="*/ 45 h 302"/>
                <a:gd name="T54" fmla="*/ 846 w 873"/>
                <a:gd name="T55" fmla="*/ 67 h 302"/>
                <a:gd name="T56" fmla="*/ 834 w 873"/>
                <a:gd name="T57" fmla="*/ 65 h 302"/>
                <a:gd name="T58" fmla="*/ 819 w 873"/>
                <a:gd name="T59" fmla="*/ 70 h 302"/>
                <a:gd name="T60" fmla="*/ 807 w 873"/>
                <a:gd name="T61" fmla="*/ 89 h 302"/>
                <a:gd name="T62" fmla="*/ 798 w 873"/>
                <a:gd name="T63" fmla="*/ 88 h 302"/>
                <a:gd name="T64" fmla="*/ 794 w 873"/>
                <a:gd name="T65" fmla="*/ 81 h 302"/>
                <a:gd name="T66" fmla="*/ 786 w 873"/>
                <a:gd name="T67" fmla="*/ 83 h 302"/>
                <a:gd name="T68" fmla="*/ 760 w 873"/>
                <a:gd name="T69" fmla="*/ 107 h 302"/>
                <a:gd name="T70" fmla="*/ 756 w 873"/>
                <a:gd name="T71" fmla="*/ 126 h 302"/>
                <a:gd name="T72" fmla="*/ 730 w 873"/>
                <a:gd name="T73" fmla="*/ 140 h 302"/>
                <a:gd name="T74" fmla="*/ 705 w 873"/>
                <a:gd name="T75" fmla="*/ 161 h 302"/>
                <a:gd name="T76" fmla="*/ 682 w 873"/>
                <a:gd name="T77" fmla="*/ 170 h 302"/>
                <a:gd name="T78" fmla="*/ 655 w 873"/>
                <a:gd name="T79" fmla="*/ 187 h 302"/>
                <a:gd name="T80" fmla="*/ 652 w 873"/>
                <a:gd name="T81" fmla="*/ 208 h 302"/>
                <a:gd name="T82" fmla="*/ 637 w 873"/>
                <a:gd name="T83" fmla="*/ 212 h 302"/>
                <a:gd name="T84" fmla="*/ 625 w 873"/>
                <a:gd name="T85" fmla="*/ 221 h 302"/>
                <a:gd name="T86" fmla="*/ 624 w 873"/>
                <a:gd name="T87" fmla="*/ 250 h 302"/>
                <a:gd name="T88" fmla="*/ 515 w 873"/>
                <a:gd name="T89" fmla="*/ 263 h 3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73" h="302">
                  <a:moveTo>
                    <a:pt x="515" y="263"/>
                  </a:moveTo>
                  <a:lnTo>
                    <a:pt x="437" y="271"/>
                  </a:lnTo>
                  <a:lnTo>
                    <a:pt x="296" y="284"/>
                  </a:lnTo>
                  <a:lnTo>
                    <a:pt x="71" y="300"/>
                  </a:lnTo>
                  <a:lnTo>
                    <a:pt x="0" y="302"/>
                  </a:lnTo>
                  <a:lnTo>
                    <a:pt x="5" y="299"/>
                  </a:lnTo>
                  <a:lnTo>
                    <a:pt x="11" y="272"/>
                  </a:lnTo>
                  <a:lnTo>
                    <a:pt x="3" y="250"/>
                  </a:lnTo>
                  <a:lnTo>
                    <a:pt x="27" y="236"/>
                  </a:lnTo>
                  <a:lnTo>
                    <a:pt x="29" y="221"/>
                  </a:lnTo>
                  <a:lnTo>
                    <a:pt x="37" y="196"/>
                  </a:lnTo>
                  <a:lnTo>
                    <a:pt x="55" y="138"/>
                  </a:lnTo>
                  <a:lnTo>
                    <a:pt x="58" y="104"/>
                  </a:lnTo>
                  <a:lnTo>
                    <a:pt x="59" y="103"/>
                  </a:lnTo>
                  <a:lnTo>
                    <a:pt x="133" y="102"/>
                  </a:lnTo>
                  <a:lnTo>
                    <a:pt x="215" y="97"/>
                  </a:lnTo>
                  <a:lnTo>
                    <a:pt x="216" y="73"/>
                  </a:lnTo>
                  <a:lnTo>
                    <a:pt x="236" y="73"/>
                  </a:lnTo>
                  <a:lnTo>
                    <a:pt x="419" y="53"/>
                  </a:lnTo>
                  <a:lnTo>
                    <a:pt x="743" y="22"/>
                  </a:lnTo>
                  <a:lnTo>
                    <a:pt x="805" y="13"/>
                  </a:lnTo>
                  <a:lnTo>
                    <a:pt x="851" y="12"/>
                  </a:lnTo>
                  <a:lnTo>
                    <a:pt x="866" y="0"/>
                  </a:lnTo>
                  <a:lnTo>
                    <a:pt x="873" y="2"/>
                  </a:lnTo>
                  <a:lnTo>
                    <a:pt x="872" y="22"/>
                  </a:lnTo>
                  <a:lnTo>
                    <a:pt x="870" y="31"/>
                  </a:lnTo>
                  <a:lnTo>
                    <a:pt x="856" y="45"/>
                  </a:lnTo>
                  <a:lnTo>
                    <a:pt x="846" y="67"/>
                  </a:lnTo>
                  <a:lnTo>
                    <a:pt x="834" y="65"/>
                  </a:lnTo>
                  <a:lnTo>
                    <a:pt x="819" y="70"/>
                  </a:lnTo>
                  <a:lnTo>
                    <a:pt x="807" y="89"/>
                  </a:lnTo>
                  <a:lnTo>
                    <a:pt x="798" y="88"/>
                  </a:lnTo>
                  <a:lnTo>
                    <a:pt x="794" y="81"/>
                  </a:lnTo>
                  <a:lnTo>
                    <a:pt x="786" y="83"/>
                  </a:lnTo>
                  <a:lnTo>
                    <a:pt x="760" y="107"/>
                  </a:lnTo>
                  <a:lnTo>
                    <a:pt x="756" y="126"/>
                  </a:lnTo>
                  <a:lnTo>
                    <a:pt x="730" y="140"/>
                  </a:lnTo>
                  <a:lnTo>
                    <a:pt x="705" y="161"/>
                  </a:lnTo>
                  <a:lnTo>
                    <a:pt x="682" y="170"/>
                  </a:lnTo>
                  <a:lnTo>
                    <a:pt x="655" y="187"/>
                  </a:lnTo>
                  <a:lnTo>
                    <a:pt x="652" y="208"/>
                  </a:lnTo>
                  <a:lnTo>
                    <a:pt x="637" y="212"/>
                  </a:lnTo>
                  <a:lnTo>
                    <a:pt x="625" y="221"/>
                  </a:lnTo>
                  <a:lnTo>
                    <a:pt x="624" y="250"/>
                  </a:lnTo>
                  <a:lnTo>
                    <a:pt x="515" y="26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7" name="Freeform 104">
              <a:extLst>
                <a:ext uri="{FF2B5EF4-FFF2-40B4-BE49-F238E27FC236}">
                  <a16:creationId xmlns:a16="http://schemas.microsoft.com/office/drawing/2014/main" id="{B87C9EE9-B3E4-F7EE-800A-8DB93AC4E163}"/>
                </a:ext>
              </a:extLst>
            </p:cNvPr>
            <p:cNvSpPr>
              <a:spLocks/>
            </p:cNvSpPr>
            <p:nvPr/>
          </p:nvSpPr>
          <p:spPr bwMode="auto">
            <a:xfrm>
              <a:off x="3508" y="2252"/>
              <a:ext cx="880" cy="305"/>
            </a:xfrm>
            <a:custGeom>
              <a:avLst/>
              <a:gdLst>
                <a:gd name="T0" fmla="*/ 520 w 880"/>
                <a:gd name="T1" fmla="*/ 262 h 305"/>
                <a:gd name="T2" fmla="*/ 301 w 880"/>
                <a:gd name="T3" fmla="*/ 282 h 305"/>
                <a:gd name="T4" fmla="*/ 10 w 880"/>
                <a:gd name="T5" fmla="*/ 302 h 305"/>
                <a:gd name="T6" fmla="*/ 12 w 880"/>
                <a:gd name="T7" fmla="*/ 301 h 305"/>
                <a:gd name="T8" fmla="*/ 10 w 880"/>
                <a:gd name="T9" fmla="*/ 251 h 305"/>
                <a:gd name="T10" fmla="*/ 36 w 880"/>
                <a:gd name="T11" fmla="*/ 222 h 305"/>
                <a:gd name="T12" fmla="*/ 61 w 880"/>
                <a:gd name="T13" fmla="*/ 140 h 305"/>
                <a:gd name="T14" fmla="*/ 65 w 880"/>
                <a:gd name="T15" fmla="*/ 105 h 305"/>
                <a:gd name="T16" fmla="*/ 222 w 880"/>
                <a:gd name="T17" fmla="*/ 100 h 305"/>
                <a:gd name="T18" fmla="*/ 242 w 880"/>
                <a:gd name="T19" fmla="*/ 75 h 305"/>
                <a:gd name="T20" fmla="*/ 424 w 880"/>
                <a:gd name="T21" fmla="*/ 54 h 305"/>
                <a:gd name="T22" fmla="*/ 748 w 880"/>
                <a:gd name="T23" fmla="*/ 25 h 305"/>
                <a:gd name="T24" fmla="*/ 857 w 880"/>
                <a:gd name="T25" fmla="*/ 14 h 305"/>
                <a:gd name="T26" fmla="*/ 876 w 880"/>
                <a:gd name="T27" fmla="*/ 4 h 305"/>
                <a:gd name="T28" fmla="*/ 874 w 880"/>
                <a:gd name="T29" fmla="*/ 31 h 305"/>
                <a:gd name="T30" fmla="*/ 850 w 880"/>
                <a:gd name="T31" fmla="*/ 66 h 305"/>
                <a:gd name="T32" fmla="*/ 823 w 880"/>
                <a:gd name="T33" fmla="*/ 69 h 305"/>
                <a:gd name="T34" fmla="*/ 804 w 880"/>
                <a:gd name="T35" fmla="*/ 88 h 305"/>
                <a:gd name="T36" fmla="*/ 791 w 880"/>
                <a:gd name="T37" fmla="*/ 83 h 305"/>
                <a:gd name="T38" fmla="*/ 760 w 880"/>
                <a:gd name="T39" fmla="*/ 126 h 305"/>
                <a:gd name="T40" fmla="*/ 709 w 880"/>
                <a:gd name="T41" fmla="*/ 160 h 305"/>
                <a:gd name="T42" fmla="*/ 659 w 880"/>
                <a:gd name="T43" fmla="*/ 187 h 305"/>
                <a:gd name="T44" fmla="*/ 641 w 880"/>
                <a:gd name="T45" fmla="*/ 210 h 305"/>
                <a:gd name="T46" fmla="*/ 627 w 880"/>
                <a:gd name="T47" fmla="*/ 250 h 305"/>
                <a:gd name="T48" fmla="*/ 520 w 880"/>
                <a:gd name="T49" fmla="*/ 264 h 305"/>
                <a:gd name="T50" fmla="*/ 520 w 880"/>
                <a:gd name="T51" fmla="*/ 264 h 305"/>
                <a:gd name="T52" fmla="*/ 630 w 880"/>
                <a:gd name="T53" fmla="*/ 252 h 305"/>
                <a:gd name="T54" fmla="*/ 643 w 880"/>
                <a:gd name="T55" fmla="*/ 214 h 305"/>
                <a:gd name="T56" fmla="*/ 662 w 880"/>
                <a:gd name="T57" fmla="*/ 189 h 305"/>
                <a:gd name="T58" fmla="*/ 711 w 880"/>
                <a:gd name="T59" fmla="*/ 163 h 305"/>
                <a:gd name="T60" fmla="*/ 762 w 880"/>
                <a:gd name="T61" fmla="*/ 128 h 305"/>
                <a:gd name="T62" fmla="*/ 792 w 880"/>
                <a:gd name="T63" fmla="*/ 86 h 305"/>
                <a:gd name="T64" fmla="*/ 802 w 880"/>
                <a:gd name="T65" fmla="*/ 90 h 305"/>
                <a:gd name="T66" fmla="*/ 825 w 880"/>
                <a:gd name="T67" fmla="*/ 72 h 305"/>
                <a:gd name="T68" fmla="*/ 852 w 880"/>
                <a:gd name="T69" fmla="*/ 69 h 305"/>
                <a:gd name="T70" fmla="*/ 877 w 880"/>
                <a:gd name="T71" fmla="*/ 33 h 305"/>
                <a:gd name="T72" fmla="*/ 880 w 880"/>
                <a:gd name="T73" fmla="*/ 2 h 305"/>
                <a:gd name="T74" fmla="*/ 856 w 880"/>
                <a:gd name="T75" fmla="*/ 11 h 305"/>
                <a:gd name="T76" fmla="*/ 748 w 880"/>
                <a:gd name="T77" fmla="*/ 22 h 305"/>
                <a:gd name="T78" fmla="*/ 424 w 880"/>
                <a:gd name="T79" fmla="*/ 53 h 305"/>
                <a:gd name="T80" fmla="*/ 219 w 880"/>
                <a:gd name="T81" fmla="*/ 73 h 305"/>
                <a:gd name="T82" fmla="*/ 138 w 880"/>
                <a:gd name="T83" fmla="*/ 101 h 305"/>
                <a:gd name="T84" fmla="*/ 62 w 880"/>
                <a:gd name="T85" fmla="*/ 104 h 305"/>
                <a:gd name="T86" fmla="*/ 58 w 880"/>
                <a:gd name="T87" fmla="*/ 139 h 305"/>
                <a:gd name="T88" fmla="*/ 33 w 880"/>
                <a:gd name="T89" fmla="*/ 221 h 305"/>
                <a:gd name="T90" fmla="*/ 6 w 880"/>
                <a:gd name="T91" fmla="*/ 250 h 305"/>
                <a:gd name="T92" fmla="*/ 8 w 880"/>
                <a:gd name="T93" fmla="*/ 298 h 305"/>
                <a:gd name="T94" fmla="*/ 76 w 880"/>
                <a:gd name="T95" fmla="*/ 303 h 305"/>
                <a:gd name="T96" fmla="*/ 442 w 880"/>
                <a:gd name="T97" fmla="*/ 273 h 305"/>
                <a:gd name="T98" fmla="*/ 520 w 880"/>
                <a:gd name="T99" fmla="*/ 265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80" h="305">
                  <a:moveTo>
                    <a:pt x="520" y="264"/>
                  </a:moveTo>
                  <a:lnTo>
                    <a:pt x="520" y="262"/>
                  </a:lnTo>
                  <a:lnTo>
                    <a:pt x="442" y="269"/>
                  </a:lnTo>
                  <a:lnTo>
                    <a:pt x="301" y="282"/>
                  </a:lnTo>
                  <a:lnTo>
                    <a:pt x="76" y="300"/>
                  </a:lnTo>
                  <a:lnTo>
                    <a:pt x="10" y="302"/>
                  </a:lnTo>
                  <a:lnTo>
                    <a:pt x="12" y="301"/>
                  </a:lnTo>
                  <a:lnTo>
                    <a:pt x="12" y="301"/>
                  </a:lnTo>
                  <a:lnTo>
                    <a:pt x="17" y="273"/>
                  </a:lnTo>
                  <a:lnTo>
                    <a:pt x="10" y="251"/>
                  </a:lnTo>
                  <a:lnTo>
                    <a:pt x="33" y="238"/>
                  </a:lnTo>
                  <a:lnTo>
                    <a:pt x="36" y="222"/>
                  </a:lnTo>
                  <a:lnTo>
                    <a:pt x="43" y="197"/>
                  </a:lnTo>
                  <a:lnTo>
                    <a:pt x="61" y="140"/>
                  </a:lnTo>
                  <a:lnTo>
                    <a:pt x="64" y="106"/>
                  </a:lnTo>
                  <a:lnTo>
                    <a:pt x="65" y="105"/>
                  </a:lnTo>
                  <a:lnTo>
                    <a:pt x="138" y="104"/>
                  </a:lnTo>
                  <a:lnTo>
                    <a:pt x="222" y="100"/>
                  </a:lnTo>
                  <a:lnTo>
                    <a:pt x="222" y="76"/>
                  </a:lnTo>
                  <a:lnTo>
                    <a:pt x="242" y="75"/>
                  </a:lnTo>
                  <a:lnTo>
                    <a:pt x="424" y="56"/>
                  </a:lnTo>
                  <a:lnTo>
                    <a:pt x="424" y="54"/>
                  </a:lnTo>
                  <a:lnTo>
                    <a:pt x="424" y="56"/>
                  </a:lnTo>
                  <a:lnTo>
                    <a:pt x="748" y="25"/>
                  </a:lnTo>
                  <a:lnTo>
                    <a:pt x="810" y="15"/>
                  </a:lnTo>
                  <a:lnTo>
                    <a:pt x="857" y="14"/>
                  </a:lnTo>
                  <a:lnTo>
                    <a:pt x="871" y="3"/>
                  </a:lnTo>
                  <a:lnTo>
                    <a:pt x="876" y="4"/>
                  </a:lnTo>
                  <a:lnTo>
                    <a:pt x="876" y="23"/>
                  </a:lnTo>
                  <a:lnTo>
                    <a:pt x="874" y="31"/>
                  </a:lnTo>
                  <a:lnTo>
                    <a:pt x="860" y="45"/>
                  </a:lnTo>
                  <a:lnTo>
                    <a:pt x="850" y="66"/>
                  </a:lnTo>
                  <a:lnTo>
                    <a:pt x="839" y="63"/>
                  </a:lnTo>
                  <a:lnTo>
                    <a:pt x="823" y="69"/>
                  </a:lnTo>
                  <a:lnTo>
                    <a:pt x="810" y="88"/>
                  </a:lnTo>
                  <a:lnTo>
                    <a:pt x="804" y="88"/>
                  </a:lnTo>
                  <a:lnTo>
                    <a:pt x="799" y="80"/>
                  </a:lnTo>
                  <a:lnTo>
                    <a:pt x="791" y="83"/>
                  </a:lnTo>
                  <a:lnTo>
                    <a:pt x="764" y="107"/>
                  </a:lnTo>
                  <a:lnTo>
                    <a:pt x="760" y="126"/>
                  </a:lnTo>
                  <a:lnTo>
                    <a:pt x="734" y="139"/>
                  </a:lnTo>
                  <a:lnTo>
                    <a:pt x="709" y="160"/>
                  </a:lnTo>
                  <a:lnTo>
                    <a:pt x="686" y="170"/>
                  </a:lnTo>
                  <a:lnTo>
                    <a:pt x="659" y="187"/>
                  </a:lnTo>
                  <a:lnTo>
                    <a:pt x="656" y="208"/>
                  </a:lnTo>
                  <a:lnTo>
                    <a:pt x="641" y="210"/>
                  </a:lnTo>
                  <a:lnTo>
                    <a:pt x="628" y="222"/>
                  </a:lnTo>
                  <a:lnTo>
                    <a:pt x="627" y="250"/>
                  </a:lnTo>
                  <a:lnTo>
                    <a:pt x="520" y="262"/>
                  </a:lnTo>
                  <a:lnTo>
                    <a:pt x="520" y="264"/>
                  </a:lnTo>
                  <a:lnTo>
                    <a:pt x="520" y="262"/>
                  </a:lnTo>
                  <a:lnTo>
                    <a:pt x="520" y="264"/>
                  </a:lnTo>
                  <a:lnTo>
                    <a:pt x="520" y="265"/>
                  </a:lnTo>
                  <a:lnTo>
                    <a:pt x="630" y="252"/>
                  </a:lnTo>
                  <a:lnTo>
                    <a:pt x="631" y="223"/>
                  </a:lnTo>
                  <a:lnTo>
                    <a:pt x="643" y="214"/>
                  </a:lnTo>
                  <a:lnTo>
                    <a:pt x="658" y="210"/>
                  </a:lnTo>
                  <a:lnTo>
                    <a:pt x="662" y="189"/>
                  </a:lnTo>
                  <a:lnTo>
                    <a:pt x="688" y="172"/>
                  </a:lnTo>
                  <a:lnTo>
                    <a:pt x="711" y="163"/>
                  </a:lnTo>
                  <a:lnTo>
                    <a:pt x="736" y="142"/>
                  </a:lnTo>
                  <a:lnTo>
                    <a:pt x="762" y="128"/>
                  </a:lnTo>
                  <a:lnTo>
                    <a:pt x="768" y="110"/>
                  </a:lnTo>
                  <a:lnTo>
                    <a:pt x="792" y="86"/>
                  </a:lnTo>
                  <a:lnTo>
                    <a:pt x="798" y="84"/>
                  </a:lnTo>
                  <a:lnTo>
                    <a:pt x="802" y="90"/>
                  </a:lnTo>
                  <a:lnTo>
                    <a:pt x="813" y="92"/>
                  </a:lnTo>
                  <a:lnTo>
                    <a:pt x="825" y="72"/>
                  </a:lnTo>
                  <a:lnTo>
                    <a:pt x="839" y="67"/>
                  </a:lnTo>
                  <a:lnTo>
                    <a:pt x="852" y="69"/>
                  </a:lnTo>
                  <a:lnTo>
                    <a:pt x="862" y="46"/>
                  </a:lnTo>
                  <a:lnTo>
                    <a:pt x="877" y="33"/>
                  </a:lnTo>
                  <a:lnTo>
                    <a:pt x="879" y="24"/>
                  </a:lnTo>
                  <a:lnTo>
                    <a:pt x="880" y="2"/>
                  </a:lnTo>
                  <a:lnTo>
                    <a:pt x="869" y="0"/>
                  </a:lnTo>
                  <a:lnTo>
                    <a:pt x="856" y="11"/>
                  </a:lnTo>
                  <a:lnTo>
                    <a:pt x="810" y="12"/>
                  </a:lnTo>
                  <a:lnTo>
                    <a:pt x="748" y="22"/>
                  </a:lnTo>
                  <a:lnTo>
                    <a:pt x="424" y="53"/>
                  </a:lnTo>
                  <a:lnTo>
                    <a:pt x="424" y="53"/>
                  </a:lnTo>
                  <a:lnTo>
                    <a:pt x="241" y="72"/>
                  </a:lnTo>
                  <a:lnTo>
                    <a:pt x="219" y="73"/>
                  </a:lnTo>
                  <a:lnTo>
                    <a:pt x="219" y="97"/>
                  </a:lnTo>
                  <a:lnTo>
                    <a:pt x="138" y="101"/>
                  </a:lnTo>
                  <a:lnTo>
                    <a:pt x="64" y="102"/>
                  </a:lnTo>
                  <a:lnTo>
                    <a:pt x="62" y="104"/>
                  </a:lnTo>
                  <a:lnTo>
                    <a:pt x="61" y="104"/>
                  </a:lnTo>
                  <a:lnTo>
                    <a:pt x="58" y="139"/>
                  </a:lnTo>
                  <a:lnTo>
                    <a:pt x="40" y="195"/>
                  </a:lnTo>
                  <a:lnTo>
                    <a:pt x="33" y="221"/>
                  </a:lnTo>
                  <a:lnTo>
                    <a:pt x="31" y="236"/>
                  </a:lnTo>
                  <a:lnTo>
                    <a:pt x="6" y="250"/>
                  </a:lnTo>
                  <a:lnTo>
                    <a:pt x="14" y="273"/>
                  </a:lnTo>
                  <a:lnTo>
                    <a:pt x="8" y="298"/>
                  </a:lnTo>
                  <a:lnTo>
                    <a:pt x="0" y="305"/>
                  </a:lnTo>
                  <a:lnTo>
                    <a:pt x="76" y="303"/>
                  </a:lnTo>
                  <a:lnTo>
                    <a:pt x="302" y="286"/>
                  </a:lnTo>
                  <a:lnTo>
                    <a:pt x="442" y="273"/>
                  </a:lnTo>
                  <a:lnTo>
                    <a:pt x="520" y="265"/>
                  </a:lnTo>
                  <a:lnTo>
                    <a:pt x="520" y="265"/>
                  </a:lnTo>
                  <a:lnTo>
                    <a:pt x="520" y="26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8" name="Freeform 105">
              <a:extLst>
                <a:ext uri="{FF2B5EF4-FFF2-40B4-BE49-F238E27FC236}">
                  <a16:creationId xmlns:a16="http://schemas.microsoft.com/office/drawing/2014/main" id="{DF5CABA5-601F-8315-E611-EE6C228E6F07}"/>
                </a:ext>
              </a:extLst>
            </p:cNvPr>
            <p:cNvSpPr>
              <a:spLocks noEditPoints="1"/>
            </p:cNvSpPr>
            <p:nvPr/>
          </p:nvSpPr>
          <p:spPr bwMode="auto">
            <a:xfrm>
              <a:off x="1698" y="2358"/>
              <a:ext cx="1460" cy="1432"/>
            </a:xfrm>
            <a:custGeom>
              <a:avLst/>
              <a:gdLst>
                <a:gd name="T0" fmla="*/ 398 w 1460"/>
                <a:gd name="T1" fmla="*/ 587 h 1432"/>
                <a:gd name="T2" fmla="*/ 759 w 1460"/>
                <a:gd name="T3" fmla="*/ 155 h 1432"/>
                <a:gd name="T4" fmla="*/ 780 w 1460"/>
                <a:gd name="T5" fmla="*/ 300 h 1432"/>
                <a:gd name="T6" fmla="*/ 807 w 1460"/>
                <a:gd name="T7" fmla="*/ 299 h 1432"/>
                <a:gd name="T8" fmla="*/ 832 w 1460"/>
                <a:gd name="T9" fmla="*/ 302 h 1432"/>
                <a:gd name="T10" fmla="*/ 835 w 1460"/>
                <a:gd name="T11" fmla="*/ 327 h 1432"/>
                <a:gd name="T12" fmla="*/ 903 w 1460"/>
                <a:gd name="T13" fmla="*/ 341 h 1432"/>
                <a:gd name="T14" fmla="*/ 951 w 1460"/>
                <a:gd name="T15" fmla="*/ 343 h 1432"/>
                <a:gd name="T16" fmla="*/ 969 w 1460"/>
                <a:gd name="T17" fmla="*/ 375 h 1432"/>
                <a:gd name="T18" fmla="*/ 1013 w 1460"/>
                <a:gd name="T19" fmla="*/ 372 h 1432"/>
                <a:gd name="T20" fmla="*/ 1060 w 1460"/>
                <a:gd name="T21" fmla="*/ 397 h 1432"/>
                <a:gd name="T22" fmla="*/ 1086 w 1460"/>
                <a:gd name="T23" fmla="*/ 371 h 1432"/>
                <a:gd name="T24" fmla="*/ 1141 w 1460"/>
                <a:gd name="T25" fmla="*/ 395 h 1432"/>
                <a:gd name="T26" fmla="*/ 1178 w 1460"/>
                <a:gd name="T27" fmla="*/ 380 h 1432"/>
                <a:gd name="T28" fmla="*/ 1231 w 1460"/>
                <a:gd name="T29" fmla="*/ 374 h 1432"/>
                <a:gd name="T30" fmla="*/ 1264 w 1460"/>
                <a:gd name="T31" fmla="*/ 382 h 1432"/>
                <a:gd name="T32" fmla="*/ 1294 w 1460"/>
                <a:gd name="T33" fmla="*/ 387 h 1432"/>
                <a:gd name="T34" fmla="*/ 1349 w 1460"/>
                <a:gd name="T35" fmla="*/ 412 h 1432"/>
                <a:gd name="T36" fmla="*/ 1396 w 1460"/>
                <a:gd name="T37" fmla="*/ 422 h 1432"/>
                <a:gd name="T38" fmla="*/ 1409 w 1460"/>
                <a:gd name="T39" fmla="*/ 624 h 1432"/>
                <a:gd name="T40" fmla="*/ 1455 w 1460"/>
                <a:gd name="T41" fmla="*/ 713 h 1432"/>
                <a:gd name="T42" fmla="*/ 1456 w 1460"/>
                <a:gd name="T43" fmla="*/ 783 h 1432"/>
                <a:gd name="T44" fmla="*/ 1443 w 1460"/>
                <a:gd name="T45" fmla="*/ 842 h 1432"/>
                <a:gd name="T46" fmla="*/ 1432 w 1460"/>
                <a:gd name="T47" fmla="*/ 928 h 1432"/>
                <a:gd name="T48" fmla="*/ 1334 w 1460"/>
                <a:gd name="T49" fmla="*/ 976 h 1432"/>
                <a:gd name="T50" fmla="*/ 1297 w 1460"/>
                <a:gd name="T51" fmla="*/ 1002 h 1432"/>
                <a:gd name="T52" fmla="*/ 1215 w 1460"/>
                <a:gd name="T53" fmla="*/ 1065 h 1432"/>
                <a:gd name="T54" fmla="*/ 1132 w 1460"/>
                <a:gd name="T55" fmla="*/ 1109 h 1432"/>
                <a:gd name="T56" fmla="*/ 1054 w 1460"/>
                <a:gd name="T57" fmla="*/ 1167 h 1432"/>
                <a:gd name="T58" fmla="*/ 1038 w 1460"/>
                <a:gd name="T59" fmla="*/ 1192 h 1432"/>
                <a:gd name="T60" fmla="*/ 1014 w 1460"/>
                <a:gd name="T61" fmla="*/ 1275 h 1432"/>
                <a:gd name="T62" fmla="*/ 1025 w 1460"/>
                <a:gd name="T63" fmla="*/ 1359 h 1432"/>
                <a:gd name="T64" fmla="*/ 1035 w 1460"/>
                <a:gd name="T65" fmla="*/ 1420 h 1432"/>
                <a:gd name="T66" fmla="*/ 950 w 1460"/>
                <a:gd name="T67" fmla="*/ 1402 h 1432"/>
                <a:gd name="T68" fmla="*/ 897 w 1460"/>
                <a:gd name="T69" fmla="*/ 1383 h 1432"/>
                <a:gd name="T70" fmla="*/ 808 w 1460"/>
                <a:gd name="T71" fmla="*/ 1332 h 1432"/>
                <a:gd name="T72" fmla="*/ 777 w 1460"/>
                <a:gd name="T73" fmla="*/ 1268 h 1432"/>
                <a:gd name="T74" fmla="*/ 775 w 1460"/>
                <a:gd name="T75" fmla="*/ 1240 h 1432"/>
                <a:gd name="T76" fmla="*/ 770 w 1460"/>
                <a:gd name="T77" fmla="*/ 1194 h 1432"/>
                <a:gd name="T78" fmla="*/ 708 w 1460"/>
                <a:gd name="T79" fmla="*/ 1120 h 1432"/>
                <a:gd name="T80" fmla="*/ 653 w 1460"/>
                <a:gd name="T81" fmla="*/ 1019 h 1432"/>
                <a:gd name="T82" fmla="*/ 635 w 1460"/>
                <a:gd name="T83" fmla="*/ 974 h 1432"/>
                <a:gd name="T84" fmla="*/ 584 w 1460"/>
                <a:gd name="T85" fmla="*/ 917 h 1432"/>
                <a:gd name="T86" fmla="*/ 483 w 1460"/>
                <a:gd name="T87" fmla="*/ 893 h 1432"/>
                <a:gd name="T88" fmla="*/ 416 w 1460"/>
                <a:gd name="T89" fmla="*/ 900 h 1432"/>
                <a:gd name="T90" fmla="*/ 370 w 1460"/>
                <a:gd name="T91" fmla="*/ 978 h 1432"/>
                <a:gd name="T92" fmla="*/ 329 w 1460"/>
                <a:gd name="T93" fmla="*/ 979 h 1432"/>
                <a:gd name="T94" fmla="*/ 293 w 1460"/>
                <a:gd name="T95" fmla="*/ 959 h 1432"/>
                <a:gd name="T96" fmla="*/ 208 w 1460"/>
                <a:gd name="T97" fmla="*/ 888 h 1432"/>
                <a:gd name="T98" fmla="*/ 174 w 1460"/>
                <a:gd name="T99" fmla="*/ 772 h 1432"/>
                <a:gd name="T100" fmla="*/ 155 w 1460"/>
                <a:gd name="T101" fmla="*/ 737 h 1432"/>
                <a:gd name="T102" fmla="*/ 75 w 1460"/>
                <a:gd name="T103" fmla="*/ 667 h 1432"/>
                <a:gd name="T104" fmla="*/ 30 w 1460"/>
                <a:gd name="T105" fmla="*/ 608 h 1432"/>
                <a:gd name="T106" fmla="*/ 0 w 1460"/>
                <a:gd name="T107" fmla="*/ 554 h 1432"/>
                <a:gd name="T108" fmla="*/ 1028 w 1460"/>
                <a:gd name="T109" fmla="*/ 1321 h 1432"/>
                <a:gd name="T110" fmla="*/ 1053 w 1460"/>
                <a:gd name="T111" fmla="*/ 1187 h 1432"/>
                <a:gd name="T112" fmla="*/ 1097 w 1460"/>
                <a:gd name="T113" fmla="*/ 1135 h 1432"/>
                <a:gd name="T114" fmla="*/ 1029 w 1460"/>
                <a:gd name="T115" fmla="*/ 1253 h 1432"/>
                <a:gd name="T116" fmla="*/ 1048 w 1460"/>
                <a:gd name="T117" fmla="*/ 1365 h 1432"/>
                <a:gd name="T118" fmla="*/ 1047 w 1460"/>
                <a:gd name="T119" fmla="*/ 1406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0" h="1432">
                  <a:moveTo>
                    <a:pt x="0" y="554"/>
                  </a:moveTo>
                  <a:lnTo>
                    <a:pt x="223" y="577"/>
                  </a:lnTo>
                  <a:lnTo>
                    <a:pt x="398" y="587"/>
                  </a:lnTo>
                  <a:lnTo>
                    <a:pt x="442" y="0"/>
                  </a:lnTo>
                  <a:lnTo>
                    <a:pt x="770" y="15"/>
                  </a:lnTo>
                  <a:lnTo>
                    <a:pt x="759" y="155"/>
                  </a:lnTo>
                  <a:lnTo>
                    <a:pt x="753" y="263"/>
                  </a:lnTo>
                  <a:lnTo>
                    <a:pt x="755" y="275"/>
                  </a:lnTo>
                  <a:lnTo>
                    <a:pt x="780" y="300"/>
                  </a:lnTo>
                  <a:lnTo>
                    <a:pt x="793" y="306"/>
                  </a:lnTo>
                  <a:lnTo>
                    <a:pt x="804" y="306"/>
                  </a:lnTo>
                  <a:lnTo>
                    <a:pt x="807" y="299"/>
                  </a:lnTo>
                  <a:lnTo>
                    <a:pt x="810" y="305"/>
                  </a:lnTo>
                  <a:lnTo>
                    <a:pt x="825" y="306"/>
                  </a:lnTo>
                  <a:lnTo>
                    <a:pt x="832" y="302"/>
                  </a:lnTo>
                  <a:lnTo>
                    <a:pt x="832" y="301"/>
                  </a:lnTo>
                  <a:lnTo>
                    <a:pt x="838" y="304"/>
                  </a:lnTo>
                  <a:lnTo>
                    <a:pt x="835" y="327"/>
                  </a:lnTo>
                  <a:lnTo>
                    <a:pt x="863" y="331"/>
                  </a:lnTo>
                  <a:lnTo>
                    <a:pt x="877" y="336"/>
                  </a:lnTo>
                  <a:lnTo>
                    <a:pt x="903" y="341"/>
                  </a:lnTo>
                  <a:lnTo>
                    <a:pt x="918" y="351"/>
                  </a:lnTo>
                  <a:lnTo>
                    <a:pt x="935" y="340"/>
                  </a:lnTo>
                  <a:lnTo>
                    <a:pt x="951" y="343"/>
                  </a:lnTo>
                  <a:lnTo>
                    <a:pt x="964" y="362"/>
                  </a:lnTo>
                  <a:lnTo>
                    <a:pt x="969" y="362"/>
                  </a:lnTo>
                  <a:lnTo>
                    <a:pt x="969" y="375"/>
                  </a:lnTo>
                  <a:lnTo>
                    <a:pt x="988" y="381"/>
                  </a:lnTo>
                  <a:lnTo>
                    <a:pt x="1003" y="368"/>
                  </a:lnTo>
                  <a:lnTo>
                    <a:pt x="1013" y="372"/>
                  </a:lnTo>
                  <a:lnTo>
                    <a:pt x="1025" y="373"/>
                  </a:lnTo>
                  <a:lnTo>
                    <a:pt x="1029" y="386"/>
                  </a:lnTo>
                  <a:lnTo>
                    <a:pt x="1060" y="397"/>
                  </a:lnTo>
                  <a:lnTo>
                    <a:pt x="1074" y="394"/>
                  </a:lnTo>
                  <a:lnTo>
                    <a:pt x="1085" y="371"/>
                  </a:lnTo>
                  <a:lnTo>
                    <a:pt x="1086" y="371"/>
                  </a:lnTo>
                  <a:lnTo>
                    <a:pt x="1092" y="381"/>
                  </a:lnTo>
                  <a:lnTo>
                    <a:pt x="1120" y="387"/>
                  </a:lnTo>
                  <a:lnTo>
                    <a:pt x="1141" y="395"/>
                  </a:lnTo>
                  <a:lnTo>
                    <a:pt x="1160" y="401"/>
                  </a:lnTo>
                  <a:lnTo>
                    <a:pt x="1174" y="393"/>
                  </a:lnTo>
                  <a:lnTo>
                    <a:pt x="1178" y="380"/>
                  </a:lnTo>
                  <a:lnTo>
                    <a:pt x="1200" y="380"/>
                  </a:lnTo>
                  <a:lnTo>
                    <a:pt x="1212" y="386"/>
                  </a:lnTo>
                  <a:lnTo>
                    <a:pt x="1231" y="374"/>
                  </a:lnTo>
                  <a:lnTo>
                    <a:pt x="1233" y="374"/>
                  </a:lnTo>
                  <a:lnTo>
                    <a:pt x="1236" y="382"/>
                  </a:lnTo>
                  <a:lnTo>
                    <a:pt x="1264" y="382"/>
                  </a:lnTo>
                  <a:lnTo>
                    <a:pt x="1276" y="372"/>
                  </a:lnTo>
                  <a:lnTo>
                    <a:pt x="1283" y="374"/>
                  </a:lnTo>
                  <a:lnTo>
                    <a:pt x="1294" y="387"/>
                  </a:lnTo>
                  <a:lnTo>
                    <a:pt x="1313" y="397"/>
                  </a:lnTo>
                  <a:lnTo>
                    <a:pt x="1334" y="404"/>
                  </a:lnTo>
                  <a:lnTo>
                    <a:pt x="1349" y="412"/>
                  </a:lnTo>
                  <a:lnTo>
                    <a:pt x="1365" y="424"/>
                  </a:lnTo>
                  <a:lnTo>
                    <a:pt x="1384" y="417"/>
                  </a:lnTo>
                  <a:lnTo>
                    <a:pt x="1396" y="422"/>
                  </a:lnTo>
                  <a:lnTo>
                    <a:pt x="1400" y="542"/>
                  </a:lnTo>
                  <a:lnTo>
                    <a:pt x="1404" y="599"/>
                  </a:lnTo>
                  <a:lnTo>
                    <a:pt x="1409" y="624"/>
                  </a:lnTo>
                  <a:lnTo>
                    <a:pt x="1424" y="651"/>
                  </a:lnTo>
                  <a:lnTo>
                    <a:pt x="1429" y="678"/>
                  </a:lnTo>
                  <a:lnTo>
                    <a:pt x="1455" y="713"/>
                  </a:lnTo>
                  <a:lnTo>
                    <a:pt x="1456" y="731"/>
                  </a:lnTo>
                  <a:lnTo>
                    <a:pt x="1460" y="737"/>
                  </a:lnTo>
                  <a:lnTo>
                    <a:pt x="1456" y="783"/>
                  </a:lnTo>
                  <a:lnTo>
                    <a:pt x="1439" y="812"/>
                  </a:lnTo>
                  <a:lnTo>
                    <a:pt x="1446" y="827"/>
                  </a:lnTo>
                  <a:lnTo>
                    <a:pt x="1443" y="842"/>
                  </a:lnTo>
                  <a:lnTo>
                    <a:pt x="1439" y="885"/>
                  </a:lnTo>
                  <a:lnTo>
                    <a:pt x="1430" y="903"/>
                  </a:lnTo>
                  <a:lnTo>
                    <a:pt x="1432" y="928"/>
                  </a:lnTo>
                  <a:lnTo>
                    <a:pt x="1399" y="937"/>
                  </a:lnTo>
                  <a:lnTo>
                    <a:pt x="1339" y="964"/>
                  </a:lnTo>
                  <a:lnTo>
                    <a:pt x="1334" y="976"/>
                  </a:lnTo>
                  <a:lnTo>
                    <a:pt x="1318" y="988"/>
                  </a:lnTo>
                  <a:lnTo>
                    <a:pt x="1305" y="996"/>
                  </a:lnTo>
                  <a:lnTo>
                    <a:pt x="1297" y="1002"/>
                  </a:lnTo>
                  <a:lnTo>
                    <a:pt x="1263" y="1033"/>
                  </a:lnTo>
                  <a:lnTo>
                    <a:pt x="1247" y="1046"/>
                  </a:lnTo>
                  <a:lnTo>
                    <a:pt x="1215" y="1065"/>
                  </a:lnTo>
                  <a:lnTo>
                    <a:pt x="1180" y="1079"/>
                  </a:lnTo>
                  <a:lnTo>
                    <a:pt x="1143" y="1099"/>
                  </a:lnTo>
                  <a:lnTo>
                    <a:pt x="1132" y="1109"/>
                  </a:lnTo>
                  <a:lnTo>
                    <a:pt x="1098" y="1131"/>
                  </a:lnTo>
                  <a:lnTo>
                    <a:pt x="1077" y="1134"/>
                  </a:lnTo>
                  <a:lnTo>
                    <a:pt x="1054" y="1167"/>
                  </a:lnTo>
                  <a:lnTo>
                    <a:pt x="1029" y="1169"/>
                  </a:lnTo>
                  <a:lnTo>
                    <a:pt x="1024" y="1180"/>
                  </a:lnTo>
                  <a:lnTo>
                    <a:pt x="1038" y="1192"/>
                  </a:lnTo>
                  <a:lnTo>
                    <a:pt x="1028" y="1225"/>
                  </a:lnTo>
                  <a:lnTo>
                    <a:pt x="1020" y="1252"/>
                  </a:lnTo>
                  <a:lnTo>
                    <a:pt x="1014" y="1275"/>
                  </a:lnTo>
                  <a:lnTo>
                    <a:pt x="1009" y="1302"/>
                  </a:lnTo>
                  <a:lnTo>
                    <a:pt x="1014" y="1317"/>
                  </a:lnTo>
                  <a:lnTo>
                    <a:pt x="1025" y="1359"/>
                  </a:lnTo>
                  <a:lnTo>
                    <a:pt x="1030" y="1396"/>
                  </a:lnTo>
                  <a:lnTo>
                    <a:pt x="1042" y="1412"/>
                  </a:lnTo>
                  <a:lnTo>
                    <a:pt x="1035" y="1420"/>
                  </a:lnTo>
                  <a:lnTo>
                    <a:pt x="1017" y="1432"/>
                  </a:lnTo>
                  <a:lnTo>
                    <a:pt x="983" y="1409"/>
                  </a:lnTo>
                  <a:lnTo>
                    <a:pt x="950" y="1402"/>
                  </a:lnTo>
                  <a:lnTo>
                    <a:pt x="942" y="1405"/>
                  </a:lnTo>
                  <a:lnTo>
                    <a:pt x="923" y="1402"/>
                  </a:lnTo>
                  <a:lnTo>
                    <a:pt x="897" y="1383"/>
                  </a:lnTo>
                  <a:lnTo>
                    <a:pt x="866" y="1376"/>
                  </a:lnTo>
                  <a:lnTo>
                    <a:pt x="820" y="1356"/>
                  </a:lnTo>
                  <a:lnTo>
                    <a:pt x="808" y="1332"/>
                  </a:lnTo>
                  <a:lnTo>
                    <a:pt x="800" y="1294"/>
                  </a:lnTo>
                  <a:lnTo>
                    <a:pt x="780" y="1282"/>
                  </a:lnTo>
                  <a:lnTo>
                    <a:pt x="777" y="1268"/>
                  </a:lnTo>
                  <a:lnTo>
                    <a:pt x="780" y="1265"/>
                  </a:lnTo>
                  <a:lnTo>
                    <a:pt x="782" y="1244"/>
                  </a:lnTo>
                  <a:lnTo>
                    <a:pt x="775" y="1240"/>
                  </a:lnTo>
                  <a:lnTo>
                    <a:pt x="772" y="1235"/>
                  </a:lnTo>
                  <a:lnTo>
                    <a:pt x="779" y="1208"/>
                  </a:lnTo>
                  <a:lnTo>
                    <a:pt x="770" y="1194"/>
                  </a:lnTo>
                  <a:lnTo>
                    <a:pt x="750" y="1186"/>
                  </a:lnTo>
                  <a:lnTo>
                    <a:pt x="730" y="1160"/>
                  </a:lnTo>
                  <a:lnTo>
                    <a:pt x="708" y="1120"/>
                  </a:lnTo>
                  <a:lnTo>
                    <a:pt x="683" y="1105"/>
                  </a:lnTo>
                  <a:lnTo>
                    <a:pt x="684" y="1093"/>
                  </a:lnTo>
                  <a:lnTo>
                    <a:pt x="653" y="1019"/>
                  </a:lnTo>
                  <a:lnTo>
                    <a:pt x="647" y="994"/>
                  </a:lnTo>
                  <a:lnTo>
                    <a:pt x="637" y="982"/>
                  </a:lnTo>
                  <a:lnTo>
                    <a:pt x="635" y="974"/>
                  </a:lnTo>
                  <a:lnTo>
                    <a:pt x="599" y="942"/>
                  </a:lnTo>
                  <a:lnTo>
                    <a:pt x="584" y="923"/>
                  </a:lnTo>
                  <a:lnTo>
                    <a:pt x="584" y="917"/>
                  </a:lnTo>
                  <a:lnTo>
                    <a:pt x="568" y="904"/>
                  </a:lnTo>
                  <a:lnTo>
                    <a:pt x="527" y="898"/>
                  </a:lnTo>
                  <a:lnTo>
                    <a:pt x="483" y="893"/>
                  </a:lnTo>
                  <a:lnTo>
                    <a:pt x="464" y="879"/>
                  </a:lnTo>
                  <a:lnTo>
                    <a:pt x="437" y="891"/>
                  </a:lnTo>
                  <a:lnTo>
                    <a:pt x="416" y="900"/>
                  </a:lnTo>
                  <a:lnTo>
                    <a:pt x="402" y="919"/>
                  </a:lnTo>
                  <a:lnTo>
                    <a:pt x="396" y="942"/>
                  </a:lnTo>
                  <a:lnTo>
                    <a:pt x="370" y="978"/>
                  </a:lnTo>
                  <a:lnTo>
                    <a:pt x="355" y="992"/>
                  </a:lnTo>
                  <a:lnTo>
                    <a:pt x="340" y="987"/>
                  </a:lnTo>
                  <a:lnTo>
                    <a:pt x="329" y="979"/>
                  </a:lnTo>
                  <a:lnTo>
                    <a:pt x="317" y="976"/>
                  </a:lnTo>
                  <a:lnTo>
                    <a:pt x="293" y="962"/>
                  </a:lnTo>
                  <a:lnTo>
                    <a:pt x="293" y="959"/>
                  </a:lnTo>
                  <a:lnTo>
                    <a:pt x="283" y="947"/>
                  </a:lnTo>
                  <a:lnTo>
                    <a:pt x="252" y="934"/>
                  </a:lnTo>
                  <a:lnTo>
                    <a:pt x="208" y="888"/>
                  </a:lnTo>
                  <a:lnTo>
                    <a:pt x="194" y="859"/>
                  </a:lnTo>
                  <a:lnTo>
                    <a:pt x="194" y="811"/>
                  </a:lnTo>
                  <a:lnTo>
                    <a:pt x="174" y="772"/>
                  </a:lnTo>
                  <a:lnTo>
                    <a:pt x="171" y="756"/>
                  </a:lnTo>
                  <a:lnTo>
                    <a:pt x="162" y="750"/>
                  </a:lnTo>
                  <a:lnTo>
                    <a:pt x="155" y="737"/>
                  </a:lnTo>
                  <a:lnTo>
                    <a:pt x="125" y="724"/>
                  </a:lnTo>
                  <a:lnTo>
                    <a:pt x="118" y="714"/>
                  </a:lnTo>
                  <a:lnTo>
                    <a:pt x="75" y="667"/>
                  </a:lnTo>
                  <a:lnTo>
                    <a:pt x="67" y="648"/>
                  </a:lnTo>
                  <a:lnTo>
                    <a:pt x="38" y="634"/>
                  </a:lnTo>
                  <a:lnTo>
                    <a:pt x="30" y="608"/>
                  </a:lnTo>
                  <a:lnTo>
                    <a:pt x="14" y="591"/>
                  </a:lnTo>
                  <a:lnTo>
                    <a:pt x="4" y="587"/>
                  </a:lnTo>
                  <a:lnTo>
                    <a:pt x="0" y="554"/>
                  </a:lnTo>
                  <a:close/>
                  <a:moveTo>
                    <a:pt x="1047" y="1406"/>
                  </a:moveTo>
                  <a:lnTo>
                    <a:pt x="1044" y="1363"/>
                  </a:lnTo>
                  <a:lnTo>
                    <a:pt x="1028" y="1321"/>
                  </a:lnTo>
                  <a:lnTo>
                    <a:pt x="1024" y="1279"/>
                  </a:lnTo>
                  <a:lnTo>
                    <a:pt x="1033" y="1229"/>
                  </a:lnTo>
                  <a:lnTo>
                    <a:pt x="1053" y="1187"/>
                  </a:lnTo>
                  <a:lnTo>
                    <a:pt x="1074" y="1155"/>
                  </a:lnTo>
                  <a:lnTo>
                    <a:pt x="1093" y="1134"/>
                  </a:lnTo>
                  <a:lnTo>
                    <a:pt x="1097" y="1135"/>
                  </a:lnTo>
                  <a:lnTo>
                    <a:pt x="1068" y="1175"/>
                  </a:lnTo>
                  <a:lnTo>
                    <a:pt x="1042" y="1213"/>
                  </a:lnTo>
                  <a:lnTo>
                    <a:pt x="1029" y="1253"/>
                  </a:lnTo>
                  <a:lnTo>
                    <a:pt x="1028" y="1284"/>
                  </a:lnTo>
                  <a:lnTo>
                    <a:pt x="1033" y="1321"/>
                  </a:lnTo>
                  <a:lnTo>
                    <a:pt x="1048" y="1365"/>
                  </a:lnTo>
                  <a:lnTo>
                    <a:pt x="1052" y="1396"/>
                  </a:lnTo>
                  <a:lnTo>
                    <a:pt x="1053" y="1404"/>
                  </a:lnTo>
                  <a:lnTo>
                    <a:pt x="1047" y="14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106">
              <a:extLst>
                <a:ext uri="{FF2B5EF4-FFF2-40B4-BE49-F238E27FC236}">
                  <a16:creationId xmlns:a16="http://schemas.microsoft.com/office/drawing/2014/main" id="{FAB39A51-72A4-BAC1-9AF7-5D0506E7C12B}"/>
                </a:ext>
              </a:extLst>
            </p:cNvPr>
            <p:cNvSpPr>
              <a:spLocks/>
            </p:cNvSpPr>
            <p:nvPr/>
          </p:nvSpPr>
          <p:spPr bwMode="auto">
            <a:xfrm>
              <a:off x="1698" y="2358"/>
              <a:ext cx="1460" cy="1432"/>
            </a:xfrm>
            <a:custGeom>
              <a:avLst/>
              <a:gdLst>
                <a:gd name="T0" fmla="*/ 398 w 1460"/>
                <a:gd name="T1" fmla="*/ 587 h 1432"/>
                <a:gd name="T2" fmla="*/ 759 w 1460"/>
                <a:gd name="T3" fmla="*/ 155 h 1432"/>
                <a:gd name="T4" fmla="*/ 780 w 1460"/>
                <a:gd name="T5" fmla="*/ 300 h 1432"/>
                <a:gd name="T6" fmla="*/ 807 w 1460"/>
                <a:gd name="T7" fmla="*/ 299 h 1432"/>
                <a:gd name="T8" fmla="*/ 832 w 1460"/>
                <a:gd name="T9" fmla="*/ 302 h 1432"/>
                <a:gd name="T10" fmla="*/ 835 w 1460"/>
                <a:gd name="T11" fmla="*/ 327 h 1432"/>
                <a:gd name="T12" fmla="*/ 903 w 1460"/>
                <a:gd name="T13" fmla="*/ 341 h 1432"/>
                <a:gd name="T14" fmla="*/ 951 w 1460"/>
                <a:gd name="T15" fmla="*/ 343 h 1432"/>
                <a:gd name="T16" fmla="*/ 969 w 1460"/>
                <a:gd name="T17" fmla="*/ 375 h 1432"/>
                <a:gd name="T18" fmla="*/ 1013 w 1460"/>
                <a:gd name="T19" fmla="*/ 372 h 1432"/>
                <a:gd name="T20" fmla="*/ 1060 w 1460"/>
                <a:gd name="T21" fmla="*/ 397 h 1432"/>
                <a:gd name="T22" fmla="*/ 1086 w 1460"/>
                <a:gd name="T23" fmla="*/ 371 h 1432"/>
                <a:gd name="T24" fmla="*/ 1141 w 1460"/>
                <a:gd name="T25" fmla="*/ 395 h 1432"/>
                <a:gd name="T26" fmla="*/ 1178 w 1460"/>
                <a:gd name="T27" fmla="*/ 380 h 1432"/>
                <a:gd name="T28" fmla="*/ 1231 w 1460"/>
                <a:gd name="T29" fmla="*/ 374 h 1432"/>
                <a:gd name="T30" fmla="*/ 1264 w 1460"/>
                <a:gd name="T31" fmla="*/ 382 h 1432"/>
                <a:gd name="T32" fmla="*/ 1294 w 1460"/>
                <a:gd name="T33" fmla="*/ 387 h 1432"/>
                <a:gd name="T34" fmla="*/ 1349 w 1460"/>
                <a:gd name="T35" fmla="*/ 412 h 1432"/>
                <a:gd name="T36" fmla="*/ 1396 w 1460"/>
                <a:gd name="T37" fmla="*/ 422 h 1432"/>
                <a:gd name="T38" fmla="*/ 1409 w 1460"/>
                <a:gd name="T39" fmla="*/ 624 h 1432"/>
                <a:gd name="T40" fmla="*/ 1455 w 1460"/>
                <a:gd name="T41" fmla="*/ 713 h 1432"/>
                <a:gd name="T42" fmla="*/ 1456 w 1460"/>
                <a:gd name="T43" fmla="*/ 783 h 1432"/>
                <a:gd name="T44" fmla="*/ 1443 w 1460"/>
                <a:gd name="T45" fmla="*/ 842 h 1432"/>
                <a:gd name="T46" fmla="*/ 1432 w 1460"/>
                <a:gd name="T47" fmla="*/ 928 h 1432"/>
                <a:gd name="T48" fmla="*/ 1334 w 1460"/>
                <a:gd name="T49" fmla="*/ 976 h 1432"/>
                <a:gd name="T50" fmla="*/ 1297 w 1460"/>
                <a:gd name="T51" fmla="*/ 1002 h 1432"/>
                <a:gd name="T52" fmla="*/ 1215 w 1460"/>
                <a:gd name="T53" fmla="*/ 1065 h 1432"/>
                <a:gd name="T54" fmla="*/ 1132 w 1460"/>
                <a:gd name="T55" fmla="*/ 1109 h 1432"/>
                <a:gd name="T56" fmla="*/ 1054 w 1460"/>
                <a:gd name="T57" fmla="*/ 1167 h 1432"/>
                <a:gd name="T58" fmla="*/ 1038 w 1460"/>
                <a:gd name="T59" fmla="*/ 1192 h 1432"/>
                <a:gd name="T60" fmla="*/ 1014 w 1460"/>
                <a:gd name="T61" fmla="*/ 1275 h 1432"/>
                <a:gd name="T62" fmla="*/ 1025 w 1460"/>
                <a:gd name="T63" fmla="*/ 1359 h 1432"/>
                <a:gd name="T64" fmla="*/ 1035 w 1460"/>
                <a:gd name="T65" fmla="*/ 1420 h 1432"/>
                <a:gd name="T66" fmla="*/ 950 w 1460"/>
                <a:gd name="T67" fmla="*/ 1402 h 1432"/>
                <a:gd name="T68" fmla="*/ 897 w 1460"/>
                <a:gd name="T69" fmla="*/ 1383 h 1432"/>
                <a:gd name="T70" fmla="*/ 808 w 1460"/>
                <a:gd name="T71" fmla="*/ 1332 h 1432"/>
                <a:gd name="T72" fmla="*/ 777 w 1460"/>
                <a:gd name="T73" fmla="*/ 1268 h 1432"/>
                <a:gd name="T74" fmla="*/ 775 w 1460"/>
                <a:gd name="T75" fmla="*/ 1240 h 1432"/>
                <a:gd name="T76" fmla="*/ 770 w 1460"/>
                <a:gd name="T77" fmla="*/ 1194 h 1432"/>
                <a:gd name="T78" fmla="*/ 708 w 1460"/>
                <a:gd name="T79" fmla="*/ 1120 h 1432"/>
                <a:gd name="T80" fmla="*/ 653 w 1460"/>
                <a:gd name="T81" fmla="*/ 1019 h 1432"/>
                <a:gd name="T82" fmla="*/ 635 w 1460"/>
                <a:gd name="T83" fmla="*/ 974 h 1432"/>
                <a:gd name="T84" fmla="*/ 584 w 1460"/>
                <a:gd name="T85" fmla="*/ 917 h 1432"/>
                <a:gd name="T86" fmla="*/ 483 w 1460"/>
                <a:gd name="T87" fmla="*/ 893 h 1432"/>
                <a:gd name="T88" fmla="*/ 416 w 1460"/>
                <a:gd name="T89" fmla="*/ 900 h 1432"/>
                <a:gd name="T90" fmla="*/ 370 w 1460"/>
                <a:gd name="T91" fmla="*/ 978 h 1432"/>
                <a:gd name="T92" fmla="*/ 329 w 1460"/>
                <a:gd name="T93" fmla="*/ 979 h 1432"/>
                <a:gd name="T94" fmla="*/ 293 w 1460"/>
                <a:gd name="T95" fmla="*/ 959 h 1432"/>
                <a:gd name="T96" fmla="*/ 208 w 1460"/>
                <a:gd name="T97" fmla="*/ 888 h 1432"/>
                <a:gd name="T98" fmla="*/ 174 w 1460"/>
                <a:gd name="T99" fmla="*/ 772 h 1432"/>
                <a:gd name="T100" fmla="*/ 155 w 1460"/>
                <a:gd name="T101" fmla="*/ 737 h 1432"/>
                <a:gd name="T102" fmla="*/ 75 w 1460"/>
                <a:gd name="T103" fmla="*/ 667 h 1432"/>
                <a:gd name="T104" fmla="*/ 30 w 1460"/>
                <a:gd name="T105" fmla="*/ 608 h 1432"/>
                <a:gd name="T106" fmla="*/ 0 w 1460"/>
                <a:gd name="T107" fmla="*/ 554 h 1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460" h="1432">
                  <a:moveTo>
                    <a:pt x="0" y="554"/>
                  </a:moveTo>
                  <a:lnTo>
                    <a:pt x="223" y="577"/>
                  </a:lnTo>
                  <a:lnTo>
                    <a:pt x="398" y="587"/>
                  </a:lnTo>
                  <a:lnTo>
                    <a:pt x="442" y="0"/>
                  </a:lnTo>
                  <a:lnTo>
                    <a:pt x="770" y="15"/>
                  </a:lnTo>
                  <a:lnTo>
                    <a:pt x="759" y="155"/>
                  </a:lnTo>
                  <a:lnTo>
                    <a:pt x="753" y="263"/>
                  </a:lnTo>
                  <a:lnTo>
                    <a:pt x="755" y="275"/>
                  </a:lnTo>
                  <a:lnTo>
                    <a:pt x="780" y="300"/>
                  </a:lnTo>
                  <a:lnTo>
                    <a:pt x="793" y="306"/>
                  </a:lnTo>
                  <a:lnTo>
                    <a:pt x="804" y="306"/>
                  </a:lnTo>
                  <a:lnTo>
                    <a:pt x="807" y="299"/>
                  </a:lnTo>
                  <a:lnTo>
                    <a:pt x="810" y="305"/>
                  </a:lnTo>
                  <a:lnTo>
                    <a:pt x="825" y="306"/>
                  </a:lnTo>
                  <a:lnTo>
                    <a:pt x="832" y="302"/>
                  </a:lnTo>
                  <a:lnTo>
                    <a:pt x="832" y="301"/>
                  </a:lnTo>
                  <a:lnTo>
                    <a:pt x="838" y="304"/>
                  </a:lnTo>
                  <a:lnTo>
                    <a:pt x="835" y="327"/>
                  </a:lnTo>
                  <a:lnTo>
                    <a:pt x="863" y="331"/>
                  </a:lnTo>
                  <a:lnTo>
                    <a:pt x="877" y="336"/>
                  </a:lnTo>
                  <a:lnTo>
                    <a:pt x="903" y="341"/>
                  </a:lnTo>
                  <a:lnTo>
                    <a:pt x="918" y="351"/>
                  </a:lnTo>
                  <a:lnTo>
                    <a:pt x="935" y="340"/>
                  </a:lnTo>
                  <a:lnTo>
                    <a:pt x="951" y="343"/>
                  </a:lnTo>
                  <a:lnTo>
                    <a:pt x="964" y="362"/>
                  </a:lnTo>
                  <a:lnTo>
                    <a:pt x="969" y="362"/>
                  </a:lnTo>
                  <a:lnTo>
                    <a:pt x="969" y="375"/>
                  </a:lnTo>
                  <a:lnTo>
                    <a:pt x="988" y="381"/>
                  </a:lnTo>
                  <a:lnTo>
                    <a:pt x="1003" y="368"/>
                  </a:lnTo>
                  <a:lnTo>
                    <a:pt x="1013" y="372"/>
                  </a:lnTo>
                  <a:lnTo>
                    <a:pt x="1025" y="373"/>
                  </a:lnTo>
                  <a:lnTo>
                    <a:pt x="1029" y="386"/>
                  </a:lnTo>
                  <a:lnTo>
                    <a:pt x="1060" y="397"/>
                  </a:lnTo>
                  <a:lnTo>
                    <a:pt x="1074" y="394"/>
                  </a:lnTo>
                  <a:lnTo>
                    <a:pt x="1085" y="371"/>
                  </a:lnTo>
                  <a:lnTo>
                    <a:pt x="1086" y="371"/>
                  </a:lnTo>
                  <a:lnTo>
                    <a:pt x="1092" y="381"/>
                  </a:lnTo>
                  <a:lnTo>
                    <a:pt x="1120" y="387"/>
                  </a:lnTo>
                  <a:lnTo>
                    <a:pt x="1141" y="395"/>
                  </a:lnTo>
                  <a:lnTo>
                    <a:pt x="1160" y="401"/>
                  </a:lnTo>
                  <a:lnTo>
                    <a:pt x="1174" y="393"/>
                  </a:lnTo>
                  <a:lnTo>
                    <a:pt x="1178" y="380"/>
                  </a:lnTo>
                  <a:lnTo>
                    <a:pt x="1200" y="380"/>
                  </a:lnTo>
                  <a:lnTo>
                    <a:pt x="1212" y="386"/>
                  </a:lnTo>
                  <a:lnTo>
                    <a:pt x="1231" y="374"/>
                  </a:lnTo>
                  <a:lnTo>
                    <a:pt x="1233" y="374"/>
                  </a:lnTo>
                  <a:lnTo>
                    <a:pt x="1236" y="382"/>
                  </a:lnTo>
                  <a:lnTo>
                    <a:pt x="1264" y="382"/>
                  </a:lnTo>
                  <a:lnTo>
                    <a:pt x="1276" y="372"/>
                  </a:lnTo>
                  <a:lnTo>
                    <a:pt x="1283" y="374"/>
                  </a:lnTo>
                  <a:lnTo>
                    <a:pt x="1294" y="387"/>
                  </a:lnTo>
                  <a:lnTo>
                    <a:pt x="1313" y="397"/>
                  </a:lnTo>
                  <a:lnTo>
                    <a:pt x="1334" y="404"/>
                  </a:lnTo>
                  <a:lnTo>
                    <a:pt x="1349" y="412"/>
                  </a:lnTo>
                  <a:lnTo>
                    <a:pt x="1365" y="424"/>
                  </a:lnTo>
                  <a:lnTo>
                    <a:pt x="1384" y="417"/>
                  </a:lnTo>
                  <a:lnTo>
                    <a:pt x="1396" y="422"/>
                  </a:lnTo>
                  <a:lnTo>
                    <a:pt x="1400" y="542"/>
                  </a:lnTo>
                  <a:lnTo>
                    <a:pt x="1404" y="599"/>
                  </a:lnTo>
                  <a:lnTo>
                    <a:pt x="1409" y="624"/>
                  </a:lnTo>
                  <a:lnTo>
                    <a:pt x="1424" y="651"/>
                  </a:lnTo>
                  <a:lnTo>
                    <a:pt x="1429" y="678"/>
                  </a:lnTo>
                  <a:lnTo>
                    <a:pt x="1455" y="713"/>
                  </a:lnTo>
                  <a:lnTo>
                    <a:pt x="1456" y="731"/>
                  </a:lnTo>
                  <a:lnTo>
                    <a:pt x="1460" y="737"/>
                  </a:lnTo>
                  <a:lnTo>
                    <a:pt x="1456" y="783"/>
                  </a:lnTo>
                  <a:lnTo>
                    <a:pt x="1439" y="812"/>
                  </a:lnTo>
                  <a:lnTo>
                    <a:pt x="1446" y="827"/>
                  </a:lnTo>
                  <a:lnTo>
                    <a:pt x="1443" y="842"/>
                  </a:lnTo>
                  <a:lnTo>
                    <a:pt x="1439" y="885"/>
                  </a:lnTo>
                  <a:lnTo>
                    <a:pt x="1430" y="903"/>
                  </a:lnTo>
                  <a:lnTo>
                    <a:pt x="1432" y="928"/>
                  </a:lnTo>
                  <a:lnTo>
                    <a:pt x="1399" y="937"/>
                  </a:lnTo>
                  <a:lnTo>
                    <a:pt x="1339" y="964"/>
                  </a:lnTo>
                  <a:lnTo>
                    <a:pt x="1334" y="976"/>
                  </a:lnTo>
                  <a:lnTo>
                    <a:pt x="1318" y="988"/>
                  </a:lnTo>
                  <a:lnTo>
                    <a:pt x="1305" y="996"/>
                  </a:lnTo>
                  <a:lnTo>
                    <a:pt x="1297" y="1002"/>
                  </a:lnTo>
                  <a:lnTo>
                    <a:pt x="1263" y="1033"/>
                  </a:lnTo>
                  <a:lnTo>
                    <a:pt x="1247" y="1046"/>
                  </a:lnTo>
                  <a:lnTo>
                    <a:pt x="1215" y="1065"/>
                  </a:lnTo>
                  <a:lnTo>
                    <a:pt x="1180" y="1079"/>
                  </a:lnTo>
                  <a:lnTo>
                    <a:pt x="1143" y="1099"/>
                  </a:lnTo>
                  <a:lnTo>
                    <a:pt x="1132" y="1109"/>
                  </a:lnTo>
                  <a:lnTo>
                    <a:pt x="1098" y="1131"/>
                  </a:lnTo>
                  <a:lnTo>
                    <a:pt x="1077" y="1134"/>
                  </a:lnTo>
                  <a:lnTo>
                    <a:pt x="1054" y="1167"/>
                  </a:lnTo>
                  <a:lnTo>
                    <a:pt x="1029" y="1169"/>
                  </a:lnTo>
                  <a:lnTo>
                    <a:pt x="1024" y="1180"/>
                  </a:lnTo>
                  <a:lnTo>
                    <a:pt x="1038" y="1192"/>
                  </a:lnTo>
                  <a:lnTo>
                    <a:pt x="1028" y="1225"/>
                  </a:lnTo>
                  <a:lnTo>
                    <a:pt x="1020" y="1252"/>
                  </a:lnTo>
                  <a:lnTo>
                    <a:pt x="1014" y="1275"/>
                  </a:lnTo>
                  <a:lnTo>
                    <a:pt x="1009" y="1302"/>
                  </a:lnTo>
                  <a:lnTo>
                    <a:pt x="1014" y="1317"/>
                  </a:lnTo>
                  <a:lnTo>
                    <a:pt x="1025" y="1359"/>
                  </a:lnTo>
                  <a:lnTo>
                    <a:pt x="1030" y="1396"/>
                  </a:lnTo>
                  <a:lnTo>
                    <a:pt x="1042" y="1412"/>
                  </a:lnTo>
                  <a:lnTo>
                    <a:pt x="1035" y="1420"/>
                  </a:lnTo>
                  <a:lnTo>
                    <a:pt x="1017" y="1432"/>
                  </a:lnTo>
                  <a:lnTo>
                    <a:pt x="983" y="1409"/>
                  </a:lnTo>
                  <a:lnTo>
                    <a:pt x="950" y="1402"/>
                  </a:lnTo>
                  <a:lnTo>
                    <a:pt x="942" y="1405"/>
                  </a:lnTo>
                  <a:lnTo>
                    <a:pt x="923" y="1402"/>
                  </a:lnTo>
                  <a:lnTo>
                    <a:pt x="897" y="1383"/>
                  </a:lnTo>
                  <a:lnTo>
                    <a:pt x="866" y="1376"/>
                  </a:lnTo>
                  <a:lnTo>
                    <a:pt x="820" y="1356"/>
                  </a:lnTo>
                  <a:lnTo>
                    <a:pt x="808" y="1332"/>
                  </a:lnTo>
                  <a:lnTo>
                    <a:pt x="800" y="1294"/>
                  </a:lnTo>
                  <a:lnTo>
                    <a:pt x="780" y="1282"/>
                  </a:lnTo>
                  <a:lnTo>
                    <a:pt x="777" y="1268"/>
                  </a:lnTo>
                  <a:lnTo>
                    <a:pt x="780" y="1265"/>
                  </a:lnTo>
                  <a:lnTo>
                    <a:pt x="782" y="1244"/>
                  </a:lnTo>
                  <a:lnTo>
                    <a:pt x="775" y="1240"/>
                  </a:lnTo>
                  <a:lnTo>
                    <a:pt x="772" y="1235"/>
                  </a:lnTo>
                  <a:lnTo>
                    <a:pt x="779" y="1208"/>
                  </a:lnTo>
                  <a:lnTo>
                    <a:pt x="770" y="1194"/>
                  </a:lnTo>
                  <a:lnTo>
                    <a:pt x="750" y="1186"/>
                  </a:lnTo>
                  <a:lnTo>
                    <a:pt x="730" y="1160"/>
                  </a:lnTo>
                  <a:lnTo>
                    <a:pt x="708" y="1120"/>
                  </a:lnTo>
                  <a:lnTo>
                    <a:pt x="683" y="1105"/>
                  </a:lnTo>
                  <a:lnTo>
                    <a:pt x="684" y="1093"/>
                  </a:lnTo>
                  <a:lnTo>
                    <a:pt x="653" y="1019"/>
                  </a:lnTo>
                  <a:lnTo>
                    <a:pt x="647" y="994"/>
                  </a:lnTo>
                  <a:lnTo>
                    <a:pt x="637" y="982"/>
                  </a:lnTo>
                  <a:lnTo>
                    <a:pt x="635" y="974"/>
                  </a:lnTo>
                  <a:lnTo>
                    <a:pt x="599" y="942"/>
                  </a:lnTo>
                  <a:lnTo>
                    <a:pt x="584" y="923"/>
                  </a:lnTo>
                  <a:lnTo>
                    <a:pt x="584" y="917"/>
                  </a:lnTo>
                  <a:lnTo>
                    <a:pt x="568" y="904"/>
                  </a:lnTo>
                  <a:lnTo>
                    <a:pt x="527" y="898"/>
                  </a:lnTo>
                  <a:lnTo>
                    <a:pt x="483" y="893"/>
                  </a:lnTo>
                  <a:lnTo>
                    <a:pt x="464" y="879"/>
                  </a:lnTo>
                  <a:lnTo>
                    <a:pt x="437" y="891"/>
                  </a:lnTo>
                  <a:lnTo>
                    <a:pt x="416" y="900"/>
                  </a:lnTo>
                  <a:lnTo>
                    <a:pt x="402" y="919"/>
                  </a:lnTo>
                  <a:lnTo>
                    <a:pt x="396" y="942"/>
                  </a:lnTo>
                  <a:lnTo>
                    <a:pt x="370" y="978"/>
                  </a:lnTo>
                  <a:lnTo>
                    <a:pt x="355" y="992"/>
                  </a:lnTo>
                  <a:lnTo>
                    <a:pt x="340" y="987"/>
                  </a:lnTo>
                  <a:lnTo>
                    <a:pt x="329" y="979"/>
                  </a:lnTo>
                  <a:lnTo>
                    <a:pt x="317" y="976"/>
                  </a:lnTo>
                  <a:lnTo>
                    <a:pt x="293" y="962"/>
                  </a:lnTo>
                  <a:lnTo>
                    <a:pt x="293" y="959"/>
                  </a:lnTo>
                  <a:lnTo>
                    <a:pt x="283" y="947"/>
                  </a:lnTo>
                  <a:lnTo>
                    <a:pt x="252" y="934"/>
                  </a:lnTo>
                  <a:lnTo>
                    <a:pt x="208" y="888"/>
                  </a:lnTo>
                  <a:lnTo>
                    <a:pt x="194" y="859"/>
                  </a:lnTo>
                  <a:lnTo>
                    <a:pt x="194" y="811"/>
                  </a:lnTo>
                  <a:lnTo>
                    <a:pt x="174" y="772"/>
                  </a:lnTo>
                  <a:lnTo>
                    <a:pt x="171" y="756"/>
                  </a:lnTo>
                  <a:lnTo>
                    <a:pt x="162" y="750"/>
                  </a:lnTo>
                  <a:lnTo>
                    <a:pt x="155" y="737"/>
                  </a:lnTo>
                  <a:lnTo>
                    <a:pt x="125" y="724"/>
                  </a:lnTo>
                  <a:lnTo>
                    <a:pt x="118" y="714"/>
                  </a:lnTo>
                  <a:lnTo>
                    <a:pt x="75" y="667"/>
                  </a:lnTo>
                  <a:lnTo>
                    <a:pt x="67" y="648"/>
                  </a:lnTo>
                  <a:lnTo>
                    <a:pt x="38" y="634"/>
                  </a:lnTo>
                  <a:lnTo>
                    <a:pt x="30" y="608"/>
                  </a:lnTo>
                  <a:lnTo>
                    <a:pt x="14" y="591"/>
                  </a:lnTo>
                  <a:lnTo>
                    <a:pt x="4" y="587"/>
                  </a:lnTo>
                  <a:lnTo>
                    <a:pt x="0" y="55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0" name="Freeform 107">
              <a:extLst>
                <a:ext uri="{FF2B5EF4-FFF2-40B4-BE49-F238E27FC236}">
                  <a16:creationId xmlns:a16="http://schemas.microsoft.com/office/drawing/2014/main" id="{13D1567E-04C8-B175-37D5-8213B3BD21DB}"/>
                </a:ext>
              </a:extLst>
            </p:cNvPr>
            <p:cNvSpPr>
              <a:spLocks/>
            </p:cNvSpPr>
            <p:nvPr/>
          </p:nvSpPr>
          <p:spPr bwMode="auto">
            <a:xfrm>
              <a:off x="2722" y="3492"/>
              <a:ext cx="73" cy="272"/>
            </a:xfrm>
            <a:custGeom>
              <a:avLst/>
              <a:gdLst>
                <a:gd name="T0" fmla="*/ 23 w 73"/>
                <a:gd name="T1" fmla="*/ 272 h 272"/>
                <a:gd name="T2" fmla="*/ 20 w 73"/>
                <a:gd name="T3" fmla="*/ 229 h 272"/>
                <a:gd name="T4" fmla="*/ 4 w 73"/>
                <a:gd name="T5" fmla="*/ 187 h 272"/>
                <a:gd name="T6" fmla="*/ 0 w 73"/>
                <a:gd name="T7" fmla="*/ 145 h 272"/>
                <a:gd name="T8" fmla="*/ 9 w 73"/>
                <a:gd name="T9" fmla="*/ 95 h 272"/>
                <a:gd name="T10" fmla="*/ 29 w 73"/>
                <a:gd name="T11" fmla="*/ 53 h 272"/>
                <a:gd name="T12" fmla="*/ 50 w 73"/>
                <a:gd name="T13" fmla="*/ 21 h 272"/>
                <a:gd name="T14" fmla="*/ 69 w 73"/>
                <a:gd name="T15" fmla="*/ 0 h 272"/>
                <a:gd name="T16" fmla="*/ 73 w 73"/>
                <a:gd name="T17" fmla="*/ 1 h 272"/>
                <a:gd name="T18" fmla="*/ 44 w 73"/>
                <a:gd name="T19" fmla="*/ 41 h 272"/>
                <a:gd name="T20" fmla="*/ 18 w 73"/>
                <a:gd name="T21" fmla="*/ 79 h 272"/>
                <a:gd name="T22" fmla="*/ 5 w 73"/>
                <a:gd name="T23" fmla="*/ 119 h 272"/>
                <a:gd name="T24" fmla="*/ 4 w 73"/>
                <a:gd name="T25" fmla="*/ 150 h 272"/>
                <a:gd name="T26" fmla="*/ 9 w 73"/>
                <a:gd name="T27" fmla="*/ 187 h 272"/>
                <a:gd name="T28" fmla="*/ 24 w 73"/>
                <a:gd name="T29" fmla="*/ 231 h 272"/>
                <a:gd name="T30" fmla="*/ 28 w 73"/>
                <a:gd name="T31" fmla="*/ 262 h 272"/>
                <a:gd name="T32" fmla="*/ 29 w 73"/>
                <a:gd name="T33" fmla="*/ 270 h 272"/>
                <a:gd name="T34" fmla="*/ 23 w 73"/>
                <a:gd name="T35" fmla="*/ 272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3" h="272">
                  <a:moveTo>
                    <a:pt x="23" y="272"/>
                  </a:moveTo>
                  <a:lnTo>
                    <a:pt x="20" y="229"/>
                  </a:lnTo>
                  <a:lnTo>
                    <a:pt x="4" y="187"/>
                  </a:lnTo>
                  <a:lnTo>
                    <a:pt x="0" y="145"/>
                  </a:lnTo>
                  <a:lnTo>
                    <a:pt x="9" y="95"/>
                  </a:lnTo>
                  <a:lnTo>
                    <a:pt x="29" y="53"/>
                  </a:lnTo>
                  <a:lnTo>
                    <a:pt x="50" y="21"/>
                  </a:lnTo>
                  <a:lnTo>
                    <a:pt x="69" y="0"/>
                  </a:lnTo>
                  <a:lnTo>
                    <a:pt x="73" y="1"/>
                  </a:lnTo>
                  <a:lnTo>
                    <a:pt x="44" y="41"/>
                  </a:lnTo>
                  <a:lnTo>
                    <a:pt x="18" y="79"/>
                  </a:lnTo>
                  <a:lnTo>
                    <a:pt x="5" y="119"/>
                  </a:lnTo>
                  <a:lnTo>
                    <a:pt x="4" y="150"/>
                  </a:lnTo>
                  <a:lnTo>
                    <a:pt x="9" y="187"/>
                  </a:lnTo>
                  <a:lnTo>
                    <a:pt x="24" y="231"/>
                  </a:lnTo>
                  <a:lnTo>
                    <a:pt x="28" y="262"/>
                  </a:lnTo>
                  <a:lnTo>
                    <a:pt x="29" y="270"/>
                  </a:lnTo>
                  <a:lnTo>
                    <a:pt x="23" y="27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1" name="Freeform 108">
              <a:extLst>
                <a:ext uri="{FF2B5EF4-FFF2-40B4-BE49-F238E27FC236}">
                  <a16:creationId xmlns:a16="http://schemas.microsoft.com/office/drawing/2014/main" id="{F487265A-CA4C-F770-CA67-8721BB2532BD}"/>
                </a:ext>
              </a:extLst>
            </p:cNvPr>
            <p:cNvSpPr>
              <a:spLocks noEditPoints="1"/>
            </p:cNvSpPr>
            <p:nvPr/>
          </p:nvSpPr>
          <p:spPr bwMode="auto">
            <a:xfrm>
              <a:off x="1697" y="2357"/>
              <a:ext cx="1462" cy="1435"/>
            </a:xfrm>
            <a:custGeom>
              <a:avLst/>
              <a:gdLst>
                <a:gd name="T0" fmla="*/ 759 w 1462"/>
                <a:gd name="T1" fmla="*/ 156 h 1435"/>
                <a:gd name="T2" fmla="*/ 811 w 1462"/>
                <a:gd name="T3" fmla="*/ 307 h 1435"/>
                <a:gd name="T4" fmla="*/ 835 w 1462"/>
                <a:gd name="T5" fmla="*/ 329 h 1435"/>
                <a:gd name="T6" fmla="*/ 964 w 1462"/>
                <a:gd name="T7" fmla="*/ 364 h 1435"/>
                <a:gd name="T8" fmla="*/ 1029 w 1462"/>
                <a:gd name="T9" fmla="*/ 388 h 1435"/>
                <a:gd name="T10" fmla="*/ 1087 w 1462"/>
                <a:gd name="T11" fmla="*/ 372 h 1435"/>
                <a:gd name="T12" fmla="*/ 1180 w 1462"/>
                <a:gd name="T13" fmla="*/ 382 h 1435"/>
                <a:gd name="T14" fmla="*/ 1277 w 1462"/>
                <a:gd name="T15" fmla="*/ 374 h 1435"/>
                <a:gd name="T16" fmla="*/ 1385 w 1462"/>
                <a:gd name="T17" fmla="*/ 420 h 1435"/>
                <a:gd name="T18" fmla="*/ 1454 w 1462"/>
                <a:gd name="T19" fmla="*/ 714 h 1435"/>
                <a:gd name="T20" fmla="*/ 1438 w 1462"/>
                <a:gd name="T21" fmla="*/ 886 h 1435"/>
                <a:gd name="T22" fmla="*/ 1319 w 1462"/>
                <a:gd name="T23" fmla="*/ 989 h 1435"/>
                <a:gd name="T24" fmla="*/ 1181 w 1462"/>
                <a:gd name="T25" fmla="*/ 1079 h 1435"/>
                <a:gd name="T26" fmla="*/ 1023 w 1462"/>
                <a:gd name="T27" fmla="*/ 1182 h 1435"/>
                <a:gd name="T28" fmla="*/ 1013 w 1462"/>
                <a:gd name="T29" fmla="*/ 1276 h 1435"/>
                <a:gd name="T30" fmla="*/ 1018 w 1462"/>
                <a:gd name="T31" fmla="*/ 1431 h 1435"/>
                <a:gd name="T32" fmla="*/ 823 w 1462"/>
                <a:gd name="T33" fmla="*/ 1356 h 1435"/>
                <a:gd name="T34" fmla="*/ 777 w 1462"/>
                <a:gd name="T35" fmla="*/ 1240 h 1435"/>
                <a:gd name="T36" fmla="*/ 686 w 1462"/>
                <a:gd name="T37" fmla="*/ 1105 h 1435"/>
                <a:gd name="T38" fmla="*/ 586 w 1462"/>
                <a:gd name="T39" fmla="*/ 923 h 1435"/>
                <a:gd name="T40" fmla="*/ 416 w 1462"/>
                <a:gd name="T41" fmla="*/ 900 h 1435"/>
                <a:gd name="T42" fmla="*/ 319 w 1462"/>
                <a:gd name="T43" fmla="*/ 976 h 1435"/>
                <a:gd name="T44" fmla="*/ 196 w 1462"/>
                <a:gd name="T45" fmla="*/ 860 h 1435"/>
                <a:gd name="T46" fmla="*/ 120 w 1462"/>
                <a:gd name="T47" fmla="*/ 714 h 1435"/>
                <a:gd name="T48" fmla="*/ 3 w 1462"/>
                <a:gd name="T49" fmla="*/ 555 h 1435"/>
                <a:gd name="T50" fmla="*/ 30 w 1462"/>
                <a:gd name="T51" fmla="*/ 610 h 1435"/>
                <a:gd name="T52" fmla="*/ 161 w 1462"/>
                <a:gd name="T53" fmla="*/ 752 h 1435"/>
                <a:gd name="T54" fmla="*/ 283 w 1462"/>
                <a:gd name="T55" fmla="*/ 949 h 1435"/>
                <a:gd name="T56" fmla="*/ 357 w 1462"/>
                <a:gd name="T57" fmla="*/ 995 h 1435"/>
                <a:gd name="T58" fmla="*/ 439 w 1462"/>
                <a:gd name="T59" fmla="*/ 893 h 1435"/>
                <a:gd name="T60" fmla="*/ 599 w 1462"/>
                <a:gd name="T61" fmla="*/ 944 h 1435"/>
                <a:gd name="T62" fmla="*/ 708 w 1462"/>
                <a:gd name="T63" fmla="*/ 1122 h 1435"/>
                <a:gd name="T64" fmla="*/ 782 w 1462"/>
                <a:gd name="T65" fmla="*/ 1246 h 1435"/>
                <a:gd name="T66" fmla="*/ 867 w 1462"/>
                <a:gd name="T67" fmla="*/ 1378 h 1435"/>
                <a:gd name="T68" fmla="*/ 1038 w 1462"/>
                <a:gd name="T69" fmla="*/ 1423 h 1435"/>
                <a:gd name="T70" fmla="*/ 1023 w 1462"/>
                <a:gd name="T71" fmla="*/ 1253 h 1435"/>
                <a:gd name="T72" fmla="*/ 1078 w 1462"/>
                <a:gd name="T73" fmla="*/ 1137 h 1435"/>
                <a:gd name="T74" fmla="*/ 1265 w 1462"/>
                <a:gd name="T75" fmla="*/ 1035 h 1435"/>
                <a:gd name="T76" fmla="*/ 1400 w 1462"/>
                <a:gd name="T77" fmla="*/ 940 h 1435"/>
                <a:gd name="T78" fmla="*/ 1458 w 1462"/>
                <a:gd name="T79" fmla="*/ 784 h 1435"/>
                <a:gd name="T80" fmla="*/ 1408 w 1462"/>
                <a:gd name="T81" fmla="*/ 600 h 1435"/>
                <a:gd name="T82" fmla="*/ 1315 w 1462"/>
                <a:gd name="T83" fmla="*/ 397 h 1435"/>
                <a:gd name="T84" fmla="*/ 1232 w 1462"/>
                <a:gd name="T85" fmla="*/ 373 h 1435"/>
                <a:gd name="T86" fmla="*/ 1142 w 1462"/>
                <a:gd name="T87" fmla="*/ 394 h 1435"/>
                <a:gd name="T88" fmla="*/ 1061 w 1462"/>
                <a:gd name="T89" fmla="*/ 396 h 1435"/>
                <a:gd name="T90" fmla="*/ 971 w 1462"/>
                <a:gd name="T91" fmla="*/ 362 h 1435"/>
                <a:gd name="T92" fmla="*/ 864 w 1462"/>
                <a:gd name="T93" fmla="*/ 330 h 1435"/>
                <a:gd name="T94" fmla="*/ 807 w 1462"/>
                <a:gd name="T95" fmla="*/ 298 h 1435"/>
                <a:gd name="T96" fmla="*/ 772 w 1462"/>
                <a:gd name="T97" fmla="*/ 14 h 1435"/>
                <a:gd name="T98" fmla="*/ 1048 w 1462"/>
                <a:gd name="T99" fmla="*/ 1407 h 1435"/>
                <a:gd name="T100" fmla="*/ 1076 w 1462"/>
                <a:gd name="T101" fmla="*/ 1157 h 1435"/>
                <a:gd name="T102" fmla="*/ 1032 w 1462"/>
                <a:gd name="T103" fmla="*/ 1323 h 1435"/>
                <a:gd name="T104" fmla="*/ 1048 w 1462"/>
                <a:gd name="T105" fmla="*/ 1407 h 1435"/>
                <a:gd name="T106" fmla="*/ 1032 w 1462"/>
                <a:gd name="T107" fmla="*/ 1254 h 1435"/>
                <a:gd name="T108" fmla="*/ 1032 w 1462"/>
                <a:gd name="T109" fmla="*/ 1229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62" h="1435">
                  <a:moveTo>
                    <a:pt x="1" y="555"/>
                  </a:moveTo>
                  <a:lnTo>
                    <a:pt x="1" y="557"/>
                  </a:lnTo>
                  <a:lnTo>
                    <a:pt x="224" y="579"/>
                  </a:lnTo>
                  <a:lnTo>
                    <a:pt x="401" y="591"/>
                  </a:lnTo>
                  <a:lnTo>
                    <a:pt x="446" y="3"/>
                  </a:lnTo>
                  <a:lnTo>
                    <a:pt x="768" y="17"/>
                  </a:lnTo>
                  <a:lnTo>
                    <a:pt x="759" y="156"/>
                  </a:lnTo>
                  <a:lnTo>
                    <a:pt x="752" y="264"/>
                  </a:lnTo>
                  <a:lnTo>
                    <a:pt x="753" y="277"/>
                  </a:lnTo>
                  <a:lnTo>
                    <a:pt x="781" y="302"/>
                  </a:lnTo>
                  <a:lnTo>
                    <a:pt x="793" y="309"/>
                  </a:lnTo>
                  <a:lnTo>
                    <a:pt x="806" y="309"/>
                  </a:lnTo>
                  <a:lnTo>
                    <a:pt x="808" y="303"/>
                  </a:lnTo>
                  <a:lnTo>
                    <a:pt x="811" y="307"/>
                  </a:lnTo>
                  <a:lnTo>
                    <a:pt x="826" y="308"/>
                  </a:lnTo>
                  <a:lnTo>
                    <a:pt x="835" y="304"/>
                  </a:lnTo>
                  <a:lnTo>
                    <a:pt x="835" y="302"/>
                  </a:lnTo>
                  <a:lnTo>
                    <a:pt x="833" y="302"/>
                  </a:lnTo>
                  <a:lnTo>
                    <a:pt x="832" y="303"/>
                  </a:lnTo>
                  <a:lnTo>
                    <a:pt x="837" y="306"/>
                  </a:lnTo>
                  <a:lnTo>
                    <a:pt x="835" y="329"/>
                  </a:lnTo>
                  <a:lnTo>
                    <a:pt x="863" y="333"/>
                  </a:lnTo>
                  <a:lnTo>
                    <a:pt x="878" y="338"/>
                  </a:lnTo>
                  <a:lnTo>
                    <a:pt x="902" y="343"/>
                  </a:lnTo>
                  <a:lnTo>
                    <a:pt x="919" y="353"/>
                  </a:lnTo>
                  <a:lnTo>
                    <a:pt x="936" y="343"/>
                  </a:lnTo>
                  <a:lnTo>
                    <a:pt x="951" y="346"/>
                  </a:lnTo>
                  <a:lnTo>
                    <a:pt x="964" y="364"/>
                  </a:lnTo>
                  <a:lnTo>
                    <a:pt x="968" y="365"/>
                  </a:lnTo>
                  <a:lnTo>
                    <a:pt x="968" y="377"/>
                  </a:lnTo>
                  <a:lnTo>
                    <a:pt x="990" y="385"/>
                  </a:lnTo>
                  <a:lnTo>
                    <a:pt x="1005" y="372"/>
                  </a:lnTo>
                  <a:lnTo>
                    <a:pt x="1013" y="375"/>
                  </a:lnTo>
                  <a:lnTo>
                    <a:pt x="1025" y="375"/>
                  </a:lnTo>
                  <a:lnTo>
                    <a:pt x="1029" y="388"/>
                  </a:lnTo>
                  <a:lnTo>
                    <a:pt x="1061" y="400"/>
                  </a:lnTo>
                  <a:lnTo>
                    <a:pt x="1076" y="396"/>
                  </a:lnTo>
                  <a:lnTo>
                    <a:pt x="1088" y="372"/>
                  </a:lnTo>
                  <a:lnTo>
                    <a:pt x="1086" y="372"/>
                  </a:lnTo>
                  <a:lnTo>
                    <a:pt x="1086" y="373"/>
                  </a:lnTo>
                  <a:lnTo>
                    <a:pt x="1087" y="373"/>
                  </a:lnTo>
                  <a:lnTo>
                    <a:pt x="1087" y="372"/>
                  </a:lnTo>
                  <a:lnTo>
                    <a:pt x="1086" y="372"/>
                  </a:lnTo>
                  <a:lnTo>
                    <a:pt x="1092" y="385"/>
                  </a:lnTo>
                  <a:lnTo>
                    <a:pt x="1120" y="390"/>
                  </a:lnTo>
                  <a:lnTo>
                    <a:pt x="1141" y="397"/>
                  </a:lnTo>
                  <a:lnTo>
                    <a:pt x="1161" y="404"/>
                  </a:lnTo>
                  <a:lnTo>
                    <a:pt x="1177" y="395"/>
                  </a:lnTo>
                  <a:lnTo>
                    <a:pt x="1180" y="382"/>
                  </a:lnTo>
                  <a:lnTo>
                    <a:pt x="1201" y="382"/>
                  </a:lnTo>
                  <a:lnTo>
                    <a:pt x="1213" y="389"/>
                  </a:lnTo>
                  <a:lnTo>
                    <a:pt x="1232" y="376"/>
                  </a:lnTo>
                  <a:lnTo>
                    <a:pt x="1233" y="376"/>
                  </a:lnTo>
                  <a:lnTo>
                    <a:pt x="1236" y="385"/>
                  </a:lnTo>
                  <a:lnTo>
                    <a:pt x="1266" y="385"/>
                  </a:lnTo>
                  <a:lnTo>
                    <a:pt x="1277" y="374"/>
                  </a:lnTo>
                  <a:lnTo>
                    <a:pt x="1283" y="376"/>
                  </a:lnTo>
                  <a:lnTo>
                    <a:pt x="1294" y="389"/>
                  </a:lnTo>
                  <a:lnTo>
                    <a:pt x="1314" y="401"/>
                  </a:lnTo>
                  <a:lnTo>
                    <a:pt x="1335" y="406"/>
                  </a:lnTo>
                  <a:lnTo>
                    <a:pt x="1349" y="415"/>
                  </a:lnTo>
                  <a:lnTo>
                    <a:pt x="1366" y="427"/>
                  </a:lnTo>
                  <a:lnTo>
                    <a:pt x="1385" y="420"/>
                  </a:lnTo>
                  <a:lnTo>
                    <a:pt x="1396" y="424"/>
                  </a:lnTo>
                  <a:lnTo>
                    <a:pt x="1400" y="543"/>
                  </a:lnTo>
                  <a:lnTo>
                    <a:pt x="1404" y="600"/>
                  </a:lnTo>
                  <a:lnTo>
                    <a:pt x="1408" y="625"/>
                  </a:lnTo>
                  <a:lnTo>
                    <a:pt x="1424" y="652"/>
                  </a:lnTo>
                  <a:lnTo>
                    <a:pt x="1429" y="679"/>
                  </a:lnTo>
                  <a:lnTo>
                    <a:pt x="1454" y="714"/>
                  </a:lnTo>
                  <a:lnTo>
                    <a:pt x="1456" y="733"/>
                  </a:lnTo>
                  <a:lnTo>
                    <a:pt x="1459" y="738"/>
                  </a:lnTo>
                  <a:lnTo>
                    <a:pt x="1455" y="783"/>
                  </a:lnTo>
                  <a:lnTo>
                    <a:pt x="1438" y="813"/>
                  </a:lnTo>
                  <a:lnTo>
                    <a:pt x="1445" y="828"/>
                  </a:lnTo>
                  <a:lnTo>
                    <a:pt x="1443" y="842"/>
                  </a:lnTo>
                  <a:lnTo>
                    <a:pt x="1438" y="886"/>
                  </a:lnTo>
                  <a:lnTo>
                    <a:pt x="1430" y="903"/>
                  </a:lnTo>
                  <a:lnTo>
                    <a:pt x="1431" y="928"/>
                  </a:lnTo>
                  <a:lnTo>
                    <a:pt x="1399" y="937"/>
                  </a:lnTo>
                  <a:lnTo>
                    <a:pt x="1339" y="964"/>
                  </a:lnTo>
                  <a:lnTo>
                    <a:pt x="1334" y="976"/>
                  </a:lnTo>
                  <a:lnTo>
                    <a:pt x="1317" y="987"/>
                  </a:lnTo>
                  <a:lnTo>
                    <a:pt x="1319" y="989"/>
                  </a:lnTo>
                  <a:lnTo>
                    <a:pt x="1317" y="987"/>
                  </a:lnTo>
                  <a:lnTo>
                    <a:pt x="1306" y="996"/>
                  </a:lnTo>
                  <a:lnTo>
                    <a:pt x="1297" y="1001"/>
                  </a:lnTo>
                  <a:lnTo>
                    <a:pt x="1263" y="1033"/>
                  </a:lnTo>
                  <a:lnTo>
                    <a:pt x="1247" y="1046"/>
                  </a:lnTo>
                  <a:lnTo>
                    <a:pt x="1216" y="1065"/>
                  </a:lnTo>
                  <a:lnTo>
                    <a:pt x="1181" y="1079"/>
                  </a:lnTo>
                  <a:lnTo>
                    <a:pt x="1143" y="1099"/>
                  </a:lnTo>
                  <a:lnTo>
                    <a:pt x="1132" y="1109"/>
                  </a:lnTo>
                  <a:lnTo>
                    <a:pt x="1098" y="1130"/>
                  </a:lnTo>
                  <a:lnTo>
                    <a:pt x="1077" y="1134"/>
                  </a:lnTo>
                  <a:lnTo>
                    <a:pt x="1054" y="1167"/>
                  </a:lnTo>
                  <a:lnTo>
                    <a:pt x="1029" y="1168"/>
                  </a:lnTo>
                  <a:lnTo>
                    <a:pt x="1023" y="1182"/>
                  </a:lnTo>
                  <a:lnTo>
                    <a:pt x="1036" y="1194"/>
                  </a:lnTo>
                  <a:lnTo>
                    <a:pt x="1028" y="1225"/>
                  </a:lnTo>
                  <a:lnTo>
                    <a:pt x="1029" y="1226"/>
                  </a:lnTo>
                  <a:lnTo>
                    <a:pt x="1028" y="1225"/>
                  </a:lnTo>
                  <a:lnTo>
                    <a:pt x="1019" y="1253"/>
                  </a:lnTo>
                  <a:lnTo>
                    <a:pt x="1019" y="1253"/>
                  </a:lnTo>
                  <a:lnTo>
                    <a:pt x="1013" y="1276"/>
                  </a:lnTo>
                  <a:lnTo>
                    <a:pt x="1009" y="1303"/>
                  </a:lnTo>
                  <a:lnTo>
                    <a:pt x="1013" y="1318"/>
                  </a:lnTo>
                  <a:lnTo>
                    <a:pt x="1024" y="1360"/>
                  </a:lnTo>
                  <a:lnTo>
                    <a:pt x="1030" y="1397"/>
                  </a:lnTo>
                  <a:lnTo>
                    <a:pt x="1041" y="1413"/>
                  </a:lnTo>
                  <a:lnTo>
                    <a:pt x="1035" y="1420"/>
                  </a:lnTo>
                  <a:lnTo>
                    <a:pt x="1018" y="1431"/>
                  </a:lnTo>
                  <a:lnTo>
                    <a:pt x="984" y="1408"/>
                  </a:lnTo>
                  <a:lnTo>
                    <a:pt x="951" y="1402"/>
                  </a:lnTo>
                  <a:lnTo>
                    <a:pt x="942" y="1404"/>
                  </a:lnTo>
                  <a:lnTo>
                    <a:pt x="924" y="1401"/>
                  </a:lnTo>
                  <a:lnTo>
                    <a:pt x="899" y="1383"/>
                  </a:lnTo>
                  <a:lnTo>
                    <a:pt x="867" y="1376"/>
                  </a:lnTo>
                  <a:lnTo>
                    <a:pt x="823" y="1356"/>
                  </a:lnTo>
                  <a:lnTo>
                    <a:pt x="810" y="1333"/>
                  </a:lnTo>
                  <a:lnTo>
                    <a:pt x="803" y="1294"/>
                  </a:lnTo>
                  <a:lnTo>
                    <a:pt x="783" y="1282"/>
                  </a:lnTo>
                  <a:lnTo>
                    <a:pt x="780" y="1270"/>
                  </a:lnTo>
                  <a:lnTo>
                    <a:pt x="783" y="1267"/>
                  </a:lnTo>
                  <a:lnTo>
                    <a:pt x="786" y="1244"/>
                  </a:lnTo>
                  <a:lnTo>
                    <a:pt x="777" y="1240"/>
                  </a:lnTo>
                  <a:lnTo>
                    <a:pt x="774" y="1236"/>
                  </a:lnTo>
                  <a:lnTo>
                    <a:pt x="781" y="1209"/>
                  </a:lnTo>
                  <a:lnTo>
                    <a:pt x="772" y="1194"/>
                  </a:lnTo>
                  <a:lnTo>
                    <a:pt x="752" y="1186"/>
                  </a:lnTo>
                  <a:lnTo>
                    <a:pt x="732" y="1161"/>
                  </a:lnTo>
                  <a:lnTo>
                    <a:pt x="710" y="1120"/>
                  </a:lnTo>
                  <a:lnTo>
                    <a:pt x="686" y="1105"/>
                  </a:lnTo>
                  <a:lnTo>
                    <a:pt x="687" y="1094"/>
                  </a:lnTo>
                  <a:lnTo>
                    <a:pt x="655" y="1020"/>
                  </a:lnTo>
                  <a:lnTo>
                    <a:pt x="650" y="994"/>
                  </a:lnTo>
                  <a:lnTo>
                    <a:pt x="639" y="983"/>
                  </a:lnTo>
                  <a:lnTo>
                    <a:pt x="638" y="974"/>
                  </a:lnTo>
                  <a:lnTo>
                    <a:pt x="601" y="942"/>
                  </a:lnTo>
                  <a:lnTo>
                    <a:pt x="586" y="923"/>
                  </a:lnTo>
                  <a:lnTo>
                    <a:pt x="586" y="917"/>
                  </a:lnTo>
                  <a:lnTo>
                    <a:pt x="570" y="903"/>
                  </a:lnTo>
                  <a:lnTo>
                    <a:pt x="528" y="896"/>
                  </a:lnTo>
                  <a:lnTo>
                    <a:pt x="484" y="893"/>
                  </a:lnTo>
                  <a:lnTo>
                    <a:pt x="466" y="879"/>
                  </a:lnTo>
                  <a:lnTo>
                    <a:pt x="438" y="890"/>
                  </a:lnTo>
                  <a:lnTo>
                    <a:pt x="416" y="900"/>
                  </a:lnTo>
                  <a:lnTo>
                    <a:pt x="402" y="919"/>
                  </a:lnTo>
                  <a:lnTo>
                    <a:pt x="395" y="942"/>
                  </a:lnTo>
                  <a:lnTo>
                    <a:pt x="369" y="978"/>
                  </a:lnTo>
                  <a:lnTo>
                    <a:pt x="356" y="991"/>
                  </a:lnTo>
                  <a:lnTo>
                    <a:pt x="342" y="986"/>
                  </a:lnTo>
                  <a:lnTo>
                    <a:pt x="330" y="979"/>
                  </a:lnTo>
                  <a:lnTo>
                    <a:pt x="319" y="976"/>
                  </a:lnTo>
                  <a:lnTo>
                    <a:pt x="297" y="962"/>
                  </a:lnTo>
                  <a:lnTo>
                    <a:pt x="297" y="960"/>
                  </a:lnTo>
                  <a:lnTo>
                    <a:pt x="297" y="959"/>
                  </a:lnTo>
                  <a:lnTo>
                    <a:pt x="285" y="947"/>
                  </a:lnTo>
                  <a:lnTo>
                    <a:pt x="254" y="934"/>
                  </a:lnTo>
                  <a:lnTo>
                    <a:pt x="210" y="888"/>
                  </a:lnTo>
                  <a:lnTo>
                    <a:pt x="196" y="860"/>
                  </a:lnTo>
                  <a:lnTo>
                    <a:pt x="196" y="812"/>
                  </a:lnTo>
                  <a:lnTo>
                    <a:pt x="176" y="772"/>
                  </a:lnTo>
                  <a:lnTo>
                    <a:pt x="173" y="756"/>
                  </a:lnTo>
                  <a:lnTo>
                    <a:pt x="164" y="749"/>
                  </a:lnTo>
                  <a:lnTo>
                    <a:pt x="157" y="737"/>
                  </a:lnTo>
                  <a:lnTo>
                    <a:pt x="127" y="724"/>
                  </a:lnTo>
                  <a:lnTo>
                    <a:pt x="120" y="714"/>
                  </a:lnTo>
                  <a:lnTo>
                    <a:pt x="77" y="667"/>
                  </a:lnTo>
                  <a:lnTo>
                    <a:pt x="69" y="647"/>
                  </a:lnTo>
                  <a:lnTo>
                    <a:pt x="41" y="634"/>
                  </a:lnTo>
                  <a:lnTo>
                    <a:pt x="32" y="608"/>
                  </a:lnTo>
                  <a:lnTo>
                    <a:pt x="16" y="590"/>
                  </a:lnTo>
                  <a:lnTo>
                    <a:pt x="6" y="587"/>
                  </a:lnTo>
                  <a:lnTo>
                    <a:pt x="3" y="555"/>
                  </a:lnTo>
                  <a:lnTo>
                    <a:pt x="1" y="555"/>
                  </a:lnTo>
                  <a:lnTo>
                    <a:pt x="1" y="557"/>
                  </a:lnTo>
                  <a:lnTo>
                    <a:pt x="1" y="555"/>
                  </a:lnTo>
                  <a:lnTo>
                    <a:pt x="0" y="556"/>
                  </a:lnTo>
                  <a:lnTo>
                    <a:pt x="3" y="590"/>
                  </a:lnTo>
                  <a:lnTo>
                    <a:pt x="15" y="593"/>
                  </a:lnTo>
                  <a:lnTo>
                    <a:pt x="30" y="610"/>
                  </a:lnTo>
                  <a:lnTo>
                    <a:pt x="38" y="636"/>
                  </a:lnTo>
                  <a:lnTo>
                    <a:pt x="66" y="650"/>
                  </a:lnTo>
                  <a:lnTo>
                    <a:pt x="75" y="669"/>
                  </a:lnTo>
                  <a:lnTo>
                    <a:pt x="117" y="716"/>
                  </a:lnTo>
                  <a:lnTo>
                    <a:pt x="125" y="727"/>
                  </a:lnTo>
                  <a:lnTo>
                    <a:pt x="155" y="739"/>
                  </a:lnTo>
                  <a:lnTo>
                    <a:pt x="161" y="752"/>
                  </a:lnTo>
                  <a:lnTo>
                    <a:pt x="171" y="757"/>
                  </a:lnTo>
                  <a:lnTo>
                    <a:pt x="173" y="773"/>
                  </a:lnTo>
                  <a:lnTo>
                    <a:pt x="193" y="812"/>
                  </a:lnTo>
                  <a:lnTo>
                    <a:pt x="193" y="861"/>
                  </a:lnTo>
                  <a:lnTo>
                    <a:pt x="206" y="890"/>
                  </a:lnTo>
                  <a:lnTo>
                    <a:pt x="252" y="937"/>
                  </a:lnTo>
                  <a:lnTo>
                    <a:pt x="283" y="949"/>
                  </a:lnTo>
                  <a:lnTo>
                    <a:pt x="293" y="960"/>
                  </a:lnTo>
                  <a:lnTo>
                    <a:pt x="293" y="963"/>
                  </a:lnTo>
                  <a:lnTo>
                    <a:pt x="293" y="964"/>
                  </a:lnTo>
                  <a:lnTo>
                    <a:pt x="318" y="978"/>
                  </a:lnTo>
                  <a:lnTo>
                    <a:pt x="329" y="982"/>
                  </a:lnTo>
                  <a:lnTo>
                    <a:pt x="339" y="989"/>
                  </a:lnTo>
                  <a:lnTo>
                    <a:pt x="357" y="995"/>
                  </a:lnTo>
                  <a:lnTo>
                    <a:pt x="372" y="980"/>
                  </a:lnTo>
                  <a:lnTo>
                    <a:pt x="398" y="943"/>
                  </a:lnTo>
                  <a:lnTo>
                    <a:pt x="404" y="920"/>
                  </a:lnTo>
                  <a:lnTo>
                    <a:pt x="418" y="902"/>
                  </a:lnTo>
                  <a:lnTo>
                    <a:pt x="439" y="893"/>
                  </a:lnTo>
                  <a:lnTo>
                    <a:pt x="438" y="892"/>
                  </a:lnTo>
                  <a:lnTo>
                    <a:pt x="439" y="893"/>
                  </a:lnTo>
                  <a:lnTo>
                    <a:pt x="465" y="883"/>
                  </a:lnTo>
                  <a:lnTo>
                    <a:pt x="483" y="896"/>
                  </a:lnTo>
                  <a:lnTo>
                    <a:pt x="528" y="900"/>
                  </a:lnTo>
                  <a:lnTo>
                    <a:pt x="569" y="906"/>
                  </a:lnTo>
                  <a:lnTo>
                    <a:pt x="583" y="918"/>
                  </a:lnTo>
                  <a:lnTo>
                    <a:pt x="583" y="924"/>
                  </a:lnTo>
                  <a:lnTo>
                    <a:pt x="599" y="944"/>
                  </a:lnTo>
                  <a:lnTo>
                    <a:pt x="635" y="976"/>
                  </a:lnTo>
                  <a:lnTo>
                    <a:pt x="636" y="984"/>
                  </a:lnTo>
                  <a:lnTo>
                    <a:pt x="647" y="996"/>
                  </a:lnTo>
                  <a:lnTo>
                    <a:pt x="652" y="1021"/>
                  </a:lnTo>
                  <a:lnTo>
                    <a:pt x="684" y="1094"/>
                  </a:lnTo>
                  <a:lnTo>
                    <a:pt x="683" y="1107"/>
                  </a:lnTo>
                  <a:lnTo>
                    <a:pt x="708" y="1122"/>
                  </a:lnTo>
                  <a:lnTo>
                    <a:pt x="730" y="1162"/>
                  </a:lnTo>
                  <a:lnTo>
                    <a:pt x="750" y="1188"/>
                  </a:lnTo>
                  <a:lnTo>
                    <a:pt x="769" y="1197"/>
                  </a:lnTo>
                  <a:lnTo>
                    <a:pt x="778" y="1209"/>
                  </a:lnTo>
                  <a:lnTo>
                    <a:pt x="771" y="1236"/>
                  </a:lnTo>
                  <a:lnTo>
                    <a:pt x="775" y="1243"/>
                  </a:lnTo>
                  <a:lnTo>
                    <a:pt x="782" y="1246"/>
                  </a:lnTo>
                  <a:lnTo>
                    <a:pt x="780" y="1265"/>
                  </a:lnTo>
                  <a:lnTo>
                    <a:pt x="776" y="1269"/>
                  </a:lnTo>
                  <a:lnTo>
                    <a:pt x="780" y="1284"/>
                  </a:lnTo>
                  <a:lnTo>
                    <a:pt x="799" y="1296"/>
                  </a:lnTo>
                  <a:lnTo>
                    <a:pt x="807" y="1334"/>
                  </a:lnTo>
                  <a:lnTo>
                    <a:pt x="820" y="1358"/>
                  </a:lnTo>
                  <a:lnTo>
                    <a:pt x="867" y="1378"/>
                  </a:lnTo>
                  <a:lnTo>
                    <a:pt x="897" y="1386"/>
                  </a:lnTo>
                  <a:lnTo>
                    <a:pt x="923" y="1404"/>
                  </a:lnTo>
                  <a:lnTo>
                    <a:pt x="943" y="1407"/>
                  </a:lnTo>
                  <a:lnTo>
                    <a:pt x="951" y="1405"/>
                  </a:lnTo>
                  <a:lnTo>
                    <a:pt x="983" y="1412"/>
                  </a:lnTo>
                  <a:lnTo>
                    <a:pt x="1018" y="1435"/>
                  </a:lnTo>
                  <a:lnTo>
                    <a:pt x="1038" y="1423"/>
                  </a:lnTo>
                  <a:lnTo>
                    <a:pt x="1044" y="1413"/>
                  </a:lnTo>
                  <a:lnTo>
                    <a:pt x="1033" y="1396"/>
                  </a:lnTo>
                  <a:lnTo>
                    <a:pt x="1027" y="1359"/>
                  </a:lnTo>
                  <a:lnTo>
                    <a:pt x="1016" y="1317"/>
                  </a:lnTo>
                  <a:lnTo>
                    <a:pt x="1012" y="1303"/>
                  </a:lnTo>
                  <a:lnTo>
                    <a:pt x="1016" y="1276"/>
                  </a:lnTo>
                  <a:lnTo>
                    <a:pt x="1023" y="1253"/>
                  </a:lnTo>
                  <a:lnTo>
                    <a:pt x="1023" y="1253"/>
                  </a:lnTo>
                  <a:lnTo>
                    <a:pt x="1031" y="1226"/>
                  </a:lnTo>
                  <a:lnTo>
                    <a:pt x="1040" y="1193"/>
                  </a:lnTo>
                  <a:lnTo>
                    <a:pt x="1027" y="1181"/>
                  </a:lnTo>
                  <a:lnTo>
                    <a:pt x="1031" y="1171"/>
                  </a:lnTo>
                  <a:lnTo>
                    <a:pt x="1056" y="1170"/>
                  </a:lnTo>
                  <a:lnTo>
                    <a:pt x="1078" y="1137"/>
                  </a:lnTo>
                  <a:lnTo>
                    <a:pt x="1099" y="1133"/>
                  </a:lnTo>
                  <a:lnTo>
                    <a:pt x="1134" y="1111"/>
                  </a:lnTo>
                  <a:lnTo>
                    <a:pt x="1145" y="1103"/>
                  </a:lnTo>
                  <a:lnTo>
                    <a:pt x="1182" y="1082"/>
                  </a:lnTo>
                  <a:lnTo>
                    <a:pt x="1217" y="1067"/>
                  </a:lnTo>
                  <a:lnTo>
                    <a:pt x="1249" y="1048"/>
                  </a:lnTo>
                  <a:lnTo>
                    <a:pt x="1265" y="1035"/>
                  </a:lnTo>
                  <a:lnTo>
                    <a:pt x="1299" y="1004"/>
                  </a:lnTo>
                  <a:lnTo>
                    <a:pt x="1307" y="998"/>
                  </a:lnTo>
                  <a:lnTo>
                    <a:pt x="1320" y="990"/>
                  </a:lnTo>
                  <a:lnTo>
                    <a:pt x="1320" y="990"/>
                  </a:lnTo>
                  <a:lnTo>
                    <a:pt x="1336" y="978"/>
                  </a:lnTo>
                  <a:lnTo>
                    <a:pt x="1341" y="967"/>
                  </a:lnTo>
                  <a:lnTo>
                    <a:pt x="1400" y="940"/>
                  </a:lnTo>
                  <a:lnTo>
                    <a:pt x="1435" y="930"/>
                  </a:lnTo>
                  <a:lnTo>
                    <a:pt x="1433" y="904"/>
                  </a:lnTo>
                  <a:lnTo>
                    <a:pt x="1441" y="886"/>
                  </a:lnTo>
                  <a:lnTo>
                    <a:pt x="1446" y="843"/>
                  </a:lnTo>
                  <a:lnTo>
                    <a:pt x="1449" y="828"/>
                  </a:lnTo>
                  <a:lnTo>
                    <a:pt x="1441" y="813"/>
                  </a:lnTo>
                  <a:lnTo>
                    <a:pt x="1458" y="784"/>
                  </a:lnTo>
                  <a:lnTo>
                    <a:pt x="1462" y="737"/>
                  </a:lnTo>
                  <a:lnTo>
                    <a:pt x="1459" y="732"/>
                  </a:lnTo>
                  <a:lnTo>
                    <a:pt x="1457" y="713"/>
                  </a:lnTo>
                  <a:lnTo>
                    <a:pt x="1432" y="678"/>
                  </a:lnTo>
                  <a:lnTo>
                    <a:pt x="1427" y="651"/>
                  </a:lnTo>
                  <a:lnTo>
                    <a:pt x="1411" y="624"/>
                  </a:lnTo>
                  <a:lnTo>
                    <a:pt x="1408" y="600"/>
                  </a:lnTo>
                  <a:lnTo>
                    <a:pt x="1403" y="543"/>
                  </a:lnTo>
                  <a:lnTo>
                    <a:pt x="1399" y="422"/>
                  </a:lnTo>
                  <a:lnTo>
                    <a:pt x="1385" y="417"/>
                  </a:lnTo>
                  <a:lnTo>
                    <a:pt x="1367" y="423"/>
                  </a:lnTo>
                  <a:lnTo>
                    <a:pt x="1351" y="411"/>
                  </a:lnTo>
                  <a:lnTo>
                    <a:pt x="1336" y="404"/>
                  </a:lnTo>
                  <a:lnTo>
                    <a:pt x="1315" y="397"/>
                  </a:lnTo>
                  <a:lnTo>
                    <a:pt x="1296" y="387"/>
                  </a:lnTo>
                  <a:lnTo>
                    <a:pt x="1285" y="374"/>
                  </a:lnTo>
                  <a:lnTo>
                    <a:pt x="1277" y="371"/>
                  </a:lnTo>
                  <a:lnTo>
                    <a:pt x="1265" y="381"/>
                  </a:lnTo>
                  <a:lnTo>
                    <a:pt x="1238" y="381"/>
                  </a:lnTo>
                  <a:lnTo>
                    <a:pt x="1235" y="373"/>
                  </a:lnTo>
                  <a:lnTo>
                    <a:pt x="1232" y="373"/>
                  </a:lnTo>
                  <a:lnTo>
                    <a:pt x="1231" y="373"/>
                  </a:lnTo>
                  <a:lnTo>
                    <a:pt x="1213" y="385"/>
                  </a:lnTo>
                  <a:lnTo>
                    <a:pt x="1202" y="379"/>
                  </a:lnTo>
                  <a:lnTo>
                    <a:pt x="1178" y="379"/>
                  </a:lnTo>
                  <a:lnTo>
                    <a:pt x="1174" y="393"/>
                  </a:lnTo>
                  <a:lnTo>
                    <a:pt x="1161" y="400"/>
                  </a:lnTo>
                  <a:lnTo>
                    <a:pt x="1142" y="394"/>
                  </a:lnTo>
                  <a:lnTo>
                    <a:pt x="1121" y="387"/>
                  </a:lnTo>
                  <a:lnTo>
                    <a:pt x="1094" y="381"/>
                  </a:lnTo>
                  <a:lnTo>
                    <a:pt x="1088" y="369"/>
                  </a:lnTo>
                  <a:lnTo>
                    <a:pt x="1086" y="369"/>
                  </a:lnTo>
                  <a:lnTo>
                    <a:pt x="1085" y="369"/>
                  </a:lnTo>
                  <a:lnTo>
                    <a:pt x="1074" y="394"/>
                  </a:lnTo>
                  <a:lnTo>
                    <a:pt x="1061" y="396"/>
                  </a:lnTo>
                  <a:lnTo>
                    <a:pt x="1031" y="385"/>
                  </a:lnTo>
                  <a:lnTo>
                    <a:pt x="1028" y="372"/>
                  </a:lnTo>
                  <a:lnTo>
                    <a:pt x="1014" y="372"/>
                  </a:lnTo>
                  <a:lnTo>
                    <a:pt x="1004" y="368"/>
                  </a:lnTo>
                  <a:lnTo>
                    <a:pt x="989" y="380"/>
                  </a:lnTo>
                  <a:lnTo>
                    <a:pt x="971" y="375"/>
                  </a:lnTo>
                  <a:lnTo>
                    <a:pt x="971" y="362"/>
                  </a:lnTo>
                  <a:lnTo>
                    <a:pt x="966" y="361"/>
                  </a:lnTo>
                  <a:lnTo>
                    <a:pt x="953" y="343"/>
                  </a:lnTo>
                  <a:lnTo>
                    <a:pt x="936" y="338"/>
                  </a:lnTo>
                  <a:lnTo>
                    <a:pt x="919" y="350"/>
                  </a:lnTo>
                  <a:lnTo>
                    <a:pt x="904" y="339"/>
                  </a:lnTo>
                  <a:lnTo>
                    <a:pt x="878" y="335"/>
                  </a:lnTo>
                  <a:lnTo>
                    <a:pt x="864" y="330"/>
                  </a:lnTo>
                  <a:lnTo>
                    <a:pt x="838" y="325"/>
                  </a:lnTo>
                  <a:lnTo>
                    <a:pt x="840" y="304"/>
                  </a:lnTo>
                  <a:lnTo>
                    <a:pt x="832" y="300"/>
                  </a:lnTo>
                  <a:lnTo>
                    <a:pt x="832" y="302"/>
                  </a:lnTo>
                  <a:lnTo>
                    <a:pt x="826" y="305"/>
                  </a:lnTo>
                  <a:lnTo>
                    <a:pt x="812" y="304"/>
                  </a:lnTo>
                  <a:lnTo>
                    <a:pt x="807" y="298"/>
                  </a:lnTo>
                  <a:lnTo>
                    <a:pt x="804" y="306"/>
                  </a:lnTo>
                  <a:lnTo>
                    <a:pt x="794" y="306"/>
                  </a:lnTo>
                  <a:lnTo>
                    <a:pt x="782" y="300"/>
                  </a:lnTo>
                  <a:lnTo>
                    <a:pt x="757" y="275"/>
                  </a:lnTo>
                  <a:lnTo>
                    <a:pt x="756" y="264"/>
                  </a:lnTo>
                  <a:lnTo>
                    <a:pt x="762" y="156"/>
                  </a:lnTo>
                  <a:lnTo>
                    <a:pt x="772" y="14"/>
                  </a:lnTo>
                  <a:lnTo>
                    <a:pt x="442" y="0"/>
                  </a:lnTo>
                  <a:lnTo>
                    <a:pt x="397" y="587"/>
                  </a:lnTo>
                  <a:lnTo>
                    <a:pt x="224" y="576"/>
                  </a:lnTo>
                  <a:lnTo>
                    <a:pt x="0" y="554"/>
                  </a:lnTo>
                  <a:lnTo>
                    <a:pt x="0" y="556"/>
                  </a:lnTo>
                  <a:lnTo>
                    <a:pt x="1" y="555"/>
                  </a:lnTo>
                  <a:close/>
                  <a:moveTo>
                    <a:pt x="1048" y="1407"/>
                  </a:moveTo>
                  <a:lnTo>
                    <a:pt x="1050" y="1407"/>
                  </a:lnTo>
                  <a:lnTo>
                    <a:pt x="1046" y="1364"/>
                  </a:lnTo>
                  <a:lnTo>
                    <a:pt x="1030" y="1322"/>
                  </a:lnTo>
                  <a:lnTo>
                    <a:pt x="1027" y="1280"/>
                  </a:lnTo>
                  <a:lnTo>
                    <a:pt x="1035" y="1230"/>
                  </a:lnTo>
                  <a:lnTo>
                    <a:pt x="1055" y="1189"/>
                  </a:lnTo>
                  <a:lnTo>
                    <a:pt x="1076" y="1157"/>
                  </a:lnTo>
                  <a:lnTo>
                    <a:pt x="1094" y="1136"/>
                  </a:lnTo>
                  <a:lnTo>
                    <a:pt x="1095" y="1137"/>
                  </a:lnTo>
                  <a:lnTo>
                    <a:pt x="1068" y="1174"/>
                  </a:lnTo>
                  <a:lnTo>
                    <a:pt x="1041" y="1214"/>
                  </a:lnTo>
                  <a:lnTo>
                    <a:pt x="1029" y="1254"/>
                  </a:lnTo>
                  <a:lnTo>
                    <a:pt x="1027" y="1285"/>
                  </a:lnTo>
                  <a:lnTo>
                    <a:pt x="1032" y="1323"/>
                  </a:lnTo>
                  <a:lnTo>
                    <a:pt x="1048" y="1366"/>
                  </a:lnTo>
                  <a:lnTo>
                    <a:pt x="1052" y="1397"/>
                  </a:lnTo>
                  <a:lnTo>
                    <a:pt x="1052" y="1404"/>
                  </a:lnTo>
                  <a:lnTo>
                    <a:pt x="1048" y="1406"/>
                  </a:lnTo>
                  <a:lnTo>
                    <a:pt x="1048" y="1407"/>
                  </a:lnTo>
                  <a:lnTo>
                    <a:pt x="1050" y="1407"/>
                  </a:lnTo>
                  <a:lnTo>
                    <a:pt x="1048" y="1407"/>
                  </a:lnTo>
                  <a:lnTo>
                    <a:pt x="1049" y="1408"/>
                  </a:lnTo>
                  <a:lnTo>
                    <a:pt x="1056" y="1406"/>
                  </a:lnTo>
                  <a:lnTo>
                    <a:pt x="1055" y="1397"/>
                  </a:lnTo>
                  <a:lnTo>
                    <a:pt x="1052" y="1364"/>
                  </a:lnTo>
                  <a:lnTo>
                    <a:pt x="1035" y="1322"/>
                  </a:lnTo>
                  <a:lnTo>
                    <a:pt x="1030" y="1285"/>
                  </a:lnTo>
                  <a:lnTo>
                    <a:pt x="1032" y="1254"/>
                  </a:lnTo>
                  <a:lnTo>
                    <a:pt x="1044" y="1215"/>
                  </a:lnTo>
                  <a:lnTo>
                    <a:pt x="1070" y="1177"/>
                  </a:lnTo>
                  <a:lnTo>
                    <a:pt x="1100" y="1135"/>
                  </a:lnTo>
                  <a:lnTo>
                    <a:pt x="1093" y="1133"/>
                  </a:lnTo>
                  <a:lnTo>
                    <a:pt x="1074" y="1155"/>
                  </a:lnTo>
                  <a:lnTo>
                    <a:pt x="1053" y="1187"/>
                  </a:lnTo>
                  <a:lnTo>
                    <a:pt x="1032" y="1229"/>
                  </a:lnTo>
                  <a:lnTo>
                    <a:pt x="1024" y="1280"/>
                  </a:lnTo>
                  <a:lnTo>
                    <a:pt x="1027" y="1322"/>
                  </a:lnTo>
                  <a:lnTo>
                    <a:pt x="1043" y="1366"/>
                  </a:lnTo>
                  <a:lnTo>
                    <a:pt x="1047" y="1410"/>
                  </a:lnTo>
                  <a:lnTo>
                    <a:pt x="1049" y="1408"/>
                  </a:lnTo>
                  <a:lnTo>
                    <a:pt x="1048" y="1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109">
              <a:extLst>
                <a:ext uri="{FF2B5EF4-FFF2-40B4-BE49-F238E27FC236}">
                  <a16:creationId xmlns:a16="http://schemas.microsoft.com/office/drawing/2014/main" id="{98C826EC-11CE-50F4-E5CC-B45A97AB973A}"/>
                </a:ext>
              </a:extLst>
            </p:cNvPr>
            <p:cNvSpPr>
              <a:spLocks/>
            </p:cNvSpPr>
            <p:nvPr/>
          </p:nvSpPr>
          <p:spPr bwMode="auto">
            <a:xfrm>
              <a:off x="1697" y="2357"/>
              <a:ext cx="1462" cy="1435"/>
            </a:xfrm>
            <a:custGeom>
              <a:avLst/>
              <a:gdLst>
                <a:gd name="T0" fmla="*/ 768 w 1462"/>
                <a:gd name="T1" fmla="*/ 17 h 1435"/>
                <a:gd name="T2" fmla="*/ 806 w 1462"/>
                <a:gd name="T3" fmla="*/ 309 h 1435"/>
                <a:gd name="T4" fmla="*/ 833 w 1462"/>
                <a:gd name="T5" fmla="*/ 302 h 1435"/>
                <a:gd name="T6" fmla="*/ 902 w 1462"/>
                <a:gd name="T7" fmla="*/ 343 h 1435"/>
                <a:gd name="T8" fmla="*/ 968 w 1462"/>
                <a:gd name="T9" fmla="*/ 377 h 1435"/>
                <a:gd name="T10" fmla="*/ 1061 w 1462"/>
                <a:gd name="T11" fmla="*/ 400 h 1435"/>
                <a:gd name="T12" fmla="*/ 1087 w 1462"/>
                <a:gd name="T13" fmla="*/ 372 h 1435"/>
                <a:gd name="T14" fmla="*/ 1177 w 1462"/>
                <a:gd name="T15" fmla="*/ 395 h 1435"/>
                <a:gd name="T16" fmla="*/ 1236 w 1462"/>
                <a:gd name="T17" fmla="*/ 385 h 1435"/>
                <a:gd name="T18" fmla="*/ 1335 w 1462"/>
                <a:gd name="T19" fmla="*/ 406 h 1435"/>
                <a:gd name="T20" fmla="*/ 1404 w 1462"/>
                <a:gd name="T21" fmla="*/ 600 h 1435"/>
                <a:gd name="T22" fmla="*/ 1459 w 1462"/>
                <a:gd name="T23" fmla="*/ 738 h 1435"/>
                <a:gd name="T24" fmla="*/ 1430 w 1462"/>
                <a:gd name="T25" fmla="*/ 903 h 1435"/>
                <a:gd name="T26" fmla="*/ 1319 w 1462"/>
                <a:gd name="T27" fmla="*/ 989 h 1435"/>
                <a:gd name="T28" fmla="*/ 1216 w 1462"/>
                <a:gd name="T29" fmla="*/ 1065 h 1435"/>
                <a:gd name="T30" fmla="*/ 1054 w 1462"/>
                <a:gd name="T31" fmla="*/ 1167 h 1435"/>
                <a:gd name="T32" fmla="*/ 1028 w 1462"/>
                <a:gd name="T33" fmla="*/ 1225 h 1435"/>
                <a:gd name="T34" fmla="*/ 1024 w 1462"/>
                <a:gd name="T35" fmla="*/ 1360 h 1435"/>
                <a:gd name="T36" fmla="*/ 951 w 1462"/>
                <a:gd name="T37" fmla="*/ 1402 h 1435"/>
                <a:gd name="T38" fmla="*/ 810 w 1462"/>
                <a:gd name="T39" fmla="*/ 1333 h 1435"/>
                <a:gd name="T40" fmla="*/ 777 w 1462"/>
                <a:gd name="T41" fmla="*/ 1240 h 1435"/>
                <a:gd name="T42" fmla="*/ 710 w 1462"/>
                <a:gd name="T43" fmla="*/ 1120 h 1435"/>
                <a:gd name="T44" fmla="*/ 638 w 1462"/>
                <a:gd name="T45" fmla="*/ 974 h 1435"/>
                <a:gd name="T46" fmla="*/ 484 w 1462"/>
                <a:gd name="T47" fmla="*/ 893 h 1435"/>
                <a:gd name="T48" fmla="*/ 369 w 1462"/>
                <a:gd name="T49" fmla="*/ 978 h 1435"/>
                <a:gd name="T50" fmla="*/ 297 w 1462"/>
                <a:gd name="T51" fmla="*/ 960 h 1435"/>
                <a:gd name="T52" fmla="*/ 196 w 1462"/>
                <a:gd name="T53" fmla="*/ 812 h 1435"/>
                <a:gd name="T54" fmla="*/ 120 w 1462"/>
                <a:gd name="T55" fmla="*/ 714 h 1435"/>
                <a:gd name="T56" fmla="*/ 6 w 1462"/>
                <a:gd name="T57" fmla="*/ 587 h 1435"/>
                <a:gd name="T58" fmla="*/ 3 w 1462"/>
                <a:gd name="T59" fmla="*/ 590 h 1435"/>
                <a:gd name="T60" fmla="*/ 117 w 1462"/>
                <a:gd name="T61" fmla="*/ 716 h 1435"/>
                <a:gd name="T62" fmla="*/ 193 w 1462"/>
                <a:gd name="T63" fmla="*/ 812 h 1435"/>
                <a:gd name="T64" fmla="*/ 293 w 1462"/>
                <a:gd name="T65" fmla="*/ 963 h 1435"/>
                <a:gd name="T66" fmla="*/ 372 w 1462"/>
                <a:gd name="T67" fmla="*/ 980 h 1435"/>
                <a:gd name="T68" fmla="*/ 439 w 1462"/>
                <a:gd name="T69" fmla="*/ 893 h 1435"/>
                <a:gd name="T70" fmla="*/ 583 w 1462"/>
                <a:gd name="T71" fmla="*/ 924 h 1435"/>
                <a:gd name="T72" fmla="*/ 684 w 1462"/>
                <a:gd name="T73" fmla="*/ 1094 h 1435"/>
                <a:gd name="T74" fmla="*/ 778 w 1462"/>
                <a:gd name="T75" fmla="*/ 1209 h 1435"/>
                <a:gd name="T76" fmla="*/ 780 w 1462"/>
                <a:gd name="T77" fmla="*/ 1284 h 1435"/>
                <a:gd name="T78" fmla="*/ 923 w 1462"/>
                <a:gd name="T79" fmla="*/ 1404 h 1435"/>
                <a:gd name="T80" fmla="*/ 1044 w 1462"/>
                <a:gd name="T81" fmla="*/ 1413 h 1435"/>
                <a:gd name="T82" fmla="*/ 1023 w 1462"/>
                <a:gd name="T83" fmla="*/ 1253 h 1435"/>
                <a:gd name="T84" fmla="*/ 1056 w 1462"/>
                <a:gd name="T85" fmla="*/ 1170 h 1435"/>
                <a:gd name="T86" fmla="*/ 1217 w 1462"/>
                <a:gd name="T87" fmla="*/ 1067 h 1435"/>
                <a:gd name="T88" fmla="*/ 1320 w 1462"/>
                <a:gd name="T89" fmla="*/ 990 h 1435"/>
                <a:gd name="T90" fmla="*/ 1441 w 1462"/>
                <a:gd name="T91" fmla="*/ 886 h 1435"/>
                <a:gd name="T92" fmla="*/ 1459 w 1462"/>
                <a:gd name="T93" fmla="*/ 732 h 1435"/>
                <a:gd name="T94" fmla="*/ 1403 w 1462"/>
                <a:gd name="T95" fmla="*/ 543 h 1435"/>
                <a:gd name="T96" fmla="*/ 1315 w 1462"/>
                <a:gd name="T97" fmla="*/ 397 h 1435"/>
                <a:gd name="T98" fmla="*/ 1235 w 1462"/>
                <a:gd name="T99" fmla="*/ 373 h 1435"/>
                <a:gd name="T100" fmla="*/ 1174 w 1462"/>
                <a:gd name="T101" fmla="*/ 393 h 1435"/>
                <a:gd name="T102" fmla="*/ 1086 w 1462"/>
                <a:gd name="T103" fmla="*/ 369 h 1435"/>
                <a:gd name="T104" fmla="*/ 1014 w 1462"/>
                <a:gd name="T105" fmla="*/ 372 h 1435"/>
                <a:gd name="T106" fmla="*/ 953 w 1462"/>
                <a:gd name="T107" fmla="*/ 343 h 1435"/>
                <a:gd name="T108" fmla="*/ 838 w 1462"/>
                <a:gd name="T109" fmla="*/ 325 h 1435"/>
                <a:gd name="T110" fmla="*/ 807 w 1462"/>
                <a:gd name="T111" fmla="*/ 298 h 1435"/>
                <a:gd name="T112" fmla="*/ 762 w 1462"/>
                <a:gd name="T113" fmla="*/ 156 h 1435"/>
                <a:gd name="T114" fmla="*/ 0 w 1462"/>
                <a:gd name="T115" fmla="*/ 556 h 1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62" h="1435">
                  <a:moveTo>
                    <a:pt x="1" y="555"/>
                  </a:moveTo>
                  <a:lnTo>
                    <a:pt x="1" y="557"/>
                  </a:lnTo>
                  <a:lnTo>
                    <a:pt x="224" y="579"/>
                  </a:lnTo>
                  <a:lnTo>
                    <a:pt x="401" y="591"/>
                  </a:lnTo>
                  <a:lnTo>
                    <a:pt x="446" y="3"/>
                  </a:lnTo>
                  <a:lnTo>
                    <a:pt x="768" y="17"/>
                  </a:lnTo>
                  <a:lnTo>
                    <a:pt x="759" y="156"/>
                  </a:lnTo>
                  <a:lnTo>
                    <a:pt x="752" y="264"/>
                  </a:lnTo>
                  <a:lnTo>
                    <a:pt x="753" y="277"/>
                  </a:lnTo>
                  <a:lnTo>
                    <a:pt x="781" y="302"/>
                  </a:lnTo>
                  <a:lnTo>
                    <a:pt x="793" y="309"/>
                  </a:lnTo>
                  <a:lnTo>
                    <a:pt x="806" y="309"/>
                  </a:lnTo>
                  <a:lnTo>
                    <a:pt x="808" y="303"/>
                  </a:lnTo>
                  <a:lnTo>
                    <a:pt x="811" y="307"/>
                  </a:lnTo>
                  <a:lnTo>
                    <a:pt x="826" y="308"/>
                  </a:lnTo>
                  <a:lnTo>
                    <a:pt x="835" y="304"/>
                  </a:lnTo>
                  <a:lnTo>
                    <a:pt x="835" y="302"/>
                  </a:lnTo>
                  <a:lnTo>
                    <a:pt x="833" y="302"/>
                  </a:lnTo>
                  <a:lnTo>
                    <a:pt x="832" y="303"/>
                  </a:lnTo>
                  <a:lnTo>
                    <a:pt x="837" y="306"/>
                  </a:lnTo>
                  <a:lnTo>
                    <a:pt x="835" y="329"/>
                  </a:lnTo>
                  <a:lnTo>
                    <a:pt x="863" y="333"/>
                  </a:lnTo>
                  <a:lnTo>
                    <a:pt x="878" y="338"/>
                  </a:lnTo>
                  <a:lnTo>
                    <a:pt x="902" y="343"/>
                  </a:lnTo>
                  <a:lnTo>
                    <a:pt x="919" y="353"/>
                  </a:lnTo>
                  <a:lnTo>
                    <a:pt x="936" y="343"/>
                  </a:lnTo>
                  <a:lnTo>
                    <a:pt x="951" y="346"/>
                  </a:lnTo>
                  <a:lnTo>
                    <a:pt x="964" y="364"/>
                  </a:lnTo>
                  <a:lnTo>
                    <a:pt x="968" y="365"/>
                  </a:lnTo>
                  <a:lnTo>
                    <a:pt x="968" y="377"/>
                  </a:lnTo>
                  <a:lnTo>
                    <a:pt x="990" y="385"/>
                  </a:lnTo>
                  <a:lnTo>
                    <a:pt x="1005" y="372"/>
                  </a:lnTo>
                  <a:lnTo>
                    <a:pt x="1013" y="375"/>
                  </a:lnTo>
                  <a:lnTo>
                    <a:pt x="1025" y="375"/>
                  </a:lnTo>
                  <a:lnTo>
                    <a:pt x="1029" y="388"/>
                  </a:lnTo>
                  <a:lnTo>
                    <a:pt x="1061" y="400"/>
                  </a:lnTo>
                  <a:lnTo>
                    <a:pt x="1076" y="396"/>
                  </a:lnTo>
                  <a:lnTo>
                    <a:pt x="1088" y="372"/>
                  </a:lnTo>
                  <a:lnTo>
                    <a:pt x="1086" y="372"/>
                  </a:lnTo>
                  <a:lnTo>
                    <a:pt x="1086" y="373"/>
                  </a:lnTo>
                  <a:lnTo>
                    <a:pt x="1087" y="373"/>
                  </a:lnTo>
                  <a:lnTo>
                    <a:pt x="1087" y="372"/>
                  </a:lnTo>
                  <a:lnTo>
                    <a:pt x="1086" y="372"/>
                  </a:lnTo>
                  <a:lnTo>
                    <a:pt x="1092" y="385"/>
                  </a:lnTo>
                  <a:lnTo>
                    <a:pt x="1120" y="390"/>
                  </a:lnTo>
                  <a:lnTo>
                    <a:pt x="1141" y="397"/>
                  </a:lnTo>
                  <a:lnTo>
                    <a:pt x="1161" y="404"/>
                  </a:lnTo>
                  <a:lnTo>
                    <a:pt x="1177" y="395"/>
                  </a:lnTo>
                  <a:lnTo>
                    <a:pt x="1180" y="382"/>
                  </a:lnTo>
                  <a:lnTo>
                    <a:pt x="1201" y="382"/>
                  </a:lnTo>
                  <a:lnTo>
                    <a:pt x="1213" y="389"/>
                  </a:lnTo>
                  <a:lnTo>
                    <a:pt x="1232" y="376"/>
                  </a:lnTo>
                  <a:lnTo>
                    <a:pt x="1233" y="376"/>
                  </a:lnTo>
                  <a:lnTo>
                    <a:pt x="1236" y="385"/>
                  </a:lnTo>
                  <a:lnTo>
                    <a:pt x="1266" y="385"/>
                  </a:lnTo>
                  <a:lnTo>
                    <a:pt x="1277" y="374"/>
                  </a:lnTo>
                  <a:lnTo>
                    <a:pt x="1283" y="376"/>
                  </a:lnTo>
                  <a:lnTo>
                    <a:pt x="1294" y="389"/>
                  </a:lnTo>
                  <a:lnTo>
                    <a:pt x="1314" y="401"/>
                  </a:lnTo>
                  <a:lnTo>
                    <a:pt x="1335" y="406"/>
                  </a:lnTo>
                  <a:lnTo>
                    <a:pt x="1349" y="415"/>
                  </a:lnTo>
                  <a:lnTo>
                    <a:pt x="1366" y="427"/>
                  </a:lnTo>
                  <a:lnTo>
                    <a:pt x="1385" y="420"/>
                  </a:lnTo>
                  <a:lnTo>
                    <a:pt x="1396" y="424"/>
                  </a:lnTo>
                  <a:lnTo>
                    <a:pt x="1400" y="543"/>
                  </a:lnTo>
                  <a:lnTo>
                    <a:pt x="1404" y="600"/>
                  </a:lnTo>
                  <a:lnTo>
                    <a:pt x="1408" y="625"/>
                  </a:lnTo>
                  <a:lnTo>
                    <a:pt x="1424" y="652"/>
                  </a:lnTo>
                  <a:lnTo>
                    <a:pt x="1429" y="679"/>
                  </a:lnTo>
                  <a:lnTo>
                    <a:pt x="1454" y="714"/>
                  </a:lnTo>
                  <a:lnTo>
                    <a:pt x="1456" y="733"/>
                  </a:lnTo>
                  <a:lnTo>
                    <a:pt x="1459" y="738"/>
                  </a:lnTo>
                  <a:lnTo>
                    <a:pt x="1455" y="783"/>
                  </a:lnTo>
                  <a:lnTo>
                    <a:pt x="1438" y="813"/>
                  </a:lnTo>
                  <a:lnTo>
                    <a:pt x="1445" y="828"/>
                  </a:lnTo>
                  <a:lnTo>
                    <a:pt x="1443" y="842"/>
                  </a:lnTo>
                  <a:lnTo>
                    <a:pt x="1438" y="886"/>
                  </a:lnTo>
                  <a:lnTo>
                    <a:pt x="1430" y="903"/>
                  </a:lnTo>
                  <a:lnTo>
                    <a:pt x="1431" y="928"/>
                  </a:lnTo>
                  <a:lnTo>
                    <a:pt x="1399" y="937"/>
                  </a:lnTo>
                  <a:lnTo>
                    <a:pt x="1339" y="964"/>
                  </a:lnTo>
                  <a:lnTo>
                    <a:pt x="1334" y="976"/>
                  </a:lnTo>
                  <a:lnTo>
                    <a:pt x="1317" y="987"/>
                  </a:lnTo>
                  <a:lnTo>
                    <a:pt x="1319" y="989"/>
                  </a:lnTo>
                  <a:lnTo>
                    <a:pt x="1317" y="987"/>
                  </a:lnTo>
                  <a:lnTo>
                    <a:pt x="1306" y="996"/>
                  </a:lnTo>
                  <a:lnTo>
                    <a:pt x="1297" y="1001"/>
                  </a:lnTo>
                  <a:lnTo>
                    <a:pt x="1263" y="1033"/>
                  </a:lnTo>
                  <a:lnTo>
                    <a:pt x="1247" y="1046"/>
                  </a:lnTo>
                  <a:lnTo>
                    <a:pt x="1216" y="1065"/>
                  </a:lnTo>
                  <a:lnTo>
                    <a:pt x="1181" y="1079"/>
                  </a:lnTo>
                  <a:lnTo>
                    <a:pt x="1143" y="1099"/>
                  </a:lnTo>
                  <a:lnTo>
                    <a:pt x="1132" y="1109"/>
                  </a:lnTo>
                  <a:lnTo>
                    <a:pt x="1098" y="1130"/>
                  </a:lnTo>
                  <a:lnTo>
                    <a:pt x="1077" y="1134"/>
                  </a:lnTo>
                  <a:lnTo>
                    <a:pt x="1054" y="1167"/>
                  </a:lnTo>
                  <a:lnTo>
                    <a:pt x="1029" y="1168"/>
                  </a:lnTo>
                  <a:lnTo>
                    <a:pt x="1023" y="1182"/>
                  </a:lnTo>
                  <a:lnTo>
                    <a:pt x="1036" y="1194"/>
                  </a:lnTo>
                  <a:lnTo>
                    <a:pt x="1028" y="1225"/>
                  </a:lnTo>
                  <a:lnTo>
                    <a:pt x="1029" y="1226"/>
                  </a:lnTo>
                  <a:lnTo>
                    <a:pt x="1028" y="1225"/>
                  </a:lnTo>
                  <a:lnTo>
                    <a:pt x="1019" y="1253"/>
                  </a:lnTo>
                  <a:lnTo>
                    <a:pt x="1019" y="1253"/>
                  </a:lnTo>
                  <a:lnTo>
                    <a:pt x="1013" y="1276"/>
                  </a:lnTo>
                  <a:lnTo>
                    <a:pt x="1009" y="1303"/>
                  </a:lnTo>
                  <a:lnTo>
                    <a:pt x="1013" y="1318"/>
                  </a:lnTo>
                  <a:lnTo>
                    <a:pt x="1024" y="1360"/>
                  </a:lnTo>
                  <a:lnTo>
                    <a:pt x="1030" y="1397"/>
                  </a:lnTo>
                  <a:lnTo>
                    <a:pt x="1041" y="1413"/>
                  </a:lnTo>
                  <a:lnTo>
                    <a:pt x="1035" y="1420"/>
                  </a:lnTo>
                  <a:lnTo>
                    <a:pt x="1018" y="1431"/>
                  </a:lnTo>
                  <a:lnTo>
                    <a:pt x="984" y="1408"/>
                  </a:lnTo>
                  <a:lnTo>
                    <a:pt x="951" y="1402"/>
                  </a:lnTo>
                  <a:lnTo>
                    <a:pt x="942" y="1404"/>
                  </a:lnTo>
                  <a:lnTo>
                    <a:pt x="924" y="1401"/>
                  </a:lnTo>
                  <a:lnTo>
                    <a:pt x="899" y="1383"/>
                  </a:lnTo>
                  <a:lnTo>
                    <a:pt x="867" y="1376"/>
                  </a:lnTo>
                  <a:lnTo>
                    <a:pt x="823" y="1356"/>
                  </a:lnTo>
                  <a:lnTo>
                    <a:pt x="810" y="1333"/>
                  </a:lnTo>
                  <a:lnTo>
                    <a:pt x="803" y="1294"/>
                  </a:lnTo>
                  <a:lnTo>
                    <a:pt x="783" y="1282"/>
                  </a:lnTo>
                  <a:lnTo>
                    <a:pt x="780" y="1270"/>
                  </a:lnTo>
                  <a:lnTo>
                    <a:pt x="783" y="1267"/>
                  </a:lnTo>
                  <a:lnTo>
                    <a:pt x="786" y="1244"/>
                  </a:lnTo>
                  <a:lnTo>
                    <a:pt x="777" y="1240"/>
                  </a:lnTo>
                  <a:lnTo>
                    <a:pt x="774" y="1236"/>
                  </a:lnTo>
                  <a:lnTo>
                    <a:pt x="781" y="1209"/>
                  </a:lnTo>
                  <a:lnTo>
                    <a:pt x="772" y="1194"/>
                  </a:lnTo>
                  <a:lnTo>
                    <a:pt x="752" y="1186"/>
                  </a:lnTo>
                  <a:lnTo>
                    <a:pt x="732" y="1161"/>
                  </a:lnTo>
                  <a:lnTo>
                    <a:pt x="710" y="1120"/>
                  </a:lnTo>
                  <a:lnTo>
                    <a:pt x="686" y="1105"/>
                  </a:lnTo>
                  <a:lnTo>
                    <a:pt x="687" y="1094"/>
                  </a:lnTo>
                  <a:lnTo>
                    <a:pt x="655" y="1020"/>
                  </a:lnTo>
                  <a:lnTo>
                    <a:pt x="650" y="994"/>
                  </a:lnTo>
                  <a:lnTo>
                    <a:pt x="639" y="983"/>
                  </a:lnTo>
                  <a:lnTo>
                    <a:pt x="638" y="974"/>
                  </a:lnTo>
                  <a:lnTo>
                    <a:pt x="601" y="942"/>
                  </a:lnTo>
                  <a:lnTo>
                    <a:pt x="586" y="923"/>
                  </a:lnTo>
                  <a:lnTo>
                    <a:pt x="586" y="917"/>
                  </a:lnTo>
                  <a:lnTo>
                    <a:pt x="570" y="903"/>
                  </a:lnTo>
                  <a:lnTo>
                    <a:pt x="528" y="896"/>
                  </a:lnTo>
                  <a:lnTo>
                    <a:pt x="484" y="893"/>
                  </a:lnTo>
                  <a:lnTo>
                    <a:pt x="466" y="879"/>
                  </a:lnTo>
                  <a:lnTo>
                    <a:pt x="438" y="890"/>
                  </a:lnTo>
                  <a:lnTo>
                    <a:pt x="416" y="900"/>
                  </a:lnTo>
                  <a:lnTo>
                    <a:pt x="402" y="919"/>
                  </a:lnTo>
                  <a:lnTo>
                    <a:pt x="395" y="942"/>
                  </a:lnTo>
                  <a:lnTo>
                    <a:pt x="369" y="978"/>
                  </a:lnTo>
                  <a:lnTo>
                    <a:pt x="356" y="991"/>
                  </a:lnTo>
                  <a:lnTo>
                    <a:pt x="342" y="986"/>
                  </a:lnTo>
                  <a:lnTo>
                    <a:pt x="330" y="979"/>
                  </a:lnTo>
                  <a:lnTo>
                    <a:pt x="319" y="976"/>
                  </a:lnTo>
                  <a:lnTo>
                    <a:pt x="297" y="962"/>
                  </a:lnTo>
                  <a:lnTo>
                    <a:pt x="297" y="960"/>
                  </a:lnTo>
                  <a:lnTo>
                    <a:pt x="297" y="959"/>
                  </a:lnTo>
                  <a:lnTo>
                    <a:pt x="285" y="947"/>
                  </a:lnTo>
                  <a:lnTo>
                    <a:pt x="254" y="934"/>
                  </a:lnTo>
                  <a:lnTo>
                    <a:pt x="210" y="888"/>
                  </a:lnTo>
                  <a:lnTo>
                    <a:pt x="196" y="860"/>
                  </a:lnTo>
                  <a:lnTo>
                    <a:pt x="196" y="812"/>
                  </a:lnTo>
                  <a:lnTo>
                    <a:pt x="176" y="772"/>
                  </a:lnTo>
                  <a:lnTo>
                    <a:pt x="173" y="756"/>
                  </a:lnTo>
                  <a:lnTo>
                    <a:pt x="164" y="749"/>
                  </a:lnTo>
                  <a:lnTo>
                    <a:pt x="157" y="737"/>
                  </a:lnTo>
                  <a:lnTo>
                    <a:pt x="127" y="724"/>
                  </a:lnTo>
                  <a:lnTo>
                    <a:pt x="120" y="714"/>
                  </a:lnTo>
                  <a:lnTo>
                    <a:pt x="77" y="667"/>
                  </a:lnTo>
                  <a:lnTo>
                    <a:pt x="69" y="647"/>
                  </a:lnTo>
                  <a:lnTo>
                    <a:pt x="41" y="634"/>
                  </a:lnTo>
                  <a:lnTo>
                    <a:pt x="32" y="608"/>
                  </a:lnTo>
                  <a:lnTo>
                    <a:pt x="16" y="590"/>
                  </a:lnTo>
                  <a:lnTo>
                    <a:pt x="6" y="587"/>
                  </a:lnTo>
                  <a:lnTo>
                    <a:pt x="3" y="555"/>
                  </a:lnTo>
                  <a:lnTo>
                    <a:pt x="1" y="555"/>
                  </a:lnTo>
                  <a:lnTo>
                    <a:pt x="1" y="557"/>
                  </a:lnTo>
                  <a:lnTo>
                    <a:pt x="1" y="555"/>
                  </a:lnTo>
                  <a:lnTo>
                    <a:pt x="0" y="556"/>
                  </a:lnTo>
                  <a:lnTo>
                    <a:pt x="3" y="590"/>
                  </a:lnTo>
                  <a:lnTo>
                    <a:pt x="15" y="593"/>
                  </a:lnTo>
                  <a:lnTo>
                    <a:pt x="30" y="610"/>
                  </a:lnTo>
                  <a:lnTo>
                    <a:pt x="38" y="636"/>
                  </a:lnTo>
                  <a:lnTo>
                    <a:pt x="66" y="650"/>
                  </a:lnTo>
                  <a:lnTo>
                    <a:pt x="75" y="669"/>
                  </a:lnTo>
                  <a:lnTo>
                    <a:pt x="117" y="716"/>
                  </a:lnTo>
                  <a:lnTo>
                    <a:pt x="125" y="727"/>
                  </a:lnTo>
                  <a:lnTo>
                    <a:pt x="155" y="739"/>
                  </a:lnTo>
                  <a:lnTo>
                    <a:pt x="161" y="752"/>
                  </a:lnTo>
                  <a:lnTo>
                    <a:pt x="171" y="757"/>
                  </a:lnTo>
                  <a:lnTo>
                    <a:pt x="173" y="773"/>
                  </a:lnTo>
                  <a:lnTo>
                    <a:pt x="193" y="812"/>
                  </a:lnTo>
                  <a:lnTo>
                    <a:pt x="193" y="861"/>
                  </a:lnTo>
                  <a:lnTo>
                    <a:pt x="206" y="890"/>
                  </a:lnTo>
                  <a:lnTo>
                    <a:pt x="252" y="937"/>
                  </a:lnTo>
                  <a:lnTo>
                    <a:pt x="283" y="949"/>
                  </a:lnTo>
                  <a:lnTo>
                    <a:pt x="293" y="960"/>
                  </a:lnTo>
                  <a:lnTo>
                    <a:pt x="293" y="963"/>
                  </a:lnTo>
                  <a:lnTo>
                    <a:pt x="293" y="964"/>
                  </a:lnTo>
                  <a:lnTo>
                    <a:pt x="318" y="978"/>
                  </a:lnTo>
                  <a:lnTo>
                    <a:pt x="329" y="982"/>
                  </a:lnTo>
                  <a:lnTo>
                    <a:pt x="339" y="989"/>
                  </a:lnTo>
                  <a:lnTo>
                    <a:pt x="357" y="995"/>
                  </a:lnTo>
                  <a:lnTo>
                    <a:pt x="372" y="980"/>
                  </a:lnTo>
                  <a:lnTo>
                    <a:pt x="398" y="943"/>
                  </a:lnTo>
                  <a:lnTo>
                    <a:pt x="404" y="920"/>
                  </a:lnTo>
                  <a:lnTo>
                    <a:pt x="418" y="902"/>
                  </a:lnTo>
                  <a:lnTo>
                    <a:pt x="439" y="893"/>
                  </a:lnTo>
                  <a:lnTo>
                    <a:pt x="438" y="892"/>
                  </a:lnTo>
                  <a:lnTo>
                    <a:pt x="439" y="893"/>
                  </a:lnTo>
                  <a:lnTo>
                    <a:pt x="465" y="883"/>
                  </a:lnTo>
                  <a:lnTo>
                    <a:pt x="483" y="896"/>
                  </a:lnTo>
                  <a:lnTo>
                    <a:pt x="528" y="900"/>
                  </a:lnTo>
                  <a:lnTo>
                    <a:pt x="569" y="906"/>
                  </a:lnTo>
                  <a:lnTo>
                    <a:pt x="583" y="918"/>
                  </a:lnTo>
                  <a:lnTo>
                    <a:pt x="583" y="924"/>
                  </a:lnTo>
                  <a:lnTo>
                    <a:pt x="599" y="944"/>
                  </a:lnTo>
                  <a:lnTo>
                    <a:pt x="635" y="976"/>
                  </a:lnTo>
                  <a:lnTo>
                    <a:pt x="636" y="984"/>
                  </a:lnTo>
                  <a:lnTo>
                    <a:pt x="647" y="996"/>
                  </a:lnTo>
                  <a:lnTo>
                    <a:pt x="652" y="1021"/>
                  </a:lnTo>
                  <a:lnTo>
                    <a:pt x="684" y="1094"/>
                  </a:lnTo>
                  <a:lnTo>
                    <a:pt x="683" y="1107"/>
                  </a:lnTo>
                  <a:lnTo>
                    <a:pt x="708" y="1122"/>
                  </a:lnTo>
                  <a:lnTo>
                    <a:pt x="730" y="1162"/>
                  </a:lnTo>
                  <a:lnTo>
                    <a:pt x="750" y="1188"/>
                  </a:lnTo>
                  <a:lnTo>
                    <a:pt x="769" y="1197"/>
                  </a:lnTo>
                  <a:lnTo>
                    <a:pt x="778" y="1209"/>
                  </a:lnTo>
                  <a:lnTo>
                    <a:pt x="771" y="1236"/>
                  </a:lnTo>
                  <a:lnTo>
                    <a:pt x="775" y="1243"/>
                  </a:lnTo>
                  <a:lnTo>
                    <a:pt x="782" y="1246"/>
                  </a:lnTo>
                  <a:lnTo>
                    <a:pt x="780" y="1265"/>
                  </a:lnTo>
                  <a:lnTo>
                    <a:pt x="776" y="1269"/>
                  </a:lnTo>
                  <a:lnTo>
                    <a:pt x="780" y="1284"/>
                  </a:lnTo>
                  <a:lnTo>
                    <a:pt x="799" y="1296"/>
                  </a:lnTo>
                  <a:lnTo>
                    <a:pt x="807" y="1334"/>
                  </a:lnTo>
                  <a:lnTo>
                    <a:pt x="820" y="1358"/>
                  </a:lnTo>
                  <a:lnTo>
                    <a:pt x="867" y="1378"/>
                  </a:lnTo>
                  <a:lnTo>
                    <a:pt x="897" y="1386"/>
                  </a:lnTo>
                  <a:lnTo>
                    <a:pt x="923" y="1404"/>
                  </a:lnTo>
                  <a:lnTo>
                    <a:pt x="943" y="1407"/>
                  </a:lnTo>
                  <a:lnTo>
                    <a:pt x="951" y="1405"/>
                  </a:lnTo>
                  <a:lnTo>
                    <a:pt x="983" y="1412"/>
                  </a:lnTo>
                  <a:lnTo>
                    <a:pt x="1018" y="1435"/>
                  </a:lnTo>
                  <a:lnTo>
                    <a:pt x="1038" y="1423"/>
                  </a:lnTo>
                  <a:lnTo>
                    <a:pt x="1044" y="1413"/>
                  </a:lnTo>
                  <a:lnTo>
                    <a:pt x="1033" y="1396"/>
                  </a:lnTo>
                  <a:lnTo>
                    <a:pt x="1027" y="1359"/>
                  </a:lnTo>
                  <a:lnTo>
                    <a:pt x="1016" y="1317"/>
                  </a:lnTo>
                  <a:lnTo>
                    <a:pt x="1012" y="1303"/>
                  </a:lnTo>
                  <a:lnTo>
                    <a:pt x="1016" y="1276"/>
                  </a:lnTo>
                  <a:lnTo>
                    <a:pt x="1023" y="1253"/>
                  </a:lnTo>
                  <a:lnTo>
                    <a:pt x="1023" y="1253"/>
                  </a:lnTo>
                  <a:lnTo>
                    <a:pt x="1031" y="1226"/>
                  </a:lnTo>
                  <a:lnTo>
                    <a:pt x="1040" y="1193"/>
                  </a:lnTo>
                  <a:lnTo>
                    <a:pt x="1027" y="1181"/>
                  </a:lnTo>
                  <a:lnTo>
                    <a:pt x="1031" y="1171"/>
                  </a:lnTo>
                  <a:lnTo>
                    <a:pt x="1056" y="1170"/>
                  </a:lnTo>
                  <a:lnTo>
                    <a:pt x="1078" y="1137"/>
                  </a:lnTo>
                  <a:lnTo>
                    <a:pt x="1099" y="1133"/>
                  </a:lnTo>
                  <a:lnTo>
                    <a:pt x="1134" y="1111"/>
                  </a:lnTo>
                  <a:lnTo>
                    <a:pt x="1145" y="1103"/>
                  </a:lnTo>
                  <a:lnTo>
                    <a:pt x="1182" y="1082"/>
                  </a:lnTo>
                  <a:lnTo>
                    <a:pt x="1217" y="1067"/>
                  </a:lnTo>
                  <a:lnTo>
                    <a:pt x="1249" y="1048"/>
                  </a:lnTo>
                  <a:lnTo>
                    <a:pt x="1265" y="1035"/>
                  </a:lnTo>
                  <a:lnTo>
                    <a:pt x="1299" y="1004"/>
                  </a:lnTo>
                  <a:lnTo>
                    <a:pt x="1307" y="998"/>
                  </a:lnTo>
                  <a:lnTo>
                    <a:pt x="1320" y="990"/>
                  </a:lnTo>
                  <a:lnTo>
                    <a:pt x="1320" y="990"/>
                  </a:lnTo>
                  <a:lnTo>
                    <a:pt x="1336" y="978"/>
                  </a:lnTo>
                  <a:lnTo>
                    <a:pt x="1341" y="967"/>
                  </a:lnTo>
                  <a:lnTo>
                    <a:pt x="1400" y="940"/>
                  </a:lnTo>
                  <a:lnTo>
                    <a:pt x="1435" y="930"/>
                  </a:lnTo>
                  <a:lnTo>
                    <a:pt x="1433" y="904"/>
                  </a:lnTo>
                  <a:lnTo>
                    <a:pt x="1441" y="886"/>
                  </a:lnTo>
                  <a:lnTo>
                    <a:pt x="1446" y="843"/>
                  </a:lnTo>
                  <a:lnTo>
                    <a:pt x="1449" y="828"/>
                  </a:lnTo>
                  <a:lnTo>
                    <a:pt x="1441" y="813"/>
                  </a:lnTo>
                  <a:lnTo>
                    <a:pt x="1458" y="784"/>
                  </a:lnTo>
                  <a:lnTo>
                    <a:pt x="1462" y="737"/>
                  </a:lnTo>
                  <a:lnTo>
                    <a:pt x="1459" y="732"/>
                  </a:lnTo>
                  <a:lnTo>
                    <a:pt x="1457" y="713"/>
                  </a:lnTo>
                  <a:lnTo>
                    <a:pt x="1432" y="678"/>
                  </a:lnTo>
                  <a:lnTo>
                    <a:pt x="1427" y="651"/>
                  </a:lnTo>
                  <a:lnTo>
                    <a:pt x="1411" y="624"/>
                  </a:lnTo>
                  <a:lnTo>
                    <a:pt x="1408" y="600"/>
                  </a:lnTo>
                  <a:lnTo>
                    <a:pt x="1403" y="543"/>
                  </a:lnTo>
                  <a:lnTo>
                    <a:pt x="1399" y="422"/>
                  </a:lnTo>
                  <a:lnTo>
                    <a:pt x="1385" y="417"/>
                  </a:lnTo>
                  <a:lnTo>
                    <a:pt x="1367" y="423"/>
                  </a:lnTo>
                  <a:lnTo>
                    <a:pt x="1351" y="411"/>
                  </a:lnTo>
                  <a:lnTo>
                    <a:pt x="1336" y="404"/>
                  </a:lnTo>
                  <a:lnTo>
                    <a:pt x="1315" y="397"/>
                  </a:lnTo>
                  <a:lnTo>
                    <a:pt x="1296" y="387"/>
                  </a:lnTo>
                  <a:lnTo>
                    <a:pt x="1285" y="374"/>
                  </a:lnTo>
                  <a:lnTo>
                    <a:pt x="1277" y="371"/>
                  </a:lnTo>
                  <a:lnTo>
                    <a:pt x="1265" y="381"/>
                  </a:lnTo>
                  <a:lnTo>
                    <a:pt x="1238" y="381"/>
                  </a:lnTo>
                  <a:lnTo>
                    <a:pt x="1235" y="373"/>
                  </a:lnTo>
                  <a:lnTo>
                    <a:pt x="1232" y="373"/>
                  </a:lnTo>
                  <a:lnTo>
                    <a:pt x="1231" y="373"/>
                  </a:lnTo>
                  <a:lnTo>
                    <a:pt x="1213" y="385"/>
                  </a:lnTo>
                  <a:lnTo>
                    <a:pt x="1202" y="379"/>
                  </a:lnTo>
                  <a:lnTo>
                    <a:pt x="1178" y="379"/>
                  </a:lnTo>
                  <a:lnTo>
                    <a:pt x="1174" y="393"/>
                  </a:lnTo>
                  <a:lnTo>
                    <a:pt x="1161" y="400"/>
                  </a:lnTo>
                  <a:lnTo>
                    <a:pt x="1142" y="394"/>
                  </a:lnTo>
                  <a:lnTo>
                    <a:pt x="1121" y="387"/>
                  </a:lnTo>
                  <a:lnTo>
                    <a:pt x="1094" y="381"/>
                  </a:lnTo>
                  <a:lnTo>
                    <a:pt x="1088" y="369"/>
                  </a:lnTo>
                  <a:lnTo>
                    <a:pt x="1086" y="369"/>
                  </a:lnTo>
                  <a:lnTo>
                    <a:pt x="1085" y="369"/>
                  </a:lnTo>
                  <a:lnTo>
                    <a:pt x="1074" y="394"/>
                  </a:lnTo>
                  <a:lnTo>
                    <a:pt x="1061" y="396"/>
                  </a:lnTo>
                  <a:lnTo>
                    <a:pt x="1031" y="385"/>
                  </a:lnTo>
                  <a:lnTo>
                    <a:pt x="1028" y="372"/>
                  </a:lnTo>
                  <a:lnTo>
                    <a:pt x="1014" y="372"/>
                  </a:lnTo>
                  <a:lnTo>
                    <a:pt x="1004" y="368"/>
                  </a:lnTo>
                  <a:lnTo>
                    <a:pt x="989" y="380"/>
                  </a:lnTo>
                  <a:lnTo>
                    <a:pt x="971" y="375"/>
                  </a:lnTo>
                  <a:lnTo>
                    <a:pt x="971" y="362"/>
                  </a:lnTo>
                  <a:lnTo>
                    <a:pt x="966" y="361"/>
                  </a:lnTo>
                  <a:lnTo>
                    <a:pt x="953" y="343"/>
                  </a:lnTo>
                  <a:lnTo>
                    <a:pt x="936" y="338"/>
                  </a:lnTo>
                  <a:lnTo>
                    <a:pt x="919" y="350"/>
                  </a:lnTo>
                  <a:lnTo>
                    <a:pt x="904" y="339"/>
                  </a:lnTo>
                  <a:lnTo>
                    <a:pt x="878" y="335"/>
                  </a:lnTo>
                  <a:lnTo>
                    <a:pt x="864" y="330"/>
                  </a:lnTo>
                  <a:lnTo>
                    <a:pt x="838" y="325"/>
                  </a:lnTo>
                  <a:lnTo>
                    <a:pt x="840" y="304"/>
                  </a:lnTo>
                  <a:lnTo>
                    <a:pt x="832" y="300"/>
                  </a:lnTo>
                  <a:lnTo>
                    <a:pt x="832" y="302"/>
                  </a:lnTo>
                  <a:lnTo>
                    <a:pt x="826" y="305"/>
                  </a:lnTo>
                  <a:lnTo>
                    <a:pt x="812" y="304"/>
                  </a:lnTo>
                  <a:lnTo>
                    <a:pt x="807" y="298"/>
                  </a:lnTo>
                  <a:lnTo>
                    <a:pt x="804" y="306"/>
                  </a:lnTo>
                  <a:lnTo>
                    <a:pt x="794" y="306"/>
                  </a:lnTo>
                  <a:lnTo>
                    <a:pt x="782" y="300"/>
                  </a:lnTo>
                  <a:lnTo>
                    <a:pt x="757" y="275"/>
                  </a:lnTo>
                  <a:lnTo>
                    <a:pt x="756" y="264"/>
                  </a:lnTo>
                  <a:lnTo>
                    <a:pt x="762" y="156"/>
                  </a:lnTo>
                  <a:lnTo>
                    <a:pt x="772" y="14"/>
                  </a:lnTo>
                  <a:lnTo>
                    <a:pt x="442" y="0"/>
                  </a:lnTo>
                  <a:lnTo>
                    <a:pt x="397" y="587"/>
                  </a:lnTo>
                  <a:lnTo>
                    <a:pt x="224" y="576"/>
                  </a:lnTo>
                  <a:lnTo>
                    <a:pt x="0" y="554"/>
                  </a:lnTo>
                  <a:lnTo>
                    <a:pt x="0" y="556"/>
                  </a:lnTo>
                  <a:lnTo>
                    <a:pt x="1" y="55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3" name="Freeform 110">
              <a:extLst>
                <a:ext uri="{FF2B5EF4-FFF2-40B4-BE49-F238E27FC236}">
                  <a16:creationId xmlns:a16="http://schemas.microsoft.com/office/drawing/2014/main" id="{1BC7D411-FFAA-3BB1-01E9-2F014A5C7DE0}"/>
                </a:ext>
              </a:extLst>
            </p:cNvPr>
            <p:cNvSpPr>
              <a:spLocks/>
            </p:cNvSpPr>
            <p:nvPr/>
          </p:nvSpPr>
          <p:spPr bwMode="auto">
            <a:xfrm>
              <a:off x="2721" y="3490"/>
              <a:ext cx="76" cy="277"/>
            </a:xfrm>
            <a:custGeom>
              <a:avLst/>
              <a:gdLst>
                <a:gd name="T0" fmla="*/ 24 w 76"/>
                <a:gd name="T1" fmla="*/ 274 h 277"/>
                <a:gd name="T2" fmla="*/ 26 w 76"/>
                <a:gd name="T3" fmla="*/ 274 h 277"/>
                <a:gd name="T4" fmla="*/ 22 w 76"/>
                <a:gd name="T5" fmla="*/ 231 h 277"/>
                <a:gd name="T6" fmla="*/ 6 w 76"/>
                <a:gd name="T7" fmla="*/ 189 h 277"/>
                <a:gd name="T8" fmla="*/ 3 w 76"/>
                <a:gd name="T9" fmla="*/ 147 h 277"/>
                <a:gd name="T10" fmla="*/ 11 w 76"/>
                <a:gd name="T11" fmla="*/ 97 h 277"/>
                <a:gd name="T12" fmla="*/ 31 w 76"/>
                <a:gd name="T13" fmla="*/ 56 h 277"/>
                <a:gd name="T14" fmla="*/ 52 w 76"/>
                <a:gd name="T15" fmla="*/ 24 h 277"/>
                <a:gd name="T16" fmla="*/ 70 w 76"/>
                <a:gd name="T17" fmla="*/ 3 h 277"/>
                <a:gd name="T18" fmla="*/ 71 w 76"/>
                <a:gd name="T19" fmla="*/ 4 h 277"/>
                <a:gd name="T20" fmla="*/ 44 w 76"/>
                <a:gd name="T21" fmla="*/ 41 h 277"/>
                <a:gd name="T22" fmla="*/ 17 w 76"/>
                <a:gd name="T23" fmla="*/ 81 h 277"/>
                <a:gd name="T24" fmla="*/ 5 w 76"/>
                <a:gd name="T25" fmla="*/ 121 h 277"/>
                <a:gd name="T26" fmla="*/ 3 w 76"/>
                <a:gd name="T27" fmla="*/ 152 h 277"/>
                <a:gd name="T28" fmla="*/ 8 w 76"/>
                <a:gd name="T29" fmla="*/ 190 h 277"/>
                <a:gd name="T30" fmla="*/ 24 w 76"/>
                <a:gd name="T31" fmla="*/ 233 h 277"/>
                <a:gd name="T32" fmla="*/ 28 w 76"/>
                <a:gd name="T33" fmla="*/ 264 h 277"/>
                <a:gd name="T34" fmla="*/ 28 w 76"/>
                <a:gd name="T35" fmla="*/ 271 h 277"/>
                <a:gd name="T36" fmla="*/ 24 w 76"/>
                <a:gd name="T37" fmla="*/ 273 h 277"/>
                <a:gd name="T38" fmla="*/ 24 w 76"/>
                <a:gd name="T39" fmla="*/ 274 h 277"/>
                <a:gd name="T40" fmla="*/ 26 w 76"/>
                <a:gd name="T41" fmla="*/ 274 h 277"/>
                <a:gd name="T42" fmla="*/ 24 w 76"/>
                <a:gd name="T43" fmla="*/ 274 h 277"/>
                <a:gd name="T44" fmla="*/ 25 w 76"/>
                <a:gd name="T45" fmla="*/ 275 h 277"/>
                <a:gd name="T46" fmla="*/ 32 w 76"/>
                <a:gd name="T47" fmla="*/ 273 h 277"/>
                <a:gd name="T48" fmla="*/ 31 w 76"/>
                <a:gd name="T49" fmla="*/ 264 h 277"/>
                <a:gd name="T50" fmla="*/ 28 w 76"/>
                <a:gd name="T51" fmla="*/ 231 h 277"/>
                <a:gd name="T52" fmla="*/ 11 w 76"/>
                <a:gd name="T53" fmla="*/ 189 h 277"/>
                <a:gd name="T54" fmla="*/ 6 w 76"/>
                <a:gd name="T55" fmla="*/ 152 h 277"/>
                <a:gd name="T56" fmla="*/ 8 w 76"/>
                <a:gd name="T57" fmla="*/ 121 h 277"/>
                <a:gd name="T58" fmla="*/ 20 w 76"/>
                <a:gd name="T59" fmla="*/ 82 h 277"/>
                <a:gd name="T60" fmla="*/ 46 w 76"/>
                <a:gd name="T61" fmla="*/ 44 h 277"/>
                <a:gd name="T62" fmla="*/ 76 w 76"/>
                <a:gd name="T63" fmla="*/ 2 h 277"/>
                <a:gd name="T64" fmla="*/ 69 w 76"/>
                <a:gd name="T65" fmla="*/ 0 h 277"/>
                <a:gd name="T66" fmla="*/ 50 w 76"/>
                <a:gd name="T67" fmla="*/ 22 h 277"/>
                <a:gd name="T68" fmla="*/ 29 w 76"/>
                <a:gd name="T69" fmla="*/ 54 h 277"/>
                <a:gd name="T70" fmla="*/ 8 w 76"/>
                <a:gd name="T71" fmla="*/ 96 h 277"/>
                <a:gd name="T72" fmla="*/ 0 w 76"/>
                <a:gd name="T73" fmla="*/ 147 h 277"/>
                <a:gd name="T74" fmla="*/ 3 w 76"/>
                <a:gd name="T75" fmla="*/ 189 h 277"/>
                <a:gd name="T76" fmla="*/ 19 w 76"/>
                <a:gd name="T77" fmla="*/ 233 h 277"/>
                <a:gd name="T78" fmla="*/ 23 w 76"/>
                <a:gd name="T79" fmla="*/ 277 h 277"/>
                <a:gd name="T80" fmla="*/ 25 w 76"/>
                <a:gd name="T81" fmla="*/ 275 h 277"/>
                <a:gd name="T82" fmla="*/ 24 w 76"/>
                <a:gd name="T83" fmla="*/ 274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6" h="277">
                  <a:moveTo>
                    <a:pt x="24" y="274"/>
                  </a:moveTo>
                  <a:lnTo>
                    <a:pt x="26" y="274"/>
                  </a:lnTo>
                  <a:lnTo>
                    <a:pt x="22" y="231"/>
                  </a:lnTo>
                  <a:lnTo>
                    <a:pt x="6" y="189"/>
                  </a:lnTo>
                  <a:lnTo>
                    <a:pt x="3" y="147"/>
                  </a:lnTo>
                  <a:lnTo>
                    <a:pt x="11" y="97"/>
                  </a:lnTo>
                  <a:lnTo>
                    <a:pt x="31" y="56"/>
                  </a:lnTo>
                  <a:lnTo>
                    <a:pt x="52" y="24"/>
                  </a:lnTo>
                  <a:lnTo>
                    <a:pt x="70" y="3"/>
                  </a:lnTo>
                  <a:lnTo>
                    <a:pt x="71" y="4"/>
                  </a:lnTo>
                  <a:lnTo>
                    <a:pt x="44" y="41"/>
                  </a:lnTo>
                  <a:lnTo>
                    <a:pt x="17" y="81"/>
                  </a:lnTo>
                  <a:lnTo>
                    <a:pt x="5" y="121"/>
                  </a:lnTo>
                  <a:lnTo>
                    <a:pt x="3" y="152"/>
                  </a:lnTo>
                  <a:lnTo>
                    <a:pt x="8" y="190"/>
                  </a:lnTo>
                  <a:lnTo>
                    <a:pt x="24" y="233"/>
                  </a:lnTo>
                  <a:lnTo>
                    <a:pt x="28" y="264"/>
                  </a:lnTo>
                  <a:lnTo>
                    <a:pt x="28" y="271"/>
                  </a:lnTo>
                  <a:lnTo>
                    <a:pt x="24" y="273"/>
                  </a:lnTo>
                  <a:lnTo>
                    <a:pt x="24" y="274"/>
                  </a:lnTo>
                  <a:lnTo>
                    <a:pt x="26" y="274"/>
                  </a:lnTo>
                  <a:lnTo>
                    <a:pt x="24" y="274"/>
                  </a:lnTo>
                  <a:lnTo>
                    <a:pt x="25" y="275"/>
                  </a:lnTo>
                  <a:lnTo>
                    <a:pt x="32" y="273"/>
                  </a:lnTo>
                  <a:lnTo>
                    <a:pt x="31" y="264"/>
                  </a:lnTo>
                  <a:lnTo>
                    <a:pt x="28" y="231"/>
                  </a:lnTo>
                  <a:lnTo>
                    <a:pt x="11" y="189"/>
                  </a:lnTo>
                  <a:lnTo>
                    <a:pt x="6" y="152"/>
                  </a:lnTo>
                  <a:lnTo>
                    <a:pt x="8" y="121"/>
                  </a:lnTo>
                  <a:lnTo>
                    <a:pt x="20" y="82"/>
                  </a:lnTo>
                  <a:lnTo>
                    <a:pt x="46" y="44"/>
                  </a:lnTo>
                  <a:lnTo>
                    <a:pt x="76" y="2"/>
                  </a:lnTo>
                  <a:lnTo>
                    <a:pt x="69" y="0"/>
                  </a:lnTo>
                  <a:lnTo>
                    <a:pt x="50" y="22"/>
                  </a:lnTo>
                  <a:lnTo>
                    <a:pt x="29" y="54"/>
                  </a:lnTo>
                  <a:lnTo>
                    <a:pt x="8" y="96"/>
                  </a:lnTo>
                  <a:lnTo>
                    <a:pt x="0" y="147"/>
                  </a:lnTo>
                  <a:lnTo>
                    <a:pt x="3" y="189"/>
                  </a:lnTo>
                  <a:lnTo>
                    <a:pt x="19" y="233"/>
                  </a:lnTo>
                  <a:lnTo>
                    <a:pt x="23" y="277"/>
                  </a:lnTo>
                  <a:lnTo>
                    <a:pt x="25" y="275"/>
                  </a:lnTo>
                  <a:lnTo>
                    <a:pt x="24" y="27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4" name="Freeform 111">
              <a:extLst>
                <a:ext uri="{FF2B5EF4-FFF2-40B4-BE49-F238E27FC236}">
                  <a16:creationId xmlns:a16="http://schemas.microsoft.com/office/drawing/2014/main" id="{EFD8EB66-9516-6049-7276-26CB8228776A}"/>
                </a:ext>
              </a:extLst>
            </p:cNvPr>
            <p:cNvSpPr>
              <a:spLocks/>
            </p:cNvSpPr>
            <p:nvPr/>
          </p:nvSpPr>
          <p:spPr bwMode="auto">
            <a:xfrm>
              <a:off x="1007" y="1481"/>
              <a:ext cx="579" cy="734"/>
            </a:xfrm>
            <a:custGeom>
              <a:avLst/>
              <a:gdLst>
                <a:gd name="T0" fmla="*/ 365 w 579"/>
                <a:gd name="T1" fmla="*/ 712 h 734"/>
                <a:gd name="T2" fmla="*/ 513 w 579"/>
                <a:gd name="T3" fmla="*/ 734 h 734"/>
                <a:gd name="T4" fmla="*/ 523 w 579"/>
                <a:gd name="T5" fmla="*/ 652 h 734"/>
                <a:gd name="T6" fmla="*/ 565 w 579"/>
                <a:gd name="T7" fmla="*/ 348 h 734"/>
                <a:gd name="T8" fmla="*/ 579 w 579"/>
                <a:gd name="T9" fmla="*/ 216 h 734"/>
                <a:gd name="T10" fmla="*/ 386 w 579"/>
                <a:gd name="T11" fmla="*/ 195 h 734"/>
                <a:gd name="T12" fmla="*/ 399 w 579"/>
                <a:gd name="T13" fmla="*/ 116 h 734"/>
                <a:gd name="T14" fmla="*/ 410 w 579"/>
                <a:gd name="T15" fmla="*/ 52 h 734"/>
                <a:gd name="T16" fmla="*/ 202 w 579"/>
                <a:gd name="T17" fmla="*/ 15 h 734"/>
                <a:gd name="T18" fmla="*/ 127 w 579"/>
                <a:gd name="T19" fmla="*/ 0 h 734"/>
                <a:gd name="T20" fmla="*/ 63 w 579"/>
                <a:gd name="T21" fmla="*/ 318 h 734"/>
                <a:gd name="T22" fmla="*/ 30 w 579"/>
                <a:gd name="T23" fmla="*/ 498 h 734"/>
                <a:gd name="T24" fmla="*/ 11 w 579"/>
                <a:gd name="T25" fmla="*/ 592 h 734"/>
                <a:gd name="T26" fmla="*/ 0 w 579"/>
                <a:gd name="T27" fmla="*/ 647 h 734"/>
                <a:gd name="T28" fmla="*/ 365 w 579"/>
                <a:gd name="T29" fmla="*/ 712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9" h="734">
                  <a:moveTo>
                    <a:pt x="365" y="712"/>
                  </a:moveTo>
                  <a:lnTo>
                    <a:pt x="513" y="734"/>
                  </a:lnTo>
                  <a:lnTo>
                    <a:pt x="523" y="652"/>
                  </a:lnTo>
                  <a:lnTo>
                    <a:pt x="565" y="348"/>
                  </a:lnTo>
                  <a:lnTo>
                    <a:pt x="579" y="216"/>
                  </a:lnTo>
                  <a:lnTo>
                    <a:pt x="386" y="195"/>
                  </a:lnTo>
                  <a:lnTo>
                    <a:pt x="399" y="116"/>
                  </a:lnTo>
                  <a:lnTo>
                    <a:pt x="410" y="52"/>
                  </a:lnTo>
                  <a:lnTo>
                    <a:pt x="202" y="15"/>
                  </a:lnTo>
                  <a:lnTo>
                    <a:pt x="127" y="0"/>
                  </a:lnTo>
                  <a:lnTo>
                    <a:pt x="63" y="318"/>
                  </a:lnTo>
                  <a:lnTo>
                    <a:pt x="30" y="498"/>
                  </a:lnTo>
                  <a:lnTo>
                    <a:pt x="11" y="592"/>
                  </a:lnTo>
                  <a:lnTo>
                    <a:pt x="0" y="647"/>
                  </a:lnTo>
                  <a:lnTo>
                    <a:pt x="365" y="7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112">
              <a:extLst>
                <a:ext uri="{FF2B5EF4-FFF2-40B4-BE49-F238E27FC236}">
                  <a16:creationId xmlns:a16="http://schemas.microsoft.com/office/drawing/2014/main" id="{03C35101-C5F8-C878-9ECC-1850F3B0001E}"/>
                </a:ext>
              </a:extLst>
            </p:cNvPr>
            <p:cNvSpPr>
              <a:spLocks/>
            </p:cNvSpPr>
            <p:nvPr/>
          </p:nvSpPr>
          <p:spPr bwMode="auto">
            <a:xfrm>
              <a:off x="1006" y="1479"/>
              <a:ext cx="582" cy="738"/>
            </a:xfrm>
            <a:custGeom>
              <a:avLst/>
              <a:gdLst>
                <a:gd name="T0" fmla="*/ 366 w 582"/>
                <a:gd name="T1" fmla="*/ 714 h 738"/>
                <a:gd name="T2" fmla="*/ 366 w 582"/>
                <a:gd name="T3" fmla="*/ 716 h 738"/>
                <a:gd name="T4" fmla="*/ 515 w 582"/>
                <a:gd name="T5" fmla="*/ 738 h 738"/>
                <a:gd name="T6" fmla="*/ 526 w 582"/>
                <a:gd name="T7" fmla="*/ 654 h 738"/>
                <a:gd name="T8" fmla="*/ 568 w 582"/>
                <a:gd name="T9" fmla="*/ 350 h 738"/>
                <a:gd name="T10" fmla="*/ 582 w 582"/>
                <a:gd name="T11" fmla="*/ 216 h 738"/>
                <a:gd name="T12" fmla="*/ 389 w 582"/>
                <a:gd name="T13" fmla="*/ 196 h 738"/>
                <a:gd name="T14" fmla="*/ 402 w 582"/>
                <a:gd name="T15" fmla="*/ 118 h 738"/>
                <a:gd name="T16" fmla="*/ 413 w 582"/>
                <a:gd name="T17" fmla="*/ 53 h 738"/>
                <a:gd name="T18" fmla="*/ 203 w 582"/>
                <a:gd name="T19" fmla="*/ 16 h 738"/>
                <a:gd name="T20" fmla="*/ 126 w 582"/>
                <a:gd name="T21" fmla="*/ 0 h 738"/>
                <a:gd name="T22" fmla="*/ 62 w 582"/>
                <a:gd name="T23" fmla="*/ 320 h 738"/>
                <a:gd name="T24" fmla="*/ 30 w 582"/>
                <a:gd name="T25" fmla="*/ 500 h 738"/>
                <a:gd name="T26" fmla="*/ 11 w 582"/>
                <a:gd name="T27" fmla="*/ 593 h 738"/>
                <a:gd name="T28" fmla="*/ 0 w 582"/>
                <a:gd name="T29" fmla="*/ 650 h 738"/>
                <a:gd name="T30" fmla="*/ 366 w 582"/>
                <a:gd name="T31" fmla="*/ 716 h 738"/>
                <a:gd name="T32" fmla="*/ 366 w 582"/>
                <a:gd name="T33" fmla="*/ 716 h 738"/>
                <a:gd name="T34" fmla="*/ 366 w 582"/>
                <a:gd name="T35" fmla="*/ 714 h 738"/>
                <a:gd name="T36" fmla="*/ 366 w 582"/>
                <a:gd name="T37" fmla="*/ 713 h 738"/>
                <a:gd name="T38" fmla="*/ 3 w 582"/>
                <a:gd name="T39" fmla="*/ 648 h 738"/>
                <a:gd name="T40" fmla="*/ 13 w 582"/>
                <a:gd name="T41" fmla="*/ 594 h 738"/>
                <a:gd name="T42" fmla="*/ 33 w 582"/>
                <a:gd name="T43" fmla="*/ 502 h 738"/>
                <a:gd name="T44" fmla="*/ 65 w 582"/>
                <a:gd name="T45" fmla="*/ 321 h 738"/>
                <a:gd name="T46" fmla="*/ 129 w 582"/>
                <a:gd name="T47" fmla="*/ 5 h 738"/>
                <a:gd name="T48" fmla="*/ 203 w 582"/>
                <a:gd name="T49" fmla="*/ 20 h 738"/>
                <a:gd name="T50" fmla="*/ 410 w 582"/>
                <a:gd name="T51" fmla="*/ 55 h 738"/>
                <a:gd name="T52" fmla="*/ 399 w 582"/>
                <a:gd name="T53" fmla="*/ 117 h 738"/>
                <a:gd name="T54" fmla="*/ 385 w 582"/>
                <a:gd name="T55" fmla="*/ 198 h 738"/>
                <a:gd name="T56" fmla="*/ 579 w 582"/>
                <a:gd name="T57" fmla="*/ 219 h 738"/>
                <a:gd name="T58" fmla="*/ 565 w 582"/>
                <a:gd name="T59" fmla="*/ 350 h 738"/>
                <a:gd name="T60" fmla="*/ 523 w 582"/>
                <a:gd name="T61" fmla="*/ 653 h 738"/>
                <a:gd name="T62" fmla="*/ 511 w 582"/>
                <a:gd name="T63" fmla="*/ 734 h 738"/>
                <a:gd name="T64" fmla="*/ 366 w 582"/>
                <a:gd name="T65" fmla="*/ 713 h 738"/>
                <a:gd name="T66" fmla="*/ 366 w 582"/>
                <a:gd name="T67" fmla="*/ 714 h 738"/>
                <a:gd name="T68" fmla="*/ 366 w 582"/>
                <a:gd name="T69" fmla="*/ 713 h 738"/>
                <a:gd name="T70" fmla="*/ 366 w 582"/>
                <a:gd name="T71" fmla="*/ 714 h 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2" h="738">
                  <a:moveTo>
                    <a:pt x="366" y="714"/>
                  </a:moveTo>
                  <a:lnTo>
                    <a:pt x="366" y="716"/>
                  </a:lnTo>
                  <a:lnTo>
                    <a:pt x="515" y="738"/>
                  </a:lnTo>
                  <a:lnTo>
                    <a:pt x="526" y="654"/>
                  </a:lnTo>
                  <a:lnTo>
                    <a:pt x="568" y="350"/>
                  </a:lnTo>
                  <a:lnTo>
                    <a:pt x="582" y="216"/>
                  </a:lnTo>
                  <a:lnTo>
                    <a:pt x="389" y="196"/>
                  </a:lnTo>
                  <a:lnTo>
                    <a:pt x="402" y="118"/>
                  </a:lnTo>
                  <a:lnTo>
                    <a:pt x="413" y="53"/>
                  </a:lnTo>
                  <a:lnTo>
                    <a:pt x="203" y="16"/>
                  </a:lnTo>
                  <a:lnTo>
                    <a:pt x="126" y="0"/>
                  </a:lnTo>
                  <a:lnTo>
                    <a:pt x="62" y="320"/>
                  </a:lnTo>
                  <a:lnTo>
                    <a:pt x="30" y="500"/>
                  </a:lnTo>
                  <a:lnTo>
                    <a:pt x="11" y="593"/>
                  </a:lnTo>
                  <a:lnTo>
                    <a:pt x="0" y="650"/>
                  </a:lnTo>
                  <a:lnTo>
                    <a:pt x="366" y="716"/>
                  </a:lnTo>
                  <a:lnTo>
                    <a:pt x="366" y="716"/>
                  </a:lnTo>
                  <a:lnTo>
                    <a:pt x="366" y="714"/>
                  </a:lnTo>
                  <a:lnTo>
                    <a:pt x="366" y="713"/>
                  </a:lnTo>
                  <a:lnTo>
                    <a:pt x="3" y="648"/>
                  </a:lnTo>
                  <a:lnTo>
                    <a:pt x="13" y="594"/>
                  </a:lnTo>
                  <a:lnTo>
                    <a:pt x="33" y="502"/>
                  </a:lnTo>
                  <a:lnTo>
                    <a:pt x="65" y="321"/>
                  </a:lnTo>
                  <a:lnTo>
                    <a:pt x="129" y="5"/>
                  </a:lnTo>
                  <a:lnTo>
                    <a:pt x="203" y="20"/>
                  </a:lnTo>
                  <a:lnTo>
                    <a:pt x="410" y="55"/>
                  </a:lnTo>
                  <a:lnTo>
                    <a:pt x="399" y="117"/>
                  </a:lnTo>
                  <a:lnTo>
                    <a:pt x="385" y="198"/>
                  </a:lnTo>
                  <a:lnTo>
                    <a:pt x="579" y="219"/>
                  </a:lnTo>
                  <a:lnTo>
                    <a:pt x="565" y="350"/>
                  </a:lnTo>
                  <a:lnTo>
                    <a:pt x="523" y="653"/>
                  </a:lnTo>
                  <a:lnTo>
                    <a:pt x="511" y="734"/>
                  </a:lnTo>
                  <a:lnTo>
                    <a:pt x="366" y="713"/>
                  </a:lnTo>
                  <a:lnTo>
                    <a:pt x="366" y="714"/>
                  </a:lnTo>
                  <a:lnTo>
                    <a:pt x="366" y="713"/>
                  </a:lnTo>
                  <a:lnTo>
                    <a:pt x="366" y="7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6" name="Freeform 113">
              <a:extLst>
                <a:ext uri="{FF2B5EF4-FFF2-40B4-BE49-F238E27FC236}">
                  <a16:creationId xmlns:a16="http://schemas.microsoft.com/office/drawing/2014/main" id="{258B74D5-9BBE-A5A2-4BAA-E879510C0AFC}"/>
                </a:ext>
              </a:extLst>
            </p:cNvPr>
            <p:cNvSpPr>
              <a:spLocks noEditPoints="1"/>
            </p:cNvSpPr>
            <p:nvPr/>
          </p:nvSpPr>
          <p:spPr bwMode="auto">
            <a:xfrm>
              <a:off x="4216" y="1830"/>
              <a:ext cx="796" cy="444"/>
            </a:xfrm>
            <a:custGeom>
              <a:avLst/>
              <a:gdLst>
                <a:gd name="T0" fmla="*/ 795 w 796"/>
                <a:gd name="T1" fmla="*/ 136 h 444"/>
                <a:gd name="T2" fmla="*/ 776 w 796"/>
                <a:gd name="T3" fmla="*/ 186 h 444"/>
                <a:gd name="T4" fmla="*/ 767 w 796"/>
                <a:gd name="T5" fmla="*/ 236 h 444"/>
                <a:gd name="T6" fmla="*/ 746 w 796"/>
                <a:gd name="T7" fmla="*/ 220 h 444"/>
                <a:gd name="T8" fmla="*/ 758 w 796"/>
                <a:gd name="T9" fmla="*/ 162 h 444"/>
                <a:gd name="T10" fmla="*/ 761 w 796"/>
                <a:gd name="T11" fmla="*/ 132 h 444"/>
                <a:gd name="T12" fmla="*/ 434 w 796"/>
                <a:gd name="T13" fmla="*/ 387 h 444"/>
                <a:gd name="T14" fmla="*/ 173 w 796"/>
                <a:gd name="T15" fmla="*/ 420 h 444"/>
                <a:gd name="T16" fmla="*/ 145 w 796"/>
                <a:gd name="T17" fmla="*/ 430 h 444"/>
                <a:gd name="T18" fmla="*/ 40 w 796"/>
                <a:gd name="T19" fmla="*/ 439 h 444"/>
                <a:gd name="T20" fmla="*/ 24 w 796"/>
                <a:gd name="T21" fmla="*/ 427 h 444"/>
                <a:gd name="T22" fmla="*/ 49 w 796"/>
                <a:gd name="T23" fmla="*/ 401 h 444"/>
                <a:gd name="T24" fmla="*/ 108 w 796"/>
                <a:gd name="T25" fmla="*/ 335 h 444"/>
                <a:gd name="T26" fmla="*/ 142 w 796"/>
                <a:gd name="T27" fmla="*/ 346 h 444"/>
                <a:gd name="T28" fmla="*/ 182 w 796"/>
                <a:gd name="T29" fmla="*/ 345 h 444"/>
                <a:gd name="T30" fmla="*/ 208 w 796"/>
                <a:gd name="T31" fmla="*/ 344 h 444"/>
                <a:gd name="T32" fmla="*/ 246 w 796"/>
                <a:gd name="T33" fmla="*/ 309 h 444"/>
                <a:gd name="T34" fmla="*/ 279 w 796"/>
                <a:gd name="T35" fmla="*/ 300 h 444"/>
                <a:gd name="T36" fmla="*/ 306 w 796"/>
                <a:gd name="T37" fmla="*/ 283 h 444"/>
                <a:gd name="T38" fmla="*/ 302 w 796"/>
                <a:gd name="T39" fmla="*/ 259 h 444"/>
                <a:gd name="T40" fmla="*/ 342 w 796"/>
                <a:gd name="T41" fmla="*/ 165 h 444"/>
                <a:gd name="T42" fmla="*/ 349 w 796"/>
                <a:gd name="T43" fmla="*/ 136 h 444"/>
                <a:gd name="T44" fmla="*/ 364 w 796"/>
                <a:gd name="T45" fmla="*/ 153 h 444"/>
                <a:gd name="T46" fmla="*/ 398 w 796"/>
                <a:gd name="T47" fmla="*/ 103 h 444"/>
                <a:gd name="T48" fmla="*/ 421 w 796"/>
                <a:gd name="T49" fmla="*/ 84 h 444"/>
                <a:gd name="T50" fmla="*/ 445 w 796"/>
                <a:gd name="T51" fmla="*/ 58 h 444"/>
                <a:gd name="T52" fmla="*/ 456 w 796"/>
                <a:gd name="T53" fmla="*/ 5 h 444"/>
                <a:gd name="T54" fmla="*/ 517 w 796"/>
                <a:gd name="T55" fmla="*/ 31 h 444"/>
                <a:gd name="T56" fmla="*/ 539 w 796"/>
                <a:gd name="T57" fmla="*/ 8 h 444"/>
                <a:gd name="T58" fmla="*/ 587 w 796"/>
                <a:gd name="T59" fmla="*/ 43 h 444"/>
                <a:gd name="T60" fmla="*/ 591 w 796"/>
                <a:gd name="T61" fmla="*/ 74 h 444"/>
                <a:gd name="T62" fmla="*/ 581 w 796"/>
                <a:gd name="T63" fmla="*/ 93 h 444"/>
                <a:gd name="T64" fmla="*/ 596 w 796"/>
                <a:gd name="T65" fmla="*/ 114 h 444"/>
                <a:gd name="T66" fmla="*/ 637 w 796"/>
                <a:gd name="T67" fmla="*/ 129 h 444"/>
                <a:gd name="T68" fmla="*/ 678 w 796"/>
                <a:gd name="T69" fmla="*/ 147 h 444"/>
                <a:gd name="T70" fmla="*/ 703 w 796"/>
                <a:gd name="T71" fmla="*/ 157 h 444"/>
                <a:gd name="T72" fmla="*/ 709 w 796"/>
                <a:gd name="T73" fmla="*/ 191 h 444"/>
                <a:gd name="T74" fmla="*/ 714 w 796"/>
                <a:gd name="T75" fmla="*/ 207 h 444"/>
                <a:gd name="T76" fmla="*/ 697 w 796"/>
                <a:gd name="T77" fmla="*/ 215 h 444"/>
                <a:gd name="T78" fmla="*/ 711 w 796"/>
                <a:gd name="T79" fmla="*/ 234 h 444"/>
                <a:gd name="T80" fmla="*/ 722 w 796"/>
                <a:gd name="T81" fmla="*/ 254 h 444"/>
                <a:gd name="T82" fmla="*/ 709 w 796"/>
                <a:gd name="T83" fmla="*/ 277 h 444"/>
                <a:gd name="T84" fmla="*/ 753 w 796"/>
                <a:gd name="T85" fmla="*/ 275 h 444"/>
                <a:gd name="T86" fmla="*/ 434 w 796"/>
                <a:gd name="T87" fmla="*/ 38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96" h="444">
                  <a:moveTo>
                    <a:pt x="796" y="118"/>
                  </a:moveTo>
                  <a:lnTo>
                    <a:pt x="795" y="136"/>
                  </a:lnTo>
                  <a:lnTo>
                    <a:pt x="778" y="158"/>
                  </a:lnTo>
                  <a:lnTo>
                    <a:pt x="776" y="186"/>
                  </a:lnTo>
                  <a:lnTo>
                    <a:pt x="778" y="206"/>
                  </a:lnTo>
                  <a:lnTo>
                    <a:pt x="767" y="236"/>
                  </a:lnTo>
                  <a:lnTo>
                    <a:pt x="754" y="248"/>
                  </a:lnTo>
                  <a:lnTo>
                    <a:pt x="746" y="220"/>
                  </a:lnTo>
                  <a:lnTo>
                    <a:pt x="748" y="188"/>
                  </a:lnTo>
                  <a:lnTo>
                    <a:pt x="758" y="162"/>
                  </a:lnTo>
                  <a:lnTo>
                    <a:pt x="762" y="143"/>
                  </a:lnTo>
                  <a:lnTo>
                    <a:pt x="761" y="132"/>
                  </a:lnTo>
                  <a:lnTo>
                    <a:pt x="796" y="118"/>
                  </a:lnTo>
                  <a:close/>
                  <a:moveTo>
                    <a:pt x="434" y="387"/>
                  </a:moveTo>
                  <a:lnTo>
                    <a:pt x="202" y="420"/>
                  </a:lnTo>
                  <a:lnTo>
                    <a:pt x="173" y="420"/>
                  </a:lnTo>
                  <a:lnTo>
                    <a:pt x="160" y="418"/>
                  </a:lnTo>
                  <a:lnTo>
                    <a:pt x="145" y="430"/>
                  </a:lnTo>
                  <a:lnTo>
                    <a:pt x="101" y="430"/>
                  </a:lnTo>
                  <a:lnTo>
                    <a:pt x="40" y="439"/>
                  </a:lnTo>
                  <a:lnTo>
                    <a:pt x="0" y="444"/>
                  </a:lnTo>
                  <a:lnTo>
                    <a:pt x="24" y="427"/>
                  </a:lnTo>
                  <a:lnTo>
                    <a:pt x="49" y="414"/>
                  </a:lnTo>
                  <a:lnTo>
                    <a:pt x="49" y="401"/>
                  </a:lnTo>
                  <a:lnTo>
                    <a:pt x="83" y="358"/>
                  </a:lnTo>
                  <a:lnTo>
                    <a:pt x="108" y="335"/>
                  </a:lnTo>
                  <a:lnTo>
                    <a:pt x="121" y="320"/>
                  </a:lnTo>
                  <a:lnTo>
                    <a:pt x="142" y="346"/>
                  </a:lnTo>
                  <a:lnTo>
                    <a:pt x="166" y="351"/>
                  </a:lnTo>
                  <a:lnTo>
                    <a:pt x="182" y="345"/>
                  </a:lnTo>
                  <a:lnTo>
                    <a:pt x="194" y="336"/>
                  </a:lnTo>
                  <a:lnTo>
                    <a:pt x="208" y="344"/>
                  </a:lnTo>
                  <a:lnTo>
                    <a:pt x="235" y="335"/>
                  </a:lnTo>
                  <a:lnTo>
                    <a:pt x="246" y="309"/>
                  </a:lnTo>
                  <a:lnTo>
                    <a:pt x="260" y="314"/>
                  </a:lnTo>
                  <a:lnTo>
                    <a:pt x="279" y="300"/>
                  </a:lnTo>
                  <a:lnTo>
                    <a:pt x="289" y="302"/>
                  </a:lnTo>
                  <a:lnTo>
                    <a:pt x="306" y="283"/>
                  </a:lnTo>
                  <a:lnTo>
                    <a:pt x="307" y="266"/>
                  </a:lnTo>
                  <a:lnTo>
                    <a:pt x="302" y="259"/>
                  </a:lnTo>
                  <a:lnTo>
                    <a:pt x="331" y="196"/>
                  </a:lnTo>
                  <a:lnTo>
                    <a:pt x="342" y="165"/>
                  </a:lnTo>
                  <a:lnTo>
                    <a:pt x="345" y="137"/>
                  </a:lnTo>
                  <a:lnTo>
                    <a:pt x="349" y="136"/>
                  </a:lnTo>
                  <a:lnTo>
                    <a:pt x="356" y="145"/>
                  </a:lnTo>
                  <a:lnTo>
                    <a:pt x="364" y="153"/>
                  </a:lnTo>
                  <a:lnTo>
                    <a:pt x="388" y="152"/>
                  </a:lnTo>
                  <a:lnTo>
                    <a:pt x="398" y="103"/>
                  </a:lnTo>
                  <a:lnTo>
                    <a:pt x="417" y="99"/>
                  </a:lnTo>
                  <a:lnTo>
                    <a:pt x="421" y="84"/>
                  </a:lnTo>
                  <a:lnTo>
                    <a:pt x="438" y="70"/>
                  </a:lnTo>
                  <a:lnTo>
                    <a:pt x="445" y="58"/>
                  </a:lnTo>
                  <a:lnTo>
                    <a:pt x="455" y="32"/>
                  </a:lnTo>
                  <a:lnTo>
                    <a:pt x="456" y="5"/>
                  </a:lnTo>
                  <a:lnTo>
                    <a:pt x="478" y="13"/>
                  </a:lnTo>
                  <a:lnTo>
                    <a:pt x="517" y="31"/>
                  </a:lnTo>
                  <a:lnTo>
                    <a:pt x="519" y="0"/>
                  </a:lnTo>
                  <a:lnTo>
                    <a:pt x="539" y="8"/>
                  </a:lnTo>
                  <a:lnTo>
                    <a:pt x="536" y="25"/>
                  </a:lnTo>
                  <a:lnTo>
                    <a:pt x="587" y="43"/>
                  </a:lnTo>
                  <a:lnTo>
                    <a:pt x="596" y="54"/>
                  </a:lnTo>
                  <a:lnTo>
                    <a:pt x="591" y="74"/>
                  </a:lnTo>
                  <a:lnTo>
                    <a:pt x="583" y="82"/>
                  </a:lnTo>
                  <a:lnTo>
                    <a:pt x="581" y="93"/>
                  </a:lnTo>
                  <a:lnTo>
                    <a:pt x="583" y="107"/>
                  </a:lnTo>
                  <a:lnTo>
                    <a:pt x="596" y="114"/>
                  </a:lnTo>
                  <a:lnTo>
                    <a:pt x="618" y="123"/>
                  </a:lnTo>
                  <a:lnTo>
                    <a:pt x="637" y="129"/>
                  </a:lnTo>
                  <a:lnTo>
                    <a:pt x="665" y="134"/>
                  </a:lnTo>
                  <a:lnTo>
                    <a:pt x="678" y="147"/>
                  </a:lnTo>
                  <a:lnTo>
                    <a:pt x="698" y="149"/>
                  </a:lnTo>
                  <a:lnTo>
                    <a:pt x="703" y="157"/>
                  </a:lnTo>
                  <a:lnTo>
                    <a:pt x="701" y="185"/>
                  </a:lnTo>
                  <a:lnTo>
                    <a:pt x="709" y="191"/>
                  </a:lnTo>
                  <a:lnTo>
                    <a:pt x="706" y="203"/>
                  </a:lnTo>
                  <a:lnTo>
                    <a:pt x="714" y="207"/>
                  </a:lnTo>
                  <a:lnTo>
                    <a:pt x="713" y="216"/>
                  </a:lnTo>
                  <a:lnTo>
                    <a:pt x="697" y="215"/>
                  </a:lnTo>
                  <a:lnTo>
                    <a:pt x="697" y="225"/>
                  </a:lnTo>
                  <a:lnTo>
                    <a:pt x="711" y="234"/>
                  </a:lnTo>
                  <a:lnTo>
                    <a:pt x="712" y="243"/>
                  </a:lnTo>
                  <a:lnTo>
                    <a:pt x="722" y="254"/>
                  </a:lnTo>
                  <a:lnTo>
                    <a:pt x="724" y="269"/>
                  </a:lnTo>
                  <a:lnTo>
                    <a:pt x="709" y="277"/>
                  </a:lnTo>
                  <a:lnTo>
                    <a:pt x="719" y="286"/>
                  </a:lnTo>
                  <a:lnTo>
                    <a:pt x="753" y="275"/>
                  </a:lnTo>
                  <a:lnTo>
                    <a:pt x="776" y="313"/>
                  </a:lnTo>
                  <a:lnTo>
                    <a:pt x="434" y="38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7" name="Freeform 114">
              <a:extLst>
                <a:ext uri="{FF2B5EF4-FFF2-40B4-BE49-F238E27FC236}">
                  <a16:creationId xmlns:a16="http://schemas.microsoft.com/office/drawing/2014/main" id="{A125F5D7-53C5-80FB-F51F-D259668EB79E}"/>
                </a:ext>
              </a:extLst>
            </p:cNvPr>
            <p:cNvSpPr>
              <a:spLocks noEditPoints="1"/>
            </p:cNvSpPr>
            <p:nvPr/>
          </p:nvSpPr>
          <p:spPr bwMode="auto">
            <a:xfrm>
              <a:off x="4209" y="1828"/>
              <a:ext cx="805" cy="448"/>
            </a:xfrm>
            <a:custGeom>
              <a:avLst/>
              <a:gdLst>
                <a:gd name="T0" fmla="*/ 801 w 805"/>
                <a:gd name="T1" fmla="*/ 136 h 448"/>
                <a:gd name="T2" fmla="*/ 784 w 805"/>
                <a:gd name="T3" fmla="*/ 208 h 448"/>
                <a:gd name="T4" fmla="*/ 754 w 805"/>
                <a:gd name="T5" fmla="*/ 222 h 448"/>
                <a:gd name="T6" fmla="*/ 770 w 805"/>
                <a:gd name="T7" fmla="*/ 145 h 448"/>
                <a:gd name="T8" fmla="*/ 803 w 805"/>
                <a:gd name="T9" fmla="*/ 120 h 448"/>
                <a:gd name="T10" fmla="*/ 803 w 805"/>
                <a:gd name="T11" fmla="*/ 119 h 448"/>
                <a:gd name="T12" fmla="*/ 763 w 805"/>
                <a:gd name="T13" fmla="*/ 164 h 448"/>
                <a:gd name="T14" fmla="*/ 760 w 805"/>
                <a:gd name="T15" fmla="*/ 252 h 448"/>
                <a:gd name="T16" fmla="*/ 784 w 805"/>
                <a:gd name="T17" fmla="*/ 188 h 448"/>
                <a:gd name="T18" fmla="*/ 805 w 805"/>
                <a:gd name="T19" fmla="*/ 118 h 448"/>
                <a:gd name="T20" fmla="*/ 441 w 805"/>
                <a:gd name="T21" fmla="*/ 389 h 448"/>
                <a:gd name="T22" fmla="*/ 181 w 805"/>
                <a:gd name="T23" fmla="*/ 420 h 448"/>
                <a:gd name="T24" fmla="*/ 108 w 805"/>
                <a:gd name="T25" fmla="*/ 431 h 448"/>
                <a:gd name="T26" fmla="*/ 32 w 805"/>
                <a:gd name="T27" fmla="*/ 431 h 448"/>
                <a:gd name="T28" fmla="*/ 91 w 805"/>
                <a:gd name="T29" fmla="*/ 361 h 448"/>
                <a:gd name="T30" fmla="*/ 148 w 805"/>
                <a:gd name="T31" fmla="*/ 349 h 448"/>
                <a:gd name="T32" fmla="*/ 201 w 805"/>
                <a:gd name="T33" fmla="*/ 340 h 448"/>
                <a:gd name="T34" fmla="*/ 253 w 805"/>
                <a:gd name="T35" fmla="*/ 314 h 448"/>
                <a:gd name="T36" fmla="*/ 296 w 805"/>
                <a:gd name="T37" fmla="*/ 306 h 448"/>
                <a:gd name="T38" fmla="*/ 311 w 805"/>
                <a:gd name="T39" fmla="*/ 261 h 448"/>
                <a:gd name="T40" fmla="*/ 353 w 805"/>
                <a:gd name="T41" fmla="*/ 140 h 448"/>
                <a:gd name="T42" fmla="*/ 371 w 805"/>
                <a:gd name="T43" fmla="*/ 157 h 448"/>
                <a:gd name="T44" fmla="*/ 425 w 805"/>
                <a:gd name="T45" fmla="*/ 103 h 448"/>
                <a:gd name="T46" fmla="*/ 453 w 805"/>
                <a:gd name="T47" fmla="*/ 60 h 448"/>
                <a:gd name="T48" fmla="*/ 484 w 805"/>
                <a:gd name="T49" fmla="*/ 16 h 448"/>
                <a:gd name="T50" fmla="*/ 545 w 805"/>
                <a:gd name="T51" fmla="*/ 11 h 448"/>
                <a:gd name="T52" fmla="*/ 601 w 805"/>
                <a:gd name="T53" fmla="*/ 57 h 448"/>
                <a:gd name="T54" fmla="*/ 586 w 805"/>
                <a:gd name="T55" fmla="*/ 95 h 448"/>
                <a:gd name="T56" fmla="*/ 625 w 805"/>
                <a:gd name="T57" fmla="*/ 127 h 448"/>
                <a:gd name="T58" fmla="*/ 671 w 805"/>
                <a:gd name="T59" fmla="*/ 138 h 448"/>
                <a:gd name="T60" fmla="*/ 709 w 805"/>
                <a:gd name="T61" fmla="*/ 159 h 448"/>
                <a:gd name="T62" fmla="*/ 711 w 805"/>
                <a:gd name="T63" fmla="*/ 205 h 448"/>
                <a:gd name="T64" fmla="*/ 701 w 805"/>
                <a:gd name="T65" fmla="*/ 216 h 448"/>
                <a:gd name="T66" fmla="*/ 716 w 805"/>
                <a:gd name="T67" fmla="*/ 245 h 448"/>
                <a:gd name="T68" fmla="*/ 713 w 805"/>
                <a:gd name="T69" fmla="*/ 278 h 448"/>
                <a:gd name="T70" fmla="*/ 781 w 805"/>
                <a:gd name="T71" fmla="*/ 314 h 448"/>
                <a:gd name="T72" fmla="*/ 441 w 805"/>
                <a:gd name="T73" fmla="*/ 388 h 448"/>
                <a:gd name="T74" fmla="*/ 785 w 805"/>
                <a:gd name="T75" fmla="*/ 316 h 448"/>
                <a:gd name="T76" fmla="*/ 719 w 805"/>
                <a:gd name="T77" fmla="*/ 279 h 448"/>
                <a:gd name="T78" fmla="*/ 720 w 805"/>
                <a:gd name="T79" fmla="*/ 244 h 448"/>
                <a:gd name="T80" fmla="*/ 705 w 805"/>
                <a:gd name="T81" fmla="*/ 219 h 448"/>
                <a:gd name="T82" fmla="*/ 715 w 805"/>
                <a:gd name="T83" fmla="*/ 204 h 448"/>
                <a:gd name="T84" fmla="*/ 712 w 805"/>
                <a:gd name="T85" fmla="*/ 158 h 448"/>
                <a:gd name="T86" fmla="*/ 674 w 805"/>
                <a:gd name="T87" fmla="*/ 134 h 448"/>
                <a:gd name="T88" fmla="*/ 603 w 805"/>
                <a:gd name="T89" fmla="*/ 115 h 448"/>
                <a:gd name="T90" fmla="*/ 592 w 805"/>
                <a:gd name="T91" fmla="*/ 85 h 448"/>
                <a:gd name="T92" fmla="*/ 595 w 805"/>
                <a:gd name="T93" fmla="*/ 44 h 448"/>
                <a:gd name="T94" fmla="*/ 524 w 805"/>
                <a:gd name="T95" fmla="*/ 0 h 448"/>
                <a:gd name="T96" fmla="*/ 461 w 805"/>
                <a:gd name="T97" fmla="*/ 4 h 448"/>
                <a:gd name="T98" fmla="*/ 444 w 805"/>
                <a:gd name="T99" fmla="*/ 71 h 448"/>
                <a:gd name="T100" fmla="*/ 404 w 805"/>
                <a:gd name="T101" fmla="*/ 103 h 448"/>
                <a:gd name="T102" fmla="*/ 364 w 805"/>
                <a:gd name="T103" fmla="*/ 146 h 448"/>
                <a:gd name="T104" fmla="*/ 348 w 805"/>
                <a:gd name="T105" fmla="*/ 167 h 448"/>
                <a:gd name="T106" fmla="*/ 312 w 805"/>
                <a:gd name="T107" fmla="*/ 268 h 448"/>
                <a:gd name="T108" fmla="*/ 286 w 805"/>
                <a:gd name="T109" fmla="*/ 300 h 448"/>
                <a:gd name="T110" fmla="*/ 241 w 805"/>
                <a:gd name="T111" fmla="*/ 336 h 448"/>
                <a:gd name="T112" fmla="*/ 188 w 805"/>
                <a:gd name="T113" fmla="*/ 346 h 448"/>
                <a:gd name="T114" fmla="*/ 128 w 805"/>
                <a:gd name="T115" fmla="*/ 320 h 448"/>
                <a:gd name="T116" fmla="*/ 54 w 805"/>
                <a:gd name="T117" fmla="*/ 403 h 448"/>
                <a:gd name="T118" fmla="*/ 0 w 805"/>
                <a:gd name="T119" fmla="*/ 448 h 448"/>
                <a:gd name="T120" fmla="*/ 153 w 805"/>
                <a:gd name="T121" fmla="*/ 433 h 448"/>
                <a:gd name="T122" fmla="*/ 209 w 805"/>
                <a:gd name="T123" fmla="*/ 424 h 448"/>
                <a:gd name="T124" fmla="*/ 441 w 805"/>
                <a:gd name="T125" fmla="*/ 389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05" h="448">
                  <a:moveTo>
                    <a:pt x="803" y="120"/>
                  </a:moveTo>
                  <a:lnTo>
                    <a:pt x="802" y="120"/>
                  </a:lnTo>
                  <a:lnTo>
                    <a:pt x="801" y="136"/>
                  </a:lnTo>
                  <a:lnTo>
                    <a:pt x="783" y="160"/>
                  </a:lnTo>
                  <a:lnTo>
                    <a:pt x="781" y="188"/>
                  </a:lnTo>
                  <a:lnTo>
                    <a:pt x="784" y="208"/>
                  </a:lnTo>
                  <a:lnTo>
                    <a:pt x="773" y="237"/>
                  </a:lnTo>
                  <a:lnTo>
                    <a:pt x="763" y="247"/>
                  </a:lnTo>
                  <a:lnTo>
                    <a:pt x="754" y="222"/>
                  </a:lnTo>
                  <a:lnTo>
                    <a:pt x="756" y="190"/>
                  </a:lnTo>
                  <a:lnTo>
                    <a:pt x="766" y="165"/>
                  </a:lnTo>
                  <a:lnTo>
                    <a:pt x="770" y="145"/>
                  </a:lnTo>
                  <a:lnTo>
                    <a:pt x="770" y="135"/>
                  </a:lnTo>
                  <a:lnTo>
                    <a:pt x="804" y="123"/>
                  </a:lnTo>
                  <a:lnTo>
                    <a:pt x="803" y="120"/>
                  </a:lnTo>
                  <a:lnTo>
                    <a:pt x="802" y="120"/>
                  </a:lnTo>
                  <a:lnTo>
                    <a:pt x="803" y="120"/>
                  </a:lnTo>
                  <a:lnTo>
                    <a:pt x="803" y="119"/>
                  </a:lnTo>
                  <a:lnTo>
                    <a:pt x="767" y="133"/>
                  </a:lnTo>
                  <a:lnTo>
                    <a:pt x="767" y="145"/>
                  </a:lnTo>
                  <a:lnTo>
                    <a:pt x="763" y="164"/>
                  </a:lnTo>
                  <a:lnTo>
                    <a:pt x="753" y="189"/>
                  </a:lnTo>
                  <a:lnTo>
                    <a:pt x="751" y="222"/>
                  </a:lnTo>
                  <a:lnTo>
                    <a:pt x="760" y="252"/>
                  </a:lnTo>
                  <a:lnTo>
                    <a:pt x="776" y="239"/>
                  </a:lnTo>
                  <a:lnTo>
                    <a:pt x="787" y="208"/>
                  </a:lnTo>
                  <a:lnTo>
                    <a:pt x="784" y="188"/>
                  </a:lnTo>
                  <a:lnTo>
                    <a:pt x="786" y="161"/>
                  </a:lnTo>
                  <a:lnTo>
                    <a:pt x="803" y="138"/>
                  </a:lnTo>
                  <a:lnTo>
                    <a:pt x="805" y="118"/>
                  </a:lnTo>
                  <a:lnTo>
                    <a:pt x="803" y="119"/>
                  </a:lnTo>
                  <a:lnTo>
                    <a:pt x="803" y="120"/>
                  </a:lnTo>
                  <a:close/>
                  <a:moveTo>
                    <a:pt x="441" y="389"/>
                  </a:moveTo>
                  <a:lnTo>
                    <a:pt x="441" y="388"/>
                  </a:lnTo>
                  <a:lnTo>
                    <a:pt x="209" y="421"/>
                  </a:lnTo>
                  <a:lnTo>
                    <a:pt x="181" y="420"/>
                  </a:lnTo>
                  <a:lnTo>
                    <a:pt x="167" y="419"/>
                  </a:lnTo>
                  <a:lnTo>
                    <a:pt x="152" y="429"/>
                  </a:lnTo>
                  <a:lnTo>
                    <a:pt x="108" y="431"/>
                  </a:lnTo>
                  <a:lnTo>
                    <a:pt x="46" y="440"/>
                  </a:lnTo>
                  <a:lnTo>
                    <a:pt x="13" y="443"/>
                  </a:lnTo>
                  <a:lnTo>
                    <a:pt x="32" y="431"/>
                  </a:lnTo>
                  <a:lnTo>
                    <a:pt x="57" y="417"/>
                  </a:lnTo>
                  <a:lnTo>
                    <a:pt x="57" y="404"/>
                  </a:lnTo>
                  <a:lnTo>
                    <a:pt x="91" y="361"/>
                  </a:lnTo>
                  <a:lnTo>
                    <a:pt x="116" y="338"/>
                  </a:lnTo>
                  <a:lnTo>
                    <a:pt x="128" y="324"/>
                  </a:lnTo>
                  <a:lnTo>
                    <a:pt x="148" y="349"/>
                  </a:lnTo>
                  <a:lnTo>
                    <a:pt x="173" y="355"/>
                  </a:lnTo>
                  <a:lnTo>
                    <a:pt x="189" y="349"/>
                  </a:lnTo>
                  <a:lnTo>
                    <a:pt x="201" y="340"/>
                  </a:lnTo>
                  <a:lnTo>
                    <a:pt x="215" y="347"/>
                  </a:lnTo>
                  <a:lnTo>
                    <a:pt x="244" y="339"/>
                  </a:lnTo>
                  <a:lnTo>
                    <a:pt x="253" y="314"/>
                  </a:lnTo>
                  <a:lnTo>
                    <a:pt x="267" y="317"/>
                  </a:lnTo>
                  <a:lnTo>
                    <a:pt x="286" y="303"/>
                  </a:lnTo>
                  <a:lnTo>
                    <a:pt x="296" y="306"/>
                  </a:lnTo>
                  <a:lnTo>
                    <a:pt x="314" y="286"/>
                  </a:lnTo>
                  <a:lnTo>
                    <a:pt x="315" y="268"/>
                  </a:lnTo>
                  <a:lnTo>
                    <a:pt x="311" y="261"/>
                  </a:lnTo>
                  <a:lnTo>
                    <a:pt x="340" y="199"/>
                  </a:lnTo>
                  <a:lnTo>
                    <a:pt x="351" y="168"/>
                  </a:lnTo>
                  <a:lnTo>
                    <a:pt x="353" y="140"/>
                  </a:lnTo>
                  <a:lnTo>
                    <a:pt x="355" y="140"/>
                  </a:lnTo>
                  <a:lnTo>
                    <a:pt x="361" y="148"/>
                  </a:lnTo>
                  <a:lnTo>
                    <a:pt x="371" y="157"/>
                  </a:lnTo>
                  <a:lnTo>
                    <a:pt x="397" y="155"/>
                  </a:lnTo>
                  <a:lnTo>
                    <a:pt x="407" y="106"/>
                  </a:lnTo>
                  <a:lnTo>
                    <a:pt x="425" y="103"/>
                  </a:lnTo>
                  <a:lnTo>
                    <a:pt x="429" y="87"/>
                  </a:lnTo>
                  <a:lnTo>
                    <a:pt x="446" y="73"/>
                  </a:lnTo>
                  <a:lnTo>
                    <a:pt x="453" y="60"/>
                  </a:lnTo>
                  <a:lnTo>
                    <a:pt x="464" y="34"/>
                  </a:lnTo>
                  <a:lnTo>
                    <a:pt x="464" y="9"/>
                  </a:lnTo>
                  <a:lnTo>
                    <a:pt x="484" y="16"/>
                  </a:lnTo>
                  <a:lnTo>
                    <a:pt x="526" y="36"/>
                  </a:lnTo>
                  <a:lnTo>
                    <a:pt x="528" y="4"/>
                  </a:lnTo>
                  <a:lnTo>
                    <a:pt x="545" y="11"/>
                  </a:lnTo>
                  <a:lnTo>
                    <a:pt x="541" y="28"/>
                  </a:lnTo>
                  <a:lnTo>
                    <a:pt x="593" y="46"/>
                  </a:lnTo>
                  <a:lnTo>
                    <a:pt x="601" y="57"/>
                  </a:lnTo>
                  <a:lnTo>
                    <a:pt x="596" y="75"/>
                  </a:lnTo>
                  <a:lnTo>
                    <a:pt x="589" y="83"/>
                  </a:lnTo>
                  <a:lnTo>
                    <a:pt x="586" y="95"/>
                  </a:lnTo>
                  <a:lnTo>
                    <a:pt x="589" y="110"/>
                  </a:lnTo>
                  <a:lnTo>
                    <a:pt x="602" y="118"/>
                  </a:lnTo>
                  <a:lnTo>
                    <a:pt x="625" y="127"/>
                  </a:lnTo>
                  <a:lnTo>
                    <a:pt x="625" y="127"/>
                  </a:lnTo>
                  <a:lnTo>
                    <a:pt x="642" y="132"/>
                  </a:lnTo>
                  <a:lnTo>
                    <a:pt x="671" y="138"/>
                  </a:lnTo>
                  <a:lnTo>
                    <a:pt x="685" y="150"/>
                  </a:lnTo>
                  <a:lnTo>
                    <a:pt x="704" y="153"/>
                  </a:lnTo>
                  <a:lnTo>
                    <a:pt x="709" y="159"/>
                  </a:lnTo>
                  <a:lnTo>
                    <a:pt x="707" y="188"/>
                  </a:lnTo>
                  <a:lnTo>
                    <a:pt x="714" y="194"/>
                  </a:lnTo>
                  <a:lnTo>
                    <a:pt x="711" y="205"/>
                  </a:lnTo>
                  <a:lnTo>
                    <a:pt x="719" y="211"/>
                  </a:lnTo>
                  <a:lnTo>
                    <a:pt x="718" y="216"/>
                  </a:lnTo>
                  <a:lnTo>
                    <a:pt x="701" y="216"/>
                  </a:lnTo>
                  <a:lnTo>
                    <a:pt x="702" y="228"/>
                  </a:lnTo>
                  <a:lnTo>
                    <a:pt x="716" y="237"/>
                  </a:lnTo>
                  <a:lnTo>
                    <a:pt x="716" y="245"/>
                  </a:lnTo>
                  <a:lnTo>
                    <a:pt x="727" y="256"/>
                  </a:lnTo>
                  <a:lnTo>
                    <a:pt x="730" y="270"/>
                  </a:lnTo>
                  <a:lnTo>
                    <a:pt x="713" y="278"/>
                  </a:lnTo>
                  <a:lnTo>
                    <a:pt x="725" y="290"/>
                  </a:lnTo>
                  <a:lnTo>
                    <a:pt x="760" y="279"/>
                  </a:lnTo>
                  <a:lnTo>
                    <a:pt x="781" y="314"/>
                  </a:lnTo>
                  <a:lnTo>
                    <a:pt x="441" y="388"/>
                  </a:lnTo>
                  <a:lnTo>
                    <a:pt x="441" y="389"/>
                  </a:lnTo>
                  <a:lnTo>
                    <a:pt x="441" y="388"/>
                  </a:lnTo>
                  <a:lnTo>
                    <a:pt x="441" y="389"/>
                  </a:lnTo>
                  <a:lnTo>
                    <a:pt x="442" y="390"/>
                  </a:lnTo>
                  <a:lnTo>
                    <a:pt x="785" y="316"/>
                  </a:lnTo>
                  <a:lnTo>
                    <a:pt x="761" y="276"/>
                  </a:lnTo>
                  <a:lnTo>
                    <a:pt x="726" y="286"/>
                  </a:lnTo>
                  <a:lnTo>
                    <a:pt x="719" y="279"/>
                  </a:lnTo>
                  <a:lnTo>
                    <a:pt x="734" y="271"/>
                  </a:lnTo>
                  <a:lnTo>
                    <a:pt x="730" y="255"/>
                  </a:lnTo>
                  <a:lnTo>
                    <a:pt x="720" y="244"/>
                  </a:lnTo>
                  <a:lnTo>
                    <a:pt x="719" y="235"/>
                  </a:lnTo>
                  <a:lnTo>
                    <a:pt x="706" y="227"/>
                  </a:lnTo>
                  <a:lnTo>
                    <a:pt x="705" y="219"/>
                  </a:lnTo>
                  <a:lnTo>
                    <a:pt x="721" y="219"/>
                  </a:lnTo>
                  <a:lnTo>
                    <a:pt x="722" y="208"/>
                  </a:lnTo>
                  <a:lnTo>
                    <a:pt x="715" y="204"/>
                  </a:lnTo>
                  <a:lnTo>
                    <a:pt x="719" y="192"/>
                  </a:lnTo>
                  <a:lnTo>
                    <a:pt x="710" y="186"/>
                  </a:lnTo>
                  <a:lnTo>
                    <a:pt x="712" y="158"/>
                  </a:lnTo>
                  <a:lnTo>
                    <a:pt x="706" y="149"/>
                  </a:lnTo>
                  <a:lnTo>
                    <a:pt x="686" y="147"/>
                  </a:lnTo>
                  <a:lnTo>
                    <a:pt x="674" y="134"/>
                  </a:lnTo>
                  <a:lnTo>
                    <a:pt x="644" y="129"/>
                  </a:lnTo>
                  <a:lnTo>
                    <a:pt x="626" y="124"/>
                  </a:lnTo>
                  <a:lnTo>
                    <a:pt x="603" y="115"/>
                  </a:lnTo>
                  <a:lnTo>
                    <a:pt x="592" y="107"/>
                  </a:lnTo>
                  <a:lnTo>
                    <a:pt x="589" y="95"/>
                  </a:lnTo>
                  <a:lnTo>
                    <a:pt x="592" y="85"/>
                  </a:lnTo>
                  <a:lnTo>
                    <a:pt x="600" y="77"/>
                  </a:lnTo>
                  <a:lnTo>
                    <a:pt x="605" y="56"/>
                  </a:lnTo>
                  <a:lnTo>
                    <a:pt x="595" y="44"/>
                  </a:lnTo>
                  <a:lnTo>
                    <a:pt x="545" y="26"/>
                  </a:lnTo>
                  <a:lnTo>
                    <a:pt x="548" y="9"/>
                  </a:lnTo>
                  <a:lnTo>
                    <a:pt x="524" y="0"/>
                  </a:lnTo>
                  <a:lnTo>
                    <a:pt x="522" y="31"/>
                  </a:lnTo>
                  <a:lnTo>
                    <a:pt x="485" y="13"/>
                  </a:lnTo>
                  <a:lnTo>
                    <a:pt x="461" y="4"/>
                  </a:lnTo>
                  <a:lnTo>
                    <a:pt x="461" y="33"/>
                  </a:lnTo>
                  <a:lnTo>
                    <a:pt x="450" y="59"/>
                  </a:lnTo>
                  <a:lnTo>
                    <a:pt x="444" y="71"/>
                  </a:lnTo>
                  <a:lnTo>
                    <a:pt x="427" y="85"/>
                  </a:lnTo>
                  <a:lnTo>
                    <a:pt x="422" y="100"/>
                  </a:lnTo>
                  <a:lnTo>
                    <a:pt x="404" y="103"/>
                  </a:lnTo>
                  <a:lnTo>
                    <a:pt x="394" y="153"/>
                  </a:lnTo>
                  <a:lnTo>
                    <a:pt x="372" y="154"/>
                  </a:lnTo>
                  <a:lnTo>
                    <a:pt x="364" y="146"/>
                  </a:lnTo>
                  <a:lnTo>
                    <a:pt x="357" y="135"/>
                  </a:lnTo>
                  <a:lnTo>
                    <a:pt x="351" y="138"/>
                  </a:lnTo>
                  <a:lnTo>
                    <a:pt x="348" y="167"/>
                  </a:lnTo>
                  <a:lnTo>
                    <a:pt x="337" y="198"/>
                  </a:lnTo>
                  <a:lnTo>
                    <a:pt x="308" y="261"/>
                  </a:lnTo>
                  <a:lnTo>
                    <a:pt x="312" y="268"/>
                  </a:lnTo>
                  <a:lnTo>
                    <a:pt x="311" y="283"/>
                  </a:lnTo>
                  <a:lnTo>
                    <a:pt x="295" y="302"/>
                  </a:lnTo>
                  <a:lnTo>
                    <a:pt x="286" y="300"/>
                  </a:lnTo>
                  <a:lnTo>
                    <a:pt x="267" y="314"/>
                  </a:lnTo>
                  <a:lnTo>
                    <a:pt x="252" y="309"/>
                  </a:lnTo>
                  <a:lnTo>
                    <a:pt x="241" y="336"/>
                  </a:lnTo>
                  <a:lnTo>
                    <a:pt x="215" y="344"/>
                  </a:lnTo>
                  <a:lnTo>
                    <a:pt x="201" y="336"/>
                  </a:lnTo>
                  <a:lnTo>
                    <a:pt x="188" y="346"/>
                  </a:lnTo>
                  <a:lnTo>
                    <a:pt x="172" y="351"/>
                  </a:lnTo>
                  <a:lnTo>
                    <a:pt x="150" y="347"/>
                  </a:lnTo>
                  <a:lnTo>
                    <a:pt x="128" y="320"/>
                  </a:lnTo>
                  <a:lnTo>
                    <a:pt x="114" y="336"/>
                  </a:lnTo>
                  <a:lnTo>
                    <a:pt x="89" y="359"/>
                  </a:lnTo>
                  <a:lnTo>
                    <a:pt x="54" y="403"/>
                  </a:lnTo>
                  <a:lnTo>
                    <a:pt x="54" y="414"/>
                  </a:lnTo>
                  <a:lnTo>
                    <a:pt x="30" y="428"/>
                  </a:lnTo>
                  <a:lnTo>
                    <a:pt x="0" y="448"/>
                  </a:lnTo>
                  <a:lnTo>
                    <a:pt x="47" y="443"/>
                  </a:lnTo>
                  <a:lnTo>
                    <a:pt x="108" y="434"/>
                  </a:lnTo>
                  <a:lnTo>
                    <a:pt x="153" y="433"/>
                  </a:lnTo>
                  <a:lnTo>
                    <a:pt x="167" y="422"/>
                  </a:lnTo>
                  <a:lnTo>
                    <a:pt x="180" y="423"/>
                  </a:lnTo>
                  <a:lnTo>
                    <a:pt x="209" y="424"/>
                  </a:lnTo>
                  <a:lnTo>
                    <a:pt x="442" y="390"/>
                  </a:lnTo>
                  <a:lnTo>
                    <a:pt x="442" y="390"/>
                  </a:lnTo>
                  <a:lnTo>
                    <a:pt x="441" y="38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115">
              <a:extLst>
                <a:ext uri="{FF2B5EF4-FFF2-40B4-BE49-F238E27FC236}">
                  <a16:creationId xmlns:a16="http://schemas.microsoft.com/office/drawing/2014/main" id="{AFF35EEC-25AE-CA25-E9C5-FDA4AB07C019}"/>
                </a:ext>
              </a:extLst>
            </p:cNvPr>
            <p:cNvSpPr>
              <a:spLocks/>
            </p:cNvSpPr>
            <p:nvPr/>
          </p:nvSpPr>
          <p:spPr bwMode="auto">
            <a:xfrm>
              <a:off x="4996" y="953"/>
              <a:ext cx="170" cy="327"/>
            </a:xfrm>
            <a:custGeom>
              <a:avLst/>
              <a:gdLst>
                <a:gd name="T0" fmla="*/ 4 w 170"/>
                <a:gd name="T1" fmla="*/ 70 h 327"/>
                <a:gd name="T2" fmla="*/ 18 w 170"/>
                <a:gd name="T3" fmla="*/ 110 h 327"/>
                <a:gd name="T4" fmla="*/ 24 w 170"/>
                <a:gd name="T5" fmla="*/ 141 h 327"/>
                <a:gd name="T6" fmla="*/ 17 w 170"/>
                <a:gd name="T7" fmla="*/ 165 h 327"/>
                <a:gd name="T8" fmla="*/ 32 w 170"/>
                <a:gd name="T9" fmla="*/ 191 h 327"/>
                <a:gd name="T10" fmla="*/ 38 w 170"/>
                <a:gd name="T11" fmla="*/ 205 h 327"/>
                <a:gd name="T12" fmla="*/ 33 w 170"/>
                <a:gd name="T13" fmla="*/ 220 h 327"/>
                <a:gd name="T14" fmla="*/ 54 w 170"/>
                <a:gd name="T15" fmla="*/ 230 h 327"/>
                <a:gd name="T16" fmla="*/ 71 w 170"/>
                <a:gd name="T17" fmla="*/ 294 h 327"/>
                <a:gd name="T18" fmla="*/ 71 w 170"/>
                <a:gd name="T19" fmla="*/ 327 h 327"/>
                <a:gd name="T20" fmla="*/ 140 w 170"/>
                <a:gd name="T21" fmla="*/ 314 h 327"/>
                <a:gd name="T22" fmla="*/ 134 w 170"/>
                <a:gd name="T23" fmla="*/ 307 h 327"/>
                <a:gd name="T24" fmla="*/ 137 w 170"/>
                <a:gd name="T25" fmla="*/ 296 h 327"/>
                <a:gd name="T26" fmla="*/ 139 w 170"/>
                <a:gd name="T27" fmla="*/ 270 h 327"/>
                <a:gd name="T28" fmla="*/ 133 w 170"/>
                <a:gd name="T29" fmla="*/ 261 h 327"/>
                <a:gd name="T30" fmla="*/ 134 w 170"/>
                <a:gd name="T31" fmla="*/ 233 h 327"/>
                <a:gd name="T32" fmla="*/ 139 w 170"/>
                <a:gd name="T33" fmla="*/ 178 h 327"/>
                <a:gd name="T34" fmla="*/ 139 w 170"/>
                <a:gd name="T35" fmla="*/ 126 h 327"/>
                <a:gd name="T36" fmla="*/ 132 w 170"/>
                <a:gd name="T37" fmla="*/ 115 h 327"/>
                <a:gd name="T38" fmla="*/ 132 w 170"/>
                <a:gd name="T39" fmla="*/ 106 h 327"/>
                <a:gd name="T40" fmla="*/ 149 w 170"/>
                <a:gd name="T41" fmla="*/ 99 h 327"/>
                <a:gd name="T42" fmla="*/ 170 w 170"/>
                <a:gd name="T43" fmla="*/ 73 h 327"/>
                <a:gd name="T44" fmla="*/ 170 w 170"/>
                <a:gd name="T45" fmla="*/ 51 h 327"/>
                <a:gd name="T46" fmla="*/ 159 w 170"/>
                <a:gd name="T47" fmla="*/ 35 h 327"/>
                <a:gd name="T48" fmla="*/ 157 w 170"/>
                <a:gd name="T49" fmla="*/ 0 h 327"/>
                <a:gd name="T50" fmla="*/ 0 w 170"/>
                <a:gd name="T51" fmla="*/ 41 h 327"/>
                <a:gd name="T52" fmla="*/ 4 w 170"/>
                <a:gd name="T53" fmla="*/ 70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70" h="327">
                  <a:moveTo>
                    <a:pt x="4" y="70"/>
                  </a:moveTo>
                  <a:lnTo>
                    <a:pt x="18" y="110"/>
                  </a:lnTo>
                  <a:lnTo>
                    <a:pt x="24" y="141"/>
                  </a:lnTo>
                  <a:lnTo>
                    <a:pt x="17" y="165"/>
                  </a:lnTo>
                  <a:lnTo>
                    <a:pt x="32" y="191"/>
                  </a:lnTo>
                  <a:lnTo>
                    <a:pt x="38" y="205"/>
                  </a:lnTo>
                  <a:lnTo>
                    <a:pt x="33" y="220"/>
                  </a:lnTo>
                  <a:lnTo>
                    <a:pt x="54" y="230"/>
                  </a:lnTo>
                  <a:lnTo>
                    <a:pt x="71" y="294"/>
                  </a:lnTo>
                  <a:lnTo>
                    <a:pt x="71" y="327"/>
                  </a:lnTo>
                  <a:lnTo>
                    <a:pt x="140" y="314"/>
                  </a:lnTo>
                  <a:lnTo>
                    <a:pt x="134" y="307"/>
                  </a:lnTo>
                  <a:lnTo>
                    <a:pt x="137" y="296"/>
                  </a:lnTo>
                  <a:lnTo>
                    <a:pt x="139" y="270"/>
                  </a:lnTo>
                  <a:lnTo>
                    <a:pt x="133" y="261"/>
                  </a:lnTo>
                  <a:lnTo>
                    <a:pt x="134" y="233"/>
                  </a:lnTo>
                  <a:lnTo>
                    <a:pt x="139" y="178"/>
                  </a:lnTo>
                  <a:lnTo>
                    <a:pt x="139" y="126"/>
                  </a:lnTo>
                  <a:lnTo>
                    <a:pt x="132" y="115"/>
                  </a:lnTo>
                  <a:lnTo>
                    <a:pt x="132" y="106"/>
                  </a:lnTo>
                  <a:lnTo>
                    <a:pt x="149" y="99"/>
                  </a:lnTo>
                  <a:lnTo>
                    <a:pt x="170" y="73"/>
                  </a:lnTo>
                  <a:lnTo>
                    <a:pt x="170" y="51"/>
                  </a:lnTo>
                  <a:lnTo>
                    <a:pt x="159" y="35"/>
                  </a:lnTo>
                  <a:lnTo>
                    <a:pt x="157" y="0"/>
                  </a:lnTo>
                  <a:lnTo>
                    <a:pt x="0" y="41"/>
                  </a:lnTo>
                  <a:lnTo>
                    <a:pt x="4" y="7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9" name="Freeform 116">
              <a:extLst>
                <a:ext uri="{FF2B5EF4-FFF2-40B4-BE49-F238E27FC236}">
                  <a16:creationId xmlns:a16="http://schemas.microsoft.com/office/drawing/2014/main" id="{B3E92649-B2E3-3F80-2236-1EB23788FF30}"/>
                </a:ext>
              </a:extLst>
            </p:cNvPr>
            <p:cNvSpPr>
              <a:spLocks/>
            </p:cNvSpPr>
            <p:nvPr/>
          </p:nvSpPr>
          <p:spPr bwMode="auto">
            <a:xfrm>
              <a:off x="4994" y="951"/>
              <a:ext cx="174" cy="331"/>
            </a:xfrm>
            <a:custGeom>
              <a:avLst/>
              <a:gdLst>
                <a:gd name="T0" fmla="*/ 6 w 174"/>
                <a:gd name="T1" fmla="*/ 72 h 331"/>
                <a:gd name="T2" fmla="*/ 5 w 174"/>
                <a:gd name="T3" fmla="*/ 73 h 331"/>
                <a:gd name="T4" fmla="*/ 19 w 174"/>
                <a:gd name="T5" fmla="*/ 112 h 331"/>
                <a:gd name="T6" fmla="*/ 24 w 174"/>
                <a:gd name="T7" fmla="*/ 143 h 331"/>
                <a:gd name="T8" fmla="*/ 18 w 174"/>
                <a:gd name="T9" fmla="*/ 168 h 331"/>
                <a:gd name="T10" fmla="*/ 33 w 174"/>
                <a:gd name="T11" fmla="*/ 195 h 331"/>
                <a:gd name="T12" fmla="*/ 39 w 174"/>
                <a:gd name="T13" fmla="*/ 207 h 331"/>
                <a:gd name="T14" fmla="*/ 34 w 174"/>
                <a:gd name="T15" fmla="*/ 224 h 331"/>
                <a:gd name="T16" fmla="*/ 55 w 174"/>
                <a:gd name="T17" fmla="*/ 233 h 331"/>
                <a:gd name="T18" fmla="*/ 72 w 174"/>
                <a:gd name="T19" fmla="*/ 296 h 331"/>
                <a:gd name="T20" fmla="*/ 72 w 174"/>
                <a:gd name="T21" fmla="*/ 331 h 331"/>
                <a:gd name="T22" fmla="*/ 145 w 174"/>
                <a:gd name="T23" fmla="*/ 317 h 331"/>
                <a:gd name="T24" fmla="*/ 138 w 174"/>
                <a:gd name="T25" fmla="*/ 309 h 331"/>
                <a:gd name="T26" fmla="*/ 142 w 174"/>
                <a:gd name="T27" fmla="*/ 299 h 331"/>
                <a:gd name="T28" fmla="*/ 143 w 174"/>
                <a:gd name="T29" fmla="*/ 272 h 331"/>
                <a:gd name="T30" fmla="*/ 136 w 174"/>
                <a:gd name="T31" fmla="*/ 263 h 331"/>
                <a:gd name="T32" fmla="*/ 137 w 174"/>
                <a:gd name="T33" fmla="*/ 235 h 331"/>
                <a:gd name="T34" fmla="*/ 143 w 174"/>
                <a:gd name="T35" fmla="*/ 180 h 331"/>
                <a:gd name="T36" fmla="*/ 143 w 174"/>
                <a:gd name="T37" fmla="*/ 128 h 331"/>
                <a:gd name="T38" fmla="*/ 136 w 174"/>
                <a:gd name="T39" fmla="*/ 117 h 331"/>
                <a:gd name="T40" fmla="*/ 136 w 174"/>
                <a:gd name="T41" fmla="*/ 109 h 331"/>
                <a:gd name="T42" fmla="*/ 152 w 174"/>
                <a:gd name="T43" fmla="*/ 103 h 331"/>
                <a:gd name="T44" fmla="*/ 174 w 174"/>
                <a:gd name="T45" fmla="*/ 75 h 331"/>
                <a:gd name="T46" fmla="*/ 174 w 174"/>
                <a:gd name="T47" fmla="*/ 53 h 331"/>
                <a:gd name="T48" fmla="*/ 162 w 174"/>
                <a:gd name="T49" fmla="*/ 37 h 331"/>
                <a:gd name="T50" fmla="*/ 161 w 174"/>
                <a:gd name="T51" fmla="*/ 0 h 331"/>
                <a:gd name="T52" fmla="*/ 0 w 174"/>
                <a:gd name="T53" fmla="*/ 42 h 331"/>
                <a:gd name="T54" fmla="*/ 4 w 174"/>
                <a:gd name="T55" fmla="*/ 73 h 331"/>
                <a:gd name="T56" fmla="*/ 5 w 174"/>
                <a:gd name="T57" fmla="*/ 73 h 331"/>
                <a:gd name="T58" fmla="*/ 6 w 174"/>
                <a:gd name="T59" fmla="*/ 72 h 331"/>
                <a:gd name="T60" fmla="*/ 8 w 174"/>
                <a:gd name="T61" fmla="*/ 72 h 331"/>
                <a:gd name="T62" fmla="*/ 4 w 174"/>
                <a:gd name="T63" fmla="*/ 44 h 331"/>
                <a:gd name="T64" fmla="*/ 158 w 174"/>
                <a:gd name="T65" fmla="*/ 5 h 331"/>
                <a:gd name="T66" fmla="*/ 159 w 174"/>
                <a:gd name="T67" fmla="*/ 38 h 331"/>
                <a:gd name="T68" fmla="*/ 171 w 174"/>
                <a:gd name="T69" fmla="*/ 54 h 331"/>
                <a:gd name="T70" fmla="*/ 171 w 174"/>
                <a:gd name="T71" fmla="*/ 74 h 331"/>
                <a:gd name="T72" fmla="*/ 150 w 174"/>
                <a:gd name="T73" fmla="*/ 100 h 331"/>
                <a:gd name="T74" fmla="*/ 133 w 174"/>
                <a:gd name="T75" fmla="*/ 107 h 331"/>
                <a:gd name="T76" fmla="*/ 133 w 174"/>
                <a:gd name="T77" fmla="*/ 118 h 331"/>
                <a:gd name="T78" fmla="*/ 139 w 174"/>
                <a:gd name="T79" fmla="*/ 129 h 331"/>
                <a:gd name="T80" fmla="*/ 139 w 174"/>
                <a:gd name="T81" fmla="*/ 180 h 331"/>
                <a:gd name="T82" fmla="*/ 134 w 174"/>
                <a:gd name="T83" fmla="*/ 235 h 331"/>
                <a:gd name="T84" fmla="*/ 133 w 174"/>
                <a:gd name="T85" fmla="*/ 264 h 331"/>
                <a:gd name="T86" fmla="*/ 139 w 174"/>
                <a:gd name="T87" fmla="*/ 273 h 331"/>
                <a:gd name="T88" fmla="*/ 138 w 174"/>
                <a:gd name="T89" fmla="*/ 298 h 331"/>
                <a:gd name="T90" fmla="*/ 134 w 174"/>
                <a:gd name="T91" fmla="*/ 309 h 331"/>
                <a:gd name="T92" fmla="*/ 139 w 174"/>
                <a:gd name="T93" fmla="*/ 315 h 331"/>
                <a:gd name="T94" fmla="*/ 75 w 174"/>
                <a:gd name="T95" fmla="*/ 327 h 331"/>
                <a:gd name="T96" fmla="*/ 75 w 174"/>
                <a:gd name="T97" fmla="*/ 296 h 331"/>
                <a:gd name="T98" fmla="*/ 57 w 174"/>
                <a:gd name="T99" fmla="*/ 231 h 331"/>
                <a:gd name="T100" fmla="*/ 38 w 174"/>
                <a:gd name="T101" fmla="*/ 222 h 331"/>
                <a:gd name="T102" fmla="*/ 42 w 174"/>
                <a:gd name="T103" fmla="*/ 207 h 331"/>
                <a:gd name="T104" fmla="*/ 37 w 174"/>
                <a:gd name="T105" fmla="*/ 192 h 331"/>
                <a:gd name="T106" fmla="*/ 22 w 174"/>
                <a:gd name="T107" fmla="*/ 167 h 331"/>
                <a:gd name="T108" fmla="*/ 27 w 174"/>
                <a:gd name="T109" fmla="*/ 144 h 331"/>
                <a:gd name="T110" fmla="*/ 23 w 174"/>
                <a:gd name="T111" fmla="*/ 111 h 331"/>
                <a:gd name="T112" fmla="*/ 8 w 174"/>
                <a:gd name="T113" fmla="*/ 72 h 331"/>
                <a:gd name="T114" fmla="*/ 6 w 174"/>
                <a:gd name="T115" fmla="*/ 72 h 331"/>
                <a:gd name="T116" fmla="*/ 8 w 174"/>
                <a:gd name="T117" fmla="*/ 72 h 331"/>
                <a:gd name="T118" fmla="*/ 6 w 174"/>
                <a:gd name="T119" fmla="*/ 7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4" h="331">
                  <a:moveTo>
                    <a:pt x="6" y="72"/>
                  </a:moveTo>
                  <a:lnTo>
                    <a:pt x="5" y="73"/>
                  </a:lnTo>
                  <a:lnTo>
                    <a:pt x="19" y="112"/>
                  </a:lnTo>
                  <a:lnTo>
                    <a:pt x="24" y="143"/>
                  </a:lnTo>
                  <a:lnTo>
                    <a:pt x="18" y="168"/>
                  </a:lnTo>
                  <a:lnTo>
                    <a:pt x="33" y="195"/>
                  </a:lnTo>
                  <a:lnTo>
                    <a:pt x="39" y="207"/>
                  </a:lnTo>
                  <a:lnTo>
                    <a:pt x="34" y="224"/>
                  </a:lnTo>
                  <a:lnTo>
                    <a:pt x="55" y="233"/>
                  </a:lnTo>
                  <a:lnTo>
                    <a:pt x="72" y="296"/>
                  </a:lnTo>
                  <a:lnTo>
                    <a:pt x="72" y="331"/>
                  </a:lnTo>
                  <a:lnTo>
                    <a:pt x="145" y="317"/>
                  </a:lnTo>
                  <a:lnTo>
                    <a:pt x="138" y="309"/>
                  </a:lnTo>
                  <a:lnTo>
                    <a:pt x="142" y="299"/>
                  </a:lnTo>
                  <a:lnTo>
                    <a:pt x="143" y="272"/>
                  </a:lnTo>
                  <a:lnTo>
                    <a:pt x="136" y="263"/>
                  </a:lnTo>
                  <a:lnTo>
                    <a:pt x="137" y="235"/>
                  </a:lnTo>
                  <a:lnTo>
                    <a:pt x="143" y="180"/>
                  </a:lnTo>
                  <a:lnTo>
                    <a:pt x="143" y="128"/>
                  </a:lnTo>
                  <a:lnTo>
                    <a:pt x="136" y="117"/>
                  </a:lnTo>
                  <a:lnTo>
                    <a:pt x="136" y="109"/>
                  </a:lnTo>
                  <a:lnTo>
                    <a:pt x="152" y="103"/>
                  </a:lnTo>
                  <a:lnTo>
                    <a:pt x="174" y="75"/>
                  </a:lnTo>
                  <a:lnTo>
                    <a:pt x="174" y="53"/>
                  </a:lnTo>
                  <a:lnTo>
                    <a:pt x="162" y="37"/>
                  </a:lnTo>
                  <a:lnTo>
                    <a:pt x="161" y="0"/>
                  </a:lnTo>
                  <a:lnTo>
                    <a:pt x="0" y="42"/>
                  </a:lnTo>
                  <a:lnTo>
                    <a:pt x="4" y="73"/>
                  </a:lnTo>
                  <a:lnTo>
                    <a:pt x="5" y="73"/>
                  </a:lnTo>
                  <a:lnTo>
                    <a:pt x="6" y="72"/>
                  </a:lnTo>
                  <a:lnTo>
                    <a:pt x="8" y="72"/>
                  </a:lnTo>
                  <a:lnTo>
                    <a:pt x="4" y="44"/>
                  </a:lnTo>
                  <a:lnTo>
                    <a:pt x="158" y="5"/>
                  </a:lnTo>
                  <a:lnTo>
                    <a:pt x="159" y="38"/>
                  </a:lnTo>
                  <a:lnTo>
                    <a:pt x="171" y="54"/>
                  </a:lnTo>
                  <a:lnTo>
                    <a:pt x="171" y="74"/>
                  </a:lnTo>
                  <a:lnTo>
                    <a:pt x="150" y="100"/>
                  </a:lnTo>
                  <a:lnTo>
                    <a:pt x="133" y="107"/>
                  </a:lnTo>
                  <a:lnTo>
                    <a:pt x="133" y="118"/>
                  </a:lnTo>
                  <a:lnTo>
                    <a:pt x="139" y="129"/>
                  </a:lnTo>
                  <a:lnTo>
                    <a:pt x="139" y="180"/>
                  </a:lnTo>
                  <a:lnTo>
                    <a:pt x="134" y="235"/>
                  </a:lnTo>
                  <a:lnTo>
                    <a:pt x="133" y="264"/>
                  </a:lnTo>
                  <a:lnTo>
                    <a:pt x="139" y="273"/>
                  </a:lnTo>
                  <a:lnTo>
                    <a:pt x="138" y="298"/>
                  </a:lnTo>
                  <a:lnTo>
                    <a:pt x="134" y="309"/>
                  </a:lnTo>
                  <a:lnTo>
                    <a:pt x="139" y="315"/>
                  </a:lnTo>
                  <a:lnTo>
                    <a:pt x="75" y="327"/>
                  </a:lnTo>
                  <a:lnTo>
                    <a:pt x="75" y="296"/>
                  </a:lnTo>
                  <a:lnTo>
                    <a:pt x="57" y="231"/>
                  </a:lnTo>
                  <a:lnTo>
                    <a:pt x="38" y="222"/>
                  </a:lnTo>
                  <a:lnTo>
                    <a:pt x="42" y="207"/>
                  </a:lnTo>
                  <a:lnTo>
                    <a:pt x="37" y="192"/>
                  </a:lnTo>
                  <a:lnTo>
                    <a:pt x="22" y="167"/>
                  </a:lnTo>
                  <a:lnTo>
                    <a:pt x="27" y="144"/>
                  </a:lnTo>
                  <a:lnTo>
                    <a:pt x="23" y="111"/>
                  </a:lnTo>
                  <a:lnTo>
                    <a:pt x="8" y="72"/>
                  </a:lnTo>
                  <a:lnTo>
                    <a:pt x="6" y="72"/>
                  </a:lnTo>
                  <a:lnTo>
                    <a:pt x="8" y="72"/>
                  </a:lnTo>
                  <a:lnTo>
                    <a:pt x="6" y="7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0" name="Freeform 117">
              <a:extLst>
                <a:ext uri="{FF2B5EF4-FFF2-40B4-BE49-F238E27FC236}">
                  <a16:creationId xmlns:a16="http://schemas.microsoft.com/office/drawing/2014/main" id="{20231D50-4AA0-3C17-B596-27D32A2C99E4}"/>
                </a:ext>
              </a:extLst>
            </p:cNvPr>
            <p:cNvSpPr>
              <a:spLocks noEditPoints="1"/>
            </p:cNvSpPr>
            <p:nvPr/>
          </p:nvSpPr>
          <p:spPr bwMode="auto">
            <a:xfrm>
              <a:off x="350" y="393"/>
              <a:ext cx="697" cy="510"/>
            </a:xfrm>
            <a:custGeom>
              <a:avLst/>
              <a:gdLst>
                <a:gd name="T0" fmla="*/ 83 w 697"/>
                <a:gd name="T1" fmla="*/ 343 h 510"/>
                <a:gd name="T2" fmla="*/ 56 w 697"/>
                <a:gd name="T3" fmla="*/ 324 h 510"/>
                <a:gd name="T4" fmla="*/ 24 w 697"/>
                <a:gd name="T5" fmla="*/ 318 h 510"/>
                <a:gd name="T6" fmla="*/ 0 w 697"/>
                <a:gd name="T7" fmla="*/ 306 h 510"/>
                <a:gd name="T8" fmla="*/ 18 w 697"/>
                <a:gd name="T9" fmla="*/ 287 h 510"/>
                <a:gd name="T10" fmla="*/ 11 w 697"/>
                <a:gd name="T11" fmla="*/ 257 h 510"/>
                <a:gd name="T12" fmla="*/ 39 w 697"/>
                <a:gd name="T13" fmla="*/ 230 h 510"/>
                <a:gd name="T14" fmla="*/ 14 w 697"/>
                <a:gd name="T15" fmla="*/ 172 h 510"/>
                <a:gd name="T16" fmla="*/ 18 w 697"/>
                <a:gd name="T17" fmla="*/ 106 h 510"/>
                <a:gd name="T18" fmla="*/ 20 w 697"/>
                <a:gd name="T19" fmla="*/ 31 h 510"/>
                <a:gd name="T20" fmla="*/ 48 w 697"/>
                <a:gd name="T21" fmla="*/ 52 h 510"/>
                <a:gd name="T22" fmla="*/ 83 w 697"/>
                <a:gd name="T23" fmla="*/ 78 h 510"/>
                <a:gd name="T24" fmla="*/ 128 w 697"/>
                <a:gd name="T25" fmla="*/ 95 h 510"/>
                <a:gd name="T26" fmla="*/ 166 w 697"/>
                <a:gd name="T27" fmla="*/ 110 h 510"/>
                <a:gd name="T28" fmla="*/ 180 w 697"/>
                <a:gd name="T29" fmla="*/ 94 h 510"/>
                <a:gd name="T30" fmla="*/ 200 w 697"/>
                <a:gd name="T31" fmla="*/ 80 h 510"/>
                <a:gd name="T32" fmla="*/ 204 w 697"/>
                <a:gd name="T33" fmla="*/ 97 h 510"/>
                <a:gd name="T34" fmla="*/ 188 w 697"/>
                <a:gd name="T35" fmla="*/ 113 h 510"/>
                <a:gd name="T36" fmla="*/ 205 w 697"/>
                <a:gd name="T37" fmla="*/ 136 h 510"/>
                <a:gd name="T38" fmla="*/ 218 w 697"/>
                <a:gd name="T39" fmla="*/ 146 h 510"/>
                <a:gd name="T40" fmla="*/ 214 w 697"/>
                <a:gd name="T41" fmla="*/ 130 h 510"/>
                <a:gd name="T42" fmla="*/ 215 w 697"/>
                <a:gd name="T43" fmla="*/ 100 h 510"/>
                <a:gd name="T44" fmla="*/ 212 w 697"/>
                <a:gd name="T45" fmla="*/ 76 h 510"/>
                <a:gd name="T46" fmla="*/ 216 w 697"/>
                <a:gd name="T47" fmla="*/ 39 h 510"/>
                <a:gd name="T48" fmla="*/ 203 w 697"/>
                <a:gd name="T49" fmla="*/ 4 h 510"/>
                <a:gd name="T50" fmla="*/ 239 w 697"/>
                <a:gd name="T51" fmla="*/ 9 h 510"/>
                <a:gd name="T52" fmla="*/ 348 w 697"/>
                <a:gd name="T53" fmla="*/ 37 h 510"/>
                <a:gd name="T54" fmla="*/ 607 w 697"/>
                <a:gd name="T55" fmla="*/ 105 h 510"/>
                <a:gd name="T56" fmla="*/ 668 w 697"/>
                <a:gd name="T57" fmla="*/ 232 h 510"/>
                <a:gd name="T58" fmla="*/ 621 w 697"/>
                <a:gd name="T59" fmla="*/ 454 h 510"/>
                <a:gd name="T60" fmla="*/ 540 w 697"/>
                <a:gd name="T61" fmla="*/ 487 h 510"/>
                <a:gd name="T62" fmla="*/ 361 w 697"/>
                <a:gd name="T63" fmla="*/ 468 h 510"/>
                <a:gd name="T64" fmla="*/ 320 w 697"/>
                <a:gd name="T65" fmla="*/ 472 h 510"/>
                <a:gd name="T66" fmla="*/ 282 w 697"/>
                <a:gd name="T67" fmla="*/ 458 h 510"/>
                <a:gd name="T68" fmla="*/ 246 w 697"/>
                <a:gd name="T69" fmla="*/ 461 h 510"/>
                <a:gd name="T70" fmla="*/ 205 w 697"/>
                <a:gd name="T71" fmla="*/ 442 h 510"/>
                <a:gd name="T72" fmla="*/ 169 w 697"/>
                <a:gd name="T73" fmla="*/ 433 h 510"/>
                <a:gd name="T74" fmla="*/ 124 w 697"/>
                <a:gd name="T75" fmla="*/ 441 h 510"/>
                <a:gd name="T76" fmla="*/ 97 w 697"/>
                <a:gd name="T77" fmla="*/ 368 h 510"/>
                <a:gd name="T78" fmla="*/ 167 w 697"/>
                <a:gd name="T79" fmla="*/ 34 h 510"/>
                <a:gd name="T80" fmla="*/ 179 w 697"/>
                <a:gd name="T81" fmla="*/ 33 h 510"/>
                <a:gd name="T82" fmla="*/ 198 w 697"/>
                <a:gd name="T83" fmla="*/ 42 h 510"/>
                <a:gd name="T84" fmla="*/ 192 w 697"/>
                <a:gd name="T85" fmla="*/ 57 h 510"/>
                <a:gd name="T86" fmla="*/ 180 w 697"/>
                <a:gd name="T87" fmla="*/ 72 h 510"/>
                <a:gd name="T88" fmla="*/ 177 w 697"/>
                <a:gd name="T89" fmla="*/ 72 h 510"/>
                <a:gd name="T90" fmla="*/ 174 w 697"/>
                <a:gd name="T91" fmla="*/ 70 h 510"/>
                <a:gd name="T92" fmla="*/ 179 w 697"/>
                <a:gd name="T93" fmla="*/ 62 h 510"/>
                <a:gd name="T94" fmla="*/ 173 w 697"/>
                <a:gd name="T95" fmla="*/ 52 h 510"/>
                <a:gd name="T96" fmla="*/ 167 w 697"/>
                <a:gd name="T97" fmla="*/ 63 h 510"/>
                <a:gd name="T98" fmla="*/ 155 w 697"/>
                <a:gd name="T99" fmla="*/ 36 h 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97" h="510">
                  <a:moveTo>
                    <a:pt x="97" y="368"/>
                  </a:moveTo>
                  <a:lnTo>
                    <a:pt x="83" y="343"/>
                  </a:lnTo>
                  <a:lnTo>
                    <a:pt x="59" y="338"/>
                  </a:lnTo>
                  <a:lnTo>
                    <a:pt x="56" y="324"/>
                  </a:lnTo>
                  <a:lnTo>
                    <a:pt x="41" y="320"/>
                  </a:lnTo>
                  <a:lnTo>
                    <a:pt x="24" y="318"/>
                  </a:lnTo>
                  <a:lnTo>
                    <a:pt x="14" y="323"/>
                  </a:lnTo>
                  <a:lnTo>
                    <a:pt x="0" y="306"/>
                  </a:lnTo>
                  <a:lnTo>
                    <a:pt x="1" y="289"/>
                  </a:lnTo>
                  <a:lnTo>
                    <a:pt x="18" y="287"/>
                  </a:lnTo>
                  <a:lnTo>
                    <a:pt x="26" y="263"/>
                  </a:lnTo>
                  <a:lnTo>
                    <a:pt x="11" y="257"/>
                  </a:lnTo>
                  <a:lnTo>
                    <a:pt x="12" y="234"/>
                  </a:lnTo>
                  <a:lnTo>
                    <a:pt x="39" y="230"/>
                  </a:lnTo>
                  <a:lnTo>
                    <a:pt x="23" y="214"/>
                  </a:lnTo>
                  <a:lnTo>
                    <a:pt x="14" y="172"/>
                  </a:lnTo>
                  <a:lnTo>
                    <a:pt x="18" y="154"/>
                  </a:lnTo>
                  <a:lnTo>
                    <a:pt x="18" y="106"/>
                  </a:lnTo>
                  <a:lnTo>
                    <a:pt x="6" y="87"/>
                  </a:lnTo>
                  <a:lnTo>
                    <a:pt x="20" y="31"/>
                  </a:lnTo>
                  <a:lnTo>
                    <a:pt x="33" y="33"/>
                  </a:lnTo>
                  <a:lnTo>
                    <a:pt x="48" y="52"/>
                  </a:lnTo>
                  <a:lnTo>
                    <a:pt x="64" y="67"/>
                  </a:lnTo>
                  <a:lnTo>
                    <a:pt x="83" y="78"/>
                  </a:lnTo>
                  <a:lnTo>
                    <a:pt x="110" y="91"/>
                  </a:lnTo>
                  <a:lnTo>
                    <a:pt x="128" y="95"/>
                  </a:lnTo>
                  <a:lnTo>
                    <a:pt x="145" y="103"/>
                  </a:lnTo>
                  <a:lnTo>
                    <a:pt x="166" y="110"/>
                  </a:lnTo>
                  <a:lnTo>
                    <a:pt x="180" y="109"/>
                  </a:lnTo>
                  <a:lnTo>
                    <a:pt x="180" y="94"/>
                  </a:lnTo>
                  <a:lnTo>
                    <a:pt x="188" y="87"/>
                  </a:lnTo>
                  <a:lnTo>
                    <a:pt x="200" y="80"/>
                  </a:lnTo>
                  <a:lnTo>
                    <a:pt x="202" y="86"/>
                  </a:lnTo>
                  <a:lnTo>
                    <a:pt x="204" y="97"/>
                  </a:lnTo>
                  <a:lnTo>
                    <a:pt x="190" y="100"/>
                  </a:lnTo>
                  <a:lnTo>
                    <a:pt x="188" y="113"/>
                  </a:lnTo>
                  <a:lnTo>
                    <a:pt x="199" y="121"/>
                  </a:lnTo>
                  <a:lnTo>
                    <a:pt x="205" y="136"/>
                  </a:lnTo>
                  <a:lnTo>
                    <a:pt x="210" y="147"/>
                  </a:lnTo>
                  <a:lnTo>
                    <a:pt x="218" y="146"/>
                  </a:lnTo>
                  <a:lnTo>
                    <a:pt x="219" y="139"/>
                  </a:lnTo>
                  <a:lnTo>
                    <a:pt x="214" y="130"/>
                  </a:lnTo>
                  <a:lnTo>
                    <a:pt x="211" y="112"/>
                  </a:lnTo>
                  <a:lnTo>
                    <a:pt x="215" y="100"/>
                  </a:lnTo>
                  <a:lnTo>
                    <a:pt x="212" y="91"/>
                  </a:lnTo>
                  <a:lnTo>
                    <a:pt x="212" y="76"/>
                  </a:lnTo>
                  <a:lnTo>
                    <a:pt x="223" y="54"/>
                  </a:lnTo>
                  <a:lnTo>
                    <a:pt x="216" y="39"/>
                  </a:lnTo>
                  <a:lnTo>
                    <a:pt x="201" y="10"/>
                  </a:lnTo>
                  <a:lnTo>
                    <a:pt x="203" y="4"/>
                  </a:lnTo>
                  <a:lnTo>
                    <a:pt x="212" y="0"/>
                  </a:lnTo>
                  <a:lnTo>
                    <a:pt x="239" y="9"/>
                  </a:lnTo>
                  <a:lnTo>
                    <a:pt x="297" y="25"/>
                  </a:lnTo>
                  <a:lnTo>
                    <a:pt x="348" y="37"/>
                  </a:lnTo>
                  <a:lnTo>
                    <a:pt x="468" y="71"/>
                  </a:lnTo>
                  <a:lnTo>
                    <a:pt x="607" y="105"/>
                  </a:lnTo>
                  <a:lnTo>
                    <a:pt x="697" y="126"/>
                  </a:lnTo>
                  <a:lnTo>
                    <a:pt x="668" y="232"/>
                  </a:lnTo>
                  <a:lnTo>
                    <a:pt x="641" y="356"/>
                  </a:lnTo>
                  <a:lnTo>
                    <a:pt x="621" y="454"/>
                  </a:lnTo>
                  <a:lnTo>
                    <a:pt x="618" y="510"/>
                  </a:lnTo>
                  <a:lnTo>
                    <a:pt x="540" y="487"/>
                  </a:lnTo>
                  <a:lnTo>
                    <a:pt x="449" y="467"/>
                  </a:lnTo>
                  <a:lnTo>
                    <a:pt x="361" y="468"/>
                  </a:lnTo>
                  <a:lnTo>
                    <a:pt x="355" y="460"/>
                  </a:lnTo>
                  <a:lnTo>
                    <a:pt x="320" y="472"/>
                  </a:lnTo>
                  <a:lnTo>
                    <a:pt x="297" y="469"/>
                  </a:lnTo>
                  <a:lnTo>
                    <a:pt x="282" y="458"/>
                  </a:lnTo>
                  <a:lnTo>
                    <a:pt x="271" y="463"/>
                  </a:lnTo>
                  <a:lnTo>
                    <a:pt x="246" y="461"/>
                  </a:lnTo>
                  <a:lnTo>
                    <a:pt x="237" y="453"/>
                  </a:lnTo>
                  <a:lnTo>
                    <a:pt x="205" y="442"/>
                  </a:lnTo>
                  <a:lnTo>
                    <a:pt x="198" y="441"/>
                  </a:lnTo>
                  <a:lnTo>
                    <a:pt x="169" y="433"/>
                  </a:lnTo>
                  <a:lnTo>
                    <a:pt x="157" y="442"/>
                  </a:lnTo>
                  <a:lnTo>
                    <a:pt x="124" y="441"/>
                  </a:lnTo>
                  <a:lnTo>
                    <a:pt x="96" y="421"/>
                  </a:lnTo>
                  <a:lnTo>
                    <a:pt x="97" y="368"/>
                  </a:lnTo>
                  <a:close/>
                  <a:moveTo>
                    <a:pt x="155" y="36"/>
                  </a:moveTo>
                  <a:lnTo>
                    <a:pt x="167" y="34"/>
                  </a:lnTo>
                  <a:lnTo>
                    <a:pt x="170" y="43"/>
                  </a:lnTo>
                  <a:lnTo>
                    <a:pt x="179" y="33"/>
                  </a:lnTo>
                  <a:lnTo>
                    <a:pt x="193" y="33"/>
                  </a:lnTo>
                  <a:lnTo>
                    <a:pt x="198" y="42"/>
                  </a:lnTo>
                  <a:lnTo>
                    <a:pt x="188" y="53"/>
                  </a:lnTo>
                  <a:lnTo>
                    <a:pt x="192" y="57"/>
                  </a:lnTo>
                  <a:lnTo>
                    <a:pt x="188" y="69"/>
                  </a:lnTo>
                  <a:lnTo>
                    <a:pt x="180" y="72"/>
                  </a:lnTo>
                  <a:lnTo>
                    <a:pt x="180" y="72"/>
                  </a:lnTo>
                  <a:lnTo>
                    <a:pt x="177" y="72"/>
                  </a:lnTo>
                  <a:lnTo>
                    <a:pt x="174" y="71"/>
                  </a:lnTo>
                  <a:lnTo>
                    <a:pt x="174" y="70"/>
                  </a:lnTo>
                  <a:lnTo>
                    <a:pt x="174" y="70"/>
                  </a:lnTo>
                  <a:lnTo>
                    <a:pt x="179" y="62"/>
                  </a:lnTo>
                  <a:lnTo>
                    <a:pt x="183" y="55"/>
                  </a:lnTo>
                  <a:lnTo>
                    <a:pt x="173" y="52"/>
                  </a:lnTo>
                  <a:lnTo>
                    <a:pt x="171" y="60"/>
                  </a:lnTo>
                  <a:lnTo>
                    <a:pt x="167" y="63"/>
                  </a:lnTo>
                  <a:lnTo>
                    <a:pt x="158" y="50"/>
                  </a:lnTo>
                  <a:lnTo>
                    <a:pt x="155" y="3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118">
              <a:extLst>
                <a:ext uri="{FF2B5EF4-FFF2-40B4-BE49-F238E27FC236}">
                  <a16:creationId xmlns:a16="http://schemas.microsoft.com/office/drawing/2014/main" id="{1D481C58-84DB-9752-E8A3-DD19580E1D4E}"/>
                </a:ext>
              </a:extLst>
            </p:cNvPr>
            <p:cNvSpPr>
              <a:spLocks noEditPoints="1"/>
            </p:cNvSpPr>
            <p:nvPr/>
          </p:nvSpPr>
          <p:spPr bwMode="auto">
            <a:xfrm>
              <a:off x="347" y="391"/>
              <a:ext cx="702" cy="514"/>
            </a:xfrm>
            <a:custGeom>
              <a:avLst/>
              <a:gdLst>
                <a:gd name="T0" fmla="*/ 63 w 702"/>
                <a:gd name="T1" fmla="*/ 339 h 514"/>
                <a:gd name="T2" fmla="*/ 17 w 702"/>
                <a:gd name="T3" fmla="*/ 323 h 514"/>
                <a:gd name="T4" fmla="*/ 32 w 702"/>
                <a:gd name="T5" fmla="*/ 264 h 514"/>
                <a:gd name="T6" fmla="*/ 27 w 702"/>
                <a:gd name="T7" fmla="*/ 216 h 514"/>
                <a:gd name="T8" fmla="*/ 11 w 702"/>
                <a:gd name="T9" fmla="*/ 89 h 514"/>
                <a:gd name="T10" fmla="*/ 66 w 702"/>
                <a:gd name="T11" fmla="*/ 70 h 514"/>
                <a:gd name="T12" fmla="*/ 148 w 702"/>
                <a:gd name="T13" fmla="*/ 107 h 514"/>
                <a:gd name="T14" fmla="*/ 191 w 702"/>
                <a:gd name="T15" fmla="*/ 90 h 514"/>
                <a:gd name="T16" fmla="*/ 191 w 702"/>
                <a:gd name="T17" fmla="*/ 101 h 514"/>
                <a:gd name="T18" fmla="*/ 212 w 702"/>
                <a:gd name="T19" fmla="*/ 151 h 514"/>
                <a:gd name="T20" fmla="*/ 215 w 702"/>
                <a:gd name="T21" fmla="*/ 114 h 514"/>
                <a:gd name="T22" fmla="*/ 228 w 702"/>
                <a:gd name="T23" fmla="*/ 56 h 514"/>
                <a:gd name="T24" fmla="*/ 215 w 702"/>
                <a:gd name="T25" fmla="*/ 4 h 514"/>
                <a:gd name="T26" fmla="*/ 471 w 702"/>
                <a:gd name="T27" fmla="*/ 74 h 514"/>
                <a:gd name="T28" fmla="*/ 642 w 702"/>
                <a:gd name="T29" fmla="*/ 358 h 514"/>
                <a:gd name="T30" fmla="*/ 544 w 702"/>
                <a:gd name="T31" fmla="*/ 488 h 514"/>
                <a:gd name="T32" fmla="*/ 323 w 702"/>
                <a:gd name="T33" fmla="*/ 472 h 514"/>
                <a:gd name="T34" fmla="*/ 250 w 702"/>
                <a:gd name="T35" fmla="*/ 462 h 514"/>
                <a:gd name="T36" fmla="*/ 172 w 702"/>
                <a:gd name="T37" fmla="*/ 433 h 514"/>
                <a:gd name="T38" fmla="*/ 101 w 702"/>
                <a:gd name="T39" fmla="*/ 370 h 514"/>
                <a:gd name="T40" fmla="*/ 97 w 702"/>
                <a:gd name="T41" fmla="*/ 424 h 514"/>
                <a:gd name="T42" fmla="*/ 201 w 702"/>
                <a:gd name="T43" fmla="*/ 444 h 514"/>
                <a:gd name="T44" fmla="*/ 275 w 702"/>
                <a:gd name="T45" fmla="*/ 466 h 514"/>
                <a:gd name="T46" fmla="*/ 358 w 702"/>
                <a:gd name="T47" fmla="*/ 464 h 514"/>
                <a:gd name="T48" fmla="*/ 622 w 702"/>
                <a:gd name="T49" fmla="*/ 514 h 514"/>
                <a:gd name="T50" fmla="*/ 672 w 702"/>
                <a:gd name="T51" fmla="*/ 234 h 514"/>
                <a:gd name="T52" fmla="*/ 351 w 702"/>
                <a:gd name="T53" fmla="*/ 38 h 514"/>
                <a:gd name="T54" fmla="*/ 205 w 702"/>
                <a:gd name="T55" fmla="*/ 5 h 514"/>
                <a:gd name="T56" fmla="*/ 213 w 702"/>
                <a:gd name="T57" fmla="*/ 77 h 514"/>
                <a:gd name="T58" fmla="*/ 215 w 702"/>
                <a:gd name="T59" fmla="*/ 133 h 514"/>
                <a:gd name="T60" fmla="*/ 211 w 702"/>
                <a:gd name="T61" fmla="*/ 137 h 514"/>
                <a:gd name="T62" fmla="*/ 208 w 702"/>
                <a:gd name="T63" fmla="*/ 100 h 514"/>
                <a:gd name="T64" fmla="*/ 182 w 702"/>
                <a:gd name="T65" fmla="*/ 96 h 514"/>
                <a:gd name="T66" fmla="*/ 132 w 702"/>
                <a:gd name="T67" fmla="*/ 94 h 514"/>
                <a:gd name="T68" fmla="*/ 52 w 702"/>
                <a:gd name="T69" fmla="*/ 53 h 514"/>
                <a:gd name="T70" fmla="*/ 19 w 702"/>
                <a:gd name="T71" fmla="*/ 108 h 514"/>
                <a:gd name="T72" fmla="*/ 38 w 702"/>
                <a:gd name="T73" fmla="*/ 231 h 514"/>
                <a:gd name="T74" fmla="*/ 19 w 702"/>
                <a:gd name="T75" fmla="*/ 288 h 514"/>
                <a:gd name="T76" fmla="*/ 27 w 702"/>
                <a:gd name="T77" fmla="*/ 321 h 514"/>
                <a:gd name="T78" fmla="*/ 85 w 702"/>
                <a:gd name="T79" fmla="*/ 347 h 514"/>
                <a:gd name="T80" fmla="*/ 100 w 702"/>
                <a:gd name="T81" fmla="*/ 370 h 514"/>
                <a:gd name="T82" fmla="*/ 172 w 702"/>
                <a:gd name="T83" fmla="*/ 48 h 514"/>
                <a:gd name="T84" fmla="*/ 189 w 702"/>
                <a:gd name="T85" fmla="*/ 55 h 514"/>
                <a:gd name="T86" fmla="*/ 183 w 702"/>
                <a:gd name="T87" fmla="*/ 74 h 514"/>
                <a:gd name="T88" fmla="*/ 181 w 702"/>
                <a:gd name="T89" fmla="*/ 72 h 514"/>
                <a:gd name="T90" fmla="*/ 178 w 702"/>
                <a:gd name="T91" fmla="*/ 72 h 514"/>
                <a:gd name="T92" fmla="*/ 178 w 702"/>
                <a:gd name="T93" fmla="*/ 72 h 514"/>
                <a:gd name="T94" fmla="*/ 178 w 702"/>
                <a:gd name="T95" fmla="*/ 72 h 514"/>
                <a:gd name="T96" fmla="*/ 178 w 702"/>
                <a:gd name="T97" fmla="*/ 73 h 514"/>
                <a:gd name="T98" fmla="*/ 178 w 702"/>
                <a:gd name="T99" fmla="*/ 73 h 514"/>
                <a:gd name="T100" fmla="*/ 184 w 702"/>
                <a:gd name="T101" fmla="*/ 63 h 514"/>
                <a:gd name="T102" fmla="*/ 172 w 702"/>
                <a:gd name="T103" fmla="*/ 61 h 514"/>
                <a:gd name="T104" fmla="*/ 158 w 702"/>
                <a:gd name="T105" fmla="*/ 38 h 514"/>
                <a:gd name="T106" fmla="*/ 159 w 702"/>
                <a:gd name="T107" fmla="*/ 53 h 514"/>
                <a:gd name="T108" fmla="*/ 186 w 702"/>
                <a:gd name="T109" fmla="*/ 58 h 514"/>
                <a:gd name="T110" fmla="*/ 181 w 702"/>
                <a:gd name="T111" fmla="*/ 63 h 514"/>
                <a:gd name="T112" fmla="*/ 176 w 702"/>
                <a:gd name="T113" fmla="*/ 71 h 514"/>
                <a:gd name="T114" fmla="*/ 175 w 702"/>
                <a:gd name="T115" fmla="*/ 72 h 514"/>
                <a:gd name="T116" fmla="*/ 178 w 702"/>
                <a:gd name="T117" fmla="*/ 75 h 514"/>
                <a:gd name="T118" fmla="*/ 183 w 702"/>
                <a:gd name="T119" fmla="*/ 75 h 514"/>
                <a:gd name="T120" fmla="*/ 202 w 702"/>
                <a:gd name="T121" fmla="*/ 44 h 514"/>
                <a:gd name="T122" fmla="*/ 171 w 702"/>
                <a:gd name="T123" fmla="*/ 3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02" h="514">
                  <a:moveTo>
                    <a:pt x="100" y="370"/>
                  </a:moveTo>
                  <a:lnTo>
                    <a:pt x="101" y="370"/>
                  </a:lnTo>
                  <a:lnTo>
                    <a:pt x="87" y="343"/>
                  </a:lnTo>
                  <a:lnTo>
                    <a:pt x="63" y="339"/>
                  </a:lnTo>
                  <a:lnTo>
                    <a:pt x="61" y="325"/>
                  </a:lnTo>
                  <a:lnTo>
                    <a:pt x="44" y="321"/>
                  </a:lnTo>
                  <a:lnTo>
                    <a:pt x="26" y="318"/>
                  </a:lnTo>
                  <a:lnTo>
                    <a:pt x="17" y="323"/>
                  </a:lnTo>
                  <a:lnTo>
                    <a:pt x="4" y="308"/>
                  </a:lnTo>
                  <a:lnTo>
                    <a:pt x="6" y="292"/>
                  </a:lnTo>
                  <a:lnTo>
                    <a:pt x="22" y="290"/>
                  </a:lnTo>
                  <a:lnTo>
                    <a:pt x="32" y="264"/>
                  </a:lnTo>
                  <a:lnTo>
                    <a:pt x="15" y="258"/>
                  </a:lnTo>
                  <a:lnTo>
                    <a:pt x="17" y="237"/>
                  </a:lnTo>
                  <a:lnTo>
                    <a:pt x="45" y="234"/>
                  </a:lnTo>
                  <a:lnTo>
                    <a:pt x="27" y="216"/>
                  </a:lnTo>
                  <a:lnTo>
                    <a:pt x="19" y="174"/>
                  </a:lnTo>
                  <a:lnTo>
                    <a:pt x="22" y="156"/>
                  </a:lnTo>
                  <a:lnTo>
                    <a:pt x="22" y="108"/>
                  </a:lnTo>
                  <a:lnTo>
                    <a:pt x="11" y="89"/>
                  </a:lnTo>
                  <a:lnTo>
                    <a:pt x="24" y="34"/>
                  </a:lnTo>
                  <a:lnTo>
                    <a:pt x="35" y="38"/>
                  </a:lnTo>
                  <a:lnTo>
                    <a:pt x="49" y="55"/>
                  </a:lnTo>
                  <a:lnTo>
                    <a:pt x="66" y="70"/>
                  </a:lnTo>
                  <a:lnTo>
                    <a:pt x="85" y="82"/>
                  </a:lnTo>
                  <a:lnTo>
                    <a:pt x="112" y="94"/>
                  </a:lnTo>
                  <a:lnTo>
                    <a:pt x="131" y="98"/>
                  </a:lnTo>
                  <a:lnTo>
                    <a:pt x="148" y="107"/>
                  </a:lnTo>
                  <a:lnTo>
                    <a:pt x="169" y="113"/>
                  </a:lnTo>
                  <a:lnTo>
                    <a:pt x="185" y="112"/>
                  </a:lnTo>
                  <a:lnTo>
                    <a:pt x="185" y="97"/>
                  </a:lnTo>
                  <a:lnTo>
                    <a:pt x="191" y="90"/>
                  </a:lnTo>
                  <a:lnTo>
                    <a:pt x="202" y="84"/>
                  </a:lnTo>
                  <a:lnTo>
                    <a:pt x="204" y="88"/>
                  </a:lnTo>
                  <a:lnTo>
                    <a:pt x="205" y="98"/>
                  </a:lnTo>
                  <a:lnTo>
                    <a:pt x="191" y="101"/>
                  </a:lnTo>
                  <a:lnTo>
                    <a:pt x="190" y="115"/>
                  </a:lnTo>
                  <a:lnTo>
                    <a:pt x="201" y="125"/>
                  </a:lnTo>
                  <a:lnTo>
                    <a:pt x="207" y="138"/>
                  </a:lnTo>
                  <a:lnTo>
                    <a:pt x="212" y="151"/>
                  </a:lnTo>
                  <a:lnTo>
                    <a:pt x="222" y="149"/>
                  </a:lnTo>
                  <a:lnTo>
                    <a:pt x="225" y="140"/>
                  </a:lnTo>
                  <a:lnTo>
                    <a:pt x="218" y="132"/>
                  </a:lnTo>
                  <a:lnTo>
                    <a:pt x="215" y="114"/>
                  </a:lnTo>
                  <a:lnTo>
                    <a:pt x="220" y="102"/>
                  </a:lnTo>
                  <a:lnTo>
                    <a:pt x="216" y="93"/>
                  </a:lnTo>
                  <a:lnTo>
                    <a:pt x="216" y="78"/>
                  </a:lnTo>
                  <a:lnTo>
                    <a:pt x="228" y="56"/>
                  </a:lnTo>
                  <a:lnTo>
                    <a:pt x="220" y="40"/>
                  </a:lnTo>
                  <a:lnTo>
                    <a:pt x="206" y="12"/>
                  </a:lnTo>
                  <a:lnTo>
                    <a:pt x="207" y="8"/>
                  </a:lnTo>
                  <a:lnTo>
                    <a:pt x="215" y="4"/>
                  </a:lnTo>
                  <a:lnTo>
                    <a:pt x="241" y="13"/>
                  </a:lnTo>
                  <a:lnTo>
                    <a:pt x="300" y="29"/>
                  </a:lnTo>
                  <a:lnTo>
                    <a:pt x="351" y="41"/>
                  </a:lnTo>
                  <a:lnTo>
                    <a:pt x="471" y="74"/>
                  </a:lnTo>
                  <a:lnTo>
                    <a:pt x="610" y="108"/>
                  </a:lnTo>
                  <a:lnTo>
                    <a:pt x="697" y="130"/>
                  </a:lnTo>
                  <a:lnTo>
                    <a:pt x="670" y="233"/>
                  </a:lnTo>
                  <a:lnTo>
                    <a:pt x="642" y="358"/>
                  </a:lnTo>
                  <a:lnTo>
                    <a:pt x="642" y="358"/>
                  </a:lnTo>
                  <a:lnTo>
                    <a:pt x="621" y="456"/>
                  </a:lnTo>
                  <a:lnTo>
                    <a:pt x="619" y="510"/>
                  </a:lnTo>
                  <a:lnTo>
                    <a:pt x="544" y="488"/>
                  </a:lnTo>
                  <a:lnTo>
                    <a:pt x="452" y="467"/>
                  </a:lnTo>
                  <a:lnTo>
                    <a:pt x="365" y="469"/>
                  </a:lnTo>
                  <a:lnTo>
                    <a:pt x="359" y="459"/>
                  </a:lnTo>
                  <a:lnTo>
                    <a:pt x="323" y="472"/>
                  </a:lnTo>
                  <a:lnTo>
                    <a:pt x="301" y="470"/>
                  </a:lnTo>
                  <a:lnTo>
                    <a:pt x="285" y="458"/>
                  </a:lnTo>
                  <a:lnTo>
                    <a:pt x="274" y="463"/>
                  </a:lnTo>
                  <a:lnTo>
                    <a:pt x="250" y="462"/>
                  </a:lnTo>
                  <a:lnTo>
                    <a:pt x="240" y="454"/>
                  </a:lnTo>
                  <a:lnTo>
                    <a:pt x="208" y="442"/>
                  </a:lnTo>
                  <a:lnTo>
                    <a:pt x="201" y="441"/>
                  </a:lnTo>
                  <a:lnTo>
                    <a:pt x="172" y="433"/>
                  </a:lnTo>
                  <a:lnTo>
                    <a:pt x="160" y="443"/>
                  </a:lnTo>
                  <a:lnTo>
                    <a:pt x="127" y="442"/>
                  </a:lnTo>
                  <a:lnTo>
                    <a:pt x="100" y="422"/>
                  </a:lnTo>
                  <a:lnTo>
                    <a:pt x="101" y="370"/>
                  </a:lnTo>
                  <a:lnTo>
                    <a:pt x="101" y="370"/>
                  </a:lnTo>
                  <a:lnTo>
                    <a:pt x="100" y="370"/>
                  </a:lnTo>
                  <a:lnTo>
                    <a:pt x="98" y="370"/>
                  </a:lnTo>
                  <a:lnTo>
                    <a:pt x="97" y="424"/>
                  </a:lnTo>
                  <a:lnTo>
                    <a:pt x="126" y="444"/>
                  </a:lnTo>
                  <a:lnTo>
                    <a:pt x="161" y="446"/>
                  </a:lnTo>
                  <a:lnTo>
                    <a:pt x="172" y="437"/>
                  </a:lnTo>
                  <a:lnTo>
                    <a:pt x="201" y="444"/>
                  </a:lnTo>
                  <a:lnTo>
                    <a:pt x="207" y="445"/>
                  </a:lnTo>
                  <a:lnTo>
                    <a:pt x="239" y="456"/>
                  </a:lnTo>
                  <a:lnTo>
                    <a:pt x="249" y="465"/>
                  </a:lnTo>
                  <a:lnTo>
                    <a:pt x="275" y="466"/>
                  </a:lnTo>
                  <a:lnTo>
                    <a:pt x="285" y="463"/>
                  </a:lnTo>
                  <a:lnTo>
                    <a:pt x="300" y="473"/>
                  </a:lnTo>
                  <a:lnTo>
                    <a:pt x="323" y="475"/>
                  </a:lnTo>
                  <a:lnTo>
                    <a:pt x="358" y="464"/>
                  </a:lnTo>
                  <a:lnTo>
                    <a:pt x="364" y="472"/>
                  </a:lnTo>
                  <a:lnTo>
                    <a:pt x="451" y="470"/>
                  </a:lnTo>
                  <a:lnTo>
                    <a:pt x="543" y="492"/>
                  </a:lnTo>
                  <a:lnTo>
                    <a:pt x="622" y="514"/>
                  </a:lnTo>
                  <a:lnTo>
                    <a:pt x="625" y="457"/>
                  </a:lnTo>
                  <a:lnTo>
                    <a:pt x="645" y="360"/>
                  </a:lnTo>
                  <a:lnTo>
                    <a:pt x="645" y="360"/>
                  </a:lnTo>
                  <a:lnTo>
                    <a:pt x="672" y="234"/>
                  </a:lnTo>
                  <a:lnTo>
                    <a:pt x="702" y="127"/>
                  </a:lnTo>
                  <a:lnTo>
                    <a:pt x="610" y="105"/>
                  </a:lnTo>
                  <a:lnTo>
                    <a:pt x="471" y="72"/>
                  </a:lnTo>
                  <a:lnTo>
                    <a:pt x="351" y="38"/>
                  </a:lnTo>
                  <a:lnTo>
                    <a:pt x="300" y="26"/>
                  </a:lnTo>
                  <a:lnTo>
                    <a:pt x="242" y="10"/>
                  </a:lnTo>
                  <a:lnTo>
                    <a:pt x="215" y="0"/>
                  </a:lnTo>
                  <a:lnTo>
                    <a:pt x="205" y="5"/>
                  </a:lnTo>
                  <a:lnTo>
                    <a:pt x="203" y="12"/>
                  </a:lnTo>
                  <a:lnTo>
                    <a:pt x="218" y="41"/>
                  </a:lnTo>
                  <a:lnTo>
                    <a:pt x="224" y="56"/>
                  </a:lnTo>
                  <a:lnTo>
                    <a:pt x="213" y="77"/>
                  </a:lnTo>
                  <a:lnTo>
                    <a:pt x="213" y="93"/>
                  </a:lnTo>
                  <a:lnTo>
                    <a:pt x="217" y="102"/>
                  </a:lnTo>
                  <a:lnTo>
                    <a:pt x="212" y="113"/>
                  </a:lnTo>
                  <a:lnTo>
                    <a:pt x="215" y="133"/>
                  </a:lnTo>
                  <a:lnTo>
                    <a:pt x="221" y="141"/>
                  </a:lnTo>
                  <a:lnTo>
                    <a:pt x="220" y="147"/>
                  </a:lnTo>
                  <a:lnTo>
                    <a:pt x="214" y="147"/>
                  </a:lnTo>
                  <a:lnTo>
                    <a:pt x="211" y="137"/>
                  </a:lnTo>
                  <a:lnTo>
                    <a:pt x="203" y="122"/>
                  </a:lnTo>
                  <a:lnTo>
                    <a:pt x="193" y="114"/>
                  </a:lnTo>
                  <a:lnTo>
                    <a:pt x="195" y="103"/>
                  </a:lnTo>
                  <a:lnTo>
                    <a:pt x="208" y="100"/>
                  </a:lnTo>
                  <a:lnTo>
                    <a:pt x="206" y="88"/>
                  </a:lnTo>
                  <a:lnTo>
                    <a:pt x="204" y="79"/>
                  </a:lnTo>
                  <a:lnTo>
                    <a:pt x="190" y="88"/>
                  </a:lnTo>
                  <a:lnTo>
                    <a:pt x="182" y="96"/>
                  </a:lnTo>
                  <a:lnTo>
                    <a:pt x="182" y="108"/>
                  </a:lnTo>
                  <a:lnTo>
                    <a:pt x="170" y="109"/>
                  </a:lnTo>
                  <a:lnTo>
                    <a:pt x="150" y="104"/>
                  </a:lnTo>
                  <a:lnTo>
                    <a:pt x="132" y="94"/>
                  </a:lnTo>
                  <a:lnTo>
                    <a:pt x="113" y="91"/>
                  </a:lnTo>
                  <a:lnTo>
                    <a:pt x="86" y="78"/>
                  </a:lnTo>
                  <a:lnTo>
                    <a:pt x="68" y="68"/>
                  </a:lnTo>
                  <a:lnTo>
                    <a:pt x="52" y="53"/>
                  </a:lnTo>
                  <a:lnTo>
                    <a:pt x="37" y="34"/>
                  </a:lnTo>
                  <a:lnTo>
                    <a:pt x="22" y="31"/>
                  </a:lnTo>
                  <a:lnTo>
                    <a:pt x="8" y="89"/>
                  </a:lnTo>
                  <a:lnTo>
                    <a:pt x="19" y="108"/>
                  </a:lnTo>
                  <a:lnTo>
                    <a:pt x="19" y="156"/>
                  </a:lnTo>
                  <a:lnTo>
                    <a:pt x="15" y="174"/>
                  </a:lnTo>
                  <a:lnTo>
                    <a:pt x="24" y="217"/>
                  </a:lnTo>
                  <a:lnTo>
                    <a:pt x="38" y="231"/>
                  </a:lnTo>
                  <a:lnTo>
                    <a:pt x="14" y="234"/>
                  </a:lnTo>
                  <a:lnTo>
                    <a:pt x="12" y="259"/>
                  </a:lnTo>
                  <a:lnTo>
                    <a:pt x="28" y="265"/>
                  </a:lnTo>
                  <a:lnTo>
                    <a:pt x="19" y="288"/>
                  </a:lnTo>
                  <a:lnTo>
                    <a:pt x="3" y="289"/>
                  </a:lnTo>
                  <a:lnTo>
                    <a:pt x="0" y="308"/>
                  </a:lnTo>
                  <a:lnTo>
                    <a:pt x="15" y="327"/>
                  </a:lnTo>
                  <a:lnTo>
                    <a:pt x="27" y="321"/>
                  </a:lnTo>
                  <a:lnTo>
                    <a:pt x="44" y="324"/>
                  </a:lnTo>
                  <a:lnTo>
                    <a:pt x="58" y="327"/>
                  </a:lnTo>
                  <a:lnTo>
                    <a:pt x="61" y="342"/>
                  </a:lnTo>
                  <a:lnTo>
                    <a:pt x="85" y="347"/>
                  </a:lnTo>
                  <a:lnTo>
                    <a:pt x="99" y="371"/>
                  </a:lnTo>
                  <a:lnTo>
                    <a:pt x="100" y="370"/>
                  </a:lnTo>
                  <a:lnTo>
                    <a:pt x="98" y="370"/>
                  </a:lnTo>
                  <a:lnTo>
                    <a:pt x="100" y="370"/>
                  </a:lnTo>
                  <a:close/>
                  <a:moveTo>
                    <a:pt x="158" y="38"/>
                  </a:moveTo>
                  <a:lnTo>
                    <a:pt x="158" y="39"/>
                  </a:lnTo>
                  <a:lnTo>
                    <a:pt x="169" y="38"/>
                  </a:lnTo>
                  <a:lnTo>
                    <a:pt x="172" y="48"/>
                  </a:lnTo>
                  <a:lnTo>
                    <a:pt x="183" y="36"/>
                  </a:lnTo>
                  <a:lnTo>
                    <a:pt x="195" y="36"/>
                  </a:lnTo>
                  <a:lnTo>
                    <a:pt x="199" y="44"/>
                  </a:lnTo>
                  <a:lnTo>
                    <a:pt x="189" y="55"/>
                  </a:lnTo>
                  <a:lnTo>
                    <a:pt x="193" y="59"/>
                  </a:lnTo>
                  <a:lnTo>
                    <a:pt x="189" y="70"/>
                  </a:lnTo>
                  <a:lnTo>
                    <a:pt x="182" y="72"/>
                  </a:lnTo>
                  <a:lnTo>
                    <a:pt x="183" y="74"/>
                  </a:lnTo>
                  <a:lnTo>
                    <a:pt x="183" y="72"/>
                  </a:lnTo>
                  <a:lnTo>
                    <a:pt x="182" y="72"/>
                  </a:lnTo>
                  <a:lnTo>
                    <a:pt x="182" y="72"/>
                  </a:lnTo>
                  <a:lnTo>
                    <a:pt x="181" y="72"/>
                  </a:lnTo>
                  <a:lnTo>
                    <a:pt x="181" y="72"/>
                  </a:lnTo>
                  <a:lnTo>
                    <a:pt x="178" y="72"/>
                  </a:lnTo>
                  <a:lnTo>
                    <a:pt x="178" y="72"/>
                  </a:lnTo>
                  <a:lnTo>
                    <a:pt x="178" y="72"/>
                  </a:lnTo>
                  <a:lnTo>
                    <a:pt x="178" y="72"/>
                  </a:lnTo>
                  <a:lnTo>
                    <a:pt x="178" y="72"/>
                  </a:lnTo>
                  <a:lnTo>
                    <a:pt x="178" y="72"/>
                  </a:lnTo>
                  <a:lnTo>
                    <a:pt x="178" y="72"/>
                  </a:lnTo>
                  <a:lnTo>
                    <a:pt x="178" y="72"/>
                  </a:lnTo>
                  <a:lnTo>
                    <a:pt x="177" y="72"/>
                  </a:lnTo>
                  <a:lnTo>
                    <a:pt x="178" y="72"/>
                  </a:lnTo>
                  <a:lnTo>
                    <a:pt x="178" y="72"/>
                  </a:lnTo>
                  <a:lnTo>
                    <a:pt x="177" y="72"/>
                  </a:lnTo>
                  <a:lnTo>
                    <a:pt x="178" y="72"/>
                  </a:lnTo>
                  <a:lnTo>
                    <a:pt x="178" y="72"/>
                  </a:lnTo>
                  <a:lnTo>
                    <a:pt x="178" y="73"/>
                  </a:lnTo>
                  <a:lnTo>
                    <a:pt x="178" y="72"/>
                  </a:lnTo>
                  <a:lnTo>
                    <a:pt x="178" y="72"/>
                  </a:lnTo>
                  <a:lnTo>
                    <a:pt x="178" y="73"/>
                  </a:lnTo>
                  <a:lnTo>
                    <a:pt x="178" y="73"/>
                  </a:lnTo>
                  <a:lnTo>
                    <a:pt x="180" y="72"/>
                  </a:lnTo>
                  <a:lnTo>
                    <a:pt x="180" y="72"/>
                  </a:lnTo>
                  <a:lnTo>
                    <a:pt x="184" y="63"/>
                  </a:lnTo>
                  <a:lnTo>
                    <a:pt x="184" y="63"/>
                  </a:lnTo>
                  <a:lnTo>
                    <a:pt x="187" y="58"/>
                  </a:lnTo>
                  <a:lnTo>
                    <a:pt x="188" y="56"/>
                  </a:lnTo>
                  <a:lnTo>
                    <a:pt x="174" y="52"/>
                  </a:lnTo>
                  <a:lnTo>
                    <a:pt x="172" y="61"/>
                  </a:lnTo>
                  <a:lnTo>
                    <a:pt x="170" y="63"/>
                  </a:lnTo>
                  <a:lnTo>
                    <a:pt x="162" y="52"/>
                  </a:lnTo>
                  <a:lnTo>
                    <a:pt x="159" y="38"/>
                  </a:lnTo>
                  <a:lnTo>
                    <a:pt x="158" y="38"/>
                  </a:lnTo>
                  <a:lnTo>
                    <a:pt x="158" y="39"/>
                  </a:lnTo>
                  <a:lnTo>
                    <a:pt x="158" y="38"/>
                  </a:lnTo>
                  <a:lnTo>
                    <a:pt x="156" y="38"/>
                  </a:lnTo>
                  <a:lnTo>
                    <a:pt x="159" y="53"/>
                  </a:lnTo>
                  <a:lnTo>
                    <a:pt x="170" y="69"/>
                  </a:lnTo>
                  <a:lnTo>
                    <a:pt x="175" y="63"/>
                  </a:lnTo>
                  <a:lnTo>
                    <a:pt x="177" y="56"/>
                  </a:lnTo>
                  <a:lnTo>
                    <a:pt x="186" y="58"/>
                  </a:lnTo>
                  <a:lnTo>
                    <a:pt x="186" y="57"/>
                  </a:lnTo>
                  <a:lnTo>
                    <a:pt x="185" y="56"/>
                  </a:lnTo>
                  <a:lnTo>
                    <a:pt x="185" y="56"/>
                  </a:lnTo>
                  <a:lnTo>
                    <a:pt x="181" y="63"/>
                  </a:lnTo>
                  <a:lnTo>
                    <a:pt x="181" y="63"/>
                  </a:lnTo>
                  <a:lnTo>
                    <a:pt x="177" y="69"/>
                  </a:lnTo>
                  <a:lnTo>
                    <a:pt x="177" y="69"/>
                  </a:lnTo>
                  <a:lnTo>
                    <a:pt x="176" y="71"/>
                  </a:lnTo>
                  <a:lnTo>
                    <a:pt x="175" y="72"/>
                  </a:lnTo>
                  <a:lnTo>
                    <a:pt x="175" y="72"/>
                  </a:lnTo>
                  <a:lnTo>
                    <a:pt x="175" y="72"/>
                  </a:lnTo>
                  <a:lnTo>
                    <a:pt x="175" y="72"/>
                  </a:lnTo>
                  <a:lnTo>
                    <a:pt x="176" y="74"/>
                  </a:lnTo>
                  <a:lnTo>
                    <a:pt x="176" y="74"/>
                  </a:lnTo>
                  <a:lnTo>
                    <a:pt x="178" y="75"/>
                  </a:lnTo>
                  <a:lnTo>
                    <a:pt x="178" y="75"/>
                  </a:lnTo>
                  <a:lnTo>
                    <a:pt x="181" y="75"/>
                  </a:lnTo>
                  <a:lnTo>
                    <a:pt x="181" y="75"/>
                  </a:lnTo>
                  <a:lnTo>
                    <a:pt x="183" y="75"/>
                  </a:lnTo>
                  <a:lnTo>
                    <a:pt x="183" y="75"/>
                  </a:lnTo>
                  <a:lnTo>
                    <a:pt x="192" y="73"/>
                  </a:lnTo>
                  <a:lnTo>
                    <a:pt x="197" y="59"/>
                  </a:lnTo>
                  <a:lnTo>
                    <a:pt x="193" y="55"/>
                  </a:lnTo>
                  <a:lnTo>
                    <a:pt x="202" y="44"/>
                  </a:lnTo>
                  <a:lnTo>
                    <a:pt x="197" y="33"/>
                  </a:lnTo>
                  <a:lnTo>
                    <a:pt x="181" y="33"/>
                  </a:lnTo>
                  <a:lnTo>
                    <a:pt x="173" y="42"/>
                  </a:lnTo>
                  <a:lnTo>
                    <a:pt x="171" y="34"/>
                  </a:lnTo>
                  <a:lnTo>
                    <a:pt x="156" y="36"/>
                  </a:lnTo>
                  <a:lnTo>
                    <a:pt x="156" y="38"/>
                  </a:lnTo>
                  <a:lnTo>
                    <a:pt x="15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2" name="Freeform 119">
              <a:extLst>
                <a:ext uri="{FF2B5EF4-FFF2-40B4-BE49-F238E27FC236}">
                  <a16:creationId xmlns:a16="http://schemas.microsoft.com/office/drawing/2014/main" id="{6B0BABF9-21F2-828E-A518-7A80499402C3}"/>
                </a:ext>
              </a:extLst>
            </p:cNvPr>
            <p:cNvSpPr>
              <a:spLocks/>
            </p:cNvSpPr>
            <p:nvPr/>
          </p:nvSpPr>
          <p:spPr bwMode="auto">
            <a:xfrm>
              <a:off x="3179" y="979"/>
              <a:ext cx="549" cy="578"/>
            </a:xfrm>
            <a:custGeom>
              <a:avLst/>
              <a:gdLst>
                <a:gd name="T0" fmla="*/ 90 w 549"/>
                <a:gd name="T1" fmla="*/ 39 h 578"/>
                <a:gd name="T2" fmla="*/ 152 w 549"/>
                <a:gd name="T3" fmla="*/ 16 h 578"/>
                <a:gd name="T4" fmla="*/ 182 w 549"/>
                <a:gd name="T5" fmla="*/ 0 h 578"/>
                <a:gd name="T6" fmla="*/ 186 w 549"/>
                <a:gd name="T7" fmla="*/ 16 h 578"/>
                <a:gd name="T8" fmla="*/ 171 w 549"/>
                <a:gd name="T9" fmla="*/ 46 h 578"/>
                <a:gd name="T10" fmla="*/ 188 w 549"/>
                <a:gd name="T11" fmla="*/ 43 h 578"/>
                <a:gd name="T12" fmla="*/ 211 w 549"/>
                <a:gd name="T13" fmla="*/ 47 h 578"/>
                <a:gd name="T14" fmla="*/ 222 w 549"/>
                <a:gd name="T15" fmla="*/ 55 h 578"/>
                <a:gd name="T16" fmla="*/ 248 w 549"/>
                <a:gd name="T17" fmla="*/ 80 h 578"/>
                <a:gd name="T18" fmla="*/ 347 w 549"/>
                <a:gd name="T19" fmla="*/ 100 h 578"/>
                <a:gd name="T20" fmla="*/ 437 w 549"/>
                <a:gd name="T21" fmla="*/ 123 h 578"/>
                <a:gd name="T22" fmla="*/ 468 w 549"/>
                <a:gd name="T23" fmla="*/ 144 h 578"/>
                <a:gd name="T24" fmla="*/ 487 w 549"/>
                <a:gd name="T25" fmla="*/ 214 h 578"/>
                <a:gd name="T26" fmla="*/ 490 w 549"/>
                <a:gd name="T27" fmla="*/ 233 h 578"/>
                <a:gd name="T28" fmla="*/ 467 w 549"/>
                <a:gd name="T29" fmla="*/ 271 h 578"/>
                <a:gd name="T30" fmla="*/ 460 w 549"/>
                <a:gd name="T31" fmla="*/ 295 h 578"/>
                <a:gd name="T32" fmla="*/ 476 w 549"/>
                <a:gd name="T33" fmla="*/ 287 h 578"/>
                <a:gd name="T34" fmla="*/ 490 w 549"/>
                <a:gd name="T35" fmla="*/ 267 h 578"/>
                <a:gd name="T36" fmla="*/ 517 w 549"/>
                <a:gd name="T37" fmla="*/ 233 h 578"/>
                <a:gd name="T38" fmla="*/ 548 w 549"/>
                <a:gd name="T39" fmla="*/ 192 h 578"/>
                <a:gd name="T40" fmla="*/ 548 w 549"/>
                <a:gd name="T41" fmla="*/ 212 h 578"/>
                <a:gd name="T42" fmla="*/ 514 w 549"/>
                <a:gd name="T43" fmla="*/ 287 h 578"/>
                <a:gd name="T44" fmla="*/ 508 w 549"/>
                <a:gd name="T45" fmla="*/ 322 h 578"/>
                <a:gd name="T46" fmla="*/ 511 w 549"/>
                <a:gd name="T47" fmla="*/ 346 h 578"/>
                <a:gd name="T48" fmla="*/ 497 w 549"/>
                <a:gd name="T49" fmla="*/ 370 h 578"/>
                <a:gd name="T50" fmla="*/ 504 w 549"/>
                <a:gd name="T51" fmla="*/ 413 h 578"/>
                <a:gd name="T52" fmla="*/ 490 w 549"/>
                <a:gd name="T53" fmla="*/ 446 h 578"/>
                <a:gd name="T54" fmla="*/ 491 w 549"/>
                <a:gd name="T55" fmla="*/ 479 h 578"/>
                <a:gd name="T56" fmla="*/ 504 w 549"/>
                <a:gd name="T57" fmla="*/ 543 h 578"/>
                <a:gd name="T58" fmla="*/ 407 w 549"/>
                <a:gd name="T59" fmla="*/ 572 h 578"/>
                <a:gd name="T60" fmla="*/ 226 w 549"/>
                <a:gd name="T61" fmla="*/ 578 h 578"/>
                <a:gd name="T62" fmla="*/ 204 w 549"/>
                <a:gd name="T63" fmla="*/ 566 h 578"/>
                <a:gd name="T64" fmla="*/ 174 w 549"/>
                <a:gd name="T65" fmla="*/ 536 h 578"/>
                <a:gd name="T66" fmla="*/ 185 w 549"/>
                <a:gd name="T67" fmla="*/ 497 h 578"/>
                <a:gd name="T68" fmla="*/ 169 w 549"/>
                <a:gd name="T69" fmla="*/ 476 h 578"/>
                <a:gd name="T70" fmla="*/ 161 w 549"/>
                <a:gd name="T71" fmla="*/ 414 h 578"/>
                <a:gd name="T72" fmla="*/ 107 w 549"/>
                <a:gd name="T73" fmla="*/ 373 h 578"/>
                <a:gd name="T74" fmla="*/ 63 w 549"/>
                <a:gd name="T75" fmla="*/ 334 h 578"/>
                <a:gd name="T76" fmla="*/ 31 w 549"/>
                <a:gd name="T77" fmla="*/ 318 h 578"/>
                <a:gd name="T78" fmla="*/ 10 w 549"/>
                <a:gd name="T79" fmla="*/ 259 h 578"/>
                <a:gd name="T80" fmla="*/ 20 w 549"/>
                <a:gd name="T81" fmla="*/ 217 h 578"/>
                <a:gd name="T82" fmla="*/ 0 w 549"/>
                <a:gd name="T83" fmla="*/ 182 h 578"/>
                <a:gd name="T84" fmla="*/ 42 w 549"/>
                <a:gd name="T85" fmla="*/ 126 h 578"/>
                <a:gd name="T86" fmla="*/ 50 w 549"/>
                <a:gd name="T87" fmla="*/ 66 h 578"/>
                <a:gd name="T88" fmla="*/ 66 w 549"/>
                <a:gd name="T89" fmla="*/ 32 h 5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49" h="578">
                  <a:moveTo>
                    <a:pt x="72" y="37"/>
                  </a:moveTo>
                  <a:lnTo>
                    <a:pt x="90" y="39"/>
                  </a:lnTo>
                  <a:lnTo>
                    <a:pt x="107" y="36"/>
                  </a:lnTo>
                  <a:lnTo>
                    <a:pt x="152" y="16"/>
                  </a:lnTo>
                  <a:lnTo>
                    <a:pt x="169" y="4"/>
                  </a:lnTo>
                  <a:lnTo>
                    <a:pt x="182" y="0"/>
                  </a:lnTo>
                  <a:lnTo>
                    <a:pt x="193" y="9"/>
                  </a:lnTo>
                  <a:lnTo>
                    <a:pt x="186" y="16"/>
                  </a:lnTo>
                  <a:lnTo>
                    <a:pt x="174" y="35"/>
                  </a:lnTo>
                  <a:lnTo>
                    <a:pt x="171" y="46"/>
                  </a:lnTo>
                  <a:lnTo>
                    <a:pt x="178" y="50"/>
                  </a:lnTo>
                  <a:lnTo>
                    <a:pt x="188" y="43"/>
                  </a:lnTo>
                  <a:lnTo>
                    <a:pt x="195" y="42"/>
                  </a:lnTo>
                  <a:lnTo>
                    <a:pt x="211" y="47"/>
                  </a:lnTo>
                  <a:lnTo>
                    <a:pt x="214" y="54"/>
                  </a:lnTo>
                  <a:lnTo>
                    <a:pt x="222" y="55"/>
                  </a:lnTo>
                  <a:lnTo>
                    <a:pt x="225" y="48"/>
                  </a:lnTo>
                  <a:lnTo>
                    <a:pt x="248" y="80"/>
                  </a:lnTo>
                  <a:lnTo>
                    <a:pt x="298" y="87"/>
                  </a:lnTo>
                  <a:lnTo>
                    <a:pt x="347" y="100"/>
                  </a:lnTo>
                  <a:lnTo>
                    <a:pt x="363" y="107"/>
                  </a:lnTo>
                  <a:lnTo>
                    <a:pt x="437" y="123"/>
                  </a:lnTo>
                  <a:lnTo>
                    <a:pt x="447" y="136"/>
                  </a:lnTo>
                  <a:lnTo>
                    <a:pt x="468" y="144"/>
                  </a:lnTo>
                  <a:lnTo>
                    <a:pt x="478" y="205"/>
                  </a:lnTo>
                  <a:lnTo>
                    <a:pt x="487" y="214"/>
                  </a:lnTo>
                  <a:lnTo>
                    <a:pt x="497" y="219"/>
                  </a:lnTo>
                  <a:lnTo>
                    <a:pt x="490" y="233"/>
                  </a:lnTo>
                  <a:lnTo>
                    <a:pt x="479" y="243"/>
                  </a:lnTo>
                  <a:lnTo>
                    <a:pt x="467" y="271"/>
                  </a:lnTo>
                  <a:lnTo>
                    <a:pt x="459" y="285"/>
                  </a:lnTo>
                  <a:lnTo>
                    <a:pt x="460" y="295"/>
                  </a:lnTo>
                  <a:lnTo>
                    <a:pt x="469" y="297"/>
                  </a:lnTo>
                  <a:lnTo>
                    <a:pt x="476" y="287"/>
                  </a:lnTo>
                  <a:lnTo>
                    <a:pt x="484" y="281"/>
                  </a:lnTo>
                  <a:lnTo>
                    <a:pt x="490" y="267"/>
                  </a:lnTo>
                  <a:lnTo>
                    <a:pt x="500" y="257"/>
                  </a:lnTo>
                  <a:lnTo>
                    <a:pt x="517" y="233"/>
                  </a:lnTo>
                  <a:lnTo>
                    <a:pt x="542" y="194"/>
                  </a:lnTo>
                  <a:lnTo>
                    <a:pt x="548" y="192"/>
                  </a:lnTo>
                  <a:lnTo>
                    <a:pt x="549" y="198"/>
                  </a:lnTo>
                  <a:lnTo>
                    <a:pt x="548" y="212"/>
                  </a:lnTo>
                  <a:lnTo>
                    <a:pt x="530" y="252"/>
                  </a:lnTo>
                  <a:lnTo>
                    <a:pt x="514" y="287"/>
                  </a:lnTo>
                  <a:lnTo>
                    <a:pt x="511" y="306"/>
                  </a:lnTo>
                  <a:lnTo>
                    <a:pt x="508" y="322"/>
                  </a:lnTo>
                  <a:lnTo>
                    <a:pt x="512" y="330"/>
                  </a:lnTo>
                  <a:lnTo>
                    <a:pt x="511" y="346"/>
                  </a:lnTo>
                  <a:lnTo>
                    <a:pt x="499" y="360"/>
                  </a:lnTo>
                  <a:lnTo>
                    <a:pt x="497" y="370"/>
                  </a:lnTo>
                  <a:lnTo>
                    <a:pt x="500" y="393"/>
                  </a:lnTo>
                  <a:lnTo>
                    <a:pt x="504" y="413"/>
                  </a:lnTo>
                  <a:lnTo>
                    <a:pt x="495" y="428"/>
                  </a:lnTo>
                  <a:lnTo>
                    <a:pt x="490" y="446"/>
                  </a:lnTo>
                  <a:lnTo>
                    <a:pt x="484" y="465"/>
                  </a:lnTo>
                  <a:lnTo>
                    <a:pt x="491" y="479"/>
                  </a:lnTo>
                  <a:lnTo>
                    <a:pt x="494" y="515"/>
                  </a:lnTo>
                  <a:lnTo>
                    <a:pt x="504" y="543"/>
                  </a:lnTo>
                  <a:lnTo>
                    <a:pt x="502" y="560"/>
                  </a:lnTo>
                  <a:lnTo>
                    <a:pt x="407" y="572"/>
                  </a:lnTo>
                  <a:lnTo>
                    <a:pt x="302" y="578"/>
                  </a:lnTo>
                  <a:lnTo>
                    <a:pt x="226" y="578"/>
                  </a:lnTo>
                  <a:lnTo>
                    <a:pt x="222" y="569"/>
                  </a:lnTo>
                  <a:lnTo>
                    <a:pt x="204" y="566"/>
                  </a:lnTo>
                  <a:lnTo>
                    <a:pt x="188" y="558"/>
                  </a:lnTo>
                  <a:lnTo>
                    <a:pt x="174" y="536"/>
                  </a:lnTo>
                  <a:lnTo>
                    <a:pt x="173" y="514"/>
                  </a:lnTo>
                  <a:lnTo>
                    <a:pt x="185" y="497"/>
                  </a:lnTo>
                  <a:lnTo>
                    <a:pt x="182" y="489"/>
                  </a:lnTo>
                  <a:lnTo>
                    <a:pt x="169" y="476"/>
                  </a:lnTo>
                  <a:lnTo>
                    <a:pt x="165" y="455"/>
                  </a:lnTo>
                  <a:lnTo>
                    <a:pt x="161" y="414"/>
                  </a:lnTo>
                  <a:lnTo>
                    <a:pt x="149" y="399"/>
                  </a:lnTo>
                  <a:lnTo>
                    <a:pt x="107" y="373"/>
                  </a:lnTo>
                  <a:lnTo>
                    <a:pt x="83" y="340"/>
                  </a:lnTo>
                  <a:lnTo>
                    <a:pt x="63" y="334"/>
                  </a:lnTo>
                  <a:lnTo>
                    <a:pt x="50" y="318"/>
                  </a:lnTo>
                  <a:lnTo>
                    <a:pt x="31" y="318"/>
                  </a:lnTo>
                  <a:lnTo>
                    <a:pt x="13" y="297"/>
                  </a:lnTo>
                  <a:lnTo>
                    <a:pt x="10" y="259"/>
                  </a:lnTo>
                  <a:lnTo>
                    <a:pt x="11" y="235"/>
                  </a:lnTo>
                  <a:lnTo>
                    <a:pt x="20" y="217"/>
                  </a:lnTo>
                  <a:lnTo>
                    <a:pt x="15" y="198"/>
                  </a:lnTo>
                  <a:lnTo>
                    <a:pt x="0" y="182"/>
                  </a:lnTo>
                  <a:lnTo>
                    <a:pt x="11" y="148"/>
                  </a:lnTo>
                  <a:lnTo>
                    <a:pt x="42" y="126"/>
                  </a:lnTo>
                  <a:lnTo>
                    <a:pt x="52" y="114"/>
                  </a:lnTo>
                  <a:lnTo>
                    <a:pt x="50" y="66"/>
                  </a:lnTo>
                  <a:lnTo>
                    <a:pt x="52" y="48"/>
                  </a:lnTo>
                  <a:lnTo>
                    <a:pt x="66" y="32"/>
                  </a:lnTo>
                  <a:lnTo>
                    <a:pt x="72" y="3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120">
              <a:extLst>
                <a:ext uri="{FF2B5EF4-FFF2-40B4-BE49-F238E27FC236}">
                  <a16:creationId xmlns:a16="http://schemas.microsoft.com/office/drawing/2014/main" id="{3837E85A-6728-EDF5-DFFF-3C5762EF1411}"/>
                </a:ext>
              </a:extLst>
            </p:cNvPr>
            <p:cNvSpPr>
              <a:spLocks/>
            </p:cNvSpPr>
            <p:nvPr/>
          </p:nvSpPr>
          <p:spPr bwMode="auto">
            <a:xfrm>
              <a:off x="3177" y="977"/>
              <a:ext cx="553" cy="582"/>
            </a:xfrm>
            <a:custGeom>
              <a:avLst/>
              <a:gdLst>
                <a:gd name="T0" fmla="*/ 92 w 553"/>
                <a:gd name="T1" fmla="*/ 43 h 582"/>
                <a:gd name="T2" fmla="*/ 171 w 553"/>
                <a:gd name="T3" fmla="*/ 9 h 582"/>
                <a:gd name="T4" fmla="*/ 187 w 553"/>
                <a:gd name="T5" fmla="*/ 17 h 582"/>
                <a:gd name="T6" fmla="*/ 180 w 553"/>
                <a:gd name="T7" fmla="*/ 54 h 582"/>
                <a:gd name="T8" fmla="*/ 212 w 553"/>
                <a:gd name="T9" fmla="*/ 50 h 582"/>
                <a:gd name="T10" fmla="*/ 227 w 553"/>
                <a:gd name="T11" fmla="*/ 54 h 582"/>
                <a:gd name="T12" fmla="*/ 349 w 553"/>
                <a:gd name="T13" fmla="*/ 104 h 582"/>
                <a:gd name="T14" fmla="*/ 448 w 553"/>
                <a:gd name="T15" fmla="*/ 140 h 582"/>
                <a:gd name="T16" fmla="*/ 488 w 553"/>
                <a:gd name="T17" fmla="*/ 217 h 582"/>
                <a:gd name="T18" fmla="*/ 480 w 553"/>
                <a:gd name="T19" fmla="*/ 244 h 582"/>
                <a:gd name="T20" fmla="*/ 461 w 553"/>
                <a:gd name="T21" fmla="*/ 299 h 582"/>
                <a:gd name="T22" fmla="*/ 488 w 553"/>
                <a:gd name="T23" fmla="*/ 284 h 582"/>
                <a:gd name="T24" fmla="*/ 521 w 553"/>
                <a:gd name="T25" fmla="*/ 236 h 582"/>
                <a:gd name="T26" fmla="*/ 548 w 553"/>
                <a:gd name="T27" fmla="*/ 196 h 582"/>
                <a:gd name="T28" fmla="*/ 531 w 553"/>
                <a:gd name="T29" fmla="*/ 254 h 582"/>
                <a:gd name="T30" fmla="*/ 508 w 553"/>
                <a:gd name="T31" fmla="*/ 324 h 582"/>
                <a:gd name="T32" fmla="*/ 500 w 553"/>
                <a:gd name="T33" fmla="*/ 362 h 582"/>
                <a:gd name="T34" fmla="*/ 500 w 553"/>
                <a:gd name="T35" fmla="*/ 395 h 582"/>
                <a:gd name="T36" fmla="*/ 491 w 553"/>
                <a:gd name="T37" fmla="*/ 448 h 582"/>
                <a:gd name="T38" fmla="*/ 495 w 553"/>
                <a:gd name="T39" fmla="*/ 518 h 582"/>
                <a:gd name="T40" fmla="*/ 409 w 553"/>
                <a:gd name="T41" fmla="*/ 572 h 582"/>
                <a:gd name="T42" fmla="*/ 225 w 553"/>
                <a:gd name="T43" fmla="*/ 569 h 582"/>
                <a:gd name="T44" fmla="*/ 178 w 553"/>
                <a:gd name="T45" fmla="*/ 538 h 582"/>
                <a:gd name="T46" fmla="*/ 185 w 553"/>
                <a:gd name="T47" fmla="*/ 489 h 582"/>
                <a:gd name="T48" fmla="*/ 165 w 553"/>
                <a:gd name="T49" fmla="*/ 416 h 582"/>
                <a:gd name="T50" fmla="*/ 86 w 553"/>
                <a:gd name="T51" fmla="*/ 341 h 582"/>
                <a:gd name="T52" fmla="*/ 34 w 553"/>
                <a:gd name="T53" fmla="*/ 318 h 582"/>
                <a:gd name="T54" fmla="*/ 14 w 553"/>
                <a:gd name="T55" fmla="*/ 238 h 582"/>
                <a:gd name="T56" fmla="*/ 4 w 553"/>
                <a:gd name="T57" fmla="*/ 182 h 582"/>
                <a:gd name="T58" fmla="*/ 55 w 553"/>
                <a:gd name="T59" fmla="*/ 117 h 582"/>
                <a:gd name="T60" fmla="*/ 68 w 553"/>
                <a:gd name="T61" fmla="*/ 37 h 582"/>
                <a:gd name="T62" fmla="*/ 74 w 553"/>
                <a:gd name="T63" fmla="*/ 39 h 582"/>
                <a:gd name="T64" fmla="*/ 52 w 553"/>
                <a:gd name="T65" fmla="*/ 50 h 582"/>
                <a:gd name="T66" fmla="*/ 43 w 553"/>
                <a:gd name="T67" fmla="*/ 127 h 582"/>
                <a:gd name="T68" fmla="*/ 15 w 553"/>
                <a:gd name="T69" fmla="*/ 201 h 582"/>
                <a:gd name="T70" fmla="*/ 10 w 553"/>
                <a:gd name="T71" fmla="*/ 261 h 582"/>
                <a:gd name="T72" fmla="*/ 51 w 553"/>
                <a:gd name="T73" fmla="*/ 321 h 582"/>
                <a:gd name="T74" fmla="*/ 107 w 553"/>
                <a:gd name="T75" fmla="*/ 376 h 582"/>
                <a:gd name="T76" fmla="*/ 165 w 553"/>
                <a:gd name="T77" fmla="*/ 458 h 582"/>
                <a:gd name="T78" fmla="*/ 185 w 553"/>
                <a:gd name="T79" fmla="*/ 499 h 582"/>
                <a:gd name="T80" fmla="*/ 189 w 553"/>
                <a:gd name="T81" fmla="*/ 561 h 582"/>
                <a:gd name="T82" fmla="*/ 227 w 553"/>
                <a:gd name="T83" fmla="*/ 582 h 582"/>
                <a:gd name="T84" fmla="*/ 507 w 553"/>
                <a:gd name="T85" fmla="*/ 565 h 582"/>
                <a:gd name="T86" fmla="*/ 494 w 553"/>
                <a:gd name="T87" fmla="*/ 481 h 582"/>
                <a:gd name="T88" fmla="*/ 498 w 553"/>
                <a:gd name="T89" fmla="*/ 431 h 582"/>
                <a:gd name="T90" fmla="*/ 500 w 553"/>
                <a:gd name="T91" fmla="*/ 374 h 582"/>
                <a:gd name="T92" fmla="*/ 516 w 553"/>
                <a:gd name="T93" fmla="*/ 331 h 582"/>
                <a:gd name="T94" fmla="*/ 517 w 553"/>
                <a:gd name="T95" fmla="*/ 290 h 582"/>
                <a:gd name="T96" fmla="*/ 553 w 553"/>
                <a:gd name="T97" fmla="*/ 200 h 582"/>
                <a:gd name="T98" fmla="*/ 517 w 553"/>
                <a:gd name="T99" fmla="*/ 234 h 582"/>
                <a:gd name="T100" fmla="*/ 491 w 553"/>
                <a:gd name="T101" fmla="*/ 268 h 582"/>
                <a:gd name="T102" fmla="*/ 470 w 553"/>
                <a:gd name="T103" fmla="*/ 297 h 582"/>
                <a:gd name="T104" fmla="*/ 470 w 553"/>
                <a:gd name="T105" fmla="*/ 274 h 582"/>
                <a:gd name="T106" fmla="*/ 500 w 553"/>
                <a:gd name="T107" fmla="*/ 220 h 582"/>
                <a:gd name="T108" fmla="*/ 471 w 553"/>
                <a:gd name="T109" fmla="*/ 145 h 582"/>
                <a:gd name="T110" fmla="*/ 365 w 553"/>
                <a:gd name="T111" fmla="*/ 107 h 582"/>
                <a:gd name="T112" fmla="*/ 251 w 553"/>
                <a:gd name="T113" fmla="*/ 81 h 582"/>
                <a:gd name="T114" fmla="*/ 217 w 553"/>
                <a:gd name="T115" fmla="*/ 54 h 582"/>
                <a:gd name="T116" fmla="*/ 189 w 553"/>
                <a:gd name="T117" fmla="*/ 44 h 582"/>
                <a:gd name="T118" fmla="*/ 178 w 553"/>
                <a:gd name="T119" fmla="*/ 37 h 582"/>
                <a:gd name="T120" fmla="*/ 184 w 553"/>
                <a:gd name="T121" fmla="*/ 0 h 582"/>
                <a:gd name="T122" fmla="*/ 109 w 553"/>
                <a:gd name="T123" fmla="*/ 37 h 582"/>
                <a:gd name="T124" fmla="*/ 74 w 553"/>
                <a:gd name="T125" fmla="*/ 39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3" h="582">
                  <a:moveTo>
                    <a:pt x="74" y="39"/>
                  </a:moveTo>
                  <a:lnTo>
                    <a:pt x="73" y="40"/>
                  </a:lnTo>
                  <a:lnTo>
                    <a:pt x="92" y="43"/>
                  </a:lnTo>
                  <a:lnTo>
                    <a:pt x="110" y="39"/>
                  </a:lnTo>
                  <a:lnTo>
                    <a:pt x="154" y="19"/>
                  </a:lnTo>
                  <a:lnTo>
                    <a:pt x="171" y="9"/>
                  </a:lnTo>
                  <a:lnTo>
                    <a:pt x="183" y="4"/>
                  </a:lnTo>
                  <a:lnTo>
                    <a:pt x="192" y="11"/>
                  </a:lnTo>
                  <a:lnTo>
                    <a:pt x="187" y="17"/>
                  </a:lnTo>
                  <a:lnTo>
                    <a:pt x="175" y="35"/>
                  </a:lnTo>
                  <a:lnTo>
                    <a:pt x="171" y="48"/>
                  </a:lnTo>
                  <a:lnTo>
                    <a:pt x="180" y="54"/>
                  </a:lnTo>
                  <a:lnTo>
                    <a:pt x="190" y="47"/>
                  </a:lnTo>
                  <a:lnTo>
                    <a:pt x="197" y="46"/>
                  </a:lnTo>
                  <a:lnTo>
                    <a:pt x="212" y="50"/>
                  </a:lnTo>
                  <a:lnTo>
                    <a:pt x="215" y="57"/>
                  </a:lnTo>
                  <a:lnTo>
                    <a:pt x="224" y="59"/>
                  </a:lnTo>
                  <a:lnTo>
                    <a:pt x="227" y="54"/>
                  </a:lnTo>
                  <a:lnTo>
                    <a:pt x="249" y="84"/>
                  </a:lnTo>
                  <a:lnTo>
                    <a:pt x="300" y="91"/>
                  </a:lnTo>
                  <a:lnTo>
                    <a:pt x="349" y="104"/>
                  </a:lnTo>
                  <a:lnTo>
                    <a:pt x="364" y="111"/>
                  </a:lnTo>
                  <a:lnTo>
                    <a:pt x="438" y="127"/>
                  </a:lnTo>
                  <a:lnTo>
                    <a:pt x="448" y="140"/>
                  </a:lnTo>
                  <a:lnTo>
                    <a:pt x="468" y="147"/>
                  </a:lnTo>
                  <a:lnTo>
                    <a:pt x="479" y="208"/>
                  </a:lnTo>
                  <a:lnTo>
                    <a:pt x="488" y="217"/>
                  </a:lnTo>
                  <a:lnTo>
                    <a:pt x="497" y="221"/>
                  </a:lnTo>
                  <a:lnTo>
                    <a:pt x="491" y="234"/>
                  </a:lnTo>
                  <a:lnTo>
                    <a:pt x="480" y="244"/>
                  </a:lnTo>
                  <a:lnTo>
                    <a:pt x="467" y="272"/>
                  </a:lnTo>
                  <a:lnTo>
                    <a:pt x="459" y="287"/>
                  </a:lnTo>
                  <a:lnTo>
                    <a:pt x="461" y="299"/>
                  </a:lnTo>
                  <a:lnTo>
                    <a:pt x="472" y="302"/>
                  </a:lnTo>
                  <a:lnTo>
                    <a:pt x="479" y="290"/>
                  </a:lnTo>
                  <a:lnTo>
                    <a:pt x="488" y="284"/>
                  </a:lnTo>
                  <a:lnTo>
                    <a:pt x="493" y="270"/>
                  </a:lnTo>
                  <a:lnTo>
                    <a:pt x="504" y="260"/>
                  </a:lnTo>
                  <a:lnTo>
                    <a:pt x="521" y="236"/>
                  </a:lnTo>
                  <a:lnTo>
                    <a:pt x="521" y="235"/>
                  </a:lnTo>
                  <a:lnTo>
                    <a:pt x="545" y="198"/>
                  </a:lnTo>
                  <a:lnTo>
                    <a:pt x="548" y="196"/>
                  </a:lnTo>
                  <a:lnTo>
                    <a:pt x="550" y="200"/>
                  </a:lnTo>
                  <a:lnTo>
                    <a:pt x="548" y="214"/>
                  </a:lnTo>
                  <a:lnTo>
                    <a:pt x="531" y="254"/>
                  </a:lnTo>
                  <a:lnTo>
                    <a:pt x="514" y="289"/>
                  </a:lnTo>
                  <a:lnTo>
                    <a:pt x="512" y="308"/>
                  </a:lnTo>
                  <a:lnTo>
                    <a:pt x="508" y="324"/>
                  </a:lnTo>
                  <a:lnTo>
                    <a:pt x="513" y="332"/>
                  </a:lnTo>
                  <a:lnTo>
                    <a:pt x="512" y="347"/>
                  </a:lnTo>
                  <a:lnTo>
                    <a:pt x="500" y="362"/>
                  </a:lnTo>
                  <a:lnTo>
                    <a:pt x="497" y="372"/>
                  </a:lnTo>
                  <a:lnTo>
                    <a:pt x="500" y="395"/>
                  </a:lnTo>
                  <a:lnTo>
                    <a:pt x="500" y="395"/>
                  </a:lnTo>
                  <a:lnTo>
                    <a:pt x="504" y="414"/>
                  </a:lnTo>
                  <a:lnTo>
                    <a:pt x="495" y="430"/>
                  </a:lnTo>
                  <a:lnTo>
                    <a:pt x="491" y="448"/>
                  </a:lnTo>
                  <a:lnTo>
                    <a:pt x="484" y="467"/>
                  </a:lnTo>
                  <a:lnTo>
                    <a:pt x="491" y="482"/>
                  </a:lnTo>
                  <a:lnTo>
                    <a:pt x="495" y="518"/>
                  </a:lnTo>
                  <a:lnTo>
                    <a:pt x="504" y="545"/>
                  </a:lnTo>
                  <a:lnTo>
                    <a:pt x="503" y="561"/>
                  </a:lnTo>
                  <a:lnTo>
                    <a:pt x="409" y="572"/>
                  </a:lnTo>
                  <a:lnTo>
                    <a:pt x="304" y="579"/>
                  </a:lnTo>
                  <a:lnTo>
                    <a:pt x="229" y="579"/>
                  </a:lnTo>
                  <a:lnTo>
                    <a:pt x="225" y="569"/>
                  </a:lnTo>
                  <a:lnTo>
                    <a:pt x="206" y="567"/>
                  </a:lnTo>
                  <a:lnTo>
                    <a:pt x="191" y="559"/>
                  </a:lnTo>
                  <a:lnTo>
                    <a:pt x="178" y="538"/>
                  </a:lnTo>
                  <a:lnTo>
                    <a:pt x="176" y="517"/>
                  </a:lnTo>
                  <a:lnTo>
                    <a:pt x="189" y="499"/>
                  </a:lnTo>
                  <a:lnTo>
                    <a:pt x="185" y="489"/>
                  </a:lnTo>
                  <a:lnTo>
                    <a:pt x="173" y="477"/>
                  </a:lnTo>
                  <a:lnTo>
                    <a:pt x="168" y="457"/>
                  </a:lnTo>
                  <a:lnTo>
                    <a:pt x="165" y="416"/>
                  </a:lnTo>
                  <a:lnTo>
                    <a:pt x="152" y="400"/>
                  </a:lnTo>
                  <a:lnTo>
                    <a:pt x="110" y="374"/>
                  </a:lnTo>
                  <a:lnTo>
                    <a:pt x="86" y="341"/>
                  </a:lnTo>
                  <a:lnTo>
                    <a:pt x="66" y="335"/>
                  </a:lnTo>
                  <a:lnTo>
                    <a:pt x="53" y="318"/>
                  </a:lnTo>
                  <a:lnTo>
                    <a:pt x="34" y="318"/>
                  </a:lnTo>
                  <a:lnTo>
                    <a:pt x="17" y="299"/>
                  </a:lnTo>
                  <a:lnTo>
                    <a:pt x="13" y="261"/>
                  </a:lnTo>
                  <a:lnTo>
                    <a:pt x="14" y="238"/>
                  </a:lnTo>
                  <a:lnTo>
                    <a:pt x="23" y="219"/>
                  </a:lnTo>
                  <a:lnTo>
                    <a:pt x="19" y="199"/>
                  </a:lnTo>
                  <a:lnTo>
                    <a:pt x="4" y="182"/>
                  </a:lnTo>
                  <a:lnTo>
                    <a:pt x="14" y="151"/>
                  </a:lnTo>
                  <a:lnTo>
                    <a:pt x="45" y="129"/>
                  </a:lnTo>
                  <a:lnTo>
                    <a:pt x="55" y="117"/>
                  </a:lnTo>
                  <a:lnTo>
                    <a:pt x="54" y="68"/>
                  </a:lnTo>
                  <a:lnTo>
                    <a:pt x="55" y="52"/>
                  </a:lnTo>
                  <a:lnTo>
                    <a:pt x="68" y="37"/>
                  </a:lnTo>
                  <a:lnTo>
                    <a:pt x="73" y="40"/>
                  </a:lnTo>
                  <a:lnTo>
                    <a:pt x="73" y="40"/>
                  </a:lnTo>
                  <a:lnTo>
                    <a:pt x="74" y="39"/>
                  </a:lnTo>
                  <a:lnTo>
                    <a:pt x="74" y="37"/>
                  </a:lnTo>
                  <a:lnTo>
                    <a:pt x="68" y="32"/>
                  </a:lnTo>
                  <a:lnTo>
                    <a:pt x="52" y="50"/>
                  </a:lnTo>
                  <a:lnTo>
                    <a:pt x="51" y="68"/>
                  </a:lnTo>
                  <a:lnTo>
                    <a:pt x="52" y="116"/>
                  </a:lnTo>
                  <a:lnTo>
                    <a:pt x="43" y="127"/>
                  </a:lnTo>
                  <a:lnTo>
                    <a:pt x="11" y="149"/>
                  </a:lnTo>
                  <a:lnTo>
                    <a:pt x="0" y="184"/>
                  </a:lnTo>
                  <a:lnTo>
                    <a:pt x="15" y="201"/>
                  </a:lnTo>
                  <a:lnTo>
                    <a:pt x="20" y="219"/>
                  </a:lnTo>
                  <a:lnTo>
                    <a:pt x="11" y="237"/>
                  </a:lnTo>
                  <a:lnTo>
                    <a:pt x="10" y="261"/>
                  </a:lnTo>
                  <a:lnTo>
                    <a:pt x="13" y="301"/>
                  </a:lnTo>
                  <a:lnTo>
                    <a:pt x="32" y="321"/>
                  </a:lnTo>
                  <a:lnTo>
                    <a:pt x="51" y="321"/>
                  </a:lnTo>
                  <a:lnTo>
                    <a:pt x="64" y="338"/>
                  </a:lnTo>
                  <a:lnTo>
                    <a:pt x="84" y="343"/>
                  </a:lnTo>
                  <a:lnTo>
                    <a:pt x="107" y="376"/>
                  </a:lnTo>
                  <a:lnTo>
                    <a:pt x="150" y="403"/>
                  </a:lnTo>
                  <a:lnTo>
                    <a:pt x="161" y="418"/>
                  </a:lnTo>
                  <a:lnTo>
                    <a:pt x="165" y="458"/>
                  </a:lnTo>
                  <a:lnTo>
                    <a:pt x="170" y="479"/>
                  </a:lnTo>
                  <a:lnTo>
                    <a:pt x="183" y="492"/>
                  </a:lnTo>
                  <a:lnTo>
                    <a:pt x="185" y="499"/>
                  </a:lnTo>
                  <a:lnTo>
                    <a:pt x="173" y="516"/>
                  </a:lnTo>
                  <a:lnTo>
                    <a:pt x="175" y="539"/>
                  </a:lnTo>
                  <a:lnTo>
                    <a:pt x="189" y="561"/>
                  </a:lnTo>
                  <a:lnTo>
                    <a:pt x="205" y="570"/>
                  </a:lnTo>
                  <a:lnTo>
                    <a:pt x="222" y="572"/>
                  </a:lnTo>
                  <a:lnTo>
                    <a:pt x="227" y="582"/>
                  </a:lnTo>
                  <a:lnTo>
                    <a:pt x="304" y="582"/>
                  </a:lnTo>
                  <a:lnTo>
                    <a:pt x="409" y="575"/>
                  </a:lnTo>
                  <a:lnTo>
                    <a:pt x="507" y="565"/>
                  </a:lnTo>
                  <a:lnTo>
                    <a:pt x="508" y="544"/>
                  </a:lnTo>
                  <a:lnTo>
                    <a:pt x="498" y="517"/>
                  </a:lnTo>
                  <a:lnTo>
                    <a:pt x="494" y="481"/>
                  </a:lnTo>
                  <a:lnTo>
                    <a:pt x="487" y="467"/>
                  </a:lnTo>
                  <a:lnTo>
                    <a:pt x="494" y="449"/>
                  </a:lnTo>
                  <a:lnTo>
                    <a:pt x="498" y="431"/>
                  </a:lnTo>
                  <a:lnTo>
                    <a:pt x="508" y="415"/>
                  </a:lnTo>
                  <a:lnTo>
                    <a:pt x="503" y="394"/>
                  </a:lnTo>
                  <a:lnTo>
                    <a:pt x="500" y="374"/>
                  </a:lnTo>
                  <a:lnTo>
                    <a:pt x="503" y="363"/>
                  </a:lnTo>
                  <a:lnTo>
                    <a:pt x="514" y="349"/>
                  </a:lnTo>
                  <a:lnTo>
                    <a:pt x="516" y="331"/>
                  </a:lnTo>
                  <a:lnTo>
                    <a:pt x="511" y="323"/>
                  </a:lnTo>
                  <a:lnTo>
                    <a:pt x="514" y="308"/>
                  </a:lnTo>
                  <a:lnTo>
                    <a:pt x="517" y="290"/>
                  </a:lnTo>
                  <a:lnTo>
                    <a:pt x="533" y="255"/>
                  </a:lnTo>
                  <a:lnTo>
                    <a:pt x="552" y="214"/>
                  </a:lnTo>
                  <a:lnTo>
                    <a:pt x="553" y="200"/>
                  </a:lnTo>
                  <a:lnTo>
                    <a:pt x="550" y="191"/>
                  </a:lnTo>
                  <a:lnTo>
                    <a:pt x="543" y="195"/>
                  </a:lnTo>
                  <a:lnTo>
                    <a:pt x="517" y="234"/>
                  </a:lnTo>
                  <a:lnTo>
                    <a:pt x="517" y="234"/>
                  </a:lnTo>
                  <a:lnTo>
                    <a:pt x="501" y="258"/>
                  </a:lnTo>
                  <a:lnTo>
                    <a:pt x="491" y="268"/>
                  </a:lnTo>
                  <a:lnTo>
                    <a:pt x="485" y="282"/>
                  </a:lnTo>
                  <a:lnTo>
                    <a:pt x="477" y="287"/>
                  </a:lnTo>
                  <a:lnTo>
                    <a:pt x="470" y="297"/>
                  </a:lnTo>
                  <a:lnTo>
                    <a:pt x="464" y="296"/>
                  </a:lnTo>
                  <a:lnTo>
                    <a:pt x="463" y="288"/>
                  </a:lnTo>
                  <a:lnTo>
                    <a:pt x="470" y="274"/>
                  </a:lnTo>
                  <a:lnTo>
                    <a:pt x="483" y="246"/>
                  </a:lnTo>
                  <a:lnTo>
                    <a:pt x="494" y="236"/>
                  </a:lnTo>
                  <a:lnTo>
                    <a:pt x="500" y="220"/>
                  </a:lnTo>
                  <a:lnTo>
                    <a:pt x="491" y="215"/>
                  </a:lnTo>
                  <a:lnTo>
                    <a:pt x="482" y="206"/>
                  </a:lnTo>
                  <a:lnTo>
                    <a:pt x="471" y="145"/>
                  </a:lnTo>
                  <a:lnTo>
                    <a:pt x="449" y="137"/>
                  </a:lnTo>
                  <a:lnTo>
                    <a:pt x="439" y="123"/>
                  </a:lnTo>
                  <a:lnTo>
                    <a:pt x="365" y="107"/>
                  </a:lnTo>
                  <a:lnTo>
                    <a:pt x="350" y="101"/>
                  </a:lnTo>
                  <a:lnTo>
                    <a:pt x="300" y="88"/>
                  </a:lnTo>
                  <a:lnTo>
                    <a:pt x="251" y="81"/>
                  </a:lnTo>
                  <a:lnTo>
                    <a:pt x="227" y="47"/>
                  </a:lnTo>
                  <a:lnTo>
                    <a:pt x="222" y="55"/>
                  </a:lnTo>
                  <a:lnTo>
                    <a:pt x="217" y="54"/>
                  </a:lnTo>
                  <a:lnTo>
                    <a:pt x="214" y="47"/>
                  </a:lnTo>
                  <a:lnTo>
                    <a:pt x="197" y="43"/>
                  </a:lnTo>
                  <a:lnTo>
                    <a:pt x="189" y="44"/>
                  </a:lnTo>
                  <a:lnTo>
                    <a:pt x="180" y="49"/>
                  </a:lnTo>
                  <a:lnTo>
                    <a:pt x="175" y="47"/>
                  </a:lnTo>
                  <a:lnTo>
                    <a:pt x="178" y="37"/>
                  </a:lnTo>
                  <a:lnTo>
                    <a:pt x="189" y="18"/>
                  </a:lnTo>
                  <a:lnTo>
                    <a:pt x="197" y="11"/>
                  </a:lnTo>
                  <a:lnTo>
                    <a:pt x="184" y="0"/>
                  </a:lnTo>
                  <a:lnTo>
                    <a:pt x="170" y="5"/>
                  </a:lnTo>
                  <a:lnTo>
                    <a:pt x="153" y="17"/>
                  </a:lnTo>
                  <a:lnTo>
                    <a:pt x="109" y="37"/>
                  </a:lnTo>
                  <a:lnTo>
                    <a:pt x="92" y="40"/>
                  </a:lnTo>
                  <a:lnTo>
                    <a:pt x="74" y="37"/>
                  </a:lnTo>
                  <a:lnTo>
                    <a:pt x="74" y="39"/>
                  </a:lnTo>
                  <a:lnTo>
                    <a:pt x="74" y="37"/>
                  </a:lnTo>
                  <a:lnTo>
                    <a:pt x="74"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121">
              <a:extLst>
                <a:ext uri="{FF2B5EF4-FFF2-40B4-BE49-F238E27FC236}">
                  <a16:creationId xmlns:a16="http://schemas.microsoft.com/office/drawing/2014/main" id="{90DE6DF2-3F8E-1DCF-BF5F-B6C383372858}"/>
                </a:ext>
              </a:extLst>
            </p:cNvPr>
            <p:cNvSpPr>
              <a:spLocks/>
            </p:cNvSpPr>
            <p:nvPr/>
          </p:nvSpPr>
          <p:spPr bwMode="auto">
            <a:xfrm>
              <a:off x="4261" y="1707"/>
              <a:ext cx="468" cy="468"/>
            </a:xfrm>
            <a:custGeom>
              <a:avLst/>
              <a:gdLst>
                <a:gd name="T0" fmla="*/ 331 w 468"/>
                <a:gd name="T1" fmla="*/ 140 h 468"/>
                <a:gd name="T2" fmla="*/ 357 w 468"/>
                <a:gd name="T3" fmla="*/ 127 h 468"/>
                <a:gd name="T4" fmla="*/ 372 w 468"/>
                <a:gd name="T5" fmla="*/ 115 h 468"/>
                <a:gd name="T6" fmla="*/ 418 w 468"/>
                <a:gd name="T7" fmla="*/ 92 h 468"/>
                <a:gd name="T8" fmla="*/ 435 w 468"/>
                <a:gd name="T9" fmla="*/ 95 h 468"/>
                <a:gd name="T10" fmla="*/ 468 w 468"/>
                <a:gd name="T11" fmla="*/ 120 h 468"/>
                <a:gd name="T12" fmla="*/ 434 w 468"/>
                <a:gd name="T13" fmla="*/ 131 h 468"/>
                <a:gd name="T14" fmla="*/ 404 w 468"/>
                <a:gd name="T15" fmla="*/ 155 h 468"/>
                <a:gd name="T16" fmla="*/ 372 w 468"/>
                <a:gd name="T17" fmla="*/ 204 h 468"/>
                <a:gd name="T18" fmla="*/ 348 w 468"/>
                <a:gd name="T19" fmla="*/ 221 h 468"/>
                <a:gd name="T20" fmla="*/ 321 w 468"/>
                <a:gd name="T21" fmla="*/ 270 h 468"/>
                <a:gd name="T22" fmla="*/ 307 w 468"/>
                <a:gd name="T23" fmla="*/ 252 h 468"/>
                <a:gd name="T24" fmla="*/ 291 w 468"/>
                <a:gd name="T25" fmla="*/ 286 h 468"/>
                <a:gd name="T26" fmla="*/ 250 w 468"/>
                <a:gd name="T27" fmla="*/ 383 h 468"/>
                <a:gd name="T28" fmla="*/ 256 w 468"/>
                <a:gd name="T29" fmla="*/ 403 h 468"/>
                <a:gd name="T30" fmla="*/ 232 w 468"/>
                <a:gd name="T31" fmla="*/ 416 h 468"/>
                <a:gd name="T32" fmla="*/ 197 w 468"/>
                <a:gd name="T33" fmla="*/ 425 h 468"/>
                <a:gd name="T34" fmla="*/ 164 w 468"/>
                <a:gd name="T35" fmla="*/ 460 h 468"/>
                <a:gd name="T36" fmla="*/ 134 w 468"/>
                <a:gd name="T37" fmla="*/ 464 h 468"/>
                <a:gd name="T38" fmla="*/ 100 w 468"/>
                <a:gd name="T39" fmla="*/ 464 h 468"/>
                <a:gd name="T40" fmla="*/ 56 w 468"/>
                <a:gd name="T41" fmla="*/ 423 h 468"/>
                <a:gd name="T42" fmla="*/ 24 w 468"/>
                <a:gd name="T43" fmla="*/ 386 h 468"/>
                <a:gd name="T44" fmla="*/ 4 w 468"/>
                <a:gd name="T45" fmla="*/ 362 h 468"/>
                <a:gd name="T46" fmla="*/ 0 w 468"/>
                <a:gd name="T47" fmla="*/ 321 h 468"/>
                <a:gd name="T48" fmla="*/ 16 w 468"/>
                <a:gd name="T49" fmla="*/ 320 h 468"/>
                <a:gd name="T50" fmla="*/ 26 w 468"/>
                <a:gd name="T51" fmla="*/ 300 h 468"/>
                <a:gd name="T52" fmla="*/ 37 w 468"/>
                <a:gd name="T53" fmla="*/ 261 h 468"/>
                <a:gd name="T54" fmla="*/ 49 w 468"/>
                <a:gd name="T55" fmla="*/ 235 h 468"/>
                <a:gd name="T56" fmla="*/ 57 w 468"/>
                <a:gd name="T57" fmla="*/ 242 h 468"/>
                <a:gd name="T58" fmla="*/ 75 w 468"/>
                <a:gd name="T59" fmla="*/ 238 h 468"/>
                <a:gd name="T60" fmla="*/ 68 w 468"/>
                <a:gd name="T61" fmla="*/ 210 h 468"/>
                <a:gd name="T62" fmla="*/ 94 w 468"/>
                <a:gd name="T63" fmla="*/ 175 h 468"/>
                <a:gd name="T64" fmla="*/ 122 w 468"/>
                <a:gd name="T65" fmla="*/ 166 h 468"/>
                <a:gd name="T66" fmla="*/ 155 w 468"/>
                <a:gd name="T67" fmla="*/ 121 h 468"/>
                <a:gd name="T68" fmla="*/ 159 w 468"/>
                <a:gd name="T69" fmla="*/ 59 h 468"/>
                <a:gd name="T70" fmla="*/ 153 w 468"/>
                <a:gd name="T71" fmla="*/ 12 h 468"/>
                <a:gd name="T72" fmla="*/ 163 w 468"/>
                <a:gd name="T73" fmla="*/ 0 h 468"/>
                <a:gd name="T74" fmla="*/ 214 w 468"/>
                <a:gd name="T75" fmla="*/ 110 h 468"/>
                <a:gd name="T76" fmla="*/ 297 w 468"/>
                <a:gd name="T77" fmla="*/ 176 h 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68" h="468">
                  <a:moveTo>
                    <a:pt x="297" y="176"/>
                  </a:moveTo>
                  <a:lnTo>
                    <a:pt x="331" y="140"/>
                  </a:lnTo>
                  <a:lnTo>
                    <a:pt x="347" y="135"/>
                  </a:lnTo>
                  <a:lnTo>
                    <a:pt x="357" y="127"/>
                  </a:lnTo>
                  <a:lnTo>
                    <a:pt x="365" y="113"/>
                  </a:lnTo>
                  <a:lnTo>
                    <a:pt x="372" y="115"/>
                  </a:lnTo>
                  <a:lnTo>
                    <a:pt x="391" y="114"/>
                  </a:lnTo>
                  <a:lnTo>
                    <a:pt x="418" y="92"/>
                  </a:lnTo>
                  <a:lnTo>
                    <a:pt x="427" y="89"/>
                  </a:lnTo>
                  <a:lnTo>
                    <a:pt x="435" y="95"/>
                  </a:lnTo>
                  <a:lnTo>
                    <a:pt x="451" y="102"/>
                  </a:lnTo>
                  <a:lnTo>
                    <a:pt x="468" y="120"/>
                  </a:lnTo>
                  <a:lnTo>
                    <a:pt x="466" y="146"/>
                  </a:lnTo>
                  <a:lnTo>
                    <a:pt x="434" y="131"/>
                  </a:lnTo>
                  <a:lnTo>
                    <a:pt x="405" y="120"/>
                  </a:lnTo>
                  <a:lnTo>
                    <a:pt x="404" y="155"/>
                  </a:lnTo>
                  <a:lnTo>
                    <a:pt x="389" y="190"/>
                  </a:lnTo>
                  <a:lnTo>
                    <a:pt x="372" y="204"/>
                  </a:lnTo>
                  <a:lnTo>
                    <a:pt x="366" y="218"/>
                  </a:lnTo>
                  <a:lnTo>
                    <a:pt x="348" y="221"/>
                  </a:lnTo>
                  <a:lnTo>
                    <a:pt x="338" y="269"/>
                  </a:lnTo>
                  <a:lnTo>
                    <a:pt x="321" y="270"/>
                  </a:lnTo>
                  <a:lnTo>
                    <a:pt x="315" y="265"/>
                  </a:lnTo>
                  <a:lnTo>
                    <a:pt x="307" y="252"/>
                  </a:lnTo>
                  <a:lnTo>
                    <a:pt x="294" y="255"/>
                  </a:lnTo>
                  <a:lnTo>
                    <a:pt x="291" y="286"/>
                  </a:lnTo>
                  <a:lnTo>
                    <a:pt x="281" y="316"/>
                  </a:lnTo>
                  <a:lnTo>
                    <a:pt x="250" y="383"/>
                  </a:lnTo>
                  <a:lnTo>
                    <a:pt x="256" y="392"/>
                  </a:lnTo>
                  <a:lnTo>
                    <a:pt x="256" y="403"/>
                  </a:lnTo>
                  <a:lnTo>
                    <a:pt x="242" y="418"/>
                  </a:lnTo>
                  <a:lnTo>
                    <a:pt x="232" y="416"/>
                  </a:lnTo>
                  <a:lnTo>
                    <a:pt x="214" y="430"/>
                  </a:lnTo>
                  <a:lnTo>
                    <a:pt x="197" y="425"/>
                  </a:lnTo>
                  <a:lnTo>
                    <a:pt x="186" y="454"/>
                  </a:lnTo>
                  <a:lnTo>
                    <a:pt x="164" y="460"/>
                  </a:lnTo>
                  <a:lnTo>
                    <a:pt x="149" y="453"/>
                  </a:lnTo>
                  <a:lnTo>
                    <a:pt x="134" y="464"/>
                  </a:lnTo>
                  <a:lnTo>
                    <a:pt x="120" y="468"/>
                  </a:lnTo>
                  <a:lnTo>
                    <a:pt x="100" y="464"/>
                  </a:lnTo>
                  <a:lnTo>
                    <a:pt x="78" y="437"/>
                  </a:lnTo>
                  <a:lnTo>
                    <a:pt x="56" y="423"/>
                  </a:lnTo>
                  <a:lnTo>
                    <a:pt x="41" y="408"/>
                  </a:lnTo>
                  <a:lnTo>
                    <a:pt x="24" y="386"/>
                  </a:lnTo>
                  <a:lnTo>
                    <a:pt x="21" y="372"/>
                  </a:lnTo>
                  <a:lnTo>
                    <a:pt x="4" y="362"/>
                  </a:lnTo>
                  <a:lnTo>
                    <a:pt x="1" y="354"/>
                  </a:lnTo>
                  <a:lnTo>
                    <a:pt x="0" y="321"/>
                  </a:lnTo>
                  <a:lnTo>
                    <a:pt x="2" y="321"/>
                  </a:lnTo>
                  <a:lnTo>
                    <a:pt x="16" y="320"/>
                  </a:lnTo>
                  <a:lnTo>
                    <a:pt x="26" y="313"/>
                  </a:lnTo>
                  <a:lnTo>
                    <a:pt x="26" y="300"/>
                  </a:lnTo>
                  <a:lnTo>
                    <a:pt x="37" y="292"/>
                  </a:lnTo>
                  <a:lnTo>
                    <a:pt x="37" y="261"/>
                  </a:lnTo>
                  <a:lnTo>
                    <a:pt x="42" y="238"/>
                  </a:lnTo>
                  <a:lnTo>
                    <a:pt x="49" y="235"/>
                  </a:lnTo>
                  <a:lnTo>
                    <a:pt x="52" y="236"/>
                  </a:lnTo>
                  <a:lnTo>
                    <a:pt x="57" y="242"/>
                  </a:lnTo>
                  <a:lnTo>
                    <a:pt x="68" y="246"/>
                  </a:lnTo>
                  <a:lnTo>
                    <a:pt x="75" y="238"/>
                  </a:lnTo>
                  <a:lnTo>
                    <a:pt x="68" y="220"/>
                  </a:lnTo>
                  <a:lnTo>
                    <a:pt x="68" y="210"/>
                  </a:lnTo>
                  <a:lnTo>
                    <a:pt x="87" y="182"/>
                  </a:lnTo>
                  <a:lnTo>
                    <a:pt x="94" y="175"/>
                  </a:lnTo>
                  <a:lnTo>
                    <a:pt x="107" y="177"/>
                  </a:lnTo>
                  <a:lnTo>
                    <a:pt x="122" y="166"/>
                  </a:lnTo>
                  <a:lnTo>
                    <a:pt x="141" y="146"/>
                  </a:lnTo>
                  <a:lnTo>
                    <a:pt x="155" y="121"/>
                  </a:lnTo>
                  <a:lnTo>
                    <a:pt x="156" y="88"/>
                  </a:lnTo>
                  <a:lnTo>
                    <a:pt x="159" y="59"/>
                  </a:lnTo>
                  <a:lnTo>
                    <a:pt x="159" y="30"/>
                  </a:lnTo>
                  <a:lnTo>
                    <a:pt x="153" y="12"/>
                  </a:lnTo>
                  <a:lnTo>
                    <a:pt x="158" y="3"/>
                  </a:lnTo>
                  <a:lnTo>
                    <a:pt x="163" y="0"/>
                  </a:lnTo>
                  <a:lnTo>
                    <a:pt x="188" y="116"/>
                  </a:lnTo>
                  <a:lnTo>
                    <a:pt x="214" y="110"/>
                  </a:lnTo>
                  <a:lnTo>
                    <a:pt x="282" y="103"/>
                  </a:lnTo>
                  <a:lnTo>
                    <a:pt x="297" y="1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5" name="Freeform 122">
              <a:extLst>
                <a:ext uri="{FF2B5EF4-FFF2-40B4-BE49-F238E27FC236}">
                  <a16:creationId xmlns:a16="http://schemas.microsoft.com/office/drawing/2014/main" id="{3AA816E4-1ED8-F82C-46E0-BEF721AE9BB8}"/>
                </a:ext>
              </a:extLst>
            </p:cNvPr>
            <p:cNvSpPr>
              <a:spLocks/>
            </p:cNvSpPr>
            <p:nvPr/>
          </p:nvSpPr>
          <p:spPr bwMode="auto">
            <a:xfrm>
              <a:off x="4258" y="1704"/>
              <a:ext cx="473" cy="473"/>
            </a:xfrm>
            <a:custGeom>
              <a:avLst/>
              <a:gdLst>
                <a:gd name="T0" fmla="*/ 335 w 473"/>
                <a:gd name="T1" fmla="*/ 145 h 473"/>
                <a:gd name="T2" fmla="*/ 369 w 473"/>
                <a:gd name="T3" fmla="*/ 118 h 473"/>
                <a:gd name="T4" fmla="*/ 422 w 473"/>
                <a:gd name="T5" fmla="*/ 96 h 473"/>
                <a:gd name="T6" fmla="*/ 453 w 473"/>
                <a:gd name="T7" fmla="*/ 107 h 473"/>
                <a:gd name="T8" fmla="*/ 437 w 473"/>
                <a:gd name="T9" fmla="*/ 132 h 473"/>
                <a:gd name="T10" fmla="*/ 391 w 473"/>
                <a:gd name="T11" fmla="*/ 192 h 473"/>
                <a:gd name="T12" fmla="*/ 350 w 473"/>
                <a:gd name="T13" fmla="*/ 222 h 473"/>
                <a:gd name="T14" fmla="*/ 319 w 473"/>
                <a:gd name="T15" fmla="*/ 267 h 473"/>
                <a:gd name="T16" fmla="*/ 293 w 473"/>
                <a:gd name="T17" fmla="*/ 288 h 473"/>
                <a:gd name="T18" fmla="*/ 258 w 473"/>
                <a:gd name="T19" fmla="*/ 395 h 473"/>
                <a:gd name="T20" fmla="*/ 235 w 473"/>
                <a:gd name="T21" fmla="*/ 417 h 473"/>
                <a:gd name="T22" fmla="*/ 188 w 473"/>
                <a:gd name="T23" fmla="*/ 456 h 473"/>
                <a:gd name="T24" fmla="*/ 136 w 473"/>
                <a:gd name="T25" fmla="*/ 465 h 473"/>
                <a:gd name="T26" fmla="*/ 82 w 473"/>
                <a:gd name="T27" fmla="*/ 439 h 473"/>
                <a:gd name="T28" fmla="*/ 28 w 473"/>
                <a:gd name="T29" fmla="*/ 388 h 473"/>
                <a:gd name="T30" fmla="*/ 6 w 473"/>
                <a:gd name="T31" fmla="*/ 357 h 473"/>
                <a:gd name="T32" fmla="*/ 3 w 473"/>
                <a:gd name="T33" fmla="*/ 325 h 473"/>
                <a:gd name="T34" fmla="*/ 20 w 473"/>
                <a:gd name="T35" fmla="*/ 324 h 473"/>
                <a:gd name="T36" fmla="*/ 41 w 473"/>
                <a:gd name="T37" fmla="*/ 295 h 473"/>
                <a:gd name="T38" fmla="*/ 52 w 473"/>
                <a:gd name="T39" fmla="*/ 239 h 473"/>
                <a:gd name="T40" fmla="*/ 71 w 473"/>
                <a:gd name="T41" fmla="*/ 251 h 473"/>
                <a:gd name="T42" fmla="*/ 73 w 473"/>
                <a:gd name="T43" fmla="*/ 213 h 473"/>
                <a:gd name="T44" fmla="*/ 110 w 473"/>
                <a:gd name="T45" fmla="*/ 182 h 473"/>
                <a:gd name="T46" fmla="*/ 160 w 473"/>
                <a:gd name="T47" fmla="*/ 125 h 473"/>
                <a:gd name="T48" fmla="*/ 163 w 473"/>
                <a:gd name="T49" fmla="*/ 32 h 473"/>
                <a:gd name="T50" fmla="*/ 164 w 473"/>
                <a:gd name="T51" fmla="*/ 5 h 473"/>
                <a:gd name="T52" fmla="*/ 284 w 473"/>
                <a:gd name="T53" fmla="*/ 108 h 473"/>
                <a:gd name="T54" fmla="*/ 300 w 473"/>
                <a:gd name="T55" fmla="*/ 179 h 473"/>
                <a:gd name="T56" fmla="*/ 217 w 473"/>
                <a:gd name="T57" fmla="*/ 112 h 473"/>
                <a:gd name="T58" fmla="*/ 160 w 473"/>
                <a:gd name="T59" fmla="*/ 5 h 473"/>
                <a:gd name="T60" fmla="*/ 160 w 473"/>
                <a:gd name="T61" fmla="*/ 62 h 473"/>
                <a:gd name="T62" fmla="*/ 142 w 473"/>
                <a:gd name="T63" fmla="*/ 148 h 473"/>
                <a:gd name="T64" fmla="*/ 97 w 473"/>
                <a:gd name="T65" fmla="*/ 176 h 473"/>
                <a:gd name="T66" fmla="*/ 70 w 473"/>
                <a:gd name="T67" fmla="*/ 223 h 473"/>
                <a:gd name="T68" fmla="*/ 62 w 473"/>
                <a:gd name="T69" fmla="*/ 244 h 473"/>
                <a:gd name="T70" fmla="*/ 53 w 473"/>
                <a:gd name="T71" fmla="*/ 236 h 473"/>
                <a:gd name="T72" fmla="*/ 38 w 473"/>
                <a:gd name="T73" fmla="*/ 294 h 473"/>
                <a:gd name="T74" fmla="*/ 19 w 473"/>
                <a:gd name="T75" fmla="*/ 322 h 473"/>
                <a:gd name="T76" fmla="*/ 0 w 473"/>
                <a:gd name="T77" fmla="*/ 321 h 473"/>
                <a:gd name="T78" fmla="*/ 23 w 473"/>
                <a:gd name="T79" fmla="*/ 376 h 473"/>
                <a:gd name="T80" fmla="*/ 58 w 473"/>
                <a:gd name="T81" fmla="*/ 428 h 473"/>
                <a:gd name="T82" fmla="*/ 123 w 473"/>
                <a:gd name="T83" fmla="*/ 473 h 473"/>
                <a:gd name="T84" fmla="*/ 167 w 473"/>
                <a:gd name="T85" fmla="*/ 465 h 473"/>
                <a:gd name="T86" fmla="*/ 217 w 473"/>
                <a:gd name="T87" fmla="*/ 434 h 473"/>
                <a:gd name="T88" fmla="*/ 260 w 473"/>
                <a:gd name="T89" fmla="*/ 406 h 473"/>
                <a:gd name="T90" fmla="*/ 285 w 473"/>
                <a:gd name="T91" fmla="*/ 321 h 473"/>
                <a:gd name="T92" fmla="*/ 310 w 473"/>
                <a:gd name="T93" fmla="*/ 257 h 473"/>
                <a:gd name="T94" fmla="*/ 342 w 473"/>
                <a:gd name="T95" fmla="*/ 273 h 473"/>
                <a:gd name="T96" fmla="*/ 376 w 473"/>
                <a:gd name="T97" fmla="*/ 208 h 473"/>
                <a:gd name="T98" fmla="*/ 409 w 473"/>
                <a:gd name="T99" fmla="*/ 125 h 473"/>
                <a:gd name="T100" fmla="*/ 473 w 473"/>
                <a:gd name="T101" fmla="*/ 123 h 473"/>
                <a:gd name="T102" fmla="*/ 430 w 473"/>
                <a:gd name="T103" fmla="*/ 90 h 473"/>
                <a:gd name="T104" fmla="*/ 375 w 473"/>
                <a:gd name="T105" fmla="*/ 117 h 473"/>
                <a:gd name="T106" fmla="*/ 349 w 473"/>
                <a:gd name="T107" fmla="*/ 137 h 473"/>
                <a:gd name="T108" fmla="*/ 300 w 473"/>
                <a:gd name="T109" fmla="*/ 179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73" h="473">
                  <a:moveTo>
                    <a:pt x="300" y="179"/>
                  </a:moveTo>
                  <a:lnTo>
                    <a:pt x="301" y="180"/>
                  </a:lnTo>
                  <a:lnTo>
                    <a:pt x="335" y="145"/>
                  </a:lnTo>
                  <a:lnTo>
                    <a:pt x="350" y="139"/>
                  </a:lnTo>
                  <a:lnTo>
                    <a:pt x="361" y="131"/>
                  </a:lnTo>
                  <a:lnTo>
                    <a:pt x="369" y="118"/>
                  </a:lnTo>
                  <a:lnTo>
                    <a:pt x="375" y="120"/>
                  </a:lnTo>
                  <a:lnTo>
                    <a:pt x="394" y="118"/>
                  </a:lnTo>
                  <a:lnTo>
                    <a:pt x="422" y="96"/>
                  </a:lnTo>
                  <a:lnTo>
                    <a:pt x="429" y="94"/>
                  </a:lnTo>
                  <a:lnTo>
                    <a:pt x="437" y="99"/>
                  </a:lnTo>
                  <a:lnTo>
                    <a:pt x="453" y="107"/>
                  </a:lnTo>
                  <a:lnTo>
                    <a:pt x="470" y="124"/>
                  </a:lnTo>
                  <a:lnTo>
                    <a:pt x="468" y="147"/>
                  </a:lnTo>
                  <a:lnTo>
                    <a:pt x="437" y="132"/>
                  </a:lnTo>
                  <a:lnTo>
                    <a:pt x="407" y="120"/>
                  </a:lnTo>
                  <a:lnTo>
                    <a:pt x="406" y="157"/>
                  </a:lnTo>
                  <a:lnTo>
                    <a:pt x="391" y="192"/>
                  </a:lnTo>
                  <a:lnTo>
                    <a:pt x="373" y="206"/>
                  </a:lnTo>
                  <a:lnTo>
                    <a:pt x="368" y="219"/>
                  </a:lnTo>
                  <a:lnTo>
                    <a:pt x="350" y="222"/>
                  </a:lnTo>
                  <a:lnTo>
                    <a:pt x="340" y="271"/>
                  </a:lnTo>
                  <a:lnTo>
                    <a:pt x="325" y="272"/>
                  </a:lnTo>
                  <a:lnTo>
                    <a:pt x="319" y="267"/>
                  </a:lnTo>
                  <a:lnTo>
                    <a:pt x="311" y="254"/>
                  </a:lnTo>
                  <a:lnTo>
                    <a:pt x="296" y="257"/>
                  </a:lnTo>
                  <a:lnTo>
                    <a:pt x="293" y="288"/>
                  </a:lnTo>
                  <a:lnTo>
                    <a:pt x="282" y="319"/>
                  </a:lnTo>
                  <a:lnTo>
                    <a:pt x="251" y="386"/>
                  </a:lnTo>
                  <a:lnTo>
                    <a:pt x="258" y="395"/>
                  </a:lnTo>
                  <a:lnTo>
                    <a:pt x="257" y="405"/>
                  </a:lnTo>
                  <a:lnTo>
                    <a:pt x="245" y="419"/>
                  </a:lnTo>
                  <a:lnTo>
                    <a:pt x="235" y="417"/>
                  </a:lnTo>
                  <a:lnTo>
                    <a:pt x="217" y="431"/>
                  </a:lnTo>
                  <a:lnTo>
                    <a:pt x="199" y="426"/>
                  </a:lnTo>
                  <a:lnTo>
                    <a:pt x="188" y="456"/>
                  </a:lnTo>
                  <a:lnTo>
                    <a:pt x="167" y="461"/>
                  </a:lnTo>
                  <a:lnTo>
                    <a:pt x="152" y="454"/>
                  </a:lnTo>
                  <a:lnTo>
                    <a:pt x="136" y="465"/>
                  </a:lnTo>
                  <a:lnTo>
                    <a:pt x="123" y="470"/>
                  </a:lnTo>
                  <a:lnTo>
                    <a:pt x="104" y="465"/>
                  </a:lnTo>
                  <a:lnTo>
                    <a:pt x="82" y="439"/>
                  </a:lnTo>
                  <a:lnTo>
                    <a:pt x="60" y="425"/>
                  </a:lnTo>
                  <a:lnTo>
                    <a:pt x="45" y="410"/>
                  </a:lnTo>
                  <a:lnTo>
                    <a:pt x="28" y="388"/>
                  </a:lnTo>
                  <a:lnTo>
                    <a:pt x="25" y="374"/>
                  </a:lnTo>
                  <a:lnTo>
                    <a:pt x="9" y="363"/>
                  </a:lnTo>
                  <a:lnTo>
                    <a:pt x="6" y="357"/>
                  </a:lnTo>
                  <a:lnTo>
                    <a:pt x="4" y="324"/>
                  </a:lnTo>
                  <a:lnTo>
                    <a:pt x="3" y="324"/>
                  </a:lnTo>
                  <a:lnTo>
                    <a:pt x="3" y="325"/>
                  </a:lnTo>
                  <a:lnTo>
                    <a:pt x="4" y="326"/>
                  </a:lnTo>
                  <a:lnTo>
                    <a:pt x="4" y="326"/>
                  </a:lnTo>
                  <a:lnTo>
                    <a:pt x="20" y="324"/>
                  </a:lnTo>
                  <a:lnTo>
                    <a:pt x="32" y="317"/>
                  </a:lnTo>
                  <a:lnTo>
                    <a:pt x="32" y="304"/>
                  </a:lnTo>
                  <a:lnTo>
                    <a:pt x="41" y="295"/>
                  </a:lnTo>
                  <a:lnTo>
                    <a:pt x="42" y="264"/>
                  </a:lnTo>
                  <a:lnTo>
                    <a:pt x="48" y="242"/>
                  </a:lnTo>
                  <a:lnTo>
                    <a:pt x="52" y="239"/>
                  </a:lnTo>
                  <a:lnTo>
                    <a:pt x="54" y="240"/>
                  </a:lnTo>
                  <a:lnTo>
                    <a:pt x="59" y="248"/>
                  </a:lnTo>
                  <a:lnTo>
                    <a:pt x="71" y="251"/>
                  </a:lnTo>
                  <a:lnTo>
                    <a:pt x="80" y="241"/>
                  </a:lnTo>
                  <a:lnTo>
                    <a:pt x="73" y="222"/>
                  </a:lnTo>
                  <a:lnTo>
                    <a:pt x="73" y="213"/>
                  </a:lnTo>
                  <a:lnTo>
                    <a:pt x="92" y="186"/>
                  </a:lnTo>
                  <a:lnTo>
                    <a:pt x="98" y="179"/>
                  </a:lnTo>
                  <a:lnTo>
                    <a:pt x="110" y="182"/>
                  </a:lnTo>
                  <a:lnTo>
                    <a:pt x="126" y="170"/>
                  </a:lnTo>
                  <a:lnTo>
                    <a:pt x="145" y="150"/>
                  </a:lnTo>
                  <a:lnTo>
                    <a:pt x="160" y="125"/>
                  </a:lnTo>
                  <a:lnTo>
                    <a:pt x="161" y="91"/>
                  </a:lnTo>
                  <a:lnTo>
                    <a:pt x="163" y="62"/>
                  </a:lnTo>
                  <a:lnTo>
                    <a:pt x="163" y="32"/>
                  </a:lnTo>
                  <a:lnTo>
                    <a:pt x="157" y="15"/>
                  </a:lnTo>
                  <a:lnTo>
                    <a:pt x="162" y="7"/>
                  </a:lnTo>
                  <a:lnTo>
                    <a:pt x="164" y="5"/>
                  </a:lnTo>
                  <a:lnTo>
                    <a:pt x="190" y="120"/>
                  </a:lnTo>
                  <a:lnTo>
                    <a:pt x="218" y="116"/>
                  </a:lnTo>
                  <a:lnTo>
                    <a:pt x="284" y="108"/>
                  </a:lnTo>
                  <a:lnTo>
                    <a:pt x="299" y="182"/>
                  </a:lnTo>
                  <a:lnTo>
                    <a:pt x="301" y="180"/>
                  </a:lnTo>
                  <a:lnTo>
                    <a:pt x="300" y="179"/>
                  </a:lnTo>
                  <a:lnTo>
                    <a:pt x="301" y="179"/>
                  </a:lnTo>
                  <a:lnTo>
                    <a:pt x="286" y="104"/>
                  </a:lnTo>
                  <a:lnTo>
                    <a:pt x="217" y="112"/>
                  </a:lnTo>
                  <a:lnTo>
                    <a:pt x="193" y="117"/>
                  </a:lnTo>
                  <a:lnTo>
                    <a:pt x="167" y="0"/>
                  </a:lnTo>
                  <a:lnTo>
                    <a:pt x="160" y="5"/>
                  </a:lnTo>
                  <a:lnTo>
                    <a:pt x="154" y="15"/>
                  </a:lnTo>
                  <a:lnTo>
                    <a:pt x="160" y="33"/>
                  </a:lnTo>
                  <a:lnTo>
                    <a:pt x="160" y="62"/>
                  </a:lnTo>
                  <a:lnTo>
                    <a:pt x="158" y="91"/>
                  </a:lnTo>
                  <a:lnTo>
                    <a:pt x="157" y="124"/>
                  </a:lnTo>
                  <a:lnTo>
                    <a:pt x="142" y="148"/>
                  </a:lnTo>
                  <a:lnTo>
                    <a:pt x="124" y="168"/>
                  </a:lnTo>
                  <a:lnTo>
                    <a:pt x="109" y="179"/>
                  </a:lnTo>
                  <a:lnTo>
                    <a:pt x="97" y="176"/>
                  </a:lnTo>
                  <a:lnTo>
                    <a:pt x="89" y="184"/>
                  </a:lnTo>
                  <a:lnTo>
                    <a:pt x="70" y="212"/>
                  </a:lnTo>
                  <a:lnTo>
                    <a:pt x="70" y="223"/>
                  </a:lnTo>
                  <a:lnTo>
                    <a:pt x="75" y="241"/>
                  </a:lnTo>
                  <a:lnTo>
                    <a:pt x="70" y="247"/>
                  </a:lnTo>
                  <a:lnTo>
                    <a:pt x="62" y="244"/>
                  </a:lnTo>
                  <a:lnTo>
                    <a:pt x="56" y="238"/>
                  </a:lnTo>
                  <a:lnTo>
                    <a:pt x="53" y="236"/>
                  </a:lnTo>
                  <a:lnTo>
                    <a:pt x="53" y="236"/>
                  </a:lnTo>
                  <a:lnTo>
                    <a:pt x="44" y="240"/>
                  </a:lnTo>
                  <a:lnTo>
                    <a:pt x="39" y="263"/>
                  </a:lnTo>
                  <a:lnTo>
                    <a:pt x="38" y="294"/>
                  </a:lnTo>
                  <a:lnTo>
                    <a:pt x="28" y="302"/>
                  </a:lnTo>
                  <a:lnTo>
                    <a:pt x="28" y="316"/>
                  </a:lnTo>
                  <a:lnTo>
                    <a:pt x="19" y="322"/>
                  </a:lnTo>
                  <a:lnTo>
                    <a:pt x="5" y="323"/>
                  </a:lnTo>
                  <a:lnTo>
                    <a:pt x="3" y="322"/>
                  </a:lnTo>
                  <a:lnTo>
                    <a:pt x="0" y="321"/>
                  </a:lnTo>
                  <a:lnTo>
                    <a:pt x="3" y="357"/>
                  </a:lnTo>
                  <a:lnTo>
                    <a:pt x="6" y="366"/>
                  </a:lnTo>
                  <a:lnTo>
                    <a:pt x="23" y="376"/>
                  </a:lnTo>
                  <a:lnTo>
                    <a:pt x="26" y="389"/>
                  </a:lnTo>
                  <a:lnTo>
                    <a:pt x="43" y="412"/>
                  </a:lnTo>
                  <a:lnTo>
                    <a:pt x="58" y="428"/>
                  </a:lnTo>
                  <a:lnTo>
                    <a:pt x="80" y="441"/>
                  </a:lnTo>
                  <a:lnTo>
                    <a:pt x="102" y="468"/>
                  </a:lnTo>
                  <a:lnTo>
                    <a:pt x="123" y="473"/>
                  </a:lnTo>
                  <a:lnTo>
                    <a:pt x="138" y="469"/>
                  </a:lnTo>
                  <a:lnTo>
                    <a:pt x="152" y="458"/>
                  </a:lnTo>
                  <a:lnTo>
                    <a:pt x="167" y="465"/>
                  </a:lnTo>
                  <a:lnTo>
                    <a:pt x="190" y="459"/>
                  </a:lnTo>
                  <a:lnTo>
                    <a:pt x="201" y="430"/>
                  </a:lnTo>
                  <a:lnTo>
                    <a:pt x="217" y="434"/>
                  </a:lnTo>
                  <a:lnTo>
                    <a:pt x="236" y="420"/>
                  </a:lnTo>
                  <a:lnTo>
                    <a:pt x="246" y="424"/>
                  </a:lnTo>
                  <a:lnTo>
                    <a:pt x="260" y="406"/>
                  </a:lnTo>
                  <a:lnTo>
                    <a:pt x="261" y="394"/>
                  </a:lnTo>
                  <a:lnTo>
                    <a:pt x="256" y="386"/>
                  </a:lnTo>
                  <a:lnTo>
                    <a:pt x="285" y="321"/>
                  </a:lnTo>
                  <a:lnTo>
                    <a:pt x="296" y="289"/>
                  </a:lnTo>
                  <a:lnTo>
                    <a:pt x="299" y="259"/>
                  </a:lnTo>
                  <a:lnTo>
                    <a:pt x="310" y="257"/>
                  </a:lnTo>
                  <a:lnTo>
                    <a:pt x="317" y="268"/>
                  </a:lnTo>
                  <a:lnTo>
                    <a:pt x="324" y="275"/>
                  </a:lnTo>
                  <a:lnTo>
                    <a:pt x="342" y="273"/>
                  </a:lnTo>
                  <a:lnTo>
                    <a:pt x="353" y="225"/>
                  </a:lnTo>
                  <a:lnTo>
                    <a:pt x="370" y="222"/>
                  </a:lnTo>
                  <a:lnTo>
                    <a:pt x="376" y="208"/>
                  </a:lnTo>
                  <a:lnTo>
                    <a:pt x="393" y="193"/>
                  </a:lnTo>
                  <a:lnTo>
                    <a:pt x="409" y="158"/>
                  </a:lnTo>
                  <a:lnTo>
                    <a:pt x="409" y="125"/>
                  </a:lnTo>
                  <a:lnTo>
                    <a:pt x="436" y="135"/>
                  </a:lnTo>
                  <a:lnTo>
                    <a:pt x="470" y="151"/>
                  </a:lnTo>
                  <a:lnTo>
                    <a:pt x="473" y="123"/>
                  </a:lnTo>
                  <a:lnTo>
                    <a:pt x="454" y="104"/>
                  </a:lnTo>
                  <a:lnTo>
                    <a:pt x="439" y="96"/>
                  </a:lnTo>
                  <a:lnTo>
                    <a:pt x="430" y="90"/>
                  </a:lnTo>
                  <a:lnTo>
                    <a:pt x="421" y="93"/>
                  </a:lnTo>
                  <a:lnTo>
                    <a:pt x="393" y="114"/>
                  </a:lnTo>
                  <a:lnTo>
                    <a:pt x="375" y="117"/>
                  </a:lnTo>
                  <a:lnTo>
                    <a:pt x="367" y="114"/>
                  </a:lnTo>
                  <a:lnTo>
                    <a:pt x="358" y="128"/>
                  </a:lnTo>
                  <a:lnTo>
                    <a:pt x="349" y="137"/>
                  </a:lnTo>
                  <a:lnTo>
                    <a:pt x="333" y="141"/>
                  </a:lnTo>
                  <a:lnTo>
                    <a:pt x="299" y="178"/>
                  </a:lnTo>
                  <a:lnTo>
                    <a:pt x="300" y="179"/>
                  </a:lnTo>
                  <a:lnTo>
                    <a:pt x="301" y="179"/>
                  </a:lnTo>
                  <a:lnTo>
                    <a:pt x="300" y="17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6" name="Freeform 123">
              <a:extLst>
                <a:ext uri="{FF2B5EF4-FFF2-40B4-BE49-F238E27FC236}">
                  <a16:creationId xmlns:a16="http://schemas.microsoft.com/office/drawing/2014/main" id="{1DE1AF96-5F9B-DD3A-3DB2-6D0D4BD20B13}"/>
                </a:ext>
              </a:extLst>
            </p:cNvPr>
            <p:cNvSpPr>
              <a:spLocks/>
            </p:cNvSpPr>
            <p:nvPr/>
          </p:nvSpPr>
          <p:spPr bwMode="auto">
            <a:xfrm>
              <a:off x="1401" y="1139"/>
              <a:ext cx="728" cy="605"/>
            </a:xfrm>
            <a:custGeom>
              <a:avLst/>
              <a:gdLst>
                <a:gd name="T0" fmla="*/ 719 w 728"/>
                <a:gd name="T1" fmla="*/ 189 h 605"/>
                <a:gd name="T2" fmla="*/ 709 w 728"/>
                <a:gd name="T3" fmla="*/ 341 h 605"/>
                <a:gd name="T4" fmla="*/ 684 w 728"/>
                <a:gd name="T5" fmla="*/ 605 h 605"/>
                <a:gd name="T6" fmla="*/ 667 w 728"/>
                <a:gd name="T7" fmla="*/ 604 h 605"/>
                <a:gd name="T8" fmla="*/ 167 w 728"/>
                <a:gd name="T9" fmla="*/ 550 h 605"/>
                <a:gd name="T10" fmla="*/ 0 w 728"/>
                <a:gd name="T11" fmla="*/ 531 h 605"/>
                <a:gd name="T12" fmla="*/ 11 w 728"/>
                <a:gd name="T13" fmla="*/ 459 h 605"/>
                <a:gd name="T14" fmla="*/ 53 w 728"/>
                <a:gd name="T15" fmla="*/ 213 h 605"/>
                <a:gd name="T16" fmla="*/ 76 w 728"/>
                <a:gd name="T17" fmla="*/ 68 h 605"/>
                <a:gd name="T18" fmla="*/ 83 w 728"/>
                <a:gd name="T19" fmla="*/ 0 h 605"/>
                <a:gd name="T20" fmla="*/ 373 w 728"/>
                <a:gd name="T21" fmla="*/ 42 h 605"/>
                <a:gd name="T22" fmla="*/ 728 w 728"/>
                <a:gd name="T23" fmla="*/ 82 h 605"/>
                <a:gd name="T24" fmla="*/ 719 w 728"/>
                <a:gd name="T25" fmla="*/ 189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8" h="605">
                  <a:moveTo>
                    <a:pt x="719" y="189"/>
                  </a:moveTo>
                  <a:lnTo>
                    <a:pt x="709" y="341"/>
                  </a:lnTo>
                  <a:lnTo>
                    <a:pt x="684" y="605"/>
                  </a:lnTo>
                  <a:lnTo>
                    <a:pt x="667" y="604"/>
                  </a:lnTo>
                  <a:lnTo>
                    <a:pt x="167" y="550"/>
                  </a:lnTo>
                  <a:lnTo>
                    <a:pt x="0" y="531"/>
                  </a:lnTo>
                  <a:lnTo>
                    <a:pt x="11" y="459"/>
                  </a:lnTo>
                  <a:lnTo>
                    <a:pt x="53" y="213"/>
                  </a:lnTo>
                  <a:lnTo>
                    <a:pt x="76" y="68"/>
                  </a:lnTo>
                  <a:lnTo>
                    <a:pt x="83" y="0"/>
                  </a:lnTo>
                  <a:lnTo>
                    <a:pt x="373" y="42"/>
                  </a:lnTo>
                  <a:lnTo>
                    <a:pt x="728" y="82"/>
                  </a:lnTo>
                  <a:lnTo>
                    <a:pt x="719" y="18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124">
              <a:extLst>
                <a:ext uri="{FF2B5EF4-FFF2-40B4-BE49-F238E27FC236}">
                  <a16:creationId xmlns:a16="http://schemas.microsoft.com/office/drawing/2014/main" id="{581FBB84-EE13-5222-0C7B-7C1C2EFD92A2}"/>
                </a:ext>
              </a:extLst>
            </p:cNvPr>
            <p:cNvSpPr>
              <a:spLocks/>
            </p:cNvSpPr>
            <p:nvPr/>
          </p:nvSpPr>
          <p:spPr bwMode="auto">
            <a:xfrm>
              <a:off x="1398" y="1137"/>
              <a:ext cx="733" cy="610"/>
            </a:xfrm>
            <a:custGeom>
              <a:avLst/>
              <a:gdLst>
                <a:gd name="T0" fmla="*/ 722 w 733"/>
                <a:gd name="T1" fmla="*/ 191 h 610"/>
                <a:gd name="T2" fmla="*/ 720 w 733"/>
                <a:gd name="T3" fmla="*/ 191 h 610"/>
                <a:gd name="T4" fmla="*/ 711 w 733"/>
                <a:gd name="T5" fmla="*/ 343 h 610"/>
                <a:gd name="T6" fmla="*/ 685 w 733"/>
                <a:gd name="T7" fmla="*/ 606 h 610"/>
                <a:gd name="T8" fmla="*/ 671 w 733"/>
                <a:gd name="T9" fmla="*/ 604 h 610"/>
                <a:gd name="T10" fmla="*/ 170 w 733"/>
                <a:gd name="T11" fmla="*/ 549 h 610"/>
                <a:gd name="T12" fmla="*/ 4 w 733"/>
                <a:gd name="T13" fmla="*/ 532 h 610"/>
                <a:gd name="T14" fmla="*/ 15 w 733"/>
                <a:gd name="T15" fmla="*/ 461 h 610"/>
                <a:gd name="T16" fmla="*/ 57 w 733"/>
                <a:gd name="T17" fmla="*/ 215 h 610"/>
                <a:gd name="T18" fmla="*/ 80 w 733"/>
                <a:gd name="T19" fmla="*/ 70 h 610"/>
                <a:gd name="T20" fmla="*/ 87 w 733"/>
                <a:gd name="T21" fmla="*/ 4 h 610"/>
                <a:gd name="T22" fmla="*/ 376 w 733"/>
                <a:gd name="T23" fmla="*/ 46 h 610"/>
                <a:gd name="T24" fmla="*/ 729 w 733"/>
                <a:gd name="T25" fmla="*/ 85 h 610"/>
                <a:gd name="T26" fmla="*/ 720 w 733"/>
                <a:gd name="T27" fmla="*/ 191 h 610"/>
                <a:gd name="T28" fmla="*/ 720 w 733"/>
                <a:gd name="T29" fmla="*/ 191 h 610"/>
                <a:gd name="T30" fmla="*/ 722 w 733"/>
                <a:gd name="T31" fmla="*/ 191 h 610"/>
                <a:gd name="T32" fmla="*/ 723 w 733"/>
                <a:gd name="T33" fmla="*/ 191 h 610"/>
                <a:gd name="T34" fmla="*/ 733 w 733"/>
                <a:gd name="T35" fmla="*/ 82 h 610"/>
                <a:gd name="T36" fmla="*/ 376 w 733"/>
                <a:gd name="T37" fmla="*/ 43 h 610"/>
                <a:gd name="T38" fmla="*/ 85 w 733"/>
                <a:gd name="T39" fmla="*/ 0 h 610"/>
                <a:gd name="T40" fmla="*/ 77 w 733"/>
                <a:gd name="T41" fmla="*/ 69 h 610"/>
                <a:gd name="T42" fmla="*/ 54 w 733"/>
                <a:gd name="T43" fmla="*/ 215 h 610"/>
                <a:gd name="T44" fmla="*/ 56 w 733"/>
                <a:gd name="T45" fmla="*/ 215 h 610"/>
                <a:gd name="T46" fmla="*/ 54 w 733"/>
                <a:gd name="T47" fmla="*/ 215 h 610"/>
                <a:gd name="T48" fmla="*/ 12 w 733"/>
                <a:gd name="T49" fmla="*/ 460 h 610"/>
                <a:gd name="T50" fmla="*/ 0 w 733"/>
                <a:gd name="T51" fmla="*/ 534 h 610"/>
                <a:gd name="T52" fmla="*/ 170 w 733"/>
                <a:gd name="T53" fmla="*/ 553 h 610"/>
                <a:gd name="T54" fmla="*/ 670 w 733"/>
                <a:gd name="T55" fmla="*/ 607 h 610"/>
                <a:gd name="T56" fmla="*/ 688 w 733"/>
                <a:gd name="T57" fmla="*/ 610 h 610"/>
                <a:gd name="T58" fmla="*/ 715 w 733"/>
                <a:gd name="T59" fmla="*/ 343 h 610"/>
                <a:gd name="T60" fmla="*/ 723 w 733"/>
                <a:gd name="T61" fmla="*/ 191 h 610"/>
                <a:gd name="T62" fmla="*/ 722 w 733"/>
                <a:gd name="T63" fmla="*/ 191 h 610"/>
                <a:gd name="T64" fmla="*/ 723 w 733"/>
                <a:gd name="T65" fmla="*/ 191 h 610"/>
                <a:gd name="T66" fmla="*/ 722 w 733"/>
                <a:gd name="T67" fmla="*/ 191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33" h="610">
                  <a:moveTo>
                    <a:pt x="722" y="191"/>
                  </a:moveTo>
                  <a:lnTo>
                    <a:pt x="720" y="191"/>
                  </a:lnTo>
                  <a:lnTo>
                    <a:pt x="711" y="343"/>
                  </a:lnTo>
                  <a:lnTo>
                    <a:pt x="685" y="606"/>
                  </a:lnTo>
                  <a:lnTo>
                    <a:pt x="671" y="604"/>
                  </a:lnTo>
                  <a:lnTo>
                    <a:pt x="170" y="549"/>
                  </a:lnTo>
                  <a:lnTo>
                    <a:pt x="4" y="532"/>
                  </a:lnTo>
                  <a:lnTo>
                    <a:pt x="15" y="461"/>
                  </a:lnTo>
                  <a:lnTo>
                    <a:pt x="57" y="215"/>
                  </a:lnTo>
                  <a:lnTo>
                    <a:pt x="80" y="70"/>
                  </a:lnTo>
                  <a:lnTo>
                    <a:pt x="87" y="4"/>
                  </a:lnTo>
                  <a:lnTo>
                    <a:pt x="376" y="46"/>
                  </a:lnTo>
                  <a:lnTo>
                    <a:pt x="729" y="85"/>
                  </a:lnTo>
                  <a:lnTo>
                    <a:pt x="720" y="191"/>
                  </a:lnTo>
                  <a:lnTo>
                    <a:pt x="720" y="191"/>
                  </a:lnTo>
                  <a:lnTo>
                    <a:pt x="722" y="191"/>
                  </a:lnTo>
                  <a:lnTo>
                    <a:pt x="723" y="191"/>
                  </a:lnTo>
                  <a:lnTo>
                    <a:pt x="733" y="82"/>
                  </a:lnTo>
                  <a:lnTo>
                    <a:pt x="376" y="43"/>
                  </a:lnTo>
                  <a:lnTo>
                    <a:pt x="85" y="0"/>
                  </a:lnTo>
                  <a:lnTo>
                    <a:pt x="77" y="69"/>
                  </a:lnTo>
                  <a:lnTo>
                    <a:pt x="54" y="215"/>
                  </a:lnTo>
                  <a:lnTo>
                    <a:pt x="56" y="215"/>
                  </a:lnTo>
                  <a:lnTo>
                    <a:pt x="54" y="215"/>
                  </a:lnTo>
                  <a:lnTo>
                    <a:pt x="12" y="460"/>
                  </a:lnTo>
                  <a:lnTo>
                    <a:pt x="0" y="534"/>
                  </a:lnTo>
                  <a:lnTo>
                    <a:pt x="170" y="553"/>
                  </a:lnTo>
                  <a:lnTo>
                    <a:pt x="670" y="607"/>
                  </a:lnTo>
                  <a:lnTo>
                    <a:pt x="688" y="610"/>
                  </a:lnTo>
                  <a:lnTo>
                    <a:pt x="715" y="343"/>
                  </a:lnTo>
                  <a:lnTo>
                    <a:pt x="723" y="191"/>
                  </a:lnTo>
                  <a:lnTo>
                    <a:pt x="722" y="191"/>
                  </a:lnTo>
                  <a:lnTo>
                    <a:pt x="723" y="191"/>
                  </a:lnTo>
                  <a:lnTo>
                    <a:pt x="722"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125">
              <a:extLst>
                <a:ext uri="{FF2B5EF4-FFF2-40B4-BE49-F238E27FC236}">
                  <a16:creationId xmlns:a16="http://schemas.microsoft.com/office/drawing/2014/main" id="{DED09DA4-790A-95C1-5685-8CAAC1BBACF2}"/>
                </a:ext>
              </a:extLst>
            </p:cNvPr>
            <p:cNvSpPr>
              <a:spLocks/>
            </p:cNvSpPr>
            <p:nvPr/>
          </p:nvSpPr>
          <p:spPr bwMode="auto">
            <a:xfrm>
              <a:off x="4802" y="1856"/>
              <a:ext cx="20" cy="24"/>
            </a:xfrm>
            <a:custGeom>
              <a:avLst/>
              <a:gdLst>
                <a:gd name="T0" fmla="*/ 13 w 20"/>
                <a:gd name="T1" fmla="*/ 24 h 24"/>
                <a:gd name="T2" fmla="*/ 7 w 20"/>
                <a:gd name="T3" fmla="*/ 14 h 24"/>
                <a:gd name="T4" fmla="*/ 0 w 20"/>
                <a:gd name="T5" fmla="*/ 10 h 24"/>
                <a:gd name="T6" fmla="*/ 7 w 20"/>
                <a:gd name="T7" fmla="*/ 0 h 24"/>
                <a:gd name="T8" fmla="*/ 20 w 20"/>
                <a:gd name="T9" fmla="*/ 9 h 24"/>
                <a:gd name="T10" fmla="*/ 13 w 20"/>
                <a:gd name="T11" fmla="*/ 24 h 24"/>
              </a:gdLst>
              <a:ahLst/>
              <a:cxnLst>
                <a:cxn ang="0">
                  <a:pos x="T0" y="T1"/>
                </a:cxn>
                <a:cxn ang="0">
                  <a:pos x="T2" y="T3"/>
                </a:cxn>
                <a:cxn ang="0">
                  <a:pos x="T4" y="T5"/>
                </a:cxn>
                <a:cxn ang="0">
                  <a:pos x="T6" y="T7"/>
                </a:cxn>
                <a:cxn ang="0">
                  <a:pos x="T8" y="T9"/>
                </a:cxn>
                <a:cxn ang="0">
                  <a:pos x="T10" y="T11"/>
                </a:cxn>
              </a:cxnLst>
              <a:rect l="0" t="0" r="r" b="b"/>
              <a:pathLst>
                <a:path w="20" h="24">
                  <a:moveTo>
                    <a:pt x="13" y="24"/>
                  </a:moveTo>
                  <a:lnTo>
                    <a:pt x="7" y="14"/>
                  </a:lnTo>
                  <a:lnTo>
                    <a:pt x="0" y="10"/>
                  </a:lnTo>
                  <a:lnTo>
                    <a:pt x="7" y="0"/>
                  </a:lnTo>
                  <a:lnTo>
                    <a:pt x="20" y="9"/>
                  </a:lnTo>
                  <a:lnTo>
                    <a:pt x="13" y="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9" name="Freeform 126">
              <a:extLst>
                <a:ext uri="{FF2B5EF4-FFF2-40B4-BE49-F238E27FC236}">
                  <a16:creationId xmlns:a16="http://schemas.microsoft.com/office/drawing/2014/main" id="{BB00F151-AFAF-91BC-29F3-8F281DE3C54B}"/>
                </a:ext>
              </a:extLst>
            </p:cNvPr>
            <p:cNvSpPr>
              <a:spLocks/>
            </p:cNvSpPr>
            <p:nvPr/>
          </p:nvSpPr>
          <p:spPr bwMode="auto">
            <a:xfrm>
              <a:off x="4800" y="1854"/>
              <a:ext cx="24" cy="29"/>
            </a:xfrm>
            <a:custGeom>
              <a:avLst/>
              <a:gdLst>
                <a:gd name="T0" fmla="*/ 15 w 24"/>
                <a:gd name="T1" fmla="*/ 26 h 29"/>
                <a:gd name="T2" fmla="*/ 16 w 24"/>
                <a:gd name="T3" fmla="*/ 26 h 29"/>
                <a:gd name="T4" fmla="*/ 10 w 24"/>
                <a:gd name="T5" fmla="*/ 15 h 29"/>
                <a:gd name="T6" fmla="*/ 4 w 24"/>
                <a:gd name="T7" fmla="*/ 12 h 29"/>
                <a:gd name="T8" fmla="*/ 10 w 24"/>
                <a:gd name="T9" fmla="*/ 4 h 29"/>
                <a:gd name="T10" fmla="*/ 20 w 24"/>
                <a:gd name="T11" fmla="*/ 12 h 29"/>
                <a:gd name="T12" fmla="*/ 14 w 24"/>
                <a:gd name="T13" fmla="*/ 26 h 29"/>
                <a:gd name="T14" fmla="*/ 15 w 24"/>
                <a:gd name="T15" fmla="*/ 26 h 29"/>
                <a:gd name="T16" fmla="*/ 16 w 24"/>
                <a:gd name="T17" fmla="*/ 26 h 29"/>
                <a:gd name="T18" fmla="*/ 15 w 24"/>
                <a:gd name="T19" fmla="*/ 26 h 29"/>
                <a:gd name="T20" fmla="*/ 16 w 24"/>
                <a:gd name="T21" fmla="*/ 27 h 29"/>
                <a:gd name="T22" fmla="*/ 24 w 24"/>
                <a:gd name="T23" fmla="*/ 11 h 29"/>
                <a:gd name="T24" fmla="*/ 9 w 24"/>
                <a:gd name="T25" fmla="*/ 0 h 29"/>
                <a:gd name="T26" fmla="*/ 0 w 24"/>
                <a:gd name="T27" fmla="*/ 12 h 29"/>
                <a:gd name="T28" fmla="*/ 7 w 24"/>
                <a:gd name="T29" fmla="*/ 17 h 29"/>
                <a:gd name="T30" fmla="*/ 15 w 24"/>
                <a:gd name="T31" fmla="*/ 29 h 29"/>
                <a:gd name="T32" fmla="*/ 16 w 24"/>
                <a:gd name="T33" fmla="*/ 27 h 29"/>
                <a:gd name="T34" fmla="*/ 15 w 24"/>
                <a:gd name="T35" fmla="*/ 26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 h="29">
                  <a:moveTo>
                    <a:pt x="15" y="26"/>
                  </a:moveTo>
                  <a:lnTo>
                    <a:pt x="16" y="26"/>
                  </a:lnTo>
                  <a:lnTo>
                    <a:pt x="10" y="15"/>
                  </a:lnTo>
                  <a:lnTo>
                    <a:pt x="4" y="12"/>
                  </a:lnTo>
                  <a:lnTo>
                    <a:pt x="10" y="4"/>
                  </a:lnTo>
                  <a:lnTo>
                    <a:pt x="20" y="12"/>
                  </a:lnTo>
                  <a:lnTo>
                    <a:pt x="14" y="26"/>
                  </a:lnTo>
                  <a:lnTo>
                    <a:pt x="15" y="26"/>
                  </a:lnTo>
                  <a:lnTo>
                    <a:pt x="16" y="26"/>
                  </a:lnTo>
                  <a:lnTo>
                    <a:pt x="15" y="26"/>
                  </a:lnTo>
                  <a:lnTo>
                    <a:pt x="16" y="27"/>
                  </a:lnTo>
                  <a:lnTo>
                    <a:pt x="24" y="11"/>
                  </a:lnTo>
                  <a:lnTo>
                    <a:pt x="9" y="0"/>
                  </a:lnTo>
                  <a:lnTo>
                    <a:pt x="0" y="12"/>
                  </a:lnTo>
                  <a:lnTo>
                    <a:pt x="7" y="17"/>
                  </a:lnTo>
                  <a:lnTo>
                    <a:pt x="15" y="29"/>
                  </a:lnTo>
                  <a:lnTo>
                    <a:pt x="16" y="27"/>
                  </a:lnTo>
                  <a:lnTo>
                    <a:pt x="15"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127">
              <a:extLst>
                <a:ext uri="{FF2B5EF4-FFF2-40B4-BE49-F238E27FC236}">
                  <a16:creationId xmlns:a16="http://schemas.microsoft.com/office/drawing/2014/main" id="{D848E102-BDD0-7782-0183-08AA86D671C7}"/>
                </a:ext>
              </a:extLst>
            </p:cNvPr>
            <p:cNvSpPr>
              <a:spLocks/>
            </p:cNvSpPr>
            <p:nvPr/>
          </p:nvSpPr>
          <p:spPr bwMode="auto">
            <a:xfrm>
              <a:off x="4782" y="1838"/>
              <a:ext cx="60" cy="60"/>
            </a:xfrm>
            <a:custGeom>
              <a:avLst/>
              <a:gdLst>
                <a:gd name="T0" fmla="*/ 30 w 60"/>
                <a:gd name="T1" fmla="*/ 0 h 60"/>
                <a:gd name="T2" fmla="*/ 30 w 60"/>
                <a:gd name="T3" fmla="*/ 0 h 60"/>
                <a:gd name="T4" fmla="*/ 36 w 60"/>
                <a:gd name="T5" fmla="*/ 1 h 60"/>
                <a:gd name="T6" fmla="*/ 42 w 60"/>
                <a:gd name="T7" fmla="*/ 2 h 60"/>
                <a:gd name="T8" fmla="*/ 47 w 60"/>
                <a:gd name="T9" fmla="*/ 5 h 60"/>
                <a:gd name="T10" fmla="*/ 51 w 60"/>
                <a:gd name="T11" fmla="*/ 8 h 60"/>
                <a:gd name="T12" fmla="*/ 54 w 60"/>
                <a:gd name="T13" fmla="*/ 14 h 60"/>
                <a:gd name="T14" fmla="*/ 58 w 60"/>
                <a:gd name="T15" fmla="*/ 18 h 60"/>
                <a:gd name="T16" fmla="*/ 59 w 60"/>
                <a:gd name="T17" fmla="*/ 24 h 60"/>
                <a:gd name="T18" fmla="*/ 60 w 60"/>
                <a:gd name="T19" fmla="*/ 30 h 60"/>
                <a:gd name="T20" fmla="*/ 60 w 60"/>
                <a:gd name="T21" fmla="*/ 30 h 60"/>
                <a:gd name="T22" fmla="*/ 59 w 60"/>
                <a:gd name="T23" fmla="*/ 36 h 60"/>
                <a:gd name="T24" fmla="*/ 58 w 60"/>
                <a:gd name="T25" fmla="*/ 42 h 60"/>
                <a:gd name="T26" fmla="*/ 54 w 60"/>
                <a:gd name="T27" fmla="*/ 47 h 60"/>
                <a:gd name="T28" fmla="*/ 51 w 60"/>
                <a:gd name="T29" fmla="*/ 51 h 60"/>
                <a:gd name="T30" fmla="*/ 47 w 60"/>
                <a:gd name="T31" fmla="*/ 55 h 60"/>
                <a:gd name="T32" fmla="*/ 42 w 60"/>
                <a:gd name="T33" fmla="*/ 58 h 60"/>
                <a:gd name="T34" fmla="*/ 36 w 60"/>
                <a:gd name="T35" fmla="*/ 60 h 60"/>
                <a:gd name="T36" fmla="*/ 30 w 60"/>
                <a:gd name="T37" fmla="*/ 60 h 60"/>
                <a:gd name="T38" fmla="*/ 30 w 60"/>
                <a:gd name="T39" fmla="*/ 60 h 60"/>
                <a:gd name="T40" fmla="*/ 23 w 60"/>
                <a:gd name="T41" fmla="*/ 60 h 60"/>
                <a:gd name="T42" fmla="*/ 18 w 60"/>
                <a:gd name="T43" fmla="*/ 58 h 60"/>
                <a:gd name="T44" fmla="*/ 13 w 60"/>
                <a:gd name="T45" fmla="*/ 55 h 60"/>
                <a:gd name="T46" fmla="*/ 8 w 60"/>
                <a:gd name="T47" fmla="*/ 51 h 60"/>
                <a:gd name="T48" fmla="*/ 5 w 60"/>
                <a:gd name="T49" fmla="*/ 47 h 60"/>
                <a:gd name="T50" fmla="*/ 2 w 60"/>
                <a:gd name="T51" fmla="*/ 42 h 60"/>
                <a:gd name="T52" fmla="*/ 1 w 60"/>
                <a:gd name="T53" fmla="*/ 36 h 60"/>
                <a:gd name="T54" fmla="*/ 0 w 60"/>
                <a:gd name="T55" fmla="*/ 30 h 60"/>
                <a:gd name="T56" fmla="*/ 0 w 60"/>
                <a:gd name="T57" fmla="*/ 30 h 60"/>
                <a:gd name="T58" fmla="*/ 1 w 60"/>
                <a:gd name="T59" fmla="*/ 24 h 60"/>
                <a:gd name="T60" fmla="*/ 2 w 60"/>
                <a:gd name="T61" fmla="*/ 18 h 60"/>
                <a:gd name="T62" fmla="*/ 5 w 60"/>
                <a:gd name="T63" fmla="*/ 14 h 60"/>
                <a:gd name="T64" fmla="*/ 8 w 60"/>
                <a:gd name="T65" fmla="*/ 8 h 60"/>
                <a:gd name="T66" fmla="*/ 13 w 60"/>
                <a:gd name="T67" fmla="*/ 5 h 60"/>
                <a:gd name="T68" fmla="*/ 18 w 60"/>
                <a:gd name="T69" fmla="*/ 2 h 60"/>
                <a:gd name="T70" fmla="*/ 23 w 60"/>
                <a:gd name="T71" fmla="*/ 1 h 60"/>
                <a:gd name="T72" fmla="*/ 30 w 60"/>
                <a:gd name="T73" fmla="*/ 0 h 60"/>
                <a:gd name="T74" fmla="*/ 30 w 60"/>
                <a:gd name="T75" fmla="*/ 0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0" h="60">
                  <a:moveTo>
                    <a:pt x="30" y="0"/>
                  </a:moveTo>
                  <a:lnTo>
                    <a:pt x="30" y="0"/>
                  </a:lnTo>
                  <a:lnTo>
                    <a:pt x="36" y="1"/>
                  </a:lnTo>
                  <a:lnTo>
                    <a:pt x="42" y="2"/>
                  </a:lnTo>
                  <a:lnTo>
                    <a:pt x="47" y="5"/>
                  </a:lnTo>
                  <a:lnTo>
                    <a:pt x="51" y="8"/>
                  </a:lnTo>
                  <a:lnTo>
                    <a:pt x="54" y="14"/>
                  </a:lnTo>
                  <a:lnTo>
                    <a:pt x="58" y="18"/>
                  </a:lnTo>
                  <a:lnTo>
                    <a:pt x="59" y="24"/>
                  </a:lnTo>
                  <a:lnTo>
                    <a:pt x="60" y="30"/>
                  </a:lnTo>
                  <a:lnTo>
                    <a:pt x="60" y="30"/>
                  </a:lnTo>
                  <a:lnTo>
                    <a:pt x="59" y="36"/>
                  </a:lnTo>
                  <a:lnTo>
                    <a:pt x="58" y="42"/>
                  </a:lnTo>
                  <a:lnTo>
                    <a:pt x="54" y="47"/>
                  </a:lnTo>
                  <a:lnTo>
                    <a:pt x="51" y="51"/>
                  </a:lnTo>
                  <a:lnTo>
                    <a:pt x="47" y="55"/>
                  </a:lnTo>
                  <a:lnTo>
                    <a:pt x="42" y="58"/>
                  </a:lnTo>
                  <a:lnTo>
                    <a:pt x="36" y="60"/>
                  </a:lnTo>
                  <a:lnTo>
                    <a:pt x="30" y="60"/>
                  </a:lnTo>
                  <a:lnTo>
                    <a:pt x="30" y="60"/>
                  </a:lnTo>
                  <a:lnTo>
                    <a:pt x="23" y="60"/>
                  </a:lnTo>
                  <a:lnTo>
                    <a:pt x="18" y="58"/>
                  </a:lnTo>
                  <a:lnTo>
                    <a:pt x="13" y="55"/>
                  </a:lnTo>
                  <a:lnTo>
                    <a:pt x="8" y="51"/>
                  </a:lnTo>
                  <a:lnTo>
                    <a:pt x="5" y="47"/>
                  </a:lnTo>
                  <a:lnTo>
                    <a:pt x="2" y="42"/>
                  </a:lnTo>
                  <a:lnTo>
                    <a:pt x="1" y="36"/>
                  </a:lnTo>
                  <a:lnTo>
                    <a:pt x="0" y="30"/>
                  </a:lnTo>
                  <a:lnTo>
                    <a:pt x="0" y="30"/>
                  </a:lnTo>
                  <a:lnTo>
                    <a:pt x="1" y="24"/>
                  </a:lnTo>
                  <a:lnTo>
                    <a:pt x="2" y="18"/>
                  </a:lnTo>
                  <a:lnTo>
                    <a:pt x="5" y="14"/>
                  </a:lnTo>
                  <a:lnTo>
                    <a:pt x="8" y="8"/>
                  </a:lnTo>
                  <a:lnTo>
                    <a:pt x="13" y="5"/>
                  </a:lnTo>
                  <a:lnTo>
                    <a:pt x="18" y="2"/>
                  </a:lnTo>
                  <a:lnTo>
                    <a:pt x="23" y="1"/>
                  </a:lnTo>
                  <a:lnTo>
                    <a:pt x="30" y="0"/>
                  </a:lnTo>
                  <a:lnTo>
                    <a:pt x="3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1" name="Freeform 128">
              <a:extLst>
                <a:ext uri="{FF2B5EF4-FFF2-40B4-BE49-F238E27FC236}">
                  <a16:creationId xmlns:a16="http://schemas.microsoft.com/office/drawing/2014/main" id="{B8D8CB9A-319E-21B7-986B-6CAC96D73576}"/>
                </a:ext>
              </a:extLst>
            </p:cNvPr>
            <p:cNvSpPr>
              <a:spLocks/>
            </p:cNvSpPr>
            <p:nvPr/>
          </p:nvSpPr>
          <p:spPr bwMode="auto">
            <a:xfrm>
              <a:off x="4781" y="1837"/>
              <a:ext cx="63" cy="63"/>
            </a:xfrm>
            <a:custGeom>
              <a:avLst/>
              <a:gdLst>
                <a:gd name="T0" fmla="*/ 31 w 63"/>
                <a:gd name="T1" fmla="*/ 3 h 63"/>
                <a:gd name="T2" fmla="*/ 36 w 63"/>
                <a:gd name="T3" fmla="*/ 3 h 63"/>
                <a:gd name="T4" fmla="*/ 47 w 63"/>
                <a:gd name="T5" fmla="*/ 7 h 63"/>
                <a:gd name="T6" fmla="*/ 51 w 63"/>
                <a:gd name="T7" fmla="*/ 10 h 63"/>
                <a:gd name="T8" fmla="*/ 56 w 63"/>
                <a:gd name="T9" fmla="*/ 20 h 63"/>
                <a:gd name="T10" fmla="*/ 60 w 63"/>
                <a:gd name="T11" fmla="*/ 31 h 63"/>
                <a:gd name="T12" fmla="*/ 59 w 63"/>
                <a:gd name="T13" fmla="*/ 37 h 63"/>
                <a:gd name="T14" fmla="*/ 54 w 63"/>
                <a:gd name="T15" fmla="*/ 47 h 63"/>
                <a:gd name="T16" fmla="*/ 51 w 63"/>
                <a:gd name="T17" fmla="*/ 51 h 63"/>
                <a:gd name="T18" fmla="*/ 41 w 63"/>
                <a:gd name="T19" fmla="*/ 58 h 63"/>
                <a:gd name="T20" fmla="*/ 31 w 63"/>
                <a:gd name="T21" fmla="*/ 60 h 63"/>
                <a:gd name="T22" fmla="*/ 25 w 63"/>
                <a:gd name="T23" fmla="*/ 59 h 63"/>
                <a:gd name="T24" fmla="*/ 15 w 63"/>
                <a:gd name="T25" fmla="*/ 54 h 63"/>
                <a:gd name="T26" fmla="*/ 10 w 63"/>
                <a:gd name="T27" fmla="*/ 51 h 63"/>
                <a:gd name="T28" fmla="*/ 5 w 63"/>
                <a:gd name="T29" fmla="*/ 43 h 63"/>
                <a:gd name="T30" fmla="*/ 3 w 63"/>
                <a:gd name="T31" fmla="*/ 31 h 63"/>
                <a:gd name="T32" fmla="*/ 3 w 63"/>
                <a:gd name="T33" fmla="*/ 25 h 63"/>
                <a:gd name="T34" fmla="*/ 7 w 63"/>
                <a:gd name="T35" fmla="*/ 15 h 63"/>
                <a:gd name="T36" fmla="*/ 10 w 63"/>
                <a:gd name="T37" fmla="*/ 10 h 63"/>
                <a:gd name="T38" fmla="*/ 20 w 63"/>
                <a:gd name="T39" fmla="*/ 5 h 63"/>
                <a:gd name="T40" fmla="*/ 31 w 63"/>
                <a:gd name="T41" fmla="*/ 3 h 63"/>
                <a:gd name="T42" fmla="*/ 31 w 63"/>
                <a:gd name="T43" fmla="*/ 0 h 63"/>
                <a:gd name="T44" fmla="*/ 24 w 63"/>
                <a:gd name="T45" fmla="*/ 0 h 63"/>
                <a:gd name="T46" fmla="*/ 14 w 63"/>
                <a:gd name="T47" fmla="*/ 5 h 63"/>
                <a:gd name="T48" fmla="*/ 5 w 63"/>
                <a:gd name="T49" fmla="*/ 14 h 63"/>
                <a:gd name="T50" fmla="*/ 0 w 63"/>
                <a:gd name="T51" fmla="*/ 24 h 63"/>
                <a:gd name="T52" fmla="*/ 0 w 63"/>
                <a:gd name="T53" fmla="*/ 31 h 63"/>
                <a:gd name="T54" fmla="*/ 2 w 63"/>
                <a:gd name="T55" fmla="*/ 44 h 63"/>
                <a:gd name="T56" fmla="*/ 8 w 63"/>
                <a:gd name="T57" fmla="*/ 53 h 63"/>
                <a:gd name="T58" fmla="*/ 19 w 63"/>
                <a:gd name="T59" fmla="*/ 60 h 63"/>
                <a:gd name="T60" fmla="*/ 31 w 63"/>
                <a:gd name="T61" fmla="*/ 63 h 63"/>
                <a:gd name="T62" fmla="*/ 37 w 63"/>
                <a:gd name="T63" fmla="*/ 62 h 63"/>
                <a:gd name="T64" fmla="*/ 49 w 63"/>
                <a:gd name="T65" fmla="*/ 58 h 63"/>
                <a:gd name="T66" fmla="*/ 58 w 63"/>
                <a:gd name="T67" fmla="*/ 49 h 63"/>
                <a:gd name="T68" fmla="*/ 62 w 63"/>
                <a:gd name="T69" fmla="*/ 37 h 63"/>
                <a:gd name="T70" fmla="*/ 63 w 63"/>
                <a:gd name="T71" fmla="*/ 31 h 63"/>
                <a:gd name="T72" fmla="*/ 60 w 63"/>
                <a:gd name="T73" fmla="*/ 19 h 63"/>
                <a:gd name="T74" fmla="*/ 53 w 63"/>
                <a:gd name="T75" fmla="*/ 8 h 63"/>
                <a:gd name="T76" fmla="*/ 44 w 63"/>
                <a:gd name="T77" fmla="*/ 2 h 63"/>
                <a:gd name="T78" fmla="*/ 31 w 63"/>
                <a:gd name="T79" fmla="*/ 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 h="63">
                  <a:moveTo>
                    <a:pt x="31" y="1"/>
                  </a:moveTo>
                  <a:lnTo>
                    <a:pt x="31" y="3"/>
                  </a:lnTo>
                  <a:lnTo>
                    <a:pt x="31" y="3"/>
                  </a:lnTo>
                  <a:lnTo>
                    <a:pt x="36" y="3"/>
                  </a:lnTo>
                  <a:lnTo>
                    <a:pt x="41" y="5"/>
                  </a:lnTo>
                  <a:lnTo>
                    <a:pt x="47" y="7"/>
                  </a:lnTo>
                  <a:lnTo>
                    <a:pt x="51" y="10"/>
                  </a:lnTo>
                  <a:lnTo>
                    <a:pt x="51" y="10"/>
                  </a:lnTo>
                  <a:lnTo>
                    <a:pt x="54" y="15"/>
                  </a:lnTo>
                  <a:lnTo>
                    <a:pt x="56" y="20"/>
                  </a:lnTo>
                  <a:lnTo>
                    <a:pt x="59" y="25"/>
                  </a:lnTo>
                  <a:lnTo>
                    <a:pt x="60" y="31"/>
                  </a:lnTo>
                  <a:lnTo>
                    <a:pt x="60" y="31"/>
                  </a:lnTo>
                  <a:lnTo>
                    <a:pt x="59" y="37"/>
                  </a:lnTo>
                  <a:lnTo>
                    <a:pt x="56" y="43"/>
                  </a:lnTo>
                  <a:lnTo>
                    <a:pt x="54" y="47"/>
                  </a:lnTo>
                  <a:lnTo>
                    <a:pt x="51" y="51"/>
                  </a:lnTo>
                  <a:lnTo>
                    <a:pt x="51" y="51"/>
                  </a:lnTo>
                  <a:lnTo>
                    <a:pt x="47" y="54"/>
                  </a:lnTo>
                  <a:lnTo>
                    <a:pt x="41" y="58"/>
                  </a:lnTo>
                  <a:lnTo>
                    <a:pt x="36" y="59"/>
                  </a:lnTo>
                  <a:lnTo>
                    <a:pt x="31" y="60"/>
                  </a:lnTo>
                  <a:lnTo>
                    <a:pt x="31" y="60"/>
                  </a:lnTo>
                  <a:lnTo>
                    <a:pt x="25" y="59"/>
                  </a:lnTo>
                  <a:lnTo>
                    <a:pt x="20" y="58"/>
                  </a:lnTo>
                  <a:lnTo>
                    <a:pt x="15" y="54"/>
                  </a:lnTo>
                  <a:lnTo>
                    <a:pt x="10" y="51"/>
                  </a:lnTo>
                  <a:lnTo>
                    <a:pt x="10" y="51"/>
                  </a:lnTo>
                  <a:lnTo>
                    <a:pt x="7" y="47"/>
                  </a:lnTo>
                  <a:lnTo>
                    <a:pt x="5" y="43"/>
                  </a:lnTo>
                  <a:lnTo>
                    <a:pt x="3" y="37"/>
                  </a:lnTo>
                  <a:lnTo>
                    <a:pt x="3" y="31"/>
                  </a:lnTo>
                  <a:lnTo>
                    <a:pt x="3" y="31"/>
                  </a:lnTo>
                  <a:lnTo>
                    <a:pt x="3" y="25"/>
                  </a:lnTo>
                  <a:lnTo>
                    <a:pt x="5" y="20"/>
                  </a:lnTo>
                  <a:lnTo>
                    <a:pt x="7" y="15"/>
                  </a:lnTo>
                  <a:lnTo>
                    <a:pt x="10" y="10"/>
                  </a:lnTo>
                  <a:lnTo>
                    <a:pt x="10" y="10"/>
                  </a:lnTo>
                  <a:lnTo>
                    <a:pt x="15" y="7"/>
                  </a:lnTo>
                  <a:lnTo>
                    <a:pt x="20" y="5"/>
                  </a:lnTo>
                  <a:lnTo>
                    <a:pt x="25" y="3"/>
                  </a:lnTo>
                  <a:lnTo>
                    <a:pt x="31" y="3"/>
                  </a:lnTo>
                  <a:lnTo>
                    <a:pt x="31" y="1"/>
                  </a:lnTo>
                  <a:lnTo>
                    <a:pt x="31" y="0"/>
                  </a:lnTo>
                  <a:lnTo>
                    <a:pt x="31" y="0"/>
                  </a:lnTo>
                  <a:lnTo>
                    <a:pt x="24" y="0"/>
                  </a:lnTo>
                  <a:lnTo>
                    <a:pt x="19" y="2"/>
                  </a:lnTo>
                  <a:lnTo>
                    <a:pt x="14" y="5"/>
                  </a:lnTo>
                  <a:lnTo>
                    <a:pt x="8" y="8"/>
                  </a:lnTo>
                  <a:lnTo>
                    <a:pt x="5" y="14"/>
                  </a:lnTo>
                  <a:lnTo>
                    <a:pt x="2" y="19"/>
                  </a:lnTo>
                  <a:lnTo>
                    <a:pt x="0" y="24"/>
                  </a:lnTo>
                  <a:lnTo>
                    <a:pt x="0" y="31"/>
                  </a:lnTo>
                  <a:lnTo>
                    <a:pt x="0" y="31"/>
                  </a:lnTo>
                  <a:lnTo>
                    <a:pt x="0" y="37"/>
                  </a:lnTo>
                  <a:lnTo>
                    <a:pt x="2" y="44"/>
                  </a:lnTo>
                  <a:lnTo>
                    <a:pt x="5" y="49"/>
                  </a:lnTo>
                  <a:lnTo>
                    <a:pt x="8" y="53"/>
                  </a:lnTo>
                  <a:lnTo>
                    <a:pt x="14" y="58"/>
                  </a:lnTo>
                  <a:lnTo>
                    <a:pt x="19" y="60"/>
                  </a:lnTo>
                  <a:lnTo>
                    <a:pt x="24" y="62"/>
                  </a:lnTo>
                  <a:lnTo>
                    <a:pt x="31" y="63"/>
                  </a:lnTo>
                  <a:lnTo>
                    <a:pt x="31" y="63"/>
                  </a:lnTo>
                  <a:lnTo>
                    <a:pt x="37" y="62"/>
                  </a:lnTo>
                  <a:lnTo>
                    <a:pt x="44" y="60"/>
                  </a:lnTo>
                  <a:lnTo>
                    <a:pt x="49" y="58"/>
                  </a:lnTo>
                  <a:lnTo>
                    <a:pt x="53" y="53"/>
                  </a:lnTo>
                  <a:lnTo>
                    <a:pt x="58" y="49"/>
                  </a:lnTo>
                  <a:lnTo>
                    <a:pt x="60" y="44"/>
                  </a:lnTo>
                  <a:lnTo>
                    <a:pt x="62" y="37"/>
                  </a:lnTo>
                  <a:lnTo>
                    <a:pt x="63" y="31"/>
                  </a:lnTo>
                  <a:lnTo>
                    <a:pt x="63" y="31"/>
                  </a:lnTo>
                  <a:lnTo>
                    <a:pt x="62" y="24"/>
                  </a:lnTo>
                  <a:lnTo>
                    <a:pt x="60" y="19"/>
                  </a:lnTo>
                  <a:lnTo>
                    <a:pt x="58" y="14"/>
                  </a:lnTo>
                  <a:lnTo>
                    <a:pt x="53" y="8"/>
                  </a:lnTo>
                  <a:lnTo>
                    <a:pt x="49" y="5"/>
                  </a:lnTo>
                  <a:lnTo>
                    <a:pt x="44" y="2"/>
                  </a:lnTo>
                  <a:lnTo>
                    <a:pt x="37" y="0"/>
                  </a:lnTo>
                  <a:lnTo>
                    <a:pt x="31" y="0"/>
                  </a:lnTo>
                  <a:lnTo>
                    <a:pt x="31"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2" name="Freeform 129">
              <a:extLst>
                <a:ext uri="{FF2B5EF4-FFF2-40B4-BE49-F238E27FC236}">
                  <a16:creationId xmlns:a16="http://schemas.microsoft.com/office/drawing/2014/main" id="{C0F08FC2-18C8-BB3C-12D9-E27E1FDD0D0D}"/>
                </a:ext>
              </a:extLst>
            </p:cNvPr>
            <p:cNvSpPr>
              <a:spLocks noEditPoints="1"/>
            </p:cNvSpPr>
            <p:nvPr/>
          </p:nvSpPr>
          <p:spPr bwMode="auto">
            <a:xfrm>
              <a:off x="2145" y="3795"/>
              <a:ext cx="414" cy="112"/>
            </a:xfrm>
            <a:custGeom>
              <a:avLst/>
              <a:gdLst>
                <a:gd name="T0" fmla="*/ 24 w 414"/>
                <a:gd name="T1" fmla="*/ 14 h 112"/>
                <a:gd name="T2" fmla="*/ 31 w 414"/>
                <a:gd name="T3" fmla="*/ 0 h 112"/>
                <a:gd name="T4" fmla="*/ 43 w 414"/>
                <a:gd name="T5" fmla="*/ 4 h 112"/>
                <a:gd name="T6" fmla="*/ 54 w 414"/>
                <a:gd name="T7" fmla="*/ 12 h 112"/>
                <a:gd name="T8" fmla="*/ 105 w 414"/>
                <a:gd name="T9" fmla="*/ 19 h 112"/>
                <a:gd name="T10" fmla="*/ 154 w 414"/>
                <a:gd name="T11" fmla="*/ 16 h 112"/>
                <a:gd name="T12" fmla="*/ 176 w 414"/>
                <a:gd name="T13" fmla="*/ 16 h 112"/>
                <a:gd name="T14" fmla="*/ 193 w 414"/>
                <a:gd name="T15" fmla="*/ 22 h 112"/>
                <a:gd name="T16" fmla="*/ 205 w 414"/>
                <a:gd name="T17" fmla="*/ 13 h 112"/>
                <a:gd name="T18" fmla="*/ 219 w 414"/>
                <a:gd name="T19" fmla="*/ 13 h 112"/>
                <a:gd name="T20" fmla="*/ 254 w 414"/>
                <a:gd name="T21" fmla="*/ 16 h 112"/>
                <a:gd name="T22" fmla="*/ 289 w 414"/>
                <a:gd name="T23" fmla="*/ 24 h 112"/>
                <a:gd name="T24" fmla="*/ 301 w 414"/>
                <a:gd name="T25" fmla="*/ 36 h 112"/>
                <a:gd name="T26" fmla="*/ 321 w 414"/>
                <a:gd name="T27" fmla="*/ 36 h 112"/>
                <a:gd name="T28" fmla="*/ 324 w 414"/>
                <a:gd name="T29" fmla="*/ 54 h 112"/>
                <a:gd name="T30" fmla="*/ 321 w 414"/>
                <a:gd name="T31" fmla="*/ 66 h 112"/>
                <a:gd name="T32" fmla="*/ 298 w 414"/>
                <a:gd name="T33" fmla="*/ 68 h 112"/>
                <a:gd name="T34" fmla="*/ 284 w 414"/>
                <a:gd name="T35" fmla="*/ 75 h 112"/>
                <a:gd name="T36" fmla="*/ 278 w 414"/>
                <a:gd name="T37" fmla="*/ 90 h 112"/>
                <a:gd name="T38" fmla="*/ 269 w 414"/>
                <a:gd name="T39" fmla="*/ 104 h 112"/>
                <a:gd name="T40" fmla="*/ 251 w 414"/>
                <a:gd name="T41" fmla="*/ 112 h 112"/>
                <a:gd name="T42" fmla="*/ 215 w 414"/>
                <a:gd name="T43" fmla="*/ 112 h 112"/>
                <a:gd name="T44" fmla="*/ 186 w 414"/>
                <a:gd name="T45" fmla="*/ 112 h 112"/>
                <a:gd name="T46" fmla="*/ 171 w 414"/>
                <a:gd name="T47" fmla="*/ 107 h 112"/>
                <a:gd name="T48" fmla="*/ 142 w 414"/>
                <a:gd name="T49" fmla="*/ 107 h 112"/>
                <a:gd name="T50" fmla="*/ 127 w 414"/>
                <a:gd name="T51" fmla="*/ 100 h 112"/>
                <a:gd name="T52" fmla="*/ 105 w 414"/>
                <a:gd name="T53" fmla="*/ 107 h 112"/>
                <a:gd name="T54" fmla="*/ 75 w 414"/>
                <a:gd name="T55" fmla="*/ 107 h 112"/>
                <a:gd name="T56" fmla="*/ 61 w 414"/>
                <a:gd name="T57" fmla="*/ 95 h 112"/>
                <a:gd name="T58" fmla="*/ 43 w 414"/>
                <a:gd name="T59" fmla="*/ 100 h 112"/>
                <a:gd name="T60" fmla="*/ 19 w 414"/>
                <a:gd name="T61" fmla="*/ 104 h 112"/>
                <a:gd name="T62" fmla="*/ 17 w 414"/>
                <a:gd name="T63" fmla="*/ 90 h 112"/>
                <a:gd name="T64" fmla="*/ 22 w 414"/>
                <a:gd name="T65" fmla="*/ 80 h 112"/>
                <a:gd name="T66" fmla="*/ 29 w 414"/>
                <a:gd name="T67" fmla="*/ 66 h 112"/>
                <a:gd name="T68" fmla="*/ 22 w 414"/>
                <a:gd name="T69" fmla="*/ 48 h 112"/>
                <a:gd name="T70" fmla="*/ 0 w 414"/>
                <a:gd name="T71" fmla="*/ 31 h 112"/>
                <a:gd name="T72" fmla="*/ 8 w 414"/>
                <a:gd name="T73" fmla="*/ 24 h 112"/>
                <a:gd name="T74" fmla="*/ 24 w 414"/>
                <a:gd name="T75" fmla="*/ 14 h 112"/>
                <a:gd name="T76" fmla="*/ 345 w 414"/>
                <a:gd name="T77" fmla="*/ 95 h 112"/>
                <a:gd name="T78" fmla="*/ 332 w 414"/>
                <a:gd name="T79" fmla="*/ 99 h 112"/>
                <a:gd name="T80" fmla="*/ 358 w 414"/>
                <a:gd name="T81" fmla="*/ 107 h 112"/>
                <a:gd name="T82" fmla="*/ 392 w 414"/>
                <a:gd name="T83" fmla="*/ 99 h 112"/>
                <a:gd name="T84" fmla="*/ 400 w 414"/>
                <a:gd name="T85" fmla="*/ 85 h 112"/>
                <a:gd name="T86" fmla="*/ 379 w 414"/>
                <a:gd name="T87" fmla="*/ 90 h 112"/>
                <a:gd name="T88" fmla="*/ 345 w 414"/>
                <a:gd name="T89" fmla="*/ 95 h 112"/>
                <a:gd name="T90" fmla="*/ 405 w 414"/>
                <a:gd name="T91" fmla="*/ 65 h 112"/>
                <a:gd name="T92" fmla="*/ 394 w 414"/>
                <a:gd name="T93" fmla="*/ 58 h 112"/>
                <a:gd name="T94" fmla="*/ 409 w 414"/>
                <a:gd name="T95" fmla="*/ 49 h 112"/>
                <a:gd name="T96" fmla="*/ 414 w 414"/>
                <a:gd name="T97" fmla="*/ 58 h 112"/>
                <a:gd name="T98" fmla="*/ 405 w 414"/>
                <a:gd name="T99" fmla="*/ 65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4" h="112">
                  <a:moveTo>
                    <a:pt x="24" y="14"/>
                  </a:moveTo>
                  <a:lnTo>
                    <a:pt x="31" y="0"/>
                  </a:lnTo>
                  <a:lnTo>
                    <a:pt x="43" y="4"/>
                  </a:lnTo>
                  <a:lnTo>
                    <a:pt x="54" y="12"/>
                  </a:lnTo>
                  <a:lnTo>
                    <a:pt x="105" y="19"/>
                  </a:lnTo>
                  <a:lnTo>
                    <a:pt x="154" y="16"/>
                  </a:lnTo>
                  <a:lnTo>
                    <a:pt x="176" y="16"/>
                  </a:lnTo>
                  <a:lnTo>
                    <a:pt x="193" y="22"/>
                  </a:lnTo>
                  <a:lnTo>
                    <a:pt x="205" y="13"/>
                  </a:lnTo>
                  <a:lnTo>
                    <a:pt x="219" y="13"/>
                  </a:lnTo>
                  <a:lnTo>
                    <a:pt x="254" y="16"/>
                  </a:lnTo>
                  <a:lnTo>
                    <a:pt x="289" y="24"/>
                  </a:lnTo>
                  <a:lnTo>
                    <a:pt x="301" y="36"/>
                  </a:lnTo>
                  <a:lnTo>
                    <a:pt x="321" y="36"/>
                  </a:lnTo>
                  <a:lnTo>
                    <a:pt x="324" y="54"/>
                  </a:lnTo>
                  <a:lnTo>
                    <a:pt x="321" y="66"/>
                  </a:lnTo>
                  <a:lnTo>
                    <a:pt x="298" y="68"/>
                  </a:lnTo>
                  <a:lnTo>
                    <a:pt x="284" y="75"/>
                  </a:lnTo>
                  <a:lnTo>
                    <a:pt x="278" y="90"/>
                  </a:lnTo>
                  <a:lnTo>
                    <a:pt x="269" y="104"/>
                  </a:lnTo>
                  <a:lnTo>
                    <a:pt x="251" y="112"/>
                  </a:lnTo>
                  <a:lnTo>
                    <a:pt x="215" y="112"/>
                  </a:lnTo>
                  <a:lnTo>
                    <a:pt x="186" y="112"/>
                  </a:lnTo>
                  <a:lnTo>
                    <a:pt x="171" y="107"/>
                  </a:lnTo>
                  <a:lnTo>
                    <a:pt x="142" y="107"/>
                  </a:lnTo>
                  <a:lnTo>
                    <a:pt x="127" y="100"/>
                  </a:lnTo>
                  <a:lnTo>
                    <a:pt x="105" y="107"/>
                  </a:lnTo>
                  <a:lnTo>
                    <a:pt x="75" y="107"/>
                  </a:lnTo>
                  <a:lnTo>
                    <a:pt x="61" y="95"/>
                  </a:lnTo>
                  <a:lnTo>
                    <a:pt x="43" y="100"/>
                  </a:lnTo>
                  <a:lnTo>
                    <a:pt x="19" y="104"/>
                  </a:lnTo>
                  <a:lnTo>
                    <a:pt x="17" y="90"/>
                  </a:lnTo>
                  <a:lnTo>
                    <a:pt x="22" y="80"/>
                  </a:lnTo>
                  <a:lnTo>
                    <a:pt x="29" y="66"/>
                  </a:lnTo>
                  <a:lnTo>
                    <a:pt x="22" y="48"/>
                  </a:lnTo>
                  <a:lnTo>
                    <a:pt x="0" y="31"/>
                  </a:lnTo>
                  <a:lnTo>
                    <a:pt x="8" y="24"/>
                  </a:lnTo>
                  <a:lnTo>
                    <a:pt x="24" y="14"/>
                  </a:lnTo>
                  <a:close/>
                  <a:moveTo>
                    <a:pt x="345" y="95"/>
                  </a:moveTo>
                  <a:lnTo>
                    <a:pt x="332" y="99"/>
                  </a:lnTo>
                  <a:lnTo>
                    <a:pt x="358" y="107"/>
                  </a:lnTo>
                  <a:lnTo>
                    <a:pt x="392" y="99"/>
                  </a:lnTo>
                  <a:lnTo>
                    <a:pt x="400" y="85"/>
                  </a:lnTo>
                  <a:lnTo>
                    <a:pt x="379" y="90"/>
                  </a:lnTo>
                  <a:lnTo>
                    <a:pt x="345" y="95"/>
                  </a:lnTo>
                  <a:close/>
                  <a:moveTo>
                    <a:pt x="405" y="65"/>
                  </a:moveTo>
                  <a:lnTo>
                    <a:pt x="394" y="58"/>
                  </a:lnTo>
                  <a:lnTo>
                    <a:pt x="409" y="49"/>
                  </a:lnTo>
                  <a:lnTo>
                    <a:pt x="414" y="58"/>
                  </a:lnTo>
                  <a:lnTo>
                    <a:pt x="405" y="6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130">
              <a:extLst>
                <a:ext uri="{FF2B5EF4-FFF2-40B4-BE49-F238E27FC236}">
                  <a16:creationId xmlns:a16="http://schemas.microsoft.com/office/drawing/2014/main" id="{A2C7B145-A02A-68F0-869D-3A23B279291F}"/>
                </a:ext>
              </a:extLst>
            </p:cNvPr>
            <p:cNvSpPr>
              <a:spLocks noEditPoints="1"/>
            </p:cNvSpPr>
            <p:nvPr/>
          </p:nvSpPr>
          <p:spPr bwMode="auto">
            <a:xfrm>
              <a:off x="2142" y="3793"/>
              <a:ext cx="419" cy="116"/>
            </a:xfrm>
            <a:custGeom>
              <a:avLst/>
              <a:gdLst>
                <a:gd name="T0" fmla="*/ 30 w 419"/>
                <a:gd name="T1" fmla="*/ 18 h 116"/>
                <a:gd name="T2" fmla="*/ 45 w 419"/>
                <a:gd name="T3" fmla="*/ 7 h 116"/>
                <a:gd name="T4" fmla="*/ 108 w 419"/>
                <a:gd name="T5" fmla="*/ 22 h 116"/>
                <a:gd name="T6" fmla="*/ 178 w 419"/>
                <a:gd name="T7" fmla="*/ 20 h 116"/>
                <a:gd name="T8" fmla="*/ 209 w 419"/>
                <a:gd name="T9" fmla="*/ 16 h 116"/>
                <a:gd name="T10" fmla="*/ 257 w 419"/>
                <a:gd name="T11" fmla="*/ 20 h 116"/>
                <a:gd name="T12" fmla="*/ 303 w 419"/>
                <a:gd name="T13" fmla="*/ 40 h 116"/>
                <a:gd name="T14" fmla="*/ 326 w 419"/>
                <a:gd name="T15" fmla="*/ 56 h 116"/>
                <a:gd name="T16" fmla="*/ 301 w 419"/>
                <a:gd name="T17" fmla="*/ 69 h 116"/>
                <a:gd name="T18" fmla="*/ 279 w 419"/>
                <a:gd name="T19" fmla="*/ 91 h 116"/>
                <a:gd name="T20" fmla="*/ 254 w 419"/>
                <a:gd name="T21" fmla="*/ 113 h 116"/>
                <a:gd name="T22" fmla="*/ 189 w 419"/>
                <a:gd name="T23" fmla="*/ 113 h 116"/>
                <a:gd name="T24" fmla="*/ 145 w 419"/>
                <a:gd name="T25" fmla="*/ 107 h 116"/>
                <a:gd name="T26" fmla="*/ 107 w 419"/>
                <a:gd name="T27" fmla="*/ 107 h 116"/>
                <a:gd name="T28" fmla="*/ 64 w 419"/>
                <a:gd name="T29" fmla="*/ 95 h 116"/>
                <a:gd name="T30" fmla="*/ 23 w 419"/>
                <a:gd name="T31" fmla="*/ 103 h 116"/>
                <a:gd name="T32" fmla="*/ 27 w 419"/>
                <a:gd name="T33" fmla="*/ 83 h 116"/>
                <a:gd name="T34" fmla="*/ 27 w 419"/>
                <a:gd name="T35" fmla="*/ 49 h 116"/>
                <a:gd name="T36" fmla="*/ 12 w 419"/>
                <a:gd name="T37" fmla="*/ 27 h 116"/>
                <a:gd name="T38" fmla="*/ 30 w 419"/>
                <a:gd name="T39" fmla="*/ 18 h 116"/>
                <a:gd name="T40" fmla="*/ 27 w 419"/>
                <a:gd name="T41" fmla="*/ 15 h 116"/>
                <a:gd name="T42" fmla="*/ 0 w 419"/>
                <a:gd name="T43" fmla="*/ 31 h 116"/>
                <a:gd name="T44" fmla="*/ 31 w 419"/>
                <a:gd name="T45" fmla="*/ 68 h 116"/>
                <a:gd name="T46" fmla="*/ 18 w 419"/>
                <a:gd name="T47" fmla="*/ 91 h 116"/>
                <a:gd name="T48" fmla="*/ 46 w 419"/>
                <a:gd name="T49" fmla="*/ 104 h 116"/>
                <a:gd name="T50" fmla="*/ 78 w 419"/>
                <a:gd name="T51" fmla="*/ 110 h 116"/>
                <a:gd name="T52" fmla="*/ 130 w 419"/>
                <a:gd name="T53" fmla="*/ 103 h 116"/>
                <a:gd name="T54" fmla="*/ 174 w 419"/>
                <a:gd name="T55" fmla="*/ 110 h 116"/>
                <a:gd name="T56" fmla="*/ 218 w 419"/>
                <a:gd name="T57" fmla="*/ 116 h 116"/>
                <a:gd name="T58" fmla="*/ 273 w 419"/>
                <a:gd name="T59" fmla="*/ 107 h 116"/>
                <a:gd name="T60" fmla="*/ 288 w 419"/>
                <a:gd name="T61" fmla="*/ 78 h 116"/>
                <a:gd name="T62" fmla="*/ 326 w 419"/>
                <a:gd name="T63" fmla="*/ 69 h 116"/>
                <a:gd name="T64" fmla="*/ 326 w 419"/>
                <a:gd name="T65" fmla="*/ 37 h 116"/>
                <a:gd name="T66" fmla="*/ 293 w 419"/>
                <a:gd name="T67" fmla="*/ 25 h 116"/>
                <a:gd name="T68" fmla="*/ 223 w 419"/>
                <a:gd name="T69" fmla="*/ 13 h 116"/>
                <a:gd name="T70" fmla="*/ 196 w 419"/>
                <a:gd name="T71" fmla="*/ 22 h 116"/>
                <a:gd name="T72" fmla="*/ 157 w 419"/>
                <a:gd name="T73" fmla="*/ 16 h 116"/>
                <a:gd name="T74" fmla="*/ 57 w 419"/>
                <a:gd name="T75" fmla="*/ 12 h 116"/>
                <a:gd name="T76" fmla="*/ 33 w 419"/>
                <a:gd name="T77" fmla="*/ 0 h 116"/>
                <a:gd name="T78" fmla="*/ 27 w 419"/>
                <a:gd name="T79" fmla="*/ 16 h 116"/>
                <a:gd name="T80" fmla="*/ 27 w 419"/>
                <a:gd name="T81" fmla="*/ 16 h 116"/>
                <a:gd name="T82" fmla="*/ 348 w 419"/>
                <a:gd name="T83" fmla="*/ 95 h 116"/>
                <a:gd name="T84" fmla="*/ 361 w 419"/>
                <a:gd name="T85" fmla="*/ 111 h 116"/>
                <a:gd name="T86" fmla="*/ 407 w 419"/>
                <a:gd name="T87" fmla="*/ 85 h 116"/>
                <a:gd name="T88" fmla="*/ 348 w 419"/>
                <a:gd name="T89" fmla="*/ 95 h 116"/>
                <a:gd name="T90" fmla="*/ 348 w 419"/>
                <a:gd name="T91" fmla="*/ 97 h 116"/>
                <a:gd name="T92" fmla="*/ 382 w 419"/>
                <a:gd name="T93" fmla="*/ 94 h 116"/>
                <a:gd name="T94" fmla="*/ 394 w 419"/>
                <a:gd name="T95" fmla="*/ 99 h 116"/>
                <a:gd name="T96" fmla="*/ 341 w 419"/>
                <a:gd name="T97" fmla="*/ 101 h 116"/>
                <a:gd name="T98" fmla="*/ 348 w 419"/>
                <a:gd name="T99" fmla="*/ 97 h 116"/>
                <a:gd name="T100" fmla="*/ 348 w 419"/>
                <a:gd name="T101" fmla="*/ 97 h 116"/>
                <a:gd name="T102" fmla="*/ 409 w 419"/>
                <a:gd name="T103" fmla="*/ 66 h 116"/>
                <a:gd name="T104" fmla="*/ 412 w 419"/>
                <a:gd name="T105" fmla="*/ 53 h 116"/>
                <a:gd name="T106" fmla="*/ 407 w 419"/>
                <a:gd name="T107" fmla="*/ 66 h 116"/>
                <a:gd name="T108" fmla="*/ 409 w 419"/>
                <a:gd name="T109" fmla="*/ 66 h 116"/>
                <a:gd name="T110" fmla="*/ 409 w 419"/>
                <a:gd name="T111" fmla="*/ 68 h 116"/>
                <a:gd name="T112" fmla="*/ 413 w 419"/>
                <a:gd name="T113" fmla="*/ 49 h 116"/>
                <a:gd name="T114" fmla="*/ 408 w 419"/>
                <a:gd name="T115" fmla="*/ 69 h 116"/>
                <a:gd name="T116" fmla="*/ 408 w 419"/>
                <a:gd name="T117" fmla="*/ 6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9" h="116">
                  <a:moveTo>
                    <a:pt x="27" y="16"/>
                  </a:moveTo>
                  <a:lnTo>
                    <a:pt x="30" y="18"/>
                  </a:lnTo>
                  <a:lnTo>
                    <a:pt x="35" y="5"/>
                  </a:lnTo>
                  <a:lnTo>
                    <a:pt x="45" y="7"/>
                  </a:lnTo>
                  <a:lnTo>
                    <a:pt x="56" y="15"/>
                  </a:lnTo>
                  <a:lnTo>
                    <a:pt x="108" y="22"/>
                  </a:lnTo>
                  <a:lnTo>
                    <a:pt x="157" y="20"/>
                  </a:lnTo>
                  <a:lnTo>
                    <a:pt x="178" y="20"/>
                  </a:lnTo>
                  <a:lnTo>
                    <a:pt x="196" y="26"/>
                  </a:lnTo>
                  <a:lnTo>
                    <a:pt x="209" y="16"/>
                  </a:lnTo>
                  <a:lnTo>
                    <a:pt x="222" y="16"/>
                  </a:lnTo>
                  <a:lnTo>
                    <a:pt x="257" y="20"/>
                  </a:lnTo>
                  <a:lnTo>
                    <a:pt x="291" y="28"/>
                  </a:lnTo>
                  <a:lnTo>
                    <a:pt x="303" y="40"/>
                  </a:lnTo>
                  <a:lnTo>
                    <a:pt x="323" y="40"/>
                  </a:lnTo>
                  <a:lnTo>
                    <a:pt x="326" y="56"/>
                  </a:lnTo>
                  <a:lnTo>
                    <a:pt x="323" y="66"/>
                  </a:lnTo>
                  <a:lnTo>
                    <a:pt x="301" y="69"/>
                  </a:lnTo>
                  <a:lnTo>
                    <a:pt x="285" y="75"/>
                  </a:lnTo>
                  <a:lnTo>
                    <a:pt x="279" y="91"/>
                  </a:lnTo>
                  <a:lnTo>
                    <a:pt x="270" y="104"/>
                  </a:lnTo>
                  <a:lnTo>
                    <a:pt x="254" y="113"/>
                  </a:lnTo>
                  <a:lnTo>
                    <a:pt x="218" y="113"/>
                  </a:lnTo>
                  <a:lnTo>
                    <a:pt x="189" y="113"/>
                  </a:lnTo>
                  <a:lnTo>
                    <a:pt x="175" y="107"/>
                  </a:lnTo>
                  <a:lnTo>
                    <a:pt x="145" y="107"/>
                  </a:lnTo>
                  <a:lnTo>
                    <a:pt x="130" y="100"/>
                  </a:lnTo>
                  <a:lnTo>
                    <a:pt x="107" y="107"/>
                  </a:lnTo>
                  <a:lnTo>
                    <a:pt x="79" y="107"/>
                  </a:lnTo>
                  <a:lnTo>
                    <a:pt x="64" y="95"/>
                  </a:lnTo>
                  <a:lnTo>
                    <a:pt x="46" y="101"/>
                  </a:lnTo>
                  <a:lnTo>
                    <a:pt x="23" y="103"/>
                  </a:lnTo>
                  <a:lnTo>
                    <a:pt x="21" y="92"/>
                  </a:lnTo>
                  <a:lnTo>
                    <a:pt x="27" y="83"/>
                  </a:lnTo>
                  <a:lnTo>
                    <a:pt x="34" y="68"/>
                  </a:lnTo>
                  <a:lnTo>
                    <a:pt x="27" y="49"/>
                  </a:lnTo>
                  <a:lnTo>
                    <a:pt x="5" y="33"/>
                  </a:lnTo>
                  <a:lnTo>
                    <a:pt x="12" y="27"/>
                  </a:lnTo>
                  <a:lnTo>
                    <a:pt x="30" y="19"/>
                  </a:lnTo>
                  <a:lnTo>
                    <a:pt x="30" y="18"/>
                  </a:lnTo>
                  <a:lnTo>
                    <a:pt x="27" y="16"/>
                  </a:lnTo>
                  <a:lnTo>
                    <a:pt x="27" y="15"/>
                  </a:lnTo>
                  <a:lnTo>
                    <a:pt x="10" y="24"/>
                  </a:lnTo>
                  <a:lnTo>
                    <a:pt x="0" y="31"/>
                  </a:lnTo>
                  <a:lnTo>
                    <a:pt x="24" y="51"/>
                  </a:lnTo>
                  <a:lnTo>
                    <a:pt x="31" y="68"/>
                  </a:lnTo>
                  <a:lnTo>
                    <a:pt x="24" y="82"/>
                  </a:lnTo>
                  <a:lnTo>
                    <a:pt x="18" y="91"/>
                  </a:lnTo>
                  <a:lnTo>
                    <a:pt x="21" y="108"/>
                  </a:lnTo>
                  <a:lnTo>
                    <a:pt x="46" y="104"/>
                  </a:lnTo>
                  <a:lnTo>
                    <a:pt x="63" y="98"/>
                  </a:lnTo>
                  <a:lnTo>
                    <a:pt x="78" y="110"/>
                  </a:lnTo>
                  <a:lnTo>
                    <a:pt x="108" y="110"/>
                  </a:lnTo>
                  <a:lnTo>
                    <a:pt x="130" y="103"/>
                  </a:lnTo>
                  <a:lnTo>
                    <a:pt x="144" y="110"/>
                  </a:lnTo>
                  <a:lnTo>
                    <a:pt x="174" y="110"/>
                  </a:lnTo>
                  <a:lnTo>
                    <a:pt x="188" y="116"/>
                  </a:lnTo>
                  <a:lnTo>
                    <a:pt x="218" y="116"/>
                  </a:lnTo>
                  <a:lnTo>
                    <a:pt x="254" y="116"/>
                  </a:lnTo>
                  <a:lnTo>
                    <a:pt x="273" y="107"/>
                  </a:lnTo>
                  <a:lnTo>
                    <a:pt x="282" y="92"/>
                  </a:lnTo>
                  <a:lnTo>
                    <a:pt x="288" y="78"/>
                  </a:lnTo>
                  <a:lnTo>
                    <a:pt x="301" y="72"/>
                  </a:lnTo>
                  <a:lnTo>
                    <a:pt x="326" y="69"/>
                  </a:lnTo>
                  <a:lnTo>
                    <a:pt x="329" y="56"/>
                  </a:lnTo>
                  <a:lnTo>
                    <a:pt x="326" y="37"/>
                  </a:lnTo>
                  <a:lnTo>
                    <a:pt x="304" y="37"/>
                  </a:lnTo>
                  <a:lnTo>
                    <a:pt x="293" y="25"/>
                  </a:lnTo>
                  <a:lnTo>
                    <a:pt x="257" y="16"/>
                  </a:lnTo>
                  <a:lnTo>
                    <a:pt x="223" y="13"/>
                  </a:lnTo>
                  <a:lnTo>
                    <a:pt x="208" y="13"/>
                  </a:lnTo>
                  <a:lnTo>
                    <a:pt x="196" y="22"/>
                  </a:lnTo>
                  <a:lnTo>
                    <a:pt x="179" y="16"/>
                  </a:lnTo>
                  <a:lnTo>
                    <a:pt x="157" y="16"/>
                  </a:lnTo>
                  <a:lnTo>
                    <a:pt x="108" y="19"/>
                  </a:lnTo>
                  <a:lnTo>
                    <a:pt x="57" y="12"/>
                  </a:lnTo>
                  <a:lnTo>
                    <a:pt x="47" y="4"/>
                  </a:lnTo>
                  <a:lnTo>
                    <a:pt x="33" y="0"/>
                  </a:lnTo>
                  <a:lnTo>
                    <a:pt x="26" y="16"/>
                  </a:lnTo>
                  <a:lnTo>
                    <a:pt x="27" y="16"/>
                  </a:lnTo>
                  <a:lnTo>
                    <a:pt x="27" y="15"/>
                  </a:lnTo>
                  <a:lnTo>
                    <a:pt x="27" y="16"/>
                  </a:lnTo>
                  <a:close/>
                  <a:moveTo>
                    <a:pt x="348" y="97"/>
                  </a:moveTo>
                  <a:lnTo>
                    <a:pt x="348" y="95"/>
                  </a:lnTo>
                  <a:lnTo>
                    <a:pt x="330" y="100"/>
                  </a:lnTo>
                  <a:lnTo>
                    <a:pt x="361" y="111"/>
                  </a:lnTo>
                  <a:lnTo>
                    <a:pt x="396" y="102"/>
                  </a:lnTo>
                  <a:lnTo>
                    <a:pt x="407" y="85"/>
                  </a:lnTo>
                  <a:lnTo>
                    <a:pt x="381" y="91"/>
                  </a:lnTo>
                  <a:lnTo>
                    <a:pt x="348" y="95"/>
                  </a:lnTo>
                  <a:lnTo>
                    <a:pt x="348" y="95"/>
                  </a:lnTo>
                  <a:lnTo>
                    <a:pt x="348" y="97"/>
                  </a:lnTo>
                  <a:lnTo>
                    <a:pt x="348" y="98"/>
                  </a:lnTo>
                  <a:lnTo>
                    <a:pt x="382" y="94"/>
                  </a:lnTo>
                  <a:lnTo>
                    <a:pt x="400" y="89"/>
                  </a:lnTo>
                  <a:lnTo>
                    <a:pt x="394" y="99"/>
                  </a:lnTo>
                  <a:lnTo>
                    <a:pt x="361" y="108"/>
                  </a:lnTo>
                  <a:lnTo>
                    <a:pt x="341" y="101"/>
                  </a:lnTo>
                  <a:lnTo>
                    <a:pt x="349" y="98"/>
                  </a:lnTo>
                  <a:lnTo>
                    <a:pt x="348" y="97"/>
                  </a:lnTo>
                  <a:lnTo>
                    <a:pt x="348" y="98"/>
                  </a:lnTo>
                  <a:lnTo>
                    <a:pt x="348" y="97"/>
                  </a:lnTo>
                  <a:close/>
                  <a:moveTo>
                    <a:pt x="408" y="67"/>
                  </a:moveTo>
                  <a:lnTo>
                    <a:pt x="409" y="66"/>
                  </a:lnTo>
                  <a:lnTo>
                    <a:pt x="401" y="60"/>
                  </a:lnTo>
                  <a:lnTo>
                    <a:pt x="412" y="53"/>
                  </a:lnTo>
                  <a:lnTo>
                    <a:pt x="415" y="60"/>
                  </a:lnTo>
                  <a:lnTo>
                    <a:pt x="407" y="66"/>
                  </a:lnTo>
                  <a:lnTo>
                    <a:pt x="408" y="67"/>
                  </a:lnTo>
                  <a:lnTo>
                    <a:pt x="409" y="66"/>
                  </a:lnTo>
                  <a:lnTo>
                    <a:pt x="408" y="67"/>
                  </a:lnTo>
                  <a:lnTo>
                    <a:pt x="409" y="68"/>
                  </a:lnTo>
                  <a:lnTo>
                    <a:pt x="419" y="62"/>
                  </a:lnTo>
                  <a:lnTo>
                    <a:pt x="413" y="49"/>
                  </a:lnTo>
                  <a:lnTo>
                    <a:pt x="395" y="60"/>
                  </a:lnTo>
                  <a:lnTo>
                    <a:pt x="408" y="69"/>
                  </a:lnTo>
                  <a:lnTo>
                    <a:pt x="409" y="68"/>
                  </a:lnTo>
                  <a:lnTo>
                    <a:pt x="408" y="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4" name="Freeform 131">
              <a:extLst>
                <a:ext uri="{FF2B5EF4-FFF2-40B4-BE49-F238E27FC236}">
                  <a16:creationId xmlns:a16="http://schemas.microsoft.com/office/drawing/2014/main" id="{9554EDB7-EBAD-4485-15DA-B81BA2B9B58A}"/>
                </a:ext>
              </a:extLst>
            </p:cNvPr>
            <p:cNvSpPr>
              <a:spLocks/>
            </p:cNvSpPr>
            <p:nvPr/>
          </p:nvSpPr>
          <p:spPr bwMode="auto">
            <a:xfrm>
              <a:off x="1289" y="3318"/>
              <a:ext cx="220" cy="602"/>
            </a:xfrm>
            <a:custGeom>
              <a:avLst/>
              <a:gdLst>
                <a:gd name="T0" fmla="*/ 0 w 220"/>
                <a:gd name="T1" fmla="*/ 0 h 602"/>
                <a:gd name="T2" fmla="*/ 0 w 220"/>
                <a:gd name="T3" fmla="*/ 332 h 602"/>
                <a:gd name="T4" fmla="*/ 217 w 220"/>
                <a:gd name="T5" fmla="*/ 602 h 602"/>
                <a:gd name="T6" fmla="*/ 220 w 220"/>
                <a:gd name="T7" fmla="*/ 600 h 602"/>
                <a:gd name="T8" fmla="*/ 4 w 220"/>
                <a:gd name="T9" fmla="*/ 329 h 602"/>
                <a:gd name="T10" fmla="*/ 4 w 220"/>
                <a:gd name="T11" fmla="*/ 0 h 602"/>
                <a:gd name="T12" fmla="*/ 0 w 220"/>
                <a:gd name="T13" fmla="*/ 0 h 602"/>
                <a:gd name="T14" fmla="*/ 0 w 220"/>
                <a:gd name="T15" fmla="*/ 0 h 60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0" h="602">
                  <a:moveTo>
                    <a:pt x="0" y="0"/>
                  </a:moveTo>
                  <a:lnTo>
                    <a:pt x="0" y="332"/>
                  </a:lnTo>
                  <a:lnTo>
                    <a:pt x="217" y="602"/>
                  </a:lnTo>
                  <a:lnTo>
                    <a:pt x="220" y="600"/>
                  </a:lnTo>
                  <a:lnTo>
                    <a:pt x="4" y="329"/>
                  </a:lnTo>
                  <a:lnTo>
                    <a:pt x="4" y="0"/>
                  </a:lnTo>
                  <a:lnTo>
                    <a:pt x="0" y="0"/>
                  </a:lnTo>
                  <a:lnTo>
                    <a:pt x="0" y="0"/>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5" name="Freeform 132">
              <a:extLst>
                <a:ext uri="{FF2B5EF4-FFF2-40B4-BE49-F238E27FC236}">
                  <a16:creationId xmlns:a16="http://schemas.microsoft.com/office/drawing/2014/main" id="{12CFEEF6-A1CA-C83F-02C6-D9D8D84BF1D2}"/>
                </a:ext>
              </a:extLst>
            </p:cNvPr>
            <p:cNvSpPr>
              <a:spLocks/>
            </p:cNvSpPr>
            <p:nvPr/>
          </p:nvSpPr>
          <p:spPr bwMode="auto">
            <a:xfrm>
              <a:off x="0" y="2907"/>
              <a:ext cx="2128" cy="1012"/>
            </a:xfrm>
            <a:custGeom>
              <a:avLst/>
              <a:gdLst>
                <a:gd name="T0" fmla="*/ 0 w 2128"/>
                <a:gd name="T1" fmla="*/ 4 h 1012"/>
                <a:gd name="T2" fmla="*/ 881 w 2128"/>
                <a:gd name="T3" fmla="*/ 4 h 1012"/>
                <a:gd name="T4" fmla="*/ 1290 w 2128"/>
                <a:gd name="T5" fmla="*/ 413 h 1012"/>
                <a:gd name="T6" fmla="*/ 1801 w 2128"/>
                <a:gd name="T7" fmla="*/ 413 h 1012"/>
                <a:gd name="T8" fmla="*/ 2123 w 2128"/>
                <a:gd name="T9" fmla="*/ 736 h 1012"/>
                <a:gd name="T10" fmla="*/ 2123 w 2128"/>
                <a:gd name="T11" fmla="*/ 1012 h 1012"/>
                <a:gd name="T12" fmla="*/ 2128 w 2128"/>
                <a:gd name="T13" fmla="*/ 1012 h 1012"/>
                <a:gd name="T14" fmla="*/ 2128 w 2128"/>
                <a:gd name="T15" fmla="*/ 734 h 1012"/>
                <a:gd name="T16" fmla="*/ 1803 w 2128"/>
                <a:gd name="T17" fmla="*/ 409 h 1012"/>
                <a:gd name="T18" fmla="*/ 1292 w 2128"/>
                <a:gd name="T19" fmla="*/ 409 h 1012"/>
                <a:gd name="T20" fmla="*/ 884 w 2128"/>
                <a:gd name="T21" fmla="*/ 0 h 1012"/>
                <a:gd name="T22" fmla="*/ 0 w 2128"/>
                <a:gd name="T23" fmla="*/ 0 h 1012"/>
                <a:gd name="T24" fmla="*/ 0 w 2128"/>
                <a:gd name="T25" fmla="*/ 4 h 1012"/>
                <a:gd name="T26" fmla="*/ 0 w 2128"/>
                <a:gd name="T27" fmla="*/ 4 h 1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8" h="1012">
                  <a:moveTo>
                    <a:pt x="0" y="4"/>
                  </a:moveTo>
                  <a:lnTo>
                    <a:pt x="881" y="4"/>
                  </a:lnTo>
                  <a:lnTo>
                    <a:pt x="1290" y="413"/>
                  </a:lnTo>
                  <a:lnTo>
                    <a:pt x="1801" y="413"/>
                  </a:lnTo>
                  <a:lnTo>
                    <a:pt x="2123" y="736"/>
                  </a:lnTo>
                  <a:lnTo>
                    <a:pt x="2123" y="1012"/>
                  </a:lnTo>
                  <a:lnTo>
                    <a:pt x="2128" y="1012"/>
                  </a:lnTo>
                  <a:lnTo>
                    <a:pt x="2128" y="734"/>
                  </a:lnTo>
                  <a:lnTo>
                    <a:pt x="1803" y="409"/>
                  </a:lnTo>
                  <a:lnTo>
                    <a:pt x="1292" y="409"/>
                  </a:lnTo>
                  <a:lnTo>
                    <a:pt x="884" y="0"/>
                  </a:lnTo>
                  <a:lnTo>
                    <a:pt x="0" y="0"/>
                  </a:lnTo>
                  <a:lnTo>
                    <a:pt x="0" y="4"/>
                  </a:lnTo>
                  <a:lnTo>
                    <a:pt x="0" y="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Rectangle 133">
              <a:extLst>
                <a:ext uri="{FF2B5EF4-FFF2-40B4-BE49-F238E27FC236}">
                  <a16:creationId xmlns:a16="http://schemas.microsoft.com/office/drawing/2014/main" id="{C854D031-D875-EE88-D504-50A7E774BC38}"/>
                </a:ext>
              </a:extLst>
            </p:cNvPr>
            <p:cNvSpPr>
              <a:spLocks noChangeArrowheads="1"/>
            </p:cNvSpPr>
            <p:nvPr/>
          </p:nvSpPr>
          <p:spPr bwMode="auto">
            <a:xfrm>
              <a:off x="2123" y="3640"/>
              <a:ext cx="176" cy="4"/>
            </a:xfrm>
            <a:prstGeom prst="rect">
              <a:avLst/>
            </a:prstGeom>
            <a:solidFill>
              <a:srgbClr val="66666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7" name="Freeform 134">
              <a:extLst>
                <a:ext uri="{FF2B5EF4-FFF2-40B4-BE49-F238E27FC236}">
                  <a16:creationId xmlns:a16="http://schemas.microsoft.com/office/drawing/2014/main" id="{A8E96300-A3AD-E800-1AE8-DE1EA1FDCAB0}"/>
                </a:ext>
              </a:extLst>
            </p:cNvPr>
            <p:cNvSpPr>
              <a:spLocks/>
            </p:cNvSpPr>
            <p:nvPr/>
          </p:nvSpPr>
          <p:spPr bwMode="auto">
            <a:xfrm>
              <a:off x="2123" y="3640"/>
              <a:ext cx="176" cy="4"/>
            </a:xfrm>
            <a:custGeom>
              <a:avLst/>
              <a:gdLst>
                <a:gd name="T0" fmla="*/ 0 w 176"/>
                <a:gd name="T1" fmla="*/ 4 h 4"/>
                <a:gd name="T2" fmla="*/ 176 w 176"/>
                <a:gd name="T3" fmla="*/ 4 h 4"/>
                <a:gd name="T4" fmla="*/ 176 w 176"/>
                <a:gd name="T5" fmla="*/ 0 h 4"/>
                <a:gd name="T6" fmla="*/ 0 w 176"/>
                <a:gd name="T7" fmla="*/ 0 h 4"/>
              </a:gdLst>
              <a:ahLst/>
              <a:cxnLst>
                <a:cxn ang="0">
                  <a:pos x="T0" y="T1"/>
                </a:cxn>
                <a:cxn ang="0">
                  <a:pos x="T2" y="T3"/>
                </a:cxn>
                <a:cxn ang="0">
                  <a:pos x="T4" y="T5"/>
                </a:cxn>
                <a:cxn ang="0">
                  <a:pos x="T6" y="T7"/>
                </a:cxn>
              </a:cxnLst>
              <a:rect l="0" t="0" r="r" b="b"/>
              <a:pathLst>
                <a:path w="176" h="4">
                  <a:moveTo>
                    <a:pt x="0" y="4"/>
                  </a:moveTo>
                  <a:lnTo>
                    <a:pt x="176" y="4"/>
                  </a:lnTo>
                  <a:lnTo>
                    <a:pt x="176"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8" name="Freeform 135">
              <a:extLst>
                <a:ext uri="{FF2B5EF4-FFF2-40B4-BE49-F238E27FC236}">
                  <a16:creationId xmlns:a16="http://schemas.microsoft.com/office/drawing/2014/main" id="{00C39EB4-8BC2-A4C1-AEF3-E60BD22C67BE}"/>
                </a:ext>
              </a:extLst>
            </p:cNvPr>
            <p:cNvSpPr>
              <a:spLocks/>
            </p:cNvSpPr>
            <p:nvPr/>
          </p:nvSpPr>
          <p:spPr bwMode="auto">
            <a:xfrm>
              <a:off x="2298" y="3640"/>
              <a:ext cx="393" cy="266"/>
            </a:xfrm>
            <a:custGeom>
              <a:avLst/>
              <a:gdLst>
                <a:gd name="T0" fmla="*/ 0 w 393"/>
                <a:gd name="T1" fmla="*/ 4 h 266"/>
                <a:gd name="T2" fmla="*/ 390 w 393"/>
                <a:gd name="T3" fmla="*/ 266 h 266"/>
                <a:gd name="T4" fmla="*/ 393 w 393"/>
                <a:gd name="T5" fmla="*/ 262 h 266"/>
                <a:gd name="T6" fmla="*/ 2 w 393"/>
                <a:gd name="T7" fmla="*/ 0 h 266"/>
                <a:gd name="T8" fmla="*/ 0 w 393"/>
                <a:gd name="T9" fmla="*/ 4 h 266"/>
              </a:gdLst>
              <a:ahLst/>
              <a:cxnLst>
                <a:cxn ang="0">
                  <a:pos x="T0" y="T1"/>
                </a:cxn>
                <a:cxn ang="0">
                  <a:pos x="T2" y="T3"/>
                </a:cxn>
                <a:cxn ang="0">
                  <a:pos x="T4" y="T5"/>
                </a:cxn>
                <a:cxn ang="0">
                  <a:pos x="T6" y="T7"/>
                </a:cxn>
                <a:cxn ang="0">
                  <a:pos x="T8" y="T9"/>
                </a:cxn>
              </a:cxnLst>
              <a:rect l="0" t="0" r="r" b="b"/>
              <a:pathLst>
                <a:path w="393" h="266">
                  <a:moveTo>
                    <a:pt x="0" y="4"/>
                  </a:moveTo>
                  <a:lnTo>
                    <a:pt x="390" y="266"/>
                  </a:lnTo>
                  <a:lnTo>
                    <a:pt x="393" y="262"/>
                  </a:lnTo>
                  <a:lnTo>
                    <a:pt x="2" y="0"/>
                  </a:lnTo>
                  <a:lnTo>
                    <a:pt x="0" y="4"/>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136">
              <a:extLst>
                <a:ext uri="{FF2B5EF4-FFF2-40B4-BE49-F238E27FC236}">
                  <a16:creationId xmlns:a16="http://schemas.microsoft.com/office/drawing/2014/main" id="{F3D0286E-0A30-091F-8265-04BC53C709D5}"/>
                </a:ext>
              </a:extLst>
            </p:cNvPr>
            <p:cNvSpPr>
              <a:spLocks/>
            </p:cNvSpPr>
            <p:nvPr/>
          </p:nvSpPr>
          <p:spPr bwMode="auto">
            <a:xfrm>
              <a:off x="2298" y="3640"/>
              <a:ext cx="393" cy="266"/>
            </a:xfrm>
            <a:custGeom>
              <a:avLst/>
              <a:gdLst>
                <a:gd name="T0" fmla="*/ 0 w 393"/>
                <a:gd name="T1" fmla="*/ 4 h 266"/>
                <a:gd name="T2" fmla="*/ 390 w 393"/>
                <a:gd name="T3" fmla="*/ 266 h 266"/>
                <a:gd name="T4" fmla="*/ 393 w 393"/>
                <a:gd name="T5" fmla="*/ 262 h 266"/>
                <a:gd name="T6" fmla="*/ 2 w 393"/>
                <a:gd name="T7" fmla="*/ 0 h 266"/>
              </a:gdLst>
              <a:ahLst/>
              <a:cxnLst>
                <a:cxn ang="0">
                  <a:pos x="T0" y="T1"/>
                </a:cxn>
                <a:cxn ang="0">
                  <a:pos x="T2" y="T3"/>
                </a:cxn>
                <a:cxn ang="0">
                  <a:pos x="T4" y="T5"/>
                </a:cxn>
                <a:cxn ang="0">
                  <a:pos x="T6" y="T7"/>
                </a:cxn>
              </a:cxnLst>
              <a:rect l="0" t="0" r="r" b="b"/>
              <a:pathLst>
                <a:path w="393" h="266">
                  <a:moveTo>
                    <a:pt x="0" y="4"/>
                  </a:moveTo>
                  <a:lnTo>
                    <a:pt x="390" y="266"/>
                  </a:lnTo>
                  <a:lnTo>
                    <a:pt x="393" y="26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0" name="Freeform 137">
              <a:extLst>
                <a:ext uri="{FF2B5EF4-FFF2-40B4-BE49-F238E27FC236}">
                  <a16:creationId xmlns:a16="http://schemas.microsoft.com/office/drawing/2014/main" id="{87DC1AE8-2389-F650-30A7-72C8D09496FF}"/>
                </a:ext>
              </a:extLst>
            </p:cNvPr>
            <p:cNvSpPr>
              <a:spLocks/>
            </p:cNvSpPr>
            <p:nvPr/>
          </p:nvSpPr>
          <p:spPr bwMode="auto">
            <a:xfrm>
              <a:off x="2542" y="3125"/>
              <a:ext cx="127" cy="127"/>
            </a:xfrm>
            <a:custGeom>
              <a:avLst/>
              <a:gdLst>
                <a:gd name="T0" fmla="*/ 57 w 113"/>
                <a:gd name="T1" fmla="*/ 0 h 108"/>
                <a:gd name="T2" fmla="*/ 74 w 113"/>
                <a:gd name="T3" fmla="*/ 35 h 108"/>
                <a:gd name="T4" fmla="*/ 113 w 113"/>
                <a:gd name="T5" fmla="*/ 42 h 108"/>
                <a:gd name="T6" fmla="*/ 85 w 113"/>
                <a:gd name="T7" fmla="*/ 70 h 108"/>
                <a:gd name="T8" fmla="*/ 92 w 113"/>
                <a:gd name="T9" fmla="*/ 108 h 108"/>
                <a:gd name="T10" fmla="*/ 57 w 113"/>
                <a:gd name="T11" fmla="*/ 90 h 108"/>
                <a:gd name="T12" fmla="*/ 21 w 113"/>
                <a:gd name="T13" fmla="*/ 108 h 108"/>
                <a:gd name="T14" fmla="*/ 28 w 113"/>
                <a:gd name="T15" fmla="*/ 70 h 108"/>
                <a:gd name="T16" fmla="*/ 0 w 113"/>
                <a:gd name="T17" fmla="*/ 42 h 108"/>
                <a:gd name="T18" fmla="*/ 39 w 113"/>
                <a:gd name="T19" fmla="*/ 35 h 108"/>
                <a:gd name="T20" fmla="*/ 57 w 113"/>
                <a:gd name="T2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3" h="108">
                  <a:moveTo>
                    <a:pt x="57" y="0"/>
                  </a:moveTo>
                  <a:lnTo>
                    <a:pt x="74" y="35"/>
                  </a:lnTo>
                  <a:lnTo>
                    <a:pt x="113" y="42"/>
                  </a:lnTo>
                  <a:lnTo>
                    <a:pt x="85" y="70"/>
                  </a:lnTo>
                  <a:lnTo>
                    <a:pt x="92" y="108"/>
                  </a:lnTo>
                  <a:lnTo>
                    <a:pt x="57" y="90"/>
                  </a:lnTo>
                  <a:lnTo>
                    <a:pt x="21" y="108"/>
                  </a:lnTo>
                  <a:lnTo>
                    <a:pt x="28" y="70"/>
                  </a:lnTo>
                  <a:lnTo>
                    <a:pt x="0" y="42"/>
                  </a:lnTo>
                  <a:lnTo>
                    <a:pt x="39" y="35"/>
                  </a:lnTo>
                  <a:lnTo>
                    <a:pt x="57" y="0"/>
                  </a:lnTo>
                  <a:close/>
                </a:path>
              </a:pathLst>
            </a:custGeom>
            <a:solidFill>
              <a:srgbClr val="0056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1" name="Freeform 138">
              <a:extLst>
                <a:ext uri="{FF2B5EF4-FFF2-40B4-BE49-F238E27FC236}">
                  <a16:creationId xmlns:a16="http://schemas.microsoft.com/office/drawing/2014/main" id="{3C9077E1-3F3B-F92B-9C7D-6DC34BF4D4A4}"/>
                </a:ext>
              </a:extLst>
            </p:cNvPr>
            <p:cNvSpPr>
              <a:spLocks/>
            </p:cNvSpPr>
            <p:nvPr/>
          </p:nvSpPr>
          <p:spPr bwMode="auto">
            <a:xfrm>
              <a:off x="4539" y="1666"/>
              <a:ext cx="127" cy="127"/>
            </a:xfrm>
            <a:custGeom>
              <a:avLst/>
              <a:gdLst>
                <a:gd name="T0" fmla="*/ 38 w 76"/>
                <a:gd name="T1" fmla="*/ 0 h 72"/>
                <a:gd name="T2" fmla="*/ 50 w 76"/>
                <a:gd name="T3" fmla="*/ 24 h 72"/>
                <a:gd name="T4" fmla="*/ 76 w 76"/>
                <a:gd name="T5" fmla="*/ 28 h 72"/>
                <a:gd name="T6" fmla="*/ 57 w 76"/>
                <a:gd name="T7" fmla="*/ 47 h 72"/>
                <a:gd name="T8" fmla="*/ 62 w 76"/>
                <a:gd name="T9" fmla="*/ 72 h 72"/>
                <a:gd name="T10" fmla="*/ 38 w 76"/>
                <a:gd name="T11" fmla="*/ 61 h 72"/>
                <a:gd name="T12" fmla="*/ 14 w 76"/>
                <a:gd name="T13" fmla="*/ 72 h 72"/>
                <a:gd name="T14" fmla="*/ 19 w 76"/>
                <a:gd name="T15" fmla="*/ 47 h 72"/>
                <a:gd name="T16" fmla="*/ 0 w 76"/>
                <a:gd name="T17" fmla="*/ 28 h 72"/>
                <a:gd name="T18" fmla="*/ 26 w 76"/>
                <a:gd name="T19" fmla="*/ 24 h 72"/>
                <a:gd name="T20" fmla="*/ 38 w 76"/>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72">
                  <a:moveTo>
                    <a:pt x="38" y="0"/>
                  </a:moveTo>
                  <a:lnTo>
                    <a:pt x="50" y="24"/>
                  </a:lnTo>
                  <a:lnTo>
                    <a:pt x="76" y="28"/>
                  </a:lnTo>
                  <a:lnTo>
                    <a:pt x="57" y="47"/>
                  </a:lnTo>
                  <a:lnTo>
                    <a:pt x="62" y="72"/>
                  </a:lnTo>
                  <a:lnTo>
                    <a:pt x="38" y="61"/>
                  </a:lnTo>
                  <a:lnTo>
                    <a:pt x="14" y="72"/>
                  </a:lnTo>
                  <a:lnTo>
                    <a:pt x="19" y="47"/>
                  </a:lnTo>
                  <a:lnTo>
                    <a:pt x="0" y="28"/>
                  </a:lnTo>
                  <a:lnTo>
                    <a:pt x="26" y="24"/>
                  </a:lnTo>
                  <a:lnTo>
                    <a:pt x="38" y="0"/>
                  </a:lnTo>
                  <a:close/>
                </a:path>
              </a:pathLst>
            </a:custGeom>
            <a:solidFill>
              <a:srgbClr val="00C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139">
              <a:extLst>
                <a:ext uri="{FF2B5EF4-FFF2-40B4-BE49-F238E27FC236}">
                  <a16:creationId xmlns:a16="http://schemas.microsoft.com/office/drawing/2014/main" id="{A8DF395F-7843-C677-9B4D-E3D51E9A9C62}"/>
                </a:ext>
              </a:extLst>
            </p:cNvPr>
            <p:cNvSpPr>
              <a:spLocks/>
            </p:cNvSpPr>
            <p:nvPr/>
          </p:nvSpPr>
          <p:spPr bwMode="auto">
            <a:xfrm>
              <a:off x="529" y="2520"/>
              <a:ext cx="127" cy="127"/>
            </a:xfrm>
            <a:custGeom>
              <a:avLst/>
              <a:gdLst>
                <a:gd name="T0" fmla="*/ 37 w 75"/>
                <a:gd name="T1" fmla="*/ 0 h 72"/>
                <a:gd name="T2" fmla="*/ 49 w 75"/>
                <a:gd name="T3" fmla="*/ 24 h 72"/>
                <a:gd name="T4" fmla="*/ 75 w 75"/>
                <a:gd name="T5" fmla="*/ 28 h 72"/>
                <a:gd name="T6" fmla="*/ 57 w 75"/>
                <a:gd name="T7" fmla="*/ 46 h 72"/>
                <a:gd name="T8" fmla="*/ 61 w 75"/>
                <a:gd name="T9" fmla="*/ 72 h 72"/>
                <a:gd name="T10" fmla="*/ 37 w 75"/>
                <a:gd name="T11" fmla="*/ 60 h 72"/>
                <a:gd name="T12" fmla="*/ 14 w 75"/>
                <a:gd name="T13" fmla="*/ 72 h 72"/>
                <a:gd name="T14" fmla="*/ 18 w 75"/>
                <a:gd name="T15" fmla="*/ 46 h 72"/>
                <a:gd name="T16" fmla="*/ 0 w 75"/>
                <a:gd name="T17" fmla="*/ 28 h 72"/>
                <a:gd name="T18" fmla="*/ 26 w 75"/>
                <a:gd name="T19" fmla="*/ 24 h 72"/>
                <a:gd name="T20" fmla="*/ 37 w 75"/>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37" y="0"/>
                  </a:moveTo>
                  <a:lnTo>
                    <a:pt x="49" y="24"/>
                  </a:lnTo>
                  <a:lnTo>
                    <a:pt x="75" y="28"/>
                  </a:lnTo>
                  <a:lnTo>
                    <a:pt x="57" y="46"/>
                  </a:lnTo>
                  <a:lnTo>
                    <a:pt x="61" y="72"/>
                  </a:lnTo>
                  <a:lnTo>
                    <a:pt x="37" y="60"/>
                  </a:lnTo>
                  <a:lnTo>
                    <a:pt x="14" y="72"/>
                  </a:lnTo>
                  <a:lnTo>
                    <a:pt x="18" y="46"/>
                  </a:lnTo>
                  <a:lnTo>
                    <a:pt x="0" y="28"/>
                  </a:lnTo>
                  <a:lnTo>
                    <a:pt x="26" y="24"/>
                  </a:lnTo>
                  <a:lnTo>
                    <a:pt x="37" y="0"/>
                  </a:lnTo>
                  <a:close/>
                </a:path>
              </a:pathLst>
            </a:custGeom>
            <a:solidFill>
              <a:srgbClr val="00C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3" name="Freeform 140">
              <a:extLst>
                <a:ext uri="{FF2B5EF4-FFF2-40B4-BE49-F238E27FC236}">
                  <a16:creationId xmlns:a16="http://schemas.microsoft.com/office/drawing/2014/main" id="{B03F0668-EF9E-CCDA-A3E1-148C2A6D1494}"/>
                </a:ext>
              </a:extLst>
            </p:cNvPr>
            <p:cNvSpPr>
              <a:spLocks/>
            </p:cNvSpPr>
            <p:nvPr/>
          </p:nvSpPr>
          <p:spPr bwMode="auto">
            <a:xfrm>
              <a:off x="5140" y="1427"/>
              <a:ext cx="127" cy="127"/>
            </a:xfrm>
            <a:custGeom>
              <a:avLst/>
              <a:gdLst>
                <a:gd name="T0" fmla="*/ 37 w 75"/>
                <a:gd name="T1" fmla="*/ 0 h 72"/>
                <a:gd name="T2" fmla="*/ 49 w 75"/>
                <a:gd name="T3" fmla="*/ 24 h 72"/>
                <a:gd name="T4" fmla="*/ 75 w 75"/>
                <a:gd name="T5" fmla="*/ 28 h 72"/>
                <a:gd name="T6" fmla="*/ 57 w 75"/>
                <a:gd name="T7" fmla="*/ 46 h 72"/>
                <a:gd name="T8" fmla="*/ 61 w 75"/>
                <a:gd name="T9" fmla="*/ 72 h 72"/>
                <a:gd name="T10" fmla="*/ 37 w 75"/>
                <a:gd name="T11" fmla="*/ 60 h 72"/>
                <a:gd name="T12" fmla="*/ 14 w 75"/>
                <a:gd name="T13" fmla="*/ 72 h 72"/>
                <a:gd name="T14" fmla="*/ 18 w 75"/>
                <a:gd name="T15" fmla="*/ 46 h 72"/>
                <a:gd name="T16" fmla="*/ 0 w 75"/>
                <a:gd name="T17" fmla="*/ 28 h 72"/>
                <a:gd name="T18" fmla="*/ 26 w 75"/>
                <a:gd name="T19" fmla="*/ 24 h 72"/>
                <a:gd name="T20" fmla="*/ 37 w 75"/>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37" y="0"/>
                  </a:moveTo>
                  <a:lnTo>
                    <a:pt x="49" y="24"/>
                  </a:lnTo>
                  <a:lnTo>
                    <a:pt x="75" y="28"/>
                  </a:lnTo>
                  <a:lnTo>
                    <a:pt x="57" y="46"/>
                  </a:lnTo>
                  <a:lnTo>
                    <a:pt x="61" y="72"/>
                  </a:lnTo>
                  <a:lnTo>
                    <a:pt x="37" y="60"/>
                  </a:lnTo>
                  <a:lnTo>
                    <a:pt x="14" y="72"/>
                  </a:lnTo>
                  <a:lnTo>
                    <a:pt x="18" y="46"/>
                  </a:lnTo>
                  <a:lnTo>
                    <a:pt x="0" y="28"/>
                  </a:lnTo>
                  <a:lnTo>
                    <a:pt x="26" y="24"/>
                  </a:lnTo>
                  <a:lnTo>
                    <a:pt x="37" y="0"/>
                  </a:lnTo>
                  <a:close/>
                </a:path>
              </a:pathLst>
            </a:custGeom>
            <a:solidFill>
              <a:srgbClr val="00C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4" name="Freeform 141">
              <a:extLst>
                <a:ext uri="{FF2B5EF4-FFF2-40B4-BE49-F238E27FC236}">
                  <a16:creationId xmlns:a16="http://schemas.microsoft.com/office/drawing/2014/main" id="{44259DA8-1D89-C9DE-E08C-991086A3DB9D}"/>
                </a:ext>
              </a:extLst>
            </p:cNvPr>
            <p:cNvSpPr>
              <a:spLocks/>
            </p:cNvSpPr>
            <p:nvPr/>
          </p:nvSpPr>
          <p:spPr bwMode="auto">
            <a:xfrm>
              <a:off x="532" y="2417"/>
              <a:ext cx="127" cy="127"/>
            </a:xfrm>
            <a:custGeom>
              <a:avLst/>
              <a:gdLst>
                <a:gd name="T0" fmla="*/ 39 w 77"/>
                <a:gd name="T1" fmla="*/ 0 h 71"/>
                <a:gd name="T2" fmla="*/ 51 w 77"/>
                <a:gd name="T3" fmla="*/ 23 h 71"/>
                <a:gd name="T4" fmla="*/ 77 w 77"/>
                <a:gd name="T5" fmla="*/ 27 h 71"/>
                <a:gd name="T6" fmla="*/ 57 w 77"/>
                <a:gd name="T7" fmla="*/ 46 h 71"/>
                <a:gd name="T8" fmla="*/ 63 w 77"/>
                <a:gd name="T9" fmla="*/ 71 h 71"/>
                <a:gd name="T10" fmla="*/ 39 w 77"/>
                <a:gd name="T11" fmla="*/ 60 h 71"/>
                <a:gd name="T12" fmla="*/ 15 w 77"/>
                <a:gd name="T13" fmla="*/ 71 h 71"/>
                <a:gd name="T14" fmla="*/ 20 w 77"/>
                <a:gd name="T15" fmla="*/ 46 h 71"/>
                <a:gd name="T16" fmla="*/ 0 w 77"/>
                <a:gd name="T17" fmla="*/ 27 h 71"/>
                <a:gd name="T18" fmla="*/ 27 w 77"/>
                <a:gd name="T19" fmla="*/ 23 h 71"/>
                <a:gd name="T20" fmla="*/ 39 w 77"/>
                <a:gd name="T21" fmla="*/ 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1">
                  <a:moveTo>
                    <a:pt x="39" y="0"/>
                  </a:moveTo>
                  <a:lnTo>
                    <a:pt x="51" y="23"/>
                  </a:lnTo>
                  <a:lnTo>
                    <a:pt x="77" y="27"/>
                  </a:lnTo>
                  <a:lnTo>
                    <a:pt x="57" y="46"/>
                  </a:lnTo>
                  <a:lnTo>
                    <a:pt x="63" y="71"/>
                  </a:lnTo>
                  <a:lnTo>
                    <a:pt x="39" y="60"/>
                  </a:lnTo>
                  <a:lnTo>
                    <a:pt x="15" y="71"/>
                  </a:lnTo>
                  <a:lnTo>
                    <a:pt x="20" y="46"/>
                  </a:lnTo>
                  <a:lnTo>
                    <a:pt x="0" y="27"/>
                  </a:lnTo>
                  <a:lnTo>
                    <a:pt x="27" y="23"/>
                  </a:lnTo>
                  <a:lnTo>
                    <a:pt x="39" y="0"/>
                  </a:lnTo>
                  <a:close/>
                </a:path>
              </a:pathLst>
            </a:custGeom>
            <a:solidFill>
              <a:srgbClr val="00C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45" name="Freeform 142">
              <a:extLst>
                <a:ext uri="{FF2B5EF4-FFF2-40B4-BE49-F238E27FC236}">
                  <a16:creationId xmlns:a16="http://schemas.microsoft.com/office/drawing/2014/main" id="{FC9784C6-C39F-E783-4EF0-B607CF074D65}"/>
                </a:ext>
              </a:extLst>
            </p:cNvPr>
            <p:cNvSpPr>
              <a:spLocks/>
            </p:cNvSpPr>
            <p:nvPr/>
          </p:nvSpPr>
          <p:spPr bwMode="auto">
            <a:xfrm>
              <a:off x="2749" y="3054"/>
              <a:ext cx="127" cy="127"/>
            </a:xfrm>
            <a:custGeom>
              <a:avLst/>
              <a:gdLst>
                <a:gd name="T0" fmla="*/ 38 w 77"/>
                <a:gd name="T1" fmla="*/ 0 h 73"/>
                <a:gd name="T2" fmla="*/ 50 w 77"/>
                <a:gd name="T3" fmla="*/ 24 h 73"/>
                <a:gd name="T4" fmla="*/ 77 w 77"/>
                <a:gd name="T5" fmla="*/ 28 h 73"/>
                <a:gd name="T6" fmla="*/ 57 w 77"/>
                <a:gd name="T7" fmla="*/ 46 h 73"/>
                <a:gd name="T8" fmla="*/ 62 w 77"/>
                <a:gd name="T9" fmla="*/ 73 h 73"/>
                <a:gd name="T10" fmla="*/ 38 w 77"/>
                <a:gd name="T11" fmla="*/ 60 h 73"/>
                <a:gd name="T12" fmla="*/ 15 w 77"/>
                <a:gd name="T13" fmla="*/ 73 h 73"/>
                <a:gd name="T14" fmla="*/ 20 w 77"/>
                <a:gd name="T15" fmla="*/ 46 h 73"/>
                <a:gd name="T16" fmla="*/ 0 w 77"/>
                <a:gd name="T17" fmla="*/ 28 h 73"/>
                <a:gd name="T18" fmla="*/ 27 w 77"/>
                <a:gd name="T19" fmla="*/ 24 h 73"/>
                <a:gd name="T20" fmla="*/ 38 w 77"/>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3">
                  <a:moveTo>
                    <a:pt x="38" y="0"/>
                  </a:moveTo>
                  <a:lnTo>
                    <a:pt x="50" y="24"/>
                  </a:lnTo>
                  <a:lnTo>
                    <a:pt x="77" y="28"/>
                  </a:lnTo>
                  <a:lnTo>
                    <a:pt x="57" y="46"/>
                  </a:lnTo>
                  <a:lnTo>
                    <a:pt x="62" y="73"/>
                  </a:lnTo>
                  <a:lnTo>
                    <a:pt x="38" y="60"/>
                  </a:lnTo>
                  <a:lnTo>
                    <a:pt x="15" y="73"/>
                  </a:lnTo>
                  <a:lnTo>
                    <a:pt x="20" y="46"/>
                  </a:lnTo>
                  <a:lnTo>
                    <a:pt x="0" y="28"/>
                  </a:lnTo>
                  <a:lnTo>
                    <a:pt x="27" y="24"/>
                  </a:lnTo>
                  <a:lnTo>
                    <a:pt x="38" y="0"/>
                  </a:lnTo>
                  <a:close/>
                </a:path>
              </a:pathLst>
            </a:custGeom>
            <a:solidFill>
              <a:srgbClr val="00C37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143">
              <a:extLst>
                <a:ext uri="{FF2B5EF4-FFF2-40B4-BE49-F238E27FC236}">
                  <a16:creationId xmlns:a16="http://schemas.microsoft.com/office/drawing/2014/main" id="{E28F043B-E4D2-82F5-C955-EA7A5C2BB90D}"/>
                </a:ext>
              </a:extLst>
            </p:cNvPr>
            <p:cNvSpPr>
              <a:spLocks/>
            </p:cNvSpPr>
            <p:nvPr/>
          </p:nvSpPr>
          <p:spPr bwMode="auto">
            <a:xfrm>
              <a:off x="3733" y="1759"/>
              <a:ext cx="127" cy="127"/>
            </a:xfrm>
            <a:custGeom>
              <a:avLst/>
              <a:gdLst>
                <a:gd name="T0" fmla="*/ 38 w 75"/>
                <a:gd name="T1" fmla="*/ 0 h 72"/>
                <a:gd name="T2" fmla="*/ 49 w 75"/>
                <a:gd name="T3" fmla="*/ 23 h 72"/>
                <a:gd name="T4" fmla="*/ 75 w 75"/>
                <a:gd name="T5" fmla="*/ 28 h 72"/>
                <a:gd name="T6" fmla="*/ 57 w 75"/>
                <a:gd name="T7" fmla="*/ 46 h 72"/>
                <a:gd name="T8" fmla="*/ 61 w 75"/>
                <a:gd name="T9" fmla="*/ 72 h 72"/>
                <a:gd name="T10" fmla="*/ 38 w 75"/>
                <a:gd name="T11" fmla="*/ 60 h 72"/>
                <a:gd name="T12" fmla="*/ 14 w 75"/>
                <a:gd name="T13" fmla="*/ 72 h 72"/>
                <a:gd name="T14" fmla="*/ 18 w 75"/>
                <a:gd name="T15" fmla="*/ 46 h 72"/>
                <a:gd name="T16" fmla="*/ 0 w 75"/>
                <a:gd name="T17" fmla="*/ 28 h 72"/>
                <a:gd name="T18" fmla="*/ 26 w 75"/>
                <a:gd name="T19" fmla="*/ 23 h 72"/>
                <a:gd name="T20" fmla="*/ 38 w 75"/>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38" y="0"/>
                  </a:moveTo>
                  <a:lnTo>
                    <a:pt x="49" y="23"/>
                  </a:lnTo>
                  <a:lnTo>
                    <a:pt x="75" y="28"/>
                  </a:lnTo>
                  <a:lnTo>
                    <a:pt x="57" y="46"/>
                  </a:lnTo>
                  <a:lnTo>
                    <a:pt x="61" y="72"/>
                  </a:lnTo>
                  <a:lnTo>
                    <a:pt x="38" y="60"/>
                  </a:lnTo>
                  <a:lnTo>
                    <a:pt x="14" y="72"/>
                  </a:lnTo>
                  <a:lnTo>
                    <a:pt x="18" y="46"/>
                  </a:lnTo>
                  <a:lnTo>
                    <a:pt x="0" y="28"/>
                  </a:lnTo>
                  <a:lnTo>
                    <a:pt x="26" y="23"/>
                  </a:lnTo>
                  <a:lnTo>
                    <a:pt x="38"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7" name="Freeform 144">
              <a:extLst>
                <a:ext uri="{FF2B5EF4-FFF2-40B4-BE49-F238E27FC236}">
                  <a16:creationId xmlns:a16="http://schemas.microsoft.com/office/drawing/2014/main" id="{276DEB7C-4384-5500-C7D7-E3B9DBD05568}"/>
                </a:ext>
              </a:extLst>
            </p:cNvPr>
            <p:cNvSpPr>
              <a:spLocks/>
            </p:cNvSpPr>
            <p:nvPr/>
          </p:nvSpPr>
          <p:spPr bwMode="auto">
            <a:xfrm>
              <a:off x="3592" y="1719"/>
              <a:ext cx="127" cy="127"/>
            </a:xfrm>
            <a:custGeom>
              <a:avLst/>
              <a:gdLst>
                <a:gd name="T0" fmla="*/ 37 w 75"/>
                <a:gd name="T1" fmla="*/ 0 h 72"/>
                <a:gd name="T2" fmla="*/ 49 w 75"/>
                <a:gd name="T3" fmla="*/ 24 h 72"/>
                <a:gd name="T4" fmla="*/ 75 w 75"/>
                <a:gd name="T5" fmla="*/ 28 h 72"/>
                <a:gd name="T6" fmla="*/ 56 w 75"/>
                <a:gd name="T7" fmla="*/ 46 h 72"/>
                <a:gd name="T8" fmla="*/ 61 w 75"/>
                <a:gd name="T9" fmla="*/ 72 h 72"/>
                <a:gd name="T10" fmla="*/ 37 w 75"/>
                <a:gd name="T11" fmla="*/ 60 h 72"/>
                <a:gd name="T12" fmla="*/ 13 w 75"/>
                <a:gd name="T13" fmla="*/ 72 h 72"/>
                <a:gd name="T14" fmla="*/ 18 w 75"/>
                <a:gd name="T15" fmla="*/ 46 h 72"/>
                <a:gd name="T16" fmla="*/ 0 w 75"/>
                <a:gd name="T17" fmla="*/ 28 h 72"/>
                <a:gd name="T18" fmla="*/ 25 w 75"/>
                <a:gd name="T19" fmla="*/ 24 h 72"/>
                <a:gd name="T20" fmla="*/ 37 w 75"/>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37" y="0"/>
                  </a:moveTo>
                  <a:lnTo>
                    <a:pt x="49" y="24"/>
                  </a:lnTo>
                  <a:lnTo>
                    <a:pt x="75" y="28"/>
                  </a:lnTo>
                  <a:lnTo>
                    <a:pt x="56" y="46"/>
                  </a:lnTo>
                  <a:lnTo>
                    <a:pt x="61" y="72"/>
                  </a:lnTo>
                  <a:lnTo>
                    <a:pt x="37" y="60"/>
                  </a:lnTo>
                  <a:lnTo>
                    <a:pt x="13" y="72"/>
                  </a:lnTo>
                  <a:lnTo>
                    <a:pt x="18" y="46"/>
                  </a:lnTo>
                  <a:lnTo>
                    <a:pt x="0" y="28"/>
                  </a:lnTo>
                  <a:lnTo>
                    <a:pt x="25" y="24"/>
                  </a:lnTo>
                  <a:lnTo>
                    <a:pt x="37"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8" name="Freeform 145">
              <a:extLst>
                <a:ext uri="{FF2B5EF4-FFF2-40B4-BE49-F238E27FC236}">
                  <a16:creationId xmlns:a16="http://schemas.microsoft.com/office/drawing/2014/main" id="{D374A78F-1E7D-40CB-8FCB-51FDA3084271}"/>
                </a:ext>
              </a:extLst>
            </p:cNvPr>
            <p:cNvSpPr>
              <a:spLocks/>
            </p:cNvSpPr>
            <p:nvPr/>
          </p:nvSpPr>
          <p:spPr bwMode="auto">
            <a:xfrm>
              <a:off x="4420" y="1679"/>
              <a:ext cx="127" cy="127"/>
            </a:xfrm>
            <a:custGeom>
              <a:avLst/>
              <a:gdLst>
                <a:gd name="T0" fmla="*/ 38 w 75"/>
                <a:gd name="T1" fmla="*/ 0 h 72"/>
                <a:gd name="T2" fmla="*/ 50 w 75"/>
                <a:gd name="T3" fmla="*/ 24 h 72"/>
                <a:gd name="T4" fmla="*/ 75 w 75"/>
                <a:gd name="T5" fmla="*/ 28 h 72"/>
                <a:gd name="T6" fmla="*/ 57 w 75"/>
                <a:gd name="T7" fmla="*/ 47 h 72"/>
                <a:gd name="T8" fmla="*/ 61 w 75"/>
                <a:gd name="T9" fmla="*/ 72 h 72"/>
                <a:gd name="T10" fmla="*/ 38 w 75"/>
                <a:gd name="T11" fmla="*/ 61 h 72"/>
                <a:gd name="T12" fmla="*/ 14 w 75"/>
                <a:gd name="T13" fmla="*/ 72 h 72"/>
                <a:gd name="T14" fmla="*/ 18 w 75"/>
                <a:gd name="T15" fmla="*/ 47 h 72"/>
                <a:gd name="T16" fmla="*/ 0 w 75"/>
                <a:gd name="T17" fmla="*/ 28 h 72"/>
                <a:gd name="T18" fmla="*/ 26 w 75"/>
                <a:gd name="T19" fmla="*/ 24 h 72"/>
                <a:gd name="T20" fmla="*/ 38 w 75"/>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38" y="0"/>
                  </a:moveTo>
                  <a:lnTo>
                    <a:pt x="50" y="24"/>
                  </a:lnTo>
                  <a:lnTo>
                    <a:pt x="75" y="28"/>
                  </a:lnTo>
                  <a:lnTo>
                    <a:pt x="57" y="47"/>
                  </a:lnTo>
                  <a:lnTo>
                    <a:pt x="61" y="72"/>
                  </a:lnTo>
                  <a:lnTo>
                    <a:pt x="38" y="61"/>
                  </a:lnTo>
                  <a:lnTo>
                    <a:pt x="14" y="72"/>
                  </a:lnTo>
                  <a:lnTo>
                    <a:pt x="18" y="47"/>
                  </a:lnTo>
                  <a:lnTo>
                    <a:pt x="0" y="28"/>
                  </a:lnTo>
                  <a:lnTo>
                    <a:pt x="26" y="24"/>
                  </a:lnTo>
                  <a:lnTo>
                    <a:pt x="38"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9" name="Freeform 146">
              <a:extLst>
                <a:ext uri="{FF2B5EF4-FFF2-40B4-BE49-F238E27FC236}">
                  <a16:creationId xmlns:a16="http://schemas.microsoft.com/office/drawing/2014/main" id="{064723A4-A02A-8671-AC55-B232709E6DAE}"/>
                </a:ext>
              </a:extLst>
            </p:cNvPr>
            <p:cNvSpPr>
              <a:spLocks/>
            </p:cNvSpPr>
            <p:nvPr/>
          </p:nvSpPr>
          <p:spPr bwMode="auto">
            <a:xfrm>
              <a:off x="661" y="2526"/>
              <a:ext cx="127" cy="127"/>
            </a:xfrm>
            <a:custGeom>
              <a:avLst/>
              <a:gdLst>
                <a:gd name="T0" fmla="*/ 38 w 75"/>
                <a:gd name="T1" fmla="*/ 0 h 72"/>
                <a:gd name="T2" fmla="*/ 49 w 75"/>
                <a:gd name="T3" fmla="*/ 24 h 72"/>
                <a:gd name="T4" fmla="*/ 75 w 75"/>
                <a:gd name="T5" fmla="*/ 28 h 72"/>
                <a:gd name="T6" fmla="*/ 57 w 75"/>
                <a:gd name="T7" fmla="*/ 46 h 72"/>
                <a:gd name="T8" fmla="*/ 61 w 75"/>
                <a:gd name="T9" fmla="*/ 72 h 72"/>
                <a:gd name="T10" fmla="*/ 38 w 75"/>
                <a:gd name="T11" fmla="*/ 60 h 72"/>
                <a:gd name="T12" fmla="*/ 14 w 75"/>
                <a:gd name="T13" fmla="*/ 72 h 72"/>
                <a:gd name="T14" fmla="*/ 18 w 75"/>
                <a:gd name="T15" fmla="*/ 46 h 72"/>
                <a:gd name="T16" fmla="*/ 0 w 75"/>
                <a:gd name="T17" fmla="*/ 28 h 72"/>
                <a:gd name="T18" fmla="*/ 26 w 75"/>
                <a:gd name="T19" fmla="*/ 24 h 72"/>
                <a:gd name="T20" fmla="*/ 38 w 75"/>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38" y="0"/>
                  </a:moveTo>
                  <a:lnTo>
                    <a:pt x="49" y="24"/>
                  </a:lnTo>
                  <a:lnTo>
                    <a:pt x="75" y="28"/>
                  </a:lnTo>
                  <a:lnTo>
                    <a:pt x="57" y="46"/>
                  </a:lnTo>
                  <a:lnTo>
                    <a:pt x="61" y="72"/>
                  </a:lnTo>
                  <a:lnTo>
                    <a:pt x="38" y="60"/>
                  </a:lnTo>
                  <a:lnTo>
                    <a:pt x="14" y="72"/>
                  </a:lnTo>
                  <a:lnTo>
                    <a:pt x="18" y="46"/>
                  </a:lnTo>
                  <a:lnTo>
                    <a:pt x="0" y="28"/>
                  </a:lnTo>
                  <a:lnTo>
                    <a:pt x="26" y="24"/>
                  </a:lnTo>
                  <a:lnTo>
                    <a:pt x="38"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1" name="Freeform 148">
              <a:extLst>
                <a:ext uri="{FF2B5EF4-FFF2-40B4-BE49-F238E27FC236}">
                  <a16:creationId xmlns:a16="http://schemas.microsoft.com/office/drawing/2014/main" id="{E6C2D276-C18D-1D9E-4153-7091972774F2}"/>
                </a:ext>
              </a:extLst>
            </p:cNvPr>
            <p:cNvSpPr>
              <a:spLocks/>
            </p:cNvSpPr>
            <p:nvPr/>
          </p:nvSpPr>
          <p:spPr bwMode="auto">
            <a:xfrm>
              <a:off x="1705" y="3551"/>
              <a:ext cx="5" cy="3"/>
            </a:xfrm>
            <a:custGeom>
              <a:avLst/>
              <a:gdLst>
                <a:gd name="T0" fmla="*/ 5 w 5"/>
                <a:gd name="T1" fmla="*/ 0 h 3"/>
                <a:gd name="T2" fmla="*/ 0 w 5"/>
                <a:gd name="T3" fmla="*/ 0 h 3"/>
                <a:gd name="T4" fmla="*/ 5 w 5"/>
                <a:gd name="T5" fmla="*/ 3 h 3"/>
                <a:gd name="T6" fmla="*/ 5 w 5"/>
                <a:gd name="T7" fmla="*/ 0 h 3"/>
              </a:gdLst>
              <a:ahLst/>
              <a:cxnLst>
                <a:cxn ang="0">
                  <a:pos x="T0" y="T1"/>
                </a:cxn>
                <a:cxn ang="0">
                  <a:pos x="T2" y="T3"/>
                </a:cxn>
                <a:cxn ang="0">
                  <a:pos x="T4" y="T5"/>
                </a:cxn>
                <a:cxn ang="0">
                  <a:pos x="T6" y="T7"/>
                </a:cxn>
              </a:cxnLst>
              <a:rect l="0" t="0" r="r" b="b"/>
              <a:pathLst>
                <a:path w="5" h="3">
                  <a:moveTo>
                    <a:pt x="5" y="0"/>
                  </a:moveTo>
                  <a:lnTo>
                    <a:pt x="0" y="0"/>
                  </a:lnTo>
                  <a:lnTo>
                    <a:pt x="5" y="3"/>
                  </a:lnTo>
                  <a:lnTo>
                    <a:pt x="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2" name="Freeform 149">
              <a:extLst>
                <a:ext uri="{FF2B5EF4-FFF2-40B4-BE49-F238E27FC236}">
                  <a16:creationId xmlns:a16="http://schemas.microsoft.com/office/drawing/2014/main" id="{B6219E4D-E89B-2F8C-19E5-AB2408CFF799}"/>
                </a:ext>
              </a:extLst>
            </p:cNvPr>
            <p:cNvSpPr>
              <a:spLocks/>
            </p:cNvSpPr>
            <p:nvPr/>
          </p:nvSpPr>
          <p:spPr bwMode="auto">
            <a:xfrm>
              <a:off x="1663" y="3545"/>
              <a:ext cx="12" cy="9"/>
            </a:xfrm>
            <a:custGeom>
              <a:avLst/>
              <a:gdLst>
                <a:gd name="T0" fmla="*/ 1 w 12"/>
                <a:gd name="T1" fmla="*/ 0 h 9"/>
                <a:gd name="T2" fmla="*/ 0 w 12"/>
                <a:gd name="T3" fmla="*/ 9 h 9"/>
                <a:gd name="T4" fmla="*/ 12 w 12"/>
                <a:gd name="T5" fmla="*/ 3 h 9"/>
                <a:gd name="T6" fmla="*/ 3 w 12"/>
                <a:gd name="T7" fmla="*/ 4 h 9"/>
                <a:gd name="T8" fmla="*/ 1 w 12"/>
                <a:gd name="T9" fmla="*/ 0 h 9"/>
              </a:gdLst>
              <a:ahLst/>
              <a:cxnLst>
                <a:cxn ang="0">
                  <a:pos x="T0" y="T1"/>
                </a:cxn>
                <a:cxn ang="0">
                  <a:pos x="T2" y="T3"/>
                </a:cxn>
                <a:cxn ang="0">
                  <a:pos x="T4" y="T5"/>
                </a:cxn>
                <a:cxn ang="0">
                  <a:pos x="T6" y="T7"/>
                </a:cxn>
                <a:cxn ang="0">
                  <a:pos x="T8" y="T9"/>
                </a:cxn>
              </a:cxnLst>
              <a:rect l="0" t="0" r="r" b="b"/>
              <a:pathLst>
                <a:path w="12" h="9">
                  <a:moveTo>
                    <a:pt x="1" y="0"/>
                  </a:moveTo>
                  <a:lnTo>
                    <a:pt x="0" y="9"/>
                  </a:lnTo>
                  <a:lnTo>
                    <a:pt x="12" y="3"/>
                  </a:lnTo>
                  <a:lnTo>
                    <a:pt x="3" y="4"/>
                  </a:lnTo>
                  <a:lnTo>
                    <a:pt x="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5" name="Freeform 152">
              <a:extLst>
                <a:ext uri="{FF2B5EF4-FFF2-40B4-BE49-F238E27FC236}">
                  <a16:creationId xmlns:a16="http://schemas.microsoft.com/office/drawing/2014/main" id="{1CF7F972-F280-F5CE-2638-87EA11CE4089}"/>
                </a:ext>
              </a:extLst>
            </p:cNvPr>
            <p:cNvSpPr>
              <a:spLocks/>
            </p:cNvSpPr>
            <p:nvPr/>
          </p:nvSpPr>
          <p:spPr bwMode="auto">
            <a:xfrm>
              <a:off x="1649" y="3487"/>
              <a:ext cx="60" cy="61"/>
            </a:xfrm>
            <a:custGeom>
              <a:avLst/>
              <a:gdLst>
                <a:gd name="T0" fmla="*/ 35 w 60"/>
                <a:gd name="T1" fmla="*/ 0 h 61"/>
                <a:gd name="T2" fmla="*/ 26 w 60"/>
                <a:gd name="T3" fmla="*/ 18 h 61"/>
                <a:gd name="T4" fmla="*/ 0 w 60"/>
                <a:gd name="T5" fmla="*/ 22 h 61"/>
                <a:gd name="T6" fmla="*/ 19 w 60"/>
                <a:gd name="T7" fmla="*/ 40 h 61"/>
                <a:gd name="T8" fmla="*/ 16 w 60"/>
                <a:gd name="T9" fmla="*/ 54 h 61"/>
                <a:gd name="T10" fmla="*/ 20 w 60"/>
                <a:gd name="T11" fmla="*/ 58 h 61"/>
                <a:gd name="T12" fmla="*/ 32 w 60"/>
                <a:gd name="T13" fmla="*/ 56 h 61"/>
                <a:gd name="T14" fmla="*/ 40 w 60"/>
                <a:gd name="T15" fmla="*/ 53 h 61"/>
                <a:gd name="T16" fmla="*/ 45 w 60"/>
                <a:gd name="T17" fmla="*/ 58 h 61"/>
                <a:gd name="T18" fmla="*/ 51 w 60"/>
                <a:gd name="T19" fmla="*/ 61 h 61"/>
                <a:gd name="T20" fmla="*/ 60 w 60"/>
                <a:gd name="T21" fmla="*/ 61 h 61"/>
                <a:gd name="T22" fmla="*/ 57 w 60"/>
                <a:gd name="T23" fmla="*/ 41 h 61"/>
                <a:gd name="T24" fmla="*/ 46 w 60"/>
                <a:gd name="T25" fmla="*/ 20 h 61"/>
                <a:gd name="T26" fmla="*/ 35 w 60"/>
                <a:gd name="T27" fmla="*/ 0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0" h="61">
                  <a:moveTo>
                    <a:pt x="35" y="0"/>
                  </a:moveTo>
                  <a:lnTo>
                    <a:pt x="26" y="18"/>
                  </a:lnTo>
                  <a:lnTo>
                    <a:pt x="0" y="22"/>
                  </a:lnTo>
                  <a:lnTo>
                    <a:pt x="19" y="40"/>
                  </a:lnTo>
                  <a:lnTo>
                    <a:pt x="16" y="54"/>
                  </a:lnTo>
                  <a:lnTo>
                    <a:pt x="20" y="58"/>
                  </a:lnTo>
                  <a:lnTo>
                    <a:pt x="32" y="56"/>
                  </a:lnTo>
                  <a:lnTo>
                    <a:pt x="40" y="53"/>
                  </a:lnTo>
                  <a:lnTo>
                    <a:pt x="45" y="58"/>
                  </a:lnTo>
                  <a:lnTo>
                    <a:pt x="51" y="61"/>
                  </a:lnTo>
                  <a:lnTo>
                    <a:pt x="60" y="61"/>
                  </a:lnTo>
                  <a:lnTo>
                    <a:pt x="57" y="41"/>
                  </a:lnTo>
                  <a:lnTo>
                    <a:pt x="46" y="20"/>
                  </a:lnTo>
                  <a:lnTo>
                    <a:pt x="35"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7" name="Freeform 154">
              <a:extLst>
                <a:ext uri="{FF2B5EF4-FFF2-40B4-BE49-F238E27FC236}">
                  <a16:creationId xmlns:a16="http://schemas.microsoft.com/office/drawing/2014/main" id="{96CD3EA4-89F4-5021-FC54-787E40D4FF8B}"/>
                </a:ext>
              </a:extLst>
            </p:cNvPr>
            <p:cNvSpPr>
              <a:spLocks/>
            </p:cNvSpPr>
            <p:nvPr/>
          </p:nvSpPr>
          <p:spPr bwMode="auto">
            <a:xfrm>
              <a:off x="1700" y="3548"/>
              <a:ext cx="10" cy="3"/>
            </a:xfrm>
            <a:custGeom>
              <a:avLst/>
              <a:gdLst>
                <a:gd name="T0" fmla="*/ 9 w 10"/>
                <a:gd name="T1" fmla="*/ 0 h 3"/>
                <a:gd name="T2" fmla="*/ 0 w 10"/>
                <a:gd name="T3" fmla="*/ 0 h 3"/>
                <a:gd name="T4" fmla="*/ 5 w 10"/>
                <a:gd name="T5" fmla="*/ 3 h 3"/>
                <a:gd name="T6" fmla="*/ 10 w 10"/>
                <a:gd name="T7" fmla="*/ 3 h 3"/>
                <a:gd name="T8" fmla="*/ 9 w 10"/>
                <a:gd name="T9" fmla="*/ 0 h 3"/>
              </a:gdLst>
              <a:ahLst/>
              <a:cxnLst>
                <a:cxn ang="0">
                  <a:pos x="T0" y="T1"/>
                </a:cxn>
                <a:cxn ang="0">
                  <a:pos x="T2" y="T3"/>
                </a:cxn>
                <a:cxn ang="0">
                  <a:pos x="T4" y="T5"/>
                </a:cxn>
                <a:cxn ang="0">
                  <a:pos x="T6" y="T7"/>
                </a:cxn>
                <a:cxn ang="0">
                  <a:pos x="T8" y="T9"/>
                </a:cxn>
              </a:cxnLst>
              <a:rect l="0" t="0" r="r" b="b"/>
              <a:pathLst>
                <a:path w="10" h="3">
                  <a:moveTo>
                    <a:pt x="9" y="0"/>
                  </a:moveTo>
                  <a:lnTo>
                    <a:pt x="0" y="0"/>
                  </a:lnTo>
                  <a:lnTo>
                    <a:pt x="5" y="3"/>
                  </a:lnTo>
                  <a:lnTo>
                    <a:pt x="10" y="3"/>
                  </a:lnTo>
                  <a:lnTo>
                    <a:pt x="9"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0" name="Freeform 157">
              <a:extLst>
                <a:ext uri="{FF2B5EF4-FFF2-40B4-BE49-F238E27FC236}">
                  <a16:creationId xmlns:a16="http://schemas.microsoft.com/office/drawing/2014/main" id="{A85D5E87-1CDE-7B7D-8B69-4DB399BD29D1}"/>
                </a:ext>
              </a:extLst>
            </p:cNvPr>
            <p:cNvSpPr>
              <a:spLocks/>
            </p:cNvSpPr>
            <p:nvPr/>
          </p:nvSpPr>
          <p:spPr bwMode="auto">
            <a:xfrm>
              <a:off x="2672" y="3135"/>
              <a:ext cx="127" cy="127"/>
            </a:xfrm>
            <a:custGeom>
              <a:avLst/>
              <a:gdLst>
                <a:gd name="T0" fmla="*/ 37 w 76"/>
                <a:gd name="T1" fmla="*/ 0 h 73"/>
                <a:gd name="T2" fmla="*/ 26 w 76"/>
                <a:gd name="T3" fmla="*/ 23 h 73"/>
                <a:gd name="T4" fmla="*/ 0 w 76"/>
                <a:gd name="T5" fmla="*/ 28 h 73"/>
                <a:gd name="T6" fmla="*/ 18 w 76"/>
                <a:gd name="T7" fmla="*/ 46 h 73"/>
                <a:gd name="T8" fmla="*/ 14 w 76"/>
                <a:gd name="T9" fmla="*/ 73 h 73"/>
                <a:gd name="T10" fmla="*/ 37 w 76"/>
                <a:gd name="T11" fmla="*/ 60 h 73"/>
                <a:gd name="T12" fmla="*/ 61 w 76"/>
                <a:gd name="T13" fmla="*/ 73 h 73"/>
                <a:gd name="T14" fmla="*/ 57 w 76"/>
                <a:gd name="T15" fmla="*/ 46 h 73"/>
                <a:gd name="T16" fmla="*/ 76 w 76"/>
                <a:gd name="T17" fmla="*/ 28 h 73"/>
                <a:gd name="T18" fmla="*/ 49 w 76"/>
                <a:gd name="T19" fmla="*/ 23 h 73"/>
                <a:gd name="T20" fmla="*/ 37 w 76"/>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73">
                  <a:moveTo>
                    <a:pt x="37" y="0"/>
                  </a:moveTo>
                  <a:lnTo>
                    <a:pt x="26" y="23"/>
                  </a:lnTo>
                  <a:lnTo>
                    <a:pt x="0" y="28"/>
                  </a:lnTo>
                  <a:lnTo>
                    <a:pt x="18" y="46"/>
                  </a:lnTo>
                  <a:lnTo>
                    <a:pt x="14" y="73"/>
                  </a:lnTo>
                  <a:lnTo>
                    <a:pt x="37" y="60"/>
                  </a:lnTo>
                  <a:lnTo>
                    <a:pt x="61" y="73"/>
                  </a:lnTo>
                  <a:lnTo>
                    <a:pt x="57" y="46"/>
                  </a:lnTo>
                  <a:lnTo>
                    <a:pt x="76" y="28"/>
                  </a:lnTo>
                  <a:lnTo>
                    <a:pt x="49" y="23"/>
                  </a:lnTo>
                  <a:lnTo>
                    <a:pt x="37"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2" name="Freeform 159">
              <a:extLst>
                <a:ext uri="{FF2B5EF4-FFF2-40B4-BE49-F238E27FC236}">
                  <a16:creationId xmlns:a16="http://schemas.microsoft.com/office/drawing/2014/main" id="{5F623932-D463-EBC2-E6BE-FA32B2AB52BF}"/>
                </a:ext>
              </a:extLst>
            </p:cNvPr>
            <p:cNvSpPr>
              <a:spLocks/>
            </p:cNvSpPr>
            <p:nvPr/>
          </p:nvSpPr>
          <p:spPr bwMode="auto">
            <a:xfrm>
              <a:off x="1096" y="2545"/>
              <a:ext cx="127" cy="127"/>
            </a:xfrm>
            <a:custGeom>
              <a:avLst/>
              <a:gdLst>
                <a:gd name="T0" fmla="*/ 38 w 76"/>
                <a:gd name="T1" fmla="*/ 0 h 73"/>
                <a:gd name="T2" fmla="*/ 26 w 76"/>
                <a:gd name="T3" fmla="*/ 23 h 73"/>
                <a:gd name="T4" fmla="*/ 0 w 76"/>
                <a:gd name="T5" fmla="*/ 28 h 73"/>
                <a:gd name="T6" fmla="*/ 18 w 76"/>
                <a:gd name="T7" fmla="*/ 46 h 73"/>
                <a:gd name="T8" fmla="*/ 14 w 76"/>
                <a:gd name="T9" fmla="*/ 73 h 73"/>
                <a:gd name="T10" fmla="*/ 38 w 76"/>
                <a:gd name="T11" fmla="*/ 60 h 73"/>
                <a:gd name="T12" fmla="*/ 61 w 76"/>
                <a:gd name="T13" fmla="*/ 73 h 73"/>
                <a:gd name="T14" fmla="*/ 57 w 76"/>
                <a:gd name="T15" fmla="*/ 46 h 73"/>
                <a:gd name="T16" fmla="*/ 76 w 76"/>
                <a:gd name="T17" fmla="*/ 28 h 73"/>
                <a:gd name="T18" fmla="*/ 49 w 76"/>
                <a:gd name="T19" fmla="*/ 23 h 73"/>
                <a:gd name="T20" fmla="*/ 38 w 76"/>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73">
                  <a:moveTo>
                    <a:pt x="38" y="0"/>
                  </a:moveTo>
                  <a:lnTo>
                    <a:pt x="26" y="23"/>
                  </a:lnTo>
                  <a:lnTo>
                    <a:pt x="0" y="28"/>
                  </a:lnTo>
                  <a:lnTo>
                    <a:pt x="18" y="46"/>
                  </a:lnTo>
                  <a:lnTo>
                    <a:pt x="14" y="73"/>
                  </a:lnTo>
                  <a:lnTo>
                    <a:pt x="38" y="60"/>
                  </a:lnTo>
                  <a:lnTo>
                    <a:pt x="61" y="73"/>
                  </a:lnTo>
                  <a:lnTo>
                    <a:pt x="57" y="46"/>
                  </a:lnTo>
                  <a:lnTo>
                    <a:pt x="76" y="28"/>
                  </a:lnTo>
                  <a:lnTo>
                    <a:pt x="49" y="23"/>
                  </a:lnTo>
                  <a:lnTo>
                    <a:pt x="38"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4" name="Freeform 161">
              <a:extLst>
                <a:ext uri="{FF2B5EF4-FFF2-40B4-BE49-F238E27FC236}">
                  <a16:creationId xmlns:a16="http://schemas.microsoft.com/office/drawing/2014/main" id="{BC960472-4187-A8CE-3494-5AF6F20E9A46}"/>
                </a:ext>
              </a:extLst>
            </p:cNvPr>
            <p:cNvSpPr>
              <a:spLocks/>
            </p:cNvSpPr>
            <p:nvPr/>
          </p:nvSpPr>
          <p:spPr bwMode="auto">
            <a:xfrm>
              <a:off x="4691" y="1313"/>
              <a:ext cx="127" cy="127"/>
            </a:xfrm>
            <a:custGeom>
              <a:avLst/>
              <a:gdLst>
                <a:gd name="T0" fmla="*/ 38 w 77"/>
                <a:gd name="T1" fmla="*/ 0 h 73"/>
                <a:gd name="T2" fmla="*/ 26 w 77"/>
                <a:gd name="T3" fmla="*/ 24 h 73"/>
                <a:gd name="T4" fmla="*/ 0 w 77"/>
                <a:gd name="T5" fmla="*/ 28 h 73"/>
                <a:gd name="T6" fmla="*/ 19 w 77"/>
                <a:gd name="T7" fmla="*/ 46 h 73"/>
                <a:gd name="T8" fmla="*/ 14 w 77"/>
                <a:gd name="T9" fmla="*/ 73 h 73"/>
                <a:gd name="T10" fmla="*/ 38 w 77"/>
                <a:gd name="T11" fmla="*/ 60 h 73"/>
                <a:gd name="T12" fmla="*/ 62 w 77"/>
                <a:gd name="T13" fmla="*/ 73 h 73"/>
                <a:gd name="T14" fmla="*/ 57 w 77"/>
                <a:gd name="T15" fmla="*/ 46 h 73"/>
                <a:gd name="T16" fmla="*/ 77 w 77"/>
                <a:gd name="T17" fmla="*/ 28 h 73"/>
                <a:gd name="T18" fmla="*/ 50 w 77"/>
                <a:gd name="T19" fmla="*/ 24 h 73"/>
                <a:gd name="T20" fmla="*/ 38 w 77"/>
                <a:gd name="T2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73">
                  <a:moveTo>
                    <a:pt x="38" y="0"/>
                  </a:moveTo>
                  <a:lnTo>
                    <a:pt x="26" y="24"/>
                  </a:lnTo>
                  <a:lnTo>
                    <a:pt x="0" y="28"/>
                  </a:lnTo>
                  <a:lnTo>
                    <a:pt x="19" y="46"/>
                  </a:lnTo>
                  <a:lnTo>
                    <a:pt x="14" y="73"/>
                  </a:lnTo>
                  <a:lnTo>
                    <a:pt x="38" y="60"/>
                  </a:lnTo>
                  <a:lnTo>
                    <a:pt x="62" y="73"/>
                  </a:lnTo>
                  <a:lnTo>
                    <a:pt x="57" y="46"/>
                  </a:lnTo>
                  <a:lnTo>
                    <a:pt x="77" y="28"/>
                  </a:lnTo>
                  <a:lnTo>
                    <a:pt x="50" y="24"/>
                  </a:lnTo>
                  <a:lnTo>
                    <a:pt x="38"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6" name="Freeform 163">
              <a:extLst>
                <a:ext uri="{FF2B5EF4-FFF2-40B4-BE49-F238E27FC236}">
                  <a16:creationId xmlns:a16="http://schemas.microsoft.com/office/drawing/2014/main" id="{A0A68BAC-C015-3983-762A-99A400435A0D}"/>
                </a:ext>
              </a:extLst>
            </p:cNvPr>
            <p:cNvSpPr>
              <a:spLocks/>
            </p:cNvSpPr>
            <p:nvPr/>
          </p:nvSpPr>
          <p:spPr bwMode="auto">
            <a:xfrm>
              <a:off x="3780" y="1983"/>
              <a:ext cx="127" cy="127"/>
            </a:xfrm>
            <a:custGeom>
              <a:avLst/>
              <a:gdLst>
                <a:gd name="T0" fmla="*/ 37 w 75"/>
                <a:gd name="T1" fmla="*/ 0 h 72"/>
                <a:gd name="T2" fmla="*/ 49 w 75"/>
                <a:gd name="T3" fmla="*/ 23 h 72"/>
                <a:gd name="T4" fmla="*/ 75 w 75"/>
                <a:gd name="T5" fmla="*/ 28 h 72"/>
                <a:gd name="T6" fmla="*/ 57 w 75"/>
                <a:gd name="T7" fmla="*/ 46 h 72"/>
                <a:gd name="T8" fmla="*/ 61 w 75"/>
                <a:gd name="T9" fmla="*/ 72 h 72"/>
                <a:gd name="T10" fmla="*/ 37 w 75"/>
                <a:gd name="T11" fmla="*/ 60 h 72"/>
                <a:gd name="T12" fmla="*/ 14 w 75"/>
                <a:gd name="T13" fmla="*/ 72 h 72"/>
                <a:gd name="T14" fmla="*/ 18 w 75"/>
                <a:gd name="T15" fmla="*/ 46 h 72"/>
                <a:gd name="T16" fmla="*/ 0 w 75"/>
                <a:gd name="T17" fmla="*/ 28 h 72"/>
                <a:gd name="T18" fmla="*/ 25 w 75"/>
                <a:gd name="T19" fmla="*/ 23 h 72"/>
                <a:gd name="T20" fmla="*/ 37 w 75"/>
                <a:gd name="T21" fmla="*/ 0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72">
                  <a:moveTo>
                    <a:pt x="37" y="0"/>
                  </a:moveTo>
                  <a:lnTo>
                    <a:pt x="49" y="23"/>
                  </a:lnTo>
                  <a:lnTo>
                    <a:pt x="75" y="28"/>
                  </a:lnTo>
                  <a:lnTo>
                    <a:pt x="57" y="46"/>
                  </a:lnTo>
                  <a:lnTo>
                    <a:pt x="61" y="72"/>
                  </a:lnTo>
                  <a:lnTo>
                    <a:pt x="37" y="60"/>
                  </a:lnTo>
                  <a:lnTo>
                    <a:pt x="14" y="72"/>
                  </a:lnTo>
                  <a:lnTo>
                    <a:pt x="18" y="46"/>
                  </a:lnTo>
                  <a:lnTo>
                    <a:pt x="0" y="28"/>
                  </a:lnTo>
                  <a:lnTo>
                    <a:pt x="25" y="23"/>
                  </a:lnTo>
                  <a:lnTo>
                    <a:pt x="37" y="0"/>
                  </a:lnTo>
                  <a:close/>
                </a:path>
              </a:pathLst>
            </a:custGeom>
            <a:solidFill>
              <a:srgbClr val="D3B3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713553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noGrp="1"/>
          </p:cNvSpPr>
          <p:nvPr>
            <p:ph type="title" idx="4294967295"/>
          </p:nvPr>
        </p:nvSpPr>
        <p:spPr bwMode="auto">
          <a:xfrm>
            <a:off x="1428457" y="126372"/>
            <a:ext cx="9067800" cy="1066800"/>
          </a:xfrm>
          <a:prstGeom prst="rect">
            <a:avLst/>
          </a:prstGeom>
          <a:noFill/>
          <a:ln w="9525">
            <a:noFill/>
            <a:prstDash/>
            <a:miter lim="800000"/>
            <a:headEnd/>
            <a:tailEn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mj-lt"/>
                <a:ea typeface="ＭＳ Ｐゴシック" charset="-128"/>
                <a:cs typeface="ＭＳ Ｐゴシック" charset="-128"/>
              </a:defRPr>
            </a:lvl1pPr>
            <a:lvl2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2pPr>
            <a:lvl3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3pPr>
            <a:lvl4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4pPr>
            <a:lvl5pPr algn="l" rtl="0" eaLnBrk="0" fontAlgn="base" hangingPunct="0">
              <a:spcBef>
                <a:spcPct val="0"/>
              </a:spcBef>
              <a:spcAft>
                <a:spcPct val="0"/>
              </a:spcAft>
              <a:defRPr sz="4000" b="1">
                <a:solidFill>
                  <a:srgbClr val="333399"/>
                </a:solidFill>
                <a:effectLst>
                  <a:outerShdw blurRad="38100" dist="38100" dir="2700000" algn="tl">
                    <a:srgbClr val="C0C0C0"/>
                  </a:outerShdw>
                </a:effectLst>
                <a:latin typeface="Tahoma" pitchFamily="34" charset="0"/>
                <a:ea typeface="ＭＳ Ｐゴシック" charset="-128"/>
                <a:cs typeface="ＭＳ Ｐゴシック" charset="-128"/>
              </a:defRPr>
            </a:lvl5pPr>
            <a:lvl6pPr marL="4572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6pPr>
            <a:lvl7pPr marL="9144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7pPr>
            <a:lvl8pPr marL="13716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8pPr>
            <a:lvl9pPr marL="1828800" algn="l" rtl="0" fontAlgn="base">
              <a:spcBef>
                <a:spcPct val="0"/>
              </a:spcBef>
              <a:spcAft>
                <a:spcPct val="0"/>
              </a:spcAft>
              <a:defRPr sz="4000" b="1">
                <a:solidFill>
                  <a:srgbClr val="333399"/>
                </a:solidFill>
                <a:effectLst>
                  <a:outerShdw blurRad="38100" dist="38100" dir="2700000" algn="tl">
                    <a:srgbClr val="C0C0C0"/>
                  </a:outerShdw>
                </a:effectLst>
                <a:latin typeface="Tahoma" pitchFamily="34" charset="0"/>
              </a:defRPr>
            </a:lvl9p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Verdana" pitchFamily="34" charset="0"/>
                <a:cs typeface="Verdana" pitchFamily="34" charset="0"/>
              </a:rPr>
              <a:t>NSF Review Criteria</a:t>
            </a:r>
          </a:p>
        </p:txBody>
      </p:sp>
      <p:sp>
        <p:nvSpPr>
          <p:cNvPr id="29699" name="Rectangle 3"/>
          <p:cNvSpPr>
            <a:spLocks noGrp="1" noChangeArrowheads="1"/>
          </p:cNvSpPr>
          <p:nvPr>
            <p:ph idx="1"/>
          </p:nvPr>
        </p:nvSpPr>
        <p:spPr>
          <a:xfrm>
            <a:off x="1524000" y="1361050"/>
            <a:ext cx="8876714" cy="4135900"/>
          </a:xfrm>
        </p:spPr>
        <p:txBody>
          <a:bodyPr>
            <a:normAutofit/>
          </a:bodyPr>
          <a:lstStyle/>
          <a:p>
            <a:pPr marL="0" indent="0">
              <a:lnSpc>
                <a:spcPts val="3600"/>
              </a:lnSpc>
              <a:spcBef>
                <a:spcPct val="0"/>
              </a:spcBef>
              <a:buNone/>
            </a:pPr>
            <a:r>
              <a:rPr lang="en-US" sz="2800">
                <a:ea typeface="Verdana" pitchFamily="34" charset="0"/>
                <a:cs typeface="Verdana" pitchFamily="34" charset="0"/>
              </a:rPr>
              <a:t>Reviewers and review panel will address:</a:t>
            </a:r>
          </a:p>
          <a:p>
            <a:pPr marL="0" indent="0">
              <a:lnSpc>
                <a:spcPts val="3600"/>
              </a:lnSpc>
              <a:spcBef>
                <a:spcPct val="0"/>
              </a:spcBef>
              <a:buNone/>
            </a:pPr>
            <a:endParaRPr lang="en-US" sz="2800">
              <a:ea typeface="Verdana" pitchFamily="34" charset="0"/>
              <a:cs typeface="Verdana" pitchFamily="34" charset="0"/>
            </a:endParaRPr>
          </a:p>
          <a:p>
            <a:pPr>
              <a:lnSpc>
                <a:spcPts val="3600"/>
              </a:lnSpc>
              <a:spcBef>
                <a:spcPct val="0"/>
              </a:spcBef>
              <a:buFont typeface="Courier New" panose="02070309020205020404" pitchFamily="49" charset="0"/>
              <a:buChar char="o"/>
            </a:pPr>
            <a:r>
              <a:rPr lang="en-US" sz="2800">
                <a:ea typeface="Verdana" pitchFamily="34" charset="0"/>
                <a:cs typeface="Verdana" pitchFamily="34" charset="0"/>
              </a:rPr>
              <a:t> Intellectual Merit, </a:t>
            </a:r>
          </a:p>
          <a:p>
            <a:pPr>
              <a:lnSpc>
                <a:spcPts val="3600"/>
              </a:lnSpc>
              <a:spcBef>
                <a:spcPct val="0"/>
              </a:spcBef>
              <a:buFont typeface="Courier New" panose="02070309020205020404" pitchFamily="49" charset="0"/>
              <a:buChar char="o"/>
            </a:pPr>
            <a:r>
              <a:rPr lang="en-US" sz="2800">
                <a:ea typeface="Verdana" pitchFamily="34" charset="0"/>
                <a:cs typeface="Verdana" pitchFamily="34" charset="0"/>
              </a:rPr>
              <a:t> Broader Impacts, and </a:t>
            </a:r>
          </a:p>
          <a:p>
            <a:pPr>
              <a:lnSpc>
                <a:spcPts val="3600"/>
              </a:lnSpc>
              <a:spcBef>
                <a:spcPct val="0"/>
              </a:spcBef>
              <a:buFont typeface="Courier New" panose="02070309020205020404" pitchFamily="49" charset="0"/>
              <a:buChar char="o"/>
            </a:pPr>
            <a:endParaRPr lang="en-US" sz="2800">
              <a:ea typeface="Verdana" pitchFamily="34" charset="0"/>
              <a:cs typeface="Verdana" pitchFamily="34" charset="0"/>
            </a:endParaRPr>
          </a:p>
          <a:p>
            <a:pPr>
              <a:lnSpc>
                <a:spcPts val="3600"/>
              </a:lnSpc>
              <a:spcBef>
                <a:spcPct val="0"/>
              </a:spcBef>
              <a:buFont typeface="Courier New" panose="02070309020205020404" pitchFamily="49" charset="0"/>
              <a:buChar char="o"/>
            </a:pPr>
            <a:r>
              <a:rPr lang="en-US" sz="2800">
                <a:solidFill>
                  <a:srgbClr val="FFFF00"/>
                </a:solidFill>
                <a:ea typeface="Verdana" pitchFamily="34" charset="0"/>
                <a:cs typeface="Verdana" pitchFamily="34" charset="0"/>
              </a:rPr>
              <a:t> CSSI Specific Review Criteria</a:t>
            </a:r>
          </a:p>
          <a:p>
            <a:pPr marL="0" indent="0">
              <a:lnSpc>
                <a:spcPts val="3600"/>
              </a:lnSpc>
              <a:spcBef>
                <a:spcPct val="0"/>
              </a:spcBef>
              <a:buNone/>
            </a:pPr>
            <a:endParaRPr lang="en-US" sz="2800">
              <a:ea typeface="Verdana" pitchFamily="34" charset="0"/>
              <a:cs typeface="Verdana" pitchFamily="34" charset="0"/>
            </a:endParaRPr>
          </a:p>
          <a:p>
            <a:pPr marL="0" indent="0">
              <a:lnSpc>
                <a:spcPts val="3600"/>
              </a:lnSpc>
              <a:spcBef>
                <a:spcPct val="0"/>
              </a:spcBef>
              <a:buNone/>
            </a:pPr>
            <a:r>
              <a:rPr lang="en-US" sz="2800">
                <a:ea typeface="Verdana" pitchFamily="34" charset="0"/>
                <a:cs typeface="Verdana" pitchFamily="34" charset="0"/>
              </a:rPr>
              <a:t>in their reviews, panel discussions, and panel summaries</a:t>
            </a:r>
          </a:p>
        </p:txBody>
      </p:sp>
      <p:sp>
        <p:nvSpPr>
          <p:cNvPr id="7" name="Left Arrow Callout 6"/>
          <p:cNvSpPr/>
          <p:nvPr/>
        </p:nvSpPr>
        <p:spPr>
          <a:xfrm>
            <a:off x="6292948" y="2026443"/>
            <a:ext cx="3276600" cy="1066800"/>
          </a:xfrm>
          <a:prstGeom prst="leftArrowCallou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chemeClr val="tx1"/>
                </a:solidFill>
              </a:rPr>
              <a:t>Standard NSF Review Criteria</a:t>
            </a:r>
            <a:endParaRPr lang="en-US" sz="2400" baseline="30000">
              <a:solidFill>
                <a:schemeClr val="tx1"/>
              </a:solidFill>
            </a:endParaRPr>
          </a:p>
        </p:txBody>
      </p:sp>
      <p:sp>
        <p:nvSpPr>
          <p:cNvPr id="2" name="Left Arrow Callout 1"/>
          <p:cNvSpPr/>
          <p:nvPr/>
        </p:nvSpPr>
        <p:spPr>
          <a:xfrm>
            <a:off x="6292948" y="3429000"/>
            <a:ext cx="3276600" cy="1066800"/>
          </a:xfrm>
          <a:prstGeom prst="leftArrowCallout">
            <a:avLst/>
          </a:prstGeom>
          <a:solidFill>
            <a:schemeClr val="accent1">
              <a:lumMod val="5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a:solidFill>
                  <a:srgbClr val="FFFF00"/>
                </a:solidFill>
              </a:rPr>
              <a:t>CSSI-Specific Review Criteria</a:t>
            </a:r>
            <a:endParaRPr lang="en-US" sz="2400" baseline="30000">
              <a:solidFill>
                <a:srgbClr val="FFFF00"/>
              </a:solidFill>
            </a:endParaRPr>
          </a:p>
          <a:p>
            <a:pPr algn="ctr"/>
            <a:endParaRPr lang="en-US" sz="2400" baseline="30000">
              <a:solidFill>
                <a:srgbClr val="FF0000"/>
              </a:solidFil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t>25</a:t>
            </a:fld>
            <a:endParaRPr lang="en-US"/>
          </a:p>
        </p:txBody>
      </p:sp>
    </p:spTree>
    <p:extLst>
      <p:ext uri="{BB962C8B-B14F-4D97-AF65-F5344CB8AC3E}">
        <p14:creationId xmlns:p14="http://schemas.microsoft.com/office/powerpoint/2010/main" val="1923732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65C9E-6A19-4BA6-A6B1-B10304CEE18B}"/>
              </a:ext>
            </a:extLst>
          </p:cNvPr>
          <p:cNvSpPr>
            <a:spLocks noGrp="1"/>
          </p:cNvSpPr>
          <p:nvPr>
            <p:ph type="title"/>
          </p:nvPr>
        </p:nvSpPr>
        <p:spPr>
          <a:xfrm>
            <a:off x="1143001" y="190500"/>
            <a:ext cx="9905998" cy="763588"/>
          </a:xfrm>
        </p:spPr>
        <p:txBody>
          <a:bodyPr/>
          <a:lstStyle/>
          <a:p>
            <a:r>
              <a:rPr lang="en-US" b="1" dirty="0">
                <a:solidFill>
                  <a:schemeClr val="accent6">
                    <a:lumMod val="60000"/>
                    <a:lumOff val="40000"/>
                  </a:schemeClr>
                </a:solidFill>
              </a:rPr>
              <a:t>CSSI Specific Review Criteria</a:t>
            </a:r>
          </a:p>
        </p:txBody>
      </p:sp>
      <p:graphicFrame>
        <p:nvGraphicFramePr>
          <p:cNvPr id="4" name="Content Placeholder 3" descr="Rectangle">
            <a:extLst>
              <a:ext uri="{FF2B5EF4-FFF2-40B4-BE49-F238E27FC236}">
                <a16:creationId xmlns:a16="http://schemas.microsoft.com/office/drawing/2014/main" id="{4756113C-EA64-4859-8E3F-D216A4C11853}"/>
              </a:ext>
            </a:extLst>
          </p:cNvPr>
          <p:cNvGraphicFramePr>
            <a:graphicFrameLocks noGrp="1"/>
          </p:cNvGraphicFramePr>
          <p:nvPr>
            <p:ph idx="1"/>
            <p:extLst>
              <p:ext uri="{D42A27DB-BD31-4B8C-83A1-F6EECF244321}">
                <p14:modId xmlns:p14="http://schemas.microsoft.com/office/powerpoint/2010/main" val="3620016296"/>
              </p:ext>
            </p:extLst>
          </p:nvPr>
        </p:nvGraphicFramePr>
        <p:xfrm>
          <a:off x="819150" y="954088"/>
          <a:ext cx="10734675" cy="5351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3">
            <a:extLst>
              <a:ext uri="{FF2B5EF4-FFF2-40B4-BE49-F238E27FC236}">
                <a16:creationId xmlns:a16="http://schemas.microsoft.com/office/drawing/2014/main" id="{A4F430A5-0E61-4851-9403-4C1EC9F8FE48}"/>
              </a:ext>
            </a:extLst>
          </p:cNvPr>
          <p:cNvSpPr>
            <a:spLocks noGrp="1"/>
          </p:cNvSpPr>
          <p:nvPr>
            <p:ph type="sldNum" sz="quarter" idx="12"/>
          </p:nvPr>
        </p:nvSpPr>
        <p:spPr>
          <a:xfrm>
            <a:off x="10422373" y="6186486"/>
            <a:ext cx="771089" cy="365125"/>
          </a:xfrm>
        </p:spPr>
        <p:txBody>
          <a:bodyPr/>
          <a:lstStyle/>
          <a:p>
            <a:fld id="{1403A9F4-2153-4E30-848A-357EB84591DA}" type="slidenum">
              <a:rPr lang="en-US" smtClean="0"/>
              <a:t>26</a:t>
            </a:fld>
            <a:endParaRPr lang="en-US"/>
          </a:p>
        </p:txBody>
      </p:sp>
    </p:spTree>
    <p:extLst>
      <p:ext uri="{BB962C8B-B14F-4D97-AF65-F5344CB8AC3E}">
        <p14:creationId xmlns:p14="http://schemas.microsoft.com/office/powerpoint/2010/main" val="10703568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384083" y="317793"/>
            <a:ext cx="7848600" cy="958850"/>
          </a:xfrm>
        </p:spPr>
        <p:txBody>
          <a:bodyPr>
            <a:normAutofit/>
          </a:bodyPr>
          <a:lstStyle/>
          <a:p>
            <a:r>
              <a:rPr lang="en-US" b="1" dirty="0">
                <a:solidFill>
                  <a:schemeClr val="accent6">
                    <a:lumMod val="60000"/>
                    <a:lumOff val="40000"/>
                  </a:schemeClr>
                </a:solidFill>
              </a:rPr>
              <a:t>Schedule</a:t>
            </a:r>
          </a:p>
        </p:txBody>
      </p:sp>
      <p:sp>
        <p:nvSpPr>
          <p:cNvPr id="4" name="Subtitle 3"/>
          <p:cNvSpPr>
            <a:spLocks noGrp="1"/>
          </p:cNvSpPr>
          <p:nvPr>
            <p:ph type="subTitle" idx="1"/>
          </p:nvPr>
        </p:nvSpPr>
        <p:spPr>
          <a:xfrm>
            <a:off x="1521914" y="1457266"/>
            <a:ext cx="8518358" cy="4304714"/>
          </a:xfrm>
        </p:spPr>
        <p:txBody>
          <a:bodyPr>
            <a:normAutofit fontScale="92500"/>
          </a:bodyPr>
          <a:lstStyle/>
          <a:p>
            <a:pPr marL="457200" indent="-457200" algn="l">
              <a:buFont typeface="Courier New" panose="02070309020205020404" pitchFamily="49" charset="0"/>
              <a:buChar char="o"/>
            </a:pPr>
            <a:r>
              <a:rPr lang="en-US" sz="2800" dirty="0">
                <a:solidFill>
                  <a:schemeClr val="tx1"/>
                </a:solidFill>
              </a:rPr>
              <a:t>Upcoming Deadline for NSF 22-632</a:t>
            </a:r>
          </a:p>
          <a:p>
            <a:r>
              <a:rPr lang="en-US" sz="3600" i="1" u="sng" dirty="0">
                <a:solidFill>
                  <a:srgbClr val="FFFF00"/>
                </a:solidFill>
              </a:rPr>
              <a:t>December 16</a:t>
            </a:r>
            <a:r>
              <a:rPr lang="en-US" sz="3600" u="sng" dirty="0">
                <a:solidFill>
                  <a:srgbClr val="FFFF00"/>
                </a:solidFill>
              </a:rPr>
              <a:t>, 2022</a:t>
            </a:r>
          </a:p>
          <a:p>
            <a:pPr marL="800100" lvl="1" indent="-342900" algn="l">
              <a:buFont typeface="Arial" charset="0"/>
              <a:buChar char="•"/>
            </a:pPr>
            <a:endParaRPr lang="en-US" sz="2800" dirty="0">
              <a:solidFill>
                <a:schemeClr val="tx1"/>
              </a:solidFill>
            </a:endParaRPr>
          </a:p>
          <a:p>
            <a:pPr marL="457200" indent="-457200" algn="l">
              <a:buFont typeface="Courier New" panose="02070309020205020404" pitchFamily="49" charset="0"/>
              <a:buChar char="o"/>
            </a:pPr>
            <a:r>
              <a:rPr lang="en-US" sz="2800" b="1" dirty="0">
                <a:solidFill>
                  <a:schemeClr val="tx1"/>
                </a:solidFill>
              </a:rPr>
              <a:t>Schedule:</a:t>
            </a:r>
          </a:p>
          <a:p>
            <a:pPr lvl="2" algn="l"/>
            <a:r>
              <a:rPr lang="en-US" sz="2400" dirty="0">
                <a:solidFill>
                  <a:schemeClr val="tx1"/>
                </a:solidFill>
              </a:rPr>
              <a:t>CSSI Review Panel Survey Out		December 1, 2022</a:t>
            </a:r>
          </a:p>
          <a:p>
            <a:pPr lvl="2" algn="l"/>
            <a:r>
              <a:rPr lang="en-US" sz="2400" dirty="0">
                <a:solidFill>
                  <a:schemeClr val="tx1"/>
                </a:solidFill>
              </a:rPr>
              <a:t>Proposals Due:  				December 16, 2022</a:t>
            </a:r>
          </a:p>
          <a:p>
            <a:pPr lvl="2" algn="l"/>
            <a:r>
              <a:rPr lang="en-US" sz="2400" dirty="0">
                <a:solidFill>
                  <a:schemeClr val="tx1"/>
                </a:solidFill>
              </a:rPr>
              <a:t>Review:					</a:t>
            </a:r>
            <a:r>
              <a:rPr lang="en-US" sz="2400">
                <a:solidFill>
                  <a:schemeClr val="tx1"/>
                </a:solidFill>
              </a:rPr>
              <a:t>Early 2023</a:t>
            </a:r>
            <a:endParaRPr lang="en-US" sz="2400" dirty="0">
              <a:solidFill>
                <a:schemeClr val="tx1"/>
              </a:solidFill>
            </a:endParaRPr>
          </a:p>
          <a:p>
            <a:pPr lvl="2" algn="l"/>
            <a:r>
              <a:rPr lang="en-US" sz="2400" dirty="0">
                <a:solidFill>
                  <a:schemeClr val="tx1"/>
                </a:solidFill>
              </a:rPr>
              <a:t>Announcement of Awards:  		Spring/Summer 2023</a:t>
            </a:r>
          </a:p>
        </p:txBody>
      </p:sp>
      <p:sp>
        <p:nvSpPr>
          <p:cNvPr id="3" name="Slide Number Placeholder 2"/>
          <p:cNvSpPr>
            <a:spLocks noGrp="1"/>
          </p:cNvSpPr>
          <p:nvPr>
            <p:ph type="sldNum" sz="quarter" idx="12"/>
          </p:nvPr>
        </p:nvSpPr>
        <p:spPr/>
        <p:txBody>
          <a:bodyPr/>
          <a:lstStyle/>
          <a:p>
            <a:fld id="{1403A9F4-2153-4E30-848A-357EB84591DA}" type="slidenum">
              <a:rPr lang="en-US" smtClean="0"/>
              <a:pPr/>
              <a:t>27</a:t>
            </a:fld>
            <a:endParaRPr lang="en-US"/>
          </a:p>
        </p:txBody>
      </p:sp>
    </p:spTree>
    <p:extLst>
      <p:ext uri="{BB962C8B-B14F-4D97-AF65-F5344CB8AC3E}">
        <p14:creationId xmlns:p14="http://schemas.microsoft.com/office/powerpoint/2010/main" val="3681506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5632"/>
            <a:ext cx="9905998" cy="1478570"/>
          </a:xfrm>
        </p:spPr>
        <p:txBody>
          <a:bodyPr>
            <a:normAutofit/>
          </a:bodyPr>
          <a:lstStyle/>
          <a:p>
            <a:pPr algn="ctr"/>
            <a:r>
              <a:rPr lang="en-US" sz="4200" b="1" dirty="0">
                <a:solidFill>
                  <a:schemeClr val="accent6">
                    <a:lumMod val="60000"/>
                    <a:lumOff val="40000"/>
                  </a:schemeClr>
                </a:solidFill>
              </a:rPr>
              <a:t>Thank you!</a:t>
            </a:r>
          </a:p>
        </p:txBody>
      </p:sp>
      <p:sp>
        <p:nvSpPr>
          <p:cNvPr id="5" name="Content Placeholder 4">
            <a:extLst>
              <a:ext uri="{FF2B5EF4-FFF2-40B4-BE49-F238E27FC236}">
                <a16:creationId xmlns:a16="http://schemas.microsoft.com/office/drawing/2014/main" id="{DD6C557F-DA34-4C79-9C6F-144F8E5E2380}"/>
              </a:ext>
            </a:extLst>
          </p:cNvPr>
          <p:cNvSpPr>
            <a:spLocks noGrp="1"/>
          </p:cNvSpPr>
          <p:nvPr>
            <p:ph idx="1"/>
          </p:nvPr>
        </p:nvSpPr>
        <p:spPr>
          <a:xfrm>
            <a:off x="1687750" y="1718545"/>
            <a:ext cx="9905999" cy="3030436"/>
          </a:xfrm>
        </p:spPr>
        <p:txBody>
          <a:bodyPr>
            <a:normAutofit/>
          </a:bodyPr>
          <a:lstStyle/>
          <a:p>
            <a:pPr marL="0" indent="0">
              <a:buNone/>
            </a:pPr>
            <a:r>
              <a:rPr lang="en-US" sz="2800"/>
              <a:t>Questions?</a:t>
            </a:r>
            <a:br>
              <a:rPr lang="en-US" sz="2800"/>
            </a:br>
            <a:br>
              <a:rPr lang="en-US" sz="2800"/>
            </a:br>
            <a:r>
              <a:rPr lang="en-US" sz="2800"/>
              <a:t>During Webinar: Via Zoom Q&amp;A</a:t>
            </a:r>
            <a:br>
              <a:rPr lang="en-US" sz="2800"/>
            </a:br>
            <a:br>
              <a:rPr lang="en-US" sz="2800"/>
            </a:br>
            <a:r>
              <a:rPr lang="en-US" sz="2800"/>
              <a:t>After Webinar: </a:t>
            </a:r>
            <a:r>
              <a:rPr lang="en-US" sz="2800">
                <a:hlinkClick r:id="rId3"/>
              </a:rPr>
              <a:t>CSSIQueries@nsf.gov</a:t>
            </a:r>
            <a:r>
              <a:rPr lang="en-US" sz="2800"/>
              <a:t> </a:t>
            </a:r>
          </a:p>
        </p:txBody>
      </p:sp>
      <p:sp>
        <p:nvSpPr>
          <p:cNvPr id="6" name="Subtitle 3">
            <a:extLst>
              <a:ext uri="{FF2B5EF4-FFF2-40B4-BE49-F238E27FC236}">
                <a16:creationId xmlns:a16="http://schemas.microsoft.com/office/drawing/2014/main" id="{6B6241FB-0E81-455A-9025-B0BCF4CDA287}"/>
              </a:ext>
            </a:extLst>
          </p:cNvPr>
          <p:cNvSpPr txBox="1">
            <a:spLocks/>
          </p:cNvSpPr>
          <p:nvPr/>
        </p:nvSpPr>
        <p:spPr>
          <a:xfrm>
            <a:off x="1687750" y="4748981"/>
            <a:ext cx="8518358" cy="1049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800">
                <a:solidFill>
                  <a:srgbClr val="FFFF00"/>
                </a:solidFill>
              </a:rPr>
              <a:t>Reminder: All CSSI proposals are due: </a:t>
            </a:r>
            <a:r>
              <a:rPr lang="en-US" sz="2800" u="sng">
                <a:solidFill>
                  <a:srgbClr val="FFFF00"/>
                </a:solidFill>
              </a:rPr>
              <a:t>December 16, 2022</a:t>
            </a:r>
          </a:p>
        </p:txBody>
      </p:sp>
      <p:sp>
        <p:nvSpPr>
          <p:cNvPr id="7" name="TextBox 6">
            <a:extLst>
              <a:ext uri="{FF2B5EF4-FFF2-40B4-BE49-F238E27FC236}">
                <a16:creationId xmlns:a16="http://schemas.microsoft.com/office/drawing/2014/main" id="{10EB6243-548D-4009-8680-57403C5B288F}"/>
              </a:ext>
            </a:extLst>
          </p:cNvPr>
          <p:cNvSpPr txBox="1"/>
          <p:nvPr/>
        </p:nvSpPr>
        <p:spPr>
          <a:xfrm>
            <a:off x="1753290" y="5599607"/>
            <a:ext cx="7923282" cy="1107996"/>
          </a:xfrm>
          <a:prstGeom prst="rect">
            <a:avLst/>
          </a:prstGeom>
          <a:noFill/>
        </p:spPr>
        <p:txBody>
          <a:bodyPr wrap="square">
            <a:spAutoFit/>
          </a:bodyPr>
          <a:lstStyle/>
          <a:p>
            <a:pPr algn="ctr"/>
            <a:r>
              <a:rPr lang="en-US" sz="2200"/>
              <a:t>For more information: </a:t>
            </a:r>
            <a:r>
              <a:rPr lang="en-US" sz="2200">
                <a:hlinkClick r:id="rId4"/>
              </a:rPr>
              <a:t>https://www.nsf.gov/pubs/2022/nsf22632/nsf22632.htm</a:t>
            </a:r>
            <a:endParaRPr lang="en-US" sz="2200"/>
          </a:p>
          <a:p>
            <a:pPr algn="ctr"/>
            <a:endParaRPr lang="en-US" sz="2200"/>
          </a:p>
        </p:txBody>
      </p:sp>
      <p:sp>
        <p:nvSpPr>
          <p:cNvPr id="4" name="Slide Number Placeholder 3">
            <a:extLst>
              <a:ext uri="{FF2B5EF4-FFF2-40B4-BE49-F238E27FC236}">
                <a16:creationId xmlns:a16="http://schemas.microsoft.com/office/drawing/2014/main" id="{ED5AB796-A946-CB48-A709-247282B0902D}"/>
              </a:ext>
            </a:extLst>
          </p:cNvPr>
          <p:cNvSpPr>
            <a:spLocks noGrp="1"/>
          </p:cNvSpPr>
          <p:nvPr>
            <p:ph type="sldNum" sz="quarter" idx="12"/>
          </p:nvPr>
        </p:nvSpPr>
        <p:spPr/>
        <p:txBody>
          <a:bodyPr/>
          <a:lstStyle/>
          <a:p>
            <a:fld id="{1403A9F4-2153-4E30-848A-357EB84591DA}" type="slidenum">
              <a:rPr lang="en-US" smtClean="0"/>
              <a:t>28</a:t>
            </a:fld>
            <a:endParaRPr lang="en-US"/>
          </a:p>
        </p:txBody>
      </p:sp>
    </p:spTree>
    <p:extLst>
      <p:ext uri="{BB962C8B-B14F-4D97-AF65-F5344CB8AC3E}">
        <p14:creationId xmlns:p14="http://schemas.microsoft.com/office/powerpoint/2010/main" val="26892298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9554" y="214489"/>
            <a:ext cx="8229600" cy="838200"/>
          </a:xfrm>
        </p:spPr>
        <p:txBody>
          <a:bodyPr>
            <a:normAutofit/>
          </a:bodyPr>
          <a:lstStyle/>
          <a:p>
            <a:r>
              <a:rPr lang="en-US" b="1">
                <a:solidFill>
                  <a:schemeClr val="accent6">
                    <a:lumMod val="60000"/>
                    <a:lumOff val="40000"/>
                  </a:schemeClr>
                </a:solidFill>
              </a:rPr>
              <a:t>Frequently Asked Questions (1)</a:t>
            </a:r>
          </a:p>
        </p:txBody>
      </p:sp>
      <p:sp>
        <p:nvSpPr>
          <p:cNvPr id="5" name="Slide Number Placeholder 4">
            <a:extLst>
              <a:ext uri="{FF2B5EF4-FFF2-40B4-BE49-F238E27FC236}">
                <a16:creationId xmlns:a16="http://schemas.microsoft.com/office/drawing/2014/main" id="{CBAC667B-3A78-854E-AB9F-AA66FDAEE62A}"/>
              </a:ext>
            </a:extLst>
          </p:cNvPr>
          <p:cNvSpPr>
            <a:spLocks noGrp="1"/>
          </p:cNvSpPr>
          <p:nvPr>
            <p:ph type="sldNum" sz="quarter" idx="12"/>
          </p:nvPr>
        </p:nvSpPr>
        <p:spPr/>
        <p:txBody>
          <a:bodyPr/>
          <a:lstStyle/>
          <a:p>
            <a:fld id="{1403A9F4-2153-4E30-848A-357EB84591DA}" type="slidenum">
              <a:rPr lang="en-US" smtClean="0"/>
              <a:t>29</a:t>
            </a:fld>
            <a:endParaRPr lang="en-US"/>
          </a:p>
        </p:txBody>
      </p:sp>
      <p:sp>
        <p:nvSpPr>
          <p:cNvPr id="3" name="TextBox 2"/>
          <p:cNvSpPr txBox="1"/>
          <p:nvPr/>
        </p:nvSpPr>
        <p:spPr>
          <a:xfrm>
            <a:off x="1209554" y="1175824"/>
            <a:ext cx="10194924" cy="6001643"/>
          </a:xfrm>
          <a:prstGeom prst="rect">
            <a:avLst/>
          </a:prstGeom>
          <a:noFill/>
        </p:spPr>
        <p:txBody>
          <a:bodyPr wrap="square" rtlCol="0">
            <a:spAutoFit/>
          </a:bodyPr>
          <a:lstStyle/>
          <a:p>
            <a:r>
              <a:rPr lang="en-US" sz="2400" i="1"/>
              <a:t>Q: If I am the PI, co-PI or Senior Personnel on a proposal to CSSI (NSF 22-632):</a:t>
            </a:r>
          </a:p>
          <a:p>
            <a:pPr marL="742950" lvl="1" indent="-285750">
              <a:buFont typeface="Arial" charset="0"/>
              <a:buChar char="•"/>
            </a:pPr>
            <a:r>
              <a:rPr lang="en-US" sz="2400" i="1"/>
              <a:t>Can I be the PI on any other proposal to CSSI			</a:t>
            </a:r>
            <a:r>
              <a:rPr lang="en-US" sz="2400"/>
              <a:t>	NO</a:t>
            </a:r>
          </a:p>
          <a:p>
            <a:pPr marL="742950" lvl="1" indent="-285750">
              <a:buFont typeface="Arial" charset="0"/>
              <a:buChar char="•"/>
            </a:pPr>
            <a:r>
              <a:rPr lang="en-US" sz="2400" i="1"/>
              <a:t>Can I be a co-PI on any other proposal to CSSI</a:t>
            </a:r>
            <a:r>
              <a:rPr lang="en-US" sz="2400"/>
              <a:t>				NO</a:t>
            </a:r>
          </a:p>
          <a:p>
            <a:pPr marL="742950" lvl="1" indent="-285750">
              <a:buFont typeface="Arial" charset="0"/>
              <a:buChar char="•"/>
            </a:pPr>
            <a:r>
              <a:rPr lang="en-US" sz="2400" i="1"/>
              <a:t>Can I be Senior Personnel on any other proposal to CSSI	</a:t>
            </a:r>
            <a:r>
              <a:rPr lang="en-US" sz="2400"/>
              <a:t>NO</a:t>
            </a:r>
          </a:p>
          <a:p>
            <a:pPr marL="742950" lvl="1" indent="-285750">
              <a:buFont typeface="Arial" charset="0"/>
              <a:buChar char="•"/>
            </a:pPr>
            <a:endParaRPr lang="en-US" sz="2400"/>
          </a:p>
          <a:p>
            <a:r>
              <a:rPr lang="en-US" sz="2400" b="1" i="1"/>
              <a:t>An individual may participate as PI, co-PI, or other Senior Personnel on at most one proposal across the Elements, Framework Implementations, and Transition to Sustainability class of awards for this solicitation.</a:t>
            </a:r>
          </a:p>
          <a:p>
            <a:endParaRPr lang="en-US" sz="2400" b="1" i="1"/>
          </a:p>
          <a:p>
            <a:r>
              <a:rPr lang="en-US" sz="2400" b="1" i="1"/>
              <a:t>In the event that any individual exceeds this limit, any proposal submitted to this solicitation with this individual listed as PI, co-PI, or Senior Personnel after the first proposal is received at NSF </a:t>
            </a:r>
            <a:r>
              <a:rPr lang="en-US" sz="2400" b="1" i="1" u="sng"/>
              <a:t>will be returned without review</a:t>
            </a:r>
            <a:r>
              <a:rPr lang="en-US" sz="2400" b="1" i="1"/>
              <a:t>.</a:t>
            </a:r>
          </a:p>
          <a:p>
            <a:endParaRPr lang="en-US" sz="2400" b="1" i="1"/>
          </a:p>
          <a:p>
            <a:endParaRPr lang="en-US" sz="2400" b="1" i="1"/>
          </a:p>
          <a:p>
            <a:endParaRPr lang="en-US" sz="2400" b="1" i="1"/>
          </a:p>
          <a:p>
            <a:endParaRPr lang="en-US" sz="2400" b="1" i="1"/>
          </a:p>
        </p:txBody>
      </p:sp>
    </p:spTree>
    <p:extLst>
      <p:ext uri="{BB962C8B-B14F-4D97-AF65-F5344CB8AC3E}">
        <p14:creationId xmlns:p14="http://schemas.microsoft.com/office/powerpoint/2010/main" val="1578879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1478" y="228601"/>
            <a:ext cx="8229600" cy="1143000"/>
          </a:xfrm>
        </p:spPr>
        <p:txBody>
          <a:bodyPr>
            <a:normAutofit/>
          </a:bodyPr>
          <a:lstStyle/>
          <a:p>
            <a:r>
              <a:rPr lang="en-US" b="1" cap="none">
                <a:solidFill>
                  <a:schemeClr val="accent6">
                    <a:lumMod val="60000"/>
                    <a:lumOff val="40000"/>
                  </a:schemeClr>
                </a:solidFill>
              </a:rPr>
              <a:t>NSF CSSI</a:t>
            </a:r>
            <a:r>
              <a:rPr lang="en-US" b="1" cap="none" baseline="30000">
                <a:solidFill>
                  <a:schemeClr val="accent6">
                    <a:lumMod val="60000"/>
                    <a:lumOff val="40000"/>
                  </a:schemeClr>
                </a:solidFill>
              </a:rPr>
              <a:t> </a:t>
            </a:r>
            <a:r>
              <a:rPr lang="en-US" b="1" cap="none">
                <a:solidFill>
                  <a:schemeClr val="accent6">
                    <a:lumMod val="60000"/>
                    <a:lumOff val="40000"/>
                  </a:schemeClr>
                </a:solidFill>
              </a:rPr>
              <a:t>Program</a:t>
            </a:r>
            <a:endParaRPr lang="en-US" b="1" i="1" cap="none">
              <a:solidFill>
                <a:schemeClr val="accent6">
                  <a:lumMod val="60000"/>
                  <a:lumOff val="40000"/>
                </a:schemeClr>
              </a:solidFill>
            </a:endParaRPr>
          </a:p>
        </p:txBody>
      </p:sp>
      <p:sp>
        <p:nvSpPr>
          <p:cNvPr id="3" name="Content Placeholder 2"/>
          <p:cNvSpPr>
            <a:spLocks noGrp="1"/>
          </p:cNvSpPr>
          <p:nvPr>
            <p:ph idx="1"/>
          </p:nvPr>
        </p:nvSpPr>
        <p:spPr>
          <a:xfrm>
            <a:off x="1295399" y="1371601"/>
            <a:ext cx="10029825" cy="5257799"/>
          </a:xfrm>
        </p:spPr>
        <p:txBody>
          <a:bodyPr>
            <a:normAutofit/>
          </a:bodyPr>
          <a:lstStyle/>
          <a:p>
            <a:pPr>
              <a:buFont typeface="Courier New" panose="02070309020205020404" pitchFamily="49" charset="0"/>
              <a:buChar char="o"/>
            </a:pPr>
            <a:r>
              <a:rPr lang="en-US" sz="2800"/>
              <a:t> Supports the </a:t>
            </a:r>
            <a:r>
              <a:rPr lang="en-US" sz="2800" b="1" u="sng"/>
              <a:t>development and deployment </a:t>
            </a:r>
            <a:r>
              <a:rPr lang="en-US" sz="2800"/>
              <a:t>of robust, reliable and sustainable </a:t>
            </a:r>
            <a:r>
              <a:rPr lang="en-US" sz="2800" b="1" u="sng"/>
              <a:t>data and software cyberinfrastructure</a:t>
            </a:r>
          </a:p>
          <a:p>
            <a:pPr>
              <a:buFont typeface="Courier New" panose="02070309020205020404" pitchFamily="49" charset="0"/>
              <a:buChar char="o"/>
            </a:pPr>
            <a:r>
              <a:rPr lang="en-US" sz="2800"/>
              <a:t> Brings </a:t>
            </a:r>
            <a:r>
              <a:rPr lang="en-US" sz="2800" b="1" u="sng"/>
              <a:t>innovative</a:t>
            </a:r>
            <a:r>
              <a:rPr lang="en-US" sz="2800"/>
              <a:t> capabilities towards sustained scientific innovation and discovery </a:t>
            </a:r>
          </a:p>
          <a:p>
            <a:pPr>
              <a:buFont typeface="Courier New" panose="02070309020205020404" pitchFamily="49" charset="0"/>
              <a:buChar char="o"/>
            </a:pPr>
            <a:r>
              <a:rPr lang="en-US" sz="2800"/>
              <a:t> Provides a </a:t>
            </a:r>
            <a:r>
              <a:rPr lang="en-US" sz="2800" b="1" u="sng"/>
              <a:t>cross-directorate</a:t>
            </a:r>
            <a:r>
              <a:rPr lang="en-US" sz="2800"/>
              <a:t> opportunity to advance common approaches to sustain and innovate research cyberinfrastructures.</a:t>
            </a:r>
          </a:p>
          <a:p>
            <a:pPr>
              <a:buFont typeface="Courier New" panose="02070309020205020404" pitchFamily="49" charset="0"/>
              <a:buChar char="o"/>
            </a:pPr>
            <a:r>
              <a:rPr lang="en-US" sz="2800"/>
              <a:t> Follows accepted data management and software development practices</a:t>
            </a:r>
            <a:endParaRPr lang="en-US"/>
          </a:p>
        </p:txBody>
      </p:sp>
      <p:sp>
        <p:nvSpPr>
          <p:cNvPr id="4" name="Slide Number Placeholder 3"/>
          <p:cNvSpPr>
            <a:spLocks noGrp="1"/>
          </p:cNvSpPr>
          <p:nvPr>
            <p:ph type="sldNum" sz="quarter" idx="12"/>
          </p:nvPr>
        </p:nvSpPr>
        <p:spPr/>
        <p:txBody>
          <a:bodyPr/>
          <a:lstStyle/>
          <a:p>
            <a:fld id="{1403A9F4-2153-4E30-848A-357EB84591DA}" type="slidenum">
              <a:rPr lang="en-US" smtClean="0"/>
              <a:t>3</a:t>
            </a:fld>
            <a:endParaRPr lang="en-US"/>
          </a:p>
        </p:txBody>
      </p:sp>
    </p:spTree>
    <p:extLst>
      <p:ext uri="{BB962C8B-B14F-4D97-AF65-F5344CB8AC3E}">
        <p14:creationId xmlns:p14="http://schemas.microsoft.com/office/powerpoint/2010/main" val="103960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D3FB575F-F2A8-4655-B7B6-1272DB0082E7}"/>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Frequently Asked Questions (2)</a:t>
            </a:r>
          </a:p>
        </p:txBody>
      </p:sp>
      <p:sp>
        <p:nvSpPr>
          <p:cNvPr id="3" name="TextBox 2"/>
          <p:cNvSpPr txBox="1"/>
          <p:nvPr/>
        </p:nvSpPr>
        <p:spPr>
          <a:xfrm>
            <a:off x="1209554" y="1078089"/>
            <a:ext cx="9421838" cy="5324535"/>
          </a:xfrm>
          <a:prstGeom prst="rect">
            <a:avLst/>
          </a:prstGeom>
          <a:noFill/>
        </p:spPr>
        <p:txBody>
          <a:bodyPr wrap="square" lIns="91440" tIns="45720" rIns="91440" bIns="45720" rtlCol="0" anchor="t">
            <a:spAutoFit/>
          </a:bodyPr>
          <a:lstStyle/>
          <a:p>
            <a:r>
              <a:rPr lang="en-US" sz="2000" i="1"/>
              <a:t>Q: What types of organizations are allowed to submit proposals?</a:t>
            </a:r>
          </a:p>
          <a:p>
            <a:endParaRPr lang="en-US" sz="2000" i="1"/>
          </a:p>
          <a:p>
            <a:pPr marL="742950" lvl="1" indent="-285750">
              <a:buFont typeface="Arial" charset="0"/>
              <a:buChar char="•"/>
            </a:pPr>
            <a:r>
              <a:rPr lang="en-US" sz="2000" b="1" i="1"/>
              <a:t>Universities and Colleges </a:t>
            </a:r>
            <a:r>
              <a:rPr lang="en-US" sz="2000"/>
              <a:t>- Universities and two- and four-year colleges (including community colleges) accredited in, and having a campus located in, the US acting on behalf of their faculty members. Such organizations also are referred to as academic institutions. </a:t>
            </a:r>
          </a:p>
          <a:p>
            <a:pPr marL="742950" lvl="1" indent="-285750">
              <a:buFont typeface="Arial" charset="0"/>
              <a:buChar char="•"/>
            </a:pPr>
            <a:r>
              <a:rPr lang="en-US" sz="2000" b="1" i="1"/>
              <a:t>Non-profit, non-academic organizations</a:t>
            </a:r>
            <a:r>
              <a:rPr lang="en-US" sz="2000"/>
              <a:t>: Independent museums, observatories, research labs, professional societies and similar organizations in the U.S. associated with educational or research activities. </a:t>
            </a:r>
          </a:p>
          <a:p>
            <a:pPr marL="742950" lvl="1" indent="-285750">
              <a:buFont typeface="Arial" charset="0"/>
              <a:buChar char="•"/>
            </a:pPr>
            <a:r>
              <a:rPr lang="en-US" sz="2000" b="1" i="1"/>
              <a:t>NSF-sponsored federally funded research and development centers (FFRDCs)</a:t>
            </a:r>
            <a:r>
              <a:rPr lang="en-US" sz="2000"/>
              <a:t>, provided that they are not including costs for which federal funds have already been awarded or are expected to be awarded. </a:t>
            </a:r>
          </a:p>
          <a:p>
            <a:pPr marL="1200150" lvl="2" indent="-285750">
              <a:buFont typeface="Arial" charset="0"/>
              <a:buChar char="•"/>
            </a:pPr>
            <a:endParaRPr lang="en-US" sz="2000"/>
          </a:p>
          <a:p>
            <a:r>
              <a:rPr lang="en-US" sz="2000" i="1"/>
              <a:t>Q: How can other organizations (e.g., industry, international partners) participate?</a:t>
            </a:r>
          </a:p>
          <a:p>
            <a:pPr marL="285750" indent="-285750">
              <a:buFont typeface="Arial" charset="0"/>
              <a:buChar char="•"/>
            </a:pPr>
            <a:endParaRPr lang="en-US" sz="2000" i="1"/>
          </a:p>
          <a:p>
            <a:pPr lvl="1"/>
            <a:r>
              <a:rPr lang="en-US" sz="2000"/>
              <a:t>Organizations eligible to serve as </a:t>
            </a:r>
            <a:r>
              <a:rPr lang="en-US" sz="2000" err="1"/>
              <a:t>subawardees</a:t>
            </a:r>
            <a:r>
              <a:rPr lang="en-US" sz="2000"/>
              <a:t> are all organizations eligible under the guidelines of the NSF </a:t>
            </a:r>
            <a:r>
              <a:rPr lang="en-US" sz="2000" i="1"/>
              <a:t>Proposal &amp; Award Policies &amp; Procedures Guide (PAPPG)</a:t>
            </a:r>
            <a:r>
              <a:rPr lang="en-US" sz="2000"/>
              <a:t>.</a:t>
            </a:r>
          </a:p>
        </p:txBody>
      </p:sp>
      <p:sp>
        <p:nvSpPr>
          <p:cNvPr id="5" name="Slide Number Placeholder 4">
            <a:extLst>
              <a:ext uri="{FF2B5EF4-FFF2-40B4-BE49-F238E27FC236}">
                <a16:creationId xmlns:a16="http://schemas.microsoft.com/office/drawing/2014/main" id="{6B0BC6CE-CBC1-4F46-A741-2855CEA76748}"/>
              </a:ext>
            </a:extLst>
          </p:cNvPr>
          <p:cNvSpPr>
            <a:spLocks noGrp="1"/>
          </p:cNvSpPr>
          <p:nvPr>
            <p:ph type="sldNum" sz="quarter" idx="12"/>
          </p:nvPr>
        </p:nvSpPr>
        <p:spPr/>
        <p:txBody>
          <a:bodyPr/>
          <a:lstStyle/>
          <a:p>
            <a:fld id="{1403A9F4-2153-4E30-848A-357EB84591DA}" type="slidenum">
              <a:rPr lang="en-US" smtClean="0"/>
              <a:t>30</a:t>
            </a:fld>
            <a:endParaRPr lang="en-US"/>
          </a:p>
        </p:txBody>
      </p:sp>
    </p:spTree>
    <p:extLst>
      <p:ext uri="{BB962C8B-B14F-4D97-AF65-F5344CB8AC3E}">
        <p14:creationId xmlns:p14="http://schemas.microsoft.com/office/powerpoint/2010/main" val="980745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8A5B0CC-58C7-4F0D-B8BA-46E6370A3B78}"/>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Frequently Asked Questions (3)</a:t>
            </a:r>
          </a:p>
        </p:txBody>
      </p:sp>
      <p:sp>
        <p:nvSpPr>
          <p:cNvPr id="3" name="TextBox 2"/>
          <p:cNvSpPr txBox="1"/>
          <p:nvPr/>
        </p:nvSpPr>
        <p:spPr>
          <a:xfrm>
            <a:off x="1209554" y="1258109"/>
            <a:ext cx="9223103" cy="4832092"/>
          </a:xfrm>
          <a:prstGeom prst="rect">
            <a:avLst/>
          </a:prstGeom>
          <a:noFill/>
        </p:spPr>
        <p:txBody>
          <a:bodyPr wrap="square" rtlCol="0">
            <a:spAutoFit/>
          </a:bodyPr>
          <a:lstStyle/>
          <a:p>
            <a:r>
              <a:rPr lang="en-US" sz="2200" i="1"/>
              <a:t>Q: How can a proposal integrate industry collaboration into the project?</a:t>
            </a:r>
            <a:r>
              <a:rPr lang="en-US" sz="2200"/>
              <a:t>   </a:t>
            </a:r>
          </a:p>
          <a:p>
            <a:pPr marL="742950" lvl="1" indent="-285750">
              <a:buFont typeface="Arial" charset="0"/>
              <a:buChar char="•"/>
            </a:pPr>
            <a:endParaRPr lang="en-US" sz="2200"/>
          </a:p>
          <a:p>
            <a:pPr marL="742950" lvl="1" indent="-285750">
              <a:buFont typeface="Arial" charset="0"/>
              <a:buChar char="•"/>
            </a:pPr>
            <a:r>
              <a:rPr lang="en-US" sz="2200"/>
              <a:t>Industry participants may be included as a subaward within the proposal.  </a:t>
            </a:r>
          </a:p>
          <a:p>
            <a:pPr marL="742950" lvl="1" indent="-285750">
              <a:buFont typeface="Arial" charset="0"/>
              <a:buChar char="•"/>
            </a:pPr>
            <a:r>
              <a:rPr lang="en-US" sz="2200"/>
              <a:t>Industry investigators may serve as co-PIs or senior personnel on a proposal.  (See PAPPG, Part I, E.3).  </a:t>
            </a:r>
          </a:p>
          <a:p>
            <a:pPr marL="742950" lvl="1" indent="-285750">
              <a:buFont typeface="Arial" charset="0"/>
              <a:buChar char="•"/>
            </a:pPr>
            <a:r>
              <a:rPr lang="en-US" sz="2200"/>
              <a:t>Industry participants may be (unfunded) collaborators.</a:t>
            </a:r>
          </a:p>
          <a:p>
            <a:pPr marL="742950" lvl="1" indent="-285750">
              <a:buFont typeface="Arial" charset="0"/>
              <a:buChar char="•"/>
            </a:pPr>
            <a:r>
              <a:rPr lang="en-US" sz="2200"/>
              <a:t>Industry participation should be integrated through the management plan. </a:t>
            </a:r>
          </a:p>
          <a:p>
            <a:pPr marL="1200150" lvl="2" indent="-285750">
              <a:buFont typeface="Arial" charset="0"/>
              <a:buChar char="•"/>
            </a:pPr>
            <a:endParaRPr lang="en-US" sz="2200"/>
          </a:p>
          <a:p>
            <a:pPr lvl="0"/>
            <a:r>
              <a:rPr lang="en-US" sz="2200" i="1"/>
              <a:t>Q: Can a foreign organization submit a proposal?</a:t>
            </a:r>
          </a:p>
          <a:p>
            <a:pPr marL="742950" lvl="1" indent="-285750">
              <a:buFont typeface="Arial" charset="0"/>
              <a:buChar char="•"/>
            </a:pPr>
            <a:endParaRPr lang="en-US" sz="2200"/>
          </a:p>
          <a:p>
            <a:pPr lvl="1"/>
            <a:r>
              <a:rPr lang="en-US" sz="2200"/>
              <a:t>NSF rarely provides support to foreign organizations. NSF will consider proposals for cooperative projects involving US and foreign organizations, provided support is requested only for the US portion of the collaborative effort. </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31</a:t>
            </a:fld>
            <a:endParaRPr lang="en-US"/>
          </a:p>
        </p:txBody>
      </p:sp>
    </p:spTree>
    <p:extLst>
      <p:ext uri="{BB962C8B-B14F-4D97-AF65-F5344CB8AC3E}">
        <p14:creationId xmlns:p14="http://schemas.microsoft.com/office/powerpoint/2010/main" val="5022073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5824495-4BF1-4146-9583-8A72676E6CA6}"/>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Frequently Asked Questions (4)</a:t>
            </a:r>
          </a:p>
        </p:txBody>
      </p:sp>
      <p:sp>
        <p:nvSpPr>
          <p:cNvPr id="3" name="TextBox 2"/>
          <p:cNvSpPr txBox="1"/>
          <p:nvPr/>
        </p:nvSpPr>
        <p:spPr>
          <a:xfrm>
            <a:off x="1209554" y="1052689"/>
            <a:ext cx="10122026" cy="5586145"/>
          </a:xfrm>
          <a:prstGeom prst="rect">
            <a:avLst/>
          </a:prstGeom>
          <a:noFill/>
        </p:spPr>
        <p:txBody>
          <a:bodyPr wrap="square" rtlCol="0">
            <a:spAutoFit/>
          </a:bodyPr>
          <a:lstStyle/>
          <a:p>
            <a:r>
              <a:rPr lang="en-US" sz="2100" i="1"/>
              <a:t>Q: We are asked for several additional documents: Two of them are “Project Personnel and Partner Institutions”, and “Collaborators and Other Affiliations”.  How are these documents different, and why does NSF need both of these documents?</a:t>
            </a:r>
          </a:p>
          <a:p>
            <a:r>
              <a:rPr lang="en-US" sz="2100"/>
              <a:t>   </a:t>
            </a:r>
          </a:p>
          <a:p>
            <a:pPr marL="742950" lvl="1" indent="-285750">
              <a:buFont typeface="Arial" charset="0"/>
              <a:buChar char="•"/>
            </a:pPr>
            <a:r>
              <a:rPr lang="en-US" sz="2100"/>
              <a:t>In the “</a:t>
            </a:r>
            <a:r>
              <a:rPr lang="en-US" sz="2100" b="1"/>
              <a:t>Project Personnel and Partner Institutions</a:t>
            </a:r>
            <a:r>
              <a:rPr lang="en-US" sz="2100"/>
              <a:t>” you must provide information for </a:t>
            </a:r>
            <a:r>
              <a:rPr lang="en-US" sz="2100" b="1" u="sng"/>
              <a:t>all</a:t>
            </a:r>
            <a:r>
              <a:rPr lang="en-US" sz="2100"/>
              <a:t> personnel and organizations involved in the </a:t>
            </a:r>
            <a:r>
              <a:rPr lang="en-US" sz="2100" u="sng"/>
              <a:t>proposed project</a:t>
            </a:r>
            <a:r>
              <a:rPr lang="en-US" sz="2100"/>
              <a:t>. The list must include all PIs, co-PIs, Senior Personnel, paid/unpaid Consultants or Collaborators, </a:t>
            </a:r>
            <a:r>
              <a:rPr lang="en-US" sz="2100" err="1"/>
              <a:t>Subawardees</a:t>
            </a:r>
            <a:r>
              <a:rPr lang="en-US" sz="2100"/>
              <a:t>, Postdocs, project-level advisory committee members, and writers of letters of support. The listing is collected by the project lead and entered as a Supplementary Document, which is then automatically included with all proposals in a project.  NSF staff and the reviewers use this information in the merit review process to manage conflicts of interest.</a:t>
            </a:r>
          </a:p>
          <a:p>
            <a:pPr lvl="1"/>
            <a:endParaRPr lang="en-US" sz="2100"/>
          </a:p>
          <a:p>
            <a:pPr marL="742950" lvl="1" indent="-285750">
              <a:buFont typeface="Arial" charset="0"/>
              <a:buChar char="•"/>
            </a:pPr>
            <a:r>
              <a:rPr lang="en-US" sz="2100"/>
              <a:t>For the “</a:t>
            </a:r>
            <a:r>
              <a:rPr lang="en-US" sz="2100" b="1"/>
              <a:t>Collaborators and Other Affiliations</a:t>
            </a:r>
            <a:r>
              <a:rPr lang="en-US" sz="2100"/>
              <a:t>” a completed spreadsheet is entered for each PI, co-PI, or senior personnel  within each proposal and, as Single Copy Documents, are available only to NSF staff. Proposers should follow the guidance specified in Chapter II.C.1.e of the NSF PAPPG</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32</a:t>
            </a:fld>
            <a:endParaRPr lang="en-US"/>
          </a:p>
        </p:txBody>
      </p:sp>
    </p:spTree>
    <p:extLst>
      <p:ext uri="{BB962C8B-B14F-4D97-AF65-F5344CB8AC3E}">
        <p14:creationId xmlns:p14="http://schemas.microsoft.com/office/powerpoint/2010/main" val="343252592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61EF268-34F6-422B-A07F-2DC31E277E13}"/>
              </a:ext>
            </a:extLst>
          </p:cNvPr>
          <p:cNvSpPr txBox="1">
            <a:spLocks noGrp="1"/>
          </p:cNvSpPr>
          <p:nvPr>
            <p:ph type="title" idx="4294967295"/>
          </p:nvPr>
        </p:nvSpPr>
        <p:spPr>
          <a:xfrm>
            <a:off x="1209554" y="214489"/>
            <a:ext cx="8229600" cy="838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3600" kern="1200" cap="none"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chemeClr val="accent6">
                    <a:lumMod val="60000"/>
                    <a:lumOff val="40000"/>
                  </a:schemeClr>
                </a:solidFill>
                <a:effectLst/>
                <a:uLnTx/>
                <a:uFillTx/>
                <a:latin typeface="+mj-lt"/>
                <a:ea typeface="+mj-ea"/>
                <a:cs typeface="+mj-cs"/>
              </a:rPr>
              <a:t>Frequently Asked Questions (5)</a:t>
            </a:r>
          </a:p>
        </p:txBody>
      </p:sp>
      <p:sp>
        <p:nvSpPr>
          <p:cNvPr id="3" name="TextBox 2"/>
          <p:cNvSpPr txBox="1"/>
          <p:nvPr/>
        </p:nvSpPr>
        <p:spPr>
          <a:xfrm>
            <a:off x="1116433" y="1156936"/>
            <a:ext cx="9866013" cy="4154984"/>
          </a:xfrm>
          <a:prstGeom prst="rect">
            <a:avLst/>
          </a:prstGeom>
          <a:noFill/>
        </p:spPr>
        <p:txBody>
          <a:bodyPr wrap="square" rtlCol="0">
            <a:spAutoFit/>
          </a:bodyPr>
          <a:lstStyle/>
          <a:p>
            <a:r>
              <a:rPr lang="en-US" sz="2200" i="1"/>
              <a:t>Q: The program solicitation lists “Deliverables” and “Milestones" in section V. A. under both the 15-page Project Description and under the supplementary document labeled “Delivery Mechanism and Community Usage Metrics”. How do we address this?</a:t>
            </a:r>
          </a:p>
          <a:p>
            <a:pPr marL="285750" indent="-285750">
              <a:buFont typeface="Arial" charset="0"/>
              <a:buChar char="•"/>
            </a:pPr>
            <a:endParaRPr lang="en-US" sz="2200" b="1" i="1"/>
          </a:p>
          <a:p>
            <a:pPr marL="742950" lvl="1" indent="-285750">
              <a:buFont typeface="Arial" charset="0"/>
              <a:buChar char="•"/>
            </a:pPr>
            <a:r>
              <a:rPr lang="en-US" sz="2200"/>
              <a:t>The Project description should explicitly address “Deliverables” and “Metrics”</a:t>
            </a:r>
          </a:p>
          <a:p>
            <a:pPr marL="742950" lvl="1" indent="-285750">
              <a:buFont typeface="Arial" charset="0"/>
              <a:buChar char="•"/>
            </a:pPr>
            <a:endParaRPr lang="en-US" sz="2200"/>
          </a:p>
          <a:p>
            <a:pPr marL="742950" lvl="1" indent="-285750">
              <a:buFont typeface="Arial" charset="0"/>
              <a:buChar char="•"/>
            </a:pPr>
            <a:r>
              <a:rPr lang="en-US" sz="2200"/>
              <a:t>In addition, the "Delivery Mechanism and Community Usage Metrics” supplemental document is required. </a:t>
            </a:r>
          </a:p>
          <a:p>
            <a:pPr marL="742950" lvl="1" indent="-285750">
              <a:buFont typeface="Arial" charset="0"/>
              <a:buChar char="•"/>
            </a:pPr>
            <a:endParaRPr lang="en-US" sz="2200"/>
          </a:p>
          <a:p>
            <a:pPr marL="742950" lvl="1" indent="-285750">
              <a:buFont typeface="Arial" charset="0"/>
              <a:buChar char="•"/>
            </a:pPr>
            <a:r>
              <a:rPr lang="en-US" sz="2200"/>
              <a:t>The two components need not be the same but are required. You can choose to address them with different amount of detail in each of those documents (with a duplication being one option).</a:t>
            </a:r>
          </a:p>
        </p:txBody>
      </p:sp>
      <p:sp>
        <p:nvSpPr>
          <p:cNvPr id="5" name="Slide Number Placeholder 4">
            <a:extLst>
              <a:ext uri="{FF2B5EF4-FFF2-40B4-BE49-F238E27FC236}">
                <a16:creationId xmlns:a16="http://schemas.microsoft.com/office/drawing/2014/main" id="{FA8B5F14-28D1-2645-949D-F49ED8D4F805}"/>
              </a:ext>
            </a:extLst>
          </p:cNvPr>
          <p:cNvSpPr>
            <a:spLocks noGrp="1"/>
          </p:cNvSpPr>
          <p:nvPr>
            <p:ph type="sldNum" sz="quarter" idx="12"/>
          </p:nvPr>
        </p:nvSpPr>
        <p:spPr/>
        <p:txBody>
          <a:bodyPr/>
          <a:lstStyle/>
          <a:p>
            <a:fld id="{1403A9F4-2153-4E30-848A-357EB84591DA}" type="slidenum">
              <a:rPr lang="en-US" smtClean="0"/>
              <a:t>33</a:t>
            </a:fld>
            <a:endParaRPr lang="en-US"/>
          </a:p>
        </p:txBody>
      </p:sp>
    </p:spTree>
    <p:extLst>
      <p:ext uri="{BB962C8B-B14F-4D97-AF65-F5344CB8AC3E}">
        <p14:creationId xmlns:p14="http://schemas.microsoft.com/office/powerpoint/2010/main" val="42736335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9F86A76-EA65-4C7F-A698-05C9D0B55A83}"/>
              </a:ext>
            </a:extLst>
          </p:cNvPr>
          <p:cNvSpPr>
            <a:spLocks noGrp="1"/>
          </p:cNvSpPr>
          <p:nvPr>
            <p:ph type="title"/>
          </p:nvPr>
        </p:nvSpPr>
        <p:spPr>
          <a:xfrm>
            <a:off x="1209554" y="214489"/>
            <a:ext cx="8229600" cy="838200"/>
          </a:xfrm>
        </p:spPr>
        <p:txBody>
          <a:bodyPr>
            <a:normAutofit/>
          </a:bodyPr>
          <a:lstStyle/>
          <a:p>
            <a:r>
              <a:rPr lang="en-US" b="1" dirty="0">
                <a:solidFill>
                  <a:schemeClr val="accent6">
                    <a:lumMod val="60000"/>
                    <a:lumOff val="40000"/>
                  </a:schemeClr>
                </a:solidFill>
              </a:rPr>
              <a:t>Frequently Asked Questions (6)</a:t>
            </a:r>
          </a:p>
        </p:txBody>
      </p:sp>
      <p:sp>
        <p:nvSpPr>
          <p:cNvPr id="3" name="TextBox 2"/>
          <p:cNvSpPr txBox="1"/>
          <p:nvPr/>
        </p:nvSpPr>
        <p:spPr>
          <a:xfrm>
            <a:off x="1189306" y="1178732"/>
            <a:ext cx="9813388" cy="5632311"/>
          </a:xfrm>
          <a:prstGeom prst="rect">
            <a:avLst/>
          </a:prstGeom>
          <a:noFill/>
        </p:spPr>
        <p:txBody>
          <a:bodyPr wrap="square" rtlCol="0">
            <a:spAutoFit/>
          </a:bodyPr>
          <a:lstStyle/>
          <a:p>
            <a:r>
              <a:rPr lang="en-US" sz="2400" i="1"/>
              <a:t>Q: How does the CSSI program differ from programs such as Computational and Data-Enabled Science and Engineering (CDS&amp;E), OAC Core, and Pathways to enable Open-Source Ecosystem (POSE) research programs?</a:t>
            </a:r>
          </a:p>
          <a:p>
            <a:pPr marL="285750" indent="-285750">
              <a:buFont typeface="Arial" panose="020B0604020202020204" pitchFamily="34" charset="0"/>
              <a:buChar char="•"/>
            </a:pPr>
            <a:endParaRPr lang="en-US" sz="2400" b="1"/>
          </a:p>
          <a:p>
            <a:pPr marL="742950" lvl="1" indent="-285750">
              <a:buFont typeface="Arial" charset="0"/>
              <a:buChar char="•"/>
            </a:pPr>
            <a:r>
              <a:rPr lang="en-US" sz="2400"/>
              <a:t>CDS&amp;E and OAC core research programs emphasize research in, rather than the development of, cyberinfrastructure.  </a:t>
            </a:r>
          </a:p>
          <a:p>
            <a:pPr marL="742950" lvl="1" indent="-285750">
              <a:buFont typeface="Arial" charset="0"/>
              <a:buChar char="•"/>
            </a:pPr>
            <a:r>
              <a:rPr lang="en-US" sz="2400"/>
              <a:t>POSE supports the intentional transition of open-source products into open-source ecosystems (management, admin, legal/governance, onboarding, user discovery, test/eval, security/privacy)</a:t>
            </a:r>
          </a:p>
          <a:p>
            <a:pPr marL="742950" lvl="1" indent="-285750">
              <a:buFont typeface="Arial" charset="0"/>
              <a:buChar char="•"/>
            </a:pPr>
            <a:r>
              <a:rPr lang="en-US" sz="2400"/>
              <a:t>CSSI focuses upon development of sustainable data and software CI that support research.</a:t>
            </a:r>
          </a:p>
          <a:p>
            <a:pPr marL="1200150" lvl="2" indent="-285750">
              <a:buFont typeface="Arial" charset="0"/>
              <a:buChar char="•"/>
            </a:pPr>
            <a:r>
              <a:rPr lang="en-US" sz="2400"/>
              <a:t>The transition to sustainability track focuses on executing a well-defined sustainability plan for existing CI</a:t>
            </a:r>
          </a:p>
          <a:p>
            <a:pPr marL="742950" lvl="1" indent="-285750">
              <a:buFont typeface="Arial" charset="0"/>
              <a:buChar char="•"/>
            </a:pPr>
            <a:endParaRPr lang="en-US" sz="2400"/>
          </a:p>
          <a:p>
            <a:pPr marL="742950" lvl="1" indent="-285750">
              <a:buFont typeface="Arial" charset="0"/>
              <a:buChar char="•"/>
            </a:pPr>
            <a:endParaRPr lang="en-US" sz="2400"/>
          </a:p>
        </p:txBody>
      </p:sp>
      <p:sp>
        <p:nvSpPr>
          <p:cNvPr id="5" name="Slide Number Placeholder 4">
            <a:extLst>
              <a:ext uri="{FF2B5EF4-FFF2-40B4-BE49-F238E27FC236}">
                <a16:creationId xmlns:a16="http://schemas.microsoft.com/office/drawing/2014/main" id="{D0E368CF-6EA4-8B4C-B30A-3630B20DD21B}"/>
              </a:ext>
            </a:extLst>
          </p:cNvPr>
          <p:cNvSpPr>
            <a:spLocks noGrp="1"/>
          </p:cNvSpPr>
          <p:nvPr>
            <p:ph type="sldNum" sz="quarter" idx="12"/>
          </p:nvPr>
        </p:nvSpPr>
        <p:spPr/>
        <p:txBody>
          <a:bodyPr/>
          <a:lstStyle/>
          <a:p>
            <a:fld id="{1403A9F4-2153-4E30-848A-357EB84591DA}" type="slidenum">
              <a:rPr lang="en-US" smtClean="0"/>
              <a:t>34</a:t>
            </a:fld>
            <a:endParaRPr lang="en-US"/>
          </a:p>
        </p:txBody>
      </p:sp>
    </p:spTree>
    <p:extLst>
      <p:ext uri="{BB962C8B-B14F-4D97-AF65-F5344CB8AC3E}">
        <p14:creationId xmlns:p14="http://schemas.microsoft.com/office/powerpoint/2010/main" val="181607207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391EB-CDEF-0680-814B-B5040C9ABEF4}"/>
              </a:ext>
            </a:extLst>
          </p:cNvPr>
          <p:cNvSpPr>
            <a:spLocks noGrp="1"/>
          </p:cNvSpPr>
          <p:nvPr>
            <p:ph type="title"/>
          </p:nvPr>
        </p:nvSpPr>
        <p:spPr/>
        <p:txBody>
          <a:bodyPr>
            <a:normAutofit/>
          </a:bodyPr>
          <a:lstStyle/>
          <a:p>
            <a:r>
              <a:rPr lang="en-US" sz="3200" b="1" dirty="0">
                <a:ea typeface="+mj-lt"/>
                <a:cs typeface="+mj-lt"/>
              </a:rPr>
              <a:t>OAC Software and Data Infrastructure programs</a:t>
            </a:r>
            <a:endParaRPr lang="en-US" sz="3200" dirty="0"/>
          </a:p>
        </p:txBody>
      </p:sp>
      <p:pic>
        <p:nvPicPr>
          <p:cNvPr id="11" name="Picture 11">
            <a:extLst>
              <a:ext uri="{FF2B5EF4-FFF2-40B4-BE49-F238E27FC236}">
                <a16:creationId xmlns:a16="http://schemas.microsoft.com/office/drawing/2014/main" id="{A03F4A62-0B7D-E73A-4A7C-29B1EE3AAA6B}"/>
              </a:ext>
              <a:ext uri="{C183D7F6-B498-43B3-948B-1728B52AA6E4}">
                <adec:decorative xmlns:adec="http://schemas.microsoft.com/office/drawing/2017/decorative" val="1"/>
              </a:ext>
            </a:extLst>
          </p:cNvPr>
          <p:cNvPicPr>
            <a:picLocks noGrp="1" noChangeAspect="1"/>
          </p:cNvPicPr>
          <p:nvPr>
            <p:ph idx="1"/>
          </p:nvPr>
        </p:nvPicPr>
        <p:blipFill>
          <a:blip r:embed="rId3"/>
          <a:stretch>
            <a:fillRect/>
          </a:stretch>
        </p:blipFill>
        <p:spPr>
          <a:xfrm>
            <a:off x="1682841" y="2047967"/>
            <a:ext cx="7979272" cy="4020325"/>
          </a:xfrm>
        </p:spPr>
      </p:pic>
    </p:spTree>
    <p:extLst>
      <p:ext uri="{BB962C8B-B14F-4D97-AF65-F5344CB8AC3E}">
        <p14:creationId xmlns:p14="http://schemas.microsoft.com/office/powerpoint/2010/main" val="32564183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75632"/>
            <a:ext cx="9905998" cy="1478570"/>
          </a:xfrm>
        </p:spPr>
        <p:txBody>
          <a:bodyPr>
            <a:normAutofit/>
          </a:bodyPr>
          <a:lstStyle/>
          <a:p>
            <a:pPr algn="ctr"/>
            <a:r>
              <a:rPr lang="en-US" sz="4200" b="1" dirty="0">
                <a:solidFill>
                  <a:schemeClr val="accent6">
                    <a:lumMod val="60000"/>
                    <a:lumOff val="40000"/>
                  </a:schemeClr>
                </a:solidFill>
              </a:rPr>
              <a:t>Thank you!</a:t>
            </a:r>
          </a:p>
        </p:txBody>
      </p:sp>
      <p:sp>
        <p:nvSpPr>
          <p:cNvPr id="5" name="Content Placeholder 4">
            <a:extLst>
              <a:ext uri="{FF2B5EF4-FFF2-40B4-BE49-F238E27FC236}">
                <a16:creationId xmlns:a16="http://schemas.microsoft.com/office/drawing/2014/main" id="{DD6C557F-DA34-4C79-9C6F-144F8E5E2380}"/>
              </a:ext>
            </a:extLst>
          </p:cNvPr>
          <p:cNvSpPr>
            <a:spLocks noGrp="1"/>
          </p:cNvSpPr>
          <p:nvPr>
            <p:ph idx="1"/>
          </p:nvPr>
        </p:nvSpPr>
        <p:spPr>
          <a:xfrm>
            <a:off x="1687750" y="1718545"/>
            <a:ext cx="9905999" cy="3030436"/>
          </a:xfrm>
        </p:spPr>
        <p:txBody>
          <a:bodyPr>
            <a:normAutofit/>
          </a:bodyPr>
          <a:lstStyle/>
          <a:p>
            <a:pPr marL="0" indent="0">
              <a:buNone/>
            </a:pPr>
            <a:r>
              <a:rPr lang="en-US" sz="2800"/>
              <a:t>Questions?</a:t>
            </a:r>
            <a:br>
              <a:rPr lang="en-US" sz="2800"/>
            </a:br>
            <a:br>
              <a:rPr lang="en-US" sz="2800"/>
            </a:br>
            <a:r>
              <a:rPr lang="en-US" sz="2800"/>
              <a:t>During Webinar: Via Zoom Q&amp;A</a:t>
            </a:r>
            <a:br>
              <a:rPr lang="en-US" sz="2800"/>
            </a:br>
            <a:br>
              <a:rPr lang="en-US" sz="2800"/>
            </a:br>
            <a:r>
              <a:rPr lang="en-US" sz="2800"/>
              <a:t>After Webinar: </a:t>
            </a:r>
            <a:r>
              <a:rPr lang="en-US" sz="2800">
                <a:hlinkClick r:id="rId3"/>
              </a:rPr>
              <a:t>CSSIQueries@nsf.gov</a:t>
            </a:r>
            <a:r>
              <a:rPr lang="en-US" sz="2800"/>
              <a:t> </a:t>
            </a:r>
          </a:p>
        </p:txBody>
      </p:sp>
      <p:sp>
        <p:nvSpPr>
          <p:cNvPr id="6" name="Subtitle 3">
            <a:extLst>
              <a:ext uri="{FF2B5EF4-FFF2-40B4-BE49-F238E27FC236}">
                <a16:creationId xmlns:a16="http://schemas.microsoft.com/office/drawing/2014/main" id="{6B6241FB-0E81-455A-9025-B0BCF4CDA287}"/>
              </a:ext>
            </a:extLst>
          </p:cNvPr>
          <p:cNvSpPr txBox="1">
            <a:spLocks/>
          </p:cNvSpPr>
          <p:nvPr/>
        </p:nvSpPr>
        <p:spPr>
          <a:xfrm>
            <a:off x="1687750" y="4748981"/>
            <a:ext cx="8518358" cy="104996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a:lstStyle>
          <a:p>
            <a:pPr marL="0" indent="0">
              <a:buNone/>
            </a:pPr>
            <a:r>
              <a:rPr lang="en-US" sz="2800">
                <a:solidFill>
                  <a:srgbClr val="FFFF00"/>
                </a:solidFill>
              </a:rPr>
              <a:t>Reminder: All CSSI proposals are due: </a:t>
            </a:r>
            <a:r>
              <a:rPr lang="en-US" sz="2800" u="sng">
                <a:solidFill>
                  <a:srgbClr val="FFFF00"/>
                </a:solidFill>
              </a:rPr>
              <a:t>December 16, 2022</a:t>
            </a:r>
          </a:p>
        </p:txBody>
      </p:sp>
      <p:sp>
        <p:nvSpPr>
          <p:cNvPr id="7" name="TextBox 6">
            <a:extLst>
              <a:ext uri="{FF2B5EF4-FFF2-40B4-BE49-F238E27FC236}">
                <a16:creationId xmlns:a16="http://schemas.microsoft.com/office/drawing/2014/main" id="{10EB6243-548D-4009-8680-57403C5B288F}"/>
              </a:ext>
            </a:extLst>
          </p:cNvPr>
          <p:cNvSpPr txBox="1"/>
          <p:nvPr/>
        </p:nvSpPr>
        <p:spPr>
          <a:xfrm>
            <a:off x="1753290" y="5599607"/>
            <a:ext cx="7923282" cy="1107996"/>
          </a:xfrm>
          <a:prstGeom prst="rect">
            <a:avLst/>
          </a:prstGeom>
          <a:noFill/>
        </p:spPr>
        <p:txBody>
          <a:bodyPr wrap="square">
            <a:spAutoFit/>
          </a:bodyPr>
          <a:lstStyle/>
          <a:p>
            <a:pPr algn="ctr"/>
            <a:r>
              <a:rPr lang="en-US" sz="2200"/>
              <a:t>For more information: </a:t>
            </a:r>
            <a:r>
              <a:rPr lang="en-US" sz="2200">
                <a:hlinkClick r:id="rId4"/>
              </a:rPr>
              <a:t>https://www.nsf.gov/pubs/2022/nsf22632/nsf22632.htm</a:t>
            </a:r>
            <a:endParaRPr lang="en-US" sz="2200"/>
          </a:p>
          <a:p>
            <a:pPr algn="ctr"/>
            <a:endParaRPr lang="en-US" sz="2200"/>
          </a:p>
        </p:txBody>
      </p:sp>
      <p:sp>
        <p:nvSpPr>
          <p:cNvPr id="4" name="Slide Number Placeholder 3">
            <a:extLst>
              <a:ext uri="{FF2B5EF4-FFF2-40B4-BE49-F238E27FC236}">
                <a16:creationId xmlns:a16="http://schemas.microsoft.com/office/drawing/2014/main" id="{ED5AB796-A946-CB48-A709-247282B0902D}"/>
              </a:ext>
            </a:extLst>
          </p:cNvPr>
          <p:cNvSpPr>
            <a:spLocks noGrp="1"/>
          </p:cNvSpPr>
          <p:nvPr>
            <p:ph type="sldNum" sz="quarter" idx="12"/>
          </p:nvPr>
        </p:nvSpPr>
        <p:spPr/>
        <p:txBody>
          <a:bodyPr/>
          <a:lstStyle/>
          <a:p>
            <a:fld id="{1403A9F4-2153-4E30-848A-357EB84591DA}" type="slidenum">
              <a:rPr lang="en-US" smtClean="0"/>
              <a:t>36</a:t>
            </a:fld>
            <a:endParaRPr lang="en-US"/>
          </a:p>
        </p:txBody>
      </p:sp>
    </p:spTree>
    <p:extLst>
      <p:ext uri="{BB962C8B-B14F-4D97-AF65-F5344CB8AC3E}">
        <p14:creationId xmlns:p14="http://schemas.microsoft.com/office/powerpoint/2010/main" val="3533668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285" y="353836"/>
            <a:ext cx="9496425" cy="1143000"/>
          </a:xfrm>
        </p:spPr>
        <p:txBody>
          <a:bodyPr>
            <a:normAutofit/>
          </a:bodyPr>
          <a:lstStyle/>
          <a:p>
            <a:r>
              <a:rPr lang="en-US" b="1">
                <a:solidFill>
                  <a:schemeClr val="accent6">
                    <a:lumMod val="60000"/>
                    <a:lumOff val="40000"/>
                  </a:schemeClr>
                </a:solidFill>
              </a:rPr>
              <a:t>Changes in the Current Solicitation (NSF 22-632)</a:t>
            </a:r>
            <a:endParaRPr lang="en-US" b="1" i="1">
              <a:solidFill>
                <a:schemeClr val="accent6">
                  <a:lumMod val="60000"/>
                  <a:lumOff val="40000"/>
                </a:schemeClr>
              </a:solidFill>
            </a:endParaRPr>
          </a:p>
        </p:txBody>
      </p:sp>
      <p:sp>
        <p:nvSpPr>
          <p:cNvPr id="3" name="Content Placeholder 2"/>
          <p:cNvSpPr>
            <a:spLocks noGrp="1"/>
          </p:cNvSpPr>
          <p:nvPr>
            <p:ph idx="1"/>
          </p:nvPr>
        </p:nvSpPr>
        <p:spPr>
          <a:xfrm>
            <a:off x="998538" y="1508125"/>
            <a:ext cx="10885687" cy="5043486"/>
          </a:xfrm>
        </p:spPr>
        <p:txBody>
          <a:bodyPr>
            <a:normAutofit lnSpcReduction="10000"/>
          </a:bodyPr>
          <a:lstStyle/>
          <a:p>
            <a:pPr>
              <a:buFont typeface="Courier New" panose="02070309020205020404" pitchFamily="49" charset="0"/>
              <a:buChar char="o"/>
            </a:pPr>
            <a:r>
              <a:rPr lang="en-US"/>
              <a:t> Revised CI Professional Mentoring and/or Professional Development Plan section</a:t>
            </a:r>
          </a:p>
          <a:p>
            <a:pPr lvl="1">
              <a:buFont typeface="Courier New" panose="02070309020205020404" pitchFamily="49" charset="0"/>
              <a:buChar char="o"/>
            </a:pPr>
            <a:r>
              <a:rPr lang="en-US"/>
              <a:t>Page limitation for the plan has been increased to 2 pages.</a:t>
            </a:r>
          </a:p>
          <a:p>
            <a:pPr>
              <a:buFont typeface="Courier New" panose="02070309020205020404" pitchFamily="49" charset="0"/>
              <a:buChar char="o"/>
            </a:pPr>
            <a:r>
              <a:rPr lang="en-US"/>
              <a:t>Updated Program Synopsis and the Program Description sections to include clarifications about extensions of existing CSSI Elements and Frameworks projects.</a:t>
            </a:r>
          </a:p>
          <a:p>
            <a:pPr>
              <a:buFont typeface="Courier New" panose="02070309020205020404" pitchFamily="49" charset="0"/>
              <a:buChar char="o"/>
            </a:pPr>
            <a:r>
              <a:rPr lang="en-US"/>
              <a:t>Revised Proposal Preparation and Submission Instructions section to clarify the expected content of the prior support section when the team has received past CSSI funding.</a:t>
            </a:r>
          </a:p>
          <a:p>
            <a:pPr>
              <a:buFont typeface="Courier New" panose="02070309020205020404" pitchFamily="49" charset="0"/>
              <a:buChar char="o"/>
            </a:pPr>
            <a:r>
              <a:rPr lang="en-US"/>
              <a:t>The Programmatic Areas of Interest section has been revised to reflect the most recent programmatic priority areas for the collaborating NSF directorates and divisions with respect to the CSSI solicitation.</a:t>
            </a:r>
          </a:p>
          <a:p>
            <a:pPr>
              <a:buFont typeface="Courier New" panose="02070309020205020404" pitchFamily="49" charset="0"/>
              <a:buChar char="o"/>
            </a:pPr>
            <a:r>
              <a:rPr lang="en-US"/>
              <a:t>The criteria for proposals to be returned without review have been clarified. </a:t>
            </a:r>
          </a:p>
        </p:txBody>
      </p:sp>
      <p:sp>
        <p:nvSpPr>
          <p:cNvPr id="4" name="Slide Number Placeholder 3"/>
          <p:cNvSpPr>
            <a:spLocks noGrp="1"/>
          </p:cNvSpPr>
          <p:nvPr>
            <p:ph type="sldNum" sz="quarter" idx="12"/>
          </p:nvPr>
        </p:nvSpPr>
        <p:spPr/>
        <p:txBody>
          <a:bodyPr/>
          <a:lstStyle/>
          <a:p>
            <a:fld id="{1403A9F4-2153-4E30-848A-357EB84591DA}" type="slidenum">
              <a:rPr lang="en-US" smtClean="0"/>
              <a:t>4</a:t>
            </a:fld>
            <a:endParaRPr lang="en-US"/>
          </a:p>
        </p:txBody>
      </p:sp>
    </p:spTree>
    <p:extLst>
      <p:ext uri="{BB962C8B-B14F-4D97-AF65-F5344CB8AC3E}">
        <p14:creationId xmlns:p14="http://schemas.microsoft.com/office/powerpoint/2010/main" val="2840795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76035" y="389467"/>
            <a:ext cx="8305800" cy="762000"/>
          </a:xfrm>
        </p:spPr>
        <p:txBody>
          <a:bodyPr>
            <a:normAutofit/>
          </a:bodyPr>
          <a:lstStyle/>
          <a:p>
            <a:r>
              <a:rPr lang="en-US" b="1" dirty="0">
                <a:solidFill>
                  <a:schemeClr val="accent6">
                    <a:lumMod val="60000"/>
                    <a:lumOff val="40000"/>
                  </a:schemeClr>
                </a:solidFill>
              </a:rPr>
              <a:t>CSSI Award Classes</a:t>
            </a:r>
          </a:p>
        </p:txBody>
      </p:sp>
      <p:graphicFrame>
        <p:nvGraphicFramePr>
          <p:cNvPr id="4" name="Table 5">
            <a:extLst>
              <a:ext uri="{FF2B5EF4-FFF2-40B4-BE49-F238E27FC236}">
                <a16:creationId xmlns:a16="http://schemas.microsoft.com/office/drawing/2014/main" id="{93C1F93A-9E30-40A7-9DDE-176121105798}"/>
              </a:ext>
            </a:extLst>
          </p:cNvPr>
          <p:cNvGraphicFramePr>
            <a:graphicFrameLocks noGrp="1"/>
          </p:cNvGraphicFramePr>
          <p:nvPr>
            <p:extLst>
              <p:ext uri="{D42A27DB-BD31-4B8C-83A1-F6EECF244321}">
                <p14:modId xmlns:p14="http://schemas.microsoft.com/office/powerpoint/2010/main" val="1150669646"/>
              </p:ext>
            </p:extLst>
          </p:nvPr>
        </p:nvGraphicFramePr>
        <p:xfrm>
          <a:off x="722487" y="1227667"/>
          <a:ext cx="10927645" cy="4724400"/>
        </p:xfrm>
        <a:graphic>
          <a:graphicData uri="http://schemas.openxmlformats.org/drawingml/2006/table">
            <a:tbl>
              <a:tblPr firstRow="1" bandRow="1">
                <a:tableStyleId>{10A1B5D5-9B99-4C35-A422-299274C87663}</a:tableStyleId>
              </a:tblPr>
              <a:tblGrid>
                <a:gridCol w="2156180">
                  <a:extLst>
                    <a:ext uri="{9D8B030D-6E8A-4147-A177-3AD203B41FA5}">
                      <a16:colId xmlns:a16="http://schemas.microsoft.com/office/drawing/2014/main" val="3730170036"/>
                    </a:ext>
                  </a:extLst>
                </a:gridCol>
                <a:gridCol w="8771465">
                  <a:extLst>
                    <a:ext uri="{9D8B030D-6E8A-4147-A177-3AD203B41FA5}">
                      <a16:colId xmlns:a16="http://schemas.microsoft.com/office/drawing/2014/main" val="3739079744"/>
                    </a:ext>
                  </a:extLst>
                </a:gridCol>
              </a:tblGrid>
              <a:tr h="387715">
                <a:tc>
                  <a:txBody>
                    <a:bodyPr/>
                    <a:lstStyle/>
                    <a:p>
                      <a:r>
                        <a:rPr lang="en-US" sz="2200"/>
                        <a:t>Project Class</a:t>
                      </a:r>
                    </a:p>
                  </a:txBody>
                  <a:tcPr/>
                </a:tc>
                <a:tc>
                  <a:txBody>
                    <a:bodyPr/>
                    <a:lstStyle/>
                    <a:p>
                      <a:r>
                        <a:rPr lang="en-US" sz="2200"/>
                        <a:t>Description</a:t>
                      </a:r>
                    </a:p>
                  </a:txBody>
                  <a:tcPr/>
                </a:tc>
                <a:extLst>
                  <a:ext uri="{0D108BD9-81ED-4DB2-BD59-A6C34878D82A}">
                    <a16:rowId xmlns:a16="http://schemas.microsoft.com/office/drawing/2014/main" val="4058138750"/>
                  </a:ext>
                </a:extLst>
              </a:tr>
              <a:tr h="38771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effectLst/>
                        </a:rPr>
                        <a:t>Elements</a:t>
                      </a:r>
                      <a:endParaRPr lang="en-US" sz="2200">
                        <a:effectLst/>
                        <a:latin typeface="+mn-lt"/>
                        <a:ea typeface="ＭＳ 明朝" charset="-128"/>
                        <a:cs typeface="Times New Roman" charset="0"/>
                      </a:endParaRPr>
                    </a:p>
                  </a:txBody>
                  <a:tcPr/>
                </a:tc>
                <a:tc>
                  <a:txBody>
                    <a:bodyPr/>
                    <a:lstStyle/>
                    <a:p>
                      <a:r>
                        <a:rPr lang="en-US" sz="2200">
                          <a:effectLst/>
                        </a:rPr>
                        <a:t>S</a:t>
                      </a:r>
                      <a:r>
                        <a:rPr lang="en-US" sz="2200"/>
                        <a:t>mall groups that will create and deploy robust capabilities for which there is a demonstrated need that will advance one or more significant areas of S&amp;E. (Awards &lt;= $600K, up to 3 years)</a:t>
                      </a:r>
                      <a:endParaRPr lang="en-US" sz="2200" b="1"/>
                    </a:p>
                  </a:txBody>
                  <a:tcPr/>
                </a:tc>
                <a:extLst>
                  <a:ext uri="{0D108BD9-81ED-4DB2-BD59-A6C34878D82A}">
                    <a16:rowId xmlns:a16="http://schemas.microsoft.com/office/drawing/2014/main" val="1911523808"/>
                  </a:ext>
                </a:extLst>
              </a:tr>
              <a:tr h="6692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Framework Implementations</a:t>
                      </a:r>
                      <a:endParaRPr lang="en-US" sz="22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Larger, interdisciplinary teams organized around the development and application of common infrastructure aimed at solving common research problems faced by NSF researchers in one or more areas of S&amp;E, resulting in a sustainable community framework serving a diverse community or communities. (Awards between $600K - $5 Million, between 3-5 years)</a:t>
                      </a:r>
                      <a:endParaRPr lang="en-US" sz="2200" b="1"/>
                    </a:p>
                  </a:txBody>
                  <a:tcPr/>
                </a:tc>
                <a:extLst>
                  <a:ext uri="{0D108BD9-81ED-4DB2-BD59-A6C34878D82A}">
                    <a16:rowId xmlns:a16="http://schemas.microsoft.com/office/drawing/2014/main" val="644583377"/>
                  </a:ext>
                </a:extLst>
              </a:tr>
              <a:tr h="11095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a:t>Transition to Sustainability</a:t>
                      </a:r>
                      <a:endParaRPr lang="en-US" sz="2200"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200" dirty="0"/>
                        <a:t>Groups who will execute a well-defined sustainability plan for existing CI with demonstrated impact in one or more areas of S&amp;E supported by NSF. The sustainability plan should enable new avenues of support for the long-term sustained impact of the CI. (Awards &lt;= $1 Million, up to 2 years)</a:t>
                      </a:r>
                      <a:endParaRPr lang="en-US" sz="2200" b="1" dirty="0"/>
                    </a:p>
                  </a:txBody>
                  <a:tcPr/>
                </a:tc>
                <a:extLst>
                  <a:ext uri="{0D108BD9-81ED-4DB2-BD59-A6C34878D82A}">
                    <a16:rowId xmlns:a16="http://schemas.microsoft.com/office/drawing/2014/main" val="3375434555"/>
                  </a:ext>
                </a:extLst>
              </a:tr>
            </a:tbl>
          </a:graphicData>
        </a:graphic>
      </p:graphicFrame>
      <p:sp>
        <p:nvSpPr>
          <p:cNvPr id="3" name="Slide Number Placeholder 2"/>
          <p:cNvSpPr>
            <a:spLocks noGrp="1"/>
          </p:cNvSpPr>
          <p:nvPr>
            <p:ph type="sldNum" sz="quarter" idx="12"/>
          </p:nvPr>
        </p:nvSpPr>
        <p:spPr/>
        <p:txBody>
          <a:bodyPr/>
          <a:lstStyle/>
          <a:p>
            <a:fld id="{1403A9F4-2153-4E30-848A-357EB84591DA}" type="slidenum">
              <a:rPr lang="en-US" smtClean="0"/>
              <a:pPr/>
              <a:t>5</a:t>
            </a:fld>
            <a:endParaRPr lang="en-US"/>
          </a:p>
        </p:txBody>
      </p:sp>
    </p:spTree>
    <p:extLst>
      <p:ext uri="{BB962C8B-B14F-4D97-AF65-F5344CB8AC3E}">
        <p14:creationId xmlns:p14="http://schemas.microsoft.com/office/powerpoint/2010/main" val="383025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8692053" cy="762000"/>
          </a:xfrm>
        </p:spPr>
        <p:txBody>
          <a:bodyPr>
            <a:noAutofit/>
          </a:bodyPr>
          <a:lstStyle/>
          <a:p>
            <a:r>
              <a:rPr lang="en-US" b="1" dirty="0">
                <a:solidFill>
                  <a:schemeClr val="accent6">
                    <a:lumMod val="60000"/>
                    <a:lumOff val="40000"/>
                  </a:schemeClr>
                </a:solidFill>
              </a:rPr>
              <a:t>Transition to Sustainability Class of Awards</a:t>
            </a: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376609"/>
            <a:ext cx="10328944" cy="4992439"/>
          </a:xfrm>
        </p:spPr>
        <p:txBody>
          <a:bodyPr>
            <a:normAutofit fontScale="85000" lnSpcReduction="10000"/>
          </a:bodyPr>
          <a:lstStyle/>
          <a:p>
            <a:pPr marL="514350" lvl="0" indent="-514350" algn="l">
              <a:spcAft>
                <a:spcPts val="600"/>
              </a:spcAft>
              <a:buFont typeface="Courier New" panose="02070309020205020404" pitchFamily="49" charset="0"/>
              <a:buChar char="o"/>
            </a:pPr>
            <a:r>
              <a:rPr lang="en-US" sz="2800" b="1" u="sng"/>
              <a:t>Goal</a:t>
            </a:r>
            <a:r>
              <a:rPr lang="en-US" sz="2800" b="1"/>
              <a:t>: </a:t>
            </a:r>
            <a:r>
              <a:rPr lang="en-US" sz="2800"/>
              <a:t>is </a:t>
            </a:r>
            <a:r>
              <a:rPr lang="en-US" sz="2800" b="1"/>
              <a:t>NOT</a:t>
            </a:r>
            <a:r>
              <a:rPr lang="en-US" sz="2800"/>
              <a:t> to cover the daily operation costs of projects to sustain them, but to </a:t>
            </a:r>
            <a:r>
              <a:rPr lang="en-US" sz="2800" b="1" u="sng"/>
              <a:t>help them implement a well-defined sustainability plan</a:t>
            </a:r>
            <a:r>
              <a:rPr lang="en-US" sz="2800" b="1"/>
              <a:t> </a:t>
            </a:r>
            <a:r>
              <a:rPr lang="en-US" sz="2800"/>
              <a:t>that will lead to self-sustainability over the long term </a:t>
            </a:r>
          </a:p>
          <a:p>
            <a:pPr marL="971550" lvl="1" indent="-514350" algn="l">
              <a:spcAft>
                <a:spcPts val="600"/>
              </a:spcAft>
              <a:buFont typeface="Wingdings" panose="05000000000000000000" pitchFamily="2" charset="2"/>
              <a:buChar char="§"/>
            </a:pPr>
            <a:r>
              <a:rPr lang="en-US" sz="2400"/>
              <a:t>diversify funding sources</a:t>
            </a:r>
          </a:p>
          <a:p>
            <a:pPr marL="971550" lvl="1" indent="-514350" algn="l">
              <a:spcAft>
                <a:spcPts val="600"/>
              </a:spcAft>
              <a:buFont typeface="Wingdings" panose="05000000000000000000" pitchFamily="2" charset="2"/>
              <a:buChar char="§"/>
            </a:pPr>
            <a:r>
              <a:rPr lang="en-US" sz="2400"/>
              <a:t>create alternative avenues of support (e.g., open-source community support; revenue from memberships, subscriptions, or donations; funding from industry or other federal agencies)</a:t>
            </a:r>
          </a:p>
          <a:p>
            <a:pPr marL="457200" indent="-457200" algn="l">
              <a:buFont typeface="Courier New" panose="02070309020205020404" pitchFamily="49" charset="0"/>
              <a:buChar char="o"/>
            </a:pPr>
            <a:r>
              <a:rPr lang="en-US" sz="2800" b="1" kern="0">
                <a:solidFill>
                  <a:schemeClr val="tx1"/>
                </a:solidFill>
                <a:ea typeface="Verdana" pitchFamily="34" charset="0"/>
              </a:rPr>
              <a:t>Competitive projects should have</a:t>
            </a:r>
          </a:p>
          <a:p>
            <a:pPr marL="742950" lvl="1" indent="-285750" algn="l">
              <a:buFont typeface="Wingdings" pitchFamily="2" charset="2"/>
              <a:buChar char="§"/>
            </a:pPr>
            <a:r>
              <a:rPr lang="en-US" sz="2400" b="0" i="0" u="none" strike="noStrike" kern="1200">
                <a:effectLst/>
                <a:ea typeface="+mn-ea"/>
                <a:cs typeface="Calibri" panose="020F0502020204030204" pitchFamily="34" charset="0"/>
              </a:rPr>
              <a:t>a well-developed </a:t>
            </a:r>
            <a:r>
              <a:rPr lang="en-US" sz="2400">
                <a:cs typeface="Calibri" panose="020F0502020204030204" pitchFamily="34" charset="0"/>
              </a:rPr>
              <a:t>existing code base</a:t>
            </a:r>
          </a:p>
          <a:p>
            <a:pPr marL="742950" lvl="1" indent="-285750" algn="l">
              <a:buFont typeface="Wingdings" pitchFamily="2" charset="2"/>
              <a:buChar char="§"/>
            </a:pPr>
            <a:r>
              <a:rPr lang="en-US" sz="2400">
                <a:cs typeface="Calibri" panose="020F0502020204030204" pitchFamily="34" charset="0"/>
              </a:rPr>
              <a:t>an established user community</a:t>
            </a:r>
          </a:p>
          <a:p>
            <a:pPr marL="742950" lvl="1" indent="-285750" algn="l">
              <a:buFont typeface="Wingdings" pitchFamily="2" charset="2"/>
              <a:buChar char="§"/>
            </a:pPr>
            <a:r>
              <a:rPr lang="en-US" sz="2400">
                <a:cs typeface="Calibri" panose="020F0502020204030204" pitchFamily="34" charset="0"/>
              </a:rPr>
              <a:t>demonstrated impact on scientific discovery, research, and education </a:t>
            </a:r>
          </a:p>
          <a:p>
            <a:pPr marL="742950" lvl="1" indent="-285750" algn="l">
              <a:buFont typeface="Wingdings" pitchFamily="2" charset="2"/>
              <a:buChar char="§"/>
            </a:pPr>
            <a:r>
              <a:rPr lang="en-US" sz="2400">
                <a:cs typeface="Calibri" panose="020F0502020204030204" pitchFamily="34" charset="0"/>
              </a:rPr>
              <a:t>a well-defined long-term sustainability plan </a:t>
            </a:r>
            <a:r>
              <a:rPr lang="en-US" sz="2400"/>
              <a:t>with clear metrics of success</a:t>
            </a:r>
            <a:endParaRPr lang="en-US" sz="2400">
              <a:cs typeface="Calibri" panose="020F0502020204030204" pitchFamily="34" charset="0"/>
            </a:endParaRPr>
          </a:p>
          <a:p>
            <a:pPr marL="457200" indent="-457200" algn="l">
              <a:buFont typeface="Courier New" panose="02070309020205020404" pitchFamily="49" charset="0"/>
              <a:buChar char="o"/>
            </a:pPr>
            <a:endParaRPr lang="en-US">
              <a:solidFill>
                <a:schemeClr val="tx1"/>
              </a:solidFill>
            </a:endParaRPr>
          </a:p>
          <a:p>
            <a:pPr marL="800100" lvl="1" indent="-342900" algn="l">
              <a:lnSpc>
                <a:spcPct val="120000"/>
              </a:lnSpc>
              <a:buFont typeface="Courier New" panose="02070309020205020404" pitchFamily="49" charset="0"/>
              <a:buChar char="o"/>
            </a:pPr>
            <a:endParaRPr lang="en-US" b="1" kern="0">
              <a:solidFill>
                <a:schemeClr val="tx1"/>
              </a:solidFill>
              <a:ea typeface="Verdana" pitchFamily="34" charset="0"/>
              <a:cs typeface="Verdana" pitchFamily="34" charset="0"/>
            </a:endParaRPr>
          </a:p>
          <a:p>
            <a:pPr marL="914400" lvl="1" indent="-457200" algn="l">
              <a:buFont typeface="Courier New" panose="02070309020205020404" pitchFamily="49" charset="0"/>
              <a:buChar char="o"/>
              <a:defRPr/>
            </a:pPr>
            <a:endParaRPr lang="en-US" sz="2400">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a:p>
            <a:pPr marL="457200" indent="-457200" algn="l">
              <a:buFont typeface="Courier New" panose="02070309020205020404" pitchFamily="49" charset="0"/>
              <a:buChar char="o"/>
              <a:defRPr/>
            </a:pP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6</a:t>
            </a:fld>
            <a:endParaRPr lang="en-US"/>
          </a:p>
        </p:txBody>
      </p:sp>
    </p:spTree>
    <p:extLst>
      <p:ext uri="{BB962C8B-B14F-4D97-AF65-F5344CB8AC3E}">
        <p14:creationId xmlns:p14="http://schemas.microsoft.com/office/powerpoint/2010/main" val="14823041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Transition to Sustainability Class of Awards </a:t>
            </a:r>
            <a:r>
              <a:rPr lang="en-US" i="1" dirty="0">
                <a:solidFill>
                  <a:schemeClr val="accent6">
                    <a:lumMod val="60000"/>
                    <a:lumOff val="40000"/>
                  </a:schemeClr>
                </a:solidFill>
              </a:rPr>
              <a:t>(cont.)</a:t>
            </a: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184725"/>
            <a:ext cx="10328944" cy="4992439"/>
          </a:xfrm>
        </p:spPr>
        <p:txBody>
          <a:bodyPr>
            <a:normAutofit/>
          </a:bodyPr>
          <a:lstStyle/>
          <a:p>
            <a:pPr marL="457200" indent="-457200" algn="l">
              <a:buFont typeface="Courier New" panose="02070309020205020404" pitchFamily="49" charset="0"/>
              <a:buChar char="o"/>
              <a:defRPr/>
            </a:pPr>
            <a:r>
              <a:rPr lang="en-US"/>
              <a:t>Requests may include funds to support activities such as:</a:t>
            </a:r>
          </a:p>
          <a:p>
            <a:pPr marL="914400" lvl="1" indent="-457200" algn="l">
              <a:buFont typeface="Wingdings" panose="05000000000000000000" pitchFamily="2" charset="2"/>
              <a:buChar char="§"/>
              <a:defRPr/>
            </a:pPr>
            <a:r>
              <a:rPr lang="en-US"/>
              <a:t>further community outreach and engagement</a:t>
            </a:r>
          </a:p>
          <a:p>
            <a:pPr marL="914400" lvl="1" indent="-457200" algn="l">
              <a:buFont typeface="Wingdings" panose="05000000000000000000" pitchFamily="2" charset="2"/>
              <a:buChar char="§"/>
              <a:defRPr/>
            </a:pPr>
            <a:r>
              <a:rPr lang="en-US"/>
              <a:t>user training, documentation, and technical support</a:t>
            </a:r>
          </a:p>
          <a:p>
            <a:pPr marL="914400" lvl="1" indent="-457200" algn="l">
              <a:buFont typeface="Wingdings" panose="05000000000000000000" pitchFamily="2" charset="2"/>
              <a:buChar char="§"/>
              <a:defRPr/>
            </a:pPr>
            <a:r>
              <a:rPr lang="en-US"/>
              <a:t>improvements in code quality, scalability, and accessibility</a:t>
            </a:r>
          </a:p>
          <a:p>
            <a:pPr marL="914400" lvl="1" indent="-457200" algn="l">
              <a:buFont typeface="Wingdings" panose="05000000000000000000" pitchFamily="2" charset="2"/>
              <a:buChar char="§"/>
              <a:defRPr/>
            </a:pPr>
            <a:r>
              <a:rPr lang="en-US"/>
              <a:t>and any other activity needed to achieve the long-term sustainability of the CI </a:t>
            </a:r>
          </a:p>
          <a:p>
            <a:pPr marL="457200" indent="-457200" algn="l">
              <a:buFont typeface="Courier New" panose="02070309020205020404" pitchFamily="49" charset="0"/>
              <a:buChar char="o"/>
              <a:defRPr/>
            </a:pPr>
            <a:r>
              <a:rPr lang="en-US"/>
              <a:t>These awards are </a:t>
            </a:r>
            <a:r>
              <a:rPr lang="en-US" u="sng"/>
              <a:t>not limited</a:t>
            </a:r>
            <a:r>
              <a:rPr lang="en-US"/>
              <a:t> to projects previously supported by CSSI</a:t>
            </a:r>
            <a:endParaRPr lang="en-US">
              <a:solidFill>
                <a:schemeClr val="tx1"/>
              </a:solidFill>
              <a:cs typeface="Arial"/>
            </a:endParaRPr>
          </a:p>
        </p:txBody>
      </p:sp>
      <p:sp>
        <p:nvSpPr>
          <p:cNvPr id="3" name="Slide Number Placeholder 2"/>
          <p:cNvSpPr>
            <a:spLocks noGrp="1"/>
          </p:cNvSpPr>
          <p:nvPr>
            <p:ph type="sldNum" sz="quarter" idx="12"/>
          </p:nvPr>
        </p:nvSpPr>
        <p:spPr/>
        <p:txBody>
          <a:bodyPr/>
          <a:lstStyle/>
          <a:p>
            <a:fld id="{1403A9F4-2153-4E30-848A-357EB84591DA}" type="slidenum">
              <a:rPr lang="en-US" smtClean="0"/>
              <a:pPr/>
              <a:t>7</a:t>
            </a:fld>
            <a:endParaRPr lang="en-US"/>
          </a:p>
        </p:txBody>
      </p:sp>
    </p:spTree>
    <p:extLst>
      <p:ext uri="{BB962C8B-B14F-4D97-AF65-F5344CB8AC3E}">
        <p14:creationId xmlns:p14="http://schemas.microsoft.com/office/powerpoint/2010/main" val="3657004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Frameworks Class – Priorities</a:t>
            </a:r>
            <a:endParaRPr lang="en-US" i="1" dirty="0">
              <a:solidFill>
                <a:schemeClr val="accent6">
                  <a:lumMod val="60000"/>
                  <a:lumOff val="40000"/>
                </a:schemeClr>
              </a:solidFill>
            </a:endParaRP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452156"/>
            <a:ext cx="10328944" cy="4992439"/>
          </a:xfrm>
        </p:spPr>
        <p:txBody>
          <a:bodyPr>
            <a:normAutofit/>
          </a:bodyPr>
          <a:lstStyle/>
          <a:p>
            <a:pPr marL="457200" lvl="0" indent="-457200" algn="l">
              <a:spcAft>
                <a:spcPts val="600"/>
              </a:spcAft>
              <a:buFont typeface="Courier New" panose="02070309020205020404" pitchFamily="49" charset="0"/>
              <a:buChar char="o"/>
            </a:pPr>
            <a:r>
              <a:rPr lang="en-US" sz="2600" dirty="0"/>
              <a:t>The resulting CI is expected to be </a:t>
            </a:r>
            <a:r>
              <a:rPr lang="en-US" sz="2600" u="sng" dirty="0"/>
              <a:t>sharable, easily findable and accessible, interoperable, and reusable </a:t>
            </a:r>
            <a:r>
              <a:rPr lang="en-US" sz="2600" dirty="0"/>
              <a:t>by broad communities. </a:t>
            </a:r>
          </a:p>
          <a:p>
            <a:pPr marL="457200" lvl="0" indent="-457200" algn="l">
              <a:spcAft>
                <a:spcPts val="600"/>
              </a:spcAft>
              <a:buFont typeface="Courier New" panose="02070309020205020404" pitchFamily="49" charset="0"/>
              <a:buChar char="o"/>
            </a:pPr>
            <a:r>
              <a:rPr lang="en-US" sz="2600" dirty="0"/>
              <a:t>Proposers are encouraged to </a:t>
            </a:r>
            <a:r>
              <a:rPr lang="en-US" sz="2600" u="sng" dirty="0"/>
              <a:t>engage one or more disciplines </a:t>
            </a:r>
            <a:r>
              <a:rPr lang="en-US" sz="2600" dirty="0"/>
              <a:t>and/or emerging cross-disciplinary communities in the design, development, evaluation, and/or demonstration phases of the proposed CI. </a:t>
            </a:r>
          </a:p>
        </p:txBody>
      </p:sp>
      <p:sp>
        <p:nvSpPr>
          <p:cNvPr id="3" name="Slide Number Placeholder 2"/>
          <p:cNvSpPr>
            <a:spLocks noGrp="1"/>
          </p:cNvSpPr>
          <p:nvPr>
            <p:ph type="sldNum" sz="quarter" idx="12"/>
          </p:nvPr>
        </p:nvSpPr>
        <p:spPr/>
        <p:txBody>
          <a:bodyPr/>
          <a:lstStyle/>
          <a:p>
            <a:fld id="{1403A9F4-2153-4E30-848A-357EB84591DA}" type="slidenum">
              <a:rPr lang="en-US" smtClean="0"/>
              <a:pPr/>
              <a:t>8</a:t>
            </a:fld>
            <a:endParaRPr lang="en-US"/>
          </a:p>
        </p:txBody>
      </p:sp>
    </p:spTree>
    <p:extLst>
      <p:ext uri="{BB962C8B-B14F-4D97-AF65-F5344CB8AC3E}">
        <p14:creationId xmlns:p14="http://schemas.microsoft.com/office/powerpoint/2010/main" val="25153428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242167" y="413404"/>
            <a:ext cx="9951295" cy="762000"/>
          </a:xfrm>
        </p:spPr>
        <p:txBody>
          <a:bodyPr>
            <a:noAutofit/>
          </a:bodyPr>
          <a:lstStyle/>
          <a:p>
            <a:r>
              <a:rPr lang="en-US" b="1" dirty="0">
                <a:solidFill>
                  <a:schemeClr val="accent6">
                    <a:lumMod val="60000"/>
                    <a:lumOff val="40000"/>
                  </a:schemeClr>
                </a:solidFill>
              </a:rPr>
              <a:t>CSSI – Addressing Emerging Concerns</a:t>
            </a:r>
            <a:endParaRPr lang="en-US" i="1" dirty="0">
              <a:solidFill>
                <a:schemeClr val="accent6">
                  <a:lumMod val="60000"/>
                  <a:lumOff val="40000"/>
                </a:schemeClr>
              </a:solidFill>
            </a:endParaRPr>
          </a:p>
        </p:txBody>
      </p:sp>
      <p:sp>
        <p:nvSpPr>
          <p:cNvPr id="5" name="Subtitle 3">
            <a:extLst>
              <a:ext uri="{FF2B5EF4-FFF2-40B4-BE49-F238E27FC236}">
                <a16:creationId xmlns:a16="http://schemas.microsoft.com/office/drawing/2014/main" id="{CF5BE969-64E8-408D-A165-645446EBE018}"/>
              </a:ext>
            </a:extLst>
          </p:cNvPr>
          <p:cNvSpPr>
            <a:spLocks noGrp="1"/>
          </p:cNvSpPr>
          <p:nvPr>
            <p:ph type="subTitle" idx="1"/>
          </p:nvPr>
        </p:nvSpPr>
        <p:spPr>
          <a:xfrm>
            <a:off x="1242167" y="1376609"/>
            <a:ext cx="9553652" cy="4992439"/>
          </a:xfrm>
        </p:spPr>
        <p:txBody>
          <a:bodyPr>
            <a:normAutofit/>
          </a:bodyPr>
          <a:lstStyle/>
          <a:p>
            <a:pPr lvl="0" algn="l">
              <a:spcAft>
                <a:spcPts val="600"/>
              </a:spcAft>
            </a:pPr>
            <a:r>
              <a:rPr lang="en-US" sz="2600"/>
              <a:t>The solicitation highlights the need to address </a:t>
            </a:r>
            <a:r>
              <a:rPr lang="en-US" sz="2600" u="sng"/>
              <a:t>emerging concerns </a:t>
            </a:r>
            <a:r>
              <a:rPr lang="en-US" sz="2600"/>
              <a:t>in Data and Software CI design and development, such as:</a:t>
            </a:r>
          </a:p>
          <a:p>
            <a:pPr marL="914400" lvl="1" indent="-457200" algn="l">
              <a:spcAft>
                <a:spcPts val="600"/>
              </a:spcAft>
              <a:buFont typeface="Courier New" panose="02070309020205020404" pitchFamily="49" charset="0"/>
              <a:buChar char="o"/>
            </a:pPr>
            <a:r>
              <a:rPr lang="en-US" sz="2200"/>
              <a:t>Privacy</a:t>
            </a:r>
          </a:p>
          <a:p>
            <a:pPr marL="914400" lvl="1" indent="-457200" algn="l">
              <a:spcAft>
                <a:spcPts val="600"/>
              </a:spcAft>
              <a:buFont typeface="Courier New" panose="02070309020205020404" pitchFamily="49" charset="0"/>
              <a:buChar char="o"/>
            </a:pPr>
            <a:r>
              <a:rPr lang="en-US" sz="2200"/>
              <a:t>Trust</a:t>
            </a:r>
          </a:p>
          <a:p>
            <a:pPr marL="914400" lvl="1" indent="-457200" algn="l">
              <a:spcAft>
                <a:spcPts val="600"/>
              </a:spcAft>
              <a:buFont typeface="Courier New" panose="02070309020205020404" pitchFamily="49" charset="0"/>
              <a:buChar char="o"/>
            </a:pPr>
            <a:r>
              <a:rPr lang="en-US" sz="2200"/>
              <a:t>Transparency</a:t>
            </a:r>
          </a:p>
          <a:p>
            <a:pPr marL="914400" lvl="1" indent="-457200" algn="l">
              <a:spcAft>
                <a:spcPts val="600"/>
              </a:spcAft>
              <a:buFont typeface="Courier New" panose="02070309020205020404" pitchFamily="49" charset="0"/>
              <a:buChar char="o"/>
            </a:pPr>
            <a:r>
              <a:rPr lang="en-US" sz="2200"/>
              <a:t>Reproducibility</a:t>
            </a:r>
          </a:p>
          <a:p>
            <a:pPr marL="914400" lvl="1" indent="-457200" algn="l">
              <a:spcAft>
                <a:spcPts val="600"/>
              </a:spcAft>
              <a:buFont typeface="Courier New" panose="02070309020205020404" pitchFamily="49" charset="0"/>
              <a:buChar char="o"/>
            </a:pPr>
            <a:r>
              <a:rPr lang="en-US" sz="2200"/>
              <a:t>AI/ML Support</a:t>
            </a:r>
          </a:p>
          <a:p>
            <a:pPr marL="914400" lvl="1" indent="-457200" algn="l">
              <a:spcAft>
                <a:spcPts val="600"/>
              </a:spcAft>
              <a:buFont typeface="Courier New" panose="02070309020205020404" pitchFamily="49" charset="0"/>
              <a:buChar char="o"/>
            </a:pPr>
            <a:r>
              <a:rPr lang="en-US" sz="2200"/>
              <a:t>Energy Efficiency</a:t>
            </a:r>
          </a:p>
        </p:txBody>
      </p:sp>
      <p:sp>
        <p:nvSpPr>
          <p:cNvPr id="3" name="Slide Number Placeholder 2"/>
          <p:cNvSpPr>
            <a:spLocks noGrp="1"/>
          </p:cNvSpPr>
          <p:nvPr>
            <p:ph type="sldNum" sz="quarter" idx="12"/>
          </p:nvPr>
        </p:nvSpPr>
        <p:spPr/>
        <p:txBody>
          <a:bodyPr/>
          <a:lstStyle/>
          <a:p>
            <a:fld id="{1403A9F4-2153-4E30-848A-357EB84591DA}" type="slidenum">
              <a:rPr lang="en-US" smtClean="0"/>
              <a:pPr/>
              <a:t>9</a:t>
            </a:fld>
            <a:endParaRPr lang="en-US"/>
          </a:p>
        </p:txBody>
      </p:sp>
    </p:spTree>
    <p:extLst>
      <p:ext uri="{BB962C8B-B14F-4D97-AF65-F5344CB8AC3E}">
        <p14:creationId xmlns:p14="http://schemas.microsoft.com/office/powerpoint/2010/main" val="41433150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179</TotalTime>
  <Words>8235</Words>
  <Application>Microsoft Office PowerPoint</Application>
  <PresentationFormat>Widescreen</PresentationFormat>
  <Paragraphs>609</Paragraphs>
  <Slides>36</Slides>
  <Notes>36</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36</vt:i4>
      </vt:variant>
    </vt:vector>
  </HeadingPairs>
  <TitlesOfParts>
    <vt:vector size="44" baseType="lpstr">
      <vt:lpstr>Arial</vt:lpstr>
      <vt:lpstr>Calibri</vt:lpstr>
      <vt:lpstr>Courier New</vt:lpstr>
      <vt:lpstr>Microsoft Sans Serif</vt:lpstr>
      <vt:lpstr>Times New Roman</vt:lpstr>
      <vt:lpstr>Tw Cen MT</vt:lpstr>
      <vt:lpstr>Wingdings</vt:lpstr>
      <vt:lpstr>Circuit</vt:lpstr>
      <vt:lpstr>Cyberinfrastructure for Sustained  Scientific Innovation (CSSI) NSF 22-632 </vt:lpstr>
      <vt:lpstr>Purpose of this Webinar</vt:lpstr>
      <vt:lpstr>NSF CSSI Program</vt:lpstr>
      <vt:lpstr>Changes in the Current Solicitation (NSF 22-632)</vt:lpstr>
      <vt:lpstr>CSSI Award Classes</vt:lpstr>
      <vt:lpstr>Transition to Sustainability Class of Awards</vt:lpstr>
      <vt:lpstr>Transition to Sustainability Class of Awards (cont.)</vt:lpstr>
      <vt:lpstr>Frameworks Class – Priorities</vt:lpstr>
      <vt:lpstr>CSSI – Addressing Emerging Concerns</vt:lpstr>
      <vt:lpstr>A Competitive proposal should be..</vt:lpstr>
      <vt:lpstr>Participating NSF Organizations</vt:lpstr>
      <vt:lpstr>Directorate Specific Priorities</vt:lpstr>
      <vt:lpstr>Proposal Preparation</vt:lpstr>
      <vt:lpstr>Eligibility</vt:lpstr>
      <vt:lpstr>Cover Sheet</vt:lpstr>
      <vt:lpstr>Project Description</vt:lpstr>
      <vt:lpstr>Proposing Extensions</vt:lpstr>
      <vt:lpstr>Supplementary Documents specific to CSSI</vt:lpstr>
      <vt:lpstr>Supplementary Documents specific to CSSI</vt:lpstr>
      <vt:lpstr>Supplementary Documents specific to CSSI</vt:lpstr>
      <vt:lpstr>Supplementary Documents specific to CSSI</vt:lpstr>
      <vt:lpstr>Supplementary Documents specific to CSSI</vt:lpstr>
      <vt:lpstr>Cloud Computing Resources (cont.)</vt:lpstr>
      <vt:lpstr>NSF-funded Advanced CI Ecosystem</vt:lpstr>
      <vt:lpstr>NSF Review Criteria</vt:lpstr>
      <vt:lpstr>CSSI Specific Review Criteria</vt:lpstr>
      <vt:lpstr>Schedule</vt:lpstr>
      <vt:lpstr>Thank you!</vt:lpstr>
      <vt:lpstr>Frequently Asked Questions (1)</vt:lpstr>
      <vt:lpstr>Frequently Asked Questions (2)</vt:lpstr>
      <vt:lpstr>Frequently Asked Questions (3)</vt:lpstr>
      <vt:lpstr>Frequently Asked Questions (4)</vt:lpstr>
      <vt:lpstr>Frequently Asked Questions (5)</vt:lpstr>
      <vt:lpstr>Frequently Asked Questions (6)</vt:lpstr>
      <vt:lpstr>OAC Software and Data Infrastructure programs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Cyberinfrastructure for  Sustained Scientific Innovation  (CSSI) NSF 20-592 </dc:title>
  <dc:creator>Robila, Stefan A</dc:creator>
  <cp:lastModifiedBy>Carlson, Paul L. (Contractor)</cp:lastModifiedBy>
  <cp:revision>2</cp:revision>
  <dcterms:created xsi:type="dcterms:W3CDTF">2020-09-08T17:32:03Z</dcterms:created>
  <dcterms:modified xsi:type="dcterms:W3CDTF">2022-10-27T17:14:00Z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f151d5d2-c398-42d5-a39b-a9db1d83a2b9</vt:lpwstr>
  </property>
  <property fmtid="{D5CDD505-2E9C-101B-9397-08002B2CF9AE}" pid="3" name="VM">
    <vt:lpwstr>Yes</vt:lpwstr>
  </property>
  <property fmtid="{D5CDD505-2E9C-101B-9397-08002B2CF9AE}" pid="4" name="ContainsCUI">
    <vt:lpwstr>No</vt:lpwstr>
  </property>
</Properties>
</file>