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0058400" cy="7772400"/>
  <p:notesSz cx="100584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38" autoAdjust="0"/>
  </p:normalViewPr>
  <p:slideViewPr>
    <p:cSldViewPr>
      <p:cViewPr varScale="1">
        <p:scale>
          <a:sx n="93" d="100"/>
          <a:sy n="93" d="100"/>
        </p:scale>
        <p:origin x="1472" y="208"/>
      </p:cViewPr>
      <p:guideLst>
        <p:guide orient="horz" pos="2880"/>
        <p:guide pos="2160"/>
      </p:guideLst>
    </p:cSldViewPr>
  </p:slideViewPr>
  <p:outlineViewPr>
    <p:cViewPr>
      <p:scale>
        <a:sx n="33" d="100"/>
        <a:sy n="33" d="100"/>
      </p:scale>
      <p:origin x="0" y="-65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011DDC6C-CF7C-488A-B360-B8E289063439}" type="datetimeFigureOut">
              <a:rPr lang="en-US" smtClean="0"/>
              <a:t>10/25/22</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1F82F3BD-F056-47E7-9404-02B13E49177F}" type="slidenum">
              <a:rPr lang="en-US" smtClean="0"/>
              <a:t>‹#›</a:t>
            </a:fld>
            <a:endParaRPr lang="en-US"/>
          </a:p>
        </p:txBody>
      </p:sp>
    </p:spTree>
    <p:extLst>
      <p:ext uri="{BB962C8B-B14F-4D97-AF65-F5344CB8AC3E}">
        <p14:creationId xmlns:p14="http://schemas.microsoft.com/office/powerpoint/2010/main" val="332101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82F3BD-F056-47E7-9404-02B13E49177F}" type="slidenum">
              <a:rPr lang="en-US" smtClean="0"/>
              <a:t>2</a:t>
            </a:fld>
            <a:endParaRPr lang="en-US"/>
          </a:p>
        </p:txBody>
      </p:sp>
    </p:spTree>
    <p:extLst>
      <p:ext uri="{BB962C8B-B14F-4D97-AF65-F5344CB8AC3E}">
        <p14:creationId xmlns:p14="http://schemas.microsoft.com/office/powerpoint/2010/main" val="1870818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sz="3500" b="0" i="0">
                <a:solidFill>
                  <a:schemeClr val="tx1"/>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sz="2200" b="0" i="0">
                <a:solidFill>
                  <a:srgbClr val="A6A6A6"/>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hcSlideMaster.Title SlideHeader">
            <a:extLst>
              <a:ext uri="{FF2B5EF4-FFF2-40B4-BE49-F238E27FC236}">
                <a16:creationId xmlns:a16="http://schemas.microsoft.com/office/drawing/2014/main" id="{E92B7F1F-43A8-9FF0-03F7-8A858EBE6671}"/>
              </a:ext>
            </a:extLst>
          </p:cNvPr>
          <p:cNvSpPr txBox="1"/>
          <p:nvPr userDrawn="1"/>
        </p:nvSpPr>
        <p:spPr>
          <a:xfrm>
            <a:off x="0" y="0"/>
            <a:ext cx="10058400" cy="369332"/>
          </a:xfrm>
          <a:prstGeom prst="rect">
            <a:avLst/>
          </a:prstGeom>
          <a:noFill/>
        </p:spPr>
        <p:txBody>
          <a:bodyPr vert="horz" rtlCol="0">
            <a:sp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200" b="0" i="0">
                <a:solidFill>
                  <a:srgbClr val="A6A6A6"/>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hcSlideMaster.Title and ContentHeader">
            <a:extLst>
              <a:ext uri="{FF2B5EF4-FFF2-40B4-BE49-F238E27FC236}">
                <a16:creationId xmlns:a16="http://schemas.microsoft.com/office/drawing/2014/main" id="{3F890148-DD15-962F-C9F8-338EBD71B7F1}"/>
              </a:ext>
            </a:extLst>
          </p:cNvPr>
          <p:cNvSpPr txBox="1"/>
          <p:nvPr userDrawn="1"/>
        </p:nvSpPr>
        <p:spPr>
          <a:xfrm>
            <a:off x="0" y="0"/>
            <a:ext cx="10058400" cy="369332"/>
          </a:xfrm>
          <a:prstGeom prst="rect">
            <a:avLst/>
          </a:prstGeom>
          <a:noFill/>
        </p:spPr>
        <p:txBody>
          <a:bodyPr vert="horz" rtlCol="0">
            <a:sp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TITUS">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200" b="0" i="0">
                <a:solidFill>
                  <a:srgbClr val="A6A6A6"/>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7908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tx1"/>
                </a:solidFill>
                <a:latin typeface="Arial"/>
                <a:cs typeface="Arial"/>
              </a:defRPr>
            </a:lvl1pPr>
          </a:lstStyle>
          <a:p>
            <a:endParaRPr/>
          </a:p>
        </p:txBody>
      </p:sp>
      <p:sp>
        <p:nvSpPr>
          <p:cNvPr id="3" name="Holder 3"/>
          <p:cNvSpPr>
            <a:spLocks noGrp="1"/>
          </p:cNvSpPr>
          <p:nvPr>
            <p:ph sz="half" idx="2"/>
          </p:nvPr>
        </p:nvSpPr>
        <p:spPr>
          <a:xfrm>
            <a:off x="1035638" y="2435859"/>
            <a:ext cx="4260215" cy="41433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hcSlideMaster.Two ContentHeader">
            <a:extLst>
              <a:ext uri="{FF2B5EF4-FFF2-40B4-BE49-F238E27FC236}">
                <a16:creationId xmlns:a16="http://schemas.microsoft.com/office/drawing/2014/main" id="{9A52FE41-B392-D229-4C56-2E7A26D354EE}"/>
              </a:ext>
            </a:extLst>
          </p:cNvPr>
          <p:cNvSpPr txBox="1"/>
          <p:nvPr userDrawn="1"/>
        </p:nvSpPr>
        <p:spPr>
          <a:xfrm>
            <a:off x="0" y="0"/>
            <a:ext cx="10058400" cy="369332"/>
          </a:xfrm>
          <a:prstGeom prst="rect">
            <a:avLst/>
          </a:prstGeom>
          <a:noFill/>
        </p:spPr>
        <p:txBody>
          <a:bodyPr vert="horz" rtlCol="0">
            <a:sp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hcSlideMaster.Title OnlyHeader">
            <a:extLst>
              <a:ext uri="{FF2B5EF4-FFF2-40B4-BE49-F238E27FC236}">
                <a16:creationId xmlns:a16="http://schemas.microsoft.com/office/drawing/2014/main" id="{45C3E027-D5C8-4EA0-7918-FDDDF87607F1}"/>
              </a:ext>
            </a:extLst>
          </p:cNvPr>
          <p:cNvSpPr txBox="1"/>
          <p:nvPr userDrawn="1"/>
        </p:nvSpPr>
        <p:spPr>
          <a:xfrm>
            <a:off x="0" y="0"/>
            <a:ext cx="10058400" cy="369332"/>
          </a:xfrm>
          <a:prstGeom prst="rect">
            <a:avLst/>
          </a:prstGeom>
          <a:noFill/>
        </p:spPr>
        <p:txBody>
          <a:bodyPr vert="horz" rtlCol="0">
            <a:spAutoFit/>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5" name="hcSlideMaster.BlankHeader">
            <a:extLst>
              <a:ext uri="{FF2B5EF4-FFF2-40B4-BE49-F238E27FC236}">
                <a16:creationId xmlns:a16="http://schemas.microsoft.com/office/drawing/2014/main" id="{FD1C90FD-0188-6714-FF6A-F4F32F346BBA}"/>
              </a:ext>
            </a:extLst>
          </p:cNvPr>
          <p:cNvSpPr txBox="1"/>
          <p:nvPr userDrawn="1"/>
        </p:nvSpPr>
        <p:spPr>
          <a:xfrm>
            <a:off x="0" y="0"/>
            <a:ext cx="10058400" cy="369332"/>
          </a:xfrm>
          <a:prstGeom prst="rect">
            <a:avLst/>
          </a:prstGeom>
          <a:noFill/>
        </p:spPr>
        <p:txBody>
          <a:bodyPr vert="horz" rtlCol="0">
            <a:spAutoFit/>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9700" y="1346200"/>
            <a:ext cx="9273054" cy="783844"/>
          </a:xfrm>
          <a:prstGeom prst="rect">
            <a:avLst/>
          </a:prstGeom>
        </p:spPr>
        <p:txBody>
          <a:bodyPr wrap="square" lIns="0" tIns="0" rIns="0" bIns="0">
            <a:spAutoFit/>
          </a:bodyPr>
          <a:lstStyle>
            <a:lvl1pPr>
              <a:defRPr sz="3500" b="0" i="0">
                <a:solidFill>
                  <a:schemeClr val="tx1"/>
                </a:solidFill>
                <a:latin typeface="Arial"/>
                <a:cs typeface="Arial"/>
              </a:defRPr>
            </a:lvl1pPr>
          </a:lstStyle>
          <a:p>
            <a:endParaRPr/>
          </a:p>
        </p:txBody>
      </p:sp>
      <p:sp>
        <p:nvSpPr>
          <p:cNvPr id="3" name="Holder 3"/>
          <p:cNvSpPr>
            <a:spLocks noGrp="1"/>
          </p:cNvSpPr>
          <p:nvPr>
            <p:ph type="body" idx="1"/>
          </p:nvPr>
        </p:nvSpPr>
        <p:spPr>
          <a:xfrm>
            <a:off x="883411" y="2195067"/>
            <a:ext cx="7985759" cy="3866515"/>
          </a:xfrm>
          <a:prstGeom prst="rect">
            <a:avLst/>
          </a:prstGeom>
        </p:spPr>
        <p:txBody>
          <a:bodyPr wrap="square" lIns="0" tIns="0" rIns="0" bIns="0">
            <a:spAutoFit/>
          </a:bodyPr>
          <a:lstStyle>
            <a:lvl1pPr>
              <a:defRPr sz="2200" b="0" i="0">
                <a:solidFill>
                  <a:srgbClr val="A6A6A6"/>
                </a:solidFill>
                <a:latin typeface="Times New Roman"/>
                <a:cs typeface="Times New Roman"/>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10/25/22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30.jpg"/><Relationship Id="rId4" Type="http://schemas.openxmlformats.org/officeDocument/2006/relationships/image" Target="../media/image24.jp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jpg"/><Relationship Id="rId7" Type="http://schemas.openxmlformats.org/officeDocument/2006/relationships/image" Target="../media/image67.png"/><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jpg"/><Relationship Id="rId9"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36.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5" Type="http://schemas.openxmlformats.org/officeDocument/2006/relationships/image" Target="../media/image91.png"/><Relationship Id="rId2" Type="http://schemas.openxmlformats.org/officeDocument/2006/relationships/image" Target="../media/image35.png"/><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24" Type="http://schemas.openxmlformats.org/officeDocument/2006/relationships/image" Target="../media/image90.png"/><Relationship Id="rId5" Type="http://schemas.openxmlformats.org/officeDocument/2006/relationships/image" Target="../media/image71.png"/><Relationship Id="rId15" Type="http://schemas.openxmlformats.org/officeDocument/2006/relationships/image" Target="../media/image81.png"/><Relationship Id="rId23" Type="http://schemas.openxmlformats.org/officeDocument/2006/relationships/image" Target="../media/image89.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37.png"/><Relationship Id="rId9" Type="http://schemas.openxmlformats.org/officeDocument/2006/relationships/image" Target="../media/image75.png"/><Relationship Id="rId14" Type="http://schemas.openxmlformats.org/officeDocument/2006/relationships/image" Target="../media/image80.png"/><Relationship Id="rId22" Type="http://schemas.openxmlformats.org/officeDocument/2006/relationships/image" Target="../media/image88.png"/></Relationships>
</file>

<file path=ppt/slides/_rels/slide2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g"/><Relationship Id="rId1" Type="http://schemas.openxmlformats.org/officeDocument/2006/relationships/slideLayout" Target="../slideLayouts/slideLayout6.xml"/><Relationship Id="rId5" Type="http://schemas.openxmlformats.org/officeDocument/2006/relationships/image" Target="../media/image97.jpg"/><Relationship Id="rId4" Type="http://schemas.openxmlformats.org/officeDocument/2006/relationships/image" Target="../media/image9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g"/><Relationship Id="rId1" Type="http://schemas.openxmlformats.org/officeDocument/2006/relationships/slideLayout" Target="../slideLayouts/slideLayout6.xml"/><Relationship Id="rId5" Type="http://schemas.openxmlformats.org/officeDocument/2006/relationships/image" Target="../media/image97.jpg"/><Relationship Id="rId4" Type="http://schemas.openxmlformats.org/officeDocument/2006/relationships/image" Target="../media/image96.jpg"/></Relationships>
</file>

<file path=ppt/slides/_rels/slide2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jp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image" Target="../media/image99.jp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jpg"/><Relationship Id="rId10" Type="http://schemas.openxmlformats.org/officeDocument/2006/relationships/image" Target="../media/image107.png"/><Relationship Id="rId4" Type="http://schemas.openxmlformats.org/officeDocument/2006/relationships/image" Target="../media/image101.jpg"/><Relationship Id="rId9" Type="http://schemas.openxmlformats.org/officeDocument/2006/relationships/image" Target="../media/image106.png"/></Relationships>
</file>

<file path=ppt/slides/_rels/slide2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14.jpg"/><Relationship Id="rId3" Type="http://schemas.openxmlformats.org/officeDocument/2006/relationships/image" Target="../media/image105.png"/><Relationship Id="rId7" Type="http://schemas.openxmlformats.org/officeDocument/2006/relationships/image" Target="../media/image100.jpg"/><Relationship Id="rId12" Type="http://schemas.openxmlformats.org/officeDocument/2006/relationships/image" Target="../media/image113.png"/><Relationship Id="rId2" Type="http://schemas.openxmlformats.org/officeDocument/2006/relationships/image" Target="../media/image99.jp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12.jpg"/><Relationship Id="rId5" Type="http://schemas.openxmlformats.org/officeDocument/2006/relationships/image" Target="../media/image107.png"/><Relationship Id="rId10" Type="http://schemas.openxmlformats.org/officeDocument/2006/relationships/image" Target="../media/image111.png"/><Relationship Id="rId4" Type="http://schemas.openxmlformats.org/officeDocument/2006/relationships/image" Target="../media/image106.png"/><Relationship Id="rId9" Type="http://schemas.openxmlformats.org/officeDocument/2006/relationships/image" Target="../media/image10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6.jp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6.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jpg"/></Relationships>
</file>

<file path=ppt/slides/_rels/slide31.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4.jpg"/><Relationship Id="rId3" Type="http://schemas.openxmlformats.org/officeDocument/2006/relationships/image" Target="../media/image100.jpg"/><Relationship Id="rId7" Type="http://schemas.openxmlformats.org/officeDocument/2006/relationships/image" Target="../media/image104.png"/><Relationship Id="rId12" Type="http://schemas.openxmlformats.org/officeDocument/2006/relationships/image" Target="../media/image113.png"/><Relationship Id="rId2" Type="http://schemas.openxmlformats.org/officeDocument/2006/relationships/image" Target="../media/image99.jp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2.jpg"/><Relationship Id="rId5" Type="http://schemas.openxmlformats.org/officeDocument/2006/relationships/image" Target="../media/image105.png"/><Relationship Id="rId10" Type="http://schemas.openxmlformats.org/officeDocument/2006/relationships/image" Target="../media/image111.png"/><Relationship Id="rId4" Type="http://schemas.openxmlformats.org/officeDocument/2006/relationships/image" Target="../media/image103.png"/><Relationship Id="rId9" Type="http://schemas.openxmlformats.org/officeDocument/2006/relationships/image" Target="../media/image108.png"/></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6.xml"/><Relationship Id="rId6" Type="http://schemas.openxmlformats.org/officeDocument/2006/relationships/image" Target="../media/image125.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134.jpg"/><Relationship Id="rId3" Type="http://schemas.openxmlformats.org/officeDocument/2006/relationships/image" Target="../media/image131.jpg"/><Relationship Id="rId7" Type="http://schemas.openxmlformats.org/officeDocument/2006/relationships/image" Target="../media/image133.jpg"/><Relationship Id="rId2" Type="http://schemas.openxmlformats.org/officeDocument/2006/relationships/image" Target="../media/image130.png"/><Relationship Id="rId1" Type="http://schemas.openxmlformats.org/officeDocument/2006/relationships/slideLayout" Target="../slideLayouts/slideLayout6.xml"/><Relationship Id="rId6" Type="http://schemas.openxmlformats.org/officeDocument/2006/relationships/image" Target="../media/image132.jpg"/><Relationship Id="rId11" Type="http://schemas.openxmlformats.org/officeDocument/2006/relationships/image" Target="../media/image137.jpg"/><Relationship Id="rId5" Type="http://schemas.openxmlformats.org/officeDocument/2006/relationships/image" Target="../media/image97.jpg"/><Relationship Id="rId10" Type="http://schemas.openxmlformats.org/officeDocument/2006/relationships/image" Target="../media/image136.jpg"/><Relationship Id="rId4" Type="http://schemas.openxmlformats.org/officeDocument/2006/relationships/image" Target="../media/image95.jpg"/><Relationship Id="rId9" Type="http://schemas.openxmlformats.org/officeDocument/2006/relationships/image" Target="../media/image135.jpg"/></Relationships>
</file>

<file path=ppt/slides/_rels/slide39.xml.rels><?xml version="1.0" encoding="UTF-8" standalone="yes"?>
<Relationships xmlns="http://schemas.openxmlformats.org/package/2006/relationships"><Relationship Id="rId2" Type="http://schemas.openxmlformats.org/officeDocument/2006/relationships/image" Target="../media/image1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jpg"/><Relationship Id="rId1" Type="http://schemas.openxmlformats.org/officeDocument/2006/relationships/slideLayout" Target="../slideLayouts/slideLayout6.xml"/><Relationship Id="rId5" Type="http://schemas.openxmlformats.org/officeDocument/2006/relationships/image" Target="../media/image142.png"/><Relationship Id="rId4" Type="http://schemas.openxmlformats.org/officeDocument/2006/relationships/image" Target="../media/image141.png"/></Relationships>
</file>

<file path=ppt/slides/_rels/slide4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43.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4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5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138.jpg"/></Relationships>
</file>

<file path=ppt/slides/_rels/slide49.xml.rels><?xml version="1.0" encoding="UTF-8" standalone="yes"?>
<Relationships xmlns="http://schemas.openxmlformats.org/package/2006/relationships"><Relationship Id="rId8" Type="http://schemas.openxmlformats.org/officeDocument/2006/relationships/image" Target="../media/image159.jpg"/><Relationship Id="rId3" Type="http://schemas.openxmlformats.org/officeDocument/2006/relationships/image" Target="../media/image154.jpg"/><Relationship Id="rId7" Type="http://schemas.openxmlformats.org/officeDocument/2006/relationships/image" Target="../media/image158.jpg"/><Relationship Id="rId2" Type="http://schemas.openxmlformats.org/officeDocument/2006/relationships/image" Target="../media/image153.jpg"/><Relationship Id="rId1" Type="http://schemas.openxmlformats.org/officeDocument/2006/relationships/slideLayout" Target="../slideLayouts/slideLayout6.xml"/><Relationship Id="rId6" Type="http://schemas.openxmlformats.org/officeDocument/2006/relationships/image" Target="../media/image157.jpg"/><Relationship Id="rId5" Type="http://schemas.openxmlformats.org/officeDocument/2006/relationships/image" Target="../media/image156.jpg"/><Relationship Id="rId4" Type="http://schemas.openxmlformats.org/officeDocument/2006/relationships/image" Target="../media/image15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38.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173.png"/><Relationship Id="rId18" Type="http://schemas.openxmlformats.org/officeDocument/2006/relationships/image" Target="../media/image178.png"/><Relationship Id="rId3" Type="http://schemas.openxmlformats.org/officeDocument/2006/relationships/image" Target="../media/image163.png"/><Relationship Id="rId21" Type="http://schemas.openxmlformats.org/officeDocument/2006/relationships/image" Target="../media/image181.png"/><Relationship Id="rId7" Type="http://schemas.openxmlformats.org/officeDocument/2006/relationships/image" Target="../media/image167.png"/><Relationship Id="rId12" Type="http://schemas.openxmlformats.org/officeDocument/2006/relationships/image" Target="../media/image172.png"/><Relationship Id="rId17" Type="http://schemas.openxmlformats.org/officeDocument/2006/relationships/image" Target="../media/image177.png"/><Relationship Id="rId2" Type="http://schemas.openxmlformats.org/officeDocument/2006/relationships/image" Target="../media/image162.png"/><Relationship Id="rId16" Type="http://schemas.openxmlformats.org/officeDocument/2006/relationships/image" Target="../media/image176.png"/><Relationship Id="rId20"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166.png"/><Relationship Id="rId11" Type="http://schemas.openxmlformats.org/officeDocument/2006/relationships/image" Target="../media/image171.png"/><Relationship Id="rId5" Type="http://schemas.openxmlformats.org/officeDocument/2006/relationships/image" Target="../media/image165.png"/><Relationship Id="rId15" Type="http://schemas.openxmlformats.org/officeDocument/2006/relationships/image" Target="../media/image175.png"/><Relationship Id="rId10" Type="http://schemas.openxmlformats.org/officeDocument/2006/relationships/image" Target="../media/image170.png"/><Relationship Id="rId19" Type="http://schemas.openxmlformats.org/officeDocument/2006/relationships/image" Target="../media/image179.png"/><Relationship Id="rId4" Type="http://schemas.openxmlformats.org/officeDocument/2006/relationships/image" Target="../media/image164.png"/><Relationship Id="rId9" Type="http://schemas.openxmlformats.org/officeDocument/2006/relationships/image" Target="../media/image169.png"/><Relationship Id="rId14" Type="http://schemas.openxmlformats.org/officeDocument/2006/relationships/image" Target="../media/image174.png"/><Relationship Id="rId22" Type="http://schemas.openxmlformats.org/officeDocument/2006/relationships/image" Target="../media/image182.png"/></Relationships>
</file>

<file path=ppt/slides/_rels/slide53.xml.rels><?xml version="1.0" encoding="UTF-8" standalone="yes"?>
<Relationships xmlns="http://schemas.openxmlformats.org/package/2006/relationships"><Relationship Id="rId8" Type="http://schemas.openxmlformats.org/officeDocument/2006/relationships/image" Target="../media/image187.png"/><Relationship Id="rId13" Type="http://schemas.openxmlformats.org/officeDocument/2006/relationships/image" Target="../media/image192.png"/><Relationship Id="rId3" Type="http://schemas.openxmlformats.org/officeDocument/2006/relationships/image" Target="../media/image95.jpg"/><Relationship Id="rId7" Type="http://schemas.openxmlformats.org/officeDocument/2006/relationships/image" Target="../media/image186.jpg"/><Relationship Id="rId12" Type="http://schemas.openxmlformats.org/officeDocument/2006/relationships/image" Target="../media/image191.png"/><Relationship Id="rId2" Type="http://schemas.openxmlformats.org/officeDocument/2006/relationships/image" Target="../media/image183.png"/><Relationship Id="rId16" Type="http://schemas.openxmlformats.org/officeDocument/2006/relationships/image" Target="../media/image195.png"/><Relationship Id="rId1" Type="http://schemas.openxmlformats.org/officeDocument/2006/relationships/slideLayout" Target="../slideLayouts/slideLayout2.xml"/><Relationship Id="rId6" Type="http://schemas.openxmlformats.org/officeDocument/2006/relationships/image" Target="../media/image185.jpg"/><Relationship Id="rId11" Type="http://schemas.openxmlformats.org/officeDocument/2006/relationships/image" Target="../media/image190.png"/><Relationship Id="rId5" Type="http://schemas.openxmlformats.org/officeDocument/2006/relationships/image" Target="../media/image184.jpg"/><Relationship Id="rId15" Type="http://schemas.openxmlformats.org/officeDocument/2006/relationships/image" Target="../media/image194.png"/><Relationship Id="rId10" Type="http://schemas.openxmlformats.org/officeDocument/2006/relationships/image" Target="../media/image189.png"/><Relationship Id="rId4" Type="http://schemas.openxmlformats.org/officeDocument/2006/relationships/image" Target="../media/image97.jpg"/><Relationship Id="rId9" Type="http://schemas.openxmlformats.org/officeDocument/2006/relationships/image" Target="../media/image188.png"/><Relationship Id="rId14" Type="http://schemas.openxmlformats.org/officeDocument/2006/relationships/image" Target="../media/image193.png"/></Relationships>
</file>

<file path=ppt/slides/_rels/slide54.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2.xml"/><Relationship Id="rId4" Type="http://schemas.openxmlformats.org/officeDocument/2006/relationships/image" Target="../media/image198.jpg"/></Relationships>
</file>

<file path=ppt/slides/_rels/slide55.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173.png"/><Relationship Id="rId18" Type="http://schemas.openxmlformats.org/officeDocument/2006/relationships/image" Target="../media/image178.png"/><Relationship Id="rId3" Type="http://schemas.openxmlformats.org/officeDocument/2006/relationships/image" Target="../media/image163.png"/><Relationship Id="rId21" Type="http://schemas.openxmlformats.org/officeDocument/2006/relationships/image" Target="../media/image181.png"/><Relationship Id="rId7" Type="http://schemas.openxmlformats.org/officeDocument/2006/relationships/image" Target="../media/image167.png"/><Relationship Id="rId12" Type="http://schemas.openxmlformats.org/officeDocument/2006/relationships/image" Target="../media/image172.png"/><Relationship Id="rId17" Type="http://schemas.openxmlformats.org/officeDocument/2006/relationships/image" Target="../media/image177.png"/><Relationship Id="rId2" Type="http://schemas.openxmlformats.org/officeDocument/2006/relationships/image" Target="../media/image162.png"/><Relationship Id="rId16" Type="http://schemas.openxmlformats.org/officeDocument/2006/relationships/image" Target="../media/image176.png"/><Relationship Id="rId20"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166.png"/><Relationship Id="rId11" Type="http://schemas.openxmlformats.org/officeDocument/2006/relationships/image" Target="../media/image171.png"/><Relationship Id="rId5" Type="http://schemas.openxmlformats.org/officeDocument/2006/relationships/image" Target="../media/image165.png"/><Relationship Id="rId15" Type="http://schemas.openxmlformats.org/officeDocument/2006/relationships/image" Target="../media/image175.png"/><Relationship Id="rId10" Type="http://schemas.openxmlformats.org/officeDocument/2006/relationships/image" Target="../media/image170.png"/><Relationship Id="rId19" Type="http://schemas.openxmlformats.org/officeDocument/2006/relationships/image" Target="../media/image179.png"/><Relationship Id="rId4" Type="http://schemas.openxmlformats.org/officeDocument/2006/relationships/image" Target="../media/image164.png"/><Relationship Id="rId9" Type="http://schemas.openxmlformats.org/officeDocument/2006/relationships/image" Target="../media/image169.png"/><Relationship Id="rId14" Type="http://schemas.openxmlformats.org/officeDocument/2006/relationships/image" Target="../media/image174.png"/><Relationship Id="rId22" Type="http://schemas.openxmlformats.org/officeDocument/2006/relationships/image" Target="../media/image182.png"/></Relationships>
</file>

<file path=ppt/slides/_rels/slide56.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1.jpg"/><Relationship Id="rId2" Type="http://schemas.openxmlformats.org/officeDocument/2006/relationships/image" Target="../media/image200.jpg"/><Relationship Id="rId1" Type="http://schemas.openxmlformats.org/officeDocument/2006/relationships/slideLayout" Target="../slideLayouts/slideLayout6.xml"/><Relationship Id="rId5" Type="http://schemas.openxmlformats.org/officeDocument/2006/relationships/image" Target="../media/image203.jpg"/><Relationship Id="rId4" Type="http://schemas.openxmlformats.org/officeDocument/2006/relationships/image" Target="../media/image202.jpg"/></Relationships>
</file>

<file path=ppt/slides/_rels/slide58.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4.jpg"/><Relationship Id="rId7" Type="http://schemas.openxmlformats.org/officeDocument/2006/relationships/image" Target="../media/image208.jp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207.jpg"/><Relationship Id="rId5" Type="http://schemas.openxmlformats.org/officeDocument/2006/relationships/image" Target="../media/image206.jpg"/><Relationship Id="rId4" Type="http://schemas.openxmlformats.org/officeDocument/2006/relationships/image" Target="../media/image205.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488778" y="1143000"/>
            <a:ext cx="9080836" cy="5486400"/>
          </a:xfrm>
          <a:prstGeom prst="rect">
            <a:avLst/>
          </a:prstGeom>
        </p:spPr>
      </p:pic>
      <p:sp>
        <p:nvSpPr>
          <p:cNvPr id="3" name="object 3"/>
          <p:cNvSpPr txBox="1">
            <a:spLocks noGrp="1"/>
          </p:cNvSpPr>
          <p:nvPr>
            <p:ph type="title"/>
          </p:nvPr>
        </p:nvSpPr>
        <p:spPr>
          <a:prstGeom prst="rect">
            <a:avLst/>
          </a:prstGeom>
        </p:spPr>
        <p:txBody>
          <a:bodyPr vert="horz" wrap="square" lIns="0" tIns="65405" rIns="0" bIns="0" rtlCol="0">
            <a:spAutoFit/>
          </a:bodyPr>
          <a:lstStyle/>
          <a:p>
            <a:pPr marL="123189" marR="5080" indent="-111125">
              <a:lnSpc>
                <a:spcPts val="3479"/>
              </a:lnSpc>
              <a:spcBef>
                <a:spcPts val="515"/>
              </a:spcBef>
            </a:pPr>
            <a:r>
              <a:rPr sz="3200" dirty="0">
                <a:solidFill>
                  <a:srgbClr val="FFFFFF"/>
                </a:solidFill>
              </a:rPr>
              <a:t>Do</a:t>
            </a:r>
            <a:r>
              <a:rPr sz="3200" spc="-30" dirty="0">
                <a:solidFill>
                  <a:srgbClr val="FFFFFF"/>
                </a:solidFill>
              </a:rPr>
              <a:t> </a:t>
            </a:r>
            <a:r>
              <a:rPr sz="3200" dirty="0">
                <a:solidFill>
                  <a:srgbClr val="FFFFFF"/>
                </a:solidFill>
              </a:rPr>
              <a:t>Simpler</a:t>
            </a:r>
            <a:r>
              <a:rPr sz="3200" spc="-20" dirty="0">
                <a:solidFill>
                  <a:srgbClr val="FFFFFF"/>
                </a:solidFill>
              </a:rPr>
              <a:t> </a:t>
            </a:r>
            <a:r>
              <a:rPr sz="3200" dirty="0">
                <a:solidFill>
                  <a:srgbClr val="FFFFFF"/>
                </a:solidFill>
              </a:rPr>
              <a:t>Machine</a:t>
            </a:r>
            <a:r>
              <a:rPr sz="3200" spc="-25" dirty="0">
                <a:solidFill>
                  <a:srgbClr val="FFFFFF"/>
                </a:solidFill>
              </a:rPr>
              <a:t> </a:t>
            </a:r>
            <a:r>
              <a:rPr sz="3200" dirty="0">
                <a:solidFill>
                  <a:srgbClr val="FFFFFF"/>
                </a:solidFill>
              </a:rPr>
              <a:t>Learning</a:t>
            </a:r>
            <a:r>
              <a:rPr sz="3200" spc="-25" dirty="0">
                <a:solidFill>
                  <a:srgbClr val="FFFFFF"/>
                </a:solidFill>
              </a:rPr>
              <a:t> </a:t>
            </a:r>
            <a:r>
              <a:rPr sz="3200" spc="-10" dirty="0">
                <a:solidFill>
                  <a:srgbClr val="FFFFFF"/>
                </a:solidFill>
              </a:rPr>
              <a:t>Models </a:t>
            </a:r>
            <a:r>
              <a:rPr sz="3200" dirty="0">
                <a:solidFill>
                  <a:srgbClr val="FFFFFF"/>
                </a:solidFill>
              </a:rPr>
              <a:t>Exist,</a:t>
            </a:r>
            <a:r>
              <a:rPr sz="3200" spc="-30" dirty="0">
                <a:solidFill>
                  <a:srgbClr val="FFFFFF"/>
                </a:solidFill>
              </a:rPr>
              <a:t> </a:t>
            </a:r>
            <a:r>
              <a:rPr sz="3200" dirty="0">
                <a:solidFill>
                  <a:srgbClr val="FFFFFF"/>
                </a:solidFill>
              </a:rPr>
              <a:t>and</a:t>
            </a:r>
            <a:r>
              <a:rPr sz="3200" spc="-25" dirty="0">
                <a:solidFill>
                  <a:srgbClr val="FFFFFF"/>
                </a:solidFill>
              </a:rPr>
              <a:t> </a:t>
            </a:r>
            <a:r>
              <a:rPr sz="3200" dirty="0">
                <a:solidFill>
                  <a:srgbClr val="FFFFFF"/>
                </a:solidFill>
              </a:rPr>
              <a:t>How</a:t>
            </a:r>
            <a:r>
              <a:rPr sz="3200" spc="-25" dirty="0">
                <a:solidFill>
                  <a:srgbClr val="FFFFFF"/>
                </a:solidFill>
              </a:rPr>
              <a:t> </a:t>
            </a:r>
            <a:r>
              <a:rPr sz="3200" dirty="0">
                <a:solidFill>
                  <a:srgbClr val="FFFFFF"/>
                </a:solidFill>
              </a:rPr>
              <a:t>Can</a:t>
            </a:r>
            <a:r>
              <a:rPr sz="3200" spc="-20" dirty="0">
                <a:solidFill>
                  <a:srgbClr val="FFFFFF"/>
                </a:solidFill>
              </a:rPr>
              <a:t> </a:t>
            </a:r>
            <a:r>
              <a:rPr sz="3200" dirty="0">
                <a:solidFill>
                  <a:srgbClr val="FFFFFF"/>
                </a:solidFill>
              </a:rPr>
              <a:t>We</a:t>
            </a:r>
            <a:r>
              <a:rPr sz="3200" spc="-25" dirty="0">
                <a:solidFill>
                  <a:srgbClr val="FFFFFF"/>
                </a:solidFill>
              </a:rPr>
              <a:t> </a:t>
            </a:r>
            <a:r>
              <a:rPr sz="3200" dirty="0">
                <a:solidFill>
                  <a:srgbClr val="FFFFFF"/>
                </a:solidFill>
              </a:rPr>
              <a:t>Find</a:t>
            </a:r>
            <a:r>
              <a:rPr sz="3200" spc="-75" dirty="0">
                <a:solidFill>
                  <a:srgbClr val="FFFFFF"/>
                </a:solidFill>
              </a:rPr>
              <a:t> </a:t>
            </a:r>
            <a:r>
              <a:rPr sz="3200" spc="-10" dirty="0">
                <a:solidFill>
                  <a:srgbClr val="FFFFFF"/>
                </a:solidFill>
              </a:rPr>
              <a:t>Them?</a:t>
            </a:r>
            <a:endParaRPr sz="3200" dirty="0"/>
          </a:p>
        </p:txBody>
      </p:sp>
      <p:sp>
        <p:nvSpPr>
          <p:cNvPr id="5" name="Text Placeholder 4">
            <a:extLst>
              <a:ext uri="{FF2B5EF4-FFF2-40B4-BE49-F238E27FC236}">
                <a16:creationId xmlns:a16="http://schemas.microsoft.com/office/drawing/2014/main" id="{69AE0E82-684D-0DFF-CA56-0E7C3055A8F5}"/>
              </a:ext>
            </a:extLst>
          </p:cNvPr>
          <p:cNvSpPr>
            <a:spLocks noGrp="1"/>
          </p:cNvSpPr>
          <p:nvPr>
            <p:ph type="body" idx="1"/>
          </p:nvPr>
        </p:nvSpPr>
        <p:spPr/>
        <p:txBody>
          <a:bodyPr/>
          <a:lstStyle/>
          <a:p>
            <a:endParaRPr lang="en-US"/>
          </a:p>
        </p:txBody>
      </p:sp>
      <p:sp>
        <p:nvSpPr>
          <p:cNvPr id="4" name="object 4"/>
          <p:cNvSpPr txBox="1"/>
          <p:nvPr/>
        </p:nvSpPr>
        <p:spPr>
          <a:xfrm>
            <a:off x="1057419" y="4069562"/>
            <a:ext cx="5280660" cy="1876425"/>
          </a:xfrm>
          <a:prstGeom prst="rect">
            <a:avLst/>
          </a:prstGeom>
        </p:spPr>
        <p:txBody>
          <a:bodyPr vert="horz" wrap="square" lIns="0" tIns="82550" rIns="0" bIns="0" rtlCol="0">
            <a:spAutoFit/>
          </a:bodyPr>
          <a:lstStyle/>
          <a:p>
            <a:pPr algn="ctr">
              <a:lnSpc>
                <a:spcPct val="100000"/>
              </a:lnSpc>
              <a:spcBef>
                <a:spcPts val="650"/>
              </a:spcBef>
            </a:pPr>
            <a:r>
              <a:rPr sz="2200" dirty="0">
                <a:solidFill>
                  <a:srgbClr val="FFFFFF"/>
                </a:solidFill>
                <a:latin typeface="Times New Roman"/>
                <a:cs typeface="Times New Roman"/>
              </a:rPr>
              <a:t>Cynthia</a:t>
            </a:r>
            <a:r>
              <a:rPr sz="2200" spc="110" dirty="0">
                <a:solidFill>
                  <a:srgbClr val="FFFFFF"/>
                </a:solidFill>
                <a:latin typeface="Times New Roman"/>
                <a:cs typeface="Times New Roman"/>
              </a:rPr>
              <a:t> </a:t>
            </a:r>
            <a:r>
              <a:rPr sz="2200" spc="-20" dirty="0">
                <a:solidFill>
                  <a:srgbClr val="FFFFFF"/>
                </a:solidFill>
                <a:latin typeface="Times New Roman"/>
                <a:cs typeface="Times New Roman"/>
              </a:rPr>
              <a:t>Rudin</a:t>
            </a:r>
            <a:endParaRPr sz="2200" dirty="0">
              <a:latin typeface="Times New Roman"/>
              <a:cs typeface="Times New Roman"/>
            </a:endParaRPr>
          </a:p>
          <a:p>
            <a:pPr marL="12065" marR="5080" algn="ctr">
              <a:lnSpc>
                <a:spcPct val="92800"/>
              </a:lnSpc>
              <a:spcBef>
                <a:spcPts val="745"/>
              </a:spcBef>
            </a:pPr>
            <a:r>
              <a:rPr sz="2200" dirty="0">
                <a:solidFill>
                  <a:srgbClr val="FFFFFF"/>
                </a:solidFill>
                <a:latin typeface="Times New Roman"/>
                <a:cs typeface="Times New Roman"/>
              </a:rPr>
              <a:t>Professor</a:t>
            </a:r>
            <a:r>
              <a:rPr sz="2200" spc="105" dirty="0">
                <a:solidFill>
                  <a:srgbClr val="FFFFFF"/>
                </a:solidFill>
                <a:latin typeface="Times New Roman"/>
                <a:cs typeface="Times New Roman"/>
              </a:rPr>
              <a:t> </a:t>
            </a:r>
            <a:r>
              <a:rPr sz="2200" dirty="0">
                <a:solidFill>
                  <a:srgbClr val="FFFFFF"/>
                </a:solidFill>
                <a:latin typeface="Times New Roman"/>
                <a:cs typeface="Times New Roman"/>
              </a:rPr>
              <a:t>of</a:t>
            </a:r>
            <a:r>
              <a:rPr sz="2200" spc="114" dirty="0">
                <a:solidFill>
                  <a:srgbClr val="FFFFFF"/>
                </a:solidFill>
                <a:latin typeface="Times New Roman"/>
                <a:cs typeface="Times New Roman"/>
              </a:rPr>
              <a:t> </a:t>
            </a:r>
            <a:r>
              <a:rPr sz="2200" dirty="0">
                <a:solidFill>
                  <a:srgbClr val="FFFFFF"/>
                </a:solidFill>
                <a:latin typeface="Times New Roman"/>
                <a:cs typeface="Times New Roman"/>
              </a:rPr>
              <a:t>Computer</a:t>
            </a:r>
            <a:r>
              <a:rPr sz="2200" spc="114" dirty="0">
                <a:solidFill>
                  <a:srgbClr val="FFFFFF"/>
                </a:solidFill>
                <a:latin typeface="Times New Roman"/>
                <a:cs typeface="Times New Roman"/>
              </a:rPr>
              <a:t> </a:t>
            </a:r>
            <a:r>
              <a:rPr sz="2200" dirty="0">
                <a:solidFill>
                  <a:srgbClr val="FFFFFF"/>
                </a:solidFill>
                <a:latin typeface="Times New Roman"/>
                <a:cs typeface="Times New Roman"/>
              </a:rPr>
              <a:t>Science,</a:t>
            </a:r>
            <a:r>
              <a:rPr sz="2200" spc="105" dirty="0">
                <a:solidFill>
                  <a:srgbClr val="FFFFFF"/>
                </a:solidFill>
                <a:latin typeface="Times New Roman"/>
                <a:cs typeface="Times New Roman"/>
              </a:rPr>
              <a:t> </a:t>
            </a:r>
            <a:r>
              <a:rPr sz="2200" dirty="0">
                <a:solidFill>
                  <a:srgbClr val="FFFFFF"/>
                </a:solidFill>
                <a:latin typeface="Times New Roman"/>
                <a:cs typeface="Times New Roman"/>
              </a:rPr>
              <a:t>Electrical</a:t>
            </a:r>
            <a:r>
              <a:rPr sz="2200" spc="105" dirty="0">
                <a:solidFill>
                  <a:srgbClr val="FFFFFF"/>
                </a:solidFill>
                <a:latin typeface="Times New Roman"/>
                <a:cs typeface="Times New Roman"/>
              </a:rPr>
              <a:t> </a:t>
            </a:r>
            <a:r>
              <a:rPr sz="2200" spc="-25" dirty="0">
                <a:solidFill>
                  <a:srgbClr val="FFFFFF"/>
                </a:solidFill>
                <a:latin typeface="Times New Roman"/>
                <a:cs typeface="Times New Roman"/>
              </a:rPr>
              <a:t>and </a:t>
            </a:r>
            <a:r>
              <a:rPr sz="2200" dirty="0">
                <a:solidFill>
                  <a:srgbClr val="FFFFFF"/>
                </a:solidFill>
                <a:latin typeface="Times New Roman"/>
                <a:cs typeface="Times New Roman"/>
              </a:rPr>
              <a:t>Computer</a:t>
            </a:r>
            <a:r>
              <a:rPr sz="2200" spc="140" dirty="0">
                <a:solidFill>
                  <a:srgbClr val="FFFFFF"/>
                </a:solidFill>
                <a:latin typeface="Times New Roman"/>
                <a:cs typeface="Times New Roman"/>
              </a:rPr>
              <a:t> </a:t>
            </a:r>
            <a:r>
              <a:rPr sz="2200" dirty="0">
                <a:solidFill>
                  <a:srgbClr val="FFFFFF"/>
                </a:solidFill>
                <a:latin typeface="Times New Roman"/>
                <a:cs typeface="Times New Roman"/>
              </a:rPr>
              <a:t>Engineering,</a:t>
            </a:r>
            <a:r>
              <a:rPr sz="2200" spc="140" dirty="0">
                <a:solidFill>
                  <a:srgbClr val="FFFFFF"/>
                </a:solidFill>
                <a:latin typeface="Times New Roman"/>
                <a:cs typeface="Times New Roman"/>
              </a:rPr>
              <a:t> </a:t>
            </a:r>
            <a:r>
              <a:rPr sz="2200" dirty="0">
                <a:solidFill>
                  <a:srgbClr val="FFFFFF"/>
                </a:solidFill>
                <a:latin typeface="Times New Roman"/>
                <a:cs typeface="Times New Roman"/>
              </a:rPr>
              <a:t>Statistical</a:t>
            </a:r>
            <a:r>
              <a:rPr sz="2200" spc="145" dirty="0">
                <a:solidFill>
                  <a:srgbClr val="FFFFFF"/>
                </a:solidFill>
                <a:latin typeface="Times New Roman"/>
                <a:cs typeface="Times New Roman"/>
              </a:rPr>
              <a:t> </a:t>
            </a:r>
            <a:r>
              <a:rPr sz="2200" spc="-10" dirty="0">
                <a:solidFill>
                  <a:srgbClr val="FFFFFF"/>
                </a:solidFill>
                <a:latin typeface="Times New Roman"/>
                <a:cs typeface="Times New Roman"/>
              </a:rPr>
              <a:t>Science, </a:t>
            </a:r>
            <a:r>
              <a:rPr sz="2200" dirty="0">
                <a:solidFill>
                  <a:srgbClr val="FFFFFF"/>
                </a:solidFill>
                <a:latin typeface="Times New Roman"/>
                <a:cs typeface="Times New Roman"/>
              </a:rPr>
              <a:t>Mathematics,</a:t>
            </a:r>
            <a:r>
              <a:rPr sz="2200" spc="85" dirty="0">
                <a:solidFill>
                  <a:srgbClr val="FFFFFF"/>
                </a:solidFill>
                <a:latin typeface="Times New Roman"/>
                <a:cs typeface="Times New Roman"/>
              </a:rPr>
              <a:t> </a:t>
            </a:r>
            <a:r>
              <a:rPr sz="2200" dirty="0">
                <a:solidFill>
                  <a:srgbClr val="FFFFFF"/>
                </a:solidFill>
                <a:latin typeface="Times New Roman"/>
                <a:cs typeface="Times New Roman"/>
              </a:rPr>
              <a:t>Biostatistics</a:t>
            </a:r>
            <a:r>
              <a:rPr sz="2200" spc="105" dirty="0">
                <a:solidFill>
                  <a:srgbClr val="FFFFFF"/>
                </a:solidFill>
                <a:latin typeface="Times New Roman"/>
                <a:cs typeface="Times New Roman"/>
              </a:rPr>
              <a:t> </a:t>
            </a:r>
            <a:r>
              <a:rPr sz="2200" dirty="0">
                <a:solidFill>
                  <a:srgbClr val="FFFFFF"/>
                </a:solidFill>
                <a:latin typeface="Times New Roman"/>
                <a:cs typeface="Times New Roman"/>
              </a:rPr>
              <a:t>&amp;</a:t>
            </a:r>
            <a:r>
              <a:rPr sz="2200" spc="120" dirty="0">
                <a:solidFill>
                  <a:srgbClr val="FFFFFF"/>
                </a:solidFill>
                <a:latin typeface="Times New Roman"/>
                <a:cs typeface="Times New Roman"/>
              </a:rPr>
              <a:t> </a:t>
            </a:r>
            <a:r>
              <a:rPr sz="2200" spc="-10" dirty="0">
                <a:solidFill>
                  <a:srgbClr val="FFFFFF"/>
                </a:solidFill>
                <a:latin typeface="Times New Roman"/>
                <a:cs typeface="Times New Roman"/>
              </a:rPr>
              <a:t>Bioinformatics</a:t>
            </a:r>
            <a:endParaRPr sz="2200" dirty="0">
              <a:latin typeface="Times New Roman"/>
              <a:cs typeface="Times New Roman"/>
            </a:endParaRPr>
          </a:p>
          <a:p>
            <a:pPr algn="ctr">
              <a:lnSpc>
                <a:spcPct val="100000"/>
              </a:lnSpc>
              <a:spcBef>
                <a:spcPts val="645"/>
              </a:spcBef>
            </a:pPr>
            <a:r>
              <a:rPr sz="2200" dirty="0">
                <a:solidFill>
                  <a:srgbClr val="FFFFFF"/>
                </a:solidFill>
                <a:latin typeface="Times New Roman"/>
                <a:cs typeface="Times New Roman"/>
              </a:rPr>
              <a:t>Duke</a:t>
            </a:r>
            <a:r>
              <a:rPr sz="2200" spc="90" dirty="0">
                <a:solidFill>
                  <a:srgbClr val="FFFFFF"/>
                </a:solidFill>
                <a:latin typeface="Times New Roman"/>
                <a:cs typeface="Times New Roman"/>
              </a:rPr>
              <a:t> </a:t>
            </a:r>
            <a:r>
              <a:rPr sz="2200" spc="-10" dirty="0">
                <a:solidFill>
                  <a:srgbClr val="FFFFFF"/>
                </a:solidFill>
                <a:latin typeface="Times New Roman"/>
                <a:cs typeface="Times New Roman"/>
              </a:rPr>
              <a:t>University</a:t>
            </a:r>
            <a:endParaRPr sz="2200" dirty="0">
              <a:latin typeface="Times New Roman"/>
              <a:cs typeface="Times New Roman"/>
            </a:endParaRPr>
          </a:p>
        </p:txBody>
      </p:sp>
      <p:sp>
        <p:nvSpPr>
          <p:cNvPr id="6" name="flSlide1Footer">
            <a:extLst>
              <a:ext uri="{FF2B5EF4-FFF2-40B4-BE49-F238E27FC236}">
                <a16:creationId xmlns:a16="http://schemas.microsoft.com/office/drawing/2014/main" id="{47851F74-0FDC-14A2-6A81-41B9578FE661}"/>
              </a:ext>
              <a:ext uri="{C183D7F6-B498-43B3-948B-1728B52AA6E4}">
                <adec:decorative xmlns:adec="http://schemas.microsoft.com/office/drawing/2017/decorative" val="1"/>
              </a:ext>
            </a:extLst>
          </p:cNvPr>
          <p:cNvSpPr txBox="1"/>
          <p:nvPr/>
        </p:nvSpPr>
        <p:spPr>
          <a:xfrm>
            <a:off x="0" y="7452360"/>
            <a:ext cx="242374" cy="223138"/>
          </a:xfrm>
          <a:prstGeom prst="rect">
            <a:avLst/>
          </a:prstGeom>
          <a:noFill/>
        </p:spPr>
        <p:txBody>
          <a:bodyPr vert="horz" wrap="none" rtlCol="0">
            <a:spAutoFit/>
          </a:bodyPr>
          <a:lstStyle/>
          <a:p>
            <a:pPr algn="l"/>
            <a:r>
              <a:rPr lang="en-US" sz="850">
                <a:solidFill>
                  <a:srgbClr val="000000"/>
                </a:solidFill>
                <a:latin typeface="Microsoft Sans Serif" panose="020B0604020202020204" pitchFamily="34" charset="0"/>
              </a:rPr>
              <a:t>  </a:t>
            </a:r>
          </a:p>
        </p:txBody>
      </p:sp>
      <p:sp>
        <p:nvSpPr>
          <p:cNvPr id="7" name="hcSlide1Header">
            <a:extLst>
              <a:ext uri="{FF2B5EF4-FFF2-40B4-BE49-F238E27FC236}">
                <a16:creationId xmlns:a16="http://schemas.microsoft.com/office/drawing/2014/main" id="{64050CCE-0EB4-9960-C0CE-8320959F0965}"/>
              </a:ext>
              <a:ext uri="{C183D7F6-B498-43B3-948B-1728B52AA6E4}">
                <adec:decorative xmlns:adec="http://schemas.microsoft.com/office/drawing/2017/decorative" val="1"/>
              </a:ext>
            </a:extLst>
          </p:cNvPr>
          <p:cNvSpPr txBox="1"/>
          <p:nvPr/>
        </p:nvSpPr>
        <p:spPr>
          <a:xfrm>
            <a:off x="4927600" y="0"/>
            <a:ext cx="184731" cy="369332"/>
          </a:xfrm>
          <a:prstGeom prst="rect">
            <a:avLst/>
          </a:prstGeom>
          <a:noFill/>
        </p:spPr>
        <p:txBody>
          <a:bodyPr vert="horz" wrap="none" rtlCol="0">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9567" rIns="0" bIns="0" rtlCol="0">
            <a:spAutoFit/>
          </a:bodyPr>
          <a:lstStyle/>
          <a:p>
            <a:pPr marL="117475">
              <a:lnSpc>
                <a:spcPct val="100000"/>
              </a:lnSpc>
              <a:spcBef>
                <a:spcPts val="100"/>
              </a:spcBef>
            </a:pPr>
            <a:r>
              <a:rPr sz="2200" dirty="0">
                <a:latin typeface="Times New Roman"/>
                <a:cs typeface="Times New Roman"/>
              </a:rPr>
              <a:t>Problem</a:t>
            </a:r>
            <a:r>
              <a:rPr sz="2200" spc="130" dirty="0">
                <a:latin typeface="Times New Roman"/>
                <a:cs typeface="Times New Roman"/>
              </a:rPr>
              <a:t> </a:t>
            </a:r>
            <a:r>
              <a:rPr sz="2200" spc="-10" dirty="0">
                <a:latin typeface="Times New Roman"/>
                <a:cs typeface="Times New Roman"/>
              </a:rPr>
              <a:t>spectrum</a:t>
            </a:r>
            <a:endParaRPr sz="2200" dirty="0">
              <a:latin typeface="Times New Roman"/>
              <a:cs typeface="Times New Roman"/>
            </a:endParaRPr>
          </a:p>
        </p:txBody>
      </p:sp>
      <p:grpSp>
        <p:nvGrpSpPr>
          <p:cNvPr id="3" name="object 3">
            <a:extLst>
              <a:ext uri="{C183D7F6-B498-43B3-948B-1728B52AA6E4}">
                <adec:decorative xmlns:adec="http://schemas.microsoft.com/office/drawing/2017/decorative" val="1"/>
              </a:ext>
            </a:extLst>
          </p:cNvPr>
          <p:cNvGrpSpPr/>
          <p:nvPr/>
        </p:nvGrpSpPr>
        <p:grpSpPr>
          <a:xfrm>
            <a:off x="5362981" y="1727937"/>
            <a:ext cx="4244975" cy="2692400"/>
            <a:chOff x="5362981" y="1727937"/>
            <a:chExt cx="4244975" cy="2692400"/>
          </a:xfrm>
        </p:grpSpPr>
        <p:pic>
          <p:nvPicPr>
            <p:cNvPr id="4" name="object 4"/>
            <p:cNvPicPr/>
            <p:nvPr/>
          </p:nvPicPr>
          <p:blipFill>
            <a:blip r:embed="rId2" cstate="print"/>
            <a:stretch>
              <a:fillRect/>
            </a:stretch>
          </p:blipFill>
          <p:spPr>
            <a:xfrm>
              <a:off x="7259497" y="2418397"/>
              <a:ext cx="2348331" cy="1536827"/>
            </a:xfrm>
            <a:prstGeom prst="rect">
              <a:avLst/>
            </a:prstGeom>
          </p:spPr>
        </p:pic>
        <p:pic>
          <p:nvPicPr>
            <p:cNvPr id="5" name="object 5"/>
            <p:cNvPicPr/>
            <p:nvPr/>
          </p:nvPicPr>
          <p:blipFill>
            <a:blip r:embed="rId3" cstate="print"/>
            <a:stretch>
              <a:fillRect/>
            </a:stretch>
          </p:blipFill>
          <p:spPr>
            <a:xfrm>
              <a:off x="7913852" y="2902751"/>
              <a:ext cx="202801" cy="311275"/>
            </a:xfrm>
            <a:prstGeom prst="rect">
              <a:avLst/>
            </a:prstGeom>
          </p:spPr>
        </p:pic>
        <p:pic>
          <p:nvPicPr>
            <p:cNvPr id="6" name="object 6"/>
            <p:cNvPicPr/>
            <p:nvPr/>
          </p:nvPicPr>
          <p:blipFill>
            <a:blip r:embed="rId4" cstate="print"/>
            <a:stretch>
              <a:fillRect/>
            </a:stretch>
          </p:blipFill>
          <p:spPr>
            <a:xfrm>
              <a:off x="8216862" y="2991944"/>
              <a:ext cx="202793" cy="311274"/>
            </a:xfrm>
            <a:prstGeom prst="rect">
              <a:avLst/>
            </a:prstGeom>
          </p:spPr>
        </p:pic>
        <p:pic>
          <p:nvPicPr>
            <p:cNvPr id="7" name="object 7"/>
            <p:cNvPicPr/>
            <p:nvPr/>
          </p:nvPicPr>
          <p:blipFill>
            <a:blip r:embed="rId5" cstate="print"/>
            <a:stretch>
              <a:fillRect/>
            </a:stretch>
          </p:blipFill>
          <p:spPr>
            <a:xfrm>
              <a:off x="8502015" y="3097339"/>
              <a:ext cx="202802" cy="311274"/>
            </a:xfrm>
            <a:prstGeom prst="rect">
              <a:avLst/>
            </a:prstGeom>
          </p:spPr>
        </p:pic>
        <p:pic>
          <p:nvPicPr>
            <p:cNvPr id="8" name="object 8"/>
            <p:cNvPicPr/>
            <p:nvPr/>
          </p:nvPicPr>
          <p:blipFill>
            <a:blip r:embed="rId6" cstate="print"/>
            <a:stretch>
              <a:fillRect/>
            </a:stretch>
          </p:blipFill>
          <p:spPr>
            <a:xfrm>
              <a:off x="8787172" y="3248660"/>
              <a:ext cx="202802" cy="311270"/>
            </a:xfrm>
            <a:prstGeom prst="rect">
              <a:avLst/>
            </a:prstGeom>
          </p:spPr>
        </p:pic>
        <p:pic>
          <p:nvPicPr>
            <p:cNvPr id="9" name="object 9"/>
            <p:cNvPicPr/>
            <p:nvPr/>
          </p:nvPicPr>
          <p:blipFill>
            <a:blip r:embed="rId7" cstate="print"/>
            <a:stretch>
              <a:fillRect/>
            </a:stretch>
          </p:blipFill>
          <p:spPr>
            <a:xfrm>
              <a:off x="6073039" y="3845534"/>
              <a:ext cx="2815534" cy="574446"/>
            </a:xfrm>
            <a:prstGeom prst="rect">
              <a:avLst/>
            </a:prstGeom>
          </p:spPr>
        </p:pic>
        <p:pic>
          <p:nvPicPr>
            <p:cNvPr id="10" name="object 10"/>
            <p:cNvPicPr/>
            <p:nvPr/>
          </p:nvPicPr>
          <p:blipFill>
            <a:blip r:embed="rId8" cstate="print"/>
            <a:stretch>
              <a:fillRect/>
            </a:stretch>
          </p:blipFill>
          <p:spPr>
            <a:xfrm>
              <a:off x="5362981" y="1727937"/>
              <a:ext cx="2437952" cy="1231643"/>
            </a:xfrm>
            <a:prstGeom prst="rect">
              <a:avLst/>
            </a:prstGeom>
          </p:spPr>
        </p:pic>
      </p:grpSp>
      <p:sp>
        <p:nvSpPr>
          <p:cNvPr id="11" name="object 11"/>
          <p:cNvSpPr txBox="1"/>
          <p:nvPr/>
        </p:nvSpPr>
        <p:spPr>
          <a:xfrm>
            <a:off x="1215957" y="2179828"/>
            <a:ext cx="2442210" cy="2226310"/>
          </a:xfrm>
          <a:prstGeom prst="rect">
            <a:avLst/>
          </a:prstGeom>
        </p:spPr>
        <p:txBody>
          <a:bodyPr vert="horz" wrap="square" lIns="0" tIns="12700" rIns="0" bIns="0" rtlCol="0">
            <a:spAutoFit/>
          </a:bodyPr>
          <a:lstStyle/>
          <a:p>
            <a:pPr marL="12700">
              <a:lnSpc>
                <a:spcPts val="1910"/>
              </a:lnSpc>
              <a:spcBef>
                <a:spcPts val="100"/>
              </a:spcBef>
              <a:tabLst>
                <a:tab pos="447040" algn="l"/>
              </a:tabLst>
            </a:pPr>
            <a:r>
              <a:rPr sz="1600" spc="-25" dirty="0">
                <a:solidFill>
                  <a:srgbClr val="7030A0"/>
                </a:solidFill>
                <a:latin typeface="Times New Roman"/>
                <a:cs typeface="Times New Roman"/>
              </a:rPr>
              <a:t>age</a:t>
            </a:r>
            <a:r>
              <a:rPr sz="1600" dirty="0">
                <a:solidFill>
                  <a:srgbClr val="7030A0"/>
                </a:solidFill>
                <a:latin typeface="Times New Roman"/>
                <a:cs typeface="Times New Roman"/>
              </a:rPr>
              <a:t>	</a:t>
            </a:r>
            <a:r>
              <a:rPr sz="1600" spc="-25" dirty="0">
                <a:solidFill>
                  <a:srgbClr val="7030A0"/>
                </a:solidFill>
                <a:latin typeface="Times New Roman"/>
                <a:cs typeface="Times New Roman"/>
              </a:rPr>
              <a:t>45</a:t>
            </a:r>
            <a:endParaRPr sz="1600">
              <a:latin typeface="Times New Roman"/>
              <a:cs typeface="Times New Roman"/>
            </a:endParaRPr>
          </a:p>
          <a:p>
            <a:pPr marL="12700" marR="5080">
              <a:lnSpc>
                <a:spcPts val="1920"/>
              </a:lnSpc>
              <a:spcBef>
                <a:spcPts val="50"/>
              </a:spcBef>
              <a:tabLst>
                <a:tab pos="2157730" algn="l"/>
              </a:tabLst>
            </a:pPr>
            <a:r>
              <a:rPr sz="1600" dirty="0">
                <a:solidFill>
                  <a:srgbClr val="7030A0"/>
                </a:solidFill>
                <a:latin typeface="Times New Roman"/>
                <a:cs typeface="Times New Roman"/>
              </a:rPr>
              <a:t>congestive</a:t>
            </a:r>
            <a:r>
              <a:rPr sz="1600" spc="-15" dirty="0">
                <a:solidFill>
                  <a:srgbClr val="7030A0"/>
                </a:solidFill>
                <a:latin typeface="Times New Roman"/>
                <a:cs typeface="Times New Roman"/>
              </a:rPr>
              <a:t> </a:t>
            </a:r>
            <a:r>
              <a:rPr sz="1600" dirty="0">
                <a:solidFill>
                  <a:srgbClr val="7030A0"/>
                </a:solidFill>
                <a:latin typeface="Times New Roman"/>
                <a:cs typeface="Times New Roman"/>
              </a:rPr>
              <a:t>heart</a:t>
            </a:r>
            <a:r>
              <a:rPr sz="1600" spc="-10" dirty="0">
                <a:solidFill>
                  <a:srgbClr val="7030A0"/>
                </a:solidFill>
                <a:latin typeface="Times New Roman"/>
                <a:cs typeface="Times New Roman"/>
              </a:rPr>
              <a:t> failure?</a:t>
            </a:r>
            <a:r>
              <a:rPr sz="1600" dirty="0">
                <a:solidFill>
                  <a:srgbClr val="7030A0"/>
                </a:solidFill>
                <a:latin typeface="Times New Roman"/>
                <a:cs typeface="Times New Roman"/>
              </a:rPr>
              <a:t>	</a:t>
            </a:r>
            <a:r>
              <a:rPr sz="1600" spc="-25" dirty="0">
                <a:solidFill>
                  <a:srgbClr val="7030A0"/>
                </a:solidFill>
                <a:latin typeface="Times New Roman"/>
                <a:cs typeface="Times New Roman"/>
              </a:rPr>
              <a:t>yes </a:t>
            </a:r>
            <a:r>
              <a:rPr sz="1600" dirty="0">
                <a:solidFill>
                  <a:srgbClr val="7030A0"/>
                </a:solidFill>
                <a:latin typeface="Times New Roman"/>
                <a:cs typeface="Times New Roman"/>
              </a:rPr>
              <a:t>takes</a:t>
            </a:r>
            <a:r>
              <a:rPr sz="1600" spc="390" dirty="0">
                <a:solidFill>
                  <a:srgbClr val="7030A0"/>
                </a:solidFill>
                <a:latin typeface="Times New Roman"/>
                <a:cs typeface="Times New Roman"/>
              </a:rPr>
              <a:t> </a:t>
            </a:r>
            <a:r>
              <a:rPr sz="1600" spc="-10" dirty="0">
                <a:solidFill>
                  <a:srgbClr val="7030A0"/>
                </a:solidFill>
                <a:latin typeface="Times New Roman"/>
                <a:cs typeface="Times New Roman"/>
              </a:rPr>
              <a:t>aspirin</a:t>
            </a:r>
            <a:endParaRPr sz="1600">
              <a:latin typeface="Times New Roman"/>
              <a:cs typeface="Times New Roman"/>
            </a:endParaRPr>
          </a:p>
          <a:p>
            <a:pPr marL="12700" marR="1294130">
              <a:lnSpc>
                <a:spcPts val="1900"/>
              </a:lnSpc>
              <a:spcBef>
                <a:spcPts val="90"/>
              </a:spcBef>
              <a:tabLst>
                <a:tab pos="716915" algn="l"/>
              </a:tabLst>
            </a:pPr>
            <a:r>
              <a:rPr sz="1600" dirty="0">
                <a:solidFill>
                  <a:srgbClr val="7030A0"/>
                </a:solidFill>
                <a:latin typeface="Times New Roman"/>
                <a:cs typeface="Times New Roman"/>
              </a:rPr>
              <a:t>smoking?</a:t>
            </a:r>
            <a:r>
              <a:rPr sz="1600" spc="385" dirty="0">
                <a:solidFill>
                  <a:srgbClr val="7030A0"/>
                </a:solidFill>
                <a:latin typeface="Times New Roman"/>
                <a:cs typeface="Times New Roman"/>
              </a:rPr>
              <a:t> </a:t>
            </a:r>
            <a:r>
              <a:rPr sz="1600" spc="-25" dirty="0">
                <a:solidFill>
                  <a:srgbClr val="7030A0"/>
                </a:solidFill>
                <a:latin typeface="Times New Roman"/>
                <a:cs typeface="Times New Roman"/>
              </a:rPr>
              <a:t>no </a:t>
            </a:r>
            <a:r>
              <a:rPr sz="1600" spc="-10" dirty="0">
                <a:solidFill>
                  <a:srgbClr val="7030A0"/>
                </a:solidFill>
                <a:latin typeface="Times New Roman"/>
                <a:cs typeface="Times New Roman"/>
              </a:rPr>
              <a:t>gender</a:t>
            </a:r>
            <a:r>
              <a:rPr sz="1600" dirty="0">
                <a:solidFill>
                  <a:srgbClr val="7030A0"/>
                </a:solidFill>
                <a:latin typeface="Times New Roman"/>
                <a:cs typeface="Times New Roman"/>
              </a:rPr>
              <a:t>	</a:t>
            </a:r>
            <a:r>
              <a:rPr sz="1600" spc="-50" dirty="0">
                <a:solidFill>
                  <a:srgbClr val="7030A0"/>
                </a:solidFill>
                <a:latin typeface="Times New Roman"/>
                <a:cs typeface="Times New Roman"/>
              </a:rPr>
              <a:t>M </a:t>
            </a:r>
            <a:r>
              <a:rPr sz="1600" dirty="0">
                <a:solidFill>
                  <a:srgbClr val="7030A0"/>
                </a:solidFill>
                <a:latin typeface="Times New Roman"/>
                <a:cs typeface="Times New Roman"/>
              </a:rPr>
              <a:t>exercise?</a:t>
            </a:r>
            <a:r>
              <a:rPr sz="1600" spc="385" dirty="0">
                <a:solidFill>
                  <a:srgbClr val="7030A0"/>
                </a:solidFill>
                <a:latin typeface="Times New Roman"/>
                <a:cs typeface="Times New Roman"/>
              </a:rPr>
              <a:t> </a:t>
            </a:r>
            <a:r>
              <a:rPr sz="1600" spc="-25" dirty="0">
                <a:solidFill>
                  <a:srgbClr val="7030A0"/>
                </a:solidFill>
                <a:latin typeface="Times New Roman"/>
                <a:cs typeface="Times New Roman"/>
              </a:rPr>
              <a:t>yes</a:t>
            </a:r>
            <a:endParaRPr sz="1600">
              <a:latin typeface="Times New Roman"/>
              <a:cs typeface="Times New Roman"/>
            </a:endParaRPr>
          </a:p>
          <a:p>
            <a:pPr marL="12700">
              <a:lnSpc>
                <a:spcPts val="1910"/>
              </a:lnSpc>
              <a:spcBef>
                <a:spcPts val="25"/>
              </a:spcBef>
            </a:pPr>
            <a:r>
              <a:rPr sz="1600" dirty="0">
                <a:solidFill>
                  <a:srgbClr val="7030A0"/>
                </a:solidFill>
                <a:latin typeface="Times New Roman"/>
                <a:cs typeface="Times New Roman"/>
              </a:rPr>
              <a:t>allergies?</a:t>
            </a:r>
            <a:r>
              <a:rPr sz="1600" spc="345" dirty="0">
                <a:solidFill>
                  <a:srgbClr val="7030A0"/>
                </a:solidFill>
                <a:latin typeface="Times New Roman"/>
                <a:cs typeface="Times New Roman"/>
              </a:rPr>
              <a:t> </a:t>
            </a:r>
            <a:r>
              <a:rPr sz="1600" spc="-25" dirty="0">
                <a:solidFill>
                  <a:srgbClr val="7030A0"/>
                </a:solidFill>
                <a:latin typeface="Times New Roman"/>
                <a:cs typeface="Times New Roman"/>
              </a:rPr>
              <a:t>no</a:t>
            </a:r>
            <a:endParaRPr sz="1600">
              <a:latin typeface="Times New Roman"/>
              <a:cs typeface="Times New Roman"/>
            </a:endParaRPr>
          </a:p>
          <a:p>
            <a:pPr marL="12700" marR="325755">
              <a:lnSpc>
                <a:spcPts val="1900"/>
              </a:lnSpc>
              <a:spcBef>
                <a:spcPts val="70"/>
              </a:spcBef>
              <a:tabLst>
                <a:tab pos="2006600" algn="l"/>
              </a:tabLst>
            </a:pPr>
            <a:r>
              <a:rPr sz="1600" dirty="0">
                <a:solidFill>
                  <a:srgbClr val="7030A0"/>
                </a:solidFill>
                <a:latin typeface="Times New Roman"/>
                <a:cs typeface="Times New Roman"/>
              </a:rPr>
              <a:t>number</a:t>
            </a:r>
            <a:r>
              <a:rPr sz="1600" spc="-10" dirty="0">
                <a:solidFill>
                  <a:srgbClr val="7030A0"/>
                </a:solidFill>
                <a:latin typeface="Times New Roman"/>
                <a:cs typeface="Times New Roman"/>
              </a:rPr>
              <a:t> </a:t>
            </a:r>
            <a:r>
              <a:rPr sz="1600" dirty="0">
                <a:solidFill>
                  <a:srgbClr val="7030A0"/>
                </a:solidFill>
                <a:latin typeface="Times New Roman"/>
                <a:cs typeface="Times New Roman"/>
              </a:rPr>
              <a:t>of</a:t>
            </a:r>
            <a:r>
              <a:rPr sz="1600" spc="-10" dirty="0">
                <a:solidFill>
                  <a:srgbClr val="7030A0"/>
                </a:solidFill>
                <a:latin typeface="Times New Roman"/>
                <a:cs typeface="Times New Roman"/>
              </a:rPr>
              <a:t> </a:t>
            </a:r>
            <a:r>
              <a:rPr sz="1600" dirty="0">
                <a:solidFill>
                  <a:srgbClr val="7030A0"/>
                </a:solidFill>
                <a:latin typeface="Times New Roman"/>
                <a:cs typeface="Times New Roman"/>
              </a:rPr>
              <a:t>past</a:t>
            </a:r>
            <a:r>
              <a:rPr sz="1600" spc="-5" dirty="0">
                <a:solidFill>
                  <a:srgbClr val="7030A0"/>
                </a:solidFill>
                <a:latin typeface="Times New Roman"/>
                <a:cs typeface="Times New Roman"/>
              </a:rPr>
              <a:t> </a:t>
            </a:r>
            <a:r>
              <a:rPr sz="1600" spc="-10" dirty="0">
                <a:solidFill>
                  <a:srgbClr val="7030A0"/>
                </a:solidFill>
                <a:latin typeface="Times New Roman"/>
                <a:cs typeface="Times New Roman"/>
              </a:rPr>
              <a:t>strokes</a:t>
            </a:r>
            <a:r>
              <a:rPr sz="1600" dirty="0">
                <a:solidFill>
                  <a:srgbClr val="7030A0"/>
                </a:solidFill>
                <a:latin typeface="Times New Roman"/>
                <a:cs typeface="Times New Roman"/>
              </a:rPr>
              <a:t>	</a:t>
            </a:r>
            <a:r>
              <a:rPr sz="1600" spc="-50" dirty="0">
                <a:solidFill>
                  <a:srgbClr val="7030A0"/>
                </a:solidFill>
                <a:latin typeface="Times New Roman"/>
                <a:cs typeface="Times New Roman"/>
              </a:rPr>
              <a:t>2 </a:t>
            </a:r>
            <a:r>
              <a:rPr sz="1600" dirty="0">
                <a:solidFill>
                  <a:srgbClr val="7030A0"/>
                </a:solidFill>
                <a:latin typeface="Times New Roman"/>
                <a:cs typeface="Times New Roman"/>
              </a:rPr>
              <a:t>diabetes?</a:t>
            </a:r>
            <a:r>
              <a:rPr sz="1600" spc="-15" dirty="0">
                <a:solidFill>
                  <a:srgbClr val="7030A0"/>
                </a:solidFill>
                <a:latin typeface="Times New Roman"/>
                <a:cs typeface="Times New Roman"/>
              </a:rPr>
              <a:t> </a:t>
            </a:r>
            <a:r>
              <a:rPr sz="1600" spc="-25" dirty="0">
                <a:solidFill>
                  <a:srgbClr val="7030A0"/>
                </a:solidFill>
                <a:latin typeface="Times New Roman"/>
                <a:cs typeface="Times New Roman"/>
              </a:rPr>
              <a:t>yes</a:t>
            </a:r>
            <a:endParaRPr sz="1600">
              <a:latin typeface="Times New Roman"/>
              <a:cs typeface="Times New Roman"/>
            </a:endParaRPr>
          </a:p>
        </p:txBody>
      </p:sp>
      <p:sp>
        <p:nvSpPr>
          <p:cNvPr id="12" name="object 12"/>
          <p:cNvSpPr txBox="1"/>
          <p:nvPr/>
        </p:nvSpPr>
        <p:spPr>
          <a:xfrm>
            <a:off x="838122" y="4798059"/>
            <a:ext cx="4009390" cy="1351280"/>
          </a:xfrm>
          <a:prstGeom prst="rect">
            <a:avLst/>
          </a:prstGeom>
        </p:spPr>
        <p:txBody>
          <a:bodyPr vert="horz" wrap="square" lIns="0" tIns="12700" rIns="0" bIns="0" rtlCol="0">
            <a:spAutoFit/>
          </a:bodyPr>
          <a:lstStyle/>
          <a:p>
            <a:pPr marL="12700">
              <a:lnSpc>
                <a:spcPct val="100000"/>
              </a:lnSpc>
              <a:spcBef>
                <a:spcPts val="100"/>
              </a:spcBef>
            </a:pPr>
            <a:r>
              <a:rPr sz="2200" spc="210" dirty="0">
                <a:latin typeface="Trebuchet MS"/>
                <a:cs typeface="Trebuchet MS"/>
              </a:rPr>
              <a:t>Tabular</a:t>
            </a:r>
            <a:r>
              <a:rPr sz="1600" spc="210" dirty="0">
                <a:latin typeface="Times New Roman"/>
                <a:cs typeface="Times New Roman"/>
              </a:rPr>
              <a:t>:</a:t>
            </a:r>
            <a:endParaRPr sz="1600">
              <a:latin typeface="Times New Roman"/>
              <a:cs typeface="Times New Roman"/>
            </a:endParaRPr>
          </a:p>
          <a:p>
            <a:pPr marL="241300" marR="5080" indent="-228600">
              <a:lnSpc>
                <a:spcPts val="1900"/>
              </a:lnSpc>
              <a:spcBef>
                <a:spcPts val="150"/>
              </a:spcBef>
              <a:buChar char="-"/>
              <a:tabLst>
                <a:tab pos="241300" algn="l"/>
                <a:tab pos="241935" algn="l"/>
              </a:tabLst>
            </a:pPr>
            <a:r>
              <a:rPr sz="1600" dirty="0">
                <a:latin typeface="Times New Roman"/>
                <a:cs typeface="Times New Roman"/>
              </a:rPr>
              <a:t>many</a:t>
            </a:r>
            <a:r>
              <a:rPr sz="1600" spc="-25" dirty="0">
                <a:latin typeface="Times New Roman"/>
                <a:cs typeface="Times New Roman"/>
              </a:rPr>
              <a:t> </a:t>
            </a:r>
            <a:r>
              <a:rPr sz="1600" dirty="0">
                <a:latin typeface="Times New Roman"/>
                <a:cs typeface="Times New Roman"/>
              </a:rPr>
              <a:t>problems</a:t>
            </a:r>
            <a:r>
              <a:rPr sz="1600" spc="-20" dirty="0">
                <a:latin typeface="Times New Roman"/>
                <a:cs typeface="Times New Roman"/>
              </a:rPr>
              <a:t> </a:t>
            </a:r>
            <a:r>
              <a:rPr sz="1600" dirty="0">
                <a:latin typeface="Times New Roman"/>
                <a:cs typeface="Times New Roman"/>
              </a:rPr>
              <a:t>in</a:t>
            </a:r>
            <a:r>
              <a:rPr sz="1600" spc="-10" dirty="0">
                <a:latin typeface="Times New Roman"/>
                <a:cs typeface="Times New Roman"/>
              </a:rPr>
              <a:t> </a:t>
            </a:r>
            <a:r>
              <a:rPr sz="1600" dirty="0">
                <a:latin typeface="Times New Roman"/>
                <a:cs typeface="Times New Roman"/>
              </a:rPr>
              <a:t>criminal</a:t>
            </a:r>
            <a:r>
              <a:rPr sz="1600" spc="-20" dirty="0">
                <a:latin typeface="Times New Roman"/>
                <a:cs typeface="Times New Roman"/>
              </a:rPr>
              <a:t> </a:t>
            </a:r>
            <a:r>
              <a:rPr sz="1600" dirty="0">
                <a:latin typeface="Times New Roman"/>
                <a:cs typeface="Times New Roman"/>
              </a:rPr>
              <a:t>justice,</a:t>
            </a:r>
            <a:r>
              <a:rPr sz="1600" spc="-10" dirty="0">
                <a:latin typeface="Times New Roman"/>
                <a:cs typeface="Times New Roman"/>
              </a:rPr>
              <a:t> healthcare, </a:t>
            </a:r>
            <a:r>
              <a:rPr sz="1600" dirty="0">
                <a:latin typeface="Times New Roman"/>
                <a:cs typeface="Times New Roman"/>
              </a:rPr>
              <a:t>social</a:t>
            </a:r>
            <a:r>
              <a:rPr sz="1600" spc="-35" dirty="0">
                <a:latin typeface="Times New Roman"/>
                <a:cs typeface="Times New Roman"/>
              </a:rPr>
              <a:t> </a:t>
            </a:r>
            <a:r>
              <a:rPr sz="1600" dirty="0">
                <a:latin typeface="Times New Roman"/>
                <a:cs typeface="Times New Roman"/>
              </a:rPr>
              <a:t>sciences,</a:t>
            </a:r>
            <a:r>
              <a:rPr sz="1600" spc="-15" dirty="0">
                <a:latin typeface="Times New Roman"/>
                <a:cs typeface="Times New Roman"/>
              </a:rPr>
              <a:t> </a:t>
            </a:r>
            <a:r>
              <a:rPr sz="1600" dirty="0">
                <a:latin typeface="Times New Roman"/>
                <a:cs typeface="Times New Roman"/>
              </a:rPr>
              <a:t>equipment</a:t>
            </a:r>
            <a:r>
              <a:rPr sz="1600" spc="-25" dirty="0">
                <a:latin typeface="Times New Roman"/>
                <a:cs typeface="Times New Roman"/>
              </a:rPr>
              <a:t> </a:t>
            </a:r>
            <a:r>
              <a:rPr sz="1600" dirty="0">
                <a:latin typeface="Times New Roman"/>
                <a:cs typeface="Times New Roman"/>
              </a:rPr>
              <a:t>reliability</a:t>
            </a:r>
            <a:r>
              <a:rPr sz="1600" spc="-15" dirty="0">
                <a:latin typeface="Times New Roman"/>
                <a:cs typeface="Times New Roman"/>
              </a:rPr>
              <a:t> </a:t>
            </a:r>
            <a:r>
              <a:rPr sz="1600" spc="-60" dirty="0">
                <a:latin typeface="Times New Roman"/>
                <a:cs typeface="Times New Roman"/>
              </a:rPr>
              <a:t>&amp; </a:t>
            </a:r>
            <a:r>
              <a:rPr sz="1600" dirty="0">
                <a:latin typeface="Times New Roman"/>
                <a:cs typeface="Times New Roman"/>
              </a:rPr>
              <a:t>maintenance,</a:t>
            </a:r>
            <a:r>
              <a:rPr sz="1600" spc="-25" dirty="0">
                <a:latin typeface="Times New Roman"/>
                <a:cs typeface="Times New Roman"/>
              </a:rPr>
              <a:t> </a:t>
            </a:r>
            <a:r>
              <a:rPr sz="1600" spc="-20" dirty="0">
                <a:latin typeface="Times New Roman"/>
                <a:cs typeface="Times New Roman"/>
              </a:rPr>
              <a:t>etc.</a:t>
            </a:r>
            <a:endParaRPr sz="1600">
              <a:latin typeface="Times New Roman"/>
              <a:cs typeface="Times New Roman"/>
            </a:endParaRPr>
          </a:p>
          <a:p>
            <a:pPr marL="241300" indent="-229235">
              <a:lnSpc>
                <a:spcPct val="100000"/>
              </a:lnSpc>
              <a:spcBef>
                <a:spcPts val="30"/>
              </a:spcBef>
              <a:buChar char="-"/>
              <a:tabLst>
                <a:tab pos="241300" algn="l"/>
                <a:tab pos="241935" algn="l"/>
              </a:tabLst>
            </a:pPr>
            <a:r>
              <a:rPr sz="1600" dirty="0">
                <a:latin typeface="Times New Roman"/>
                <a:cs typeface="Times New Roman"/>
              </a:rPr>
              <a:t>features</a:t>
            </a:r>
            <a:r>
              <a:rPr sz="1600" spc="-30" dirty="0">
                <a:latin typeface="Times New Roman"/>
                <a:cs typeface="Times New Roman"/>
              </a:rPr>
              <a:t> </a:t>
            </a:r>
            <a:r>
              <a:rPr sz="1600" dirty="0">
                <a:latin typeface="Times New Roman"/>
                <a:cs typeface="Times New Roman"/>
              </a:rPr>
              <a:t>include</a:t>
            </a:r>
            <a:r>
              <a:rPr sz="1600" spc="-10" dirty="0">
                <a:latin typeface="Times New Roman"/>
                <a:cs typeface="Times New Roman"/>
              </a:rPr>
              <a:t> </a:t>
            </a:r>
            <a:r>
              <a:rPr sz="1600" dirty="0">
                <a:latin typeface="Times New Roman"/>
                <a:cs typeface="Times New Roman"/>
              </a:rPr>
              <a:t>counts,</a:t>
            </a:r>
            <a:r>
              <a:rPr sz="1600" spc="-15" dirty="0">
                <a:latin typeface="Times New Roman"/>
                <a:cs typeface="Times New Roman"/>
              </a:rPr>
              <a:t> </a:t>
            </a:r>
            <a:r>
              <a:rPr sz="1600" dirty="0">
                <a:latin typeface="Times New Roman"/>
                <a:cs typeface="Times New Roman"/>
              </a:rPr>
              <a:t>categorical</a:t>
            </a:r>
            <a:r>
              <a:rPr sz="1600" spc="-15" dirty="0">
                <a:latin typeface="Times New Roman"/>
                <a:cs typeface="Times New Roman"/>
              </a:rPr>
              <a:t> </a:t>
            </a:r>
            <a:r>
              <a:rPr sz="1600" spc="-20" dirty="0">
                <a:latin typeface="Times New Roman"/>
                <a:cs typeface="Times New Roman"/>
              </a:rPr>
              <a:t>data</a:t>
            </a:r>
            <a:endParaRPr sz="1600">
              <a:latin typeface="Times New Roman"/>
              <a:cs typeface="Times New Roman"/>
            </a:endParaRPr>
          </a:p>
        </p:txBody>
      </p:sp>
      <p:sp>
        <p:nvSpPr>
          <p:cNvPr id="13" name="object 13"/>
          <p:cNvSpPr txBox="1"/>
          <p:nvPr/>
        </p:nvSpPr>
        <p:spPr>
          <a:xfrm>
            <a:off x="5443963" y="5030723"/>
            <a:ext cx="3621404" cy="664845"/>
          </a:xfrm>
          <a:prstGeom prst="rect">
            <a:avLst/>
          </a:prstGeom>
        </p:spPr>
        <p:txBody>
          <a:bodyPr vert="horz" wrap="square" lIns="0" tIns="12700" rIns="0" bIns="0" rtlCol="0">
            <a:spAutoFit/>
          </a:bodyPr>
          <a:lstStyle/>
          <a:p>
            <a:pPr marL="12700">
              <a:lnSpc>
                <a:spcPts val="3115"/>
              </a:lnSpc>
              <a:spcBef>
                <a:spcPts val="100"/>
              </a:spcBef>
            </a:pPr>
            <a:r>
              <a:rPr sz="2600" spc="-20" dirty="0">
                <a:latin typeface="Trebuchet MS"/>
                <a:cs typeface="Trebuchet MS"/>
              </a:rPr>
              <a:t>Raw</a:t>
            </a:r>
            <a:r>
              <a:rPr sz="1600" spc="-20" dirty="0">
                <a:latin typeface="Times New Roman"/>
                <a:cs typeface="Times New Roman"/>
              </a:rPr>
              <a:t>:</a:t>
            </a:r>
            <a:endParaRPr sz="1600">
              <a:latin typeface="Times New Roman"/>
              <a:cs typeface="Times New Roman"/>
            </a:endParaRPr>
          </a:p>
          <a:p>
            <a:pPr marL="12700">
              <a:lnSpc>
                <a:spcPts val="1914"/>
              </a:lnSpc>
            </a:pPr>
            <a:r>
              <a:rPr sz="1600" dirty="0">
                <a:latin typeface="Times New Roman"/>
                <a:cs typeface="Times New Roman"/>
              </a:rPr>
              <a:t>-</a:t>
            </a:r>
            <a:r>
              <a:rPr sz="1600" spc="-15" dirty="0">
                <a:latin typeface="Times New Roman"/>
                <a:cs typeface="Times New Roman"/>
              </a:rPr>
              <a:t> </a:t>
            </a:r>
            <a:r>
              <a:rPr sz="1600" dirty="0">
                <a:latin typeface="Times New Roman"/>
                <a:cs typeface="Times New Roman"/>
              </a:rPr>
              <a:t>pixels/voxels,</a:t>
            </a:r>
            <a:r>
              <a:rPr sz="1600" spc="-10" dirty="0">
                <a:latin typeface="Times New Roman"/>
                <a:cs typeface="Times New Roman"/>
              </a:rPr>
              <a:t> </a:t>
            </a:r>
            <a:r>
              <a:rPr sz="1600" dirty="0">
                <a:latin typeface="Times New Roman"/>
                <a:cs typeface="Times New Roman"/>
              </a:rPr>
              <a:t>words,</a:t>
            </a:r>
            <a:r>
              <a:rPr sz="1600" spc="-10" dirty="0">
                <a:latin typeface="Times New Roman"/>
                <a:cs typeface="Times New Roman"/>
              </a:rPr>
              <a:t> </a:t>
            </a:r>
            <a:r>
              <a:rPr sz="1600" dirty="0">
                <a:latin typeface="Times New Roman"/>
                <a:cs typeface="Times New Roman"/>
              </a:rPr>
              <a:t>parts</a:t>
            </a:r>
            <a:r>
              <a:rPr sz="1600" spc="-15" dirty="0">
                <a:latin typeface="Times New Roman"/>
                <a:cs typeface="Times New Roman"/>
              </a:rPr>
              <a:t> </a:t>
            </a:r>
            <a:r>
              <a:rPr sz="1600" dirty="0">
                <a:latin typeface="Times New Roman"/>
                <a:cs typeface="Times New Roman"/>
              </a:rPr>
              <a:t>of</a:t>
            </a:r>
            <a:r>
              <a:rPr sz="1600" spc="-15" dirty="0">
                <a:latin typeface="Times New Roman"/>
                <a:cs typeface="Times New Roman"/>
              </a:rPr>
              <a:t> </a:t>
            </a:r>
            <a:r>
              <a:rPr sz="1600" dirty="0">
                <a:latin typeface="Times New Roman"/>
                <a:cs typeface="Times New Roman"/>
              </a:rPr>
              <a:t>sound</a:t>
            </a:r>
            <a:r>
              <a:rPr sz="1600" spc="-5" dirty="0">
                <a:latin typeface="Times New Roman"/>
                <a:cs typeface="Times New Roman"/>
              </a:rPr>
              <a:t> </a:t>
            </a:r>
            <a:r>
              <a:rPr sz="1600" spc="-10" dirty="0">
                <a:latin typeface="Times New Roman"/>
                <a:cs typeface="Times New Roman"/>
              </a:rPr>
              <a:t>waves</a:t>
            </a:r>
            <a:endParaRPr sz="16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152401" y="1725514"/>
            <a:ext cx="9753600" cy="2861310"/>
          </a:xfrm>
          <a:custGeom>
            <a:avLst/>
            <a:gdLst/>
            <a:ahLst/>
            <a:cxnLst/>
            <a:rect l="l" t="t" r="r" b="b"/>
            <a:pathLst>
              <a:path w="9753600" h="2861310">
                <a:moveTo>
                  <a:pt x="0" y="0"/>
                </a:moveTo>
                <a:lnTo>
                  <a:pt x="0" y="2860992"/>
                </a:lnTo>
                <a:lnTo>
                  <a:pt x="9753598" y="1734606"/>
                </a:lnTo>
                <a:lnTo>
                  <a:pt x="9753598" y="1126375"/>
                </a:lnTo>
                <a:lnTo>
                  <a:pt x="0" y="0"/>
                </a:lnTo>
                <a:close/>
              </a:path>
            </a:pathLst>
          </a:custGeom>
          <a:solidFill>
            <a:srgbClr val="E7E6E6">
              <a:alpha val="36859"/>
            </a:srgbClr>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99644" rIns="0" bIns="0" rtlCol="0">
            <a:spAutoFit/>
          </a:bodyPr>
          <a:lstStyle/>
          <a:p>
            <a:pPr marL="117475">
              <a:lnSpc>
                <a:spcPct val="100000"/>
              </a:lnSpc>
              <a:spcBef>
                <a:spcPts val="100"/>
              </a:spcBef>
            </a:pPr>
            <a:r>
              <a:rPr sz="2200" dirty="0">
                <a:latin typeface="Times New Roman"/>
                <a:cs typeface="Times New Roman"/>
              </a:rPr>
              <a:t>Problem</a:t>
            </a:r>
            <a:r>
              <a:rPr sz="2200" spc="130" dirty="0">
                <a:latin typeface="Times New Roman"/>
                <a:cs typeface="Times New Roman"/>
              </a:rPr>
              <a:t> </a:t>
            </a:r>
            <a:r>
              <a:rPr sz="2200" spc="-10" dirty="0">
                <a:latin typeface="Times New Roman"/>
                <a:cs typeface="Times New Roman"/>
              </a:rPr>
              <a:t>spectrum</a:t>
            </a:r>
            <a:endParaRPr sz="2200" dirty="0">
              <a:latin typeface="Times New Roman"/>
              <a:cs typeface="Times New Roman"/>
            </a:endParaRPr>
          </a:p>
        </p:txBody>
      </p:sp>
      <p:sp>
        <p:nvSpPr>
          <p:cNvPr id="3" name="object 3"/>
          <p:cNvSpPr txBox="1"/>
          <p:nvPr/>
        </p:nvSpPr>
        <p:spPr>
          <a:xfrm>
            <a:off x="690674" y="2579242"/>
            <a:ext cx="7626984" cy="1290320"/>
          </a:xfrm>
          <a:prstGeom prst="rect">
            <a:avLst/>
          </a:prstGeom>
        </p:spPr>
        <p:txBody>
          <a:bodyPr vert="horz" wrap="square" lIns="0" tIns="12700" rIns="0" bIns="0" rtlCol="0">
            <a:spAutoFit/>
          </a:bodyPr>
          <a:lstStyle/>
          <a:p>
            <a:pPr marL="12700">
              <a:lnSpc>
                <a:spcPts val="2580"/>
              </a:lnSpc>
              <a:spcBef>
                <a:spcPts val="100"/>
              </a:spcBef>
            </a:pPr>
            <a:r>
              <a:rPr sz="2200" spc="-10" dirty="0">
                <a:solidFill>
                  <a:srgbClr val="C2739B"/>
                </a:solidFill>
                <a:latin typeface="Times New Roman"/>
                <a:cs typeface="Times New Roman"/>
              </a:rPr>
              <a:t>Very</a:t>
            </a:r>
            <a:r>
              <a:rPr sz="2200" spc="45" dirty="0">
                <a:solidFill>
                  <a:srgbClr val="C2739B"/>
                </a:solidFill>
                <a:latin typeface="Times New Roman"/>
                <a:cs typeface="Times New Roman"/>
              </a:rPr>
              <a:t> </a:t>
            </a:r>
            <a:r>
              <a:rPr sz="2200" dirty="0">
                <a:solidFill>
                  <a:srgbClr val="C2739B"/>
                </a:solidFill>
                <a:latin typeface="Times New Roman"/>
                <a:cs typeface="Times New Roman"/>
              </a:rPr>
              <a:t>sparse</a:t>
            </a:r>
            <a:r>
              <a:rPr sz="2200" spc="45" dirty="0">
                <a:solidFill>
                  <a:srgbClr val="C2739B"/>
                </a:solidFill>
                <a:latin typeface="Times New Roman"/>
                <a:cs typeface="Times New Roman"/>
              </a:rPr>
              <a:t> </a:t>
            </a:r>
            <a:r>
              <a:rPr sz="2200" dirty="0">
                <a:solidFill>
                  <a:srgbClr val="C2739B"/>
                </a:solidFill>
                <a:latin typeface="Times New Roman"/>
                <a:cs typeface="Times New Roman"/>
              </a:rPr>
              <a:t>models</a:t>
            </a:r>
            <a:r>
              <a:rPr sz="2200" spc="50" dirty="0">
                <a:solidFill>
                  <a:srgbClr val="C2739B"/>
                </a:solidFill>
                <a:latin typeface="Times New Roman"/>
                <a:cs typeface="Times New Roman"/>
              </a:rPr>
              <a:t> </a:t>
            </a:r>
            <a:r>
              <a:rPr sz="2200" dirty="0">
                <a:solidFill>
                  <a:srgbClr val="C2739B"/>
                </a:solidFill>
                <a:latin typeface="Times New Roman"/>
                <a:cs typeface="Times New Roman"/>
              </a:rPr>
              <a:t>(trees,</a:t>
            </a:r>
            <a:r>
              <a:rPr sz="2200" spc="40" dirty="0">
                <a:solidFill>
                  <a:srgbClr val="C2739B"/>
                </a:solidFill>
                <a:latin typeface="Times New Roman"/>
                <a:cs typeface="Times New Roman"/>
              </a:rPr>
              <a:t> </a:t>
            </a:r>
            <a:r>
              <a:rPr sz="2200" dirty="0">
                <a:solidFill>
                  <a:srgbClr val="C2739B"/>
                </a:solidFill>
                <a:latin typeface="Times New Roman"/>
                <a:cs typeface="Times New Roman"/>
              </a:rPr>
              <a:t>scoring</a:t>
            </a:r>
            <a:r>
              <a:rPr sz="2200" spc="60" dirty="0">
                <a:solidFill>
                  <a:srgbClr val="C2739B"/>
                </a:solidFill>
                <a:latin typeface="Times New Roman"/>
                <a:cs typeface="Times New Roman"/>
              </a:rPr>
              <a:t> </a:t>
            </a:r>
            <a:r>
              <a:rPr sz="2200" spc="-10" dirty="0">
                <a:solidFill>
                  <a:srgbClr val="C2739B"/>
                </a:solidFill>
                <a:latin typeface="Times New Roman"/>
                <a:cs typeface="Times New Roman"/>
              </a:rPr>
              <a:t>systems)</a:t>
            </a:r>
            <a:endParaRPr sz="2200">
              <a:latin typeface="Times New Roman"/>
              <a:cs typeface="Times New Roman"/>
            </a:endParaRPr>
          </a:p>
          <a:p>
            <a:pPr marL="5728335">
              <a:lnSpc>
                <a:spcPts val="2315"/>
              </a:lnSpc>
            </a:pPr>
            <a:r>
              <a:rPr sz="2200" dirty="0">
                <a:solidFill>
                  <a:srgbClr val="0070C0"/>
                </a:solidFill>
                <a:latin typeface="Times New Roman"/>
                <a:cs typeface="Times New Roman"/>
              </a:rPr>
              <a:t>Neural</a:t>
            </a:r>
            <a:r>
              <a:rPr sz="2200" spc="100" dirty="0">
                <a:solidFill>
                  <a:srgbClr val="0070C0"/>
                </a:solidFill>
                <a:latin typeface="Times New Roman"/>
                <a:cs typeface="Times New Roman"/>
              </a:rPr>
              <a:t> </a:t>
            </a:r>
            <a:r>
              <a:rPr sz="2200" spc="-10" dirty="0">
                <a:solidFill>
                  <a:srgbClr val="0070C0"/>
                </a:solidFill>
                <a:latin typeface="Times New Roman"/>
                <a:cs typeface="Times New Roman"/>
              </a:rPr>
              <a:t>networks</a:t>
            </a:r>
            <a:endParaRPr sz="2200">
              <a:latin typeface="Times New Roman"/>
              <a:cs typeface="Times New Roman"/>
            </a:endParaRPr>
          </a:p>
          <a:p>
            <a:pPr marL="12700">
              <a:lnSpc>
                <a:spcPts val="2375"/>
              </a:lnSpc>
            </a:pPr>
            <a:r>
              <a:rPr sz="2200" dirty="0">
                <a:solidFill>
                  <a:srgbClr val="A07DB5"/>
                </a:solidFill>
                <a:latin typeface="Times New Roman"/>
                <a:cs typeface="Times New Roman"/>
              </a:rPr>
              <a:t>With</a:t>
            </a:r>
            <a:r>
              <a:rPr sz="2200" spc="100" dirty="0">
                <a:solidFill>
                  <a:srgbClr val="A07DB5"/>
                </a:solidFill>
                <a:latin typeface="Times New Roman"/>
                <a:cs typeface="Times New Roman"/>
              </a:rPr>
              <a:t> </a:t>
            </a:r>
            <a:r>
              <a:rPr sz="2200" dirty="0">
                <a:solidFill>
                  <a:srgbClr val="A07DB5"/>
                </a:solidFill>
                <a:latin typeface="Times New Roman"/>
                <a:cs typeface="Times New Roman"/>
              </a:rPr>
              <a:t>minor</a:t>
            </a:r>
            <a:r>
              <a:rPr sz="2200" spc="100" dirty="0">
                <a:solidFill>
                  <a:srgbClr val="A07DB5"/>
                </a:solidFill>
                <a:latin typeface="Times New Roman"/>
                <a:cs typeface="Times New Roman"/>
              </a:rPr>
              <a:t> </a:t>
            </a:r>
            <a:r>
              <a:rPr sz="2200" dirty="0">
                <a:solidFill>
                  <a:srgbClr val="A07DB5"/>
                </a:solidFill>
                <a:latin typeface="Times New Roman"/>
                <a:cs typeface="Times New Roman"/>
              </a:rPr>
              <a:t>pre-processing,</a:t>
            </a:r>
            <a:r>
              <a:rPr sz="2200" spc="90" dirty="0">
                <a:solidFill>
                  <a:srgbClr val="A07DB5"/>
                </a:solidFill>
                <a:latin typeface="Times New Roman"/>
                <a:cs typeface="Times New Roman"/>
              </a:rPr>
              <a:t> </a:t>
            </a:r>
            <a:r>
              <a:rPr sz="2200" spc="-25" dirty="0">
                <a:solidFill>
                  <a:srgbClr val="A07DB5"/>
                </a:solidFill>
                <a:latin typeface="Times New Roman"/>
                <a:cs typeface="Times New Roman"/>
              </a:rPr>
              <a:t>all</a:t>
            </a:r>
            <a:endParaRPr sz="2200">
              <a:latin typeface="Times New Roman"/>
              <a:cs typeface="Times New Roman"/>
            </a:endParaRPr>
          </a:p>
          <a:p>
            <a:pPr marL="12700">
              <a:lnSpc>
                <a:spcPct val="100000"/>
              </a:lnSpc>
              <a:spcBef>
                <a:spcPts val="45"/>
              </a:spcBef>
            </a:pPr>
            <a:r>
              <a:rPr sz="2200" dirty="0">
                <a:solidFill>
                  <a:srgbClr val="A07DB5"/>
                </a:solidFill>
                <a:latin typeface="Times New Roman"/>
                <a:cs typeface="Times New Roman"/>
              </a:rPr>
              <a:t>methods</a:t>
            </a:r>
            <a:r>
              <a:rPr sz="2200" spc="75" dirty="0">
                <a:solidFill>
                  <a:srgbClr val="A07DB5"/>
                </a:solidFill>
                <a:latin typeface="Times New Roman"/>
                <a:cs typeface="Times New Roman"/>
              </a:rPr>
              <a:t> </a:t>
            </a:r>
            <a:r>
              <a:rPr sz="2200" dirty="0">
                <a:solidFill>
                  <a:srgbClr val="A07DB5"/>
                </a:solidFill>
                <a:latin typeface="Times New Roman"/>
                <a:cs typeface="Times New Roman"/>
              </a:rPr>
              <a:t>have</a:t>
            </a:r>
            <a:r>
              <a:rPr sz="2200" spc="80" dirty="0">
                <a:solidFill>
                  <a:srgbClr val="A07DB5"/>
                </a:solidFill>
                <a:latin typeface="Times New Roman"/>
                <a:cs typeface="Times New Roman"/>
              </a:rPr>
              <a:t> </a:t>
            </a:r>
            <a:r>
              <a:rPr sz="2200" dirty="0">
                <a:solidFill>
                  <a:srgbClr val="A07DB5"/>
                </a:solidFill>
                <a:latin typeface="Times New Roman"/>
                <a:cs typeface="Times New Roman"/>
              </a:rPr>
              <a:t>similar</a:t>
            </a:r>
            <a:r>
              <a:rPr sz="2200" spc="90" dirty="0">
                <a:solidFill>
                  <a:srgbClr val="A07DB5"/>
                </a:solidFill>
                <a:latin typeface="Times New Roman"/>
                <a:cs typeface="Times New Roman"/>
              </a:rPr>
              <a:t> </a:t>
            </a:r>
            <a:r>
              <a:rPr sz="2200" spc="-10" dirty="0">
                <a:solidFill>
                  <a:srgbClr val="A07DB5"/>
                </a:solidFill>
                <a:latin typeface="Times New Roman"/>
                <a:cs typeface="Times New Roman"/>
              </a:rPr>
              <a:t>performance</a:t>
            </a:r>
            <a:endParaRPr sz="2200">
              <a:latin typeface="Times New Roman"/>
              <a:cs typeface="Times New Roman"/>
            </a:endParaRPr>
          </a:p>
        </p:txBody>
      </p:sp>
      <p:sp>
        <p:nvSpPr>
          <p:cNvPr id="6" name="object 6"/>
          <p:cNvSpPr txBox="1"/>
          <p:nvPr/>
        </p:nvSpPr>
        <p:spPr>
          <a:xfrm>
            <a:off x="838122" y="4798059"/>
            <a:ext cx="4009390" cy="1351280"/>
          </a:xfrm>
          <a:prstGeom prst="rect">
            <a:avLst/>
          </a:prstGeom>
        </p:spPr>
        <p:txBody>
          <a:bodyPr vert="horz" wrap="square" lIns="0" tIns="12700" rIns="0" bIns="0" rtlCol="0">
            <a:spAutoFit/>
          </a:bodyPr>
          <a:lstStyle/>
          <a:p>
            <a:pPr marL="12700">
              <a:lnSpc>
                <a:spcPct val="100000"/>
              </a:lnSpc>
              <a:spcBef>
                <a:spcPts val="100"/>
              </a:spcBef>
            </a:pPr>
            <a:r>
              <a:rPr sz="2200" spc="210" dirty="0">
                <a:latin typeface="Trebuchet MS"/>
                <a:cs typeface="Trebuchet MS"/>
              </a:rPr>
              <a:t>Tabular</a:t>
            </a:r>
            <a:r>
              <a:rPr sz="1600" spc="210" dirty="0">
                <a:latin typeface="Times New Roman"/>
                <a:cs typeface="Times New Roman"/>
              </a:rPr>
              <a:t>:</a:t>
            </a:r>
            <a:endParaRPr sz="1600">
              <a:latin typeface="Times New Roman"/>
              <a:cs typeface="Times New Roman"/>
            </a:endParaRPr>
          </a:p>
          <a:p>
            <a:pPr marL="241300" marR="5080" indent="-228600">
              <a:lnSpc>
                <a:spcPts val="1900"/>
              </a:lnSpc>
              <a:spcBef>
                <a:spcPts val="150"/>
              </a:spcBef>
              <a:buChar char="-"/>
              <a:tabLst>
                <a:tab pos="241300" algn="l"/>
                <a:tab pos="241935" algn="l"/>
              </a:tabLst>
            </a:pPr>
            <a:r>
              <a:rPr sz="1600" dirty="0">
                <a:latin typeface="Times New Roman"/>
                <a:cs typeface="Times New Roman"/>
              </a:rPr>
              <a:t>many</a:t>
            </a:r>
            <a:r>
              <a:rPr sz="1600" spc="-25" dirty="0">
                <a:latin typeface="Times New Roman"/>
                <a:cs typeface="Times New Roman"/>
              </a:rPr>
              <a:t> </a:t>
            </a:r>
            <a:r>
              <a:rPr sz="1600" dirty="0">
                <a:latin typeface="Times New Roman"/>
                <a:cs typeface="Times New Roman"/>
              </a:rPr>
              <a:t>problems</a:t>
            </a:r>
            <a:r>
              <a:rPr sz="1600" spc="-20" dirty="0">
                <a:latin typeface="Times New Roman"/>
                <a:cs typeface="Times New Roman"/>
              </a:rPr>
              <a:t> </a:t>
            </a:r>
            <a:r>
              <a:rPr sz="1600" dirty="0">
                <a:latin typeface="Times New Roman"/>
                <a:cs typeface="Times New Roman"/>
              </a:rPr>
              <a:t>in</a:t>
            </a:r>
            <a:r>
              <a:rPr sz="1600" spc="-10" dirty="0">
                <a:latin typeface="Times New Roman"/>
                <a:cs typeface="Times New Roman"/>
              </a:rPr>
              <a:t> </a:t>
            </a:r>
            <a:r>
              <a:rPr sz="1600" dirty="0">
                <a:latin typeface="Times New Roman"/>
                <a:cs typeface="Times New Roman"/>
              </a:rPr>
              <a:t>criminal</a:t>
            </a:r>
            <a:r>
              <a:rPr sz="1600" spc="-20" dirty="0">
                <a:latin typeface="Times New Roman"/>
                <a:cs typeface="Times New Roman"/>
              </a:rPr>
              <a:t> </a:t>
            </a:r>
            <a:r>
              <a:rPr sz="1600" dirty="0">
                <a:latin typeface="Times New Roman"/>
                <a:cs typeface="Times New Roman"/>
              </a:rPr>
              <a:t>justice,</a:t>
            </a:r>
            <a:r>
              <a:rPr sz="1600" spc="-10" dirty="0">
                <a:latin typeface="Times New Roman"/>
                <a:cs typeface="Times New Roman"/>
              </a:rPr>
              <a:t> healthcare, </a:t>
            </a:r>
            <a:r>
              <a:rPr sz="1600" dirty="0">
                <a:latin typeface="Times New Roman"/>
                <a:cs typeface="Times New Roman"/>
              </a:rPr>
              <a:t>social</a:t>
            </a:r>
            <a:r>
              <a:rPr sz="1600" spc="-35" dirty="0">
                <a:latin typeface="Times New Roman"/>
                <a:cs typeface="Times New Roman"/>
              </a:rPr>
              <a:t> </a:t>
            </a:r>
            <a:r>
              <a:rPr sz="1600" dirty="0">
                <a:latin typeface="Times New Roman"/>
                <a:cs typeface="Times New Roman"/>
              </a:rPr>
              <a:t>sciences,</a:t>
            </a:r>
            <a:r>
              <a:rPr sz="1600" spc="-15" dirty="0">
                <a:latin typeface="Times New Roman"/>
                <a:cs typeface="Times New Roman"/>
              </a:rPr>
              <a:t> </a:t>
            </a:r>
            <a:r>
              <a:rPr sz="1600" dirty="0">
                <a:latin typeface="Times New Roman"/>
                <a:cs typeface="Times New Roman"/>
              </a:rPr>
              <a:t>equipment</a:t>
            </a:r>
            <a:r>
              <a:rPr sz="1600" spc="-25" dirty="0">
                <a:latin typeface="Times New Roman"/>
                <a:cs typeface="Times New Roman"/>
              </a:rPr>
              <a:t> </a:t>
            </a:r>
            <a:r>
              <a:rPr sz="1600" dirty="0">
                <a:latin typeface="Times New Roman"/>
                <a:cs typeface="Times New Roman"/>
              </a:rPr>
              <a:t>reliability</a:t>
            </a:r>
            <a:r>
              <a:rPr sz="1600" spc="-15" dirty="0">
                <a:latin typeface="Times New Roman"/>
                <a:cs typeface="Times New Roman"/>
              </a:rPr>
              <a:t> </a:t>
            </a:r>
            <a:r>
              <a:rPr sz="1600" spc="-60" dirty="0">
                <a:latin typeface="Times New Roman"/>
                <a:cs typeface="Times New Roman"/>
              </a:rPr>
              <a:t>&amp; </a:t>
            </a:r>
            <a:r>
              <a:rPr sz="1600" dirty="0">
                <a:latin typeface="Times New Roman"/>
                <a:cs typeface="Times New Roman"/>
              </a:rPr>
              <a:t>maintenance,</a:t>
            </a:r>
            <a:r>
              <a:rPr sz="1600" spc="-25" dirty="0">
                <a:latin typeface="Times New Roman"/>
                <a:cs typeface="Times New Roman"/>
              </a:rPr>
              <a:t> </a:t>
            </a:r>
            <a:r>
              <a:rPr sz="1600" spc="-20" dirty="0">
                <a:latin typeface="Times New Roman"/>
                <a:cs typeface="Times New Roman"/>
              </a:rPr>
              <a:t>etc.</a:t>
            </a:r>
            <a:endParaRPr sz="1600">
              <a:latin typeface="Times New Roman"/>
              <a:cs typeface="Times New Roman"/>
            </a:endParaRPr>
          </a:p>
          <a:p>
            <a:pPr marL="241300" indent="-229235">
              <a:lnSpc>
                <a:spcPct val="100000"/>
              </a:lnSpc>
              <a:spcBef>
                <a:spcPts val="30"/>
              </a:spcBef>
              <a:buChar char="-"/>
              <a:tabLst>
                <a:tab pos="241300" algn="l"/>
                <a:tab pos="241935" algn="l"/>
              </a:tabLst>
            </a:pPr>
            <a:r>
              <a:rPr sz="1600" dirty="0">
                <a:latin typeface="Times New Roman"/>
                <a:cs typeface="Times New Roman"/>
              </a:rPr>
              <a:t>features</a:t>
            </a:r>
            <a:r>
              <a:rPr sz="1600" spc="-30" dirty="0">
                <a:latin typeface="Times New Roman"/>
                <a:cs typeface="Times New Roman"/>
              </a:rPr>
              <a:t> </a:t>
            </a:r>
            <a:r>
              <a:rPr sz="1600" dirty="0">
                <a:latin typeface="Times New Roman"/>
                <a:cs typeface="Times New Roman"/>
              </a:rPr>
              <a:t>include</a:t>
            </a:r>
            <a:r>
              <a:rPr sz="1600" spc="-10" dirty="0">
                <a:latin typeface="Times New Roman"/>
                <a:cs typeface="Times New Roman"/>
              </a:rPr>
              <a:t> </a:t>
            </a:r>
            <a:r>
              <a:rPr sz="1600" dirty="0">
                <a:latin typeface="Times New Roman"/>
                <a:cs typeface="Times New Roman"/>
              </a:rPr>
              <a:t>counts,</a:t>
            </a:r>
            <a:r>
              <a:rPr sz="1600" spc="-15" dirty="0">
                <a:latin typeface="Times New Roman"/>
                <a:cs typeface="Times New Roman"/>
              </a:rPr>
              <a:t> </a:t>
            </a:r>
            <a:r>
              <a:rPr sz="1600" dirty="0">
                <a:latin typeface="Times New Roman"/>
                <a:cs typeface="Times New Roman"/>
              </a:rPr>
              <a:t>categorical</a:t>
            </a:r>
            <a:r>
              <a:rPr sz="1600" spc="-15" dirty="0">
                <a:latin typeface="Times New Roman"/>
                <a:cs typeface="Times New Roman"/>
              </a:rPr>
              <a:t> </a:t>
            </a:r>
            <a:r>
              <a:rPr sz="1600" spc="-20" dirty="0">
                <a:latin typeface="Times New Roman"/>
                <a:cs typeface="Times New Roman"/>
              </a:rPr>
              <a:t>data</a:t>
            </a:r>
            <a:endParaRPr sz="1600">
              <a:latin typeface="Times New Roman"/>
              <a:cs typeface="Times New Roman"/>
            </a:endParaRPr>
          </a:p>
        </p:txBody>
      </p:sp>
      <p:sp>
        <p:nvSpPr>
          <p:cNvPr id="5" name="object 5"/>
          <p:cNvSpPr txBox="1"/>
          <p:nvPr/>
        </p:nvSpPr>
        <p:spPr>
          <a:xfrm>
            <a:off x="5443963" y="5030723"/>
            <a:ext cx="3621404" cy="664845"/>
          </a:xfrm>
          <a:prstGeom prst="rect">
            <a:avLst/>
          </a:prstGeom>
        </p:spPr>
        <p:txBody>
          <a:bodyPr vert="horz" wrap="square" lIns="0" tIns="12700" rIns="0" bIns="0" rtlCol="0">
            <a:spAutoFit/>
          </a:bodyPr>
          <a:lstStyle/>
          <a:p>
            <a:pPr marL="12700">
              <a:lnSpc>
                <a:spcPts val="3115"/>
              </a:lnSpc>
              <a:spcBef>
                <a:spcPts val="100"/>
              </a:spcBef>
            </a:pPr>
            <a:r>
              <a:rPr sz="2600" spc="-20" dirty="0">
                <a:latin typeface="Trebuchet MS"/>
                <a:cs typeface="Trebuchet MS"/>
              </a:rPr>
              <a:t>Raw</a:t>
            </a:r>
            <a:r>
              <a:rPr sz="1600" spc="-20" dirty="0">
                <a:latin typeface="Times New Roman"/>
                <a:cs typeface="Times New Roman"/>
              </a:rPr>
              <a:t>:</a:t>
            </a:r>
            <a:endParaRPr sz="1600">
              <a:latin typeface="Times New Roman"/>
              <a:cs typeface="Times New Roman"/>
            </a:endParaRPr>
          </a:p>
          <a:p>
            <a:pPr marL="12700">
              <a:lnSpc>
                <a:spcPts val="1914"/>
              </a:lnSpc>
            </a:pPr>
            <a:r>
              <a:rPr sz="1600" dirty="0">
                <a:latin typeface="Times New Roman"/>
                <a:cs typeface="Times New Roman"/>
              </a:rPr>
              <a:t>-</a:t>
            </a:r>
            <a:r>
              <a:rPr sz="1600" spc="-15" dirty="0">
                <a:latin typeface="Times New Roman"/>
                <a:cs typeface="Times New Roman"/>
              </a:rPr>
              <a:t> </a:t>
            </a:r>
            <a:r>
              <a:rPr sz="1600" dirty="0">
                <a:latin typeface="Times New Roman"/>
                <a:cs typeface="Times New Roman"/>
              </a:rPr>
              <a:t>pixels/voxels,</a:t>
            </a:r>
            <a:r>
              <a:rPr sz="1600" spc="-10" dirty="0">
                <a:latin typeface="Times New Roman"/>
                <a:cs typeface="Times New Roman"/>
              </a:rPr>
              <a:t> </a:t>
            </a:r>
            <a:r>
              <a:rPr sz="1600" dirty="0">
                <a:latin typeface="Times New Roman"/>
                <a:cs typeface="Times New Roman"/>
              </a:rPr>
              <a:t>words,</a:t>
            </a:r>
            <a:r>
              <a:rPr sz="1600" spc="-10" dirty="0">
                <a:latin typeface="Times New Roman"/>
                <a:cs typeface="Times New Roman"/>
              </a:rPr>
              <a:t> </a:t>
            </a:r>
            <a:r>
              <a:rPr sz="1600" dirty="0">
                <a:latin typeface="Times New Roman"/>
                <a:cs typeface="Times New Roman"/>
              </a:rPr>
              <a:t>parts</a:t>
            </a:r>
            <a:r>
              <a:rPr sz="1600" spc="-15" dirty="0">
                <a:latin typeface="Times New Roman"/>
                <a:cs typeface="Times New Roman"/>
              </a:rPr>
              <a:t> </a:t>
            </a:r>
            <a:r>
              <a:rPr sz="1600" dirty="0">
                <a:latin typeface="Times New Roman"/>
                <a:cs typeface="Times New Roman"/>
              </a:rPr>
              <a:t>of</a:t>
            </a:r>
            <a:r>
              <a:rPr sz="1600" spc="-15" dirty="0">
                <a:latin typeface="Times New Roman"/>
                <a:cs typeface="Times New Roman"/>
              </a:rPr>
              <a:t> </a:t>
            </a:r>
            <a:r>
              <a:rPr sz="1600" dirty="0">
                <a:latin typeface="Times New Roman"/>
                <a:cs typeface="Times New Roman"/>
              </a:rPr>
              <a:t>sound</a:t>
            </a:r>
            <a:r>
              <a:rPr sz="1600" spc="-5" dirty="0">
                <a:latin typeface="Times New Roman"/>
                <a:cs typeface="Times New Roman"/>
              </a:rPr>
              <a:t> </a:t>
            </a:r>
            <a:r>
              <a:rPr sz="1600" spc="-10" dirty="0">
                <a:latin typeface="Times New Roman"/>
                <a:cs typeface="Times New Roman"/>
              </a:rPr>
              <a:t>waves</a:t>
            </a:r>
            <a:endParaRPr sz="16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152400" y="1143000"/>
            <a:ext cx="9753600" cy="5486400"/>
            <a:chOff x="152400" y="1143000"/>
            <a:chExt cx="9753600" cy="5486400"/>
          </a:xfrm>
        </p:grpSpPr>
        <p:pic>
          <p:nvPicPr>
            <p:cNvPr id="3" name="object 3"/>
            <p:cNvPicPr/>
            <p:nvPr/>
          </p:nvPicPr>
          <p:blipFill>
            <a:blip r:embed="rId2" cstate="print"/>
            <a:stretch>
              <a:fillRect/>
            </a:stretch>
          </p:blipFill>
          <p:spPr>
            <a:xfrm>
              <a:off x="734339" y="1518729"/>
              <a:ext cx="8993132" cy="5110670"/>
            </a:xfrm>
            <a:prstGeom prst="rect">
              <a:avLst/>
            </a:prstGeom>
          </p:spPr>
        </p:pic>
        <p:pic>
          <p:nvPicPr>
            <p:cNvPr id="4" name="object 4"/>
            <p:cNvPicPr/>
            <p:nvPr/>
          </p:nvPicPr>
          <p:blipFill>
            <a:blip r:embed="rId3" cstate="print"/>
            <a:stretch>
              <a:fillRect/>
            </a:stretch>
          </p:blipFill>
          <p:spPr>
            <a:xfrm>
              <a:off x="3529623" y="3596843"/>
              <a:ext cx="466582" cy="621865"/>
            </a:xfrm>
            <a:prstGeom prst="rect">
              <a:avLst/>
            </a:prstGeom>
          </p:spPr>
        </p:pic>
        <p:pic>
          <p:nvPicPr>
            <p:cNvPr id="5" name="object 5"/>
            <p:cNvPicPr/>
            <p:nvPr/>
          </p:nvPicPr>
          <p:blipFill>
            <a:blip r:embed="rId4" cstate="print"/>
            <a:stretch>
              <a:fillRect/>
            </a:stretch>
          </p:blipFill>
          <p:spPr>
            <a:xfrm>
              <a:off x="4263364" y="3763136"/>
              <a:ext cx="466572" cy="621865"/>
            </a:xfrm>
            <a:prstGeom prst="rect">
              <a:avLst/>
            </a:prstGeom>
          </p:spPr>
        </p:pic>
        <p:pic>
          <p:nvPicPr>
            <p:cNvPr id="6" name="object 6"/>
            <p:cNvPicPr/>
            <p:nvPr/>
          </p:nvPicPr>
          <p:blipFill>
            <a:blip r:embed="rId5" cstate="print"/>
            <a:stretch>
              <a:fillRect/>
            </a:stretch>
          </p:blipFill>
          <p:spPr>
            <a:xfrm>
              <a:off x="4990490" y="4074071"/>
              <a:ext cx="466572" cy="621866"/>
            </a:xfrm>
            <a:prstGeom prst="rect">
              <a:avLst/>
            </a:prstGeom>
          </p:spPr>
        </p:pic>
        <p:pic>
          <p:nvPicPr>
            <p:cNvPr id="7" name="object 7"/>
            <p:cNvPicPr/>
            <p:nvPr/>
          </p:nvPicPr>
          <p:blipFill>
            <a:blip r:embed="rId6" cstate="print"/>
            <a:stretch>
              <a:fillRect/>
            </a:stretch>
          </p:blipFill>
          <p:spPr>
            <a:xfrm>
              <a:off x="5547995" y="4385005"/>
              <a:ext cx="466572" cy="621866"/>
            </a:xfrm>
            <a:prstGeom prst="rect">
              <a:avLst/>
            </a:prstGeom>
          </p:spPr>
        </p:pic>
        <p:pic>
          <p:nvPicPr>
            <p:cNvPr id="8" name="object 8"/>
            <p:cNvPicPr/>
            <p:nvPr/>
          </p:nvPicPr>
          <p:blipFill>
            <a:blip r:embed="rId3" cstate="print"/>
            <a:stretch>
              <a:fillRect/>
            </a:stretch>
          </p:blipFill>
          <p:spPr>
            <a:xfrm>
              <a:off x="3533013" y="2246851"/>
              <a:ext cx="463192" cy="617361"/>
            </a:xfrm>
            <a:prstGeom prst="rect">
              <a:avLst/>
            </a:prstGeom>
          </p:spPr>
        </p:pic>
        <p:sp>
          <p:nvSpPr>
            <p:cNvPr id="9" name="object 9"/>
            <p:cNvSpPr/>
            <p:nvPr/>
          </p:nvSpPr>
          <p:spPr>
            <a:xfrm>
              <a:off x="3807459" y="2527300"/>
              <a:ext cx="7620" cy="7620"/>
            </a:xfrm>
            <a:custGeom>
              <a:avLst/>
              <a:gdLst/>
              <a:ahLst/>
              <a:cxnLst/>
              <a:rect l="l" t="t" r="r" b="b"/>
              <a:pathLst>
                <a:path w="7620" h="7619">
                  <a:moveTo>
                    <a:pt x="7315" y="0"/>
                  </a:moveTo>
                  <a:lnTo>
                    <a:pt x="0" y="0"/>
                  </a:lnTo>
                  <a:lnTo>
                    <a:pt x="0" y="7315"/>
                  </a:lnTo>
                  <a:lnTo>
                    <a:pt x="7315" y="7315"/>
                  </a:lnTo>
                  <a:lnTo>
                    <a:pt x="7315" y="0"/>
                  </a:lnTo>
                  <a:close/>
                </a:path>
              </a:pathLst>
            </a:custGeom>
            <a:solidFill>
              <a:srgbClr val="4472C4"/>
            </a:solidFill>
          </p:spPr>
          <p:txBody>
            <a:bodyPr wrap="square" lIns="0" tIns="0" rIns="0" bIns="0" rtlCol="0"/>
            <a:lstStyle/>
            <a:p>
              <a:endParaRPr/>
            </a:p>
          </p:txBody>
        </p:sp>
        <p:sp>
          <p:nvSpPr>
            <p:cNvPr id="10" name="object 10"/>
            <p:cNvSpPr/>
            <p:nvPr/>
          </p:nvSpPr>
          <p:spPr>
            <a:xfrm>
              <a:off x="3807459" y="2527300"/>
              <a:ext cx="7620" cy="7620"/>
            </a:xfrm>
            <a:custGeom>
              <a:avLst/>
              <a:gdLst/>
              <a:ahLst/>
              <a:cxnLst/>
              <a:rect l="l" t="t" r="r" b="b"/>
              <a:pathLst>
                <a:path w="7620" h="7619">
                  <a:moveTo>
                    <a:pt x="0" y="0"/>
                  </a:moveTo>
                  <a:lnTo>
                    <a:pt x="7316" y="0"/>
                  </a:lnTo>
                  <a:lnTo>
                    <a:pt x="7316" y="7316"/>
                  </a:lnTo>
                  <a:lnTo>
                    <a:pt x="0" y="7316"/>
                  </a:lnTo>
                  <a:lnTo>
                    <a:pt x="0" y="0"/>
                  </a:lnTo>
                  <a:close/>
                </a:path>
              </a:pathLst>
            </a:custGeom>
            <a:ln w="10161">
              <a:solidFill>
                <a:srgbClr val="2F528F"/>
              </a:solidFill>
            </a:ln>
          </p:spPr>
          <p:txBody>
            <a:bodyPr wrap="square" lIns="0" tIns="0" rIns="0" bIns="0" rtlCol="0"/>
            <a:lstStyle/>
            <a:p>
              <a:endParaRPr/>
            </a:p>
          </p:txBody>
        </p:sp>
        <p:pic>
          <p:nvPicPr>
            <p:cNvPr id="11" name="object 11"/>
            <p:cNvPicPr/>
            <p:nvPr/>
          </p:nvPicPr>
          <p:blipFill>
            <a:blip r:embed="rId7" cstate="print"/>
            <a:stretch>
              <a:fillRect/>
            </a:stretch>
          </p:blipFill>
          <p:spPr>
            <a:xfrm>
              <a:off x="152400" y="1154595"/>
              <a:ext cx="9753600" cy="508774"/>
            </a:xfrm>
            <a:prstGeom prst="rect">
              <a:avLst/>
            </a:prstGeom>
          </p:spPr>
        </p:pic>
        <p:pic>
          <p:nvPicPr>
            <p:cNvPr id="12" name="object 12"/>
            <p:cNvPicPr/>
            <p:nvPr/>
          </p:nvPicPr>
          <p:blipFill>
            <a:blip r:embed="rId8" cstate="print"/>
            <a:stretch>
              <a:fillRect/>
            </a:stretch>
          </p:blipFill>
          <p:spPr>
            <a:xfrm>
              <a:off x="152400" y="1143000"/>
              <a:ext cx="880110" cy="5486400"/>
            </a:xfrm>
            <a:prstGeom prst="rect">
              <a:avLst/>
            </a:prstGeom>
          </p:spPr>
        </p:pic>
        <p:pic>
          <p:nvPicPr>
            <p:cNvPr id="13" name="object 13"/>
            <p:cNvPicPr/>
            <p:nvPr/>
          </p:nvPicPr>
          <p:blipFill>
            <a:blip r:embed="rId9" cstate="print"/>
            <a:stretch>
              <a:fillRect/>
            </a:stretch>
          </p:blipFill>
          <p:spPr>
            <a:xfrm>
              <a:off x="9299143" y="1143000"/>
              <a:ext cx="606856" cy="5474804"/>
            </a:xfrm>
            <a:prstGeom prst="rect">
              <a:avLst/>
            </a:prstGeom>
          </p:spPr>
        </p:pic>
      </p:grpSp>
      <p:sp>
        <p:nvSpPr>
          <p:cNvPr id="14" name="Title 13">
            <a:extLst>
              <a:ext uri="{FF2B5EF4-FFF2-40B4-BE49-F238E27FC236}">
                <a16:creationId xmlns:a16="http://schemas.microsoft.com/office/drawing/2014/main" id="{026C10AC-814A-00F4-FBDC-C410A4837D91}"/>
              </a:ext>
            </a:extLst>
          </p:cNvPr>
          <p:cNvSpPr>
            <a:spLocks noGrp="1"/>
          </p:cNvSpPr>
          <p:nvPr>
            <p:ph type="title" idx="4294967295"/>
          </p:nvPr>
        </p:nvSpPr>
        <p:spPr>
          <a:xfrm>
            <a:off x="509700" y="-538609"/>
            <a:ext cx="9273054" cy="538609"/>
          </a:xfrm>
        </p:spPr>
        <p:txBody>
          <a:bodyPr wrap="square" lIns="0" tIns="0" rIns="0" bIns="0" anchor="b">
            <a:spAutoFit/>
          </a:bodyPr>
          <a:lstStyle/>
          <a:p>
            <a:r>
              <a:rPr lang="en-US" dirty="0"/>
              <a:t>Flower Graph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152400" y="1143000"/>
            <a:ext cx="9753600" cy="5486400"/>
            <a:chOff x="152400" y="1143000"/>
            <a:chExt cx="9753600" cy="5486400"/>
          </a:xfrm>
        </p:grpSpPr>
        <p:pic>
          <p:nvPicPr>
            <p:cNvPr id="3" name="object 3"/>
            <p:cNvPicPr/>
            <p:nvPr/>
          </p:nvPicPr>
          <p:blipFill>
            <a:blip r:embed="rId2" cstate="print"/>
            <a:stretch>
              <a:fillRect/>
            </a:stretch>
          </p:blipFill>
          <p:spPr>
            <a:xfrm>
              <a:off x="734339" y="1518729"/>
              <a:ext cx="8993132" cy="5110670"/>
            </a:xfrm>
            <a:prstGeom prst="rect">
              <a:avLst/>
            </a:prstGeom>
          </p:spPr>
        </p:pic>
        <p:pic>
          <p:nvPicPr>
            <p:cNvPr id="4" name="object 4"/>
            <p:cNvPicPr/>
            <p:nvPr/>
          </p:nvPicPr>
          <p:blipFill>
            <a:blip r:embed="rId3" cstate="print"/>
            <a:stretch>
              <a:fillRect/>
            </a:stretch>
          </p:blipFill>
          <p:spPr>
            <a:xfrm>
              <a:off x="3529623" y="3596843"/>
              <a:ext cx="466582" cy="621865"/>
            </a:xfrm>
            <a:prstGeom prst="rect">
              <a:avLst/>
            </a:prstGeom>
          </p:spPr>
        </p:pic>
        <p:pic>
          <p:nvPicPr>
            <p:cNvPr id="5" name="object 5"/>
            <p:cNvPicPr/>
            <p:nvPr/>
          </p:nvPicPr>
          <p:blipFill>
            <a:blip r:embed="rId4" cstate="print"/>
            <a:stretch>
              <a:fillRect/>
            </a:stretch>
          </p:blipFill>
          <p:spPr>
            <a:xfrm>
              <a:off x="4263364" y="3763136"/>
              <a:ext cx="466572" cy="621865"/>
            </a:xfrm>
            <a:prstGeom prst="rect">
              <a:avLst/>
            </a:prstGeom>
          </p:spPr>
        </p:pic>
        <p:pic>
          <p:nvPicPr>
            <p:cNvPr id="6" name="object 6"/>
            <p:cNvPicPr/>
            <p:nvPr/>
          </p:nvPicPr>
          <p:blipFill>
            <a:blip r:embed="rId5" cstate="print"/>
            <a:stretch>
              <a:fillRect/>
            </a:stretch>
          </p:blipFill>
          <p:spPr>
            <a:xfrm>
              <a:off x="4990490" y="4074071"/>
              <a:ext cx="466572" cy="621866"/>
            </a:xfrm>
            <a:prstGeom prst="rect">
              <a:avLst/>
            </a:prstGeom>
          </p:spPr>
        </p:pic>
        <p:pic>
          <p:nvPicPr>
            <p:cNvPr id="7" name="object 7"/>
            <p:cNvPicPr/>
            <p:nvPr/>
          </p:nvPicPr>
          <p:blipFill>
            <a:blip r:embed="rId6" cstate="print"/>
            <a:stretch>
              <a:fillRect/>
            </a:stretch>
          </p:blipFill>
          <p:spPr>
            <a:xfrm>
              <a:off x="5547995" y="4385005"/>
              <a:ext cx="466572" cy="621866"/>
            </a:xfrm>
            <a:prstGeom prst="rect">
              <a:avLst/>
            </a:prstGeom>
          </p:spPr>
        </p:pic>
        <p:pic>
          <p:nvPicPr>
            <p:cNvPr id="8" name="object 8"/>
            <p:cNvPicPr/>
            <p:nvPr/>
          </p:nvPicPr>
          <p:blipFill>
            <a:blip r:embed="rId7" cstate="print"/>
            <a:stretch>
              <a:fillRect/>
            </a:stretch>
          </p:blipFill>
          <p:spPr>
            <a:xfrm>
              <a:off x="152400" y="1154595"/>
              <a:ext cx="9753600" cy="508774"/>
            </a:xfrm>
            <a:prstGeom prst="rect">
              <a:avLst/>
            </a:prstGeom>
          </p:spPr>
        </p:pic>
        <p:pic>
          <p:nvPicPr>
            <p:cNvPr id="9" name="object 9"/>
            <p:cNvPicPr/>
            <p:nvPr/>
          </p:nvPicPr>
          <p:blipFill>
            <a:blip r:embed="rId8" cstate="print"/>
            <a:stretch>
              <a:fillRect/>
            </a:stretch>
          </p:blipFill>
          <p:spPr>
            <a:xfrm>
              <a:off x="152400" y="1143000"/>
              <a:ext cx="880110" cy="5486400"/>
            </a:xfrm>
            <a:prstGeom prst="rect">
              <a:avLst/>
            </a:prstGeom>
          </p:spPr>
        </p:pic>
        <p:pic>
          <p:nvPicPr>
            <p:cNvPr id="10" name="object 10"/>
            <p:cNvPicPr/>
            <p:nvPr/>
          </p:nvPicPr>
          <p:blipFill>
            <a:blip r:embed="rId9" cstate="print"/>
            <a:stretch>
              <a:fillRect/>
            </a:stretch>
          </p:blipFill>
          <p:spPr>
            <a:xfrm>
              <a:off x="9299143" y="1143000"/>
              <a:ext cx="606856" cy="5474804"/>
            </a:xfrm>
            <a:prstGeom prst="rect">
              <a:avLst/>
            </a:prstGeom>
          </p:spPr>
        </p:pic>
        <p:pic>
          <p:nvPicPr>
            <p:cNvPr id="11" name="object 11"/>
            <p:cNvPicPr/>
            <p:nvPr/>
          </p:nvPicPr>
          <p:blipFill>
            <a:blip r:embed="rId10" cstate="print"/>
            <a:stretch>
              <a:fillRect/>
            </a:stretch>
          </p:blipFill>
          <p:spPr>
            <a:xfrm>
              <a:off x="2178075" y="1143000"/>
              <a:ext cx="2682137" cy="3677551"/>
            </a:xfrm>
            <a:prstGeom prst="rect">
              <a:avLst/>
            </a:prstGeom>
          </p:spPr>
        </p:pic>
        <p:sp>
          <p:nvSpPr>
            <p:cNvPr id="12" name="object 12"/>
            <p:cNvSpPr/>
            <p:nvPr/>
          </p:nvSpPr>
          <p:spPr>
            <a:xfrm>
              <a:off x="3767285" y="2809928"/>
              <a:ext cx="42545" cy="43815"/>
            </a:xfrm>
            <a:custGeom>
              <a:avLst/>
              <a:gdLst/>
              <a:ahLst/>
              <a:cxnLst/>
              <a:rect l="l" t="t" r="r" b="b"/>
              <a:pathLst>
                <a:path w="42545" h="43814">
                  <a:moveTo>
                    <a:pt x="42354" y="0"/>
                  </a:moveTo>
                  <a:lnTo>
                    <a:pt x="0" y="0"/>
                  </a:lnTo>
                  <a:lnTo>
                    <a:pt x="0" y="43649"/>
                  </a:lnTo>
                  <a:lnTo>
                    <a:pt x="42354" y="43649"/>
                  </a:lnTo>
                  <a:lnTo>
                    <a:pt x="42354" y="0"/>
                  </a:lnTo>
                  <a:close/>
                </a:path>
              </a:pathLst>
            </a:custGeom>
            <a:solidFill>
              <a:srgbClr val="4472C4"/>
            </a:solidFill>
          </p:spPr>
          <p:txBody>
            <a:bodyPr wrap="square" lIns="0" tIns="0" rIns="0" bIns="0" rtlCol="0"/>
            <a:lstStyle/>
            <a:p>
              <a:endParaRPr/>
            </a:p>
          </p:txBody>
        </p:sp>
        <p:sp>
          <p:nvSpPr>
            <p:cNvPr id="13" name="object 13"/>
            <p:cNvSpPr/>
            <p:nvPr/>
          </p:nvSpPr>
          <p:spPr>
            <a:xfrm>
              <a:off x="3767285" y="2809928"/>
              <a:ext cx="42545" cy="43815"/>
            </a:xfrm>
            <a:custGeom>
              <a:avLst/>
              <a:gdLst/>
              <a:ahLst/>
              <a:cxnLst/>
              <a:rect l="l" t="t" r="r" b="b"/>
              <a:pathLst>
                <a:path w="42545" h="43814">
                  <a:moveTo>
                    <a:pt x="0" y="0"/>
                  </a:moveTo>
                  <a:lnTo>
                    <a:pt x="42363" y="0"/>
                  </a:lnTo>
                  <a:lnTo>
                    <a:pt x="42363" y="43660"/>
                  </a:lnTo>
                  <a:lnTo>
                    <a:pt x="0" y="43660"/>
                  </a:lnTo>
                  <a:lnTo>
                    <a:pt x="0" y="0"/>
                  </a:lnTo>
                  <a:close/>
                </a:path>
              </a:pathLst>
            </a:custGeom>
            <a:ln w="10161">
              <a:solidFill>
                <a:srgbClr val="2F528F"/>
              </a:solidFill>
            </a:ln>
          </p:spPr>
          <p:txBody>
            <a:bodyPr wrap="square" lIns="0" tIns="0" rIns="0" bIns="0" rtlCol="0"/>
            <a:lstStyle/>
            <a:p>
              <a:endParaRPr/>
            </a:p>
          </p:txBody>
        </p:sp>
      </p:grpSp>
      <p:sp>
        <p:nvSpPr>
          <p:cNvPr id="14" name="Title 13">
            <a:extLst>
              <a:ext uri="{FF2B5EF4-FFF2-40B4-BE49-F238E27FC236}">
                <a16:creationId xmlns:a16="http://schemas.microsoft.com/office/drawing/2014/main" id="{6BE9D0B8-3E79-6AEB-EE56-FB182A8C8499}"/>
              </a:ext>
            </a:extLst>
          </p:cNvPr>
          <p:cNvSpPr>
            <a:spLocks noGrp="1"/>
          </p:cNvSpPr>
          <p:nvPr>
            <p:ph type="title" idx="4294967295"/>
          </p:nvPr>
        </p:nvSpPr>
        <p:spPr>
          <a:xfrm>
            <a:off x="509700" y="-553998"/>
            <a:ext cx="9273054" cy="553998"/>
          </a:xfrm>
        </p:spPr>
        <p:txBody>
          <a:bodyPr wrap="square" lIns="0" tIns="0" rIns="0" bIns="0" anchor="b">
            <a:spAutoFit/>
          </a:bodyPr>
          <a:lstStyle/>
          <a:p>
            <a:pPr marL="0" marR="0" lvl="0" indent="0" defTabSz="914400" rtl="0" eaLnBrk="1" fontAlgn="auto" latinLnBrk="0" hangingPunct="1">
              <a:lnSpc>
                <a:spcPct val="100000"/>
              </a:lnSpc>
              <a:spcBef>
                <a:spcPts val="0"/>
              </a:spcBef>
              <a:spcAft>
                <a:spcPts val="0"/>
              </a:spcAft>
              <a:tabLst/>
              <a:defRPr/>
            </a:pPr>
            <a:r>
              <a:rPr lang="en-US" altLang="ko-KR" sz="3600" kern="1200" dirty="0">
                <a:solidFill>
                  <a:prstClr val="black">
                    <a:lumMod val="75000"/>
                    <a:lumOff val="25000"/>
                  </a:prstClr>
                </a:solidFill>
                <a:latin typeface="Calibri Light" panose="020F0302020204030204"/>
                <a:cs typeface="Calibri" pitchFamily="34" charset="0"/>
              </a:rPr>
              <a:t>Final Report Development: Key Dates</a:t>
            </a:r>
            <a:endParaRPr lang="ko-KR" altLang="en-US" sz="3600" kern="1200" dirty="0">
              <a:solidFill>
                <a:prstClr val="black">
                  <a:lumMod val="75000"/>
                  <a:lumOff val="25000"/>
                </a:prstClr>
              </a:solidFill>
              <a:latin typeface="Calibri Light" panose="020F0302020204030204"/>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9567" rIns="0" bIns="0" rtlCol="0">
            <a:spAutoFit/>
          </a:bodyPr>
          <a:lstStyle/>
          <a:p>
            <a:pPr marL="117475">
              <a:lnSpc>
                <a:spcPct val="100000"/>
              </a:lnSpc>
              <a:spcBef>
                <a:spcPts val="100"/>
              </a:spcBef>
            </a:pPr>
            <a:r>
              <a:rPr sz="2200" dirty="0">
                <a:latin typeface="Times New Roman"/>
                <a:cs typeface="Times New Roman"/>
              </a:rPr>
              <a:t>Problem</a:t>
            </a:r>
            <a:r>
              <a:rPr sz="2200" spc="130" dirty="0">
                <a:latin typeface="Times New Roman"/>
                <a:cs typeface="Times New Roman"/>
              </a:rPr>
              <a:t> </a:t>
            </a:r>
            <a:r>
              <a:rPr sz="2200" spc="-10" dirty="0">
                <a:latin typeface="Times New Roman"/>
                <a:cs typeface="Times New Roman"/>
              </a:rPr>
              <a:t>spectrum</a:t>
            </a:r>
            <a:endParaRPr sz="2200" dirty="0">
              <a:latin typeface="Times New Roman"/>
              <a:cs typeface="Times New Roman"/>
            </a:endParaRPr>
          </a:p>
        </p:txBody>
      </p:sp>
      <p:grpSp>
        <p:nvGrpSpPr>
          <p:cNvPr id="3" name="object 3">
            <a:extLst>
              <a:ext uri="{C183D7F6-B498-43B3-948B-1728B52AA6E4}">
                <adec:decorative xmlns:adec="http://schemas.microsoft.com/office/drawing/2017/decorative" val="1"/>
              </a:ext>
            </a:extLst>
          </p:cNvPr>
          <p:cNvGrpSpPr/>
          <p:nvPr/>
        </p:nvGrpSpPr>
        <p:grpSpPr>
          <a:xfrm>
            <a:off x="5362981" y="1727937"/>
            <a:ext cx="4244975" cy="2692400"/>
            <a:chOff x="5362981" y="1727937"/>
            <a:chExt cx="4244975" cy="2692400"/>
          </a:xfrm>
        </p:grpSpPr>
        <p:pic>
          <p:nvPicPr>
            <p:cNvPr id="4" name="object 4"/>
            <p:cNvPicPr/>
            <p:nvPr/>
          </p:nvPicPr>
          <p:blipFill>
            <a:blip r:embed="rId2" cstate="print"/>
            <a:stretch>
              <a:fillRect/>
            </a:stretch>
          </p:blipFill>
          <p:spPr>
            <a:xfrm>
              <a:off x="7259497" y="2418397"/>
              <a:ext cx="2348331" cy="1536827"/>
            </a:xfrm>
            <a:prstGeom prst="rect">
              <a:avLst/>
            </a:prstGeom>
          </p:spPr>
        </p:pic>
        <p:pic>
          <p:nvPicPr>
            <p:cNvPr id="5" name="object 5"/>
            <p:cNvPicPr/>
            <p:nvPr/>
          </p:nvPicPr>
          <p:blipFill>
            <a:blip r:embed="rId3" cstate="print"/>
            <a:stretch>
              <a:fillRect/>
            </a:stretch>
          </p:blipFill>
          <p:spPr>
            <a:xfrm>
              <a:off x="7913852" y="2902751"/>
              <a:ext cx="202801" cy="311275"/>
            </a:xfrm>
            <a:prstGeom prst="rect">
              <a:avLst/>
            </a:prstGeom>
          </p:spPr>
        </p:pic>
        <p:pic>
          <p:nvPicPr>
            <p:cNvPr id="6" name="object 6"/>
            <p:cNvPicPr/>
            <p:nvPr/>
          </p:nvPicPr>
          <p:blipFill>
            <a:blip r:embed="rId4" cstate="print"/>
            <a:stretch>
              <a:fillRect/>
            </a:stretch>
          </p:blipFill>
          <p:spPr>
            <a:xfrm>
              <a:off x="8216862" y="2991944"/>
              <a:ext cx="202793" cy="311274"/>
            </a:xfrm>
            <a:prstGeom prst="rect">
              <a:avLst/>
            </a:prstGeom>
          </p:spPr>
        </p:pic>
        <p:pic>
          <p:nvPicPr>
            <p:cNvPr id="7" name="object 7"/>
            <p:cNvPicPr/>
            <p:nvPr/>
          </p:nvPicPr>
          <p:blipFill>
            <a:blip r:embed="rId5" cstate="print"/>
            <a:stretch>
              <a:fillRect/>
            </a:stretch>
          </p:blipFill>
          <p:spPr>
            <a:xfrm>
              <a:off x="8502015" y="3097339"/>
              <a:ext cx="202802" cy="311274"/>
            </a:xfrm>
            <a:prstGeom prst="rect">
              <a:avLst/>
            </a:prstGeom>
          </p:spPr>
        </p:pic>
        <p:pic>
          <p:nvPicPr>
            <p:cNvPr id="8" name="object 8"/>
            <p:cNvPicPr/>
            <p:nvPr/>
          </p:nvPicPr>
          <p:blipFill>
            <a:blip r:embed="rId6" cstate="print"/>
            <a:stretch>
              <a:fillRect/>
            </a:stretch>
          </p:blipFill>
          <p:spPr>
            <a:xfrm>
              <a:off x="8787172" y="3248660"/>
              <a:ext cx="202802" cy="311270"/>
            </a:xfrm>
            <a:prstGeom prst="rect">
              <a:avLst/>
            </a:prstGeom>
          </p:spPr>
        </p:pic>
        <p:pic>
          <p:nvPicPr>
            <p:cNvPr id="9" name="object 9"/>
            <p:cNvPicPr/>
            <p:nvPr/>
          </p:nvPicPr>
          <p:blipFill>
            <a:blip r:embed="rId7" cstate="print"/>
            <a:stretch>
              <a:fillRect/>
            </a:stretch>
          </p:blipFill>
          <p:spPr>
            <a:xfrm>
              <a:off x="6073039" y="3845534"/>
              <a:ext cx="2815534" cy="574446"/>
            </a:xfrm>
            <a:prstGeom prst="rect">
              <a:avLst/>
            </a:prstGeom>
          </p:spPr>
        </p:pic>
        <p:pic>
          <p:nvPicPr>
            <p:cNvPr id="10" name="object 10"/>
            <p:cNvPicPr/>
            <p:nvPr/>
          </p:nvPicPr>
          <p:blipFill>
            <a:blip r:embed="rId8" cstate="print"/>
            <a:stretch>
              <a:fillRect/>
            </a:stretch>
          </p:blipFill>
          <p:spPr>
            <a:xfrm>
              <a:off x="5362981" y="1727937"/>
              <a:ext cx="2437952" cy="1231643"/>
            </a:xfrm>
            <a:prstGeom prst="rect">
              <a:avLst/>
            </a:prstGeom>
          </p:spPr>
        </p:pic>
      </p:grpSp>
      <p:sp>
        <p:nvSpPr>
          <p:cNvPr id="11" name="object 11"/>
          <p:cNvSpPr txBox="1"/>
          <p:nvPr/>
        </p:nvSpPr>
        <p:spPr>
          <a:xfrm>
            <a:off x="1215957" y="2179828"/>
            <a:ext cx="2442210" cy="2226310"/>
          </a:xfrm>
          <a:prstGeom prst="rect">
            <a:avLst/>
          </a:prstGeom>
        </p:spPr>
        <p:txBody>
          <a:bodyPr vert="horz" wrap="square" lIns="0" tIns="12700" rIns="0" bIns="0" rtlCol="0">
            <a:spAutoFit/>
          </a:bodyPr>
          <a:lstStyle/>
          <a:p>
            <a:pPr marL="12700">
              <a:lnSpc>
                <a:spcPts val="1910"/>
              </a:lnSpc>
              <a:spcBef>
                <a:spcPts val="100"/>
              </a:spcBef>
              <a:tabLst>
                <a:tab pos="447040" algn="l"/>
              </a:tabLst>
            </a:pPr>
            <a:r>
              <a:rPr sz="1600" spc="-25" dirty="0">
                <a:solidFill>
                  <a:srgbClr val="7030A0"/>
                </a:solidFill>
                <a:latin typeface="Times New Roman"/>
                <a:cs typeface="Times New Roman"/>
              </a:rPr>
              <a:t>age</a:t>
            </a:r>
            <a:r>
              <a:rPr sz="1600" dirty="0">
                <a:solidFill>
                  <a:srgbClr val="7030A0"/>
                </a:solidFill>
                <a:latin typeface="Times New Roman"/>
                <a:cs typeface="Times New Roman"/>
              </a:rPr>
              <a:t>	</a:t>
            </a:r>
            <a:r>
              <a:rPr sz="1600" spc="-25" dirty="0">
                <a:solidFill>
                  <a:srgbClr val="7030A0"/>
                </a:solidFill>
                <a:latin typeface="Times New Roman"/>
                <a:cs typeface="Times New Roman"/>
              </a:rPr>
              <a:t>45</a:t>
            </a:r>
            <a:endParaRPr sz="1600">
              <a:latin typeface="Times New Roman"/>
              <a:cs typeface="Times New Roman"/>
            </a:endParaRPr>
          </a:p>
          <a:p>
            <a:pPr marL="12700" marR="5080">
              <a:lnSpc>
                <a:spcPts val="1920"/>
              </a:lnSpc>
              <a:spcBef>
                <a:spcPts val="50"/>
              </a:spcBef>
              <a:tabLst>
                <a:tab pos="2157730" algn="l"/>
              </a:tabLst>
            </a:pPr>
            <a:r>
              <a:rPr sz="1600" dirty="0">
                <a:solidFill>
                  <a:srgbClr val="7030A0"/>
                </a:solidFill>
                <a:latin typeface="Times New Roman"/>
                <a:cs typeface="Times New Roman"/>
              </a:rPr>
              <a:t>congestive</a:t>
            </a:r>
            <a:r>
              <a:rPr sz="1600" spc="-15" dirty="0">
                <a:solidFill>
                  <a:srgbClr val="7030A0"/>
                </a:solidFill>
                <a:latin typeface="Times New Roman"/>
                <a:cs typeface="Times New Roman"/>
              </a:rPr>
              <a:t> </a:t>
            </a:r>
            <a:r>
              <a:rPr sz="1600" dirty="0">
                <a:solidFill>
                  <a:srgbClr val="7030A0"/>
                </a:solidFill>
                <a:latin typeface="Times New Roman"/>
                <a:cs typeface="Times New Roman"/>
              </a:rPr>
              <a:t>heart</a:t>
            </a:r>
            <a:r>
              <a:rPr sz="1600" spc="-10" dirty="0">
                <a:solidFill>
                  <a:srgbClr val="7030A0"/>
                </a:solidFill>
                <a:latin typeface="Times New Roman"/>
                <a:cs typeface="Times New Roman"/>
              </a:rPr>
              <a:t> failure?</a:t>
            </a:r>
            <a:r>
              <a:rPr sz="1600" dirty="0">
                <a:solidFill>
                  <a:srgbClr val="7030A0"/>
                </a:solidFill>
                <a:latin typeface="Times New Roman"/>
                <a:cs typeface="Times New Roman"/>
              </a:rPr>
              <a:t>	</a:t>
            </a:r>
            <a:r>
              <a:rPr sz="1600" spc="-25" dirty="0">
                <a:solidFill>
                  <a:srgbClr val="7030A0"/>
                </a:solidFill>
                <a:latin typeface="Times New Roman"/>
                <a:cs typeface="Times New Roman"/>
              </a:rPr>
              <a:t>yes </a:t>
            </a:r>
            <a:r>
              <a:rPr sz="1600" dirty="0">
                <a:solidFill>
                  <a:srgbClr val="7030A0"/>
                </a:solidFill>
                <a:latin typeface="Times New Roman"/>
                <a:cs typeface="Times New Roman"/>
              </a:rPr>
              <a:t>takes</a:t>
            </a:r>
            <a:r>
              <a:rPr sz="1600" spc="390" dirty="0">
                <a:solidFill>
                  <a:srgbClr val="7030A0"/>
                </a:solidFill>
                <a:latin typeface="Times New Roman"/>
                <a:cs typeface="Times New Roman"/>
              </a:rPr>
              <a:t> </a:t>
            </a:r>
            <a:r>
              <a:rPr sz="1600" spc="-10" dirty="0">
                <a:solidFill>
                  <a:srgbClr val="7030A0"/>
                </a:solidFill>
                <a:latin typeface="Times New Roman"/>
                <a:cs typeface="Times New Roman"/>
              </a:rPr>
              <a:t>aspirin</a:t>
            </a:r>
            <a:endParaRPr sz="1600">
              <a:latin typeface="Times New Roman"/>
              <a:cs typeface="Times New Roman"/>
            </a:endParaRPr>
          </a:p>
          <a:p>
            <a:pPr marL="12700" marR="1294130">
              <a:lnSpc>
                <a:spcPts val="1900"/>
              </a:lnSpc>
              <a:spcBef>
                <a:spcPts val="90"/>
              </a:spcBef>
              <a:tabLst>
                <a:tab pos="716915" algn="l"/>
              </a:tabLst>
            </a:pPr>
            <a:r>
              <a:rPr sz="1600" dirty="0">
                <a:solidFill>
                  <a:srgbClr val="7030A0"/>
                </a:solidFill>
                <a:latin typeface="Times New Roman"/>
                <a:cs typeface="Times New Roman"/>
              </a:rPr>
              <a:t>smoking?</a:t>
            </a:r>
            <a:r>
              <a:rPr sz="1600" spc="385" dirty="0">
                <a:solidFill>
                  <a:srgbClr val="7030A0"/>
                </a:solidFill>
                <a:latin typeface="Times New Roman"/>
                <a:cs typeface="Times New Roman"/>
              </a:rPr>
              <a:t> </a:t>
            </a:r>
            <a:r>
              <a:rPr sz="1600" spc="-25" dirty="0">
                <a:solidFill>
                  <a:srgbClr val="7030A0"/>
                </a:solidFill>
                <a:latin typeface="Times New Roman"/>
                <a:cs typeface="Times New Roman"/>
              </a:rPr>
              <a:t>no </a:t>
            </a:r>
            <a:r>
              <a:rPr sz="1600" spc="-10" dirty="0">
                <a:solidFill>
                  <a:srgbClr val="7030A0"/>
                </a:solidFill>
                <a:latin typeface="Times New Roman"/>
                <a:cs typeface="Times New Roman"/>
              </a:rPr>
              <a:t>gender</a:t>
            </a:r>
            <a:r>
              <a:rPr sz="1600" dirty="0">
                <a:solidFill>
                  <a:srgbClr val="7030A0"/>
                </a:solidFill>
                <a:latin typeface="Times New Roman"/>
                <a:cs typeface="Times New Roman"/>
              </a:rPr>
              <a:t>	</a:t>
            </a:r>
            <a:r>
              <a:rPr sz="1600" spc="-50" dirty="0">
                <a:solidFill>
                  <a:srgbClr val="7030A0"/>
                </a:solidFill>
                <a:latin typeface="Times New Roman"/>
                <a:cs typeface="Times New Roman"/>
              </a:rPr>
              <a:t>M </a:t>
            </a:r>
            <a:r>
              <a:rPr sz="1600" dirty="0">
                <a:solidFill>
                  <a:srgbClr val="7030A0"/>
                </a:solidFill>
                <a:latin typeface="Times New Roman"/>
                <a:cs typeface="Times New Roman"/>
              </a:rPr>
              <a:t>exercise?</a:t>
            </a:r>
            <a:r>
              <a:rPr sz="1600" spc="385" dirty="0">
                <a:solidFill>
                  <a:srgbClr val="7030A0"/>
                </a:solidFill>
                <a:latin typeface="Times New Roman"/>
                <a:cs typeface="Times New Roman"/>
              </a:rPr>
              <a:t> </a:t>
            </a:r>
            <a:r>
              <a:rPr sz="1600" spc="-25" dirty="0">
                <a:solidFill>
                  <a:srgbClr val="7030A0"/>
                </a:solidFill>
                <a:latin typeface="Times New Roman"/>
                <a:cs typeface="Times New Roman"/>
              </a:rPr>
              <a:t>yes</a:t>
            </a:r>
            <a:endParaRPr sz="1600">
              <a:latin typeface="Times New Roman"/>
              <a:cs typeface="Times New Roman"/>
            </a:endParaRPr>
          </a:p>
          <a:p>
            <a:pPr marL="12700">
              <a:lnSpc>
                <a:spcPts val="1910"/>
              </a:lnSpc>
              <a:spcBef>
                <a:spcPts val="25"/>
              </a:spcBef>
            </a:pPr>
            <a:r>
              <a:rPr sz="1600" dirty="0">
                <a:solidFill>
                  <a:srgbClr val="7030A0"/>
                </a:solidFill>
                <a:latin typeface="Times New Roman"/>
                <a:cs typeface="Times New Roman"/>
              </a:rPr>
              <a:t>allergies?</a:t>
            </a:r>
            <a:r>
              <a:rPr sz="1600" spc="345" dirty="0">
                <a:solidFill>
                  <a:srgbClr val="7030A0"/>
                </a:solidFill>
                <a:latin typeface="Times New Roman"/>
                <a:cs typeface="Times New Roman"/>
              </a:rPr>
              <a:t> </a:t>
            </a:r>
            <a:r>
              <a:rPr sz="1600" spc="-25" dirty="0">
                <a:solidFill>
                  <a:srgbClr val="7030A0"/>
                </a:solidFill>
                <a:latin typeface="Times New Roman"/>
                <a:cs typeface="Times New Roman"/>
              </a:rPr>
              <a:t>no</a:t>
            </a:r>
            <a:endParaRPr sz="1600">
              <a:latin typeface="Times New Roman"/>
              <a:cs typeface="Times New Roman"/>
            </a:endParaRPr>
          </a:p>
          <a:p>
            <a:pPr marL="12700" marR="325755">
              <a:lnSpc>
                <a:spcPts val="1900"/>
              </a:lnSpc>
              <a:spcBef>
                <a:spcPts val="70"/>
              </a:spcBef>
              <a:tabLst>
                <a:tab pos="2006600" algn="l"/>
              </a:tabLst>
            </a:pPr>
            <a:r>
              <a:rPr sz="1600" dirty="0">
                <a:solidFill>
                  <a:srgbClr val="7030A0"/>
                </a:solidFill>
                <a:latin typeface="Times New Roman"/>
                <a:cs typeface="Times New Roman"/>
              </a:rPr>
              <a:t>number</a:t>
            </a:r>
            <a:r>
              <a:rPr sz="1600" spc="-10" dirty="0">
                <a:solidFill>
                  <a:srgbClr val="7030A0"/>
                </a:solidFill>
                <a:latin typeface="Times New Roman"/>
                <a:cs typeface="Times New Roman"/>
              </a:rPr>
              <a:t> </a:t>
            </a:r>
            <a:r>
              <a:rPr sz="1600" dirty="0">
                <a:solidFill>
                  <a:srgbClr val="7030A0"/>
                </a:solidFill>
                <a:latin typeface="Times New Roman"/>
                <a:cs typeface="Times New Roman"/>
              </a:rPr>
              <a:t>of</a:t>
            </a:r>
            <a:r>
              <a:rPr sz="1600" spc="-10" dirty="0">
                <a:solidFill>
                  <a:srgbClr val="7030A0"/>
                </a:solidFill>
                <a:latin typeface="Times New Roman"/>
                <a:cs typeface="Times New Roman"/>
              </a:rPr>
              <a:t> </a:t>
            </a:r>
            <a:r>
              <a:rPr sz="1600" dirty="0">
                <a:solidFill>
                  <a:srgbClr val="7030A0"/>
                </a:solidFill>
                <a:latin typeface="Times New Roman"/>
                <a:cs typeface="Times New Roman"/>
              </a:rPr>
              <a:t>past</a:t>
            </a:r>
            <a:r>
              <a:rPr sz="1600" spc="-5" dirty="0">
                <a:solidFill>
                  <a:srgbClr val="7030A0"/>
                </a:solidFill>
                <a:latin typeface="Times New Roman"/>
                <a:cs typeface="Times New Roman"/>
              </a:rPr>
              <a:t> </a:t>
            </a:r>
            <a:r>
              <a:rPr sz="1600" spc="-10" dirty="0">
                <a:solidFill>
                  <a:srgbClr val="7030A0"/>
                </a:solidFill>
                <a:latin typeface="Times New Roman"/>
                <a:cs typeface="Times New Roman"/>
              </a:rPr>
              <a:t>strokes</a:t>
            </a:r>
            <a:r>
              <a:rPr sz="1600" dirty="0">
                <a:solidFill>
                  <a:srgbClr val="7030A0"/>
                </a:solidFill>
                <a:latin typeface="Times New Roman"/>
                <a:cs typeface="Times New Roman"/>
              </a:rPr>
              <a:t>	</a:t>
            </a:r>
            <a:r>
              <a:rPr sz="1600" spc="-50" dirty="0">
                <a:solidFill>
                  <a:srgbClr val="7030A0"/>
                </a:solidFill>
                <a:latin typeface="Times New Roman"/>
                <a:cs typeface="Times New Roman"/>
              </a:rPr>
              <a:t>2 </a:t>
            </a:r>
            <a:r>
              <a:rPr sz="1600" dirty="0">
                <a:solidFill>
                  <a:srgbClr val="7030A0"/>
                </a:solidFill>
                <a:latin typeface="Times New Roman"/>
                <a:cs typeface="Times New Roman"/>
              </a:rPr>
              <a:t>diabetes?</a:t>
            </a:r>
            <a:r>
              <a:rPr sz="1600" spc="-15" dirty="0">
                <a:solidFill>
                  <a:srgbClr val="7030A0"/>
                </a:solidFill>
                <a:latin typeface="Times New Roman"/>
                <a:cs typeface="Times New Roman"/>
              </a:rPr>
              <a:t> </a:t>
            </a:r>
            <a:r>
              <a:rPr sz="1600" spc="-25" dirty="0">
                <a:solidFill>
                  <a:srgbClr val="7030A0"/>
                </a:solidFill>
                <a:latin typeface="Times New Roman"/>
                <a:cs typeface="Times New Roman"/>
              </a:rPr>
              <a:t>yes</a:t>
            </a:r>
            <a:endParaRPr sz="1600">
              <a:latin typeface="Times New Roman"/>
              <a:cs typeface="Times New Roman"/>
            </a:endParaRPr>
          </a:p>
        </p:txBody>
      </p:sp>
      <p:sp>
        <p:nvSpPr>
          <p:cNvPr id="12" name="object 12"/>
          <p:cNvSpPr txBox="1"/>
          <p:nvPr/>
        </p:nvSpPr>
        <p:spPr>
          <a:xfrm>
            <a:off x="838122" y="4798059"/>
            <a:ext cx="4009390" cy="1351280"/>
          </a:xfrm>
          <a:prstGeom prst="rect">
            <a:avLst/>
          </a:prstGeom>
        </p:spPr>
        <p:txBody>
          <a:bodyPr vert="horz" wrap="square" lIns="0" tIns="12700" rIns="0" bIns="0" rtlCol="0">
            <a:spAutoFit/>
          </a:bodyPr>
          <a:lstStyle/>
          <a:p>
            <a:pPr marL="12700">
              <a:lnSpc>
                <a:spcPct val="100000"/>
              </a:lnSpc>
              <a:spcBef>
                <a:spcPts val="100"/>
              </a:spcBef>
            </a:pPr>
            <a:r>
              <a:rPr sz="2200" spc="210" dirty="0">
                <a:latin typeface="Trebuchet MS"/>
                <a:cs typeface="Trebuchet MS"/>
              </a:rPr>
              <a:t>Tabular</a:t>
            </a:r>
            <a:r>
              <a:rPr sz="1600" spc="210" dirty="0">
                <a:latin typeface="Times New Roman"/>
                <a:cs typeface="Times New Roman"/>
              </a:rPr>
              <a:t>:</a:t>
            </a:r>
            <a:endParaRPr sz="1600">
              <a:latin typeface="Times New Roman"/>
              <a:cs typeface="Times New Roman"/>
            </a:endParaRPr>
          </a:p>
          <a:p>
            <a:pPr marL="241300" marR="5080" indent="-228600">
              <a:lnSpc>
                <a:spcPts val="1900"/>
              </a:lnSpc>
              <a:spcBef>
                <a:spcPts val="150"/>
              </a:spcBef>
              <a:buChar char="-"/>
              <a:tabLst>
                <a:tab pos="241300" algn="l"/>
                <a:tab pos="241935" algn="l"/>
              </a:tabLst>
            </a:pPr>
            <a:r>
              <a:rPr sz="1600" dirty="0">
                <a:latin typeface="Times New Roman"/>
                <a:cs typeface="Times New Roman"/>
              </a:rPr>
              <a:t>many</a:t>
            </a:r>
            <a:r>
              <a:rPr sz="1600" spc="-25" dirty="0">
                <a:latin typeface="Times New Roman"/>
                <a:cs typeface="Times New Roman"/>
              </a:rPr>
              <a:t> </a:t>
            </a:r>
            <a:r>
              <a:rPr sz="1600" dirty="0">
                <a:latin typeface="Times New Roman"/>
                <a:cs typeface="Times New Roman"/>
              </a:rPr>
              <a:t>problems</a:t>
            </a:r>
            <a:r>
              <a:rPr sz="1600" spc="-20" dirty="0">
                <a:latin typeface="Times New Roman"/>
                <a:cs typeface="Times New Roman"/>
              </a:rPr>
              <a:t> </a:t>
            </a:r>
            <a:r>
              <a:rPr sz="1600" dirty="0">
                <a:latin typeface="Times New Roman"/>
                <a:cs typeface="Times New Roman"/>
              </a:rPr>
              <a:t>in</a:t>
            </a:r>
            <a:r>
              <a:rPr sz="1600" spc="-10" dirty="0">
                <a:latin typeface="Times New Roman"/>
                <a:cs typeface="Times New Roman"/>
              </a:rPr>
              <a:t> </a:t>
            </a:r>
            <a:r>
              <a:rPr sz="1600" dirty="0">
                <a:latin typeface="Times New Roman"/>
                <a:cs typeface="Times New Roman"/>
              </a:rPr>
              <a:t>criminal</a:t>
            </a:r>
            <a:r>
              <a:rPr sz="1600" spc="-20" dirty="0">
                <a:latin typeface="Times New Roman"/>
                <a:cs typeface="Times New Roman"/>
              </a:rPr>
              <a:t> </a:t>
            </a:r>
            <a:r>
              <a:rPr sz="1600" dirty="0">
                <a:latin typeface="Times New Roman"/>
                <a:cs typeface="Times New Roman"/>
              </a:rPr>
              <a:t>justice,</a:t>
            </a:r>
            <a:r>
              <a:rPr sz="1600" spc="-10" dirty="0">
                <a:latin typeface="Times New Roman"/>
                <a:cs typeface="Times New Roman"/>
              </a:rPr>
              <a:t> healthcare, </a:t>
            </a:r>
            <a:r>
              <a:rPr sz="1600" dirty="0">
                <a:latin typeface="Times New Roman"/>
                <a:cs typeface="Times New Roman"/>
              </a:rPr>
              <a:t>social</a:t>
            </a:r>
            <a:r>
              <a:rPr sz="1600" spc="-35" dirty="0">
                <a:latin typeface="Times New Roman"/>
                <a:cs typeface="Times New Roman"/>
              </a:rPr>
              <a:t> </a:t>
            </a:r>
            <a:r>
              <a:rPr sz="1600" dirty="0">
                <a:latin typeface="Times New Roman"/>
                <a:cs typeface="Times New Roman"/>
              </a:rPr>
              <a:t>sciences,</a:t>
            </a:r>
            <a:r>
              <a:rPr sz="1600" spc="-15" dirty="0">
                <a:latin typeface="Times New Roman"/>
                <a:cs typeface="Times New Roman"/>
              </a:rPr>
              <a:t> </a:t>
            </a:r>
            <a:r>
              <a:rPr sz="1600" dirty="0">
                <a:latin typeface="Times New Roman"/>
                <a:cs typeface="Times New Roman"/>
              </a:rPr>
              <a:t>equipment</a:t>
            </a:r>
            <a:r>
              <a:rPr sz="1600" spc="-25" dirty="0">
                <a:latin typeface="Times New Roman"/>
                <a:cs typeface="Times New Roman"/>
              </a:rPr>
              <a:t> </a:t>
            </a:r>
            <a:r>
              <a:rPr sz="1600" dirty="0">
                <a:latin typeface="Times New Roman"/>
                <a:cs typeface="Times New Roman"/>
              </a:rPr>
              <a:t>reliability</a:t>
            </a:r>
            <a:r>
              <a:rPr sz="1600" spc="-15" dirty="0">
                <a:latin typeface="Times New Roman"/>
                <a:cs typeface="Times New Roman"/>
              </a:rPr>
              <a:t> </a:t>
            </a:r>
            <a:r>
              <a:rPr sz="1600" spc="-60" dirty="0">
                <a:latin typeface="Times New Roman"/>
                <a:cs typeface="Times New Roman"/>
              </a:rPr>
              <a:t>&amp; </a:t>
            </a:r>
            <a:r>
              <a:rPr sz="1600" dirty="0">
                <a:latin typeface="Times New Roman"/>
                <a:cs typeface="Times New Roman"/>
              </a:rPr>
              <a:t>maintenance,</a:t>
            </a:r>
            <a:r>
              <a:rPr sz="1600" spc="-25" dirty="0">
                <a:latin typeface="Times New Roman"/>
                <a:cs typeface="Times New Roman"/>
              </a:rPr>
              <a:t> </a:t>
            </a:r>
            <a:r>
              <a:rPr sz="1600" spc="-20" dirty="0">
                <a:latin typeface="Times New Roman"/>
                <a:cs typeface="Times New Roman"/>
              </a:rPr>
              <a:t>etc.</a:t>
            </a:r>
            <a:endParaRPr sz="1600">
              <a:latin typeface="Times New Roman"/>
              <a:cs typeface="Times New Roman"/>
            </a:endParaRPr>
          </a:p>
          <a:p>
            <a:pPr marL="241300" indent="-229235">
              <a:lnSpc>
                <a:spcPct val="100000"/>
              </a:lnSpc>
              <a:spcBef>
                <a:spcPts val="30"/>
              </a:spcBef>
              <a:buChar char="-"/>
              <a:tabLst>
                <a:tab pos="241300" algn="l"/>
                <a:tab pos="241935" algn="l"/>
              </a:tabLst>
            </a:pPr>
            <a:r>
              <a:rPr sz="1600" dirty="0">
                <a:latin typeface="Times New Roman"/>
                <a:cs typeface="Times New Roman"/>
              </a:rPr>
              <a:t>features</a:t>
            </a:r>
            <a:r>
              <a:rPr sz="1600" spc="-30" dirty="0">
                <a:latin typeface="Times New Roman"/>
                <a:cs typeface="Times New Roman"/>
              </a:rPr>
              <a:t> </a:t>
            </a:r>
            <a:r>
              <a:rPr sz="1600" dirty="0">
                <a:latin typeface="Times New Roman"/>
                <a:cs typeface="Times New Roman"/>
              </a:rPr>
              <a:t>include</a:t>
            </a:r>
            <a:r>
              <a:rPr sz="1600" spc="-10" dirty="0">
                <a:latin typeface="Times New Roman"/>
                <a:cs typeface="Times New Roman"/>
              </a:rPr>
              <a:t> </a:t>
            </a:r>
            <a:r>
              <a:rPr sz="1600" dirty="0">
                <a:latin typeface="Times New Roman"/>
                <a:cs typeface="Times New Roman"/>
              </a:rPr>
              <a:t>counts,</a:t>
            </a:r>
            <a:r>
              <a:rPr sz="1600" spc="-15" dirty="0">
                <a:latin typeface="Times New Roman"/>
                <a:cs typeface="Times New Roman"/>
              </a:rPr>
              <a:t> </a:t>
            </a:r>
            <a:r>
              <a:rPr sz="1600" dirty="0">
                <a:latin typeface="Times New Roman"/>
                <a:cs typeface="Times New Roman"/>
              </a:rPr>
              <a:t>categorical</a:t>
            </a:r>
            <a:r>
              <a:rPr sz="1600" spc="-15" dirty="0">
                <a:latin typeface="Times New Roman"/>
                <a:cs typeface="Times New Roman"/>
              </a:rPr>
              <a:t> </a:t>
            </a:r>
            <a:r>
              <a:rPr sz="1600" spc="-20" dirty="0">
                <a:latin typeface="Times New Roman"/>
                <a:cs typeface="Times New Roman"/>
              </a:rPr>
              <a:t>data</a:t>
            </a:r>
            <a:endParaRPr sz="1600">
              <a:latin typeface="Times New Roman"/>
              <a:cs typeface="Times New Roman"/>
            </a:endParaRPr>
          </a:p>
        </p:txBody>
      </p:sp>
      <p:sp>
        <p:nvSpPr>
          <p:cNvPr id="13" name="object 13"/>
          <p:cNvSpPr txBox="1"/>
          <p:nvPr/>
        </p:nvSpPr>
        <p:spPr>
          <a:xfrm>
            <a:off x="5443963" y="5030723"/>
            <a:ext cx="3621404" cy="664845"/>
          </a:xfrm>
          <a:prstGeom prst="rect">
            <a:avLst/>
          </a:prstGeom>
        </p:spPr>
        <p:txBody>
          <a:bodyPr vert="horz" wrap="square" lIns="0" tIns="12700" rIns="0" bIns="0" rtlCol="0">
            <a:spAutoFit/>
          </a:bodyPr>
          <a:lstStyle/>
          <a:p>
            <a:pPr marL="12700">
              <a:lnSpc>
                <a:spcPts val="3115"/>
              </a:lnSpc>
              <a:spcBef>
                <a:spcPts val="100"/>
              </a:spcBef>
            </a:pPr>
            <a:r>
              <a:rPr sz="2600" spc="-20" dirty="0">
                <a:latin typeface="Trebuchet MS"/>
                <a:cs typeface="Trebuchet MS"/>
              </a:rPr>
              <a:t>Raw</a:t>
            </a:r>
            <a:r>
              <a:rPr sz="1600" spc="-20" dirty="0">
                <a:latin typeface="Times New Roman"/>
                <a:cs typeface="Times New Roman"/>
              </a:rPr>
              <a:t>:</a:t>
            </a:r>
            <a:endParaRPr sz="1600">
              <a:latin typeface="Times New Roman"/>
              <a:cs typeface="Times New Roman"/>
            </a:endParaRPr>
          </a:p>
          <a:p>
            <a:pPr marL="12700">
              <a:lnSpc>
                <a:spcPts val="1914"/>
              </a:lnSpc>
            </a:pPr>
            <a:r>
              <a:rPr sz="1600" dirty="0">
                <a:latin typeface="Times New Roman"/>
                <a:cs typeface="Times New Roman"/>
              </a:rPr>
              <a:t>-</a:t>
            </a:r>
            <a:r>
              <a:rPr sz="1600" spc="-15" dirty="0">
                <a:latin typeface="Times New Roman"/>
                <a:cs typeface="Times New Roman"/>
              </a:rPr>
              <a:t> </a:t>
            </a:r>
            <a:r>
              <a:rPr sz="1600" dirty="0">
                <a:latin typeface="Times New Roman"/>
                <a:cs typeface="Times New Roman"/>
              </a:rPr>
              <a:t>pixels/voxels,</a:t>
            </a:r>
            <a:r>
              <a:rPr sz="1600" spc="-10" dirty="0">
                <a:latin typeface="Times New Roman"/>
                <a:cs typeface="Times New Roman"/>
              </a:rPr>
              <a:t> </a:t>
            </a:r>
            <a:r>
              <a:rPr sz="1600" dirty="0">
                <a:latin typeface="Times New Roman"/>
                <a:cs typeface="Times New Roman"/>
              </a:rPr>
              <a:t>words,</a:t>
            </a:r>
            <a:r>
              <a:rPr sz="1600" spc="-10" dirty="0">
                <a:latin typeface="Times New Roman"/>
                <a:cs typeface="Times New Roman"/>
              </a:rPr>
              <a:t> </a:t>
            </a:r>
            <a:r>
              <a:rPr sz="1600" dirty="0">
                <a:latin typeface="Times New Roman"/>
                <a:cs typeface="Times New Roman"/>
              </a:rPr>
              <a:t>parts</a:t>
            </a:r>
            <a:r>
              <a:rPr sz="1600" spc="-15" dirty="0">
                <a:latin typeface="Times New Roman"/>
                <a:cs typeface="Times New Roman"/>
              </a:rPr>
              <a:t> </a:t>
            </a:r>
            <a:r>
              <a:rPr sz="1600" dirty="0">
                <a:latin typeface="Times New Roman"/>
                <a:cs typeface="Times New Roman"/>
              </a:rPr>
              <a:t>of</a:t>
            </a:r>
            <a:r>
              <a:rPr sz="1600" spc="-15" dirty="0">
                <a:latin typeface="Times New Roman"/>
                <a:cs typeface="Times New Roman"/>
              </a:rPr>
              <a:t> </a:t>
            </a:r>
            <a:r>
              <a:rPr sz="1600" dirty="0">
                <a:latin typeface="Times New Roman"/>
                <a:cs typeface="Times New Roman"/>
              </a:rPr>
              <a:t>sound</a:t>
            </a:r>
            <a:r>
              <a:rPr sz="1600" spc="-5" dirty="0">
                <a:latin typeface="Times New Roman"/>
                <a:cs typeface="Times New Roman"/>
              </a:rPr>
              <a:t> </a:t>
            </a:r>
            <a:r>
              <a:rPr sz="1600" spc="-10" dirty="0">
                <a:latin typeface="Times New Roman"/>
                <a:cs typeface="Times New Roman"/>
              </a:rPr>
              <a:t>waves</a:t>
            </a:r>
            <a:endParaRPr sz="16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36705" y="1591564"/>
            <a:ext cx="745807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Times New Roman"/>
                <a:cs typeface="Times New Roman"/>
              </a:rPr>
              <a:t>There’s</a:t>
            </a:r>
            <a:r>
              <a:rPr sz="2200" spc="55" dirty="0">
                <a:latin typeface="Times New Roman"/>
                <a:cs typeface="Times New Roman"/>
              </a:rPr>
              <a:t> </a:t>
            </a:r>
            <a:r>
              <a:rPr sz="2200" dirty="0">
                <a:latin typeface="Times New Roman"/>
                <a:cs typeface="Times New Roman"/>
              </a:rPr>
              <a:t>no</a:t>
            </a:r>
            <a:r>
              <a:rPr sz="2200" spc="65" dirty="0">
                <a:latin typeface="Times New Roman"/>
                <a:cs typeface="Times New Roman"/>
              </a:rPr>
              <a:t> </a:t>
            </a:r>
            <a:r>
              <a:rPr sz="2200" dirty="0">
                <a:latin typeface="Times New Roman"/>
                <a:cs typeface="Times New Roman"/>
              </a:rPr>
              <a:t>benefit</a:t>
            </a:r>
            <a:r>
              <a:rPr sz="2200" spc="50" dirty="0">
                <a:latin typeface="Times New Roman"/>
                <a:cs typeface="Times New Roman"/>
              </a:rPr>
              <a:t> </a:t>
            </a:r>
            <a:r>
              <a:rPr sz="2200" dirty="0">
                <a:latin typeface="Times New Roman"/>
                <a:cs typeface="Times New Roman"/>
              </a:rPr>
              <a:t>from</a:t>
            </a:r>
            <a:r>
              <a:rPr sz="2200" spc="75" dirty="0">
                <a:latin typeface="Times New Roman"/>
                <a:cs typeface="Times New Roman"/>
              </a:rPr>
              <a:t> </a:t>
            </a:r>
            <a:r>
              <a:rPr sz="2200" dirty="0">
                <a:latin typeface="Times New Roman"/>
                <a:cs typeface="Times New Roman"/>
              </a:rPr>
              <a:t>complicated</a:t>
            </a:r>
            <a:r>
              <a:rPr sz="2200" spc="65" dirty="0">
                <a:latin typeface="Times New Roman"/>
                <a:cs typeface="Times New Roman"/>
              </a:rPr>
              <a:t> </a:t>
            </a:r>
            <a:r>
              <a:rPr sz="2200" dirty="0">
                <a:latin typeface="Times New Roman"/>
                <a:cs typeface="Times New Roman"/>
              </a:rPr>
              <a:t>models</a:t>
            </a:r>
            <a:r>
              <a:rPr sz="2200" spc="60" dirty="0">
                <a:latin typeface="Times New Roman"/>
                <a:cs typeface="Times New Roman"/>
              </a:rPr>
              <a:t> </a:t>
            </a:r>
            <a:r>
              <a:rPr sz="2200" dirty="0">
                <a:latin typeface="Times New Roman"/>
                <a:cs typeface="Times New Roman"/>
              </a:rPr>
              <a:t>for</a:t>
            </a:r>
            <a:r>
              <a:rPr sz="2200" spc="60" dirty="0">
                <a:latin typeface="Times New Roman"/>
                <a:cs typeface="Times New Roman"/>
              </a:rPr>
              <a:t> </a:t>
            </a:r>
            <a:r>
              <a:rPr sz="2200" dirty="0">
                <a:latin typeface="Times New Roman"/>
                <a:cs typeface="Times New Roman"/>
              </a:rPr>
              <a:t>lots</a:t>
            </a:r>
            <a:r>
              <a:rPr sz="2200" spc="60" dirty="0">
                <a:latin typeface="Times New Roman"/>
                <a:cs typeface="Times New Roman"/>
              </a:rPr>
              <a:t> </a:t>
            </a:r>
            <a:r>
              <a:rPr sz="2200" dirty="0">
                <a:latin typeface="Times New Roman"/>
                <a:cs typeface="Times New Roman"/>
              </a:rPr>
              <a:t>of</a:t>
            </a:r>
            <a:r>
              <a:rPr sz="2200" spc="65" dirty="0">
                <a:latin typeface="Times New Roman"/>
                <a:cs typeface="Times New Roman"/>
              </a:rPr>
              <a:t> </a:t>
            </a:r>
            <a:r>
              <a:rPr sz="2200" spc="-10" dirty="0">
                <a:latin typeface="Times New Roman"/>
                <a:cs typeface="Times New Roman"/>
              </a:rPr>
              <a:t>problems.</a:t>
            </a:r>
            <a:endParaRPr sz="2200" dirty="0">
              <a:latin typeface="Times New Roman"/>
              <a:cs typeface="Times New Roman"/>
            </a:endParaRPr>
          </a:p>
        </p:txBody>
      </p:sp>
      <p:sp>
        <p:nvSpPr>
          <p:cNvPr id="5" name="object 5"/>
          <p:cNvSpPr txBox="1"/>
          <p:nvPr/>
        </p:nvSpPr>
        <p:spPr>
          <a:xfrm>
            <a:off x="2411222" y="2098547"/>
            <a:ext cx="720217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(Holte,</a:t>
            </a:r>
            <a:r>
              <a:rPr sz="1400" spc="40" dirty="0">
                <a:latin typeface="Times New Roman"/>
                <a:cs typeface="Times New Roman"/>
              </a:rPr>
              <a:t> </a:t>
            </a:r>
            <a:r>
              <a:rPr sz="1400" dirty="0">
                <a:latin typeface="Times New Roman"/>
                <a:cs typeface="Times New Roman"/>
              </a:rPr>
              <a:t>Very</a:t>
            </a:r>
            <a:r>
              <a:rPr sz="1400" spc="90" dirty="0">
                <a:latin typeface="Times New Roman"/>
                <a:cs typeface="Times New Roman"/>
              </a:rPr>
              <a:t> </a:t>
            </a:r>
            <a:r>
              <a:rPr sz="1400" dirty="0">
                <a:latin typeface="Times New Roman"/>
                <a:cs typeface="Times New Roman"/>
              </a:rPr>
              <a:t>Simple</a:t>
            </a:r>
            <a:r>
              <a:rPr sz="1400" spc="85" dirty="0">
                <a:latin typeface="Times New Roman"/>
                <a:cs typeface="Times New Roman"/>
              </a:rPr>
              <a:t> </a:t>
            </a:r>
            <a:r>
              <a:rPr sz="1400" dirty="0">
                <a:latin typeface="Times New Roman"/>
                <a:cs typeface="Times New Roman"/>
              </a:rPr>
              <a:t>Classification</a:t>
            </a:r>
            <a:r>
              <a:rPr sz="1400" spc="85" dirty="0">
                <a:latin typeface="Times New Roman"/>
                <a:cs typeface="Times New Roman"/>
              </a:rPr>
              <a:t> </a:t>
            </a:r>
            <a:r>
              <a:rPr sz="1400" dirty="0">
                <a:latin typeface="Times New Roman"/>
                <a:cs typeface="Times New Roman"/>
              </a:rPr>
              <a:t>Rules</a:t>
            </a:r>
            <a:r>
              <a:rPr sz="1400" spc="85" dirty="0">
                <a:latin typeface="Times New Roman"/>
                <a:cs typeface="Times New Roman"/>
              </a:rPr>
              <a:t> </a:t>
            </a:r>
            <a:r>
              <a:rPr sz="1400" dirty="0">
                <a:latin typeface="Times New Roman"/>
                <a:cs typeface="Times New Roman"/>
              </a:rPr>
              <a:t>Perform</a:t>
            </a:r>
            <a:r>
              <a:rPr sz="1400" spc="70" dirty="0">
                <a:latin typeface="Times New Roman"/>
                <a:cs typeface="Times New Roman"/>
              </a:rPr>
              <a:t> </a:t>
            </a:r>
            <a:r>
              <a:rPr sz="1400" dirty="0">
                <a:latin typeface="Times New Roman"/>
                <a:cs typeface="Times New Roman"/>
              </a:rPr>
              <a:t>Well</a:t>
            </a:r>
            <a:r>
              <a:rPr sz="1400" spc="75" dirty="0">
                <a:latin typeface="Times New Roman"/>
                <a:cs typeface="Times New Roman"/>
              </a:rPr>
              <a:t> </a:t>
            </a:r>
            <a:r>
              <a:rPr sz="1400" dirty="0">
                <a:latin typeface="Times New Roman"/>
                <a:cs typeface="Times New Roman"/>
              </a:rPr>
              <a:t>on</a:t>
            </a:r>
            <a:r>
              <a:rPr sz="1400" spc="90" dirty="0">
                <a:latin typeface="Times New Roman"/>
                <a:cs typeface="Times New Roman"/>
              </a:rPr>
              <a:t> </a:t>
            </a:r>
            <a:r>
              <a:rPr sz="1400" dirty="0">
                <a:latin typeface="Times New Roman"/>
                <a:cs typeface="Times New Roman"/>
              </a:rPr>
              <a:t>Most</a:t>
            </a:r>
            <a:r>
              <a:rPr sz="1400" spc="80" dirty="0">
                <a:latin typeface="Times New Roman"/>
                <a:cs typeface="Times New Roman"/>
              </a:rPr>
              <a:t> </a:t>
            </a:r>
            <a:r>
              <a:rPr sz="1400" dirty="0">
                <a:latin typeface="Times New Roman"/>
                <a:cs typeface="Times New Roman"/>
              </a:rPr>
              <a:t>Commonly</a:t>
            </a:r>
            <a:r>
              <a:rPr sz="1400" spc="85" dirty="0">
                <a:latin typeface="Times New Roman"/>
                <a:cs typeface="Times New Roman"/>
              </a:rPr>
              <a:t> </a:t>
            </a:r>
            <a:r>
              <a:rPr sz="1400" dirty="0">
                <a:latin typeface="Times New Roman"/>
                <a:cs typeface="Times New Roman"/>
              </a:rPr>
              <a:t>Used</a:t>
            </a:r>
            <a:r>
              <a:rPr sz="1400" spc="85" dirty="0">
                <a:latin typeface="Times New Roman"/>
                <a:cs typeface="Times New Roman"/>
              </a:rPr>
              <a:t> </a:t>
            </a:r>
            <a:r>
              <a:rPr sz="1400" dirty="0">
                <a:latin typeface="Times New Roman"/>
                <a:cs typeface="Times New Roman"/>
              </a:rPr>
              <a:t>Datasets,</a:t>
            </a:r>
            <a:r>
              <a:rPr sz="1400" spc="75" dirty="0">
                <a:latin typeface="Times New Roman"/>
                <a:cs typeface="Times New Roman"/>
              </a:rPr>
              <a:t> </a:t>
            </a:r>
            <a:r>
              <a:rPr sz="1400" spc="-10" dirty="0">
                <a:latin typeface="Times New Roman"/>
                <a:cs typeface="Times New Roman"/>
              </a:rPr>
              <a:t>1993).</a:t>
            </a:r>
            <a:endParaRPr sz="1400">
              <a:latin typeface="Times New Roman"/>
              <a:cs typeface="Times New Roman"/>
            </a:endParaRP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6777621" y="5063261"/>
            <a:ext cx="2133930" cy="1269999"/>
          </a:xfrm>
          <a:prstGeom prst="rect">
            <a:avLst/>
          </a:prstGeom>
        </p:spPr>
      </p:pic>
      <p:sp>
        <p:nvSpPr>
          <p:cNvPr id="6" name="object 6"/>
          <p:cNvSpPr txBox="1"/>
          <p:nvPr/>
        </p:nvSpPr>
        <p:spPr>
          <a:xfrm>
            <a:off x="1347958" y="2729903"/>
            <a:ext cx="7706359" cy="842644"/>
          </a:xfrm>
          <a:prstGeom prst="rect">
            <a:avLst/>
          </a:prstGeom>
        </p:spPr>
        <p:txBody>
          <a:bodyPr vert="horz" wrap="square" lIns="0" tIns="131445" rIns="0" bIns="0" rtlCol="0">
            <a:spAutoFit/>
          </a:bodyPr>
          <a:lstStyle/>
          <a:p>
            <a:pPr marL="12700">
              <a:lnSpc>
                <a:spcPct val="100000"/>
              </a:lnSpc>
              <a:spcBef>
                <a:spcPts val="1035"/>
              </a:spcBef>
            </a:pPr>
            <a:r>
              <a:rPr sz="1900" dirty="0">
                <a:solidFill>
                  <a:srgbClr val="7030A0"/>
                </a:solidFill>
                <a:latin typeface="Times New Roman"/>
                <a:cs typeface="Times New Roman"/>
              </a:rPr>
              <a:t>Sleep</a:t>
            </a:r>
            <a:r>
              <a:rPr sz="1900" spc="30" dirty="0">
                <a:solidFill>
                  <a:srgbClr val="7030A0"/>
                </a:solidFill>
                <a:latin typeface="Times New Roman"/>
                <a:cs typeface="Times New Roman"/>
              </a:rPr>
              <a:t> </a:t>
            </a:r>
            <a:r>
              <a:rPr sz="1900" dirty="0">
                <a:solidFill>
                  <a:srgbClr val="7030A0"/>
                </a:solidFill>
                <a:latin typeface="Times New Roman"/>
                <a:cs typeface="Times New Roman"/>
              </a:rPr>
              <a:t>apnea</a:t>
            </a:r>
            <a:r>
              <a:rPr sz="1900" spc="30" dirty="0">
                <a:solidFill>
                  <a:srgbClr val="7030A0"/>
                </a:solidFill>
                <a:latin typeface="Times New Roman"/>
                <a:cs typeface="Times New Roman"/>
              </a:rPr>
              <a:t> </a:t>
            </a:r>
            <a:r>
              <a:rPr sz="1900" spc="-10" dirty="0">
                <a:solidFill>
                  <a:srgbClr val="7030A0"/>
                </a:solidFill>
                <a:latin typeface="Times New Roman"/>
                <a:cs typeface="Times New Roman"/>
              </a:rPr>
              <a:t>screening</a:t>
            </a:r>
            <a:endParaRPr sz="1900">
              <a:latin typeface="Times New Roman"/>
              <a:cs typeface="Times New Roman"/>
            </a:endParaRPr>
          </a:p>
          <a:p>
            <a:pPr marL="2713990">
              <a:lnSpc>
                <a:spcPct val="100000"/>
              </a:lnSpc>
              <a:spcBef>
                <a:spcPts val="935"/>
              </a:spcBef>
            </a:pPr>
            <a:r>
              <a:rPr sz="1900" dirty="0">
                <a:solidFill>
                  <a:srgbClr val="7030A0"/>
                </a:solidFill>
                <a:latin typeface="Times New Roman"/>
                <a:cs typeface="Times New Roman"/>
              </a:rPr>
              <a:t>Energy</a:t>
            </a:r>
            <a:r>
              <a:rPr sz="1900" spc="30" dirty="0">
                <a:solidFill>
                  <a:srgbClr val="7030A0"/>
                </a:solidFill>
                <a:latin typeface="Times New Roman"/>
                <a:cs typeface="Times New Roman"/>
              </a:rPr>
              <a:t> </a:t>
            </a:r>
            <a:r>
              <a:rPr sz="1900" dirty="0">
                <a:solidFill>
                  <a:srgbClr val="7030A0"/>
                </a:solidFill>
                <a:latin typeface="Times New Roman"/>
                <a:cs typeface="Times New Roman"/>
              </a:rPr>
              <a:t>grid</a:t>
            </a:r>
            <a:r>
              <a:rPr sz="1900" spc="40" dirty="0">
                <a:solidFill>
                  <a:srgbClr val="7030A0"/>
                </a:solidFill>
                <a:latin typeface="Times New Roman"/>
                <a:cs typeface="Times New Roman"/>
              </a:rPr>
              <a:t> </a:t>
            </a:r>
            <a:r>
              <a:rPr sz="1900" dirty="0">
                <a:solidFill>
                  <a:srgbClr val="7030A0"/>
                </a:solidFill>
                <a:latin typeface="Times New Roman"/>
                <a:cs typeface="Times New Roman"/>
              </a:rPr>
              <a:t>reliability</a:t>
            </a:r>
            <a:r>
              <a:rPr sz="1900" spc="45" dirty="0">
                <a:solidFill>
                  <a:srgbClr val="7030A0"/>
                </a:solidFill>
                <a:latin typeface="Times New Roman"/>
                <a:cs typeface="Times New Roman"/>
              </a:rPr>
              <a:t> </a:t>
            </a:r>
            <a:r>
              <a:rPr sz="1900" dirty="0">
                <a:solidFill>
                  <a:srgbClr val="7030A0"/>
                </a:solidFill>
                <a:latin typeface="Times New Roman"/>
                <a:cs typeface="Times New Roman"/>
              </a:rPr>
              <a:t>(underground</a:t>
            </a:r>
            <a:r>
              <a:rPr sz="1900" spc="40" dirty="0">
                <a:solidFill>
                  <a:srgbClr val="7030A0"/>
                </a:solidFill>
                <a:latin typeface="Times New Roman"/>
                <a:cs typeface="Times New Roman"/>
              </a:rPr>
              <a:t> </a:t>
            </a:r>
            <a:r>
              <a:rPr sz="1900" dirty="0">
                <a:solidFill>
                  <a:srgbClr val="7030A0"/>
                </a:solidFill>
                <a:latin typeface="Times New Roman"/>
                <a:cs typeface="Times New Roman"/>
              </a:rPr>
              <a:t>power</a:t>
            </a:r>
            <a:r>
              <a:rPr sz="1900" spc="40" dirty="0">
                <a:solidFill>
                  <a:srgbClr val="7030A0"/>
                </a:solidFill>
                <a:latin typeface="Times New Roman"/>
                <a:cs typeface="Times New Roman"/>
              </a:rPr>
              <a:t> </a:t>
            </a:r>
            <a:r>
              <a:rPr sz="1900" spc="-10" dirty="0">
                <a:solidFill>
                  <a:srgbClr val="7030A0"/>
                </a:solidFill>
                <a:latin typeface="Times New Roman"/>
                <a:cs typeface="Times New Roman"/>
              </a:rPr>
              <a:t>events)</a:t>
            </a:r>
            <a:endParaRPr sz="1900">
              <a:latin typeface="Times New Roman"/>
              <a:cs typeface="Times New Roman"/>
            </a:endParaRPr>
          </a:p>
        </p:txBody>
      </p:sp>
      <p:sp>
        <p:nvSpPr>
          <p:cNvPr id="8" name="object 8"/>
          <p:cNvSpPr txBox="1"/>
          <p:nvPr/>
        </p:nvSpPr>
        <p:spPr>
          <a:xfrm>
            <a:off x="5767368" y="3830472"/>
            <a:ext cx="3351529"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030A0"/>
                </a:solidFill>
                <a:latin typeface="Times New Roman"/>
                <a:cs typeface="Times New Roman"/>
              </a:rPr>
              <a:t>Seizure</a:t>
            </a:r>
            <a:r>
              <a:rPr sz="1900" spc="25" dirty="0">
                <a:solidFill>
                  <a:srgbClr val="7030A0"/>
                </a:solidFill>
                <a:latin typeface="Times New Roman"/>
                <a:cs typeface="Times New Roman"/>
              </a:rPr>
              <a:t> </a:t>
            </a:r>
            <a:r>
              <a:rPr sz="1900" dirty="0">
                <a:solidFill>
                  <a:srgbClr val="7030A0"/>
                </a:solidFill>
                <a:latin typeface="Times New Roman"/>
                <a:cs typeface="Times New Roman"/>
              </a:rPr>
              <a:t>prediction</a:t>
            </a:r>
            <a:r>
              <a:rPr sz="1900" spc="30" dirty="0">
                <a:solidFill>
                  <a:srgbClr val="7030A0"/>
                </a:solidFill>
                <a:latin typeface="Times New Roman"/>
                <a:cs typeface="Times New Roman"/>
              </a:rPr>
              <a:t> </a:t>
            </a:r>
            <a:r>
              <a:rPr sz="1900" dirty="0">
                <a:solidFill>
                  <a:srgbClr val="7030A0"/>
                </a:solidFill>
                <a:latin typeface="Times New Roman"/>
                <a:cs typeface="Times New Roman"/>
              </a:rPr>
              <a:t>in</a:t>
            </a:r>
            <a:r>
              <a:rPr sz="1900" spc="30" dirty="0">
                <a:solidFill>
                  <a:srgbClr val="7030A0"/>
                </a:solidFill>
                <a:latin typeface="Times New Roman"/>
                <a:cs typeface="Times New Roman"/>
              </a:rPr>
              <a:t> </a:t>
            </a:r>
            <a:r>
              <a:rPr sz="1900" dirty="0">
                <a:solidFill>
                  <a:srgbClr val="7030A0"/>
                </a:solidFill>
                <a:latin typeface="Times New Roman"/>
                <a:cs typeface="Times New Roman"/>
              </a:rPr>
              <a:t>ICU</a:t>
            </a:r>
            <a:r>
              <a:rPr sz="1900" spc="40" dirty="0">
                <a:solidFill>
                  <a:srgbClr val="7030A0"/>
                </a:solidFill>
                <a:latin typeface="Times New Roman"/>
                <a:cs typeface="Times New Roman"/>
              </a:rPr>
              <a:t> </a:t>
            </a:r>
            <a:r>
              <a:rPr sz="1900" spc="-10" dirty="0">
                <a:solidFill>
                  <a:srgbClr val="7030A0"/>
                </a:solidFill>
                <a:latin typeface="Times New Roman"/>
                <a:cs typeface="Times New Roman"/>
              </a:rPr>
              <a:t>patients</a:t>
            </a:r>
            <a:endParaRPr sz="1900">
              <a:latin typeface="Times New Roman"/>
              <a:cs typeface="Times New Roman"/>
            </a:endParaRPr>
          </a:p>
        </p:txBody>
      </p:sp>
      <p:sp>
        <p:nvSpPr>
          <p:cNvPr id="7" name="object 7"/>
          <p:cNvSpPr txBox="1"/>
          <p:nvPr/>
        </p:nvSpPr>
        <p:spPr>
          <a:xfrm>
            <a:off x="2109019" y="4016273"/>
            <a:ext cx="2327275"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030A0"/>
                </a:solidFill>
                <a:latin typeface="Times New Roman"/>
                <a:cs typeface="Times New Roman"/>
              </a:rPr>
              <a:t>Adult</a:t>
            </a:r>
            <a:r>
              <a:rPr sz="1900" spc="-70" dirty="0">
                <a:solidFill>
                  <a:srgbClr val="7030A0"/>
                </a:solidFill>
                <a:latin typeface="Times New Roman"/>
                <a:cs typeface="Times New Roman"/>
              </a:rPr>
              <a:t> </a:t>
            </a:r>
            <a:r>
              <a:rPr sz="1900" dirty="0">
                <a:solidFill>
                  <a:srgbClr val="7030A0"/>
                </a:solidFill>
                <a:latin typeface="Times New Roman"/>
                <a:cs typeface="Times New Roman"/>
              </a:rPr>
              <a:t>ADHD</a:t>
            </a:r>
            <a:r>
              <a:rPr sz="1900" spc="70" dirty="0">
                <a:solidFill>
                  <a:srgbClr val="7030A0"/>
                </a:solidFill>
                <a:latin typeface="Times New Roman"/>
                <a:cs typeface="Times New Roman"/>
              </a:rPr>
              <a:t> </a:t>
            </a:r>
            <a:r>
              <a:rPr sz="1900" spc="-10" dirty="0">
                <a:solidFill>
                  <a:srgbClr val="7030A0"/>
                </a:solidFill>
                <a:latin typeface="Times New Roman"/>
                <a:cs typeface="Times New Roman"/>
              </a:rPr>
              <a:t>screening</a:t>
            </a:r>
            <a:endParaRPr sz="1900">
              <a:latin typeface="Times New Roman"/>
              <a:cs typeface="Times New Roman"/>
            </a:endParaRPr>
          </a:p>
        </p:txBody>
      </p:sp>
      <p:sp>
        <p:nvSpPr>
          <p:cNvPr id="10" name="object 10"/>
          <p:cNvSpPr txBox="1"/>
          <p:nvPr/>
        </p:nvSpPr>
        <p:spPr>
          <a:xfrm>
            <a:off x="1044162" y="4571022"/>
            <a:ext cx="2098040"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030A0"/>
                </a:solidFill>
                <a:latin typeface="Times New Roman"/>
                <a:cs typeface="Times New Roman"/>
              </a:rPr>
              <a:t>Loan</a:t>
            </a:r>
            <a:r>
              <a:rPr sz="1900" spc="30" dirty="0">
                <a:solidFill>
                  <a:srgbClr val="7030A0"/>
                </a:solidFill>
                <a:latin typeface="Times New Roman"/>
                <a:cs typeface="Times New Roman"/>
              </a:rPr>
              <a:t> </a:t>
            </a:r>
            <a:r>
              <a:rPr sz="1900" dirty="0">
                <a:solidFill>
                  <a:srgbClr val="7030A0"/>
                </a:solidFill>
                <a:latin typeface="Times New Roman"/>
                <a:cs typeface="Times New Roman"/>
              </a:rPr>
              <a:t>risk</a:t>
            </a:r>
            <a:r>
              <a:rPr sz="1900" spc="35" dirty="0">
                <a:solidFill>
                  <a:srgbClr val="7030A0"/>
                </a:solidFill>
                <a:latin typeface="Times New Roman"/>
                <a:cs typeface="Times New Roman"/>
              </a:rPr>
              <a:t> </a:t>
            </a:r>
            <a:r>
              <a:rPr sz="1900" spc="-10" dirty="0">
                <a:solidFill>
                  <a:srgbClr val="7030A0"/>
                </a:solidFill>
                <a:latin typeface="Times New Roman"/>
                <a:cs typeface="Times New Roman"/>
              </a:rPr>
              <a:t>assessment</a:t>
            </a:r>
            <a:endParaRPr sz="1900">
              <a:latin typeface="Times New Roman"/>
              <a:cs typeface="Times New Roman"/>
            </a:endParaRPr>
          </a:p>
        </p:txBody>
      </p:sp>
      <p:sp>
        <p:nvSpPr>
          <p:cNvPr id="9" name="object 9"/>
          <p:cNvSpPr txBox="1"/>
          <p:nvPr/>
        </p:nvSpPr>
        <p:spPr>
          <a:xfrm>
            <a:off x="4826539" y="4757064"/>
            <a:ext cx="2201545"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030A0"/>
                </a:solidFill>
                <a:latin typeface="Times New Roman"/>
                <a:cs typeface="Times New Roman"/>
              </a:rPr>
              <a:t>Crime</a:t>
            </a:r>
            <a:r>
              <a:rPr sz="1900" spc="30" dirty="0">
                <a:solidFill>
                  <a:srgbClr val="7030A0"/>
                </a:solidFill>
                <a:latin typeface="Times New Roman"/>
                <a:cs typeface="Times New Roman"/>
              </a:rPr>
              <a:t> </a:t>
            </a:r>
            <a:r>
              <a:rPr sz="1900" dirty="0">
                <a:solidFill>
                  <a:srgbClr val="7030A0"/>
                </a:solidFill>
                <a:latin typeface="Times New Roman"/>
                <a:cs typeface="Times New Roman"/>
              </a:rPr>
              <a:t>series</a:t>
            </a:r>
            <a:r>
              <a:rPr sz="1900" spc="45" dirty="0">
                <a:solidFill>
                  <a:srgbClr val="7030A0"/>
                </a:solidFill>
                <a:latin typeface="Times New Roman"/>
                <a:cs typeface="Times New Roman"/>
              </a:rPr>
              <a:t> </a:t>
            </a:r>
            <a:r>
              <a:rPr sz="1900" spc="-10" dirty="0">
                <a:solidFill>
                  <a:srgbClr val="7030A0"/>
                </a:solidFill>
                <a:latin typeface="Times New Roman"/>
                <a:cs typeface="Times New Roman"/>
              </a:rPr>
              <a:t>detection</a:t>
            </a:r>
            <a:endParaRPr sz="1900">
              <a:latin typeface="Times New Roman"/>
              <a:cs typeface="Times New Roman"/>
            </a:endParaRPr>
          </a:p>
        </p:txBody>
      </p:sp>
      <p:sp>
        <p:nvSpPr>
          <p:cNvPr id="11" name="object 11"/>
          <p:cNvSpPr txBox="1"/>
          <p:nvPr/>
        </p:nvSpPr>
        <p:spPr>
          <a:xfrm>
            <a:off x="2326430" y="5186819"/>
            <a:ext cx="2666365"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030A0"/>
                </a:solidFill>
                <a:latin typeface="Times New Roman"/>
                <a:cs typeface="Times New Roman"/>
              </a:rPr>
              <a:t>HIV</a:t>
            </a:r>
            <a:r>
              <a:rPr sz="1900" spc="10" dirty="0">
                <a:solidFill>
                  <a:srgbClr val="7030A0"/>
                </a:solidFill>
                <a:latin typeface="Times New Roman"/>
                <a:cs typeface="Times New Roman"/>
              </a:rPr>
              <a:t> </a:t>
            </a:r>
            <a:r>
              <a:rPr sz="1900" dirty="0">
                <a:solidFill>
                  <a:srgbClr val="7030A0"/>
                </a:solidFill>
                <a:latin typeface="Times New Roman"/>
                <a:cs typeface="Times New Roman"/>
              </a:rPr>
              <a:t>reservoir</a:t>
            </a:r>
            <a:r>
              <a:rPr sz="1900" spc="40" dirty="0">
                <a:solidFill>
                  <a:srgbClr val="7030A0"/>
                </a:solidFill>
                <a:latin typeface="Times New Roman"/>
                <a:cs typeface="Times New Roman"/>
              </a:rPr>
              <a:t> </a:t>
            </a:r>
            <a:r>
              <a:rPr sz="1900" dirty="0">
                <a:solidFill>
                  <a:srgbClr val="7030A0"/>
                </a:solidFill>
                <a:latin typeface="Times New Roman"/>
                <a:cs typeface="Times New Roman"/>
              </a:rPr>
              <a:t>size</a:t>
            </a:r>
            <a:r>
              <a:rPr sz="1900" spc="40" dirty="0">
                <a:solidFill>
                  <a:srgbClr val="7030A0"/>
                </a:solidFill>
                <a:latin typeface="Times New Roman"/>
                <a:cs typeface="Times New Roman"/>
              </a:rPr>
              <a:t> </a:t>
            </a:r>
            <a:r>
              <a:rPr sz="1900" spc="-10" dirty="0">
                <a:solidFill>
                  <a:srgbClr val="7030A0"/>
                </a:solidFill>
                <a:latin typeface="Times New Roman"/>
                <a:cs typeface="Times New Roman"/>
              </a:rPr>
              <a:t>analysis</a:t>
            </a:r>
            <a:endParaRPr sz="1900">
              <a:latin typeface="Times New Roman"/>
              <a:cs typeface="Times New Roman"/>
            </a:endParaRPr>
          </a:p>
        </p:txBody>
      </p:sp>
      <p:sp>
        <p:nvSpPr>
          <p:cNvPr id="2" name="object 2">
            <a:extLst>
              <a:ext uri="{C183D7F6-B498-43B3-948B-1728B52AA6E4}">
                <adec:decorative xmlns:adec="http://schemas.microsoft.com/office/drawing/2017/decorative" val="0"/>
              </a:ext>
            </a:extLst>
          </p:cNvPr>
          <p:cNvSpPr txBox="1"/>
          <p:nvPr/>
        </p:nvSpPr>
        <p:spPr>
          <a:xfrm>
            <a:off x="7496501" y="5460794"/>
            <a:ext cx="1548765" cy="798195"/>
          </a:xfrm>
          <a:prstGeom prst="rect">
            <a:avLst/>
          </a:prstGeom>
        </p:spPr>
        <p:txBody>
          <a:bodyPr vert="horz" wrap="square" lIns="0" tIns="15240" rIns="0" bIns="0" rtlCol="0">
            <a:spAutoFit/>
          </a:bodyPr>
          <a:lstStyle/>
          <a:p>
            <a:pPr marL="12700">
              <a:lnSpc>
                <a:spcPct val="100000"/>
              </a:lnSpc>
              <a:spcBef>
                <a:spcPts val="120"/>
              </a:spcBef>
            </a:pPr>
            <a:r>
              <a:rPr sz="5050" i="1" spc="-145" dirty="0">
                <a:solidFill>
                  <a:srgbClr val="C00000"/>
                </a:solidFill>
                <a:latin typeface="Monotype Corsiva"/>
                <a:cs typeface="Monotype Corsiva"/>
              </a:rPr>
              <a:t>WHY?</a:t>
            </a:r>
            <a:endParaRPr sz="5050">
              <a:latin typeface="Monotype Corsiva"/>
              <a:cs typeface="Monotype Corsi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2178597" y="1577340"/>
            <a:ext cx="5896610" cy="421640"/>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002060"/>
                </a:solidFill>
                <a:latin typeface="Times New Roman"/>
                <a:cs typeface="Times New Roman"/>
              </a:rPr>
              <a:t>My</a:t>
            </a:r>
            <a:r>
              <a:rPr sz="2600" spc="-90" dirty="0">
                <a:solidFill>
                  <a:srgbClr val="002060"/>
                </a:solidFill>
                <a:latin typeface="Times New Roman"/>
                <a:cs typeface="Times New Roman"/>
              </a:rPr>
              <a:t> </a:t>
            </a:r>
            <a:r>
              <a:rPr sz="2600" spc="-20" dirty="0">
                <a:solidFill>
                  <a:srgbClr val="002060"/>
                </a:solidFill>
                <a:latin typeface="Times New Roman"/>
                <a:cs typeface="Times New Roman"/>
              </a:rPr>
              <a:t>hypothesis:</a:t>
            </a:r>
            <a:r>
              <a:rPr sz="2600" spc="-120" dirty="0">
                <a:solidFill>
                  <a:srgbClr val="002060"/>
                </a:solidFill>
                <a:latin typeface="Times New Roman"/>
                <a:cs typeface="Times New Roman"/>
              </a:rPr>
              <a:t> </a:t>
            </a:r>
            <a:r>
              <a:rPr sz="2600" dirty="0">
                <a:solidFill>
                  <a:srgbClr val="002060"/>
                </a:solidFill>
                <a:latin typeface="Times New Roman"/>
                <a:cs typeface="Times New Roman"/>
              </a:rPr>
              <a:t>The</a:t>
            </a:r>
            <a:r>
              <a:rPr sz="2600" spc="-70" dirty="0">
                <a:solidFill>
                  <a:srgbClr val="002060"/>
                </a:solidFill>
                <a:latin typeface="Times New Roman"/>
                <a:cs typeface="Times New Roman"/>
              </a:rPr>
              <a:t> </a:t>
            </a:r>
            <a:r>
              <a:rPr sz="2600" spc="-10" dirty="0">
                <a:solidFill>
                  <a:srgbClr val="002060"/>
                </a:solidFill>
                <a:latin typeface="Times New Roman"/>
                <a:cs typeface="Times New Roman"/>
              </a:rPr>
              <a:t>“Rashomon</a:t>
            </a:r>
            <a:r>
              <a:rPr sz="2600" spc="-80" dirty="0">
                <a:solidFill>
                  <a:srgbClr val="002060"/>
                </a:solidFill>
                <a:latin typeface="Times New Roman"/>
                <a:cs typeface="Times New Roman"/>
              </a:rPr>
              <a:t> </a:t>
            </a:r>
            <a:r>
              <a:rPr sz="2600" dirty="0">
                <a:solidFill>
                  <a:srgbClr val="002060"/>
                </a:solidFill>
                <a:latin typeface="Times New Roman"/>
                <a:cs typeface="Times New Roman"/>
              </a:rPr>
              <a:t>Set”</a:t>
            </a:r>
            <a:r>
              <a:rPr sz="2600" spc="-114" dirty="0">
                <a:solidFill>
                  <a:srgbClr val="002060"/>
                </a:solidFill>
                <a:latin typeface="Times New Roman"/>
                <a:cs typeface="Times New Roman"/>
              </a:rPr>
              <a:t> </a:t>
            </a:r>
            <a:r>
              <a:rPr sz="2600" spc="-10" dirty="0">
                <a:solidFill>
                  <a:srgbClr val="002060"/>
                </a:solidFill>
                <a:latin typeface="Times New Roman"/>
                <a:cs typeface="Times New Roman"/>
              </a:rPr>
              <a:t>Theory</a:t>
            </a:r>
            <a:endParaRPr sz="2600" dirty="0">
              <a:latin typeface="Times New Roman"/>
              <a:cs typeface="Times New Roman"/>
            </a:endParaRPr>
          </a:p>
        </p:txBody>
      </p:sp>
      <p:grpSp>
        <p:nvGrpSpPr>
          <p:cNvPr id="2" name="object 2">
            <a:extLst>
              <a:ext uri="{C183D7F6-B498-43B3-948B-1728B52AA6E4}">
                <adec:decorative xmlns:adec="http://schemas.microsoft.com/office/drawing/2017/decorative" val="1"/>
              </a:ext>
            </a:extLst>
          </p:cNvPr>
          <p:cNvGrpSpPr/>
          <p:nvPr/>
        </p:nvGrpSpPr>
        <p:grpSpPr>
          <a:xfrm>
            <a:off x="942039" y="2554633"/>
            <a:ext cx="3467735" cy="2959100"/>
            <a:chOff x="942039" y="2554633"/>
            <a:chExt cx="3467735" cy="2959100"/>
          </a:xfrm>
        </p:grpSpPr>
        <p:sp>
          <p:nvSpPr>
            <p:cNvPr id="3" name="object 3"/>
            <p:cNvSpPr/>
            <p:nvPr/>
          </p:nvSpPr>
          <p:spPr>
            <a:xfrm>
              <a:off x="1715306" y="3161814"/>
              <a:ext cx="1668780" cy="1766570"/>
            </a:xfrm>
            <a:custGeom>
              <a:avLst/>
              <a:gdLst/>
              <a:ahLst/>
              <a:cxnLst/>
              <a:rect l="l" t="t" r="r" b="b"/>
              <a:pathLst>
                <a:path w="1668779" h="1766570">
                  <a:moveTo>
                    <a:pt x="1359679" y="456423"/>
                  </a:moveTo>
                  <a:lnTo>
                    <a:pt x="64454" y="456423"/>
                  </a:lnTo>
                  <a:lnTo>
                    <a:pt x="65226" y="458628"/>
                  </a:lnTo>
                  <a:lnTo>
                    <a:pt x="69963" y="473247"/>
                  </a:lnTo>
                  <a:lnTo>
                    <a:pt x="81165" y="506564"/>
                  </a:lnTo>
                  <a:lnTo>
                    <a:pt x="83024" y="577670"/>
                  </a:lnTo>
                  <a:lnTo>
                    <a:pt x="80893" y="633168"/>
                  </a:lnTo>
                  <a:lnTo>
                    <a:pt x="77660" y="676357"/>
                  </a:lnTo>
                  <a:lnTo>
                    <a:pt x="76209" y="710538"/>
                  </a:lnTo>
                  <a:lnTo>
                    <a:pt x="90198" y="765073"/>
                  </a:lnTo>
                  <a:lnTo>
                    <a:pt x="145948" y="823175"/>
                  </a:lnTo>
                  <a:lnTo>
                    <a:pt x="182211" y="847150"/>
                  </a:lnTo>
                  <a:lnTo>
                    <a:pt x="194538" y="854837"/>
                  </a:lnTo>
                  <a:lnTo>
                    <a:pt x="199345" y="866585"/>
                  </a:lnTo>
                  <a:lnTo>
                    <a:pt x="204658" y="878255"/>
                  </a:lnTo>
                  <a:lnTo>
                    <a:pt x="208960" y="890087"/>
                  </a:lnTo>
                  <a:lnTo>
                    <a:pt x="210731" y="902322"/>
                  </a:lnTo>
                  <a:lnTo>
                    <a:pt x="209652" y="944158"/>
                  </a:lnTo>
                  <a:lnTo>
                    <a:pt x="206199" y="992595"/>
                  </a:lnTo>
                  <a:lnTo>
                    <a:pt x="200046" y="1043859"/>
                  </a:lnTo>
                  <a:lnTo>
                    <a:pt x="190866" y="1094177"/>
                  </a:lnTo>
                  <a:lnTo>
                    <a:pt x="178333" y="1139774"/>
                  </a:lnTo>
                  <a:lnTo>
                    <a:pt x="162740" y="1179568"/>
                  </a:lnTo>
                  <a:lnTo>
                    <a:pt x="154269" y="1199222"/>
                  </a:lnTo>
                  <a:lnTo>
                    <a:pt x="145948" y="1218933"/>
                  </a:lnTo>
                  <a:lnTo>
                    <a:pt x="147892" y="1266418"/>
                  </a:lnTo>
                  <a:lnTo>
                    <a:pt x="148566" y="1314480"/>
                  </a:lnTo>
                  <a:lnTo>
                    <a:pt x="149875" y="1362255"/>
                  </a:lnTo>
                  <a:lnTo>
                    <a:pt x="153757" y="1409651"/>
                  </a:lnTo>
                  <a:lnTo>
                    <a:pt x="162140" y="1456385"/>
                  </a:lnTo>
                  <a:lnTo>
                    <a:pt x="208316" y="1528633"/>
                  </a:lnTo>
                  <a:lnTo>
                    <a:pt x="244267" y="1570726"/>
                  </a:lnTo>
                  <a:lnTo>
                    <a:pt x="275513" y="1598853"/>
                  </a:lnTo>
                  <a:lnTo>
                    <a:pt x="334119" y="1617251"/>
                  </a:lnTo>
                  <a:lnTo>
                    <a:pt x="388886" y="1630514"/>
                  </a:lnTo>
                  <a:lnTo>
                    <a:pt x="401097" y="1634276"/>
                  </a:lnTo>
                  <a:lnTo>
                    <a:pt x="425266" y="1642577"/>
                  </a:lnTo>
                  <a:lnTo>
                    <a:pt x="437476" y="1646339"/>
                  </a:lnTo>
                  <a:lnTo>
                    <a:pt x="453617" y="1650495"/>
                  </a:lnTo>
                  <a:lnTo>
                    <a:pt x="486118" y="1658019"/>
                  </a:lnTo>
                  <a:lnTo>
                    <a:pt x="502259" y="1662176"/>
                  </a:lnTo>
                  <a:lnTo>
                    <a:pt x="514439" y="1666055"/>
                  </a:lnTo>
                  <a:lnTo>
                    <a:pt x="526473" y="1670402"/>
                  </a:lnTo>
                  <a:lnTo>
                    <a:pt x="538548" y="1674591"/>
                  </a:lnTo>
                  <a:lnTo>
                    <a:pt x="610028" y="1691030"/>
                  </a:lnTo>
                  <a:lnTo>
                    <a:pt x="650684" y="1699388"/>
                  </a:lnTo>
                  <a:lnTo>
                    <a:pt x="691505" y="1706336"/>
                  </a:lnTo>
                  <a:lnTo>
                    <a:pt x="703464" y="1707339"/>
                  </a:lnTo>
                  <a:lnTo>
                    <a:pt x="708042" y="1708267"/>
                  </a:lnTo>
                  <a:lnTo>
                    <a:pt x="716712" y="1710895"/>
                  </a:lnTo>
                  <a:lnTo>
                    <a:pt x="761403" y="1725498"/>
                  </a:lnTo>
                  <a:lnTo>
                    <a:pt x="773097" y="1734756"/>
                  </a:lnTo>
                  <a:lnTo>
                    <a:pt x="784483" y="1744910"/>
                  </a:lnTo>
                  <a:lnTo>
                    <a:pt x="796477" y="1753273"/>
                  </a:lnTo>
                  <a:lnTo>
                    <a:pt x="809993" y="1757159"/>
                  </a:lnTo>
                  <a:lnTo>
                    <a:pt x="941238" y="1764950"/>
                  </a:lnTo>
                  <a:lnTo>
                    <a:pt x="981030" y="1766421"/>
                  </a:lnTo>
                  <a:lnTo>
                    <a:pt x="1010137" y="1764947"/>
                  </a:lnTo>
                  <a:lnTo>
                    <a:pt x="1055897" y="1749176"/>
                  </a:lnTo>
                  <a:lnTo>
                    <a:pt x="1117727" y="1709661"/>
                  </a:lnTo>
                  <a:lnTo>
                    <a:pt x="1122316" y="1697901"/>
                  </a:lnTo>
                  <a:lnTo>
                    <a:pt x="1127266" y="1686213"/>
                  </a:lnTo>
                  <a:lnTo>
                    <a:pt x="1131494" y="1674378"/>
                  </a:lnTo>
                  <a:lnTo>
                    <a:pt x="1133919" y="1662176"/>
                  </a:lnTo>
                  <a:lnTo>
                    <a:pt x="1134429" y="1634276"/>
                  </a:lnTo>
                  <a:lnTo>
                    <a:pt x="1134438" y="1625787"/>
                  </a:lnTo>
                  <a:lnTo>
                    <a:pt x="1132333" y="1586161"/>
                  </a:lnTo>
                  <a:lnTo>
                    <a:pt x="1129477" y="1539506"/>
                  </a:lnTo>
                  <a:lnTo>
                    <a:pt x="1128177" y="1490225"/>
                  </a:lnTo>
                  <a:lnTo>
                    <a:pt x="1130632" y="1440671"/>
                  </a:lnTo>
                  <a:lnTo>
                    <a:pt x="1139039" y="1393197"/>
                  </a:lnTo>
                  <a:lnTo>
                    <a:pt x="1155599" y="1350157"/>
                  </a:lnTo>
                  <a:lnTo>
                    <a:pt x="1182509" y="1313903"/>
                  </a:lnTo>
                  <a:lnTo>
                    <a:pt x="1228051" y="1283484"/>
                  </a:lnTo>
                  <a:lnTo>
                    <a:pt x="1279690" y="1266418"/>
                  </a:lnTo>
                  <a:lnTo>
                    <a:pt x="1287370" y="1254214"/>
                  </a:lnTo>
                  <a:lnTo>
                    <a:pt x="1312075" y="1218933"/>
                  </a:lnTo>
                  <a:lnTo>
                    <a:pt x="1336975" y="1203621"/>
                  </a:lnTo>
                  <a:lnTo>
                    <a:pt x="1349881" y="1196589"/>
                  </a:lnTo>
                  <a:lnTo>
                    <a:pt x="1360665" y="1187272"/>
                  </a:lnTo>
                  <a:lnTo>
                    <a:pt x="1374731" y="1159806"/>
                  </a:lnTo>
                  <a:lnTo>
                    <a:pt x="1377059" y="1136927"/>
                  </a:lnTo>
                  <a:lnTo>
                    <a:pt x="1383341" y="1115443"/>
                  </a:lnTo>
                  <a:lnTo>
                    <a:pt x="1409255" y="1092288"/>
                  </a:lnTo>
                  <a:lnTo>
                    <a:pt x="1432099" y="1081362"/>
                  </a:lnTo>
                  <a:lnTo>
                    <a:pt x="1456555" y="1073781"/>
                  </a:lnTo>
                  <a:lnTo>
                    <a:pt x="1481655" y="1067539"/>
                  </a:lnTo>
                  <a:lnTo>
                    <a:pt x="1506435" y="1060627"/>
                  </a:lnTo>
                  <a:lnTo>
                    <a:pt x="1555026" y="1044790"/>
                  </a:lnTo>
                  <a:lnTo>
                    <a:pt x="1572526" y="1021670"/>
                  </a:lnTo>
                  <a:lnTo>
                    <a:pt x="1590898" y="998967"/>
                  </a:lnTo>
                  <a:lnTo>
                    <a:pt x="1607530" y="975434"/>
                  </a:lnTo>
                  <a:lnTo>
                    <a:pt x="1619808" y="949820"/>
                  </a:lnTo>
                  <a:lnTo>
                    <a:pt x="1630944" y="915957"/>
                  </a:lnTo>
                  <a:lnTo>
                    <a:pt x="1636788" y="900761"/>
                  </a:lnTo>
                  <a:lnTo>
                    <a:pt x="1646290" y="886349"/>
                  </a:lnTo>
                  <a:lnTo>
                    <a:pt x="1668399" y="854837"/>
                  </a:lnTo>
                  <a:lnTo>
                    <a:pt x="1664922" y="842688"/>
                  </a:lnTo>
                  <a:lnTo>
                    <a:pt x="1631541" y="782831"/>
                  </a:lnTo>
                  <a:lnTo>
                    <a:pt x="1581828" y="745270"/>
                  </a:lnTo>
                  <a:lnTo>
                    <a:pt x="1555026" y="728192"/>
                  </a:lnTo>
                  <a:lnTo>
                    <a:pt x="1547345" y="715982"/>
                  </a:lnTo>
                  <a:lnTo>
                    <a:pt x="1522628" y="680694"/>
                  </a:lnTo>
                  <a:lnTo>
                    <a:pt x="1497733" y="665392"/>
                  </a:lnTo>
                  <a:lnTo>
                    <a:pt x="1484827" y="658357"/>
                  </a:lnTo>
                  <a:lnTo>
                    <a:pt x="1474038" y="649033"/>
                  </a:lnTo>
                  <a:lnTo>
                    <a:pt x="1468179" y="638168"/>
                  </a:lnTo>
                  <a:lnTo>
                    <a:pt x="1465056" y="625876"/>
                  </a:lnTo>
                  <a:lnTo>
                    <a:pt x="1462376" y="613291"/>
                  </a:lnTo>
                  <a:lnTo>
                    <a:pt x="1457845" y="601548"/>
                  </a:lnTo>
                  <a:lnTo>
                    <a:pt x="1442781" y="577127"/>
                  </a:lnTo>
                  <a:lnTo>
                    <a:pt x="1426459" y="553456"/>
                  </a:lnTo>
                  <a:lnTo>
                    <a:pt x="1409634" y="530085"/>
                  </a:lnTo>
                  <a:lnTo>
                    <a:pt x="1393063" y="506564"/>
                  </a:lnTo>
                  <a:lnTo>
                    <a:pt x="1360665" y="459079"/>
                  </a:lnTo>
                  <a:lnTo>
                    <a:pt x="1359679" y="456423"/>
                  </a:lnTo>
                  <a:close/>
                </a:path>
                <a:path w="1668779" h="1766570">
                  <a:moveTo>
                    <a:pt x="858583" y="0"/>
                  </a:moveTo>
                  <a:lnTo>
                    <a:pt x="812077" y="5846"/>
                  </a:lnTo>
                  <a:lnTo>
                    <a:pt x="718374" y="14713"/>
                  </a:lnTo>
                  <a:lnTo>
                    <a:pt x="671638" y="19615"/>
                  </a:lnTo>
                  <a:lnTo>
                    <a:pt x="625285" y="26084"/>
                  </a:lnTo>
                  <a:lnTo>
                    <a:pt x="579548" y="35061"/>
                  </a:lnTo>
                  <a:lnTo>
                    <a:pt x="534657" y="47485"/>
                  </a:lnTo>
                  <a:lnTo>
                    <a:pt x="510538" y="56027"/>
                  </a:lnTo>
                  <a:lnTo>
                    <a:pt x="498411" y="60063"/>
                  </a:lnTo>
                  <a:lnTo>
                    <a:pt x="486067" y="63322"/>
                  </a:lnTo>
                  <a:lnTo>
                    <a:pt x="461899" y="67900"/>
                  </a:lnTo>
                  <a:lnTo>
                    <a:pt x="413182" y="75161"/>
                  </a:lnTo>
                  <a:lnTo>
                    <a:pt x="388886" y="79146"/>
                  </a:lnTo>
                  <a:lnTo>
                    <a:pt x="153511" y="124675"/>
                  </a:lnTo>
                  <a:lnTo>
                    <a:pt x="97358" y="142468"/>
                  </a:lnTo>
                  <a:lnTo>
                    <a:pt x="43491" y="177866"/>
                  </a:lnTo>
                  <a:lnTo>
                    <a:pt x="177" y="221627"/>
                  </a:lnTo>
                  <a:lnTo>
                    <a:pt x="0" y="255885"/>
                  </a:lnTo>
                  <a:lnTo>
                    <a:pt x="5775" y="309056"/>
                  </a:lnTo>
                  <a:lnTo>
                    <a:pt x="16851" y="366001"/>
                  </a:lnTo>
                  <a:lnTo>
                    <a:pt x="32575" y="411581"/>
                  </a:lnTo>
                  <a:lnTo>
                    <a:pt x="51020" y="446012"/>
                  </a:lnTo>
                  <a:lnTo>
                    <a:pt x="64806" y="464107"/>
                  </a:lnTo>
                  <a:lnTo>
                    <a:pt x="65147" y="460344"/>
                  </a:lnTo>
                  <a:lnTo>
                    <a:pt x="64454" y="456423"/>
                  </a:lnTo>
                  <a:lnTo>
                    <a:pt x="1359679" y="456423"/>
                  </a:lnTo>
                  <a:lnTo>
                    <a:pt x="1356286" y="447286"/>
                  </a:lnTo>
                  <a:lnTo>
                    <a:pt x="1351687" y="435549"/>
                  </a:lnTo>
                  <a:lnTo>
                    <a:pt x="1347529" y="423703"/>
                  </a:lnTo>
                  <a:lnTo>
                    <a:pt x="1344472" y="411581"/>
                  </a:lnTo>
                  <a:lnTo>
                    <a:pt x="1340267" y="379911"/>
                  </a:lnTo>
                  <a:lnTo>
                    <a:pt x="1337748" y="347960"/>
                  </a:lnTo>
                  <a:lnTo>
                    <a:pt x="1334542" y="316162"/>
                  </a:lnTo>
                  <a:lnTo>
                    <a:pt x="1315783" y="259301"/>
                  </a:lnTo>
                  <a:lnTo>
                    <a:pt x="1271933" y="219566"/>
                  </a:lnTo>
                  <a:lnTo>
                    <a:pt x="1235538" y="200914"/>
                  </a:lnTo>
                  <a:lnTo>
                    <a:pt x="1210984" y="193614"/>
                  </a:lnTo>
                  <a:lnTo>
                    <a:pt x="1198702" y="189966"/>
                  </a:lnTo>
                  <a:lnTo>
                    <a:pt x="1165766" y="168356"/>
                  </a:lnTo>
                  <a:lnTo>
                    <a:pt x="1159975" y="164483"/>
                  </a:lnTo>
                  <a:lnTo>
                    <a:pt x="1155343" y="164483"/>
                  </a:lnTo>
                  <a:lnTo>
                    <a:pt x="1101534" y="142468"/>
                  </a:lnTo>
                  <a:lnTo>
                    <a:pt x="1066309" y="124441"/>
                  </a:lnTo>
                  <a:lnTo>
                    <a:pt x="1047795" y="110967"/>
                  </a:lnTo>
                  <a:lnTo>
                    <a:pt x="1051644" y="110634"/>
                  </a:lnTo>
                  <a:lnTo>
                    <a:pt x="1053623" y="110634"/>
                  </a:lnTo>
                  <a:lnTo>
                    <a:pt x="1038441" y="105930"/>
                  </a:lnTo>
                  <a:lnTo>
                    <a:pt x="1004354" y="94983"/>
                  </a:lnTo>
                  <a:lnTo>
                    <a:pt x="991861" y="87475"/>
                  </a:lnTo>
                  <a:lnTo>
                    <a:pt x="979144" y="80238"/>
                  </a:lnTo>
                  <a:lnTo>
                    <a:pt x="966885" y="72459"/>
                  </a:lnTo>
                  <a:lnTo>
                    <a:pt x="955763" y="63322"/>
                  </a:lnTo>
                  <a:lnTo>
                    <a:pt x="947342" y="51423"/>
                  </a:lnTo>
                  <a:lnTo>
                    <a:pt x="940931" y="37722"/>
                  </a:lnTo>
                  <a:lnTo>
                    <a:pt x="933837" y="24949"/>
                  </a:lnTo>
                  <a:lnTo>
                    <a:pt x="923366" y="15836"/>
                  </a:lnTo>
                  <a:lnTo>
                    <a:pt x="906612" y="9747"/>
                  </a:lnTo>
                  <a:lnTo>
                    <a:pt x="887779" y="5365"/>
                  </a:lnTo>
                  <a:lnTo>
                    <a:pt x="858583" y="0"/>
                  </a:lnTo>
                  <a:close/>
                </a:path>
                <a:path w="1668779" h="1766570">
                  <a:moveTo>
                    <a:pt x="1144437" y="154006"/>
                  </a:moveTo>
                  <a:lnTo>
                    <a:pt x="1148189" y="156768"/>
                  </a:lnTo>
                  <a:lnTo>
                    <a:pt x="1153566" y="161369"/>
                  </a:lnTo>
                  <a:lnTo>
                    <a:pt x="1155343" y="164483"/>
                  </a:lnTo>
                  <a:lnTo>
                    <a:pt x="1159975" y="164483"/>
                  </a:lnTo>
                  <a:lnTo>
                    <a:pt x="1148001" y="156474"/>
                  </a:lnTo>
                  <a:lnTo>
                    <a:pt x="1144437" y="154006"/>
                  </a:lnTo>
                  <a:close/>
                </a:path>
                <a:path w="1668779" h="1766570">
                  <a:moveTo>
                    <a:pt x="1141652" y="152077"/>
                  </a:moveTo>
                  <a:lnTo>
                    <a:pt x="1144437" y="154006"/>
                  </a:lnTo>
                  <a:lnTo>
                    <a:pt x="1142966" y="152923"/>
                  </a:lnTo>
                  <a:lnTo>
                    <a:pt x="1141652" y="152077"/>
                  </a:lnTo>
                  <a:close/>
                </a:path>
                <a:path w="1668779" h="1766570">
                  <a:moveTo>
                    <a:pt x="1053623" y="110634"/>
                  </a:moveTo>
                  <a:lnTo>
                    <a:pt x="1051644" y="110634"/>
                  </a:lnTo>
                  <a:lnTo>
                    <a:pt x="1055655" y="111312"/>
                  </a:lnTo>
                  <a:lnTo>
                    <a:pt x="1053623" y="110634"/>
                  </a:lnTo>
                  <a:close/>
                </a:path>
              </a:pathLst>
            </a:custGeom>
            <a:solidFill>
              <a:srgbClr val="DAE3F3"/>
            </a:solidFill>
          </p:spPr>
          <p:txBody>
            <a:bodyPr wrap="square" lIns="0" tIns="0" rIns="0" bIns="0" rtlCol="0"/>
            <a:lstStyle/>
            <a:p>
              <a:endParaRPr/>
            </a:p>
          </p:txBody>
        </p:sp>
        <p:sp>
          <p:nvSpPr>
            <p:cNvPr id="4" name="object 4"/>
            <p:cNvSpPr/>
            <p:nvPr/>
          </p:nvSpPr>
          <p:spPr>
            <a:xfrm>
              <a:off x="1715308" y="3161814"/>
              <a:ext cx="1668780" cy="1767205"/>
            </a:xfrm>
            <a:custGeom>
              <a:avLst/>
              <a:gdLst/>
              <a:ahLst/>
              <a:cxnLst/>
              <a:rect l="l" t="t" r="r" b="b"/>
              <a:pathLst>
                <a:path w="1668779" h="1767204">
                  <a:moveTo>
                    <a:pt x="858689" y="0"/>
                  </a:moveTo>
                  <a:lnTo>
                    <a:pt x="812178" y="5844"/>
                  </a:lnTo>
                  <a:lnTo>
                    <a:pt x="765358" y="10436"/>
                  </a:lnTo>
                  <a:lnTo>
                    <a:pt x="718462" y="14713"/>
                  </a:lnTo>
                  <a:lnTo>
                    <a:pt x="671720" y="19618"/>
                  </a:lnTo>
                  <a:lnTo>
                    <a:pt x="625362" y="26090"/>
                  </a:lnTo>
                  <a:lnTo>
                    <a:pt x="579619" y="35069"/>
                  </a:lnTo>
                  <a:lnTo>
                    <a:pt x="534722" y="47496"/>
                  </a:lnTo>
                  <a:lnTo>
                    <a:pt x="510600" y="56033"/>
                  </a:lnTo>
                  <a:lnTo>
                    <a:pt x="498474" y="60069"/>
                  </a:lnTo>
                  <a:lnTo>
                    <a:pt x="486127" y="63328"/>
                  </a:lnTo>
                  <a:lnTo>
                    <a:pt x="461954" y="67908"/>
                  </a:lnTo>
                  <a:lnTo>
                    <a:pt x="437614" y="71637"/>
                  </a:lnTo>
                  <a:lnTo>
                    <a:pt x="413233" y="75171"/>
                  </a:lnTo>
                  <a:lnTo>
                    <a:pt x="388937" y="79161"/>
                  </a:lnTo>
                  <a:lnTo>
                    <a:pt x="348388" y="86808"/>
                  </a:lnTo>
                  <a:lnTo>
                    <a:pt x="307898" y="94754"/>
                  </a:lnTo>
                  <a:lnTo>
                    <a:pt x="267431" y="102819"/>
                  </a:lnTo>
                  <a:lnTo>
                    <a:pt x="226953" y="110825"/>
                  </a:lnTo>
                  <a:lnTo>
                    <a:pt x="175982" y="120409"/>
                  </a:lnTo>
                  <a:lnTo>
                    <a:pt x="135390" y="129960"/>
                  </a:lnTo>
                  <a:lnTo>
                    <a:pt x="97366" y="142489"/>
                  </a:lnTo>
                  <a:lnTo>
                    <a:pt x="43494" y="177890"/>
                  </a:lnTo>
                  <a:lnTo>
                    <a:pt x="176" y="221651"/>
                  </a:lnTo>
                  <a:lnTo>
                    <a:pt x="0" y="255913"/>
                  </a:lnTo>
                  <a:lnTo>
                    <a:pt x="5774" y="309092"/>
                  </a:lnTo>
                  <a:lnTo>
                    <a:pt x="16849" y="366047"/>
                  </a:lnTo>
                  <a:lnTo>
                    <a:pt x="32573" y="411637"/>
                  </a:lnTo>
                  <a:lnTo>
                    <a:pt x="51023" y="446069"/>
                  </a:lnTo>
                  <a:lnTo>
                    <a:pt x="64812" y="464165"/>
                  </a:lnTo>
                  <a:lnTo>
                    <a:pt x="65153" y="460401"/>
                  </a:lnTo>
                  <a:lnTo>
                    <a:pt x="64459" y="456480"/>
                  </a:lnTo>
                  <a:lnTo>
                    <a:pt x="65230" y="458686"/>
                  </a:lnTo>
                  <a:lnTo>
                    <a:pt x="69966" y="473308"/>
                  </a:lnTo>
                  <a:lnTo>
                    <a:pt x="81168" y="506631"/>
                  </a:lnTo>
                  <a:lnTo>
                    <a:pt x="83028" y="577745"/>
                  </a:lnTo>
                  <a:lnTo>
                    <a:pt x="80898" y="633249"/>
                  </a:lnTo>
                  <a:lnTo>
                    <a:pt x="77665" y="676443"/>
                  </a:lnTo>
                  <a:lnTo>
                    <a:pt x="76215" y="710627"/>
                  </a:lnTo>
                  <a:lnTo>
                    <a:pt x="90207" y="765169"/>
                  </a:lnTo>
                  <a:lnTo>
                    <a:pt x="145961" y="823274"/>
                  </a:lnTo>
                  <a:lnTo>
                    <a:pt x="182233" y="847251"/>
                  </a:lnTo>
                  <a:lnTo>
                    <a:pt x="194556" y="854938"/>
                  </a:lnTo>
                  <a:lnTo>
                    <a:pt x="199365" y="866692"/>
                  </a:lnTo>
                  <a:lnTo>
                    <a:pt x="204680" y="878366"/>
                  </a:lnTo>
                  <a:lnTo>
                    <a:pt x="208983" y="890200"/>
                  </a:lnTo>
                  <a:lnTo>
                    <a:pt x="210754" y="902435"/>
                  </a:lnTo>
                  <a:lnTo>
                    <a:pt x="209676" y="944274"/>
                  </a:lnTo>
                  <a:lnTo>
                    <a:pt x="206224" y="992717"/>
                  </a:lnTo>
                  <a:lnTo>
                    <a:pt x="200071" y="1043989"/>
                  </a:lnTo>
                  <a:lnTo>
                    <a:pt x="190891" y="1094315"/>
                  </a:lnTo>
                  <a:lnTo>
                    <a:pt x="178358" y="1139919"/>
                  </a:lnTo>
                  <a:lnTo>
                    <a:pt x="162762" y="1179715"/>
                  </a:lnTo>
                  <a:lnTo>
                    <a:pt x="154286" y="1199371"/>
                  </a:lnTo>
                  <a:lnTo>
                    <a:pt x="145961" y="1219080"/>
                  </a:lnTo>
                  <a:lnTo>
                    <a:pt x="147914" y="1266767"/>
                  </a:lnTo>
                  <a:lnTo>
                    <a:pt x="148581" y="1314644"/>
                  </a:lnTo>
                  <a:lnTo>
                    <a:pt x="149891" y="1362426"/>
                  </a:lnTo>
                  <a:lnTo>
                    <a:pt x="153774" y="1409828"/>
                  </a:lnTo>
                  <a:lnTo>
                    <a:pt x="162159" y="1456563"/>
                  </a:lnTo>
                  <a:lnTo>
                    <a:pt x="208343" y="1528822"/>
                  </a:lnTo>
                  <a:lnTo>
                    <a:pt x="244299" y="1570920"/>
                  </a:lnTo>
                  <a:lnTo>
                    <a:pt x="275548" y="1599053"/>
                  </a:lnTo>
                  <a:lnTo>
                    <a:pt x="334160" y="1617454"/>
                  </a:lnTo>
                  <a:lnTo>
                    <a:pt x="388937" y="1630717"/>
                  </a:lnTo>
                  <a:lnTo>
                    <a:pt x="401147" y="1634480"/>
                  </a:lnTo>
                  <a:lnTo>
                    <a:pt x="413234" y="1638633"/>
                  </a:lnTo>
                  <a:lnTo>
                    <a:pt x="425321" y="1642786"/>
                  </a:lnTo>
                  <a:lnTo>
                    <a:pt x="437532" y="1646549"/>
                  </a:lnTo>
                  <a:lnTo>
                    <a:pt x="453676" y="1650705"/>
                  </a:lnTo>
                  <a:lnTo>
                    <a:pt x="469928" y="1654466"/>
                  </a:lnTo>
                  <a:lnTo>
                    <a:pt x="486180" y="1658227"/>
                  </a:lnTo>
                  <a:lnTo>
                    <a:pt x="502325" y="1662382"/>
                  </a:lnTo>
                  <a:lnTo>
                    <a:pt x="514504" y="1666261"/>
                  </a:lnTo>
                  <a:lnTo>
                    <a:pt x="526540" y="1670609"/>
                  </a:lnTo>
                  <a:lnTo>
                    <a:pt x="538617" y="1674801"/>
                  </a:lnTo>
                  <a:lnTo>
                    <a:pt x="610104" y="1691245"/>
                  </a:lnTo>
                  <a:lnTo>
                    <a:pt x="650764" y="1699603"/>
                  </a:lnTo>
                  <a:lnTo>
                    <a:pt x="691588" y="1706551"/>
                  </a:lnTo>
                  <a:lnTo>
                    <a:pt x="703548" y="1707553"/>
                  </a:lnTo>
                  <a:lnTo>
                    <a:pt x="708127" y="1708479"/>
                  </a:lnTo>
                  <a:lnTo>
                    <a:pt x="761499" y="1725710"/>
                  </a:lnTo>
                  <a:lnTo>
                    <a:pt x="784580" y="1745125"/>
                  </a:lnTo>
                  <a:lnTo>
                    <a:pt x="796577" y="1753489"/>
                  </a:lnTo>
                  <a:lnTo>
                    <a:pt x="810094" y="1757374"/>
                  </a:lnTo>
                  <a:lnTo>
                    <a:pt x="885969" y="1761746"/>
                  </a:lnTo>
                  <a:lnTo>
                    <a:pt x="941354" y="1765165"/>
                  </a:lnTo>
                  <a:lnTo>
                    <a:pt x="981151" y="1766637"/>
                  </a:lnTo>
                  <a:lnTo>
                    <a:pt x="1033586" y="1759747"/>
                  </a:lnTo>
                  <a:lnTo>
                    <a:pt x="1082485" y="1733102"/>
                  </a:lnTo>
                  <a:lnTo>
                    <a:pt x="1117863" y="1709878"/>
                  </a:lnTo>
                  <a:lnTo>
                    <a:pt x="1122454" y="1698115"/>
                  </a:lnTo>
                  <a:lnTo>
                    <a:pt x="1127407" y="1686425"/>
                  </a:lnTo>
                  <a:lnTo>
                    <a:pt x="1131637" y="1674588"/>
                  </a:lnTo>
                  <a:lnTo>
                    <a:pt x="1134061" y="1662382"/>
                  </a:lnTo>
                  <a:lnTo>
                    <a:pt x="1134688" y="1628035"/>
                  </a:lnTo>
                  <a:lnTo>
                    <a:pt x="1132474" y="1586356"/>
                  </a:lnTo>
                  <a:lnTo>
                    <a:pt x="1129617" y="1539697"/>
                  </a:lnTo>
                  <a:lnTo>
                    <a:pt x="1128318" y="1490411"/>
                  </a:lnTo>
                  <a:lnTo>
                    <a:pt x="1130773" y="1440853"/>
                  </a:lnTo>
                  <a:lnTo>
                    <a:pt x="1139182" y="1393375"/>
                  </a:lnTo>
                  <a:lnTo>
                    <a:pt x="1155743" y="1350330"/>
                  </a:lnTo>
                  <a:lnTo>
                    <a:pt x="1182655" y="1314073"/>
                  </a:lnTo>
                  <a:lnTo>
                    <a:pt x="1228205" y="1283644"/>
                  </a:lnTo>
                  <a:lnTo>
                    <a:pt x="1279845" y="1266576"/>
                  </a:lnTo>
                  <a:lnTo>
                    <a:pt x="1287527" y="1254368"/>
                  </a:lnTo>
                  <a:lnTo>
                    <a:pt x="1312242" y="1219080"/>
                  </a:lnTo>
                  <a:lnTo>
                    <a:pt x="1337142" y="1203774"/>
                  </a:lnTo>
                  <a:lnTo>
                    <a:pt x="1350050" y="1196739"/>
                  </a:lnTo>
                  <a:lnTo>
                    <a:pt x="1360838" y="1187415"/>
                  </a:lnTo>
                  <a:lnTo>
                    <a:pt x="1374899" y="1159977"/>
                  </a:lnTo>
                  <a:lnTo>
                    <a:pt x="1377229" y="1137065"/>
                  </a:lnTo>
                  <a:lnTo>
                    <a:pt x="1383512" y="1115579"/>
                  </a:lnTo>
                  <a:lnTo>
                    <a:pt x="1409433" y="1092422"/>
                  </a:lnTo>
                  <a:lnTo>
                    <a:pt x="1432279" y="1081496"/>
                  </a:lnTo>
                  <a:lnTo>
                    <a:pt x="1456738" y="1073914"/>
                  </a:lnTo>
                  <a:lnTo>
                    <a:pt x="1481841" y="1067670"/>
                  </a:lnTo>
                  <a:lnTo>
                    <a:pt x="1506622" y="1060757"/>
                  </a:lnTo>
                  <a:lnTo>
                    <a:pt x="1555218" y="1044925"/>
                  </a:lnTo>
                  <a:lnTo>
                    <a:pt x="1572722" y="1021801"/>
                  </a:lnTo>
                  <a:lnTo>
                    <a:pt x="1591096" y="999093"/>
                  </a:lnTo>
                  <a:lnTo>
                    <a:pt x="1607729" y="975553"/>
                  </a:lnTo>
                  <a:lnTo>
                    <a:pt x="1620011" y="949932"/>
                  </a:lnTo>
                  <a:lnTo>
                    <a:pt x="1631147" y="916068"/>
                  </a:lnTo>
                  <a:lnTo>
                    <a:pt x="1636991" y="900873"/>
                  </a:lnTo>
                  <a:lnTo>
                    <a:pt x="1646494" y="886459"/>
                  </a:lnTo>
                  <a:lnTo>
                    <a:pt x="1668606" y="854938"/>
                  </a:lnTo>
                  <a:lnTo>
                    <a:pt x="1665129" y="842791"/>
                  </a:lnTo>
                  <a:lnTo>
                    <a:pt x="1631741" y="782931"/>
                  </a:lnTo>
                  <a:lnTo>
                    <a:pt x="1582023" y="745364"/>
                  </a:lnTo>
                  <a:lnTo>
                    <a:pt x="1555218" y="728281"/>
                  </a:lnTo>
                  <a:lnTo>
                    <a:pt x="1547536" y="716072"/>
                  </a:lnTo>
                  <a:lnTo>
                    <a:pt x="1522820" y="680784"/>
                  </a:lnTo>
                  <a:lnTo>
                    <a:pt x="1497921" y="665479"/>
                  </a:lnTo>
                  <a:lnTo>
                    <a:pt x="1485013" y="658444"/>
                  </a:lnTo>
                  <a:lnTo>
                    <a:pt x="1474225" y="649120"/>
                  </a:lnTo>
                  <a:lnTo>
                    <a:pt x="1468361" y="638253"/>
                  </a:lnTo>
                  <a:lnTo>
                    <a:pt x="1465236" y="625956"/>
                  </a:lnTo>
                  <a:lnTo>
                    <a:pt x="1462556" y="613367"/>
                  </a:lnTo>
                  <a:lnTo>
                    <a:pt x="1458027" y="601624"/>
                  </a:lnTo>
                  <a:lnTo>
                    <a:pt x="1442964" y="577199"/>
                  </a:lnTo>
                  <a:lnTo>
                    <a:pt x="1426639" y="553526"/>
                  </a:lnTo>
                  <a:lnTo>
                    <a:pt x="1409811" y="530154"/>
                  </a:lnTo>
                  <a:lnTo>
                    <a:pt x="1393235" y="506631"/>
                  </a:lnTo>
                  <a:lnTo>
                    <a:pt x="1360838" y="459134"/>
                  </a:lnTo>
                  <a:lnTo>
                    <a:pt x="1356458" y="447342"/>
                  </a:lnTo>
                  <a:lnTo>
                    <a:pt x="1351859" y="435606"/>
                  </a:lnTo>
                  <a:lnTo>
                    <a:pt x="1347700" y="423759"/>
                  </a:lnTo>
                  <a:lnTo>
                    <a:pt x="1344640" y="411637"/>
                  </a:lnTo>
                  <a:lnTo>
                    <a:pt x="1340434" y="379959"/>
                  </a:lnTo>
                  <a:lnTo>
                    <a:pt x="1337915" y="348004"/>
                  </a:lnTo>
                  <a:lnTo>
                    <a:pt x="1334709" y="316200"/>
                  </a:lnTo>
                  <a:lnTo>
                    <a:pt x="1315946" y="259330"/>
                  </a:lnTo>
                  <a:lnTo>
                    <a:pt x="1272093" y="219593"/>
                  </a:lnTo>
                  <a:lnTo>
                    <a:pt x="1235691" y="200938"/>
                  </a:lnTo>
                  <a:lnTo>
                    <a:pt x="1211133" y="193636"/>
                  </a:lnTo>
                  <a:lnTo>
                    <a:pt x="1198854" y="189986"/>
                  </a:lnTo>
                  <a:lnTo>
                    <a:pt x="1165913" y="168374"/>
                  </a:lnTo>
                  <a:lnTo>
                    <a:pt x="1101665" y="142489"/>
                  </a:lnTo>
                  <a:lnTo>
                    <a:pt x="1066436" y="124457"/>
                  </a:lnTo>
                  <a:lnTo>
                    <a:pt x="1047922" y="110979"/>
                  </a:lnTo>
                  <a:lnTo>
                    <a:pt x="1051772" y="110645"/>
                  </a:lnTo>
                  <a:lnTo>
                    <a:pt x="1055784" y="111324"/>
                  </a:lnTo>
                  <a:lnTo>
                    <a:pt x="1053527" y="110570"/>
                  </a:lnTo>
                  <a:lnTo>
                    <a:pt x="1038567" y="105941"/>
                  </a:lnTo>
                  <a:lnTo>
                    <a:pt x="1004474" y="94993"/>
                  </a:lnTo>
                  <a:lnTo>
                    <a:pt x="991983" y="87484"/>
                  </a:lnTo>
                  <a:lnTo>
                    <a:pt x="979265" y="80248"/>
                  </a:lnTo>
                  <a:lnTo>
                    <a:pt x="967002" y="72468"/>
                  </a:lnTo>
                  <a:lnTo>
                    <a:pt x="955879" y="63328"/>
                  </a:lnTo>
                  <a:lnTo>
                    <a:pt x="947458" y="51427"/>
                  </a:lnTo>
                  <a:lnTo>
                    <a:pt x="941048" y="37725"/>
                  </a:lnTo>
                  <a:lnTo>
                    <a:pt x="933954" y="24950"/>
                  </a:lnTo>
                  <a:lnTo>
                    <a:pt x="923482" y="15831"/>
                  </a:lnTo>
                  <a:lnTo>
                    <a:pt x="906727" y="9746"/>
                  </a:lnTo>
                  <a:lnTo>
                    <a:pt x="887891" y="5365"/>
                  </a:lnTo>
                  <a:lnTo>
                    <a:pt x="870653" y="2259"/>
                  </a:lnTo>
                  <a:lnTo>
                    <a:pt x="858689" y="0"/>
                  </a:lnTo>
                  <a:close/>
                </a:path>
              </a:pathLst>
            </a:custGeom>
            <a:ln w="26217">
              <a:solidFill>
                <a:srgbClr val="2F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42039" y="2554633"/>
              <a:ext cx="3467501" cy="2663463"/>
            </a:xfrm>
            <a:prstGeom prst="rect">
              <a:avLst/>
            </a:prstGeom>
          </p:spPr>
        </p:pic>
        <p:sp>
          <p:nvSpPr>
            <p:cNvPr id="6" name="object 6"/>
            <p:cNvSpPr/>
            <p:nvPr/>
          </p:nvSpPr>
          <p:spPr>
            <a:xfrm>
              <a:off x="1001326" y="5015213"/>
              <a:ext cx="462280" cy="498475"/>
            </a:xfrm>
            <a:custGeom>
              <a:avLst/>
              <a:gdLst/>
              <a:ahLst/>
              <a:cxnLst/>
              <a:rect l="l" t="t" r="r" b="b"/>
              <a:pathLst>
                <a:path w="462280" h="498475">
                  <a:moveTo>
                    <a:pt x="388492" y="56823"/>
                  </a:moveTo>
                  <a:lnTo>
                    <a:pt x="0" y="477392"/>
                  </a:lnTo>
                  <a:lnTo>
                    <a:pt x="22390" y="498068"/>
                  </a:lnTo>
                  <a:lnTo>
                    <a:pt x="410880" y="77501"/>
                  </a:lnTo>
                  <a:lnTo>
                    <a:pt x="388492" y="56823"/>
                  </a:lnTo>
                  <a:close/>
                </a:path>
                <a:path w="462280" h="498475">
                  <a:moveTo>
                    <a:pt x="448506" y="45631"/>
                  </a:moveTo>
                  <a:lnTo>
                    <a:pt x="398830" y="45631"/>
                  </a:lnTo>
                  <a:lnTo>
                    <a:pt x="421220" y="66306"/>
                  </a:lnTo>
                  <a:lnTo>
                    <a:pt x="410880" y="77501"/>
                  </a:lnTo>
                  <a:lnTo>
                    <a:pt x="433273" y="98183"/>
                  </a:lnTo>
                  <a:lnTo>
                    <a:pt x="448506" y="45631"/>
                  </a:lnTo>
                  <a:close/>
                </a:path>
                <a:path w="462280" h="498475">
                  <a:moveTo>
                    <a:pt x="398830" y="45631"/>
                  </a:moveTo>
                  <a:lnTo>
                    <a:pt x="388492" y="56823"/>
                  </a:lnTo>
                  <a:lnTo>
                    <a:pt x="410880" y="77501"/>
                  </a:lnTo>
                  <a:lnTo>
                    <a:pt x="421220" y="66306"/>
                  </a:lnTo>
                  <a:lnTo>
                    <a:pt x="398830" y="45631"/>
                  </a:lnTo>
                  <a:close/>
                </a:path>
                <a:path w="462280" h="498475">
                  <a:moveTo>
                    <a:pt x="461733" y="0"/>
                  </a:moveTo>
                  <a:lnTo>
                    <a:pt x="366102" y="36144"/>
                  </a:lnTo>
                  <a:lnTo>
                    <a:pt x="388492" y="56823"/>
                  </a:lnTo>
                  <a:lnTo>
                    <a:pt x="398830" y="45631"/>
                  </a:lnTo>
                  <a:lnTo>
                    <a:pt x="448506" y="45631"/>
                  </a:lnTo>
                  <a:lnTo>
                    <a:pt x="461733" y="0"/>
                  </a:lnTo>
                  <a:close/>
                </a:path>
              </a:pathLst>
            </a:custGeom>
            <a:solidFill>
              <a:srgbClr val="000000"/>
            </a:solidFill>
          </p:spPr>
          <p:txBody>
            <a:bodyPr wrap="square" lIns="0" tIns="0" rIns="0" bIns="0" rtlCol="0"/>
            <a:lstStyle/>
            <a:p>
              <a:endParaRPr/>
            </a:p>
          </p:txBody>
        </p:sp>
      </p:grpSp>
      <p:sp>
        <p:nvSpPr>
          <p:cNvPr id="8" name="object 8"/>
          <p:cNvSpPr txBox="1"/>
          <p:nvPr/>
        </p:nvSpPr>
        <p:spPr>
          <a:xfrm>
            <a:off x="2281038" y="2080767"/>
            <a:ext cx="2113915" cy="824230"/>
          </a:xfrm>
          <a:prstGeom prst="rect">
            <a:avLst/>
          </a:prstGeom>
        </p:spPr>
        <p:txBody>
          <a:bodyPr vert="horz" wrap="square" lIns="0" tIns="12700" rIns="0" bIns="0" rtlCol="0">
            <a:spAutoFit/>
          </a:bodyPr>
          <a:lstStyle/>
          <a:p>
            <a:pPr marL="685800">
              <a:lnSpc>
                <a:spcPct val="100000"/>
              </a:lnSpc>
              <a:spcBef>
                <a:spcPts val="100"/>
              </a:spcBef>
            </a:pPr>
            <a:r>
              <a:rPr sz="1900" dirty="0">
                <a:latin typeface="Times New Roman"/>
                <a:cs typeface="Times New Roman"/>
              </a:rPr>
              <a:t>Rashomon</a:t>
            </a:r>
            <a:r>
              <a:rPr sz="1900" spc="80" dirty="0">
                <a:latin typeface="Times New Roman"/>
                <a:cs typeface="Times New Roman"/>
              </a:rPr>
              <a:t> </a:t>
            </a:r>
            <a:r>
              <a:rPr sz="1900" spc="-25" dirty="0">
                <a:latin typeface="Times New Roman"/>
                <a:cs typeface="Times New Roman"/>
              </a:rPr>
              <a:t>Set</a:t>
            </a:r>
            <a:endParaRPr sz="1900">
              <a:latin typeface="Times New Roman"/>
              <a:cs typeface="Times New Roman"/>
            </a:endParaRPr>
          </a:p>
          <a:p>
            <a:pPr marL="12700">
              <a:lnSpc>
                <a:spcPct val="100000"/>
              </a:lnSpc>
              <a:spcBef>
                <a:spcPts val="1725"/>
              </a:spcBef>
            </a:pPr>
            <a:r>
              <a:rPr sz="1900" dirty="0">
                <a:latin typeface="Times New Roman"/>
                <a:cs typeface="Times New Roman"/>
              </a:rPr>
              <a:t>Good</a:t>
            </a:r>
            <a:r>
              <a:rPr sz="1900" spc="50"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p:txBody>
      </p:sp>
      <p:sp>
        <p:nvSpPr>
          <p:cNvPr id="7" name="object 7"/>
          <p:cNvSpPr txBox="1"/>
          <p:nvPr/>
        </p:nvSpPr>
        <p:spPr>
          <a:xfrm>
            <a:off x="552395" y="5266042"/>
            <a:ext cx="3775710" cy="595630"/>
          </a:xfrm>
          <a:prstGeom prst="rect">
            <a:avLst/>
          </a:prstGeom>
        </p:spPr>
        <p:txBody>
          <a:bodyPr vert="horz" wrap="square" lIns="0" tIns="12700" rIns="0" bIns="0" rtlCol="0">
            <a:spAutoFit/>
          </a:bodyPr>
          <a:lstStyle/>
          <a:p>
            <a:pPr marL="2687955">
              <a:lnSpc>
                <a:spcPts val="2245"/>
              </a:lnSpc>
              <a:spcBef>
                <a:spcPts val="100"/>
              </a:spcBef>
            </a:pPr>
            <a:r>
              <a:rPr sz="1900" dirty="0">
                <a:latin typeface="Times New Roman"/>
                <a:cs typeface="Times New Roman"/>
              </a:rPr>
              <a:t>All</a:t>
            </a:r>
            <a:r>
              <a:rPr sz="1900" spc="20"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a:p>
            <a:pPr marL="12700">
              <a:lnSpc>
                <a:spcPts val="2245"/>
              </a:lnSpc>
            </a:pPr>
            <a:r>
              <a:rPr sz="1900" dirty="0">
                <a:latin typeface="Times New Roman"/>
                <a:cs typeface="Times New Roman"/>
              </a:rPr>
              <a:t>Simple</a:t>
            </a:r>
            <a:r>
              <a:rPr sz="1900" spc="35"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p:txBody>
      </p:sp>
      <p:pic>
        <p:nvPicPr>
          <p:cNvPr id="10" name="object 10">
            <a:extLst>
              <a:ext uri="{C183D7F6-B498-43B3-948B-1728B52AA6E4}">
                <adec:decorative xmlns:adec="http://schemas.microsoft.com/office/drawing/2017/decorative" val="1"/>
              </a:ext>
            </a:extLst>
          </p:cNvPr>
          <p:cNvPicPr/>
          <p:nvPr/>
        </p:nvPicPr>
        <p:blipFill>
          <a:blip r:embed="rId3" cstate="print"/>
          <a:stretch>
            <a:fillRect/>
          </a:stretch>
        </p:blipFill>
        <p:spPr>
          <a:xfrm>
            <a:off x="6878289" y="1660207"/>
            <a:ext cx="2325299" cy="972819"/>
          </a:xfrm>
          <a:prstGeom prst="rect">
            <a:avLst/>
          </a:prstGeom>
        </p:spPr>
      </p:pic>
      <p:grpSp>
        <p:nvGrpSpPr>
          <p:cNvPr id="11" name="object 11">
            <a:extLst>
              <a:ext uri="{C183D7F6-B498-43B3-948B-1728B52AA6E4}">
                <adec:decorative xmlns:adec="http://schemas.microsoft.com/office/drawing/2017/decorative" val="1"/>
              </a:ext>
            </a:extLst>
          </p:cNvPr>
          <p:cNvGrpSpPr/>
          <p:nvPr/>
        </p:nvGrpSpPr>
        <p:grpSpPr>
          <a:xfrm>
            <a:off x="4576763" y="3148273"/>
            <a:ext cx="5214620" cy="1236345"/>
            <a:chOff x="4576763" y="3148273"/>
            <a:chExt cx="5214620" cy="1236345"/>
          </a:xfrm>
        </p:grpSpPr>
        <p:pic>
          <p:nvPicPr>
            <p:cNvPr id="12" name="object 12"/>
            <p:cNvPicPr/>
            <p:nvPr/>
          </p:nvPicPr>
          <p:blipFill>
            <a:blip r:embed="rId4" cstate="print"/>
            <a:stretch>
              <a:fillRect/>
            </a:stretch>
          </p:blipFill>
          <p:spPr>
            <a:xfrm>
              <a:off x="4804871" y="3419014"/>
              <a:ext cx="4769834" cy="846716"/>
            </a:xfrm>
            <a:prstGeom prst="rect">
              <a:avLst/>
            </a:prstGeom>
          </p:spPr>
        </p:pic>
        <p:sp>
          <p:nvSpPr>
            <p:cNvPr id="13" name="object 13"/>
            <p:cNvSpPr/>
            <p:nvPr/>
          </p:nvSpPr>
          <p:spPr>
            <a:xfrm>
              <a:off x="4589872" y="3161382"/>
              <a:ext cx="5188585" cy="1210310"/>
            </a:xfrm>
            <a:custGeom>
              <a:avLst/>
              <a:gdLst/>
              <a:ahLst/>
              <a:cxnLst/>
              <a:rect l="l" t="t" r="r" b="b"/>
              <a:pathLst>
                <a:path w="5188584" h="1210310">
                  <a:moveTo>
                    <a:pt x="0" y="0"/>
                  </a:moveTo>
                  <a:lnTo>
                    <a:pt x="5188294" y="0"/>
                  </a:lnTo>
                  <a:lnTo>
                    <a:pt x="5188294" y="1209845"/>
                  </a:lnTo>
                  <a:lnTo>
                    <a:pt x="0" y="1209845"/>
                  </a:lnTo>
                  <a:lnTo>
                    <a:pt x="0" y="0"/>
                  </a:lnTo>
                  <a:close/>
                </a:path>
              </a:pathLst>
            </a:custGeom>
            <a:ln w="26217">
              <a:solidFill>
                <a:srgbClr val="4472C4"/>
              </a:solidFill>
            </a:ln>
          </p:spPr>
          <p:txBody>
            <a:bodyPr wrap="square" lIns="0" tIns="0" rIns="0" bIns="0" rtlCol="0"/>
            <a:lstStyle/>
            <a:p>
              <a:endParaRPr/>
            </a:p>
          </p:txBody>
        </p:sp>
      </p:grpSp>
      <p:sp>
        <p:nvSpPr>
          <p:cNvPr id="14" name="object 14"/>
          <p:cNvSpPr txBox="1"/>
          <p:nvPr/>
        </p:nvSpPr>
        <p:spPr>
          <a:xfrm>
            <a:off x="4664295" y="4378452"/>
            <a:ext cx="519938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0070C0"/>
                </a:solidFill>
                <a:latin typeface="Times New Roman"/>
                <a:cs typeface="Times New Roman"/>
              </a:rPr>
              <a:t>ACM</a:t>
            </a:r>
            <a:r>
              <a:rPr sz="1400" spc="114" dirty="0">
                <a:solidFill>
                  <a:srgbClr val="0070C0"/>
                </a:solidFill>
                <a:latin typeface="Times New Roman"/>
                <a:cs typeface="Times New Roman"/>
              </a:rPr>
              <a:t> </a:t>
            </a:r>
            <a:r>
              <a:rPr sz="1400" dirty="0">
                <a:solidFill>
                  <a:srgbClr val="0070C0"/>
                </a:solidFill>
                <a:latin typeface="Times New Roman"/>
                <a:cs typeface="Times New Roman"/>
              </a:rPr>
              <a:t>Conference</a:t>
            </a:r>
            <a:r>
              <a:rPr sz="1400" spc="95" dirty="0">
                <a:solidFill>
                  <a:srgbClr val="0070C0"/>
                </a:solidFill>
                <a:latin typeface="Times New Roman"/>
                <a:cs typeface="Times New Roman"/>
              </a:rPr>
              <a:t> </a:t>
            </a:r>
            <a:r>
              <a:rPr sz="1400" dirty="0">
                <a:solidFill>
                  <a:srgbClr val="0070C0"/>
                </a:solidFill>
                <a:latin typeface="Times New Roman"/>
                <a:cs typeface="Times New Roman"/>
              </a:rPr>
              <a:t>on</a:t>
            </a:r>
            <a:r>
              <a:rPr sz="1400" spc="100" dirty="0">
                <a:solidFill>
                  <a:srgbClr val="0070C0"/>
                </a:solidFill>
                <a:latin typeface="Times New Roman"/>
                <a:cs typeface="Times New Roman"/>
              </a:rPr>
              <a:t> </a:t>
            </a:r>
            <a:r>
              <a:rPr sz="1400" dirty="0">
                <a:solidFill>
                  <a:srgbClr val="0070C0"/>
                </a:solidFill>
                <a:latin typeface="Times New Roman"/>
                <a:cs typeface="Times New Roman"/>
              </a:rPr>
              <a:t>Fairness,</a:t>
            </a:r>
            <a:r>
              <a:rPr sz="1400" spc="-10" dirty="0">
                <a:solidFill>
                  <a:srgbClr val="0070C0"/>
                </a:solidFill>
                <a:latin typeface="Times New Roman"/>
                <a:cs typeface="Times New Roman"/>
              </a:rPr>
              <a:t> </a:t>
            </a:r>
            <a:r>
              <a:rPr sz="1400" dirty="0">
                <a:solidFill>
                  <a:srgbClr val="0070C0"/>
                </a:solidFill>
                <a:latin typeface="Times New Roman"/>
                <a:cs typeface="Times New Roman"/>
              </a:rPr>
              <a:t>Accountability,</a:t>
            </a:r>
            <a:r>
              <a:rPr sz="1400" spc="85" dirty="0">
                <a:solidFill>
                  <a:srgbClr val="0070C0"/>
                </a:solidFill>
                <a:latin typeface="Times New Roman"/>
                <a:cs typeface="Times New Roman"/>
              </a:rPr>
              <a:t> </a:t>
            </a:r>
            <a:r>
              <a:rPr sz="1400" dirty="0">
                <a:solidFill>
                  <a:srgbClr val="0070C0"/>
                </a:solidFill>
                <a:latin typeface="Times New Roman"/>
                <a:cs typeface="Times New Roman"/>
              </a:rPr>
              <a:t>and</a:t>
            </a:r>
            <a:r>
              <a:rPr sz="1400" spc="65" dirty="0">
                <a:solidFill>
                  <a:srgbClr val="0070C0"/>
                </a:solidFill>
                <a:latin typeface="Times New Roman"/>
                <a:cs typeface="Times New Roman"/>
              </a:rPr>
              <a:t> </a:t>
            </a:r>
            <a:r>
              <a:rPr sz="1400" dirty="0">
                <a:solidFill>
                  <a:srgbClr val="0070C0"/>
                </a:solidFill>
                <a:latin typeface="Times New Roman"/>
                <a:cs typeface="Times New Roman"/>
              </a:rPr>
              <a:t>Transparency,</a:t>
            </a:r>
            <a:r>
              <a:rPr sz="1400" spc="90" dirty="0">
                <a:solidFill>
                  <a:srgbClr val="0070C0"/>
                </a:solidFill>
                <a:latin typeface="Times New Roman"/>
                <a:cs typeface="Times New Roman"/>
              </a:rPr>
              <a:t> </a:t>
            </a:r>
            <a:r>
              <a:rPr sz="1400" spc="-20" dirty="0">
                <a:solidFill>
                  <a:srgbClr val="0070C0"/>
                </a:solidFill>
                <a:latin typeface="Times New Roman"/>
                <a:cs typeface="Times New Roman"/>
              </a:rPr>
              <a:t>2022</a:t>
            </a:r>
            <a:endParaRPr sz="1400">
              <a:latin typeface="Times New Roman"/>
              <a:cs typeface="Times New Roman"/>
            </a:endParaRPr>
          </a:p>
        </p:txBody>
      </p:sp>
      <p:sp>
        <p:nvSpPr>
          <p:cNvPr id="15" name="object 15">
            <a:extLst>
              <a:ext uri="{C183D7F6-B498-43B3-948B-1728B52AA6E4}">
                <adec:decorative xmlns:adec="http://schemas.microsoft.com/office/drawing/2017/decorative" val="1"/>
              </a:ext>
            </a:extLst>
          </p:cNvPr>
          <p:cNvSpPr/>
          <p:nvPr/>
        </p:nvSpPr>
        <p:spPr>
          <a:xfrm>
            <a:off x="3594346" y="2417296"/>
            <a:ext cx="318770" cy="252095"/>
          </a:xfrm>
          <a:custGeom>
            <a:avLst/>
            <a:gdLst/>
            <a:ahLst/>
            <a:cxnLst/>
            <a:rect l="l" t="t" r="r" b="b"/>
            <a:pathLst>
              <a:path w="318770" h="252094">
                <a:moveTo>
                  <a:pt x="36728" y="174777"/>
                </a:moveTo>
                <a:lnTo>
                  <a:pt x="0" y="251650"/>
                </a:lnTo>
                <a:lnTo>
                  <a:pt x="83527" y="234911"/>
                </a:lnTo>
                <a:lnTo>
                  <a:pt x="73999" y="222669"/>
                </a:lnTo>
                <a:lnTo>
                  <a:pt x="57912" y="222669"/>
                </a:lnTo>
                <a:lnTo>
                  <a:pt x="42303" y="202628"/>
                </a:lnTo>
                <a:lnTo>
                  <a:pt x="52329" y="194823"/>
                </a:lnTo>
                <a:lnTo>
                  <a:pt x="36728" y="174777"/>
                </a:lnTo>
                <a:close/>
              </a:path>
              <a:path w="318770" h="252094">
                <a:moveTo>
                  <a:pt x="52329" y="194823"/>
                </a:moveTo>
                <a:lnTo>
                  <a:pt x="42303" y="202628"/>
                </a:lnTo>
                <a:lnTo>
                  <a:pt x="57912" y="222669"/>
                </a:lnTo>
                <a:lnTo>
                  <a:pt x="67930" y="214869"/>
                </a:lnTo>
                <a:lnTo>
                  <a:pt x="52329" y="194823"/>
                </a:lnTo>
                <a:close/>
              </a:path>
              <a:path w="318770" h="252094">
                <a:moveTo>
                  <a:pt x="67930" y="214869"/>
                </a:moveTo>
                <a:lnTo>
                  <a:pt x="57912" y="222669"/>
                </a:lnTo>
                <a:lnTo>
                  <a:pt x="73999" y="222669"/>
                </a:lnTo>
                <a:lnTo>
                  <a:pt x="67930" y="214869"/>
                </a:lnTo>
                <a:close/>
              </a:path>
              <a:path w="318770" h="252094">
                <a:moveTo>
                  <a:pt x="302590" y="0"/>
                </a:moveTo>
                <a:lnTo>
                  <a:pt x="52329" y="194823"/>
                </a:lnTo>
                <a:lnTo>
                  <a:pt x="67930" y="214869"/>
                </a:lnTo>
                <a:lnTo>
                  <a:pt x="318198" y="20040"/>
                </a:lnTo>
                <a:lnTo>
                  <a:pt x="302590" y="0"/>
                </a:lnTo>
                <a:close/>
              </a:path>
            </a:pathLst>
          </a:custGeom>
          <a:solidFill>
            <a:srgbClr val="000000"/>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178597" y="1577340"/>
            <a:ext cx="5896610" cy="421640"/>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002060"/>
                </a:solidFill>
                <a:latin typeface="Times New Roman"/>
                <a:cs typeface="Times New Roman"/>
              </a:rPr>
              <a:t>My</a:t>
            </a:r>
            <a:r>
              <a:rPr sz="2600" spc="-90" dirty="0">
                <a:solidFill>
                  <a:srgbClr val="002060"/>
                </a:solidFill>
                <a:latin typeface="Times New Roman"/>
                <a:cs typeface="Times New Roman"/>
              </a:rPr>
              <a:t> </a:t>
            </a:r>
            <a:r>
              <a:rPr sz="2600" spc="-20" dirty="0">
                <a:solidFill>
                  <a:srgbClr val="002060"/>
                </a:solidFill>
                <a:latin typeface="Times New Roman"/>
                <a:cs typeface="Times New Roman"/>
              </a:rPr>
              <a:t>hypothesis:</a:t>
            </a:r>
            <a:r>
              <a:rPr sz="2600" spc="-120" dirty="0">
                <a:solidFill>
                  <a:srgbClr val="002060"/>
                </a:solidFill>
                <a:latin typeface="Times New Roman"/>
                <a:cs typeface="Times New Roman"/>
              </a:rPr>
              <a:t> </a:t>
            </a:r>
            <a:r>
              <a:rPr sz="2600" dirty="0">
                <a:solidFill>
                  <a:srgbClr val="002060"/>
                </a:solidFill>
                <a:latin typeface="Times New Roman"/>
                <a:cs typeface="Times New Roman"/>
              </a:rPr>
              <a:t>The</a:t>
            </a:r>
            <a:r>
              <a:rPr sz="2600" spc="-70" dirty="0">
                <a:solidFill>
                  <a:srgbClr val="002060"/>
                </a:solidFill>
                <a:latin typeface="Times New Roman"/>
                <a:cs typeface="Times New Roman"/>
              </a:rPr>
              <a:t> </a:t>
            </a:r>
            <a:r>
              <a:rPr sz="2600" spc="-10" dirty="0">
                <a:solidFill>
                  <a:srgbClr val="002060"/>
                </a:solidFill>
                <a:latin typeface="Times New Roman"/>
                <a:cs typeface="Times New Roman"/>
              </a:rPr>
              <a:t>“Rashomon</a:t>
            </a:r>
            <a:r>
              <a:rPr sz="2600" spc="-80" dirty="0">
                <a:solidFill>
                  <a:srgbClr val="002060"/>
                </a:solidFill>
                <a:latin typeface="Times New Roman"/>
                <a:cs typeface="Times New Roman"/>
              </a:rPr>
              <a:t> </a:t>
            </a:r>
            <a:r>
              <a:rPr sz="2600" dirty="0">
                <a:solidFill>
                  <a:srgbClr val="002060"/>
                </a:solidFill>
                <a:latin typeface="Times New Roman"/>
                <a:cs typeface="Times New Roman"/>
              </a:rPr>
              <a:t>Set”</a:t>
            </a:r>
            <a:r>
              <a:rPr sz="2600" spc="-114" dirty="0">
                <a:solidFill>
                  <a:srgbClr val="002060"/>
                </a:solidFill>
                <a:latin typeface="Times New Roman"/>
                <a:cs typeface="Times New Roman"/>
              </a:rPr>
              <a:t> </a:t>
            </a:r>
            <a:r>
              <a:rPr sz="2600" spc="-10" dirty="0">
                <a:solidFill>
                  <a:srgbClr val="002060"/>
                </a:solidFill>
                <a:latin typeface="Times New Roman"/>
                <a:cs typeface="Times New Roman"/>
              </a:rPr>
              <a:t>Theory</a:t>
            </a:r>
            <a:endParaRPr sz="2600" dirty="0">
              <a:latin typeface="Times New Roman"/>
              <a:cs typeface="Times New Roman"/>
            </a:endParaRPr>
          </a:p>
        </p:txBody>
      </p:sp>
      <p:sp>
        <p:nvSpPr>
          <p:cNvPr id="40" name="object 40"/>
          <p:cNvSpPr txBox="1"/>
          <p:nvPr/>
        </p:nvSpPr>
        <p:spPr>
          <a:xfrm>
            <a:off x="2954428" y="2080767"/>
            <a:ext cx="144081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Rashomon</a:t>
            </a:r>
            <a:r>
              <a:rPr sz="1900" spc="80" dirty="0">
                <a:latin typeface="Times New Roman"/>
                <a:cs typeface="Times New Roman"/>
              </a:rPr>
              <a:t> </a:t>
            </a:r>
            <a:r>
              <a:rPr sz="1900" spc="-25" dirty="0">
                <a:latin typeface="Times New Roman"/>
                <a:cs typeface="Times New Roman"/>
              </a:rPr>
              <a:t>Set</a:t>
            </a:r>
            <a:endParaRPr sz="1900">
              <a:latin typeface="Times New Roman"/>
              <a:cs typeface="Times New Roman"/>
            </a:endParaRPr>
          </a:p>
        </p:txBody>
      </p:sp>
      <p:sp>
        <p:nvSpPr>
          <p:cNvPr id="6" name="object 6"/>
          <p:cNvSpPr txBox="1"/>
          <p:nvPr/>
        </p:nvSpPr>
        <p:spPr>
          <a:xfrm>
            <a:off x="2281038" y="2589784"/>
            <a:ext cx="135953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Good</a:t>
            </a:r>
            <a:r>
              <a:rPr sz="1900" spc="50"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p:txBody>
      </p:sp>
      <p:grpSp>
        <p:nvGrpSpPr>
          <p:cNvPr id="2" name="object 2">
            <a:extLst>
              <a:ext uri="{C183D7F6-B498-43B3-948B-1728B52AA6E4}">
                <adec:decorative xmlns:adec="http://schemas.microsoft.com/office/drawing/2017/decorative" val="1"/>
              </a:ext>
            </a:extLst>
          </p:cNvPr>
          <p:cNvGrpSpPr/>
          <p:nvPr/>
        </p:nvGrpSpPr>
        <p:grpSpPr>
          <a:xfrm>
            <a:off x="942039" y="2554633"/>
            <a:ext cx="3467735" cy="2959100"/>
            <a:chOff x="942039" y="2554633"/>
            <a:chExt cx="3467735" cy="2959100"/>
          </a:xfrm>
        </p:grpSpPr>
        <p:sp>
          <p:nvSpPr>
            <p:cNvPr id="3" name="object 3"/>
            <p:cNvSpPr/>
            <p:nvPr/>
          </p:nvSpPr>
          <p:spPr>
            <a:xfrm>
              <a:off x="1715306" y="3161814"/>
              <a:ext cx="1668780" cy="1766570"/>
            </a:xfrm>
            <a:custGeom>
              <a:avLst/>
              <a:gdLst/>
              <a:ahLst/>
              <a:cxnLst/>
              <a:rect l="l" t="t" r="r" b="b"/>
              <a:pathLst>
                <a:path w="1668779" h="1766570">
                  <a:moveTo>
                    <a:pt x="1359679" y="456423"/>
                  </a:moveTo>
                  <a:lnTo>
                    <a:pt x="64454" y="456423"/>
                  </a:lnTo>
                  <a:lnTo>
                    <a:pt x="65226" y="458628"/>
                  </a:lnTo>
                  <a:lnTo>
                    <a:pt x="69963" y="473247"/>
                  </a:lnTo>
                  <a:lnTo>
                    <a:pt x="81165" y="506564"/>
                  </a:lnTo>
                  <a:lnTo>
                    <a:pt x="83024" y="577670"/>
                  </a:lnTo>
                  <a:lnTo>
                    <a:pt x="80893" y="633168"/>
                  </a:lnTo>
                  <a:lnTo>
                    <a:pt x="77660" y="676357"/>
                  </a:lnTo>
                  <a:lnTo>
                    <a:pt x="76209" y="710538"/>
                  </a:lnTo>
                  <a:lnTo>
                    <a:pt x="90198" y="765073"/>
                  </a:lnTo>
                  <a:lnTo>
                    <a:pt x="145948" y="823175"/>
                  </a:lnTo>
                  <a:lnTo>
                    <a:pt x="182211" y="847150"/>
                  </a:lnTo>
                  <a:lnTo>
                    <a:pt x="194538" y="854837"/>
                  </a:lnTo>
                  <a:lnTo>
                    <a:pt x="199345" y="866585"/>
                  </a:lnTo>
                  <a:lnTo>
                    <a:pt x="204658" y="878255"/>
                  </a:lnTo>
                  <a:lnTo>
                    <a:pt x="208960" y="890087"/>
                  </a:lnTo>
                  <a:lnTo>
                    <a:pt x="210731" y="902322"/>
                  </a:lnTo>
                  <a:lnTo>
                    <a:pt x="209652" y="944158"/>
                  </a:lnTo>
                  <a:lnTo>
                    <a:pt x="206199" y="992595"/>
                  </a:lnTo>
                  <a:lnTo>
                    <a:pt x="200046" y="1043859"/>
                  </a:lnTo>
                  <a:lnTo>
                    <a:pt x="190866" y="1094177"/>
                  </a:lnTo>
                  <a:lnTo>
                    <a:pt x="178333" y="1139774"/>
                  </a:lnTo>
                  <a:lnTo>
                    <a:pt x="162740" y="1179568"/>
                  </a:lnTo>
                  <a:lnTo>
                    <a:pt x="154269" y="1199222"/>
                  </a:lnTo>
                  <a:lnTo>
                    <a:pt x="145948" y="1218933"/>
                  </a:lnTo>
                  <a:lnTo>
                    <a:pt x="147892" y="1266418"/>
                  </a:lnTo>
                  <a:lnTo>
                    <a:pt x="148566" y="1314480"/>
                  </a:lnTo>
                  <a:lnTo>
                    <a:pt x="149875" y="1362255"/>
                  </a:lnTo>
                  <a:lnTo>
                    <a:pt x="153757" y="1409651"/>
                  </a:lnTo>
                  <a:lnTo>
                    <a:pt x="162140" y="1456385"/>
                  </a:lnTo>
                  <a:lnTo>
                    <a:pt x="208316" y="1528633"/>
                  </a:lnTo>
                  <a:lnTo>
                    <a:pt x="244267" y="1570726"/>
                  </a:lnTo>
                  <a:lnTo>
                    <a:pt x="275513" y="1598853"/>
                  </a:lnTo>
                  <a:lnTo>
                    <a:pt x="334119" y="1617251"/>
                  </a:lnTo>
                  <a:lnTo>
                    <a:pt x="388886" y="1630514"/>
                  </a:lnTo>
                  <a:lnTo>
                    <a:pt x="401097" y="1634276"/>
                  </a:lnTo>
                  <a:lnTo>
                    <a:pt x="425266" y="1642577"/>
                  </a:lnTo>
                  <a:lnTo>
                    <a:pt x="437476" y="1646339"/>
                  </a:lnTo>
                  <a:lnTo>
                    <a:pt x="453617" y="1650495"/>
                  </a:lnTo>
                  <a:lnTo>
                    <a:pt x="486118" y="1658019"/>
                  </a:lnTo>
                  <a:lnTo>
                    <a:pt x="502259" y="1662176"/>
                  </a:lnTo>
                  <a:lnTo>
                    <a:pt x="514439" y="1666055"/>
                  </a:lnTo>
                  <a:lnTo>
                    <a:pt x="526473" y="1670402"/>
                  </a:lnTo>
                  <a:lnTo>
                    <a:pt x="538548" y="1674591"/>
                  </a:lnTo>
                  <a:lnTo>
                    <a:pt x="610028" y="1691030"/>
                  </a:lnTo>
                  <a:lnTo>
                    <a:pt x="650684" y="1699388"/>
                  </a:lnTo>
                  <a:lnTo>
                    <a:pt x="691505" y="1706336"/>
                  </a:lnTo>
                  <a:lnTo>
                    <a:pt x="703464" y="1707339"/>
                  </a:lnTo>
                  <a:lnTo>
                    <a:pt x="708042" y="1708267"/>
                  </a:lnTo>
                  <a:lnTo>
                    <a:pt x="716712" y="1710895"/>
                  </a:lnTo>
                  <a:lnTo>
                    <a:pt x="761403" y="1725498"/>
                  </a:lnTo>
                  <a:lnTo>
                    <a:pt x="773097" y="1734756"/>
                  </a:lnTo>
                  <a:lnTo>
                    <a:pt x="784483" y="1744910"/>
                  </a:lnTo>
                  <a:lnTo>
                    <a:pt x="796477" y="1753273"/>
                  </a:lnTo>
                  <a:lnTo>
                    <a:pt x="809993" y="1757159"/>
                  </a:lnTo>
                  <a:lnTo>
                    <a:pt x="941238" y="1764950"/>
                  </a:lnTo>
                  <a:lnTo>
                    <a:pt x="981030" y="1766421"/>
                  </a:lnTo>
                  <a:lnTo>
                    <a:pt x="1010137" y="1764947"/>
                  </a:lnTo>
                  <a:lnTo>
                    <a:pt x="1055897" y="1749176"/>
                  </a:lnTo>
                  <a:lnTo>
                    <a:pt x="1117727" y="1709661"/>
                  </a:lnTo>
                  <a:lnTo>
                    <a:pt x="1122316" y="1697901"/>
                  </a:lnTo>
                  <a:lnTo>
                    <a:pt x="1127266" y="1686213"/>
                  </a:lnTo>
                  <a:lnTo>
                    <a:pt x="1131494" y="1674378"/>
                  </a:lnTo>
                  <a:lnTo>
                    <a:pt x="1133919" y="1662176"/>
                  </a:lnTo>
                  <a:lnTo>
                    <a:pt x="1134429" y="1634276"/>
                  </a:lnTo>
                  <a:lnTo>
                    <a:pt x="1134438" y="1625787"/>
                  </a:lnTo>
                  <a:lnTo>
                    <a:pt x="1132333" y="1586161"/>
                  </a:lnTo>
                  <a:lnTo>
                    <a:pt x="1129477" y="1539506"/>
                  </a:lnTo>
                  <a:lnTo>
                    <a:pt x="1128177" y="1490225"/>
                  </a:lnTo>
                  <a:lnTo>
                    <a:pt x="1130632" y="1440671"/>
                  </a:lnTo>
                  <a:lnTo>
                    <a:pt x="1139039" y="1393197"/>
                  </a:lnTo>
                  <a:lnTo>
                    <a:pt x="1155599" y="1350157"/>
                  </a:lnTo>
                  <a:lnTo>
                    <a:pt x="1182509" y="1313903"/>
                  </a:lnTo>
                  <a:lnTo>
                    <a:pt x="1228051" y="1283484"/>
                  </a:lnTo>
                  <a:lnTo>
                    <a:pt x="1279690" y="1266418"/>
                  </a:lnTo>
                  <a:lnTo>
                    <a:pt x="1287370" y="1254214"/>
                  </a:lnTo>
                  <a:lnTo>
                    <a:pt x="1312075" y="1218933"/>
                  </a:lnTo>
                  <a:lnTo>
                    <a:pt x="1336975" y="1203621"/>
                  </a:lnTo>
                  <a:lnTo>
                    <a:pt x="1349881" y="1196589"/>
                  </a:lnTo>
                  <a:lnTo>
                    <a:pt x="1360665" y="1187272"/>
                  </a:lnTo>
                  <a:lnTo>
                    <a:pt x="1374731" y="1159806"/>
                  </a:lnTo>
                  <a:lnTo>
                    <a:pt x="1377059" y="1136927"/>
                  </a:lnTo>
                  <a:lnTo>
                    <a:pt x="1383341" y="1115443"/>
                  </a:lnTo>
                  <a:lnTo>
                    <a:pt x="1409255" y="1092288"/>
                  </a:lnTo>
                  <a:lnTo>
                    <a:pt x="1432099" y="1081362"/>
                  </a:lnTo>
                  <a:lnTo>
                    <a:pt x="1456555" y="1073781"/>
                  </a:lnTo>
                  <a:lnTo>
                    <a:pt x="1481655" y="1067539"/>
                  </a:lnTo>
                  <a:lnTo>
                    <a:pt x="1506435" y="1060627"/>
                  </a:lnTo>
                  <a:lnTo>
                    <a:pt x="1555026" y="1044790"/>
                  </a:lnTo>
                  <a:lnTo>
                    <a:pt x="1572526" y="1021670"/>
                  </a:lnTo>
                  <a:lnTo>
                    <a:pt x="1590898" y="998967"/>
                  </a:lnTo>
                  <a:lnTo>
                    <a:pt x="1607530" y="975434"/>
                  </a:lnTo>
                  <a:lnTo>
                    <a:pt x="1619808" y="949820"/>
                  </a:lnTo>
                  <a:lnTo>
                    <a:pt x="1630944" y="915957"/>
                  </a:lnTo>
                  <a:lnTo>
                    <a:pt x="1636788" y="900761"/>
                  </a:lnTo>
                  <a:lnTo>
                    <a:pt x="1646290" y="886349"/>
                  </a:lnTo>
                  <a:lnTo>
                    <a:pt x="1668399" y="854837"/>
                  </a:lnTo>
                  <a:lnTo>
                    <a:pt x="1664922" y="842688"/>
                  </a:lnTo>
                  <a:lnTo>
                    <a:pt x="1631541" y="782831"/>
                  </a:lnTo>
                  <a:lnTo>
                    <a:pt x="1581828" y="745270"/>
                  </a:lnTo>
                  <a:lnTo>
                    <a:pt x="1555026" y="728192"/>
                  </a:lnTo>
                  <a:lnTo>
                    <a:pt x="1547345" y="715982"/>
                  </a:lnTo>
                  <a:lnTo>
                    <a:pt x="1522628" y="680694"/>
                  </a:lnTo>
                  <a:lnTo>
                    <a:pt x="1497733" y="665392"/>
                  </a:lnTo>
                  <a:lnTo>
                    <a:pt x="1484827" y="658357"/>
                  </a:lnTo>
                  <a:lnTo>
                    <a:pt x="1474038" y="649033"/>
                  </a:lnTo>
                  <a:lnTo>
                    <a:pt x="1468179" y="638168"/>
                  </a:lnTo>
                  <a:lnTo>
                    <a:pt x="1465056" y="625876"/>
                  </a:lnTo>
                  <a:lnTo>
                    <a:pt x="1462376" y="613291"/>
                  </a:lnTo>
                  <a:lnTo>
                    <a:pt x="1457845" y="601548"/>
                  </a:lnTo>
                  <a:lnTo>
                    <a:pt x="1442781" y="577127"/>
                  </a:lnTo>
                  <a:lnTo>
                    <a:pt x="1426459" y="553456"/>
                  </a:lnTo>
                  <a:lnTo>
                    <a:pt x="1409634" y="530085"/>
                  </a:lnTo>
                  <a:lnTo>
                    <a:pt x="1393063" y="506564"/>
                  </a:lnTo>
                  <a:lnTo>
                    <a:pt x="1360665" y="459079"/>
                  </a:lnTo>
                  <a:lnTo>
                    <a:pt x="1359679" y="456423"/>
                  </a:lnTo>
                  <a:close/>
                </a:path>
                <a:path w="1668779" h="1766570">
                  <a:moveTo>
                    <a:pt x="858583" y="0"/>
                  </a:moveTo>
                  <a:lnTo>
                    <a:pt x="812077" y="5846"/>
                  </a:lnTo>
                  <a:lnTo>
                    <a:pt x="718374" y="14713"/>
                  </a:lnTo>
                  <a:lnTo>
                    <a:pt x="671638" y="19615"/>
                  </a:lnTo>
                  <a:lnTo>
                    <a:pt x="625285" y="26084"/>
                  </a:lnTo>
                  <a:lnTo>
                    <a:pt x="579548" y="35061"/>
                  </a:lnTo>
                  <a:lnTo>
                    <a:pt x="534657" y="47485"/>
                  </a:lnTo>
                  <a:lnTo>
                    <a:pt x="510538" y="56027"/>
                  </a:lnTo>
                  <a:lnTo>
                    <a:pt x="498411" y="60063"/>
                  </a:lnTo>
                  <a:lnTo>
                    <a:pt x="486067" y="63322"/>
                  </a:lnTo>
                  <a:lnTo>
                    <a:pt x="461899" y="67900"/>
                  </a:lnTo>
                  <a:lnTo>
                    <a:pt x="413182" y="75161"/>
                  </a:lnTo>
                  <a:lnTo>
                    <a:pt x="388886" y="79146"/>
                  </a:lnTo>
                  <a:lnTo>
                    <a:pt x="153511" y="124675"/>
                  </a:lnTo>
                  <a:lnTo>
                    <a:pt x="97358" y="142468"/>
                  </a:lnTo>
                  <a:lnTo>
                    <a:pt x="43491" y="177866"/>
                  </a:lnTo>
                  <a:lnTo>
                    <a:pt x="177" y="221627"/>
                  </a:lnTo>
                  <a:lnTo>
                    <a:pt x="0" y="255885"/>
                  </a:lnTo>
                  <a:lnTo>
                    <a:pt x="5775" y="309056"/>
                  </a:lnTo>
                  <a:lnTo>
                    <a:pt x="16851" y="366001"/>
                  </a:lnTo>
                  <a:lnTo>
                    <a:pt x="32575" y="411581"/>
                  </a:lnTo>
                  <a:lnTo>
                    <a:pt x="51020" y="446012"/>
                  </a:lnTo>
                  <a:lnTo>
                    <a:pt x="64806" y="464107"/>
                  </a:lnTo>
                  <a:lnTo>
                    <a:pt x="65147" y="460344"/>
                  </a:lnTo>
                  <a:lnTo>
                    <a:pt x="64454" y="456423"/>
                  </a:lnTo>
                  <a:lnTo>
                    <a:pt x="1359679" y="456423"/>
                  </a:lnTo>
                  <a:lnTo>
                    <a:pt x="1356286" y="447286"/>
                  </a:lnTo>
                  <a:lnTo>
                    <a:pt x="1351687" y="435549"/>
                  </a:lnTo>
                  <a:lnTo>
                    <a:pt x="1347529" y="423703"/>
                  </a:lnTo>
                  <a:lnTo>
                    <a:pt x="1344472" y="411581"/>
                  </a:lnTo>
                  <a:lnTo>
                    <a:pt x="1340267" y="379911"/>
                  </a:lnTo>
                  <a:lnTo>
                    <a:pt x="1337748" y="347960"/>
                  </a:lnTo>
                  <a:lnTo>
                    <a:pt x="1334542" y="316162"/>
                  </a:lnTo>
                  <a:lnTo>
                    <a:pt x="1315783" y="259301"/>
                  </a:lnTo>
                  <a:lnTo>
                    <a:pt x="1271933" y="219566"/>
                  </a:lnTo>
                  <a:lnTo>
                    <a:pt x="1235538" y="200914"/>
                  </a:lnTo>
                  <a:lnTo>
                    <a:pt x="1210984" y="193614"/>
                  </a:lnTo>
                  <a:lnTo>
                    <a:pt x="1198702" y="189966"/>
                  </a:lnTo>
                  <a:lnTo>
                    <a:pt x="1165766" y="168356"/>
                  </a:lnTo>
                  <a:lnTo>
                    <a:pt x="1159975" y="164483"/>
                  </a:lnTo>
                  <a:lnTo>
                    <a:pt x="1155343" y="164483"/>
                  </a:lnTo>
                  <a:lnTo>
                    <a:pt x="1101534" y="142468"/>
                  </a:lnTo>
                  <a:lnTo>
                    <a:pt x="1066309" y="124441"/>
                  </a:lnTo>
                  <a:lnTo>
                    <a:pt x="1047795" y="110967"/>
                  </a:lnTo>
                  <a:lnTo>
                    <a:pt x="1051644" y="110634"/>
                  </a:lnTo>
                  <a:lnTo>
                    <a:pt x="1053623" y="110634"/>
                  </a:lnTo>
                  <a:lnTo>
                    <a:pt x="1038441" y="105930"/>
                  </a:lnTo>
                  <a:lnTo>
                    <a:pt x="1004354" y="94983"/>
                  </a:lnTo>
                  <a:lnTo>
                    <a:pt x="991861" y="87475"/>
                  </a:lnTo>
                  <a:lnTo>
                    <a:pt x="979144" y="80238"/>
                  </a:lnTo>
                  <a:lnTo>
                    <a:pt x="966885" y="72459"/>
                  </a:lnTo>
                  <a:lnTo>
                    <a:pt x="955763" y="63322"/>
                  </a:lnTo>
                  <a:lnTo>
                    <a:pt x="947342" y="51423"/>
                  </a:lnTo>
                  <a:lnTo>
                    <a:pt x="940931" y="37722"/>
                  </a:lnTo>
                  <a:lnTo>
                    <a:pt x="933837" y="24949"/>
                  </a:lnTo>
                  <a:lnTo>
                    <a:pt x="923366" y="15836"/>
                  </a:lnTo>
                  <a:lnTo>
                    <a:pt x="906612" y="9747"/>
                  </a:lnTo>
                  <a:lnTo>
                    <a:pt x="887779" y="5365"/>
                  </a:lnTo>
                  <a:lnTo>
                    <a:pt x="858583" y="0"/>
                  </a:lnTo>
                  <a:close/>
                </a:path>
                <a:path w="1668779" h="1766570">
                  <a:moveTo>
                    <a:pt x="1144437" y="154006"/>
                  </a:moveTo>
                  <a:lnTo>
                    <a:pt x="1148189" y="156768"/>
                  </a:lnTo>
                  <a:lnTo>
                    <a:pt x="1153566" y="161369"/>
                  </a:lnTo>
                  <a:lnTo>
                    <a:pt x="1155343" y="164483"/>
                  </a:lnTo>
                  <a:lnTo>
                    <a:pt x="1159975" y="164483"/>
                  </a:lnTo>
                  <a:lnTo>
                    <a:pt x="1148001" y="156474"/>
                  </a:lnTo>
                  <a:lnTo>
                    <a:pt x="1144437" y="154006"/>
                  </a:lnTo>
                  <a:close/>
                </a:path>
                <a:path w="1668779" h="1766570">
                  <a:moveTo>
                    <a:pt x="1141652" y="152077"/>
                  </a:moveTo>
                  <a:lnTo>
                    <a:pt x="1144437" y="154006"/>
                  </a:lnTo>
                  <a:lnTo>
                    <a:pt x="1142966" y="152923"/>
                  </a:lnTo>
                  <a:lnTo>
                    <a:pt x="1141652" y="152077"/>
                  </a:lnTo>
                  <a:close/>
                </a:path>
                <a:path w="1668779" h="1766570">
                  <a:moveTo>
                    <a:pt x="1053623" y="110634"/>
                  </a:moveTo>
                  <a:lnTo>
                    <a:pt x="1051644" y="110634"/>
                  </a:lnTo>
                  <a:lnTo>
                    <a:pt x="1055655" y="111312"/>
                  </a:lnTo>
                  <a:lnTo>
                    <a:pt x="1053623" y="110634"/>
                  </a:lnTo>
                  <a:close/>
                </a:path>
              </a:pathLst>
            </a:custGeom>
            <a:solidFill>
              <a:srgbClr val="DAE3F3"/>
            </a:solidFill>
          </p:spPr>
          <p:txBody>
            <a:bodyPr wrap="square" lIns="0" tIns="0" rIns="0" bIns="0" rtlCol="0"/>
            <a:lstStyle/>
            <a:p>
              <a:endParaRPr/>
            </a:p>
          </p:txBody>
        </p:sp>
        <p:sp>
          <p:nvSpPr>
            <p:cNvPr id="4" name="object 4"/>
            <p:cNvSpPr/>
            <p:nvPr/>
          </p:nvSpPr>
          <p:spPr>
            <a:xfrm>
              <a:off x="1715308" y="3161814"/>
              <a:ext cx="1668780" cy="1767205"/>
            </a:xfrm>
            <a:custGeom>
              <a:avLst/>
              <a:gdLst/>
              <a:ahLst/>
              <a:cxnLst/>
              <a:rect l="l" t="t" r="r" b="b"/>
              <a:pathLst>
                <a:path w="1668779" h="1767204">
                  <a:moveTo>
                    <a:pt x="858689" y="0"/>
                  </a:moveTo>
                  <a:lnTo>
                    <a:pt x="812178" y="5844"/>
                  </a:lnTo>
                  <a:lnTo>
                    <a:pt x="765358" y="10436"/>
                  </a:lnTo>
                  <a:lnTo>
                    <a:pt x="718462" y="14713"/>
                  </a:lnTo>
                  <a:lnTo>
                    <a:pt x="671720" y="19618"/>
                  </a:lnTo>
                  <a:lnTo>
                    <a:pt x="625362" y="26090"/>
                  </a:lnTo>
                  <a:lnTo>
                    <a:pt x="579619" y="35069"/>
                  </a:lnTo>
                  <a:lnTo>
                    <a:pt x="534722" y="47496"/>
                  </a:lnTo>
                  <a:lnTo>
                    <a:pt x="510600" y="56033"/>
                  </a:lnTo>
                  <a:lnTo>
                    <a:pt x="498474" y="60069"/>
                  </a:lnTo>
                  <a:lnTo>
                    <a:pt x="486127" y="63328"/>
                  </a:lnTo>
                  <a:lnTo>
                    <a:pt x="461954" y="67908"/>
                  </a:lnTo>
                  <a:lnTo>
                    <a:pt x="437614" y="71637"/>
                  </a:lnTo>
                  <a:lnTo>
                    <a:pt x="413233" y="75171"/>
                  </a:lnTo>
                  <a:lnTo>
                    <a:pt x="388937" y="79161"/>
                  </a:lnTo>
                  <a:lnTo>
                    <a:pt x="348388" y="86808"/>
                  </a:lnTo>
                  <a:lnTo>
                    <a:pt x="307898" y="94754"/>
                  </a:lnTo>
                  <a:lnTo>
                    <a:pt x="267431" y="102819"/>
                  </a:lnTo>
                  <a:lnTo>
                    <a:pt x="226953" y="110825"/>
                  </a:lnTo>
                  <a:lnTo>
                    <a:pt x="175982" y="120409"/>
                  </a:lnTo>
                  <a:lnTo>
                    <a:pt x="135390" y="129960"/>
                  </a:lnTo>
                  <a:lnTo>
                    <a:pt x="97366" y="142489"/>
                  </a:lnTo>
                  <a:lnTo>
                    <a:pt x="43494" y="177890"/>
                  </a:lnTo>
                  <a:lnTo>
                    <a:pt x="176" y="221651"/>
                  </a:lnTo>
                  <a:lnTo>
                    <a:pt x="0" y="255913"/>
                  </a:lnTo>
                  <a:lnTo>
                    <a:pt x="5774" y="309092"/>
                  </a:lnTo>
                  <a:lnTo>
                    <a:pt x="16849" y="366047"/>
                  </a:lnTo>
                  <a:lnTo>
                    <a:pt x="32573" y="411637"/>
                  </a:lnTo>
                  <a:lnTo>
                    <a:pt x="51023" y="446069"/>
                  </a:lnTo>
                  <a:lnTo>
                    <a:pt x="64812" y="464165"/>
                  </a:lnTo>
                  <a:lnTo>
                    <a:pt x="65153" y="460401"/>
                  </a:lnTo>
                  <a:lnTo>
                    <a:pt x="64459" y="456480"/>
                  </a:lnTo>
                  <a:lnTo>
                    <a:pt x="65230" y="458686"/>
                  </a:lnTo>
                  <a:lnTo>
                    <a:pt x="69966" y="473308"/>
                  </a:lnTo>
                  <a:lnTo>
                    <a:pt x="81168" y="506631"/>
                  </a:lnTo>
                  <a:lnTo>
                    <a:pt x="83028" y="577745"/>
                  </a:lnTo>
                  <a:lnTo>
                    <a:pt x="80898" y="633249"/>
                  </a:lnTo>
                  <a:lnTo>
                    <a:pt x="77665" y="676443"/>
                  </a:lnTo>
                  <a:lnTo>
                    <a:pt x="76215" y="710627"/>
                  </a:lnTo>
                  <a:lnTo>
                    <a:pt x="90207" y="765169"/>
                  </a:lnTo>
                  <a:lnTo>
                    <a:pt x="145961" y="823274"/>
                  </a:lnTo>
                  <a:lnTo>
                    <a:pt x="182233" y="847251"/>
                  </a:lnTo>
                  <a:lnTo>
                    <a:pt x="194556" y="854938"/>
                  </a:lnTo>
                  <a:lnTo>
                    <a:pt x="199365" y="866692"/>
                  </a:lnTo>
                  <a:lnTo>
                    <a:pt x="204680" y="878366"/>
                  </a:lnTo>
                  <a:lnTo>
                    <a:pt x="208983" y="890200"/>
                  </a:lnTo>
                  <a:lnTo>
                    <a:pt x="210754" y="902435"/>
                  </a:lnTo>
                  <a:lnTo>
                    <a:pt x="209676" y="944274"/>
                  </a:lnTo>
                  <a:lnTo>
                    <a:pt x="206224" y="992717"/>
                  </a:lnTo>
                  <a:lnTo>
                    <a:pt x="200071" y="1043989"/>
                  </a:lnTo>
                  <a:lnTo>
                    <a:pt x="190891" y="1094315"/>
                  </a:lnTo>
                  <a:lnTo>
                    <a:pt x="178358" y="1139919"/>
                  </a:lnTo>
                  <a:lnTo>
                    <a:pt x="162762" y="1179715"/>
                  </a:lnTo>
                  <a:lnTo>
                    <a:pt x="154286" y="1199371"/>
                  </a:lnTo>
                  <a:lnTo>
                    <a:pt x="145961" y="1219080"/>
                  </a:lnTo>
                  <a:lnTo>
                    <a:pt x="147914" y="1266767"/>
                  </a:lnTo>
                  <a:lnTo>
                    <a:pt x="148581" y="1314644"/>
                  </a:lnTo>
                  <a:lnTo>
                    <a:pt x="149891" y="1362426"/>
                  </a:lnTo>
                  <a:lnTo>
                    <a:pt x="153774" y="1409828"/>
                  </a:lnTo>
                  <a:lnTo>
                    <a:pt x="162159" y="1456563"/>
                  </a:lnTo>
                  <a:lnTo>
                    <a:pt x="208343" y="1528822"/>
                  </a:lnTo>
                  <a:lnTo>
                    <a:pt x="244299" y="1570920"/>
                  </a:lnTo>
                  <a:lnTo>
                    <a:pt x="275548" y="1599053"/>
                  </a:lnTo>
                  <a:lnTo>
                    <a:pt x="334160" y="1617454"/>
                  </a:lnTo>
                  <a:lnTo>
                    <a:pt x="388937" y="1630717"/>
                  </a:lnTo>
                  <a:lnTo>
                    <a:pt x="401147" y="1634480"/>
                  </a:lnTo>
                  <a:lnTo>
                    <a:pt x="413234" y="1638633"/>
                  </a:lnTo>
                  <a:lnTo>
                    <a:pt x="425321" y="1642786"/>
                  </a:lnTo>
                  <a:lnTo>
                    <a:pt x="437532" y="1646549"/>
                  </a:lnTo>
                  <a:lnTo>
                    <a:pt x="453676" y="1650705"/>
                  </a:lnTo>
                  <a:lnTo>
                    <a:pt x="469928" y="1654466"/>
                  </a:lnTo>
                  <a:lnTo>
                    <a:pt x="486180" y="1658227"/>
                  </a:lnTo>
                  <a:lnTo>
                    <a:pt x="502325" y="1662382"/>
                  </a:lnTo>
                  <a:lnTo>
                    <a:pt x="514504" y="1666261"/>
                  </a:lnTo>
                  <a:lnTo>
                    <a:pt x="526540" y="1670609"/>
                  </a:lnTo>
                  <a:lnTo>
                    <a:pt x="538617" y="1674801"/>
                  </a:lnTo>
                  <a:lnTo>
                    <a:pt x="610104" y="1691245"/>
                  </a:lnTo>
                  <a:lnTo>
                    <a:pt x="650764" y="1699603"/>
                  </a:lnTo>
                  <a:lnTo>
                    <a:pt x="691588" y="1706551"/>
                  </a:lnTo>
                  <a:lnTo>
                    <a:pt x="703548" y="1707553"/>
                  </a:lnTo>
                  <a:lnTo>
                    <a:pt x="708127" y="1708479"/>
                  </a:lnTo>
                  <a:lnTo>
                    <a:pt x="761499" y="1725710"/>
                  </a:lnTo>
                  <a:lnTo>
                    <a:pt x="784580" y="1745125"/>
                  </a:lnTo>
                  <a:lnTo>
                    <a:pt x="796577" y="1753489"/>
                  </a:lnTo>
                  <a:lnTo>
                    <a:pt x="810094" y="1757374"/>
                  </a:lnTo>
                  <a:lnTo>
                    <a:pt x="885969" y="1761746"/>
                  </a:lnTo>
                  <a:lnTo>
                    <a:pt x="941354" y="1765165"/>
                  </a:lnTo>
                  <a:lnTo>
                    <a:pt x="981151" y="1766637"/>
                  </a:lnTo>
                  <a:lnTo>
                    <a:pt x="1033586" y="1759747"/>
                  </a:lnTo>
                  <a:lnTo>
                    <a:pt x="1082485" y="1733102"/>
                  </a:lnTo>
                  <a:lnTo>
                    <a:pt x="1117863" y="1709878"/>
                  </a:lnTo>
                  <a:lnTo>
                    <a:pt x="1122454" y="1698115"/>
                  </a:lnTo>
                  <a:lnTo>
                    <a:pt x="1127407" y="1686425"/>
                  </a:lnTo>
                  <a:lnTo>
                    <a:pt x="1131637" y="1674588"/>
                  </a:lnTo>
                  <a:lnTo>
                    <a:pt x="1134061" y="1662382"/>
                  </a:lnTo>
                  <a:lnTo>
                    <a:pt x="1134688" y="1628035"/>
                  </a:lnTo>
                  <a:lnTo>
                    <a:pt x="1132474" y="1586356"/>
                  </a:lnTo>
                  <a:lnTo>
                    <a:pt x="1129617" y="1539697"/>
                  </a:lnTo>
                  <a:lnTo>
                    <a:pt x="1128318" y="1490411"/>
                  </a:lnTo>
                  <a:lnTo>
                    <a:pt x="1130773" y="1440853"/>
                  </a:lnTo>
                  <a:lnTo>
                    <a:pt x="1139182" y="1393375"/>
                  </a:lnTo>
                  <a:lnTo>
                    <a:pt x="1155743" y="1350330"/>
                  </a:lnTo>
                  <a:lnTo>
                    <a:pt x="1182655" y="1314073"/>
                  </a:lnTo>
                  <a:lnTo>
                    <a:pt x="1228205" y="1283644"/>
                  </a:lnTo>
                  <a:lnTo>
                    <a:pt x="1279845" y="1266576"/>
                  </a:lnTo>
                  <a:lnTo>
                    <a:pt x="1287527" y="1254368"/>
                  </a:lnTo>
                  <a:lnTo>
                    <a:pt x="1312242" y="1219080"/>
                  </a:lnTo>
                  <a:lnTo>
                    <a:pt x="1337142" y="1203774"/>
                  </a:lnTo>
                  <a:lnTo>
                    <a:pt x="1350050" y="1196739"/>
                  </a:lnTo>
                  <a:lnTo>
                    <a:pt x="1360838" y="1187415"/>
                  </a:lnTo>
                  <a:lnTo>
                    <a:pt x="1374899" y="1159977"/>
                  </a:lnTo>
                  <a:lnTo>
                    <a:pt x="1377229" y="1137065"/>
                  </a:lnTo>
                  <a:lnTo>
                    <a:pt x="1383512" y="1115579"/>
                  </a:lnTo>
                  <a:lnTo>
                    <a:pt x="1409433" y="1092422"/>
                  </a:lnTo>
                  <a:lnTo>
                    <a:pt x="1432279" y="1081496"/>
                  </a:lnTo>
                  <a:lnTo>
                    <a:pt x="1456738" y="1073914"/>
                  </a:lnTo>
                  <a:lnTo>
                    <a:pt x="1481841" y="1067670"/>
                  </a:lnTo>
                  <a:lnTo>
                    <a:pt x="1506622" y="1060757"/>
                  </a:lnTo>
                  <a:lnTo>
                    <a:pt x="1555218" y="1044925"/>
                  </a:lnTo>
                  <a:lnTo>
                    <a:pt x="1572722" y="1021801"/>
                  </a:lnTo>
                  <a:lnTo>
                    <a:pt x="1591096" y="999093"/>
                  </a:lnTo>
                  <a:lnTo>
                    <a:pt x="1607729" y="975553"/>
                  </a:lnTo>
                  <a:lnTo>
                    <a:pt x="1620011" y="949932"/>
                  </a:lnTo>
                  <a:lnTo>
                    <a:pt x="1631147" y="916068"/>
                  </a:lnTo>
                  <a:lnTo>
                    <a:pt x="1636991" y="900873"/>
                  </a:lnTo>
                  <a:lnTo>
                    <a:pt x="1646494" y="886459"/>
                  </a:lnTo>
                  <a:lnTo>
                    <a:pt x="1668606" y="854938"/>
                  </a:lnTo>
                  <a:lnTo>
                    <a:pt x="1665129" y="842791"/>
                  </a:lnTo>
                  <a:lnTo>
                    <a:pt x="1631741" y="782931"/>
                  </a:lnTo>
                  <a:lnTo>
                    <a:pt x="1582023" y="745364"/>
                  </a:lnTo>
                  <a:lnTo>
                    <a:pt x="1555218" y="728281"/>
                  </a:lnTo>
                  <a:lnTo>
                    <a:pt x="1547536" y="716072"/>
                  </a:lnTo>
                  <a:lnTo>
                    <a:pt x="1522820" y="680784"/>
                  </a:lnTo>
                  <a:lnTo>
                    <a:pt x="1497921" y="665479"/>
                  </a:lnTo>
                  <a:lnTo>
                    <a:pt x="1485013" y="658444"/>
                  </a:lnTo>
                  <a:lnTo>
                    <a:pt x="1474225" y="649120"/>
                  </a:lnTo>
                  <a:lnTo>
                    <a:pt x="1468361" y="638253"/>
                  </a:lnTo>
                  <a:lnTo>
                    <a:pt x="1465236" y="625956"/>
                  </a:lnTo>
                  <a:lnTo>
                    <a:pt x="1462556" y="613367"/>
                  </a:lnTo>
                  <a:lnTo>
                    <a:pt x="1458027" y="601624"/>
                  </a:lnTo>
                  <a:lnTo>
                    <a:pt x="1442964" y="577199"/>
                  </a:lnTo>
                  <a:lnTo>
                    <a:pt x="1426639" y="553526"/>
                  </a:lnTo>
                  <a:lnTo>
                    <a:pt x="1409811" y="530154"/>
                  </a:lnTo>
                  <a:lnTo>
                    <a:pt x="1393235" y="506631"/>
                  </a:lnTo>
                  <a:lnTo>
                    <a:pt x="1360838" y="459134"/>
                  </a:lnTo>
                  <a:lnTo>
                    <a:pt x="1356458" y="447342"/>
                  </a:lnTo>
                  <a:lnTo>
                    <a:pt x="1351859" y="435606"/>
                  </a:lnTo>
                  <a:lnTo>
                    <a:pt x="1347700" y="423759"/>
                  </a:lnTo>
                  <a:lnTo>
                    <a:pt x="1344640" y="411637"/>
                  </a:lnTo>
                  <a:lnTo>
                    <a:pt x="1340434" y="379959"/>
                  </a:lnTo>
                  <a:lnTo>
                    <a:pt x="1337915" y="348004"/>
                  </a:lnTo>
                  <a:lnTo>
                    <a:pt x="1334709" y="316200"/>
                  </a:lnTo>
                  <a:lnTo>
                    <a:pt x="1315946" y="259330"/>
                  </a:lnTo>
                  <a:lnTo>
                    <a:pt x="1272093" y="219593"/>
                  </a:lnTo>
                  <a:lnTo>
                    <a:pt x="1235691" y="200938"/>
                  </a:lnTo>
                  <a:lnTo>
                    <a:pt x="1211133" y="193636"/>
                  </a:lnTo>
                  <a:lnTo>
                    <a:pt x="1198854" y="189986"/>
                  </a:lnTo>
                  <a:lnTo>
                    <a:pt x="1165913" y="168374"/>
                  </a:lnTo>
                  <a:lnTo>
                    <a:pt x="1101665" y="142489"/>
                  </a:lnTo>
                  <a:lnTo>
                    <a:pt x="1066436" y="124457"/>
                  </a:lnTo>
                  <a:lnTo>
                    <a:pt x="1047922" y="110979"/>
                  </a:lnTo>
                  <a:lnTo>
                    <a:pt x="1051772" y="110645"/>
                  </a:lnTo>
                  <a:lnTo>
                    <a:pt x="1055784" y="111324"/>
                  </a:lnTo>
                  <a:lnTo>
                    <a:pt x="1053527" y="110570"/>
                  </a:lnTo>
                  <a:lnTo>
                    <a:pt x="1038567" y="105941"/>
                  </a:lnTo>
                  <a:lnTo>
                    <a:pt x="1004474" y="94993"/>
                  </a:lnTo>
                  <a:lnTo>
                    <a:pt x="991983" y="87484"/>
                  </a:lnTo>
                  <a:lnTo>
                    <a:pt x="979265" y="80248"/>
                  </a:lnTo>
                  <a:lnTo>
                    <a:pt x="967002" y="72468"/>
                  </a:lnTo>
                  <a:lnTo>
                    <a:pt x="955879" y="63328"/>
                  </a:lnTo>
                  <a:lnTo>
                    <a:pt x="947458" y="51427"/>
                  </a:lnTo>
                  <a:lnTo>
                    <a:pt x="941048" y="37725"/>
                  </a:lnTo>
                  <a:lnTo>
                    <a:pt x="933954" y="24950"/>
                  </a:lnTo>
                  <a:lnTo>
                    <a:pt x="923482" y="15831"/>
                  </a:lnTo>
                  <a:lnTo>
                    <a:pt x="906727" y="9746"/>
                  </a:lnTo>
                  <a:lnTo>
                    <a:pt x="887891" y="5365"/>
                  </a:lnTo>
                  <a:lnTo>
                    <a:pt x="870653" y="2259"/>
                  </a:lnTo>
                  <a:lnTo>
                    <a:pt x="858689" y="0"/>
                  </a:lnTo>
                  <a:close/>
                </a:path>
              </a:pathLst>
            </a:custGeom>
            <a:ln w="26217">
              <a:solidFill>
                <a:srgbClr val="2F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42039" y="2554633"/>
              <a:ext cx="3467501" cy="2958649"/>
            </a:xfrm>
            <a:prstGeom prst="rect">
              <a:avLst/>
            </a:prstGeom>
          </p:spPr>
        </p:pic>
      </p:grpSp>
      <p:sp>
        <p:nvSpPr>
          <p:cNvPr id="9" name="object 9"/>
          <p:cNvSpPr txBox="1"/>
          <p:nvPr/>
        </p:nvSpPr>
        <p:spPr>
          <a:xfrm>
            <a:off x="4574999" y="2428627"/>
            <a:ext cx="5218430" cy="2955290"/>
          </a:xfrm>
          <a:prstGeom prst="rect">
            <a:avLst/>
          </a:prstGeom>
          <a:ln w="25403">
            <a:solidFill>
              <a:srgbClr val="000000"/>
            </a:solidFill>
          </a:ln>
        </p:spPr>
        <p:txBody>
          <a:bodyPr vert="horz" wrap="square" lIns="0" tIns="22860" rIns="0" bIns="0" rtlCol="0">
            <a:spAutoFit/>
          </a:bodyPr>
          <a:lstStyle/>
          <a:p>
            <a:pPr marL="495300" marR="859790" indent="-194310">
              <a:lnSpc>
                <a:spcPts val="4610"/>
              </a:lnSpc>
              <a:spcBef>
                <a:spcPts val="180"/>
              </a:spcBef>
            </a:pPr>
            <a:r>
              <a:rPr sz="1900" dirty="0">
                <a:latin typeface="Times New Roman"/>
                <a:cs typeface="Times New Roman"/>
              </a:rPr>
              <a:t>Large</a:t>
            </a:r>
            <a:r>
              <a:rPr sz="1900" spc="20" dirty="0">
                <a:latin typeface="Times New Roman"/>
                <a:cs typeface="Times New Roman"/>
              </a:rPr>
              <a:t> </a:t>
            </a:r>
            <a:r>
              <a:rPr sz="1900" dirty="0">
                <a:latin typeface="Times New Roman"/>
                <a:cs typeface="Times New Roman"/>
              </a:rPr>
              <a:t>Rashomon</a:t>
            </a:r>
            <a:r>
              <a:rPr sz="1900" spc="40" dirty="0">
                <a:latin typeface="Times New Roman"/>
                <a:cs typeface="Times New Roman"/>
              </a:rPr>
              <a:t> </a:t>
            </a:r>
            <a:r>
              <a:rPr sz="1900" dirty="0">
                <a:latin typeface="Times New Roman"/>
                <a:cs typeface="Times New Roman"/>
              </a:rPr>
              <a:t>sets</a:t>
            </a:r>
            <a:r>
              <a:rPr sz="1900" spc="40" dirty="0">
                <a:latin typeface="Times New Roman"/>
                <a:cs typeface="Times New Roman"/>
              </a:rPr>
              <a:t> </a:t>
            </a:r>
            <a:r>
              <a:rPr sz="1900" dirty="0">
                <a:latin typeface="Times New Roman"/>
                <a:cs typeface="Times New Roman"/>
              </a:rPr>
              <a:t>are</a:t>
            </a:r>
            <a:r>
              <a:rPr sz="1900" spc="35" dirty="0">
                <a:latin typeface="Times New Roman"/>
                <a:cs typeface="Times New Roman"/>
              </a:rPr>
              <a:t> </a:t>
            </a:r>
            <a:r>
              <a:rPr sz="1900" dirty="0">
                <a:latin typeface="Times New Roman"/>
                <a:cs typeface="Times New Roman"/>
              </a:rPr>
              <a:t>correlated</a:t>
            </a:r>
            <a:r>
              <a:rPr sz="1900" spc="40" dirty="0">
                <a:latin typeface="Times New Roman"/>
                <a:cs typeface="Times New Roman"/>
              </a:rPr>
              <a:t> </a:t>
            </a:r>
            <a:r>
              <a:rPr sz="1900" spc="-10" dirty="0">
                <a:latin typeface="Times New Roman"/>
                <a:cs typeface="Times New Roman"/>
              </a:rPr>
              <a:t>with: </a:t>
            </a:r>
            <a:r>
              <a:rPr sz="1900" dirty="0">
                <a:solidFill>
                  <a:srgbClr val="548235"/>
                </a:solidFill>
                <a:latin typeface="Times New Roman"/>
                <a:cs typeface="Times New Roman"/>
              </a:rPr>
              <a:t>The</a:t>
            </a:r>
            <a:r>
              <a:rPr sz="1900" spc="25" dirty="0">
                <a:solidFill>
                  <a:srgbClr val="548235"/>
                </a:solidFill>
                <a:latin typeface="Times New Roman"/>
                <a:cs typeface="Times New Roman"/>
              </a:rPr>
              <a:t> </a:t>
            </a:r>
            <a:r>
              <a:rPr sz="1900" dirty="0">
                <a:solidFill>
                  <a:srgbClr val="548235"/>
                </a:solidFill>
                <a:latin typeface="Times New Roman"/>
                <a:cs typeface="Times New Roman"/>
              </a:rPr>
              <a:t>existence</a:t>
            </a:r>
            <a:r>
              <a:rPr sz="1900" spc="35" dirty="0">
                <a:solidFill>
                  <a:srgbClr val="548235"/>
                </a:solidFill>
                <a:latin typeface="Times New Roman"/>
                <a:cs typeface="Times New Roman"/>
              </a:rPr>
              <a:t> </a:t>
            </a:r>
            <a:r>
              <a:rPr sz="1900" dirty="0">
                <a:solidFill>
                  <a:srgbClr val="548235"/>
                </a:solidFill>
                <a:latin typeface="Times New Roman"/>
                <a:cs typeface="Times New Roman"/>
              </a:rPr>
              <a:t>of</a:t>
            </a:r>
            <a:r>
              <a:rPr sz="1900" spc="35" dirty="0">
                <a:solidFill>
                  <a:srgbClr val="548235"/>
                </a:solidFill>
                <a:latin typeface="Times New Roman"/>
                <a:cs typeface="Times New Roman"/>
              </a:rPr>
              <a:t> </a:t>
            </a:r>
            <a:r>
              <a:rPr sz="1900" dirty="0">
                <a:solidFill>
                  <a:srgbClr val="548235"/>
                </a:solidFill>
                <a:latin typeface="Times New Roman"/>
                <a:cs typeface="Times New Roman"/>
              </a:rPr>
              <a:t>simpler</a:t>
            </a:r>
            <a:r>
              <a:rPr sz="1900" spc="40" dirty="0">
                <a:solidFill>
                  <a:srgbClr val="548235"/>
                </a:solidFill>
                <a:latin typeface="Times New Roman"/>
                <a:cs typeface="Times New Roman"/>
              </a:rPr>
              <a:t> </a:t>
            </a:r>
            <a:r>
              <a:rPr sz="1900" spc="-10" dirty="0">
                <a:solidFill>
                  <a:srgbClr val="548235"/>
                </a:solidFill>
                <a:latin typeface="Times New Roman"/>
                <a:cs typeface="Times New Roman"/>
              </a:rPr>
              <a:t>models.</a:t>
            </a:r>
            <a:endParaRPr sz="1900" dirty="0">
              <a:latin typeface="Times New Roman"/>
              <a:cs typeface="Times New Roman"/>
            </a:endParaRPr>
          </a:p>
          <a:p>
            <a:pPr marL="682625" marR="788670" indent="-92075">
              <a:lnSpc>
                <a:spcPct val="101099"/>
              </a:lnSpc>
              <a:spcBef>
                <a:spcPts val="1855"/>
              </a:spcBef>
            </a:pPr>
            <a:r>
              <a:rPr sz="1900" dirty="0">
                <a:solidFill>
                  <a:srgbClr val="FF0000"/>
                </a:solidFill>
                <a:latin typeface="Times New Roman"/>
                <a:cs typeface="Times New Roman"/>
              </a:rPr>
              <a:t>Many</a:t>
            </a:r>
            <a:r>
              <a:rPr sz="1900" spc="15" dirty="0">
                <a:solidFill>
                  <a:srgbClr val="FF0000"/>
                </a:solidFill>
                <a:latin typeface="Times New Roman"/>
                <a:cs typeface="Times New Roman"/>
              </a:rPr>
              <a:t> </a:t>
            </a:r>
            <a:r>
              <a:rPr sz="1900" i="1" dirty="0">
                <a:solidFill>
                  <a:srgbClr val="FF0000"/>
                </a:solidFill>
                <a:latin typeface="Times New Roman"/>
                <a:cs typeface="Times New Roman"/>
              </a:rPr>
              <a:t>different</a:t>
            </a:r>
            <a:r>
              <a:rPr sz="1900" i="1" spc="20" dirty="0">
                <a:solidFill>
                  <a:srgbClr val="FF0000"/>
                </a:solidFill>
                <a:latin typeface="Times New Roman"/>
                <a:cs typeface="Times New Roman"/>
              </a:rPr>
              <a:t> </a:t>
            </a:r>
            <a:r>
              <a:rPr sz="1900" dirty="0">
                <a:solidFill>
                  <a:srgbClr val="FF0000"/>
                </a:solidFill>
                <a:latin typeface="Times New Roman"/>
                <a:cs typeface="Times New Roman"/>
              </a:rPr>
              <a:t>ML</a:t>
            </a:r>
            <a:r>
              <a:rPr sz="1900" spc="-50" dirty="0">
                <a:solidFill>
                  <a:srgbClr val="FF0000"/>
                </a:solidFill>
                <a:latin typeface="Times New Roman"/>
                <a:cs typeface="Times New Roman"/>
              </a:rPr>
              <a:t> </a:t>
            </a:r>
            <a:r>
              <a:rPr sz="1900" dirty="0">
                <a:solidFill>
                  <a:srgbClr val="FF0000"/>
                </a:solidFill>
                <a:latin typeface="Times New Roman"/>
                <a:cs typeface="Times New Roman"/>
              </a:rPr>
              <a:t>methods</a:t>
            </a:r>
            <a:r>
              <a:rPr sz="1900" spc="30" dirty="0">
                <a:solidFill>
                  <a:srgbClr val="FF0000"/>
                </a:solidFill>
                <a:latin typeface="Times New Roman"/>
                <a:cs typeface="Times New Roman"/>
              </a:rPr>
              <a:t> </a:t>
            </a:r>
            <a:r>
              <a:rPr sz="1900" dirty="0">
                <a:solidFill>
                  <a:srgbClr val="FF0000"/>
                </a:solidFill>
                <a:latin typeface="Times New Roman"/>
                <a:cs typeface="Times New Roman"/>
              </a:rPr>
              <a:t>having</a:t>
            </a:r>
            <a:r>
              <a:rPr sz="1900" spc="30" dirty="0">
                <a:solidFill>
                  <a:srgbClr val="FF0000"/>
                </a:solidFill>
                <a:latin typeface="Times New Roman"/>
                <a:cs typeface="Times New Roman"/>
              </a:rPr>
              <a:t> </a:t>
            </a:r>
            <a:r>
              <a:rPr sz="1900" spc="-25" dirty="0">
                <a:solidFill>
                  <a:srgbClr val="FF0000"/>
                </a:solidFill>
                <a:latin typeface="Times New Roman"/>
                <a:cs typeface="Times New Roman"/>
              </a:rPr>
              <a:t>the </a:t>
            </a:r>
            <a:r>
              <a:rPr sz="1900" dirty="0">
                <a:solidFill>
                  <a:srgbClr val="FF0000"/>
                </a:solidFill>
                <a:latin typeface="Times New Roman"/>
                <a:cs typeface="Times New Roman"/>
              </a:rPr>
              <a:t>same</a:t>
            </a:r>
            <a:r>
              <a:rPr sz="1900" spc="35" dirty="0">
                <a:solidFill>
                  <a:srgbClr val="FF0000"/>
                </a:solidFill>
                <a:latin typeface="Times New Roman"/>
                <a:cs typeface="Times New Roman"/>
              </a:rPr>
              <a:t> </a:t>
            </a:r>
            <a:r>
              <a:rPr sz="1900" spc="-10" dirty="0">
                <a:solidFill>
                  <a:srgbClr val="FF0000"/>
                </a:solidFill>
                <a:latin typeface="Times New Roman"/>
                <a:cs typeface="Times New Roman"/>
              </a:rPr>
              <a:t>performance.</a:t>
            </a:r>
            <a:endParaRPr sz="1900" dirty="0">
              <a:latin typeface="Times New Roman"/>
              <a:cs typeface="Times New Roman"/>
            </a:endParaRPr>
          </a:p>
          <a:p>
            <a:pPr>
              <a:lnSpc>
                <a:spcPct val="100000"/>
              </a:lnSpc>
              <a:spcBef>
                <a:spcPts val="5"/>
              </a:spcBef>
            </a:pPr>
            <a:endParaRPr sz="2000" dirty="0">
              <a:latin typeface="Times New Roman"/>
              <a:cs typeface="Times New Roman"/>
            </a:endParaRPr>
          </a:p>
          <a:p>
            <a:pPr marL="621665">
              <a:lnSpc>
                <a:spcPct val="100000"/>
              </a:lnSpc>
            </a:pPr>
            <a:r>
              <a:rPr sz="1900" dirty="0">
                <a:solidFill>
                  <a:srgbClr val="7030A0"/>
                </a:solidFill>
                <a:latin typeface="Times New Roman"/>
                <a:cs typeface="Times New Roman"/>
              </a:rPr>
              <a:t>More</a:t>
            </a:r>
            <a:r>
              <a:rPr sz="1900" spc="45" dirty="0">
                <a:solidFill>
                  <a:srgbClr val="7030A0"/>
                </a:solidFill>
                <a:latin typeface="Times New Roman"/>
                <a:cs typeface="Times New Roman"/>
              </a:rPr>
              <a:t> </a:t>
            </a:r>
            <a:r>
              <a:rPr sz="1900" dirty="0">
                <a:solidFill>
                  <a:srgbClr val="7030A0"/>
                </a:solidFill>
                <a:latin typeface="Times New Roman"/>
                <a:cs typeface="Times New Roman"/>
              </a:rPr>
              <a:t>label/feature</a:t>
            </a:r>
            <a:r>
              <a:rPr sz="1900" spc="45" dirty="0">
                <a:solidFill>
                  <a:srgbClr val="7030A0"/>
                </a:solidFill>
                <a:latin typeface="Times New Roman"/>
                <a:cs typeface="Times New Roman"/>
              </a:rPr>
              <a:t> </a:t>
            </a:r>
            <a:r>
              <a:rPr sz="1900" spc="-10" dirty="0">
                <a:solidFill>
                  <a:srgbClr val="7030A0"/>
                </a:solidFill>
                <a:latin typeface="Times New Roman"/>
                <a:cs typeface="Times New Roman"/>
              </a:rPr>
              <a:t>“noise”.</a:t>
            </a:r>
            <a:endParaRPr sz="1900" dirty="0">
              <a:latin typeface="Times New Roman"/>
              <a:cs typeface="Times New Roman"/>
            </a:endParaRPr>
          </a:p>
        </p:txBody>
      </p:sp>
      <p:sp>
        <p:nvSpPr>
          <p:cNvPr id="7" name="object 7"/>
          <p:cNvSpPr txBox="1"/>
          <p:nvPr/>
        </p:nvSpPr>
        <p:spPr>
          <a:xfrm>
            <a:off x="3228140" y="5266042"/>
            <a:ext cx="1099820"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All</a:t>
            </a:r>
            <a:r>
              <a:rPr sz="1900" spc="20"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p:txBody>
      </p:sp>
      <p:grpSp>
        <p:nvGrpSpPr>
          <p:cNvPr id="10" name="object 10">
            <a:extLst>
              <a:ext uri="{C183D7F6-B498-43B3-948B-1728B52AA6E4}">
                <adec:decorative xmlns:adec="http://schemas.microsoft.com/office/drawing/2017/decorative" val="1"/>
              </a:ext>
            </a:extLst>
          </p:cNvPr>
          <p:cNvGrpSpPr/>
          <p:nvPr/>
        </p:nvGrpSpPr>
        <p:grpSpPr>
          <a:xfrm>
            <a:off x="2002691" y="2417296"/>
            <a:ext cx="1910080" cy="2286635"/>
            <a:chOff x="2002691" y="2417296"/>
            <a:chExt cx="1910080" cy="2286635"/>
          </a:xfrm>
        </p:grpSpPr>
        <p:pic>
          <p:nvPicPr>
            <p:cNvPr id="11" name="object 11"/>
            <p:cNvPicPr/>
            <p:nvPr/>
          </p:nvPicPr>
          <p:blipFill>
            <a:blip r:embed="rId3" cstate="print"/>
            <a:stretch>
              <a:fillRect/>
            </a:stretch>
          </p:blipFill>
          <p:spPr>
            <a:xfrm>
              <a:off x="2089649" y="3452830"/>
              <a:ext cx="67995" cy="77632"/>
            </a:xfrm>
            <a:prstGeom prst="rect">
              <a:avLst/>
            </a:prstGeom>
          </p:spPr>
        </p:pic>
        <p:pic>
          <p:nvPicPr>
            <p:cNvPr id="12" name="object 12"/>
            <p:cNvPicPr/>
            <p:nvPr/>
          </p:nvPicPr>
          <p:blipFill>
            <a:blip r:embed="rId4" cstate="print"/>
            <a:stretch>
              <a:fillRect/>
            </a:stretch>
          </p:blipFill>
          <p:spPr>
            <a:xfrm>
              <a:off x="2661148" y="4626125"/>
              <a:ext cx="67995" cy="77632"/>
            </a:xfrm>
            <a:prstGeom prst="rect">
              <a:avLst/>
            </a:prstGeom>
          </p:spPr>
        </p:pic>
        <p:pic>
          <p:nvPicPr>
            <p:cNvPr id="13" name="object 13"/>
            <p:cNvPicPr/>
            <p:nvPr/>
          </p:nvPicPr>
          <p:blipFill>
            <a:blip r:embed="rId4" cstate="print"/>
            <a:stretch>
              <a:fillRect/>
            </a:stretch>
          </p:blipFill>
          <p:spPr>
            <a:xfrm>
              <a:off x="2002691" y="4483664"/>
              <a:ext cx="67995" cy="77632"/>
            </a:xfrm>
            <a:prstGeom prst="rect">
              <a:avLst/>
            </a:prstGeom>
          </p:spPr>
        </p:pic>
        <p:pic>
          <p:nvPicPr>
            <p:cNvPr id="14" name="object 14"/>
            <p:cNvPicPr/>
            <p:nvPr/>
          </p:nvPicPr>
          <p:blipFill>
            <a:blip r:embed="rId3" cstate="print"/>
            <a:stretch>
              <a:fillRect/>
            </a:stretch>
          </p:blipFill>
          <p:spPr>
            <a:xfrm>
              <a:off x="3046101" y="3795631"/>
              <a:ext cx="67995" cy="77632"/>
            </a:xfrm>
            <a:prstGeom prst="rect">
              <a:avLst/>
            </a:prstGeom>
          </p:spPr>
        </p:pic>
        <p:pic>
          <p:nvPicPr>
            <p:cNvPr id="15" name="object 15"/>
            <p:cNvPicPr/>
            <p:nvPr/>
          </p:nvPicPr>
          <p:blipFill>
            <a:blip r:embed="rId3" cstate="print"/>
            <a:stretch>
              <a:fillRect/>
            </a:stretch>
          </p:blipFill>
          <p:spPr>
            <a:xfrm>
              <a:off x="2200543" y="4079647"/>
              <a:ext cx="67995" cy="77632"/>
            </a:xfrm>
            <a:prstGeom prst="rect">
              <a:avLst/>
            </a:prstGeom>
          </p:spPr>
        </p:pic>
        <p:sp>
          <p:nvSpPr>
            <p:cNvPr id="16" name="object 16"/>
            <p:cNvSpPr/>
            <p:nvPr/>
          </p:nvSpPr>
          <p:spPr>
            <a:xfrm>
              <a:off x="3594346" y="2417296"/>
              <a:ext cx="318770" cy="252095"/>
            </a:xfrm>
            <a:custGeom>
              <a:avLst/>
              <a:gdLst/>
              <a:ahLst/>
              <a:cxnLst/>
              <a:rect l="l" t="t" r="r" b="b"/>
              <a:pathLst>
                <a:path w="318770" h="252094">
                  <a:moveTo>
                    <a:pt x="36728" y="174777"/>
                  </a:moveTo>
                  <a:lnTo>
                    <a:pt x="0" y="251650"/>
                  </a:lnTo>
                  <a:lnTo>
                    <a:pt x="83527" y="234911"/>
                  </a:lnTo>
                  <a:lnTo>
                    <a:pt x="73999" y="222669"/>
                  </a:lnTo>
                  <a:lnTo>
                    <a:pt x="57912" y="222669"/>
                  </a:lnTo>
                  <a:lnTo>
                    <a:pt x="42303" y="202628"/>
                  </a:lnTo>
                  <a:lnTo>
                    <a:pt x="52329" y="194823"/>
                  </a:lnTo>
                  <a:lnTo>
                    <a:pt x="36728" y="174777"/>
                  </a:lnTo>
                  <a:close/>
                </a:path>
                <a:path w="318770" h="252094">
                  <a:moveTo>
                    <a:pt x="52329" y="194823"/>
                  </a:moveTo>
                  <a:lnTo>
                    <a:pt x="42303" y="202628"/>
                  </a:lnTo>
                  <a:lnTo>
                    <a:pt x="57912" y="222669"/>
                  </a:lnTo>
                  <a:lnTo>
                    <a:pt x="67930" y="214869"/>
                  </a:lnTo>
                  <a:lnTo>
                    <a:pt x="52329" y="194823"/>
                  </a:lnTo>
                  <a:close/>
                </a:path>
                <a:path w="318770" h="252094">
                  <a:moveTo>
                    <a:pt x="67930" y="214869"/>
                  </a:moveTo>
                  <a:lnTo>
                    <a:pt x="57912" y="222669"/>
                  </a:lnTo>
                  <a:lnTo>
                    <a:pt x="73999" y="222669"/>
                  </a:lnTo>
                  <a:lnTo>
                    <a:pt x="67930" y="214869"/>
                  </a:lnTo>
                  <a:close/>
                </a:path>
                <a:path w="318770" h="252094">
                  <a:moveTo>
                    <a:pt x="302590" y="0"/>
                  </a:moveTo>
                  <a:lnTo>
                    <a:pt x="52329" y="194823"/>
                  </a:lnTo>
                  <a:lnTo>
                    <a:pt x="67930" y="214869"/>
                  </a:lnTo>
                  <a:lnTo>
                    <a:pt x="318198" y="20040"/>
                  </a:lnTo>
                  <a:lnTo>
                    <a:pt x="302590" y="0"/>
                  </a:lnTo>
                  <a:close/>
                </a:path>
              </a:pathLst>
            </a:custGeom>
            <a:solidFill>
              <a:srgbClr val="000000"/>
            </a:solidFill>
          </p:spPr>
          <p:txBody>
            <a:bodyPr wrap="square" lIns="0" tIns="0" rIns="0" bIns="0" rtlCol="0"/>
            <a:lstStyle/>
            <a:p>
              <a:endParaRPr/>
            </a:p>
          </p:txBody>
        </p:sp>
      </p:grpSp>
      <p:sp>
        <p:nvSpPr>
          <p:cNvPr id="17" name="object 17"/>
          <p:cNvSpPr txBox="1"/>
          <p:nvPr/>
        </p:nvSpPr>
        <p:spPr>
          <a:xfrm>
            <a:off x="250967" y="5546344"/>
            <a:ext cx="8766810" cy="1021715"/>
          </a:xfrm>
          <a:prstGeom prst="rect">
            <a:avLst/>
          </a:prstGeom>
        </p:spPr>
        <p:txBody>
          <a:bodyPr vert="horz" wrap="square" lIns="0" tIns="12700" rIns="0" bIns="0" rtlCol="0">
            <a:spAutoFit/>
          </a:bodyPr>
          <a:lstStyle/>
          <a:p>
            <a:pPr marL="313690">
              <a:lnSpc>
                <a:spcPct val="100000"/>
              </a:lnSpc>
              <a:spcBef>
                <a:spcPts val="100"/>
              </a:spcBef>
            </a:pPr>
            <a:r>
              <a:rPr sz="1900" dirty="0">
                <a:latin typeface="Times New Roman"/>
                <a:cs typeface="Times New Roman"/>
              </a:rPr>
              <a:t>Simple</a:t>
            </a:r>
            <a:r>
              <a:rPr sz="1900" spc="35"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a:p>
            <a:pPr>
              <a:lnSpc>
                <a:spcPct val="100000"/>
              </a:lnSpc>
            </a:pPr>
            <a:endParaRPr sz="2100">
              <a:latin typeface="Times New Roman"/>
              <a:cs typeface="Times New Roman"/>
            </a:endParaRPr>
          </a:p>
          <a:p>
            <a:pPr marL="12700">
              <a:lnSpc>
                <a:spcPct val="100000"/>
              </a:lnSpc>
              <a:spcBef>
                <a:spcPts val="1470"/>
              </a:spcBef>
            </a:pPr>
            <a:r>
              <a:rPr sz="1400" dirty="0">
                <a:latin typeface="Times New Roman"/>
                <a:cs typeface="Times New Roman"/>
              </a:rPr>
              <a:t>For</a:t>
            </a:r>
            <a:r>
              <a:rPr sz="1400" spc="70" dirty="0">
                <a:latin typeface="Times New Roman"/>
                <a:cs typeface="Times New Roman"/>
              </a:rPr>
              <a:t> </a:t>
            </a:r>
            <a:r>
              <a:rPr sz="1400" dirty="0">
                <a:latin typeface="Times New Roman"/>
                <a:cs typeface="Times New Roman"/>
              </a:rPr>
              <a:t>details,</a:t>
            </a:r>
            <a:r>
              <a:rPr sz="1400" spc="80" dirty="0">
                <a:latin typeface="Times New Roman"/>
                <a:cs typeface="Times New Roman"/>
              </a:rPr>
              <a:t> </a:t>
            </a:r>
            <a:r>
              <a:rPr sz="1400" dirty="0">
                <a:latin typeface="Times New Roman"/>
                <a:cs typeface="Times New Roman"/>
              </a:rPr>
              <a:t>see</a:t>
            </a:r>
            <a:r>
              <a:rPr sz="1400" spc="85" dirty="0">
                <a:latin typeface="Times New Roman"/>
                <a:cs typeface="Times New Roman"/>
              </a:rPr>
              <a:t> </a:t>
            </a:r>
            <a:r>
              <a:rPr sz="1400" dirty="0">
                <a:latin typeface="Times New Roman"/>
                <a:cs typeface="Times New Roman"/>
              </a:rPr>
              <a:t>“On</a:t>
            </a:r>
            <a:r>
              <a:rPr sz="1400" spc="95" dirty="0">
                <a:latin typeface="Times New Roman"/>
                <a:cs typeface="Times New Roman"/>
              </a:rPr>
              <a:t> </a:t>
            </a:r>
            <a:r>
              <a:rPr sz="1400" dirty="0">
                <a:latin typeface="Times New Roman"/>
                <a:cs typeface="Times New Roman"/>
              </a:rPr>
              <a:t>the</a:t>
            </a:r>
            <a:r>
              <a:rPr sz="1400" spc="85" dirty="0">
                <a:latin typeface="Times New Roman"/>
                <a:cs typeface="Times New Roman"/>
              </a:rPr>
              <a:t> </a:t>
            </a:r>
            <a:r>
              <a:rPr sz="1400" dirty="0">
                <a:latin typeface="Times New Roman"/>
                <a:cs typeface="Times New Roman"/>
              </a:rPr>
              <a:t>existence</a:t>
            </a:r>
            <a:r>
              <a:rPr sz="1400" spc="85" dirty="0">
                <a:latin typeface="Times New Roman"/>
                <a:cs typeface="Times New Roman"/>
              </a:rPr>
              <a:t> </a:t>
            </a:r>
            <a:r>
              <a:rPr sz="1400" dirty="0">
                <a:latin typeface="Times New Roman"/>
                <a:cs typeface="Times New Roman"/>
              </a:rPr>
              <a:t>of</a:t>
            </a:r>
            <a:r>
              <a:rPr sz="1400" spc="85" dirty="0">
                <a:latin typeface="Times New Roman"/>
                <a:cs typeface="Times New Roman"/>
              </a:rPr>
              <a:t> </a:t>
            </a:r>
            <a:r>
              <a:rPr sz="1400" dirty="0">
                <a:latin typeface="Times New Roman"/>
                <a:cs typeface="Times New Roman"/>
              </a:rPr>
              <a:t>Simpler</a:t>
            </a:r>
            <a:r>
              <a:rPr sz="1400" spc="80" dirty="0">
                <a:latin typeface="Times New Roman"/>
                <a:cs typeface="Times New Roman"/>
              </a:rPr>
              <a:t> </a:t>
            </a:r>
            <a:r>
              <a:rPr sz="1400" dirty="0">
                <a:latin typeface="Times New Roman"/>
                <a:cs typeface="Times New Roman"/>
              </a:rPr>
              <a:t>Machine</a:t>
            </a:r>
            <a:r>
              <a:rPr sz="1400" spc="85" dirty="0">
                <a:latin typeface="Times New Roman"/>
                <a:cs typeface="Times New Roman"/>
              </a:rPr>
              <a:t> </a:t>
            </a:r>
            <a:r>
              <a:rPr sz="1400" dirty="0">
                <a:latin typeface="Times New Roman"/>
                <a:cs typeface="Times New Roman"/>
              </a:rPr>
              <a:t>Learning</a:t>
            </a:r>
            <a:r>
              <a:rPr sz="1400" spc="95" dirty="0">
                <a:latin typeface="Times New Roman"/>
                <a:cs typeface="Times New Roman"/>
              </a:rPr>
              <a:t> </a:t>
            </a:r>
            <a:r>
              <a:rPr sz="1400" dirty="0">
                <a:latin typeface="Times New Roman"/>
                <a:cs typeface="Times New Roman"/>
              </a:rPr>
              <a:t>Models,”</a:t>
            </a:r>
            <a:r>
              <a:rPr sz="1400" spc="80" dirty="0">
                <a:latin typeface="Times New Roman"/>
                <a:cs typeface="Times New Roman"/>
              </a:rPr>
              <a:t> </a:t>
            </a:r>
            <a:r>
              <a:rPr sz="1400" dirty="0">
                <a:latin typeface="Times New Roman"/>
                <a:cs typeface="Times New Roman"/>
              </a:rPr>
              <a:t>Semenova,</a:t>
            </a:r>
            <a:r>
              <a:rPr sz="1400" spc="75" dirty="0">
                <a:latin typeface="Times New Roman"/>
                <a:cs typeface="Times New Roman"/>
              </a:rPr>
              <a:t> </a:t>
            </a:r>
            <a:r>
              <a:rPr sz="1400" dirty="0">
                <a:latin typeface="Times New Roman"/>
                <a:cs typeface="Times New Roman"/>
              </a:rPr>
              <a:t>Rudin</a:t>
            </a:r>
            <a:r>
              <a:rPr sz="1400" spc="85" dirty="0">
                <a:latin typeface="Times New Roman"/>
                <a:cs typeface="Times New Roman"/>
              </a:rPr>
              <a:t> </a:t>
            </a:r>
            <a:r>
              <a:rPr sz="1400" dirty="0">
                <a:latin typeface="Times New Roman"/>
                <a:cs typeface="Times New Roman"/>
              </a:rPr>
              <a:t>&amp;</a:t>
            </a:r>
            <a:r>
              <a:rPr sz="1400" spc="105" dirty="0">
                <a:latin typeface="Times New Roman"/>
                <a:cs typeface="Times New Roman"/>
              </a:rPr>
              <a:t> </a:t>
            </a:r>
            <a:r>
              <a:rPr sz="1400" dirty="0">
                <a:latin typeface="Times New Roman"/>
                <a:cs typeface="Times New Roman"/>
              </a:rPr>
              <a:t>Parr,</a:t>
            </a:r>
            <a:r>
              <a:rPr sz="1400" spc="-10" dirty="0">
                <a:latin typeface="Times New Roman"/>
                <a:cs typeface="Times New Roman"/>
              </a:rPr>
              <a:t> </a:t>
            </a:r>
            <a:r>
              <a:rPr sz="1400" dirty="0">
                <a:latin typeface="Times New Roman"/>
                <a:cs typeface="Times New Roman"/>
              </a:rPr>
              <a:t>ACM</a:t>
            </a:r>
            <a:r>
              <a:rPr sz="1400" spc="100" dirty="0">
                <a:latin typeface="Times New Roman"/>
                <a:cs typeface="Times New Roman"/>
              </a:rPr>
              <a:t> </a:t>
            </a:r>
            <a:r>
              <a:rPr sz="1400" spc="-10" dirty="0">
                <a:latin typeface="Times New Roman"/>
                <a:cs typeface="Times New Roman"/>
              </a:rPr>
              <a:t>FAccT,</a:t>
            </a:r>
            <a:r>
              <a:rPr sz="1400" spc="80" dirty="0">
                <a:latin typeface="Times New Roman"/>
                <a:cs typeface="Times New Roman"/>
              </a:rPr>
              <a:t> </a:t>
            </a:r>
            <a:r>
              <a:rPr sz="1400" spc="-20" dirty="0">
                <a:latin typeface="Times New Roman"/>
                <a:cs typeface="Times New Roman"/>
              </a:rPr>
              <a:t>2022</a:t>
            </a:r>
            <a:endParaRPr sz="1400">
              <a:latin typeface="Times New Roman"/>
              <a:cs typeface="Times New Roman"/>
            </a:endParaRPr>
          </a:p>
        </p:txBody>
      </p:sp>
      <p:pic>
        <p:nvPicPr>
          <p:cNvPr id="18" name="object 18">
            <a:extLst>
              <a:ext uri="{C183D7F6-B498-43B3-948B-1728B52AA6E4}">
                <adec:decorative xmlns:adec="http://schemas.microsoft.com/office/drawing/2017/decorative" val="1"/>
              </a:ext>
            </a:extLst>
          </p:cNvPr>
          <p:cNvPicPr/>
          <p:nvPr/>
        </p:nvPicPr>
        <p:blipFill>
          <a:blip r:embed="rId5" cstate="print"/>
          <a:stretch>
            <a:fillRect/>
          </a:stretch>
        </p:blipFill>
        <p:spPr>
          <a:xfrm>
            <a:off x="4770844" y="4020477"/>
            <a:ext cx="233133" cy="39598"/>
          </a:xfrm>
          <a:prstGeom prst="rect">
            <a:avLst/>
          </a:prstGeom>
        </p:spPr>
      </p:pic>
      <p:grpSp>
        <p:nvGrpSpPr>
          <p:cNvPr id="19" name="object 19">
            <a:extLst>
              <a:ext uri="{C183D7F6-B498-43B3-948B-1728B52AA6E4}">
                <adec:decorative xmlns:adec="http://schemas.microsoft.com/office/drawing/2017/decorative" val="1"/>
              </a:ext>
            </a:extLst>
          </p:cNvPr>
          <p:cNvGrpSpPr/>
          <p:nvPr/>
        </p:nvGrpSpPr>
        <p:grpSpPr>
          <a:xfrm>
            <a:off x="9293023" y="3765893"/>
            <a:ext cx="370840" cy="249554"/>
            <a:chOff x="9293023" y="3765893"/>
            <a:chExt cx="370840" cy="249554"/>
          </a:xfrm>
        </p:grpSpPr>
        <p:pic>
          <p:nvPicPr>
            <p:cNvPr id="20" name="object 20"/>
            <p:cNvPicPr/>
            <p:nvPr/>
          </p:nvPicPr>
          <p:blipFill>
            <a:blip r:embed="rId6" cstate="print"/>
            <a:stretch>
              <a:fillRect/>
            </a:stretch>
          </p:blipFill>
          <p:spPr>
            <a:xfrm>
              <a:off x="9293023" y="3765893"/>
              <a:ext cx="259040" cy="191076"/>
            </a:xfrm>
            <a:prstGeom prst="rect">
              <a:avLst/>
            </a:prstGeom>
          </p:spPr>
        </p:pic>
        <p:pic>
          <p:nvPicPr>
            <p:cNvPr id="21" name="object 21"/>
            <p:cNvPicPr/>
            <p:nvPr/>
          </p:nvPicPr>
          <p:blipFill>
            <a:blip r:embed="rId7" cstate="print"/>
            <a:stretch>
              <a:fillRect/>
            </a:stretch>
          </p:blipFill>
          <p:spPr>
            <a:xfrm>
              <a:off x="9374809" y="3971518"/>
              <a:ext cx="289001" cy="43637"/>
            </a:xfrm>
            <a:prstGeom prst="rect">
              <a:avLst/>
            </a:prstGeom>
          </p:spPr>
        </p:pic>
      </p:grpSp>
      <p:pic>
        <p:nvPicPr>
          <p:cNvPr id="22" name="object 22">
            <a:extLst>
              <a:ext uri="{C183D7F6-B498-43B3-948B-1728B52AA6E4}">
                <adec:decorative xmlns:adec="http://schemas.microsoft.com/office/drawing/2017/decorative" val="1"/>
              </a:ext>
            </a:extLst>
          </p:cNvPr>
          <p:cNvPicPr/>
          <p:nvPr/>
        </p:nvPicPr>
        <p:blipFill>
          <a:blip r:embed="rId8" cstate="print"/>
          <a:stretch>
            <a:fillRect/>
          </a:stretch>
        </p:blipFill>
        <p:spPr>
          <a:xfrm>
            <a:off x="9363870" y="4066985"/>
            <a:ext cx="251651" cy="227329"/>
          </a:xfrm>
          <a:prstGeom prst="rect">
            <a:avLst/>
          </a:prstGeom>
        </p:spPr>
      </p:pic>
      <p:pic>
        <p:nvPicPr>
          <p:cNvPr id="23" name="object 23">
            <a:extLst>
              <a:ext uri="{C183D7F6-B498-43B3-948B-1728B52AA6E4}">
                <adec:decorative xmlns:adec="http://schemas.microsoft.com/office/drawing/2017/decorative" val="1"/>
              </a:ext>
            </a:extLst>
          </p:cNvPr>
          <p:cNvPicPr/>
          <p:nvPr/>
        </p:nvPicPr>
        <p:blipFill>
          <a:blip r:embed="rId9" cstate="print"/>
          <a:stretch>
            <a:fillRect/>
          </a:stretch>
        </p:blipFill>
        <p:spPr>
          <a:xfrm>
            <a:off x="4815025" y="4165053"/>
            <a:ext cx="203925" cy="184056"/>
          </a:xfrm>
          <a:prstGeom prst="rect">
            <a:avLst/>
          </a:prstGeom>
        </p:spPr>
      </p:pic>
      <p:pic>
        <p:nvPicPr>
          <p:cNvPr id="24" name="object 24">
            <a:extLst>
              <a:ext uri="{C183D7F6-B498-43B3-948B-1728B52AA6E4}">
                <adec:decorative xmlns:adec="http://schemas.microsoft.com/office/drawing/2017/decorative" val="1"/>
              </a:ext>
            </a:extLst>
          </p:cNvPr>
          <p:cNvPicPr/>
          <p:nvPr/>
        </p:nvPicPr>
        <p:blipFill>
          <a:blip r:embed="rId10" cstate="print"/>
          <a:stretch>
            <a:fillRect/>
          </a:stretch>
        </p:blipFill>
        <p:spPr>
          <a:xfrm>
            <a:off x="4694575" y="3782649"/>
            <a:ext cx="318043" cy="182681"/>
          </a:xfrm>
          <a:prstGeom prst="rect">
            <a:avLst/>
          </a:prstGeom>
        </p:spPr>
      </p:pic>
      <p:pic>
        <p:nvPicPr>
          <p:cNvPr id="25" name="object 25">
            <a:extLst>
              <a:ext uri="{C183D7F6-B498-43B3-948B-1728B52AA6E4}">
                <adec:decorative xmlns:adec="http://schemas.microsoft.com/office/drawing/2017/decorative" val="1"/>
              </a:ext>
            </a:extLst>
          </p:cNvPr>
          <p:cNvPicPr/>
          <p:nvPr/>
        </p:nvPicPr>
        <p:blipFill>
          <a:blip r:embed="rId11" cstate="print"/>
          <a:stretch>
            <a:fillRect/>
          </a:stretch>
        </p:blipFill>
        <p:spPr>
          <a:xfrm>
            <a:off x="8302294" y="4783683"/>
            <a:ext cx="39598" cy="39598"/>
          </a:xfrm>
          <a:prstGeom prst="rect">
            <a:avLst/>
          </a:prstGeom>
        </p:spPr>
      </p:pic>
      <p:pic>
        <p:nvPicPr>
          <p:cNvPr id="26" name="object 26">
            <a:extLst>
              <a:ext uri="{C183D7F6-B498-43B3-948B-1728B52AA6E4}">
                <adec:decorative xmlns:adec="http://schemas.microsoft.com/office/drawing/2017/decorative" val="1"/>
              </a:ext>
            </a:extLst>
          </p:cNvPr>
          <p:cNvPicPr/>
          <p:nvPr/>
        </p:nvPicPr>
        <p:blipFill>
          <a:blip r:embed="rId12" cstate="print"/>
          <a:stretch>
            <a:fillRect/>
          </a:stretch>
        </p:blipFill>
        <p:spPr>
          <a:xfrm>
            <a:off x="8403387" y="4737315"/>
            <a:ext cx="39598" cy="39598"/>
          </a:xfrm>
          <a:prstGeom prst="rect">
            <a:avLst/>
          </a:prstGeom>
        </p:spPr>
      </p:pic>
      <p:pic>
        <p:nvPicPr>
          <p:cNvPr id="27" name="object 27">
            <a:extLst>
              <a:ext uri="{C183D7F6-B498-43B3-948B-1728B52AA6E4}">
                <adec:decorative xmlns:adec="http://schemas.microsoft.com/office/drawing/2017/decorative" val="1"/>
              </a:ext>
            </a:extLst>
          </p:cNvPr>
          <p:cNvPicPr/>
          <p:nvPr/>
        </p:nvPicPr>
        <p:blipFill>
          <a:blip r:embed="rId13" cstate="print"/>
          <a:stretch>
            <a:fillRect/>
          </a:stretch>
        </p:blipFill>
        <p:spPr>
          <a:xfrm>
            <a:off x="8335708" y="4996802"/>
            <a:ext cx="39598" cy="39598"/>
          </a:xfrm>
          <a:prstGeom prst="rect">
            <a:avLst/>
          </a:prstGeom>
        </p:spPr>
      </p:pic>
      <p:pic>
        <p:nvPicPr>
          <p:cNvPr id="28" name="object 28">
            <a:extLst>
              <a:ext uri="{C183D7F6-B498-43B3-948B-1728B52AA6E4}">
                <adec:decorative xmlns:adec="http://schemas.microsoft.com/office/drawing/2017/decorative" val="1"/>
              </a:ext>
            </a:extLst>
          </p:cNvPr>
          <p:cNvPicPr/>
          <p:nvPr/>
        </p:nvPicPr>
        <p:blipFill>
          <a:blip r:embed="rId14" cstate="print"/>
          <a:stretch>
            <a:fillRect/>
          </a:stretch>
        </p:blipFill>
        <p:spPr>
          <a:xfrm>
            <a:off x="8516861" y="4841278"/>
            <a:ext cx="39598" cy="39598"/>
          </a:xfrm>
          <a:prstGeom prst="rect">
            <a:avLst/>
          </a:prstGeom>
        </p:spPr>
      </p:pic>
      <p:pic>
        <p:nvPicPr>
          <p:cNvPr id="29" name="object 29">
            <a:extLst>
              <a:ext uri="{C183D7F6-B498-43B3-948B-1728B52AA6E4}">
                <adec:decorative xmlns:adec="http://schemas.microsoft.com/office/drawing/2017/decorative" val="1"/>
              </a:ext>
            </a:extLst>
          </p:cNvPr>
          <p:cNvPicPr/>
          <p:nvPr/>
        </p:nvPicPr>
        <p:blipFill>
          <a:blip r:embed="rId15" cstate="print"/>
          <a:stretch>
            <a:fillRect/>
          </a:stretch>
        </p:blipFill>
        <p:spPr>
          <a:xfrm>
            <a:off x="8547100" y="5002847"/>
            <a:ext cx="39598" cy="39598"/>
          </a:xfrm>
          <a:prstGeom prst="rect">
            <a:avLst/>
          </a:prstGeom>
        </p:spPr>
      </p:pic>
      <p:pic>
        <p:nvPicPr>
          <p:cNvPr id="30" name="object 30">
            <a:extLst>
              <a:ext uri="{C183D7F6-B498-43B3-948B-1728B52AA6E4}">
                <adec:decorative xmlns:adec="http://schemas.microsoft.com/office/drawing/2017/decorative" val="1"/>
              </a:ext>
            </a:extLst>
          </p:cNvPr>
          <p:cNvPicPr/>
          <p:nvPr/>
        </p:nvPicPr>
        <p:blipFill>
          <a:blip r:embed="rId16" cstate="print"/>
          <a:stretch>
            <a:fillRect/>
          </a:stretch>
        </p:blipFill>
        <p:spPr>
          <a:xfrm>
            <a:off x="8744953" y="4724069"/>
            <a:ext cx="39598" cy="39598"/>
          </a:xfrm>
          <a:prstGeom prst="rect">
            <a:avLst/>
          </a:prstGeom>
        </p:spPr>
      </p:pic>
      <p:pic>
        <p:nvPicPr>
          <p:cNvPr id="31" name="object 31">
            <a:extLst>
              <a:ext uri="{C183D7F6-B498-43B3-948B-1728B52AA6E4}">
                <adec:decorative xmlns:adec="http://schemas.microsoft.com/office/drawing/2017/decorative" val="1"/>
              </a:ext>
            </a:extLst>
          </p:cNvPr>
          <p:cNvPicPr/>
          <p:nvPr/>
        </p:nvPicPr>
        <p:blipFill>
          <a:blip r:embed="rId17" cstate="print"/>
          <a:stretch>
            <a:fillRect/>
          </a:stretch>
        </p:blipFill>
        <p:spPr>
          <a:xfrm>
            <a:off x="8587130" y="4751717"/>
            <a:ext cx="39598" cy="39598"/>
          </a:xfrm>
          <a:prstGeom prst="rect">
            <a:avLst/>
          </a:prstGeom>
        </p:spPr>
      </p:pic>
      <p:pic>
        <p:nvPicPr>
          <p:cNvPr id="32" name="object 32">
            <a:extLst>
              <a:ext uri="{C183D7F6-B498-43B3-948B-1728B52AA6E4}">
                <adec:decorative xmlns:adec="http://schemas.microsoft.com/office/drawing/2017/decorative" val="1"/>
              </a:ext>
            </a:extLst>
          </p:cNvPr>
          <p:cNvPicPr/>
          <p:nvPr/>
        </p:nvPicPr>
        <p:blipFill>
          <a:blip r:embed="rId18" cstate="print"/>
          <a:stretch>
            <a:fillRect/>
          </a:stretch>
        </p:blipFill>
        <p:spPr>
          <a:xfrm>
            <a:off x="8706649" y="4916157"/>
            <a:ext cx="39598" cy="39598"/>
          </a:xfrm>
          <a:prstGeom prst="rect">
            <a:avLst/>
          </a:prstGeom>
        </p:spPr>
      </p:pic>
      <p:pic>
        <p:nvPicPr>
          <p:cNvPr id="33" name="object 33">
            <a:extLst>
              <a:ext uri="{C183D7F6-B498-43B3-948B-1728B52AA6E4}">
                <adec:decorative xmlns:adec="http://schemas.microsoft.com/office/drawing/2017/decorative" val="1"/>
              </a:ext>
            </a:extLst>
          </p:cNvPr>
          <p:cNvPicPr/>
          <p:nvPr/>
        </p:nvPicPr>
        <p:blipFill>
          <a:blip r:embed="rId19" cstate="print"/>
          <a:stretch>
            <a:fillRect/>
          </a:stretch>
        </p:blipFill>
        <p:spPr>
          <a:xfrm>
            <a:off x="8832798" y="4781956"/>
            <a:ext cx="39585" cy="39598"/>
          </a:xfrm>
          <a:prstGeom prst="rect">
            <a:avLst/>
          </a:prstGeom>
        </p:spPr>
      </p:pic>
      <p:pic>
        <p:nvPicPr>
          <p:cNvPr id="34" name="object 34">
            <a:extLst>
              <a:ext uri="{C183D7F6-B498-43B3-948B-1728B52AA6E4}">
                <adec:decorative xmlns:adec="http://schemas.microsoft.com/office/drawing/2017/decorative" val="1"/>
              </a:ext>
            </a:extLst>
          </p:cNvPr>
          <p:cNvPicPr/>
          <p:nvPr/>
        </p:nvPicPr>
        <p:blipFill>
          <a:blip r:embed="rId20" cstate="print"/>
          <a:stretch>
            <a:fillRect/>
          </a:stretch>
        </p:blipFill>
        <p:spPr>
          <a:xfrm>
            <a:off x="8808605" y="5003431"/>
            <a:ext cx="39585" cy="39598"/>
          </a:xfrm>
          <a:prstGeom prst="rect">
            <a:avLst/>
          </a:prstGeom>
        </p:spPr>
      </p:pic>
      <p:pic>
        <p:nvPicPr>
          <p:cNvPr id="35" name="object 35">
            <a:extLst>
              <a:ext uri="{C183D7F6-B498-43B3-948B-1728B52AA6E4}">
                <adec:decorative xmlns:adec="http://schemas.microsoft.com/office/drawing/2017/decorative" val="1"/>
              </a:ext>
            </a:extLst>
          </p:cNvPr>
          <p:cNvPicPr/>
          <p:nvPr/>
        </p:nvPicPr>
        <p:blipFill>
          <a:blip r:embed="rId21" cstate="print"/>
          <a:stretch>
            <a:fillRect/>
          </a:stretch>
        </p:blipFill>
        <p:spPr>
          <a:xfrm>
            <a:off x="9081909" y="4720615"/>
            <a:ext cx="39598" cy="39598"/>
          </a:xfrm>
          <a:prstGeom prst="rect">
            <a:avLst/>
          </a:prstGeom>
        </p:spPr>
      </p:pic>
      <p:pic>
        <p:nvPicPr>
          <p:cNvPr id="36" name="object 36">
            <a:extLst>
              <a:ext uri="{C183D7F6-B498-43B3-948B-1728B52AA6E4}">
                <adec:decorative xmlns:adec="http://schemas.microsoft.com/office/drawing/2017/decorative" val="1"/>
              </a:ext>
            </a:extLst>
          </p:cNvPr>
          <p:cNvPicPr/>
          <p:nvPr/>
        </p:nvPicPr>
        <p:blipFill>
          <a:blip r:embed="rId22" cstate="print"/>
          <a:stretch>
            <a:fillRect/>
          </a:stretch>
        </p:blipFill>
        <p:spPr>
          <a:xfrm>
            <a:off x="8928696" y="4896865"/>
            <a:ext cx="39598" cy="39598"/>
          </a:xfrm>
          <a:prstGeom prst="rect">
            <a:avLst/>
          </a:prstGeom>
        </p:spPr>
      </p:pic>
      <p:pic>
        <p:nvPicPr>
          <p:cNvPr id="37" name="object 37">
            <a:extLst>
              <a:ext uri="{C183D7F6-B498-43B3-948B-1728B52AA6E4}">
                <adec:decorative xmlns:adec="http://schemas.microsoft.com/office/drawing/2017/decorative" val="1"/>
              </a:ext>
            </a:extLst>
          </p:cNvPr>
          <p:cNvPicPr/>
          <p:nvPr/>
        </p:nvPicPr>
        <p:blipFill>
          <a:blip r:embed="rId23" cstate="print"/>
          <a:stretch>
            <a:fillRect/>
          </a:stretch>
        </p:blipFill>
        <p:spPr>
          <a:xfrm>
            <a:off x="8929852" y="4707648"/>
            <a:ext cx="39598" cy="39598"/>
          </a:xfrm>
          <a:prstGeom prst="rect">
            <a:avLst/>
          </a:prstGeom>
        </p:spPr>
      </p:pic>
      <p:pic>
        <p:nvPicPr>
          <p:cNvPr id="38" name="object 38">
            <a:extLst>
              <a:ext uri="{C183D7F6-B498-43B3-948B-1728B52AA6E4}">
                <adec:decorative xmlns:adec="http://schemas.microsoft.com/office/drawing/2017/decorative" val="1"/>
              </a:ext>
            </a:extLst>
          </p:cNvPr>
          <p:cNvPicPr/>
          <p:nvPr/>
        </p:nvPicPr>
        <p:blipFill>
          <a:blip r:embed="rId24" cstate="print"/>
          <a:stretch>
            <a:fillRect/>
          </a:stretch>
        </p:blipFill>
        <p:spPr>
          <a:xfrm>
            <a:off x="8960663" y="5001983"/>
            <a:ext cx="39598" cy="39598"/>
          </a:xfrm>
          <a:prstGeom prst="rect">
            <a:avLst/>
          </a:prstGeom>
        </p:spPr>
      </p:pic>
      <p:pic>
        <p:nvPicPr>
          <p:cNvPr id="39" name="object 39">
            <a:extLst>
              <a:ext uri="{C183D7F6-B498-43B3-948B-1728B52AA6E4}">
                <adec:decorative xmlns:adec="http://schemas.microsoft.com/office/drawing/2017/decorative" val="1"/>
              </a:ext>
            </a:extLst>
          </p:cNvPr>
          <p:cNvPicPr/>
          <p:nvPr/>
        </p:nvPicPr>
        <p:blipFill>
          <a:blip r:embed="rId25" cstate="print"/>
          <a:stretch>
            <a:fillRect/>
          </a:stretch>
        </p:blipFill>
        <p:spPr>
          <a:xfrm>
            <a:off x="9162262" y="4938915"/>
            <a:ext cx="39598" cy="3959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8597" y="1577340"/>
            <a:ext cx="5896610" cy="421640"/>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002060"/>
                </a:solidFill>
                <a:latin typeface="Times New Roman"/>
                <a:cs typeface="Times New Roman"/>
              </a:rPr>
              <a:t>My</a:t>
            </a:r>
            <a:r>
              <a:rPr sz="2600" spc="-90" dirty="0">
                <a:solidFill>
                  <a:srgbClr val="002060"/>
                </a:solidFill>
                <a:latin typeface="Times New Roman"/>
                <a:cs typeface="Times New Roman"/>
              </a:rPr>
              <a:t> </a:t>
            </a:r>
            <a:r>
              <a:rPr sz="2600" spc="-20" dirty="0">
                <a:solidFill>
                  <a:srgbClr val="002060"/>
                </a:solidFill>
                <a:latin typeface="Times New Roman"/>
                <a:cs typeface="Times New Roman"/>
              </a:rPr>
              <a:t>hypothesis:</a:t>
            </a:r>
            <a:r>
              <a:rPr sz="2600" spc="-120" dirty="0">
                <a:solidFill>
                  <a:srgbClr val="002060"/>
                </a:solidFill>
                <a:latin typeface="Times New Roman"/>
                <a:cs typeface="Times New Roman"/>
              </a:rPr>
              <a:t> </a:t>
            </a:r>
            <a:r>
              <a:rPr sz="2600" dirty="0">
                <a:solidFill>
                  <a:srgbClr val="002060"/>
                </a:solidFill>
                <a:latin typeface="Times New Roman"/>
                <a:cs typeface="Times New Roman"/>
              </a:rPr>
              <a:t>The</a:t>
            </a:r>
            <a:r>
              <a:rPr sz="2600" spc="-70" dirty="0">
                <a:solidFill>
                  <a:srgbClr val="002060"/>
                </a:solidFill>
                <a:latin typeface="Times New Roman"/>
                <a:cs typeface="Times New Roman"/>
              </a:rPr>
              <a:t> </a:t>
            </a:r>
            <a:r>
              <a:rPr sz="2600" spc="-10" dirty="0">
                <a:solidFill>
                  <a:srgbClr val="002060"/>
                </a:solidFill>
                <a:latin typeface="Times New Roman"/>
                <a:cs typeface="Times New Roman"/>
              </a:rPr>
              <a:t>“Rashomon</a:t>
            </a:r>
            <a:r>
              <a:rPr sz="2600" spc="-80" dirty="0">
                <a:solidFill>
                  <a:srgbClr val="002060"/>
                </a:solidFill>
                <a:latin typeface="Times New Roman"/>
                <a:cs typeface="Times New Roman"/>
              </a:rPr>
              <a:t> </a:t>
            </a:r>
            <a:r>
              <a:rPr sz="2600" dirty="0">
                <a:solidFill>
                  <a:srgbClr val="002060"/>
                </a:solidFill>
                <a:latin typeface="Times New Roman"/>
                <a:cs typeface="Times New Roman"/>
              </a:rPr>
              <a:t>Set”</a:t>
            </a:r>
            <a:r>
              <a:rPr sz="2600" spc="-114" dirty="0">
                <a:solidFill>
                  <a:srgbClr val="002060"/>
                </a:solidFill>
                <a:latin typeface="Times New Roman"/>
                <a:cs typeface="Times New Roman"/>
              </a:rPr>
              <a:t> </a:t>
            </a:r>
            <a:r>
              <a:rPr sz="2600" spc="-10" dirty="0">
                <a:solidFill>
                  <a:srgbClr val="002060"/>
                </a:solidFill>
                <a:latin typeface="Times New Roman"/>
                <a:cs typeface="Times New Roman"/>
              </a:rPr>
              <a:t>Theory</a:t>
            </a:r>
            <a:endParaRPr sz="2600" dirty="0">
              <a:latin typeface="Times New Roman"/>
              <a:cs typeface="Times New Roman"/>
            </a:endParaRPr>
          </a:p>
        </p:txBody>
      </p:sp>
      <p:sp>
        <p:nvSpPr>
          <p:cNvPr id="14" name="object 14"/>
          <p:cNvSpPr txBox="1"/>
          <p:nvPr/>
        </p:nvSpPr>
        <p:spPr>
          <a:xfrm>
            <a:off x="2281038" y="2080793"/>
            <a:ext cx="2114550" cy="824230"/>
          </a:xfrm>
          <a:prstGeom prst="rect">
            <a:avLst/>
          </a:prstGeom>
        </p:spPr>
        <p:txBody>
          <a:bodyPr vert="horz" wrap="square" lIns="0" tIns="12700" rIns="0" bIns="0" rtlCol="0">
            <a:spAutoFit/>
          </a:bodyPr>
          <a:lstStyle/>
          <a:p>
            <a:pPr marL="685800">
              <a:lnSpc>
                <a:spcPct val="100000"/>
              </a:lnSpc>
              <a:spcBef>
                <a:spcPts val="100"/>
              </a:spcBef>
            </a:pPr>
            <a:r>
              <a:rPr sz="1900" dirty="0">
                <a:latin typeface="Times New Roman"/>
                <a:cs typeface="Times New Roman"/>
              </a:rPr>
              <a:t>Rashomon</a:t>
            </a:r>
            <a:r>
              <a:rPr sz="1900" spc="80" dirty="0">
                <a:latin typeface="Times New Roman"/>
                <a:cs typeface="Times New Roman"/>
              </a:rPr>
              <a:t> </a:t>
            </a:r>
            <a:r>
              <a:rPr sz="1900" spc="-25" dirty="0">
                <a:latin typeface="Times New Roman"/>
                <a:cs typeface="Times New Roman"/>
              </a:rPr>
              <a:t>Set</a:t>
            </a:r>
            <a:endParaRPr sz="1900">
              <a:latin typeface="Times New Roman"/>
              <a:cs typeface="Times New Roman"/>
            </a:endParaRPr>
          </a:p>
          <a:p>
            <a:pPr marL="12700">
              <a:lnSpc>
                <a:spcPct val="100000"/>
              </a:lnSpc>
              <a:spcBef>
                <a:spcPts val="1725"/>
              </a:spcBef>
            </a:pPr>
            <a:r>
              <a:rPr sz="1900" dirty="0">
                <a:latin typeface="Times New Roman"/>
                <a:cs typeface="Times New Roman"/>
              </a:rPr>
              <a:t>Good</a:t>
            </a:r>
            <a:r>
              <a:rPr sz="1900" spc="50"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p:txBody>
      </p:sp>
      <p:sp>
        <p:nvSpPr>
          <p:cNvPr id="13" name="object 13"/>
          <p:cNvSpPr txBox="1"/>
          <p:nvPr/>
        </p:nvSpPr>
        <p:spPr>
          <a:xfrm>
            <a:off x="552395" y="5266042"/>
            <a:ext cx="3775710" cy="595630"/>
          </a:xfrm>
          <a:prstGeom prst="rect">
            <a:avLst/>
          </a:prstGeom>
        </p:spPr>
        <p:txBody>
          <a:bodyPr vert="horz" wrap="square" lIns="0" tIns="12700" rIns="0" bIns="0" rtlCol="0">
            <a:spAutoFit/>
          </a:bodyPr>
          <a:lstStyle/>
          <a:p>
            <a:pPr marL="2687955">
              <a:lnSpc>
                <a:spcPts val="2245"/>
              </a:lnSpc>
              <a:spcBef>
                <a:spcPts val="100"/>
              </a:spcBef>
            </a:pPr>
            <a:r>
              <a:rPr sz="1900" dirty="0">
                <a:latin typeface="Times New Roman"/>
                <a:cs typeface="Times New Roman"/>
              </a:rPr>
              <a:t>All</a:t>
            </a:r>
            <a:r>
              <a:rPr sz="1900" spc="20"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a:p>
            <a:pPr marL="12700">
              <a:lnSpc>
                <a:spcPts val="2245"/>
              </a:lnSpc>
            </a:pPr>
            <a:r>
              <a:rPr sz="1900" dirty="0">
                <a:latin typeface="Times New Roman"/>
                <a:cs typeface="Times New Roman"/>
              </a:rPr>
              <a:t>Simple</a:t>
            </a:r>
            <a:r>
              <a:rPr sz="1900" spc="35"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p:txBody>
      </p:sp>
      <p:sp>
        <p:nvSpPr>
          <p:cNvPr id="3" name="object 3">
            <a:extLst>
              <a:ext uri="{C183D7F6-B498-43B3-948B-1728B52AA6E4}">
                <adec:decorative xmlns:adec="http://schemas.microsoft.com/office/drawing/2017/decorative" val="0"/>
              </a:ext>
            </a:extLst>
          </p:cNvPr>
          <p:cNvSpPr txBox="1"/>
          <p:nvPr/>
        </p:nvSpPr>
        <p:spPr>
          <a:xfrm>
            <a:off x="5938121" y="3370071"/>
            <a:ext cx="2512060" cy="1153795"/>
          </a:xfrm>
          <a:prstGeom prst="rect">
            <a:avLst/>
          </a:prstGeom>
        </p:spPr>
        <p:txBody>
          <a:bodyPr vert="horz" wrap="square" lIns="0" tIns="12700" rIns="0" bIns="0" rtlCol="0">
            <a:spAutoFit/>
          </a:bodyPr>
          <a:lstStyle/>
          <a:p>
            <a:pPr marL="506095">
              <a:lnSpc>
                <a:spcPct val="100000"/>
              </a:lnSpc>
              <a:spcBef>
                <a:spcPts val="100"/>
              </a:spcBef>
            </a:pPr>
            <a:r>
              <a:rPr sz="1900" spc="-10" dirty="0">
                <a:latin typeface="Times New Roman"/>
                <a:cs typeface="Times New Roman"/>
              </a:rPr>
              <a:t>Implication:</a:t>
            </a:r>
            <a:endParaRPr sz="1900">
              <a:latin typeface="Times New Roman"/>
              <a:cs typeface="Times New Roman"/>
            </a:endParaRPr>
          </a:p>
          <a:p>
            <a:pPr>
              <a:lnSpc>
                <a:spcPct val="100000"/>
              </a:lnSpc>
              <a:spcBef>
                <a:spcPts val="25"/>
              </a:spcBef>
            </a:pPr>
            <a:endParaRPr sz="1750">
              <a:latin typeface="Times New Roman"/>
              <a:cs typeface="Times New Roman"/>
            </a:endParaRPr>
          </a:p>
          <a:p>
            <a:pPr marL="12700" marR="5080">
              <a:lnSpc>
                <a:spcPct val="100000"/>
              </a:lnSpc>
            </a:pPr>
            <a:r>
              <a:rPr sz="1900" dirty="0">
                <a:latin typeface="Times New Roman"/>
                <a:cs typeface="Times New Roman"/>
              </a:rPr>
              <a:t>Optimizing</a:t>
            </a:r>
            <a:r>
              <a:rPr sz="1900" spc="45" dirty="0">
                <a:latin typeface="Times New Roman"/>
                <a:cs typeface="Times New Roman"/>
              </a:rPr>
              <a:t> </a:t>
            </a:r>
            <a:r>
              <a:rPr sz="1900" dirty="0">
                <a:latin typeface="Times New Roman"/>
                <a:cs typeface="Times New Roman"/>
              </a:rPr>
              <a:t>for</a:t>
            </a:r>
            <a:r>
              <a:rPr sz="1900" spc="45" dirty="0">
                <a:latin typeface="Times New Roman"/>
                <a:cs typeface="Times New Roman"/>
              </a:rPr>
              <a:t> </a:t>
            </a:r>
            <a:r>
              <a:rPr sz="1900" spc="-10" dirty="0">
                <a:latin typeface="Times New Roman"/>
                <a:cs typeface="Times New Roman"/>
              </a:rPr>
              <a:t>simplicity </a:t>
            </a:r>
            <a:r>
              <a:rPr sz="1900" dirty="0">
                <a:latin typeface="Times New Roman"/>
                <a:cs typeface="Times New Roman"/>
              </a:rPr>
              <a:t>won’t</a:t>
            </a:r>
            <a:r>
              <a:rPr sz="1900" spc="20" dirty="0">
                <a:latin typeface="Times New Roman"/>
                <a:cs typeface="Times New Roman"/>
              </a:rPr>
              <a:t> </a:t>
            </a:r>
            <a:r>
              <a:rPr sz="1900" dirty="0">
                <a:latin typeface="Times New Roman"/>
                <a:cs typeface="Times New Roman"/>
              </a:rPr>
              <a:t>sacrifice</a:t>
            </a:r>
            <a:r>
              <a:rPr sz="1900" spc="35" dirty="0">
                <a:latin typeface="Times New Roman"/>
                <a:cs typeface="Times New Roman"/>
              </a:rPr>
              <a:t> </a:t>
            </a:r>
            <a:r>
              <a:rPr sz="1900" spc="-10" dirty="0">
                <a:latin typeface="Times New Roman"/>
                <a:cs typeface="Times New Roman"/>
              </a:rPr>
              <a:t>accuracy.</a:t>
            </a:r>
            <a:endParaRPr sz="1900">
              <a:latin typeface="Times New Roman"/>
              <a:cs typeface="Times New Roman"/>
            </a:endParaRPr>
          </a:p>
        </p:txBody>
      </p:sp>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6878289" y="1660207"/>
            <a:ext cx="2325299" cy="972819"/>
          </a:xfrm>
          <a:prstGeom prst="rect">
            <a:avLst/>
          </a:prstGeom>
        </p:spPr>
      </p:pic>
      <p:pic>
        <p:nvPicPr>
          <p:cNvPr id="5" name="object 5">
            <a:extLst>
              <a:ext uri="{C183D7F6-B498-43B3-948B-1728B52AA6E4}">
                <adec:decorative xmlns:adec="http://schemas.microsoft.com/office/drawing/2017/decorative" val="1"/>
              </a:ext>
            </a:extLst>
          </p:cNvPr>
          <p:cNvPicPr/>
          <p:nvPr/>
        </p:nvPicPr>
        <p:blipFill>
          <a:blip r:embed="rId3" cstate="print"/>
          <a:stretch>
            <a:fillRect/>
          </a:stretch>
        </p:blipFill>
        <p:spPr>
          <a:xfrm>
            <a:off x="5260371" y="4456821"/>
            <a:ext cx="474803" cy="532640"/>
          </a:xfrm>
          <a:prstGeom prst="rect">
            <a:avLst/>
          </a:prstGeom>
        </p:spPr>
      </p:pic>
      <p:grpSp>
        <p:nvGrpSpPr>
          <p:cNvPr id="6" name="object 6">
            <a:extLst>
              <a:ext uri="{C183D7F6-B498-43B3-948B-1728B52AA6E4}">
                <adec:decorative xmlns:adec="http://schemas.microsoft.com/office/drawing/2017/decorative" val="1"/>
              </a:ext>
            </a:extLst>
          </p:cNvPr>
          <p:cNvGrpSpPr/>
          <p:nvPr/>
        </p:nvGrpSpPr>
        <p:grpSpPr>
          <a:xfrm>
            <a:off x="8228559" y="3052290"/>
            <a:ext cx="485140" cy="624205"/>
            <a:chOff x="8228559" y="3052290"/>
            <a:chExt cx="485140" cy="624205"/>
          </a:xfrm>
        </p:grpSpPr>
        <p:pic>
          <p:nvPicPr>
            <p:cNvPr id="7" name="object 7"/>
            <p:cNvPicPr/>
            <p:nvPr/>
          </p:nvPicPr>
          <p:blipFill>
            <a:blip r:embed="rId4" cstate="print"/>
            <a:stretch>
              <a:fillRect/>
            </a:stretch>
          </p:blipFill>
          <p:spPr>
            <a:xfrm>
              <a:off x="8406943" y="3599594"/>
              <a:ext cx="306201" cy="76712"/>
            </a:xfrm>
            <a:prstGeom prst="rect">
              <a:avLst/>
            </a:prstGeom>
          </p:spPr>
        </p:pic>
        <p:pic>
          <p:nvPicPr>
            <p:cNvPr id="8" name="object 8"/>
            <p:cNvPicPr/>
            <p:nvPr/>
          </p:nvPicPr>
          <p:blipFill>
            <a:blip r:embed="rId5" cstate="print"/>
            <a:stretch>
              <a:fillRect/>
            </a:stretch>
          </p:blipFill>
          <p:spPr>
            <a:xfrm>
              <a:off x="8228559" y="3052290"/>
              <a:ext cx="227890" cy="507012"/>
            </a:xfrm>
            <a:prstGeom prst="rect">
              <a:avLst/>
            </a:prstGeom>
          </p:spPr>
        </p:pic>
      </p:grpSp>
      <p:grpSp>
        <p:nvGrpSpPr>
          <p:cNvPr id="9" name="object 9">
            <a:extLst>
              <a:ext uri="{C183D7F6-B498-43B3-948B-1728B52AA6E4}">
                <adec:decorative xmlns:adec="http://schemas.microsoft.com/office/drawing/2017/decorative" val="1"/>
              </a:ext>
            </a:extLst>
          </p:cNvPr>
          <p:cNvGrpSpPr/>
          <p:nvPr/>
        </p:nvGrpSpPr>
        <p:grpSpPr>
          <a:xfrm>
            <a:off x="942039" y="2417296"/>
            <a:ext cx="3467735" cy="3096260"/>
            <a:chOff x="942039" y="2417296"/>
            <a:chExt cx="3467735" cy="3096260"/>
          </a:xfrm>
        </p:grpSpPr>
        <p:sp>
          <p:nvSpPr>
            <p:cNvPr id="10" name="object 10"/>
            <p:cNvSpPr/>
            <p:nvPr/>
          </p:nvSpPr>
          <p:spPr>
            <a:xfrm>
              <a:off x="1715306" y="3161814"/>
              <a:ext cx="1668780" cy="1766570"/>
            </a:xfrm>
            <a:custGeom>
              <a:avLst/>
              <a:gdLst/>
              <a:ahLst/>
              <a:cxnLst/>
              <a:rect l="l" t="t" r="r" b="b"/>
              <a:pathLst>
                <a:path w="1668779" h="1766570">
                  <a:moveTo>
                    <a:pt x="1359679" y="456423"/>
                  </a:moveTo>
                  <a:lnTo>
                    <a:pt x="64454" y="456423"/>
                  </a:lnTo>
                  <a:lnTo>
                    <a:pt x="65226" y="458628"/>
                  </a:lnTo>
                  <a:lnTo>
                    <a:pt x="69963" y="473247"/>
                  </a:lnTo>
                  <a:lnTo>
                    <a:pt x="81165" y="506564"/>
                  </a:lnTo>
                  <a:lnTo>
                    <a:pt x="83024" y="577670"/>
                  </a:lnTo>
                  <a:lnTo>
                    <a:pt x="80893" y="633168"/>
                  </a:lnTo>
                  <a:lnTo>
                    <a:pt x="77660" y="676357"/>
                  </a:lnTo>
                  <a:lnTo>
                    <a:pt x="76209" y="710538"/>
                  </a:lnTo>
                  <a:lnTo>
                    <a:pt x="90198" y="765073"/>
                  </a:lnTo>
                  <a:lnTo>
                    <a:pt x="145948" y="823175"/>
                  </a:lnTo>
                  <a:lnTo>
                    <a:pt x="182211" y="847150"/>
                  </a:lnTo>
                  <a:lnTo>
                    <a:pt x="194538" y="854837"/>
                  </a:lnTo>
                  <a:lnTo>
                    <a:pt x="199345" y="866585"/>
                  </a:lnTo>
                  <a:lnTo>
                    <a:pt x="204658" y="878255"/>
                  </a:lnTo>
                  <a:lnTo>
                    <a:pt x="208960" y="890087"/>
                  </a:lnTo>
                  <a:lnTo>
                    <a:pt x="210731" y="902322"/>
                  </a:lnTo>
                  <a:lnTo>
                    <a:pt x="209652" y="944158"/>
                  </a:lnTo>
                  <a:lnTo>
                    <a:pt x="206199" y="992595"/>
                  </a:lnTo>
                  <a:lnTo>
                    <a:pt x="200046" y="1043859"/>
                  </a:lnTo>
                  <a:lnTo>
                    <a:pt x="190866" y="1094177"/>
                  </a:lnTo>
                  <a:lnTo>
                    <a:pt x="178333" y="1139774"/>
                  </a:lnTo>
                  <a:lnTo>
                    <a:pt x="162740" y="1179568"/>
                  </a:lnTo>
                  <a:lnTo>
                    <a:pt x="154269" y="1199222"/>
                  </a:lnTo>
                  <a:lnTo>
                    <a:pt x="145948" y="1218933"/>
                  </a:lnTo>
                  <a:lnTo>
                    <a:pt x="147892" y="1266418"/>
                  </a:lnTo>
                  <a:lnTo>
                    <a:pt x="148566" y="1314480"/>
                  </a:lnTo>
                  <a:lnTo>
                    <a:pt x="149875" y="1362255"/>
                  </a:lnTo>
                  <a:lnTo>
                    <a:pt x="153757" y="1409651"/>
                  </a:lnTo>
                  <a:lnTo>
                    <a:pt x="162140" y="1456385"/>
                  </a:lnTo>
                  <a:lnTo>
                    <a:pt x="208316" y="1528633"/>
                  </a:lnTo>
                  <a:lnTo>
                    <a:pt x="244267" y="1570726"/>
                  </a:lnTo>
                  <a:lnTo>
                    <a:pt x="275513" y="1598853"/>
                  </a:lnTo>
                  <a:lnTo>
                    <a:pt x="334119" y="1617251"/>
                  </a:lnTo>
                  <a:lnTo>
                    <a:pt x="388886" y="1630514"/>
                  </a:lnTo>
                  <a:lnTo>
                    <a:pt x="401097" y="1634276"/>
                  </a:lnTo>
                  <a:lnTo>
                    <a:pt x="425266" y="1642577"/>
                  </a:lnTo>
                  <a:lnTo>
                    <a:pt x="437476" y="1646339"/>
                  </a:lnTo>
                  <a:lnTo>
                    <a:pt x="453617" y="1650495"/>
                  </a:lnTo>
                  <a:lnTo>
                    <a:pt x="486118" y="1658019"/>
                  </a:lnTo>
                  <a:lnTo>
                    <a:pt x="502259" y="1662176"/>
                  </a:lnTo>
                  <a:lnTo>
                    <a:pt x="514439" y="1666055"/>
                  </a:lnTo>
                  <a:lnTo>
                    <a:pt x="526473" y="1670402"/>
                  </a:lnTo>
                  <a:lnTo>
                    <a:pt x="538548" y="1674591"/>
                  </a:lnTo>
                  <a:lnTo>
                    <a:pt x="610028" y="1691030"/>
                  </a:lnTo>
                  <a:lnTo>
                    <a:pt x="650684" y="1699388"/>
                  </a:lnTo>
                  <a:lnTo>
                    <a:pt x="691505" y="1706336"/>
                  </a:lnTo>
                  <a:lnTo>
                    <a:pt x="703464" y="1707339"/>
                  </a:lnTo>
                  <a:lnTo>
                    <a:pt x="708042" y="1708267"/>
                  </a:lnTo>
                  <a:lnTo>
                    <a:pt x="716712" y="1710895"/>
                  </a:lnTo>
                  <a:lnTo>
                    <a:pt x="761403" y="1725498"/>
                  </a:lnTo>
                  <a:lnTo>
                    <a:pt x="773097" y="1734756"/>
                  </a:lnTo>
                  <a:lnTo>
                    <a:pt x="784483" y="1744910"/>
                  </a:lnTo>
                  <a:lnTo>
                    <a:pt x="796477" y="1753273"/>
                  </a:lnTo>
                  <a:lnTo>
                    <a:pt x="809993" y="1757159"/>
                  </a:lnTo>
                  <a:lnTo>
                    <a:pt x="941238" y="1764950"/>
                  </a:lnTo>
                  <a:lnTo>
                    <a:pt x="981030" y="1766421"/>
                  </a:lnTo>
                  <a:lnTo>
                    <a:pt x="1010137" y="1764947"/>
                  </a:lnTo>
                  <a:lnTo>
                    <a:pt x="1055897" y="1749176"/>
                  </a:lnTo>
                  <a:lnTo>
                    <a:pt x="1117727" y="1709661"/>
                  </a:lnTo>
                  <a:lnTo>
                    <a:pt x="1122316" y="1697901"/>
                  </a:lnTo>
                  <a:lnTo>
                    <a:pt x="1127266" y="1686213"/>
                  </a:lnTo>
                  <a:lnTo>
                    <a:pt x="1131494" y="1674378"/>
                  </a:lnTo>
                  <a:lnTo>
                    <a:pt x="1133919" y="1662176"/>
                  </a:lnTo>
                  <a:lnTo>
                    <a:pt x="1134429" y="1634276"/>
                  </a:lnTo>
                  <a:lnTo>
                    <a:pt x="1134438" y="1625787"/>
                  </a:lnTo>
                  <a:lnTo>
                    <a:pt x="1132333" y="1586161"/>
                  </a:lnTo>
                  <a:lnTo>
                    <a:pt x="1129477" y="1539506"/>
                  </a:lnTo>
                  <a:lnTo>
                    <a:pt x="1128177" y="1490225"/>
                  </a:lnTo>
                  <a:lnTo>
                    <a:pt x="1130632" y="1440671"/>
                  </a:lnTo>
                  <a:lnTo>
                    <a:pt x="1139039" y="1393197"/>
                  </a:lnTo>
                  <a:lnTo>
                    <a:pt x="1155599" y="1350157"/>
                  </a:lnTo>
                  <a:lnTo>
                    <a:pt x="1182509" y="1313903"/>
                  </a:lnTo>
                  <a:lnTo>
                    <a:pt x="1228051" y="1283484"/>
                  </a:lnTo>
                  <a:lnTo>
                    <a:pt x="1279690" y="1266418"/>
                  </a:lnTo>
                  <a:lnTo>
                    <a:pt x="1287370" y="1254214"/>
                  </a:lnTo>
                  <a:lnTo>
                    <a:pt x="1312075" y="1218933"/>
                  </a:lnTo>
                  <a:lnTo>
                    <a:pt x="1336975" y="1203621"/>
                  </a:lnTo>
                  <a:lnTo>
                    <a:pt x="1349881" y="1196589"/>
                  </a:lnTo>
                  <a:lnTo>
                    <a:pt x="1360665" y="1187272"/>
                  </a:lnTo>
                  <a:lnTo>
                    <a:pt x="1374731" y="1159806"/>
                  </a:lnTo>
                  <a:lnTo>
                    <a:pt x="1377059" y="1136927"/>
                  </a:lnTo>
                  <a:lnTo>
                    <a:pt x="1383341" y="1115443"/>
                  </a:lnTo>
                  <a:lnTo>
                    <a:pt x="1409255" y="1092288"/>
                  </a:lnTo>
                  <a:lnTo>
                    <a:pt x="1432099" y="1081362"/>
                  </a:lnTo>
                  <a:lnTo>
                    <a:pt x="1456555" y="1073781"/>
                  </a:lnTo>
                  <a:lnTo>
                    <a:pt x="1481655" y="1067539"/>
                  </a:lnTo>
                  <a:lnTo>
                    <a:pt x="1506435" y="1060627"/>
                  </a:lnTo>
                  <a:lnTo>
                    <a:pt x="1555026" y="1044790"/>
                  </a:lnTo>
                  <a:lnTo>
                    <a:pt x="1572526" y="1021670"/>
                  </a:lnTo>
                  <a:lnTo>
                    <a:pt x="1590898" y="998967"/>
                  </a:lnTo>
                  <a:lnTo>
                    <a:pt x="1607530" y="975434"/>
                  </a:lnTo>
                  <a:lnTo>
                    <a:pt x="1619808" y="949820"/>
                  </a:lnTo>
                  <a:lnTo>
                    <a:pt x="1630944" y="915957"/>
                  </a:lnTo>
                  <a:lnTo>
                    <a:pt x="1636788" y="900761"/>
                  </a:lnTo>
                  <a:lnTo>
                    <a:pt x="1646290" y="886349"/>
                  </a:lnTo>
                  <a:lnTo>
                    <a:pt x="1668399" y="854837"/>
                  </a:lnTo>
                  <a:lnTo>
                    <a:pt x="1664922" y="842688"/>
                  </a:lnTo>
                  <a:lnTo>
                    <a:pt x="1631541" y="782831"/>
                  </a:lnTo>
                  <a:lnTo>
                    <a:pt x="1581828" y="745270"/>
                  </a:lnTo>
                  <a:lnTo>
                    <a:pt x="1555026" y="728192"/>
                  </a:lnTo>
                  <a:lnTo>
                    <a:pt x="1547345" y="715982"/>
                  </a:lnTo>
                  <a:lnTo>
                    <a:pt x="1522628" y="680694"/>
                  </a:lnTo>
                  <a:lnTo>
                    <a:pt x="1497733" y="665392"/>
                  </a:lnTo>
                  <a:lnTo>
                    <a:pt x="1484827" y="658357"/>
                  </a:lnTo>
                  <a:lnTo>
                    <a:pt x="1474038" y="649033"/>
                  </a:lnTo>
                  <a:lnTo>
                    <a:pt x="1468179" y="638168"/>
                  </a:lnTo>
                  <a:lnTo>
                    <a:pt x="1465056" y="625876"/>
                  </a:lnTo>
                  <a:lnTo>
                    <a:pt x="1462376" y="613291"/>
                  </a:lnTo>
                  <a:lnTo>
                    <a:pt x="1457845" y="601548"/>
                  </a:lnTo>
                  <a:lnTo>
                    <a:pt x="1442781" y="577127"/>
                  </a:lnTo>
                  <a:lnTo>
                    <a:pt x="1426459" y="553456"/>
                  </a:lnTo>
                  <a:lnTo>
                    <a:pt x="1409634" y="530085"/>
                  </a:lnTo>
                  <a:lnTo>
                    <a:pt x="1393063" y="506564"/>
                  </a:lnTo>
                  <a:lnTo>
                    <a:pt x="1360665" y="459079"/>
                  </a:lnTo>
                  <a:lnTo>
                    <a:pt x="1359679" y="456423"/>
                  </a:lnTo>
                  <a:close/>
                </a:path>
                <a:path w="1668779" h="1766570">
                  <a:moveTo>
                    <a:pt x="858583" y="0"/>
                  </a:moveTo>
                  <a:lnTo>
                    <a:pt x="812077" y="5846"/>
                  </a:lnTo>
                  <a:lnTo>
                    <a:pt x="718374" y="14713"/>
                  </a:lnTo>
                  <a:lnTo>
                    <a:pt x="671638" y="19615"/>
                  </a:lnTo>
                  <a:lnTo>
                    <a:pt x="625285" y="26084"/>
                  </a:lnTo>
                  <a:lnTo>
                    <a:pt x="579548" y="35061"/>
                  </a:lnTo>
                  <a:lnTo>
                    <a:pt x="534657" y="47485"/>
                  </a:lnTo>
                  <a:lnTo>
                    <a:pt x="510538" y="56027"/>
                  </a:lnTo>
                  <a:lnTo>
                    <a:pt x="498411" y="60063"/>
                  </a:lnTo>
                  <a:lnTo>
                    <a:pt x="486067" y="63322"/>
                  </a:lnTo>
                  <a:lnTo>
                    <a:pt x="461899" y="67900"/>
                  </a:lnTo>
                  <a:lnTo>
                    <a:pt x="413182" y="75161"/>
                  </a:lnTo>
                  <a:lnTo>
                    <a:pt x="388886" y="79146"/>
                  </a:lnTo>
                  <a:lnTo>
                    <a:pt x="153511" y="124675"/>
                  </a:lnTo>
                  <a:lnTo>
                    <a:pt x="97358" y="142468"/>
                  </a:lnTo>
                  <a:lnTo>
                    <a:pt x="43491" y="177866"/>
                  </a:lnTo>
                  <a:lnTo>
                    <a:pt x="177" y="221627"/>
                  </a:lnTo>
                  <a:lnTo>
                    <a:pt x="0" y="255885"/>
                  </a:lnTo>
                  <a:lnTo>
                    <a:pt x="5775" y="309056"/>
                  </a:lnTo>
                  <a:lnTo>
                    <a:pt x="16851" y="366001"/>
                  </a:lnTo>
                  <a:lnTo>
                    <a:pt x="32575" y="411581"/>
                  </a:lnTo>
                  <a:lnTo>
                    <a:pt x="51020" y="446012"/>
                  </a:lnTo>
                  <a:lnTo>
                    <a:pt x="64806" y="464107"/>
                  </a:lnTo>
                  <a:lnTo>
                    <a:pt x="65147" y="460344"/>
                  </a:lnTo>
                  <a:lnTo>
                    <a:pt x="64454" y="456423"/>
                  </a:lnTo>
                  <a:lnTo>
                    <a:pt x="1359679" y="456423"/>
                  </a:lnTo>
                  <a:lnTo>
                    <a:pt x="1356286" y="447286"/>
                  </a:lnTo>
                  <a:lnTo>
                    <a:pt x="1351687" y="435549"/>
                  </a:lnTo>
                  <a:lnTo>
                    <a:pt x="1347529" y="423703"/>
                  </a:lnTo>
                  <a:lnTo>
                    <a:pt x="1344472" y="411581"/>
                  </a:lnTo>
                  <a:lnTo>
                    <a:pt x="1340267" y="379911"/>
                  </a:lnTo>
                  <a:lnTo>
                    <a:pt x="1337748" y="347960"/>
                  </a:lnTo>
                  <a:lnTo>
                    <a:pt x="1334542" y="316162"/>
                  </a:lnTo>
                  <a:lnTo>
                    <a:pt x="1315783" y="259301"/>
                  </a:lnTo>
                  <a:lnTo>
                    <a:pt x="1271933" y="219566"/>
                  </a:lnTo>
                  <a:lnTo>
                    <a:pt x="1235538" y="200914"/>
                  </a:lnTo>
                  <a:lnTo>
                    <a:pt x="1210984" y="193614"/>
                  </a:lnTo>
                  <a:lnTo>
                    <a:pt x="1198702" y="189966"/>
                  </a:lnTo>
                  <a:lnTo>
                    <a:pt x="1165766" y="168356"/>
                  </a:lnTo>
                  <a:lnTo>
                    <a:pt x="1159975" y="164483"/>
                  </a:lnTo>
                  <a:lnTo>
                    <a:pt x="1155343" y="164483"/>
                  </a:lnTo>
                  <a:lnTo>
                    <a:pt x="1101534" y="142468"/>
                  </a:lnTo>
                  <a:lnTo>
                    <a:pt x="1066309" y="124441"/>
                  </a:lnTo>
                  <a:lnTo>
                    <a:pt x="1047795" y="110967"/>
                  </a:lnTo>
                  <a:lnTo>
                    <a:pt x="1051644" y="110634"/>
                  </a:lnTo>
                  <a:lnTo>
                    <a:pt x="1053623" y="110634"/>
                  </a:lnTo>
                  <a:lnTo>
                    <a:pt x="1038441" y="105930"/>
                  </a:lnTo>
                  <a:lnTo>
                    <a:pt x="1004354" y="94983"/>
                  </a:lnTo>
                  <a:lnTo>
                    <a:pt x="991861" y="87475"/>
                  </a:lnTo>
                  <a:lnTo>
                    <a:pt x="979144" y="80238"/>
                  </a:lnTo>
                  <a:lnTo>
                    <a:pt x="966885" y="72459"/>
                  </a:lnTo>
                  <a:lnTo>
                    <a:pt x="955763" y="63322"/>
                  </a:lnTo>
                  <a:lnTo>
                    <a:pt x="947342" y="51423"/>
                  </a:lnTo>
                  <a:lnTo>
                    <a:pt x="940931" y="37722"/>
                  </a:lnTo>
                  <a:lnTo>
                    <a:pt x="933837" y="24949"/>
                  </a:lnTo>
                  <a:lnTo>
                    <a:pt x="923366" y="15836"/>
                  </a:lnTo>
                  <a:lnTo>
                    <a:pt x="906612" y="9747"/>
                  </a:lnTo>
                  <a:lnTo>
                    <a:pt x="887779" y="5365"/>
                  </a:lnTo>
                  <a:lnTo>
                    <a:pt x="858583" y="0"/>
                  </a:lnTo>
                  <a:close/>
                </a:path>
                <a:path w="1668779" h="1766570">
                  <a:moveTo>
                    <a:pt x="1144437" y="154006"/>
                  </a:moveTo>
                  <a:lnTo>
                    <a:pt x="1148189" y="156768"/>
                  </a:lnTo>
                  <a:lnTo>
                    <a:pt x="1153566" y="161369"/>
                  </a:lnTo>
                  <a:lnTo>
                    <a:pt x="1155343" y="164483"/>
                  </a:lnTo>
                  <a:lnTo>
                    <a:pt x="1159975" y="164483"/>
                  </a:lnTo>
                  <a:lnTo>
                    <a:pt x="1148001" y="156474"/>
                  </a:lnTo>
                  <a:lnTo>
                    <a:pt x="1144437" y="154006"/>
                  </a:lnTo>
                  <a:close/>
                </a:path>
                <a:path w="1668779" h="1766570">
                  <a:moveTo>
                    <a:pt x="1141652" y="152077"/>
                  </a:moveTo>
                  <a:lnTo>
                    <a:pt x="1144437" y="154006"/>
                  </a:lnTo>
                  <a:lnTo>
                    <a:pt x="1142966" y="152923"/>
                  </a:lnTo>
                  <a:lnTo>
                    <a:pt x="1141652" y="152077"/>
                  </a:lnTo>
                  <a:close/>
                </a:path>
                <a:path w="1668779" h="1766570">
                  <a:moveTo>
                    <a:pt x="1053623" y="110634"/>
                  </a:moveTo>
                  <a:lnTo>
                    <a:pt x="1051644" y="110634"/>
                  </a:lnTo>
                  <a:lnTo>
                    <a:pt x="1055655" y="111312"/>
                  </a:lnTo>
                  <a:lnTo>
                    <a:pt x="1053623" y="110634"/>
                  </a:lnTo>
                  <a:close/>
                </a:path>
              </a:pathLst>
            </a:custGeom>
            <a:solidFill>
              <a:srgbClr val="DAE3F3"/>
            </a:solidFill>
          </p:spPr>
          <p:txBody>
            <a:bodyPr wrap="square" lIns="0" tIns="0" rIns="0" bIns="0" rtlCol="0"/>
            <a:lstStyle/>
            <a:p>
              <a:endParaRPr/>
            </a:p>
          </p:txBody>
        </p:sp>
        <p:sp>
          <p:nvSpPr>
            <p:cNvPr id="11" name="object 11"/>
            <p:cNvSpPr/>
            <p:nvPr/>
          </p:nvSpPr>
          <p:spPr>
            <a:xfrm>
              <a:off x="1715308" y="3161814"/>
              <a:ext cx="1668780" cy="1767205"/>
            </a:xfrm>
            <a:custGeom>
              <a:avLst/>
              <a:gdLst/>
              <a:ahLst/>
              <a:cxnLst/>
              <a:rect l="l" t="t" r="r" b="b"/>
              <a:pathLst>
                <a:path w="1668779" h="1767204">
                  <a:moveTo>
                    <a:pt x="858689" y="0"/>
                  </a:moveTo>
                  <a:lnTo>
                    <a:pt x="812178" y="5844"/>
                  </a:lnTo>
                  <a:lnTo>
                    <a:pt x="765358" y="10436"/>
                  </a:lnTo>
                  <a:lnTo>
                    <a:pt x="718462" y="14713"/>
                  </a:lnTo>
                  <a:lnTo>
                    <a:pt x="671720" y="19618"/>
                  </a:lnTo>
                  <a:lnTo>
                    <a:pt x="625362" y="26090"/>
                  </a:lnTo>
                  <a:lnTo>
                    <a:pt x="579619" y="35069"/>
                  </a:lnTo>
                  <a:lnTo>
                    <a:pt x="534722" y="47496"/>
                  </a:lnTo>
                  <a:lnTo>
                    <a:pt x="510600" y="56033"/>
                  </a:lnTo>
                  <a:lnTo>
                    <a:pt x="498474" y="60069"/>
                  </a:lnTo>
                  <a:lnTo>
                    <a:pt x="486127" y="63328"/>
                  </a:lnTo>
                  <a:lnTo>
                    <a:pt x="461954" y="67908"/>
                  </a:lnTo>
                  <a:lnTo>
                    <a:pt x="437614" y="71637"/>
                  </a:lnTo>
                  <a:lnTo>
                    <a:pt x="413233" y="75171"/>
                  </a:lnTo>
                  <a:lnTo>
                    <a:pt x="388937" y="79161"/>
                  </a:lnTo>
                  <a:lnTo>
                    <a:pt x="348388" y="86808"/>
                  </a:lnTo>
                  <a:lnTo>
                    <a:pt x="307898" y="94754"/>
                  </a:lnTo>
                  <a:lnTo>
                    <a:pt x="267431" y="102819"/>
                  </a:lnTo>
                  <a:lnTo>
                    <a:pt x="226953" y="110825"/>
                  </a:lnTo>
                  <a:lnTo>
                    <a:pt x="175982" y="120409"/>
                  </a:lnTo>
                  <a:lnTo>
                    <a:pt x="135390" y="129960"/>
                  </a:lnTo>
                  <a:lnTo>
                    <a:pt x="97366" y="142489"/>
                  </a:lnTo>
                  <a:lnTo>
                    <a:pt x="43494" y="177890"/>
                  </a:lnTo>
                  <a:lnTo>
                    <a:pt x="176" y="221651"/>
                  </a:lnTo>
                  <a:lnTo>
                    <a:pt x="0" y="255913"/>
                  </a:lnTo>
                  <a:lnTo>
                    <a:pt x="5774" y="309092"/>
                  </a:lnTo>
                  <a:lnTo>
                    <a:pt x="16849" y="366047"/>
                  </a:lnTo>
                  <a:lnTo>
                    <a:pt x="32573" y="411637"/>
                  </a:lnTo>
                  <a:lnTo>
                    <a:pt x="51023" y="446069"/>
                  </a:lnTo>
                  <a:lnTo>
                    <a:pt x="64812" y="464165"/>
                  </a:lnTo>
                  <a:lnTo>
                    <a:pt x="65153" y="460401"/>
                  </a:lnTo>
                  <a:lnTo>
                    <a:pt x="64459" y="456480"/>
                  </a:lnTo>
                  <a:lnTo>
                    <a:pt x="65230" y="458686"/>
                  </a:lnTo>
                  <a:lnTo>
                    <a:pt x="69966" y="473308"/>
                  </a:lnTo>
                  <a:lnTo>
                    <a:pt x="81168" y="506631"/>
                  </a:lnTo>
                  <a:lnTo>
                    <a:pt x="83028" y="577745"/>
                  </a:lnTo>
                  <a:lnTo>
                    <a:pt x="80898" y="633249"/>
                  </a:lnTo>
                  <a:lnTo>
                    <a:pt x="77665" y="676443"/>
                  </a:lnTo>
                  <a:lnTo>
                    <a:pt x="76215" y="710627"/>
                  </a:lnTo>
                  <a:lnTo>
                    <a:pt x="90207" y="765169"/>
                  </a:lnTo>
                  <a:lnTo>
                    <a:pt x="145961" y="823274"/>
                  </a:lnTo>
                  <a:lnTo>
                    <a:pt x="182233" y="847251"/>
                  </a:lnTo>
                  <a:lnTo>
                    <a:pt x="194556" y="854938"/>
                  </a:lnTo>
                  <a:lnTo>
                    <a:pt x="199365" y="866692"/>
                  </a:lnTo>
                  <a:lnTo>
                    <a:pt x="204680" y="878366"/>
                  </a:lnTo>
                  <a:lnTo>
                    <a:pt x="208983" y="890200"/>
                  </a:lnTo>
                  <a:lnTo>
                    <a:pt x="210754" y="902435"/>
                  </a:lnTo>
                  <a:lnTo>
                    <a:pt x="209676" y="944274"/>
                  </a:lnTo>
                  <a:lnTo>
                    <a:pt x="206224" y="992717"/>
                  </a:lnTo>
                  <a:lnTo>
                    <a:pt x="200071" y="1043989"/>
                  </a:lnTo>
                  <a:lnTo>
                    <a:pt x="190891" y="1094315"/>
                  </a:lnTo>
                  <a:lnTo>
                    <a:pt x="178358" y="1139919"/>
                  </a:lnTo>
                  <a:lnTo>
                    <a:pt x="162762" y="1179715"/>
                  </a:lnTo>
                  <a:lnTo>
                    <a:pt x="154286" y="1199371"/>
                  </a:lnTo>
                  <a:lnTo>
                    <a:pt x="145961" y="1219080"/>
                  </a:lnTo>
                  <a:lnTo>
                    <a:pt x="147914" y="1266767"/>
                  </a:lnTo>
                  <a:lnTo>
                    <a:pt x="148581" y="1314644"/>
                  </a:lnTo>
                  <a:lnTo>
                    <a:pt x="149891" y="1362426"/>
                  </a:lnTo>
                  <a:lnTo>
                    <a:pt x="153774" y="1409828"/>
                  </a:lnTo>
                  <a:lnTo>
                    <a:pt x="162159" y="1456563"/>
                  </a:lnTo>
                  <a:lnTo>
                    <a:pt x="208343" y="1528822"/>
                  </a:lnTo>
                  <a:lnTo>
                    <a:pt x="244299" y="1570920"/>
                  </a:lnTo>
                  <a:lnTo>
                    <a:pt x="275548" y="1599053"/>
                  </a:lnTo>
                  <a:lnTo>
                    <a:pt x="334160" y="1617454"/>
                  </a:lnTo>
                  <a:lnTo>
                    <a:pt x="388937" y="1630717"/>
                  </a:lnTo>
                  <a:lnTo>
                    <a:pt x="401147" y="1634480"/>
                  </a:lnTo>
                  <a:lnTo>
                    <a:pt x="413234" y="1638633"/>
                  </a:lnTo>
                  <a:lnTo>
                    <a:pt x="425321" y="1642786"/>
                  </a:lnTo>
                  <a:lnTo>
                    <a:pt x="437532" y="1646549"/>
                  </a:lnTo>
                  <a:lnTo>
                    <a:pt x="453676" y="1650705"/>
                  </a:lnTo>
                  <a:lnTo>
                    <a:pt x="469928" y="1654466"/>
                  </a:lnTo>
                  <a:lnTo>
                    <a:pt x="486180" y="1658227"/>
                  </a:lnTo>
                  <a:lnTo>
                    <a:pt x="502325" y="1662382"/>
                  </a:lnTo>
                  <a:lnTo>
                    <a:pt x="514504" y="1666261"/>
                  </a:lnTo>
                  <a:lnTo>
                    <a:pt x="526540" y="1670609"/>
                  </a:lnTo>
                  <a:lnTo>
                    <a:pt x="538617" y="1674801"/>
                  </a:lnTo>
                  <a:lnTo>
                    <a:pt x="610104" y="1691245"/>
                  </a:lnTo>
                  <a:lnTo>
                    <a:pt x="650764" y="1699603"/>
                  </a:lnTo>
                  <a:lnTo>
                    <a:pt x="691588" y="1706551"/>
                  </a:lnTo>
                  <a:lnTo>
                    <a:pt x="703548" y="1707553"/>
                  </a:lnTo>
                  <a:lnTo>
                    <a:pt x="708127" y="1708479"/>
                  </a:lnTo>
                  <a:lnTo>
                    <a:pt x="761499" y="1725710"/>
                  </a:lnTo>
                  <a:lnTo>
                    <a:pt x="784580" y="1745125"/>
                  </a:lnTo>
                  <a:lnTo>
                    <a:pt x="796577" y="1753489"/>
                  </a:lnTo>
                  <a:lnTo>
                    <a:pt x="810094" y="1757374"/>
                  </a:lnTo>
                  <a:lnTo>
                    <a:pt x="885969" y="1761746"/>
                  </a:lnTo>
                  <a:lnTo>
                    <a:pt x="941354" y="1765165"/>
                  </a:lnTo>
                  <a:lnTo>
                    <a:pt x="981151" y="1766637"/>
                  </a:lnTo>
                  <a:lnTo>
                    <a:pt x="1033586" y="1759747"/>
                  </a:lnTo>
                  <a:lnTo>
                    <a:pt x="1082485" y="1733102"/>
                  </a:lnTo>
                  <a:lnTo>
                    <a:pt x="1117863" y="1709878"/>
                  </a:lnTo>
                  <a:lnTo>
                    <a:pt x="1122454" y="1698115"/>
                  </a:lnTo>
                  <a:lnTo>
                    <a:pt x="1127407" y="1686425"/>
                  </a:lnTo>
                  <a:lnTo>
                    <a:pt x="1131637" y="1674588"/>
                  </a:lnTo>
                  <a:lnTo>
                    <a:pt x="1134061" y="1662382"/>
                  </a:lnTo>
                  <a:lnTo>
                    <a:pt x="1134688" y="1628035"/>
                  </a:lnTo>
                  <a:lnTo>
                    <a:pt x="1132474" y="1586356"/>
                  </a:lnTo>
                  <a:lnTo>
                    <a:pt x="1129617" y="1539697"/>
                  </a:lnTo>
                  <a:lnTo>
                    <a:pt x="1128318" y="1490411"/>
                  </a:lnTo>
                  <a:lnTo>
                    <a:pt x="1130773" y="1440853"/>
                  </a:lnTo>
                  <a:lnTo>
                    <a:pt x="1139182" y="1393375"/>
                  </a:lnTo>
                  <a:lnTo>
                    <a:pt x="1155743" y="1350330"/>
                  </a:lnTo>
                  <a:lnTo>
                    <a:pt x="1182655" y="1314073"/>
                  </a:lnTo>
                  <a:lnTo>
                    <a:pt x="1228205" y="1283644"/>
                  </a:lnTo>
                  <a:lnTo>
                    <a:pt x="1279845" y="1266576"/>
                  </a:lnTo>
                  <a:lnTo>
                    <a:pt x="1287527" y="1254368"/>
                  </a:lnTo>
                  <a:lnTo>
                    <a:pt x="1312242" y="1219080"/>
                  </a:lnTo>
                  <a:lnTo>
                    <a:pt x="1337142" y="1203774"/>
                  </a:lnTo>
                  <a:lnTo>
                    <a:pt x="1350050" y="1196739"/>
                  </a:lnTo>
                  <a:lnTo>
                    <a:pt x="1360838" y="1187415"/>
                  </a:lnTo>
                  <a:lnTo>
                    <a:pt x="1374899" y="1159977"/>
                  </a:lnTo>
                  <a:lnTo>
                    <a:pt x="1377229" y="1137065"/>
                  </a:lnTo>
                  <a:lnTo>
                    <a:pt x="1383512" y="1115579"/>
                  </a:lnTo>
                  <a:lnTo>
                    <a:pt x="1409433" y="1092422"/>
                  </a:lnTo>
                  <a:lnTo>
                    <a:pt x="1432279" y="1081496"/>
                  </a:lnTo>
                  <a:lnTo>
                    <a:pt x="1456738" y="1073914"/>
                  </a:lnTo>
                  <a:lnTo>
                    <a:pt x="1481841" y="1067670"/>
                  </a:lnTo>
                  <a:lnTo>
                    <a:pt x="1506622" y="1060757"/>
                  </a:lnTo>
                  <a:lnTo>
                    <a:pt x="1555218" y="1044925"/>
                  </a:lnTo>
                  <a:lnTo>
                    <a:pt x="1572722" y="1021801"/>
                  </a:lnTo>
                  <a:lnTo>
                    <a:pt x="1591096" y="999093"/>
                  </a:lnTo>
                  <a:lnTo>
                    <a:pt x="1607729" y="975553"/>
                  </a:lnTo>
                  <a:lnTo>
                    <a:pt x="1620011" y="949932"/>
                  </a:lnTo>
                  <a:lnTo>
                    <a:pt x="1631147" y="916068"/>
                  </a:lnTo>
                  <a:lnTo>
                    <a:pt x="1636991" y="900873"/>
                  </a:lnTo>
                  <a:lnTo>
                    <a:pt x="1646494" y="886459"/>
                  </a:lnTo>
                  <a:lnTo>
                    <a:pt x="1668606" y="854938"/>
                  </a:lnTo>
                  <a:lnTo>
                    <a:pt x="1665129" y="842791"/>
                  </a:lnTo>
                  <a:lnTo>
                    <a:pt x="1631741" y="782931"/>
                  </a:lnTo>
                  <a:lnTo>
                    <a:pt x="1582023" y="745364"/>
                  </a:lnTo>
                  <a:lnTo>
                    <a:pt x="1555218" y="728281"/>
                  </a:lnTo>
                  <a:lnTo>
                    <a:pt x="1547536" y="716072"/>
                  </a:lnTo>
                  <a:lnTo>
                    <a:pt x="1522820" y="680784"/>
                  </a:lnTo>
                  <a:lnTo>
                    <a:pt x="1497921" y="665479"/>
                  </a:lnTo>
                  <a:lnTo>
                    <a:pt x="1485013" y="658444"/>
                  </a:lnTo>
                  <a:lnTo>
                    <a:pt x="1474225" y="649120"/>
                  </a:lnTo>
                  <a:lnTo>
                    <a:pt x="1468361" y="638253"/>
                  </a:lnTo>
                  <a:lnTo>
                    <a:pt x="1465236" y="625956"/>
                  </a:lnTo>
                  <a:lnTo>
                    <a:pt x="1462556" y="613367"/>
                  </a:lnTo>
                  <a:lnTo>
                    <a:pt x="1458027" y="601624"/>
                  </a:lnTo>
                  <a:lnTo>
                    <a:pt x="1442964" y="577199"/>
                  </a:lnTo>
                  <a:lnTo>
                    <a:pt x="1426639" y="553526"/>
                  </a:lnTo>
                  <a:lnTo>
                    <a:pt x="1409811" y="530154"/>
                  </a:lnTo>
                  <a:lnTo>
                    <a:pt x="1393235" y="506631"/>
                  </a:lnTo>
                  <a:lnTo>
                    <a:pt x="1360838" y="459134"/>
                  </a:lnTo>
                  <a:lnTo>
                    <a:pt x="1356458" y="447342"/>
                  </a:lnTo>
                  <a:lnTo>
                    <a:pt x="1351859" y="435606"/>
                  </a:lnTo>
                  <a:lnTo>
                    <a:pt x="1347700" y="423759"/>
                  </a:lnTo>
                  <a:lnTo>
                    <a:pt x="1344640" y="411637"/>
                  </a:lnTo>
                  <a:lnTo>
                    <a:pt x="1340434" y="379959"/>
                  </a:lnTo>
                  <a:lnTo>
                    <a:pt x="1337915" y="348004"/>
                  </a:lnTo>
                  <a:lnTo>
                    <a:pt x="1334709" y="316200"/>
                  </a:lnTo>
                  <a:lnTo>
                    <a:pt x="1315946" y="259330"/>
                  </a:lnTo>
                  <a:lnTo>
                    <a:pt x="1272093" y="219593"/>
                  </a:lnTo>
                  <a:lnTo>
                    <a:pt x="1235691" y="200938"/>
                  </a:lnTo>
                  <a:lnTo>
                    <a:pt x="1211133" y="193636"/>
                  </a:lnTo>
                  <a:lnTo>
                    <a:pt x="1198854" y="189986"/>
                  </a:lnTo>
                  <a:lnTo>
                    <a:pt x="1165913" y="168374"/>
                  </a:lnTo>
                  <a:lnTo>
                    <a:pt x="1101665" y="142489"/>
                  </a:lnTo>
                  <a:lnTo>
                    <a:pt x="1066436" y="124457"/>
                  </a:lnTo>
                  <a:lnTo>
                    <a:pt x="1047922" y="110979"/>
                  </a:lnTo>
                  <a:lnTo>
                    <a:pt x="1051772" y="110645"/>
                  </a:lnTo>
                  <a:lnTo>
                    <a:pt x="1055784" y="111324"/>
                  </a:lnTo>
                  <a:lnTo>
                    <a:pt x="1053527" y="110570"/>
                  </a:lnTo>
                  <a:lnTo>
                    <a:pt x="1038567" y="105941"/>
                  </a:lnTo>
                  <a:lnTo>
                    <a:pt x="1004474" y="94993"/>
                  </a:lnTo>
                  <a:lnTo>
                    <a:pt x="991983" y="87484"/>
                  </a:lnTo>
                  <a:lnTo>
                    <a:pt x="979265" y="80248"/>
                  </a:lnTo>
                  <a:lnTo>
                    <a:pt x="967002" y="72468"/>
                  </a:lnTo>
                  <a:lnTo>
                    <a:pt x="955879" y="63328"/>
                  </a:lnTo>
                  <a:lnTo>
                    <a:pt x="947458" y="51427"/>
                  </a:lnTo>
                  <a:lnTo>
                    <a:pt x="941048" y="37725"/>
                  </a:lnTo>
                  <a:lnTo>
                    <a:pt x="933954" y="24950"/>
                  </a:lnTo>
                  <a:lnTo>
                    <a:pt x="923482" y="15831"/>
                  </a:lnTo>
                  <a:lnTo>
                    <a:pt x="906727" y="9746"/>
                  </a:lnTo>
                  <a:lnTo>
                    <a:pt x="887891" y="5365"/>
                  </a:lnTo>
                  <a:lnTo>
                    <a:pt x="870653" y="2259"/>
                  </a:lnTo>
                  <a:lnTo>
                    <a:pt x="858689" y="0"/>
                  </a:lnTo>
                  <a:close/>
                </a:path>
              </a:pathLst>
            </a:custGeom>
            <a:ln w="26217">
              <a:solidFill>
                <a:srgbClr val="2F528F"/>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942039" y="2417296"/>
              <a:ext cx="3467501" cy="3095985"/>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0156832"/>
              </p:ext>
            </p:extLst>
          </p:nvPr>
        </p:nvGraphicFramePr>
        <p:xfrm>
          <a:off x="5207806" y="3694046"/>
          <a:ext cx="4589145" cy="1802765"/>
        </p:xfrm>
        <a:graphic>
          <a:graphicData uri="http://schemas.openxmlformats.org/drawingml/2006/table">
            <a:tbl>
              <a:tblPr firstRow="1" bandRow="1">
                <a:tableStyleId>{2D5ABB26-0587-4C30-8999-92F81FD0307C}</a:tableStyleId>
              </a:tblPr>
              <a:tblGrid>
                <a:gridCol w="3927475">
                  <a:extLst>
                    <a:ext uri="{9D8B030D-6E8A-4147-A177-3AD203B41FA5}">
                      <a16:colId xmlns:a16="http://schemas.microsoft.com/office/drawing/2014/main" val="20000"/>
                    </a:ext>
                  </a:extLst>
                </a:gridCol>
                <a:gridCol w="661670">
                  <a:extLst>
                    <a:ext uri="{9D8B030D-6E8A-4147-A177-3AD203B41FA5}">
                      <a16:colId xmlns:a16="http://schemas.microsoft.com/office/drawing/2014/main" val="20001"/>
                    </a:ext>
                  </a:extLst>
                </a:gridCol>
              </a:tblGrid>
              <a:tr h="1539875">
                <a:tc>
                  <a:txBody>
                    <a:bodyPr/>
                    <a:lstStyle/>
                    <a:p>
                      <a:pPr marL="402590" indent="-301625">
                        <a:lnSpc>
                          <a:spcPct val="100000"/>
                        </a:lnSpc>
                        <a:spcBef>
                          <a:spcPts val="240"/>
                        </a:spcBef>
                        <a:buAutoNum type="arabicPeriod"/>
                        <a:tabLst>
                          <a:tab pos="402590" algn="l"/>
                          <a:tab pos="403225" algn="l"/>
                          <a:tab pos="3450590" algn="l"/>
                        </a:tabLst>
                      </a:pPr>
                      <a:r>
                        <a:rPr sz="1200" spc="-145" dirty="0">
                          <a:latin typeface="Arial"/>
                          <a:cs typeface="Arial"/>
                        </a:rPr>
                        <a:t>Any</a:t>
                      </a:r>
                      <a:r>
                        <a:rPr sz="1200" spc="-40" dirty="0">
                          <a:latin typeface="Arial"/>
                          <a:cs typeface="Arial"/>
                        </a:rPr>
                        <a:t> </a:t>
                      </a:r>
                      <a:r>
                        <a:rPr sz="1200" spc="-150" dirty="0">
                          <a:latin typeface="Arial"/>
                          <a:cs typeface="Arial"/>
                        </a:rPr>
                        <a:t>cEEG</a:t>
                      </a:r>
                      <a:r>
                        <a:rPr sz="1200" spc="-40" dirty="0">
                          <a:latin typeface="Arial"/>
                          <a:cs typeface="Arial"/>
                        </a:rPr>
                        <a:t> </a:t>
                      </a:r>
                      <a:r>
                        <a:rPr sz="1200" spc="-114" dirty="0">
                          <a:latin typeface="Arial"/>
                          <a:cs typeface="Arial"/>
                        </a:rPr>
                        <a:t>Pattern</a:t>
                      </a:r>
                      <a:r>
                        <a:rPr sz="1200" spc="-40" dirty="0">
                          <a:latin typeface="Arial"/>
                          <a:cs typeface="Arial"/>
                        </a:rPr>
                        <a:t> </a:t>
                      </a:r>
                      <a:r>
                        <a:rPr sz="1200" spc="-105" dirty="0">
                          <a:latin typeface="Arial"/>
                          <a:cs typeface="Arial"/>
                        </a:rPr>
                        <a:t>with</a:t>
                      </a:r>
                      <a:r>
                        <a:rPr sz="1200" spc="-40" dirty="0">
                          <a:latin typeface="Arial"/>
                          <a:cs typeface="Arial"/>
                        </a:rPr>
                        <a:t> </a:t>
                      </a:r>
                      <a:r>
                        <a:rPr sz="1200" spc="-130" dirty="0">
                          <a:latin typeface="Arial"/>
                          <a:cs typeface="Arial"/>
                        </a:rPr>
                        <a:t>Frequency</a:t>
                      </a:r>
                      <a:r>
                        <a:rPr sz="1200" spc="-40" dirty="0">
                          <a:latin typeface="Arial"/>
                          <a:cs typeface="Arial"/>
                        </a:rPr>
                        <a:t> </a:t>
                      </a:r>
                      <a:r>
                        <a:rPr sz="1200" b="1" spc="-135" dirty="0">
                          <a:latin typeface="Arial"/>
                          <a:cs typeface="Arial"/>
                        </a:rPr>
                        <a:t>2</a:t>
                      </a:r>
                      <a:r>
                        <a:rPr sz="1200" b="1" spc="-40" dirty="0">
                          <a:latin typeface="Arial"/>
                          <a:cs typeface="Arial"/>
                        </a:rPr>
                        <a:t> </a:t>
                      </a:r>
                      <a:r>
                        <a:rPr sz="1200" b="1" spc="-25" dirty="0">
                          <a:latin typeface="Arial"/>
                          <a:cs typeface="Arial"/>
                        </a:rPr>
                        <a:t>H</a:t>
                      </a:r>
                      <a:r>
                        <a:rPr sz="1200" spc="-25" dirty="0">
                          <a:latin typeface="Arial"/>
                          <a:cs typeface="Arial"/>
                        </a:rPr>
                        <a:t>z</a:t>
                      </a:r>
                      <a:r>
                        <a:rPr sz="1200" dirty="0">
                          <a:latin typeface="Arial"/>
                          <a:cs typeface="Arial"/>
                        </a:rPr>
                        <a:t>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402590" indent="-301625">
                        <a:lnSpc>
                          <a:spcPct val="100000"/>
                        </a:lnSpc>
                        <a:spcBef>
                          <a:spcPts val="570"/>
                        </a:spcBef>
                        <a:buFont typeface="Arial"/>
                        <a:buAutoNum type="arabicPeriod"/>
                        <a:tabLst>
                          <a:tab pos="402590" algn="l"/>
                          <a:tab pos="403225" algn="l"/>
                          <a:tab pos="3450590" algn="l"/>
                        </a:tabLst>
                      </a:pPr>
                      <a:r>
                        <a:rPr sz="1200" b="1" spc="-105" dirty="0">
                          <a:latin typeface="Arial"/>
                          <a:cs typeface="Arial"/>
                        </a:rPr>
                        <a:t>E</a:t>
                      </a:r>
                      <a:r>
                        <a:rPr sz="1200" spc="-105" dirty="0">
                          <a:latin typeface="Arial"/>
                          <a:cs typeface="Arial"/>
                        </a:rPr>
                        <a:t>pileptiform</a:t>
                      </a:r>
                      <a:r>
                        <a:rPr sz="1200" spc="-20" dirty="0">
                          <a:latin typeface="Arial"/>
                          <a:cs typeface="Arial"/>
                        </a:rPr>
                        <a:t> </a:t>
                      </a:r>
                      <a:r>
                        <a:rPr sz="1200" spc="-10" dirty="0">
                          <a:latin typeface="Arial"/>
                          <a:cs typeface="Arial"/>
                        </a:rPr>
                        <a:t>Discharges</a:t>
                      </a:r>
                      <a:r>
                        <a:rPr sz="1200" dirty="0">
                          <a:latin typeface="Arial"/>
                          <a:cs typeface="Arial"/>
                        </a:rPr>
                        <a:t>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402590" indent="-301625">
                        <a:lnSpc>
                          <a:spcPct val="100000"/>
                        </a:lnSpc>
                        <a:spcBef>
                          <a:spcPts val="570"/>
                        </a:spcBef>
                        <a:buAutoNum type="arabicPeriod"/>
                        <a:tabLst>
                          <a:tab pos="402590" algn="l"/>
                          <a:tab pos="403225" algn="l"/>
                          <a:tab pos="3450590" algn="l"/>
                        </a:tabLst>
                      </a:pPr>
                      <a:r>
                        <a:rPr sz="1200" spc="-114" dirty="0">
                          <a:latin typeface="Arial"/>
                          <a:cs typeface="Arial"/>
                        </a:rPr>
                        <a:t>Patterns</a:t>
                      </a:r>
                      <a:r>
                        <a:rPr sz="1200" spc="-35" dirty="0">
                          <a:latin typeface="Arial"/>
                          <a:cs typeface="Arial"/>
                        </a:rPr>
                        <a:t> </a:t>
                      </a:r>
                      <a:r>
                        <a:rPr sz="1200" spc="-110" dirty="0">
                          <a:latin typeface="Arial"/>
                          <a:cs typeface="Arial"/>
                        </a:rPr>
                        <a:t>include</a:t>
                      </a:r>
                      <a:r>
                        <a:rPr sz="1200" spc="-30" dirty="0">
                          <a:latin typeface="Arial"/>
                          <a:cs typeface="Arial"/>
                        </a:rPr>
                        <a:t> </a:t>
                      </a:r>
                      <a:r>
                        <a:rPr sz="1200" spc="-135" dirty="0">
                          <a:latin typeface="Arial"/>
                          <a:cs typeface="Arial"/>
                        </a:rPr>
                        <a:t>[</a:t>
                      </a:r>
                      <a:r>
                        <a:rPr sz="1200" b="1" spc="-135" dirty="0">
                          <a:latin typeface="Arial"/>
                          <a:cs typeface="Arial"/>
                        </a:rPr>
                        <a:t>L</a:t>
                      </a:r>
                      <a:r>
                        <a:rPr sz="1200" spc="-135" dirty="0">
                          <a:latin typeface="Arial"/>
                          <a:cs typeface="Arial"/>
                        </a:rPr>
                        <a:t>PD,</a:t>
                      </a:r>
                      <a:r>
                        <a:rPr sz="1200" spc="-30" dirty="0">
                          <a:latin typeface="Arial"/>
                          <a:cs typeface="Arial"/>
                        </a:rPr>
                        <a:t> </a:t>
                      </a:r>
                      <a:r>
                        <a:rPr sz="1200" spc="-145" dirty="0">
                          <a:latin typeface="Arial"/>
                          <a:cs typeface="Arial"/>
                        </a:rPr>
                        <a:t>LRDA,</a:t>
                      </a:r>
                      <a:r>
                        <a:rPr sz="1200" spc="-35" dirty="0">
                          <a:latin typeface="Arial"/>
                          <a:cs typeface="Arial"/>
                        </a:rPr>
                        <a:t> </a:t>
                      </a:r>
                      <a:r>
                        <a:rPr sz="1200" spc="-10" dirty="0">
                          <a:latin typeface="Arial"/>
                          <a:cs typeface="Arial"/>
                        </a:rPr>
                        <a:t>BIPD]</a:t>
                      </a:r>
                      <a:r>
                        <a:rPr sz="1200" dirty="0">
                          <a:latin typeface="Arial"/>
                          <a:cs typeface="Arial"/>
                        </a:rPr>
                        <a:t>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402590" indent="-301625">
                        <a:lnSpc>
                          <a:spcPct val="100000"/>
                        </a:lnSpc>
                        <a:spcBef>
                          <a:spcPts val="570"/>
                        </a:spcBef>
                        <a:buFont typeface="Arial"/>
                        <a:buAutoNum type="arabicPeriod"/>
                        <a:tabLst>
                          <a:tab pos="402590" algn="l"/>
                          <a:tab pos="403225" algn="l"/>
                          <a:tab pos="3450590" algn="l"/>
                        </a:tabLst>
                      </a:pPr>
                      <a:r>
                        <a:rPr sz="1200" b="1" spc="-110" dirty="0">
                          <a:latin typeface="Arial"/>
                          <a:cs typeface="Arial"/>
                        </a:rPr>
                        <a:t>P</a:t>
                      </a:r>
                      <a:r>
                        <a:rPr sz="1200" spc="-110" dirty="0">
                          <a:latin typeface="Arial"/>
                          <a:cs typeface="Arial"/>
                        </a:rPr>
                        <a:t>atterns</a:t>
                      </a:r>
                      <a:r>
                        <a:rPr sz="1200" spc="-35" dirty="0">
                          <a:latin typeface="Arial"/>
                          <a:cs typeface="Arial"/>
                        </a:rPr>
                        <a:t> </a:t>
                      </a:r>
                      <a:r>
                        <a:rPr sz="1200" spc="-130" dirty="0">
                          <a:latin typeface="Arial"/>
                          <a:cs typeface="Arial"/>
                        </a:rPr>
                        <a:t>Superimposed</a:t>
                      </a:r>
                      <a:r>
                        <a:rPr sz="1200" spc="-30" dirty="0">
                          <a:latin typeface="Arial"/>
                          <a:cs typeface="Arial"/>
                        </a:rPr>
                        <a:t> </a:t>
                      </a:r>
                      <a:r>
                        <a:rPr sz="1200" spc="-105" dirty="0">
                          <a:latin typeface="Arial"/>
                          <a:cs typeface="Arial"/>
                        </a:rPr>
                        <a:t>with</a:t>
                      </a:r>
                      <a:r>
                        <a:rPr sz="1200" spc="-30" dirty="0">
                          <a:latin typeface="Arial"/>
                          <a:cs typeface="Arial"/>
                        </a:rPr>
                        <a:t> </a:t>
                      </a:r>
                      <a:r>
                        <a:rPr sz="1200" spc="-125" dirty="0">
                          <a:latin typeface="Arial"/>
                          <a:cs typeface="Arial"/>
                        </a:rPr>
                        <a:t>Fast</a:t>
                      </a:r>
                      <a:r>
                        <a:rPr sz="1200" spc="-30" dirty="0">
                          <a:latin typeface="Arial"/>
                          <a:cs typeface="Arial"/>
                        </a:rPr>
                        <a:t> </a:t>
                      </a:r>
                      <a:r>
                        <a:rPr sz="1200" spc="-110" dirty="0">
                          <a:latin typeface="Arial"/>
                          <a:cs typeface="Arial"/>
                        </a:rPr>
                        <a:t>or</a:t>
                      </a:r>
                      <a:r>
                        <a:rPr sz="1200" spc="-30" dirty="0">
                          <a:latin typeface="Arial"/>
                          <a:cs typeface="Arial"/>
                        </a:rPr>
                        <a:t> </a:t>
                      </a:r>
                      <a:r>
                        <a:rPr sz="1200" spc="-120" dirty="0">
                          <a:latin typeface="Arial"/>
                          <a:cs typeface="Arial"/>
                        </a:rPr>
                        <a:t>Sharp</a:t>
                      </a:r>
                      <a:r>
                        <a:rPr sz="1200" spc="-30" dirty="0">
                          <a:latin typeface="Arial"/>
                          <a:cs typeface="Arial"/>
                        </a:rPr>
                        <a:t> </a:t>
                      </a:r>
                      <a:r>
                        <a:rPr sz="1200" spc="-10" dirty="0">
                          <a:latin typeface="Arial"/>
                          <a:cs typeface="Arial"/>
                        </a:rPr>
                        <a:t>Activity</a:t>
                      </a:r>
                      <a:r>
                        <a:rPr sz="1200" dirty="0">
                          <a:latin typeface="Arial"/>
                          <a:cs typeface="Arial"/>
                        </a:rPr>
                        <a:t>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402590" indent="-301625">
                        <a:lnSpc>
                          <a:spcPct val="100000"/>
                        </a:lnSpc>
                        <a:spcBef>
                          <a:spcPts val="570"/>
                        </a:spcBef>
                        <a:buAutoNum type="arabicPeriod"/>
                        <a:tabLst>
                          <a:tab pos="402590" algn="l"/>
                          <a:tab pos="403225" algn="l"/>
                          <a:tab pos="3450590" algn="l"/>
                        </a:tabLst>
                      </a:pPr>
                      <a:r>
                        <a:rPr sz="1200" spc="-100" dirty="0">
                          <a:latin typeface="Arial"/>
                          <a:cs typeface="Arial"/>
                        </a:rPr>
                        <a:t>Prior</a:t>
                      </a:r>
                      <a:r>
                        <a:rPr sz="1200" spc="-40" dirty="0">
                          <a:latin typeface="Arial"/>
                          <a:cs typeface="Arial"/>
                        </a:rPr>
                        <a:t> </a:t>
                      </a:r>
                      <a:r>
                        <a:rPr sz="1200" b="1" spc="-10" dirty="0">
                          <a:latin typeface="Arial"/>
                          <a:cs typeface="Arial"/>
                        </a:rPr>
                        <a:t>S</a:t>
                      </a:r>
                      <a:r>
                        <a:rPr sz="1200" spc="-10" dirty="0">
                          <a:latin typeface="Arial"/>
                          <a:cs typeface="Arial"/>
                        </a:rPr>
                        <a:t>eizure</a:t>
                      </a:r>
                      <a:r>
                        <a:rPr sz="1200" dirty="0">
                          <a:latin typeface="Arial"/>
                          <a:cs typeface="Arial"/>
                        </a:rPr>
                        <a:t>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402590" indent="-301625">
                        <a:lnSpc>
                          <a:spcPct val="100000"/>
                        </a:lnSpc>
                        <a:spcBef>
                          <a:spcPts val="570"/>
                        </a:spcBef>
                        <a:buFont typeface="Arial"/>
                        <a:buAutoNum type="arabicPeriod"/>
                        <a:tabLst>
                          <a:tab pos="402590" algn="l"/>
                          <a:tab pos="403225" algn="l"/>
                          <a:tab pos="3388360" algn="l"/>
                        </a:tabLst>
                      </a:pPr>
                      <a:r>
                        <a:rPr sz="1200" b="1" spc="-100" dirty="0">
                          <a:latin typeface="Arial"/>
                          <a:cs typeface="Arial"/>
                        </a:rPr>
                        <a:t>B</a:t>
                      </a:r>
                      <a:r>
                        <a:rPr sz="1200" spc="-100" dirty="0">
                          <a:latin typeface="Arial"/>
                          <a:cs typeface="Arial"/>
                        </a:rPr>
                        <a:t>rief</a:t>
                      </a:r>
                      <a:r>
                        <a:rPr sz="1200" spc="-25" dirty="0">
                          <a:latin typeface="Arial"/>
                          <a:cs typeface="Arial"/>
                        </a:rPr>
                        <a:t> </a:t>
                      </a:r>
                      <a:r>
                        <a:rPr sz="1200" spc="-130" dirty="0">
                          <a:latin typeface="Arial"/>
                          <a:cs typeface="Arial"/>
                        </a:rPr>
                        <a:t>Rhythmic</a:t>
                      </a:r>
                      <a:r>
                        <a:rPr sz="1200" spc="-20" dirty="0">
                          <a:latin typeface="Arial"/>
                          <a:cs typeface="Arial"/>
                        </a:rPr>
                        <a:t> </a:t>
                      </a:r>
                      <a:r>
                        <a:rPr sz="1200" spc="-10" dirty="0">
                          <a:latin typeface="Arial"/>
                          <a:cs typeface="Arial"/>
                        </a:rPr>
                        <a:t>Discharges</a:t>
                      </a:r>
                      <a:r>
                        <a:rPr sz="1200" dirty="0">
                          <a:latin typeface="Arial"/>
                          <a:cs typeface="Arial"/>
                        </a:rPr>
                        <a:t>	</a:t>
                      </a:r>
                      <a:r>
                        <a:rPr sz="1200" b="1" spc="-135" dirty="0">
                          <a:latin typeface="Arial"/>
                          <a:cs typeface="Arial"/>
                        </a:rPr>
                        <a:t>2</a:t>
                      </a:r>
                      <a:r>
                        <a:rPr sz="1200" b="1" spc="-60" dirty="0">
                          <a:latin typeface="Arial"/>
                          <a:cs typeface="Arial"/>
                        </a:rPr>
                        <a:t> </a:t>
                      </a:r>
                      <a:r>
                        <a:rPr sz="1200" spc="-10" dirty="0">
                          <a:latin typeface="Arial"/>
                          <a:cs typeface="Arial"/>
                        </a:rPr>
                        <a:t>points</a:t>
                      </a:r>
                      <a:endParaRPr sz="1200">
                        <a:latin typeface="Arial"/>
                        <a:cs typeface="Arial"/>
                      </a:endParaRPr>
                    </a:p>
                  </a:txBody>
                  <a:tcPr marL="0" marR="0" marT="30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01600" algn="r">
                        <a:lnSpc>
                          <a:spcPct val="100000"/>
                        </a:lnSpc>
                        <a:spcBef>
                          <a:spcPts val="190"/>
                        </a:spcBef>
                      </a:pPr>
                      <a:r>
                        <a:rPr sz="1250" i="1" spc="-25"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txBody>
                  <a:tcPr marL="0" marR="0" marT="241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262890">
                <a:tc>
                  <a:txBody>
                    <a:bodyPr/>
                    <a:lstStyle/>
                    <a:p>
                      <a:pPr marR="93980" algn="r">
                        <a:lnSpc>
                          <a:spcPct val="100000"/>
                        </a:lnSpc>
                        <a:spcBef>
                          <a:spcPts val="240"/>
                        </a:spcBef>
                      </a:pPr>
                      <a:r>
                        <a:rPr sz="1200" b="1" spc="-10" dirty="0">
                          <a:latin typeface="Arial"/>
                          <a:cs typeface="Arial"/>
                        </a:rPr>
                        <a:t>SCORE</a:t>
                      </a:r>
                      <a:endParaRPr sz="1200">
                        <a:latin typeface="Arial"/>
                        <a:cs typeface="Arial"/>
                      </a:endParaRPr>
                    </a:p>
                  </a:txBody>
                  <a:tcPr marL="0" marR="0" marT="30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1600">
                        <a:lnSpc>
                          <a:spcPct val="100000"/>
                        </a:lnSpc>
                        <a:spcBef>
                          <a:spcPts val="190"/>
                        </a:spcBef>
                        <a:tabLst>
                          <a:tab pos="373380" algn="l"/>
                        </a:tabLst>
                      </a:pPr>
                      <a:r>
                        <a:rPr sz="1250" spc="-50" dirty="0">
                          <a:latin typeface="Verdana"/>
                          <a:cs typeface="Verdana"/>
                        </a:rPr>
                        <a:t>=</a:t>
                      </a:r>
                      <a:r>
                        <a:rPr sz="1250" dirty="0">
                          <a:latin typeface="Verdana"/>
                          <a:cs typeface="Verdana"/>
                        </a:rPr>
                        <a:t>	</a:t>
                      </a:r>
                      <a:r>
                        <a:rPr sz="1250" i="1" spc="-545" dirty="0">
                          <a:latin typeface="Rockwell"/>
                          <a:cs typeface="Rockwell"/>
                        </a:rPr>
                        <a:t>···</a:t>
                      </a:r>
                      <a:r>
                        <a:rPr sz="1250" i="1" dirty="0">
                          <a:latin typeface="Rockwell"/>
                          <a:cs typeface="Rockwell"/>
                        </a:rPr>
                        <a:t> </a:t>
                      </a:r>
                      <a:endParaRPr sz="1250" dirty="0">
                        <a:latin typeface="Rockwell"/>
                        <a:cs typeface="Rockwell"/>
                      </a:endParaRPr>
                    </a:p>
                  </a:txBody>
                  <a:tcPr marL="0" marR="0" marT="241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bl>
          </a:graphicData>
        </a:graphic>
      </p:graphicFrame>
      <p:graphicFrame>
        <p:nvGraphicFramePr>
          <p:cNvPr id="3" name="object 3">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932569"/>
              </p:ext>
            </p:extLst>
          </p:nvPr>
        </p:nvGraphicFramePr>
        <p:xfrm>
          <a:off x="5261148" y="5620207"/>
          <a:ext cx="4480558" cy="487680"/>
        </p:xfrm>
        <a:graphic>
          <a:graphicData uri="http://schemas.openxmlformats.org/drawingml/2006/table">
            <a:tbl>
              <a:tblPr firstRow="1" bandRow="1">
                <a:tableStyleId>{2D5ABB26-0587-4C30-8999-92F81FD0307C}</a:tableStyleId>
              </a:tblPr>
              <a:tblGrid>
                <a:gridCol w="647065">
                  <a:extLst>
                    <a:ext uri="{9D8B030D-6E8A-4147-A177-3AD203B41FA5}">
                      <a16:colId xmlns:a16="http://schemas.microsoft.com/office/drawing/2014/main" val="20000"/>
                    </a:ext>
                  </a:extLst>
                </a:gridCol>
                <a:gridCol w="492125">
                  <a:extLst>
                    <a:ext uri="{9D8B030D-6E8A-4147-A177-3AD203B41FA5}">
                      <a16:colId xmlns:a16="http://schemas.microsoft.com/office/drawing/2014/main" val="20001"/>
                    </a:ext>
                  </a:extLst>
                </a:gridCol>
                <a:gridCol w="556895">
                  <a:extLst>
                    <a:ext uri="{9D8B030D-6E8A-4147-A177-3AD203B41FA5}">
                      <a16:colId xmlns:a16="http://schemas.microsoft.com/office/drawing/2014/main" val="20002"/>
                    </a:ext>
                  </a:extLst>
                </a:gridCol>
                <a:gridCol w="556894">
                  <a:extLst>
                    <a:ext uri="{9D8B030D-6E8A-4147-A177-3AD203B41FA5}">
                      <a16:colId xmlns:a16="http://schemas.microsoft.com/office/drawing/2014/main" val="20003"/>
                    </a:ext>
                  </a:extLst>
                </a:gridCol>
                <a:gridCol w="556894">
                  <a:extLst>
                    <a:ext uri="{9D8B030D-6E8A-4147-A177-3AD203B41FA5}">
                      <a16:colId xmlns:a16="http://schemas.microsoft.com/office/drawing/2014/main" val="20004"/>
                    </a:ext>
                  </a:extLst>
                </a:gridCol>
                <a:gridCol w="556895">
                  <a:extLst>
                    <a:ext uri="{9D8B030D-6E8A-4147-A177-3AD203B41FA5}">
                      <a16:colId xmlns:a16="http://schemas.microsoft.com/office/drawing/2014/main" val="20005"/>
                    </a:ext>
                  </a:extLst>
                </a:gridCol>
                <a:gridCol w="556895">
                  <a:extLst>
                    <a:ext uri="{9D8B030D-6E8A-4147-A177-3AD203B41FA5}">
                      <a16:colId xmlns:a16="http://schemas.microsoft.com/office/drawing/2014/main" val="20006"/>
                    </a:ext>
                  </a:extLst>
                </a:gridCol>
                <a:gridCol w="556895">
                  <a:extLst>
                    <a:ext uri="{9D8B030D-6E8A-4147-A177-3AD203B41FA5}">
                      <a16:colId xmlns:a16="http://schemas.microsoft.com/office/drawing/2014/main" val="20007"/>
                    </a:ext>
                  </a:extLst>
                </a:gridCol>
              </a:tblGrid>
              <a:tr h="243840">
                <a:tc>
                  <a:txBody>
                    <a:bodyPr/>
                    <a:lstStyle/>
                    <a:p>
                      <a:pPr marL="101600">
                        <a:lnSpc>
                          <a:spcPct val="100000"/>
                        </a:lnSpc>
                        <a:spcBef>
                          <a:spcPts val="135"/>
                        </a:spcBef>
                      </a:pPr>
                      <a:r>
                        <a:rPr sz="1200" b="1" spc="-10" dirty="0">
                          <a:latin typeface="Arial"/>
                          <a:cs typeface="Arial"/>
                        </a:rPr>
                        <a:t>SCORE</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35"/>
                        </a:spcBef>
                      </a:pPr>
                      <a:r>
                        <a:rPr sz="1200" dirty="0">
                          <a:latin typeface="Arial"/>
                          <a:cs typeface="Arial"/>
                        </a:rPr>
                        <a:t>0</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35"/>
                        </a:spcBef>
                      </a:pPr>
                      <a:r>
                        <a:rPr sz="1200" dirty="0">
                          <a:latin typeface="Arial"/>
                          <a:cs typeface="Arial"/>
                        </a:rPr>
                        <a:t>1</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35"/>
                        </a:spcBef>
                      </a:pPr>
                      <a:r>
                        <a:rPr sz="1200" dirty="0">
                          <a:latin typeface="Arial"/>
                          <a:cs typeface="Arial"/>
                        </a:rPr>
                        <a:t>2</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35"/>
                        </a:spcBef>
                      </a:pPr>
                      <a:r>
                        <a:rPr sz="1200" dirty="0">
                          <a:latin typeface="Arial"/>
                          <a:cs typeface="Arial"/>
                        </a:rPr>
                        <a:t>3</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35"/>
                        </a:spcBef>
                      </a:pPr>
                      <a:r>
                        <a:rPr sz="1200" dirty="0">
                          <a:latin typeface="Arial"/>
                          <a:cs typeface="Arial"/>
                        </a:rPr>
                        <a:t>4</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35"/>
                        </a:spcBef>
                      </a:pPr>
                      <a:r>
                        <a:rPr sz="1200" dirty="0">
                          <a:latin typeface="Arial"/>
                          <a:cs typeface="Arial"/>
                        </a:rPr>
                        <a:t>5</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35"/>
                        </a:spcBef>
                      </a:pPr>
                      <a:r>
                        <a:rPr sz="1200" spc="-25" dirty="0">
                          <a:latin typeface="Arial"/>
                          <a:cs typeface="Arial"/>
                        </a:rPr>
                        <a:t>6+</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extLst>
                  <a:ext uri="{0D108BD9-81ED-4DB2-BD59-A6C34878D82A}">
                    <a16:rowId xmlns:a16="http://schemas.microsoft.com/office/drawing/2014/main" val="10000"/>
                  </a:ext>
                </a:extLst>
              </a:tr>
              <a:tr h="243840">
                <a:tc>
                  <a:txBody>
                    <a:bodyPr/>
                    <a:lstStyle/>
                    <a:p>
                      <a:pPr marL="101600">
                        <a:lnSpc>
                          <a:spcPct val="100000"/>
                        </a:lnSpc>
                        <a:spcBef>
                          <a:spcPts val="135"/>
                        </a:spcBef>
                      </a:pPr>
                      <a:r>
                        <a:rPr sz="1200" b="1" spc="-20" dirty="0">
                          <a:latin typeface="Arial"/>
                          <a:cs typeface="Arial"/>
                        </a:rPr>
                        <a:t>RISK</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85"/>
                        </a:spcBef>
                      </a:pPr>
                      <a:r>
                        <a:rPr sz="1250" i="1" spc="-25" dirty="0">
                          <a:latin typeface="Verdana"/>
                          <a:cs typeface="Verdana"/>
                        </a:rPr>
                        <a:t>&lt;</a:t>
                      </a:r>
                      <a:r>
                        <a:rPr sz="1200" spc="-25" dirty="0">
                          <a:latin typeface="Arial"/>
                          <a:cs typeface="Arial"/>
                        </a:rPr>
                        <a:t>5%</a:t>
                      </a:r>
                      <a:endParaRPr sz="1200">
                        <a:latin typeface="Arial"/>
                        <a:cs typeface="Arial"/>
                      </a:endParaRPr>
                    </a:p>
                  </a:txBody>
                  <a:tcPr marL="0" marR="0" marT="1079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11.9%</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26.9%</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50.0%</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73.1%</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88.1%</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95.3%</a:t>
                      </a:r>
                      <a:endParaRPr sz="1200" dirty="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B0F1">
                        <a:alpha val="19999"/>
                      </a:srgbClr>
                    </a:solidFill>
                  </a:tcPr>
                </a:tc>
                <a:extLst>
                  <a:ext uri="{0D108BD9-81ED-4DB2-BD59-A6C34878D82A}">
                    <a16:rowId xmlns:a16="http://schemas.microsoft.com/office/drawing/2014/main" val="10001"/>
                  </a:ext>
                </a:extLst>
              </a:tr>
            </a:tbl>
          </a:graphicData>
        </a:graphic>
      </p:graphicFrame>
      <p:sp>
        <p:nvSpPr>
          <p:cNvPr id="4" name="object 4"/>
          <p:cNvSpPr txBox="1">
            <a:spLocks noGrp="1"/>
          </p:cNvSpPr>
          <p:nvPr>
            <p:ph type="title" idx="4294967295"/>
          </p:nvPr>
        </p:nvSpPr>
        <p:spPr>
          <a:xfrm>
            <a:off x="6761039" y="3409696"/>
            <a:ext cx="1230630" cy="31496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900" b="1" i="0" u="none" strike="noStrike" kern="0" cap="none" spc="-10" normalizeH="0" baseline="0" noProof="0" dirty="0">
                <a:ln>
                  <a:noFill/>
                </a:ln>
                <a:solidFill>
                  <a:sysClr val="windowText" lastClr="000000"/>
                </a:solidFill>
                <a:effectLst/>
                <a:uLnTx/>
                <a:uFillTx/>
                <a:latin typeface="Times New Roman"/>
                <a:cs typeface="Times New Roman"/>
              </a:rPr>
              <a:t>2HELPS2B</a:t>
            </a:r>
            <a:endParaRPr kumimoji="0" lang="en-US" sz="1900" b="0" i="0" u="none" strike="noStrike" kern="0" cap="none" spc="0" normalizeH="0" baseline="0" noProof="0" dirty="0">
              <a:ln>
                <a:noFill/>
              </a:ln>
              <a:solidFill>
                <a:sysClr val="windowText" lastClr="000000"/>
              </a:solidFill>
              <a:effectLst/>
              <a:uLnTx/>
              <a:uFillTx/>
              <a:latin typeface="Times New Roman"/>
              <a:cs typeface="Times New Roman"/>
            </a:endParaRPr>
          </a:p>
        </p:txBody>
      </p:sp>
      <p:pic>
        <p:nvPicPr>
          <p:cNvPr id="5" name="object 5">
            <a:extLst>
              <a:ext uri="{C183D7F6-B498-43B3-948B-1728B52AA6E4}">
                <adec:decorative xmlns:adec="http://schemas.microsoft.com/office/drawing/2017/decorative" val="1"/>
              </a:ext>
            </a:extLst>
          </p:cNvPr>
          <p:cNvPicPr/>
          <p:nvPr/>
        </p:nvPicPr>
        <p:blipFill>
          <a:blip r:embed="rId2" cstate="print"/>
          <a:stretch>
            <a:fillRect/>
          </a:stretch>
        </p:blipFill>
        <p:spPr>
          <a:xfrm>
            <a:off x="8541639" y="2002046"/>
            <a:ext cx="1201521" cy="1602032"/>
          </a:xfrm>
          <a:prstGeom prst="rect">
            <a:avLst/>
          </a:prstGeom>
        </p:spPr>
      </p:pic>
      <p:grpSp>
        <p:nvGrpSpPr>
          <p:cNvPr id="6" name="object 6">
            <a:extLst>
              <a:ext uri="{C183D7F6-B498-43B3-948B-1728B52AA6E4}">
                <adec:decorative xmlns:adec="http://schemas.microsoft.com/office/drawing/2017/decorative" val="1"/>
              </a:ext>
            </a:extLst>
          </p:cNvPr>
          <p:cNvGrpSpPr/>
          <p:nvPr/>
        </p:nvGrpSpPr>
        <p:grpSpPr>
          <a:xfrm>
            <a:off x="349222" y="4357215"/>
            <a:ext cx="4688205" cy="2221230"/>
            <a:chOff x="349222" y="4357215"/>
            <a:chExt cx="4688205" cy="2221230"/>
          </a:xfrm>
        </p:grpSpPr>
        <p:pic>
          <p:nvPicPr>
            <p:cNvPr id="7" name="object 7"/>
            <p:cNvPicPr/>
            <p:nvPr/>
          </p:nvPicPr>
          <p:blipFill>
            <a:blip r:embed="rId3" cstate="print"/>
            <a:stretch>
              <a:fillRect/>
            </a:stretch>
          </p:blipFill>
          <p:spPr>
            <a:xfrm>
              <a:off x="356844" y="4364837"/>
              <a:ext cx="4672355" cy="2205469"/>
            </a:xfrm>
            <a:prstGeom prst="rect">
              <a:avLst/>
            </a:prstGeom>
          </p:spPr>
        </p:pic>
        <p:sp>
          <p:nvSpPr>
            <p:cNvPr id="8" name="object 8"/>
            <p:cNvSpPr/>
            <p:nvPr/>
          </p:nvSpPr>
          <p:spPr>
            <a:xfrm>
              <a:off x="353032" y="4361025"/>
              <a:ext cx="4680585" cy="2213610"/>
            </a:xfrm>
            <a:custGeom>
              <a:avLst/>
              <a:gdLst/>
              <a:ahLst/>
              <a:cxnLst/>
              <a:rect l="l" t="t" r="r" b="b"/>
              <a:pathLst>
                <a:path w="4680585" h="2213609">
                  <a:moveTo>
                    <a:pt x="0" y="0"/>
                  </a:moveTo>
                  <a:lnTo>
                    <a:pt x="4680561" y="0"/>
                  </a:lnTo>
                  <a:lnTo>
                    <a:pt x="4680561" y="2213369"/>
                  </a:lnTo>
                  <a:lnTo>
                    <a:pt x="0" y="2213369"/>
                  </a:lnTo>
                  <a:lnTo>
                    <a:pt x="0" y="0"/>
                  </a:lnTo>
                  <a:close/>
                </a:path>
              </a:pathLst>
            </a:custGeom>
            <a:ln w="7620">
              <a:solidFill>
                <a:srgbClr val="2F528F"/>
              </a:solidFill>
            </a:ln>
          </p:spPr>
          <p:txBody>
            <a:bodyPr wrap="square" lIns="0" tIns="0" rIns="0" bIns="0" rtlCol="0"/>
            <a:lstStyle/>
            <a:p>
              <a:endParaRPr/>
            </a:p>
          </p:txBody>
        </p:sp>
      </p:grpSp>
      <p:grpSp>
        <p:nvGrpSpPr>
          <p:cNvPr id="9" name="object 9">
            <a:extLst>
              <a:ext uri="{C183D7F6-B498-43B3-948B-1728B52AA6E4}">
                <adec:decorative xmlns:adec="http://schemas.microsoft.com/office/drawing/2017/decorative" val="1"/>
              </a:ext>
            </a:extLst>
          </p:cNvPr>
          <p:cNvGrpSpPr/>
          <p:nvPr/>
        </p:nvGrpSpPr>
        <p:grpSpPr>
          <a:xfrm>
            <a:off x="2357895" y="1333303"/>
            <a:ext cx="2754630" cy="2940050"/>
            <a:chOff x="2357895" y="1333303"/>
            <a:chExt cx="2754630" cy="2940050"/>
          </a:xfrm>
        </p:grpSpPr>
        <p:pic>
          <p:nvPicPr>
            <p:cNvPr id="10" name="object 10"/>
            <p:cNvPicPr/>
            <p:nvPr/>
          </p:nvPicPr>
          <p:blipFill>
            <a:blip r:embed="rId4" cstate="print"/>
            <a:stretch>
              <a:fillRect/>
            </a:stretch>
          </p:blipFill>
          <p:spPr>
            <a:xfrm>
              <a:off x="2511568" y="1340929"/>
              <a:ext cx="2385526" cy="2924272"/>
            </a:xfrm>
            <a:prstGeom prst="rect">
              <a:avLst/>
            </a:prstGeom>
          </p:spPr>
        </p:pic>
        <p:sp>
          <p:nvSpPr>
            <p:cNvPr id="11" name="object 11"/>
            <p:cNvSpPr/>
            <p:nvPr/>
          </p:nvSpPr>
          <p:spPr>
            <a:xfrm>
              <a:off x="2361705" y="1337114"/>
              <a:ext cx="2747010" cy="2932430"/>
            </a:xfrm>
            <a:custGeom>
              <a:avLst/>
              <a:gdLst/>
              <a:ahLst/>
              <a:cxnLst/>
              <a:rect l="l" t="t" r="r" b="b"/>
              <a:pathLst>
                <a:path w="2747010" h="2932429">
                  <a:moveTo>
                    <a:pt x="0" y="0"/>
                  </a:moveTo>
                  <a:lnTo>
                    <a:pt x="2746455" y="0"/>
                  </a:lnTo>
                  <a:lnTo>
                    <a:pt x="2746455" y="2932264"/>
                  </a:lnTo>
                  <a:lnTo>
                    <a:pt x="0" y="2932264"/>
                  </a:lnTo>
                  <a:lnTo>
                    <a:pt x="0" y="0"/>
                  </a:lnTo>
                  <a:close/>
                </a:path>
              </a:pathLst>
            </a:custGeom>
            <a:ln w="7620">
              <a:solidFill>
                <a:srgbClr val="2F528F"/>
              </a:solidFill>
            </a:ln>
          </p:spPr>
          <p:txBody>
            <a:bodyPr wrap="square" lIns="0" tIns="0" rIns="0" bIns="0" rtlCol="0"/>
            <a:lstStyle/>
            <a:p>
              <a:endParaRPr/>
            </a:p>
          </p:txBody>
        </p:sp>
      </p:grpSp>
      <p:pic>
        <p:nvPicPr>
          <p:cNvPr id="12" name="object 12">
            <a:extLst>
              <a:ext uri="{C183D7F6-B498-43B3-948B-1728B52AA6E4}">
                <adec:decorative xmlns:adec="http://schemas.microsoft.com/office/drawing/2017/decorative" val="1"/>
              </a:ext>
            </a:extLst>
          </p:cNvPr>
          <p:cNvPicPr/>
          <p:nvPr/>
        </p:nvPicPr>
        <p:blipFill>
          <a:blip r:embed="rId5" cstate="print"/>
          <a:stretch>
            <a:fillRect/>
          </a:stretch>
        </p:blipFill>
        <p:spPr>
          <a:xfrm>
            <a:off x="5565508" y="1460461"/>
            <a:ext cx="111912" cy="1200150"/>
          </a:xfrm>
          <a:prstGeom prst="rect">
            <a:avLst/>
          </a:prstGeom>
        </p:spPr>
      </p:pic>
      <p:pic>
        <p:nvPicPr>
          <p:cNvPr id="13" name="object 13">
            <a:extLst>
              <a:ext uri="{C183D7F6-B498-43B3-948B-1728B52AA6E4}">
                <adec:decorative xmlns:adec="http://schemas.microsoft.com/office/drawing/2017/decorative" val="1"/>
              </a:ext>
            </a:extLst>
          </p:cNvPr>
          <p:cNvPicPr/>
          <p:nvPr/>
        </p:nvPicPr>
        <p:blipFill>
          <a:blip r:embed="rId6" cstate="print"/>
          <a:stretch>
            <a:fillRect/>
          </a:stretch>
        </p:blipFill>
        <p:spPr>
          <a:xfrm>
            <a:off x="5896419" y="1532839"/>
            <a:ext cx="1721662" cy="1733727"/>
          </a:xfrm>
          <a:prstGeom prst="rect">
            <a:avLst/>
          </a:prstGeom>
        </p:spPr>
      </p:pic>
      <p:pic>
        <p:nvPicPr>
          <p:cNvPr id="14" name="object 14">
            <a:extLst>
              <a:ext uri="{C183D7F6-B498-43B3-948B-1728B52AA6E4}">
                <adec:decorative xmlns:adec="http://schemas.microsoft.com/office/drawing/2017/decorative" val="1"/>
              </a:ext>
            </a:extLst>
          </p:cNvPr>
          <p:cNvPicPr/>
          <p:nvPr/>
        </p:nvPicPr>
        <p:blipFill>
          <a:blip r:embed="rId7" cstate="print"/>
          <a:stretch>
            <a:fillRect/>
          </a:stretch>
        </p:blipFill>
        <p:spPr>
          <a:xfrm>
            <a:off x="2074367" y="1858810"/>
            <a:ext cx="79197" cy="1196073"/>
          </a:xfrm>
          <a:prstGeom prst="rect">
            <a:avLst/>
          </a:prstGeom>
        </p:spPr>
      </p:pic>
      <p:pic>
        <p:nvPicPr>
          <p:cNvPr id="15" name="object 15">
            <a:extLst>
              <a:ext uri="{C183D7F6-B498-43B3-948B-1728B52AA6E4}">
                <adec:decorative xmlns:adec="http://schemas.microsoft.com/office/drawing/2017/decorative" val="1"/>
              </a:ext>
            </a:extLst>
          </p:cNvPr>
          <p:cNvPicPr/>
          <p:nvPr/>
        </p:nvPicPr>
        <p:blipFill>
          <a:blip r:embed="rId8" cstate="print"/>
          <a:stretch>
            <a:fillRect/>
          </a:stretch>
        </p:blipFill>
        <p:spPr>
          <a:xfrm>
            <a:off x="810372" y="2140216"/>
            <a:ext cx="1180358" cy="1146797"/>
          </a:xfrm>
          <a:prstGeom prst="rect">
            <a:avLst/>
          </a:prstGeom>
        </p:spPr>
      </p:pic>
      <p:pic>
        <p:nvPicPr>
          <p:cNvPr id="16" name="object 16">
            <a:extLst>
              <a:ext uri="{C183D7F6-B498-43B3-948B-1728B52AA6E4}">
                <adec:decorative xmlns:adec="http://schemas.microsoft.com/office/drawing/2017/decorative" val="1"/>
              </a:ext>
            </a:extLst>
          </p:cNvPr>
          <p:cNvPicPr/>
          <p:nvPr/>
        </p:nvPicPr>
        <p:blipFill>
          <a:blip r:embed="rId9" cstate="print"/>
          <a:stretch>
            <a:fillRect/>
          </a:stretch>
        </p:blipFill>
        <p:spPr>
          <a:xfrm>
            <a:off x="512540" y="3408324"/>
            <a:ext cx="1174743" cy="207010"/>
          </a:xfrm>
          <a:prstGeom prst="rect">
            <a:avLst/>
          </a:prstGeom>
        </p:spPr>
      </p:pic>
      <p:pic>
        <p:nvPicPr>
          <p:cNvPr id="17" name="object 17">
            <a:extLst>
              <a:ext uri="{C183D7F6-B498-43B3-948B-1728B52AA6E4}">
                <adec:decorative xmlns:adec="http://schemas.microsoft.com/office/drawing/2017/decorative" val="1"/>
              </a:ext>
            </a:extLst>
          </p:cNvPr>
          <p:cNvPicPr/>
          <p:nvPr/>
        </p:nvPicPr>
        <p:blipFill>
          <a:blip r:embed="rId10" cstate="print"/>
          <a:stretch>
            <a:fillRect/>
          </a:stretch>
        </p:blipFill>
        <p:spPr>
          <a:xfrm>
            <a:off x="488724" y="3919575"/>
            <a:ext cx="1157385" cy="795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1028191" y="3631277"/>
            <a:ext cx="3295573" cy="2855659"/>
          </a:xfrm>
          <a:prstGeom prst="rect">
            <a:avLst/>
          </a:prstGeom>
        </p:spPr>
      </p:pic>
      <p:grpSp>
        <p:nvGrpSpPr>
          <p:cNvPr id="3" name="object 3">
            <a:extLst>
              <a:ext uri="{C183D7F6-B498-43B3-948B-1728B52AA6E4}">
                <adec:decorative xmlns:adec="http://schemas.microsoft.com/office/drawing/2017/decorative" val="1"/>
              </a:ext>
            </a:extLst>
          </p:cNvPr>
          <p:cNvGrpSpPr/>
          <p:nvPr/>
        </p:nvGrpSpPr>
        <p:grpSpPr>
          <a:xfrm>
            <a:off x="406793" y="1730913"/>
            <a:ext cx="6080760" cy="1710689"/>
            <a:chOff x="406793" y="1730913"/>
            <a:chExt cx="6080760" cy="1710689"/>
          </a:xfrm>
        </p:grpSpPr>
        <p:pic>
          <p:nvPicPr>
            <p:cNvPr id="4" name="object 4"/>
            <p:cNvPicPr/>
            <p:nvPr/>
          </p:nvPicPr>
          <p:blipFill>
            <a:blip r:embed="rId4" cstate="print"/>
            <a:stretch>
              <a:fillRect/>
            </a:stretch>
          </p:blipFill>
          <p:spPr>
            <a:xfrm>
              <a:off x="514844" y="1788701"/>
              <a:ext cx="1757523" cy="551816"/>
            </a:xfrm>
            <a:prstGeom prst="rect">
              <a:avLst/>
            </a:prstGeom>
          </p:spPr>
        </p:pic>
        <p:sp>
          <p:nvSpPr>
            <p:cNvPr id="5" name="object 5"/>
            <p:cNvSpPr/>
            <p:nvPr/>
          </p:nvSpPr>
          <p:spPr>
            <a:xfrm>
              <a:off x="410603" y="1734724"/>
              <a:ext cx="2682240" cy="678815"/>
            </a:xfrm>
            <a:custGeom>
              <a:avLst/>
              <a:gdLst/>
              <a:ahLst/>
              <a:cxnLst/>
              <a:rect l="l" t="t" r="r" b="b"/>
              <a:pathLst>
                <a:path w="2682240" h="678814">
                  <a:moveTo>
                    <a:pt x="0" y="0"/>
                  </a:moveTo>
                  <a:lnTo>
                    <a:pt x="2681907" y="0"/>
                  </a:lnTo>
                  <a:lnTo>
                    <a:pt x="2681907" y="678667"/>
                  </a:lnTo>
                  <a:lnTo>
                    <a:pt x="0" y="678667"/>
                  </a:lnTo>
                  <a:lnTo>
                    <a:pt x="0" y="0"/>
                  </a:lnTo>
                  <a:close/>
                </a:path>
              </a:pathLst>
            </a:custGeom>
            <a:ln w="7620">
              <a:solidFill>
                <a:srgbClr val="2F528F"/>
              </a:solidFill>
            </a:ln>
          </p:spPr>
          <p:txBody>
            <a:bodyPr wrap="square" lIns="0" tIns="0" rIns="0" bIns="0" rtlCol="0"/>
            <a:lstStyle/>
            <a:p>
              <a:endParaRPr/>
            </a:p>
          </p:txBody>
        </p:sp>
        <p:pic>
          <p:nvPicPr>
            <p:cNvPr id="6" name="object 6"/>
            <p:cNvPicPr/>
            <p:nvPr/>
          </p:nvPicPr>
          <p:blipFill>
            <a:blip r:embed="rId5" cstate="print"/>
            <a:stretch>
              <a:fillRect/>
            </a:stretch>
          </p:blipFill>
          <p:spPr>
            <a:xfrm>
              <a:off x="558870" y="2531377"/>
              <a:ext cx="5739637" cy="865814"/>
            </a:xfrm>
            <a:prstGeom prst="rect">
              <a:avLst/>
            </a:prstGeom>
          </p:spPr>
        </p:pic>
        <p:sp>
          <p:nvSpPr>
            <p:cNvPr id="7" name="object 7"/>
            <p:cNvSpPr/>
            <p:nvPr/>
          </p:nvSpPr>
          <p:spPr>
            <a:xfrm>
              <a:off x="410604" y="2464429"/>
              <a:ext cx="6073140" cy="972819"/>
            </a:xfrm>
            <a:custGeom>
              <a:avLst/>
              <a:gdLst/>
              <a:ahLst/>
              <a:cxnLst/>
              <a:rect l="l" t="t" r="r" b="b"/>
              <a:pathLst>
                <a:path w="6073140" h="972820">
                  <a:moveTo>
                    <a:pt x="0" y="0"/>
                  </a:moveTo>
                  <a:lnTo>
                    <a:pt x="6073025" y="0"/>
                  </a:lnTo>
                  <a:lnTo>
                    <a:pt x="6073025" y="972767"/>
                  </a:lnTo>
                  <a:lnTo>
                    <a:pt x="0" y="972767"/>
                  </a:lnTo>
                  <a:lnTo>
                    <a:pt x="0" y="0"/>
                  </a:lnTo>
                  <a:close/>
                </a:path>
              </a:pathLst>
            </a:custGeom>
            <a:ln w="7620">
              <a:solidFill>
                <a:srgbClr val="2F528F"/>
              </a:solidFill>
            </a:ln>
          </p:spPr>
          <p:txBody>
            <a:bodyPr wrap="square" lIns="0" tIns="0" rIns="0" bIns="0" rtlCol="0"/>
            <a:lstStyle/>
            <a:p>
              <a:endParaRPr/>
            </a:p>
          </p:txBody>
        </p:sp>
      </p:grpSp>
      <p:sp>
        <p:nvSpPr>
          <p:cNvPr id="8" name="object 8"/>
          <p:cNvSpPr txBox="1">
            <a:spLocks noGrp="1"/>
          </p:cNvSpPr>
          <p:nvPr>
            <p:ph type="title" idx="4294967295"/>
          </p:nvPr>
        </p:nvSpPr>
        <p:spPr>
          <a:xfrm>
            <a:off x="801085" y="1406652"/>
            <a:ext cx="1398270" cy="23876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400" b="0" i="0" u="none" strike="noStrike" kern="0" cap="none" spc="0" normalizeH="0" baseline="0" noProof="0" dirty="0" err="1">
                <a:ln>
                  <a:noFill/>
                </a:ln>
                <a:solidFill>
                  <a:srgbClr val="C00000"/>
                </a:solidFill>
                <a:effectLst/>
                <a:uLnTx/>
                <a:uFillTx/>
                <a:latin typeface="Calibri"/>
                <a:cs typeface="Calibri"/>
              </a:rPr>
              <a:t>arxiv</a:t>
            </a:r>
            <a:r>
              <a:rPr kumimoji="0" lang="en-US" sz="1400" b="0" i="0" u="none" strike="noStrike" kern="0" cap="none" spc="0" normalizeH="0" baseline="0" noProof="0" dirty="0">
                <a:ln>
                  <a:noFill/>
                </a:ln>
                <a:solidFill>
                  <a:srgbClr val="C00000"/>
                </a:solidFill>
                <a:effectLst/>
                <a:uLnTx/>
                <a:uFillTx/>
                <a:latin typeface="Calibri"/>
                <a:cs typeface="Calibri"/>
              </a:rPr>
              <a:t>,</a:t>
            </a:r>
            <a:r>
              <a:rPr kumimoji="0" lang="en-US" sz="1400" b="0" i="0" u="none" strike="noStrike" kern="0" cap="none" spc="20" normalizeH="0" baseline="0" noProof="0" dirty="0">
                <a:ln>
                  <a:noFill/>
                </a:ln>
                <a:solidFill>
                  <a:srgbClr val="C00000"/>
                </a:solidFill>
                <a:effectLst/>
                <a:uLnTx/>
                <a:uFillTx/>
                <a:latin typeface="Calibri"/>
                <a:cs typeface="Calibri"/>
              </a:rPr>
              <a:t> </a:t>
            </a:r>
            <a:r>
              <a:rPr kumimoji="0" lang="en-US" sz="1400" b="0" i="0" u="none" strike="noStrike" kern="0" cap="none" spc="0" normalizeH="0" baseline="0" noProof="0" dirty="0">
                <a:ln>
                  <a:noFill/>
                </a:ln>
                <a:solidFill>
                  <a:srgbClr val="C00000"/>
                </a:solidFill>
                <a:effectLst/>
                <a:uLnTx/>
                <a:uFillTx/>
                <a:latin typeface="Calibri"/>
                <a:cs typeface="Calibri"/>
              </a:rPr>
              <a:t>Mar</a:t>
            </a:r>
            <a:r>
              <a:rPr kumimoji="0" lang="en-US" sz="1400" b="0" i="0" u="none" strike="noStrike" kern="0" cap="none" spc="25" normalizeH="0" baseline="0" noProof="0" dirty="0">
                <a:ln>
                  <a:noFill/>
                </a:ln>
                <a:solidFill>
                  <a:srgbClr val="C00000"/>
                </a:solidFill>
                <a:effectLst/>
                <a:uLnTx/>
                <a:uFillTx/>
                <a:latin typeface="Calibri"/>
                <a:cs typeface="Calibri"/>
              </a:rPr>
              <a:t> </a:t>
            </a:r>
            <a:r>
              <a:rPr kumimoji="0" lang="en-US" sz="1400" b="0" i="0" u="none" strike="noStrike" kern="0" cap="none" spc="0" normalizeH="0" baseline="0" noProof="0" dirty="0">
                <a:ln>
                  <a:noFill/>
                </a:ln>
                <a:solidFill>
                  <a:srgbClr val="C00000"/>
                </a:solidFill>
                <a:effectLst/>
                <a:uLnTx/>
                <a:uFillTx/>
                <a:latin typeface="Calibri"/>
                <a:cs typeface="Calibri"/>
              </a:rPr>
              <a:t>26</a:t>
            </a:r>
            <a:r>
              <a:rPr kumimoji="0" lang="en-US" sz="1400" b="0" i="0" u="none" strike="noStrike" kern="0" cap="none" spc="35" normalizeH="0" baseline="0" noProof="0" dirty="0">
                <a:ln>
                  <a:noFill/>
                </a:ln>
                <a:solidFill>
                  <a:srgbClr val="C00000"/>
                </a:solidFill>
                <a:effectLst/>
                <a:uLnTx/>
                <a:uFillTx/>
                <a:latin typeface="Calibri"/>
                <a:cs typeface="Calibri"/>
              </a:rPr>
              <a:t> </a:t>
            </a:r>
            <a:r>
              <a:rPr kumimoji="0" lang="en-US" sz="1400" b="0" i="0" u="none" strike="noStrike" kern="0" cap="none" spc="-20" normalizeH="0" baseline="0" noProof="0" dirty="0">
                <a:ln>
                  <a:noFill/>
                </a:ln>
                <a:solidFill>
                  <a:srgbClr val="C00000"/>
                </a:solidFill>
                <a:effectLst/>
                <a:uLnTx/>
                <a:uFillTx/>
                <a:latin typeface="Calibri"/>
                <a:cs typeface="Calibri"/>
              </a:rPr>
              <a:t>2015</a:t>
            </a:r>
            <a:endParaRPr kumimoji="0" lang="en-US" sz="1400" b="0" i="0" u="none" strike="noStrike" kern="0" cap="none" spc="0" normalizeH="0" baseline="0" noProof="0" dirty="0">
              <a:ln>
                <a:noFill/>
              </a:ln>
              <a:solidFill>
                <a:sysClr val="windowText" lastClr="000000"/>
              </a:solidFill>
              <a:effectLst/>
              <a:uLnTx/>
              <a:uFillTx/>
              <a:latin typeface="Calibri"/>
              <a:cs typeface="Calibri"/>
            </a:endParaRPr>
          </a:p>
        </p:txBody>
      </p:sp>
      <p:sp>
        <p:nvSpPr>
          <p:cNvPr id="13" name="object 13"/>
          <p:cNvSpPr txBox="1"/>
          <p:nvPr/>
        </p:nvSpPr>
        <p:spPr>
          <a:xfrm>
            <a:off x="4243015" y="1887220"/>
            <a:ext cx="4719320" cy="513080"/>
          </a:xfrm>
          <a:prstGeom prst="rect">
            <a:avLst/>
          </a:prstGeom>
        </p:spPr>
        <p:txBody>
          <a:bodyPr vert="horz" wrap="square" lIns="0" tIns="12700" rIns="0" bIns="0" rtlCol="0">
            <a:spAutoFit/>
          </a:bodyPr>
          <a:lstStyle/>
          <a:p>
            <a:pPr marL="12700" marR="5080">
              <a:lnSpc>
                <a:spcPct val="100000"/>
              </a:lnSpc>
              <a:spcBef>
                <a:spcPts val="100"/>
              </a:spcBef>
            </a:pPr>
            <a:r>
              <a:rPr sz="1600" spc="-35" dirty="0">
                <a:solidFill>
                  <a:srgbClr val="C00000"/>
                </a:solidFill>
                <a:latin typeface="Times New Roman"/>
                <a:cs typeface="Times New Roman"/>
              </a:rPr>
              <a:t>We</a:t>
            </a:r>
            <a:r>
              <a:rPr sz="1600" spc="-30" dirty="0">
                <a:solidFill>
                  <a:srgbClr val="C00000"/>
                </a:solidFill>
                <a:latin typeface="Times New Roman"/>
                <a:cs typeface="Times New Roman"/>
              </a:rPr>
              <a:t> </a:t>
            </a:r>
            <a:r>
              <a:rPr sz="1600" dirty="0">
                <a:solidFill>
                  <a:srgbClr val="C00000"/>
                </a:solidFill>
                <a:latin typeface="Times New Roman"/>
                <a:cs typeface="Times New Roman"/>
              </a:rPr>
              <a:t>don’t</a:t>
            </a:r>
            <a:r>
              <a:rPr sz="1600" spc="-20" dirty="0">
                <a:solidFill>
                  <a:srgbClr val="C00000"/>
                </a:solidFill>
                <a:latin typeface="Times New Roman"/>
                <a:cs typeface="Times New Roman"/>
              </a:rPr>
              <a:t> </a:t>
            </a:r>
            <a:r>
              <a:rPr sz="1600" dirty="0">
                <a:solidFill>
                  <a:srgbClr val="C00000"/>
                </a:solidFill>
                <a:latin typeface="Times New Roman"/>
                <a:cs typeface="Times New Roman"/>
              </a:rPr>
              <a:t>need</a:t>
            </a:r>
            <a:r>
              <a:rPr sz="1600" spc="-20" dirty="0">
                <a:solidFill>
                  <a:srgbClr val="C00000"/>
                </a:solidFill>
                <a:latin typeface="Times New Roman"/>
                <a:cs typeface="Times New Roman"/>
              </a:rPr>
              <a:t> </a:t>
            </a:r>
            <a:r>
              <a:rPr sz="1600" dirty="0">
                <a:solidFill>
                  <a:srgbClr val="C00000"/>
                </a:solidFill>
                <a:latin typeface="Times New Roman"/>
                <a:cs typeface="Times New Roman"/>
              </a:rPr>
              <a:t>a</a:t>
            </a:r>
            <a:r>
              <a:rPr sz="1600" spc="-15" dirty="0">
                <a:solidFill>
                  <a:srgbClr val="C00000"/>
                </a:solidFill>
                <a:latin typeface="Times New Roman"/>
                <a:cs typeface="Times New Roman"/>
              </a:rPr>
              <a:t> </a:t>
            </a:r>
            <a:r>
              <a:rPr sz="1600" dirty="0">
                <a:solidFill>
                  <a:srgbClr val="C00000"/>
                </a:solidFill>
                <a:latin typeface="Times New Roman"/>
                <a:cs typeface="Times New Roman"/>
              </a:rPr>
              <a:t>complicated</a:t>
            </a:r>
            <a:r>
              <a:rPr sz="1600" spc="-15" dirty="0">
                <a:solidFill>
                  <a:srgbClr val="C00000"/>
                </a:solidFill>
                <a:latin typeface="Times New Roman"/>
                <a:cs typeface="Times New Roman"/>
              </a:rPr>
              <a:t> </a:t>
            </a:r>
            <a:r>
              <a:rPr sz="1600" dirty="0">
                <a:solidFill>
                  <a:srgbClr val="C00000"/>
                </a:solidFill>
                <a:latin typeface="Times New Roman"/>
                <a:cs typeface="Times New Roman"/>
              </a:rPr>
              <a:t>model</a:t>
            </a:r>
            <a:r>
              <a:rPr sz="1600" spc="-25" dirty="0">
                <a:solidFill>
                  <a:srgbClr val="C00000"/>
                </a:solidFill>
                <a:latin typeface="Times New Roman"/>
                <a:cs typeface="Times New Roman"/>
              </a:rPr>
              <a:t> </a:t>
            </a:r>
            <a:r>
              <a:rPr sz="1600" dirty="0">
                <a:solidFill>
                  <a:srgbClr val="C00000"/>
                </a:solidFill>
                <a:latin typeface="Times New Roman"/>
                <a:cs typeface="Times New Roman"/>
              </a:rPr>
              <a:t>to</a:t>
            </a:r>
            <a:r>
              <a:rPr sz="1600" spc="-15" dirty="0">
                <a:solidFill>
                  <a:srgbClr val="C00000"/>
                </a:solidFill>
                <a:latin typeface="Times New Roman"/>
                <a:cs typeface="Times New Roman"/>
              </a:rPr>
              <a:t> </a:t>
            </a:r>
            <a:r>
              <a:rPr sz="1600" dirty="0">
                <a:solidFill>
                  <a:srgbClr val="C00000"/>
                </a:solidFill>
                <a:latin typeface="Times New Roman"/>
                <a:cs typeface="Times New Roman"/>
              </a:rPr>
              <a:t>predict</a:t>
            </a:r>
            <a:r>
              <a:rPr sz="1600" spc="-20" dirty="0">
                <a:solidFill>
                  <a:srgbClr val="C00000"/>
                </a:solidFill>
                <a:latin typeface="Times New Roman"/>
                <a:cs typeface="Times New Roman"/>
              </a:rPr>
              <a:t> </a:t>
            </a:r>
            <a:r>
              <a:rPr sz="1600" spc="-10" dirty="0">
                <a:solidFill>
                  <a:srgbClr val="C00000"/>
                </a:solidFill>
                <a:latin typeface="Times New Roman"/>
                <a:cs typeface="Times New Roman"/>
              </a:rPr>
              <a:t>recidivism. </a:t>
            </a:r>
            <a:r>
              <a:rPr sz="1600" dirty="0">
                <a:solidFill>
                  <a:srgbClr val="C00000"/>
                </a:solidFill>
                <a:latin typeface="Times New Roman"/>
                <a:cs typeface="Times New Roman"/>
              </a:rPr>
              <a:t>Race</a:t>
            </a:r>
            <a:r>
              <a:rPr sz="1600" spc="-5" dirty="0">
                <a:solidFill>
                  <a:srgbClr val="C00000"/>
                </a:solidFill>
                <a:latin typeface="Times New Roman"/>
                <a:cs typeface="Times New Roman"/>
              </a:rPr>
              <a:t> </a:t>
            </a:r>
            <a:r>
              <a:rPr sz="1600" dirty="0">
                <a:solidFill>
                  <a:srgbClr val="C00000"/>
                </a:solidFill>
                <a:latin typeface="Times New Roman"/>
                <a:cs typeface="Times New Roman"/>
              </a:rPr>
              <a:t>is</a:t>
            </a:r>
            <a:r>
              <a:rPr sz="1600" spc="-10" dirty="0">
                <a:solidFill>
                  <a:srgbClr val="C00000"/>
                </a:solidFill>
                <a:latin typeface="Times New Roman"/>
                <a:cs typeface="Times New Roman"/>
              </a:rPr>
              <a:t> </a:t>
            </a:r>
            <a:r>
              <a:rPr sz="1600" dirty="0">
                <a:solidFill>
                  <a:srgbClr val="C00000"/>
                </a:solidFill>
                <a:latin typeface="Times New Roman"/>
                <a:cs typeface="Times New Roman"/>
              </a:rPr>
              <a:t>not</a:t>
            </a:r>
            <a:r>
              <a:rPr sz="1600" spc="-5" dirty="0">
                <a:solidFill>
                  <a:srgbClr val="C00000"/>
                </a:solidFill>
                <a:latin typeface="Times New Roman"/>
                <a:cs typeface="Times New Roman"/>
              </a:rPr>
              <a:t> </a:t>
            </a:r>
            <a:r>
              <a:rPr sz="1600" dirty="0">
                <a:solidFill>
                  <a:srgbClr val="C00000"/>
                </a:solidFill>
                <a:latin typeface="Times New Roman"/>
                <a:cs typeface="Times New Roman"/>
              </a:rPr>
              <a:t>a</a:t>
            </a:r>
            <a:r>
              <a:rPr sz="1600" spc="-5" dirty="0">
                <a:solidFill>
                  <a:srgbClr val="C00000"/>
                </a:solidFill>
                <a:latin typeface="Times New Roman"/>
                <a:cs typeface="Times New Roman"/>
              </a:rPr>
              <a:t> </a:t>
            </a:r>
            <a:r>
              <a:rPr sz="1600" dirty="0">
                <a:solidFill>
                  <a:srgbClr val="C00000"/>
                </a:solidFill>
                <a:latin typeface="Times New Roman"/>
                <a:cs typeface="Times New Roman"/>
              </a:rPr>
              <a:t>useful</a:t>
            </a:r>
            <a:r>
              <a:rPr sz="1600" spc="-5" dirty="0">
                <a:solidFill>
                  <a:srgbClr val="C00000"/>
                </a:solidFill>
                <a:latin typeface="Times New Roman"/>
                <a:cs typeface="Times New Roman"/>
              </a:rPr>
              <a:t> </a:t>
            </a:r>
            <a:r>
              <a:rPr sz="1600" spc="-10" dirty="0">
                <a:solidFill>
                  <a:srgbClr val="C00000"/>
                </a:solidFill>
                <a:latin typeface="Times New Roman"/>
                <a:cs typeface="Times New Roman"/>
              </a:rPr>
              <a:t>variable.</a:t>
            </a:r>
            <a:endParaRPr sz="1600" dirty="0">
              <a:latin typeface="Times New Roman"/>
              <a:cs typeface="Times New Roman"/>
            </a:endParaRPr>
          </a:p>
        </p:txBody>
      </p:sp>
      <p:grpSp>
        <p:nvGrpSpPr>
          <p:cNvPr id="9" name="object 9">
            <a:extLst>
              <a:ext uri="{C183D7F6-B498-43B3-948B-1728B52AA6E4}">
                <adec:decorative xmlns:adec="http://schemas.microsoft.com/office/drawing/2017/decorative" val="1"/>
              </a:ext>
            </a:extLst>
          </p:cNvPr>
          <p:cNvGrpSpPr/>
          <p:nvPr/>
        </p:nvGrpSpPr>
        <p:grpSpPr>
          <a:xfrm>
            <a:off x="4604241" y="4392969"/>
            <a:ext cx="422275" cy="282575"/>
            <a:chOff x="4604241" y="4392969"/>
            <a:chExt cx="422275" cy="282575"/>
          </a:xfrm>
        </p:grpSpPr>
        <p:sp>
          <p:nvSpPr>
            <p:cNvPr id="10" name="object 10"/>
            <p:cNvSpPr/>
            <p:nvPr/>
          </p:nvSpPr>
          <p:spPr>
            <a:xfrm>
              <a:off x="4606729" y="4395498"/>
              <a:ext cx="417195" cy="277495"/>
            </a:xfrm>
            <a:custGeom>
              <a:avLst/>
              <a:gdLst/>
              <a:ahLst/>
              <a:cxnLst/>
              <a:rect l="l" t="t" r="r" b="b"/>
              <a:pathLst>
                <a:path w="417195" h="277495">
                  <a:moveTo>
                    <a:pt x="385432" y="0"/>
                  </a:moveTo>
                  <a:lnTo>
                    <a:pt x="40779" y="192303"/>
                  </a:lnTo>
                  <a:lnTo>
                    <a:pt x="25006" y="164020"/>
                  </a:lnTo>
                  <a:lnTo>
                    <a:pt x="0" y="252145"/>
                  </a:lnTo>
                  <a:lnTo>
                    <a:pt x="88125" y="277152"/>
                  </a:lnTo>
                  <a:lnTo>
                    <a:pt x="72339" y="248869"/>
                  </a:lnTo>
                  <a:lnTo>
                    <a:pt x="416991" y="56565"/>
                  </a:lnTo>
                  <a:lnTo>
                    <a:pt x="385432" y="0"/>
                  </a:lnTo>
                  <a:close/>
                </a:path>
              </a:pathLst>
            </a:custGeom>
            <a:solidFill>
              <a:srgbClr val="C00000"/>
            </a:solidFill>
          </p:spPr>
          <p:txBody>
            <a:bodyPr wrap="square" lIns="0" tIns="0" rIns="0" bIns="0" rtlCol="0"/>
            <a:lstStyle/>
            <a:p>
              <a:endParaRPr/>
            </a:p>
          </p:txBody>
        </p:sp>
        <p:sp>
          <p:nvSpPr>
            <p:cNvPr id="11" name="object 11"/>
            <p:cNvSpPr/>
            <p:nvPr/>
          </p:nvSpPr>
          <p:spPr>
            <a:xfrm>
              <a:off x="4606780" y="4395509"/>
              <a:ext cx="417195" cy="277495"/>
            </a:xfrm>
            <a:custGeom>
              <a:avLst/>
              <a:gdLst/>
              <a:ahLst/>
              <a:cxnLst/>
              <a:rect l="l" t="t" r="r" b="b"/>
              <a:pathLst>
                <a:path w="417195" h="277495">
                  <a:moveTo>
                    <a:pt x="416937" y="56558"/>
                  </a:moveTo>
                  <a:lnTo>
                    <a:pt x="72343" y="248905"/>
                  </a:lnTo>
                  <a:lnTo>
                    <a:pt x="88127" y="277184"/>
                  </a:lnTo>
                  <a:lnTo>
                    <a:pt x="0" y="252195"/>
                  </a:lnTo>
                  <a:lnTo>
                    <a:pt x="24988" y="164067"/>
                  </a:lnTo>
                  <a:lnTo>
                    <a:pt x="40773" y="192346"/>
                  </a:lnTo>
                  <a:lnTo>
                    <a:pt x="385367" y="0"/>
                  </a:lnTo>
                  <a:lnTo>
                    <a:pt x="416937" y="56558"/>
                  </a:lnTo>
                  <a:close/>
                </a:path>
              </a:pathLst>
            </a:custGeom>
            <a:ln w="5079">
              <a:solidFill>
                <a:srgbClr val="ED7D31"/>
              </a:solidFill>
            </a:ln>
          </p:spPr>
          <p:txBody>
            <a:bodyPr wrap="square" lIns="0" tIns="0" rIns="0" bIns="0" rtlCol="0"/>
            <a:lstStyle/>
            <a:p>
              <a:endParaRPr/>
            </a:p>
          </p:txBody>
        </p:sp>
      </p:grpSp>
      <p:sp>
        <p:nvSpPr>
          <p:cNvPr id="12" name="object 12"/>
          <p:cNvSpPr txBox="1"/>
          <p:nvPr/>
        </p:nvSpPr>
        <p:spPr>
          <a:xfrm>
            <a:off x="4469583" y="3563620"/>
            <a:ext cx="5027295" cy="75438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C00000"/>
                </a:solidFill>
                <a:latin typeface="Times New Roman"/>
                <a:cs typeface="Times New Roman"/>
              </a:rPr>
              <a:t>ProPublica,</a:t>
            </a:r>
            <a:r>
              <a:rPr sz="1600" spc="-15" dirty="0">
                <a:solidFill>
                  <a:srgbClr val="C00000"/>
                </a:solidFill>
                <a:latin typeface="Times New Roman"/>
                <a:cs typeface="Times New Roman"/>
              </a:rPr>
              <a:t> </a:t>
            </a:r>
            <a:r>
              <a:rPr sz="1600" dirty="0">
                <a:solidFill>
                  <a:srgbClr val="C00000"/>
                </a:solidFill>
                <a:latin typeface="Times New Roman"/>
                <a:cs typeface="Times New Roman"/>
              </a:rPr>
              <a:t>May</a:t>
            </a:r>
            <a:r>
              <a:rPr sz="1600" spc="-10" dirty="0">
                <a:solidFill>
                  <a:srgbClr val="C00000"/>
                </a:solidFill>
                <a:latin typeface="Times New Roman"/>
                <a:cs typeface="Times New Roman"/>
              </a:rPr>
              <a:t> </a:t>
            </a:r>
            <a:r>
              <a:rPr sz="1600" spc="-20" dirty="0">
                <a:solidFill>
                  <a:srgbClr val="C00000"/>
                </a:solidFill>
                <a:latin typeface="Times New Roman"/>
                <a:cs typeface="Times New Roman"/>
              </a:rPr>
              <a:t>2016</a:t>
            </a:r>
            <a:endParaRPr sz="1600">
              <a:latin typeface="Times New Roman"/>
              <a:cs typeface="Times New Roman"/>
            </a:endParaRPr>
          </a:p>
          <a:p>
            <a:pPr marL="12700" marR="5080">
              <a:lnSpc>
                <a:spcPts val="1900"/>
              </a:lnSpc>
              <a:spcBef>
                <a:spcPts val="80"/>
              </a:spcBef>
            </a:pPr>
            <a:r>
              <a:rPr sz="1600" spc="-20" dirty="0">
                <a:solidFill>
                  <a:srgbClr val="C00000"/>
                </a:solidFill>
                <a:latin typeface="Times New Roman"/>
                <a:cs typeface="Times New Roman"/>
              </a:rPr>
              <a:t>COMPAS</a:t>
            </a:r>
            <a:r>
              <a:rPr sz="1600" spc="-30" dirty="0">
                <a:solidFill>
                  <a:srgbClr val="C00000"/>
                </a:solidFill>
                <a:latin typeface="Times New Roman"/>
                <a:cs typeface="Times New Roman"/>
              </a:rPr>
              <a:t> </a:t>
            </a:r>
            <a:r>
              <a:rPr sz="1600" dirty="0">
                <a:solidFill>
                  <a:srgbClr val="C00000"/>
                </a:solidFill>
                <a:latin typeface="Times New Roman"/>
                <a:cs typeface="Times New Roman"/>
              </a:rPr>
              <a:t>is</a:t>
            </a:r>
            <a:r>
              <a:rPr sz="1600" spc="-15" dirty="0">
                <a:solidFill>
                  <a:srgbClr val="C00000"/>
                </a:solidFill>
                <a:latin typeface="Times New Roman"/>
                <a:cs typeface="Times New Roman"/>
              </a:rPr>
              <a:t> </a:t>
            </a:r>
            <a:r>
              <a:rPr sz="1600" dirty="0">
                <a:solidFill>
                  <a:srgbClr val="C00000"/>
                </a:solidFill>
                <a:latin typeface="Times New Roman"/>
                <a:cs typeface="Times New Roman"/>
              </a:rPr>
              <a:t>a</a:t>
            </a:r>
            <a:r>
              <a:rPr sz="1600" spc="-15" dirty="0">
                <a:solidFill>
                  <a:srgbClr val="C00000"/>
                </a:solidFill>
                <a:latin typeface="Times New Roman"/>
                <a:cs typeface="Times New Roman"/>
              </a:rPr>
              <a:t> </a:t>
            </a:r>
            <a:r>
              <a:rPr sz="1600" dirty="0">
                <a:solidFill>
                  <a:srgbClr val="C00000"/>
                </a:solidFill>
                <a:latin typeface="Times New Roman"/>
                <a:cs typeface="Times New Roman"/>
              </a:rPr>
              <a:t>proprietary</a:t>
            </a:r>
            <a:r>
              <a:rPr sz="1600" spc="-10" dirty="0">
                <a:solidFill>
                  <a:srgbClr val="C00000"/>
                </a:solidFill>
                <a:latin typeface="Times New Roman"/>
                <a:cs typeface="Times New Roman"/>
              </a:rPr>
              <a:t> </a:t>
            </a:r>
            <a:r>
              <a:rPr sz="1600" dirty="0">
                <a:solidFill>
                  <a:srgbClr val="C00000"/>
                </a:solidFill>
                <a:latin typeface="Times New Roman"/>
                <a:cs typeface="Times New Roman"/>
              </a:rPr>
              <a:t>model</a:t>
            </a:r>
            <a:r>
              <a:rPr sz="1600" spc="-20" dirty="0">
                <a:solidFill>
                  <a:srgbClr val="C00000"/>
                </a:solidFill>
                <a:latin typeface="Times New Roman"/>
                <a:cs typeface="Times New Roman"/>
              </a:rPr>
              <a:t> </a:t>
            </a:r>
            <a:r>
              <a:rPr sz="1600" dirty="0">
                <a:solidFill>
                  <a:srgbClr val="C00000"/>
                </a:solidFill>
                <a:latin typeface="Times New Roman"/>
                <a:cs typeface="Times New Roman"/>
              </a:rPr>
              <a:t>used</a:t>
            </a:r>
            <a:r>
              <a:rPr sz="1600" spc="-10" dirty="0">
                <a:solidFill>
                  <a:srgbClr val="C00000"/>
                </a:solidFill>
                <a:latin typeface="Times New Roman"/>
                <a:cs typeface="Times New Roman"/>
              </a:rPr>
              <a:t> </a:t>
            </a:r>
            <a:r>
              <a:rPr sz="1600" dirty="0">
                <a:solidFill>
                  <a:srgbClr val="C00000"/>
                </a:solidFill>
                <a:latin typeface="Times New Roman"/>
                <a:cs typeface="Times New Roman"/>
              </a:rPr>
              <a:t>in</a:t>
            </a:r>
            <a:r>
              <a:rPr sz="1600" spc="-15" dirty="0">
                <a:solidFill>
                  <a:srgbClr val="C00000"/>
                </a:solidFill>
                <a:latin typeface="Times New Roman"/>
                <a:cs typeface="Times New Roman"/>
              </a:rPr>
              <a:t> </a:t>
            </a:r>
            <a:r>
              <a:rPr sz="1600" dirty="0">
                <a:solidFill>
                  <a:srgbClr val="C00000"/>
                </a:solidFill>
                <a:latin typeface="Times New Roman"/>
                <a:cs typeface="Times New Roman"/>
              </a:rPr>
              <a:t>the</a:t>
            </a:r>
            <a:r>
              <a:rPr sz="1600" spc="-10" dirty="0">
                <a:solidFill>
                  <a:srgbClr val="C00000"/>
                </a:solidFill>
                <a:latin typeface="Times New Roman"/>
                <a:cs typeface="Times New Roman"/>
              </a:rPr>
              <a:t> </a:t>
            </a:r>
            <a:r>
              <a:rPr sz="1600" dirty="0">
                <a:solidFill>
                  <a:srgbClr val="C00000"/>
                </a:solidFill>
                <a:latin typeface="Times New Roman"/>
                <a:cs typeface="Times New Roman"/>
              </a:rPr>
              <a:t>justice</a:t>
            </a:r>
            <a:r>
              <a:rPr sz="1600" spc="-15" dirty="0">
                <a:solidFill>
                  <a:srgbClr val="C00000"/>
                </a:solidFill>
                <a:latin typeface="Times New Roman"/>
                <a:cs typeface="Times New Roman"/>
              </a:rPr>
              <a:t> </a:t>
            </a:r>
            <a:r>
              <a:rPr sz="1600" dirty="0">
                <a:solidFill>
                  <a:srgbClr val="C00000"/>
                </a:solidFill>
                <a:latin typeface="Times New Roman"/>
                <a:cs typeface="Times New Roman"/>
              </a:rPr>
              <a:t>system.</a:t>
            </a:r>
            <a:r>
              <a:rPr sz="1600" spc="-10" dirty="0">
                <a:solidFill>
                  <a:srgbClr val="C00000"/>
                </a:solidFill>
                <a:latin typeface="Times New Roman"/>
                <a:cs typeface="Times New Roman"/>
              </a:rPr>
              <a:t> </a:t>
            </a:r>
            <a:r>
              <a:rPr sz="1600" spc="-25" dirty="0">
                <a:solidFill>
                  <a:srgbClr val="C00000"/>
                </a:solidFill>
                <a:latin typeface="Times New Roman"/>
                <a:cs typeface="Times New Roman"/>
              </a:rPr>
              <a:t>It </a:t>
            </a:r>
            <a:r>
              <a:rPr sz="1600" dirty="0">
                <a:solidFill>
                  <a:srgbClr val="C00000"/>
                </a:solidFill>
                <a:latin typeface="Times New Roman"/>
                <a:cs typeface="Times New Roman"/>
              </a:rPr>
              <a:t>uses</a:t>
            </a:r>
            <a:r>
              <a:rPr sz="1600" spc="-10" dirty="0">
                <a:solidFill>
                  <a:srgbClr val="C00000"/>
                </a:solidFill>
                <a:latin typeface="Times New Roman"/>
                <a:cs typeface="Times New Roman"/>
              </a:rPr>
              <a:t> race.</a:t>
            </a:r>
            <a:endParaRPr sz="1600">
              <a:latin typeface="Times New Roman"/>
              <a:cs typeface="Times New Roman"/>
            </a:endParaRPr>
          </a:p>
        </p:txBody>
      </p:sp>
      <p:sp>
        <p:nvSpPr>
          <p:cNvPr id="14" name="object 14"/>
          <p:cNvSpPr txBox="1"/>
          <p:nvPr/>
        </p:nvSpPr>
        <p:spPr>
          <a:xfrm>
            <a:off x="6396609" y="5887720"/>
            <a:ext cx="3074035" cy="607695"/>
          </a:xfrm>
          <a:prstGeom prst="rect">
            <a:avLst/>
          </a:prstGeom>
        </p:spPr>
        <p:txBody>
          <a:bodyPr vert="horz" wrap="square" lIns="0" tIns="9525" rIns="0" bIns="0" rtlCol="0">
            <a:spAutoFit/>
          </a:bodyPr>
          <a:lstStyle/>
          <a:p>
            <a:pPr marL="12700" marR="5080">
              <a:lnSpc>
                <a:spcPct val="101099"/>
              </a:lnSpc>
              <a:spcBef>
                <a:spcPts val="75"/>
              </a:spcBef>
            </a:pPr>
            <a:r>
              <a:rPr sz="1900" dirty="0">
                <a:latin typeface="Times New Roman"/>
                <a:cs typeface="Times New Roman"/>
              </a:rPr>
              <a:t>How</a:t>
            </a:r>
            <a:r>
              <a:rPr sz="1900" spc="40" dirty="0">
                <a:latin typeface="Times New Roman"/>
                <a:cs typeface="Times New Roman"/>
              </a:rPr>
              <a:t> </a:t>
            </a:r>
            <a:r>
              <a:rPr sz="1900" dirty="0">
                <a:latin typeface="Times New Roman"/>
                <a:cs typeface="Times New Roman"/>
              </a:rPr>
              <a:t>accurate</a:t>
            </a:r>
            <a:r>
              <a:rPr sz="1900" spc="30" dirty="0">
                <a:latin typeface="Times New Roman"/>
                <a:cs typeface="Times New Roman"/>
              </a:rPr>
              <a:t> </a:t>
            </a:r>
            <a:r>
              <a:rPr sz="1900" dirty="0">
                <a:latin typeface="Times New Roman"/>
                <a:cs typeface="Times New Roman"/>
              </a:rPr>
              <a:t>is</a:t>
            </a:r>
            <a:r>
              <a:rPr sz="1900" spc="35" dirty="0">
                <a:latin typeface="Times New Roman"/>
                <a:cs typeface="Times New Roman"/>
              </a:rPr>
              <a:t> </a:t>
            </a:r>
            <a:r>
              <a:rPr sz="1900" spc="-10" dirty="0">
                <a:latin typeface="Times New Roman"/>
                <a:cs typeface="Times New Roman"/>
              </a:rPr>
              <a:t>COMPAS? </a:t>
            </a:r>
            <a:r>
              <a:rPr sz="1900" dirty="0">
                <a:latin typeface="Times New Roman"/>
                <a:cs typeface="Times New Roman"/>
              </a:rPr>
              <a:t>Data</a:t>
            </a:r>
            <a:r>
              <a:rPr sz="1900" spc="25" dirty="0">
                <a:latin typeface="Times New Roman"/>
                <a:cs typeface="Times New Roman"/>
              </a:rPr>
              <a:t> </a:t>
            </a:r>
            <a:r>
              <a:rPr sz="1900" dirty="0">
                <a:latin typeface="Times New Roman"/>
                <a:cs typeface="Times New Roman"/>
              </a:rPr>
              <a:t>from</a:t>
            </a:r>
            <a:r>
              <a:rPr sz="1900" spc="35" dirty="0">
                <a:latin typeface="Times New Roman"/>
                <a:cs typeface="Times New Roman"/>
              </a:rPr>
              <a:t> </a:t>
            </a:r>
            <a:r>
              <a:rPr sz="1900" dirty="0">
                <a:latin typeface="Times New Roman"/>
                <a:cs typeface="Times New Roman"/>
              </a:rPr>
              <a:t>Florida</a:t>
            </a:r>
            <a:r>
              <a:rPr sz="1900" spc="25" dirty="0">
                <a:latin typeface="Times New Roman"/>
                <a:cs typeface="Times New Roman"/>
              </a:rPr>
              <a:t> </a:t>
            </a:r>
            <a:r>
              <a:rPr sz="1900" dirty="0">
                <a:latin typeface="Times New Roman"/>
                <a:cs typeface="Times New Roman"/>
              </a:rPr>
              <a:t>can</a:t>
            </a:r>
            <a:r>
              <a:rPr sz="1900" spc="35" dirty="0">
                <a:latin typeface="Times New Roman"/>
                <a:cs typeface="Times New Roman"/>
              </a:rPr>
              <a:t> </a:t>
            </a:r>
            <a:r>
              <a:rPr sz="1900" dirty="0">
                <a:latin typeface="Times New Roman"/>
                <a:cs typeface="Times New Roman"/>
              </a:rPr>
              <a:t>tell</a:t>
            </a:r>
            <a:r>
              <a:rPr sz="1900" spc="25" dirty="0">
                <a:latin typeface="Times New Roman"/>
                <a:cs typeface="Times New Roman"/>
              </a:rPr>
              <a:t> </a:t>
            </a:r>
            <a:r>
              <a:rPr sz="1900" spc="-25" dirty="0">
                <a:latin typeface="Times New Roman"/>
                <a:cs typeface="Times New Roman"/>
              </a:rPr>
              <a:t>us…</a:t>
            </a:r>
            <a:endParaRPr sz="19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36705" y="1591564"/>
            <a:ext cx="745807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Times New Roman"/>
                <a:cs typeface="Times New Roman"/>
              </a:rPr>
              <a:t>There’s</a:t>
            </a:r>
            <a:r>
              <a:rPr sz="2200" spc="55" dirty="0">
                <a:latin typeface="Times New Roman"/>
                <a:cs typeface="Times New Roman"/>
              </a:rPr>
              <a:t> </a:t>
            </a:r>
            <a:r>
              <a:rPr sz="2200" dirty="0">
                <a:latin typeface="Times New Roman"/>
                <a:cs typeface="Times New Roman"/>
              </a:rPr>
              <a:t>no</a:t>
            </a:r>
            <a:r>
              <a:rPr sz="2200" spc="65" dirty="0">
                <a:latin typeface="Times New Roman"/>
                <a:cs typeface="Times New Roman"/>
              </a:rPr>
              <a:t> </a:t>
            </a:r>
            <a:r>
              <a:rPr sz="2200" dirty="0">
                <a:latin typeface="Times New Roman"/>
                <a:cs typeface="Times New Roman"/>
              </a:rPr>
              <a:t>benefit</a:t>
            </a:r>
            <a:r>
              <a:rPr sz="2200" spc="50" dirty="0">
                <a:latin typeface="Times New Roman"/>
                <a:cs typeface="Times New Roman"/>
              </a:rPr>
              <a:t> </a:t>
            </a:r>
            <a:r>
              <a:rPr sz="2200" dirty="0">
                <a:latin typeface="Times New Roman"/>
                <a:cs typeface="Times New Roman"/>
              </a:rPr>
              <a:t>from</a:t>
            </a:r>
            <a:r>
              <a:rPr sz="2200" spc="75" dirty="0">
                <a:latin typeface="Times New Roman"/>
                <a:cs typeface="Times New Roman"/>
              </a:rPr>
              <a:t> </a:t>
            </a:r>
            <a:r>
              <a:rPr sz="2200" dirty="0">
                <a:latin typeface="Times New Roman"/>
                <a:cs typeface="Times New Roman"/>
              </a:rPr>
              <a:t>complicated</a:t>
            </a:r>
            <a:r>
              <a:rPr sz="2200" spc="65" dirty="0">
                <a:latin typeface="Times New Roman"/>
                <a:cs typeface="Times New Roman"/>
              </a:rPr>
              <a:t> </a:t>
            </a:r>
            <a:r>
              <a:rPr sz="2200" dirty="0">
                <a:latin typeface="Times New Roman"/>
                <a:cs typeface="Times New Roman"/>
              </a:rPr>
              <a:t>models</a:t>
            </a:r>
            <a:r>
              <a:rPr sz="2200" spc="60" dirty="0">
                <a:latin typeface="Times New Roman"/>
                <a:cs typeface="Times New Roman"/>
              </a:rPr>
              <a:t> </a:t>
            </a:r>
            <a:r>
              <a:rPr sz="2200" dirty="0">
                <a:latin typeface="Times New Roman"/>
                <a:cs typeface="Times New Roman"/>
              </a:rPr>
              <a:t>for</a:t>
            </a:r>
            <a:r>
              <a:rPr sz="2200" spc="60" dirty="0">
                <a:latin typeface="Times New Roman"/>
                <a:cs typeface="Times New Roman"/>
              </a:rPr>
              <a:t> </a:t>
            </a:r>
            <a:r>
              <a:rPr sz="2200" dirty="0">
                <a:latin typeface="Times New Roman"/>
                <a:cs typeface="Times New Roman"/>
              </a:rPr>
              <a:t>lots</a:t>
            </a:r>
            <a:r>
              <a:rPr sz="2200" spc="60" dirty="0">
                <a:latin typeface="Times New Roman"/>
                <a:cs typeface="Times New Roman"/>
              </a:rPr>
              <a:t> </a:t>
            </a:r>
            <a:r>
              <a:rPr sz="2200" dirty="0">
                <a:latin typeface="Times New Roman"/>
                <a:cs typeface="Times New Roman"/>
              </a:rPr>
              <a:t>of</a:t>
            </a:r>
            <a:r>
              <a:rPr sz="2200" spc="65" dirty="0">
                <a:latin typeface="Times New Roman"/>
                <a:cs typeface="Times New Roman"/>
              </a:rPr>
              <a:t> </a:t>
            </a:r>
            <a:r>
              <a:rPr sz="2200" spc="-10" dirty="0">
                <a:latin typeface="Times New Roman"/>
                <a:cs typeface="Times New Roman"/>
              </a:rPr>
              <a:t>problems.</a:t>
            </a:r>
            <a:endParaRPr sz="2200" dirty="0">
              <a:latin typeface="Times New Roman"/>
              <a:cs typeface="Times New Roman"/>
            </a:endParaRPr>
          </a:p>
        </p:txBody>
      </p:sp>
      <p:sp>
        <p:nvSpPr>
          <p:cNvPr id="10" name="object 10"/>
          <p:cNvSpPr txBox="1"/>
          <p:nvPr/>
        </p:nvSpPr>
        <p:spPr>
          <a:xfrm>
            <a:off x="2411222" y="2098547"/>
            <a:ext cx="720217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(Holte,</a:t>
            </a:r>
            <a:r>
              <a:rPr sz="1400" spc="40" dirty="0">
                <a:latin typeface="Times New Roman"/>
                <a:cs typeface="Times New Roman"/>
              </a:rPr>
              <a:t> </a:t>
            </a:r>
            <a:r>
              <a:rPr sz="1400" dirty="0">
                <a:latin typeface="Times New Roman"/>
                <a:cs typeface="Times New Roman"/>
              </a:rPr>
              <a:t>Very</a:t>
            </a:r>
            <a:r>
              <a:rPr sz="1400" spc="90" dirty="0">
                <a:latin typeface="Times New Roman"/>
                <a:cs typeface="Times New Roman"/>
              </a:rPr>
              <a:t> </a:t>
            </a:r>
            <a:r>
              <a:rPr sz="1400" dirty="0">
                <a:latin typeface="Times New Roman"/>
                <a:cs typeface="Times New Roman"/>
              </a:rPr>
              <a:t>Simple</a:t>
            </a:r>
            <a:r>
              <a:rPr sz="1400" spc="85" dirty="0">
                <a:latin typeface="Times New Roman"/>
                <a:cs typeface="Times New Roman"/>
              </a:rPr>
              <a:t> </a:t>
            </a:r>
            <a:r>
              <a:rPr sz="1400" dirty="0">
                <a:latin typeface="Times New Roman"/>
                <a:cs typeface="Times New Roman"/>
              </a:rPr>
              <a:t>Classification</a:t>
            </a:r>
            <a:r>
              <a:rPr sz="1400" spc="85" dirty="0">
                <a:latin typeface="Times New Roman"/>
                <a:cs typeface="Times New Roman"/>
              </a:rPr>
              <a:t> </a:t>
            </a:r>
            <a:r>
              <a:rPr sz="1400" dirty="0">
                <a:latin typeface="Times New Roman"/>
                <a:cs typeface="Times New Roman"/>
              </a:rPr>
              <a:t>Rules</a:t>
            </a:r>
            <a:r>
              <a:rPr sz="1400" spc="85" dirty="0">
                <a:latin typeface="Times New Roman"/>
                <a:cs typeface="Times New Roman"/>
              </a:rPr>
              <a:t> </a:t>
            </a:r>
            <a:r>
              <a:rPr sz="1400" dirty="0">
                <a:latin typeface="Times New Roman"/>
                <a:cs typeface="Times New Roman"/>
              </a:rPr>
              <a:t>Perform</a:t>
            </a:r>
            <a:r>
              <a:rPr sz="1400" spc="70" dirty="0">
                <a:latin typeface="Times New Roman"/>
                <a:cs typeface="Times New Roman"/>
              </a:rPr>
              <a:t> </a:t>
            </a:r>
            <a:r>
              <a:rPr sz="1400" dirty="0">
                <a:latin typeface="Times New Roman"/>
                <a:cs typeface="Times New Roman"/>
              </a:rPr>
              <a:t>Well</a:t>
            </a:r>
            <a:r>
              <a:rPr sz="1400" spc="75" dirty="0">
                <a:latin typeface="Times New Roman"/>
                <a:cs typeface="Times New Roman"/>
              </a:rPr>
              <a:t> </a:t>
            </a:r>
            <a:r>
              <a:rPr sz="1400" dirty="0">
                <a:latin typeface="Times New Roman"/>
                <a:cs typeface="Times New Roman"/>
              </a:rPr>
              <a:t>on</a:t>
            </a:r>
            <a:r>
              <a:rPr sz="1400" spc="90" dirty="0">
                <a:latin typeface="Times New Roman"/>
                <a:cs typeface="Times New Roman"/>
              </a:rPr>
              <a:t> </a:t>
            </a:r>
            <a:r>
              <a:rPr sz="1400" dirty="0">
                <a:latin typeface="Times New Roman"/>
                <a:cs typeface="Times New Roman"/>
              </a:rPr>
              <a:t>Most</a:t>
            </a:r>
            <a:r>
              <a:rPr sz="1400" spc="80" dirty="0">
                <a:latin typeface="Times New Roman"/>
                <a:cs typeface="Times New Roman"/>
              </a:rPr>
              <a:t> </a:t>
            </a:r>
            <a:r>
              <a:rPr sz="1400" dirty="0">
                <a:latin typeface="Times New Roman"/>
                <a:cs typeface="Times New Roman"/>
              </a:rPr>
              <a:t>Commonly</a:t>
            </a:r>
            <a:r>
              <a:rPr sz="1400" spc="85" dirty="0">
                <a:latin typeface="Times New Roman"/>
                <a:cs typeface="Times New Roman"/>
              </a:rPr>
              <a:t> </a:t>
            </a:r>
            <a:r>
              <a:rPr sz="1400" dirty="0">
                <a:latin typeface="Times New Roman"/>
                <a:cs typeface="Times New Roman"/>
              </a:rPr>
              <a:t>Used</a:t>
            </a:r>
            <a:r>
              <a:rPr sz="1400" spc="85" dirty="0">
                <a:latin typeface="Times New Roman"/>
                <a:cs typeface="Times New Roman"/>
              </a:rPr>
              <a:t> </a:t>
            </a:r>
            <a:r>
              <a:rPr sz="1400" dirty="0">
                <a:latin typeface="Times New Roman"/>
                <a:cs typeface="Times New Roman"/>
              </a:rPr>
              <a:t>Datasets,</a:t>
            </a:r>
            <a:r>
              <a:rPr sz="1400" spc="75" dirty="0">
                <a:latin typeface="Times New Roman"/>
                <a:cs typeface="Times New Roman"/>
              </a:rPr>
              <a:t> </a:t>
            </a:r>
            <a:r>
              <a:rPr sz="1400" spc="-10" dirty="0">
                <a:latin typeface="Times New Roman"/>
                <a:cs typeface="Times New Roman"/>
              </a:rPr>
              <a:t>1993).</a:t>
            </a:r>
            <a:endParaRPr sz="1400" dirty="0">
              <a:latin typeface="Times New Roman"/>
              <a:cs typeface="Times New Roman"/>
            </a:endParaRPr>
          </a:p>
        </p:txBody>
      </p:sp>
      <p:sp>
        <p:nvSpPr>
          <p:cNvPr id="5" name="object 5"/>
          <p:cNvSpPr txBox="1"/>
          <p:nvPr/>
        </p:nvSpPr>
        <p:spPr>
          <a:xfrm>
            <a:off x="1347958" y="2985935"/>
            <a:ext cx="7706359" cy="842644"/>
          </a:xfrm>
          <a:prstGeom prst="rect">
            <a:avLst/>
          </a:prstGeom>
        </p:spPr>
        <p:txBody>
          <a:bodyPr vert="horz" wrap="square" lIns="0" tIns="131445" rIns="0" bIns="0" rtlCol="0">
            <a:spAutoFit/>
          </a:bodyPr>
          <a:lstStyle/>
          <a:p>
            <a:pPr marL="12700">
              <a:lnSpc>
                <a:spcPct val="100000"/>
              </a:lnSpc>
              <a:spcBef>
                <a:spcPts val="1035"/>
              </a:spcBef>
            </a:pPr>
            <a:r>
              <a:rPr sz="1900" dirty="0">
                <a:solidFill>
                  <a:srgbClr val="7030A0"/>
                </a:solidFill>
                <a:latin typeface="Times New Roman"/>
                <a:cs typeface="Times New Roman"/>
              </a:rPr>
              <a:t>Sleep</a:t>
            </a:r>
            <a:r>
              <a:rPr sz="1900" spc="30" dirty="0">
                <a:solidFill>
                  <a:srgbClr val="7030A0"/>
                </a:solidFill>
                <a:latin typeface="Times New Roman"/>
                <a:cs typeface="Times New Roman"/>
              </a:rPr>
              <a:t> </a:t>
            </a:r>
            <a:r>
              <a:rPr sz="1900" dirty="0">
                <a:solidFill>
                  <a:srgbClr val="7030A0"/>
                </a:solidFill>
                <a:latin typeface="Times New Roman"/>
                <a:cs typeface="Times New Roman"/>
              </a:rPr>
              <a:t>apnea</a:t>
            </a:r>
            <a:r>
              <a:rPr sz="1900" spc="30" dirty="0">
                <a:solidFill>
                  <a:srgbClr val="7030A0"/>
                </a:solidFill>
                <a:latin typeface="Times New Roman"/>
                <a:cs typeface="Times New Roman"/>
              </a:rPr>
              <a:t> </a:t>
            </a:r>
            <a:r>
              <a:rPr sz="1900" spc="-10" dirty="0">
                <a:solidFill>
                  <a:srgbClr val="7030A0"/>
                </a:solidFill>
                <a:latin typeface="Times New Roman"/>
                <a:cs typeface="Times New Roman"/>
              </a:rPr>
              <a:t>screening</a:t>
            </a:r>
            <a:endParaRPr sz="1900" dirty="0">
              <a:latin typeface="Times New Roman"/>
              <a:cs typeface="Times New Roman"/>
            </a:endParaRPr>
          </a:p>
          <a:p>
            <a:pPr marL="2713990">
              <a:lnSpc>
                <a:spcPct val="100000"/>
              </a:lnSpc>
              <a:spcBef>
                <a:spcPts val="935"/>
              </a:spcBef>
            </a:pPr>
            <a:r>
              <a:rPr sz="1900" dirty="0">
                <a:solidFill>
                  <a:srgbClr val="7030A0"/>
                </a:solidFill>
                <a:latin typeface="Times New Roman"/>
                <a:cs typeface="Times New Roman"/>
              </a:rPr>
              <a:t>Energy</a:t>
            </a:r>
            <a:r>
              <a:rPr sz="1900" spc="30" dirty="0">
                <a:solidFill>
                  <a:srgbClr val="7030A0"/>
                </a:solidFill>
                <a:latin typeface="Times New Roman"/>
                <a:cs typeface="Times New Roman"/>
              </a:rPr>
              <a:t> </a:t>
            </a:r>
            <a:r>
              <a:rPr sz="1900" dirty="0">
                <a:solidFill>
                  <a:srgbClr val="7030A0"/>
                </a:solidFill>
                <a:latin typeface="Times New Roman"/>
                <a:cs typeface="Times New Roman"/>
              </a:rPr>
              <a:t>grid</a:t>
            </a:r>
            <a:r>
              <a:rPr sz="1900" spc="40" dirty="0">
                <a:solidFill>
                  <a:srgbClr val="7030A0"/>
                </a:solidFill>
                <a:latin typeface="Times New Roman"/>
                <a:cs typeface="Times New Roman"/>
              </a:rPr>
              <a:t> </a:t>
            </a:r>
            <a:r>
              <a:rPr sz="1900" dirty="0">
                <a:solidFill>
                  <a:srgbClr val="7030A0"/>
                </a:solidFill>
                <a:latin typeface="Times New Roman"/>
                <a:cs typeface="Times New Roman"/>
              </a:rPr>
              <a:t>reliability</a:t>
            </a:r>
            <a:r>
              <a:rPr sz="1900" spc="45" dirty="0">
                <a:solidFill>
                  <a:srgbClr val="7030A0"/>
                </a:solidFill>
                <a:latin typeface="Times New Roman"/>
                <a:cs typeface="Times New Roman"/>
              </a:rPr>
              <a:t> </a:t>
            </a:r>
            <a:r>
              <a:rPr sz="1900" dirty="0">
                <a:solidFill>
                  <a:srgbClr val="7030A0"/>
                </a:solidFill>
                <a:latin typeface="Times New Roman"/>
                <a:cs typeface="Times New Roman"/>
              </a:rPr>
              <a:t>(underground</a:t>
            </a:r>
            <a:r>
              <a:rPr sz="1900" spc="40" dirty="0">
                <a:solidFill>
                  <a:srgbClr val="7030A0"/>
                </a:solidFill>
                <a:latin typeface="Times New Roman"/>
                <a:cs typeface="Times New Roman"/>
              </a:rPr>
              <a:t> </a:t>
            </a:r>
            <a:r>
              <a:rPr sz="1900" dirty="0">
                <a:solidFill>
                  <a:srgbClr val="7030A0"/>
                </a:solidFill>
                <a:latin typeface="Times New Roman"/>
                <a:cs typeface="Times New Roman"/>
              </a:rPr>
              <a:t>power</a:t>
            </a:r>
            <a:r>
              <a:rPr sz="1900" spc="40" dirty="0">
                <a:solidFill>
                  <a:srgbClr val="7030A0"/>
                </a:solidFill>
                <a:latin typeface="Times New Roman"/>
                <a:cs typeface="Times New Roman"/>
              </a:rPr>
              <a:t> </a:t>
            </a:r>
            <a:r>
              <a:rPr sz="1900" spc="-10" dirty="0">
                <a:solidFill>
                  <a:srgbClr val="7030A0"/>
                </a:solidFill>
                <a:latin typeface="Times New Roman"/>
                <a:cs typeface="Times New Roman"/>
              </a:rPr>
              <a:t>events)</a:t>
            </a:r>
            <a:endParaRPr sz="1900" dirty="0">
              <a:latin typeface="Times New Roman"/>
              <a:cs typeface="Times New Roman"/>
            </a:endParaRPr>
          </a:p>
        </p:txBody>
      </p:sp>
      <p:sp>
        <p:nvSpPr>
          <p:cNvPr id="7" name="object 7"/>
          <p:cNvSpPr txBox="1"/>
          <p:nvPr/>
        </p:nvSpPr>
        <p:spPr>
          <a:xfrm>
            <a:off x="5767368" y="4086504"/>
            <a:ext cx="3351529"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030A0"/>
                </a:solidFill>
                <a:latin typeface="Times New Roman"/>
                <a:cs typeface="Times New Roman"/>
              </a:rPr>
              <a:t>Seizure</a:t>
            </a:r>
            <a:r>
              <a:rPr sz="1900" spc="25" dirty="0">
                <a:solidFill>
                  <a:srgbClr val="7030A0"/>
                </a:solidFill>
                <a:latin typeface="Times New Roman"/>
                <a:cs typeface="Times New Roman"/>
              </a:rPr>
              <a:t> </a:t>
            </a:r>
            <a:r>
              <a:rPr sz="1900" dirty="0">
                <a:solidFill>
                  <a:srgbClr val="7030A0"/>
                </a:solidFill>
                <a:latin typeface="Times New Roman"/>
                <a:cs typeface="Times New Roman"/>
              </a:rPr>
              <a:t>prediction</a:t>
            </a:r>
            <a:r>
              <a:rPr sz="1900" spc="30" dirty="0">
                <a:solidFill>
                  <a:srgbClr val="7030A0"/>
                </a:solidFill>
                <a:latin typeface="Times New Roman"/>
                <a:cs typeface="Times New Roman"/>
              </a:rPr>
              <a:t> </a:t>
            </a:r>
            <a:r>
              <a:rPr sz="1900" dirty="0">
                <a:solidFill>
                  <a:srgbClr val="7030A0"/>
                </a:solidFill>
                <a:latin typeface="Times New Roman"/>
                <a:cs typeface="Times New Roman"/>
              </a:rPr>
              <a:t>in</a:t>
            </a:r>
            <a:r>
              <a:rPr sz="1900" spc="30" dirty="0">
                <a:solidFill>
                  <a:srgbClr val="7030A0"/>
                </a:solidFill>
                <a:latin typeface="Times New Roman"/>
                <a:cs typeface="Times New Roman"/>
              </a:rPr>
              <a:t> </a:t>
            </a:r>
            <a:r>
              <a:rPr sz="1900" dirty="0">
                <a:solidFill>
                  <a:srgbClr val="7030A0"/>
                </a:solidFill>
                <a:latin typeface="Times New Roman"/>
                <a:cs typeface="Times New Roman"/>
              </a:rPr>
              <a:t>ICU</a:t>
            </a:r>
            <a:r>
              <a:rPr sz="1900" spc="40" dirty="0">
                <a:solidFill>
                  <a:srgbClr val="7030A0"/>
                </a:solidFill>
                <a:latin typeface="Times New Roman"/>
                <a:cs typeface="Times New Roman"/>
              </a:rPr>
              <a:t> </a:t>
            </a:r>
            <a:r>
              <a:rPr sz="1900" spc="-10" dirty="0">
                <a:solidFill>
                  <a:srgbClr val="7030A0"/>
                </a:solidFill>
                <a:latin typeface="Times New Roman"/>
                <a:cs typeface="Times New Roman"/>
              </a:rPr>
              <a:t>patients</a:t>
            </a:r>
            <a:endParaRPr sz="1900" dirty="0">
              <a:latin typeface="Times New Roman"/>
              <a:cs typeface="Times New Roman"/>
            </a:endParaRP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6777621" y="5063261"/>
            <a:ext cx="2133930" cy="1269999"/>
          </a:xfrm>
          <a:prstGeom prst="rect">
            <a:avLst/>
          </a:prstGeom>
        </p:spPr>
      </p:pic>
      <p:sp>
        <p:nvSpPr>
          <p:cNvPr id="6" name="object 6"/>
          <p:cNvSpPr txBox="1"/>
          <p:nvPr/>
        </p:nvSpPr>
        <p:spPr>
          <a:xfrm>
            <a:off x="2109019" y="4272305"/>
            <a:ext cx="2327275"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030A0"/>
                </a:solidFill>
                <a:latin typeface="Times New Roman"/>
                <a:cs typeface="Times New Roman"/>
              </a:rPr>
              <a:t>Adult</a:t>
            </a:r>
            <a:r>
              <a:rPr sz="1900" spc="-70" dirty="0">
                <a:solidFill>
                  <a:srgbClr val="7030A0"/>
                </a:solidFill>
                <a:latin typeface="Times New Roman"/>
                <a:cs typeface="Times New Roman"/>
              </a:rPr>
              <a:t> </a:t>
            </a:r>
            <a:r>
              <a:rPr sz="1900" dirty="0">
                <a:solidFill>
                  <a:srgbClr val="7030A0"/>
                </a:solidFill>
                <a:latin typeface="Times New Roman"/>
                <a:cs typeface="Times New Roman"/>
              </a:rPr>
              <a:t>ADHD</a:t>
            </a:r>
            <a:r>
              <a:rPr sz="1900" spc="70" dirty="0">
                <a:solidFill>
                  <a:srgbClr val="7030A0"/>
                </a:solidFill>
                <a:latin typeface="Times New Roman"/>
                <a:cs typeface="Times New Roman"/>
              </a:rPr>
              <a:t> </a:t>
            </a:r>
            <a:r>
              <a:rPr sz="1900" spc="-10" dirty="0">
                <a:solidFill>
                  <a:srgbClr val="7030A0"/>
                </a:solidFill>
                <a:latin typeface="Times New Roman"/>
                <a:cs typeface="Times New Roman"/>
              </a:rPr>
              <a:t>screening</a:t>
            </a:r>
            <a:endParaRPr sz="1900">
              <a:latin typeface="Times New Roman"/>
              <a:cs typeface="Times New Roman"/>
            </a:endParaRPr>
          </a:p>
        </p:txBody>
      </p:sp>
      <p:sp>
        <p:nvSpPr>
          <p:cNvPr id="9" name="object 9"/>
          <p:cNvSpPr txBox="1"/>
          <p:nvPr/>
        </p:nvSpPr>
        <p:spPr>
          <a:xfrm>
            <a:off x="1044162" y="4827054"/>
            <a:ext cx="2098040"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030A0"/>
                </a:solidFill>
                <a:latin typeface="Times New Roman"/>
                <a:cs typeface="Times New Roman"/>
              </a:rPr>
              <a:t>Loan</a:t>
            </a:r>
            <a:r>
              <a:rPr sz="1900" spc="30" dirty="0">
                <a:solidFill>
                  <a:srgbClr val="7030A0"/>
                </a:solidFill>
                <a:latin typeface="Times New Roman"/>
                <a:cs typeface="Times New Roman"/>
              </a:rPr>
              <a:t> </a:t>
            </a:r>
            <a:r>
              <a:rPr sz="1900" dirty="0">
                <a:solidFill>
                  <a:srgbClr val="7030A0"/>
                </a:solidFill>
                <a:latin typeface="Times New Roman"/>
                <a:cs typeface="Times New Roman"/>
              </a:rPr>
              <a:t>risk</a:t>
            </a:r>
            <a:r>
              <a:rPr sz="1900" spc="35" dirty="0">
                <a:solidFill>
                  <a:srgbClr val="7030A0"/>
                </a:solidFill>
                <a:latin typeface="Times New Roman"/>
                <a:cs typeface="Times New Roman"/>
              </a:rPr>
              <a:t> </a:t>
            </a:r>
            <a:r>
              <a:rPr sz="1900" spc="-10" dirty="0">
                <a:solidFill>
                  <a:srgbClr val="7030A0"/>
                </a:solidFill>
                <a:latin typeface="Times New Roman"/>
                <a:cs typeface="Times New Roman"/>
              </a:rPr>
              <a:t>assessment</a:t>
            </a:r>
            <a:endParaRPr sz="1900">
              <a:latin typeface="Times New Roman"/>
              <a:cs typeface="Times New Roman"/>
            </a:endParaRPr>
          </a:p>
        </p:txBody>
      </p:sp>
      <p:sp>
        <p:nvSpPr>
          <p:cNvPr id="8" name="object 8"/>
          <p:cNvSpPr txBox="1"/>
          <p:nvPr/>
        </p:nvSpPr>
        <p:spPr>
          <a:xfrm>
            <a:off x="4826539" y="5013096"/>
            <a:ext cx="2201545"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030A0"/>
                </a:solidFill>
                <a:latin typeface="Times New Roman"/>
                <a:cs typeface="Times New Roman"/>
              </a:rPr>
              <a:t>Crime</a:t>
            </a:r>
            <a:r>
              <a:rPr sz="1900" spc="30" dirty="0">
                <a:solidFill>
                  <a:srgbClr val="7030A0"/>
                </a:solidFill>
                <a:latin typeface="Times New Roman"/>
                <a:cs typeface="Times New Roman"/>
              </a:rPr>
              <a:t> </a:t>
            </a:r>
            <a:r>
              <a:rPr sz="1900" dirty="0">
                <a:solidFill>
                  <a:srgbClr val="7030A0"/>
                </a:solidFill>
                <a:latin typeface="Times New Roman"/>
                <a:cs typeface="Times New Roman"/>
              </a:rPr>
              <a:t>series</a:t>
            </a:r>
            <a:r>
              <a:rPr sz="1900" spc="45" dirty="0">
                <a:solidFill>
                  <a:srgbClr val="7030A0"/>
                </a:solidFill>
                <a:latin typeface="Times New Roman"/>
                <a:cs typeface="Times New Roman"/>
              </a:rPr>
              <a:t> </a:t>
            </a:r>
            <a:r>
              <a:rPr sz="1900" spc="-10" dirty="0">
                <a:solidFill>
                  <a:srgbClr val="7030A0"/>
                </a:solidFill>
                <a:latin typeface="Times New Roman"/>
                <a:cs typeface="Times New Roman"/>
              </a:rPr>
              <a:t>detection</a:t>
            </a:r>
            <a:endParaRPr sz="1900">
              <a:latin typeface="Times New Roman"/>
              <a:cs typeface="Times New Roman"/>
            </a:endParaRPr>
          </a:p>
        </p:txBody>
      </p:sp>
      <p:sp>
        <p:nvSpPr>
          <p:cNvPr id="2" name="object 2"/>
          <p:cNvSpPr txBox="1"/>
          <p:nvPr/>
        </p:nvSpPr>
        <p:spPr>
          <a:xfrm>
            <a:off x="7496501" y="5460794"/>
            <a:ext cx="1548765" cy="798195"/>
          </a:xfrm>
          <a:prstGeom prst="rect">
            <a:avLst/>
          </a:prstGeom>
        </p:spPr>
        <p:txBody>
          <a:bodyPr vert="horz" wrap="square" lIns="0" tIns="15240" rIns="0" bIns="0" rtlCol="0">
            <a:spAutoFit/>
          </a:bodyPr>
          <a:lstStyle/>
          <a:p>
            <a:pPr marL="12700">
              <a:lnSpc>
                <a:spcPct val="100000"/>
              </a:lnSpc>
              <a:spcBef>
                <a:spcPts val="120"/>
              </a:spcBef>
            </a:pPr>
            <a:r>
              <a:rPr sz="5050" i="1" spc="-145" dirty="0">
                <a:solidFill>
                  <a:srgbClr val="C00000"/>
                </a:solidFill>
                <a:latin typeface="Monotype Corsiva"/>
                <a:cs typeface="Monotype Corsiva"/>
              </a:rPr>
              <a:t>WHY?</a:t>
            </a:r>
            <a:endParaRPr sz="5050">
              <a:latin typeface="Monotype Corsiva"/>
              <a:cs typeface="Monotype Corsi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prstGeom prst="rect">
            <a:avLst/>
          </a:prstGeom>
        </p:spPr>
        <p:txBody>
          <a:bodyPr vert="horz" wrap="square" lIns="0" tIns="243840" rIns="0" bIns="0" rtlCol="0">
            <a:spAutoFit/>
          </a:bodyPr>
          <a:lstStyle/>
          <a:p>
            <a:pPr marL="1681480">
              <a:lnSpc>
                <a:spcPct val="100000"/>
              </a:lnSpc>
              <a:spcBef>
                <a:spcPts val="100"/>
              </a:spcBef>
            </a:pPr>
            <a:r>
              <a:rPr sz="2600" dirty="0">
                <a:solidFill>
                  <a:srgbClr val="002060"/>
                </a:solidFill>
                <a:latin typeface="Times New Roman"/>
                <a:cs typeface="Times New Roman"/>
              </a:rPr>
              <a:t>My</a:t>
            </a:r>
            <a:r>
              <a:rPr sz="2600" spc="-90" dirty="0">
                <a:solidFill>
                  <a:srgbClr val="002060"/>
                </a:solidFill>
                <a:latin typeface="Times New Roman"/>
                <a:cs typeface="Times New Roman"/>
              </a:rPr>
              <a:t> </a:t>
            </a:r>
            <a:r>
              <a:rPr sz="2600" spc="-20" dirty="0">
                <a:solidFill>
                  <a:srgbClr val="002060"/>
                </a:solidFill>
                <a:latin typeface="Times New Roman"/>
                <a:cs typeface="Times New Roman"/>
              </a:rPr>
              <a:t>hypothesis:</a:t>
            </a:r>
            <a:r>
              <a:rPr sz="2600" spc="-120" dirty="0">
                <a:solidFill>
                  <a:srgbClr val="002060"/>
                </a:solidFill>
                <a:latin typeface="Times New Roman"/>
                <a:cs typeface="Times New Roman"/>
              </a:rPr>
              <a:t> </a:t>
            </a:r>
            <a:r>
              <a:rPr sz="2600" dirty="0">
                <a:solidFill>
                  <a:srgbClr val="002060"/>
                </a:solidFill>
                <a:latin typeface="Times New Roman"/>
                <a:cs typeface="Times New Roman"/>
              </a:rPr>
              <a:t>The</a:t>
            </a:r>
            <a:r>
              <a:rPr sz="2600" spc="-70" dirty="0">
                <a:solidFill>
                  <a:srgbClr val="002060"/>
                </a:solidFill>
                <a:latin typeface="Times New Roman"/>
                <a:cs typeface="Times New Roman"/>
              </a:rPr>
              <a:t> </a:t>
            </a:r>
            <a:r>
              <a:rPr sz="2600" spc="-10" dirty="0">
                <a:solidFill>
                  <a:srgbClr val="002060"/>
                </a:solidFill>
                <a:latin typeface="Times New Roman"/>
                <a:cs typeface="Times New Roman"/>
              </a:rPr>
              <a:t>“Rashomon</a:t>
            </a:r>
            <a:r>
              <a:rPr sz="2600" spc="-80" dirty="0">
                <a:solidFill>
                  <a:srgbClr val="002060"/>
                </a:solidFill>
                <a:latin typeface="Times New Roman"/>
                <a:cs typeface="Times New Roman"/>
              </a:rPr>
              <a:t> </a:t>
            </a:r>
            <a:r>
              <a:rPr sz="2600" dirty="0">
                <a:solidFill>
                  <a:srgbClr val="002060"/>
                </a:solidFill>
                <a:latin typeface="Times New Roman"/>
                <a:cs typeface="Times New Roman"/>
              </a:rPr>
              <a:t>Set”</a:t>
            </a:r>
            <a:r>
              <a:rPr sz="2600" spc="-114" dirty="0">
                <a:solidFill>
                  <a:srgbClr val="002060"/>
                </a:solidFill>
                <a:latin typeface="Times New Roman"/>
                <a:cs typeface="Times New Roman"/>
              </a:rPr>
              <a:t> </a:t>
            </a:r>
            <a:r>
              <a:rPr sz="2600" spc="-10" dirty="0">
                <a:solidFill>
                  <a:srgbClr val="002060"/>
                </a:solidFill>
                <a:latin typeface="Times New Roman"/>
                <a:cs typeface="Times New Roman"/>
              </a:rPr>
              <a:t>Theory</a:t>
            </a:r>
            <a:endParaRPr sz="2600" dirty="0">
              <a:latin typeface="Times New Roman"/>
              <a:cs typeface="Times New Roman"/>
            </a:endParaRPr>
          </a:p>
        </p:txBody>
      </p:sp>
      <p:sp>
        <p:nvSpPr>
          <p:cNvPr id="6" name="object 6"/>
          <p:cNvSpPr txBox="1"/>
          <p:nvPr/>
        </p:nvSpPr>
        <p:spPr>
          <a:xfrm>
            <a:off x="2281038" y="2589784"/>
            <a:ext cx="135953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Good</a:t>
            </a:r>
            <a:r>
              <a:rPr sz="1900" spc="50"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p:txBody>
      </p:sp>
      <p:sp>
        <p:nvSpPr>
          <p:cNvPr id="7" name="object 7"/>
          <p:cNvSpPr txBox="1"/>
          <p:nvPr/>
        </p:nvSpPr>
        <p:spPr>
          <a:xfrm>
            <a:off x="3228140" y="5266042"/>
            <a:ext cx="1099820"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All</a:t>
            </a:r>
            <a:r>
              <a:rPr sz="1900" spc="20"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p:txBody>
      </p:sp>
      <p:grpSp>
        <p:nvGrpSpPr>
          <p:cNvPr id="2" name="object 2">
            <a:extLst>
              <a:ext uri="{C183D7F6-B498-43B3-948B-1728B52AA6E4}">
                <adec:decorative xmlns:adec="http://schemas.microsoft.com/office/drawing/2017/decorative" val="1"/>
              </a:ext>
            </a:extLst>
          </p:cNvPr>
          <p:cNvGrpSpPr/>
          <p:nvPr/>
        </p:nvGrpSpPr>
        <p:grpSpPr>
          <a:xfrm>
            <a:off x="942039" y="2554633"/>
            <a:ext cx="3467735" cy="2959100"/>
            <a:chOff x="942039" y="2554633"/>
            <a:chExt cx="3467735" cy="2959100"/>
          </a:xfrm>
        </p:grpSpPr>
        <p:sp>
          <p:nvSpPr>
            <p:cNvPr id="3" name="object 3"/>
            <p:cNvSpPr/>
            <p:nvPr/>
          </p:nvSpPr>
          <p:spPr>
            <a:xfrm>
              <a:off x="1715306" y="3161814"/>
              <a:ext cx="1668780" cy="1766570"/>
            </a:xfrm>
            <a:custGeom>
              <a:avLst/>
              <a:gdLst/>
              <a:ahLst/>
              <a:cxnLst/>
              <a:rect l="l" t="t" r="r" b="b"/>
              <a:pathLst>
                <a:path w="1668779" h="1766570">
                  <a:moveTo>
                    <a:pt x="1359679" y="456423"/>
                  </a:moveTo>
                  <a:lnTo>
                    <a:pt x="64454" y="456423"/>
                  </a:lnTo>
                  <a:lnTo>
                    <a:pt x="65226" y="458628"/>
                  </a:lnTo>
                  <a:lnTo>
                    <a:pt x="69963" y="473247"/>
                  </a:lnTo>
                  <a:lnTo>
                    <a:pt x="81165" y="506564"/>
                  </a:lnTo>
                  <a:lnTo>
                    <a:pt x="83024" y="577670"/>
                  </a:lnTo>
                  <a:lnTo>
                    <a:pt x="80893" y="633168"/>
                  </a:lnTo>
                  <a:lnTo>
                    <a:pt x="77660" y="676357"/>
                  </a:lnTo>
                  <a:lnTo>
                    <a:pt x="76209" y="710538"/>
                  </a:lnTo>
                  <a:lnTo>
                    <a:pt x="90198" y="765073"/>
                  </a:lnTo>
                  <a:lnTo>
                    <a:pt x="145948" y="823175"/>
                  </a:lnTo>
                  <a:lnTo>
                    <a:pt x="182211" y="847150"/>
                  </a:lnTo>
                  <a:lnTo>
                    <a:pt x="194538" y="854837"/>
                  </a:lnTo>
                  <a:lnTo>
                    <a:pt x="199345" y="866585"/>
                  </a:lnTo>
                  <a:lnTo>
                    <a:pt x="204658" y="878255"/>
                  </a:lnTo>
                  <a:lnTo>
                    <a:pt x="208960" y="890087"/>
                  </a:lnTo>
                  <a:lnTo>
                    <a:pt x="210731" y="902322"/>
                  </a:lnTo>
                  <a:lnTo>
                    <a:pt x="209652" y="944158"/>
                  </a:lnTo>
                  <a:lnTo>
                    <a:pt x="206199" y="992595"/>
                  </a:lnTo>
                  <a:lnTo>
                    <a:pt x="200046" y="1043859"/>
                  </a:lnTo>
                  <a:lnTo>
                    <a:pt x="190866" y="1094177"/>
                  </a:lnTo>
                  <a:lnTo>
                    <a:pt x="178333" y="1139774"/>
                  </a:lnTo>
                  <a:lnTo>
                    <a:pt x="162740" y="1179568"/>
                  </a:lnTo>
                  <a:lnTo>
                    <a:pt x="154269" y="1199222"/>
                  </a:lnTo>
                  <a:lnTo>
                    <a:pt x="145948" y="1218933"/>
                  </a:lnTo>
                  <a:lnTo>
                    <a:pt x="147892" y="1266418"/>
                  </a:lnTo>
                  <a:lnTo>
                    <a:pt x="148566" y="1314480"/>
                  </a:lnTo>
                  <a:lnTo>
                    <a:pt x="149875" y="1362255"/>
                  </a:lnTo>
                  <a:lnTo>
                    <a:pt x="153757" y="1409651"/>
                  </a:lnTo>
                  <a:lnTo>
                    <a:pt x="162140" y="1456385"/>
                  </a:lnTo>
                  <a:lnTo>
                    <a:pt x="208316" y="1528633"/>
                  </a:lnTo>
                  <a:lnTo>
                    <a:pt x="244267" y="1570726"/>
                  </a:lnTo>
                  <a:lnTo>
                    <a:pt x="275513" y="1598853"/>
                  </a:lnTo>
                  <a:lnTo>
                    <a:pt x="334119" y="1617251"/>
                  </a:lnTo>
                  <a:lnTo>
                    <a:pt x="388886" y="1630514"/>
                  </a:lnTo>
                  <a:lnTo>
                    <a:pt x="401097" y="1634276"/>
                  </a:lnTo>
                  <a:lnTo>
                    <a:pt x="425266" y="1642577"/>
                  </a:lnTo>
                  <a:lnTo>
                    <a:pt x="437476" y="1646339"/>
                  </a:lnTo>
                  <a:lnTo>
                    <a:pt x="453617" y="1650495"/>
                  </a:lnTo>
                  <a:lnTo>
                    <a:pt x="486118" y="1658019"/>
                  </a:lnTo>
                  <a:lnTo>
                    <a:pt x="502259" y="1662176"/>
                  </a:lnTo>
                  <a:lnTo>
                    <a:pt x="514439" y="1666055"/>
                  </a:lnTo>
                  <a:lnTo>
                    <a:pt x="526473" y="1670402"/>
                  </a:lnTo>
                  <a:lnTo>
                    <a:pt x="538548" y="1674591"/>
                  </a:lnTo>
                  <a:lnTo>
                    <a:pt x="610028" y="1691030"/>
                  </a:lnTo>
                  <a:lnTo>
                    <a:pt x="650684" y="1699388"/>
                  </a:lnTo>
                  <a:lnTo>
                    <a:pt x="691505" y="1706336"/>
                  </a:lnTo>
                  <a:lnTo>
                    <a:pt x="703464" y="1707339"/>
                  </a:lnTo>
                  <a:lnTo>
                    <a:pt x="708042" y="1708267"/>
                  </a:lnTo>
                  <a:lnTo>
                    <a:pt x="716712" y="1710895"/>
                  </a:lnTo>
                  <a:lnTo>
                    <a:pt x="761403" y="1725498"/>
                  </a:lnTo>
                  <a:lnTo>
                    <a:pt x="773097" y="1734756"/>
                  </a:lnTo>
                  <a:lnTo>
                    <a:pt x="784483" y="1744910"/>
                  </a:lnTo>
                  <a:lnTo>
                    <a:pt x="796477" y="1753273"/>
                  </a:lnTo>
                  <a:lnTo>
                    <a:pt x="809993" y="1757159"/>
                  </a:lnTo>
                  <a:lnTo>
                    <a:pt x="941238" y="1764950"/>
                  </a:lnTo>
                  <a:lnTo>
                    <a:pt x="981030" y="1766421"/>
                  </a:lnTo>
                  <a:lnTo>
                    <a:pt x="1010137" y="1764947"/>
                  </a:lnTo>
                  <a:lnTo>
                    <a:pt x="1055897" y="1749176"/>
                  </a:lnTo>
                  <a:lnTo>
                    <a:pt x="1117727" y="1709661"/>
                  </a:lnTo>
                  <a:lnTo>
                    <a:pt x="1122316" y="1697901"/>
                  </a:lnTo>
                  <a:lnTo>
                    <a:pt x="1127266" y="1686213"/>
                  </a:lnTo>
                  <a:lnTo>
                    <a:pt x="1131494" y="1674378"/>
                  </a:lnTo>
                  <a:lnTo>
                    <a:pt x="1133919" y="1662176"/>
                  </a:lnTo>
                  <a:lnTo>
                    <a:pt x="1134429" y="1634276"/>
                  </a:lnTo>
                  <a:lnTo>
                    <a:pt x="1134438" y="1625787"/>
                  </a:lnTo>
                  <a:lnTo>
                    <a:pt x="1132333" y="1586161"/>
                  </a:lnTo>
                  <a:lnTo>
                    <a:pt x="1129477" y="1539506"/>
                  </a:lnTo>
                  <a:lnTo>
                    <a:pt x="1128177" y="1490225"/>
                  </a:lnTo>
                  <a:lnTo>
                    <a:pt x="1130632" y="1440671"/>
                  </a:lnTo>
                  <a:lnTo>
                    <a:pt x="1139039" y="1393197"/>
                  </a:lnTo>
                  <a:lnTo>
                    <a:pt x="1155599" y="1350157"/>
                  </a:lnTo>
                  <a:lnTo>
                    <a:pt x="1182509" y="1313903"/>
                  </a:lnTo>
                  <a:lnTo>
                    <a:pt x="1228051" y="1283484"/>
                  </a:lnTo>
                  <a:lnTo>
                    <a:pt x="1279690" y="1266418"/>
                  </a:lnTo>
                  <a:lnTo>
                    <a:pt x="1287370" y="1254214"/>
                  </a:lnTo>
                  <a:lnTo>
                    <a:pt x="1312075" y="1218933"/>
                  </a:lnTo>
                  <a:lnTo>
                    <a:pt x="1336975" y="1203621"/>
                  </a:lnTo>
                  <a:lnTo>
                    <a:pt x="1349881" y="1196589"/>
                  </a:lnTo>
                  <a:lnTo>
                    <a:pt x="1360665" y="1187272"/>
                  </a:lnTo>
                  <a:lnTo>
                    <a:pt x="1374731" y="1159806"/>
                  </a:lnTo>
                  <a:lnTo>
                    <a:pt x="1377059" y="1136927"/>
                  </a:lnTo>
                  <a:lnTo>
                    <a:pt x="1383341" y="1115443"/>
                  </a:lnTo>
                  <a:lnTo>
                    <a:pt x="1409255" y="1092288"/>
                  </a:lnTo>
                  <a:lnTo>
                    <a:pt x="1432099" y="1081362"/>
                  </a:lnTo>
                  <a:lnTo>
                    <a:pt x="1456555" y="1073781"/>
                  </a:lnTo>
                  <a:lnTo>
                    <a:pt x="1481655" y="1067539"/>
                  </a:lnTo>
                  <a:lnTo>
                    <a:pt x="1506435" y="1060627"/>
                  </a:lnTo>
                  <a:lnTo>
                    <a:pt x="1555026" y="1044790"/>
                  </a:lnTo>
                  <a:lnTo>
                    <a:pt x="1572526" y="1021670"/>
                  </a:lnTo>
                  <a:lnTo>
                    <a:pt x="1590898" y="998967"/>
                  </a:lnTo>
                  <a:lnTo>
                    <a:pt x="1607530" y="975434"/>
                  </a:lnTo>
                  <a:lnTo>
                    <a:pt x="1619808" y="949820"/>
                  </a:lnTo>
                  <a:lnTo>
                    <a:pt x="1630944" y="915957"/>
                  </a:lnTo>
                  <a:lnTo>
                    <a:pt x="1636788" y="900761"/>
                  </a:lnTo>
                  <a:lnTo>
                    <a:pt x="1646290" y="886349"/>
                  </a:lnTo>
                  <a:lnTo>
                    <a:pt x="1668399" y="854837"/>
                  </a:lnTo>
                  <a:lnTo>
                    <a:pt x="1664922" y="842688"/>
                  </a:lnTo>
                  <a:lnTo>
                    <a:pt x="1631541" y="782831"/>
                  </a:lnTo>
                  <a:lnTo>
                    <a:pt x="1581828" y="745270"/>
                  </a:lnTo>
                  <a:lnTo>
                    <a:pt x="1555026" y="728192"/>
                  </a:lnTo>
                  <a:lnTo>
                    <a:pt x="1547345" y="715982"/>
                  </a:lnTo>
                  <a:lnTo>
                    <a:pt x="1522628" y="680694"/>
                  </a:lnTo>
                  <a:lnTo>
                    <a:pt x="1497733" y="665392"/>
                  </a:lnTo>
                  <a:lnTo>
                    <a:pt x="1484827" y="658357"/>
                  </a:lnTo>
                  <a:lnTo>
                    <a:pt x="1474038" y="649033"/>
                  </a:lnTo>
                  <a:lnTo>
                    <a:pt x="1468179" y="638168"/>
                  </a:lnTo>
                  <a:lnTo>
                    <a:pt x="1465056" y="625876"/>
                  </a:lnTo>
                  <a:lnTo>
                    <a:pt x="1462376" y="613291"/>
                  </a:lnTo>
                  <a:lnTo>
                    <a:pt x="1457845" y="601548"/>
                  </a:lnTo>
                  <a:lnTo>
                    <a:pt x="1442781" y="577127"/>
                  </a:lnTo>
                  <a:lnTo>
                    <a:pt x="1426459" y="553456"/>
                  </a:lnTo>
                  <a:lnTo>
                    <a:pt x="1409634" y="530085"/>
                  </a:lnTo>
                  <a:lnTo>
                    <a:pt x="1393063" y="506564"/>
                  </a:lnTo>
                  <a:lnTo>
                    <a:pt x="1360665" y="459079"/>
                  </a:lnTo>
                  <a:lnTo>
                    <a:pt x="1359679" y="456423"/>
                  </a:lnTo>
                  <a:close/>
                </a:path>
                <a:path w="1668779" h="1766570">
                  <a:moveTo>
                    <a:pt x="858583" y="0"/>
                  </a:moveTo>
                  <a:lnTo>
                    <a:pt x="812077" y="5846"/>
                  </a:lnTo>
                  <a:lnTo>
                    <a:pt x="718374" y="14713"/>
                  </a:lnTo>
                  <a:lnTo>
                    <a:pt x="671638" y="19615"/>
                  </a:lnTo>
                  <a:lnTo>
                    <a:pt x="625285" y="26084"/>
                  </a:lnTo>
                  <a:lnTo>
                    <a:pt x="579548" y="35061"/>
                  </a:lnTo>
                  <a:lnTo>
                    <a:pt x="534657" y="47485"/>
                  </a:lnTo>
                  <a:lnTo>
                    <a:pt x="510538" y="56027"/>
                  </a:lnTo>
                  <a:lnTo>
                    <a:pt x="498411" y="60063"/>
                  </a:lnTo>
                  <a:lnTo>
                    <a:pt x="486067" y="63322"/>
                  </a:lnTo>
                  <a:lnTo>
                    <a:pt x="461899" y="67900"/>
                  </a:lnTo>
                  <a:lnTo>
                    <a:pt x="413182" y="75161"/>
                  </a:lnTo>
                  <a:lnTo>
                    <a:pt x="388886" y="79146"/>
                  </a:lnTo>
                  <a:lnTo>
                    <a:pt x="153511" y="124675"/>
                  </a:lnTo>
                  <a:lnTo>
                    <a:pt x="97358" y="142468"/>
                  </a:lnTo>
                  <a:lnTo>
                    <a:pt x="43491" y="177866"/>
                  </a:lnTo>
                  <a:lnTo>
                    <a:pt x="177" y="221627"/>
                  </a:lnTo>
                  <a:lnTo>
                    <a:pt x="0" y="255885"/>
                  </a:lnTo>
                  <a:lnTo>
                    <a:pt x="5775" y="309056"/>
                  </a:lnTo>
                  <a:lnTo>
                    <a:pt x="16851" y="366001"/>
                  </a:lnTo>
                  <a:lnTo>
                    <a:pt x="32575" y="411581"/>
                  </a:lnTo>
                  <a:lnTo>
                    <a:pt x="51020" y="446012"/>
                  </a:lnTo>
                  <a:lnTo>
                    <a:pt x="64806" y="464107"/>
                  </a:lnTo>
                  <a:lnTo>
                    <a:pt x="65147" y="460344"/>
                  </a:lnTo>
                  <a:lnTo>
                    <a:pt x="64454" y="456423"/>
                  </a:lnTo>
                  <a:lnTo>
                    <a:pt x="1359679" y="456423"/>
                  </a:lnTo>
                  <a:lnTo>
                    <a:pt x="1356286" y="447286"/>
                  </a:lnTo>
                  <a:lnTo>
                    <a:pt x="1351687" y="435549"/>
                  </a:lnTo>
                  <a:lnTo>
                    <a:pt x="1347529" y="423703"/>
                  </a:lnTo>
                  <a:lnTo>
                    <a:pt x="1344472" y="411581"/>
                  </a:lnTo>
                  <a:lnTo>
                    <a:pt x="1340267" y="379911"/>
                  </a:lnTo>
                  <a:lnTo>
                    <a:pt x="1337748" y="347960"/>
                  </a:lnTo>
                  <a:lnTo>
                    <a:pt x="1334542" y="316162"/>
                  </a:lnTo>
                  <a:lnTo>
                    <a:pt x="1315783" y="259301"/>
                  </a:lnTo>
                  <a:lnTo>
                    <a:pt x="1271933" y="219566"/>
                  </a:lnTo>
                  <a:lnTo>
                    <a:pt x="1235538" y="200914"/>
                  </a:lnTo>
                  <a:lnTo>
                    <a:pt x="1210984" y="193614"/>
                  </a:lnTo>
                  <a:lnTo>
                    <a:pt x="1198702" y="189966"/>
                  </a:lnTo>
                  <a:lnTo>
                    <a:pt x="1165766" y="168356"/>
                  </a:lnTo>
                  <a:lnTo>
                    <a:pt x="1159975" y="164483"/>
                  </a:lnTo>
                  <a:lnTo>
                    <a:pt x="1155343" y="164483"/>
                  </a:lnTo>
                  <a:lnTo>
                    <a:pt x="1101534" y="142468"/>
                  </a:lnTo>
                  <a:lnTo>
                    <a:pt x="1066309" y="124441"/>
                  </a:lnTo>
                  <a:lnTo>
                    <a:pt x="1047795" y="110967"/>
                  </a:lnTo>
                  <a:lnTo>
                    <a:pt x="1051644" y="110634"/>
                  </a:lnTo>
                  <a:lnTo>
                    <a:pt x="1053623" y="110634"/>
                  </a:lnTo>
                  <a:lnTo>
                    <a:pt x="1038441" y="105930"/>
                  </a:lnTo>
                  <a:lnTo>
                    <a:pt x="1004354" y="94983"/>
                  </a:lnTo>
                  <a:lnTo>
                    <a:pt x="991861" y="87475"/>
                  </a:lnTo>
                  <a:lnTo>
                    <a:pt x="979144" y="80238"/>
                  </a:lnTo>
                  <a:lnTo>
                    <a:pt x="966885" y="72459"/>
                  </a:lnTo>
                  <a:lnTo>
                    <a:pt x="955763" y="63322"/>
                  </a:lnTo>
                  <a:lnTo>
                    <a:pt x="947342" y="51423"/>
                  </a:lnTo>
                  <a:lnTo>
                    <a:pt x="940931" y="37722"/>
                  </a:lnTo>
                  <a:lnTo>
                    <a:pt x="933837" y="24949"/>
                  </a:lnTo>
                  <a:lnTo>
                    <a:pt x="923366" y="15836"/>
                  </a:lnTo>
                  <a:lnTo>
                    <a:pt x="906612" y="9747"/>
                  </a:lnTo>
                  <a:lnTo>
                    <a:pt x="887779" y="5365"/>
                  </a:lnTo>
                  <a:lnTo>
                    <a:pt x="858583" y="0"/>
                  </a:lnTo>
                  <a:close/>
                </a:path>
                <a:path w="1668779" h="1766570">
                  <a:moveTo>
                    <a:pt x="1144437" y="154006"/>
                  </a:moveTo>
                  <a:lnTo>
                    <a:pt x="1148189" y="156768"/>
                  </a:lnTo>
                  <a:lnTo>
                    <a:pt x="1153566" y="161369"/>
                  </a:lnTo>
                  <a:lnTo>
                    <a:pt x="1155343" y="164483"/>
                  </a:lnTo>
                  <a:lnTo>
                    <a:pt x="1159975" y="164483"/>
                  </a:lnTo>
                  <a:lnTo>
                    <a:pt x="1148001" y="156474"/>
                  </a:lnTo>
                  <a:lnTo>
                    <a:pt x="1144437" y="154006"/>
                  </a:lnTo>
                  <a:close/>
                </a:path>
                <a:path w="1668779" h="1766570">
                  <a:moveTo>
                    <a:pt x="1141652" y="152077"/>
                  </a:moveTo>
                  <a:lnTo>
                    <a:pt x="1144437" y="154006"/>
                  </a:lnTo>
                  <a:lnTo>
                    <a:pt x="1142966" y="152923"/>
                  </a:lnTo>
                  <a:lnTo>
                    <a:pt x="1141652" y="152077"/>
                  </a:lnTo>
                  <a:close/>
                </a:path>
                <a:path w="1668779" h="1766570">
                  <a:moveTo>
                    <a:pt x="1053623" y="110634"/>
                  </a:moveTo>
                  <a:lnTo>
                    <a:pt x="1051644" y="110634"/>
                  </a:lnTo>
                  <a:lnTo>
                    <a:pt x="1055655" y="111312"/>
                  </a:lnTo>
                  <a:lnTo>
                    <a:pt x="1053623" y="110634"/>
                  </a:lnTo>
                  <a:close/>
                </a:path>
              </a:pathLst>
            </a:custGeom>
            <a:solidFill>
              <a:srgbClr val="DAE3F3"/>
            </a:solidFill>
          </p:spPr>
          <p:txBody>
            <a:bodyPr wrap="square" lIns="0" tIns="0" rIns="0" bIns="0" rtlCol="0"/>
            <a:lstStyle/>
            <a:p>
              <a:endParaRPr/>
            </a:p>
          </p:txBody>
        </p:sp>
        <p:sp>
          <p:nvSpPr>
            <p:cNvPr id="4" name="object 4"/>
            <p:cNvSpPr/>
            <p:nvPr/>
          </p:nvSpPr>
          <p:spPr>
            <a:xfrm>
              <a:off x="1715308" y="3161814"/>
              <a:ext cx="1668780" cy="1767205"/>
            </a:xfrm>
            <a:custGeom>
              <a:avLst/>
              <a:gdLst/>
              <a:ahLst/>
              <a:cxnLst/>
              <a:rect l="l" t="t" r="r" b="b"/>
              <a:pathLst>
                <a:path w="1668779" h="1767204">
                  <a:moveTo>
                    <a:pt x="858689" y="0"/>
                  </a:moveTo>
                  <a:lnTo>
                    <a:pt x="812178" y="5844"/>
                  </a:lnTo>
                  <a:lnTo>
                    <a:pt x="765358" y="10436"/>
                  </a:lnTo>
                  <a:lnTo>
                    <a:pt x="718462" y="14713"/>
                  </a:lnTo>
                  <a:lnTo>
                    <a:pt x="671720" y="19618"/>
                  </a:lnTo>
                  <a:lnTo>
                    <a:pt x="625362" y="26090"/>
                  </a:lnTo>
                  <a:lnTo>
                    <a:pt x="579619" y="35069"/>
                  </a:lnTo>
                  <a:lnTo>
                    <a:pt x="534722" y="47496"/>
                  </a:lnTo>
                  <a:lnTo>
                    <a:pt x="510600" y="56033"/>
                  </a:lnTo>
                  <a:lnTo>
                    <a:pt x="498474" y="60069"/>
                  </a:lnTo>
                  <a:lnTo>
                    <a:pt x="486127" y="63328"/>
                  </a:lnTo>
                  <a:lnTo>
                    <a:pt x="461954" y="67908"/>
                  </a:lnTo>
                  <a:lnTo>
                    <a:pt x="437614" y="71637"/>
                  </a:lnTo>
                  <a:lnTo>
                    <a:pt x="413233" y="75171"/>
                  </a:lnTo>
                  <a:lnTo>
                    <a:pt x="388937" y="79161"/>
                  </a:lnTo>
                  <a:lnTo>
                    <a:pt x="348388" y="86808"/>
                  </a:lnTo>
                  <a:lnTo>
                    <a:pt x="307898" y="94754"/>
                  </a:lnTo>
                  <a:lnTo>
                    <a:pt x="267431" y="102819"/>
                  </a:lnTo>
                  <a:lnTo>
                    <a:pt x="226953" y="110825"/>
                  </a:lnTo>
                  <a:lnTo>
                    <a:pt x="175982" y="120409"/>
                  </a:lnTo>
                  <a:lnTo>
                    <a:pt x="135390" y="129960"/>
                  </a:lnTo>
                  <a:lnTo>
                    <a:pt x="97366" y="142489"/>
                  </a:lnTo>
                  <a:lnTo>
                    <a:pt x="43494" y="177890"/>
                  </a:lnTo>
                  <a:lnTo>
                    <a:pt x="176" y="221651"/>
                  </a:lnTo>
                  <a:lnTo>
                    <a:pt x="0" y="255913"/>
                  </a:lnTo>
                  <a:lnTo>
                    <a:pt x="5774" y="309092"/>
                  </a:lnTo>
                  <a:lnTo>
                    <a:pt x="16849" y="366047"/>
                  </a:lnTo>
                  <a:lnTo>
                    <a:pt x="32573" y="411637"/>
                  </a:lnTo>
                  <a:lnTo>
                    <a:pt x="51023" y="446069"/>
                  </a:lnTo>
                  <a:lnTo>
                    <a:pt x="64812" y="464165"/>
                  </a:lnTo>
                  <a:lnTo>
                    <a:pt x="65153" y="460401"/>
                  </a:lnTo>
                  <a:lnTo>
                    <a:pt x="64459" y="456480"/>
                  </a:lnTo>
                  <a:lnTo>
                    <a:pt x="65230" y="458686"/>
                  </a:lnTo>
                  <a:lnTo>
                    <a:pt x="69966" y="473308"/>
                  </a:lnTo>
                  <a:lnTo>
                    <a:pt x="81168" y="506631"/>
                  </a:lnTo>
                  <a:lnTo>
                    <a:pt x="83028" y="577745"/>
                  </a:lnTo>
                  <a:lnTo>
                    <a:pt x="80898" y="633249"/>
                  </a:lnTo>
                  <a:lnTo>
                    <a:pt x="77665" y="676443"/>
                  </a:lnTo>
                  <a:lnTo>
                    <a:pt x="76215" y="710627"/>
                  </a:lnTo>
                  <a:lnTo>
                    <a:pt x="90207" y="765169"/>
                  </a:lnTo>
                  <a:lnTo>
                    <a:pt x="145961" y="823274"/>
                  </a:lnTo>
                  <a:lnTo>
                    <a:pt x="182233" y="847251"/>
                  </a:lnTo>
                  <a:lnTo>
                    <a:pt x="194556" y="854938"/>
                  </a:lnTo>
                  <a:lnTo>
                    <a:pt x="199365" y="866692"/>
                  </a:lnTo>
                  <a:lnTo>
                    <a:pt x="204680" y="878366"/>
                  </a:lnTo>
                  <a:lnTo>
                    <a:pt x="208983" y="890200"/>
                  </a:lnTo>
                  <a:lnTo>
                    <a:pt x="210754" y="902435"/>
                  </a:lnTo>
                  <a:lnTo>
                    <a:pt x="209676" y="944274"/>
                  </a:lnTo>
                  <a:lnTo>
                    <a:pt x="206224" y="992717"/>
                  </a:lnTo>
                  <a:lnTo>
                    <a:pt x="200071" y="1043989"/>
                  </a:lnTo>
                  <a:lnTo>
                    <a:pt x="190891" y="1094315"/>
                  </a:lnTo>
                  <a:lnTo>
                    <a:pt x="178358" y="1139919"/>
                  </a:lnTo>
                  <a:lnTo>
                    <a:pt x="162762" y="1179715"/>
                  </a:lnTo>
                  <a:lnTo>
                    <a:pt x="154286" y="1199371"/>
                  </a:lnTo>
                  <a:lnTo>
                    <a:pt x="145961" y="1219080"/>
                  </a:lnTo>
                  <a:lnTo>
                    <a:pt x="147914" y="1266767"/>
                  </a:lnTo>
                  <a:lnTo>
                    <a:pt x="148581" y="1314644"/>
                  </a:lnTo>
                  <a:lnTo>
                    <a:pt x="149891" y="1362426"/>
                  </a:lnTo>
                  <a:lnTo>
                    <a:pt x="153774" y="1409828"/>
                  </a:lnTo>
                  <a:lnTo>
                    <a:pt x="162159" y="1456563"/>
                  </a:lnTo>
                  <a:lnTo>
                    <a:pt x="208343" y="1528822"/>
                  </a:lnTo>
                  <a:lnTo>
                    <a:pt x="244299" y="1570920"/>
                  </a:lnTo>
                  <a:lnTo>
                    <a:pt x="275548" y="1599053"/>
                  </a:lnTo>
                  <a:lnTo>
                    <a:pt x="334160" y="1617454"/>
                  </a:lnTo>
                  <a:lnTo>
                    <a:pt x="388937" y="1630717"/>
                  </a:lnTo>
                  <a:lnTo>
                    <a:pt x="401147" y="1634480"/>
                  </a:lnTo>
                  <a:lnTo>
                    <a:pt x="413234" y="1638633"/>
                  </a:lnTo>
                  <a:lnTo>
                    <a:pt x="425321" y="1642786"/>
                  </a:lnTo>
                  <a:lnTo>
                    <a:pt x="437532" y="1646549"/>
                  </a:lnTo>
                  <a:lnTo>
                    <a:pt x="453676" y="1650705"/>
                  </a:lnTo>
                  <a:lnTo>
                    <a:pt x="469928" y="1654466"/>
                  </a:lnTo>
                  <a:lnTo>
                    <a:pt x="486180" y="1658227"/>
                  </a:lnTo>
                  <a:lnTo>
                    <a:pt x="502325" y="1662382"/>
                  </a:lnTo>
                  <a:lnTo>
                    <a:pt x="514504" y="1666261"/>
                  </a:lnTo>
                  <a:lnTo>
                    <a:pt x="526540" y="1670609"/>
                  </a:lnTo>
                  <a:lnTo>
                    <a:pt x="538617" y="1674801"/>
                  </a:lnTo>
                  <a:lnTo>
                    <a:pt x="610104" y="1691245"/>
                  </a:lnTo>
                  <a:lnTo>
                    <a:pt x="650764" y="1699603"/>
                  </a:lnTo>
                  <a:lnTo>
                    <a:pt x="691588" y="1706551"/>
                  </a:lnTo>
                  <a:lnTo>
                    <a:pt x="703548" y="1707553"/>
                  </a:lnTo>
                  <a:lnTo>
                    <a:pt x="708127" y="1708479"/>
                  </a:lnTo>
                  <a:lnTo>
                    <a:pt x="761499" y="1725710"/>
                  </a:lnTo>
                  <a:lnTo>
                    <a:pt x="784580" y="1745125"/>
                  </a:lnTo>
                  <a:lnTo>
                    <a:pt x="796577" y="1753489"/>
                  </a:lnTo>
                  <a:lnTo>
                    <a:pt x="810094" y="1757374"/>
                  </a:lnTo>
                  <a:lnTo>
                    <a:pt x="885969" y="1761746"/>
                  </a:lnTo>
                  <a:lnTo>
                    <a:pt x="941354" y="1765165"/>
                  </a:lnTo>
                  <a:lnTo>
                    <a:pt x="981151" y="1766637"/>
                  </a:lnTo>
                  <a:lnTo>
                    <a:pt x="1033586" y="1759747"/>
                  </a:lnTo>
                  <a:lnTo>
                    <a:pt x="1082485" y="1733102"/>
                  </a:lnTo>
                  <a:lnTo>
                    <a:pt x="1117863" y="1709878"/>
                  </a:lnTo>
                  <a:lnTo>
                    <a:pt x="1122454" y="1698115"/>
                  </a:lnTo>
                  <a:lnTo>
                    <a:pt x="1127407" y="1686425"/>
                  </a:lnTo>
                  <a:lnTo>
                    <a:pt x="1131637" y="1674588"/>
                  </a:lnTo>
                  <a:lnTo>
                    <a:pt x="1134061" y="1662382"/>
                  </a:lnTo>
                  <a:lnTo>
                    <a:pt x="1134688" y="1628035"/>
                  </a:lnTo>
                  <a:lnTo>
                    <a:pt x="1132474" y="1586356"/>
                  </a:lnTo>
                  <a:lnTo>
                    <a:pt x="1129617" y="1539697"/>
                  </a:lnTo>
                  <a:lnTo>
                    <a:pt x="1128318" y="1490411"/>
                  </a:lnTo>
                  <a:lnTo>
                    <a:pt x="1130773" y="1440853"/>
                  </a:lnTo>
                  <a:lnTo>
                    <a:pt x="1139182" y="1393375"/>
                  </a:lnTo>
                  <a:lnTo>
                    <a:pt x="1155743" y="1350330"/>
                  </a:lnTo>
                  <a:lnTo>
                    <a:pt x="1182655" y="1314073"/>
                  </a:lnTo>
                  <a:lnTo>
                    <a:pt x="1228205" y="1283644"/>
                  </a:lnTo>
                  <a:lnTo>
                    <a:pt x="1279845" y="1266576"/>
                  </a:lnTo>
                  <a:lnTo>
                    <a:pt x="1287527" y="1254368"/>
                  </a:lnTo>
                  <a:lnTo>
                    <a:pt x="1312242" y="1219080"/>
                  </a:lnTo>
                  <a:lnTo>
                    <a:pt x="1337142" y="1203774"/>
                  </a:lnTo>
                  <a:lnTo>
                    <a:pt x="1350050" y="1196739"/>
                  </a:lnTo>
                  <a:lnTo>
                    <a:pt x="1360838" y="1187415"/>
                  </a:lnTo>
                  <a:lnTo>
                    <a:pt x="1374899" y="1159977"/>
                  </a:lnTo>
                  <a:lnTo>
                    <a:pt x="1377229" y="1137065"/>
                  </a:lnTo>
                  <a:lnTo>
                    <a:pt x="1383512" y="1115579"/>
                  </a:lnTo>
                  <a:lnTo>
                    <a:pt x="1409433" y="1092422"/>
                  </a:lnTo>
                  <a:lnTo>
                    <a:pt x="1432279" y="1081496"/>
                  </a:lnTo>
                  <a:lnTo>
                    <a:pt x="1456738" y="1073914"/>
                  </a:lnTo>
                  <a:lnTo>
                    <a:pt x="1481841" y="1067670"/>
                  </a:lnTo>
                  <a:lnTo>
                    <a:pt x="1506622" y="1060757"/>
                  </a:lnTo>
                  <a:lnTo>
                    <a:pt x="1555218" y="1044925"/>
                  </a:lnTo>
                  <a:lnTo>
                    <a:pt x="1572722" y="1021801"/>
                  </a:lnTo>
                  <a:lnTo>
                    <a:pt x="1591096" y="999093"/>
                  </a:lnTo>
                  <a:lnTo>
                    <a:pt x="1607729" y="975553"/>
                  </a:lnTo>
                  <a:lnTo>
                    <a:pt x="1620011" y="949932"/>
                  </a:lnTo>
                  <a:lnTo>
                    <a:pt x="1631147" y="916068"/>
                  </a:lnTo>
                  <a:lnTo>
                    <a:pt x="1636991" y="900873"/>
                  </a:lnTo>
                  <a:lnTo>
                    <a:pt x="1646494" y="886459"/>
                  </a:lnTo>
                  <a:lnTo>
                    <a:pt x="1668606" y="854938"/>
                  </a:lnTo>
                  <a:lnTo>
                    <a:pt x="1665129" y="842791"/>
                  </a:lnTo>
                  <a:lnTo>
                    <a:pt x="1631741" y="782931"/>
                  </a:lnTo>
                  <a:lnTo>
                    <a:pt x="1582023" y="745364"/>
                  </a:lnTo>
                  <a:lnTo>
                    <a:pt x="1555218" y="728281"/>
                  </a:lnTo>
                  <a:lnTo>
                    <a:pt x="1547536" y="716072"/>
                  </a:lnTo>
                  <a:lnTo>
                    <a:pt x="1522820" y="680784"/>
                  </a:lnTo>
                  <a:lnTo>
                    <a:pt x="1497921" y="665479"/>
                  </a:lnTo>
                  <a:lnTo>
                    <a:pt x="1485013" y="658444"/>
                  </a:lnTo>
                  <a:lnTo>
                    <a:pt x="1474225" y="649120"/>
                  </a:lnTo>
                  <a:lnTo>
                    <a:pt x="1468361" y="638253"/>
                  </a:lnTo>
                  <a:lnTo>
                    <a:pt x="1465236" y="625956"/>
                  </a:lnTo>
                  <a:lnTo>
                    <a:pt x="1462556" y="613367"/>
                  </a:lnTo>
                  <a:lnTo>
                    <a:pt x="1458027" y="601624"/>
                  </a:lnTo>
                  <a:lnTo>
                    <a:pt x="1442964" y="577199"/>
                  </a:lnTo>
                  <a:lnTo>
                    <a:pt x="1426639" y="553526"/>
                  </a:lnTo>
                  <a:lnTo>
                    <a:pt x="1409811" y="530154"/>
                  </a:lnTo>
                  <a:lnTo>
                    <a:pt x="1393235" y="506631"/>
                  </a:lnTo>
                  <a:lnTo>
                    <a:pt x="1360838" y="459134"/>
                  </a:lnTo>
                  <a:lnTo>
                    <a:pt x="1356458" y="447342"/>
                  </a:lnTo>
                  <a:lnTo>
                    <a:pt x="1351859" y="435606"/>
                  </a:lnTo>
                  <a:lnTo>
                    <a:pt x="1347700" y="423759"/>
                  </a:lnTo>
                  <a:lnTo>
                    <a:pt x="1344640" y="411637"/>
                  </a:lnTo>
                  <a:lnTo>
                    <a:pt x="1340434" y="379959"/>
                  </a:lnTo>
                  <a:lnTo>
                    <a:pt x="1337915" y="348004"/>
                  </a:lnTo>
                  <a:lnTo>
                    <a:pt x="1334709" y="316200"/>
                  </a:lnTo>
                  <a:lnTo>
                    <a:pt x="1315946" y="259330"/>
                  </a:lnTo>
                  <a:lnTo>
                    <a:pt x="1272093" y="219593"/>
                  </a:lnTo>
                  <a:lnTo>
                    <a:pt x="1235691" y="200938"/>
                  </a:lnTo>
                  <a:lnTo>
                    <a:pt x="1211133" y="193636"/>
                  </a:lnTo>
                  <a:lnTo>
                    <a:pt x="1198854" y="189986"/>
                  </a:lnTo>
                  <a:lnTo>
                    <a:pt x="1165913" y="168374"/>
                  </a:lnTo>
                  <a:lnTo>
                    <a:pt x="1101665" y="142489"/>
                  </a:lnTo>
                  <a:lnTo>
                    <a:pt x="1066436" y="124457"/>
                  </a:lnTo>
                  <a:lnTo>
                    <a:pt x="1047922" y="110979"/>
                  </a:lnTo>
                  <a:lnTo>
                    <a:pt x="1051772" y="110645"/>
                  </a:lnTo>
                  <a:lnTo>
                    <a:pt x="1055784" y="111324"/>
                  </a:lnTo>
                  <a:lnTo>
                    <a:pt x="1053527" y="110570"/>
                  </a:lnTo>
                  <a:lnTo>
                    <a:pt x="1038567" y="105941"/>
                  </a:lnTo>
                  <a:lnTo>
                    <a:pt x="1004474" y="94993"/>
                  </a:lnTo>
                  <a:lnTo>
                    <a:pt x="991983" y="87484"/>
                  </a:lnTo>
                  <a:lnTo>
                    <a:pt x="979265" y="80248"/>
                  </a:lnTo>
                  <a:lnTo>
                    <a:pt x="967002" y="72468"/>
                  </a:lnTo>
                  <a:lnTo>
                    <a:pt x="955879" y="63328"/>
                  </a:lnTo>
                  <a:lnTo>
                    <a:pt x="947458" y="51427"/>
                  </a:lnTo>
                  <a:lnTo>
                    <a:pt x="941048" y="37725"/>
                  </a:lnTo>
                  <a:lnTo>
                    <a:pt x="933954" y="24950"/>
                  </a:lnTo>
                  <a:lnTo>
                    <a:pt x="923482" y="15831"/>
                  </a:lnTo>
                  <a:lnTo>
                    <a:pt x="906727" y="9746"/>
                  </a:lnTo>
                  <a:lnTo>
                    <a:pt x="887891" y="5365"/>
                  </a:lnTo>
                  <a:lnTo>
                    <a:pt x="870653" y="2259"/>
                  </a:lnTo>
                  <a:lnTo>
                    <a:pt x="858689" y="0"/>
                  </a:lnTo>
                  <a:close/>
                </a:path>
              </a:pathLst>
            </a:custGeom>
            <a:ln w="26217">
              <a:solidFill>
                <a:srgbClr val="2F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42039" y="2554633"/>
              <a:ext cx="3467501" cy="2958649"/>
            </a:xfrm>
            <a:prstGeom prst="rect">
              <a:avLst/>
            </a:prstGeom>
          </p:spPr>
        </p:pic>
      </p:grpSp>
      <p:sp>
        <p:nvSpPr>
          <p:cNvPr id="9" name="object 9"/>
          <p:cNvSpPr txBox="1"/>
          <p:nvPr/>
        </p:nvSpPr>
        <p:spPr>
          <a:xfrm>
            <a:off x="4574999" y="2428627"/>
            <a:ext cx="5218430" cy="2955290"/>
          </a:xfrm>
          <a:prstGeom prst="rect">
            <a:avLst/>
          </a:prstGeom>
          <a:ln w="25403">
            <a:solidFill>
              <a:srgbClr val="000000"/>
            </a:solidFill>
          </a:ln>
        </p:spPr>
        <p:txBody>
          <a:bodyPr vert="horz" wrap="square" lIns="0" tIns="22860" rIns="0" bIns="0" rtlCol="0">
            <a:spAutoFit/>
          </a:bodyPr>
          <a:lstStyle/>
          <a:p>
            <a:pPr marL="495300" marR="859790" indent="-194310">
              <a:lnSpc>
                <a:spcPts val="4610"/>
              </a:lnSpc>
              <a:spcBef>
                <a:spcPts val="180"/>
              </a:spcBef>
            </a:pPr>
            <a:r>
              <a:rPr sz="1900" dirty="0">
                <a:latin typeface="Times New Roman"/>
                <a:cs typeface="Times New Roman"/>
              </a:rPr>
              <a:t>Large</a:t>
            </a:r>
            <a:r>
              <a:rPr sz="1900" spc="20" dirty="0">
                <a:latin typeface="Times New Roman"/>
                <a:cs typeface="Times New Roman"/>
              </a:rPr>
              <a:t> </a:t>
            </a:r>
            <a:r>
              <a:rPr sz="1900" dirty="0">
                <a:latin typeface="Times New Roman"/>
                <a:cs typeface="Times New Roman"/>
              </a:rPr>
              <a:t>Rashomon</a:t>
            </a:r>
            <a:r>
              <a:rPr sz="1900" spc="40" dirty="0">
                <a:latin typeface="Times New Roman"/>
                <a:cs typeface="Times New Roman"/>
              </a:rPr>
              <a:t> </a:t>
            </a:r>
            <a:r>
              <a:rPr sz="1900" dirty="0">
                <a:latin typeface="Times New Roman"/>
                <a:cs typeface="Times New Roman"/>
              </a:rPr>
              <a:t>sets</a:t>
            </a:r>
            <a:r>
              <a:rPr sz="1900" spc="40" dirty="0">
                <a:latin typeface="Times New Roman"/>
                <a:cs typeface="Times New Roman"/>
              </a:rPr>
              <a:t> </a:t>
            </a:r>
            <a:r>
              <a:rPr sz="1900" dirty="0">
                <a:latin typeface="Times New Roman"/>
                <a:cs typeface="Times New Roman"/>
              </a:rPr>
              <a:t>are</a:t>
            </a:r>
            <a:r>
              <a:rPr sz="1900" spc="35" dirty="0">
                <a:latin typeface="Times New Roman"/>
                <a:cs typeface="Times New Roman"/>
              </a:rPr>
              <a:t> </a:t>
            </a:r>
            <a:r>
              <a:rPr sz="1900" dirty="0">
                <a:latin typeface="Times New Roman"/>
                <a:cs typeface="Times New Roman"/>
              </a:rPr>
              <a:t>correlated</a:t>
            </a:r>
            <a:r>
              <a:rPr sz="1900" spc="40" dirty="0">
                <a:latin typeface="Times New Roman"/>
                <a:cs typeface="Times New Roman"/>
              </a:rPr>
              <a:t> </a:t>
            </a:r>
            <a:r>
              <a:rPr sz="1900" spc="-10" dirty="0">
                <a:latin typeface="Times New Roman"/>
                <a:cs typeface="Times New Roman"/>
              </a:rPr>
              <a:t>with: </a:t>
            </a:r>
            <a:r>
              <a:rPr sz="1900" dirty="0">
                <a:solidFill>
                  <a:srgbClr val="BFBFBF"/>
                </a:solidFill>
                <a:latin typeface="Times New Roman"/>
                <a:cs typeface="Times New Roman"/>
              </a:rPr>
              <a:t>The</a:t>
            </a:r>
            <a:r>
              <a:rPr sz="1900" spc="25" dirty="0">
                <a:solidFill>
                  <a:srgbClr val="BFBFBF"/>
                </a:solidFill>
                <a:latin typeface="Times New Roman"/>
                <a:cs typeface="Times New Roman"/>
              </a:rPr>
              <a:t> </a:t>
            </a:r>
            <a:r>
              <a:rPr sz="1900" dirty="0">
                <a:solidFill>
                  <a:srgbClr val="BFBFBF"/>
                </a:solidFill>
                <a:latin typeface="Times New Roman"/>
                <a:cs typeface="Times New Roman"/>
              </a:rPr>
              <a:t>existence</a:t>
            </a:r>
            <a:r>
              <a:rPr sz="1900" spc="35" dirty="0">
                <a:solidFill>
                  <a:srgbClr val="BFBFBF"/>
                </a:solidFill>
                <a:latin typeface="Times New Roman"/>
                <a:cs typeface="Times New Roman"/>
              </a:rPr>
              <a:t> </a:t>
            </a:r>
            <a:r>
              <a:rPr sz="1900" dirty="0">
                <a:solidFill>
                  <a:srgbClr val="BFBFBF"/>
                </a:solidFill>
                <a:latin typeface="Times New Roman"/>
                <a:cs typeface="Times New Roman"/>
              </a:rPr>
              <a:t>of</a:t>
            </a:r>
            <a:r>
              <a:rPr sz="1900" spc="35" dirty="0">
                <a:solidFill>
                  <a:srgbClr val="BFBFBF"/>
                </a:solidFill>
                <a:latin typeface="Times New Roman"/>
                <a:cs typeface="Times New Roman"/>
              </a:rPr>
              <a:t> </a:t>
            </a:r>
            <a:r>
              <a:rPr sz="1900" dirty="0">
                <a:solidFill>
                  <a:srgbClr val="BFBFBF"/>
                </a:solidFill>
                <a:latin typeface="Times New Roman"/>
                <a:cs typeface="Times New Roman"/>
              </a:rPr>
              <a:t>simpler</a:t>
            </a:r>
            <a:r>
              <a:rPr sz="1900" spc="40" dirty="0">
                <a:solidFill>
                  <a:srgbClr val="BFBFBF"/>
                </a:solidFill>
                <a:latin typeface="Times New Roman"/>
                <a:cs typeface="Times New Roman"/>
              </a:rPr>
              <a:t> </a:t>
            </a:r>
            <a:r>
              <a:rPr sz="1900" spc="-10" dirty="0">
                <a:solidFill>
                  <a:srgbClr val="BFBFBF"/>
                </a:solidFill>
                <a:latin typeface="Times New Roman"/>
                <a:cs typeface="Times New Roman"/>
              </a:rPr>
              <a:t>models.</a:t>
            </a:r>
            <a:endParaRPr sz="1900" dirty="0">
              <a:latin typeface="Times New Roman"/>
              <a:cs typeface="Times New Roman"/>
            </a:endParaRPr>
          </a:p>
          <a:p>
            <a:pPr marL="682625" marR="727710" indent="-31115">
              <a:lnSpc>
                <a:spcPct val="101099"/>
              </a:lnSpc>
              <a:spcBef>
                <a:spcPts val="1855"/>
              </a:spcBef>
            </a:pPr>
            <a:r>
              <a:rPr sz="1900" dirty="0">
                <a:solidFill>
                  <a:srgbClr val="FF0000"/>
                </a:solidFill>
                <a:latin typeface="Times New Roman"/>
                <a:cs typeface="Times New Roman"/>
              </a:rPr>
              <a:t>Many</a:t>
            </a:r>
            <a:r>
              <a:rPr sz="1900" spc="15" dirty="0">
                <a:solidFill>
                  <a:srgbClr val="FF0000"/>
                </a:solidFill>
                <a:latin typeface="Times New Roman"/>
                <a:cs typeface="Times New Roman"/>
              </a:rPr>
              <a:t> </a:t>
            </a:r>
            <a:r>
              <a:rPr sz="1900" i="1" dirty="0">
                <a:solidFill>
                  <a:srgbClr val="FF0000"/>
                </a:solidFill>
                <a:latin typeface="Times New Roman"/>
                <a:cs typeface="Times New Roman"/>
              </a:rPr>
              <a:t>different</a:t>
            </a:r>
            <a:r>
              <a:rPr sz="1900" i="1" spc="20" dirty="0">
                <a:solidFill>
                  <a:srgbClr val="FF0000"/>
                </a:solidFill>
                <a:latin typeface="Times New Roman"/>
                <a:cs typeface="Times New Roman"/>
              </a:rPr>
              <a:t> </a:t>
            </a:r>
            <a:r>
              <a:rPr sz="1900" dirty="0">
                <a:solidFill>
                  <a:srgbClr val="FF0000"/>
                </a:solidFill>
                <a:latin typeface="Times New Roman"/>
                <a:cs typeface="Times New Roman"/>
              </a:rPr>
              <a:t>ML</a:t>
            </a:r>
            <a:r>
              <a:rPr sz="1900" spc="-50" dirty="0">
                <a:solidFill>
                  <a:srgbClr val="FF0000"/>
                </a:solidFill>
                <a:latin typeface="Times New Roman"/>
                <a:cs typeface="Times New Roman"/>
              </a:rPr>
              <a:t> </a:t>
            </a:r>
            <a:r>
              <a:rPr sz="1900" dirty="0">
                <a:solidFill>
                  <a:srgbClr val="FF0000"/>
                </a:solidFill>
                <a:latin typeface="Times New Roman"/>
                <a:cs typeface="Times New Roman"/>
              </a:rPr>
              <a:t>methods</a:t>
            </a:r>
            <a:r>
              <a:rPr sz="1900" spc="30" dirty="0">
                <a:solidFill>
                  <a:srgbClr val="FF0000"/>
                </a:solidFill>
                <a:latin typeface="Times New Roman"/>
                <a:cs typeface="Times New Roman"/>
              </a:rPr>
              <a:t> </a:t>
            </a:r>
            <a:r>
              <a:rPr sz="1900" dirty="0">
                <a:solidFill>
                  <a:srgbClr val="FF0000"/>
                </a:solidFill>
                <a:latin typeface="Times New Roman"/>
                <a:cs typeface="Times New Roman"/>
              </a:rPr>
              <a:t>having</a:t>
            </a:r>
            <a:r>
              <a:rPr sz="1900" spc="30" dirty="0">
                <a:solidFill>
                  <a:srgbClr val="FF0000"/>
                </a:solidFill>
                <a:latin typeface="Times New Roman"/>
                <a:cs typeface="Times New Roman"/>
              </a:rPr>
              <a:t> </a:t>
            </a:r>
            <a:r>
              <a:rPr sz="1900" spc="-25" dirty="0">
                <a:solidFill>
                  <a:srgbClr val="FF0000"/>
                </a:solidFill>
                <a:latin typeface="Times New Roman"/>
                <a:cs typeface="Times New Roman"/>
              </a:rPr>
              <a:t>the </a:t>
            </a:r>
            <a:r>
              <a:rPr sz="1900" dirty="0">
                <a:solidFill>
                  <a:srgbClr val="FF0000"/>
                </a:solidFill>
                <a:latin typeface="Times New Roman"/>
                <a:cs typeface="Times New Roman"/>
              </a:rPr>
              <a:t>same</a:t>
            </a:r>
            <a:r>
              <a:rPr sz="1900" spc="35" dirty="0">
                <a:solidFill>
                  <a:srgbClr val="FF0000"/>
                </a:solidFill>
                <a:latin typeface="Times New Roman"/>
                <a:cs typeface="Times New Roman"/>
              </a:rPr>
              <a:t> </a:t>
            </a:r>
            <a:r>
              <a:rPr sz="1900" spc="-10" dirty="0">
                <a:solidFill>
                  <a:srgbClr val="FF0000"/>
                </a:solidFill>
                <a:latin typeface="Times New Roman"/>
                <a:cs typeface="Times New Roman"/>
              </a:rPr>
              <a:t>performance.</a:t>
            </a:r>
            <a:endParaRPr sz="1900" dirty="0">
              <a:latin typeface="Times New Roman"/>
              <a:cs typeface="Times New Roman"/>
            </a:endParaRPr>
          </a:p>
          <a:p>
            <a:pPr>
              <a:lnSpc>
                <a:spcPct val="100000"/>
              </a:lnSpc>
              <a:spcBef>
                <a:spcPts val="5"/>
              </a:spcBef>
            </a:pPr>
            <a:endParaRPr sz="2000" dirty="0">
              <a:latin typeface="Times New Roman"/>
              <a:cs typeface="Times New Roman"/>
            </a:endParaRPr>
          </a:p>
          <a:p>
            <a:pPr marL="621665">
              <a:lnSpc>
                <a:spcPct val="100000"/>
              </a:lnSpc>
            </a:pPr>
            <a:r>
              <a:rPr sz="1900" dirty="0">
                <a:solidFill>
                  <a:srgbClr val="BFBFBF"/>
                </a:solidFill>
                <a:latin typeface="Times New Roman"/>
                <a:cs typeface="Times New Roman"/>
              </a:rPr>
              <a:t>More</a:t>
            </a:r>
            <a:r>
              <a:rPr sz="1900" spc="45" dirty="0">
                <a:solidFill>
                  <a:srgbClr val="BFBFBF"/>
                </a:solidFill>
                <a:latin typeface="Times New Roman"/>
                <a:cs typeface="Times New Roman"/>
              </a:rPr>
              <a:t> </a:t>
            </a:r>
            <a:r>
              <a:rPr sz="1900" dirty="0">
                <a:solidFill>
                  <a:srgbClr val="BFBFBF"/>
                </a:solidFill>
                <a:latin typeface="Times New Roman"/>
                <a:cs typeface="Times New Roman"/>
              </a:rPr>
              <a:t>label/feature</a:t>
            </a:r>
            <a:r>
              <a:rPr sz="1900" spc="45" dirty="0">
                <a:solidFill>
                  <a:srgbClr val="BFBFBF"/>
                </a:solidFill>
                <a:latin typeface="Times New Roman"/>
                <a:cs typeface="Times New Roman"/>
              </a:rPr>
              <a:t> </a:t>
            </a:r>
            <a:r>
              <a:rPr sz="1900" spc="-10" dirty="0">
                <a:solidFill>
                  <a:srgbClr val="BFBFBF"/>
                </a:solidFill>
                <a:latin typeface="Times New Roman"/>
                <a:cs typeface="Times New Roman"/>
              </a:rPr>
              <a:t>“noise”.</a:t>
            </a:r>
            <a:endParaRPr sz="1900" dirty="0">
              <a:latin typeface="Times New Roman"/>
              <a:cs typeface="Times New Roman"/>
            </a:endParaRPr>
          </a:p>
        </p:txBody>
      </p:sp>
      <p:grpSp>
        <p:nvGrpSpPr>
          <p:cNvPr id="10" name="object 10">
            <a:extLst>
              <a:ext uri="{C183D7F6-B498-43B3-948B-1728B52AA6E4}">
                <adec:decorative xmlns:adec="http://schemas.microsoft.com/office/drawing/2017/decorative" val="1"/>
              </a:ext>
            </a:extLst>
          </p:cNvPr>
          <p:cNvGrpSpPr/>
          <p:nvPr/>
        </p:nvGrpSpPr>
        <p:grpSpPr>
          <a:xfrm>
            <a:off x="2002691" y="3452831"/>
            <a:ext cx="1111885" cy="1250950"/>
            <a:chOff x="2002691" y="3452831"/>
            <a:chExt cx="1111885" cy="1250950"/>
          </a:xfrm>
        </p:grpSpPr>
        <p:pic>
          <p:nvPicPr>
            <p:cNvPr id="11" name="object 11"/>
            <p:cNvPicPr/>
            <p:nvPr/>
          </p:nvPicPr>
          <p:blipFill>
            <a:blip r:embed="rId3" cstate="print"/>
            <a:stretch>
              <a:fillRect/>
            </a:stretch>
          </p:blipFill>
          <p:spPr>
            <a:xfrm>
              <a:off x="2089649" y="3452831"/>
              <a:ext cx="67995" cy="77632"/>
            </a:xfrm>
            <a:prstGeom prst="rect">
              <a:avLst/>
            </a:prstGeom>
          </p:spPr>
        </p:pic>
        <p:pic>
          <p:nvPicPr>
            <p:cNvPr id="12" name="object 12"/>
            <p:cNvPicPr/>
            <p:nvPr/>
          </p:nvPicPr>
          <p:blipFill>
            <a:blip r:embed="rId4" cstate="print"/>
            <a:stretch>
              <a:fillRect/>
            </a:stretch>
          </p:blipFill>
          <p:spPr>
            <a:xfrm>
              <a:off x="2661148" y="4626125"/>
              <a:ext cx="67995" cy="77632"/>
            </a:xfrm>
            <a:prstGeom prst="rect">
              <a:avLst/>
            </a:prstGeom>
          </p:spPr>
        </p:pic>
        <p:pic>
          <p:nvPicPr>
            <p:cNvPr id="13" name="object 13"/>
            <p:cNvPicPr/>
            <p:nvPr/>
          </p:nvPicPr>
          <p:blipFill>
            <a:blip r:embed="rId4" cstate="print"/>
            <a:stretch>
              <a:fillRect/>
            </a:stretch>
          </p:blipFill>
          <p:spPr>
            <a:xfrm>
              <a:off x="2002691" y="4483664"/>
              <a:ext cx="67995" cy="77632"/>
            </a:xfrm>
            <a:prstGeom prst="rect">
              <a:avLst/>
            </a:prstGeom>
          </p:spPr>
        </p:pic>
        <p:pic>
          <p:nvPicPr>
            <p:cNvPr id="14" name="object 14"/>
            <p:cNvPicPr/>
            <p:nvPr/>
          </p:nvPicPr>
          <p:blipFill>
            <a:blip r:embed="rId3" cstate="print"/>
            <a:stretch>
              <a:fillRect/>
            </a:stretch>
          </p:blipFill>
          <p:spPr>
            <a:xfrm>
              <a:off x="3046101" y="3795632"/>
              <a:ext cx="67995" cy="77632"/>
            </a:xfrm>
            <a:prstGeom prst="rect">
              <a:avLst/>
            </a:prstGeom>
          </p:spPr>
        </p:pic>
        <p:pic>
          <p:nvPicPr>
            <p:cNvPr id="15" name="object 15"/>
            <p:cNvPicPr/>
            <p:nvPr/>
          </p:nvPicPr>
          <p:blipFill>
            <a:blip r:embed="rId3" cstate="print"/>
            <a:stretch>
              <a:fillRect/>
            </a:stretch>
          </p:blipFill>
          <p:spPr>
            <a:xfrm>
              <a:off x="2200543" y="4079647"/>
              <a:ext cx="67995" cy="77632"/>
            </a:xfrm>
            <a:prstGeom prst="rect">
              <a:avLst/>
            </a:prstGeom>
          </p:spPr>
        </p:pic>
      </p:grpSp>
      <p:sp>
        <p:nvSpPr>
          <p:cNvPr id="16" name="object 16"/>
          <p:cNvSpPr txBox="1"/>
          <p:nvPr/>
        </p:nvSpPr>
        <p:spPr>
          <a:xfrm>
            <a:off x="250967" y="5546344"/>
            <a:ext cx="8766810" cy="1021715"/>
          </a:xfrm>
          <a:prstGeom prst="rect">
            <a:avLst/>
          </a:prstGeom>
        </p:spPr>
        <p:txBody>
          <a:bodyPr vert="horz" wrap="square" lIns="0" tIns="12700" rIns="0" bIns="0" rtlCol="0">
            <a:spAutoFit/>
          </a:bodyPr>
          <a:lstStyle/>
          <a:p>
            <a:pPr marL="313690">
              <a:lnSpc>
                <a:spcPct val="100000"/>
              </a:lnSpc>
              <a:spcBef>
                <a:spcPts val="100"/>
              </a:spcBef>
            </a:pPr>
            <a:r>
              <a:rPr sz="1900" dirty="0">
                <a:latin typeface="Times New Roman"/>
                <a:cs typeface="Times New Roman"/>
              </a:rPr>
              <a:t>Simple</a:t>
            </a:r>
            <a:r>
              <a:rPr sz="1900" spc="35"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a:p>
            <a:pPr>
              <a:lnSpc>
                <a:spcPct val="100000"/>
              </a:lnSpc>
            </a:pPr>
            <a:endParaRPr sz="2100">
              <a:latin typeface="Times New Roman"/>
              <a:cs typeface="Times New Roman"/>
            </a:endParaRPr>
          </a:p>
          <a:p>
            <a:pPr marL="12700">
              <a:lnSpc>
                <a:spcPct val="100000"/>
              </a:lnSpc>
              <a:spcBef>
                <a:spcPts val="1470"/>
              </a:spcBef>
            </a:pPr>
            <a:r>
              <a:rPr sz="1400" dirty="0">
                <a:latin typeface="Times New Roman"/>
                <a:cs typeface="Times New Roman"/>
              </a:rPr>
              <a:t>For</a:t>
            </a:r>
            <a:r>
              <a:rPr sz="1400" spc="70" dirty="0">
                <a:latin typeface="Times New Roman"/>
                <a:cs typeface="Times New Roman"/>
              </a:rPr>
              <a:t> </a:t>
            </a:r>
            <a:r>
              <a:rPr sz="1400" dirty="0">
                <a:latin typeface="Times New Roman"/>
                <a:cs typeface="Times New Roman"/>
              </a:rPr>
              <a:t>details,</a:t>
            </a:r>
            <a:r>
              <a:rPr sz="1400" spc="80" dirty="0">
                <a:latin typeface="Times New Roman"/>
                <a:cs typeface="Times New Roman"/>
              </a:rPr>
              <a:t> </a:t>
            </a:r>
            <a:r>
              <a:rPr sz="1400" dirty="0">
                <a:latin typeface="Times New Roman"/>
                <a:cs typeface="Times New Roman"/>
              </a:rPr>
              <a:t>see</a:t>
            </a:r>
            <a:r>
              <a:rPr sz="1400" spc="85" dirty="0">
                <a:latin typeface="Times New Roman"/>
                <a:cs typeface="Times New Roman"/>
              </a:rPr>
              <a:t> </a:t>
            </a:r>
            <a:r>
              <a:rPr sz="1400" dirty="0">
                <a:latin typeface="Times New Roman"/>
                <a:cs typeface="Times New Roman"/>
              </a:rPr>
              <a:t>“On</a:t>
            </a:r>
            <a:r>
              <a:rPr sz="1400" spc="95" dirty="0">
                <a:latin typeface="Times New Roman"/>
                <a:cs typeface="Times New Roman"/>
              </a:rPr>
              <a:t> </a:t>
            </a:r>
            <a:r>
              <a:rPr sz="1400" dirty="0">
                <a:latin typeface="Times New Roman"/>
                <a:cs typeface="Times New Roman"/>
              </a:rPr>
              <a:t>the</a:t>
            </a:r>
            <a:r>
              <a:rPr sz="1400" spc="85" dirty="0">
                <a:latin typeface="Times New Roman"/>
                <a:cs typeface="Times New Roman"/>
              </a:rPr>
              <a:t> </a:t>
            </a:r>
            <a:r>
              <a:rPr sz="1400" dirty="0">
                <a:latin typeface="Times New Roman"/>
                <a:cs typeface="Times New Roman"/>
              </a:rPr>
              <a:t>existence</a:t>
            </a:r>
            <a:r>
              <a:rPr sz="1400" spc="85" dirty="0">
                <a:latin typeface="Times New Roman"/>
                <a:cs typeface="Times New Roman"/>
              </a:rPr>
              <a:t> </a:t>
            </a:r>
            <a:r>
              <a:rPr sz="1400" dirty="0">
                <a:latin typeface="Times New Roman"/>
                <a:cs typeface="Times New Roman"/>
              </a:rPr>
              <a:t>of</a:t>
            </a:r>
            <a:r>
              <a:rPr sz="1400" spc="85" dirty="0">
                <a:latin typeface="Times New Roman"/>
                <a:cs typeface="Times New Roman"/>
              </a:rPr>
              <a:t> </a:t>
            </a:r>
            <a:r>
              <a:rPr sz="1400" dirty="0">
                <a:latin typeface="Times New Roman"/>
                <a:cs typeface="Times New Roman"/>
              </a:rPr>
              <a:t>Simpler</a:t>
            </a:r>
            <a:r>
              <a:rPr sz="1400" spc="80" dirty="0">
                <a:latin typeface="Times New Roman"/>
                <a:cs typeface="Times New Roman"/>
              </a:rPr>
              <a:t> </a:t>
            </a:r>
            <a:r>
              <a:rPr sz="1400" dirty="0">
                <a:latin typeface="Times New Roman"/>
                <a:cs typeface="Times New Roman"/>
              </a:rPr>
              <a:t>Machine</a:t>
            </a:r>
            <a:r>
              <a:rPr sz="1400" spc="85" dirty="0">
                <a:latin typeface="Times New Roman"/>
                <a:cs typeface="Times New Roman"/>
              </a:rPr>
              <a:t> </a:t>
            </a:r>
            <a:r>
              <a:rPr sz="1400" dirty="0">
                <a:latin typeface="Times New Roman"/>
                <a:cs typeface="Times New Roman"/>
              </a:rPr>
              <a:t>Learning</a:t>
            </a:r>
            <a:r>
              <a:rPr sz="1400" spc="95" dirty="0">
                <a:latin typeface="Times New Roman"/>
                <a:cs typeface="Times New Roman"/>
              </a:rPr>
              <a:t> </a:t>
            </a:r>
            <a:r>
              <a:rPr sz="1400" dirty="0">
                <a:latin typeface="Times New Roman"/>
                <a:cs typeface="Times New Roman"/>
              </a:rPr>
              <a:t>Models,”</a:t>
            </a:r>
            <a:r>
              <a:rPr sz="1400" spc="80" dirty="0">
                <a:latin typeface="Times New Roman"/>
                <a:cs typeface="Times New Roman"/>
              </a:rPr>
              <a:t> </a:t>
            </a:r>
            <a:r>
              <a:rPr sz="1400" dirty="0">
                <a:latin typeface="Times New Roman"/>
                <a:cs typeface="Times New Roman"/>
              </a:rPr>
              <a:t>Semenova,</a:t>
            </a:r>
            <a:r>
              <a:rPr sz="1400" spc="75" dirty="0">
                <a:latin typeface="Times New Roman"/>
                <a:cs typeface="Times New Roman"/>
              </a:rPr>
              <a:t> </a:t>
            </a:r>
            <a:r>
              <a:rPr sz="1400" dirty="0">
                <a:latin typeface="Times New Roman"/>
                <a:cs typeface="Times New Roman"/>
              </a:rPr>
              <a:t>Rudin</a:t>
            </a:r>
            <a:r>
              <a:rPr sz="1400" spc="85" dirty="0">
                <a:latin typeface="Times New Roman"/>
                <a:cs typeface="Times New Roman"/>
              </a:rPr>
              <a:t> </a:t>
            </a:r>
            <a:r>
              <a:rPr sz="1400" dirty="0">
                <a:latin typeface="Times New Roman"/>
                <a:cs typeface="Times New Roman"/>
              </a:rPr>
              <a:t>&amp;</a:t>
            </a:r>
            <a:r>
              <a:rPr sz="1400" spc="105" dirty="0">
                <a:latin typeface="Times New Roman"/>
                <a:cs typeface="Times New Roman"/>
              </a:rPr>
              <a:t> </a:t>
            </a:r>
            <a:r>
              <a:rPr sz="1400" dirty="0">
                <a:latin typeface="Times New Roman"/>
                <a:cs typeface="Times New Roman"/>
              </a:rPr>
              <a:t>Parr,</a:t>
            </a:r>
            <a:r>
              <a:rPr sz="1400" spc="-10" dirty="0">
                <a:latin typeface="Times New Roman"/>
                <a:cs typeface="Times New Roman"/>
              </a:rPr>
              <a:t> </a:t>
            </a:r>
            <a:r>
              <a:rPr sz="1400" dirty="0">
                <a:latin typeface="Times New Roman"/>
                <a:cs typeface="Times New Roman"/>
              </a:rPr>
              <a:t>ACM</a:t>
            </a:r>
            <a:r>
              <a:rPr sz="1400" spc="100" dirty="0">
                <a:latin typeface="Times New Roman"/>
                <a:cs typeface="Times New Roman"/>
              </a:rPr>
              <a:t> </a:t>
            </a:r>
            <a:r>
              <a:rPr sz="1400" spc="-10" dirty="0">
                <a:latin typeface="Times New Roman"/>
                <a:cs typeface="Times New Roman"/>
              </a:rPr>
              <a:t>FAccT,</a:t>
            </a:r>
            <a:r>
              <a:rPr sz="1400" spc="80" dirty="0">
                <a:latin typeface="Times New Roman"/>
                <a:cs typeface="Times New Roman"/>
              </a:rPr>
              <a:t> </a:t>
            </a:r>
            <a:r>
              <a:rPr sz="1400" spc="-20" dirty="0">
                <a:latin typeface="Times New Roman"/>
                <a:cs typeface="Times New Roman"/>
              </a:rPr>
              <a:t>2022</a:t>
            </a:r>
            <a:endParaRPr sz="1400">
              <a:latin typeface="Times New Roman"/>
              <a:cs typeface="Times New Roman"/>
            </a:endParaRPr>
          </a:p>
        </p:txBody>
      </p:sp>
      <p:pic>
        <p:nvPicPr>
          <p:cNvPr id="17" name="object 17">
            <a:extLst>
              <a:ext uri="{C183D7F6-B498-43B3-948B-1728B52AA6E4}">
                <adec:decorative xmlns:adec="http://schemas.microsoft.com/office/drawing/2017/decorative" val="1"/>
              </a:ext>
            </a:extLst>
          </p:cNvPr>
          <p:cNvPicPr/>
          <p:nvPr/>
        </p:nvPicPr>
        <p:blipFill>
          <a:blip r:embed="rId5" cstate="print"/>
          <a:stretch>
            <a:fillRect/>
          </a:stretch>
        </p:blipFill>
        <p:spPr>
          <a:xfrm>
            <a:off x="4843995" y="4020477"/>
            <a:ext cx="233133" cy="39598"/>
          </a:xfrm>
          <a:prstGeom prst="rect">
            <a:avLst/>
          </a:prstGeom>
        </p:spPr>
      </p:pic>
      <p:grpSp>
        <p:nvGrpSpPr>
          <p:cNvPr id="18" name="object 18">
            <a:extLst>
              <a:ext uri="{C183D7F6-B498-43B3-948B-1728B52AA6E4}">
                <adec:decorative xmlns:adec="http://schemas.microsoft.com/office/drawing/2017/decorative" val="1"/>
              </a:ext>
            </a:extLst>
          </p:cNvPr>
          <p:cNvGrpSpPr/>
          <p:nvPr/>
        </p:nvGrpSpPr>
        <p:grpSpPr>
          <a:xfrm>
            <a:off x="9366175" y="3765893"/>
            <a:ext cx="370840" cy="249554"/>
            <a:chOff x="9366175" y="3765893"/>
            <a:chExt cx="370840" cy="249554"/>
          </a:xfrm>
        </p:grpSpPr>
        <p:pic>
          <p:nvPicPr>
            <p:cNvPr id="19" name="object 19"/>
            <p:cNvPicPr/>
            <p:nvPr/>
          </p:nvPicPr>
          <p:blipFill>
            <a:blip r:embed="rId6" cstate="print"/>
            <a:stretch>
              <a:fillRect/>
            </a:stretch>
          </p:blipFill>
          <p:spPr>
            <a:xfrm>
              <a:off x="9366175" y="3765893"/>
              <a:ext cx="259040" cy="191076"/>
            </a:xfrm>
            <a:prstGeom prst="rect">
              <a:avLst/>
            </a:prstGeom>
          </p:spPr>
        </p:pic>
        <p:pic>
          <p:nvPicPr>
            <p:cNvPr id="20" name="object 20"/>
            <p:cNvPicPr/>
            <p:nvPr/>
          </p:nvPicPr>
          <p:blipFill>
            <a:blip r:embed="rId7" cstate="print"/>
            <a:stretch>
              <a:fillRect/>
            </a:stretch>
          </p:blipFill>
          <p:spPr>
            <a:xfrm>
              <a:off x="9447962" y="3971518"/>
              <a:ext cx="289001" cy="43637"/>
            </a:xfrm>
            <a:prstGeom prst="rect">
              <a:avLst/>
            </a:prstGeom>
          </p:spPr>
        </p:pic>
      </p:grpSp>
      <p:pic>
        <p:nvPicPr>
          <p:cNvPr id="21" name="object 21">
            <a:extLst>
              <a:ext uri="{C183D7F6-B498-43B3-948B-1728B52AA6E4}">
                <adec:decorative xmlns:adec="http://schemas.microsoft.com/office/drawing/2017/decorative" val="1"/>
              </a:ext>
            </a:extLst>
          </p:cNvPr>
          <p:cNvPicPr/>
          <p:nvPr/>
        </p:nvPicPr>
        <p:blipFill>
          <a:blip r:embed="rId8" cstate="print"/>
          <a:stretch>
            <a:fillRect/>
          </a:stretch>
        </p:blipFill>
        <p:spPr>
          <a:xfrm>
            <a:off x="9437022" y="4066985"/>
            <a:ext cx="251650" cy="227329"/>
          </a:xfrm>
          <a:prstGeom prst="rect">
            <a:avLst/>
          </a:prstGeom>
        </p:spPr>
      </p:pic>
      <p:pic>
        <p:nvPicPr>
          <p:cNvPr id="22" name="object 22">
            <a:extLst>
              <a:ext uri="{C183D7F6-B498-43B3-948B-1728B52AA6E4}">
                <adec:decorative xmlns:adec="http://schemas.microsoft.com/office/drawing/2017/decorative" val="1"/>
              </a:ext>
            </a:extLst>
          </p:cNvPr>
          <p:cNvPicPr/>
          <p:nvPr/>
        </p:nvPicPr>
        <p:blipFill>
          <a:blip r:embed="rId9" cstate="print"/>
          <a:stretch>
            <a:fillRect/>
          </a:stretch>
        </p:blipFill>
        <p:spPr>
          <a:xfrm>
            <a:off x="4767727" y="3782649"/>
            <a:ext cx="318041" cy="182681"/>
          </a:xfrm>
          <a:prstGeom prst="rect">
            <a:avLst/>
          </a:prstGeom>
        </p:spPr>
      </p:pic>
      <p:pic>
        <p:nvPicPr>
          <p:cNvPr id="23" name="object 23">
            <a:extLst>
              <a:ext uri="{C183D7F6-B498-43B3-948B-1728B52AA6E4}">
                <adec:decorative xmlns:adec="http://schemas.microsoft.com/office/drawing/2017/decorative" val="1"/>
              </a:ext>
            </a:extLst>
          </p:cNvPr>
          <p:cNvPicPr/>
          <p:nvPr/>
        </p:nvPicPr>
        <p:blipFill>
          <a:blip r:embed="rId10" cstate="print"/>
          <a:stretch>
            <a:fillRect/>
          </a:stretch>
        </p:blipFill>
        <p:spPr>
          <a:xfrm>
            <a:off x="4888172" y="4165053"/>
            <a:ext cx="203930" cy="184056"/>
          </a:xfrm>
          <a:prstGeom prst="rect">
            <a:avLst/>
          </a:prstGeom>
        </p:spPr>
      </p:pic>
      <p:pic>
        <p:nvPicPr>
          <p:cNvPr id="24" name="object 24">
            <a:extLst>
              <a:ext uri="{C183D7F6-B498-43B3-948B-1728B52AA6E4}">
                <adec:decorative xmlns:adec="http://schemas.microsoft.com/office/drawing/2017/decorative" val="1"/>
              </a:ext>
            </a:extLst>
          </p:cNvPr>
          <p:cNvPicPr/>
          <p:nvPr/>
        </p:nvPicPr>
        <p:blipFill>
          <a:blip r:embed="rId11" cstate="print"/>
          <a:stretch>
            <a:fillRect/>
          </a:stretch>
        </p:blipFill>
        <p:spPr>
          <a:xfrm>
            <a:off x="8490648" y="4564227"/>
            <a:ext cx="39598" cy="39598"/>
          </a:xfrm>
          <a:prstGeom prst="rect">
            <a:avLst/>
          </a:prstGeom>
        </p:spPr>
      </p:pic>
      <p:pic>
        <p:nvPicPr>
          <p:cNvPr id="25" name="object 25">
            <a:extLst>
              <a:ext uri="{C183D7F6-B498-43B3-948B-1728B52AA6E4}">
                <adec:decorative xmlns:adec="http://schemas.microsoft.com/office/drawing/2017/decorative" val="1"/>
              </a:ext>
            </a:extLst>
          </p:cNvPr>
          <p:cNvPicPr/>
          <p:nvPr/>
        </p:nvPicPr>
        <p:blipFill>
          <a:blip r:embed="rId12" cstate="print"/>
          <a:stretch>
            <a:fillRect/>
          </a:stretch>
        </p:blipFill>
        <p:spPr>
          <a:xfrm>
            <a:off x="8591740" y="4517859"/>
            <a:ext cx="39598" cy="39598"/>
          </a:xfrm>
          <a:prstGeom prst="rect">
            <a:avLst/>
          </a:prstGeom>
        </p:spPr>
      </p:pic>
      <p:pic>
        <p:nvPicPr>
          <p:cNvPr id="26" name="object 26">
            <a:extLst>
              <a:ext uri="{C183D7F6-B498-43B3-948B-1728B52AA6E4}">
                <adec:decorative xmlns:adec="http://schemas.microsoft.com/office/drawing/2017/decorative" val="1"/>
              </a:ext>
            </a:extLst>
          </p:cNvPr>
          <p:cNvPicPr/>
          <p:nvPr/>
        </p:nvPicPr>
        <p:blipFill>
          <a:blip r:embed="rId13" cstate="print"/>
          <a:stretch>
            <a:fillRect/>
          </a:stretch>
        </p:blipFill>
        <p:spPr>
          <a:xfrm>
            <a:off x="8524061" y="4777346"/>
            <a:ext cx="39585" cy="39598"/>
          </a:xfrm>
          <a:prstGeom prst="rect">
            <a:avLst/>
          </a:prstGeom>
        </p:spPr>
      </p:pic>
      <p:pic>
        <p:nvPicPr>
          <p:cNvPr id="27" name="object 27">
            <a:extLst>
              <a:ext uri="{C183D7F6-B498-43B3-948B-1728B52AA6E4}">
                <adec:decorative xmlns:adec="http://schemas.microsoft.com/office/drawing/2017/decorative" val="1"/>
              </a:ext>
            </a:extLst>
          </p:cNvPr>
          <p:cNvPicPr/>
          <p:nvPr/>
        </p:nvPicPr>
        <p:blipFill>
          <a:blip r:embed="rId14" cstate="print"/>
          <a:stretch>
            <a:fillRect/>
          </a:stretch>
        </p:blipFill>
        <p:spPr>
          <a:xfrm>
            <a:off x="8705215" y="4621822"/>
            <a:ext cx="39585" cy="39598"/>
          </a:xfrm>
          <a:prstGeom prst="rect">
            <a:avLst/>
          </a:prstGeom>
        </p:spPr>
      </p:pic>
      <p:pic>
        <p:nvPicPr>
          <p:cNvPr id="28" name="object 28">
            <a:extLst>
              <a:ext uri="{C183D7F6-B498-43B3-948B-1728B52AA6E4}">
                <adec:decorative xmlns:adec="http://schemas.microsoft.com/office/drawing/2017/decorative" val="1"/>
              </a:ext>
            </a:extLst>
          </p:cNvPr>
          <p:cNvPicPr/>
          <p:nvPr/>
        </p:nvPicPr>
        <p:blipFill>
          <a:blip r:embed="rId15" cstate="print"/>
          <a:stretch>
            <a:fillRect/>
          </a:stretch>
        </p:blipFill>
        <p:spPr>
          <a:xfrm>
            <a:off x="8933306" y="4504613"/>
            <a:ext cx="39598" cy="39598"/>
          </a:xfrm>
          <a:prstGeom prst="rect">
            <a:avLst/>
          </a:prstGeom>
        </p:spPr>
      </p:pic>
      <p:pic>
        <p:nvPicPr>
          <p:cNvPr id="29" name="object 29">
            <a:extLst>
              <a:ext uri="{C183D7F6-B498-43B3-948B-1728B52AA6E4}">
                <adec:decorative xmlns:adec="http://schemas.microsoft.com/office/drawing/2017/decorative" val="1"/>
              </a:ext>
            </a:extLst>
          </p:cNvPr>
          <p:cNvPicPr/>
          <p:nvPr/>
        </p:nvPicPr>
        <p:blipFill>
          <a:blip r:embed="rId16" cstate="print"/>
          <a:stretch>
            <a:fillRect/>
          </a:stretch>
        </p:blipFill>
        <p:spPr>
          <a:xfrm>
            <a:off x="8735453" y="4783391"/>
            <a:ext cx="39598" cy="39598"/>
          </a:xfrm>
          <a:prstGeom prst="rect">
            <a:avLst/>
          </a:prstGeom>
        </p:spPr>
      </p:pic>
      <p:pic>
        <p:nvPicPr>
          <p:cNvPr id="30" name="object 30">
            <a:extLst>
              <a:ext uri="{C183D7F6-B498-43B3-948B-1728B52AA6E4}">
                <adec:decorative xmlns:adec="http://schemas.microsoft.com/office/drawing/2017/decorative" val="1"/>
              </a:ext>
            </a:extLst>
          </p:cNvPr>
          <p:cNvPicPr/>
          <p:nvPr/>
        </p:nvPicPr>
        <p:blipFill>
          <a:blip r:embed="rId17" cstate="print"/>
          <a:stretch>
            <a:fillRect/>
          </a:stretch>
        </p:blipFill>
        <p:spPr>
          <a:xfrm>
            <a:off x="8775483" y="4532261"/>
            <a:ext cx="39598" cy="39598"/>
          </a:xfrm>
          <a:prstGeom prst="rect">
            <a:avLst/>
          </a:prstGeom>
        </p:spPr>
      </p:pic>
      <p:pic>
        <p:nvPicPr>
          <p:cNvPr id="31" name="object 31">
            <a:extLst>
              <a:ext uri="{C183D7F6-B498-43B3-948B-1728B52AA6E4}">
                <adec:decorative xmlns:adec="http://schemas.microsoft.com/office/drawing/2017/decorative" val="1"/>
              </a:ext>
            </a:extLst>
          </p:cNvPr>
          <p:cNvPicPr/>
          <p:nvPr/>
        </p:nvPicPr>
        <p:blipFill>
          <a:blip r:embed="rId18" cstate="print"/>
          <a:stretch>
            <a:fillRect/>
          </a:stretch>
        </p:blipFill>
        <p:spPr>
          <a:xfrm>
            <a:off x="9021140" y="4562500"/>
            <a:ext cx="39598" cy="39598"/>
          </a:xfrm>
          <a:prstGeom prst="rect">
            <a:avLst/>
          </a:prstGeom>
        </p:spPr>
      </p:pic>
      <p:pic>
        <p:nvPicPr>
          <p:cNvPr id="32" name="object 32">
            <a:extLst>
              <a:ext uri="{C183D7F6-B498-43B3-948B-1728B52AA6E4}">
                <adec:decorative xmlns:adec="http://schemas.microsoft.com/office/drawing/2017/decorative" val="1"/>
              </a:ext>
            </a:extLst>
          </p:cNvPr>
          <p:cNvPicPr/>
          <p:nvPr/>
        </p:nvPicPr>
        <p:blipFill>
          <a:blip r:embed="rId19" cstate="print"/>
          <a:stretch>
            <a:fillRect/>
          </a:stretch>
        </p:blipFill>
        <p:spPr>
          <a:xfrm>
            <a:off x="8895003" y="4696701"/>
            <a:ext cx="39598" cy="39598"/>
          </a:xfrm>
          <a:prstGeom prst="rect">
            <a:avLst/>
          </a:prstGeom>
        </p:spPr>
      </p:pic>
      <p:pic>
        <p:nvPicPr>
          <p:cNvPr id="33" name="object 33">
            <a:extLst>
              <a:ext uri="{C183D7F6-B498-43B3-948B-1728B52AA6E4}">
                <adec:decorative xmlns:adec="http://schemas.microsoft.com/office/drawing/2017/decorative" val="1"/>
              </a:ext>
            </a:extLst>
          </p:cNvPr>
          <p:cNvPicPr/>
          <p:nvPr/>
        </p:nvPicPr>
        <p:blipFill>
          <a:blip r:embed="rId20" cstate="print"/>
          <a:stretch>
            <a:fillRect/>
          </a:stretch>
        </p:blipFill>
        <p:spPr>
          <a:xfrm>
            <a:off x="8996946" y="4783975"/>
            <a:ext cx="39598" cy="39598"/>
          </a:xfrm>
          <a:prstGeom prst="rect">
            <a:avLst/>
          </a:prstGeom>
        </p:spPr>
      </p:pic>
      <p:pic>
        <p:nvPicPr>
          <p:cNvPr id="34" name="object 34">
            <a:extLst>
              <a:ext uri="{C183D7F6-B498-43B3-948B-1728B52AA6E4}">
                <adec:decorative xmlns:adec="http://schemas.microsoft.com/office/drawing/2017/decorative" val="1"/>
              </a:ext>
            </a:extLst>
          </p:cNvPr>
          <p:cNvPicPr/>
          <p:nvPr/>
        </p:nvPicPr>
        <p:blipFill>
          <a:blip r:embed="rId21" cstate="print"/>
          <a:stretch>
            <a:fillRect/>
          </a:stretch>
        </p:blipFill>
        <p:spPr>
          <a:xfrm>
            <a:off x="9270263" y="4501159"/>
            <a:ext cx="39598" cy="39598"/>
          </a:xfrm>
          <a:prstGeom prst="rect">
            <a:avLst/>
          </a:prstGeom>
        </p:spPr>
      </p:pic>
      <p:pic>
        <p:nvPicPr>
          <p:cNvPr id="35" name="object 35">
            <a:extLst>
              <a:ext uri="{C183D7F6-B498-43B3-948B-1728B52AA6E4}">
                <adec:decorative xmlns:adec="http://schemas.microsoft.com/office/drawing/2017/decorative" val="1"/>
              </a:ext>
            </a:extLst>
          </p:cNvPr>
          <p:cNvPicPr/>
          <p:nvPr/>
        </p:nvPicPr>
        <p:blipFill>
          <a:blip r:embed="rId22" cstate="print"/>
          <a:stretch>
            <a:fillRect/>
          </a:stretch>
        </p:blipFill>
        <p:spPr>
          <a:xfrm>
            <a:off x="9117050" y="4677409"/>
            <a:ext cx="39598" cy="39598"/>
          </a:xfrm>
          <a:prstGeom prst="rect">
            <a:avLst/>
          </a:prstGeom>
        </p:spPr>
      </p:pic>
      <p:pic>
        <p:nvPicPr>
          <p:cNvPr id="36" name="object 36">
            <a:extLst>
              <a:ext uri="{C183D7F6-B498-43B3-948B-1728B52AA6E4}">
                <adec:decorative xmlns:adec="http://schemas.microsoft.com/office/drawing/2017/decorative" val="1"/>
              </a:ext>
            </a:extLst>
          </p:cNvPr>
          <p:cNvPicPr/>
          <p:nvPr/>
        </p:nvPicPr>
        <p:blipFill>
          <a:blip r:embed="rId23" cstate="print"/>
          <a:stretch>
            <a:fillRect/>
          </a:stretch>
        </p:blipFill>
        <p:spPr>
          <a:xfrm>
            <a:off x="9118193" y="4488192"/>
            <a:ext cx="39598" cy="39598"/>
          </a:xfrm>
          <a:prstGeom prst="rect">
            <a:avLst/>
          </a:prstGeom>
        </p:spPr>
      </p:pic>
      <p:pic>
        <p:nvPicPr>
          <p:cNvPr id="37" name="object 37">
            <a:extLst>
              <a:ext uri="{C183D7F6-B498-43B3-948B-1728B52AA6E4}">
                <adec:decorative xmlns:adec="http://schemas.microsoft.com/office/drawing/2017/decorative" val="1"/>
              </a:ext>
            </a:extLst>
          </p:cNvPr>
          <p:cNvPicPr/>
          <p:nvPr/>
        </p:nvPicPr>
        <p:blipFill>
          <a:blip r:embed="rId24" cstate="print"/>
          <a:stretch>
            <a:fillRect/>
          </a:stretch>
        </p:blipFill>
        <p:spPr>
          <a:xfrm>
            <a:off x="9350616" y="4719459"/>
            <a:ext cx="39598" cy="39598"/>
          </a:xfrm>
          <a:prstGeom prst="rect">
            <a:avLst/>
          </a:prstGeom>
        </p:spPr>
      </p:pic>
      <p:pic>
        <p:nvPicPr>
          <p:cNvPr id="38" name="object 38">
            <a:extLst>
              <a:ext uri="{C183D7F6-B498-43B3-948B-1728B52AA6E4}">
                <adec:decorative xmlns:adec="http://schemas.microsoft.com/office/drawing/2017/decorative" val="1"/>
              </a:ext>
            </a:extLst>
          </p:cNvPr>
          <p:cNvPicPr/>
          <p:nvPr/>
        </p:nvPicPr>
        <p:blipFill>
          <a:blip r:embed="rId25" cstate="print"/>
          <a:stretch>
            <a:fillRect/>
          </a:stretch>
        </p:blipFill>
        <p:spPr>
          <a:xfrm>
            <a:off x="9149016" y="4782527"/>
            <a:ext cx="39598" cy="395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822960" y="1435100"/>
            <a:ext cx="8412480" cy="3013174"/>
          </a:xfrm>
          <a:prstGeom prst="rect">
            <a:avLst/>
          </a:prstGeom>
        </p:spPr>
      </p:pic>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582488" y="4745659"/>
            <a:ext cx="8874817" cy="1530297"/>
          </a:xfrm>
          <a:prstGeom prst="rect">
            <a:avLst/>
          </a:prstGeom>
        </p:spPr>
      </p:pic>
      <p:sp>
        <p:nvSpPr>
          <p:cNvPr id="4" name="Title 3">
            <a:extLst>
              <a:ext uri="{FF2B5EF4-FFF2-40B4-BE49-F238E27FC236}">
                <a16:creationId xmlns:a16="http://schemas.microsoft.com/office/drawing/2014/main" id="{BF181BE7-E3AD-6580-82CB-D9FE7D3D830E}"/>
              </a:ext>
            </a:extLst>
          </p:cNvPr>
          <p:cNvSpPr>
            <a:spLocks noGrp="1"/>
          </p:cNvSpPr>
          <p:nvPr>
            <p:ph type="title" idx="4294967295"/>
          </p:nvPr>
        </p:nvSpPr>
        <p:spPr>
          <a:xfrm>
            <a:off x="509700" y="-538609"/>
            <a:ext cx="9273054" cy="538609"/>
          </a:xfrm>
        </p:spPr>
        <p:txBody>
          <a:bodyPr wrap="square" lIns="0" tIns="0" rIns="0" bIns="0" anchor="b">
            <a:spAutoFit/>
          </a:bodyPr>
          <a:lstStyle/>
          <a:p>
            <a:r>
              <a:rPr lang="en-US" dirty="0"/>
              <a:t>Home Equity Line of Credit Dataset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3225" y="1423415"/>
            <a:ext cx="2938145" cy="558800"/>
          </a:xfrm>
          <a:prstGeom prst="rect">
            <a:avLst/>
          </a:prstGeom>
        </p:spPr>
        <p:txBody>
          <a:bodyPr vert="horz" wrap="square" lIns="0" tIns="12700" rIns="0" bIns="0" rtlCol="0">
            <a:spAutoFit/>
          </a:bodyPr>
          <a:lstStyle/>
          <a:p>
            <a:pPr marL="12700">
              <a:lnSpc>
                <a:spcPct val="100000"/>
              </a:lnSpc>
              <a:spcBef>
                <a:spcPts val="100"/>
              </a:spcBef>
            </a:pPr>
            <a:r>
              <a:rPr dirty="0"/>
              <a:t>About</a:t>
            </a:r>
            <a:r>
              <a:rPr spc="50" dirty="0"/>
              <a:t> </a:t>
            </a:r>
            <a:r>
              <a:rPr dirty="0"/>
              <a:t>the</a:t>
            </a:r>
            <a:r>
              <a:rPr spc="60" dirty="0"/>
              <a:t> </a:t>
            </a:r>
            <a:r>
              <a:rPr spc="-20" dirty="0"/>
              <a:t>data</a:t>
            </a:r>
          </a:p>
        </p:txBody>
      </p:sp>
      <p:sp>
        <p:nvSpPr>
          <p:cNvPr id="3" name="object 3"/>
          <p:cNvSpPr txBox="1"/>
          <p:nvPr/>
        </p:nvSpPr>
        <p:spPr>
          <a:xfrm>
            <a:off x="669878" y="1950211"/>
            <a:ext cx="1507490" cy="507365"/>
          </a:xfrm>
          <a:prstGeom prst="rect">
            <a:avLst/>
          </a:prstGeom>
        </p:spPr>
        <p:txBody>
          <a:bodyPr vert="horz" wrap="square" lIns="0" tIns="70485" rIns="0" bIns="0" rtlCol="0">
            <a:spAutoFit/>
          </a:bodyPr>
          <a:lstStyle/>
          <a:p>
            <a:pPr marL="194945" indent="-182245">
              <a:lnSpc>
                <a:spcPct val="100000"/>
              </a:lnSpc>
              <a:spcBef>
                <a:spcPts val="555"/>
              </a:spcBef>
              <a:buFont typeface="Arial"/>
              <a:buChar char="•"/>
              <a:tabLst>
                <a:tab pos="194945" algn="l"/>
                <a:tab pos="195580" algn="l"/>
              </a:tabLst>
            </a:pPr>
            <a:r>
              <a:rPr sz="1200" dirty="0">
                <a:latin typeface="Times New Roman"/>
                <a:cs typeface="Times New Roman"/>
              </a:rPr>
              <a:t>~10K</a:t>
            </a:r>
            <a:r>
              <a:rPr sz="1200" spc="-5" dirty="0">
                <a:latin typeface="Times New Roman"/>
                <a:cs typeface="Times New Roman"/>
              </a:rPr>
              <a:t> </a:t>
            </a:r>
            <a:r>
              <a:rPr sz="1200" dirty="0">
                <a:latin typeface="Times New Roman"/>
                <a:cs typeface="Times New Roman"/>
              </a:rPr>
              <a:t>loan</a:t>
            </a:r>
            <a:r>
              <a:rPr sz="1200" spc="-5" dirty="0">
                <a:latin typeface="Times New Roman"/>
                <a:cs typeface="Times New Roman"/>
              </a:rPr>
              <a:t> </a:t>
            </a:r>
            <a:r>
              <a:rPr sz="1200" spc="-10" dirty="0">
                <a:latin typeface="Times New Roman"/>
                <a:cs typeface="Times New Roman"/>
              </a:rPr>
              <a:t>applicants</a:t>
            </a:r>
            <a:endParaRPr sz="1200">
              <a:latin typeface="Times New Roman"/>
              <a:cs typeface="Times New Roman"/>
            </a:endParaRPr>
          </a:p>
          <a:p>
            <a:pPr marL="194945" indent="-182245">
              <a:lnSpc>
                <a:spcPct val="100000"/>
              </a:lnSpc>
              <a:spcBef>
                <a:spcPts val="455"/>
              </a:spcBef>
              <a:buFont typeface="Arial"/>
              <a:buChar char="•"/>
              <a:tabLst>
                <a:tab pos="194945" algn="l"/>
                <a:tab pos="195580" algn="l"/>
              </a:tabLst>
            </a:pPr>
            <a:r>
              <a:rPr sz="1200" spc="-10" dirty="0">
                <a:latin typeface="Times New Roman"/>
                <a:cs typeface="Times New Roman"/>
              </a:rPr>
              <a:t>Factors:</a:t>
            </a:r>
            <a:endParaRPr sz="1200">
              <a:latin typeface="Times New Roman"/>
              <a:cs typeface="Times New Roman"/>
            </a:endParaRPr>
          </a:p>
        </p:txBody>
      </p:sp>
      <p:sp>
        <p:nvSpPr>
          <p:cNvPr id="4" name="object 4"/>
          <p:cNvSpPr txBox="1"/>
          <p:nvPr/>
        </p:nvSpPr>
        <p:spPr>
          <a:xfrm>
            <a:off x="1035638" y="2435859"/>
            <a:ext cx="4260215" cy="4143375"/>
          </a:xfrm>
          <a:prstGeom prst="rect">
            <a:avLst/>
          </a:prstGeom>
        </p:spPr>
        <p:txBody>
          <a:bodyPr vert="horz" wrap="square" lIns="0" tIns="40005" rIns="0" bIns="0" rtlCol="0">
            <a:spAutoFit/>
          </a:bodyPr>
          <a:lstStyle/>
          <a:p>
            <a:pPr marL="194945" indent="-182245">
              <a:lnSpc>
                <a:spcPct val="100000"/>
              </a:lnSpc>
              <a:spcBef>
                <a:spcPts val="315"/>
              </a:spcBef>
              <a:buFont typeface="Arial"/>
              <a:buChar char="•"/>
              <a:tabLst>
                <a:tab pos="194945" algn="l"/>
                <a:tab pos="195580" algn="l"/>
              </a:tabLst>
            </a:pPr>
            <a:r>
              <a:rPr sz="1000" dirty="0">
                <a:latin typeface="Times New Roman"/>
                <a:cs typeface="Times New Roman"/>
              </a:rPr>
              <a:t>External</a:t>
            </a:r>
            <a:r>
              <a:rPr sz="1000" spc="95" dirty="0">
                <a:latin typeface="Times New Roman"/>
                <a:cs typeface="Times New Roman"/>
              </a:rPr>
              <a:t> </a:t>
            </a:r>
            <a:r>
              <a:rPr sz="1000" dirty="0">
                <a:latin typeface="Times New Roman"/>
                <a:cs typeface="Times New Roman"/>
              </a:rPr>
              <a:t>Risk</a:t>
            </a:r>
            <a:r>
              <a:rPr sz="1000" spc="114" dirty="0">
                <a:latin typeface="Times New Roman"/>
                <a:cs typeface="Times New Roman"/>
              </a:rPr>
              <a:t> </a:t>
            </a:r>
            <a:r>
              <a:rPr sz="1000" spc="-10" dirty="0">
                <a:latin typeface="Times New Roman"/>
                <a:cs typeface="Times New Roman"/>
              </a:rPr>
              <a:t>Estimate</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Months</a:t>
            </a:r>
            <a:r>
              <a:rPr sz="1000" spc="90" dirty="0">
                <a:latin typeface="Times New Roman"/>
                <a:cs typeface="Times New Roman"/>
              </a:rPr>
              <a:t> </a:t>
            </a:r>
            <a:r>
              <a:rPr sz="1000" dirty="0">
                <a:latin typeface="Times New Roman"/>
                <a:cs typeface="Times New Roman"/>
              </a:rPr>
              <a:t>Since</a:t>
            </a:r>
            <a:r>
              <a:rPr sz="1000" spc="95" dirty="0">
                <a:latin typeface="Times New Roman"/>
                <a:cs typeface="Times New Roman"/>
              </a:rPr>
              <a:t> </a:t>
            </a:r>
            <a:r>
              <a:rPr sz="1000" dirty="0">
                <a:latin typeface="Times New Roman"/>
                <a:cs typeface="Times New Roman"/>
              </a:rPr>
              <a:t>Oldest</a:t>
            </a:r>
            <a:r>
              <a:rPr sz="1000" spc="65" dirty="0">
                <a:latin typeface="Times New Roman"/>
                <a:cs typeface="Times New Roman"/>
              </a:rPr>
              <a:t> </a:t>
            </a:r>
            <a:r>
              <a:rPr sz="1000" dirty="0">
                <a:latin typeface="Times New Roman"/>
                <a:cs typeface="Times New Roman"/>
              </a:rPr>
              <a:t>Trade</a:t>
            </a:r>
            <a:r>
              <a:rPr sz="1000" spc="100" dirty="0">
                <a:latin typeface="Times New Roman"/>
                <a:cs typeface="Times New Roman"/>
              </a:rPr>
              <a:t> </a:t>
            </a:r>
            <a:r>
              <a:rPr sz="1000" spc="-20" dirty="0">
                <a:latin typeface="Times New Roman"/>
                <a:cs typeface="Times New Roman"/>
              </a:rPr>
              <a:t>Open</a:t>
            </a:r>
            <a:endParaRPr sz="1000">
              <a:latin typeface="Times New Roman"/>
              <a:cs typeface="Times New Roman"/>
            </a:endParaRPr>
          </a:p>
          <a:p>
            <a:pPr marL="194945" indent="-182245">
              <a:lnSpc>
                <a:spcPct val="100000"/>
              </a:lnSpc>
              <a:spcBef>
                <a:spcPts val="195"/>
              </a:spcBef>
              <a:buFont typeface="Arial"/>
              <a:buChar char="•"/>
              <a:tabLst>
                <a:tab pos="194945" algn="l"/>
                <a:tab pos="195580" algn="l"/>
              </a:tabLst>
            </a:pPr>
            <a:r>
              <a:rPr sz="1000" dirty="0">
                <a:latin typeface="Times New Roman"/>
                <a:cs typeface="Times New Roman"/>
              </a:rPr>
              <a:t>Months</a:t>
            </a:r>
            <a:r>
              <a:rPr sz="1000" spc="85" dirty="0">
                <a:latin typeface="Times New Roman"/>
                <a:cs typeface="Times New Roman"/>
              </a:rPr>
              <a:t> </a:t>
            </a:r>
            <a:r>
              <a:rPr sz="1000" dirty="0">
                <a:latin typeface="Times New Roman"/>
                <a:cs typeface="Times New Roman"/>
              </a:rPr>
              <a:t>Since</a:t>
            </a:r>
            <a:r>
              <a:rPr sz="1000" spc="95" dirty="0">
                <a:latin typeface="Times New Roman"/>
                <a:cs typeface="Times New Roman"/>
              </a:rPr>
              <a:t> </a:t>
            </a:r>
            <a:r>
              <a:rPr sz="1000" dirty="0">
                <a:latin typeface="Times New Roman"/>
                <a:cs typeface="Times New Roman"/>
              </a:rPr>
              <a:t>Most</a:t>
            </a:r>
            <a:r>
              <a:rPr sz="1000" spc="90" dirty="0">
                <a:latin typeface="Times New Roman"/>
                <a:cs typeface="Times New Roman"/>
              </a:rPr>
              <a:t> </a:t>
            </a:r>
            <a:r>
              <a:rPr sz="1000" dirty="0">
                <a:latin typeface="Times New Roman"/>
                <a:cs typeface="Times New Roman"/>
              </a:rPr>
              <a:t>Recent</a:t>
            </a:r>
            <a:r>
              <a:rPr sz="1000" spc="65" dirty="0">
                <a:latin typeface="Times New Roman"/>
                <a:cs typeface="Times New Roman"/>
              </a:rPr>
              <a:t> </a:t>
            </a:r>
            <a:r>
              <a:rPr sz="1000" dirty="0">
                <a:latin typeface="Times New Roman"/>
                <a:cs typeface="Times New Roman"/>
              </a:rPr>
              <a:t>Trade</a:t>
            </a:r>
            <a:r>
              <a:rPr sz="1000" spc="95" dirty="0">
                <a:latin typeface="Times New Roman"/>
                <a:cs typeface="Times New Roman"/>
              </a:rPr>
              <a:t> </a:t>
            </a:r>
            <a:r>
              <a:rPr sz="1000" spc="-20" dirty="0">
                <a:latin typeface="Times New Roman"/>
                <a:cs typeface="Times New Roman"/>
              </a:rPr>
              <a:t>Open</a:t>
            </a:r>
            <a:endParaRPr sz="1000">
              <a:latin typeface="Times New Roman"/>
              <a:cs typeface="Times New Roman"/>
            </a:endParaRPr>
          </a:p>
          <a:p>
            <a:pPr marL="194945" indent="-182245">
              <a:lnSpc>
                <a:spcPct val="100000"/>
              </a:lnSpc>
              <a:spcBef>
                <a:spcPts val="190"/>
              </a:spcBef>
              <a:buFont typeface="Arial"/>
              <a:buChar char="•"/>
              <a:tabLst>
                <a:tab pos="194945" algn="l"/>
                <a:tab pos="195580" algn="l"/>
              </a:tabLst>
            </a:pPr>
            <a:r>
              <a:rPr sz="1000" dirty="0">
                <a:latin typeface="Times New Roman"/>
                <a:cs typeface="Times New Roman"/>
              </a:rPr>
              <a:t>Average</a:t>
            </a:r>
            <a:r>
              <a:rPr sz="1000" spc="55" dirty="0">
                <a:latin typeface="Times New Roman"/>
                <a:cs typeface="Times New Roman"/>
              </a:rPr>
              <a:t> </a:t>
            </a:r>
            <a:r>
              <a:rPr sz="1000" dirty="0">
                <a:latin typeface="Times New Roman"/>
                <a:cs typeface="Times New Roman"/>
              </a:rPr>
              <a:t>Months</a:t>
            </a:r>
            <a:r>
              <a:rPr sz="1000" spc="60" dirty="0">
                <a:latin typeface="Times New Roman"/>
                <a:cs typeface="Times New Roman"/>
              </a:rPr>
              <a:t> </a:t>
            </a:r>
            <a:r>
              <a:rPr sz="1000" dirty="0">
                <a:latin typeface="Times New Roman"/>
                <a:cs typeface="Times New Roman"/>
              </a:rPr>
              <a:t>In</a:t>
            </a:r>
            <a:r>
              <a:rPr sz="1000" spc="70" dirty="0">
                <a:latin typeface="Times New Roman"/>
                <a:cs typeface="Times New Roman"/>
              </a:rPr>
              <a:t> </a:t>
            </a:r>
            <a:r>
              <a:rPr sz="1000" spc="-20" dirty="0">
                <a:latin typeface="Times New Roman"/>
                <a:cs typeface="Times New Roman"/>
              </a:rPr>
              <a:t>File</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Number</a:t>
            </a:r>
            <a:r>
              <a:rPr sz="1000" spc="120" dirty="0">
                <a:latin typeface="Times New Roman"/>
                <a:cs typeface="Times New Roman"/>
              </a:rPr>
              <a:t> </a:t>
            </a:r>
            <a:r>
              <a:rPr sz="1000" dirty="0">
                <a:latin typeface="Times New Roman"/>
                <a:cs typeface="Times New Roman"/>
              </a:rPr>
              <a:t>of</a:t>
            </a:r>
            <a:r>
              <a:rPr sz="1000" spc="120" dirty="0">
                <a:latin typeface="Times New Roman"/>
                <a:cs typeface="Times New Roman"/>
              </a:rPr>
              <a:t> </a:t>
            </a:r>
            <a:r>
              <a:rPr sz="1000" dirty="0">
                <a:latin typeface="Times New Roman"/>
                <a:cs typeface="Times New Roman"/>
              </a:rPr>
              <a:t>Satisfactory</a:t>
            </a:r>
            <a:r>
              <a:rPr sz="1000" spc="100" dirty="0">
                <a:latin typeface="Times New Roman"/>
                <a:cs typeface="Times New Roman"/>
              </a:rPr>
              <a:t> </a:t>
            </a:r>
            <a:r>
              <a:rPr sz="1000" spc="-10" dirty="0">
                <a:latin typeface="Times New Roman"/>
                <a:cs typeface="Times New Roman"/>
              </a:rPr>
              <a:t>Trades</a:t>
            </a:r>
            <a:endParaRPr sz="1000">
              <a:latin typeface="Times New Roman"/>
              <a:cs typeface="Times New Roman"/>
            </a:endParaRPr>
          </a:p>
          <a:p>
            <a:pPr marL="194945" indent="-182245">
              <a:lnSpc>
                <a:spcPct val="100000"/>
              </a:lnSpc>
              <a:spcBef>
                <a:spcPts val="195"/>
              </a:spcBef>
              <a:buFont typeface="Arial"/>
              <a:buChar char="•"/>
              <a:tabLst>
                <a:tab pos="194945" algn="l"/>
                <a:tab pos="195580" algn="l"/>
              </a:tabLst>
            </a:pPr>
            <a:r>
              <a:rPr sz="1000" dirty="0">
                <a:latin typeface="Times New Roman"/>
                <a:cs typeface="Times New Roman"/>
              </a:rPr>
              <a:t>Number</a:t>
            </a:r>
            <a:r>
              <a:rPr sz="1000" spc="65" dirty="0">
                <a:latin typeface="Times New Roman"/>
                <a:cs typeface="Times New Roman"/>
              </a:rPr>
              <a:t> </a:t>
            </a:r>
            <a:r>
              <a:rPr sz="1000" dirty="0">
                <a:latin typeface="Times New Roman"/>
                <a:cs typeface="Times New Roman"/>
              </a:rPr>
              <a:t>Trades</a:t>
            </a:r>
            <a:r>
              <a:rPr sz="1000" spc="85" dirty="0">
                <a:latin typeface="Times New Roman"/>
                <a:cs typeface="Times New Roman"/>
              </a:rPr>
              <a:t> </a:t>
            </a:r>
            <a:r>
              <a:rPr sz="1000" dirty="0">
                <a:latin typeface="Times New Roman"/>
                <a:cs typeface="Times New Roman"/>
              </a:rPr>
              <a:t>60+</a:t>
            </a:r>
            <a:r>
              <a:rPr sz="1000" spc="110" dirty="0">
                <a:latin typeface="Times New Roman"/>
                <a:cs typeface="Times New Roman"/>
              </a:rPr>
              <a:t> </a:t>
            </a:r>
            <a:r>
              <a:rPr sz="1000" spc="-20" dirty="0">
                <a:latin typeface="Times New Roman"/>
                <a:cs typeface="Times New Roman"/>
              </a:rPr>
              <a:t>Ever</a:t>
            </a:r>
            <a:endParaRPr sz="1000">
              <a:latin typeface="Times New Roman"/>
              <a:cs typeface="Times New Roman"/>
            </a:endParaRPr>
          </a:p>
          <a:p>
            <a:pPr marL="194945" indent="-182245">
              <a:lnSpc>
                <a:spcPct val="100000"/>
              </a:lnSpc>
              <a:spcBef>
                <a:spcPts val="190"/>
              </a:spcBef>
              <a:buFont typeface="Arial"/>
              <a:buChar char="•"/>
              <a:tabLst>
                <a:tab pos="194945" algn="l"/>
                <a:tab pos="195580" algn="l"/>
              </a:tabLst>
            </a:pPr>
            <a:r>
              <a:rPr sz="1000" dirty="0">
                <a:latin typeface="Times New Roman"/>
                <a:cs typeface="Times New Roman"/>
              </a:rPr>
              <a:t>Number</a:t>
            </a:r>
            <a:r>
              <a:rPr sz="1000" spc="65" dirty="0">
                <a:latin typeface="Times New Roman"/>
                <a:cs typeface="Times New Roman"/>
              </a:rPr>
              <a:t> </a:t>
            </a:r>
            <a:r>
              <a:rPr sz="1000" dirty="0">
                <a:latin typeface="Times New Roman"/>
                <a:cs typeface="Times New Roman"/>
              </a:rPr>
              <a:t>Trades</a:t>
            </a:r>
            <a:r>
              <a:rPr sz="1000" spc="85" dirty="0">
                <a:latin typeface="Times New Roman"/>
                <a:cs typeface="Times New Roman"/>
              </a:rPr>
              <a:t> </a:t>
            </a:r>
            <a:r>
              <a:rPr sz="1000" dirty="0">
                <a:latin typeface="Times New Roman"/>
                <a:cs typeface="Times New Roman"/>
              </a:rPr>
              <a:t>90+</a:t>
            </a:r>
            <a:r>
              <a:rPr sz="1000" spc="110" dirty="0">
                <a:latin typeface="Times New Roman"/>
                <a:cs typeface="Times New Roman"/>
              </a:rPr>
              <a:t> </a:t>
            </a:r>
            <a:r>
              <a:rPr sz="1000" spc="-20" dirty="0">
                <a:latin typeface="Times New Roman"/>
                <a:cs typeface="Times New Roman"/>
              </a:rPr>
              <a:t>Ever</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Number</a:t>
            </a:r>
            <a:r>
              <a:rPr sz="1000" spc="65" dirty="0">
                <a:latin typeface="Times New Roman"/>
                <a:cs typeface="Times New Roman"/>
              </a:rPr>
              <a:t> </a:t>
            </a:r>
            <a:r>
              <a:rPr sz="1000" dirty="0">
                <a:latin typeface="Times New Roman"/>
                <a:cs typeface="Times New Roman"/>
              </a:rPr>
              <a:t>of</a:t>
            </a:r>
            <a:r>
              <a:rPr sz="1000" spc="45" dirty="0">
                <a:latin typeface="Times New Roman"/>
                <a:cs typeface="Times New Roman"/>
              </a:rPr>
              <a:t> </a:t>
            </a:r>
            <a:r>
              <a:rPr sz="1000" dirty="0">
                <a:latin typeface="Times New Roman"/>
                <a:cs typeface="Times New Roman"/>
              </a:rPr>
              <a:t>Total</a:t>
            </a:r>
            <a:r>
              <a:rPr sz="1000" spc="45" dirty="0">
                <a:latin typeface="Times New Roman"/>
                <a:cs typeface="Times New Roman"/>
              </a:rPr>
              <a:t> </a:t>
            </a:r>
            <a:r>
              <a:rPr sz="1000" spc="-10" dirty="0">
                <a:latin typeface="Times New Roman"/>
                <a:cs typeface="Times New Roman"/>
              </a:rPr>
              <a:t>Trades</a:t>
            </a:r>
            <a:endParaRPr sz="1000">
              <a:latin typeface="Times New Roman"/>
              <a:cs typeface="Times New Roman"/>
            </a:endParaRPr>
          </a:p>
          <a:p>
            <a:pPr marL="194945" indent="-182245">
              <a:lnSpc>
                <a:spcPct val="100000"/>
              </a:lnSpc>
              <a:spcBef>
                <a:spcPts val="290"/>
              </a:spcBef>
              <a:buFont typeface="Arial"/>
              <a:buChar char="•"/>
              <a:tabLst>
                <a:tab pos="194945" algn="l"/>
                <a:tab pos="195580" algn="l"/>
              </a:tabLst>
            </a:pPr>
            <a:r>
              <a:rPr sz="1000" dirty="0">
                <a:latin typeface="Times New Roman"/>
                <a:cs typeface="Times New Roman"/>
              </a:rPr>
              <a:t>Number</a:t>
            </a:r>
            <a:r>
              <a:rPr sz="1000" spc="50" dirty="0">
                <a:latin typeface="Times New Roman"/>
                <a:cs typeface="Times New Roman"/>
              </a:rPr>
              <a:t> </a:t>
            </a:r>
            <a:r>
              <a:rPr sz="1000" dirty="0">
                <a:latin typeface="Times New Roman"/>
                <a:cs typeface="Times New Roman"/>
              </a:rPr>
              <a:t>Trades</a:t>
            </a:r>
            <a:r>
              <a:rPr sz="1000" spc="70" dirty="0">
                <a:latin typeface="Times New Roman"/>
                <a:cs typeface="Times New Roman"/>
              </a:rPr>
              <a:t> </a:t>
            </a:r>
            <a:r>
              <a:rPr sz="1000" dirty="0">
                <a:latin typeface="Times New Roman"/>
                <a:cs typeface="Times New Roman"/>
              </a:rPr>
              <a:t>Open</a:t>
            </a:r>
            <a:r>
              <a:rPr sz="1000" spc="80" dirty="0">
                <a:latin typeface="Times New Roman"/>
                <a:cs typeface="Times New Roman"/>
              </a:rPr>
              <a:t> </a:t>
            </a:r>
            <a:r>
              <a:rPr sz="1000" dirty="0">
                <a:latin typeface="Times New Roman"/>
                <a:cs typeface="Times New Roman"/>
              </a:rPr>
              <a:t>In</a:t>
            </a:r>
            <a:r>
              <a:rPr sz="1000" spc="80" dirty="0">
                <a:latin typeface="Times New Roman"/>
                <a:cs typeface="Times New Roman"/>
              </a:rPr>
              <a:t> </a:t>
            </a:r>
            <a:r>
              <a:rPr sz="1000" dirty="0">
                <a:latin typeface="Times New Roman"/>
                <a:cs typeface="Times New Roman"/>
              </a:rPr>
              <a:t>Last</a:t>
            </a:r>
            <a:r>
              <a:rPr sz="1000" spc="70" dirty="0">
                <a:latin typeface="Times New Roman"/>
                <a:cs typeface="Times New Roman"/>
              </a:rPr>
              <a:t> </a:t>
            </a:r>
            <a:r>
              <a:rPr sz="1000" dirty="0">
                <a:latin typeface="Times New Roman"/>
                <a:cs typeface="Times New Roman"/>
              </a:rPr>
              <a:t>12</a:t>
            </a:r>
            <a:r>
              <a:rPr sz="1000" spc="85" dirty="0">
                <a:latin typeface="Times New Roman"/>
                <a:cs typeface="Times New Roman"/>
              </a:rPr>
              <a:t> </a:t>
            </a:r>
            <a:r>
              <a:rPr sz="1000" spc="-10" dirty="0">
                <a:latin typeface="Times New Roman"/>
                <a:cs typeface="Times New Roman"/>
              </a:rPr>
              <a:t>Months</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Percent</a:t>
            </a:r>
            <a:r>
              <a:rPr sz="1000" spc="70" dirty="0">
                <a:latin typeface="Times New Roman"/>
                <a:cs typeface="Times New Roman"/>
              </a:rPr>
              <a:t> </a:t>
            </a:r>
            <a:r>
              <a:rPr sz="1000" dirty="0">
                <a:latin typeface="Times New Roman"/>
                <a:cs typeface="Times New Roman"/>
              </a:rPr>
              <a:t>Trades</a:t>
            </a:r>
            <a:r>
              <a:rPr sz="1000" spc="100" dirty="0">
                <a:latin typeface="Times New Roman"/>
                <a:cs typeface="Times New Roman"/>
              </a:rPr>
              <a:t> </a:t>
            </a:r>
            <a:r>
              <a:rPr sz="1000" dirty="0">
                <a:latin typeface="Times New Roman"/>
                <a:cs typeface="Times New Roman"/>
              </a:rPr>
              <a:t>Never</a:t>
            </a:r>
            <a:r>
              <a:rPr sz="1000" spc="105" dirty="0">
                <a:latin typeface="Times New Roman"/>
                <a:cs typeface="Times New Roman"/>
              </a:rPr>
              <a:t> </a:t>
            </a:r>
            <a:r>
              <a:rPr sz="1000" spc="-10" dirty="0">
                <a:latin typeface="Times New Roman"/>
                <a:cs typeface="Times New Roman"/>
              </a:rPr>
              <a:t>Delinquent</a:t>
            </a:r>
            <a:endParaRPr sz="1000">
              <a:latin typeface="Times New Roman"/>
              <a:cs typeface="Times New Roman"/>
            </a:endParaRPr>
          </a:p>
          <a:p>
            <a:pPr marL="194945" indent="-182245">
              <a:lnSpc>
                <a:spcPct val="100000"/>
              </a:lnSpc>
              <a:spcBef>
                <a:spcPts val="190"/>
              </a:spcBef>
              <a:buFont typeface="Arial"/>
              <a:buChar char="•"/>
              <a:tabLst>
                <a:tab pos="194945" algn="l"/>
                <a:tab pos="195580" algn="l"/>
              </a:tabLst>
            </a:pPr>
            <a:r>
              <a:rPr sz="1000" dirty="0">
                <a:latin typeface="Times New Roman"/>
                <a:cs typeface="Times New Roman"/>
              </a:rPr>
              <a:t>Months</a:t>
            </a:r>
            <a:r>
              <a:rPr sz="1000" spc="90" dirty="0">
                <a:latin typeface="Times New Roman"/>
                <a:cs typeface="Times New Roman"/>
              </a:rPr>
              <a:t> </a:t>
            </a:r>
            <a:r>
              <a:rPr sz="1000" dirty="0">
                <a:latin typeface="Times New Roman"/>
                <a:cs typeface="Times New Roman"/>
              </a:rPr>
              <a:t>Since</a:t>
            </a:r>
            <a:r>
              <a:rPr sz="1000" spc="105" dirty="0">
                <a:latin typeface="Times New Roman"/>
                <a:cs typeface="Times New Roman"/>
              </a:rPr>
              <a:t> </a:t>
            </a:r>
            <a:r>
              <a:rPr sz="1000" dirty="0">
                <a:latin typeface="Times New Roman"/>
                <a:cs typeface="Times New Roman"/>
              </a:rPr>
              <a:t>Most</a:t>
            </a:r>
            <a:r>
              <a:rPr sz="1000" spc="95" dirty="0">
                <a:latin typeface="Times New Roman"/>
                <a:cs typeface="Times New Roman"/>
              </a:rPr>
              <a:t> </a:t>
            </a:r>
            <a:r>
              <a:rPr sz="1000" dirty="0">
                <a:latin typeface="Times New Roman"/>
                <a:cs typeface="Times New Roman"/>
              </a:rPr>
              <a:t>Recent</a:t>
            </a:r>
            <a:r>
              <a:rPr sz="1000" spc="95" dirty="0">
                <a:latin typeface="Times New Roman"/>
                <a:cs typeface="Times New Roman"/>
              </a:rPr>
              <a:t> </a:t>
            </a:r>
            <a:r>
              <a:rPr sz="1000" spc="-10" dirty="0">
                <a:latin typeface="Times New Roman"/>
                <a:cs typeface="Times New Roman"/>
              </a:rPr>
              <a:t>Delinquency</a:t>
            </a:r>
            <a:endParaRPr sz="1000">
              <a:latin typeface="Times New Roman"/>
              <a:cs typeface="Times New Roman"/>
            </a:endParaRPr>
          </a:p>
          <a:p>
            <a:pPr marL="194945" indent="-182245">
              <a:lnSpc>
                <a:spcPct val="100000"/>
              </a:lnSpc>
              <a:spcBef>
                <a:spcPts val="195"/>
              </a:spcBef>
              <a:buFont typeface="Arial"/>
              <a:buChar char="•"/>
              <a:tabLst>
                <a:tab pos="194945" algn="l"/>
                <a:tab pos="195580" algn="l"/>
              </a:tabLst>
            </a:pPr>
            <a:r>
              <a:rPr sz="1000" dirty="0">
                <a:latin typeface="Times New Roman"/>
                <a:cs typeface="Times New Roman"/>
              </a:rPr>
              <a:t>Max</a:t>
            </a:r>
            <a:r>
              <a:rPr sz="1000" spc="95" dirty="0">
                <a:latin typeface="Times New Roman"/>
                <a:cs typeface="Times New Roman"/>
              </a:rPr>
              <a:t> </a:t>
            </a:r>
            <a:r>
              <a:rPr sz="1000" dirty="0">
                <a:latin typeface="Times New Roman"/>
                <a:cs typeface="Times New Roman"/>
              </a:rPr>
              <a:t>Delinquency</a:t>
            </a:r>
            <a:r>
              <a:rPr sz="1000" spc="100" dirty="0">
                <a:latin typeface="Times New Roman"/>
                <a:cs typeface="Times New Roman"/>
              </a:rPr>
              <a:t> </a:t>
            </a:r>
            <a:r>
              <a:rPr sz="1000" dirty="0">
                <a:latin typeface="Times New Roman"/>
                <a:cs typeface="Times New Roman"/>
              </a:rPr>
              <a:t>/</a:t>
            </a:r>
            <a:r>
              <a:rPr sz="1000" spc="85" dirty="0">
                <a:latin typeface="Times New Roman"/>
                <a:cs typeface="Times New Roman"/>
              </a:rPr>
              <a:t> </a:t>
            </a:r>
            <a:r>
              <a:rPr sz="1000" dirty="0">
                <a:latin typeface="Times New Roman"/>
                <a:cs typeface="Times New Roman"/>
              </a:rPr>
              <a:t>Public</a:t>
            </a:r>
            <a:r>
              <a:rPr sz="1000" spc="90" dirty="0">
                <a:latin typeface="Times New Roman"/>
                <a:cs typeface="Times New Roman"/>
              </a:rPr>
              <a:t> </a:t>
            </a:r>
            <a:r>
              <a:rPr sz="1000" dirty="0">
                <a:latin typeface="Times New Roman"/>
                <a:cs typeface="Times New Roman"/>
              </a:rPr>
              <a:t>Records</a:t>
            </a:r>
            <a:r>
              <a:rPr sz="1000" spc="90" dirty="0">
                <a:latin typeface="Times New Roman"/>
                <a:cs typeface="Times New Roman"/>
              </a:rPr>
              <a:t> </a:t>
            </a:r>
            <a:r>
              <a:rPr sz="1000" dirty="0">
                <a:latin typeface="Times New Roman"/>
                <a:cs typeface="Times New Roman"/>
              </a:rPr>
              <a:t>Last</a:t>
            </a:r>
            <a:r>
              <a:rPr sz="1000" spc="85" dirty="0">
                <a:latin typeface="Times New Roman"/>
                <a:cs typeface="Times New Roman"/>
              </a:rPr>
              <a:t> </a:t>
            </a:r>
            <a:r>
              <a:rPr sz="1000" dirty="0">
                <a:latin typeface="Times New Roman"/>
                <a:cs typeface="Times New Roman"/>
              </a:rPr>
              <a:t>12</a:t>
            </a:r>
            <a:r>
              <a:rPr sz="1000" spc="100" dirty="0">
                <a:latin typeface="Times New Roman"/>
                <a:cs typeface="Times New Roman"/>
              </a:rPr>
              <a:t> </a:t>
            </a:r>
            <a:r>
              <a:rPr sz="1000" spc="-10" dirty="0">
                <a:latin typeface="Times New Roman"/>
                <a:cs typeface="Times New Roman"/>
              </a:rPr>
              <a:t>Months</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Max</a:t>
            </a:r>
            <a:r>
              <a:rPr sz="1000" spc="135" dirty="0">
                <a:latin typeface="Times New Roman"/>
                <a:cs typeface="Times New Roman"/>
              </a:rPr>
              <a:t> </a:t>
            </a:r>
            <a:r>
              <a:rPr sz="1000" dirty="0">
                <a:latin typeface="Times New Roman"/>
                <a:cs typeface="Times New Roman"/>
              </a:rPr>
              <a:t>Delinquency</a:t>
            </a:r>
            <a:r>
              <a:rPr sz="1000" spc="140" dirty="0">
                <a:latin typeface="Times New Roman"/>
                <a:cs typeface="Times New Roman"/>
              </a:rPr>
              <a:t> </a:t>
            </a:r>
            <a:r>
              <a:rPr sz="1000" spc="-20" dirty="0">
                <a:latin typeface="Times New Roman"/>
                <a:cs typeface="Times New Roman"/>
              </a:rPr>
              <a:t>Ever</a:t>
            </a:r>
            <a:endParaRPr sz="1000">
              <a:latin typeface="Times New Roman"/>
              <a:cs typeface="Times New Roman"/>
            </a:endParaRPr>
          </a:p>
          <a:p>
            <a:pPr marL="194945" indent="-182245">
              <a:lnSpc>
                <a:spcPct val="100000"/>
              </a:lnSpc>
              <a:spcBef>
                <a:spcPts val="190"/>
              </a:spcBef>
              <a:buFont typeface="Arial"/>
              <a:buChar char="•"/>
              <a:tabLst>
                <a:tab pos="194945" algn="l"/>
                <a:tab pos="195580" algn="l"/>
              </a:tabLst>
            </a:pPr>
            <a:r>
              <a:rPr sz="1000" dirty="0">
                <a:latin typeface="Times New Roman"/>
                <a:cs typeface="Times New Roman"/>
              </a:rPr>
              <a:t>Percent</a:t>
            </a:r>
            <a:r>
              <a:rPr sz="1000" spc="150" dirty="0">
                <a:latin typeface="Times New Roman"/>
                <a:cs typeface="Times New Roman"/>
              </a:rPr>
              <a:t> </a:t>
            </a:r>
            <a:r>
              <a:rPr sz="1000" dirty="0">
                <a:latin typeface="Times New Roman"/>
                <a:cs typeface="Times New Roman"/>
              </a:rPr>
              <a:t>Installment</a:t>
            </a:r>
            <a:r>
              <a:rPr sz="1000" spc="125" dirty="0">
                <a:latin typeface="Times New Roman"/>
                <a:cs typeface="Times New Roman"/>
              </a:rPr>
              <a:t> </a:t>
            </a:r>
            <a:r>
              <a:rPr sz="1000" spc="-10" dirty="0">
                <a:latin typeface="Times New Roman"/>
                <a:cs typeface="Times New Roman"/>
              </a:rPr>
              <a:t>Trades</a:t>
            </a:r>
            <a:endParaRPr sz="1000">
              <a:latin typeface="Times New Roman"/>
              <a:cs typeface="Times New Roman"/>
            </a:endParaRPr>
          </a:p>
          <a:p>
            <a:pPr marL="194945" indent="-182245">
              <a:lnSpc>
                <a:spcPct val="100000"/>
              </a:lnSpc>
              <a:spcBef>
                <a:spcPts val="195"/>
              </a:spcBef>
              <a:buFont typeface="Arial"/>
              <a:buChar char="•"/>
              <a:tabLst>
                <a:tab pos="194945" algn="l"/>
                <a:tab pos="195580" algn="l"/>
              </a:tabLst>
            </a:pPr>
            <a:r>
              <a:rPr sz="1000" dirty="0">
                <a:latin typeface="Times New Roman"/>
                <a:cs typeface="Times New Roman"/>
              </a:rPr>
              <a:t>Net</a:t>
            </a:r>
            <a:r>
              <a:rPr sz="1000" spc="95" dirty="0">
                <a:latin typeface="Times New Roman"/>
                <a:cs typeface="Times New Roman"/>
              </a:rPr>
              <a:t> </a:t>
            </a:r>
            <a:r>
              <a:rPr sz="1000" dirty="0">
                <a:latin typeface="Times New Roman"/>
                <a:cs typeface="Times New Roman"/>
              </a:rPr>
              <a:t>Fraction</a:t>
            </a:r>
            <a:r>
              <a:rPr sz="1000" spc="114" dirty="0">
                <a:latin typeface="Times New Roman"/>
                <a:cs typeface="Times New Roman"/>
              </a:rPr>
              <a:t> </a:t>
            </a:r>
            <a:r>
              <a:rPr sz="1000" dirty="0">
                <a:latin typeface="Times New Roman"/>
                <a:cs typeface="Times New Roman"/>
              </a:rPr>
              <a:t>of</a:t>
            </a:r>
            <a:r>
              <a:rPr sz="1000" spc="105" dirty="0">
                <a:latin typeface="Times New Roman"/>
                <a:cs typeface="Times New Roman"/>
              </a:rPr>
              <a:t> </a:t>
            </a:r>
            <a:r>
              <a:rPr sz="1000" dirty="0">
                <a:latin typeface="Times New Roman"/>
                <a:cs typeface="Times New Roman"/>
              </a:rPr>
              <a:t>Installment</a:t>
            </a:r>
            <a:r>
              <a:rPr sz="1000" spc="100" dirty="0">
                <a:latin typeface="Times New Roman"/>
                <a:cs typeface="Times New Roman"/>
              </a:rPr>
              <a:t> </a:t>
            </a:r>
            <a:r>
              <a:rPr sz="1000" spc="-10" dirty="0">
                <a:latin typeface="Times New Roman"/>
                <a:cs typeface="Times New Roman"/>
              </a:rPr>
              <a:t>Burden</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Number</a:t>
            </a:r>
            <a:r>
              <a:rPr sz="1000" spc="100" dirty="0">
                <a:latin typeface="Times New Roman"/>
                <a:cs typeface="Times New Roman"/>
              </a:rPr>
              <a:t> </a:t>
            </a:r>
            <a:r>
              <a:rPr sz="1000" dirty="0">
                <a:latin typeface="Times New Roman"/>
                <a:cs typeface="Times New Roman"/>
              </a:rPr>
              <a:t>of</a:t>
            </a:r>
            <a:r>
              <a:rPr sz="1000" spc="100" dirty="0">
                <a:latin typeface="Times New Roman"/>
                <a:cs typeface="Times New Roman"/>
              </a:rPr>
              <a:t> </a:t>
            </a:r>
            <a:r>
              <a:rPr sz="1000" dirty="0">
                <a:latin typeface="Times New Roman"/>
                <a:cs typeface="Times New Roman"/>
              </a:rPr>
              <a:t>Installment</a:t>
            </a:r>
            <a:r>
              <a:rPr sz="1000" spc="75" dirty="0">
                <a:latin typeface="Times New Roman"/>
                <a:cs typeface="Times New Roman"/>
              </a:rPr>
              <a:t> </a:t>
            </a:r>
            <a:r>
              <a:rPr sz="1000" dirty="0">
                <a:latin typeface="Times New Roman"/>
                <a:cs typeface="Times New Roman"/>
              </a:rPr>
              <a:t>Trades</a:t>
            </a:r>
            <a:r>
              <a:rPr sz="1000" spc="95" dirty="0">
                <a:latin typeface="Times New Roman"/>
                <a:cs typeface="Times New Roman"/>
              </a:rPr>
              <a:t> </a:t>
            </a:r>
            <a:r>
              <a:rPr sz="1000" dirty="0">
                <a:latin typeface="Times New Roman"/>
                <a:cs typeface="Times New Roman"/>
              </a:rPr>
              <a:t>with</a:t>
            </a:r>
            <a:r>
              <a:rPr sz="1000" spc="110" dirty="0">
                <a:latin typeface="Times New Roman"/>
                <a:cs typeface="Times New Roman"/>
              </a:rPr>
              <a:t> </a:t>
            </a:r>
            <a:r>
              <a:rPr sz="1000" spc="-10" dirty="0">
                <a:latin typeface="Times New Roman"/>
                <a:cs typeface="Times New Roman"/>
              </a:rPr>
              <a:t>Balance</a:t>
            </a:r>
            <a:endParaRPr sz="1000">
              <a:latin typeface="Times New Roman"/>
              <a:cs typeface="Times New Roman"/>
            </a:endParaRPr>
          </a:p>
          <a:p>
            <a:pPr marL="194945" indent="-182245">
              <a:lnSpc>
                <a:spcPct val="100000"/>
              </a:lnSpc>
              <a:spcBef>
                <a:spcPts val="190"/>
              </a:spcBef>
              <a:buFont typeface="Arial"/>
              <a:buChar char="•"/>
              <a:tabLst>
                <a:tab pos="194945" algn="l"/>
                <a:tab pos="195580" algn="l"/>
              </a:tabLst>
            </a:pPr>
            <a:r>
              <a:rPr sz="1000" dirty="0">
                <a:latin typeface="Times New Roman"/>
                <a:cs typeface="Times New Roman"/>
              </a:rPr>
              <a:t>Months</a:t>
            </a:r>
            <a:r>
              <a:rPr sz="1000" spc="90" dirty="0">
                <a:latin typeface="Times New Roman"/>
                <a:cs typeface="Times New Roman"/>
              </a:rPr>
              <a:t> </a:t>
            </a:r>
            <a:r>
              <a:rPr sz="1000" dirty="0">
                <a:latin typeface="Times New Roman"/>
                <a:cs typeface="Times New Roman"/>
              </a:rPr>
              <a:t>Since</a:t>
            </a:r>
            <a:r>
              <a:rPr sz="1000" spc="105" dirty="0">
                <a:latin typeface="Times New Roman"/>
                <a:cs typeface="Times New Roman"/>
              </a:rPr>
              <a:t> </a:t>
            </a:r>
            <a:r>
              <a:rPr sz="1000" dirty="0">
                <a:latin typeface="Times New Roman"/>
                <a:cs typeface="Times New Roman"/>
              </a:rPr>
              <a:t>Most</a:t>
            </a:r>
            <a:r>
              <a:rPr sz="1000" spc="90" dirty="0">
                <a:latin typeface="Times New Roman"/>
                <a:cs typeface="Times New Roman"/>
              </a:rPr>
              <a:t> </a:t>
            </a:r>
            <a:r>
              <a:rPr sz="1000" dirty="0">
                <a:latin typeface="Times New Roman"/>
                <a:cs typeface="Times New Roman"/>
              </a:rPr>
              <a:t>Recent</a:t>
            </a:r>
            <a:r>
              <a:rPr sz="1000" spc="95" dirty="0">
                <a:latin typeface="Times New Roman"/>
                <a:cs typeface="Times New Roman"/>
              </a:rPr>
              <a:t> </a:t>
            </a:r>
            <a:r>
              <a:rPr sz="1000" dirty="0">
                <a:latin typeface="Times New Roman"/>
                <a:cs typeface="Times New Roman"/>
              </a:rPr>
              <a:t>Inquiry</a:t>
            </a:r>
            <a:r>
              <a:rPr sz="1000" spc="110" dirty="0">
                <a:latin typeface="Times New Roman"/>
                <a:cs typeface="Times New Roman"/>
              </a:rPr>
              <a:t> </a:t>
            </a:r>
            <a:r>
              <a:rPr sz="1000" dirty="0">
                <a:latin typeface="Times New Roman"/>
                <a:cs typeface="Times New Roman"/>
              </a:rPr>
              <a:t>excluding</a:t>
            </a:r>
            <a:r>
              <a:rPr sz="1000" spc="105" dirty="0">
                <a:latin typeface="Times New Roman"/>
                <a:cs typeface="Times New Roman"/>
              </a:rPr>
              <a:t> </a:t>
            </a:r>
            <a:r>
              <a:rPr sz="1000" dirty="0">
                <a:latin typeface="Times New Roman"/>
                <a:cs typeface="Times New Roman"/>
              </a:rPr>
              <a:t>7</a:t>
            </a:r>
            <a:r>
              <a:rPr sz="1000" spc="110" dirty="0">
                <a:latin typeface="Times New Roman"/>
                <a:cs typeface="Times New Roman"/>
              </a:rPr>
              <a:t> </a:t>
            </a:r>
            <a:r>
              <a:rPr sz="1000" spc="-20" dirty="0">
                <a:latin typeface="Times New Roman"/>
                <a:cs typeface="Times New Roman"/>
              </a:rPr>
              <a:t>days</a:t>
            </a:r>
            <a:endParaRPr sz="1000">
              <a:latin typeface="Times New Roman"/>
              <a:cs typeface="Times New Roman"/>
            </a:endParaRPr>
          </a:p>
          <a:p>
            <a:pPr marL="194945" indent="-182245">
              <a:lnSpc>
                <a:spcPct val="100000"/>
              </a:lnSpc>
              <a:spcBef>
                <a:spcPts val="195"/>
              </a:spcBef>
              <a:buFont typeface="Arial"/>
              <a:buChar char="•"/>
              <a:tabLst>
                <a:tab pos="194945" algn="l"/>
                <a:tab pos="195580" algn="l"/>
              </a:tabLst>
            </a:pPr>
            <a:r>
              <a:rPr sz="1000" dirty="0">
                <a:latin typeface="Times New Roman"/>
                <a:cs typeface="Times New Roman"/>
              </a:rPr>
              <a:t>Number</a:t>
            </a:r>
            <a:r>
              <a:rPr sz="1000" spc="75" dirty="0">
                <a:latin typeface="Times New Roman"/>
                <a:cs typeface="Times New Roman"/>
              </a:rPr>
              <a:t> </a:t>
            </a:r>
            <a:r>
              <a:rPr sz="1000" dirty="0">
                <a:latin typeface="Times New Roman"/>
                <a:cs typeface="Times New Roman"/>
              </a:rPr>
              <a:t>of</a:t>
            </a:r>
            <a:r>
              <a:rPr sz="1000" spc="75" dirty="0">
                <a:latin typeface="Times New Roman"/>
                <a:cs typeface="Times New Roman"/>
              </a:rPr>
              <a:t> </a:t>
            </a:r>
            <a:r>
              <a:rPr sz="1000" dirty="0">
                <a:latin typeface="Times New Roman"/>
                <a:cs typeface="Times New Roman"/>
              </a:rPr>
              <a:t>Inquiries</a:t>
            </a:r>
            <a:r>
              <a:rPr sz="1000" spc="70" dirty="0">
                <a:latin typeface="Times New Roman"/>
                <a:cs typeface="Times New Roman"/>
              </a:rPr>
              <a:t> </a:t>
            </a:r>
            <a:r>
              <a:rPr sz="1000" dirty="0">
                <a:latin typeface="Times New Roman"/>
                <a:cs typeface="Times New Roman"/>
              </a:rPr>
              <a:t>in</a:t>
            </a:r>
            <a:r>
              <a:rPr sz="1000" spc="85" dirty="0">
                <a:latin typeface="Times New Roman"/>
                <a:cs typeface="Times New Roman"/>
              </a:rPr>
              <a:t> </a:t>
            </a:r>
            <a:r>
              <a:rPr sz="1000" dirty="0">
                <a:latin typeface="Times New Roman"/>
                <a:cs typeface="Times New Roman"/>
              </a:rPr>
              <a:t>Last</a:t>
            </a:r>
            <a:r>
              <a:rPr sz="1000" spc="70" dirty="0">
                <a:latin typeface="Times New Roman"/>
                <a:cs typeface="Times New Roman"/>
              </a:rPr>
              <a:t> </a:t>
            </a:r>
            <a:r>
              <a:rPr sz="1000" dirty="0">
                <a:latin typeface="Times New Roman"/>
                <a:cs typeface="Times New Roman"/>
              </a:rPr>
              <a:t>6</a:t>
            </a:r>
            <a:r>
              <a:rPr sz="1000" spc="85" dirty="0">
                <a:latin typeface="Times New Roman"/>
                <a:cs typeface="Times New Roman"/>
              </a:rPr>
              <a:t> </a:t>
            </a:r>
            <a:r>
              <a:rPr sz="1000" spc="-10" dirty="0">
                <a:latin typeface="Times New Roman"/>
                <a:cs typeface="Times New Roman"/>
              </a:rPr>
              <a:t>Months</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Number</a:t>
            </a:r>
            <a:r>
              <a:rPr sz="1000" spc="70" dirty="0">
                <a:latin typeface="Times New Roman"/>
                <a:cs typeface="Times New Roman"/>
              </a:rPr>
              <a:t> </a:t>
            </a:r>
            <a:r>
              <a:rPr sz="1000" dirty="0">
                <a:latin typeface="Times New Roman"/>
                <a:cs typeface="Times New Roman"/>
              </a:rPr>
              <a:t>of</a:t>
            </a:r>
            <a:r>
              <a:rPr sz="1000" spc="85" dirty="0">
                <a:latin typeface="Times New Roman"/>
                <a:cs typeface="Times New Roman"/>
              </a:rPr>
              <a:t> </a:t>
            </a:r>
            <a:r>
              <a:rPr sz="1000" dirty="0">
                <a:latin typeface="Times New Roman"/>
                <a:cs typeface="Times New Roman"/>
              </a:rPr>
              <a:t>Inquiries</a:t>
            </a:r>
            <a:r>
              <a:rPr sz="1000" spc="80" dirty="0">
                <a:latin typeface="Times New Roman"/>
                <a:cs typeface="Times New Roman"/>
              </a:rPr>
              <a:t> </a:t>
            </a:r>
            <a:r>
              <a:rPr sz="1000" dirty="0">
                <a:latin typeface="Times New Roman"/>
                <a:cs typeface="Times New Roman"/>
              </a:rPr>
              <a:t>in</a:t>
            </a:r>
            <a:r>
              <a:rPr sz="1000" spc="90" dirty="0">
                <a:latin typeface="Times New Roman"/>
                <a:cs typeface="Times New Roman"/>
              </a:rPr>
              <a:t> </a:t>
            </a:r>
            <a:r>
              <a:rPr sz="1000" dirty="0">
                <a:latin typeface="Times New Roman"/>
                <a:cs typeface="Times New Roman"/>
              </a:rPr>
              <a:t>Last</a:t>
            </a:r>
            <a:r>
              <a:rPr sz="1000" spc="80" dirty="0">
                <a:latin typeface="Times New Roman"/>
                <a:cs typeface="Times New Roman"/>
              </a:rPr>
              <a:t> </a:t>
            </a:r>
            <a:r>
              <a:rPr sz="1000" dirty="0">
                <a:latin typeface="Times New Roman"/>
                <a:cs typeface="Times New Roman"/>
              </a:rPr>
              <a:t>6</a:t>
            </a:r>
            <a:r>
              <a:rPr sz="1000" spc="90" dirty="0">
                <a:latin typeface="Times New Roman"/>
                <a:cs typeface="Times New Roman"/>
              </a:rPr>
              <a:t> </a:t>
            </a:r>
            <a:r>
              <a:rPr sz="1000" dirty="0">
                <a:latin typeface="Times New Roman"/>
                <a:cs typeface="Times New Roman"/>
              </a:rPr>
              <a:t>Months</a:t>
            </a:r>
            <a:r>
              <a:rPr sz="1000" spc="80" dirty="0">
                <a:latin typeface="Times New Roman"/>
                <a:cs typeface="Times New Roman"/>
              </a:rPr>
              <a:t> </a:t>
            </a:r>
            <a:r>
              <a:rPr sz="1000" dirty="0">
                <a:latin typeface="Times New Roman"/>
                <a:cs typeface="Times New Roman"/>
              </a:rPr>
              <a:t>excluding</a:t>
            </a:r>
            <a:r>
              <a:rPr sz="1000" spc="90" dirty="0">
                <a:latin typeface="Times New Roman"/>
                <a:cs typeface="Times New Roman"/>
              </a:rPr>
              <a:t> </a:t>
            </a:r>
            <a:r>
              <a:rPr sz="1000" dirty="0">
                <a:latin typeface="Times New Roman"/>
                <a:cs typeface="Times New Roman"/>
              </a:rPr>
              <a:t>7</a:t>
            </a:r>
            <a:r>
              <a:rPr sz="1000" spc="95" dirty="0">
                <a:latin typeface="Times New Roman"/>
                <a:cs typeface="Times New Roman"/>
              </a:rPr>
              <a:t> </a:t>
            </a:r>
            <a:r>
              <a:rPr sz="1000" spc="-20" dirty="0">
                <a:latin typeface="Times New Roman"/>
                <a:cs typeface="Times New Roman"/>
              </a:rPr>
              <a:t>days.</a:t>
            </a:r>
            <a:endParaRPr sz="1000">
              <a:latin typeface="Times New Roman"/>
              <a:cs typeface="Times New Roman"/>
            </a:endParaRPr>
          </a:p>
          <a:p>
            <a:pPr marL="194945" indent="-182245">
              <a:lnSpc>
                <a:spcPct val="100000"/>
              </a:lnSpc>
              <a:spcBef>
                <a:spcPts val="190"/>
              </a:spcBef>
              <a:buFont typeface="Arial"/>
              <a:buChar char="•"/>
              <a:tabLst>
                <a:tab pos="194945" algn="l"/>
                <a:tab pos="195580" algn="l"/>
              </a:tabLst>
            </a:pPr>
            <a:r>
              <a:rPr sz="1000" dirty="0">
                <a:latin typeface="Times New Roman"/>
                <a:cs typeface="Times New Roman"/>
              </a:rPr>
              <a:t>Net</a:t>
            </a:r>
            <a:r>
              <a:rPr sz="1000" spc="95" dirty="0">
                <a:latin typeface="Times New Roman"/>
                <a:cs typeface="Times New Roman"/>
              </a:rPr>
              <a:t> </a:t>
            </a:r>
            <a:r>
              <a:rPr sz="1000" dirty="0">
                <a:latin typeface="Times New Roman"/>
                <a:cs typeface="Times New Roman"/>
              </a:rPr>
              <a:t>Fraction</a:t>
            </a:r>
            <a:r>
              <a:rPr sz="1000" spc="125" dirty="0">
                <a:latin typeface="Times New Roman"/>
                <a:cs typeface="Times New Roman"/>
              </a:rPr>
              <a:t> </a:t>
            </a:r>
            <a:r>
              <a:rPr sz="1000" dirty="0">
                <a:latin typeface="Times New Roman"/>
                <a:cs typeface="Times New Roman"/>
              </a:rPr>
              <a:t>Revolving</a:t>
            </a:r>
            <a:r>
              <a:rPr sz="1000" spc="125" dirty="0">
                <a:latin typeface="Times New Roman"/>
                <a:cs typeface="Times New Roman"/>
              </a:rPr>
              <a:t> </a:t>
            </a:r>
            <a:r>
              <a:rPr sz="1000" dirty="0">
                <a:latin typeface="Times New Roman"/>
                <a:cs typeface="Times New Roman"/>
              </a:rPr>
              <a:t>Burden.</a:t>
            </a:r>
            <a:r>
              <a:rPr sz="1000" spc="110" dirty="0">
                <a:latin typeface="Times New Roman"/>
                <a:cs typeface="Times New Roman"/>
              </a:rPr>
              <a:t> </a:t>
            </a:r>
            <a:r>
              <a:rPr sz="1000" dirty="0">
                <a:latin typeface="Times New Roman"/>
                <a:cs typeface="Times New Roman"/>
              </a:rPr>
              <a:t>(Revolving</a:t>
            </a:r>
            <a:r>
              <a:rPr sz="1000" spc="120" dirty="0">
                <a:latin typeface="Times New Roman"/>
                <a:cs typeface="Times New Roman"/>
              </a:rPr>
              <a:t> </a:t>
            </a:r>
            <a:r>
              <a:rPr sz="1000" dirty="0">
                <a:latin typeface="Times New Roman"/>
                <a:cs typeface="Times New Roman"/>
              </a:rPr>
              <a:t>balance</a:t>
            </a:r>
            <a:r>
              <a:rPr sz="1000" spc="114" dirty="0">
                <a:latin typeface="Times New Roman"/>
                <a:cs typeface="Times New Roman"/>
              </a:rPr>
              <a:t> </a:t>
            </a:r>
            <a:r>
              <a:rPr sz="1000" dirty="0">
                <a:latin typeface="Times New Roman"/>
                <a:cs typeface="Times New Roman"/>
              </a:rPr>
              <a:t>divided</a:t>
            </a:r>
            <a:r>
              <a:rPr sz="1000" spc="125" dirty="0">
                <a:latin typeface="Times New Roman"/>
                <a:cs typeface="Times New Roman"/>
              </a:rPr>
              <a:t> </a:t>
            </a:r>
            <a:r>
              <a:rPr sz="1000" dirty="0">
                <a:latin typeface="Times New Roman"/>
                <a:cs typeface="Times New Roman"/>
              </a:rPr>
              <a:t>by</a:t>
            </a:r>
            <a:r>
              <a:rPr sz="1000" spc="125" dirty="0">
                <a:latin typeface="Times New Roman"/>
                <a:cs typeface="Times New Roman"/>
              </a:rPr>
              <a:t> </a:t>
            </a:r>
            <a:r>
              <a:rPr sz="1000" dirty="0">
                <a:latin typeface="Times New Roman"/>
                <a:cs typeface="Times New Roman"/>
              </a:rPr>
              <a:t>credit</a:t>
            </a:r>
            <a:r>
              <a:rPr sz="1000" spc="110" dirty="0">
                <a:latin typeface="Times New Roman"/>
                <a:cs typeface="Times New Roman"/>
              </a:rPr>
              <a:t> </a:t>
            </a:r>
            <a:r>
              <a:rPr sz="1000" spc="-10" dirty="0">
                <a:latin typeface="Times New Roman"/>
                <a:cs typeface="Times New Roman"/>
              </a:rPr>
              <a:t>limit.)</a:t>
            </a:r>
            <a:endParaRPr sz="1000">
              <a:latin typeface="Times New Roman"/>
              <a:cs typeface="Times New Roman"/>
            </a:endParaRPr>
          </a:p>
          <a:p>
            <a:pPr marL="194945" indent="-182245">
              <a:lnSpc>
                <a:spcPct val="100000"/>
              </a:lnSpc>
              <a:spcBef>
                <a:spcPts val="290"/>
              </a:spcBef>
              <a:buFont typeface="Arial"/>
              <a:buChar char="•"/>
              <a:tabLst>
                <a:tab pos="194945" algn="l"/>
                <a:tab pos="195580" algn="l"/>
              </a:tabLst>
            </a:pPr>
            <a:r>
              <a:rPr sz="1000" dirty="0">
                <a:latin typeface="Times New Roman"/>
                <a:cs typeface="Times New Roman"/>
              </a:rPr>
              <a:t>Number</a:t>
            </a:r>
            <a:r>
              <a:rPr sz="1000" spc="110" dirty="0">
                <a:latin typeface="Times New Roman"/>
                <a:cs typeface="Times New Roman"/>
              </a:rPr>
              <a:t> </a:t>
            </a:r>
            <a:r>
              <a:rPr sz="1000" dirty="0">
                <a:latin typeface="Times New Roman"/>
                <a:cs typeface="Times New Roman"/>
              </a:rPr>
              <a:t>Revolving</a:t>
            </a:r>
            <a:r>
              <a:rPr sz="1000" spc="90" dirty="0">
                <a:latin typeface="Times New Roman"/>
                <a:cs typeface="Times New Roman"/>
              </a:rPr>
              <a:t> </a:t>
            </a:r>
            <a:r>
              <a:rPr sz="1000" dirty="0">
                <a:latin typeface="Times New Roman"/>
                <a:cs typeface="Times New Roman"/>
              </a:rPr>
              <a:t>Trades</a:t>
            </a:r>
            <a:r>
              <a:rPr sz="1000" spc="105" dirty="0">
                <a:latin typeface="Times New Roman"/>
                <a:cs typeface="Times New Roman"/>
              </a:rPr>
              <a:t> </a:t>
            </a:r>
            <a:r>
              <a:rPr sz="1000" dirty="0">
                <a:latin typeface="Times New Roman"/>
                <a:cs typeface="Times New Roman"/>
              </a:rPr>
              <a:t>with</a:t>
            </a:r>
            <a:r>
              <a:rPr sz="1000" spc="120" dirty="0">
                <a:latin typeface="Times New Roman"/>
                <a:cs typeface="Times New Roman"/>
              </a:rPr>
              <a:t> </a:t>
            </a:r>
            <a:r>
              <a:rPr sz="1000" spc="-10" dirty="0">
                <a:latin typeface="Times New Roman"/>
                <a:cs typeface="Times New Roman"/>
              </a:rPr>
              <a:t>Balance</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Number</a:t>
            </a:r>
            <a:r>
              <a:rPr sz="1000" spc="110" dirty="0">
                <a:latin typeface="Times New Roman"/>
                <a:cs typeface="Times New Roman"/>
              </a:rPr>
              <a:t> </a:t>
            </a:r>
            <a:r>
              <a:rPr sz="1000" dirty="0">
                <a:latin typeface="Times New Roman"/>
                <a:cs typeface="Times New Roman"/>
              </a:rPr>
              <a:t>Bank/Natl</a:t>
            </a:r>
            <a:r>
              <a:rPr sz="1000" spc="80" dirty="0">
                <a:latin typeface="Times New Roman"/>
                <a:cs typeface="Times New Roman"/>
              </a:rPr>
              <a:t> </a:t>
            </a:r>
            <a:r>
              <a:rPr sz="1000" dirty="0">
                <a:latin typeface="Times New Roman"/>
                <a:cs typeface="Times New Roman"/>
              </a:rPr>
              <a:t>Trades</a:t>
            </a:r>
            <a:r>
              <a:rPr sz="1000" spc="105" dirty="0">
                <a:latin typeface="Times New Roman"/>
                <a:cs typeface="Times New Roman"/>
              </a:rPr>
              <a:t> </a:t>
            </a:r>
            <a:r>
              <a:rPr sz="1000" dirty="0">
                <a:latin typeface="Times New Roman"/>
                <a:cs typeface="Times New Roman"/>
              </a:rPr>
              <a:t>with</a:t>
            </a:r>
            <a:r>
              <a:rPr sz="1000" spc="120" dirty="0">
                <a:latin typeface="Times New Roman"/>
                <a:cs typeface="Times New Roman"/>
              </a:rPr>
              <a:t> </a:t>
            </a:r>
            <a:r>
              <a:rPr sz="1000" dirty="0">
                <a:latin typeface="Times New Roman"/>
                <a:cs typeface="Times New Roman"/>
              </a:rPr>
              <a:t>high</a:t>
            </a:r>
            <a:r>
              <a:rPr sz="1000" spc="120" dirty="0">
                <a:latin typeface="Times New Roman"/>
                <a:cs typeface="Times New Roman"/>
              </a:rPr>
              <a:t> </a:t>
            </a:r>
            <a:r>
              <a:rPr sz="1000" dirty="0">
                <a:latin typeface="Times New Roman"/>
                <a:cs typeface="Times New Roman"/>
              </a:rPr>
              <a:t>utilization</a:t>
            </a:r>
            <a:r>
              <a:rPr sz="1000" spc="120" dirty="0">
                <a:latin typeface="Times New Roman"/>
                <a:cs typeface="Times New Roman"/>
              </a:rPr>
              <a:t> </a:t>
            </a:r>
            <a:r>
              <a:rPr sz="1000" spc="-20" dirty="0">
                <a:latin typeface="Times New Roman"/>
                <a:cs typeface="Times New Roman"/>
              </a:rPr>
              <a:t>ratio</a:t>
            </a:r>
            <a:endParaRPr sz="1000">
              <a:latin typeface="Times New Roman"/>
              <a:cs typeface="Times New Roman"/>
            </a:endParaRPr>
          </a:p>
          <a:p>
            <a:pPr marL="194945" indent="-182245">
              <a:lnSpc>
                <a:spcPct val="100000"/>
              </a:lnSpc>
              <a:spcBef>
                <a:spcPts val="195"/>
              </a:spcBef>
              <a:buFont typeface="Arial"/>
              <a:buChar char="•"/>
              <a:tabLst>
                <a:tab pos="194945" algn="l"/>
                <a:tab pos="195580" algn="l"/>
              </a:tabLst>
            </a:pPr>
            <a:r>
              <a:rPr sz="1000" dirty="0">
                <a:latin typeface="Times New Roman"/>
                <a:cs typeface="Times New Roman"/>
              </a:rPr>
              <a:t>Percent</a:t>
            </a:r>
            <a:r>
              <a:rPr sz="1000" spc="75" dirty="0">
                <a:latin typeface="Times New Roman"/>
                <a:cs typeface="Times New Roman"/>
              </a:rPr>
              <a:t> </a:t>
            </a:r>
            <a:r>
              <a:rPr sz="1000" dirty="0">
                <a:latin typeface="Times New Roman"/>
                <a:cs typeface="Times New Roman"/>
              </a:rPr>
              <a:t>of</a:t>
            </a:r>
            <a:r>
              <a:rPr sz="1000" spc="55" dirty="0">
                <a:latin typeface="Times New Roman"/>
                <a:cs typeface="Times New Roman"/>
              </a:rPr>
              <a:t> </a:t>
            </a:r>
            <a:r>
              <a:rPr sz="1000" dirty="0">
                <a:latin typeface="Times New Roman"/>
                <a:cs typeface="Times New Roman"/>
              </a:rPr>
              <a:t>Trades</a:t>
            </a:r>
            <a:r>
              <a:rPr sz="1000" spc="75" dirty="0">
                <a:latin typeface="Times New Roman"/>
                <a:cs typeface="Times New Roman"/>
              </a:rPr>
              <a:t> </a:t>
            </a:r>
            <a:r>
              <a:rPr sz="1000" dirty="0">
                <a:latin typeface="Times New Roman"/>
                <a:cs typeface="Times New Roman"/>
              </a:rPr>
              <a:t>with</a:t>
            </a:r>
            <a:r>
              <a:rPr sz="1000" spc="90" dirty="0">
                <a:latin typeface="Times New Roman"/>
                <a:cs typeface="Times New Roman"/>
              </a:rPr>
              <a:t> </a:t>
            </a:r>
            <a:r>
              <a:rPr sz="1000" spc="-10" dirty="0">
                <a:latin typeface="Times New Roman"/>
                <a:cs typeface="Times New Roman"/>
              </a:rPr>
              <a:t>Balance</a:t>
            </a:r>
            <a:endParaRPr sz="1000">
              <a:latin typeface="Times New Roman"/>
              <a:cs typeface="Times New Roman"/>
            </a:endParaRPr>
          </a:p>
        </p:txBody>
      </p:sp>
      <p:sp>
        <p:nvSpPr>
          <p:cNvPr id="5" name="object 5"/>
          <p:cNvSpPr txBox="1"/>
          <p:nvPr/>
        </p:nvSpPr>
        <p:spPr>
          <a:xfrm>
            <a:off x="5603185" y="1675384"/>
            <a:ext cx="2846705" cy="607695"/>
          </a:xfrm>
          <a:prstGeom prst="rect">
            <a:avLst/>
          </a:prstGeom>
        </p:spPr>
        <p:txBody>
          <a:bodyPr vert="horz" wrap="square" lIns="0" tIns="9525" rIns="0" bIns="0" rtlCol="0">
            <a:spAutoFit/>
          </a:bodyPr>
          <a:lstStyle/>
          <a:p>
            <a:pPr marL="12700" marR="5080" indent="224154">
              <a:lnSpc>
                <a:spcPct val="101099"/>
              </a:lnSpc>
              <a:spcBef>
                <a:spcPts val="75"/>
              </a:spcBef>
            </a:pPr>
            <a:r>
              <a:rPr sz="1900" dirty="0">
                <a:solidFill>
                  <a:srgbClr val="7030A0"/>
                </a:solidFill>
                <a:latin typeface="Times New Roman"/>
                <a:cs typeface="Times New Roman"/>
              </a:rPr>
              <a:t>Best</a:t>
            </a:r>
            <a:r>
              <a:rPr sz="1900" spc="25" dirty="0">
                <a:solidFill>
                  <a:srgbClr val="7030A0"/>
                </a:solidFill>
                <a:latin typeface="Times New Roman"/>
                <a:cs typeface="Times New Roman"/>
              </a:rPr>
              <a:t> </a:t>
            </a:r>
            <a:r>
              <a:rPr sz="1900" dirty="0">
                <a:solidFill>
                  <a:srgbClr val="7030A0"/>
                </a:solidFill>
                <a:latin typeface="Times New Roman"/>
                <a:cs typeface="Times New Roman"/>
              </a:rPr>
              <a:t>black</a:t>
            </a:r>
            <a:r>
              <a:rPr sz="1900" spc="35" dirty="0">
                <a:solidFill>
                  <a:srgbClr val="7030A0"/>
                </a:solidFill>
                <a:latin typeface="Times New Roman"/>
                <a:cs typeface="Times New Roman"/>
              </a:rPr>
              <a:t> </a:t>
            </a:r>
            <a:r>
              <a:rPr sz="1900" dirty="0">
                <a:solidFill>
                  <a:srgbClr val="7030A0"/>
                </a:solidFill>
                <a:latin typeface="Times New Roman"/>
                <a:cs typeface="Times New Roman"/>
              </a:rPr>
              <a:t>box</a:t>
            </a:r>
            <a:r>
              <a:rPr sz="1900" spc="40" dirty="0">
                <a:solidFill>
                  <a:srgbClr val="7030A0"/>
                </a:solidFill>
                <a:latin typeface="Times New Roman"/>
                <a:cs typeface="Times New Roman"/>
              </a:rPr>
              <a:t> </a:t>
            </a:r>
            <a:r>
              <a:rPr sz="1900" spc="-10" dirty="0">
                <a:solidFill>
                  <a:srgbClr val="7030A0"/>
                </a:solidFill>
                <a:latin typeface="Times New Roman"/>
                <a:cs typeface="Times New Roman"/>
              </a:rPr>
              <a:t>accuracy </a:t>
            </a:r>
            <a:r>
              <a:rPr sz="1900" dirty="0">
                <a:solidFill>
                  <a:srgbClr val="7030A0"/>
                </a:solidFill>
                <a:latin typeface="Times New Roman"/>
                <a:cs typeface="Times New Roman"/>
              </a:rPr>
              <a:t>(boosted</a:t>
            </a:r>
            <a:r>
              <a:rPr sz="1900" spc="40" dirty="0">
                <a:solidFill>
                  <a:srgbClr val="7030A0"/>
                </a:solidFill>
                <a:latin typeface="Times New Roman"/>
                <a:cs typeface="Times New Roman"/>
              </a:rPr>
              <a:t> </a:t>
            </a:r>
            <a:r>
              <a:rPr sz="1900" dirty="0">
                <a:solidFill>
                  <a:srgbClr val="7030A0"/>
                </a:solidFill>
                <a:latin typeface="Times New Roman"/>
                <a:cs typeface="Times New Roman"/>
              </a:rPr>
              <a:t>decision</a:t>
            </a:r>
            <a:r>
              <a:rPr sz="1900" spc="55" dirty="0">
                <a:solidFill>
                  <a:srgbClr val="7030A0"/>
                </a:solidFill>
                <a:latin typeface="Times New Roman"/>
                <a:cs typeface="Times New Roman"/>
              </a:rPr>
              <a:t> </a:t>
            </a:r>
            <a:r>
              <a:rPr sz="1900" dirty="0">
                <a:solidFill>
                  <a:srgbClr val="7030A0"/>
                </a:solidFill>
                <a:latin typeface="Times New Roman"/>
                <a:cs typeface="Times New Roman"/>
              </a:rPr>
              <a:t>trees)</a:t>
            </a:r>
            <a:r>
              <a:rPr sz="1900" spc="40" dirty="0">
                <a:solidFill>
                  <a:srgbClr val="7030A0"/>
                </a:solidFill>
                <a:latin typeface="Times New Roman"/>
                <a:cs typeface="Times New Roman"/>
              </a:rPr>
              <a:t> </a:t>
            </a:r>
            <a:r>
              <a:rPr sz="1900" spc="-25" dirty="0">
                <a:solidFill>
                  <a:srgbClr val="C55A11"/>
                </a:solidFill>
                <a:latin typeface="Times New Roman"/>
                <a:cs typeface="Times New Roman"/>
              </a:rPr>
              <a:t>73%</a:t>
            </a:r>
            <a:endParaRPr sz="19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10C763-7F09-0EDD-63DD-D836635DCB93}"/>
              </a:ext>
            </a:extLst>
          </p:cNvPr>
          <p:cNvSpPr>
            <a:spLocks noGrp="1"/>
          </p:cNvSpPr>
          <p:nvPr>
            <p:ph type="title" idx="4294967295"/>
          </p:nvPr>
        </p:nvSpPr>
        <p:spPr>
          <a:xfrm>
            <a:off x="509700" y="-538609"/>
            <a:ext cx="9273054" cy="538609"/>
          </a:xfrm>
        </p:spPr>
        <p:txBody>
          <a:bodyPr wrap="square" lIns="0" tIns="0" rIns="0" bIns="0" anchor="b">
            <a:spAutoFit/>
          </a:bodyPr>
          <a:lstStyle/>
          <a:p>
            <a:r>
              <a:rPr lang="en-US" dirty="0"/>
              <a:t>Fast Sparse Classification</a:t>
            </a:r>
          </a:p>
        </p:txBody>
      </p:sp>
      <p:grpSp>
        <p:nvGrpSpPr>
          <p:cNvPr id="2" name="object 2">
            <a:extLst>
              <a:ext uri="{C183D7F6-B498-43B3-948B-1728B52AA6E4}">
                <adec:decorative xmlns:adec="http://schemas.microsoft.com/office/drawing/2017/decorative" val="1"/>
              </a:ext>
            </a:extLst>
          </p:cNvPr>
          <p:cNvGrpSpPr/>
          <p:nvPr/>
        </p:nvGrpSpPr>
        <p:grpSpPr>
          <a:xfrm>
            <a:off x="1429870" y="1332087"/>
            <a:ext cx="6834505" cy="3297554"/>
            <a:chOff x="1429870" y="1332087"/>
            <a:chExt cx="6834505" cy="3297554"/>
          </a:xfrm>
        </p:grpSpPr>
        <p:pic>
          <p:nvPicPr>
            <p:cNvPr id="3" name="object 3"/>
            <p:cNvPicPr/>
            <p:nvPr/>
          </p:nvPicPr>
          <p:blipFill>
            <a:blip r:embed="rId2" cstate="print"/>
            <a:stretch>
              <a:fillRect/>
            </a:stretch>
          </p:blipFill>
          <p:spPr>
            <a:xfrm>
              <a:off x="1578363" y="1342250"/>
              <a:ext cx="6674535" cy="3276746"/>
            </a:xfrm>
            <a:prstGeom prst="rect">
              <a:avLst/>
            </a:prstGeom>
          </p:spPr>
        </p:pic>
        <p:sp>
          <p:nvSpPr>
            <p:cNvPr id="4" name="object 4"/>
            <p:cNvSpPr/>
            <p:nvPr/>
          </p:nvSpPr>
          <p:spPr>
            <a:xfrm>
              <a:off x="1434951" y="1337168"/>
              <a:ext cx="6824345" cy="3287395"/>
            </a:xfrm>
            <a:custGeom>
              <a:avLst/>
              <a:gdLst/>
              <a:ahLst/>
              <a:cxnLst/>
              <a:rect l="l" t="t" r="r" b="b"/>
              <a:pathLst>
                <a:path w="6824345" h="3287395">
                  <a:moveTo>
                    <a:pt x="0" y="0"/>
                  </a:moveTo>
                  <a:lnTo>
                    <a:pt x="6823880" y="0"/>
                  </a:lnTo>
                  <a:lnTo>
                    <a:pt x="6823880" y="3287318"/>
                  </a:lnTo>
                  <a:lnTo>
                    <a:pt x="0" y="3287318"/>
                  </a:lnTo>
                  <a:lnTo>
                    <a:pt x="0" y="0"/>
                  </a:lnTo>
                  <a:close/>
                </a:path>
              </a:pathLst>
            </a:custGeom>
            <a:ln w="10161">
              <a:solidFill>
                <a:srgbClr val="B4C3DA"/>
              </a:solidFill>
            </a:ln>
          </p:spPr>
          <p:txBody>
            <a:bodyPr wrap="square" lIns="0" tIns="0" rIns="0" bIns="0" rtlCol="0"/>
            <a:lstStyle/>
            <a:p>
              <a:endParaRPr/>
            </a:p>
          </p:txBody>
        </p:sp>
      </p:grpSp>
      <p:pic>
        <p:nvPicPr>
          <p:cNvPr id="5" name="object 5">
            <a:extLst>
              <a:ext uri="{C183D7F6-B498-43B3-948B-1728B52AA6E4}">
                <adec:decorative xmlns:adec="http://schemas.microsoft.com/office/drawing/2017/decorative" val="1"/>
              </a:ext>
            </a:extLst>
          </p:cNvPr>
          <p:cNvPicPr/>
          <p:nvPr/>
        </p:nvPicPr>
        <p:blipFill>
          <a:blip r:embed="rId3" cstate="print"/>
          <a:stretch>
            <a:fillRect/>
          </a:stretch>
        </p:blipFill>
        <p:spPr>
          <a:xfrm>
            <a:off x="4233105" y="4943741"/>
            <a:ext cx="1117594" cy="1117596"/>
          </a:xfrm>
          <a:prstGeom prst="rect">
            <a:avLst/>
          </a:prstGeom>
        </p:spPr>
      </p:pic>
      <p:sp>
        <p:nvSpPr>
          <p:cNvPr id="8" name="object 8"/>
          <p:cNvSpPr txBox="1"/>
          <p:nvPr/>
        </p:nvSpPr>
        <p:spPr>
          <a:xfrm>
            <a:off x="2796692" y="6085332"/>
            <a:ext cx="96266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Jiachang</a:t>
            </a:r>
            <a:r>
              <a:rPr sz="1400" spc="130" dirty="0">
                <a:latin typeface="Times New Roman"/>
                <a:cs typeface="Times New Roman"/>
              </a:rPr>
              <a:t> </a:t>
            </a:r>
            <a:r>
              <a:rPr sz="1400" spc="-25" dirty="0">
                <a:latin typeface="Times New Roman"/>
                <a:cs typeface="Times New Roman"/>
              </a:rPr>
              <a:t>Liu</a:t>
            </a:r>
            <a:endParaRPr sz="1400">
              <a:latin typeface="Times New Roman"/>
              <a:cs typeface="Times New Roman"/>
            </a:endParaRPr>
          </a:p>
        </p:txBody>
      </p:sp>
      <p:sp>
        <p:nvSpPr>
          <p:cNvPr id="6" name="object 6"/>
          <p:cNvSpPr txBox="1"/>
          <p:nvPr/>
        </p:nvSpPr>
        <p:spPr>
          <a:xfrm>
            <a:off x="4283669" y="6094476"/>
            <a:ext cx="99377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Chudi</a:t>
            </a:r>
            <a:r>
              <a:rPr sz="1400" spc="100" dirty="0">
                <a:latin typeface="Times New Roman"/>
                <a:cs typeface="Times New Roman"/>
              </a:rPr>
              <a:t> </a:t>
            </a:r>
            <a:r>
              <a:rPr sz="1400" spc="-10" dirty="0">
                <a:latin typeface="Times New Roman"/>
                <a:cs typeface="Times New Roman"/>
              </a:rPr>
              <a:t>Zhong</a:t>
            </a:r>
            <a:endParaRPr sz="1400">
              <a:latin typeface="Times New Roman"/>
              <a:cs typeface="Times New Roman"/>
            </a:endParaRPr>
          </a:p>
        </p:txBody>
      </p:sp>
      <p:pic>
        <p:nvPicPr>
          <p:cNvPr id="7" name="object 7">
            <a:extLst>
              <a:ext uri="{C183D7F6-B498-43B3-948B-1728B52AA6E4}">
                <adec:decorative xmlns:adec="http://schemas.microsoft.com/office/drawing/2017/decorative" val="1"/>
              </a:ext>
            </a:extLst>
          </p:cNvPr>
          <p:cNvPicPr/>
          <p:nvPr/>
        </p:nvPicPr>
        <p:blipFill>
          <a:blip r:embed="rId4" cstate="print"/>
          <a:stretch>
            <a:fillRect/>
          </a:stretch>
        </p:blipFill>
        <p:spPr>
          <a:xfrm>
            <a:off x="2710942" y="4933661"/>
            <a:ext cx="1027303" cy="1117596"/>
          </a:xfrm>
          <a:prstGeom prst="rect">
            <a:avLst/>
          </a:prstGeom>
        </p:spPr>
      </p:pic>
      <p:pic>
        <p:nvPicPr>
          <p:cNvPr id="9" name="object 9">
            <a:extLst>
              <a:ext uri="{C183D7F6-B498-43B3-948B-1728B52AA6E4}">
                <adec:decorative xmlns:adec="http://schemas.microsoft.com/office/drawing/2017/decorative" val="1"/>
              </a:ext>
            </a:extLst>
          </p:cNvPr>
          <p:cNvPicPr/>
          <p:nvPr/>
        </p:nvPicPr>
        <p:blipFill>
          <a:blip r:embed="rId5" cstate="print"/>
          <a:stretch>
            <a:fillRect/>
          </a:stretch>
        </p:blipFill>
        <p:spPr>
          <a:xfrm>
            <a:off x="5750864" y="4911661"/>
            <a:ext cx="1195959" cy="1206487"/>
          </a:xfrm>
          <a:prstGeom prst="rect">
            <a:avLst/>
          </a:prstGeom>
        </p:spPr>
      </p:pic>
      <p:sp>
        <p:nvSpPr>
          <p:cNvPr id="10" name="object 10"/>
          <p:cNvSpPr txBox="1"/>
          <p:nvPr/>
        </p:nvSpPr>
        <p:spPr>
          <a:xfrm>
            <a:off x="5851521" y="6137147"/>
            <a:ext cx="106172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Margo</a:t>
            </a:r>
            <a:r>
              <a:rPr sz="1400" spc="75" dirty="0">
                <a:latin typeface="Times New Roman"/>
                <a:cs typeface="Times New Roman"/>
              </a:rPr>
              <a:t> </a:t>
            </a:r>
            <a:r>
              <a:rPr sz="1400" spc="-10" dirty="0">
                <a:latin typeface="Times New Roman"/>
                <a:cs typeface="Times New Roman"/>
              </a:rPr>
              <a:t>Seltzer</a:t>
            </a:r>
            <a:endParaRPr sz="1400">
              <a:latin typeface="Times New Roman"/>
              <a:cs typeface="Times New Roman"/>
            </a:endParaRPr>
          </a:p>
        </p:txBody>
      </p:sp>
      <p:sp>
        <p:nvSpPr>
          <p:cNvPr id="11" name="object 11"/>
          <p:cNvSpPr txBox="1"/>
          <p:nvPr/>
        </p:nvSpPr>
        <p:spPr>
          <a:xfrm>
            <a:off x="7773581" y="4613655"/>
            <a:ext cx="1591310" cy="314960"/>
          </a:xfrm>
          <a:prstGeom prst="rect">
            <a:avLst/>
          </a:prstGeom>
        </p:spPr>
        <p:txBody>
          <a:bodyPr vert="horz" wrap="square" lIns="0" tIns="12700" rIns="0" bIns="0" rtlCol="0">
            <a:spAutoFit/>
          </a:bodyPr>
          <a:lstStyle/>
          <a:p>
            <a:pPr marL="12700">
              <a:lnSpc>
                <a:spcPct val="100000"/>
              </a:lnSpc>
              <a:spcBef>
                <a:spcPts val="100"/>
              </a:spcBef>
            </a:pPr>
            <a:r>
              <a:rPr sz="1900" spc="-30" dirty="0">
                <a:solidFill>
                  <a:srgbClr val="002060"/>
                </a:solidFill>
                <a:latin typeface="Times New Roman"/>
                <a:cs typeface="Times New Roman"/>
              </a:rPr>
              <a:t>AISTATS,</a:t>
            </a:r>
            <a:r>
              <a:rPr sz="1900" spc="-60" dirty="0">
                <a:solidFill>
                  <a:srgbClr val="002060"/>
                </a:solidFill>
                <a:latin typeface="Times New Roman"/>
                <a:cs typeface="Times New Roman"/>
              </a:rPr>
              <a:t> </a:t>
            </a:r>
            <a:r>
              <a:rPr sz="1900" spc="-20" dirty="0">
                <a:solidFill>
                  <a:srgbClr val="002060"/>
                </a:solidFill>
                <a:latin typeface="Times New Roman"/>
                <a:cs typeface="Times New Roman"/>
              </a:rPr>
              <a:t>2022</a:t>
            </a:r>
            <a:endParaRPr sz="19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3225" y="1423415"/>
            <a:ext cx="2938145" cy="558800"/>
          </a:xfrm>
          <a:prstGeom prst="rect">
            <a:avLst/>
          </a:prstGeom>
        </p:spPr>
        <p:txBody>
          <a:bodyPr vert="horz" wrap="square" lIns="0" tIns="12700" rIns="0" bIns="0" rtlCol="0">
            <a:spAutoFit/>
          </a:bodyPr>
          <a:lstStyle/>
          <a:p>
            <a:pPr marL="12700">
              <a:lnSpc>
                <a:spcPct val="100000"/>
              </a:lnSpc>
              <a:spcBef>
                <a:spcPts val="100"/>
              </a:spcBef>
            </a:pPr>
            <a:r>
              <a:rPr dirty="0"/>
              <a:t>About</a:t>
            </a:r>
            <a:r>
              <a:rPr spc="50" dirty="0"/>
              <a:t> </a:t>
            </a:r>
            <a:r>
              <a:rPr dirty="0"/>
              <a:t>the</a:t>
            </a:r>
            <a:r>
              <a:rPr spc="60" dirty="0"/>
              <a:t> </a:t>
            </a:r>
            <a:r>
              <a:rPr spc="-20" dirty="0"/>
              <a:t>data</a:t>
            </a:r>
          </a:p>
        </p:txBody>
      </p:sp>
      <p:sp>
        <p:nvSpPr>
          <p:cNvPr id="7" name="object 7"/>
          <p:cNvSpPr txBox="1"/>
          <p:nvPr/>
        </p:nvSpPr>
        <p:spPr>
          <a:xfrm>
            <a:off x="669878" y="1950211"/>
            <a:ext cx="1507490" cy="507365"/>
          </a:xfrm>
          <a:prstGeom prst="rect">
            <a:avLst/>
          </a:prstGeom>
        </p:spPr>
        <p:txBody>
          <a:bodyPr vert="horz" wrap="square" lIns="0" tIns="70485" rIns="0" bIns="0" rtlCol="0">
            <a:spAutoFit/>
          </a:bodyPr>
          <a:lstStyle/>
          <a:p>
            <a:pPr marL="194945" indent="-182245">
              <a:lnSpc>
                <a:spcPct val="100000"/>
              </a:lnSpc>
              <a:spcBef>
                <a:spcPts val="555"/>
              </a:spcBef>
              <a:buFont typeface="Arial"/>
              <a:buChar char="•"/>
              <a:tabLst>
                <a:tab pos="194945" algn="l"/>
                <a:tab pos="195580" algn="l"/>
              </a:tabLst>
            </a:pPr>
            <a:r>
              <a:rPr sz="1200" dirty="0">
                <a:latin typeface="Times New Roman"/>
                <a:cs typeface="Times New Roman"/>
              </a:rPr>
              <a:t>~10K</a:t>
            </a:r>
            <a:r>
              <a:rPr sz="1200" spc="-5" dirty="0">
                <a:latin typeface="Times New Roman"/>
                <a:cs typeface="Times New Roman"/>
              </a:rPr>
              <a:t> </a:t>
            </a:r>
            <a:r>
              <a:rPr sz="1200" dirty="0">
                <a:latin typeface="Times New Roman"/>
                <a:cs typeface="Times New Roman"/>
              </a:rPr>
              <a:t>loan</a:t>
            </a:r>
            <a:r>
              <a:rPr sz="1200" spc="-5" dirty="0">
                <a:latin typeface="Times New Roman"/>
                <a:cs typeface="Times New Roman"/>
              </a:rPr>
              <a:t> </a:t>
            </a:r>
            <a:r>
              <a:rPr sz="1200" spc="-10" dirty="0">
                <a:latin typeface="Times New Roman"/>
                <a:cs typeface="Times New Roman"/>
              </a:rPr>
              <a:t>applicants</a:t>
            </a:r>
            <a:endParaRPr sz="1200">
              <a:latin typeface="Times New Roman"/>
              <a:cs typeface="Times New Roman"/>
            </a:endParaRPr>
          </a:p>
          <a:p>
            <a:pPr marL="194945" indent="-182245">
              <a:lnSpc>
                <a:spcPct val="100000"/>
              </a:lnSpc>
              <a:spcBef>
                <a:spcPts val="455"/>
              </a:spcBef>
              <a:buFont typeface="Arial"/>
              <a:buChar char="•"/>
              <a:tabLst>
                <a:tab pos="194945" algn="l"/>
                <a:tab pos="195580" algn="l"/>
              </a:tabLst>
            </a:pPr>
            <a:r>
              <a:rPr sz="1200" spc="-10" dirty="0">
                <a:latin typeface="Times New Roman"/>
                <a:cs typeface="Times New Roman"/>
              </a:rPr>
              <a:t>Factors:</a:t>
            </a:r>
            <a:endParaRPr sz="1200">
              <a:latin typeface="Times New Roman"/>
              <a:cs typeface="Times New Roman"/>
            </a:endParaRPr>
          </a:p>
        </p:txBody>
      </p:sp>
      <p:sp>
        <p:nvSpPr>
          <p:cNvPr id="8" name="object 8"/>
          <p:cNvSpPr txBox="1"/>
          <p:nvPr/>
        </p:nvSpPr>
        <p:spPr>
          <a:xfrm>
            <a:off x="1035638" y="2435859"/>
            <a:ext cx="4260215" cy="4143375"/>
          </a:xfrm>
          <a:prstGeom prst="rect">
            <a:avLst/>
          </a:prstGeom>
        </p:spPr>
        <p:txBody>
          <a:bodyPr vert="horz" wrap="square" lIns="0" tIns="40005" rIns="0" bIns="0" rtlCol="0">
            <a:spAutoFit/>
          </a:bodyPr>
          <a:lstStyle/>
          <a:p>
            <a:pPr marL="194945" indent="-182245">
              <a:lnSpc>
                <a:spcPct val="100000"/>
              </a:lnSpc>
              <a:spcBef>
                <a:spcPts val="315"/>
              </a:spcBef>
              <a:buFont typeface="Arial"/>
              <a:buChar char="•"/>
              <a:tabLst>
                <a:tab pos="194945" algn="l"/>
                <a:tab pos="195580" algn="l"/>
              </a:tabLst>
            </a:pPr>
            <a:r>
              <a:rPr sz="1000" dirty="0">
                <a:latin typeface="Times New Roman"/>
                <a:cs typeface="Times New Roman"/>
              </a:rPr>
              <a:t>External</a:t>
            </a:r>
            <a:r>
              <a:rPr sz="1000" spc="95" dirty="0">
                <a:latin typeface="Times New Roman"/>
                <a:cs typeface="Times New Roman"/>
              </a:rPr>
              <a:t> </a:t>
            </a:r>
            <a:r>
              <a:rPr sz="1000" dirty="0">
                <a:latin typeface="Times New Roman"/>
                <a:cs typeface="Times New Roman"/>
              </a:rPr>
              <a:t>Risk</a:t>
            </a:r>
            <a:r>
              <a:rPr sz="1000" spc="114" dirty="0">
                <a:latin typeface="Times New Roman"/>
                <a:cs typeface="Times New Roman"/>
              </a:rPr>
              <a:t> </a:t>
            </a:r>
            <a:r>
              <a:rPr sz="1000" spc="-10" dirty="0">
                <a:latin typeface="Times New Roman"/>
                <a:cs typeface="Times New Roman"/>
              </a:rPr>
              <a:t>Estimate</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Months</a:t>
            </a:r>
            <a:r>
              <a:rPr sz="1000" spc="90" dirty="0">
                <a:latin typeface="Times New Roman"/>
                <a:cs typeface="Times New Roman"/>
              </a:rPr>
              <a:t> </a:t>
            </a:r>
            <a:r>
              <a:rPr sz="1000" dirty="0">
                <a:latin typeface="Times New Roman"/>
                <a:cs typeface="Times New Roman"/>
              </a:rPr>
              <a:t>Since</a:t>
            </a:r>
            <a:r>
              <a:rPr sz="1000" spc="95" dirty="0">
                <a:latin typeface="Times New Roman"/>
                <a:cs typeface="Times New Roman"/>
              </a:rPr>
              <a:t> </a:t>
            </a:r>
            <a:r>
              <a:rPr sz="1000" dirty="0">
                <a:latin typeface="Times New Roman"/>
                <a:cs typeface="Times New Roman"/>
              </a:rPr>
              <a:t>Oldest</a:t>
            </a:r>
            <a:r>
              <a:rPr sz="1000" spc="65" dirty="0">
                <a:latin typeface="Times New Roman"/>
                <a:cs typeface="Times New Roman"/>
              </a:rPr>
              <a:t> </a:t>
            </a:r>
            <a:r>
              <a:rPr sz="1000" dirty="0">
                <a:latin typeface="Times New Roman"/>
                <a:cs typeface="Times New Roman"/>
              </a:rPr>
              <a:t>Trade</a:t>
            </a:r>
            <a:r>
              <a:rPr sz="1000" spc="100" dirty="0">
                <a:latin typeface="Times New Roman"/>
                <a:cs typeface="Times New Roman"/>
              </a:rPr>
              <a:t> </a:t>
            </a:r>
            <a:r>
              <a:rPr sz="1000" spc="-20" dirty="0">
                <a:latin typeface="Times New Roman"/>
                <a:cs typeface="Times New Roman"/>
              </a:rPr>
              <a:t>Open</a:t>
            </a:r>
            <a:endParaRPr sz="1000">
              <a:latin typeface="Times New Roman"/>
              <a:cs typeface="Times New Roman"/>
            </a:endParaRPr>
          </a:p>
          <a:p>
            <a:pPr marL="194945" indent="-182245">
              <a:lnSpc>
                <a:spcPct val="100000"/>
              </a:lnSpc>
              <a:spcBef>
                <a:spcPts val="195"/>
              </a:spcBef>
              <a:buFont typeface="Arial"/>
              <a:buChar char="•"/>
              <a:tabLst>
                <a:tab pos="194945" algn="l"/>
                <a:tab pos="195580" algn="l"/>
              </a:tabLst>
            </a:pPr>
            <a:r>
              <a:rPr sz="1000" dirty="0">
                <a:latin typeface="Times New Roman"/>
                <a:cs typeface="Times New Roman"/>
              </a:rPr>
              <a:t>Months</a:t>
            </a:r>
            <a:r>
              <a:rPr sz="1000" spc="85" dirty="0">
                <a:latin typeface="Times New Roman"/>
                <a:cs typeface="Times New Roman"/>
              </a:rPr>
              <a:t> </a:t>
            </a:r>
            <a:r>
              <a:rPr sz="1000" dirty="0">
                <a:latin typeface="Times New Roman"/>
                <a:cs typeface="Times New Roman"/>
              </a:rPr>
              <a:t>Since</a:t>
            </a:r>
            <a:r>
              <a:rPr sz="1000" spc="95" dirty="0">
                <a:latin typeface="Times New Roman"/>
                <a:cs typeface="Times New Roman"/>
              </a:rPr>
              <a:t> </a:t>
            </a:r>
            <a:r>
              <a:rPr sz="1000" dirty="0">
                <a:latin typeface="Times New Roman"/>
                <a:cs typeface="Times New Roman"/>
              </a:rPr>
              <a:t>Most</a:t>
            </a:r>
            <a:r>
              <a:rPr sz="1000" spc="90" dirty="0">
                <a:latin typeface="Times New Roman"/>
                <a:cs typeface="Times New Roman"/>
              </a:rPr>
              <a:t> </a:t>
            </a:r>
            <a:r>
              <a:rPr sz="1000" dirty="0">
                <a:latin typeface="Times New Roman"/>
                <a:cs typeface="Times New Roman"/>
              </a:rPr>
              <a:t>Recent</a:t>
            </a:r>
            <a:r>
              <a:rPr sz="1000" spc="65" dirty="0">
                <a:latin typeface="Times New Roman"/>
                <a:cs typeface="Times New Roman"/>
              </a:rPr>
              <a:t> </a:t>
            </a:r>
            <a:r>
              <a:rPr sz="1000" dirty="0">
                <a:latin typeface="Times New Roman"/>
                <a:cs typeface="Times New Roman"/>
              </a:rPr>
              <a:t>Trade</a:t>
            </a:r>
            <a:r>
              <a:rPr sz="1000" spc="95" dirty="0">
                <a:latin typeface="Times New Roman"/>
                <a:cs typeface="Times New Roman"/>
              </a:rPr>
              <a:t> </a:t>
            </a:r>
            <a:r>
              <a:rPr sz="1000" spc="-20" dirty="0">
                <a:latin typeface="Times New Roman"/>
                <a:cs typeface="Times New Roman"/>
              </a:rPr>
              <a:t>Open</a:t>
            </a:r>
            <a:endParaRPr sz="1000">
              <a:latin typeface="Times New Roman"/>
              <a:cs typeface="Times New Roman"/>
            </a:endParaRPr>
          </a:p>
          <a:p>
            <a:pPr marL="194945" indent="-182245">
              <a:lnSpc>
                <a:spcPct val="100000"/>
              </a:lnSpc>
              <a:spcBef>
                <a:spcPts val="190"/>
              </a:spcBef>
              <a:buFont typeface="Arial"/>
              <a:buChar char="•"/>
              <a:tabLst>
                <a:tab pos="194945" algn="l"/>
                <a:tab pos="195580" algn="l"/>
              </a:tabLst>
            </a:pPr>
            <a:r>
              <a:rPr sz="1000" dirty="0">
                <a:latin typeface="Times New Roman"/>
                <a:cs typeface="Times New Roman"/>
              </a:rPr>
              <a:t>Average</a:t>
            </a:r>
            <a:r>
              <a:rPr sz="1000" spc="55" dirty="0">
                <a:latin typeface="Times New Roman"/>
                <a:cs typeface="Times New Roman"/>
              </a:rPr>
              <a:t> </a:t>
            </a:r>
            <a:r>
              <a:rPr sz="1000" dirty="0">
                <a:latin typeface="Times New Roman"/>
                <a:cs typeface="Times New Roman"/>
              </a:rPr>
              <a:t>Months</a:t>
            </a:r>
            <a:r>
              <a:rPr sz="1000" spc="60" dirty="0">
                <a:latin typeface="Times New Roman"/>
                <a:cs typeface="Times New Roman"/>
              </a:rPr>
              <a:t> </a:t>
            </a:r>
            <a:r>
              <a:rPr sz="1000" dirty="0">
                <a:latin typeface="Times New Roman"/>
                <a:cs typeface="Times New Roman"/>
              </a:rPr>
              <a:t>In</a:t>
            </a:r>
            <a:r>
              <a:rPr sz="1000" spc="70" dirty="0">
                <a:latin typeface="Times New Roman"/>
                <a:cs typeface="Times New Roman"/>
              </a:rPr>
              <a:t> </a:t>
            </a:r>
            <a:r>
              <a:rPr sz="1000" spc="-20" dirty="0">
                <a:latin typeface="Times New Roman"/>
                <a:cs typeface="Times New Roman"/>
              </a:rPr>
              <a:t>File</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Number</a:t>
            </a:r>
            <a:r>
              <a:rPr sz="1000" spc="120" dirty="0">
                <a:latin typeface="Times New Roman"/>
                <a:cs typeface="Times New Roman"/>
              </a:rPr>
              <a:t> </a:t>
            </a:r>
            <a:r>
              <a:rPr sz="1000" dirty="0">
                <a:latin typeface="Times New Roman"/>
                <a:cs typeface="Times New Roman"/>
              </a:rPr>
              <a:t>of</a:t>
            </a:r>
            <a:r>
              <a:rPr sz="1000" spc="120" dirty="0">
                <a:latin typeface="Times New Roman"/>
                <a:cs typeface="Times New Roman"/>
              </a:rPr>
              <a:t> </a:t>
            </a:r>
            <a:r>
              <a:rPr sz="1000" dirty="0">
                <a:latin typeface="Times New Roman"/>
                <a:cs typeface="Times New Roman"/>
              </a:rPr>
              <a:t>Satisfactory</a:t>
            </a:r>
            <a:r>
              <a:rPr sz="1000" spc="100" dirty="0">
                <a:latin typeface="Times New Roman"/>
                <a:cs typeface="Times New Roman"/>
              </a:rPr>
              <a:t> </a:t>
            </a:r>
            <a:r>
              <a:rPr sz="1000" spc="-10" dirty="0">
                <a:latin typeface="Times New Roman"/>
                <a:cs typeface="Times New Roman"/>
              </a:rPr>
              <a:t>Trades</a:t>
            </a:r>
            <a:endParaRPr sz="1000">
              <a:latin typeface="Times New Roman"/>
              <a:cs typeface="Times New Roman"/>
            </a:endParaRPr>
          </a:p>
          <a:p>
            <a:pPr marL="194945" indent="-182245">
              <a:lnSpc>
                <a:spcPct val="100000"/>
              </a:lnSpc>
              <a:spcBef>
                <a:spcPts val="195"/>
              </a:spcBef>
              <a:buFont typeface="Arial"/>
              <a:buChar char="•"/>
              <a:tabLst>
                <a:tab pos="194945" algn="l"/>
                <a:tab pos="195580" algn="l"/>
              </a:tabLst>
            </a:pPr>
            <a:r>
              <a:rPr sz="1000" dirty="0">
                <a:latin typeface="Times New Roman"/>
                <a:cs typeface="Times New Roman"/>
              </a:rPr>
              <a:t>Number</a:t>
            </a:r>
            <a:r>
              <a:rPr sz="1000" spc="65" dirty="0">
                <a:latin typeface="Times New Roman"/>
                <a:cs typeface="Times New Roman"/>
              </a:rPr>
              <a:t> </a:t>
            </a:r>
            <a:r>
              <a:rPr sz="1000" dirty="0">
                <a:latin typeface="Times New Roman"/>
                <a:cs typeface="Times New Roman"/>
              </a:rPr>
              <a:t>Trades</a:t>
            </a:r>
            <a:r>
              <a:rPr sz="1000" spc="85" dirty="0">
                <a:latin typeface="Times New Roman"/>
                <a:cs typeface="Times New Roman"/>
              </a:rPr>
              <a:t> </a:t>
            </a:r>
            <a:r>
              <a:rPr sz="1000" dirty="0">
                <a:latin typeface="Times New Roman"/>
                <a:cs typeface="Times New Roman"/>
              </a:rPr>
              <a:t>60+</a:t>
            </a:r>
            <a:r>
              <a:rPr sz="1000" spc="110" dirty="0">
                <a:latin typeface="Times New Roman"/>
                <a:cs typeface="Times New Roman"/>
              </a:rPr>
              <a:t> </a:t>
            </a:r>
            <a:r>
              <a:rPr sz="1000" spc="-20" dirty="0">
                <a:latin typeface="Times New Roman"/>
                <a:cs typeface="Times New Roman"/>
              </a:rPr>
              <a:t>Ever</a:t>
            </a:r>
            <a:endParaRPr sz="1000">
              <a:latin typeface="Times New Roman"/>
              <a:cs typeface="Times New Roman"/>
            </a:endParaRPr>
          </a:p>
          <a:p>
            <a:pPr marL="194945" indent="-182245">
              <a:lnSpc>
                <a:spcPct val="100000"/>
              </a:lnSpc>
              <a:spcBef>
                <a:spcPts val="190"/>
              </a:spcBef>
              <a:buFont typeface="Arial"/>
              <a:buChar char="•"/>
              <a:tabLst>
                <a:tab pos="194945" algn="l"/>
                <a:tab pos="195580" algn="l"/>
              </a:tabLst>
            </a:pPr>
            <a:r>
              <a:rPr sz="1000" dirty="0">
                <a:latin typeface="Times New Roman"/>
                <a:cs typeface="Times New Roman"/>
              </a:rPr>
              <a:t>Number</a:t>
            </a:r>
            <a:r>
              <a:rPr sz="1000" spc="65" dirty="0">
                <a:latin typeface="Times New Roman"/>
                <a:cs typeface="Times New Roman"/>
              </a:rPr>
              <a:t> </a:t>
            </a:r>
            <a:r>
              <a:rPr sz="1000" dirty="0">
                <a:latin typeface="Times New Roman"/>
                <a:cs typeface="Times New Roman"/>
              </a:rPr>
              <a:t>Trades</a:t>
            </a:r>
            <a:r>
              <a:rPr sz="1000" spc="85" dirty="0">
                <a:latin typeface="Times New Roman"/>
                <a:cs typeface="Times New Roman"/>
              </a:rPr>
              <a:t> </a:t>
            </a:r>
            <a:r>
              <a:rPr sz="1000" dirty="0">
                <a:latin typeface="Times New Roman"/>
                <a:cs typeface="Times New Roman"/>
              </a:rPr>
              <a:t>90+</a:t>
            </a:r>
            <a:r>
              <a:rPr sz="1000" spc="110" dirty="0">
                <a:latin typeface="Times New Roman"/>
                <a:cs typeface="Times New Roman"/>
              </a:rPr>
              <a:t> </a:t>
            </a:r>
            <a:r>
              <a:rPr sz="1000" spc="-20" dirty="0">
                <a:latin typeface="Times New Roman"/>
                <a:cs typeface="Times New Roman"/>
              </a:rPr>
              <a:t>Ever</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Number</a:t>
            </a:r>
            <a:r>
              <a:rPr sz="1000" spc="65" dirty="0">
                <a:latin typeface="Times New Roman"/>
                <a:cs typeface="Times New Roman"/>
              </a:rPr>
              <a:t> </a:t>
            </a:r>
            <a:r>
              <a:rPr sz="1000" dirty="0">
                <a:latin typeface="Times New Roman"/>
                <a:cs typeface="Times New Roman"/>
              </a:rPr>
              <a:t>of</a:t>
            </a:r>
            <a:r>
              <a:rPr sz="1000" spc="45" dirty="0">
                <a:latin typeface="Times New Roman"/>
                <a:cs typeface="Times New Roman"/>
              </a:rPr>
              <a:t> </a:t>
            </a:r>
            <a:r>
              <a:rPr sz="1000" dirty="0">
                <a:latin typeface="Times New Roman"/>
                <a:cs typeface="Times New Roman"/>
              </a:rPr>
              <a:t>Total</a:t>
            </a:r>
            <a:r>
              <a:rPr sz="1000" spc="45" dirty="0">
                <a:latin typeface="Times New Roman"/>
                <a:cs typeface="Times New Roman"/>
              </a:rPr>
              <a:t> </a:t>
            </a:r>
            <a:r>
              <a:rPr sz="1000" spc="-10" dirty="0">
                <a:latin typeface="Times New Roman"/>
                <a:cs typeface="Times New Roman"/>
              </a:rPr>
              <a:t>Trades</a:t>
            </a:r>
            <a:endParaRPr sz="1000">
              <a:latin typeface="Times New Roman"/>
              <a:cs typeface="Times New Roman"/>
            </a:endParaRPr>
          </a:p>
          <a:p>
            <a:pPr marL="194945" indent="-182245">
              <a:lnSpc>
                <a:spcPct val="100000"/>
              </a:lnSpc>
              <a:spcBef>
                <a:spcPts val="290"/>
              </a:spcBef>
              <a:buFont typeface="Arial"/>
              <a:buChar char="•"/>
              <a:tabLst>
                <a:tab pos="194945" algn="l"/>
                <a:tab pos="195580" algn="l"/>
              </a:tabLst>
            </a:pPr>
            <a:r>
              <a:rPr sz="1000" dirty="0">
                <a:latin typeface="Times New Roman"/>
                <a:cs typeface="Times New Roman"/>
              </a:rPr>
              <a:t>Number</a:t>
            </a:r>
            <a:r>
              <a:rPr sz="1000" spc="50" dirty="0">
                <a:latin typeface="Times New Roman"/>
                <a:cs typeface="Times New Roman"/>
              </a:rPr>
              <a:t> </a:t>
            </a:r>
            <a:r>
              <a:rPr sz="1000" dirty="0">
                <a:latin typeface="Times New Roman"/>
                <a:cs typeface="Times New Roman"/>
              </a:rPr>
              <a:t>Trades</a:t>
            </a:r>
            <a:r>
              <a:rPr sz="1000" spc="70" dirty="0">
                <a:latin typeface="Times New Roman"/>
                <a:cs typeface="Times New Roman"/>
              </a:rPr>
              <a:t> </a:t>
            </a:r>
            <a:r>
              <a:rPr sz="1000" dirty="0">
                <a:latin typeface="Times New Roman"/>
                <a:cs typeface="Times New Roman"/>
              </a:rPr>
              <a:t>Open</a:t>
            </a:r>
            <a:r>
              <a:rPr sz="1000" spc="80" dirty="0">
                <a:latin typeface="Times New Roman"/>
                <a:cs typeface="Times New Roman"/>
              </a:rPr>
              <a:t> </a:t>
            </a:r>
            <a:r>
              <a:rPr sz="1000" dirty="0">
                <a:latin typeface="Times New Roman"/>
                <a:cs typeface="Times New Roman"/>
              </a:rPr>
              <a:t>In</a:t>
            </a:r>
            <a:r>
              <a:rPr sz="1000" spc="80" dirty="0">
                <a:latin typeface="Times New Roman"/>
                <a:cs typeface="Times New Roman"/>
              </a:rPr>
              <a:t> </a:t>
            </a:r>
            <a:r>
              <a:rPr sz="1000" dirty="0">
                <a:latin typeface="Times New Roman"/>
                <a:cs typeface="Times New Roman"/>
              </a:rPr>
              <a:t>Last</a:t>
            </a:r>
            <a:r>
              <a:rPr sz="1000" spc="70" dirty="0">
                <a:latin typeface="Times New Roman"/>
                <a:cs typeface="Times New Roman"/>
              </a:rPr>
              <a:t> </a:t>
            </a:r>
            <a:r>
              <a:rPr sz="1000" dirty="0">
                <a:latin typeface="Times New Roman"/>
                <a:cs typeface="Times New Roman"/>
              </a:rPr>
              <a:t>12</a:t>
            </a:r>
            <a:r>
              <a:rPr sz="1000" spc="85" dirty="0">
                <a:latin typeface="Times New Roman"/>
                <a:cs typeface="Times New Roman"/>
              </a:rPr>
              <a:t> </a:t>
            </a:r>
            <a:r>
              <a:rPr sz="1000" spc="-10" dirty="0">
                <a:latin typeface="Times New Roman"/>
                <a:cs typeface="Times New Roman"/>
              </a:rPr>
              <a:t>Months</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Percent</a:t>
            </a:r>
            <a:r>
              <a:rPr sz="1000" spc="70" dirty="0">
                <a:latin typeface="Times New Roman"/>
                <a:cs typeface="Times New Roman"/>
              </a:rPr>
              <a:t> </a:t>
            </a:r>
            <a:r>
              <a:rPr sz="1000" dirty="0">
                <a:latin typeface="Times New Roman"/>
                <a:cs typeface="Times New Roman"/>
              </a:rPr>
              <a:t>Trades</a:t>
            </a:r>
            <a:r>
              <a:rPr sz="1000" spc="100" dirty="0">
                <a:latin typeface="Times New Roman"/>
                <a:cs typeface="Times New Roman"/>
              </a:rPr>
              <a:t> </a:t>
            </a:r>
            <a:r>
              <a:rPr sz="1000" dirty="0">
                <a:latin typeface="Times New Roman"/>
                <a:cs typeface="Times New Roman"/>
              </a:rPr>
              <a:t>Never</a:t>
            </a:r>
            <a:r>
              <a:rPr sz="1000" spc="105" dirty="0">
                <a:latin typeface="Times New Roman"/>
                <a:cs typeface="Times New Roman"/>
              </a:rPr>
              <a:t> </a:t>
            </a:r>
            <a:r>
              <a:rPr sz="1000" spc="-10" dirty="0">
                <a:latin typeface="Times New Roman"/>
                <a:cs typeface="Times New Roman"/>
              </a:rPr>
              <a:t>Delinquent</a:t>
            </a:r>
            <a:endParaRPr sz="1000">
              <a:latin typeface="Times New Roman"/>
              <a:cs typeface="Times New Roman"/>
            </a:endParaRPr>
          </a:p>
          <a:p>
            <a:pPr marL="194945" indent="-182245">
              <a:lnSpc>
                <a:spcPct val="100000"/>
              </a:lnSpc>
              <a:spcBef>
                <a:spcPts val="190"/>
              </a:spcBef>
              <a:buFont typeface="Arial"/>
              <a:buChar char="•"/>
              <a:tabLst>
                <a:tab pos="194945" algn="l"/>
                <a:tab pos="195580" algn="l"/>
              </a:tabLst>
            </a:pPr>
            <a:r>
              <a:rPr sz="1000" dirty="0">
                <a:latin typeface="Times New Roman"/>
                <a:cs typeface="Times New Roman"/>
              </a:rPr>
              <a:t>Months</a:t>
            </a:r>
            <a:r>
              <a:rPr sz="1000" spc="90" dirty="0">
                <a:latin typeface="Times New Roman"/>
                <a:cs typeface="Times New Roman"/>
              </a:rPr>
              <a:t> </a:t>
            </a:r>
            <a:r>
              <a:rPr sz="1000" dirty="0">
                <a:latin typeface="Times New Roman"/>
                <a:cs typeface="Times New Roman"/>
              </a:rPr>
              <a:t>Since</a:t>
            </a:r>
            <a:r>
              <a:rPr sz="1000" spc="105" dirty="0">
                <a:latin typeface="Times New Roman"/>
                <a:cs typeface="Times New Roman"/>
              </a:rPr>
              <a:t> </a:t>
            </a:r>
            <a:r>
              <a:rPr sz="1000" dirty="0">
                <a:latin typeface="Times New Roman"/>
                <a:cs typeface="Times New Roman"/>
              </a:rPr>
              <a:t>Most</a:t>
            </a:r>
            <a:r>
              <a:rPr sz="1000" spc="95" dirty="0">
                <a:latin typeface="Times New Roman"/>
                <a:cs typeface="Times New Roman"/>
              </a:rPr>
              <a:t> </a:t>
            </a:r>
            <a:r>
              <a:rPr sz="1000" dirty="0">
                <a:latin typeface="Times New Roman"/>
                <a:cs typeface="Times New Roman"/>
              </a:rPr>
              <a:t>Recent</a:t>
            </a:r>
            <a:r>
              <a:rPr sz="1000" spc="95" dirty="0">
                <a:latin typeface="Times New Roman"/>
                <a:cs typeface="Times New Roman"/>
              </a:rPr>
              <a:t> </a:t>
            </a:r>
            <a:r>
              <a:rPr sz="1000" spc="-10" dirty="0">
                <a:latin typeface="Times New Roman"/>
                <a:cs typeface="Times New Roman"/>
              </a:rPr>
              <a:t>Delinquency</a:t>
            </a:r>
            <a:endParaRPr sz="1000">
              <a:latin typeface="Times New Roman"/>
              <a:cs typeface="Times New Roman"/>
            </a:endParaRPr>
          </a:p>
          <a:p>
            <a:pPr marL="194945" indent="-182245">
              <a:lnSpc>
                <a:spcPct val="100000"/>
              </a:lnSpc>
              <a:spcBef>
                <a:spcPts val="195"/>
              </a:spcBef>
              <a:buFont typeface="Arial"/>
              <a:buChar char="•"/>
              <a:tabLst>
                <a:tab pos="194945" algn="l"/>
                <a:tab pos="195580" algn="l"/>
              </a:tabLst>
            </a:pPr>
            <a:r>
              <a:rPr sz="1000" dirty="0">
                <a:latin typeface="Times New Roman"/>
                <a:cs typeface="Times New Roman"/>
              </a:rPr>
              <a:t>Max</a:t>
            </a:r>
            <a:r>
              <a:rPr sz="1000" spc="95" dirty="0">
                <a:latin typeface="Times New Roman"/>
                <a:cs typeface="Times New Roman"/>
              </a:rPr>
              <a:t> </a:t>
            </a:r>
            <a:r>
              <a:rPr sz="1000" dirty="0">
                <a:latin typeface="Times New Roman"/>
                <a:cs typeface="Times New Roman"/>
              </a:rPr>
              <a:t>Delinquency</a:t>
            </a:r>
            <a:r>
              <a:rPr sz="1000" spc="100" dirty="0">
                <a:latin typeface="Times New Roman"/>
                <a:cs typeface="Times New Roman"/>
              </a:rPr>
              <a:t> </a:t>
            </a:r>
            <a:r>
              <a:rPr sz="1000" dirty="0">
                <a:latin typeface="Times New Roman"/>
                <a:cs typeface="Times New Roman"/>
              </a:rPr>
              <a:t>/</a:t>
            </a:r>
            <a:r>
              <a:rPr sz="1000" spc="85" dirty="0">
                <a:latin typeface="Times New Roman"/>
                <a:cs typeface="Times New Roman"/>
              </a:rPr>
              <a:t> </a:t>
            </a:r>
            <a:r>
              <a:rPr sz="1000" dirty="0">
                <a:latin typeface="Times New Roman"/>
                <a:cs typeface="Times New Roman"/>
              </a:rPr>
              <a:t>Public</a:t>
            </a:r>
            <a:r>
              <a:rPr sz="1000" spc="90" dirty="0">
                <a:latin typeface="Times New Roman"/>
                <a:cs typeface="Times New Roman"/>
              </a:rPr>
              <a:t> </a:t>
            </a:r>
            <a:r>
              <a:rPr sz="1000" dirty="0">
                <a:latin typeface="Times New Roman"/>
                <a:cs typeface="Times New Roman"/>
              </a:rPr>
              <a:t>Records</a:t>
            </a:r>
            <a:r>
              <a:rPr sz="1000" spc="90" dirty="0">
                <a:latin typeface="Times New Roman"/>
                <a:cs typeface="Times New Roman"/>
              </a:rPr>
              <a:t> </a:t>
            </a:r>
            <a:r>
              <a:rPr sz="1000" dirty="0">
                <a:latin typeface="Times New Roman"/>
                <a:cs typeface="Times New Roman"/>
              </a:rPr>
              <a:t>Last</a:t>
            </a:r>
            <a:r>
              <a:rPr sz="1000" spc="85" dirty="0">
                <a:latin typeface="Times New Roman"/>
                <a:cs typeface="Times New Roman"/>
              </a:rPr>
              <a:t> </a:t>
            </a:r>
            <a:r>
              <a:rPr sz="1000" dirty="0">
                <a:latin typeface="Times New Roman"/>
                <a:cs typeface="Times New Roman"/>
              </a:rPr>
              <a:t>12</a:t>
            </a:r>
            <a:r>
              <a:rPr sz="1000" spc="100" dirty="0">
                <a:latin typeface="Times New Roman"/>
                <a:cs typeface="Times New Roman"/>
              </a:rPr>
              <a:t> </a:t>
            </a:r>
            <a:r>
              <a:rPr sz="1000" spc="-10" dirty="0">
                <a:latin typeface="Times New Roman"/>
                <a:cs typeface="Times New Roman"/>
              </a:rPr>
              <a:t>Months</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Max</a:t>
            </a:r>
            <a:r>
              <a:rPr sz="1000" spc="135" dirty="0">
                <a:latin typeface="Times New Roman"/>
                <a:cs typeface="Times New Roman"/>
              </a:rPr>
              <a:t> </a:t>
            </a:r>
            <a:r>
              <a:rPr sz="1000" dirty="0">
                <a:latin typeface="Times New Roman"/>
                <a:cs typeface="Times New Roman"/>
              </a:rPr>
              <a:t>Delinquency</a:t>
            </a:r>
            <a:r>
              <a:rPr sz="1000" spc="140" dirty="0">
                <a:latin typeface="Times New Roman"/>
                <a:cs typeface="Times New Roman"/>
              </a:rPr>
              <a:t> </a:t>
            </a:r>
            <a:r>
              <a:rPr sz="1000" spc="-20" dirty="0">
                <a:latin typeface="Times New Roman"/>
                <a:cs typeface="Times New Roman"/>
              </a:rPr>
              <a:t>Ever</a:t>
            </a:r>
            <a:endParaRPr sz="1000">
              <a:latin typeface="Times New Roman"/>
              <a:cs typeface="Times New Roman"/>
            </a:endParaRPr>
          </a:p>
          <a:p>
            <a:pPr marL="194945" indent="-182245">
              <a:lnSpc>
                <a:spcPct val="100000"/>
              </a:lnSpc>
              <a:spcBef>
                <a:spcPts val="190"/>
              </a:spcBef>
              <a:buFont typeface="Arial"/>
              <a:buChar char="•"/>
              <a:tabLst>
                <a:tab pos="194945" algn="l"/>
                <a:tab pos="195580" algn="l"/>
              </a:tabLst>
            </a:pPr>
            <a:r>
              <a:rPr sz="1000" dirty="0">
                <a:latin typeface="Times New Roman"/>
                <a:cs typeface="Times New Roman"/>
              </a:rPr>
              <a:t>Percent</a:t>
            </a:r>
            <a:r>
              <a:rPr sz="1000" spc="150" dirty="0">
                <a:latin typeface="Times New Roman"/>
                <a:cs typeface="Times New Roman"/>
              </a:rPr>
              <a:t> </a:t>
            </a:r>
            <a:r>
              <a:rPr sz="1000" dirty="0">
                <a:latin typeface="Times New Roman"/>
                <a:cs typeface="Times New Roman"/>
              </a:rPr>
              <a:t>Installment</a:t>
            </a:r>
            <a:r>
              <a:rPr sz="1000" spc="125" dirty="0">
                <a:latin typeface="Times New Roman"/>
                <a:cs typeface="Times New Roman"/>
              </a:rPr>
              <a:t> </a:t>
            </a:r>
            <a:r>
              <a:rPr sz="1000" spc="-10" dirty="0">
                <a:latin typeface="Times New Roman"/>
                <a:cs typeface="Times New Roman"/>
              </a:rPr>
              <a:t>Trades</a:t>
            </a:r>
            <a:endParaRPr sz="1000">
              <a:latin typeface="Times New Roman"/>
              <a:cs typeface="Times New Roman"/>
            </a:endParaRPr>
          </a:p>
          <a:p>
            <a:pPr marL="194945" indent="-182245">
              <a:lnSpc>
                <a:spcPct val="100000"/>
              </a:lnSpc>
              <a:spcBef>
                <a:spcPts val="195"/>
              </a:spcBef>
              <a:buFont typeface="Arial"/>
              <a:buChar char="•"/>
              <a:tabLst>
                <a:tab pos="194945" algn="l"/>
                <a:tab pos="195580" algn="l"/>
              </a:tabLst>
            </a:pPr>
            <a:r>
              <a:rPr sz="1000" dirty="0">
                <a:latin typeface="Times New Roman"/>
                <a:cs typeface="Times New Roman"/>
              </a:rPr>
              <a:t>Net</a:t>
            </a:r>
            <a:r>
              <a:rPr sz="1000" spc="95" dirty="0">
                <a:latin typeface="Times New Roman"/>
                <a:cs typeface="Times New Roman"/>
              </a:rPr>
              <a:t> </a:t>
            </a:r>
            <a:r>
              <a:rPr sz="1000" dirty="0">
                <a:latin typeface="Times New Roman"/>
                <a:cs typeface="Times New Roman"/>
              </a:rPr>
              <a:t>Fraction</a:t>
            </a:r>
            <a:r>
              <a:rPr sz="1000" spc="114" dirty="0">
                <a:latin typeface="Times New Roman"/>
                <a:cs typeface="Times New Roman"/>
              </a:rPr>
              <a:t> </a:t>
            </a:r>
            <a:r>
              <a:rPr sz="1000" dirty="0">
                <a:latin typeface="Times New Roman"/>
                <a:cs typeface="Times New Roman"/>
              </a:rPr>
              <a:t>of</a:t>
            </a:r>
            <a:r>
              <a:rPr sz="1000" spc="105" dirty="0">
                <a:latin typeface="Times New Roman"/>
                <a:cs typeface="Times New Roman"/>
              </a:rPr>
              <a:t> </a:t>
            </a:r>
            <a:r>
              <a:rPr sz="1000" dirty="0">
                <a:latin typeface="Times New Roman"/>
                <a:cs typeface="Times New Roman"/>
              </a:rPr>
              <a:t>Installment</a:t>
            </a:r>
            <a:r>
              <a:rPr sz="1000" spc="100" dirty="0">
                <a:latin typeface="Times New Roman"/>
                <a:cs typeface="Times New Roman"/>
              </a:rPr>
              <a:t> </a:t>
            </a:r>
            <a:r>
              <a:rPr sz="1000" spc="-10" dirty="0">
                <a:latin typeface="Times New Roman"/>
                <a:cs typeface="Times New Roman"/>
              </a:rPr>
              <a:t>Burden</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Number</a:t>
            </a:r>
            <a:r>
              <a:rPr sz="1000" spc="100" dirty="0">
                <a:latin typeface="Times New Roman"/>
                <a:cs typeface="Times New Roman"/>
              </a:rPr>
              <a:t> </a:t>
            </a:r>
            <a:r>
              <a:rPr sz="1000" dirty="0">
                <a:latin typeface="Times New Roman"/>
                <a:cs typeface="Times New Roman"/>
              </a:rPr>
              <a:t>of</a:t>
            </a:r>
            <a:r>
              <a:rPr sz="1000" spc="100" dirty="0">
                <a:latin typeface="Times New Roman"/>
                <a:cs typeface="Times New Roman"/>
              </a:rPr>
              <a:t> </a:t>
            </a:r>
            <a:r>
              <a:rPr sz="1000" dirty="0">
                <a:latin typeface="Times New Roman"/>
                <a:cs typeface="Times New Roman"/>
              </a:rPr>
              <a:t>Installment</a:t>
            </a:r>
            <a:r>
              <a:rPr sz="1000" spc="75" dirty="0">
                <a:latin typeface="Times New Roman"/>
                <a:cs typeface="Times New Roman"/>
              </a:rPr>
              <a:t> </a:t>
            </a:r>
            <a:r>
              <a:rPr sz="1000" dirty="0">
                <a:latin typeface="Times New Roman"/>
                <a:cs typeface="Times New Roman"/>
              </a:rPr>
              <a:t>Trades</a:t>
            </a:r>
            <a:r>
              <a:rPr sz="1000" spc="95" dirty="0">
                <a:latin typeface="Times New Roman"/>
                <a:cs typeface="Times New Roman"/>
              </a:rPr>
              <a:t> </a:t>
            </a:r>
            <a:r>
              <a:rPr sz="1000" dirty="0">
                <a:latin typeface="Times New Roman"/>
                <a:cs typeface="Times New Roman"/>
              </a:rPr>
              <a:t>with</a:t>
            </a:r>
            <a:r>
              <a:rPr sz="1000" spc="110" dirty="0">
                <a:latin typeface="Times New Roman"/>
                <a:cs typeface="Times New Roman"/>
              </a:rPr>
              <a:t> </a:t>
            </a:r>
            <a:r>
              <a:rPr sz="1000" spc="-10" dirty="0">
                <a:latin typeface="Times New Roman"/>
                <a:cs typeface="Times New Roman"/>
              </a:rPr>
              <a:t>Balance</a:t>
            </a:r>
            <a:endParaRPr sz="1000">
              <a:latin typeface="Times New Roman"/>
              <a:cs typeface="Times New Roman"/>
            </a:endParaRPr>
          </a:p>
          <a:p>
            <a:pPr marL="194945" indent="-182245">
              <a:lnSpc>
                <a:spcPct val="100000"/>
              </a:lnSpc>
              <a:spcBef>
                <a:spcPts val="190"/>
              </a:spcBef>
              <a:buFont typeface="Arial"/>
              <a:buChar char="•"/>
              <a:tabLst>
                <a:tab pos="194945" algn="l"/>
                <a:tab pos="195580" algn="l"/>
              </a:tabLst>
            </a:pPr>
            <a:r>
              <a:rPr sz="1000" dirty="0">
                <a:latin typeface="Times New Roman"/>
                <a:cs typeface="Times New Roman"/>
              </a:rPr>
              <a:t>Months</a:t>
            </a:r>
            <a:r>
              <a:rPr sz="1000" spc="90" dirty="0">
                <a:latin typeface="Times New Roman"/>
                <a:cs typeface="Times New Roman"/>
              </a:rPr>
              <a:t> </a:t>
            </a:r>
            <a:r>
              <a:rPr sz="1000" dirty="0">
                <a:latin typeface="Times New Roman"/>
                <a:cs typeface="Times New Roman"/>
              </a:rPr>
              <a:t>Since</a:t>
            </a:r>
            <a:r>
              <a:rPr sz="1000" spc="105" dirty="0">
                <a:latin typeface="Times New Roman"/>
                <a:cs typeface="Times New Roman"/>
              </a:rPr>
              <a:t> </a:t>
            </a:r>
            <a:r>
              <a:rPr sz="1000" dirty="0">
                <a:latin typeface="Times New Roman"/>
                <a:cs typeface="Times New Roman"/>
              </a:rPr>
              <a:t>Most</a:t>
            </a:r>
            <a:r>
              <a:rPr sz="1000" spc="90" dirty="0">
                <a:latin typeface="Times New Roman"/>
                <a:cs typeface="Times New Roman"/>
              </a:rPr>
              <a:t> </a:t>
            </a:r>
            <a:r>
              <a:rPr sz="1000" dirty="0">
                <a:latin typeface="Times New Roman"/>
                <a:cs typeface="Times New Roman"/>
              </a:rPr>
              <a:t>Recent</a:t>
            </a:r>
            <a:r>
              <a:rPr sz="1000" spc="95" dirty="0">
                <a:latin typeface="Times New Roman"/>
                <a:cs typeface="Times New Roman"/>
              </a:rPr>
              <a:t> </a:t>
            </a:r>
            <a:r>
              <a:rPr sz="1000" dirty="0">
                <a:latin typeface="Times New Roman"/>
                <a:cs typeface="Times New Roman"/>
              </a:rPr>
              <a:t>Inquiry</a:t>
            </a:r>
            <a:r>
              <a:rPr sz="1000" spc="110" dirty="0">
                <a:latin typeface="Times New Roman"/>
                <a:cs typeface="Times New Roman"/>
              </a:rPr>
              <a:t> </a:t>
            </a:r>
            <a:r>
              <a:rPr sz="1000" dirty="0">
                <a:latin typeface="Times New Roman"/>
                <a:cs typeface="Times New Roman"/>
              </a:rPr>
              <a:t>excluding</a:t>
            </a:r>
            <a:r>
              <a:rPr sz="1000" spc="105" dirty="0">
                <a:latin typeface="Times New Roman"/>
                <a:cs typeface="Times New Roman"/>
              </a:rPr>
              <a:t> </a:t>
            </a:r>
            <a:r>
              <a:rPr sz="1000" dirty="0">
                <a:latin typeface="Times New Roman"/>
                <a:cs typeface="Times New Roman"/>
              </a:rPr>
              <a:t>7</a:t>
            </a:r>
            <a:r>
              <a:rPr sz="1000" spc="110" dirty="0">
                <a:latin typeface="Times New Roman"/>
                <a:cs typeface="Times New Roman"/>
              </a:rPr>
              <a:t> </a:t>
            </a:r>
            <a:r>
              <a:rPr sz="1000" spc="-20" dirty="0">
                <a:latin typeface="Times New Roman"/>
                <a:cs typeface="Times New Roman"/>
              </a:rPr>
              <a:t>days</a:t>
            </a:r>
            <a:endParaRPr sz="1000">
              <a:latin typeface="Times New Roman"/>
              <a:cs typeface="Times New Roman"/>
            </a:endParaRPr>
          </a:p>
          <a:p>
            <a:pPr marL="194945" indent="-182245">
              <a:lnSpc>
                <a:spcPct val="100000"/>
              </a:lnSpc>
              <a:spcBef>
                <a:spcPts val="195"/>
              </a:spcBef>
              <a:buFont typeface="Arial"/>
              <a:buChar char="•"/>
              <a:tabLst>
                <a:tab pos="194945" algn="l"/>
                <a:tab pos="195580" algn="l"/>
              </a:tabLst>
            </a:pPr>
            <a:r>
              <a:rPr sz="1000" dirty="0">
                <a:latin typeface="Times New Roman"/>
                <a:cs typeface="Times New Roman"/>
              </a:rPr>
              <a:t>Number</a:t>
            </a:r>
            <a:r>
              <a:rPr sz="1000" spc="75" dirty="0">
                <a:latin typeface="Times New Roman"/>
                <a:cs typeface="Times New Roman"/>
              </a:rPr>
              <a:t> </a:t>
            </a:r>
            <a:r>
              <a:rPr sz="1000" dirty="0">
                <a:latin typeface="Times New Roman"/>
                <a:cs typeface="Times New Roman"/>
              </a:rPr>
              <a:t>of</a:t>
            </a:r>
            <a:r>
              <a:rPr sz="1000" spc="75" dirty="0">
                <a:latin typeface="Times New Roman"/>
                <a:cs typeface="Times New Roman"/>
              </a:rPr>
              <a:t> </a:t>
            </a:r>
            <a:r>
              <a:rPr sz="1000" dirty="0">
                <a:latin typeface="Times New Roman"/>
                <a:cs typeface="Times New Roman"/>
              </a:rPr>
              <a:t>Inquiries</a:t>
            </a:r>
            <a:r>
              <a:rPr sz="1000" spc="70" dirty="0">
                <a:latin typeface="Times New Roman"/>
                <a:cs typeface="Times New Roman"/>
              </a:rPr>
              <a:t> </a:t>
            </a:r>
            <a:r>
              <a:rPr sz="1000" dirty="0">
                <a:latin typeface="Times New Roman"/>
                <a:cs typeface="Times New Roman"/>
              </a:rPr>
              <a:t>in</a:t>
            </a:r>
            <a:r>
              <a:rPr sz="1000" spc="85" dirty="0">
                <a:latin typeface="Times New Roman"/>
                <a:cs typeface="Times New Roman"/>
              </a:rPr>
              <a:t> </a:t>
            </a:r>
            <a:r>
              <a:rPr sz="1000" dirty="0">
                <a:latin typeface="Times New Roman"/>
                <a:cs typeface="Times New Roman"/>
              </a:rPr>
              <a:t>Last</a:t>
            </a:r>
            <a:r>
              <a:rPr sz="1000" spc="70" dirty="0">
                <a:latin typeface="Times New Roman"/>
                <a:cs typeface="Times New Roman"/>
              </a:rPr>
              <a:t> </a:t>
            </a:r>
            <a:r>
              <a:rPr sz="1000" dirty="0">
                <a:latin typeface="Times New Roman"/>
                <a:cs typeface="Times New Roman"/>
              </a:rPr>
              <a:t>6</a:t>
            </a:r>
            <a:r>
              <a:rPr sz="1000" spc="85" dirty="0">
                <a:latin typeface="Times New Roman"/>
                <a:cs typeface="Times New Roman"/>
              </a:rPr>
              <a:t> </a:t>
            </a:r>
            <a:r>
              <a:rPr sz="1000" spc="-10" dirty="0">
                <a:latin typeface="Times New Roman"/>
                <a:cs typeface="Times New Roman"/>
              </a:rPr>
              <a:t>Months</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Number</a:t>
            </a:r>
            <a:r>
              <a:rPr sz="1000" spc="70" dirty="0">
                <a:latin typeface="Times New Roman"/>
                <a:cs typeface="Times New Roman"/>
              </a:rPr>
              <a:t> </a:t>
            </a:r>
            <a:r>
              <a:rPr sz="1000" dirty="0">
                <a:latin typeface="Times New Roman"/>
                <a:cs typeface="Times New Roman"/>
              </a:rPr>
              <a:t>of</a:t>
            </a:r>
            <a:r>
              <a:rPr sz="1000" spc="85" dirty="0">
                <a:latin typeface="Times New Roman"/>
                <a:cs typeface="Times New Roman"/>
              </a:rPr>
              <a:t> </a:t>
            </a:r>
            <a:r>
              <a:rPr sz="1000" dirty="0">
                <a:latin typeface="Times New Roman"/>
                <a:cs typeface="Times New Roman"/>
              </a:rPr>
              <a:t>Inquiries</a:t>
            </a:r>
            <a:r>
              <a:rPr sz="1000" spc="80" dirty="0">
                <a:latin typeface="Times New Roman"/>
                <a:cs typeface="Times New Roman"/>
              </a:rPr>
              <a:t> </a:t>
            </a:r>
            <a:r>
              <a:rPr sz="1000" dirty="0">
                <a:latin typeface="Times New Roman"/>
                <a:cs typeface="Times New Roman"/>
              </a:rPr>
              <a:t>in</a:t>
            </a:r>
            <a:r>
              <a:rPr sz="1000" spc="90" dirty="0">
                <a:latin typeface="Times New Roman"/>
                <a:cs typeface="Times New Roman"/>
              </a:rPr>
              <a:t> </a:t>
            </a:r>
            <a:r>
              <a:rPr sz="1000" dirty="0">
                <a:latin typeface="Times New Roman"/>
                <a:cs typeface="Times New Roman"/>
              </a:rPr>
              <a:t>Last</a:t>
            </a:r>
            <a:r>
              <a:rPr sz="1000" spc="80" dirty="0">
                <a:latin typeface="Times New Roman"/>
                <a:cs typeface="Times New Roman"/>
              </a:rPr>
              <a:t> </a:t>
            </a:r>
            <a:r>
              <a:rPr sz="1000" dirty="0">
                <a:latin typeface="Times New Roman"/>
                <a:cs typeface="Times New Roman"/>
              </a:rPr>
              <a:t>6</a:t>
            </a:r>
            <a:r>
              <a:rPr sz="1000" spc="90" dirty="0">
                <a:latin typeface="Times New Roman"/>
                <a:cs typeface="Times New Roman"/>
              </a:rPr>
              <a:t> </a:t>
            </a:r>
            <a:r>
              <a:rPr sz="1000" dirty="0">
                <a:latin typeface="Times New Roman"/>
                <a:cs typeface="Times New Roman"/>
              </a:rPr>
              <a:t>Months</a:t>
            </a:r>
            <a:r>
              <a:rPr sz="1000" spc="80" dirty="0">
                <a:latin typeface="Times New Roman"/>
                <a:cs typeface="Times New Roman"/>
              </a:rPr>
              <a:t> </a:t>
            </a:r>
            <a:r>
              <a:rPr sz="1000" dirty="0">
                <a:latin typeface="Times New Roman"/>
                <a:cs typeface="Times New Roman"/>
              </a:rPr>
              <a:t>excluding</a:t>
            </a:r>
            <a:r>
              <a:rPr sz="1000" spc="90" dirty="0">
                <a:latin typeface="Times New Roman"/>
                <a:cs typeface="Times New Roman"/>
              </a:rPr>
              <a:t> </a:t>
            </a:r>
            <a:r>
              <a:rPr sz="1000" dirty="0">
                <a:latin typeface="Times New Roman"/>
                <a:cs typeface="Times New Roman"/>
              </a:rPr>
              <a:t>7</a:t>
            </a:r>
            <a:r>
              <a:rPr sz="1000" spc="95" dirty="0">
                <a:latin typeface="Times New Roman"/>
                <a:cs typeface="Times New Roman"/>
              </a:rPr>
              <a:t> </a:t>
            </a:r>
            <a:r>
              <a:rPr sz="1000" spc="-20" dirty="0">
                <a:latin typeface="Times New Roman"/>
                <a:cs typeface="Times New Roman"/>
              </a:rPr>
              <a:t>days.</a:t>
            </a:r>
            <a:endParaRPr sz="1000">
              <a:latin typeface="Times New Roman"/>
              <a:cs typeface="Times New Roman"/>
            </a:endParaRPr>
          </a:p>
          <a:p>
            <a:pPr marL="194945" indent="-182245">
              <a:lnSpc>
                <a:spcPct val="100000"/>
              </a:lnSpc>
              <a:spcBef>
                <a:spcPts val="190"/>
              </a:spcBef>
              <a:buFont typeface="Arial"/>
              <a:buChar char="•"/>
              <a:tabLst>
                <a:tab pos="194945" algn="l"/>
                <a:tab pos="195580" algn="l"/>
              </a:tabLst>
            </a:pPr>
            <a:r>
              <a:rPr sz="1000" dirty="0">
                <a:latin typeface="Times New Roman"/>
                <a:cs typeface="Times New Roman"/>
              </a:rPr>
              <a:t>Net</a:t>
            </a:r>
            <a:r>
              <a:rPr sz="1000" spc="95" dirty="0">
                <a:latin typeface="Times New Roman"/>
                <a:cs typeface="Times New Roman"/>
              </a:rPr>
              <a:t> </a:t>
            </a:r>
            <a:r>
              <a:rPr sz="1000" dirty="0">
                <a:latin typeface="Times New Roman"/>
                <a:cs typeface="Times New Roman"/>
              </a:rPr>
              <a:t>Fraction</a:t>
            </a:r>
            <a:r>
              <a:rPr sz="1000" spc="125" dirty="0">
                <a:latin typeface="Times New Roman"/>
                <a:cs typeface="Times New Roman"/>
              </a:rPr>
              <a:t> </a:t>
            </a:r>
            <a:r>
              <a:rPr sz="1000" dirty="0">
                <a:latin typeface="Times New Roman"/>
                <a:cs typeface="Times New Roman"/>
              </a:rPr>
              <a:t>Revolving</a:t>
            </a:r>
            <a:r>
              <a:rPr sz="1000" spc="125" dirty="0">
                <a:latin typeface="Times New Roman"/>
                <a:cs typeface="Times New Roman"/>
              </a:rPr>
              <a:t> </a:t>
            </a:r>
            <a:r>
              <a:rPr sz="1000" dirty="0">
                <a:latin typeface="Times New Roman"/>
                <a:cs typeface="Times New Roman"/>
              </a:rPr>
              <a:t>Burden.</a:t>
            </a:r>
            <a:r>
              <a:rPr sz="1000" spc="110" dirty="0">
                <a:latin typeface="Times New Roman"/>
                <a:cs typeface="Times New Roman"/>
              </a:rPr>
              <a:t> </a:t>
            </a:r>
            <a:r>
              <a:rPr sz="1000" dirty="0">
                <a:latin typeface="Times New Roman"/>
                <a:cs typeface="Times New Roman"/>
              </a:rPr>
              <a:t>(Revolving</a:t>
            </a:r>
            <a:r>
              <a:rPr sz="1000" spc="120" dirty="0">
                <a:latin typeface="Times New Roman"/>
                <a:cs typeface="Times New Roman"/>
              </a:rPr>
              <a:t> </a:t>
            </a:r>
            <a:r>
              <a:rPr sz="1000" dirty="0">
                <a:latin typeface="Times New Roman"/>
                <a:cs typeface="Times New Roman"/>
              </a:rPr>
              <a:t>balance</a:t>
            </a:r>
            <a:r>
              <a:rPr sz="1000" spc="114" dirty="0">
                <a:latin typeface="Times New Roman"/>
                <a:cs typeface="Times New Roman"/>
              </a:rPr>
              <a:t> </a:t>
            </a:r>
            <a:r>
              <a:rPr sz="1000" dirty="0">
                <a:latin typeface="Times New Roman"/>
                <a:cs typeface="Times New Roman"/>
              </a:rPr>
              <a:t>divided</a:t>
            </a:r>
            <a:r>
              <a:rPr sz="1000" spc="125" dirty="0">
                <a:latin typeface="Times New Roman"/>
                <a:cs typeface="Times New Roman"/>
              </a:rPr>
              <a:t> </a:t>
            </a:r>
            <a:r>
              <a:rPr sz="1000" dirty="0">
                <a:latin typeface="Times New Roman"/>
                <a:cs typeface="Times New Roman"/>
              </a:rPr>
              <a:t>by</a:t>
            </a:r>
            <a:r>
              <a:rPr sz="1000" spc="125" dirty="0">
                <a:latin typeface="Times New Roman"/>
                <a:cs typeface="Times New Roman"/>
              </a:rPr>
              <a:t> </a:t>
            </a:r>
            <a:r>
              <a:rPr sz="1000" dirty="0">
                <a:latin typeface="Times New Roman"/>
                <a:cs typeface="Times New Roman"/>
              </a:rPr>
              <a:t>credit</a:t>
            </a:r>
            <a:r>
              <a:rPr sz="1000" spc="110" dirty="0">
                <a:latin typeface="Times New Roman"/>
                <a:cs typeface="Times New Roman"/>
              </a:rPr>
              <a:t> </a:t>
            </a:r>
            <a:r>
              <a:rPr sz="1000" spc="-10" dirty="0">
                <a:latin typeface="Times New Roman"/>
                <a:cs typeface="Times New Roman"/>
              </a:rPr>
              <a:t>limit.)</a:t>
            </a:r>
            <a:endParaRPr sz="1000">
              <a:latin typeface="Times New Roman"/>
              <a:cs typeface="Times New Roman"/>
            </a:endParaRPr>
          </a:p>
          <a:p>
            <a:pPr marL="194945" indent="-182245">
              <a:lnSpc>
                <a:spcPct val="100000"/>
              </a:lnSpc>
              <a:spcBef>
                <a:spcPts val="290"/>
              </a:spcBef>
              <a:buFont typeface="Arial"/>
              <a:buChar char="•"/>
              <a:tabLst>
                <a:tab pos="194945" algn="l"/>
                <a:tab pos="195580" algn="l"/>
              </a:tabLst>
            </a:pPr>
            <a:r>
              <a:rPr sz="1000" dirty="0">
                <a:latin typeface="Times New Roman"/>
                <a:cs typeface="Times New Roman"/>
              </a:rPr>
              <a:t>Number</a:t>
            </a:r>
            <a:r>
              <a:rPr sz="1000" spc="110" dirty="0">
                <a:latin typeface="Times New Roman"/>
                <a:cs typeface="Times New Roman"/>
              </a:rPr>
              <a:t> </a:t>
            </a:r>
            <a:r>
              <a:rPr sz="1000" dirty="0">
                <a:latin typeface="Times New Roman"/>
                <a:cs typeface="Times New Roman"/>
              </a:rPr>
              <a:t>Revolving</a:t>
            </a:r>
            <a:r>
              <a:rPr sz="1000" spc="90" dirty="0">
                <a:latin typeface="Times New Roman"/>
                <a:cs typeface="Times New Roman"/>
              </a:rPr>
              <a:t> </a:t>
            </a:r>
            <a:r>
              <a:rPr sz="1000" dirty="0">
                <a:latin typeface="Times New Roman"/>
                <a:cs typeface="Times New Roman"/>
              </a:rPr>
              <a:t>Trades</a:t>
            </a:r>
            <a:r>
              <a:rPr sz="1000" spc="105" dirty="0">
                <a:latin typeface="Times New Roman"/>
                <a:cs typeface="Times New Roman"/>
              </a:rPr>
              <a:t> </a:t>
            </a:r>
            <a:r>
              <a:rPr sz="1000" dirty="0">
                <a:latin typeface="Times New Roman"/>
                <a:cs typeface="Times New Roman"/>
              </a:rPr>
              <a:t>with</a:t>
            </a:r>
            <a:r>
              <a:rPr sz="1000" spc="120" dirty="0">
                <a:latin typeface="Times New Roman"/>
                <a:cs typeface="Times New Roman"/>
              </a:rPr>
              <a:t> </a:t>
            </a:r>
            <a:r>
              <a:rPr sz="1000" spc="-10" dirty="0">
                <a:latin typeface="Times New Roman"/>
                <a:cs typeface="Times New Roman"/>
              </a:rPr>
              <a:t>Balance</a:t>
            </a:r>
            <a:endParaRPr sz="1000">
              <a:latin typeface="Times New Roman"/>
              <a:cs typeface="Times New Roman"/>
            </a:endParaRPr>
          </a:p>
          <a:p>
            <a:pPr marL="194945" indent="-182245">
              <a:lnSpc>
                <a:spcPct val="100000"/>
              </a:lnSpc>
              <a:spcBef>
                <a:spcPts val="215"/>
              </a:spcBef>
              <a:buFont typeface="Arial"/>
              <a:buChar char="•"/>
              <a:tabLst>
                <a:tab pos="194945" algn="l"/>
                <a:tab pos="195580" algn="l"/>
              </a:tabLst>
            </a:pPr>
            <a:r>
              <a:rPr sz="1000" dirty="0">
                <a:latin typeface="Times New Roman"/>
                <a:cs typeface="Times New Roman"/>
              </a:rPr>
              <a:t>Number</a:t>
            </a:r>
            <a:r>
              <a:rPr sz="1000" spc="110" dirty="0">
                <a:latin typeface="Times New Roman"/>
                <a:cs typeface="Times New Roman"/>
              </a:rPr>
              <a:t> </a:t>
            </a:r>
            <a:r>
              <a:rPr sz="1000" dirty="0">
                <a:latin typeface="Times New Roman"/>
                <a:cs typeface="Times New Roman"/>
              </a:rPr>
              <a:t>Bank/Natl</a:t>
            </a:r>
            <a:r>
              <a:rPr sz="1000" spc="80" dirty="0">
                <a:latin typeface="Times New Roman"/>
                <a:cs typeface="Times New Roman"/>
              </a:rPr>
              <a:t> </a:t>
            </a:r>
            <a:r>
              <a:rPr sz="1000" dirty="0">
                <a:latin typeface="Times New Roman"/>
                <a:cs typeface="Times New Roman"/>
              </a:rPr>
              <a:t>Trades</a:t>
            </a:r>
            <a:r>
              <a:rPr sz="1000" spc="105" dirty="0">
                <a:latin typeface="Times New Roman"/>
                <a:cs typeface="Times New Roman"/>
              </a:rPr>
              <a:t> </a:t>
            </a:r>
            <a:r>
              <a:rPr sz="1000" dirty="0">
                <a:latin typeface="Times New Roman"/>
                <a:cs typeface="Times New Roman"/>
              </a:rPr>
              <a:t>with</a:t>
            </a:r>
            <a:r>
              <a:rPr sz="1000" spc="120" dirty="0">
                <a:latin typeface="Times New Roman"/>
                <a:cs typeface="Times New Roman"/>
              </a:rPr>
              <a:t> </a:t>
            </a:r>
            <a:r>
              <a:rPr sz="1000" dirty="0">
                <a:latin typeface="Times New Roman"/>
                <a:cs typeface="Times New Roman"/>
              </a:rPr>
              <a:t>high</a:t>
            </a:r>
            <a:r>
              <a:rPr sz="1000" spc="120" dirty="0">
                <a:latin typeface="Times New Roman"/>
                <a:cs typeface="Times New Roman"/>
              </a:rPr>
              <a:t> </a:t>
            </a:r>
            <a:r>
              <a:rPr sz="1000" dirty="0">
                <a:latin typeface="Times New Roman"/>
                <a:cs typeface="Times New Roman"/>
              </a:rPr>
              <a:t>utilization</a:t>
            </a:r>
            <a:r>
              <a:rPr sz="1000" spc="120" dirty="0">
                <a:latin typeface="Times New Roman"/>
                <a:cs typeface="Times New Roman"/>
              </a:rPr>
              <a:t> </a:t>
            </a:r>
            <a:r>
              <a:rPr sz="1000" spc="-20" dirty="0">
                <a:latin typeface="Times New Roman"/>
                <a:cs typeface="Times New Roman"/>
              </a:rPr>
              <a:t>ratio</a:t>
            </a:r>
            <a:endParaRPr sz="1000">
              <a:latin typeface="Times New Roman"/>
              <a:cs typeface="Times New Roman"/>
            </a:endParaRPr>
          </a:p>
          <a:p>
            <a:pPr marL="194945" indent="-182245">
              <a:lnSpc>
                <a:spcPct val="100000"/>
              </a:lnSpc>
              <a:spcBef>
                <a:spcPts val="195"/>
              </a:spcBef>
              <a:buFont typeface="Arial"/>
              <a:buChar char="•"/>
              <a:tabLst>
                <a:tab pos="194945" algn="l"/>
                <a:tab pos="195580" algn="l"/>
              </a:tabLst>
            </a:pPr>
            <a:r>
              <a:rPr sz="1000" dirty="0">
                <a:latin typeface="Times New Roman"/>
                <a:cs typeface="Times New Roman"/>
              </a:rPr>
              <a:t>Percent</a:t>
            </a:r>
            <a:r>
              <a:rPr sz="1000" spc="75" dirty="0">
                <a:latin typeface="Times New Roman"/>
                <a:cs typeface="Times New Roman"/>
              </a:rPr>
              <a:t> </a:t>
            </a:r>
            <a:r>
              <a:rPr sz="1000" dirty="0">
                <a:latin typeface="Times New Roman"/>
                <a:cs typeface="Times New Roman"/>
              </a:rPr>
              <a:t>of</a:t>
            </a:r>
            <a:r>
              <a:rPr sz="1000" spc="55" dirty="0">
                <a:latin typeface="Times New Roman"/>
                <a:cs typeface="Times New Roman"/>
              </a:rPr>
              <a:t> </a:t>
            </a:r>
            <a:r>
              <a:rPr sz="1000" dirty="0">
                <a:latin typeface="Times New Roman"/>
                <a:cs typeface="Times New Roman"/>
              </a:rPr>
              <a:t>Trades</a:t>
            </a:r>
            <a:r>
              <a:rPr sz="1000" spc="75" dirty="0">
                <a:latin typeface="Times New Roman"/>
                <a:cs typeface="Times New Roman"/>
              </a:rPr>
              <a:t> </a:t>
            </a:r>
            <a:r>
              <a:rPr sz="1000" dirty="0">
                <a:latin typeface="Times New Roman"/>
                <a:cs typeface="Times New Roman"/>
              </a:rPr>
              <a:t>with</a:t>
            </a:r>
            <a:r>
              <a:rPr sz="1000" spc="90" dirty="0">
                <a:latin typeface="Times New Roman"/>
                <a:cs typeface="Times New Roman"/>
              </a:rPr>
              <a:t> </a:t>
            </a:r>
            <a:r>
              <a:rPr sz="1000" spc="-10" dirty="0">
                <a:latin typeface="Times New Roman"/>
                <a:cs typeface="Times New Roman"/>
              </a:rPr>
              <a:t>Balance</a:t>
            </a:r>
            <a:endParaRPr sz="1000">
              <a:latin typeface="Times New Roman"/>
              <a:cs typeface="Times New Roman"/>
            </a:endParaRPr>
          </a:p>
        </p:txBody>
      </p:sp>
      <p:sp>
        <p:nvSpPr>
          <p:cNvPr id="3" name="object 3"/>
          <p:cNvSpPr txBox="1"/>
          <p:nvPr/>
        </p:nvSpPr>
        <p:spPr>
          <a:xfrm>
            <a:off x="5603185" y="1675384"/>
            <a:ext cx="2846705" cy="1345565"/>
          </a:xfrm>
          <a:prstGeom prst="rect">
            <a:avLst/>
          </a:prstGeom>
        </p:spPr>
        <p:txBody>
          <a:bodyPr vert="horz" wrap="square" lIns="0" tIns="9525" rIns="0" bIns="0" rtlCol="0">
            <a:spAutoFit/>
          </a:bodyPr>
          <a:lstStyle/>
          <a:p>
            <a:pPr marL="12065" marR="5080" indent="635" algn="ctr">
              <a:lnSpc>
                <a:spcPct val="101099"/>
              </a:lnSpc>
              <a:spcBef>
                <a:spcPts val="75"/>
              </a:spcBef>
            </a:pPr>
            <a:r>
              <a:rPr sz="1900" dirty="0">
                <a:solidFill>
                  <a:srgbClr val="7030A0"/>
                </a:solidFill>
                <a:latin typeface="Times New Roman"/>
                <a:cs typeface="Times New Roman"/>
              </a:rPr>
              <a:t>Best</a:t>
            </a:r>
            <a:r>
              <a:rPr sz="1900" spc="25" dirty="0">
                <a:solidFill>
                  <a:srgbClr val="7030A0"/>
                </a:solidFill>
                <a:latin typeface="Times New Roman"/>
                <a:cs typeface="Times New Roman"/>
              </a:rPr>
              <a:t> </a:t>
            </a:r>
            <a:r>
              <a:rPr sz="1900" dirty="0">
                <a:solidFill>
                  <a:srgbClr val="7030A0"/>
                </a:solidFill>
                <a:latin typeface="Times New Roman"/>
                <a:cs typeface="Times New Roman"/>
              </a:rPr>
              <a:t>black</a:t>
            </a:r>
            <a:r>
              <a:rPr sz="1900" spc="35" dirty="0">
                <a:solidFill>
                  <a:srgbClr val="7030A0"/>
                </a:solidFill>
                <a:latin typeface="Times New Roman"/>
                <a:cs typeface="Times New Roman"/>
              </a:rPr>
              <a:t> </a:t>
            </a:r>
            <a:r>
              <a:rPr sz="1900" dirty="0">
                <a:solidFill>
                  <a:srgbClr val="7030A0"/>
                </a:solidFill>
                <a:latin typeface="Times New Roman"/>
                <a:cs typeface="Times New Roman"/>
              </a:rPr>
              <a:t>box</a:t>
            </a:r>
            <a:r>
              <a:rPr sz="1900" spc="40" dirty="0">
                <a:solidFill>
                  <a:srgbClr val="7030A0"/>
                </a:solidFill>
                <a:latin typeface="Times New Roman"/>
                <a:cs typeface="Times New Roman"/>
              </a:rPr>
              <a:t> </a:t>
            </a:r>
            <a:r>
              <a:rPr sz="1900" spc="-10" dirty="0">
                <a:solidFill>
                  <a:srgbClr val="7030A0"/>
                </a:solidFill>
                <a:latin typeface="Times New Roman"/>
                <a:cs typeface="Times New Roman"/>
              </a:rPr>
              <a:t>accuracy </a:t>
            </a:r>
            <a:r>
              <a:rPr sz="1900" dirty="0">
                <a:solidFill>
                  <a:srgbClr val="7030A0"/>
                </a:solidFill>
                <a:latin typeface="Times New Roman"/>
                <a:cs typeface="Times New Roman"/>
              </a:rPr>
              <a:t>(boosted</a:t>
            </a:r>
            <a:r>
              <a:rPr sz="1900" spc="40" dirty="0">
                <a:solidFill>
                  <a:srgbClr val="7030A0"/>
                </a:solidFill>
                <a:latin typeface="Times New Roman"/>
                <a:cs typeface="Times New Roman"/>
              </a:rPr>
              <a:t> </a:t>
            </a:r>
            <a:r>
              <a:rPr sz="1900" dirty="0">
                <a:solidFill>
                  <a:srgbClr val="7030A0"/>
                </a:solidFill>
                <a:latin typeface="Times New Roman"/>
                <a:cs typeface="Times New Roman"/>
              </a:rPr>
              <a:t>decision</a:t>
            </a:r>
            <a:r>
              <a:rPr sz="1900" spc="55" dirty="0">
                <a:solidFill>
                  <a:srgbClr val="7030A0"/>
                </a:solidFill>
                <a:latin typeface="Times New Roman"/>
                <a:cs typeface="Times New Roman"/>
              </a:rPr>
              <a:t> </a:t>
            </a:r>
            <a:r>
              <a:rPr sz="1900" dirty="0">
                <a:solidFill>
                  <a:srgbClr val="7030A0"/>
                </a:solidFill>
                <a:latin typeface="Times New Roman"/>
                <a:cs typeface="Times New Roman"/>
              </a:rPr>
              <a:t>trees)</a:t>
            </a:r>
            <a:r>
              <a:rPr sz="1900" spc="40" dirty="0">
                <a:solidFill>
                  <a:srgbClr val="7030A0"/>
                </a:solidFill>
                <a:latin typeface="Times New Roman"/>
                <a:cs typeface="Times New Roman"/>
              </a:rPr>
              <a:t> </a:t>
            </a:r>
            <a:r>
              <a:rPr sz="1900" spc="-25" dirty="0">
                <a:solidFill>
                  <a:srgbClr val="C55A11"/>
                </a:solidFill>
                <a:latin typeface="Times New Roman"/>
                <a:cs typeface="Times New Roman"/>
              </a:rPr>
              <a:t>73%</a:t>
            </a:r>
            <a:endParaRPr sz="1900">
              <a:latin typeface="Times New Roman"/>
              <a:cs typeface="Times New Roman"/>
            </a:endParaRPr>
          </a:p>
          <a:p>
            <a:pPr algn="ctr">
              <a:lnSpc>
                <a:spcPct val="100000"/>
              </a:lnSpc>
              <a:spcBef>
                <a:spcPts val="1220"/>
              </a:spcBef>
            </a:pPr>
            <a:r>
              <a:rPr sz="1900" dirty="0">
                <a:solidFill>
                  <a:srgbClr val="7030A0"/>
                </a:solidFill>
                <a:latin typeface="Times New Roman"/>
                <a:cs typeface="Times New Roman"/>
              </a:rPr>
              <a:t>Best</a:t>
            </a:r>
            <a:r>
              <a:rPr sz="1900" spc="25" dirty="0">
                <a:solidFill>
                  <a:srgbClr val="7030A0"/>
                </a:solidFill>
                <a:latin typeface="Times New Roman"/>
                <a:cs typeface="Times New Roman"/>
              </a:rPr>
              <a:t> </a:t>
            </a:r>
            <a:r>
              <a:rPr sz="1900" dirty="0">
                <a:solidFill>
                  <a:srgbClr val="7030A0"/>
                </a:solidFill>
                <a:latin typeface="Times New Roman"/>
                <a:cs typeface="Times New Roman"/>
              </a:rPr>
              <a:t>black</a:t>
            </a:r>
            <a:r>
              <a:rPr sz="1900" spc="40" dirty="0">
                <a:solidFill>
                  <a:srgbClr val="7030A0"/>
                </a:solidFill>
                <a:latin typeface="Times New Roman"/>
                <a:cs typeface="Times New Roman"/>
              </a:rPr>
              <a:t> </a:t>
            </a:r>
            <a:r>
              <a:rPr sz="1900" dirty="0">
                <a:solidFill>
                  <a:srgbClr val="7030A0"/>
                </a:solidFill>
                <a:latin typeface="Times New Roman"/>
                <a:cs typeface="Times New Roman"/>
              </a:rPr>
              <a:t>box</a:t>
            </a:r>
            <a:r>
              <a:rPr sz="1900" spc="-75" dirty="0">
                <a:solidFill>
                  <a:srgbClr val="7030A0"/>
                </a:solidFill>
                <a:latin typeface="Times New Roman"/>
                <a:cs typeface="Times New Roman"/>
              </a:rPr>
              <a:t> </a:t>
            </a:r>
            <a:r>
              <a:rPr sz="1900" spc="-25" dirty="0">
                <a:solidFill>
                  <a:srgbClr val="7030A0"/>
                </a:solidFill>
                <a:latin typeface="Times New Roman"/>
                <a:cs typeface="Times New Roman"/>
              </a:rPr>
              <a:t>AUC</a:t>
            </a:r>
            <a:endParaRPr sz="1900">
              <a:latin typeface="Times New Roman"/>
              <a:cs typeface="Times New Roman"/>
            </a:endParaRPr>
          </a:p>
          <a:p>
            <a:pPr algn="ctr">
              <a:lnSpc>
                <a:spcPct val="100000"/>
              </a:lnSpc>
              <a:spcBef>
                <a:spcPts val="25"/>
              </a:spcBef>
            </a:pPr>
            <a:r>
              <a:rPr sz="1900" dirty="0">
                <a:solidFill>
                  <a:srgbClr val="7030A0"/>
                </a:solidFill>
                <a:latin typeface="Times New Roman"/>
                <a:cs typeface="Times New Roman"/>
              </a:rPr>
              <a:t>(2-layer</a:t>
            </a:r>
            <a:r>
              <a:rPr sz="1900" spc="40" dirty="0">
                <a:solidFill>
                  <a:srgbClr val="7030A0"/>
                </a:solidFill>
                <a:latin typeface="Times New Roman"/>
                <a:cs typeface="Times New Roman"/>
              </a:rPr>
              <a:t> </a:t>
            </a:r>
            <a:r>
              <a:rPr sz="1900" dirty="0">
                <a:solidFill>
                  <a:srgbClr val="7030A0"/>
                </a:solidFill>
                <a:latin typeface="Times New Roman"/>
                <a:cs typeface="Times New Roman"/>
              </a:rPr>
              <a:t>neural</a:t>
            </a:r>
            <a:r>
              <a:rPr sz="1900" spc="35" dirty="0">
                <a:solidFill>
                  <a:srgbClr val="7030A0"/>
                </a:solidFill>
                <a:latin typeface="Times New Roman"/>
                <a:cs typeface="Times New Roman"/>
              </a:rPr>
              <a:t> </a:t>
            </a:r>
            <a:r>
              <a:rPr sz="1900" dirty="0">
                <a:solidFill>
                  <a:srgbClr val="7030A0"/>
                </a:solidFill>
                <a:latin typeface="Times New Roman"/>
                <a:cs typeface="Times New Roman"/>
              </a:rPr>
              <a:t>network)</a:t>
            </a:r>
            <a:r>
              <a:rPr sz="1900" spc="40" dirty="0">
                <a:solidFill>
                  <a:srgbClr val="7030A0"/>
                </a:solidFill>
                <a:latin typeface="Times New Roman"/>
                <a:cs typeface="Times New Roman"/>
              </a:rPr>
              <a:t> </a:t>
            </a:r>
            <a:r>
              <a:rPr sz="1900" spc="-25" dirty="0">
                <a:solidFill>
                  <a:srgbClr val="00B050"/>
                </a:solidFill>
                <a:latin typeface="Times New Roman"/>
                <a:cs typeface="Times New Roman"/>
              </a:rPr>
              <a:t>.80</a:t>
            </a:r>
            <a:endParaRPr sz="1900">
              <a:latin typeface="Times New Roman"/>
              <a:cs typeface="Times New Roman"/>
            </a:endParaRPr>
          </a:p>
        </p:txBody>
      </p:sp>
      <p:sp>
        <p:nvSpPr>
          <p:cNvPr id="5" name="object 5"/>
          <p:cNvSpPr txBox="1"/>
          <p:nvPr/>
        </p:nvSpPr>
        <p:spPr>
          <a:xfrm>
            <a:off x="5130720" y="3888587"/>
            <a:ext cx="3599179"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B74772"/>
                </a:solidFill>
                <a:latin typeface="Times New Roman"/>
                <a:cs typeface="Times New Roman"/>
              </a:rPr>
              <a:t>Our</a:t>
            </a:r>
            <a:r>
              <a:rPr sz="1900" spc="30" dirty="0">
                <a:solidFill>
                  <a:srgbClr val="B74772"/>
                </a:solidFill>
                <a:latin typeface="Times New Roman"/>
                <a:cs typeface="Times New Roman"/>
              </a:rPr>
              <a:t> </a:t>
            </a:r>
            <a:r>
              <a:rPr sz="1900" dirty="0">
                <a:solidFill>
                  <a:srgbClr val="B74772"/>
                </a:solidFill>
                <a:latin typeface="Times New Roman"/>
                <a:cs typeface="Times New Roman"/>
              </a:rPr>
              <a:t>method</a:t>
            </a:r>
            <a:r>
              <a:rPr sz="1900" spc="35" dirty="0">
                <a:solidFill>
                  <a:srgbClr val="B74772"/>
                </a:solidFill>
                <a:latin typeface="Times New Roman"/>
                <a:cs typeface="Times New Roman"/>
              </a:rPr>
              <a:t> </a:t>
            </a:r>
            <a:r>
              <a:rPr sz="1900" dirty="0">
                <a:solidFill>
                  <a:srgbClr val="B74772"/>
                </a:solidFill>
                <a:latin typeface="Times New Roman"/>
                <a:cs typeface="Times New Roman"/>
              </a:rPr>
              <a:t>generally</a:t>
            </a:r>
            <a:r>
              <a:rPr sz="1900" spc="40" dirty="0">
                <a:solidFill>
                  <a:srgbClr val="B74772"/>
                </a:solidFill>
                <a:latin typeface="Times New Roman"/>
                <a:cs typeface="Times New Roman"/>
              </a:rPr>
              <a:t> </a:t>
            </a:r>
            <a:r>
              <a:rPr sz="1900" dirty="0">
                <a:solidFill>
                  <a:srgbClr val="B74772"/>
                </a:solidFill>
                <a:latin typeface="Times New Roman"/>
                <a:cs typeface="Times New Roman"/>
              </a:rPr>
              <a:t>takes</a:t>
            </a:r>
            <a:r>
              <a:rPr sz="1900" spc="35" dirty="0">
                <a:solidFill>
                  <a:srgbClr val="B74772"/>
                </a:solidFill>
                <a:latin typeface="Times New Roman"/>
                <a:cs typeface="Times New Roman"/>
              </a:rPr>
              <a:t> </a:t>
            </a:r>
            <a:r>
              <a:rPr sz="1900" dirty="0">
                <a:solidFill>
                  <a:srgbClr val="B74772"/>
                </a:solidFill>
                <a:latin typeface="Times New Roman"/>
                <a:cs typeface="Times New Roman"/>
              </a:rPr>
              <a:t>&lt;</a:t>
            </a:r>
            <a:r>
              <a:rPr sz="1900" spc="30" dirty="0">
                <a:solidFill>
                  <a:srgbClr val="B74772"/>
                </a:solidFill>
                <a:latin typeface="Times New Roman"/>
                <a:cs typeface="Times New Roman"/>
              </a:rPr>
              <a:t> </a:t>
            </a:r>
            <a:r>
              <a:rPr sz="1900" dirty="0">
                <a:solidFill>
                  <a:srgbClr val="B74772"/>
                </a:solidFill>
                <a:latin typeface="Times New Roman"/>
                <a:cs typeface="Times New Roman"/>
              </a:rPr>
              <a:t>20</a:t>
            </a:r>
            <a:r>
              <a:rPr sz="1900" spc="40" dirty="0">
                <a:solidFill>
                  <a:srgbClr val="B74772"/>
                </a:solidFill>
                <a:latin typeface="Times New Roman"/>
                <a:cs typeface="Times New Roman"/>
              </a:rPr>
              <a:t> </a:t>
            </a:r>
            <a:r>
              <a:rPr sz="1900" spc="-25" dirty="0">
                <a:solidFill>
                  <a:srgbClr val="B74772"/>
                </a:solidFill>
                <a:latin typeface="Times New Roman"/>
                <a:cs typeface="Times New Roman"/>
              </a:rPr>
              <a:t>sec</a:t>
            </a:r>
            <a:endParaRPr sz="1900">
              <a:latin typeface="Times New Roman"/>
              <a:cs typeface="Times New Roman"/>
            </a:endParaRPr>
          </a:p>
        </p:txBody>
      </p:sp>
      <p:sp>
        <p:nvSpPr>
          <p:cNvPr id="6" name="object 6"/>
          <p:cNvSpPr txBox="1"/>
          <p:nvPr/>
        </p:nvSpPr>
        <p:spPr>
          <a:xfrm>
            <a:off x="4699517" y="4473740"/>
            <a:ext cx="4469765" cy="604520"/>
          </a:xfrm>
          <a:prstGeom prst="rect">
            <a:avLst/>
          </a:prstGeom>
        </p:spPr>
        <p:txBody>
          <a:bodyPr vert="horz" wrap="square" lIns="0" tIns="12700" rIns="0" bIns="0" rtlCol="0">
            <a:spAutoFit/>
          </a:bodyPr>
          <a:lstStyle/>
          <a:p>
            <a:pPr marR="12700" algn="r">
              <a:lnSpc>
                <a:spcPct val="100000"/>
              </a:lnSpc>
              <a:spcBef>
                <a:spcPts val="100"/>
              </a:spcBef>
            </a:pPr>
            <a:r>
              <a:rPr sz="1900" spc="-20" dirty="0">
                <a:solidFill>
                  <a:srgbClr val="983ACF"/>
                </a:solidFill>
                <a:latin typeface="Times New Roman"/>
                <a:cs typeface="Times New Roman"/>
              </a:rPr>
              <a:t>Train/Test</a:t>
            </a:r>
            <a:r>
              <a:rPr sz="1900" spc="-65" dirty="0">
                <a:solidFill>
                  <a:srgbClr val="983ACF"/>
                </a:solidFill>
                <a:latin typeface="Times New Roman"/>
                <a:cs typeface="Times New Roman"/>
              </a:rPr>
              <a:t> </a:t>
            </a:r>
            <a:r>
              <a:rPr sz="1900" dirty="0">
                <a:solidFill>
                  <a:srgbClr val="983ACF"/>
                </a:solidFill>
                <a:latin typeface="Times New Roman"/>
                <a:cs typeface="Times New Roman"/>
              </a:rPr>
              <a:t>Accuracy:</a:t>
            </a:r>
            <a:r>
              <a:rPr sz="1900" spc="65" dirty="0">
                <a:solidFill>
                  <a:srgbClr val="983ACF"/>
                </a:solidFill>
                <a:latin typeface="Times New Roman"/>
                <a:cs typeface="Times New Roman"/>
              </a:rPr>
              <a:t> </a:t>
            </a:r>
            <a:r>
              <a:rPr sz="1900" dirty="0">
                <a:solidFill>
                  <a:srgbClr val="C55A11"/>
                </a:solidFill>
                <a:latin typeface="Times New Roman"/>
                <a:cs typeface="Times New Roman"/>
              </a:rPr>
              <a:t>73.05±0.28,</a:t>
            </a:r>
            <a:r>
              <a:rPr sz="1900" spc="70" dirty="0">
                <a:solidFill>
                  <a:srgbClr val="C55A11"/>
                </a:solidFill>
                <a:latin typeface="Times New Roman"/>
                <a:cs typeface="Times New Roman"/>
              </a:rPr>
              <a:t> </a:t>
            </a:r>
            <a:r>
              <a:rPr sz="1900" spc="-10" dirty="0">
                <a:solidFill>
                  <a:srgbClr val="C55A11"/>
                </a:solidFill>
                <a:latin typeface="Times New Roman"/>
                <a:cs typeface="Times New Roman"/>
              </a:rPr>
              <a:t>72.35±1.24</a:t>
            </a:r>
            <a:endParaRPr sz="1900">
              <a:latin typeface="Times New Roman"/>
              <a:cs typeface="Times New Roman"/>
            </a:endParaRPr>
          </a:p>
          <a:p>
            <a:pPr marR="5080" algn="r">
              <a:lnSpc>
                <a:spcPct val="100000"/>
              </a:lnSpc>
            </a:pPr>
            <a:r>
              <a:rPr sz="1900" spc="-20" dirty="0">
                <a:solidFill>
                  <a:srgbClr val="983ACF"/>
                </a:solidFill>
                <a:latin typeface="Times New Roman"/>
                <a:cs typeface="Times New Roman"/>
              </a:rPr>
              <a:t>Train/Test</a:t>
            </a:r>
            <a:r>
              <a:rPr sz="1900" spc="-65" dirty="0">
                <a:solidFill>
                  <a:srgbClr val="983ACF"/>
                </a:solidFill>
                <a:latin typeface="Times New Roman"/>
                <a:cs typeface="Times New Roman"/>
              </a:rPr>
              <a:t> </a:t>
            </a:r>
            <a:r>
              <a:rPr sz="1900" dirty="0">
                <a:solidFill>
                  <a:srgbClr val="983ACF"/>
                </a:solidFill>
                <a:latin typeface="Times New Roman"/>
                <a:cs typeface="Times New Roman"/>
              </a:rPr>
              <a:t>AUC:</a:t>
            </a:r>
            <a:r>
              <a:rPr sz="1900" spc="60" dirty="0">
                <a:solidFill>
                  <a:srgbClr val="983ACF"/>
                </a:solidFill>
                <a:latin typeface="Times New Roman"/>
                <a:cs typeface="Times New Roman"/>
              </a:rPr>
              <a:t> </a:t>
            </a:r>
            <a:r>
              <a:rPr sz="1900" dirty="0">
                <a:solidFill>
                  <a:srgbClr val="00B050"/>
                </a:solidFill>
                <a:latin typeface="Times New Roman"/>
                <a:cs typeface="Times New Roman"/>
              </a:rPr>
              <a:t>.803±0.0025,</a:t>
            </a:r>
            <a:r>
              <a:rPr sz="1900" spc="65" dirty="0">
                <a:solidFill>
                  <a:srgbClr val="00B050"/>
                </a:solidFill>
                <a:latin typeface="Times New Roman"/>
                <a:cs typeface="Times New Roman"/>
              </a:rPr>
              <a:t> </a:t>
            </a:r>
            <a:r>
              <a:rPr sz="1900" spc="-10" dirty="0">
                <a:solidFill>
                  <a:srgbClr val="00B050"/>
                </a:solidFill>
                <a:latin typeface="Times New Roman"/>
                <a:cs typeface="Times New Roman"/>
              </a:rPr>
              <a:t>.791±.0010</a:t>
            </a:r>
            <a:endParaRPr sz="1900">
              <a:latin typeface="Times New Roman"/>
              <a:cs typeface="Times New Roman"/>
            </a:endParaRPr>
          </a:p>
        </p:txBody>
      </p:sp>
      <p:sp>
        <p:nvSpPr>
          <p:cNvPr id="4" name="object 4"/>
          <p:cNvSpPr txBox="1"/>
          <p:nvPr/>
        </p:nvSpPr>
        <p:spPr>
          <a:xfrm>
            <a:off x="5511974" y="5421566"/>
            <a:ext cx="3475354" cy="607695"/>
          </a:xfrm>
          <a:prstGeom prst="rect">
            <a:avLst/>
          </a:prstGeom>
        </p:spPr>
        <p:txBody>
          <a:bodyPr vert="horz" wrap="square" lIns="0" tIns="12700" rIns="0" bIns="0" rtlCol="0">
            <a:spAutoFit/>
          </a:bodyPr>
          <a:lstStyle/>
          <a:p>
            <a:pPr marL="687070">
              <a:lnSpc>
                <a:spcPct val="100000"/>
              </a:lnSpc>
              <a:spcBef>
                <a:spcPts val="100"/>
              </a:spcBef>
            </a:pPr>
            <a:r>
              <a:rPr sz="1900" dirty="0">
                <a:solidFill>
                  <a:srgbClr val="E80081"/>
                </a:solidFill>
                <a:latin typeface="Times New Roman"/>
                <a:cs typeface="Times New Roman"/>
              </a:rPr>
              <a:t>On</a:t>
            </a:r>
            <a:r>
              <a:rPr sz="1900" spc="30" dirty="0">
                <a:solidFill>
                  <a:srgbClr val="E80081"/>
                </a:solidFill>
                <a:latin typeface="Times New Roman"/>
                <a:cs typeface="Times New Roman"/>
              </a:rPr>
              <a:t> </a:t>
            </a:r>
            <a:r>
              <a:rPr sz="1900" dirty="0">
                <a:solidFill>
                  <a:srgbClr val="E80081"/>
                </a:solidFill>
                <a:latin typeface="Times New Roman"/>
                <a:cs typeface="Times New Roman"/>
              </a:rPr>
              <a:t>the</a:t>
            </a:r>
            <a:r>
              <a:rPr sz="1900" spc="25" dirty="0">
                <a:solidFill>
                  <a:srgbClr val="E80081"/>
                </a:solidFill>
                <a:latin typeface="Times New Roman"/>
                <a:cs typeface="Times New Roman"/>
              </a:rPr>
              <a:t> </a:t>
            </a:r>
            <a:r>
              <a:rPr sz="1900" dirty="0">
                <a:solidFill>
                  <a:srgbClr val="E80081"/>
                </a:solidFill>
                <a:latin typeface="Times New Roman"/>
                <a:cs typeface="Times New Roman"/>
              </a:rPr>
              <a:t>next</a:t>
            </a:r>
            <a:r>
              <a:rPr sz="1900" spc="25" dirty="0">
                <a:solidFill>
                  <a:srgbClr val="E80081"/>
                </a:solidFill>
                <a:latin typeface="Times New Roman"/>
                <a:cs typeface="Times New Roman"/>
              </a:rPr>
              <a:t> </a:t>
            </a:r>
            <a:r>
              <a:rPr sz="1900" spc="-10" dirty="0">
                <a:solidFill>
                  <a:srgbClr val="E80081"/>
                </a:solidFill>
                <a:latin typeface="Times New Roman"/>
                <a:cs typeface="Times New Roman"/>
              </a:rPr>
              <a:t>slide…</a:t>
            </a:r>
            <a:endParaRPr sz="1900">
              <a:latin typeface="Times New Roman"/>
              <a:cs typeface="Times New Roman"/>
            </a:endParaRPr>
          </a:p>
          <a:p>
            <a:pPr marL="12700">
              <a:lnSpc>
                <a:spcPct val="100000"/>
              </a:lnSpc>
              <a:spcBef>
                <a:spcPts val="25"/>
              </a:spcBef>
            </a:pPr>
            <a:r>
              <a:rPr sz="1900" dirty="0">
                <a:solidFill>
                  <a:srgbClr val="E80081"/>
                </a:solidFill>
                <a:latin typeface="Times New Roman"/>
                <a:cs typeface="Times New Roman"/>
              </a:rPr>
              <a:t>The</a:t>
            </a:r>
            <a:r>
              <a:rPr sz="1900" spc="30" dirty="0">
                <a:solidFill>
                  <a:srgbClr val="E80081"/>
                </a:solidFill>
                <a:latin typeface="Times New Roman"/>
                <a:cs typeface="Times New Roman"/>
              </a:rPr>
              <a:t> </a:t>
            </a:r>
            <a:r>
              <a:rPr sz="1900" dirty="0">
                <a:solidFill>
                  <a:srgbClr val="E80081"/>
                </a:solidFill>
                <a:latin typeface="Times New Roman"/>
                <a:cs typeface="Times New Roman"/>
              </a:rPr>
              <a:t>whole</a:t>
            </a:r>
            <a:r>
              <a:rPr sz="1900" spc="40" dirty="0">
                <a:solidFill>
                  <a:srgbClr val="E80081"/>
                </a:solidFill>
                <a:latin typeface="Times New Roman"/>
                <a:cs typeface="Times New Roman"/>
              </a:rPr>
              <a:t> </a:t>
            </a:r>
            <a:r>
              <a:rPr sz="1900" dirty="0">
                <a:solidFill>
                  <a:srgbClr val="E80081"/>
                </a:solidFill>
                <a:latin typeface="Times New Roman"/>
                <a:cs typeface="Times New Roman"/>
              </a:rPr>
              <a:t>machine</a:t>
            </a:r>
            <a:r>
              <a:rPr sz="1900" spc="40" dirty="0">
                <a:solidFill>
                  <a:srgbClr val="E80081"/>
                </a:solidFill>
                <a:latin typeface="Times New Roman"/>
                <a:cs typeface="Times New Roman"/>
              </a:rPr>
              <a:t> </a:t>
            </a:r>
            <a:r>
              <a:rPr sz="1900" dirty="0">
                <a:solidFill>
                  <a:srgbClr val="E80081"/>
                </a:solidFill>
                <a:latin typeface="Times New Roman"/>
                <a:cs typeface="Times New Roman"/>
              </a:rPr>
              <a:t>learning</a:t>
            </a:r>
            <a:r>
              <a:rPr sz="1900" spc="50" dirty="0">
                <a:solidFill>
                  <a:srgbClr val="E80081"/>
                </a:solidFill>
                <a:latin typeface="Times New Roman"/>
                <a:cs typeface="Times New Roman"/>
              </a:rPr>
              <a:t> </a:t>
            </a:r>
            <a:r>
              <a:rPr sz="1900" spc="-10" dirty="0">
                <a:solidFill>
                  <a:srgbClr val="E80081"/>
                </a:solidFill>
                <a:latin typeface="Times New Roman"/>
                <a:cs typeface="Times New Roman"/>
              </a:rPr>
              <a:t>model</a:t>
            </a:r>
            <a:endParaRPr sz="190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068476" y="1763153"/>
            <a:ext cx="7469144" cy="4362577"/>
          </a:xfrm>
          <a:prstGeom prst="rect">
            <a:avLst/>
          </a:prstGeom>
        </p:spPr>
      </p:pic>
      <p:sp>
        <p:nvSpPr>
          <p:cNvPr id="3" name="object 3"/>
          <p:cNvSpPr txBox="1">
            <a:spLocks noGrp="1"/>
          </p:cNvSpPr>
          <p:nvPr>
            <p:ph type="title" idx="4294967295"/>
          </p:nvPr>
        </p:nvSpPr>
        <p:spPr>
          <a:xfrm>
            <a:off x="2207869" y="1404111"/>
            <a:ext cx="4869815" cy="31496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900" b="0" i="0" u="none" strike="noStrike" kern="0" cap="none" spc="0" normalizeH="0" baseline="0" noProof="0" dirty="0">
                <a:ln>
                  <a:noFill/>
                </a:ln>
                <a:solidFill>
                  <a:srgbClr val="3B3838"/>
                </a:solidFill>
                <a:effectLst/>
                <a:uLnTx/>
                <a:uFillTx/>
                <a:latin typeface="Times New Roman"/>
                <a:cs typeface="Times New Roman"/>
              </a:rPr>
              <a:t>Generalized</a:t>
            </a:r>
            <a:r>
              <a:rPr kumimoji="0" lang="en-US" sz="1900" b="0" i="0" u="none" strike="noStrike" kern="0" cap="none" spc="-80" normalizeH="0" baseline="0" noProof="0" dirty="0">
                <a:ln>
                  <a:noFill/>
                </a:ln>
                <a:solidFill>
                  <a:srgbClr val="3B3838"/>
                </a:solidFill>
                <a:effectLst/>
                <a:uLnTx/>
                <a:uFillTx/>
                <a:latin typeface="Times New Roman"/>
                <a:cs typeface="Times New Roman"/>
              </a:rPr>
              <a:t> </a:t>
            </a:r>
            <a:r>
              <a:rPr kumimoji="0" lang="en-US" sz="1900" b="0" i="0" u="none" strike="noStrike" kern="0" cap="none" spc="0" normalizeH="0" baseline="0" noProof="0" dirty="0">
                <a:ln>
                  <a:noFill/>
                </a:ln>
                <a:solidFill>
                  <a:srgbClr val="3B3838"/>
                </a:solidFill>
                <a:effectLst/>
                <a:uLnTx/>
                <a:uFillTx/>
                <a:latin typeface="Times New Roman"/>
                <a:cs typeface="Times New Roman"/>
              </a:rPr>
              <a:t>Additive</a:t>
            </a:r>
            <a:r>
              <a:rPr kumimoji="0" lang="en-US" sz="1900" b="0" i="0" u="none" strike="noStrike" kern="0" cap="none" spc="40" normalizeH="0" baseline="0" noProof="0" dirty="0">
                <a:ln>
                  <a:noFill/>
                </a:ln>
                <a:solidFill>
                  <a:srgbClr val="3B3838"/>
                </a:solidFill>
                <a:effectLst/>
                <a:uLnTx/>
                <a:uFillTx/>
                <a:latin typeface="Times New Roman"/>
                <a:cs typeface="Times New Roman"/>
              </a:rPr>
              <a:t> </a:t>
            </a:r>
            <a:r>
              <a:rPr kumimoji="0" lang="en-US" sz="1900" b="0" i="0" u="none" strike="noStrike" kern="0" cap="none" spc="0" normalizeH="0" baseline="0" noProof="0" dirty="0">
                <a:ln>
                  <a:noFill/>
                </a:ln>
                <a:solidFill>
                  <a:srgbClr val="3B3838"/>
                </a:solidFill>
                <a:effectLst/>
                <a:uLnTx/>
                <a:uFillTx/>
                <a:latin typeface="Times New Roman"/>
                <a:cs typeface="Times New Roman"/>
              </a:rPr>
              <a:t>Model</a:t>
            </a:r>
            <a:r>
              <a:rPr kumimoji="0" lang="en-US" sz="1900" b="0" i="0" u="none" strike="noStrike" kern="0" cap="none" spc="35" normalizeH="0" baseline="0" noProof="0" dirty="0">
                <a:ln>
                  <a:noFill/>
                </a:ln>
                <a:solidFill>
                  <a:srgbClr val="3B3838"/>
                </a:solidFill>
                <a:effectLst/>
                <a:uLnTx/>
                <a:uFillTx/>
                <a:latin typeface="Times New Roman"/>
                <a:cs typeface="Times New Roman"/>
              </a:rPr>
              <a:t> </a:t>
            </a:r>
            <a:r>
              <a:rPr kumimoji="0" lang="en-US" sz="1900" b="0" i="0" u="none" strike="noStrike" kern="0" cap="none" spc="0" normalizeH="0" baseline="0" noProof="0" dirty="0">
                <a:ln>
                  <a:noFill/>
                </a:ln>
                <a:solidFill>
                  <a:srgbClr val="3B3838"/>
                </a:solidFill>
                <a:effectLst/>
                <a:uLnTx/>
                <a:uFillTx/>
                <a:latin typeface="Times New Roman"/>
                <a:cs typeface="Times New Roman"/>
              </a:rPr>
              <a:t>on</a:t>
            </a:r>
            <a:r>
              <a:rPr kumimoji="0" lang="en-US" sz="1900" b="0" i="0" u="none" strike="noStrike" kern="0" cap="none" spc="50" normalizeH="0" baseline="0" noProof="0" dirty="0">
                <a:ln>
                  <a:noFill/>
                </a:ln>
                <a:solidFill>
                  <a:srgbClr val="3B3838"/>
                </a:solidFill>
                <a:effectLst/>
                <a:uLnTx/>
                <a:uFillTx/>
                <a:latin typeface="Times New Roman"/>
                <a:cs typeface="Times New Roman"/>
              </a:rPr>
              <a:t> </a:t>
            </a:r>
            <a:r>
              <a:rPr kumimoji="0" lang="en-US" sz="1900" b="0" i="0" u="none" strike="noStrike" kern="0" cap="none" spc="0" normalizeH="0" baseline="0" noProof="0" dirty="0">
                <a:ln>
                  <a:noFill/>
                </a:ln>
                <a:solidFill>
                  <a:srgbClr val="3B3838"/>
                </a:solidFill>
                <a:effectLst/>
                <a:uLnTx/>
                <a:uFillTx/>
                <a:latin typeface="Times New Roman"/>
                <a:cs typeface="Times New Roman"/>
              </a:rPr>
              <a:t>the</a:t>
            </a:r>
            <a:r>
              <a:rPr kumimoji="0" lang="en-US" sz="1900" b="0" i="0" u="none" strike="noStrike" kern="0" cap="none" spc="40" normalizeH="0" baseline="0" noProof="0" dirty="0">
                <a:ln>
                  <a:noFill/>
                </a:ln>
                <a:solidFill>
                  <a:srgbClr val="3B3838"/>
                </a:solidFill>
                <a:effectLst/>
                <a:uLnTx/>
                <a:uFillTx/>
                <a:latin typeface="Times New Roman"/>
                <a:cs typeface="Times New Roman"/>
              </a:rPr>
              <a:t> </a:t>
            </a:r>
            <a:r>
              <a:rPr kumimoji="0" lang="en-US" sz="1900" b="0" i="0" u="none" strike="noStrike" kern="0" cap="none" spc="0" normalizeH="0" baseline="0" noProof="0" dirty="0">
                <a:ln>
                  <a:noFill/>
                </a:ln>
                <a:solidFill>
                  <a:srgbClr val="3B3838"/>
                </a:solidFill>
                <a:effectLst/>
                <a:uLnTx/>
                <a:uFillTx/>
                <a:latin typeface="Times New Roman"/>
                <a:cs typeface="Times New Roman"/>
              </a:rPr>
              <a:t>FICO</a:t>
            </a:r>
            <a:r>
              <a:rPr kumimoji="0" lang="en-US" sz="1900" b="0" i="0" u="none" strike="noStrike" kern="0" cap="none" spc="55" normalizeH="0" baseline="0" noProof="0" dirty="0">
                <a:ln>
                  <a:noFill/>
                </a:ln>
                <a:solidFill>
                  <a:srgbClr val="3B3838"/>
                </a:solidFill>
                <a:effectLst/>
                <a:uLnTx/>
                <a:uFillTx/>
                <a:latin typeface="Times New Roman"/>
                <a:cs typeface="Times New Roman"/>
              </a:rPr>
              <a:t> </a:t>
            </a:r>
            <a:r>
              <a:rPr kumimoji="0" lang="en-US" sz="1900" b="0" i="0" u="none" strike="noStrike" kern="0" cap="none" spc="-10" normalizeH="0" baseline="0" noProof="0" dirty="0">
                <a:ln>
                  <a:noFill/>
                </a:ln>
                <a:solidFill>
                  <a:srgbClr val="3B3838"/>
                </a:solidFill>
                <a:effectLst/>
                <a:uLnTx/>
                <a:uFillTx/>
                <a:latin typeface="Times New Roman"/>
                <a:cs typeface="Times New Roman"/>
              </a:rPr>
              <a:t>Dataset</a:t>
            </a:r>
            <a:endParaRPr kumimoji="0" lang="en-US" sz="1900" b="0" i="0" u="none" strike="noStrike" kern="0" cap="none" spc="0" normalizeH="0" baseline="0" noProof="0" dirty="0">
              <a:ln>
                <a:noFill/>
              </a:ln>
              <a:solidFill>
                <a:sysClr val="windowText" lastClr="000000"/>
              </a:solidFill>
              <a:effectLst/>
              <a:uLnTx/>
              <a:uFillTx/>
              <a:latin typeface="Times New Roman"/>
              <a:cs typeface="Times New Roman"/>
            </a:endParaRPr>
          </a:p>
        </p:txBody>
      </p:sp>
      <p:sp>
        <p:nvSpPr>
          <p:cNvPr id="4" name="object 4"/>
          <p:cNvSpPr txBox="1"/>
          <p:nvPr/>
        </p:nvSpPr>
        <p:spPr>
          <a:xfrm>
            <a:off x="5519953" y="5775020"/>
            <a:ext cx="3129280" cy="614045"/>
          </a:xfrm>
          <a:prstGeom prst="rect">
            <a:avLst/>
          </a:prstGeom>
        </p:spPr>
        <p:txBody>
          <a:bodyPr vert="horz" wrap="square" lIns="0" tIns="3175" rIns="0" bIns="0" rtlCol="0">
            <a:spAutoFit/>
          </a:bodyPr>
          <a:lstStyle/>
          <a:p>
            <a:pPr marL="316865" marR="5080" indent="-304800">
              <a:lnSpc>
                <a:spcPct val="103200"/>
              </a:lnSpc>
              <a:spcBef>
                <a:spcPts val="25"/>
              </a:spcBef>
            </a:pPr>
            <a:r>
              <a:rPr sz="1900" dirty="0">
                <a:solidFill>
                  <a:srgbClr val="B12AAF"/>
                </a:solidFill>
                <a:latin typeface="Times New Roman"/>
                <a:cs typeface="Times New Roman"/>
              </a:rPr>
              <a:t>Model</a:t>
            </a:r>
            <a:r>
              <a:rPr sz="1900" spc="15" dirty="0">
                <a:solidFill>
                  <a:srgbClr val="B12AAF"/>
                </a:solidFill>
                <a:latin typeface="Times New Roman"/>
                <a:cs typeface="Times New Roman"/>
              </a:rPr>
              <a:t> </a:t>
            </a:r>
            <a:r>
              <a:rPr sz="1900" dirty="0">
                <a:solidFill>
                  <a:srgbClr val="B12AAF"/>
                </a:solidFill>
                <a:latin typeface="Times New Roman"/>
                <a:cs typeface="Times New Roman"/>
              </a:rPr>
              <a:t>has</a:t>
            </a:r>
            <a:r>
              <a:rPr sz="1900" spc="30" dirty="0">
                <a:solidFill>
                  <a:srgbClr val="B12AAF"/>
                </a:solidFill>
                <a:latin typeface="Times New Roman"/>
                <a:cs typeface="Times New Roman"/>
              </a:rPr>
              <a:t> </a:t>
            </a:r>
            <a:r>
              <a:rPr sz="1900" dirty="0">
                <a:solidFill>
                  <a:srgbClr val="B12AAF"/>
                </a:solidFill>
                <a:latin typeface="Times New Roman"/>
                <a:cs typeface="Times New Roman"/>
              </a:rPr>
              <a:t>21</a:t>
            </a:r>
            <a:r>
              <a:rPr sz="1900" spc="35" dirty="0">
                <a:solidFill>
                  <a:srgbClr val="B12AAF"/>
                </a:solidFill>
                <a:latin typeface="Times New Roman"/>
                <a:cs typeface="Times New Roman"/>
              </a:rPr>
              <a:t> </a:t>
            </a:r>
            <a:r>
              <a:rPr sz="1900" dirty="0">
                <a:solidFill>
                  <a:srgbClr val="B12AAF"/>
                </a:solidFill>
                <a:latin typeface="Times New Roman"/>
                <a:cs typeface="Times New Roman"/>
              </a:rPr>
              <a:t>total</a:t>
            </a:r>
            <a:r>
              <a:rPr sz="1900" spc="15" dirty="0">
                <a:solidFill>
                  <a:srgbClr val="B12AAF"/>
                </a:solidFill>
                <a:latin typeface="Times New Roman"/>
                <a:cs typeface="Times New Roman"/>
              </a:rPr>
              <a:t> </a:t>
            </a:r>
            <a:r>
              <a:rPr sz="1900" dirty="0">
                <a:solidFill>
                  <a:srgbClr val="B12AAF"/>
                </a:solidFill>
                <a:latin typeface="Times New Roman"/>
                <a:cs typeface="Times New Roman"/>
              </a:rPr>
              <a:t>step</a:t>
            </a:r>
            <a:r>
              <a:rPr sz="1900" spc="35" dirty="0">
                <a:solidFill>
                  <a:srgbClr val="B12AAF"/>
                </a:solidFill>
                <a:latin typeface="Times New Roman"/>
                <a:cs typeface="Times New Roman"/>
              </a:rPr>
              <a:t> </a:t>
            </a:r>
            <a:r>
              <a:rPr sz="1900" spc="-10" dirty="0">
                <a:solidFill>
                  <a:srgbClr val="B12AAF"/>
                </a:solidFill>
                <a:latin typeface="Times New Roman"/>
                <a:cs typeface="Times New Roman"/>
              </a:rPr>
              <a:t>features </a:t>
            </a:r>
            <a:r>
              <a:rPr sz="1900" dirty="0">
                <a:solidFill>
                  <a:srgbClr val="B12AAF"/>
                </a:solidFill>
                <a:latin typeface="Times New Roman"/>
                <a:cs typeface="Times New Roman"/>
              </a:rPr>
              <a:t>created</a:t>
            </a:r>
            <a:r>
              <a:rPr sz="1900" spc="30" dirty="0">
                <a:solidFill>
                  <a:srgbClr val="B12AAF"/>
                </a:solidFill>
                <a:latin typeface="Times New Roman"/>
                <a:cs typeface="Times New Roman"/>
              </a:rPr>
              <a:t> </a:t>
            </a:r>
            <a:r>
              <a:rPr sz="1900" dirty="0">
                <a:solidFill>
                  <a:srgbClr val="B12AAF"/>
                </a:solidFill>
                <a:latin typeface="Times New Roman"/>
                <a:cs typeface="Times New Roman"/>
              </a:rPr>
              <a:t>in</a:t>
            </a:r>
            <a:r>
              <a:rPr sz="1900" spc="25" dirty="0">
                <a:solidFill>
                  <a:srgbClr val="B12AAF"/>
                </a:solidFill>
                <a:latin typeface="Times New Roman"/>
                <a:cs typeface="Times New Roman"/>
              </a:rPr>
              <a:t> </a:t>
            </a:r>
            <a:r>
              <a:rPr sz="1900" dirty="0">
                <a:solidFill>
                  <a:srgbClr val="B12AAF"/>
                </a:solidFill>
                <a:latin typeface="Times New Roman"/>
                <a:cs typeface="Times New Roman"/>
              </a:rPr>
              <a:t>3.85</a:t>
            </a:r>
            <a:r>
              <a:rPr sz="1900" spc="25" dirty="0">
                <a:solidFill>
                  <a:srgbClr val="B12AAF"/>
                </a:solidFill>
                <a:latin typeface="Times New Roman"/>
                <a:cs typeface="Times New Roman"/>
              </a:rPr>
              <a:t> </a:t>
            </a:r>
            <a:r>
              <a:rPr sz="1900" spc="-10" dirty="0">
                <a:solidFill>
                  <a:srgbClr val="B12AAF"/>
                </a:solidFill>
                <a:latin typeface="Times New Roman"/>
                <a:cs typeface="Times New Roman"/>
              </a:rPr>
              <a:t>seconds</a:t>
            </a:r>
            <a:endParaRPr sz="190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2CA7B14-F81B-EF7D-EDEC-8115AF4B6FC6}"/>
              </a:ext>
            </a:extLst>
          </p:cNvPr>
          <p:cNvSpPr>
            <a:spLocks noGrp="1"/>
          </p:cNvSpPr>
          <p:nvPr>
            <p:ph type="title" idx="4294967295"/>
          </p:nvPr>
        </p:nvSpPr>
        <p:spPr>
          <a:xfrm>
            <a:off x="509700" y="-1077218"/>
            <a:ext cx="9273054" cy="1077218"/>
          </a:xfrm>
        </p:spPr>
        <p:txBody>
          <a:bodyPr wrap="square" lIns="0" tIns="0" rIns="0" bIns="0" anchor="b">
            <a:spAutoFit/>
          </a:bodyPr>
          <a:lstStyle/>
          <a:p>
            <a:r>
              <a:rPr lang="en-US" dirty="0"/>
              <a:t>Fast Sparse Classification</a:t>
            </a:r>
            <a:br>
              <a:rPr lang="en-US" dirty="0"/>
            </a:br>
            <a:endParaRPr lang="en-US" dirty="0"/>
          </a:p>
        </p:txBody>
      </p:sp>
      <p:grpSp>
        <p:nvGrpSpPr>
          <p:cNvPr id="2" name="object 2">
            <a:extLst>
              <a:ext uri="{C183D7F6-B498-43B3-948B-1728B52AA6E4}">
                <adec:decorative xmlns:adec="http://schemas.microsoft.com/office/drawing/2017/decorative" val="1"/>
              </a:ext>
            </a:extLst>
          </p:cNvPr>
          <p:cNvGrpSpPr/>
          <p:nvPr/>
        </p:nvGrpSpPr>
        <p:grpSpPr>
          <a:xfrm>
            <a:off x="1429870" y="1332087"/>
            <a:ext cx="6834505" cy="3297554"/>
            <a:chOff x="1429870" y="1332087"/>
            <a:chExt cx="6834505" cy="3297554"/>
          </a:xfrm>
        </p:grpSpPr>
        <p:pic>
          <p:nvPicPr>
            <p:cNvPr id="3" name="object 3"/>
            <p:cNvPicPr/>
            <p:nvPr/>
          </p:nvPicPr>
          <p:blipFill>
            <a:blip r:embed="rId2" cstate="print"/>
            <a:stretch>
              <a:fillRect/>
            </a:stretch>
          </p:blipFill>
          <p:spPr>
            <a:xfrm>
              <a:off x="1578363" y="1342250"/>
              <a:ext cx="6674535" cy="3276746"/>
            </a:xfrm>
            <a:prstGeom prst="rect">
              <a:avLst/>
            </a:prstGeom>
          </p:spPr>
        </p:pic>
        <p:sp>
          <p:nvSpPr>
            <p:cNvPr id="4" name="object 4"/>
            <p:cNvSpPr/>
            <p:nvPr/>
          </p:nvSpPr>
          <p:spPr>
            <a:xfrm>
              <a:off x="1434951" y="1337168"/>
              <a:ext cx="6824345" cy="3287395"/>
            </a:xfrm>
            <a:custGeom>
              <a:avLst/>
              <a:gdLst/>
              <a:ahLst/>
              <a:cxnLst/>
              <a:rect l="l" t="t" r="r" b="b"/>
              <a:pathLst>
                <a:path w="6824345" h="3287395">
                  <a:moveTo>
                    <a:pt x="0" y="0"/>
                  </a:moveTo>
                  <a:lnTo>
                    <a:pt x="6823880" y="0"/>
                  </a:lnTo>
                  <a:lnTo>
                    <a:pt x="6823880" y="3287318"/>
                  </a:lnTo>
                  <a:lnTo>
                    <a:pt x="0" y="3287318"/>
                  </a:lnTo>
                  <a:lnTo>
                    <a:pt x="0" y="0"/>
                  </a:lnTo>
                  <a:close/>
                </a:path>
              </a:pathLst>
            </a:custGeom>
            <a:ln w="10161">
              <a:solidFill>
                <a:srgbClr val="B4C3DA"/>
              </a:solidFill>
            </a:ln>
          </p:spPr>
          <p:txBody>
            <a:bodyPr wrap="square" lIns="0" tIns="0" rIns="0" bIns="0" rtlCol="0"/>
            <a:lstStyle/>
            <a:p>
              <a:endParaRPr/>
            </a:p>
          </p:txBody>
        </p:sp>
      </p:grpSp>
      <p:pic>
        <p:nvPicPr>
          <p:cNvPr id="5" name="object 5">
            <a:extLst>
              <a:ext uri="{C183D7F6-B498-43B3-948B-1728B52AA6E4}">
                <adec:decorative xmlns:adec="http://schemas.microsoft.com/office/drawing/2017/decorative" val="1"/>
              </a:ext>
            </a:extLst>
          </p:cNvPr>
          <p:cNvPicPr/>
          <p:nvPr/>
        </p:nvPicPr>
        <p:blipFill>
          <a:blip r:embed="rId3" cstate="print"/>
          <a:stretch>
            <a:fillRect/>
          </a:stretch>
        </p:blipFill>
        <p:spPr>
          <a:xfrm>
            <a:off x="4233105" y="4943741"/>
            <a:ext cx="1117594" cy="1117596"/>
          </a:xfrm>
          <a:prstGeom prst="rect">
            <a:avLst/>
          </a:prstGeom>
        </p:spPr>
      </p:pic>
      <p:pic>
        <p:nvPicPr>
          <p:cNvPr id="7" name="object 7">
            <a:extLst>
              <a:ext uri="{C183D7F6-B498-43B3-948B-1728B52AA6E4}">
                <adec:decorative xmlns:adec="http://schemas.microsoft.com/office/drawing/2017/decorative" val="1"/>
              </a:ext>
            </a:extLst>
          </p:cNvPr>
          <p:cNvPicPr/>
          <p:nvPr/>
        </p:nvPicPr>
        <p:blipFill>
          <a:blip r:embed="rId4" cstate="print"/>
          <a:stretch>
            <a:fillRect/>
          </a:stretch>
        </p:blipFill>
        <p:spPr>
          <a:xfrm>
            <a:off x="2710942" y="4933661"/>
            <a:ext cx="1027303" cy="1117596"/>
          </a:xfrm>
          <a:prstGeom prst="rect">
            <a:avLst/>
          </a:prstGeom>
        </p:spPr>
      </p:pic>
      <p:sp>
        <p:nvSpPr>
          <p:cNvPr id="8" name="object 8"/>
          <p:cNvSpPr txBox="1"/>
          <p:nvPr/>
        </p:nvSpPr>
        <p:spPr>
          <a:xfrm>
            <a:off x="2796692" y="6085332"/>
            <a:ext cx="96266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Jiachang</a:t>
            </a:r>
            <a:r>
              <a:rPr sz="1400" spc="130" dirty="0">
                <a:latin typeface="Times New Roman"/>
                <a:cs typeface="Times New Roman"/>
              </a:rPr>
              <a:t> </a:t>
            </a:r>
            <a:r>
              <a:rPr sz="1400" spc="-25" dirty="0">
                <a:latin typeface="Times New Roman"/>
                <a:cs typeface="Times New Roman"/>
              </a:rPr>
              <a:t>Liu</a:t>
            </a:r>
            <a:endParaRPr sz="1400">
              <a:latin typeface="Times New Roman"/>
              <a:cs typeface="Times New Roman"/>
            </a:endParaRPr>
          </a:p>
        </p:txBody>
      </p:sp>
      <p:sp>
        <p:nvSpPr>
          <p:cNvPr id="6" name="object 6"/>
          <p:cNvSpPr txBox="1"/>
          <p:nvPr/>
        </p:nvSpPr>
        <p:spPr>
          <a:xfrm>
            <a:off x="4283669" y="6094476"/>
            <a:ext cx="99377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Chudi</a:t>
            </a:r>
            <a:r>
              <a:rPr sz="1400" spc="100" dirty="0">
                <a:latin typeface="Times New Roman"/>
                <a:cs typeface="Times New Roman"/>
              </a:rPr>
              <a:t> </a:t>
            </a:r>
            <a:r>
              <a:rPr sz="1400" spc="-10" dirty="0">
                <a:latin typeface="Times New Roman"/>
                <a:cs typeface="Times New Roman"/>
              </a:rPr>
              <a:t>Zhong</a:t>
            </a:r>
            <a:endParaRPr sz="1400">
              <a:latin typeface="Times New Roman"/>
              <a:cs typeface="Times New Roman"/>
            </a:endParaRPr>
          </a:p>
        </p:txBody>
      </p:sp>
      <p:pic>
        <p:nvPicPr>
          <p:cNvPr id="9" name="object 9">
            <a:extLst>
              <a:ext uri="{C183D7F6-B498-43B3-948B-1728B52AA6E4}">
                <adec:decorative xmlns:adec="http://schemas.microsoft.com/office/drawing/2017/decorative" val="1"/>
              </a:ext>
            </a:extLst>
          </p:cNvPr>
          <p:cNvPicPr/>
          <p:nvPr/>
        </p:nvPicPr>
        <p:blipFill>
          <a:blip r:embed="rId5" cstate="print"/>
          <a:stretch>
            <a:fillRect/>
          </a:stretch>
        </p:blipFill>
        <p:spPr>
          <a:xfrm>
            <a:off x="5750864" y="4911661"/>
            <a:ext cx="1195959" cy="1206487"/>
          </a:xfrm>
          <a:prstGeom prst="rect">
            <a:avLst/>
          </a:prstGeom>
        </p:spPr>
      </p:pic>
      <p:sp>
        <p:nvSpPr>
          <p:cNvPr id="10" name="object 10"/>
          <p:cNvSpPr txBox="1"/>
          <p:nvPr/>
        </p:nvSpPr>
        <p:spPr>
          <a:xfrm>
            <a:off x="5851521" y="6137147"/>
            <a:ext cx="106172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Margo</a:t>
            </a:r>
            <a:r>
              <a:rPr sz="1400" spc="75" dirty="0">
                <a:latin typeface="Times New Roman"/>
                <a:cs typeface="Times New Roman"/>
              </a:rPr>
              <a:t> </a:t>
            </a:r>
            <a:r>
              <a:rPr sz="1400" spc="-10" dirty="0">
                <a:latin typeface="Times New Roman"/>
                <a:cs typeface="Times New Roman"/>
              </a:rPr>
              <a:t>Seltzer</a:t>
            </a:r>
            <a:endParaRPr sz="1400">
              <a:latin typeface="Times New Roman"/>
              <a:cs typeface="Times New Roman"/>
            </a:endParaRPr>
          </a:p>
        </p:txBody>
      </p:sp>
      <p:sp>
        <p:nvSpPr>
          <p:cNvPr id="11" name="object 11"/>
          <p:cNvSpPr txBox="1"/>
          <p:nvPr/>
        </p:nvSpPr>
        <p:spPr>
          <a:xfrm>
            <a:off x="7773581" y="4613655"/>
            <a:ext cx="1591310" cy="314960"/>
          </a:xfrm>
          <a:prstGeom prst="rect">
            <a:avLst/>
          </a:prstGeom>
        </p:spPr>
        <p:txBody>
          <a:bodyPr vert="horz" wrap="square" lIns="0" tIns="12700" rIns="0" bIns="0" rtlCol="0">
            <a:spAutoFit/>
          </a:bodyPr>
          <a:lstStyle/>
          <a:p>
            <a:pPr marL="12700">
              <a:lnSpc>
                <a:spcPct val="100000"/>
              </a:lnSpc>
              <a:spcBef>
                <a:spcPts val="100"/>
              </a:spcBef>
            </a:pPr>
            <a:r>
              <a:rPr sz="1900" spc="-30" dirty="0">
                <a:solidFill>
                  <a:srgbClr val="002060"/>
                </a:solidFill>
                <a:latin typeface="Times New Roman"/>
                <a:cs typeface="Times New Roman"/>
              </a:rPr>
              <a:t>AISTATS,</a:t>
            </a:r>
            <a:r>
              <a:rPr sz="1900" spc="-60" dirty="0">
                <a:solidFill>
                  <a:srgbClr val="002060"/>
                </a:solidFill>
                <a:latin typeface="Times New Roman"/>
                <a:cs typeface="Times New Roman"/>
              </a:rPr>
              <a:t> </a:t>
            </a:r>
            <a:r>
              <a:rPr sz="1900" spc="-20" dirty="0">
                <a:solidFill>
                  <a:srgbClr val="002060"/>
                </a:solidFill>
                <a:latin typeface="Times New Roman"/>
                <a:cs typeface="Times New Roman"/>
              </a:rPr>
              <a:t>2022</a:t>
            </a:r>
            <a:endParaRPr sz="190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784887" y="2235233"/>
            <a:ext cx="4487250" cy="780408"/>
          </a:xfrm>
          <a:prstGeom prst="rect">
            <a:avLst/>
          </a:prstGeom>
        </p:spPr>
      </p:pic>
      <p:sp>
        <p:nvSpPr>
          <p:cNvPr id="3" name="object 3"/>
          <p:cNvSpPr txBox="1">
            <a:spLocks noGrp="1"/>
          </p:cNvSpPr>
          <p:nvPr>
            <p:ph type="title"/>
          </p:nvPr>
        </p:nvSpPr>
        <p:spPr>
          <a:prstGeom prst="rect">
            <a:avLst/>
          </a:prstGeom>
        </p:spPr>
        <p:txBody>
          <a:bodyPr vert="horz" wrap="square" lIns="0" tIns="142240" rIns="0" bIns="0" rtlCol="0">
            <a:spAutoFit/>
          </a:bodyPr>
          <a:lstStyle/>
          <a:p>
            <a:pPr marL="2740660">
              <a:lnSpc>
                <a:spcPct val="100000"/>
              </a:lnSpc>
              <a:spcBef>
                <a:spcPts val="100"/>
              </a:spcBef>
            </a:pPr>
            <a:r>
              <a:rPr sz="2200" dirty="0">
                <a:latin typeface="Times New Roman"/>
                <a:cs typeface="Times New Roman"/>
              </a:rPr>
              <a:t>Sparse</a:t>
            </a:r>
            <a:r>
              <a:rPr sz="2200" spc="90" dirty="0">
                <a:latin typeface="Times New Roman"/>
                <a:cs typeface="Times New Roman"/>
              </a:rPr>
              <a:t> </a:t>
            </a:r>
            <a:r>
              <a:rPr sz="2200" dirty="0">
                <a:latin typeface="Times New Roman"/>
                <a:cs typeface="Times New Roman"/>
              </a:rPr>
              <a:t>Logistic</a:t>
            </a:r>
            <a:r>
              <a:rPr sz="2200" spc="105" dirty="0">
                <a:latin typeface="Times New Roman"/>
                <a:cs typeface="Times New Roman"/>
              </a:rPr>
              <a:t> </a:t>
            </a:r>
            <a:r>
              <a:rPr sz="2200" spc="-10" dirty="0">
                <a:latin typeface="Times New Roman"/>
                <a:cs typeface="Times New Roman"/>
              </a:rPr>
              <a:t>Regression</a:t>
            </a:r>
            <a:endParaRPr sz="2200" dirty="0">
              <a:latin typeface="Times New Roman"/>
              <a:cs typeface="Times New Roman"/>
            </a:endParaRPr>
          </a:p>
        </p:txBody>
      </p:sp>
      <p:pic>
        <p:nvPicPr>
          <p:cNvPr id="5" name="object 5">
            <a:extLst>
              <a:ext uri="{C183D7F6-B498-43B3-948B-1728B52AA6E4}">
                <adec:decorative xmlns:adec="http://schemas.microsoft.com/office/drawing/2017/decorative" val="1"/>
              </a:ext>
            </a:extLst>
          </p:cNvPr>
          <p:cNvPicPr/>
          <p:nvPr/>
        </p:nvPicPr>
        <p:blipFill>
          <a:blip r:embed="rId3" cstate="print"/>
          <a:stretch>
            <a:fillRect/>
          </a:stretch>
        </p:blipFill>
        <p:spPr>
          <a:xfrm>
            <a:off x="2477967" y="3848778"/>
            <a:ext cx="1478298" cy="360915"/>
          </a:xfrm>
          <a:prstGeom prst="rect">
            <a:avLst/>
          </a:prstGeom>
        </p:spPr>
      </p:pic>
      <p:grpSp>
        <p:nvGrpSpPr>
          <p:cNvPr id="6" name="object 6">
            <a:extLst>
              <a:ext uri="{C183D7F6-B498-43B3-948B-1728B52AA6E4}">
                <adec:decorative xmlns:adec="http://schemas.microsoft.com/office/drawing/2017/decorative" val="1"/>
              </a:ext>
            </a:extLst>
          </p:cNvPr>
          <p:cNvGrpSpPr/>
          <p:nvPr/>
        </p:nvGrpSpPr>
        <p:grpSpPr>
          <a:xfrm>
            <a:off x="2419083" y="4505849"/>
            <a:ext cx="3480435" cy="714375"/>
            <a:chOff x="2419083" y="4505849"/>
            <a:chExt cx="3480435" cy="714375"/>
          </a:xfrm>
        </p:grpSpPr>
        <p:pic>
          <p:nvPicPr>
            <p:cNvPr id="7" name="object 7"/>
            <p:cNvPicPr/>
            <p:nvPr/>
          </p:nvPicPr>
          <p:blipFill>
            <a:blip r:embed="rId4" cstate="print"/>
            <a:stretch>
              <a:fillRect/>
            </a:stretch>
          </p:blipFill>
          <p:spPr>
            <a:xfrm>
              <a:off x="2419083" y="4671021"/>
              <a:ext cx="3019587" cy="434336"/>
            </a:xfrm>
            <a:prstGeom prst="rect">
              <a:avLst/>
            </a:prstGeom>
          </p:spPr>
        </p:pic>
        <p:pic>
          <p:nvPicPr>
            <p:cNvPr id="8" name="object 8"/>
            <p:cNvPicPr/>
            <p:nvPr/>
          </p:nvPicPr>
          <p:blipFill>
            <a:blip r:embed="rId5" cstate="print"/>
            <a:stretch>
              <a:fillRect/>
            </a:stretch>
          </p:blipFill>
          <p:spPr>
            <a:xfrm>
              <a:off x="4639729" y="4505849"/>
              <a:ext cx="1259478" cy="714130"/>
            </a:xfrm>
            <a:prstGeom prst="rect">
              <a:avLst/>
            </a:prstGeom>
          </p:spPr>
        </p:pic>
      </p:grpSp>
      <p:pic>
        <p:nvPicPr>
          <p:cNvPr id="9" name="object 9">
            <a:extLst>
              <a:ext uri="{C183D7F6-B498-43B3-948B-1728B52AA6E4}">
                <adec:decorative xmlns:adec="http://schemas.microsoft.com/office/drawing/2017/decorative" val="1"/>
              </a:ext>
            </a:extLst>
          </p:cNvPr>
          <p:cNvPicPr/>
          <p:nvPr/>
        </p:nvPicPr>
        <p:blipFill>
          <a:blip r:embed="rId6" cstate="print"/>
          <a:stretch>
            <a:fillRect/>
          </a:stretch>
        </p:blipFill>
        <p:spPr>
          <a:xfrm>
            <a:off x="1272402" y="2630640"/>
            <a:ext cx="390166" cy="77088"/>
          </a:xfrm>
          <a:prstGeom prst="rect">
            <a:avLst/>
          </a:prstGeom>
        </p:spPr>
      </p:pic>
      <p:pic>
        <p:nvPicPr>
          <p:cNvPr id="10" name="object 10">
            <a:extLst>
              <a:ext uri="{C183D7F6-B498-43B3-948B-1728B52AA6E4}">
                <adec:decorative xmlns:adec="http://schemas.microsoft.com/office/drawing/2017/decorative" val="1"/>
              </a:ext>
            </a:extLst>
          </p:cNvPr>
          <p:cNvPicPr/>
          <p:nvPr/>
        </p:nvPicPr>
        <p:blipFill>
          <a:blip r:embed="rId7" cstate="print"/>
          <a:stretch>
            <a:fillRect/>
          </a:stretch>
        </p:blipFill>
        <p:spPr>
          <a:xfrm>
            <a:off x="833589" y="3702100"/>
            <a:ext cx="1518767" cy="1695742"/>
          </a:xfrm>
          <a:prstGeom prst="rect">
            <a:avLst/>
          </a:prstGeom>
        </p:spPr>
      </p:pic>
      <p:grpSp>
        <p:nvGrpSpPr>
          <p:cNvPr id="11" name="object 11">
            <a:extLst>
              <a:ext uri="{C183D7F6-B498-43B3-948B-1728B52AA6E4}">
                <adec:decorative xmlns:adec="http://schemas.microsoft.com/office/drawing/2017/decorative" val="1"/>
              </a:ext>
            </a:extLst>
          </p:cNvPr>
          <p:cNvGrpSpPr/>
          <p:nvPr/>
        </p:nvGrpSpPr>
        <p:grpSpPr>
          <a:xfrm>
            <a:off x="1264158" y="1812785"/>
            <a:ext cx="6418580" cy="1805939"/>
            <a:chOff x="1264158" y="1812785"/>
            <a:chExt cx="6418580" cy="1805939"/>
          </a:xfrm>
        </p:grpSpPr>
        <p:sp>
          <p:nvSpPr>
            <p:cNvPr id="12" name="object 12"/>
            <p:cNvSpPr/>
            <p:nvPr/>
          </p:nvSpPr>
          <p:spPr>
            <a:xfrm>
              <a:off x="5136419" y="2199577"/>
              <a:ext cx="1296035" cy="708660"/>
            </a:xfrm>
            <a:custGeom>
              <a:avLst/>
              <a:gdLst/>
              <a:ahLst/>
              <a:cxnLst/>
              <a:rect l="l" t="t" r="r" b="b"/>
              <a:pathLst>
                <a:path w="1296035" h="708660">
                  <a:moveTo>
                    <a:pt x="1295908" y="0"/>
                  </a:moveTo>
                  <a:lnTo>
                    <a:pt x="0" y="0"/>
                  </a:lnTo>
                  <a:lnTo>
                    <a:pt x="0" y="708291"/>
                  </a:lnTo>
                  <a:lnTo>
                    <a:pt x="1295908" y="708291"/>
                  </a:lnTo>
                  <a:lnTo>
                    <a:pt x="1295908" y="0"/>
                  </a:lnTo>
                  <a:close/>
                </a:path>
              </a:pathLst>
            </a:custGeom>
            <a:solidFill>
              <a:srgbClr val="FFFFFF"/>
            </a:solidFill>
          </p:spPr>
          <p:txBody>
            <a:bodyPr wrap="square" lIns="0" tIns="0" rIns="0" bIns="0" rtlCol="0"/>
            <a:lstStyle/>
            <a:p>
              <a:endParaRPr/>
            </a:p>
          </p:txBody>
        </p:sp>
        <p:pic>
          <p:nvPicPr>
            <p:cNvPr id="13" name="object 13"/>
            <p:cNvPicPr/>
            <p:nvPr/>
          </p:nvPicPr>
          <p:blipFill>
            <a:blip r:embed="rId8" cstate="print"/>
            <a:stretch>
              <a:fillRect/>
            </a:stretch>
          </p:blipFill>
          <p:spPr>
            <a:xfrm>
              <a:off x="1264158" y="1994153"/>
              <a:ext cx="568363" cy="582434"/>
            </a:xfrm>
            <a:prstGeom prst="rect">
              <a:avLst/>
            </a:prstGeom>
          </p:spPr>
        </p:pic>
        <p:pic>
          <p:nvPicPr>
            <p:cNvPr id="14" name="object 14"/>
            <p:cNvPicPr/>
            <p:nvPr/>
          </p:nvPicPr>
          <p:blipFill>
            <a:blip r:embed="rId9" cstate="print"/>
            <a:stretch>
              <a:fillRect/>
            </a:stretch>
          </p:blipFill>
          <p:spPr>
            <a:xfrm>
              <a:off x="1919922" y="2079942"/>
              <a:ext cx="59474" cy="327596"/>
            </a:xfrm>
            <a:prstGeom prst="rect">
              <a:avLst/>
            </a:prstGeom>
          </p:spPr>
        </p:pic>
        <p:pic>
          <p:nvPicPr>
            <p:cNvPr id="15" name="object 15"/>
            <p:cNvPicPr/>
            <p:nvPr/>
          </p:nvPicPr>
          <p:blipFill>
            <a:blip r:embed="rId10" cstate="print"/>
            <a:stretch>
              <a:fillRect/>
            </a:stretch>
          </p:blipFill>
          <p:spPr>
            <a:xfrm>
              <a:off x="3871988" y="1812785"/>
              <a:ext cx="2721330" cy="273050"/>
            </a:xfrm>
            <a:prstGeom prst="rect">
              <a:avLst/>
            </a:prstGeom>
          </p:spPr>
        </p:pic>
        <p:pic>
          <p:nvPicPr>
            <p:cNvPr id="16" name="object 16"/>
            <p:cNvPicPr/>
            <p:nvPr/>
          </p:nvPicPr>
          <p:blipFill>
            <a:blip r:embed="rId11" cstate="print"/>
            <a:stretch>
              <a:fillRect/>
            </a:stretch>
          </p:blipFill>
          <p:spPr>
            <a:xfrm>
              <a:off x="3836758" y="2889737"/>
              <a:ext cx="3845927" cy="728476"/>
            </a:xfrm>
            <a:prstGeom prst="rect">
              <a:avLst/>
            </a:prstGeom>
          </p:spPr>
        </p:pic>
      </p:grpSp>
      <p:sp>
        <p:nvSpPr>
          <p:cNvPr id="17" name="object 17">
            <a:extLst>
              <a:ext uri="{C183D7F6-B498-43B3-948B-1728B52AA6E4}">
                <adec:decorative xmlns:adec="http://schemas.microsoft.com/office/drawing/2017/decorative" val="1"/>
              </a:ext>
            </a:extLst>
          </p:cNvPr>
          <p:cNvSpPr txBox="1"/>
          <p:nvPr/>
        </p:nvSpPr>
        <p:spPr>
          <a:xfrm>
            <a:off x="3220712" y="3086608"/>
            <a:ext cx="620395" cy="314960"/>
          </a:xfrm>
          <a:prstGeom prst="rect">
            <a:avLst/>
          </a:prstGeom>
        </p:spPr>
        <p:txBody>
          <a:bodyPr vert="horz" wrap="square" lIns="0" tIns="12700" rIns="0" bIns="0" rtlCol="0">
            <a:spAutoFit/>
          </a:bodyPr>
          <a:lstStyle/>
          <a:p>
            <a:pPr marL="12700">
              <a:lnSpc>
                <a:spcPct val="100000"/>
              </a:lnSpc>
              <a:spcBef>
                <a:spcPts val="100"/>
              </a:spcBef>
            </a:pPr>
            <a:r>
              <a:rPr sz="1900" spc="-10" dirty="0">
                <a:latin typeface="Times New Roman"/>
                <a:cs typeface="Times New Roman"/>
              </a:rPr>
              <a:t>where</a:t>
            </a:r>
            <a:endParaRPr sz="1900">
              <a:latin typeface="Times New Roman"/>
              <a:cs typeface="Times New Roman"/>
            </a:endParaRPr>
          </a:p>
        </p:txBody>
      </p:sp>
      <p:sp>
        <p:nvSpPr>
          <p:cNvPr id="18" name="object 18">
            <a:extLst>
              <a:ext uri="{C183D7F6-B498-43B3-948B-1728B52AA6E4}">
                <adec:decorative xmlns:adec="http://schemas.microsoft.com/office/drawing/2017/decorative" val="1"/>
              </a:ext>
            </a:extLst>
          </p:cNvPr>
          <p:cNvSpPr txBox="1"/>
          <p:nvPr/>
        </p:nvSpPr>
        <p:spPr>
          <a:xfrm>
            <a:off x="7296901" y="3831844"/>
            <a:ext cx="227393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age≥16, age≥17,…, </a:t>
            </a:r>
            <a:r>
              <a:rPr sz="1600" spc="-10" dirty="0">
                <a:latin typeface="Times New Roman"/>
                <a:cs typeface="Times New Roman"/>
              </a:rPr>
              <a:t>age≥90</a:t>
            </a:r>
            <a:endParaRPr sz="1600">
              <a:latin typeface="Times New Roman"/>
              <a:cs typeface="Times New Roman"/>
            </a:endParaRPr>
          </a:p>
        </p:txBody>
      </p:sp>
      <p:sp>
        <p:nvSpPr>
          <p:cNvPr id="19" name="object 19">
            <a:extLst>
              <a:ext uri="{C183D7F6-B498-43B3-948B-1728B52AA6E4}">
                <adec:decorative xmlns:adec="http://schemas.microsoft.com/office/drawing/2017/decorative" val="1"/>
              </a:ext>
            </a:extLst>
          </p:cNvPr>
          <p:cNvSpPr txBox="1"/>
          <p:nvPr/>
        </p:nvSpPr>
        <p:spPr>
          <a:xfrm>
            <a:off x="6340236" y="3831844"/>
            <a:ext cx="307975" cy="269240"/>
          </a:xfrm>
          <a:prstGeom prst="rect">
            <a:avLst/>
          </a:prstGeom>
        </p:spPr>
        <p:txBody>
          <a:bodyPr vert="horz" wrap="square" lIns="0" tIns="12700" rIns="0" bIns="0" rtlCol="0">
            <a:spAutoFit/>
          </a:bodyPr>
          <a:lstStyle/>
          <a:p>
            <a:pPr marL="12700">
              <a:lnSpc>
                <a:spcPct val="100000"/>
              </a:lnSpc>
              <a:spcBef>
                <a:spcPts val="100"/>
              </a:spcBef>
            </a:pPr>
            <a:r>
              <a:rPr sz="1600" spc="-25" dirty="0">
                <a:latin typeface="Times New Roman"/>
                <a:cs typeface="Times New Roman"/>
              </a:rPr>
              <a:t>age</a:t>
            </a:r>
            <a:endParaRPr sz="1600">
              <a:latin typeface="Times New Roman"/>
              <a:cs typeface="Times New Roman"/>
            </a:endParaRPr>
          </a:p>
        </p:txBody>
      </p:sp>
      <p:grpSp>
        <p:nvGrpSpPr>
          <p:cNvPr id="20" name="object 20">
            <a:extLst>
              <a:ext uri="{C183D7F6-B498-43B3-948B-1728B52AA6E4}">
                <adec:decorative xmlns:adec="http://schemas.microsoft.com/office/drawing/2017/decorative" val="1"/>
              </a:ext>
            </a:extLst>
          </p:cNvPr>
          <p:cNvGrpSpPr/>
          <p:nvPr/>
        </p:nvGrpSpPr>
        <p:grpSpPr>
          <a:xfrm>
            <a:off x="6712169" y="3938647"/>
            <a:ext cx="2326005" cy="1386205"/>
            <a:chOff x="6712169" y="3938647"/>
            <a:chExt cx="2326005" cy="1386205"/>
          </a:xfrm>
        </p:grpSpPr>
        <p:sp>
          <p:nvSpPr>
            <p:cNvPr id="21" name="object 21"/>
            <p:cNvSpPr/>
            <p:nvPr/>
          </p:nvSpPr>
          <p:spPr>
            <a:xfrm>
              <a:off x="6712165" y="3938650"/>
              <a:ext cx="2326005" cy="1386205"/>
            </a:xfrm>
            <a:custGeom>
              <a:avLst/>
              <a:gdLst/>
              <a:ahLst/>
              <a:cxnLst/>
              <a:rect l="l" t="t" r="r" b="b"/>
              <a:pathLst>
                <a:path w="2326004" h="1386204">
                  <a:moveTo>
                    <a:pt x="524281" y="30480"/>
                  </a:moveTo>
                  <a:lnTo>
                    <a:pt x="506501" y="21590"/>
                  </a:lnTo>
                  <a:lnTo>
                    <a:pt x="463321" y="0"/>
                  </a:lnTo>
                  <a:lnTo>
                    <a:pt x="463321" y="21590"/>
                  </a:lnTo>
                  <a:lnTo>
                    <a:pt x="0" y="21590"/>
                  </a:lnTo>
                  <a:lnTo>
                    <a:pt x="0" y="39370"/>
                  </a:lnTo>
                  <a:lnTo>
                    <a:pt x="463321" y="39370"/>
                  </a:lnTo>
                  <a:lnTo>
                    <a:pt x="463321" y="60960"/>
                  </a:lnTo>
                  <a:lnTo>
                    <a:pt x="506501" y="39370"/>
                  </a:lnTo>
                  <a:lnTo>
                    <a:pt x="524281" y="30480"/>
                  </a:lnTo>
                  <a:close/>
                </a:path>
                <a:path w="2326004" h="1386204">
                  <a:moveTo>
                    <a:pt x="688784" y="719797"/>
                  </a:moveTo>
                  <a:lnTo>
                    <a:pt x="683704" y="709637"/>
                  </a:lnTo>
                  <a:lnTo>
                    <a:pt x="658304" y="658837"/>
                  </a:lnTo>
                  <a:lnTo>
                    <a:pt x="627824" y="719797"/>
                  </a:lnTo>
                  <a:lnTo>
                    <a:pt x="649414" y="719797"/>
                  </a:lnTo>
                  <a:lnTo>
                    <a:pt x="649414" y="1330502"/>
                  </a:lnTo>
                  <a:lnTo>
                    <a:pt x="667194" y="1330502"/>
                  </a:lnTo>
                  <a:lnTo>
                    <a:pt x="667194" y="719797"/>
                  </a:lnTo>
                  <a:lnTo>
                    <a:pt x="688784" y="719797"/>
                  </a:lnTo>
                  <a:close/>
                </a:path>
                <a:path w="2326004" h="1386204">
                  <a:moveTo>
                    <a:pt x="2325801" y="1355407"/>
                  </a:moveTo>
                  <a:lnTo>
                    <a:pt x="2308021" y="1346517"/>
                  </a:lnTo>
                  <a:lnTo>
                    <a:pt x="2264841" y="1324927"/>
                  </a:lnTo>
                  <a:lnTo>
                    <a:pt x="2264841" y="1346517"/>
                  </a:lnTo>
                  <a:lnTo>
                    <a:pt x="658304" y="1346517"/>
                  </a:lnTo>
                  <a:lnTo>
                    <a:pt x="658304" y="1364297"/>
                  </a:lnTo>
                  <a:lnTo>
                    <a:pt x="2264841" y="1364297"/>
                  </a:lnTo>
                  <a:lnTo>
                    <a:pt x="2264841" y="1385887"/>
                  </a:lnTo>
                  <a:lnTo>
                    <a:pt x="2308021" y="1364297"/>
                  </a:lnTo>
                  <a:lnTo>
                    <a:pt x="2325801" y="1355407"/>
                  </a:lnTo>
                  <a:close/>
                </a:path>
              </a:pathLst>
            </a:custGeom>
            <a:solidFill>
              <a:srgbClr val="000000"/>
            </a:solidFill>
          </p:spPr>
          <p:txBody>
            <a:bodyPr wrap="square" lIns="0" tIns="0" rIns="0" bIns="0" rtlCol="0"/>
            <a:lstStyle/>
            <a:p>
              <a:endParaRPr/>
            </a:p>
          </p:txBody>
        </p:sp>
        <p:pic>
          <p:nvPicPr>
            <p:cNvPr id="22" name="object 22"/>
            <p:cNvPicPr/>
            <p:nvPr/>
          </p:nvPicPr>
          <p:blipFill>
            <a:blip r:embed="rId12" cstate="print"/>
            <a:stretch>
              <a:fillRect/>
            </a:stretch>
          </p:blipFill>
          <p:spPr>
            <a:xfrm>
              <a:off x="7355649" y="4588484"/>
              <a:ext cx="1483614" cy="709993"/>
            </a:xfrm>
            <a:prstGeom prst="rect">
              <a:avLst/>
            </a:prstGeom>
          </p:spPr>
        </p:pic>
      </p:grpSp>
      <p:sp>
        <p:nvSpPr>
          <p:cNvPr id="23" name="object 23">
            <a:extLst>
              <a:ext uri="{C183D7F6-B498-43B3-948B-1728B52AA6E4}">
                <adec:decorative xmlns:adec="http://schemas.microsoft.com/office/drawing/2017/decorative" val="1"/>
              </a:ext>
            </a:extLst>
          </p:cNvPr>
          <p:cNvSpPr txBox="1"/>
          <p:nvPr/>
        </p:nvSpPr>
        <p:spPr>
          <a:xfrm>
            <a:off x="9191402" y="5161788"/>
            <a:ext cx="277495" cy="238760"/>
          </a:xfrm>
          <a:prstGeom prst="rect">
            <a:avLst/>
          </a:prstGeom>
        </p:spPr>
        <p:txBody>
          <a:bodyPr vert="horz" wrap="square" lIns="0" tIns="12700" rIns="0" bIns="0" rtlCol="0">
            <a:spAutoFit/>
          </a:bodyPr>
          <a:lstStyle/>
          <a:p>
            <a:pPr marL="12700">
              <a:lnSpc>
                <a:spcPct val="100000"/>
              </a:lnSpc>
              <a:spcBef>
                <a:spcPts val="100"/>
              </a:spcBef>
            </a:pPr>
            <a:r>
              <a:rPr sz="1400" spc="-25" dirty="0">
                <a:latin typeface="Times New Roman"/>
                <a:cs typeface="Times New Roman"/>
              </a:rPr>
              <a:t>age</a:t>
            </a:r>
            <a:endParaRPr sz="1400">
              <a:latin typeface="Times New Roman"/>
              <a:cs typeface="Times New Roman"/>
            </a:endParaRPr>
          </a:p>
        </p:txBody>
      </p:sp>
      <p:sp>
        <p:nvSpPr>
          <p:cNvPr id="24" name="object 24">
            <a:extLst>
              <a:ext uri="{C183D7F6-B498-43B3-948B-1728B52AA6E4}">
                <adec:decorative xmlns:adec="http://schemas.microsoft.com/office/drawing/2017/decorative" val="1"/>
              </a:ext>
            </a:extLst>
          </p:cNvPr>
          <p:cNvSpPr txBox="1"/>
          <p:nvPr/>
        </p:nvSpPr>
        <p:spPr>
          <a:xfrm>
            <a:off x="6756965" y="4302302"/>
            <a:ext cx="120269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contribution</a:t>
            </a:r>
            <a:r>
              <a:rPr sz="1400" spc="90" dirty="0">
                <a:latin typeface="Times New Roman"/>
                <a:cs typeface="Times New Roman"/>
              </a:rPr>
              <a:t> </a:t>
            </a:r>
            <a:r>
              <a:rPr sz="1400" dirty="0">
                <a:latin typeface="Times New Roman"/>
                <a:cs typeface="Times New Roman"/>
              </a:rPr>
              <a:t>to</a:t>
            </a:r>
            <a:r>
              <a:rPr sz="1400" spc="105" dirty="0">
                <a:latin typeface="Times New Roman"/>
                <a:cs typeface="Times New Roman"/>
              </a:rPr>
              <a:t> </a:t>
            </a:r>
            <a:r>
              <a:rPr sz="1400" i="1" spc="-50" dirty="0">
                <a:latin typeface="Times New Roman"/>
                <a:cs typeface="Times New Roman"/>
              </a:rPr>
              <a:t>f</a:t>
            </a:r>
            <a:endParaRPr sz="1400">
              <a:latin typeface="Times New Roman"/>
              <a:cs typeface="Times New Roman"/>
            </a:endParaRPr>
          </a:p>
        </p:txBody>
      </p:sp>
      <p:pic>
        <p:nvPicPr>
          <p:cNvPr id="25" name="object 25">
            <a:extLst>
              <a:ext uri="{C183D7F6-B498-43B3-948B-1728B52AA6E4}">
                <adec:decorative xmlns:adec="http://schemas.microsoft.com/office/drawing/2017/decorative" val="1"/>
              </a:ext>
            </a:extLst>
          </p:cNvPr>
          <p:cNvPicPr/>
          <p:nvPr/>
        </p:nvPicPr>
        <p:blipFill>
          <a:blip r:embed="rId13" cstate="print"/>
          <a:stretch>
            <a:fillRect/>
          </a:stretch>
        </p:blipFill>
        <p:spPr>
          <a:xfrm>
            <a:off x="5992533" y="3091230"/>
            <a:ext cx="3047758" cy="3009900"/>
          </a:xfrm>
          <a:prstGeom prst="rect">
            <a:avLst/>
          </a:prstGeom>
        </p:spPr>
      </p:pic>
      <p:sp>
        <p:nvSpPr>
          <p:cNvPr id="26" name="object 26">
            <a:extLst>
              <a:ext uri="{C183D7F6-B498-43B3-948B-1728B52AA6E4}">
                <adec:decorative xmlns:adec="http://schemas.microsoft.com/office/drawing/2017/decorative" val="1"/>
              </a:ext>
            </a:extLst>
          </p:cNvPr>
          <p:cNvSpPr txBox="1"/>
          <p:nvPr/>
        </p:nvSpPr>
        <p:spPr>
          <a:xfrm>
            <a:off x="7512646" y="5291835"/>
            <a:ext cx="97028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Times New Roman"/>
                <a:cs typeface="Times New Roman"/>
              </a:rPr>
              <a:t>16</a:t>
            </a:r>
            <a:r>
              <a:rPr sz="1000" spc="425" dirty="0">
                <a:latin typeface="Times New Roman"/>
                <a:cs typeface="Times New Roman"/>
              </a:rPr>
              <a:t> </a:t>
            </a:r>
            <a:r>
              <a:rPr sz="1000" dirty="0">
                <a:latin typeface="Times New Roman"/>
                <a:cs typeface="Times New Roman"/>
              </a:rPr>
              <a:t>17</a:t>
            </a:r>
            <a:r>
              <a:rPr sz="1000" spc="430" dirty="0">
                <a:latin typeface="Times New Roman"/>
                <a:cs typeface="Times New Roman"/>
              </a:rPr>
              <a:t> </a:t>
            </a:r>
            <a:r>
              <a:rPr sz="1000" dirty="0">
                <a:latin typeface="Times New Roman"/>
                <a:cs typeface="Times New Roman"/>
              </a:rPr>
              <a:t>18</a:t>
            </a:r>
            <a:r>
              <a:rPr sz="1000" spc="195" dirty="0">
                <a:latin typeface="Times New Roman"/>
                <a:cs typeface="Times New Roman"/>
              </a:rPr>
              <a:t> </a:t>
            </a:r>
            <a:r>
              <a:rPr sz="1000" dirty="0">
                <a:latin typeface="Times New Roman"/>
                <a:cs typeface="Times New Roman"/>
              </a:rPr>
              <a:t>19</a:t>
            </a:r>
            <a:r>
              <a:rPr sz="1000" spc="430" dirty="0">
                <a:latin typeface="Times New Roman"/>
                <a:cs typeface="Times New Roman"/>
              </a:rPr>
              <a:t> </a:t>
            </a:r>
            <a:r>
              <a:rPr sz="1000" spc="-25" dirty="0">
                <a:latin typeface="Times New Roman"/>
                <a:cs typeface="Times New Roman"/>
              </a:rPr>
              <a:t>20</a:t>
            </a:r>
            <a:endParaRPr sz="1000">
              <a:latin typeface="Times New Roman"/>
              <a:cs typeface="Times New Roman"/>
            </a:endParaRPr>
          </a:p>
        </p:txBody>
      </p:sp>
      <p:sp>
        <p:nvSpPr>
          <p:cNvPr id="4" name="object 4"/>
          <p:cNvSpPr txBox="1"/>
          <p:nvPr/>
        </p:nvSpPr>
        <p:spPr>
          <a:xfrm>
            <a:off x="413716" y="5954776"/>
            <a:ext cx="4504690" cy="604520"/>
          </a:xfrm>
          <a:prstGeom prst="rect">
            <a:avLst/>
          </a:prstGeom>
        </p:spPr>
        <p:txBody>
          <a:bodyPr vert="horz" wrap="square" lIns="0" tIns="12700" rIns="0" bIns="0" rtlCol="0">
            <a:spAutoFit/>
          </a:bodyPr>
          <a:lstStyle/>
          <a:p>
            <a:pPr marL="154305" indent="-142240">
              <a:lnSpc>
                <a:spcPct val="100000"/>
              </a:lnSpc>
              <a:spcBef>
                <a:spcPts val="100"/>
              </a:spcBef>
              <a:buChar char="-"/>
              <a:tabLst>
                <a:tab pos="154940" algn="l"/>
              </a:tabLst>
            </a:pPr>
            <a:r>
              <a:rPr sz="1900" dirty="0">
                <a:latin typeface="Times New Roman"/>
                <a:cs typeface="Times New Roman"/>
              </a:rPr>
              <a:t>coordinate</a:t>
            </a:r>
            <a:r>
              <a:rPr sz="1900" spc="30" dirty="0">
                <a:latin typeface="Times New Roman"/>
                <a:cs typeface="Times New Roman"/>
              </a:rPr>
              <a:t> </a:t>
            </a:r>
            <a:r>
              <a:rPr sz="1900" dirty="0">
                <a:latin typeface="Times New Roman"/>
                <a:cs typeface="Times New Roman"/>
              </a:rPr>
              <a:t>descent</a:t>
            </a:r>
            <a:r>
              <a:rPr sz="1900" spc="30" dirty="0">
                <a:latin typeface="Times New Roman"/>
                <a:cs typeface="Times New Roman"/>
              </a:rPr>
              <a:t> </a:t>
            </a:r>
            <a:r>
              <a:rPr sz="1900" dirty="0">
                <a:latin typeface="Times New Roman"/>
                <a:cs typeface="Times New Roman"/>
              </a:rPr>
              <a:t>(often</a:t>
            </a:r>
            <a:r>
              <a:rPr sz="1900" spc="40" dirty="0">
                <a:latin typeface="Times New Roman"/>
                <a:cs typeface="Times New Roman"/>
              </a:rPr>
              <a:t> </a:t>
            </a:r>
            <a:r>
              <a:rPr sz="1900" dirty="0">
                <a:latin typeface="Times New Roman"/>
                <a:cs typeface="Times New Roman"/>
              </a:rPr>
              <a:t>setting</a:t>
            </a:r>
            <a:r>
              <a:rPr sz="1900" spc="45" dirty="0">
                <a:latin typeface="Times New Roman"/>
                <a:cs typeface="Times New Roman"/>
              </a:rPr>
              <a:t> </a:t>
            </a:r>
            <a:r>
              <a:rPr sz="1900" dirty="0">
                <a:latin typeface="Times New Roman"/>
                <a:cs typeface="Times New Roman"/>
              </a:rPr>
              <a:t>coeffs</a:t>
            </a:r>
            <a:r>
              <a:rPr sz="1900" spc="40" dirty="0">
                <a:latin typeface="Times New Roman"/>
                <a:cs typeface="Times New Roman"/>
              </a:rPr>
              <a:t> </a:t>
            </a:r>
            <a:r>
              <a:rPr sz="1900" dirty="0">
                <a:latin typeface="Times New Roman"/>
                <a:cs typeface="Times New Roman"/>
              </a:rPr>
              <a:t>to</a:t>
            </a:r>
            <a:r>
              <a:rPr sz="1900" spc="40" dirty="0">
                <a:latin typeface="Times New Roman"/>
                <a:cs typeface="Times New Roman"/>
              </a:rPr>
              <a:t> </a:t>
            </a:r>
            <a:r>
              <a:rPr sz="1900" spc="-25" dirty="0">
                <a:latin typeface="Times New Roman"/>
                <a:cs typeface="Times New Roman"/>
              </a:rPr>
              <a:t>0)</a:t>
            </a:r>
            <a:endParaRPr sz="1900">
              <a:latin typeface="Times New Roman"/>
              <a:cs typeface="Times New Roman"/>
            </a:endParaRPr>
          </a:p>
          <a:p>
            <a:pPr marL="154305" indent="-142240">
              <a:lnSpc>
                <a:spcPct val="100000"/>
              </a:lnSpc>
              <a:buChar char="-"/>
              <a:tabLst>
                <a:tab pos="154940" algn="l"/>
              </a:tabLst>
            </a:pPr>
            <a:r>
              <a:rPr sz="1900" dirty="0">
                <a:latin typeface="Times New Roman"/>
                <a:cs typeface="Times New Roman"/>
              </a:rPr>
              <a:t>search</a:t>
            </a:r>
            <a:r>
              <a:rPr sz="1900" spc="40" dirty="0">
                <a:latin typeface="Times New Roman"/>
                <a:cs typeface="Times New Roman"/>
              </a:rPr>
              <a:t> </a:t>
            </a:r>
            <a:r>
              <a:rPr sz="1900" dirty="0">
                <a:latin typeface="Times New Roman"/>
                <a:cs typeface="Times New Roman"/>
              </a:rPr>
              <a:t>over</a:t>
            </a:r>
            <a:r>
              <a:rPr sz="1900" spc="40" dirty="0">
                <a:latin typeface="Times New Roman"/>
                <a:cs typeface="Times New Roman"/>
              </a:rPr>
              <a:t> </a:t>
            </a:r>
            <a:r>
              <a:rPr sz="1900" dirty="0">
                <a:latin typeface="Times New Roman"/>
                <a:cs typeface="Times New Roman"/>
              </a:rPr>
              <a:t>subsets</a:t>
            </a:r>
            <a:r>
              <a:rPr sz="1900" spc="40" dirty="0">
                <a:latin typeface="Times New Roman"/>
                <a:cs typeface="Times New Roman"/>
              </a:rPr>
              <a:t> </a:t>
            </a:r>
            <a:r>
              <a:rPr sz="1900" dirty="0">
                <a:latin typeface="Times New Roman"/>
                <a:cs typeface="Times New Roman"/>
              </a:rPr>
              <a:t>of</a:t>
            </a:r>
            <a:r>
              <a:rPr sz="1900" spc="40" dirty="0">
                <a:latin typeface="Times New Roman"/>
                <a:cs typeface="Times New Roman"/>
              </a:rPr>
              <a:t> </a:t>
            </a:r>
            <a:r>
              <a:rPr sz="1900" spc="-10" dirty="0">
                <a:latin typeface="Times New Roman"/>
                <a:cs typeface="Times New Roman"/>
              </a:rPr>
              <a:t>features</a:t>
            </a:r>
            <a:endParaRPr sz="190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1264158" y="1812785"/>
            <a:ext cx="6418580" cy="1805939"/>
            <a:chOff x="1264158" y="1812785"/>
            <a:chExt cx="6418580" cy="1805939"/>
          </a:xfrm>
        </p:grpSpPr>
        <p:pic>
          <p:nvPicPr>
            <p:cNvPr id="3" name="object 3"/>
            <p:cNvPicPr/>
            <p:nvPr/>
          </p:nvPicPr>
          <p:blipFill>
            <a:blip r:embed="rId2" cstate="print"/>
            <a:stretch>
              <a:fillRect/>
            </a:stretch>
          </p:blipFill>
          <p:spPr>
            <a:xfrm>
              <a:off x="1784887" y="2235233"/>
              <a:ext cx="4487250" cy="780408"/>
            </a:xfrm>
            <a:prstGeom prst="rect">
              <a:avLst/>
            </a:prstGeom>
          </p:spPr>
        </p:pic>
        <p:sp>
          <p:nvSpPr>
            <p:cNvPr id="4" name="object 4"/>
            <p:cNvSpPr/>
            <p:nvPr/>
          </p:nvSpPr>
          <p:spPr>
            <a:xfrm>
              <a:off x="5136419" y="2199577"/>
              <a:ext cx="1296035" cy="708660"/>
            </a:xfrm>
            <a:custGeom>
              <a:avLst/>
              <a:gdLst/>
              <a:ahLst/>
              <a:cxnLst/>
              <a:rect l="l" t="t" r="r" b="b"/>
              <a:pathLst>
                <a:path w="1296035" h="708660">
                  <a:moveTo>
                    <a:pt x="1295908" y="0"/>
                  </a:moveTo>
                  <a:lnTo>
                    <a:pt x="0" y="0"/>
                  </a:lnTo>
                  <a:lnTo>
                    <a:pt x="0" y="708291"/>
                  </a:lnTo>
                  <a:lnTo>
                    <a:pt x="1295908" y="708291"/>
                  </a:lnTo>
                  <a:lnTo>
                    <a:pt x="1295908"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1264158" y="1994153"/>
              <a:ext cx="568363" cy="582434"/>
            </a:xfrm>
            <a:prstGeom prst="rect">
              <a:avLst/>
            </a:prstGeom>
          </p:spPr>
        </p:pic>
        <p:pic>
          <p:nvPicPr>
            <p:cNvPr id="6" name="object 6"/>
            <p:cNvPicPr/>
            <p:nvPr/>
          </p:nvPicPr>
          <p:blipFill>
            <a:blip r:embed="rId4" cstate="print"/>
            <a:stretch>
              <a:fillRect/>
            </a:stretch>
          </p:blipFill>
          <p:spPr>
            <a:xfrm>
              <a:off x="1919922" y="2079942"/>
              <a:ext cx="59474" cy="327596"/>
            </a:xfrm>
            <a:prstGeom prst="rect">
              <a:avLst/>
            </a:prstGeom>
          </p:spPr>
        </p:pic>
        <p:pic>
          <p:nvPicPr>
            <p:cNvPr id="7" name="object 7"/>
            <p:cNvPicPr/>
            <p:nvPr/>
          </p:nvPicPr>
          <p:blipFill>
            <a:blip r:embed="rId5" cstate="print"/>
            <a:stretch>
              <a:fillRect/>
            </a:stretch>
          </p:blipFill>
          <p:spPr>
            <a:xfrm>
              <a:off x="3871988" y="1812785"/>
              <a:ext cx="2721330" cy="273050"/>
            </a:xfrm>
            <a:prstGeom prst="rect">
              <a:avLst/>
            </a:prstGeom>
          </p:spPr>
        </p:pic>
        <p:pic>
          <p:nvPicPr>
            <p:cNvPr id="8" name="object 8"/>
            <p:cNvPicPr/>
            <p:nvPr/>
          </p:nvPicPr>
          <p:blipFill>
            <a:blip r:embed="rId6" cstate="print"/>
            <a:stretch>
              <a:fillRect/>
            </a:stretch>
          </p:blipFill>
          <p:spPr>
            <a:xfrm>
              <a:off x="3836758" y="2889737"/>
              <a:ext cx="3845927" cy="728476"/>
            </a:xfrm>
            <a:prstGeom prst="rect">
              <a:avLst/>
            </a:prstGeom>
          </p:spPr>
        </p:pic>
      </p:grpSp>
      <p:pic>
        <p:nvPicPr>
          <p:cNvPr id="9" name="object 9">
            <a:extLst>
              <a:ext uri="{C183D7F6-B498-43B3-948B-1728B52AA6E4}">
                <adec:decorative xmlns:adec="http://schemas.microsoft.com/office/drawing/2017/decorative" val="1"/>
              </a:ext>
            </a:extLst>
          </p:cNvPr>
          <p:cNvPicPr/>
          <p:nvPr/>
        </p:nvPicPr>
        <p:blipFill>
          <a:blip r:embed="rId7" cstate="print"/>
          <a:stretch>
            <a:fillRect/>
          </a:stretch>
        </p:blipFill>
        <p:spPr>
          <a:xfrm>
            <a:off x="2477967" y="3848778"/>
            <a:ext cx="1478298" cy="360915"/>
          </a:xfrm>
          <a:prstGeom prst="rect">
            <a:avLst/>
          </a:prstGeom>
        </p:spPr>
      </p:pic>
      <p:pic>
        <p:nvPicPr>
          <p:cNvPr id="10" name="object 10">
            <a:extLst>
              <a:ext uri="{C183D7F6-B498-43B3-948B-1728B52AA6E4}">
                <adec:decorative xmlns:adec="http://schemas.microsoft.com/office/drawing/2017/decorative" val="1"/>
              </a:ext>
            </a:extLst>
          </p:cNvPr>
          <p:cNvPicPr/>
          <p:nvPr/>
        </p:nvPicPr>
        <p:blipFill>
          <a:blip r:embed="rId8" cstate="print"/>
          <a:stretch>
            <a:fillRect/>
          </a:stretch>
        </p:blipFill>
        <p:spPr>
          <a:xfrm>
            <a:off x="1272402" y="2630640"/>
            <a:ext cx="390166" cy="77088"/>
          </a:xfrm>
          <a:prstGeom prst="rect">
            <a:avLst/>
          </a:prstGeom>
        </p:spPr>
      </p:pic>
      <p:pic>
        <p:nvPicPr>
          <p:cNvPr id="11" name="object 11">
            <a:extLst>
              <a:ext uri="{C183D7F6-B498-43B3-948B-1728B52AA6E4}">
                <adec:decorative xmlns:adec="http://schemas.microsoft.com/office/drawing/2017/decorative" val="1"/>
              </a:ext>
            </a:extLst>
          </p:cNvPr>
          <p:cNvPicPr/>
          <p:nvPr/>
        </p:nvPicPr>
        <p:blipFill>
          <a:blip r:embed="rId9" cstate="print"/>
          <a:stretch>
            <a:fillRect/>
          </a:stretch>
        </p:blipFill>
        <p:spPr>
          <a:xfrm>
            <a:off x="833589" y="3702100"/>
            <a:ext cx="1518767" cy="1695742"/>
          </a:xfrm>
          <a:prstGeom prst="rect">
            <a:avLst/>
          </a:prstGeom>
        </p:spPr>
      </p:pic>
      <p:sp>
        <p:nvSpPr>
          <p:cNvPr id="12" name="object 12">
            <a:extLst>
              <a:ext uri="{C183D7F6-B498-43B3-948B-1728B52AA6E4}">
                <adec:decorative xmlns:adec="http://schemas.microsoft.com/office/drawing/2017/decorative" val="1"/>
              </a:ext>
            </a:extLst>
          </p:cNvPr>
          <p:cNvSpPr txBox="1"/>
          <p:nvPr/>
        </p:nvSpPr>
        <p:spPr>
          <a:xfrm>
            <a:off x="3220712" y="3086608"/>
            <a:ext cx="620395" cy="314960"/>
          </a:xfrm>
          <a:prstGeom prst="rect">
            <a:avLst/>
          </a:prstGeom>
        </p:spPr>
        <p:txBody>
          <a:bodyPr vert="horz" wrap="square" lIns="0" tIns="12700" rIns="0" bIns="0" rtlCol="0">
            <a:spAutoFit/>
          </a:bodyPr>
          <a:lstStyle/>
          <a:p>
            <a:pPr marL="12700">
              <a:lnSpc>
                <a:spcPct val="100000"/>
              </a:lnSpc>
              <a:spcBef>
                <a:spcPts val="100"/>
              </a:spcBef>
            </a:pPr>
            <a:r>
              <a:rPr sz="1900" spc="-10" dirty="0">
                <a:latin typeface="Times New Roman"/>
                <a:cs typeface="Times New Roman"/>
              </a:rPr>
              <a:t>where</a:t>
            </a:r>
            <a:endParaRPr sz="1900">
              <a:latin typeface="Times New Roman"/>
              <a:cs typeface="Times New Roman"/>
            </a:endParaRPr>
          </a:p>
        </p:txBody>
      </p:sp>
      <p:grpSp>
        <p:nvGrpSpPr>
          <p:cNvPr id="13" name="object 13">
            <a:extLst>
              <a:ext uri="{C183D7F6-B498-43B3-948B-1728B52AA6E4}">
                <adec:decorative xmlns:adec="http://schemas.microsoft.com/office/drawing/2017/decorative" val="1"/>
              </a:ext>
            </a:extLst>
          </p:cNvPr>
          <p:cNvGrpSpPr/>
          <p:nvPr/>
        </p:nvGrpSpPr>
        <p:grpSpPr>
          <a:xfrm>
            <a:off x="5582500" y="2774621"/>
            <a:ext cx="2753360" cy="1256665"/>
            <a:chOff x="5582500" y="2774621"/>
            <a:chExt cx="2753360" cy="1256665"/>
          </a:xfrm>
        </p:grpSpPr>
        <p:sp>
          <p:nvSpPr>
            <p:cNvPr id="14" name="object 14"/>
            <p:cNvSpPr/>
            <p:nvPr/>
          </p:nvSpPr>
          <p:spPr>
            <a:xfrm>
              <a:off x="7456439" y="2774621"/>
              <a:ext cx="879475" cy="708660"/>
            </a:xfrm>
            <a:custGeom>
              <a:avLst/>
              <a:gdLst/>
              <a:ahLst/>
              <a:cxnLst/>
              <a:rect l="l" t="t" r="r" b="b"/>
              <a:pathLst>
                <a:path w="879475" h="708660">
                  <a:moveTo>
                    <a:pt x="879208" y="0"/>
                  </a:moveTo>
                  <a:lnTo>
                    <a:pt x="0" y="0"/>
                  </a:lnTo>
                  <a:lnTo>
                    <a:pt x="0" y="708291"/>
                  </a:lnTo>
                  <a:lnTo>
                    <a:pt x="879208" y="708291"/>
                  </a:lnTo>
                  <a:lnTo>
                    <a:pt x="879208" y="0"/>
                  </a:lnTo>
                  <a:close/>
                </a:path>
              </a:pathLst>
            </a:custGeom>
            <a:solidFill>
              <a:srgbClr val="FFFFFF"/>
            </a:solidFill>
          </p:spPr>
          <p:txBody>
            <a:bodyPr wrap="square" lIns="0" tIns="0" rIns="0" bIns="0" rtlCol="0"/>
            <a:lstStyle/>
            <a:p>
              <a:endParaRPr/>
            </a:p>
          </p:txBody>
        </p:sp>
        <p:pic>
          <p:nvPicPr>
            <p:cNvPr id="15" name="object 15"/>
            <p:cNvPicPr/>
            <p:nvPr/>
          </p:nvPicPr>
          <p:blipFill>
            <a:blip r:embed="rId10" cstate="print"/>
            <a:stretch>
              <a:fillRect/>
            </a:stretch>
          </p:blipFill>
          <p:spPr>
            <a:xfrm>
              <a:off x="5582500" y="3398748"/>
              <a:ext cx="490169" cy="632460"/>
            </a:xfrm>
            <a:prstGeom prst="rect">
              <a:avLst/>
            </a:prstGeom>
          </p:spPr>
        </p:pic>
      </p:grpSp>
      <p:sp>
        <p:nvSpPr>
          <p:cNvPr id="16" name="object 16"/>
          <p:cNvSpPr txBox="1">
            <a:spLocks noGrp="1"/>
          </p:cNvSpPr>
          <p:nvPr>
            <p:ph type="title"/>
          </p:nvPr>
        </p:nvSpPr>
        <p:spPr>
          <a:prstGeom prst="rect">
            <a:avLst/>
          </a:prstGeom>
        </p:spPr>
        <p:txBody>
          <a:bodyPr vert="horz" wrap="square" lIns="0" tIns="142240" rIns="0" bIns="0" rtlCol="0">
            <a:spAutoFit/>
          </a:bodyPr>
          <a:lstStyle/>
          <a:p>
            <a:pPr marL="2728595">
              <a:lnSpc>
                <a:spcPct val="100000"/>
              </a:lnSpc>
              <a:spcBef>
                <a:spcPts val="100"/>
              </a:spcBef>
            </a:pPr>
            <a:r>
              <a:rPr sz="3300" b="1" spc="-97" baseline="1262" dirty="0">
                <a:latin typeface="Times New Roman"/>
                <a:cs typeface="Times New Roman"/>
              </a:rPr>
              <a:t>Sparse</a:t>
            </a:r>
            <a:r>
              <a:rPr sz="3300" b="1" spc="-60" baseline="1262" dirty="0">
                <a:latin typeface="Times New Roman"/>
                <a:cs typeface="Times New Roman"/>
              </a:rPr>
              <a:t> </a:t>
            </a:r>
            <a:r>
              <a:rPr sz="3300" spc="-1889" baseline="1262" dirty="0">
                <a:latin typeface="Times New Roman"/>
                <a:cs typeface="Times New Roman"/>
              </a:rPr>
              <a:t>E</a:t>
            </a:r>
            <a:r>
              <a:rPr sz="2200" spc="-80" dirty="0">
                <a:latin typeface="Times New Roman"/>
                <a:cs typeface="Times New Roman"/>
              </a:rPr>
              <a:t>L</a:t>
            </a:r>
            <a:r>
              <a:rPr sz="3300" spc="-1530" baseline="1262" dirty="0">
                <a:latin typeface="Times New Roman"/>
                <a:cs typeface="Times New Roman"/>
              </a:rPr>
              <a:t>x</a:t>
            </a:r>
            <a:r>
              <a:rPr sz="2200" spc="-85" dirty="0">
                <a:latin typeface="Times New Roman"/>
                <a:cs typeface="Times New Roman"/>
              </a:rPr>
              <a:t>o</a:t>
            </a:r>
            <a:r>
              <a:rPr sz="3300" spc="-1530" baseline="1262" dirty="0">
                <a:latin typeface="Times New Roman"/>
                <a:cs typeface="Times New Roman"/>
              </a:rPr>
              <a:t>p</a:t>
            </a:r>
            <a:r>
              <a:rPr sz="2200" spc="-85" dirty="0">
                <a:latin typeface="Times New Roman"/>
                <a:cs typeface="Times New Roman"/>
              </a:rPr>
              <a:t>g</a:t>
            </a:r>
            <a:r>
              <a:rPr sz="3300" spc="-1530" baseline="1262" dirty="0">
                <a:latin typeface="Times New Roman"/>
                <a:cs typeface="Times New Roman"/>
              </a:rPr>
              <a:t>o</a:t>
            </a:r>
            <a:r>
              <a:rPr sz="2200" spc="-5" dirty="0">
                <a:latin typeface="Times New Roman"/>
                <a:cs typeface="Times New Roman"/>
              </a:rPr>
              <a:t>i</a:t>
            </a:r>
            <a:r>
              <a:rPr sz="2200" spc="-465" dirty="0">
                <a:latin typeface="Times New Roman"/>
                <a:cs typeface="Times New Roman"/>
              </a:rPr>
              <a:t>s</a:t>
            </a:r>
            <a:r>
              <a:rPr sz="3300" spc="-975" baseline="1262" dirty="0">
                <a:latin typeface="Times New Roman"/>
                <a:cs typeface="Times New Roman"/>
              </a:rPr>
              <a:t>n</a:t>
            </a:r>
            <a:r>
              <a:rPr sz="2200" spc="-5" dirty="0">
                <a:latin typeface="Times New Roman"/>
                <a:cs typeface="Times New Roman"/>
              </a:rPr>
              <a:t>t</a:t>
            </a:r>
            <a:r>
              <a:rPr sz="2200" spc="-590" dirty="0">
                <a:latin typeface="Times New Roman"/>
                <a:cs typeface="Times New Roman"/>
              </a:rPr>
              <a:t>i</a:t>
            </a:r>
            <a:r>
              <a:rPr sz="3300" spc="-607" baseline="1262" dirty="0">
                <a:latin typeface="Times New Roman"/>
                <a:cs typeface="Times New Roman"/>
              </a:rPr>
              <a:t>e</a:t>
            </a:r>
            <a:r>
              <a:rPr sz="2200" spc="-585" dirty="0">
                <a:latin typeface="Times New Roman"/>
                <a:cs typeface="Times New Roman"/>
              </a:rPr>
              <a:t>c</a:t>
            </a:r>
            <a:r>
              <a:rPr sz="3300" spc="15" baseline="1262" dirty="0">
                <a:latin typeface="Times New Roman"/>
                <a:cs typeface="Times New Roman"/>
              </a:rPr>
              <a:t>n</a:t>
            </a:r>
            <a:r>
              <a:rPr sz="3300" spc="-900" baseline="1262" dirty="0">
                <a:latin typeface="Times New Roman"/>
                <a:cs typeface="Times New Roman"/>
              </a:rPr>
              <a:t>t</a:t>
            </a:r>
            <a:r>
              <a:rPr sz="2200" spc="-885" dirty="0">
                <a:latin typeface="Times New Roman"/>
                <a:cs typeface="Times New Roman"/>
              </a:rPr>
              <a:t>R</a:t>
            </a:r>
            <a:r>
              <a:rPr sz="3300" spc="-7" baseline="1262" dirty="0">
                <a:latin typeface="Times New Roman"/>
                <a:cs typeface="Times New Roman"/>
              </a:rPr>
              <a:t>i</a:t>
            </a:r>
            <a:r>
              <a:rPr sz="3300" spc="-1072" baseline="1262" dirty="0">
                <a:latin typeface="Times New Roman"/>
                <a:cs typeface="Times New Roman"/>
              </a:rPr>
              <a:t>a</a:t>
            </a:r>
            <a:r>
              <a:rPr sz="2200" spc="-270" dirty="0">
                <a:latin typeface="Times New Roman"/>
                <a:cs typeface="Times New Roman"/>
              </a:rPr>
              <a:t>e</a:t>
            </a:r>
            <a:r>
              <a:rPr sz="3300" spc="-525" baseline="1262" dirty="0">
                <a:latin typeface="Times New Roman"/>
                <a:cs typeface="Times New Roman"/>
              </a:rPr>
              <a:t>l</a:t>
            </a:r>
            <a:r>
              <a:rPr sz="2200" spc="-204" dirty="0">
                <a:latin typeface="Times New Roman"/>
                <a:cs typeface="Times New Roman"/>
              </a:rPr>
              <a:t>g</a:t>
            </a:r>
            <a:r>
              <a:rPr sz="3300" spc="-1717" baseline="1262" dirty="0">
                <a:latin typeface="Times New Roman"/>
                <a:cs typeface="Times New Roman"/>
              </a:rPr>
              <a:t>L</a:t>
            </a:r>
            <a:r>
              <a:rPr sz="2200" spc="5" dirty="0">
                <a:latin typeface="Times New Roman"/>
                <a:cs typeface="Times New Roman"/>
              </a:rPr>
              <a:t>r</a:t>
            </a:r>
            <a:r>
              <a:rPr sz="2200" spc="-585" dirty="0">
                <a:latin typeface="Times New Roman"/>
                <a:cs typeface="Times New Roman"/>
              </a:rPr>
              <a:t>e</a:t>
            </a:r>
            <a:r>
              <a:rPr sz="3300" spc="-787" baseline="1262" dirty="0">
                <a:latin typeface="Times New Roman"/>
                <a:cs typeface="Times New Roman"/>
              </a:rPr>
              <a:t>o</a:t>
            </a:r>
            <a:r>
              <a:rPr sz="2200" spc="-335" dirty="0">
                <a:latin typeface="Times New Roman"/>
                <a:cs typeface="Times New Roman"/>
              </a:rPr>
              <a:t>s</a:t>
            </a:r>
            <a:r>
              <a:rPr sz="3300" b="1" baseline="1262" dirty="0">
                <a:latin typeface="Times New Roman"/>
                <a:cs typeface="Times New Roman"/>
              </a:rPr>
              <a:t>s</a:t>
            </a:r>
            <a:r>
              <a:rPr sz="3300" spc="-802" baseline="1262" dirty="0">
                <a:latin typeface="Times New Roman"/>
                <a:cs typeface="Times New Roman"/>
              </a:rPr>
              <a:t>s</a:t>
            </a:r>
            <a:r>
              <a:rPr sz="2200" spc="-5" dirty="0">
                <a:latin typeface="Times New Roman"/>
                <a:cs typeface="Times New Roman"/>
              </a:rPr>
              <a:t>i</a:t>
            </a:r>
            <a:r>
              <a:rPr sz="2200" spc="-640" dirty="0">
                <a:latin typeface="Times New Roman"/>
                <a:cs typeface="Times New Roman"/>
              </a:rPr>
              <a:t>o</a:t>
            </a:r>
            <a:r>
              <a:rPr sz="3300" spc="-1245" baseline="1262" dirty="0">
                <a:latin typeface="Times New Roman"/>
                <a:cs typeface="Times New Roman"/>
              </a:rPr>
              <a:t>C</a:t>
            </a:r>
            <a:r>
              <a:rPr sz="2200" spc="-270" dirty="0">
                <a:latin typeface="Times New Roman"/>
                <a:cs typeface="Times New Roman"/>
              </a:rPr>
              <a:t>n</a:t>
            </a:r>
            <a:r>
              <a:rPr sz="3300" spc="-7" baseline="1262" dirty="0">
                <a:latin typeface="Times New Roman"/>
                <a:cs typeface="Times New Roman"/>
              </a:rPr>
              <a:t>l</a:t>
            </a:r>
            <a:r>
              <a:rPr sz="3300" baseline="1262" dirty="0">
                <a:latin typeface="Times New Roman"/>
                <a:cs typeface="Times New Roman"/>
              </a:rPr>
              <a:t>ass</a:t>
            </a:r>
            <a:r>
              <a:rPr sz="3300" spc="-7" baseline="1262" dirty="0">
                <a:latin typeface="Times New Roman"/>
                <a:cs typeface="Times New Roman"/>
              </a:rPr>
              <a:t>i</a:t>
            </a:r>
            <a:r>
              <a:rPr sz="3300" spc="7" baseline="1262" dirty="0">
                <a:latin typeface="Times New Roman"/>
                <a:cs typeface="Times New Roman"/>
              </a:rPr>
              <a:t>f</a:t>
            </a:r>
            <a:r>
              <a:rPr sz="3300" spc="-7" baseline="1262" dirty="0">
                <a:latin typeface="Times New Roman"/>
                <a:cs typeface="Times New Roman"/>
              </a:rPr>
              <a:t>i</a:t>
            </a:r>
            <a:r>
              <a:rPr sz="3300" baseline="1262" dirty="0">
                <a:latin typeface="Times New Roman"/>
                <a:cs typeface="Times New Roman"/>
              </a:rPr>
              <a:t>ca</a:t>
            </a:r>
            <a:r>
              <a:rPr sz="3300" spc="-7" baseline="1262" dirty="0">
                <a:latin typeface="Times New Roman"/>
                <a:cs typeface="Times New Roman"/>
              </a:rPr>
              <a:t>ti</a:t>
            </a:r>
            <a:r>
              <a:rPr sz="3300" spc="15" baseline="1262" dirty="0">
                <a:latin typeface="Times New Roman"/>
                <a:cs typeface="Times New Roman"/>
              </a:rPr>
              <a:t>o</a:t>
            </a:r>
            <a:r>
              <a:rPr sz="3300" spc="-15" baseline="1262" dirty="0">
                <a:latin typeface="Times New Roman"/>
                <a:cs typeface="Times New Roman"/>
              </a:rPr>
              <a:t>n</a:t>
            </a:r>
            <a:endParaRPr sz="3300" baseline="1262" dirty="0">
              <a:latin typeface="Times New Roman"/>
              <a:cs typeface="Times New Roman"/>
            </a:endParaRPr>
          </a:p>
        </p:txBody>
      </p:sp>
      <p:grpSp>
        <p:nvGrpSpPr>
          <p:cNvPr id="17" name="object 17">
            <a:extLst>
              <a:ext uri="{C183D7F6-B498-43B3-948B-1728B52AA6E4}">
                <adec:decorative xmlns:adec="http://schemas.microsoft.com/office/drawing/2017/decorative" val="1"/>
              </a:ext>
            </a:extLst>
          </p:cNvPr>
          <p:cNvGrpSpPr/>
          <p:nvPr/>
        </p:nvGrpSpPr>
        <p:grpSpPr>
          <a:xfrm>
            <a:off x="4597818" y="4127033"/>
            <a:ext cx="1349375" cy="998855"/>
            <a:chOff x="4597818" y="4127033"/>
            <a:chExt cx="1349375" cy="998855"/>
          </a:xfrm>
        </p:grpSpPr>
        <p:pic>
          <p:nvPicPr>
            <p:cNvPr id="18" name="object 18"/>
            <p:cNvPicPr/>
            <p:nvPr/>
          </p:nvPicPr>
          <p:blipFill>
            <a:blip r:embed="rId11" cstate="print"/>
            <a:stretch>
              <a:fillRect/>
            </a:stretch>
          </p:blipFill>
          <p:spPr>
            <a:xfrm>
              <a:off x="4777809" y="4542205"/>
              <a:ext cx="1169043" cy="583425"/>
            </a:xfrm>
            <a:prstGeom prst="rect">
              <a:avLst/>
            </a:prstGeom>
          </p:spPr>
        </p:pic>
        <p:pic>
          <p:nvPicPr>
            <p:cNvPr id="19" name="object 19"/>
            <p:cNvPicPr/>
            <p:nvPr/>
          </p:nvPicPr>
          <p:blipFill>
            <a:blip r:embed="rId12" cstate="print"/>
            <a:stretch>
              <a:fillRect/>
            </a:stretch>
          </p:blipFill>
          <p:spPr>
            <a:xfrm>
              <a:off x="4597818" y="4127033"/>
              <a:ext cx="706124" cy="387350"/>
            </a:xfrm>
            <a:prstGeom prst="rect">
              <a:avLst/>
            </a:prstGeom>
          </p:spPr>
        </p:pic>
      </p:grpSp>
      <p:pic>
        <p:nvPicPr>
          <p:cNvPr id="20" name="object 20">
            <a:extLst>
              <a:ext uri="{C183D7F6-B498-43B3-948B-1728B52AA6E4}">
                <adec:decorative xmlns:adec="http://schemas.microsoft.com/office/drawing/2017/decorative" val="1"/>
              </a:ext>
            </a:extLst>
          </p:cNvPr>
          <p:cNvPicPr/>
          <p:nvPr/>
        </p:nvPicPr>
        <p:blipFill>
          <a:blip r:embed="rId13" cstate="print"/>
          <a:stretch>
            <a:fillRect/>
          </a:stretch>
        </p:blipFill>
        <p:spPr>
          <a:xfrm>
            <a:off x="2429299" y="4637368"/>
            <a:ext cx="2241152" cy="388732"/>
          </a:xfrm>
          <a:prstGeom prst="rect">
            <a:avLst/>
          </a:prstGeom>
        </p:spPr>
      </p:pic>
      <p:sp>
        <p:nvSpPr>
          <p:cNvPr id="21" name="object 21">
            <a:extLst>
              <a:ext uri="{C183D7F6-B498-43B3-948B-1728B52AA6E4}">
                <adec:decorative xmlns:adec="http://schemas.microsoft.com/office/drawing/2017/decorative" val="1"/>
              </a:ext>
            </a:extLst>
          </p:cNvPr>
          <p:cNvSpPr txBox="1"/>
          <p:nvPr/>
        </p:nvSpPr>
        <p:spPr>
          <a:xfrm>
            <a:off x="413716" y="5954776"/>
            <a:ext cx="4504690" cy="604520"/>
          </a:xfrm>
          <a:prstGeom prst="rect">
            <a:avLst/>
          </a:prstGeom>
        </p:spPr>
        <p:txBody>
          <a:bodyPr vert="horz" wrap="square" lIns="0" tIns="12700" rIns="0" bIns="0" rtlCol="0">
            <a:spAutoFit/>
          </a:bodyPr>
          <a:lstStyle/>
          <a:p>
            <a:pPr marL="154305" indent="-142240">
              <a:lnSpc>
                <a:spcPct val="100000"/>
              </a:lnSpc>
              <a:spcBef>
                <a:spcPts val="100"/>
              </a:spcBef>
              <a:buChar char="-"/>
              <a:tabLst>
                <a:tab pos="154940" algn="l"/>
              </a:tabLst>
            </a:pPr>
            <a:r>
              <a:rPr sz="1900" dirty="0">
                <a:latin typeface="Times New Roman"/>
                <a:cs typeface="Times New Roman"/>
              </a:rPr>
              <a:t>coordinate</a:t>
            </a:r>
            <a:r>
              <a:rPr sz="1900" spc="30" dirty="0">
                <a:latin typeface="Times New Roman"/>
                <a:cs typeface="Times New Roman"/>
              </a:rPr>
              <a:t> </a:t>
            </a:r>
            <a:r>
              <a:rPr sz="1900" dirty="0">
                <a:latin typeface="Times New Roman"/>
                <a:cs typeface="Times New Roman"/>
              </a:rPr>
              <a:t>descent</a:t>
            </a:r>
            <a:r>
              <a:rPr sz="1900" spc="30" dirty="0">
                <a:latin typeface="Times New Roman"/>
                <a:cs typeface="Times New Roman"/>
              </a:rPr>
              <a:t> </a:t>
            </a:r>
            <a:r>
              <a:rPr sz="1900" dirty="0">
                <a:latin typeface="Times New Roman"/>
                <a:cs typeface="Times New Roman"/>
              </a:rPr>
              <a:t>(often</a:t>
            </a:r>
            <a:r>
              <a:rPr sz="1900" spc="40" dirty="0">
                <a:latin typeface="Times New Roman"/>
                <a:cs typeface="Times New Roman"/>
              </a:rPr>
              <a:t> </a:t>
            </a:r>
            <a:r>
              <a:rPr sz="1900" dirty="0">
                <a:latin typeface="Times New Roman"/>
                <a:cs typeface="Times New Roman"/>
              </a:rPr>
              <a:t>setting</a:t>
            </a:r>
            <a:r>
              <a:rPr sz="1900" spc="45" dirty="0">
                <a:latin typeface="Times New Roman"/>
                <a:cs typeface="Times New Roman"/>
              </a:rPr>
              <a:t> </a:t>
            </a:r>
            <a:r>
              <a:rPr sz="1900" dirty="0">
                <a:latin typeface="Times New Roman"/>
                <a:cs typeface="Times New Roman"/>
              </a:rPr>
              <a:t>coeffs</a:t>
            </a:r>
            <a:r>
              <a:rPr sz="1900" spc="40" dirty="0">
                <a:latin typeface="Times New Roman"/>
                <a:cs typeface="Times New Roman"/>
              </a:rPr>
              <a:t> </a:t>
            </a:r>
            <a:r>
              <a:rPr sz="1900" dirty="0">
                <a:latin typeface="Times New Roman"/>
                <a:cs typeface="Times New Roman"/>
              </a:rPr>
              <a:t>to</a:t>
            </a:r>
            <a:r>
              <a:rPr sz="1900" spc="40" dirty="0">
                <a:latin typeface="Times New Roman"/>
                <a:cs typeface="Times New Roman"/>
              </a:rPr>
              <a:t> </a:t>
            </a:r>
            <a:r>
              <a:rPr sz="1900" spc="-25" dirty="0">
                <a:latin typeface="Times New Roman"/>
                <a:cs typeface="Times New Roman"/>
              </a:rPr>
              <a:t>0)</a:t>
            </a:r>
            <a:endParaRPr sz="1900">
              <a:latin typeface="Times New Roman"/>
              <a:cs typeface="Times New Roman"/>
            </a:endParaRPr>
          </a:p>
          <a:p>
            <a:pPr marL="154305" indent="-142240">
              <a:lnSpc>
                <a:spcPct val="100000"/>
              </a:lnSpc>
              <a:buChar char="-"/>
              <a:tabLst>
                <a:tab pos="154940" algn="l"/>
              </a:tabLst>
            </a:pPr>
            <a:r>
              <a:rPr sz="1900" dirty="0">
                <a:latin typeface="Times New Roman"/>
                <a:cs typeface="Times New Roman"/>
              </a:rPr>
              <a:t>search</a:t>
            </a:r>
            <a:r>
              <a:rPr sz="1900" spc="40" dirty="0">
                <a:latin typeface="Times New Roman"/>
                <a:cs typeface="Times New Roman"/>
              </a:rPr>
              <a:t> </a:t>
            </a:r>
            <a:r>
              <a:rPr sz="1900" dirty="0">
                <a:latin typeface="Times New Roman"/>
                <a:cs typeface="Times New Roman"/>
              </a:rPr>
              <a:t>over</a:t>
            </a:r>
            <a:r>
              <a:rPr sz="1900" spc="40" dirty="0">
                <a:latin typeface="Times New Roman"/>
                <a:cs typeface="Times New Roman"/>
              </a:rPr>
              <a:t> </a:t>
            </a:r>
            <a:r>
              <a:rPr sz="1900" dirty="0">
                <a:latin typeface="Times New Roman"/>
                <a:cs typeface="Times New Roman"/>
              </a:rPr>
              <a:t>subsets</a:t>
            </a:r>
            <a:r>
              <a:rPr sz="1900" spc="40" dirty="0">
                <a:latin typeface="Times New Roman"/>
                <a:cs typeface="Times New Roman"/>
              </a:rPr>
              <a:t> </a:t>
            </a:r>
            <a:r>
              <a:rPr sz="1900" dirty="0">
                <a:latin typeface="Times New Roman"/>
                <a:cs typeface="Times New Roman"/>
              </a:rPr>
              <a:t>of</a:t>
            </a:r>
            <a:r>
              <a:rPr sz="1900" spc="40" dirty="0">
                <a:latin typeface="Times New Roman"/>
                <a:cs typeface="Times New Roman"/>
              </a:rPr>
              <a:t> </a:t>
            </a:r>
            <a:r>
              <a:rPr sz="1900" spc="-10" dirty="0">
                <a:latin typeface="Times New Roman"/>
                <a:cs typeface="Times New Roman"/>
              </a:rPr>
              <a:t>features</a:t>
            </a:r>
            <a:endParaRPr sz="19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8788" rIns="0" bIns="0" rtlCol="0">
            <a:spAutoFit/>
          </a:bodyPr>
          <a:lstStyle/>
          <a:p>
            <a:pPr marL="1744345">
              <a:lnSpc>
                <a:spcPct val="100000"/>
              </a:lnSpc>
              <a:spcBef>
                <a:spcPts val="100"/>
              </a:spcBef>
            </a:pPr>
            <a:r>
              <a:rPr spc="-10" dirty="0">
                <a:latin typeface="Times New Roman"/>
                <a:cs typeface="Times New Roman"/>
              </a:rPr>
              <a:t>COMPAS</a:t>
            </a:r>
            <a:r>
              <a:rPr spc="-85" dirty="0">
                <a:latin typeface="Times New Roman"/>
                <a:cs typeface="Times New Roman"/>
              </a:rPr>
              <a:t> </a:t>
            </a:r>
            <a:r>
              <a:rPr dirty="0">
                <a:latin typeface="Times New Roman"/>
                <a:cs typeface="Times New Roman"/>
              </a:rPr>
              <a:t>vs.</a:t>
            </a:r>
            <a:r>
              <a:rPr spc="-90" dirty="0">
                <a:latin typeface="Times New Roman"/>
                <a:cs typeface="Times New Roman"/>
              </a:rPr>
              <a:t> </a:t>
            </a:r>
            <a:r>
              <a:rPr spc="-10" dirty="0">
                <a:latin typeface="Times New Roman"/>
                <a:cs typeface="Times New Roman"/>
              </a:rPr>
              <a:t>CORELS</a:t>
            </a:r>
          </a:p>
        </p:txBody>
      </p:sp>
      <p:sp>
        <p:nvSpPr>
          <p:cNvPr id="5" name="object 5"/>
          <p:cNvSpPr txBox="1"/>
          <p:nvPr/>
        </p:nvSpPr>
        <p:spPr>
          <a:xfrm>
            <a:off x="837144" y="2550159"/>
            <a:ext cx="3159760" cy="897255"/>
          </a:xfrm>
          <a:prstGeom prst="rect">
            <a:avLst/>
          </a:prstGeom>
        </p:spPr>
        <p:txBody>
          <a:bodyPr vert="horz" wrap="square" lIns="0" tIns="10795" rIns="0" bIns="0" rtlCol="0">
            <a:spAutoFit/>
          </a:bodyPr>
          <a:lstStyle/>
          <a:p>
            <a:pPr marL="12700" marR="5080" indent="1270" algn="ctr">
              <a:lnSpc>
                <a:spcPct val="100499"/>
              </a:lnSpc>
              <a:spcBef>
                <a:spcPts val="85"/>
              </a:spcBef>
            </a:pPr>
            <a:r>
              <a:rPr sz="1900" dirty="0">
                <a:latin typeface="Times New Roman"/>
                <a:cs typeface="Times New Roman"/>
              </a:rPr>
              <a:t>COMPAS:</a:t>
            </a:r>
            <a:r>
              <a:rPr sz="1900" spc="-90" dirty="0">
                <a:latin typeface="Times New Roman"/>
                <a:cs typeface="Times New Roman"/>
              </a:rPr>
              <a:t> </a:t>
            </a:r>
            <a:r>
              <a:rPr sz="1900" spc="-10" dirty="0">
                <a:latin typeface="Times New Roman"/>
                <a:cs typeface="Times New Roman"/>
              </a:rPr>
              <a:t>(Correctional </a:t>
            </a:r>
            <a:r>
              <a:rPr sz="1900" dirty="0">
                <a:latin typeface="Times New Roman"/>
                <a:cs typeface="Times New Roman"/>
              </a:rPr>
              <a:t>Offender</a:t>
            </a:r>
            <a:r>
              <a:rPr sz="1900" spc="45" dirty="0">
                <a:latin typeface="Times New Roman"/>
                <a:cs typeface="Times New Roman"/>
              </a:rPr>
              <a:t> </a:t>
            </a:r>
            <a:r>
              <a:rPr sz="1900" dirty="0">
                <a:latin typeface="Times New Roman"/>
                <a:cs typeface="Times New Roman"/>
              </a:rPr>
              <a:t>Management</a:t>
            </a:r>
            <a:r>
              <a:rPr sz="1900" spc="55" dirty="0">
                <a:latin typeface="Times New Roman"/>
                <a:cs typeface="Times New Roman"/>
              </a:rPr>
              <a:t> </a:t>
            </a:r>
            <a:r>
              <a:rPr sz="1900" spc="-10" dirty="0">
                <a:latin typeface="Times New Roman"/>
                <a:cs typeface="Times New Roman"/>
              </a:rPr>
              <a:t>Profiling </a:t>
            </a:r>
            <a:r>
              <a:rPr sz="1900" dirty="0">
                <a:latin typeface="Times New Roman"/>
                <a:cs typeface="Times New Roman"/>
              </a:rPr>
              <a:t>for</a:t>
            </a:r>
            <a:r>
              <a:rPr sz="1900" spc="-70" dirty="0">
                <a:latin typeface="Times New Roman"/>
                <a:cs typeface="Times New Roman"/>
              </a:rPr>
              <a:t> </a:t>
            </a:r>
            <a:r>
              <a:rPr sz="1900" dirty="0">
                <a:latin typeface="Times New Roman"/>
                <a:cs typeface="Times New Roman"/>
              </a:rPr>
              <a:t>Alternative</a:t>
            </a:r>
            <a:r>
              <a:rPr sz="1900" spc="50" dirty="0">
                <a:latin typeface="Times New Roman"/>
                <a:cs typeface="Times New Roman"/>
              </a:rPr>
              <a:t> </a:t>
            </a:r>
            <a:r>
              <a:rPr sz="1900" spc="-10" dirty="0">
                <a:latin typeface="Times New Roman"/>
                <a:cs typeface="Times New Roman"/>
              </a:rPr>
              <a:t>Sanctions)</a:t>
            </a:r>
            <a:endParaRPr sz="1900">
              <a:latin typeface="Times New Roman"/>
              <a:cs typeface="Times New Roman"/>
            </a:endParaRPr>
          </a:p>
        </p:txBody>
      </p:sp>
      <p:sp>
        <p:nvSpPr>
          <p:cNvPr id="3" name="object 3"/>
          <p:cNvSpPr txBox="1"/>
          <p:nvPr/>
        </p:nvSpPr>
        <p:spPr>
          <a:xfrm>
            <a:off x="4259969" y="2876296"/>
            <a:ext cx="5260975" cy="848994"/>
          </a:xfrm>
          <a:prstGeom prst="rect">
            <a:avLst/>
          </a:prstGeom>
        </p:spPr>
        <p:txBody>
          <a:bodyPr vert="horz" wrap="square" lIns="0" tIns="35560" rIns="0" bIns="0" rtlCol="0">
            <a:spAutoFit/>
          </a:bodyPr>
          <a:lstStyle/>
          <a:p>
            <a:pPr marL="12700" marR="5080">
              <a:lnSpc>
                <a:spcPct val="92100"/>
              </a:lnSpc>
              <a:spcBef>
                <a:spcPts val="280"/>
              </a:spcBef>
            </a:pPr>
            <a:r>
              <a:rPr sz="1900" dirty="0">
                <a:latin typeface="Times New Roman"/>
                <a:cs typeface="Times New Roman"/>
              </a:rPr>
              <a:t>CORELS:</a:t>
            </a:r>
            <a:r>
              <a:rPr sz="1900" spc="35" dirty="0">
                <a:latin typeface="Times New Roman"/>
                <a:cs typeface="Times New Roman"/>
              </a:rPr>
              <a:t>  </a:t>
            </a:r>
            <a:r>
              <a:rPr sz="1900" dirty="0">
                <a:latin typeface="Times New Roman"/>
                <a:cs typeface="Times New Roman"/>
              </a:rPr>
              <a:t>(Certifiably</a:t>
            </a:r>
            <a:r>
              <a:rPr sz="1900" spc="45" dirty="0">
                <a:latin typeface="Times New Roman"/>
                <a:cs typeface="Times New Roman"/>
              </a:rPr>
              <a:t> </a:t>
            </a:r>
            <a:r>
              <a:rPr sz="1900" dirty="0">
                <a:latin typeface="Times New Roman"/>
                <a:cs typeface="Times New Roman"/>
              </a:rPr>
              <a:t>Optimal</a:t>
            </a:r>
            <a:r>
              <a:rPr sz="1900" spc="35" dirty="0">
                <a:latin typeface="Times New Roman"/>
                <a:cs typeface="Times New Roman"/>
              </a:rPr>
              <a:t> </a:t>
            </a:r>
            <a:r>
              <a:rPr sz="1900" dirty="0">
                <a:latin typeface="Times New Roman"/>
                <a:cs typeface="Times New Roman"/>
              </a:rPr>
              <a:t>RulE</a:t>
            </a:r>
            <a:r>
              <a:rPr sz="1900" spc="40" dirty="0">
                <a:latin typeface="Times New Roman"/>
                <a:cs typeface="Times New Roman"/>
              </a:rPr>
              <a:t> </a:t>
            </a:r>
            <a:r>
              <a:rPr sz="1900" dirty="0">
                <a:latin typeface="Times New Roman"/>
                <a:cs typeface="Times New Roman"/>
              </a:rPr>
              <a:t>ListS,</a:t>
            </a:r>
            <a:r>
              <a:rPr sz="1900" spc="40" dirty="0">
                <a:latin typeface="Times New Roman"/>
                <a:cs typeface="Times New Roman"/>
              </a:rPr>
              <a:t> </a:t>
            </a:r>
            <a:r>
              <a:rPr sz="1900" spc="-20" dirty="0">
                <a:latin typeface="Times New Roman"/>
                <a:cs typeface="Times New Roman"/>
              </a:rPr>
              <a:t>with </a:t>
            </a:r>
            <a:r>
              <a:rPr sz="1900" dirty="0">
                <a:latin typeface="Times New Roman"/>
                <a:cs typeface="Times New Roman"/>
              </a:rPr>
              <a:t>Elaine</a:t>
            </a:r>
            <a:r>
              <a:rPr sz="1900" spc="-60" dirty="0">
                <a:latin typeface="Times New Roman"/>
                <a:cs typeface="Times New Roman"/>
              </a:rPr>
              <a:t> </a:t>
            </a:r>
            <a:r>
              <a:rPr sz="1900" dirty="0">
                <a:latin typeface="Times New Roman"/>
                <a:cs typeface="Times New Roman"/>
              </a:rPr>
              <a:t>Angelino,</a:t>
            </a:r>
            <a:r>
              <a:rPr sz="1900" spc="55" dirty="0">
                <a:latin typeface="Times New Roman"/>
                <a:cs typeface="Times New Roman"/>
              </a:rPr>
              <a:t> </a:t>
            </a:r>
            <a:r>
              <a:rPr sz="1900" dirty="0">
                <a:latin typeface="Times New Roman"/>
                <a:cs typeface="Times New Roman"/>
              </a:rPr>
              <a:t>Nicholas</a:t>
            </a:r>
            <a:r>
              <a:rPr sz="1900" spc="55" dirty="0">
                <a:latin typeface="Times New Roman"/>
                <a:cs typeface="Times New Roman"/>
              </a:rPr>
              <a:t> </a:t>
            </a:r>
            <a:r>
              <a:rPr sz="1900" dirty="0">
                <a:latin typeface="Times New Roman"/>
                <a:cs typeface="Times New Roman"/>
              </a:rPr>
              <a:t>Larus-Stone,</a:t>
            </a:r>
            <a:r>
              <a:rPr sz="1900" spc="50" dirty="0">
                <a:latin typeface="Times New Roman"/>
                <a:cs typeface="Times New Roman"/>
              </a:rPr>
              <a:t> </a:t>
            </a:r>
            <a:r>
              <a:rPr sz="1900" dirty="0">
                <a:latin typeface="Times New Roman"/>
                <a:cs typeface="Times New Roman"/>
              </a:rPr>
              <a:t>Daniel</a:t>
            </a:r>
            <a:r>
              <a:rPr sz="1900" spc="-60" dirty="0">
                <a:latin typeface="Times New Roman"/>
                <a:cs typeface="Times New Roman"/>
              </a:rPr>
              <a:t> </a:t>
            </a:r>
            <a:r>
              <a:rPr sz="1900" spc="-10" dirty="0">
                <a:latin typeface="Times New Roman"/>
                <a:cs typeface="Times New Roman"/>
              </a:rPr>
              <a:t>Alabi, </a:t>
            </a:r>
            <a:r>
              <a:rPr sz="1900" dirty="0">
                <a:latin typeface="Times New Roman"/>
                <a:cs typeface="Times New Roman"/>
              </a:rPr>
              <a:t>and</a:t>
            </a:r>
            <a:r>
              <a:rPr sz="1900" spc="20" dirty="0">
                <a:latin typeface="Times New Roman"/>
                <a:cs typeface="Times New Roman"/>
              </a:rPr>
              <a:t> </a:t>
            </a:r>
            <a:r>
              <a:rPr sz="1900" dirty="0">
                <a:latin typeface="Times New Roman"/>
                <a:cs typeface="Times New Roman"/>
              </a:rPr>
              <a:t>Margo</a:t>
            </a:r>
            <a:r>
              <a:rPr sz="1900" spc="15" dirty="0">
                <a:latin typeface="Times New Roman"/>
                <a:cs typeface="Times New Roman"/>
              </a:rPr>
              <a:t> </a:t>
            </a:r>
            <a:r>
              <a:rPr sz="1900" dirty="0">
                <a:latin typeface="Times New Roman"/>
                <a:cs typeface="Times New Roman"/>
              </a:rPr>
              <a:t>Seltzer,</a:t>
            </a:r>
            <a:r>
              <a:rPr sz="1900" spc="15" dirty="0">
                <a:latin typeface="Times New Roman"/>
                <a:cs typeface="Times New Roman"/>
              </a:rPr>
              <a:t> </a:t>
            </a:r>
            <a:r>
              <a:rPr sz="1900" dirty="0">
                <a:latin typeface="Times New Roman"/>
                <a:cs typeface="Times New Roman"/>
              </a:rPr>
              <a:t>KDD</a:t>
            </a:r>
            <a:r>
              <a:rPr sz="1900" spc="30" dirty="0">
                <a:latin typeface="Times New Roman"/>
                <a:cs typeface="Times New Roman"/>
              </a:rPr>
              <a:t> </a:t>
            </a:r>
            <a:r>
              <a:rPr sz="1900" dirty="0">
                <a:latin typeface="Times New Roman"/>
                <a:cs typeface="Times New Roman"/>
              </a:rPr>
              <a:t>2017</a:t>
            </a:r>
            <a:r>
              <a:rPr sz="1900" spc="20" dirty="0">
                <a:latin typeface="Times New Roman"/>
                <a:cs typeface="Times New Roman"/>
              </a:rPr>
              <a:t> </a:t>
            </a:r>
            <a:r>
              <a:rPr sz="1900" dirty="0">
                <a:latin typeface="Times New Roman"/>
                <a:cs typeface="Times New Roman"/>
              </a:rPr>
              <a:t>&amp;</a:t>
            </a:r>
            <a:r>
              <a:rPr sz="1900" spc="25" dirty="0">
                <a:latin typeface="Times New Roman"/>
                <a:cs typeface="Times New Roman"/>
              </a:rPr>
              <a:t> </a:t>
            </a:r>
            <a:r>
              <a:rPr sz="1900" dirty="0">
                <a:latin typeface="Times New Roman"/>
                <a:cs typeface="Times New Roman"/>
              </a:rPr>
              <a:t>JMLR</a:t>
            </a:r>
            <a:r>
              <a:rPr sz="1900" spc="30" dirty="0">
                <a:latin typeface="Times New Roman"/>
                <a:cs typeface="Times New Roman"/>
              </a:rPr>
              <a:t> </a:t>
            </a:r>
            <a:r>
              <a:rPr sz="1900" spc="-10" dirty="0">
                <a:latin typeface="Times New Roman"/>
                <a:cs typeface="Times New Roman"/>
              </a:rPr>
              <a:t>2018)</a:t>
            </a:r>
            <a:endParaRPr sz="1900">
              <a:latin typeface="Times New Roman"/>
              <a:cs typeface="Times New Roman"/>
            </a:endParaRPr>
          </a:p>
        </p:txBody>
      </p:sp>
      <p:sp>
        <p:nvSpPr>
          <p:cNvPr id="4" name="object 4"/>
          <p:cNvSpPr txBox="1"/>
          <p:nvPr/>
        </p:nvSpPr>
        <p:spPr>
          <a:xfrm>
            <a:off x="4259969" y="4207764"/>
            <a:ext cx="4753610" cy="421640"/>
          </a:xfrm>
          <a:prstGeom prst="rect">
            <a:avLst/>
          </a:prstGeom>
        </p:spPr>
        <p:txBody>
          <a:bodyPr vert="horz" wrap="square" lIns="0" tIns="12700" rIns="0" bIns="0" rtlCol="0">
            <a:spAutoFit/>
          </a:bodyPr>
          <a:lstStyle/>
          <a:p>
            <a:pPr marL="12700">
              <a:lnSpc>
                <a:spcPct val="100000"/>
              </a:lnSpc>
              <a:spcBef>
                <a:spcPts val="100"/>
              </a:spcBef>
            </a:pPr>
            <a:r>
              <a:rPr sz="2600" dirty="0">
                <a:latin typeface="Times New Roman"/>
                <a:cs typeface="Times New Roman"/>
              </a:rPr>
              <a:t>Here</a:t>
            </a:r>
            <a:r>
              <a:rPr sz="2600" spc="-100" dirty="0">
                <a:latin typeface="Times New Roman"/>
                <a:cs typeface="Times New Roman"/>
              </a:rPr>
              <a:t> </a:t>
            </a:r>
            <a:r>
              <a:rPr sz="2600" dirty="0">
                <a:latin typeface="Times New Roman"/>
                <a:cs typeface="Times New Roman"/>
              </a:rPr>
              <a:t>is</a:t>
            </a:r>
            <a:r>
              <a:rPr sz="2600" spc="-95" dirty="0">
                <a:latin typeface="Times New Roman"/>
                <a:cs typeface="Times New Roman"/>
              </a:rPr>
              <a:t> </a:t>
            </a:r>
            <a:r>
              <a:rPr sz="2600" dirty="0">
                <a:latin typeface="Times New Roman"/>
                <a:cs typeface="Times New Roman"/>
              </a:rPr>
              <a:t>the</a:t>
            </a:r>
            <a:r>
              <a:rPr sz="2600" spc="-95" dirty="0">
                <a:latin typeface="Times New Roman"/>
                <a:cs typeface="Times New Roman"/>
              </a:rPr>
              <a:t> </a:t>
            </a:r>
            <a:r>
              <a:rPr sz="2600" dirty="0">
                <a:latin typeface="Times New Roman"/>
                <a:cs typeface="Times New Roman"/>
              </a:rPr>
              <a:t>machine</a:t>
            </a:r>
            <a:r>
              <a:rPr sz="2600" spc="-95" dirty="0">
                <a:latin typeface="Times New Roman"/>
                <a:cs typeface="Times New Roman"/>
              </a:rPr>
              <a:t> </a:t>
            </a:r>
            <a:r>
              <a:rPr sz="2600" dirty="0">
                <a:latin typeface="Times New Roman"/>
                <a:cs typeface="Times New Roman"/>
              </a:rPr>
              <a:t>learning</a:t>
            </a:r>
            <a:r>
              <a:rPr sz="2600" spc="-100" dirty="0">
                <a:latin typeface="Times New Roman"/>
                <a:cs typeface="Times New Roman"/>
              </a:rPr>
              <a:t> </a:t>
            </a:r>
            <a:r>
              <a:rPr sz="2600" spc="-10" dirty="0">
                <a:latin typeface="Times New Roman"/>
                <a:cs typeface="Times New Roman"/>
              </a:rPr>
              <a:t>model:</a:t>
            </a:r>
            <a:endParaRPr sz="2600">
              <a:latin typeface="Times New Roman"/>
              <a:cs typeface="Times New Roman"/>
            </a:endParaRPr>
          </a:p>
        </p:txBody>
      </p:sp>
      <p:sp>
        <p:nvSpPr>
          <p:cNvPr id="6" name="object 6">
            <a:extLst>
              <a:ext uri="{C183D7F6-B498-43B3-948B-1728B52AA6E4}">
                <adec:decorative xmlns:adec="http://schemas.microsoft.com/office/drawing/2017/decorative" val="1"/>
              </a:ext>
            </a:extLst>
          </p:cNvPr>
          <p:cNvSpPr/>
          <p:nvPr/>
        </p:nvSpPr>
        <p:spPr>
          <a:xfrm>
            <a:off x="2769330" y="2098459"/>
            <a:ext cx="269240" cy="333375"/>
          </a:xfrm>
          <a:custGeom>
            <a:avLst/>
            <a:gdLst/>
            <a:ahLst/>
            <a:cxnLst/>
            <a:rect l="l" t="t" r="r" b="b"/>
            <a:pathLst>
              <a:path w="269239" h="333375">
                <a:moveTo>
                  <a:pt x="194555" y="95424"/>
                </a:moveTo>
                <a:lnTo>
                  <a:pt x="138386" y="117898"/>
                </a:lnTo>
                <a:lnTo>
                  <a:pt x="0" y="295427"/>
                </a:lnTo>
                <a:lnTo>
                  <a:pt x="48082" y="332905"/>
                </a:lnTo>
                <a:lnTo>
                  <a:pt x="186475" y="155367"/>
                </a:lnTo>
                <a:lnTo>
                  <a:pt x="194555" y="95424"/>
                </a:lnTo>
                <a:close/>
              </a:path>
              <a:path w="269239" h="333375">
                <a:moveTo>
                  <a:pt x="265028" y="28968"/>
                </a:moveTo>
                <a:lnTo>
                  <a:pt x="207708" y="28968"/>
                </a:lnTo>
                <a:lnTo>
                  <a:pt x="255790" y="66446"/>
                </a:lnTo>
                <a:lnTo>
                  <a:pt x="186475" y="155367"/>
                </a:lnTo>
                <a:lnTo>
                  <a:pt x="173253" y="253453"/>
                </a:lnTo>
                <a:lnTo>
                  <a:pt x="174036" y="265533"/>
                </a:lnTo>
                <a:lnTo>
                  <a:pt x="179214" y="276007"/>
                </a:lnTo>
                <a:lnTo>
                  <a:pt x="187942" y="283773"/>
                </a:lnTo>
                <a:lnTo>
                  <a:pt x="199377" y="287731"/>
                </a:lnTo>
                <a:lnTo>
                  <a:pt x="211457" y="286942"/>
                </a:lnTo>
                <a:lnTo>
                  <a:pt x="221930" y="281765"/>
                </a:lnTo>
                <a:lnTo>
                  <a:pt x="229697" y="273040"/>
                </a:lnTo>
                <a:lnTo>
                  <a:pt x="233654" y="261607"/>
                </a:lnTo>
                <a:lnTo>
                  <a:pt x="265028" y="28968"/>
                </a:lnTo>
                <a:close/>
              </a:path>
              <a:path w="269239" h="333375">
                <a:moveTo>
                  <a:pt x="268935" y="0"/>
                </a:moveTo>
                <a:lnTo>
                  <a:pt x="23850" y="98056"/>
                </a:lnTo>
                <a:lnTo>
                  <a:pt x="13728" y="104685"/>
                </a:lnTo>
                <a:lnTo>
                  <a:pt x="7161" y="114349"/>
                </a:lnTo>
                <a:lnTo>
                  <a:pt x="4696" y="125772"/>
                </a:lnTo>
                <a:lnTo>
                  <a:pt x="6883" y="137680"/>
                </a:lnTo>
                <a:lnTo>
                  <a:pt x="13512" y="147807"/>
                </a:lnTo>
                <a:lnTo>
                  <a:pt x="23175" y="154376"/>
                </a:lnTo>
                <a:lnTo>
                  <a:pt x="34599" y="156842"/>
                </a:lnTo>
                <a:lnTo>
                  <a:pt x="46507" y="154660"/>
                </a:lnTo>
                <a:lnTo>
                  <a:pt x="138386" y="117898"/>
                </a:lnTo>
                <a:lnTo>
                  <a:pt x="207708" y="28968"/>
                </a:lnTo>
                <a:lnTo>
                  <a:pt x="265028" y="28968"/>
                </a:lnTo>
                <a:lnTo>
                  <a:pt x="268935" y="0"/>
                </a:lnTo>
                <a:close/>
              </a:path>
              <a:path w="269239" h="333375">
                <a:moveTo>
                  <a:pt x="226527" y="43637"/>
                </a:moveTo>
                <a:lnTo>
                  <a:pt x="201536" y="43637"/>
                </a:lnTo>
                <a:lnTo>
                  <a:pt x="243078" y="76009"/>
                </a:lnTo>
                <a:lnTo>
                  <a:pt x="194555" y="95424"/>
                </a:lnTo>
                <a:lnTo>
                  <a:pt x="186475" y="155367"/>
                </a:lnTo>
                <a:lnTo>
                  <a:pt x="255790" y="66446"/>
                </a:lnTo>
                <a:lnTo>
                  <a:pt x="226527" y="43637"/>
                </a:lnTo>
                <a:close/>
              </a:path>
              <a:path w="269239" h="333375">
                <a:moveTo>
                  <a:pt x="207708" y="28968"/>
                </a:moveTo>
                <a:lnTo>
                  <a:pt x="138386" y="117898"/>
                </a:lnTo>
                <a:lnTo>
                  <a:pt x="194555" y="95424"/>
                </a:lnTo>
                <a:lnTo>
                  <a:pt x="201536" y="43637"/>
                </a:lnTo>
                <a:lnTo>
                  <a:pt x="226527" y="43637"/>
                </a:lnTo>
                <a:lnTo>
                  <a:pt x="207708" y="28968"/>
                </a:lnTo>
                <a:close/>
              </a:path>
              <a:path w="269239" h="333375">
                <a:moveTo>
                  <a:pt x="201536" y="43637"/>
                </a:moveTo>
                <a:lnTo>
                  <a:pt x="194555" y="95424"/>
                </a:lnTo>
                <a:lnTo>
                  <a:pt x="243078" y="76009"/>
                </a:lnTo>
                <a:lnTo>
                  <a:pt x="201536" y="43637"/>
                </a:lnTo>
                <a:close/>
              </a:path>
            </a:pathLst>
          </a:custGeom>
          <a:solidFill>
            <a:srgbClr val="4472C4"/>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5286208" y="2098432"/>
            <a:ext cx="343535" cy="803910"/>
          </a:xfrm>
          <a:custGeom>
            <a:avLst/>
            <a:gdLst/>
            <a:ahLst/>
            <a:cxnLst/>
            <a:rect l="l" t="t" r="r" b="b"/>
            <a:pathLst>
              <a:path w="343535" h="803910">
                <a:moveTo>
                  <a:pt x="93675" y="115086"/>
                </a:moveTo>
                <a:lnTo>
                  <a:pt x="80805" y="174190"/>
                </a:lnTo>
                <a:lnTo>
                  <a:pt x="284931" y="803503"/>
                </a:lnTo>
                <a:lnTo>
                  <a:pt x="342919" y="784694"/>
                </a:lnTo>
                <a:lnTo>
                  <a:pt x="138798" y="155394"/>
                </a:lnTo>
                <a:lnTo>
                  <a:pt x="93675" y="115086"/>
                </a:lnTo>
                <a:close/>
              </a:path>
              <a:path w="343535" h="803910">
                <a:moveTo>
                  <a:pt x="56343" y="0"/>
                </a:moveTo>
                <a:lnTo>
                  <a:pt x="184" y="257924"/>
                </a:lnTo>
                <a:lnTo>
                  <a:pt x="0" y="270026"/>
                </a:lnTo>
                <a:lnTo>
                  <a:pt x="4319" y="280884"/>
                </a:lnTo>
                <a:lnTo>
                  <a:pt x="12394" y="289330"/>
                </a:lnTo>
                <a:lnTo>
                  <a:pt x="23476" y="294195"/>
                </a:lnTo>
                <a:lnTo>
                  <a:pt x="35578" y="294379"/>
                </a:lnTo>
                <a:lnTo>
                  <a:pt x="46436" y="290060"/>
                </a:lnTo>
                <a:lnTo>
                  <a:pt x="54881" y="281985"/>
                </a:lnTo>
                <a:lnTo>
                  <a:pt x="59747" y="270903"/>
                </a:lnTo>
                <a:lnTo>
                  <a:pt x="80805" y="174190"/>
                </a:lnTo>
                <a:lnTo>
                  <a:pt x="46018" y="66941"/>
                </a:lnTo>
                <a:lnTo>
                  <a:pt x="104006" y="48132"/>
                </a:lnTo>
                <a:lnTo>
                  <a:pt x="110229" y="48132"/>
                </a:lnTo>
                <a:lnTo>
                  <a:pt x="56343" y="0"/>
                </a:lnTo>
                <a:close/>
              </a:path>
              <a:path w="343535" h="803910">
                <a:moveTo>
                  <a:pt x="110229" y="48132"/>
                </a:moveTo>
                <a:lnTo>
                  <a:pt x="104006" y="48132"/>
                </a:lnTo>
                <a:lnTo>
                  <a:pt x="138798" y="155394"/>
                </a:lnTo>
                <a:lnTo>
                  <a:pt x="212604" y="221322"/>
                </a:lnTo>
                <a:lnTo>
                  <a:pt x="223051" y="227439"/>
                </a:lnTo>
                <a:lnTo>
                  <a:pt x="234629" y="229019"/>
                </a:lnTo>
                <a:lnTo>
                  <a:pt x="245955" y="226141"/>
                </a:lnTo>
                <a:lnTo>
                  <a:pt x="255644" y="218884"/>
                </a:lnTo>
                <a:lnTo>
                  <a:pt x="261761" y="208444"/>
                </a:lnTo>
                <a:lnTo>
                  <a:pt x="263342" y="196870"/>
                </a:lnTo>
                <a:lnTo>
                  <a:pt x="260468" y="185546"/>
                </a:lnTo>
                <a:lnTo>
                  <a:pt x="253219" y="175856"/>
                </a:lnTo>
                <a:lnTo>
                  <a:pt x="110229" y="48132"/>
                </a:lnTo>
                <a:close/>
              </a:path>
              <a:path w="343535" h="803910">
                <a:moveTo>
                  <a:pt x="104006" y="48132"/>
                </a:moveTo>
                <a:lnTo>
                  <a:pt x="46018" y="66941"/>
                </a:lnTo>
                <a:lnTo>
                  <a:pt x="80805" y="174190"/>
                </a:lnTo>
                <a:lnTo>
                  <a:pt x="93675" y="115086"/>
                </a:lnTo>
                <a:lnTo>
                  <a:pt x="54705" y="80276"/>
                </a:lnTo>
                <a:lnTo>
                  <a:pt x="104794" y="64020"/>
                </a:lnTo>
                <a:lnTo>
                  <a:pt x="109160" y="64020"/>
                </a:lnTo>
                <a:lnTo>
                  <a:pt x="104006" y="48132"/>
                </a:lnTo>
                <a:close/>
              </a:path>
              <a:path w="343535" h="803910">
                <a:moveTo>
                  <a:pt x="109160" y="64020"/>
                </a:moveTo>
                <a:lnTo>
                  <a:pt x="104794" y="64020"/>
                </a:lnTo>
                <a:lnTo>
                  <a:pt x="93675" y="115086"/>
                </a:lnTo>
                <a:lnTo>
                  <a:pt x="138798" y="155394"/>
                </a:lnTo>
                <a:lnTo>
                  <a:pt x="109160" y="64020"/>
                </a:lnTo>
                <a:close/>
              </a:path>
              <a:path w="343535" h="803910">
                <a:moveTo>
                  <a:pt x="104794" y="64020"/>
                </a:moveTo>
                <a:lnTo>
                  <a:pt x="54705" y="80276"/>
                </a:lnTo>
                <a:lnTo>
                  <a:pt x="93675" y="115086"/>
                </a:lnTo>
                <a:lnTo>
                  <a:pt x="104794" y="64020"/>
                </a:lnTo>
                <a:close/>
              </a:path>
            </a:pathLst>
          </a:custGeom>
          <a:solidFill>
            <a:srgbClr val="4472C4"/>
          </a:solidFill>
        </p:spPr>
        <p:txBody>
          <a:bodyPr wrap="square" lIns="0" tIns="0" rIns="0" bIns="0" rtlCol="0"/>
          <a:lstStyle/>
          <a:p>
            <a:endParaRPr/>
          </a:p>
        </p:txBody>
      </p:sp>
      <p:pic>
        <p:nvPicPr>
          <p:cNvPr id="8" name="object 8">
            <a:extLst>
              <a:ext uri="{C183D7F6-B498-43B3-948B-1728B52AA6E4}">
                <adec:decorative xmlns:adec="http://schemas.microsoft.com/office/drawing/2017/decorative" val="1"/>
              </a:ext>
            </a:extLst>
          </p:cNvPr>
          <p:cNvPicPr/>
          <p:nvPr/>
        </p:nvPicPr>
        <p:blipFill>
          <a:blip r:embed="rId2" cstate="print"/>
          <a:stretch>
            <a:fillRect/>
          </a:stretch>
        </p:blipFill>
        <p:spPr>
          <a:xfrm>
            <a:off x="3365233" y="4947475"/>
            <a:ext cx="6404572" cy="1452714"/>
          </a:xfrm>
          <a:prstGeom prst="rect">
            <a:avLst/>
          </a:prstGeom>
        </p:spPr>
      </p:pic>
      <p:sp>
        <p:nvSpPr>
          <p:cNvPr id="9" name="object 9"/>
          <p:cNvSpPr txBox="1"/>
          <p:nvPr/>
        </p:nvSpPr>
        <p:spPr>
          <a:xfrm>
            <a:off x="3365230" y="4947479"/>
            <a:ext cx="6405880" cy="1453515"/>
          </a:xfrm>
          <a:prstGeom prst="rect">
            <a:avLst/>
          </a:prstGeom>
          <a:ln w="5080">
            <a:solidFill>
              <a:srgbClr val="000000"/>
            </a:solidFill>
          </a:ln>
        </p:spPr>
        <p:txBody>
          <a:bodyPr vert="horz" wrap="square" lIns="0" tIns="33655" rIns="0" bIns="0" rtlCol="0">
            <a:spAutoFit/>
          </a:bodyPr>
          <a:lstStyle/>
          <a:p>
            <a:pPr marL="73025">
              <a:lnSpc>
                <a:spcPct val="100000"/>
              </a:lnSpc>
              <a:spcBef>
                <a:spcPts val="265"/>
              </a:spcBef>
            </a:pPr>
            <a:r>
              <a:rPr sz="2200" dirty="0">
                <a:latin typeface="Times New Roman"/>
                <a:cs typeface="Times New Roman"/>
              </a:rPr>
              <a:t>If</a:t>
            </a:r>
            <a:r>
              <a:rPr sz="2200" spc="55" dirty="0">
                <a:latin typeface="Times New Roman"/>
                <a:cs typeface="Times New Roman"/>
              </a:rPr>
              <a:t> </a:t>
            </a:r>
            <a:r>
              <a:rPr sz="2200" dirty="0">
                <a:latin typeface="Times New Roman"/>
                <a:cs typeface="Times New Roman"/>
              </a:rPr>
              <a:t>age</a:t>
            </a:r>
            <a:r>
              <a:rPr sz="2200" spc="55" dirty="0">
                <a:latin typeface="Times New Roman"/>
                <a:cs typeface="Times New Roman"/>
              </a:rPr>
              <a:t> </a:t>
            </a:r>
            <a:r>
              <a:rPr sz="2200" dirty="0">
                <a:latin typeface="Times New Roman"/>
                <a:cs typeface="Times New Roman"/>
              </a:rPr>
              <a:t>is</a:t>
            </a:r>
            <a:r>
              <a:rPr sz="2200" spc="55" dirty="0">
                <a:latin typeface="Times New Roman"/>
                <a:cs typeface="Times New Roman"/>
              </a:rPr>
              <a:t> </a:t>
            </a:r>
            <a:r>
              <a:rPr sz="2200" dirty="0">
                <a:latin typeface="Times New Roman"/>
                <a:cs typeface="Times New Roman"/>
              </a:rPr>
              <a:t>19-20</a:t>
            </a:r>
            <a:r>
              <a:rPr sz="2200" spc="60" dirty="0">
                <a:latin typeface="Times New Roman"/>
                <a:cs typeface="Times New Roman"/>
              </a:rPr>
              <a:t> </a:t>
            </a:r>
            <a:r>
              <a:rPr sz="2200" dirty="0">
                <a:latin typeface="Times New Roman"/>
                <a:cs typeface="Times New Roman"/>
              </a:rPr>
              <a:t>and</a:t>
            </a:r>
            <a:r>
              <a:rPr sz="2200" spc="60" dirty="0">
                <a:latin typeface="Times New Roman"/>
                <a:cs typeface="Times New Roman"/>
              </a:rPr>
              <a:t> </a:t>
            </a:r>
            <a:r>
              <a:rPr sz="2200" dirty="0">
                <a:latin typeface="Times New Roman"/>
                <a:cs typeface="Times New Roman"/>
              </a:rPr>
              <a:t>sex</a:t>
            </a:r>
            <a:r>
              <a:rPr sz="2200" spc="55" dirty="0">
                <a:latin typeface="Times New Roman"/>
                <a:cs typeface="Times New Roman"/>
              </a:rPr>
              <a:t> </a:t>
            </a:r>
            <a:r>
              <a:rPr sz="2200" dirty="0">
                <a:latin typeface="Times New Roman"/>
                <a:cs typeface="Times New Roman"/>
              </a:rPr>
              <a:t>is</a:t>
            </a:r>
            <a:r>
              <a:rPr sz="2200" spc="55" dirty="0">
                <a:latin typeface="Times New Roman"/>
                <a:cs typeface="Times New Roman"/>
              </a:rPr>
              <a:t> </a:t>
            </a:r>
            <a:r>
              <a:rPr sz="2200" dirty="0">
                <a:latin typeface="Times New Roman"/>
                <a:cs typeface="Times New Roman"/>
              </a:rPr>
              <a:t>male,</a:t>
            </a:r>
            <a:r>
              <a:rPr sz="2200" spc="45" dirty="0">
                <a:latin typeface="Times New Roman"/>
                <a:cs typeface="Times New Roman"/>
              </a:rPr>
              <a:t> </a:t>
            </a:r>
            <a:r>
              <a:rPr sz="2200" dirty="0">
                <a:latin typeface="Times New Roman"/>
                <a:cs typeface="Times New Roman"/>
              </a:rPr>
              <a:t>then</a:t>
            </a:r>
            <a:r>
              <a:rPr sz="2200" spc="60" dirty="0">
                <a:latin typeface="Times New Roman"/>
                <a:cs typeface="Times New Roman"/>
              </a:rPr>
              <a:t> </a:t>
            </a:r>
            <a:r>
              <a:rPr sz="2200" dirty="0">
                <a:latin typeface="Times New Roman"/>
                <a:cs typeface="Times New Roman"/>
              </a:rPr>
              <a:t>predict</a:t>
            </a:r>
            <a:r>
              <a:rPr sz="2200" spc="50" dirty="0">
                <a:latin typeface="Times New Roman"/>
                <a:cs typeface="Times New Roman"/>
              </a:rPr>
              <a:t> </a:t>
            </a:r>
            <a:r>
              <a:rPr sz="2200" spc="-10" dirty="0">
                <a:latin typeface="Times New Roman"/>
                <a:cs typeface="Times New Roman"/>
              </a:rPr>
              <a:t>arrest</a:t>
            </a:r>
            <a:endParaRPr sz="2200">
              <a:latin typeface="Times New Roman"/>
              <a:cs typeface="Times New Roman"/>
            </a:endParaRPr>
          </a:p>
          <a:p>
            <a:pPr marL="73025" marR="128905">
              <a:lnSpc>
                <a:spcPct val="101800"/>
              </a:lnSpc>
              <a:spcBef>
                <a:spcPts val="25"/>
              </a:spcBef>
            </a:pPr>
            <a:r>
              <a:rPr sz="2200" dirty="0">
                <a:latin typeface="Times New Roman"/>
                <a:cs typeface="Times New Roman"/>
              </a:rPr>
              <a:t>else</a:t>
            </a:r>
            <a:r>
              <a:rPr sz="2200" spc="45" dirty="0">
                <a:latin typeface="Times New Roman"/>
                <a:cs typeface="Times New Roman"/>
              </a:rPr>
              <a:t> </a:t>
            </a:r>
            <a:r>
              <a:rPr sz="2200" dirty="0">
                <a:latin typeface="Times New Roman"/>
                <a:cs typeface="Times New Roman"/>
              </a:rPr>
              <a:t>if</a:t>
            </a:r>
            <a:r>
              <a:rPr sz="2200" spc="60" dirty="0">
                <a:latin typeface="Times New Roman"/>
                <a:cs typeface="Times New Roman"/>
              </a:rPr>
              <a:t> </a:t>
            </a:r>
            <a:r>
              <a:rPr sz="2200" dirty="0">
                <a:latin typeface="Times New Roman"/>
                <a:cs typeface="Times New Roman"/>
              </a:rPr>
              <a:t>age</a:t>
            </a:r>
            <a:r>
              <a:rPr sz="2200" spc="55" dirty="0">
                <a:latin typeface="Times New Roman"/>
                <a:cs typeface="Times New Roman"/>
              </a:rPr>
              <a:t> </a:t>
            </a:r>
            <a:r>
              <a:rPr sz="2200" dirty="0">
                <a:latin typeface="Times New Roman"/>
                <a:cs typeface="Times New Roman"/>
              </a:rPr>
              <a:t>is</a:t>
            </a:r>
            <a:r>
              <a:rPr sz="2200" spc="60" dirty="0">
                <a:latin typeface="Times New Roman"/>
                <a:cs typeface="Times New Roman"/>
              </a:rPr>
              <a:t> </a:t>
            </a:r>
            <a:r>
              <a:rPr sz="2200" dirty="0">
                <a:latin typeface="Times New Roman"/>
                <a:cs typeface="Times New Roman"/>
              </a:rPr>
              <a:t>21-22</a:t>
            </a:r>
            <a:r>
              <a:rPr sz="2200" spc="60" dirty="0">
                <a:latin typeface="Times New Roman"/>
                <a:cs typeface="Times New Roman"/>
              </a:rPr>
              <a:t> </a:t>
            </a:r>
            <a:r>
              <a:rPr sz="2200" dirty="0">
                <a:latin typeface="Times New Roman"/>
                <a:cs typeface="Times New Roman"/>
              </a:rPr>
              <a:t>and</a:t>
            </a:r>
            <a:r>
              <a:rPr sz="2200" spc="60" dirty="0">
                <a:latin typeface="Times New Roman"/>
                <a:cs typeface="Times New Roman"/>
              </a:rPr>
              <a:t> </a:t>
            </a:r>
            <a:r>
              <a:rPr sz="2200" dirty="0">
                <a:latin typeface="Times New Roman"/>
                <a:cs typeface="Times New Roman"/>
              </a:rPr>
              <a:t>priors</a:t>
            </a:r>
            <a:r>
              <a:rPr sz="2200" spc="55" dirty="0">
                <a:latin typeface="Times New Roman"/>
                <a:cs typeface="Times New Roman"/>
              </a:rPr>
              <a:t> </a:t>
            </a:r>
            <a:r>
              <a:rPr sz="2200" dirty="0">
                <a:latin typeface="Times New Roman"/>
                <a:cs typeface="Times New Roman"/>
              </a:rPr>
              <a:t>is</a:t>
            </a:r>
            <a:r>
              <a:rPr sz="2200" spc="60" dirty="0">
                <a:latin typeface="Times New Roman"/>
                <a:cs typeface="Times New Roman"/>
              </a:rPr>
              <a:t> </a:t>
            </a:r>
            <a:r>
              <a:rPr sz="2200" dirty="0">
                <a:latin typeface="Times New Roman"/>
                <a:cs typeface="Times New Roman"/>
              </a:rPr>
              <a:t>2-3</a:t>
            </a:r>
            <a:r>
              <a:rPr sz="2200" spc="60" dirty="0">
                <a:latin typeface="Times New Roman"/>
                <a:cs typeface="Times New Roman"/>
              </a:rPr>
              <a:t> </a:t>
            </a:r>
            <a:r>
              <a:rPr sz="2200" dirty="0">
                <a:latin typeface="Times New Roman"/>
                <a:cs typeface="Times New Roman"/>
              </a:rPr>
              <a:t>then</a:t>
            </a:r>
            <a:r>
              <a:rPr sz="2200" spc="60" dirty="0">
                <a:latin typeface="Times New Roman"/>
                <a:cs typeface="Times New Roman"/>
              </a:rPr>
              <a:t> </a:t>
            </a:r>
            <a:r>
              <a:rPr sz="2200" dirty="0">
                <a:latin typeface="Times New Roman"/>
                <a:cs typeface="Times New Roman"/>
              </a:rPr>
              <a:t>predict</a:t>
            </a:r>
            <a:r>
              <a:rPr sz="2200" spc="55" dirty="0">
                <a:latin typeface="Times New Roman"/>
                <a:cs typeface="Times New Roman"/>
              </a:rPr>
              <a:t> </a:t>
            </a:r>
            <a:r>
              <a:rPr sz="2200" spc="-10" dirty="0">
                <a:latin typeface="Times New Roman"/>
                <a:cs typeface="Times New Roman"/>
              </a:rPr>
              <a:t>arrest </a:t>
            </a:r>
            <a:r>
              <a:rPr sz="2200" dirty="0">
                <a:latin typeface="Times New Roman"/>
                <a:cs typeface="Times New Roman"/>
              </a:rPr>
              <a:t>else</a:t>
            </a:r>
            <a:r>
              <a:rPr sz="2200" spc="55" dirty="0">
                <a:latin typeface="Times New Roman"/>
                <a:cs typeface="Times New Roman"/>
              </a:rPr>
              <a:t> </a:t>
            </a:r>
            <a:r>
              <a:rPr sz="2200" dirty="0">
                <a:latin typeface="Times New Roman"/>
                <a:cs typeface="Times New Roman"/>
              </a:rPr>
              <a:t>if</a:t>
            </a:r>
            <a:r>
              <a:rPr sz="2200" spc="60" dirty="0">
                <a:latin typeface="Times New Roman"/>
                <a:cs typeface="Times New Roman"/>
              </a:rPr>
              <a:t> </a:t>
            </a:r>
            <a:r>
              <a:rPr sz="2200" dirty="0">
                <a:latin typeface="Times New Roman"/>
                <a:cs typeface="Times New Roman"/>
              </a:rPr>
              <a:t>priors</a:t>
            </a:r>
            <a:r>
              <a:rPr sz="2200" spc="60" dirty="0">
                <a:latin typeface="Times New Roman"/>
                <a:cs typeface="Times New Roman"/>
              </a:rPr>
              <a:t> </a:t>
            </a:r>
            <a:r>
              <a:rPr sz="2200" dirty="0">
                <a:latin typeface="Times New Roman"/>
                <a:cs typeface="Times New Roman"/>
              </a:rPr>
              <a:t>&gt;3</a:t>
            </a:r>
            <a:r>
              <a:rPr sz="2200" spc="60" dirty="0">
                <a:latin typeface="Times New Roman"/>
                <a:cs typeface="Times New Roman"/>
              </a:rPr>
              <a:t> </a:t>
            </a:r>
            <a:r>
              <a:rPr sz="2200" dirty="0">
                <a:latin typeface="Times New Roman"/>
                <a:cs typeface="Times New Roman"/>
              </a:rPr>
              <a:t>then</a:t>
            </a:r>
            <a:r>
              <a:rPr sz="2200" spc="60" dirty="0">
                <a:latin typeface="Times New Roman"/>
                <a:cs typeface="Times New Roman"/>
              </a:rPr>
              <a:t> </a:t>
            </a:r>
            <a:r>
              <a:rPr sz="2200" dirty="0">
                <a:latin typeface="Times New Roman"/>
                <a:cs typeface="Times New Roman"/>
              </a:rPr>
              <a:t>predict</a:t>
            </a:r>
            <a:r>
              <a:rPr sz="2200" spc="55" dirty="0">
                <a:latin typeface="Times New Roman"/>
                <a:cs typeface="Times New Roman"/>
              </a:rPr>
              <a:t> </a:t>
            </a:r>
            <a:r>
              <a:rPr sz="2200" spc="-10" dirty="0">
                <a:latin typeface="Times New Roman"/>
                <a:cs typeface="Times New Roman"/>
              </a:rPr>
              <a:t>arrest</a:t>
            </a:r>
            <a:endParaRPr sz="2200">
              <a:latin typeface="Times New Roman"/>
              <a:cs typeface="Times New Roman"/>
            </a:endParaRPr>
          </a:p>
          <a:p>
            <a:pPr marL="73025">
              <a:lnSpc>
                <a:spcPct val="100000"/>
              </a:lnSpc>
              <a:spcBef>
                <a:spcPts val="75"/>
              </a:spcBef>
            </a:pPr>
            <a:r>
              <a:rPr sz="2200" dirty="0">
                <a:latin typeface="Times New Roman"/>
                <a:cs typeface="Times New Roman"/>
              </a:rPr>
              <a:t>else</a:t>
            </a:r>
            <a:r>
              <a:rPr sz="2200" spc="60" dirty="0">
                <a:latin typeface="Times New Roman"/>
                <a:cs typeface="Times New Roman"/>
              </a:rPr>
              <a:t> </a:t>
            </a:r>
            <a:r>
              <a:rPr sz="2200" dirty="0">
                <a:latin typeface="Times New Roman"/>
                <a:cs typeface="Times New Roman"/>
              </a:rPr>
              <a:t>predict</a:t>
            </a:r>
            <a:r>
              <a:rPr sz="2200" spc="50" dirty="0">
                <a:latin typeface="Times New Roman"/>
                <a:cs typeface="Times New Roman"/>
              </a:rPr>
              <a:t> </a:t>
            </a:r>
            <a:r>
              <a:rPr sz="2200" dirty="0">
                <a:latin typeface="Times New Roman"/>
                <a:cs typeface="Times New Roman"/>
              </a:rPr>
              <a:t>no</a:t>
            </a:r>
            <a:r>
              <a:rPr sz="2200" spc="70" dirty="0">
                <a:latin typeface="Times New Roman"/>
                <a:cs typeface="Times New Roman"/>
              </a:rPr>
              <a:t> </a:t>
            </a:r>
            <a:r>
              <a:rPr sz="2200" spc="-10" dirty="0">
                <a:latin typeface="Times New Roman"/>
                <a:cs typeface="Times New Roman"/>
              </a:rPr>
              <a:t>arrest</a:t>
            </a:r>
            <a:endParaRPr sz="2200">
              <a:latin typeface="Times New Roman"/>
              <a:cs typeface="Times New Roman"/>
            </a:endParaRPr>
          </a:p>
        </p:txBody>
      </p:sp>
      <p:grpSp>
        <p:nvGrpSpPr>
          <p:cNvPr id="10" name="object 10">
            <a:extLst>
              <a:ext uri="{C183D7F6-B498-43B3-948B-1728B52AA6E4}">
                <adec:decorative xmlns:adec="http://schemas.microsoft.com/office/drawing/2017/decorative" val="1"/>
              </a:ext>
            </a:extLst>
          </p:cNvPr>
          <p:cNvGrpSpPr/>
          <p:nvPr/>
        </p:nvGrpSpPr>
        <p:grpSpPr>
          <a:xfrm>
            <a:off x="1391101" y="3725633"/>
            <a:ext cx="1462405" cy="1409700"/>
            <a:chOff x="1391101" y="3725633"/>
            <a:chExt cx="1462405" cy="1409700"/>
          </a:xfrm>
        </p:grpSpPr>
        <p:sp>
          <p:nvSpPr>
            <p:cNvPr id="11" name="object 11"/>
            <p:cNvSpPr/>
            <p:nvPr/>
          </p:nvSpPr>
          <p:spPr>
            <a:xfrm>
              <a:off x="1396174" y="3730713"/>
              <a:ext cx="1452245" cy="1403985"/>
            </a:xfrm>
            <a:custGeom>
              <a:avLst/>
              <a:gdLst/>
              <a:ahLst/>
              <a:cxnLst/>
              <a:rect l="l" t="t" r="r" b="b"/>
              <a:pathLst>
                <a:path w="1452245" h="1403985">
                  <a:moveTo>
                    <a:pt x="1451660" y="0"/>
                  </a:moveTo>
                  <a:lnTo>
                    <a:pt x="1100670" y="350989"/>
                  </a:lnTo>
                  <a:lnTo>
                    <a:pt x="0" y="350989"/>
                  </a:lnTo>
                  <a:lnTo>
                    <a:pt x="0" y="1403946"/>
                  </a:lnTo>
                  <a:lnTo>
                    <a:pt x="1100670" y="1403946"/>
                  </a:lnTo>
                  <a:lnTo>
                    <a:pt x="1451660" y="1052957"/>
                  </a:lnTo>
                  <a:lnTo>
                    <a:pt x="1451660" y="0"/>
                  </a:lnTo>
                  <a:close/>
                </a:path>
              </a:pathLst>
            </a:custGeom>
            <a:solidFill>
              <a:srgbClr val="000000"/>
            </a:solidFill>
          </p:spPr>
          <p:txBody>
            <a:bodyPr wrap="square" lIns="0" tIns="0" rIns="0" bIns="0" rtlCol="0"/>
            <a:lstStyle/>
            <a:p>
              <a:endParaRPr/>
            </a:p>
          </p:txBody>
        </p:sp>
        <p:sp>
          <p:nvSpPr>
            <p:cNvPr id="12" name="object 12"/>
            <p:cNvSpPr/>
            <p:nvPr/>
          </p:nvSpPr>
          <p:spPr>
            <a:xfrm>
              <a:off x="1396182" y="3730711"/>
              <a:ext cx="1452245" cy="351155"/>
            </a:xfrm>
            <a:custGeom>
              <a:avLst/>
              <a:gdLst/>
              <a:ahLst/>
              <a:cxnLst/>
              <a:rect l="l" t="t" r="r" b="b"/>
              <a:pathLst>
                <a:path w="1452245" h="351154">
                  <a:moveTo>
                    <a:pt x="1451660" y="0"/>
                  </a:moveTo>
                  <a:lnTo>
                    <a:pt x="350989" y="0"/>
                  </a:lnTo>
                  <a:lnTo>
                    <a:pt x="0" y="350989"/>
                  </a:lnTo>
                  <a:lnTo>
                    <a:pt x="1100670" y="350989"/>
                  </a:lnTo>
                  <a:lnTo>
                    <a:pt x="1451660" y="0"/>
                  </a:lnTo>
                  <a:close/>
                </a:path>
              </a:pathLst>
            </a:custGeom>
            <a:solidFill>
              <a:srgbClr val="323232"/>
            </a:solidFill>
          </p:spPr>
          <p:txBody>
            <a:bodyPr wrap="square" lIns="0" tIns="0" rIns="0" bIns="0" rtlCol="0"/>
            <a:lstStyle/>
            <a:p>
              <a:endParaRPr/>
            </a:p>
          </p:txBody>
        </p:sp>
        <p:sp>
          <p:nvSpPr>
            <p:cNvPr id="13" name="object 13"/>
            <p:cNvSpPr/>
            <p:nvPr/>
          </p:nvSpPr>
          <p:spPr>
            <a:xfrm>
              <a:off x="1396182" y="3730714"/>
              <a:ext cx="1452245" cy="1404620"/>
            </a:xfrm>
            <a:custGeom>
              <a:avLst/>
              <a:gdLst/>
              <a:ahLst/>
              <a:cxnLst/>
              <a:rect l="l" t="t" r="r" b="b"/>
              <a:pathLst>
                <a:path w="1452245" h="1404620">
                  <a:moveTo>
                    <a:pt x="0" y="351031"/>
                  </a:moveTo>
                  <a:lnTo>
                    <a:pt x="1100811" y="351031"/>
                  </a:lnTo>
                  <a:lnTo>
                    <a:pt x="1451840" y="0"/>
                  </a:lnTo>
                </a:path>
                <a:path w="1452245" h="1404620">
                  <a:moveTo>
                    <a:pt x="1100811" y="351031"/>
                  </a:moveTo>
                  <a:lnTo>
                    <a:pt x="1100811" y="1404122"/>
                  </a:lnTo>
                </a:path>
              </a:pathLst>
            </a:custGeom>
            <a:ln w="10161">
              <a:solidFill>
                <a:srgbClr val="FFFFFF"/>
              </a:solidFill>
            </a:ln>
          </p:spPr>
          <p:txBody>
            <a:bodyPr wrap="square" lIns="0" tIns="0" rIns="0" bIns="0" rtlCol="0"/>
            <a:lstStyle/>
            <a:p>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7809CAE-E044-FB15-5666-F331B11C2EA9}"/>
              </a:ext>
            </a:extLst>
          </p:cNvPr>
          <p:cNvSpPr>
            <a:spLocks noGrp="1"/>
          </p:cNvSpPr>
          <p:nvPr>
            <p:ph type="title" idx="4294967295"/>
          </p:nvPr>
        </p:nvSpPr>
        <p:spPr>
          <a:xfrm>
            <a:off x="509700" y="-538609"/>
            <a:ext cx="9273054" cy="538609"/>
          </a:xfrm>
        </p:spPr>
        <p:txBody>
          <a:bodyPr wrap="square" lIns="0" tIns="0" rIns="0" bIns="0" anchor="b">
            <a:spAutoFit/>
          </a:bodyPr>
          <a:lstStyle/>
          <a:p>
            <a:r>
              <a:rPr lang="en-US" dirty="0"/>
              <a:t>Exponential Loss Graph</a:t>
            </a:r>
          </a:p>
        </p:txBody>
      </p:sp>
      <p:sp>
        <p:nvSpPr>
          <p:cNvPr id="2" name="object 2">
            <a:extLst>
              <a:ext uri="{C183D7F6-B498-43B3-948B-1728B52AA6E4}">
                <adec:decorative xmlns:adec="http://schemas.microsoft.com/office/drawing/2017/decorative" val="1"/>
              </a:ext>
            </a:extLst>
          </p:cNvPr>
          <p:cNvSpPr/>
          <p:nvPr/>
        </p:nvSpPr>
        <p:spPr>
          <a:xfrm>
            <a:off x="1290319" y="6046844"/>
            <a:ext cx="7369809" cy="68580"/>
          </a:xfrm>
          <a:custGeom>
            <a:avLst/>
            <a:gdLst/>
            <a:ahLst/>
            <a:cxnLst/>
            <a:rect l="l" t="t" r="r" b="b"/>
            <a:pathLst>
              <a:path w="7369809" h="68579">
                <a:moveTo>
                  <a:pt x="7300810" y="0"/>
                </a:moveTo>
                <a:lnTo>
                  <a:pt x="7300810" y="68579"/>
                </a:lnTo>
                <a:lnTo>
                  <a:pt x="7346530" y="45719"/>
                </a:lnTo>
                <a:lnTo>
                  <a:pt x="7312240" y="45719"/>
                </a:lnTo>
                <a:lnTo>
                  <a:pt x="7312240" y="22859"/>
                </a:lnTo>
                <a:lnTo>
                  <a:pt x="7346530" y="22859"/>
                </a:lnTo>
                <a:lnTo>
                  <a:pt x="7300810" y="0"/>
                </a:lnTo>
                <a:close/>
              </a:path>
              <a:path w="7369809" h="68579">
                <a:moveTo>
                  <a:pt x="7300810" y="22859"/>
                </a:moveTo>
                <a:lnTo>
                  <a:pt x="0" y="22859"/>
                </a:lnTo>
                <a:lnTo>
                  <a:pt x="0" y="45719"/>
                </a:lnTo>
                <a:lnTo>
                  <a:pt x="7300810" y="45719"/>
                </a:lnTo>
                <a:lnTo>
                  <a:pt x="7300810" y="22859"/>
                </a:lnTo>
                <a:close/>
              </a:path>
              <a:path w="7369809" h="68579">
                <a:moveTo>
                  <a:pt x="7346530" y="22859"/>
                </a:moveTo>
                <a:lnTo>
                  <a:pt x="7312240" y="22859"/>
                </a:lnTo>
                <a:lnTo>
                  <a:pt x="7312240" y="45719"/>
                </a:lnTo>
                <a:lnTo>
                  <a:pt x="7346530" y="45719"/>
                </a:lnTo>
                <a:lnTo>
                  <a:pt x="7369390" y="34289"/>
                </a:lnTo>
                <a:lnTo>
                  <a:pt x="7346530" y="22859"/>
                </a:lnTo>
                <a:close/>
              </a:path>
            </a:pathLst>
          </a:custGeom>
          <a:solidFill>
            <a:srgbClr val="000000"/>
          </a:solidFill>
        </p:spPr>
        <p:txBody>
          <a:bodyPr wrap="square" lIns="0" tIns="0" rIns="0" bIns="0" rtlCol="0"/>
          <a:lstStyle/>
          <a:p>
            <a:endParaRPr/>
          </a:p>
        </p:txBody>
      </p:sp>
      <p:sp>
        <p:nvSpPr>
          <p:cNvPr id="4" name="object 4"/>
          <p:cNvSpPr txBox="1"/>
          <p:nvPr/>
        </p:nvSpPr>
        <p:spPr>
          <a:xfrm>
            <a:off x="900963" y="1809496"/>
            <a:ext cx="1642110"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Exponential</a:t>
            </a:r>
            <a:r>
              <a:rPr sz="1900" spc="60" dirty="0">
                <a:latin typeface="Times New Roman"/>
                <a:cs typeface="Times New Roman"/>
              </a:rPr>
              <a:t> </a:t>
            </a:r>
            <a:r>
              <a:rPr sz="1900" spc="-20" dirty="0">
                <a:latin typeface="Times New Roman"/>
                <a:cs typeface="Times New Roman"/>
              </a:rPr>
              <a:t>loss</a:t>
            </a:r>
            <a:endParaRPr sz="1900">
              <a:latin typeface="Times New Roman"/>
              <a:cs typeface="Times New Roman"/>
            </a:endParaRPr>
          </a:p>
        </p:txBody>
      </p:sp>
      <p:sp>
        <p:nvSpPr>
          <p:cNvPr id="3" name="object 3"/>
          <p:cNvSpPr txBox="1"/>
          <p:nvPr/>
        </p:nvSpPr>
        <p:spPr>
          <a:xfrm>
            <a:off x="7892160" y="5735320"/>
            <a:ext cx="1436370" cy="314960"/>
          </a:xfrm>
          <a:prstGeom prst="rect">
            <a:avLst/>
          </a:prstGeom>
        </p:spPr>
        <p:txBody>
          <a:bodyPr vert="horz" wrap="square" lIns="0" tIns="12700" rIns="0" bIns="0" rtlCol="0">
            <a:spAutoFit/>
          </a:bodyPr>
          <a:lstStyle/>
          <a:p>
            <a:pPr marL="38100">
              <a:lnSpc>
                <a:spcPct val="100000"/>
              </a:lnSpc>
              <a:spcBef>
                <a:spcPts val="100"/>
              </a:spcBef>
            </a:pPr>
            <a:r>
              <a:rPr sz="1900" dirty="0">
                <a:latin typeface="Times New Roman"/>
                <a:cs typeface="Times New Roman"/>
              </a:rPr>
              <a:t>Coefficient</a:t>
            </a:r>
            <a:r>
              <a:rPr sz="1900" spc="10" dirty="0">
                <a:latin typeface="Times New Roman"/>
                <a:cs typeface="Times New Roman"/>
              </a:rPr>
              <a:t> </a:t>
            </a:r>
            <a:r>
              <a:rPr sz="1900" i="1" spc="-25" dirty="0">
                <a:latin typeface="Times New Roman"/>
                <a:cs typeface="Times New Roman"/>
              </a:rPr>
              <a:t>w</a:t>
            </a:r>
            <a:r>
              <a:rPr sz="1950" i="1" spc="-37" baseline="-17094" dirty="0">
                <a:latin typeface="Times New Roman"/>
                <a:cs typeface="Times New Roman"/>
              </a:rPr>
              <a:t>j</a:t>
            </a:r>
            <a:endParaRPr sz="1950" baseline="-17094">
              <a:latin typeface="Times New Roman"/>
              <a:cs typeface="Times New Roman"/>
            </a:endParaRPr>
          </a:p>
        </p:txBody>
      </p:sp>
      <p:pic>
        <p:nvPicPr>
          <p:cNvPr id="5" name="object 5">
            <a:extLst>
              <a:ext uri="{C183D7F6-B498-43B3-948B-1728B52AA6E4}">
                <adec:decorative xmlns:adec="http://schemas.microsoft.com/office/drawing/2017/decorative" val="1"/>
              </a:ext>
            </a:extLst>
          </p:cNvPr>
          <p:cNvPicPr/>
          <p:nvPr/>
        </p:nvPicPr>
        <p:blipFill>
          <a:blip r:embed="rId2" cstate="print"/>
          <a:stretch>
            <a:fillRect/>
          </a:stretch>
        </p:blipFill>
        <p:spPr>
          <a:xfrm>
            <a:off x="1463662" y="2230310"/>
            <a:ext cx="1198854" cy="606018"/>
          </a:xfrm>
          <a:prstGeom prst="rect">
            <a:avLst/>
          </a:prstGeom>
        </p:spPr>
      </p:pic>
      <p:grpSp>
        <p:nvGrpSpPr>
          <p:cNvPr id="6" name="object 6">
            <a:extLst>
              <a:ext uri="{C183D7F6-B498-43B3-948B-1728B52AA6E4}">
                <adec:decorative xmlns:adec="http://schemas.microsoft.com/office/drawing/2017/decorative" val="1"/>
              </a:ext>
            </a:extLst>
          </p:cNvPr>
          <p:cNvGrpSpPr/>
          <p:nvPr/>
        </p:nvGrpSpPr>
        <p:grpSpPr>
          <a:xfrm>
            <a:off x="2764157" y="1196465"/>
            <a:ext cx="7036434" cy="4097020"/>
            <a:chOff x="2764157" y="1196465"/>
            <a:chExt cx="7036434" cy="4097020"/>
          </a:xfrm>
        </p:grpSpPr>
        <p:sp>
          <p:nvSpPr>
            <p:cNvPr id="7" name="object 7"/>
            <p:cNvSpPr/>
            <p:nvPr/>
          </p:nvSpPr>
          <p:spPr>
            <a:xfrm>
              <a:off x="2777266" y="1590861"/>
              <a:ext cx="4060190" cy="3589654"/>
            </a:xfrm>
            <a:custGeom>
              <a:avLst/>
              <a:gdLst/>
              <a:ahLst/>
              <a:cxnLst/>
              <a:rect l="l" t="t" r="r" b="b"/>
              <a:pathLst>
                <a:path w="4060190" h="3589654">
                  <a:moveTo>
                    <a:pt x="0" y="0"/>
                  </a:moveTo>
                  <a:lnTo>
                    <a:pt x="31348" y="53540"/>
                  </a:lnTo>
                  <a:lnTo>
                    <a:pt x="62694" y="107069"/>
                  </a:lnTo>
                  <a:lnTo>
                    <a:pt x="94036" y="160577"/>
                  </a:lnTo>
                  <a:lnTo>
                    <a:pt x="125372" y="214053"/>
                  </a:lnTo>
                  <a:lnTo>
                    <a:pt x="156700" y="267486"/>
                  </a:lnTo>
                  <a:lnTo>
                    <a:pt x="188018" y="320866"/>
                  </a:lnTo>
                  <a:lnTo>
                    <a:pt x="219322" y="374181"/>
                  </a:lnTo>
                  <a:lnTo>
                    <a:pt x="250613" y="427422"/>
                  </a:lnTo>
                  <a:lnTo>
                    <a:pt x="281887" y="480577"/>
                  </a:lnTo>
                  <a:lnTo>
                    <a:pt x="313142" y="533636"/>
                  </a:lnTo>
                  <a:lnTo>
                    <a:pt x="344377" y="586589"/>
                  </a:lnTo>
                  <a:lnTo>
                    <a:pt x="375589" y="639423"/>
                  </a:lnTo>
                  <a:lnTo>
                    <a:pt x="406776" y="692130"/>
                  </a:lnTo>
                  <a:lnTo>
                    <a:pt x="437936" y="744697"/>
                  </a:lnTo>
                  <a:lnTo>
                    <a:pt x="469068" y="797115"/>
                  </a:lnTo>
                  <a:lnTo>
                    <a:pt x="500168" y="849373"/>
                  </a:lnTo>
                  <a:lnTo>
                    <a:pt x="531235" y="901459"/>
                  </a:lnTo>
                  <a:lnTo>
                    <a:pt x="562267" y="953364"/>
                  </a:lnTo>
                  <a:lnTo>
                    <a:pt x="593262" y="1005077"/>
                  </a:lnTo>
                  <a:lnTo>
                    <a:pt x="624218" y="1056587"/>
                  </a:lnTo>
                  <a:lnTo>
                    <a:pt x="655132" y="1107882"/>
                  </a:lnTo>
                  <a:lnTo>
                    <a:pt x="686003" y="1158954"/>
                  </a:lnTo>
                  <a:lnTo>
                    <a:pt x="716829" y="1209790"/>
                  </a:lnTo>
                  <a:lnTo>
                    <a:pt x="747606" y="1260381"/>
                  </a:lnTo>
                  <a:lnTo>
                    <a:pt x="778335" y="1310715"/>
                  </a:lnTo>
                  <a:lnTo>
                    <a:pt x="809011" y="1360781"/>
                  </a:lnTo>
                  <a:lnTo>
                    <a:pt x="839634" y="1410570"/>
                  </a:lnTo>
                  <a:lnTo>
                    <a:pt x="870201" y="1460071"/>
                  </a:lnTo>
                  <a:lnTo>
                    <a:pt x="900710" y="1509272"/>
                  </a:lnTo>
                  <a:lnTo>
                    <a:pt x="931159" y="1558163"/>
                  </a:lnTo>
                  <a:lnTo>
                    <a:pt x="961546" y="1606734"/>
                  </a:lnTo>
                  <a:lnTo>
                    <a:pt x="991869" y="1654974"/>
                  </a:lnTo>
                  <a:lnTo>
                    <a:pt x="1022126" y="1702871"/>
                  </a:lnTo>
                  <a:lnTo>
                    <a:pt x="1052315" y="1750416"/>
                  </a:lnTo>
                  <a:lnTo>
                    <a:pt x="1082433" y="1797597"/>
                  </a:lnTo>
                  <a:lnTo>
                    <a:pt x="1112479" y="1844405"/>
                  </a:lnTo>
                  <a:lnTo>
                    <a:pt x="1142451" y="1890827"/>
                  </a:lnTo>
                  <a:lnTo>
                    <a:pt x="1172346" y="1936855"/>
                  </a:lnTo>
                  <a:lnTo>
                    <a:pt x="1202163" y="1982476"/>
                  </a:lnTo>
                  <a:lnTo>
                    <a:pt x="1231898" y="2027680"/>
                  </a:lnTo>
                  <a:lnTo>
                    <a:pt x="1261552" y="2072457"/>
                  </a:lnTo>
                  <a:lnTo>
                    <a:pt x="1291120" y="2116796"/>
                  </a:lnTo>
                  <a:lnTo>
                    <a:pt x="1320602" y="2160686"/>
                  </a:lnTo>
                  <a:lnTo>
                    <a:pt x="1349995" y="2204116"/>
                  </a:lnTo>
                  <a:lnTo>
                    <a:pt x="1379296" y="2247076"/>
                  </a:lnTo>
                  <a:lnTo>
                    <a:pt x="1408505" y="2289556"/>
                  </a:lnTo>
                  <a:lnTo>
                    <a:pt x="1437619" y="2331543"/>
                  </a:lnTo>
                  <a:lnTo>
                    <a:pt x="1466635" y="2373029"/>
                  </a:lnTo>
                  <a:lnTo>
                    <a:pt x="1495553" y="2414001"/>
                  </a:lnTo>
                  <a:lnTo>
                    <a:pt x="1524369" y="2454450"/>
                  </a:lnTo>
                  <a:lnTo>
                    <a:pt x="1553081" y="2494364"/>
                  </a:lnTo>
                  <a:lnTo>
                    <a:pt x="1581689" y="2533734"/>
                  </a:lnTo>
                  <a:lnTo>
                    <a:pt x="1610188" y="2572548"/>
                  </a:lnTo>
                  <a:lnTo>
                    <a:pt x="1638578" y="2610795"/>
                  </a:lnTo>
                  <a:lnTo>
                    <a:pt x="1666857" y="2648465"/>
                  </a:lnTo>
                  <a:lnTo>
                    <a:pt x="1695022" y="2685548"/>
                  </a:lnTo>
                  <a:lnTo>
                    <a:pt x="1723071" y="2722032"/>
                  </a:lnTo>
                  <a:lnTo>
                    <a:pt x="1751002" y="2757906"/>
                  </a:lnTo>
                  <a:lnTo>
                    <a:pt x="1778813" y="2793162"/>
                  </a:lnTo>
                  <a:lnTo>
                    <a:pt x="1806503" y="2827786"/>
                  </a:lnTo>
                  <a:lnTo>
                    <a:pt x="1834068" y="2861769"/>
                  </a:lnTo>
                  <a:lnTo>
                    <a:pt x="1861507" y="2895101"/>
                  </a:lnTo>
                  <a:lnTo>
                    <a:pt x="1888818" y="2927770"/>
                  </a:lnTo>
                  <a:lnTo>
                    <a:pt x="1915999" y="2959765"/>
                  </a:lnTo>
                  <a:lnTo>
                    <a:pt x="1943047" y="2991077"/>
                  </a:lnTo>
                  <a:lnTo>
                    <a:pt x="1969962" y="3021694"/>
                  </a:lnTo>
                  <a:lnTo>
                    <a:pt x="1996739" y="3051606"/>
                  </a:lnTo>
                  <a:lnTo>
                    <a:pt x="2023378" y="3080801"/>
                  </a:lnTo>
                  <a:lnTo>
                    <a:pt x="2049877" y="3109270"/>
                  </a:lnTo>
                  <a:lnTo>
                    <a:pt x="2076233" y="3137002"/>
                  </a:lnTo>
                  <a:lnTo>
                    <a:pt x="2128509" y="3190210"/>
                  </a:lnTo>
                  <a:lnTo>
                    <a:pt x="2180189" y="3240341"/>
                  </a:lnTo>
                  <a:lnTo>
                    <a:pt x="2231257" y="3287308"/>
                  </a:lnTo>
                  <a:lnTo>
                    <a:pt x="2281697" y="3331026"/>
                  </a:lnTo>
                  <a:lnTo>
                    <a:pt x="2331492" y="3371411"/>
                  </a:lnTo>
                  <a:lnTo>
                    <a:pt x="2380626" y="3408375"/>
                  </a:lnTo>
                  <a:lnTo>
                    <a:pt x="2429081" y="3441834"/>
                  </a:lnTo>
                  <a:lnTo>
                    <a:pt x="2495064" y="3482258"/>
                  </a:lnTo>
                  <a:lnTo>
                    <a:pt x="2536540" y="3504503"/>
                  </a:lnTo>
                  <a:lnTo>
                    <a:pt x="2577488" y="3524019"/>
                  </a:lnTo>
                  <a:lnTo>
                    <a:pt x="2617919" y="3540864"/>
                  </a:lnTo>
                  <a:lnTo>
                    <a:pt x="2657845" y="3555099"/>
                  </a:lnTo>
                  <a:lnTo>
                    <a:pt x="2697277" y="3566781"/>
                  </a:lnTo>
                  <a:lnTo>
                    <a:pt x="2736227" y="3575971"/>
                  </a:lnTo>
                  <a:lnTo>
                    <a:pt x="2774706" y="3582728"/>
                  </a:lnTo>
                  <a:lnTo>
                    <a:pt x="2812727" y="3587111"/>
                  </a:lnTo>
                  <a:lnTo>
                    <a:pt x="2850299" y="3589180"/>
                  </a:lnTo>
                  <a:lnTo>
                    <a:pt x="2887436" y="3588993"/>
                  </a:lnTo>
                  <a:lnTo>
                    <a:pt x="2960445" y="3582092"/>
                  </a:lnTo>
                  <a:lnTo>
                    <a:pt x="3031848" y="3566883"/>
                  </a:lnTo>
                  <a:lnTo>
                    <a:pt x="3101736" y="3543841"/>
                  </a:lnTo>
                  <a:lnTo>
                    <a:pt x="3170200" y="3513440"/>
                  </a:lnTo>
                  <a:lnTo>
                    <a:pt x="3203927" y="3495628"/>
                  </a:lnTo>
                  <a:lnTo>
                    <a:pt x="3237332" y="3476155"/>
                  </a:lnTo>
                  <a:lnTo>
                    <a:pt x="3270428" y="3455080"/>
                  </a:lnTo>
                  <a:lnTo>
                    <a:pt x="3303225" y="3432461"/>
                  </a:lnTo>
                  <a:lnTo>
                    <a:pt x="3335735" y="3408359"/>
                  </a:lnTo>
                  <a:lnTo>
                    <a:pt x="3367969" y="3382832"/>
                  </a:lnTo>
                  <a:lnTo>
                    <a:pt x="3399940" y="3355941"/>
                  </a:lnTo>
                  <a:lnTo>
                    <a:pt x="3431658" y="3327744"/>
                  </a:lnTo>
                  <a:lnTo>
                    <a:pt x="3463134" y="3298301"/>
                  </a:lnTo>
                  <a:lnTo>
                    <a:pt x="3494382" y="3267671"/>
                  </a:lnTo>
                  <a:lnTo>
                    <a:pt x="3525411" y="3235914"/>
                  </a:lnTo>
                  <a:lnTo>
                    <a:pt x="3556233" y="3203088"/>
                  </a:lnTo>
                  <a:lnTo>
                    <a:pt x="3586861" y="3169253"/>
                  </a:lnTo>
                  <a:lnTo>
                    <a:pt x="3617304" y="3134469"/>
                  </a:lnTo>
                  <a:lnTo>
                    <a:pt x="3647576" y="3098795"/>
                  </a:lnTo>
                  <a:lnTo>
                    <a:pt x="3677687" y="3062290"/>
                  </a:lnTo>
                  <a:lnTo>
                    <a:pt x="3707648" y="3025014"/>
                  </a:lnTo>
                  <a:lnTo>
                    <a:pt x="3737472" y="2987025"/>
                  </a:lnTo>
                  <a:lnTo>
                    <a:pt x="3767170" y="2948383"/>
                  </a:lnTo>
                  <a:lnTo>
                    <a:pt x="3796752" y="2909149"/>
                  </a:lnTo>
                  <a:lnTo>
                    <a:pt x="3826232" y="2869380"/>
                  </a:lnTo>
                  <a:lnTo>
                    <a:pt x="3855619" y="2829136"/>
                  </a:lnTo>
                  <a:lnTo>
                    <a:pt x="3884927" y="2788477"/>
                  </a:lnTo>
                  <a:lnTo>
                    <a:pt x="3914165" y="2747462"/>
                  </a:lnTo>
                  <a:lnTo>
                    <a:pt x="3943346" y="2706150"/>
                  </a:lnTo>
                  <a:lnTo>
                    <a:pt x="3972481" y="2664600"/>
                  </a:lnTo>
                  <a:lnTo>
                    <a:pt x="4001581" y="2622873"/>
                  </a:lnTo>
                  <a:lnTo>
                    <a:pt x="4030659" y="2581027"/>
                  </a:lnTo>
                  <a:lnTo>
                    <a:pt x="4059725" y="2539122"/>
                  </a:lnTo>
                </a:path>
              </a:pathLst>
            </a:custGeom>
            <a:ln w="26217">
              <a:solidFill>
                <a:srgbClr val="00000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5562790" y="5041226"/>
              <a:ext cx="171907" cy="252247"/>
            </a:xfrm>
            <a:prstGeom prst="rect">
              <a:avLst/>
            </a:prstGeom>
          </p:spPr>
        </p:pic>
        <p:pic>
          <p:nvPicPr>
            <p:cNvPr id="9" name="object 9"/>
            <p:cNvPicPr/>
            <p:nvPr/>
          </p:nvPicPr>
          <p:blipFill>
            <a:blip r:embed="rId4" cstate="print"/>
            <a:stretch>
              <a:fillRect/>
            </a:stretch>
          </p:blipFill>
          <p:spPr>
            <a:xfrm>
              <a:off x="3736339" y="3197859"/>
              <a:ext cx="134620" cy="134619"/>
            </a:xfrm>
            <a:prstGeom prst="rect">
              <a:avLst/>
            </a:prstGeom>
          </p:spPr>
        </p:pic>
        <p:pic>
          <p:nvPicPr>
            <p:cNvPr id="10" name="object 10"/>
            <p:cNvPicPr/>
            <p:nvPr/>
          </p:nvPicPr>
          <p:blipFill>
            <a:blip r:embed="rId5" cstate="print"/>
            <a:stretch>
              <a:fillRect/>
            </a:stretch>
          </p:blipFill>
          <p:spPr>
            <a:xfrm>
              <a:off x="3984066" y="3117977"/>
              <a:ext cx="1792896" cy="1981200"/>
            </a:xfrm>
            <a:prstGeom prst="rect">
              <a:avLst/>
            </a:prstGeom>
          </p:spPr>
        </p:pic>
        <p:pic>
          <p:nvPicPr>
            <p:cNvPr id="11" name="object 11"/>
            <p:cNvPicPr/>
            <p:nvPr/>
          </p:nvPicPr>
          <p:blipFill>
            <a:blip r:embed="rId6" cstate="print"/>
            <a:stretch>
              <a:fillRect/>
            </a:stretch>
          </p:blipFill>
          <p:spPr>
            <a:xfrm>
              <a:off x="6064722" y="1209574"/>
              <a:ext cx="3584770" cy="1891701"/>
            </a:xfrm>
            <a:prstGeom prst="rect">
              <a:avLst/>
            </a:prstGeom>
          </p:spPr>
        </p:pic>
        <p:pic>
          <p:nvPicPr>
            <p:cNvPr id="12" name="object 12"/>
            <p:cNvPicPr/>
            <p:nvPr/>
          </p:nvPicPr>
          <p:blipFill>
            <a:blip r:embed="rId7" cstate="print"/>
            <a:stretch>
              <a:fillRect/>
            </a:stretch>
          </p:blipFill>
          <p:spPr>
            <a:xfrm>
              <a:off x="6113082" y="3021965"/>
              <a:ext cx="3231372" cy="1137653"/>
            </a:xfrm>
            <a:prstGeom prst="rect">
              <a:avLst/>
            </a:prstGeom>
          </p:spPr>
        </p:pic>
        <p:sp>
          <p:nvSpPr>
            <p:cNvPr id="13" name="object 13"/>
            <p:cNvSpPr/>
            <p:nvPr/>
          </p:nvSpPr>
          <p:spPr>
            <a:xfrm>
              <a:off x="6064722" y="1209574"/>
              <a:ext cx="3723004" cy="2950845"/>
            </a:xfrm>
            <a:custGeom>
              <a:avLst/>
              <a:gdLst/>
              <a:ahLst/>
              <a:cxnLst/>
              <a:rect l="l" t="t" r="r" b="b"/>
              <a:pathLst>
                <a:path w="3723004" h="2950845">
                  <a:moveTo>
                    <a:pt x="0" y="0"/>
                  </a:moveTo>
                  <a:lnTo>
                    <a:pt x="3722416" y="0"/>
                  </a:lnTo>
                  <a:lnTo>
                    <a:pt x="3722416" y="2950414"/>
                  </a:lnTo>
                  <a:lnTo>
                    <a:pt x="0" y="2950414"/>
                  </a:lnTo>
                  <a:lnTo>
                    <a:pt x="0" y="0"/>
                  </a:lnTo>
                  <a:close/>
                </a:path>
              </a:pathLst>
            </a:custGeom>
            <a:ln w="26217">
              <a:solidFill>
                <a:srgbClr val="2F528F"/>
              </a:solidFill>
            </a:ln>
          </p:spPr>
          <p:txBody>
            <a:bodyPr wrap="square" lIns="0" tIns="0" rIns="0" bIns="0" rtlCol="0"/>
            <a:lstStyle/>
            <a:p>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bject 19"/>
          <p:cNvSpPr txBox="1">
            <a:spLocks noGrp="1"/>
          </p:cNvSpPr>
          <p:nvPr>
            <p:ph type="title"/>
          </p:nvPr>
        </p:nvSpPr>
        <p:spPr>
          <a:prstGeom prst="rect">
            <a:avLst/>
          </a:prstGeom>
        </p:spPr>
        <p:txBody>
          <a:bodyPr vert="horz" wrap="square" lIns="0" tIns="12700" rIns="0" bIns="0" rtlCol="0">
            <a:spAutoFit/>
          </a:bodyPr>
          <a:lstStyle/>
          <a:p>
            <a:pPr marL="2675255">
              <a:lnSpc>
                <a:spcPct val="100000"/>
              </a:lnSpc>
              <a:spcBef>
                <a:spcPts val="100"/>
              </a:spcBef>
            </a:pPr>
            <a:r>
              <a:rPr sz="2200" dirty="0">
                <a:latin typeface="Times New Roman"/>
                <a:cs typeface="Times New Roman"/>
              </a:rPr>
              <a:t>Sparse</a:t>
            </a:r>
            <a:r>
              <a:rPr sz="2200" spc="105" dirty="0">
                <a:latin typeface="Times New Roman"/>
                <a:cs typeface="Times New Roman"/>
              </a:rPr>
              <a:t> </a:t>
            </a:r>
            <a:r>
              <a:rPr sz="2200" dirty="0">
                <a:latin typeface="Times New Roman"/>
                <a:cs typeface="Times New Roman"/>
              </a:rPr>
              <a:t>Exponential</a:t>
            </a:r>
            <a:r>
              <a:rPr sz="2200" spc="105" dirty="0">
                <a:latin typeface="Times New Roman"/>
                <a:cs typeface="Times New Roman"/>
              </a:rPr>
              <a:t> </a:t>
            </a:r>
            <a:r>
              <a:rPr sz="2200" dirty="0">
                <a:latin typeface="Times New Roman"/>
                <a:cs typeface="Times New Roman"/>
              </a:rPr>
              <a:t>Loss</a:t>
            </a:r>
            <a:r>
              <a:rPr sz="2200" spc="120" dirty="0">
                <a:latin typeface="Times New Roman"/>
                <a:cs typeface="Times New Roman"/>
              </a:rPr>
              <a:t> </a:t>
            </a:r>
            <a:r>
              <a:rPr sz="2200" spc="-10" dirty="0">
                <a:latin typeface="Times New Roman"/>
                <a:cs typeface="Times New Roman"/>
              </a:rPr>
              <a:t>Classification</a:t>
            </a:r>
            <a:endParaRPr sz="2200" dirty="0">
              <a:latin typeface="Times New Roman"/>
              <a:cs typeface="Times New Roman"/>
            </a:endParaRPr>
          </a:p>
        </p:txBody>
      </p:sp>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784887" y="2235233"/>
            <a:ext cx="4487250" cy="780408"/>
          </a:xfrm>
          <a:prstGeom prst="rect">
            <a:avLst/>
          </a:prstGeom>
        </p:spPr>
      </p:pic>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2477967" y="3848778"/>
            <a:ext cx="1478298" cy="360915"/>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5136419" y="2199577"/>
            <a:ext cx="1296035" cy="708660"/>
          </a:xfrm>
          <a:custGeom>
            <a:avLst/>
            <a:gdLst/>
            <a:ahLst/>
            <a:cxnLst/>
            <a:rect l="l" t="t" r="r" b="b"/>
            <a:pathLst>
              <a:path w="1296035" h="708660">
                <a:moveTo>
                  <a:pt x="1295908" y="0"/>
                </a:moveTo>
                <a:lnTo>
                  <a:pt x="0" y="0"/>
                </a:lnTo>
                <a:lnTo>
                  <a:pt x="0" y="708291"/>
                </a:lnTo>
                <a:lnTo>
                  <a:pt x="1295908" y="708291"/>
                </a:lnTo>
                <a:lnTo>
                  <a:pt x="1295908" y="0"/>
                </a:lnTo>
                <a:close/>
              </a:path>
            </a:pathLst>
          </a:custGeom>
          <a:solidFill>
            <a:srgbClr val="FFFFFF"/>
          </a:solidFill>
        </p:spPr>
        <p:txBody>
          <a:bodyPr wrap="square" lIns="0" tIns="0" rIns="0" bIns="0" rtlCol="0"/>
          <a:lstStyle/>
          <a:p>
            <a:endParaRPr/>
          </a:p>
        </p:txBody>
      </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1272402" y="2630640"/>
            <a:ext cx="390166" cy="77088"/>
          </a:xfrm>
          <a:prstGeom prst="rect">
            <a:avLst/>
          </a:prstGeom>
        </p:spPr>
      </p:pic>
      <p:pic>
        <p:nvPicPr>
          <p:cNvPr id="6" name="object 6">
            <a:extLst>
              <a:ext uri="{C183D7F6-B498-43B3-948B-1728B52AA6E4}">
                <adec:decorative xmlns:adec="http://schemas.microsoft.com/office/drawing/2017/decorative" val="1"/>
              </a:ext>
            </a:extLst>
          </p:cNvPr>
          <p:cNvPicPr/>
          <p:nvPr/>
        </p:nvPicPr>
        <p:blipFill>
          <a:blip r:embed="rId5" cstate="print"/>
          <a:stretch>
            <a:fillRect/>
          </a:stretch>
        </p:blipFill>
        <p:spPr>
          <a:xfrm>
            <a:off x="1264158" y="1994154"/>
            <a:ext cx="568363" cy="582434"/>
          </a:xfrm>
          <a:prstGeom prst="rect">
            <a:avLst/>
          </a:prstGeom>
        </p:spPr>
      </p:pic>
      <p:pic>
        <p:nvPicPr>
          <p:cNvPr id="7" name="object 7">
            <a:extLst>
              <a:ext uri="{C183D7F6-B498-43B3-948B-1728B52AA6E4}">
                <adec:decorative xmlns:adec="http://schemas.microsoft.com/office/drawing/2017/decorative" val="1"/>
              </a:ext>
            </a:extLst>
          </p:cNvPr>
          <p:cNvPicPr/>
          <p:nvPr/>
        </p:nvPicPr>
        <p:blipFill>
          <a:blip r:embed="rId6" cstate="print"/>
          <a:stretch>
            <a:fillRect/>
          </a:stretch>
        </p:blipFill>
        <p:spPr>
          <a:xfrm>
            <a:off x="1919922" y="2079942"/>
            <a:ext cx="59474" cy="327596"/>
          </a:xfrm>
          <a:prstGeom prst="rect">
            <a:avLst/>
          </a:prstGeom>
        </p:spPr>
      </p:pic>
      <p:pic>
        <p:nvPicPr>
          <p:cNvPr id="8" name="object 8">
            <a:extLst>
              <a:ext uri="{C183D7F6-B498-43B3-948B-1728B52AA6E4}">
                <adec:decorative xmlns:adec="http://schemas.microsoft.com/office/drawing/2017/decorative" val="1"/>
              </a:ext>
            </a:extLst>
          </p:cNvPr>
          <p:cNvPicPr/>
          <p:nvPr/>
        </p:nvPicPr>
        <p:blipFill>
          <a:blip r:embed="rId7" cstate="print"/>
          <a:stretch>
            <a:fillRect/>
          </a:stretch>
        </p:blipFill>
        <p:spPr>
          <a:xfrm>
            <a:off x="833589" y="3702100"/>
            <a:ext cx="1518767" cy="1695742"/>
          </a:xfrm>
          <a:prstGeom prst="rect">
            <a:avLst/>
          </a:prstGeom>
        </p:spPr>
      </p:pic>
      <p:pic>
        <p:nvPicPr>
          <p:cNvPr id="9" name="object 9">
            <a:extLst>
              <a:ext uri="{C183D7F6-B498-43B3-948B-1728B52AA6E4}">
                <adec:decorative xmlns:adec="http://schemas.microsoft.com/office/drawing/2017/decorative" val="1"/>
              </a:ext>
            </a:extLst>
          </p:cNvPr>
          <p:cNvPicPr/>
          <p:nvPr/>
        </p:nvPicPr>
        <p:blipFill>
          <a:blip r:embed="rId8" cstate="print"/>
          <a:stretch>
            <a:fillRect/>
          </a:stretch>
        </p:blipFill>
        <p:spPr>
          <a:xfrm>
            <a:off x="3871988" y="1812785"/>
            <a:ext cx="2721330" cy="273050"/>
          </a:xfrm>
          <a:prstGeom prst="rect">
            <a:avLst/>
          </a:prstGeom>
        </p:spPr>
      </p:pic>
      <p:pic>
        <p:nvPicPr>
          <p:cNvPr id="10" name="object 10">
            <a:extLst>
              <a:ext uri="{C183D7F6-B498-43B3-948B-1728B52AA6E4}">
                <adec:decorative xmlns:adec="http://schemas.microsoft.com/office/drawing/2017/decorative" val="1"/>
              </a:ext>
            </a:extLst>
          </p:cNvPr>
          <p:cNvPicPr/>
          <p:nvPr/>
        </p:nvPicPr>
        <p:blipFill>
          <a:blip r:embed="rId9" cstate="print"/>
          <a:stretch>
            <a:fillRect/>
          </a:stretch>
        </p:blipFill>
        <p:spPr>
          <a:xfrm>
            <a:off x="3836758" y="2889737"/>
            <a:ext cx="3845927" cy="728476"/>
          </a:xfrm>
          <a:prstGeom prst="rect">
            <a:avLst/>
          </a:prstGeom>
        </p:spPr>
      </p:pic>
      <p:sp>
        <p:nvSpPr>
          <p:cNvPr id="11" name="object 11">
            <a:extLst>
              <a:ext uri="{C183D7F6-B498-43B3-948B-1728B52AA6E4}">
                <adec:decorative xmlns:adec="http://schemas.microsoft.com/office/drawing/2017/decorative" val="1"/>
              </a:ext>
            </a:extLst>
          </p:cNvPr>
          <p:cNvSpPr txBox="1"/>
          <p:nvPr/>
        </p:nvSpPr>
        <p:spPr>
          <a:xfrm>
            <a:off x="3220712" y="3086608"/>
            <a:ext cx="620395" cy="314960"/>
          </a:xfrm>
          <a:prstGeom prst="rect">
            <a:avLst/>
          </a:prstGeom>
        </p:spPr>
        <p:txBody>
          <a:bodyPr vert="horz" wrap="square" lIns="0" tIns="12700" rIns="0" bIns="0" rtlCol="0">
            <a:spAutoFit/>
          </a:bodyPr>
          <a:lstStyle/>
          <a:p>
            <a:pPr marL="12700">
              <a:lnSpc>
                <a:spcPct val="100000"/>
              </a:lnSpc>
              <a:spcBef>
                <a:spcPts val="100"/>
              </a:spcBef>
            </a:pPr>
            <a:r>
              <a:rPr sz="1900" spc="-10" dirty="0">
                <a:latin typeface="Times New Roman"/>
                <a:cs typeface="Times New Roman"/>
              </a:rPr>
              <a:t>where</a:t>
            </a:r>
            <a:endParaRPr sz="1900">
              <a:latin typeface="Times New Roman"/>
              <a:cs typeface="Times New Roman"/>
            </a:endParaRPr>
          </a:p>
        </p:txBody>
      </p:sp>
      <p:grpSp>
        <p:nvGrpSpPr>
          <p:cNvPr id="12" name="object 12">
            <a:extLst>
              <a:ext uri="{C183D7F6-B498-43B3-948B-1728B52AA6E4}">
                <adec:decorative xmlns:adec="http://schemas.microsoft.com/office/drawing/2017/decorative" val="1"/>
              </a:ext>
            </a:extLst>
          </p:cNvPr>
          <p:cNvGrpSpPr/>
          <p:nvPr/>
        </p:nvGrpSpPr>
        <p:grpSpPr>
          <a:xfrm>
            <a:off x="5582500" y="2774621"/>
            <a:ext cx="2753360" cy="1256665"/>
            <a:chOff x="5582500" y="2774621"/>
            <a:chExt cx="2753360" cy="1256665"/>
          </a:xfrm>
        </p:grpSpPr>
        <p:sp>
          <p:nvSpPr>
            <p:cNvPr id="13" name="object 13"/>
            <p:cNvSpPr/>
            <p:nvPr/>
          </p:nvSpPr>
          <p:spPr>
            <a:xfrm>
              <a:off x="7456439" y="2774621"/>
              <a:ext cx="879475" cy="708660"/>
            </a:xfrm>
            <a:custGeom>
              <a:avLst/>
              <a:gdLst/>
              <a:ahLst/>
              <a:cxnLst/>
              <a:rect l="l" t="t" r="r" b="b"/>
              <a:pathLst>
                <a:path w="879475" h="708660">
                  <a:moveTo>
                    <a:pt x="879208" y="0"/>
                  </a:moveTo>
                  <a:lnTo>
                    <a:pt x="0" y="0"/>
                  </a:lnTo>
                  <a:lnTo>
                    <a:pt x="0" y="708291"/>
                  </a:lnTo>
                  <a:lnTo>
                    <a:pt x="879208" y="708291"/>
                  </a:lnTo>
                  <a:lnTo>
                    <a:pt x="879208" y="0"/>
                  </a:lnTo>
                  <a:close/>
                </a:path>
              </a:pathLst>
            </a:custGeom>
            <a:solidFill>
              <a:srgbClr val="FFFFFF"/>
            </a:solidFill>
          </p:spPr>
          <p:txBody>
            <a:bodyPr wrap="square" lIns="0" tIns="0" rIns="0" bIns="0" rtlCol="0"/>
            <a:lstStyle/>
            <a:p>
              <a:endParaRPr/>
            </a:p>
          </p:txBody>
        </p:sp>
        <p:pic>
          <p:nvPicPr>
            <p:cNvPr id="14" name="object 14"/>
            <p:cNvPicPr/>
            <p:nvPr/>
          </p:nvPicPr>
          <p:blipFill>
            <a:blip r:embed="rId10" cstate="print"/>
            <a:stretch>
              <a:fillRect/>
            </a:stretch>
          </p:blipFill>
          <p:spPr>
            <a:xfrm>
              <a:off x="5582500" y="3398748"/>
              <a:ext cx="490169" cy="632460"/>
            </a:xfrm>
            <a:prstGeom prst="rect">
              <a:avLst/>
            </a:prstGeom>
          </p:spPr>
        </p:pic>
      </p:grpSp>
      <p:grpSp>
        <p:nvGrpSpPr>
          <p:cNvPr id="15" name="object 15">
            <a:extLst>
              <a:ext uri="{C183D7F6-B498-43B3-948B-1728B52AA6E4}">
                <adec:decorative xmlns:adec="http://schemas.microsoft.com/office/drawing/2017/decorative" val="1"/>
              </a:ext>
            </a:extLst>
          </p:cNvPr>
          <p:cNvGrpSpPr/>
          <p:nvPr/>
        </p:nvGrpSpPr>
        <p:grpSpPr>
          <a:xfrm>
            <a:off x="4597818" y="4127033"/>
            <a:ext cx="1349375" cy="998855"/>
            <a:chOff x="4597818" y="4127033"/>
            <a:chExt cx="1349375" cy="998855"/>
          </a:xfrm>
        </p:grpSpPr>
        <p:pic>
          <p:nvPicPr>
            <p:cNvPr id="16" name="object 16"/>
            <p:cNvPicPr/>
            <p:nvPr/>
          </p:nvPicPr>
          <p:blipFill>
            <a:blip r:embed="rId11" cstate="print"/>
            <a:stretch>
              <a:fillRect/>
            </a:stretch>
          </p:blipFill>
          <p:spPr>
            <a:xfrm>
              <a:off x="4777809" y="4542205"/>
              <a:ext cx="1169043" cy="583425"/>
            </a:xfrm>
            <a:prstGeom prst="rect">
              <a:avLst/>
            </a:prstGeom>
          </p:spPr>
        </p:pic>
        <p:pic>
          <p:nvPicPr>
            <p:cNvPr id="17" name="object 17"/>
            <p:cNvPicPr/>
            <p:nvPr/>
          </p:nvPicPr>
          <p:blipFill>
            <a:blip r:embed="rId12" cstate="print"/>
            <a:stretch>
              <a:fillRect/>
            </a:stretch>
          </p:blipFill>
          <p:spPr>
            <a:xfrm>
              <a:off x="4597818" y="4127033"/>
              <a:ext cx="706124" cy="387350"/>
            </a:xfrm>
            <a:prstGeom prst="rect">
              <a:avLst/>
            </a:prstGeom>
          </p:spPr>
        </p:pic>
      </p:grpSp>
      <p:pic>
        <p:nvPicPr>
          <p:cNvPr id="18" name="object 18">
            <a:extLst>
              <a:ext uri="{C183D7F6-B498-43B3-948B-1728B52AA6E4}">
                <adec:decorative xmlns:adec="http://schemas.microsoft.com/office/drawing/2017/decorative" val="1"/>
              </a:ext>
            </a:extLst>
          </p:cNvPr>
          <p:cNvPicPr/>
          <p:nvPr/>
        </p:nvPicPr>
        <p:blipFill>
          <a:blip r:embed="rId13" cstate="print"/>
          <a:stretch>
            <a:fillRect/>
          </a:stretch>
        </p:blipFill>
        <p:spPr>
          <a:xfrm>
            <a:off x="2429299" y="4637368"/>
            <a:ext cx="2241152" cy="388732"/>
          </a:xfrm>
          <a:prstGeom prst="rect">
            <a:avLst/>
          </a:prstGeom>
        </p:spPr>
      </p:pic>
      <p:sp>
        <p:nvSpPr>
          <p:cNvPr id="20" name="object 20"/>
          <p:cNvSpPr txBox="1"/>
          <p:nvPr/>
        </p:nvSpPr>
        <p:spPr>
          <a:xfrm>
            <a:off x="413716" y="5954776"/>
            <a:ext cx="4504690" cy="604520"/>
          </a:xfrm>
          <a:prstGeom prst="rect">
            <a:avLst/>
          </a:prstGeom>
        </p:spPr>
        <p:txBody>
          <a:bodyPr vert="horz" wrap="square" lIns="0" tIns="12700" rIns="0" bIns="0" rtlCol="0">
            <a:spAutoFit/>
          </a:bodyPr>
          <a:lstStyle/>
          <a:p>
            <a:pPr marL="154305" indent="-142240">
              <a:lnSpc>
                <a:spcPct val="100000"/>
              </a:lnSpc>
              <a:spcBef>
                <a:spcPts val="100"/>
              </a:spcBef>
              <a:buChar char="-"/>
              <a:tabLst>
                <a:tab pos="154940" algn="l"/>
              </a:tabLst>
            </a:pPr>
            <a:r>
              <a:rPr sz="1900" dirty="0">
                <a:latin typeface="Times New Roman"/>
                <a:cs typeface="Times New Roman"/>
              </a:rPr>
              <a:t>coordinate</a:t>
            </a:r>
            <a:r>
              <a:rPr sz="1900" spc="30" dirty="0">
                <a:latin typeface="Times New Roman"/>
                <a:cs typeface="Times New Roman"/>
              </a:rPr>
              <a:t> </a:t>
            </a:r>
            <a:r>
              <a:rPr sz="1900" dirty="0">
                <a:latin typeface="Times New Roman"/>
                <a:cs typeface="Times New Roman"/>
              </a:rPr>
              <a:t>descent</a:t>
            </a:r>
            <a:r>
              <a:rPr sz="1900" spc="30" dirty="0">
                <a:latin typeface="Times New Roman"/>
                <a:cs typeface="Times New Roman"/>
              </a:rPr>
              <a:t> </a:t>
            </a:r>
            <a:r>
              <a:rPr sz="1900" dirty="0">
                <a:latin typeface="Times New Roman"/>
                <a:cs typeface="Times New Roman"/>
              </a:rPr>
              <a:t>(often</a:t>
            </a:r>
            <a:r>
              <a:rPr sz="1900" spc="40" dirty="0">
                <a:latin typeface="Times New Roman"/>
                <a:cs typeface="Times New Roman"/>
              </a:rPr>
              <a:t> </a:t>
            </a:r>
            <a:r>
              <a:rPr sz="1900" dirty="0">
                <a:latin typeface="Times New Roman"/>
                <a:cs typeface="Times New Roman"/>
              </a:rPr>
              <a:t>setting</a:t>
            </a:r>
            <a:r>
              <a:rPr sz="1900" spc="45" dirty="0">
                <a:latin typeface="Times New Roman"/>
                <a:cs typeface="Times New Roman"/>
              </a:rPr>
              <a:t> </a:t>
            </a:r>
            <a:r>
              <a:rPr sz="1900" dirty="0">
                <a:latin typeface="Times New Roman"/>
                <a:cs typeface="Times New Roman"/>
              </a:rPr>
              <a:t>coeffs</a:t>
            </a:r>
            <a:r>
              <a:rPr sz="1900" spc="40" dirty="0">
                <a:latin typeface="Times New Roman"/>
                <a:cs typeface="Times New Roman"/>
              </a:rPr>
              <a:t> </a:t>
            </a:r>
            <a:r>
              <a:rPr sz="1900" dirty="0">
                <a:latin typeface="Times New Roman"/>
                <a:cs typeface="Times New Roman"/>
              </a:rPr>
              <a:t>to</a:t>
            </a:r>
            <a:r>
              <a:rPr sz="1900" spc="40" dirty="0">
                <a:latin typeface="Times New Roman"/>
                <a:cs typeface="Times New Roman"/>
              </a:rPr>
              <a:t> </a:t>
            </a:r>
            <a:r>
              <a:rPr sz="1900" spc="-25" dirty="0">
                <a:latin typeface="Times New Roman"/>
                <a:cs typeface="Times New Roman"/>
              </a:rPr>
              <a:t>0)</a:t>
            </a:r>
            <a:endParaRPr sz="1900">
              <a:latin typeface="Times New Roman"/>
              <a:cs typeface="Times New Roman"/>
            </a:endParaRPr>
          </a:p>
          <a:p>
            <a:pPr marL="154305" indent="-142240">
              <a:lnSpc>
                <a:spcPct val="100000"/>
              </a:lnSpc>
              <a:buChar char="-"/>
              <a:tabLst>
                <a:tab pos="154940" algn="l"/>
              </a:tabLst>
            </a:pPr>
            <a:r>
              <a:rPr sz="1900" dirty="0">
                <a:latin typeface="Times New Roman"/>
                <a:cs typeface="Times New Roman"/>
              </a:rPr>
              <a:t>search</a:t>
            </a:r>
            <a:r>
              <a:rPr sz="1900" spc="40" dirty="0">
                <a:latin typeface="Times New Roman"/>
                <a:cs typeface="Times New Roman"/>
              </a:rPr>
              <a:t> </a:t>
            </a:r>
            <a:r>
              <a:rPr sz="1900" dirty="0">
                <a:latin typeface="Times New Roman"/>
                <a:cs typeface="Times New Roman"/>
              </a:rPr>
              <a:t>over</a:t>
            </a:r>
            <a:r>
              <a:rPr sz="1900" spc="40" dirty="0">
                <a:latin typeface="Times New Roman"/>
                <a:cs typeface="Times New Roman"/>
              </a:rPr>
              <a:t> </a:t>
            </a:r>
            <a:r>
              <a:rPr sz="1900" dirty="0">
                <a:latin typeface="Times New Roman"/>
                <a:cs typeface="Times New Roman"/>
              </a:rPr>
              <a:t>subsets</a:t>
            </a:r>
            <a:r>
              <a:rPr sz="1900" spc="40" dirty="0">
                <a:latin typeface="Times New Roman"/>
                <a:cs typeface="Times New Roman"/>
              </a:rPr>
              <a:t> </a:t>
            </a:r>
            <a:r>
              <a:rPr sz="1900" dirty="0">
                <a:latin typeface="Times New Roman"/>
                <a:cs typeface="Times New Roman"/>
              </a:rPr>
              <a:t>of</a:t>
            </a:r>
            <a:r>
              <a:rPr sz="1900" spc="40" dirty="0">
                <a:latin typeface="Times New Roman"/>
                <a:cs typeface="Times New Roman"/>
              </a:rPr>
              <a:t> </a:t>
            </a:r>
            <a:r>
              <a:rPr sz="1900" spc="-10" dirty="0">
                <a:latin typeface="Times New Roman"/>
                <a:cs typeface="Times New Roman"/>
              </a:rPr>
              <a:t>features</a:t>
            </a:r>
            <a:endParaRPr sz="19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822960" y="1435100"/>
            <a:ext cx="8412480" cy="3013174"/>
          </a:xfrm>
          <a:prstGeom prst="rect">
            <a:avLst/>
          </a:prstGeom>
        </p:spPr>
      </p:pic>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582488" y="4745659"/>
            <a:ext cx="8874817" cy="1530297"/>
          </a:xfrm>
          <a:prstGeom prst="rect">
            <a:avLst/>
          </a:prstGeom>
        </p:spPr>
      </p:pic>
      <p:sp>
        <p:nvSpPr>
          <p:cNvPr id="5" name="Title 4">
            <a:extLst>
              <a:ext uri="{FF2B5EF4-FFF2-40B4-BE49-F238E27FC236}">
                <a16:creationId xmlns:a16="http://schemas.microsoft.com/office/drawing/2014/main" id="{D2904BD9-BDBF-1EF3-CA17-0AABE8813239}"/>
              </a:ext>
            </a:extLst>
          </p:cNvPr>
          <p:cNvSpPr>
            <a:spLocks noGrp="1"/>
          </p:cNvSpPr>
          <p:nvPr>
            <p:ph type="title" idx="4294967295"/>
          </p:nvPr>
        </p:nvSpPr>
        <p:spPr>
          <a:xfrm>
            <a:off x="509700" y="-538609"/>
            <a:ext cx="9273054" cy="538609"/>
          </a:xfrm>
        </p:spPr>
        <p:txBody>
          <a:bodyPr wrap="square" lIns="0" tIns="0" rIns="0" bIns="0" anchor="b">
            <a:spAutoFit/>
          </a:bodyPr>
          <a:lstStyle/>
          <a:p>
            <a:r>
              <a:rPr lang="en-US" dirty="0"/>
              <a:t>Home Equity Line of Credit Dataset</a:t>
            </a:r>
          </a:p>
        </p:txBody>
      </p:sp>
      <p:sp>
        <p:nvSpPr>
          <p:cNvPr id="4" name="object 4"/>
          <p:cNvSpPr txBox="1"/>
          <p:nvPr/>
        </p:nvSpPr>
        <p:spPr>
          <a:xfrm>
            <a:off x="5950749" y="6174232"/>
            <a:ext cx="3564890"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3E25A6"/>
                </a:solidFill>
                <a:latin typeface="Times New Roman"/>
                <a:cs typeface="Times New Roman"/>
              </a:rPr>
              <a:t>This</a:t>
            </a:r>
            <a:r>
              <a:rPr sz="1900" spc="35" dirty="0">
                <a:solidFill>
                  <a:srgbClr val="3E25A6"/>
                </a:solidFill>
                <a:latin typeface="Times New Roman"/>
                <a:cs typeface="Times New Roman"/>
              </a:rPr>
              <a:t> </a:t>
            </a:r>
            <a:r>
              <a:rPr sz="1900" dirty="0">
                <a:solidFill>
                  <a:srgbClr val="3E25A6"/>
                </a:solidFill>
                <a:latin typeface="Times New Roman"/>
                <a:cs typeface="Times New Roman"/>
              </a:rPr>
              <a:t>dataset</a:t>
            </a:r>
            <a:r>
              <a:rPr sz="1900" spc="25" dirty="0">
                <a:solidFill>
                  <a:srgbClr val="3E25A6"/>
                </a:solidFill>
                <a:latin typeface="Times New Roman"/>
                <a:cs typeface="Times New Roman"/>
              </a:rPr>
              <a:t> </a:t>
            </a:r>
            <a:r>
              <a:rPr sz="1900" dirty="0">
                <a:solidFill>
                  <a:srgbClr val="3E25A6"/>
                </a:solidFill>
                <a:latin typeface="Times New Roman"/>
                <a:cs typeface="Times New Roman"/>
              </a:rPr>
              <a:t>→</a:t>
            </a:r>
            <a:r>
              <a:rPr sz="1900" spc="50" dirty="0">
                <a:solidFill>
                  <a:srgbClr val="3E25A6"/>
                </a:solidFill>
                <a:latin typeface="Times New Roman"/>
                <a:cs typeface="Times New Roman"/>
              </a:rPr>
              <a:t> </a:t>
            </a:r>
            <a:r>
              <a:rPr sz="1900" dirty="0">
                <a:solidFill>
                  <a:srgbClr val="3E25A6"/>
                </a:solidFill>
                <a:latin typeface="Times New Roman"/>
                <a:cs typeface="Times New Roman"/>
              </a:rPr>
              <a:t>1917</a:t>
            </a:r>
            <a:r>
              <a:rPr sz="1900" spc="35" dirty="0">
                <a:solidFill>
                  <a:srgbClr val="3E25A6"/>
                </a:solidFill>
                <a:latin typeface="Times New Roman"/>
                <a:cs typeface="Times New Roman"/>
              </a:rPr>
              <a:t> </a:t>
            </a:r>
            <a:r>
              <a:rPr sz="1900" dirty="0">
                <a:solidFill>
                  <a:srgbClr val="3E25A6"/>
                </a:solidFill>
                <a:latin typeface="Times New Roman"/>
                <a:cs typeface="Times New Roman"/>
              </a:rPr>
              <a:t>binary</a:t>
            </a:r>
            <a:r>
              <a:rPr sz="1900" spc="40" dirty="0">
                <a:solidFill>
                  <a:srgbClr val="3E25A6"/>
                </a:solidFill>
                <a:latin typeface="Times New Roman"/>
                <a:cs typeface="Times New Roman"/>
              </a:rPr>
              <a:t> </a:t>
            </a:r>
            <a:r>
              <a:rPr sz="1900" spc="-10" dirty="0">
                <a:solidFill>
                  <a:srgbClr val="3E25A6"/>
                </a:solidFill>
                <a:latin typeface="Times New Roman"/>
                <a:cs typeface="Times New Roman"/>
              </a:rPr>
              <a:t>features</a:t>
            </a:r>
            <a:endParaRPr sz="19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068476" y="1763153"/>
            <a:ext cx="7469144" cy="4362577"/>
          </a:xfrm>
          <a:prstGeom prst="rect">
            <a:avLst/>
          </a:prstGeom>
        </p:spPr>
      </p:pic>
      <p:sp>
        <p:nvSpPr>
          <p:cNvPr id="3" name="object 3"/>
          <p:cNvSpPr txBox="1">
            <a:spLocks noGrp="1"/>
          </p:cNvSpPr>
          <p:nvPr>
            <p:ph type="title" idx="4294967295"/>
          </p:nvPr>
        </p:nvSpPr>
        <p:spPr>
          <a:xfrm>
            <a:off x="2207869" y="1404111"/>
            <a:ext cx="4869815" cy="31496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900" b="0" i="0" u="none" strike="noStrike" kern="0" cap="none" spc="0" normalizeH="0" baseline="0" noProof="0" dirty="0">
                <a:ln>
                  <a:noFill/>
                </a:ln>
                <a:solidFill>
                  <a:srgbClr val="3B3838"/>
                </a:solidFill>
                <a:effectLst/>
                <a:uLnTx/>
                <a:uFillTx/>
                <a:latin typeface="Times New Roman"/>
                <a:cs typeface="Times New Roman"/>
              </a:rPr>
              <a:t>Generalized</a:t>
            </a:r>
            <a:r>
              <a:rPr kumimoji="0" lang="en-US" sz="1900" b="0" i="0" u="none" strike="noStrike" kern="0" cap="none" spc="-80" normalizeH="0" baseline="0" noProof="0" dirty="0">
                <a:ln>
                  <a:noFill/>
                </a:ln>
                <a:solidFill>
                  <a:srgbClr val="3B3838"/>
                </a:solidFill>
                <a:effectLst/>
                <a:uLnTx/>
                <a:uFillTx/>
                <a:latin typeface="Times New Roman"/>
                <a:cs typeface="Times New Roman"/>
              </a:rPr>
              <a:t> </a:t>
            </a:r>
            <a:r>
              <a:rPr kumimoji="0" lang="en-US" sz="1900" b="0" i="0" u="none" strike="noStrike" kern="0" cap="none" spc="0" normalizeH="0" baseline="0" noProof="0" dirty="0">
                <a:ln>
                  <a:noFill/>
                </a:ln>
                <a:solidFill>
                  <a:srgbClr val="3B3838"/>
                </a:solidFill>
                <a:effectLst/>
                <a:uLnTx/>
                <a:uFillTx/>
                <a:latin typeface="Times New Roman"/>
                <a:cs typeface="Times New Roman"/>
              </a:rPr>
              <a:t>Additive</a:t>
            </a:r>
            <a:r>
              <a:rPr kumimoji="0" lang="en-US" sz="1900" b="0" i="0" u="none" strike="noStrike" kern="0" cap="none" spc="40" normalizeH="0" baseline="0" noProof="0" dirty="0">
                <a:ln>
                  <a:noFill/>
                </a:ln>
                <a:solidFill>
                  <a:srgbClr val="3B3838"/>
                </a:solidFill>
                <a:effectLst/>
                <a:uLnTx/>
                <a:uFillTx/>
                <a:latin typeface="Times New Roman"/>
                <a:cs typeface="Times New Roman"/>
              </a:rPr>
              <a:t> </a:t>
            </a:r>
            <a:r>
              <a:rPr kumimoji="0" lang="en-US" sz="1900" b="0" i="0" u="none" strike="noStrike" kern="0" cap="none" spc="0" normalizeH="0" baseline="0" noProof="0" dirty="0">
                <a:ln>
                  <a:noFill/>
                </a:ln>
                <a:solidFill>
                  <a:srgbClr val="3B3838"/>
                </a:solidFill>
                <a:effectLst/>
                <a:uLnTx/>
                <a:uFillTx/>
                <a:latin typeface="Times New Roman"/>
                <a:cs typeface="Times New Roman"/>
              </a:rPr>
              <a:t>Model</a:t>
            </a:r>
            <a:r>
              <a:rPr kumimoji="0" lang="en-US" sz="1900" b="0" i="0" u="none" strike="noStrike" kern="0" cap="none" spc="35" normalizeH="0" baseline="0" noProof="0" dirty="0">
                <a:ln>
                  <a:noFill/>
                </a:ln>
                <a:solidFill>
                  <a:srgbClr val="3B3838"/>
                </a:solidFill>
                <a:effectLst/>
                <a:uLnTx/>
                <a:uFillTx/>
                <a:latin typeface="Times New Roman"/>
                <a:cs typeface="Times New Roman"/>
              </a:rPr>
              <a:t> </a:t>
            </a:r>
            <a:r>
              <a:rPr kumimoji="0" lang="en-US" sz="1900" b="0" i="0" u="none" strike="noStrike" kern="0" cap="none" spc="0" normalizeH="0" baseline="0" noProof="0" dirty="0">
                <a:ln>
                  <a:noFill/>
                </a:ln>
                <a:solidFill>
                  <a:srgbClr val="3B3838"/>
                </a:solidFill>
                <a:effectLst/>
                <a:uLnTx/>
                <a:uFillTx/>
                <a:latin typeface="Times New Roman"/>
                <a:cs typeface="Times New Roman"/>
              </a:rPr>
              <a:t>on</a:t>
            </a:r>
            <a:r>
              <a:rPr kumimoji="0" lang="en-US" sz="1900" b="0" i="0" u="none" strike="noStrike" kern="0" cap="none" spc="50" normalizeH="0" baseline="0" noProof="0" dirty="0">
                <a:ln>
                  <a:noFill/>
                </a:ln>
                <a:solidFill>
                  <a:srgbClr val="3B3838"/>
                </a:solidFill>
                <a:effectLst/>
                <a:uLnTx/>
                <a:uFillTx/>
                <a:latin typeface="Times New Roman"/>
                <a:cs typeface="Times New Roman"/>
              </a:rPr>
              <a:t> </a:t>
            </a:r>
            <a:r>
              <a:rPr kumimoji="0" lang="en-US" sz="1900" b="0" i="0" u="none" strike="noStrike" kern="0" cap="none" spc="0" normalizeH="0" baseline="0" noProof="0" dirty="0">
                <a:ln>
                  <a:noFill/>
                </a:ln>
                <a:solidFill>
                  <a:srgbClr val="3B3838"/>
                </a:solidFill>
                <a:effectLst/>
                <a:uLnTx/>
                <a:uFillTx/>
                <a:latin typeface="Times New Roman"/>
                <a:cs typeface="Times New Roman"/>
              </a:rPr>
              <a:t>the</a:t>
            </a:r>
            <a:r>
              <a:rPr kumimoji="0" lang="en-US" sz="1900" b="0" i="0" u="none" strike="noStrike" kern="0" cap="none" spc="40" normalizeH="0" baseline="0" noProof="0" dirty="0">
                <a:ln>
                  <a:noFill/>
                </a:ln>
                <a:solidFill>
                  <a:srgbClr val="3B3838"/>
                </a:solidFill>
                <a:effectLst/>
                <a:uLnTx/>
                <a:uFillTx/>
                <a:latin typeface="Times New Roman"/>
                <a:cs typeface="Times New Roman"/>
              </a:rPr>
              <a:t> </a:t>
            </a:r>
            <a:r>
              <a:rPr kumimoji="0" lang="en-US" sz="1900" b="0" i="0" u="none" strike="noStrike" kern="0" cap="none" spc="0" normalizeH="0" baseline="0" noProof="0" dirty="0">
                <a:ln>
                  <a:noFill/>
                </a:ln>
                <a:solidFill>
                  <a:srgbClr val="3B3838"/>
                </a:solidFill>
                <a:effectLst/>
                <a:uLnTx/>
                <a:uFillTx/>
                <a:latin typeface="Times New Roman"/>
                <a:cs typeface="Times New Roman"/>
              </a:rPr>
              <a:t>FICO</a:t>
            </a:r>
            <a:r>
              <a:rPr kumimoji="0" lang="en-US" sz="1900" b="0" i="0" u="none" strike="noStrike" kern="0" cap="none" spc="55" normalizeH="0" baseline="0" noProof="0" dirty="0">
                <a:ln>
                  <a:noFill/>
                </a:ln>
                <a:solidFill>
                  <a:srgbClr val="3B3838"/>
                </a:solidFill>
                <a:effectLst/>
                <a:uLnTx/>
                <a:uFillTx/>
                <a:latin typeface="Times New Roman"/>
                <a:cs typeface="Times New Roman"/>
              </a:rPr>
              <a:t> </a:t>
            </a:r>
            <a:r>
              <a:rPr kumimoji="0" lang="en-US" sz="1900" b="0" i="0" u="none" strike="noStrike" kern="0" cap="none" spc="-10" normalizeH="0" baseline="0" noProof="0" dirty="0">
                <a:ln>
                  <a:noFill/>
                </a:ln>
                <a:solidFill>
                  <a:srgbClr val="3B3838"/>
                </a:solidFill>
                <a:effectLst/>
                <a:uLnTx/>
                <a:uFillTx/>
                <a:latin typeface="Times New Roman"/>
                <a:cs typeface="Times New Roman"/>
              </a:rPr>
              <a:t>Dataset</a:t>
            </a:r>
            <a:endParaRPr kumimoji="0" lang="en-US" sz="1900" b="0" i="0" u="none" strike="noStrike" kern="0" cap="none" spc="0" normalizeH="0" baseline="0" noProof="0" dirty="0">
              <a:ln>
                <a:noFill/>
              </a:ln>
              <a:solidFill>
                <a:sysClr val="windowText" lastClr="000000"/>
              </a:solidFill>
              <a:effectLst/>
              <a:uLnTx/>
              <a:uFillTx/>
              <a:latin typeface="Times New Roman"/>
              <a:cs typeface="Times New Roman"/>
            </a:endParaRPr>
          </a:p>
        </p:txBody>
      </p:sp>
      <p:sp>
        <p:nvSpPr>
          <p:cNvPr id="4" name="object 4"/>
          <p:cNvSpPr txBox="1"/>
          <p:nvPr/>
        </p:nvSpPr>
        <p:spPr>
          <a:xfrm>
            <a:off x="5519953" y="5775020"/>
            <a:ext cx="3129280" cy="614045"/>
          </a:xfrm>
          <a:prstGeom prst="rect">
            <a:avLst/>
          </a:prstGeom>
        </p:spPr>
        <p:txBody>
          <a:bodyPr vert="horz" wrap="square" lIns="0" tIns="3175" rIns="0" bIns="0" rtlCol="0">
            <a:spAutoFit/>
          </a:bodyPr>
          <a:lstStyle/>
          <a:p>
            <a:pPr marL="316865" marR="5080" indent="-304800">
              <a:lnSpc>
                <a:spcPct val="103200"/>
              </a:lnSpc>
              <a:spcBef>
                <a:spcPts val="25"/>
              </a:spcBef>
            </a:pPr>
            <a:r>
              <a:rPr sz="1900" dirty="0">
                <a:solidFill>
                  <a:srgbClr val="B12AAF"/>
                </a:solidFill>
                <a:latin typeface="Times New Roman"/>
                <a:cs typeface="Times New Roman"/>
              </a:rPr>
              <a:t>Model</a:t>
            </a:r>
            <a:r>
              <a:rPr sz="1900" spc="15" dirty="0">
                <a:solidFill>
                  <a:srgbClr val="B12AAF"/>
                </a:solidFill>
                <a:latin typeface="Times New Roman"/>
                <a:cs typeface="Times New Roman"/>
              </a:rPr>
              <a:t> </a:t>
            </a:r>
            <a:r>
              <a:rPr sz="1900" dirty="0">
                <a:solidFill>
                  <a:srgbClr val="B12AAF"/>
                </a:solidFill>
                <a:latin typeface="Times New Roman"/>
                <a:cs typeface="Times New Roman"/>
              </a:rPr>
              <a:t>has</a:t>
            </a:r>
            <a:r>
              <a:rPr sz="1900" spc="30" dirty="0">
                <a:solidFill>
                  <a:srgbClr val="B12AAF"/>
                </a:solidFill>
                <a:latin typeface="Times New Roman"/>
                <a:cs typeface="Times New Roman"/>
              </a:rPr>
              <a:t> </a:t>
            </a:r>
            <a:r>
              <a:rPr sz="1900" dirty="0">
                <a:solidFill>
                  <a:srgbClr val="B12AAF"/>
                </a:solidFill>
                <a:latin typeface="Times New Roman"/>
                <a:cs typeface="Times New Roman"/>
              </a:rPr>
              <a:t>21</a:t>
            </a:r>
            <a:r>
              <a:rPr sz="1900" spc="35" dirty="0">
                <a:solidFill>
                  <a:srgbClr val="B12AAF"/>
                </a:solidFill>
                <a:latin typeface="Times New Roman"/>
                <a:cs typeface="Times New Roman"/>
              </a:rPr>
              <a:t> </a:t>
            </a:r>
            <a:r>
              <a:rPr sz="1900" dirty="0">
                <a:solidFill>
                  <a:srgbClr val="B12AAF"/>
                </a:solidFill>
                <a:latin typeface="Times New Roman"/>
                <a:cs typeface="Times New Roman"/>
              </a:rPr>
              <a:t>total</a:t>
            </a:r>
            <a:r>
              <a:rPr sz="1900" spc="15" dirty="0">
                <a:solidFill>
                  <a:srgbClr val="B12AAF"/>
                </a:solidFill>
                <a:latin typeface="Times New Roman"/>
                <a:cs typeface="Times New Roman"/>
              </a:rPr>
              <a:t> </a:t>
            </a:r>
            <a:r>
              <a:rPr sz="1900" dirty="0">
                <a:solidFill>
                  <a:srgbClr val="B12AAF"/>
                </a:solidFill>
                <a:latin typeface="Times New Roman"/>
                <a:cs typeface="Times New Roman"/>
              </a:rPr>
              <a:t>step</a:t>
            </a:r>
            <a:r>
              <a:rPr sz="1900" spc="35" dirty="0">
                <a:solidFill>
                  <a:srgbClr val="B12AAF"/>
                </a:solidFill>
                <a:latin typeface="Times New Roman"/>
                <a:cs typeface="Times New Roman"/>
              </a:rPr>
              <a:t> </a:t>
            </a:r>
            <a:r>
              <a:rPr sz="1900" spc="-10" dirty="0">
                <a:solidFill>
                  <a:srgbClr val="B12AAF"/>
                </a:solidFill>
                <a:latin typeface="Times New Roman"/>
                <a:cs typeface="Times New Roman"/>
              </a:rPr>
              <a:t>features </a:t>
            </a:r>
            <a:r>
              <a:rPr sz="1900" dirty="0">
                <a:solidFill>
                  <a:srgbClr val="B12AAF"/>
                </a:solidFill>
                <a:latin typeface="Times New Roman"/>
                <a:cs typeface="Times New Roman"/>
              </a:rPr>
              <a:t>created</a:t>
            </a:r>
            <a:r>
              <a:rPr sz="1900" spc="30" dirty="0">
                <a:solidFill>
                  <a:srgbClr val="B12AAF"/>
                </a:solidFill>
                <a:latin typeface="Times New Roman"/>
                <a:cs typeface="Times New Roman"/>
              </a:rPr>
              <a:t> </a:t>
            </a:r>
            <a:r>
              <a:rPr sz="1900" dirty="0">
                <a:solidFill>
                  <a:srgbClr val="B12AAF"/>
                </a:solidFill>
                <a:latin typeface="Times New Roman"/>
                <a:cs typeface="Times New Roman"/>
              </a:rPr>
              <a:t>in</a:t>
            </a:r>
            <a:r>
              <a:rPr sz="1900" spc="25" dirty="0">
                <a:solidFill>
                  <a:srgbClr val="B12AAF"/>
                </a:solidFill>
                <a:latin typeface="Times New Roman"/>
                <a:cs typeface="Times New Roman"/>
              </a:rPr>
              <a:t> </a:t>
            </a:r>
            <a:r>
              <a:rPr sz="1900" dirty="0">
                <a:solidFill>
                  <a:srgbClr val="B12AAF"/>
                </a:solidFill>
                <a:latin typeface="Times New Roman"/>
                <a:cs typeface="Times New Roman"/>
              </a:rPr>
              <a:t>3.85</a:t>
            </a:r>
            <a:r>
              <a:rPr sz="1900" spc="25" dirty="0">
                <a:solidFill>
                  <a:srgbClr val="B12AAF"/>
                </a:solidFill>
                <a:latin typeface="Times New Roman"/>
                <a:cs typeface="Times New Roman"/>
              </a:rPr>
              <a:t> </a:t>
            </a:r>
            <a:r>
              <a:rPr sz="1900" spc="-10" dirty="0">
                <a:solidFill>
                  <a:srgbClr val="B12AAF"/>
                </a:solidFill>
                <a:latin typeface="Times New Roman"/>
                <a:cs typeface="Times New Roman"/>
              </a:rPr>
              <a:t>seconds</a:t>
            </a:r>
            <a:endParaRPr sz="19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5740" rIns="0" bIns="0" rtlCol="0">
            <a:spAutoFit/>
          </a:bodyPr>
          <a:lstStyle/>
          <a:p>
            <a:pPr marL="386080">
              <a:lnSpc>
                <a:spcPct val="100000"/>
              </a:lnSpc>
              <a:spcBef>
                <a:spcPts val="100"/>
              </a:spcBef>
            </a:pPr>
            <a:r>
              <a:rPr dirty="0"/>
              <a:t>So</a:t>
            </a:r>
            <a:r>
              <a:rPr spc="35" dirty="0"/>
              <a:t> </a:t>
            </a:r>
            <a:r>
              <a:rPr spc="-20" dirty="0"/>
              <a:t>far…</a:t>
            </a:r>
          </a:p>
        </p:txBody>
      </p:sp>
      <p:sp>
        <p:nvSpPr>
          <p:cNvPr id="3" name="object 3"/>
          <p:cNvSpPr txBox="1">
            <a:spLocks noGrp="1"/>
          </p:cNvSpPr>
          <p:nvPr>
            <p:ph type="body" idx="1"/>
          </p:nvPr>
        </p:nvSpPr>
        <p:spPr>
          <a:prstGeom prst="rect">
            <a:avLst/>
          </a:prstGeom>
        </p:spPr>
        <p:txBody>
          <a:bodyPr vert="horz" wrap="square" lIns="0" tIns="48260" rIns="0" bIns="0" rtlCol="0">
            <a:spAutoFit/>
          </a:bodyPr>
          <a:lstStyle/>
          <a:p>
            <a:pPr marL="195580" marR="312420" indent="-183515">
              <a:lnSpc>
                <a:spcPts val="2400"/>
              </a:lnSpc>
              <a:spcBef>
                <a:spcPts val="380"/>
              </a:spcBef>
              <a:buFont typeface="Arial"/>
              <a:buChar char="•"/>
              <a:tabLst>
                <a:tab pos="196215" algn="l"/>
              </a:tabLst>
            </a:pPr>
            <a:r>
              <a:rPr dirty="0">
                <a:solidFill>
                  <a:srgbClr val="009A0C"/>
                </a:solidFill>
              </a:rPr>
              <a:t>Rashomon</a:t>
            </a:r>
            <a:r>
              <a:rPr spc="75" dirty="0">
                <a:solidFill>
                  <a:srgbClr val="009A0C"/>
                </a:solidFill>
              </a:rPr>
              <a:t> </a:t>
            </a:r>
            <a:r>
              <a:rPr dirty="0">
                <a:solidFill>
                  <a:srgbClr val="009A0C"/>
                </a:solidFill>
              </a:rPr>
              <a:t>set</a:t>
            </a:r>
            <a:r>
              <a:rPr spc="70" dirty="0">
                <a:solidFill>
                  <a:srgbClr val="009A0C"/>
                </a:solidFill>
              </a:rPr>
              <a:t> </a:t>
            </a:r>
            <a:r>
              <a:rPr dirty="0">
                <a:solidFill>
                  <a:srgbClr val="000000"/>
                </a:solidFill>
              </a:rPr>
              <a:t>theory:</a:t>
            </a:r>
            <a:r>
              <a:rPr spc="65" dirty="0">
                <a:solidFill>
                  <a:srgbClr val="000000"/>
                </a:solidFill>
              </a:rPr>
              <a:t> </a:t>
            </a:r>
            <a:r>
              <a:rPr dirty="0">
                <a:solidFill>
                  <a:srgbClr val="000000"/>
                </a:solidFill>
              </a:rPr>
              <a:t>simpler</a:t>
            </a:r>
            <a:r>
              <a:rPr spc="80" dirty="0">
                <a:solidFill>
                  <a:srgbClr val="000000"/>
                </a:solidFill>
              </a:rPr>
              <a:t> </a:t>
            </a:r>
            <a:r>
              <a:rPr dirty="0">
                <a:solidFill>
                  <a:srgbClr val="000000"/>
                </a:solidFill>
              </a:rPr>
              <a:t>models</a:t>
            </a:r>
            <a:r>
              <a:rPr spc="80" dirty="0">
                <a:solidFill>
                  <a:srgbClr val="000000"/>
                </a:solidFill>
              </a:rPr>
              <a:t> </a:t>
            </a:r>
            <a:r>
              <a:rPr dirty="0">
                <a:solidFill>
                  <a:srgbClr val="000000"/>
                </a:solidFill>
              </a:rPr>
              <a:t>exist</a:t>
            </a:r>
            <a:r>
              <a:rPr spc="65" dirty="0">
                <a:solidFill>
                  <a:srgbClr val="000000"/>
                </a:solidFill>
              </a:rPr>
              <a:t> </a:t>
            </a:r>
            <a:r>
              <a:rPr dirty="0">
                <a:solidFill>
                  <a:srgbClr val="000000"/>
                </a:solidFill>
              </a:rPr>
              <a:t>when</a:t>
            </a:r>
            <a:r>
              <a:rPr spc="80" dirty="0">
                <a:solidFill>
                  <a:srgbClr val="000000"/>
                </a:solidFill>
              </a:rPr>
              <a:t> </a:t>
            </a:r>
            <a:r>
              <a:rPr dirty="0">
                <a:solidFill>
                  <a:srgbClr val="000000"/>
                </a:solidFill>
              </a:rPr>
              <a:t>there</a:t>
            </a:r>
            <a:r>
              <a:rPr spc="70" dirty="0">
                <a:solidFill>
                  <a:srgbClr val="000000"/>
                </a:solidFill>
              </a:rPr>
              <a:t> </a:t>
            </a:r>
            <a:r>
              <a:rPr dirty="0">
                <a:solidFill>
                  <a:srgbClr val="000000"/>
                </a:solidFill>
              </a:rPr>
              <a:t>are</a:t>
            </a:r>
            <a:r>
              <a:rPr spc="75" dirty="0">
                <a:solidFill>
                  <a:srgbClr val="000000"/>
                </a:solidFill>
              </a:rPr>
              <a:t> </a:t>
            </a:r>
            <a:r>
              <a:rPr dirty="0">
                <a:solidFill>
                  <a:srgbClr val="000000"/>
                </a:solidFill>
              </a:rPr>
              <a:t>a</a:t>
            </a:r>
            <a:r>
              <a:rPr spc="75" dirty="0">
                <a:solidFill>
                  <a:srgbClr val="000000"/>
                </a:solidFill>
              </a:rPr>
              <a:t> </a:t>
            </a:r>
            <a:r>
              <a:rPr spc="-10" dirty="0">
                <a:solidFill>
                  <a:srgbClr val="000000"/>
                </a:solidFill>
              </a:rPr>
              <a:t>large </a:t>
            </a:r>
            <a:r>
              <a:rPr dirty="0">
                <a:solidFill>
                  <a:srgbClr val="000000"/>
                </a:solidFill>
              </a:rPr>
              <a:t>number</a:t>
            </a:r>
            <a:r>
              <a:rPr spc="85" dirty="0">
                <a:solidFill>
                  <a:srgbClr val="000000"/>
                </a:solidFill>
              </a:rPr>
              <a:t> </a:t>
            </a:r>
            <a:r>
              <a:rPr dirty="0">
                <a:solidFill>
                  <a:srgbClr val="000000"/>
                </a:solidFill>
              </a:rPr>
              <a:t>of</a:t>
            </a:r>
            <a:r>
              <a:rPr spc="95" dirty="0">
                <a:solidFill>
                  <a:srgbClr val="000000"/>
                </a:solidFill>
              </a:rPr>
              <a:t> </a:t>
            </a:r>
            <a:r>
              <a:rPr dirty="0">
                <a:solidFill>
                  <a:srgbClr val="000000"/>
                </a:solidFill>
              </a:rPr>
              <a:t>“almost</a:t>
            </a:r>
            <a:r>
              <a:rPr spc="85" dirty="0">
                <a:solidFill>
                  <a:srgbClr val="000000"/>
                </a:solidFill>
              </a:rPr>
              <a:t> </a:t>
            </a:r>
            <a:r>
              <a:rPr dirty="0">
                <a:solidFill>
                  <a:srgbClr val="000000"/>
                </a:solidFill>
              </a:rPr>
              <a:t>optimal</a:t>
            </a:r>
            <a:r>
              <a:rPr spc="85" dirty="0">
                <a:solidFill>
                  <a:srgbClr val="000000"/>
                </a:solidFill>
              </a:rPr>
              <a:t> </a:t>
            </a:r>
            <a:r>
              <a:rPr spc="-10" dirty="0">
                <a:solidFill>
                  <a:srgbClr val="000000"/>
                </a:solidFill>
              </a:rPr>
              <a:t>models.”</a:t>
            </a:r>
          </a:p>
          <a:p>
            <a:pPr marL="561340" marR="41275" lvl="1" indent="-183515">
              <a:lnSpc>
                <a:spcPts val="2400"/>
              </a:lnSpc>
              <a:spcBef>
                <a:spcPts val="505"/>
              </a:spcBef>
              <a:buFont typeface="Arial"/>
              <a:buChar char="•"/>
              <a:tabLst>
                <a:tab pos="561975" algn="l"/>
              </a:tabLst>
            </a:pPr>
            <a:r>
              <a:rPr sz="2200" dirty="0">
                <a:latin typeface="Times New Roman"/>
                <a:cs typeface="Times New Roman"/>
              </a:rPr>
              <a:t>If</a:t>
            </a:r>
            <a:r>
              <a:rPr sz="2200" spc="60" dirty="0">
                <a:latin typeface="Times New Roman"/>
                <a:cs typeface="Times New Roman"/>
              </a:rPr>
              <a:t> </a:t>
            </a:r>
            <a:r>
              <a:rPr sz="2200" dirty="0">
                <a:latin typeface="Times New Roman"/>
                <a:cs typeface="Times New Roman"/>
              </a:rPr>
              <a:t>you</a:t>
            </a:r>
            <a:r>
              <a:rPr sz="2200" spc="65" dirty="0">
                <a:latin typeface="Times New Roman"/>
                <a:cs typeface="Times New Roman"/>
              </a:rPr>
              <a:t> </a:t>
            </a:r>
            <a:r>
              <a:rPr sz="2200" dirty="0">
                <a:latin typeface="Times New Roman"/>
                <a:cs typeface="Times New Roman"/>
              </a:rPr>
              <a:t>run</a:t>
            </a:r>
            <a:r>
              <a:rPr sz="2200" spc="65" dirty="0">
                <a:latin typeface="Times New Roman"/>
                <a:cs typeface="Times New Roman"/>
              </a:rPr>
              <a:t> </a:t>
            </a:r>
            <a:r>
              <a:rPr sz="2200" dirty="0">
                <a:latin typeface="Times New Roman"/>
                <a:cs typeface="Times New Roman"/>
              </a:rPr>
              <a:t>a</a:t>
            </a:r>
            <a:r>
              <a:rPr sz="2200" spc="55" dirty="0">
                <a:latin typeface="Times New Roman"/>
                <a:cs typeface="Times New Roman"/>
              </a:rPr>
              <a:t> </a:t>
            </a:r>
            <a:r>
              <a:rPr sz="2200" dirty="0">
                <a:latin typeface="Times New Roman"/>
                <a:cs typeface="Times New Roman"/>
              </a:rPr>
              <a:t>lot</a:t>
            </a:r>
            <a:r>
              <a:rPr sz="2200" spc="45" dirty="0">
                <a:latin typeface="Times New Roman"/>
                <a:cs typeface="Times New Roman"/>
              </a:rPr>
              <a:t> </a:t>
            </a:r>
            <a:r>
              <a:rPr sz="2200" dirty="0">
                <a:latin typeface="Times New Roman"/>
                <a:cs typeface="Times New Roman"/>
              </a:rPr>
              <a:t>of</a:t>
            </a:r>
            <a:r>
              <a:rPr sz="2200" spc="60" dirty="0">
                <a:latin typeface="Times New Roman"/>
                <a:cs typeface="Times New Roman"/>
              </a:rPr>
              <a:t> </a:t>
            </a:r>
            <a:r>
              <a:rPr sz="2200" dirty="0">
                <a:latin typeface="Times New Roman"/>
                <a:cs typeface="Times New Roman"/>
              </a:rPr>
              <a:t>ML</a:t>
            </a:r>
            <a:r>
              <a:rPr sz="2200" spc="-20" dirty="0">
                <a:latin typeface="Times New Roman"/>
                <a:cs typeface="Times New Roman"/>
              </a:rPr>
              <a:t> </a:t>
            </a:r>
            <a:r>
              <a:rPr sz="2200" dirty="0">
                <a:latin typeface="Times New Roman"/>
                <a:cs typeface="Times New Roman"/>
              </a:rPr>
              <a:t>algorithms,</a:t>
            </a:r>
            <a:r>
              <a:rPr sz="2200" spc="55" dirty="0">
                <a:latin typeface="Times New Roman"/>
                <a:cs typeface="Times New Roman"/>
              </a:rPr>
              <a:t> </a:t>
            </a:r>
            <a:r>
              <a:rPr sz="2200" dirty="0">
                <a:latin typeface="Times New Roman"/>
                <a:cs typeface="Times New Roman"/>
              </a:rPr>
              <a:t>and</a:t>
            </a:r>
            <a:r>
              <a:rPr sz="2200" spc="65" dirty="0">
                <a:latin typeface="Times New Roman"/>
                <a:cs typeface="Times New Roman"/>
              </a:rPr>
              <a:t> </a:t>
            </a:r>
            <a:r>
              <a:rPr sz="2200" dirty="0">
                <a:latin typeface="Times New Roman"/>
                <a:cs typeface="Times New Roman"/>
              </a:rPr>
              <a:t>they</a:t>
            </a:r>
            <a:r>
              <a:rPr sz="2200" spc="70" dirty="0">
                <a:latin typeface="Times New Roman"/>
                <a:cs typeface="Times New Roman"/>
              </a:rPr>
              <a:t> </a:t>
            </a:r>
            <a:r>
              <a:rPr sz="2200" dirty="0">
                <a:latin typeface="Times New Roman"/>
                <a:cs typeface="Times New Roman"/>
              </a:rPr>
              <a:t>all</a:t>
            </a:r>
            <a:r>
              <a:rPr sz="2200" spc="45" dirty="0">
                <a:latin typeface="Times New Roman"/>
                <a:cs typeface="Times New Roman"/>
              </a:rPr>
              <a:t> </a:t>
            </a:r>
            <a:r>
              <a:rPr sz="2200" dirty="0">
                <a:latin typeface="Times New Roman"/>
                <a:cs typeface="Times New Roman"/>
              </a:rPr>
              <a:t>perform</a:t>
            </a:r>
            <a:r>
              <a:rPr sz="2200" spc="75" dirty="0">
                <a:latin typeface="Times New Roman"/>
                <a:cs typeface="Times New Roman"/>
              </a:rPr>
              <a:t> </a:t>
            </a:r>
            <a:r>
              <a:rPr sz="2200" spc="-10" dirty="0">
                <a:latin typeface="Times New Roman"/>
                <a:cs typeface="Times New Roman"/>
              </a:rPr>
              <a:t>similarly, </a:t>
            </a:r>
            <a:r>
              <a:rPr sz="2200" dirty="0">
                <a:solidFill>
                  <a:srgbClr val="009A0C"/>
                </a:solidFill>
                <a:latin typeface="Times New Roman"/>
                <a:cs typeface="Times New Roman"/>
              </a:rPr>
              <a:t>could</a:t>
            </a:r>
            <a:r>
              <a:rPr sz="2200" spc="50" dirty="0">
                <a:solidFill>
                  <a:srgbClr val="009A0C"/>
                </a:solidFill>
                <a:latin typeface="Times New Roman"/>
                <a:cs typeface="Times New Roman"/>
              </a:rPr>
              <a:t> </a:t>
            </a:r>
            <a:r>
              <a:rPr sz="2200" dirty="0">
                <a:solidFill>
                  <a:srgbClr val="009A0C"/>
                </a:solidFill>
                <a:latin typeface="Times New Roman"/>
                <a:cs typeface="Times New Roman"/>
              </a:rPr>
              <a:t>be</a:t>
            </a:r>
            <a:r>
              <a:rPr sz="2200" spc="55" dirty="0">
                <a:solidFill>
                  <a:srgbClr val="009A0C"/>
                </a:solidFill>
                <a:latin typeface="Times New Roman"/>
                <a:cs typeface="Times New Roman"/>
              </a:rPr>
              <a:t> </a:t>
            </a:r>
            <a:r>
              <a:rPr sz="2200" dirty="0">
                <a:solidFill>
                  <a:srgbClr val="009A0C"/>
                </a:solidFill>
                <a:latin typeface="Times New Roman"/>
                <a:cs typeface="Times New Roman"/>
              </a:rPr>
              <a:t>a</a:t>
            </a:r>
            <a:r>
              <a:rPr sz="2200" spc="60" dirty="0">
                <a:solidFill>
                  <a:srgbClr val="009A0C"/>
                </a:solidFill>
                <a:latin typeface="Times New Roman"/>
                <a:cs typeface="Times New Roman"/>
              </a:rPr>
              <a:t> </a:t>
            </a:r>
            <a:r>
              <a:rPr sz="2200" dirty="0">
                <a:solidFill>
                  <a:srgbClr val="009A0C"/>
                </a:solidFill>
                <a:latin typeface="Times New Roman"/>
                <a:cs typeface="Times New Roman"/>
              </a:rPr>
              <a:t>large</a:t>
            </a:r>
            <a:r>
              <a:rPr sz="2200" spc="55" dirty="0">
                <a:solidFill>
                  <a:srgbClr val="009A0C"/>
                </a:solidFill>
                <a:latin typeface="Times New Roman"/>
                <a:cs typeface="Times New Roman"/>
              </a:rPr>
              <a:t> </a:t>
            </a:r>
            <a:r>
              <a:rPr sz="2200" dirty="0">
                <a:solidFill>
                  <a:srgbClr val="009A0C"/>
                </a:solidFill>
                <a:latin typeface="Times New Roman"/>
                <a:cs typeface="Times New Roman"/>
              </a:rPr>
              <a:t>Rashomon</a:t>
            </a:r>
            <a:r>
              <a:rPr sz="2200" spc="65" dirty="0">
                <a:solidFill>
                  <a:srgbClr val="009A0C"/>
                </a:solidFill>
                <a:latin typeface="Times New Roman"/>
                <a:cs typeface="Times New Roman"/>
              </a:rPr>
              <a:t> </a:t>
            </a:r>
            <a:r>
              <a:rPr sz="2200" spc="-20" dirty="0">
                <a:solidFill>
                  <a:srgbClr val="009A0C"/>
                </a:solidFill>
                <a:latin typeface="Times New Roman"/>
                <a:cs typeface="Times New Roman"/>
              </a:rPr>
              <a:t>set.</a:t>
            </a:r>
            <a:endParaRPr sz="2200">
              <a:latin typeface="Times New Roman"/>
              <a:cs typeface="Times New Roman"/>
            </a:endParaRPr>
          </a:p>
          <a:p>
            <a:pPr marL="561340" marR="5080" lvl="1" indent="-183515">
              <a:lnSpc>
                <a:spcPts val="2400"/>
              </a:lnSpc>
              <a:spcBef>
                <a:spcPts val="500"/>
              </a:spcBef>
              <a:buFont typeface="Arial"/>
              <a:buChar char="•"/>
              <a:tabLst>
                <a:tab pos="561975" algn="l"/>
              </a:tabLst>
            </a:pPr>
            <a:r>
              <a:rPr sz="2200" dirty="0">
                <a:latin typeface="Times New Roman"/>
                <a:cs typeface="Times New Roman"/>
              </a:rPr>
              <a:t>If</a:t>
            </a:r>
            <a:r>
              <a:rPr sz="2200" spc="60" dirty="0">
                <a:latin typeface="Times New Roman"/>
                <a:cs typeface="Times New Roman"/>
              </a:rPr>
              <a:t> </a:t>
            </a:r>
            <a:r>
              <a:rPr sz="2200" dirty="0">
                <a:latin typeface="Times New Roman"/>
                <a:cs typeface="Times New Roman"/>
              </a:rPr>
              <a:t>you</a:t>
            </a:r>
            <a:r>
              <a:rPr sz="2200" spc="75" dirty="0">
                <a:latin typeface="Times New Roman"/>
                <a:cs typeface="Times New Roman"/>
              </a:rPr>
              <a:t> </a:t>
            </a:r>
            <a:r>
              <a:rPr sz="2200" dirty="0">
                <a:latin typeface="Times New Roman"/>
                <a:cs typeface="Times New Roman"/>
              </a:rPr>
              <a:t>try</a:t>
            </a:r>
            <a:r>
              <a:rPr sz="2200" spc="75" dirty="0">
                <a:latin typeface="Times New Roman"/>
                <a:cs typeface="Times New Roman"/>
              </a:rPr>
              <a:t> </a:t>
            </a:r>
            <a:r>
              <a:rPr sz="2200" dirty="0">
                <a:latin typeface="Times New Roman"/>
                <a:cs typeface="Times New Roman"/>
              </a:rPr>
              <a:t>to</a:t>
            </a:r>
            <a:r>
              <a:rPr sz="2200" spc="75" dirty="0">
                <a:latin typeface="Times New Roman"/>
                <a:cs typeface="Times New Roman"/>
              </a:rPr>
              <a:t> </a:t>
            </a:r>
            <a:r>
              <a:rPr sz="2200" dirty="0">
                <a:latin typeface="Times New Roman"/>
                <a:cs typeface="Times New Roman"/>
              </a:rPr>
              <a:t>predict</a:t>
            </a:r>
            <a:r>
              <a:rPr sz="2200" spc="60" dirty="0">
                <a:latin typeface="Times New Roman"/>
                <a:cs typeface="Times New Roman"/>
              </a:rPr>
              <a:t> </a:t>
            </a:r>
            <a:r>
              <a:rPr sz="2200" dirty="0">
                <a:latin typeface="Times New Roman"/>
                <a:cs typeface="Times New Roman"/>
              </a:rPr>
              <a:t>outcomes</a:t>
            </a:r>
            <a:r>
              <a:rPr sz="2200" spc="70" dirty="0">
                <a:latin typeface="Times New Roman"/>
                <a:cs typeface="Times New Roman"/>
              </a:rPr>
              <a:t> </a:t>
            </a:r>
            <a:r>
              <a:rPr sz="2200" dirty="0">
                <a:latin typeface="Times New Roman"/>
                <a:cs typeface="Times New Roman"/>
              </a:rPr>
              <a:t>that</a:t>
            </a:r>
            <a:r>
              <a:rPr sz="2200" spc="60" dirty="0">
                <a:latin typeface="Times New Roman"/>
                <a:cs typeface="Times New Roman"/>
              </a:rPr>
              <a:t> </a:t>
            </a:r>
            <a:r>
              <a:rPr sz="2200" dirty="0">
                <a:latin typeface="Times New Roman"/>
                <a:cs typeface="Times New Roman"/>
              </a:rPr>
              <a:t>are</a:t>
            </a:r>
            <a:r>
              <a:rPr sz="2200" spc="65" dirty="0">
                <a:latin typeface="Times New Roman"/>
                <a:cs typeface="Times New Roman"/>
              </a:rPr>
              <a:t> </a:t>
            </a:r>
            <a:r>
              <a:rPr sz="2200" dirty="0">
                <a:latin typeface="Times New Roman"/>
                <a:cs typeface="Times New Roman"/>
              </a:rPr>
              <a:t>uncertain,</a:t>
            </a:r>
            <a:r>
              <a:rPr sz="2200" spc="65" dirty="0">
                <a:latin typeface="Times New Roman"/>
                <a:cs typeface="Times New Roman"/>
              </a:rPr>
              <a:t> </a:t>
            </a:r>
            <a:r>
              <a:rPr sz="2200" dirty="0">
                <a:solidFill>
                  <a:srgbClr val="009A0C"/>
                </a:solidFill>
                <a:latin typeface="Times New Roman"/>
                <a:cs typeface="Times New Roman"/>
              </a:rPr>
              <a:t>probably</a:t>
            </a:r>
            <a:r>
              <a:rPr sz="2200" spc="70" dirty="0">
                <a:solidFill>
                  <a:srgbClr val="009A0C"/>
                </a:solidFill>
                <a:latin typeface="Times New Roman"/>
                <a:cs typeface="Times New Roman"/>
              </a:rPr>
              <a:t> </a:t>
            </a:r>
            <a:r>
              <a:rPr sz="2200" dirty="0">
                <a:solidFill>
                  <a:srgbClr val="009A0C"/>
                </a:solidFill>
                <a:latin typeface="Times New Roman"/>
                <a:cs typeface="Times New Roman"/>
              </a:rPr>
              <a:t>a</a:t>
            </a:r>
            <a:r>
              <a:rPr sz="2200" spc="70" dirty="0">
                <a:solidFill>
                  <a:srgbClr val="009A0C"/>
                </a:solidFill>
                <a:latin typeface="Times New Roman"/>
                <a:cs typeface="Times New Roman"/>
              </a:rPr>
              <a:t> </a:t>
            </a:r>
            <a:r>
              <a:rPr sz="2200" spc="-10" dirty="0">
                <a:solidFill>
                  <a:srgbClr val="009A0C"/>
                </a:solidFill>
                <a:latin typeface="Times New Roman"/>
                <a:cs typeface="Times New Roman"/>
              </a:rPr>
              <a:t>large </a:t>
            </a:r>
            <a:r>
              <a:rPr sz="2200" dirty="0">
                <a:solidFill>
                  <a:srgbClr val="009A0C"/>
                </a:solidFill>
                <a:latin typeface="Times New Roman"/>
                <a:cs typeface="Times New Roman"/>
              </a:rPr>
              <a:t>Rashomon</a:t>
            </a:r>
            <a:r>
              <a:rPr sz="2200" spc="150" dirty="0">
                <a:solidFill>
                  <a:srgbClr val="009A0C"/>
                </a:solidFill>
                <a:latin typeface="Times New Roman"/>
                <a:cs typeface="Times New Roman"/>
              </a:rPr>
              <a:t> </a:t>
            </a:r>
            <a:r>
              <a:rPr sz="2200" spc="-20" dirty="0">
                <a:solidFill>
                  <a:srgbClr val="009A0C"/>
                </a:solidFill>
                <a:latin typeface="Times New Roman"/>
                <a:cs typeface="Times New Roman"/>
              </a:rPr>
              <a:t>set.</a:t>
            </a:r>
            <a:endParaRPr sz="2200">
              <a:latin typeface="Times New Roman"/>
              <a:cs typeface="Times New Roman"/>
            </a:endParaRPr>
          </a:p>
          <a:p>
            <a:pPr marL="195580" marR="26034" indent="-183515">
              <a:lnSpc>
                <a:spcPts val="2500"/>
              </a:lnSpc>
              <a:spcBef>
                <a:spcPts val="715"/>
              </a:spcBef>
              <a:buFont typeface="Arial"/>
              <a:buChar char="•"/>
              <a:tabLst>
                <a:tab pos="196215" algn="l"/>
              </a:tabLst>
            </a:pPr>
            <a:r>
              <a:rPr dirty="0">
                <a:solidFill>
                  <a:srgbClr val="000000"/>
                </a:solidFill>
              </a:rPr>
              <a:t>If</a:t>
            </a:r>
            <a:r>
              <a:rPr spc="55" dirty="0">
                <a:solidFill>
                  <a:srgbClr val="000000"/>
                </a:solidFill>
              </a:rPr>
              <a:t> </a:t>
            </a:r>
            <a:r>
              <a:rPr dirty="0">
                <a:solidFill>
                  <a:srgbClr val="000000"/>
                </a:solidFill>
              </a:rPr>
              <a:t>you</a:t>
            </a:r>
            <a:r>
              <a:rPr spc="70" dirty="0">
                <a:solidFill>
                  <a:srgbClr val="000000"/>
                </a:solidFill>
              </a:rPr>
              <a:t> </a:t>
            </a:r>
            <a:r>
              <a:rPr dirty="0">
                <a:solidFill>
                  <a:srgbClr val="000000"/>
                </a:solidFill>
              </a:rPr>
              <a:t>have</a:t>
            </a:r>
            <a:r>
              <a:rPr spc="60" dirty="0">
                <a:solidFill>
                  <a:srgbClr val="000000"/>
                </a:solidFill>
              </a:rPr>
              <a:t> </a:t>
            </a:r>
            <a:r>
              <a:rPr dirty="0">
                <a:solidFill>
                  <a:srgbClr val="000000"/>
                </a:solidFill>
              </a:rPr>
              <a:t>a</a:t>
            </a:r>
            <a:r>
              <a:rPr spc="65" dirty="0">
                <a:solidFill>
                  <a:srgbClr val="000000"/>
                </a:solidFill>
              </a:rPr>
              <a:t> </a:t>
            </a:r>
            <a:r>
              <a:rPr dirty="0">
                <a:solidFill>
                  <a:srgbClr val="009A0C"/>
                </a:solidFill>
              </a:rPr>
              <a:t>large</a:t>
            </a:r>
            <a:r>
              <a:rPr spc="60" dirty="0">
                <a:solidFill>
                  <a:srgbClr val="009A0C"/>
                </a:solidFill>
              </a:rPr>
              <a:t> </a:t>
            </a:r>
            <a:r>
              <a:rPr dirty="0">
                <a:solidFill>
                  <a:srgbClr val="009A0C"/>
                </a:solidFill>
              </a:rPr>
              <a:t>Rashomon</a:t>
            </a:r>
            <a:r>
              <a:rPr spc="65" dirty="0">
                <a:solidFill>
                  <a:srgbClr val="009A0C"/>
                </a:solidFill>
              </a:rPr>
              <a:t> </a:t>
            </a:r>
            <a:r>
              <a:rPr dirty="0">
                <a:solidFill>
                  <a:srgbClr val="009A0C"/>
                </a:solidFill>
              </a:rPr>
              <a:t>set</a:t>
            </a:r>
            <a:r>
              <a:rPr dirty="0">
                <a:solidFill>
                  <a:srgbClr val="000000"/>
                </a:solidFill>
              </a:rPr>
              <a:t>,</a:t>
            </a:r>
            <a:r>
              <a:rPr spc="55" dirty="0">
                <a:solidFill>
                  <a:srgbClr val="000000"/>
                </a:solidFill>
              </a:rPr>
              <a:t> </a:t>
            </a:r>
            <a:r>
              <a:rPr dirty="0">
                <a:solidFill>
                  <a:srgbClr val="000000"/>
                </a:solidFill>
              </a:rPr>
              <a:t>algorithms</a:t>
            </a:r>
            <a:r>
              <a:rPr spc="65" dirty="0">
                <a:solidFill>
                  <a:srgbClr val="000000"/>
                </a:solidFill>
              </a:rPr>
              <a:t> </a:t>
            </a:r>
            <a:r>
              <a:rPr dirty="0">
                <a:solidFill>
                  <a:srgbClr val="000000"/>
                </a:solidFill>
              </a:rPr>
              <a:t>like</a:t>
            </a:r>
            <a:r>
              <a:rPr spc="60" dirty="0">
                <a:solidFill>
                  <a:srgbClr val="000000"/>
                </a:solidFill>
              </a:rPr>
              <a:t> </a:t>
            </a:r>
            <a:r>
              <a:rPr dirty="0">
                <a:solidFill>
                  <a:srgbClr val="000000"/>
                </a:solidFill>
              </a:rPr>
              <a:t>ours</a:t>
            </a:r>
            <a:r>
              <a:rPr spc="60" dirty="0">
                <a:solidFill>
                  <a:srgbClr val="000000"/>
                </a:solidFill>
              </a:rPr>
              <a:t> </a:t>
            </a:r>
            <a:r>
              <a:rPr dirty="0">
                <a:solidFill>
                  <a:srgbClr val="000000"/>
                </a:solidFill>
              </a:rPr>
              <a:t>can</a:t>
            </a:r>
            <a:r>
              <a:rPr spc="75" dirty="0">
                <a:solidFill>
                  <a:srgbClr val="000000"/>
                </a:solidFill>
              </a:rPr>
              <a:t> </a:t>
            </a:r>
            <a:r>
              <a:rPr spc="-10" dirty="0">
                <a:solidFill>
                  <a:srgbClr val="000000"/>
                </a:solidFill>
              </a:rPr>
              <a:t>probably </a:t>
            </a:r>
            <a:r>
              <a:rPr dirty="0">
                <a:solidFill>
                  <a:srgbClr val="000000"/>
                </a:solidFill>
              </a:rPr>
              <a:t>find</a:t>
            </a:r>
            <a:r>
              <a:rPr spc="70" dirty="0">
                <a:solidFill>
                  <a:srgbClr val="000000"/>
                </a:solidFill>
              </a:rPr>
              <a:t> </a:t>
            </a:r>
            <a:r>
              <a:rPr dirty="0">
                <a:solidFill>
                  <a:srgbClr val="000000"/>
                </a:solidFill>
              </a:rPr>
              <a:t>a</a:t>
            </a:r>
            <a:r>
              <a:rPr spc="65" dirty="0">
                <a:solidFill>
                  <a:srgbClr val="000000"/>
                </a:solidFill>
              </a:rPr>
              <a:t> </a:t>
            </a:r>
            <a:r>
              <a:rPr dirty="0">
                <a:solidFill>
                  <a:srgbClr val="000000"/>
                </a:solidFill>
              </a:rPr>
              <a:t>sparse</a:t>
            </a:r>
            <a:r>
              <a:rPr spc="65" dirty="0">
                <a:solidFill>
                  <a:srgbClr val="000000"/>
                </a:solidFill>
              </a:rPr>
              <a:t> </a:t>
            </a:r>
            <a:r>
              <a:rPr dirty="0">
                <a:solidFill>
                  <a:srgbClr val="000000"/>
                </a:solidFill>
              </a:rPr>
              <a:t>accurate</a:t>
            </a:r>
            <a:r>
              <a:rPr spc="65" dirty="0">
                <a:solidFill>
                  <a:srgbClr val="000000"/>
                </a:solidFill>
              </a:rPr>
              <a:t> </a:t>
            </a:r>
            <a:r>
              <a:rPr spc="-10" dirty="0">
                <a:solidFill>
                  <a:srgbClr val="000000"/>
                </a:solidFill>
              </a:rPr>
              <a:t>model.</a:t>
            </a:r>
          </a:p>
          <a:p>
            <a:pPr marL="195580" indent="-183515">
              <a:lnSpc>
                <a:spcPct val="100000"/>
              </a:lnSpc>
              <a:spcBef>
                <a:spcPts val="490"/>
              </a:spcBef>
              <a:buFont typeface="Arial"/>
              <a:buChar char="•"/>
              <a:tabLst>
                <a:tab pos="196215" algn="l"/>
              </a:tabLst>
            </a:pPr>
            <a:r>
              <a:rPr dirty="0">
                <a:solidFill>
                  <a:srgbClr val="7030A0"/>
                </a:solidFill>
              </a:rPr>
              <a:t>Even</a:t>
            </a:r>
            <a:r>
              <a:rPr spc="90" dirty="0">
                <a:solidFill>
                  <a:srgbClr val="7030A0"/>
                </a:solidFill>
              </a:rPr>
              <a:t> </a:t>
            </a:r>
            <a:r>
              <a:rPr dirty="0">
                <a:solidFill>
                  <a:srgbClr val="7030A0"/>
                </a:solidFill>
              </a:rPr>
              <a:t>on</a:t>
            </a:r>
            <a:r>
              <a:rPr spc="90" dirty="0">
                <a:solidFill>
                  <a:srgbClr val="7030A0"/>
                </a:solidFill>
              </a:rPr>
              <a:t> </a:t>
            </a:r>
            <a:r>
              <a:rPr dirty="0">
                <a:solidFill>
                  <a:srgbClr val="7030A0"/>
                </a:solidFill>
              </a:rPr>
              <a:t>“competition”</a:t>
            </a:r>
            <a:r>
              <a:rPr spc="85" dirty="0">
                <a:solidFill>
                  <a:srgbClr val="7030A0"/>
                </a:solidFill>
              </a:rPr>
              <a:t> </a:t>
            </a:r>
            <a:r>
              <a:rPr dirty="0">
                <a:solidFill>
                  <a:srgbClr val="7030A0"/>
                </a:solidFill>
              </a:rPr>
              <a:t>datasets,</a:t>
            </a:r>
            <a:r>
              <a:rPr spc="90" dirty="0">
                <a:solidFill>
                  <a:srgbClr val="7030A0"/>
                </a:solidFill>
              </a:rPr>
              <a:t> </a:t>
            </a:r>
            <a:r>
              <a:rPr dirty="0">
                <a:solidFill>
                  <a:srgbClr val="7030A0"/>
                </a:solidFill>
              </a:rPr>
              <a:t>we</a:t>
            </a:r>
            <a:r>
              <a:rPr spc="85" dirty="0">
                <a:solidFill>
                  <a:srgbClr val="7030A0"/>
                </a:solidFill>
              </a:rPr>
              <a:t> </a:t>
            </a:r>
            <a:r>
              <a:rPr dirty="0">
                <a:solidFill>
                  <a:srgbClr val="7030A0"/>
                </a:solidFill>
              </a:rPr>
              <a:t>find</a:t>
            </a:r>
            <a:r>
              <a:rPr spc="90" dirty="0">
                <a:solidFill>
                  <a:srgbClr val="7030A0"/>
                </a:solidFill>
              </a:rPr>
              <a:t> </a:t>
            </a:r>
            <a:r>
              <a:rPr dirty="0">
                <a:solidFill>
                  <a:srgbClr val="7030A0"/>
                </a:solidFill>
              </a:rPr>
              <a:t>interpretable</a:t>
            </a:r>
            <a:r>
              <a:rPr spc="90" dirty="0">
                <a:solidFill>
                  <a:srgbClr val="7030A0"/>
                </a:solidFill>
              </a:rPr>
              <a:t> </a:t>
            </a:r>
            <a:r>
              <a:rPr spc="-10" dirty="0">
                <a:solidFill>
                  <a:srgbClr val="7030A0"/>
                </a:solidFill>
              </a:rPr>
              <a:t>models.</a:t>
            </a:r>
          </a:p>
          <a:p>
            <a:pPr marL="195580" marR="192405" indent="-183515">
              <a:lnSpc>
                <a:spcPts val="2400"/>
              </a:lnSpc>
              <a:spcBef>
                <a:spcPts val="950"/>
              </a:spcBef>
              <a:buFont typeface="Arial"/>
              <a:buChar char="•"/>
              <a:tabLst>
                <a:tab pos="196215" algn="l"/>
              </a:tabLst>
            </a:pPr>
            <a:r>
              <a:rPr dirty="0">
                <a:solidFill>
                  <a:srgbClr val="000000"/>
                </a:solidFill>
              </a:rPr>
              <a:t>This</a:t>
            </a:r>
            <a:r>
              <a:rPr spc="75" dirty="0">
                <a:solidFill>
                  <a:srgbClr val="000000"/>
                </a:solidFill>
              </a:rPr>
              <a:t> </a:t>
            </a:r>
            <a:r>
              <a:rPr dirty="0">
                <a:solidFill>
                  <a:srgbClr val="000000"/>
                </a:solidFill>
              </a:rPr>
              <a:t>has</a:t>
            </a:r>
            <a:r>
              <a:rPr spc="80" dirty="0">
                <a:solidFill>
                  <a:srgbClr val="000000"/>
                </a:solidFill>
              </a:rPr>
              <a:t> </a:t>
            </a:r>
            <a:r>
              <a:rPr dirty="0">
                <a:solidFill>
                  <a:srgbClr val="000000"/>
                </a:solidFill>
              </a:rPr>
              <a:t>huge</a:t>
            </a:r>
            <a:r>
              <a:rPr spc="80" dirty="0">
                <a:solidFill>
                  <a:srgbClr val="000000"/>
                </a:solidFill>
              </a:rPr>
              <a:t> </a:t>
            </a:r>
            <a:r>
              <a:rPr dirty="0">
                <a:solidFill>
                  <a:srgbClr val="000000"/>
                </a:solidFill>
              </a:rPr>
              <a:t>implications</a:t>
            </a:r>
            <a:r>
              <a:rPr spc="80" dirty="0">
                <a:solidFill>
                  <a:srgbClr val="000000"/>
                </a:solidFill>
              </a:rPr>
              <a:t> </a:t>
            </a:r>
            <a:r>
              <a:rPr dirty="0">
                <a:solidFill>
                  <a:srgbClr val="000000"/>
                </a:solidFill>
              </a:rPr>
              <a:t>for</a:t>
            </a:r>
            <a:r>
              <a:rPr spc="80" dirty="0">
                <a:solidFill>
                  <a:srgbClr val="000000"/>
                </a:solidFill>
              </a:rPr>
              <a:t> </a:t>
            </a:r>
            <a:r>
              <a:rPr dirty="0">
                <a:solidFill>
                  <a:srgbClr val="000000"/>
                </a:solidFill>
              </a:rPr>
              <a:t>criminal</a:t>
            </a:r>
            <a:r>
              <a:rPr spc="75" dirty="0">
                <a:solidFill>
                  <a:srgbClr val="000000"/>
                </a:solidFill>
              </a:rPr>
              <a:t> </a:t>
            </a:r>
            <a:r>
              <a:rPr dirty="0">
                <a:solidFill>
                  <a:srgbClr val="000000"/>
                </a:solidFill>
              </a:rPr>
              <a:t>justice,</a:t>
            </a:r>
            <a:r>
              <a:rPr spc="80" dirty="0">
                <a:solidFill>
                  <a:srgbClr val="000000"/>
                </a:solidFill>
              </a:rPr>
              <a:t> </a:t>
            </a:r>
            <a:r>
              <a:rPr dirty="0">
                <a:solidFill>
                  <a:srgbClr val="000000"/>
                </a:solidFill>
              </a:rPr>
              <a:t>loan</a:t>
            </a:r>
            <a:r>
              <a:rPr spc="85" dirty="0">
                <a:solidFill>
                  <a:srgbClr val="000000"/>
                </a:solidFill>
              </a:rPr>
              <a:t> </a:t>
            </a:r>
            <a:r>
              <a:rPr dirty="0">
                <a:solidFill>
                  <a:srgbClr val="000000"/>
                </a:solidFill>
              </a:rPr>
              <a:t>decisions,</a:t>
            </a:r>
            <a:r>
              <a:rPr spc="80" dirty="0">
                <a:solidFill>
                  <a:srgbClr val="000000"/>
                </a:solidFill>
              </a:rPr>
              <a:t> </a:t>
            </a:r>
            <a:r>
              <a:rPr spc="-25" dirty="0">
                <a:solidFill>
                  <a:srgbClr val="000000"/>
                </a:solidFill>
              </a:rPr>
              <a:t>and </a:t>
            </a:r>
            <a:r>
              <a:rPr dirty="0">
                <a:solidFill>
                  <a:srgbClr val="000000"/>
                </a:solidFill>
              </a:rPr>
              <a:t>other</a:t>
            </a:r>
            <a:r>
              <a:rPr spc="75" dirty="0">
                <a:solidFill>
                  <a:srgbClr val="000000"/>
                </a:solidFill>
              </a:rPr>
              <a:t> </a:t>
            </a:r>
            <a:r>
              <a:rPr dirty="0">
                <a:solidFill>
                  <a:srgbClr val="000000"/>
                </a:solidFill>
              </a:rPr>
              <a:t>high</a:t>
            </a:r>
            <a:r>
              <a:rPr spc="75" dirty="0">
                <a:solidFill>
                  <a:srgbClr val="000000"/>
                </a:solidFill>
              </a:rPr>
              <a:t> </a:t>
            </a:r>
            <a:r>
              <a:rPr dirty="0">
                <a:solidFill>
                  <a:srgbClr val="000000"/>
                </a:solidFill>
              </a:rPr>
              <a:t>stakes</a:t>
            </a:r>
            <a:r>
              <a:rPr spc="75" dirty="0">
                <a:solidFill>
                  <a:srgbClr val="000000"/>
                </a:solidFill>
              </a:rPr>
              <a:t> </a:t>
            </a:r>
            <a:r>
              <a:rPr spc="-10" dirty="0">
                <a:solidFill>
                  <a:srgbClr val="000000"/>
                </a:solidFill>
              </a:rPr>
              <a:t>decisions.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D31D08A4-B159-CACC-7132-4B74EB866C5B}"/>
              </a:ext>
            </a:extLst>
          </p:cNvPr>
          <p:cNvSpPr>
            <a:spLocks noGrp="1"/>
          </p:cNvSpPr>
          <p:nvPr>
            <p:ph type="title" idx="4294967295"/>
          </p:nvPr>
        </p:nvSpPr>
        <p:spPr>
          <a:xfrm>
            <a:off x="509700" y="-538609"/>
            <a:ext cx="9273054" cy="538609"/>
          </a:xfrm>
        </p:spPr>
        <p:txBody>
          <a:bodyPr wrap="square" lIns="0" tIns="0" rIns="0" bIns="0" anchor="b">
            <a:spAutoFit/>
          </a:bodyPr>
          <a:lstStyle/>
          <a:p>
            <a:r>
              <a:rPr lang="en-US" dirty="0"/>
              <a:t>Location graph</a:t>
            </a:r>
          </a:p>
        </p:txBody>
      </p:sp>
      <p:sp>
        <p:nvSpPr>
          <p:cNvPr id="3" name="object 3"/>
          <p:cNvSpPr txBox="1"/>
          <p:nvPr/>
        </p:nvSpPr>
        <p:spPr>
          <a:xfrm>
            <a:off x="592339" y="3214585"/>
            <a:ext cx="1559560"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Simpler</a:t>
            </a:r>
            <a:r>
              <a:rPr sz="1900" spc="30"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p:txBody>
      </p:sp>
      <p:sp>
        <p:nvSpPr>
          <p:cNvPr id="2" name="object 2"/>
          <p:cNvSpPr txBox="1"/>
          <p:nvPr/>
        </p:nvSpPr>
        <p:spPr>
          <a:xfrm>
            <a:off x="7155216" y="3199384"/>
            <a:ext cx="221551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More</a:t>
            </a:r>
            <a:r>
              <a:rPr sz="1900" spc="35" dirty="0">
                <a:latin typeface="Times New Roman"/>
                <a:cs typeface="Times New Roman"/>
              </a:rPr>
              <a:t> </a:t>
            </a:r>
            <a:r>
              <a:rPr sz="1900" dirty="0">
                <a:latin typeface="Times New Roman"/>
                <a:cs typeface="Times New Roman"/>
              </a:rPr>
              <a:t>complex</a:t>
            </a:r>
            <a:r>
              <a:rPr sz="1900" spc="50"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p:txBody>
      </p:sp>
      <p:grpSp>
        <p:nvGrpSpPr>
          <p:cNvPr id="4" name="object 4">
            <a:extLst>
              <a:ext uri="{C183D7F6-B498-43B3-948B-1728B52AA6E4}">
                <adec:decorative xmlns:adec="http://schemas.microsoft.com/office/drawing/2017/decorative" val="1"/>
              </a:ext>
            </a:extLst>
          </p:cNvPr>
          <p:cNvGrpSpPr/>
          <p:nvPr/>
        </p:nvGrpSpPr>
        <p:grpSpPr>
          <a:xfrm>
            <a:off x="1522206" y="1445607"/>
            <a:ext cx="7014209" cy="2195195"/>
            <a:chOff x="1522206" y="1445607"/>
            <a:chExt cx="7014209" cy="2195195"/>
          </a:xfrm>
        </p:grpSpPr>
        <p:sp>
          <p:nvSpPr>
            <p:cNvPr id="5" name="object 5"/>
            <p:cNvSpPr/>
            <p:nvPr/>
          </p:nvSpPr>
          <p:spPr>
            <a:xfrm>
              <a:off x="1522206" y="3572210"/>
              <a:ext cx="7014209" cy="68580"/>
            </a:xfrm>
            <a:custGeom>
              <a:avLst/>
              <a:gdLst/>
              <a:ahLst/>
              <a:cxnLst/>
              <a:rect l="l" t="t" r="r" b="b"/>
              <a:pathLst>
                <a:path w="7014209" h="68579">
                  <a:moveTo>
                    <a:pt x="6945401" y="0"/>
                  </a:moveTo>
                  <a:lnTo>
                    <a:pt x="6945401" y="68580"/>
                  </a:lnTo>
                  <a:lnTo>
                    <a:pt x="6991121" y="45720"/>
                  </a:lnTo>
                  <a:lnTo>
                    <a:pt x="6956831" y="45720"/>
                  </a:lnTo>
                  <a:lnTo>
                    <a:pt x="6956831" y="22860"/>
                  </a:lnTo>
                  <a:lnTo>
                    <a:pt x="6991121" y="22860"/>
                  </a:lnTo>
                  <a:lnTo>
                    <a:pt x="6945401" y="0"/>
                  </a:lnTo>
                  <a:close/>
                </a:path>
                <a:path w="7014209" h="68579">
                  <a:moveTo>
                    <a:pt x="6945401" y="22860"/>
                  </a:moveTo>
                  <a:lnTo>
                    <a:pt x="0" y="22860"/>
                  </a:lnTo>
                  <a:lnTo>
                    <a:pt x="0" y="45720"/>
                  </a:lnTo>
                  <a:lnTo>
                    <a:pt x="6945401" y="45720"/>
                  </a:lnTo>
                  <a:lnTo>
                    <a:pt x="6945401" y="22860"/>
                  </a:lnTo>
                  <a:close/>
                </a:path>
                <a:path w="7014209" h="68579">
                  <a:moveTo>
                    <a:pt x="6991121" y="22860"/>
                  </a:moveTo>
                  <a:lnTo>
                    <a:pt x="6956831" y="22860"/>
                  </a:lnTo>
                  <a:lnTo>
                    <a:pt x="6956831" y="45720"/>
                  </a:lnTo>
                  <a:lnTo>
                    <a:pt x="6991121" y="45720"/>
                  </a:lnTo>
                  <a:lnTo>
                    <a:pt x="7013981" y="34290"/>
                  </a:lnTo>
                  <a:lnTo>
                    <a:pt x="6991121" y="22860"/>
                  </a:lnTo>
                  <a:close/>
                </a:path>
              </a:pathLst>
            </a:custGeom>
            <a:solidFill>
              <a:srgbClr val="000000"/>
            </a:solidFill>
          </p:spPr>
          <p:txBody>
            <a:bodyPr wrap="square" lIns="0" tIns="0" rIns="0" bIns="0" rtlCol="0"/>
            <a:lstStyle/>
            <a:p>
              <a:endParaRPr/>
            </a:p>
          </p:txBody>
        </p:sp>
        <p:pic>
          <p:nvPicPr>
            <p:cNvPr id="6" name="object 6"/>
            <p:cNvPicPr/>
            <p:nvPr/>
          </p:nvPicPr>
          <p:blipFill>
            <a:blip r:embed="rId2" cstate="print"/>
            <a:stretch>
              <a:fillRect/>
            </a:stretch>
          </p:blipFill>
          <p:spPr>
            <a:xfrm>
              <a:off x="6038088" y="2810255"/>
              <a:ext cx="734567" cy="734568"/>
            </a:xfrm>
            <a:prstGeom prst="rect">
              <a:avLst/>
            </a:prstGeom>
          </p:spPr>
        </p:pic>
        <p:sp>
          <p:nvSpPr>
            <p:cNvPr id="7" name="object 7"/>
            <p:cNvSpPr/>
            <p:nvPr/>
          </p:nvSpPr>
          <p:spPr>
            <a:xfrm>
              <a:off x="1751055" y="1450074"/>
              <a:ext cx="1107440" cy="1335405"/>
            </a:xfrm>
            <a:custGeom>
              <a:avLst/>
              <a:gdLst/>
              <a:ahLst/>
              <a:cxnLst/>
              <a:rect l="l" t="t" r="r" b="b"/>
              <a:pathLst>
                <a:path w="1107439" h="1335405">
                  <a:moveTo>
                    <a:pt x="550596" y="0"/>
                  </a:moveTo>
                  <a:lnTo>
                    <a:pt x="505881" y="2712"/>
                  </a:lnTo>
                  <a:lnTo>
                    <a:pt x="461393" y="9020"/>
                  </a:lnTo>
                  <a:lnTo>
                    <a:pt x="417367" y="18931"/>
                  </a:lnTo>
                  <a:lnTo>
                    <a:pt x="374037" y="32447"/>
                  </a:lnTo>
                  <a:lnTo>
                    <a:pt x="331638" y="49574"/>
                  </a:lnTo>
                  <a:lnTo>
                    <a:pt x="290406" y="70316"/>
                  </a:lnTo>
                  <a:lnTo>
                    <a:pt x="250575" y="94678"/>
                  </a:lnTo>
                  <a:lnTo>
                    <a:pt x="212379" y="122664"/>
                  </a:lnTo>
                  <a:lnTo>
                    <a:pt x="176055" y="154280"/>
                  </a:lnTo>
                  <a:lnTo>
                    <a:pt x="142504" y="188823"/>
                  </a:lnTo>
                  <a:lnTo>
                    <a:pt x="112475" y="225433"/>
                  </a:lnTo>
                  <a:lnTo>
                    <a:pt x="85975" y="263874"/>
                  </a:lnTo>
                  <a:lnTo>
                    <a:pt x="63014" y="303912"/>
                  </a:lnTo>
                  <a:lnTo>
                    <a:pt x="43598" y="345312"/>
                  </a:lnTo>
                  <a:lnTo>
                    <a:pt x="27737" y="387839"/>
                  </a:lnTo>
                  <a:lnTo>
                    <a:pt x="15438" y="431259"/>
                  </a:lnTo>
                  <a:lnTo>
                    <a:pt x="6710" y="475336"/>
                  </a:lnTo>
                  <a:lnTo>
                    <a:pt x="1561" y="519836"/>
                  </a:lnTo>
                  <a:lnTo>
                    <a:pt x="0" y="564524"/>
                  </a:lnTo>
                  <a:lnTo>
                    <a:pt x="2033" y="609165"/>
                  </a:lnTo>
                  <a:lnTo>
                    <a:pt x="7670" y="653525"/>
                  </a:lnTo>
                  <a:lnTo>
                    <a:pt x="16920" y="697368"/>
                  </a:lnTo>
                  <a:lnTo>
                    <a:pt x="29789" y="740460"/>
                  </a:lnTo>
                  <a:lnTo>
                    <a:pt x="46287" y="782566"/>
                  </a:lnTo>
                  <a:lnTo>
                    <a:pt x="66421" y="823452"/>
                  </a:lnTo>
                  <a:lnTo>
                    <a:pt x="90200" y="862881"/>
                  </a:lnTo>
                  <a:lnTo>
                    <a:pt x="117632" y="900621"/>
                  </a:lnTo>
                  <a:lnTo>
                    <a:pt x="148725" y="936435"/>
                  </a:lnTo>
                  <a:lnTo>
                    <a:pt x="526283" y="1335215"/>
                  </a:lnTo>
                  <a:lnTo>
                    <a:pt x="931197" y="951840"/>
                  </a:lnTo>
                  <a:lnTo>
                    <a:pt x="964748" y="917297"/>
                  </a:lnTo>
                  <a:lnTo>
                    <a:pt x="994777" y="880688"/>
                  </a:lnTo>
                  <a:lnTo>
                    <a:pt x="1021277" y="842247"/>
                  </a:lnTo>
                  <a:lnTo>
                    <a:pt x="1044238" y="802209"/>
                  </a:lnTo>
                  <a:lnTo>
                    <a:pt x="1063654" y="760810"/>
                  </a:lnTo>
                  <a:lnTo>
                    <a:pt x="1079516" y="718283"/>
                  </a:lnTo>
                  <a:lnTo>
                    <a:pt x="1091814" y="674864"/>
                  </a:lnTo>
                  <a:lnTo>
                    <a:pt x="1100543" y="630788"/>
                  </a:lnTo>
                  <a:lnTo>
                    <a:pt x="1105692" y="586288"/>
                  </a:lnTo>
                  <a:lnTo>
                    <a:pt x="1107254" y="541601"/>
                  </a:lnTo>
                  <a:lnTo>
                    <a:pt x="1105221" y="496960"/>
                  </a:lnTo>
                  <a:lnTo>
                    <a:pt x="1099585" y="452600"/>
                  </a:lnTo>
                  <a:lnTo>
                    <a:pt x="1090336" y="408757"/>
                  </a:lnTo>
                  <a:lnTo>
                    <a:pt x="1077468" y="365665"/>
                  </a:lnTo>
                  <a:lnTo>
                    <a:pt x="1060972" y="323558"/>
                  </a:lnTo>
                  <a:lnTo>
                    <a:pt x="1040839" y="282672"/>
                  </a:lnTo>
                  <a:lnTo>
                    <a:pt x="1017061" y="243242"/>
                  </a:lnTo>
                  <a:lnTo>
                    <a:pt x="989631" y="205501"/>
                  </a:lnTo>
                  <a:lnTo>
                    <a:pt x="958540" y="169685"/>
                  </a:lnTo>
                  <a:lnTo>
                    <a:pt x="924476" y="136684"/>
                  </a:lnTo>
                  <a:lnTo>
                    <a:pt x="888291" y="107233"/>
                  </a:lnTo>
                  <a:lnTo>
                    <a:pt x="850218" y="81337"/>
                  </a:lnTo>
                  <a:lnTo>
                    <a:pt x="810492" y="59001"/>
                  </a:lnTo>
                  <a:lnTo>
                    <a:pt x="769350" y="40229"/>
                  </a:lnTo>
                  <a:lnTo>
                    <a:pt x="727025" y="25027"/>
                  </a:lnTo>
                  <a:lnTo>
                    <a:pt x="683752" y="13398"/>
                  </a:lnTo>
                  <a:lnTo>
                    <a:pt x="639766" y="5347"/>
                  </a:lnTo>
                  <a:lnTo>
                    <a:pt x="595303" y="880"/>
                  </a:lnTo>
                  <a:lnTo>
                    <a:pt x="550596" y="0"/>
                  </a:lnTo>
                  <a:close/>
                </a:path>
              </a:pathLst>
            </a:custGeom>
            <a:solidFill>
              <a:srgbClr val="4472C4"/>
            </a:solidFill>
          </p:spPr>
          <p:txBody>
            <a:bodyPr wrap="square" lIns="0" tIns="0" rIns="0" bIns="0" rtlCol="0"/>
            <a:lstStyle/>
            <a:p>
              <a:endParaRPr/>
            </a:p>
          </p:txBody>
        </p:sp>
        <p:sp>
          <p:nvSpPr>
            <p:cNvPr id="8" name="object 8"/>
            <p:cNvSpPr/>
            <p:nvPr/>
          </p:nvSpPr>
          <p:spPr>
            <a:xfrm>
              <a:off x="1751834" y="1450687"/>
              <a:ext cx="1106805" cy="1334770"/>
            </a:xfrm>
            <a:custGeom>
              <a:avLst/>
              <a:gdLst/>
              <a:ahLst/>
              <a:cxnLst/>
              <a:rect l="l" t="t" r="r" b="b"/>
              <a:pathLst>
                <a:path w="1106805" h="1334770">
                  <a:moveTo>
                    <a:pt x="957840" y="169439"/>
                  </a:moveTo>
                  <a:lnTo>
                    <a:pt x="988927" y="205222"/>
                  </a:lnTo>
                  <a:lnTo>
                    <a:pt x="1016355" y="242931"/>
                  </a:lnTo>
                  <a:lnTo>
                    <a:pt x="1040133" y="282330"/>
                  </a:lnTo>
                  <a:lnTo>
                    <a:pt x="1060269" y="323185"/>
                  </a:lnTo>
                  <a:lnTo>
                    <a:pt x="1076771" y="365261"/>
                  </a:lnTo>
                  <a:lnTo>
                    <a:pt x="1089647" y="408323"/>
                  </a:lnTo>
                  <a:lnTo>
                    <a:pt x="1098906" y="452138"/>
                  </a:lnTo>
                  <a:lnTo>
                    <a:pt x="1104555" y="496469"/>
                  </a:lnTo>
                  <a:lnTo>
                    <a:pt x="1106603" y="541084"/>
                  </a:lnTo>
                  <a:lnTo>
                    <a:pt x="1105057" y="585746"/>
                  </a:lnTo>
                  <a:lnTo>
                    <a:pt x="1099927" y="630221"/>
                  </a:lnTo>
                  <a:lnTo>
                    <a:pt x="1091219" y="674275"/>
                  </a:lnTo>
                  <a:lnTo>
                    <a:pt x="1078942" y="717673"/>
                  </a:lnTo>
                  <a:lnTo>
                    <a:pt x="1063105" y="760181"/>
                  </a:lnTo>
                  <a:lnTo>
                    <a:pt x="1043715" y="801563"/>
                  </a:lnTo>
                  <a:lnTo>
                    <a:pt x="1020780" y="841585"/>
                  </a:lnTo>
                  <a:lnTo>
                    <a:pt x="994309" y="880013"/>
                  </a:lnTo>
                  <a:lnTo>
                    <a:pt x="964310" y="916611"/>
                  </a:lnTo>
                  <a:lnTo>
                    <a:pt x="930790" y="951145"/>
                  </a:lnTo>
                  <a:lnTo>
                    <a:pt x="894014" y="985990"/>
                  </a:lnTo>
                  <a:lnTo>
                    <a:pt x="857238" y="1020835"/>
                  </a:lnTo>
                  <a:lnTo>
                    <a:pt x="820462" y="1055680"/>
                  </a:lnTo>
                  <a:lnTo>
                    <a:pt x="783685" y="1090525"/>
                  </a:lnTo>
                  <a:lnTo>
                    <a:pt x="746909" y="1125370"/>
                  </a:lnTo>
                  <a:lnTo>
                    <a:pt x="710133" y="1160215"/>
                  </a:lnTo>
                  <a:lnTo>
                    <a:pt x="673356" y="1195060"/>
                  </a:lnTo>
                  <a:lnTo>
                    <a:pt x="636580" y="1229905"/>
                  </a:lnTo>
                  <a:lnTo>
                    <a:pt x="599804" y="1264750"/>
                  </a:lnTo>
                  <a:lnTo>
                    <a:pt x="563028" y="1299595"/>
                  </a:lnTo>
                  <a:lnTo>
                    <a:pt x="526251" y="1334440"/>
                  </a:lnTo>
                  <a:lnTo>
                    <a:pt x="491934" y="1298220"/>
                  </a:lnTo>
                  <a:lnTo>
                    <a:pt x="457617" y="1262001"/>
                  </a:lnTo>
                  <a:lnTo>
                    <a:pt x="423300" y="1225782"/>
                  </a:lnTo>
                  <a:lnTo>
                    <a:pt x="388983" y="1189562"/>
                  </a:lnTo>
                  <a:lnTo>
                    <a:pt x="354665" y="1153343"/>
                  </a:lnTo>
                  <a:lnTo>
                    <a:pt x="320348" y="1117124"/>
                  </a:lnTo>
                  <a:lnTo>
                    <a:pt x="286031" y="1080904"/>
                  </a:lnTo>
                  <a:lnTo>
                    <a:pt x="251714" y="1044685"/>
                  </a:lnTo>
                  <a:lnTo>
                    <a:pt x="217397" y="1008466"/>
                  </a:lnTo>
                  <a:lnTo>
                    <a:pt x="183079" y="972246"/>
                  </a:lnTo>
                  <a:lnTo>
                    <a:pt x="148762" y="936027"/>
                  </a:lnTo>
                  <a:lnTo>
                    <a:pt x="117676" y="900244"/>
                  </a:lnTo>
                  <a:lnTo>
                    <a:pt x="90248" y="862535"/>
                  </a:lnTo>
                  <a:lnTo>
                    <a:pt x="66470" y="823136"/>
                  </a:lnTo>
                  <a:lnTo>
                    <a:pt x="46334" y="782281"/>
                  </a:lnTo>
                  <a:lnTo>
                    <a:pt x="29832" y="740205"/>
                  </a:lnTo>
                  <a:lnTo>
                    <a:pt x="16955" y="697143"/>
                  </a:lnTo>
                  <a:lnTo>
                    <a:pt x="7697" y="653328"/>
                  </a:lnTo>
                  <a:lnTo>
                    <a:pt x="2047" y="608997"/>
                  </a:lnTo>
                  <a:lnTo>
                    <a:pt x="0" y="564382"/>
                  </a:lnTo>
                  <a:lnTo>
                    <a:pt x="1545" y="519720"/>
                  </a:lnTo>
                  <a:lnTo>
                    <a:pt x="6676" y="475245"/>
                  </a:lnTo>
                  <a:lnTo>
                    <a:pt x="15383" y="431191"/>
                  </a:lnTo>
                  <a:lnTo>
                    <a:pt x="27660" y="387793"/>
                  </a:lnTo>
                  <a:lnTo>
                    <a:pt x="43497" y="345285"/>
                  </a:lnTo>
                  <a:lnTo>
                    <a:pt x="62887" y="303903"/>
                  </a:lnTo>
                  <a:lnTo>
                    <a:pt x="85822" y="263881"/>
                  </a:lnTo>
                  <a:lnTo>
                    <a:pt x="112293" y="225453"/>
                  </a:lnTo>
                  <a:lnTo>
                    <a:pt x="142292" y="188855"/>
                  </a:lnTo>
                  <a:lnTo>
                    <a:pt x="175812" y="154321"/>
                  </a:lnTo>
                  <a:lnTo>
                    <a:pt x="212103" y="122711"/>
                  </a:lnTo>
                  <a:lnTo>
                    <a:pt x="250265" y="94727"/>
                  </a:lnTo>
                  <a:lnTo>
                    <a:pt x="290063" y="70366"/>
                  </a:lnTo>
                  <a:lnTo>
                    <a:pt x="331263" y="49622"/>
                  </a:lnTo>
                  <a:lnTo>
                    <a:pt x="373630" y="32490"/>
                  </a:lnTo>
                  <a:lnTo>
                    <a:pt x="416929" y="18966"/>
                  </a:lnTo>
                  <a:lnTo>
                    <a:pt x="460926" y="9047"/>
                  </a:lnTo>
                  <a:lnTo>
                    <a:pt x="505385" y="2726"/>
                  </a:lnTo>
                  <a:lnTo>
                    <a:pt x="550072" y="0"/>
                  </a:lnTo>
                  <a:lnTo>
                    <a:pt x="594753" y="863"/>
                  </a:lnTo>
                  <a:lnTo>
                    <a:pt x="639192" y="5313"/>
                  </a:lnTo>
                  <a:lnTo>
                    <a:pt x="683155" y="13343"/>
                  </a:lnTo>
                  <a:lnTo>
                    <a:pt x="726406" y="24949"/>
                  </a:lnTo>
                  <a:lnTo>
                    <a:pt x="768712" y="40128"/>
                  </a:lnTo>
                  <a:lnTo>
                    <a:pt x="809838" y="58873"/>
                  </a:lnTo>
                  <a:lnTo>
                    <a:pt x="849548" y="81182"/>
                  </a:lnTo>
                  <a:lnTo>
                    <a:pt x="887609" y="107049"/>
                  </a:lnTo>
                  <a:lnTo>
                    <a:pt x="923784" y="136469"/>
                  </a:lnTo>
                  <a:lnTo>
                    <a:pt x="957840" y="169439"/>
                  </a:lnTo>
                  <a:close/>
                </a:path>
              </a:pathLst>
            </a:custGeom>
            <a:ln w="10154">
              <a:solidFill>
                <a:srgbClr val="2F528F"/>
              </a:solidFill>
            </a:ln>
          </p:spPr>
          <p:txBody>
            <a:bodyPr wrap="square" lIns="0" tIns="0" rIns="0" bIns="0" rtlCol="0"/>
            <a:lstStyle/>
            <a:p>
              <a:endParaRPr/>
            </a:p>
          </p:txBody>
        </p:sp>
      </p:grpSp>
      <p:sp>
        <p:nvSpPr>
          <p:cNvPr id="10" name="object 10"/>
          <p:cNvSpPr txBox="1"/>
          <p:nvPr/>
        </p:nvSpPr>
        <p:spPr>
          <a:xfrm>
            <a:off x="953874" y="3909453"/>
            <a:ext cx="361632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a:t>
            </a:r>
            <a:r>
              <a:rPr sz="1900" spc="15" dirty="0">
                <a:latin typeface="Times New Roman"/>
                <a:cs typeface="Times New Roman"/>
              </a:rPr>
              <a:t> </a:t>
            </a:r>
            <a:r>
              <a:rPr sz="1900" dirty="0">
                <a:latin typeface="Times New Roman"/>
                <a:cs typeface="Times New Roman"/>
              </a:rPr>
              <a:t>how</a:t>
            </a:r>
            <a:r>
              <a:rPr sz="1900" spc="40" dirty="0">
                <a:latin typeface="Times New Roman"/>
                <a:cs typeface="Times New Roman"/>
              </a:rPr>
              <a:t> </a:t>
            </a:r>
            <a:r>
              <a:rPr sz="1900" dirty="0">
                <a:latin typeface="Times New Roman"/>
                <a:cs typeface="Times New Roman"/>
              </a:rPr>
              <a:t>can</a:t>
            </a:r>
            <a:r>
              <a:rPr sz="1900" spc="25" dirty="0">
                <a:latin typeface="Times New Roman"/>
                <a:cs typeface="Times New Roman"/>
              </a:rPr>
              <a:t> </a:t>
            </a:r>
            <a:r>
              <a:rPr sz="1900" dirty="0">
                <a:latin typeface="Times New Roman"/>
                <a:cs typeface="Times New Roman"/>
              </a:rPr>
              <a:t>we</a:t>
            </a:r>
            <a:r>
              <a:rPr sz="1900" spc="30" dirty="0">
                <a:latin typeface="Times New Roman"/>
                <a:cs typeface="Times New Roman"/>
              </a:rPr>
              <a:t> </a:t>
            </a:r>
            <a:r>
              <a:rPr sz="1900" dirty="0">
                <a:latin typeface="Times New Roman"/>
                <a:cs typeface="Times New Roman"/>
              </a:rPr>
              <a:t>preserve</a:t>
            </a:r>
            <a:r>
              <a:rPr sz="1900" spc="30" dirty="0">
                <a:latin typeface="Times New Roman"/>
                <a:cs typeface="Times New Roman"/>
              </a:rPr>
              <a:t> </a:t>
            </a:r>
            <a:r>
              <a:rPr sz="1900" spc="-10" dirty="0">
                <a:latin typeface="Times New Roman"/>
                <a:cs typeface="Times New Roman"/>
              </a:rPr>
              <a:t>performance?</a:t>
            </a:r>
            <a:endParaRPr sz="1900">
              <a:latin typeface="Times New Roman"/>
              <a:cs typeface="Times New Roman"/>
            </a:endParaRPr>
          </a:p>
        </p:txBody>
      </p:sp>
      <p:sp>
        <p:nvSpPr>
          <p:cNvPr id="9" name="object 9"/>
          <p:cNvSpPr txBox="1"/>
          <p:nvPr/>
        </p:nvSpPr>
        <p:spPr>
          <a:xfrm>
            <a:off x="6019726" y="3863847"/>
            <a:ext cx="3319779"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a:t>
            </a:r>
            <a:r>
              <a:rPr sz="1900" spc="25" dirty="0">
                <a:latin typeface="Times New Roman"/>
                <a:cs typeface="Times New Roman"/>
              </a:rPr>
              <a:t> </a:t>
            </a:r>
            <a:r>
              <a:rPr sz="1900" dirty="0">
                <a:latin typeface="Times New Roman"/>
                <a:cs typeface="Times New Roman"/>
              </a:rPr>
              <a:t>how</a:t>
            </a:r>
            <a:r>
              <a:rPr sz="1900" spc="40" dirty="0">
                <a:latin typeface="Times New Roman"/>
                <a:cs typeface="Times New Roman"/>
              </a:rPr>
              <a:t> </a:t>
            </a:r>
            <a:r>
              <a:rPr sz="1900" dirty="0">
                <a:latin typeface="Times New Roman"/>
                <a:cs typeface="Times New Roman"/>
              </a:rPr>
              <a:t>can</a:t>
            </a:r>
            <a:r>
              <a:rPr sz="1900" spc="25" dirty="0">
                <a:latin typeface="Times New Roman"/>
                <a:cs typeface="Times New Roman"/>
              </a:rPr>
              <a:t> </a:t>
            </a:r>
            <a:r>
              <a:rPr sz="1900" dirty="0">
                <a:latin typeface="Times New Roman"/>
                <a:cs typeface="Times New Roman"/>
              </a:rPr>
              <a:t>we</a:t>
            </a:r>
            <a:r>
              <a:rPr sz="1900" spc="30" dirty="0">
                <a:latin typeface="Times New Roman"/>
                <a:cs typeface="Times New Roman"/>
              </a:rPr>
              <a:t> </a:t>
            </a:r>
            <a:r>
              <a:rPr sz="1900" dirty="0">
                <a:latin typeface="Times New Roman"/>
                <a:cs typeface="Times New Roman"/>
              </a:rPr>
              <a:t>prevent</a:t>
            </a:r>
            <a:r>
              <a:rPr sz="1900" spc="25" dirty="0">
                <a:latin typeface="Times New Roman"/>
                <a:cs typeface="Times New Roman"/>
              </a:rPr>
              <a:t> </a:t>
            </a:r>
            <a:r>
              <a:rPr sz="1900" spc="-10" dirty="0">
                <a:latin typeface="Times New Roman"/>
                <a:cs typeface="Times New Roman"/>
              </a:rPr>
              <a:t>overfitting?</a:t>
            </a:r>
            <a:endParaRPr sz="1900">
              <a:latin typeface="Times New Roman"/>
              <a:cs typeface="Times New Roman"/>
            </a:endParaRPr>
          </a:p>
        </p:txBody>
      </p:sp>
      <p:grpSp>
        <p:nvGrpSpPr>
          <p:cNvPr id="11" name="object 11">
            <a:extLst>
              <a:ext uri="{C183D7F6-B498-43B3-948B-1728B52AA6E4}">
                <adec:decorative xmlns:adec="http://schemas.microsoft.com/office/drawing/2017/decorative" val="1"/>
              </a:ext>
            </a:extLst>
          </p:cNvPr>
          <p:cNvGrpSpPr/>
          <p:nvPr/>
        </p:nvGrpSpPr>
        <p:grpSpPr>
          <a:xfrm>
            <a:off x="1646207" y="4442469"/>
            <a:ext cx="7068820" cy="1837689"/>
            <a:chOff x="1646207" y="4442469"/>
            <a:chExt cx="7068820" cy="1837689"/>
          </a:xfrm>
        </p:grpSpPr>
        <p:pic>
          <p:nvPicPr>
            <p:cNvPr id="12" name="object 12"/>
            <p:cNvPicPr/>
            <p:nvPr/>
          </p:nvPicPr>
          <p:blipFill>
            <a:blip r:embed="rId3" cstate="print"/>
            <a:stretch>
              <a:fillRect/>
            </a:stretch>
          </p:blipFill>
          <p:spPr>
            <a:xfrm>
              <a:off x="1651292" y="5143563"/>
              <a:ext cx="574903" cy="559396"/>
            </a:xfrm>
            <a:prstGeom prst="rect">
              <a:avLst/>
            </a:prstGeom>
          </p:spPr>
        </p:pic>
        <p:sp>
          <p:nvSpPr>
            <p:cNvPr id="13" name="object 13"/>
            <p:cNvSpPr/>
            <p:nvPr/>
          </p:nvSpPr>
          <p:spPr>
            <a:xfrm>
              <a:off x="1651288" y="5143567"/>
              <a:ext cx="575310" cy="560070"/>
            </a:xfrm>
            <a:custGeom>
              <a:avLst/>
              <a:gdLst/>
              <a:ahLst/>
              <a:cxnLst/>
              <a:rect l="l" t="t" r="r" b="b"/>
              <a:pathLst>
                <a:path w="575310" h="560070">
                  <a:moveTo>
                    <a:pt x="0" y="279733"/>
                  </a:moveTo>
                  <a:lnTo>
                    <a:pt x="3762" y="234359"/>
                  </a:lnTo>
                  <a:lnTo>
                    <a:pt x="14656" y="191316"/>
                  </a:lnTo>
                  <a:lnTo>
                    <a:pt x="32088" y="151180"/>
                  </a:lnTo>
                  <a:lnTo>
                    <a:pt x="55468" y="114526"/>
                  </a:lnTo>
                  <a:lnTo>
                    <a:pt x="84203" y="81932"/>
                  </a:lnTo>
                  <a:lnTo>
                    <a:pt x="117701" y="53972"/>
                  </a:lnTo>
                  <a:lnTo>
                    <a:pt x="155370" y="31223"/>
                  </a:lnTo>
                  <a:lnTo>
                    <a:pt x="196619" y="14261"/>
                  </a:lnTo>
                  <a:lnTo>
                    <a:pt x="240855" y="3661"/>
                  </a:lnTo>
                  <a:lnTo>
                    <a:pt x="287487" y="0"/>
                  </a:lnTo>
                  <a:lnTo>
                    <a:pt x="334119" y="3661"/>
                  </a:lnTo>
                  <a:lnTo>
                    <a:pt x="378355" y="14261"/>
                  </a:lnTo>
                  <a:lnTo>
                    <a:pt x="419604" y="31223"/>
                  </a:lnTo>
                  <a:lnTo>
                    <a:pt x="457273" y="53972"/>
                  </a:lnTo>
                  <a:lnTo>
                    <a:pt x="490771" y="81932"/>
                  </a:lnTo>
                  <a:lnTo>
                    <a:pt x="519506" y="114526"/>
                  </a:lnTo>
                  <a:lnTo>
                    <a:pt x="542886" y="151180"/>
                  </a:lnTo>
                  <a:lnTo>
                    <a:pt x="560318" y="191316"/>
                  </a:lnTo>
                  <a:lnTo>
                    <a:pt x="571212" y="234359"/>
                  </a:lnTo>
                  <a:lnTo>
                    <a:pt x="574975" y="279733"/>
                  </a:lnTo>
                  <a:lnTo>
                    <a:pt x="571212" y="325108"/>
                  </a:lnTo>
                  <a:lnTo>
                    <a:pt x="560318" y="368151"/>
                  </a:lnTo>
                  <a:lnTo>
                    <a:pt x="542886" y="408287"/>
                  </a:lnTo>
                  <a:lnTo>
                    <a:pt x="519506" y="444940"/>
                  </a:lnTo>
                  <a:lnTo>
                    <a:pt x="490771" y="477535"/>
                  </a:lnTo>
                  <a:lnTo>
                    <a:pt x="457273" y="505495"/>
                  </a:lnTo>
                  <a:lnTo>
                    <a:pt x="419604" y="528244"/>
                  </a:lnTo>
                  <a:lnTo>
                    <a:pt x="378355" y="545206"/>
                  </a:lnTo>
                  <a:lnTo>
                    <a:pt x="334119" y="555806"/>
                  </a:lnTo>
                  <a:lnTo>
                    <a:pt x="287487" y="559467"/>
                  </a:lnTo>
                  <a:lnTo>
                    <a:pt x="240855" y="555806"/>
                  </a:lnTo>
                  <a:lnTo>
                    <a:pt x="196619" y="545206"/>
                  </a:lnTo>
                  <a:lnTo>
                    <a:pt x="155370" y="528244"/>
                  </a:lnTo>
                  <a:lnTo>
                    <a:pt x="117701" y="505495"/>
                  </a:lnTo>
                  <a:lnTo>
                    <a:pt x="84203" y="477535"/>
                  </a:lnTo>
                  <a:lnTo>
                    <a:pt x="55468" y="444940"/>
                  </a:lnTo>
                  <a:lnTo>
                    <a:pt x="32088" y="408287"/>
                  </a:lnTo>
                  <a:lnTo>
                    <a:pt x="14656" y="368151"/>
                  </a:lnTo>
                  <a:lnTo>
                    <a:pt x="3762" y="325108"/>
                  </a:lnTo>
                  <a:lnTo>
                    <a:pt x="0" y="279733"/>
                  </a:lnTo>
                  <a:close/>
                </a:path>
              </a:pathLst>
            </a:custGeom>
            <a:ln w="10161">
              <a:solidFill>
                <a:srgbClr val="2F528F"/>
              </a:solidFill>
            </a:ln>
          </p:spPr>
          <p:txBody>
            <a:bodyPr wrap="square" lIns="0" tIns="0" rIns="0" bIns="0" rtlCol="0"/>
            <a:lstStyle/>
            <a:p>
              <a:endParaRPr/>
            </a:p>
          </p:txBody>
        </p:sp>
        <p:pic>
          <p:nvPicPr>
            <p:cNvPr id="14" name="object 14"/>
            <p:cNvPicPr/>
            <p:nvPr/>
          </p:nvPicPr>
          <p:blipFill>
            <a:blip r:embed="rId4" cstate="print"/>
            <a:stretch>
              <a:fillRect/>
            </a:stretch>
          </p:blipFill>
          <p:spPr>
            <a:xfrm>
              <a:off x="2102104" y="5030952"/>
              <a:ext cx="799071" cy="774204"/>
            </a:xfrm>
            <a:prstGeom prst="rect">
              <a:avLst/>
            </a:prstGeom>
          </p:spPr>
        </p:pic>
        <p:sp>
          <p:nvSpPr>
            <p:cNvPr id="15" name="object 15"/>
            <p:cNvSpPr/>
            <p:nvPr/>
          </p:nvSpPr>
          <p:spPr>
            <a:xfrm>
              <a:off x="2102104" y="5030950"/>
              <a:ext cx="799465" cy="774700"/>
            </a:xfrm>
            <a:custGeom>
              <a:avLst/>
              <a:gdLst/>
              <a:ahLst/>
              <a:cxnLst/>
              <a:rect l="l" t="t" r="r" b="b"/>
              <a:pathLst>
                <a:path w="799464" h="774700">
                  <a:moveTo>
                    <a:pt x="0" y="387154"/>
                  </a:moveTo>
                  <a:lnTo>
                    <a:pt x="3113" y="338590"/>
                  </a:lnTo>
                  <a:lnTo>
                    <a:pt x="12203" y="291826"/>
                  </a:lnTo>
                  <a:lnTo>
                    <a:pt x="26896" y="247226"/>
                  </a:lnTo>
                  <a:lnTo>
                    <a:pt x="46817" y="205151"/>
                  </a:lnTo>
                  <a:lnTo>
                    <a:pt x="71592" y="165964"/>
                  </a:lnTo>
                  <a:lnTo>
                    <a:pt x="100846" y="130029"/>
                  </a:lnTo>
                  <a:lnTo>
                    <a:pt x="134204" y="97708"/>
                  </a:lnTo>
                  <a:lnTo>
                    <a:pt x="171293" y="69365"/>
                  </a:lnTo>
                  <a:lnTo>
                    <a:pt x="211738" y="45361"/>
                  </a:lnTo>
                  <a:lnTo>
                    <a:pt x="255164" y="26059"/>
                  </a:lnTo>
                  <a:lnTo>
                    <a:pt x="301196" y="11824"/>
                  </a:lnTo>
                  <a:lnTo>
                    <a:pt x="349462" y="3016"/>
                  </a:lnTo>
                  <a:lnTo>
                    <a:pt x="399585" y="0"/>
                  </a:lnTo>
                  <a:lnTo>
                    <a:pt x="449708" y="3016"/>
                  </a:lnTo>
                  <a:lnTo>
                    <a:pt x="497973" y="11824"/>
                  </a:lnTo>
                  <a:lnTo>
                    <a:pt x="544006" y="26059"/>
                  </a:lnTo>
                  <a:lnTo>
                    <a:pt x="587432" y="45361"/>
                  </a:lnTo>
                  <a:lnTo>
                    <a:pt x="627876" y="69365"/>
                  </a:lnTo>
                  <a:lnTo>
                    <a:pt x="664965" y="97708"/>
                  </a:lnTo>
                  <a:lnTo>
                    <a:pt x="698324" y="130029"/>
                  </a:lnTo>
                  <a:lnTo>
                    <a:pt x="727577" y="165964"/>
                  </a:lnTo>
                  <a:lnTo>
                    <a:pt x="752352" y="205151"/>
                  </a:lnTo>
                  <a:lnTo>
                    <a:pt x="772273" y="247226"/>
                  </a:lnTo>
                  <a:lnTo>
                    <a:pt x="786966" y="291826"/>
                  </a:lnTo>
                  <a:lnTo>
                    <a:pt x="796056" y="338590"/>
                  </a:lnTo>
                  <a:lnTo>
                    <a:pt x="799170" y="387154"/>
                  </a:lnTo>
                  <a:lnTo>
                    <a:pt x="796056" y="435718"/>
                  </a:lnTo>
                  <a:lnTo>
                    <a:pt x="786966" y="482481"/>
                  </a:lnTo>
                  <a:lnTo>
                    <a:pt x="772273" y="527082"/>
                  </a:lnTo>
                  <a:lnTo>
                    <a:pt x="752352" y="569157"/>
                  </a:lnTo>
                  <a:lnTo>
                    <a:pt x="727577" y="608343"/>
                  </a:lnTo>
                  <a:lnTo>
                    <a:pt x="698324" y="644279"/>
                  </a:lnTo>
                  <a:lnTo>
                    <a:pt x="664965" y="676599"/>
                  </a:lnTo>
                  <a:lnTo>
                    <a:pt x="627876" y="704943"/>
                  </a:lnTo>
                  <a:lnTo>
                    <a:pt x="587432" y="728947"/>
                  </a:lnTo>
                  <a:lnTo>
                    <a:pt x="544006" y="748248"/>
                  </a:lnTo>
                  <a:lnTo>
                    <a:pt x="497973" y="762484"/>
                  </a:lnTo>
                  <a:lnTo>
                    <a:pt x="449708" y="771292"/>
                  </a:lnTo>
                  <a:lnTo>
                    <a:pt x="399585" y="774308"/>
                  </a:lnTo>
                  <a:lnTo>
                    <a:pt x="349462" y="771292"/>
                  </a:lnTo>
                  <a:lnTo>
                    <a:pt x="301196" y="762484"/>
                  </a:lnTo>
                  <a:lnTo>
                    <a:pt x="255164" y="748248"/>
                  </a:lnTo>
                  <a:lnTo>
                    <a:pt x="211738" y="728947"/>
                  </a:lnTo>
                  <a:lnTo>
                    <a:pt x="171293" y="704943"/>
                  </a:lnTo>
                  <a:lnTo>
                    <a:pt x="134204" y="676599"/>
                  </a:lnTo>
                  <a:lnTo>
                    <a:pt x="100846" y="644279"/>
                  </a:lnTo>
                  <a:lnTo>
                    <a:pt x="71592" y="608343"/>
                  </a:lnTo>
                  <a:lnTo>
                    <a:pt x="46817" y="569157"/>
                  </a:lnTo>
                  <a:lnTo>
                    <a:pt x="26896" y="527082"/>
                  </a:lnTo>
                  <a:lnTo>
                    <a:pt x="12203" y="482481"/>
                  </a:lnTo>
                  <a:lnTo>
                    <a:pt x="3113" y="435718"/>
                  </a:lnTo>
                  <a:lnTo>
                    <a:pt x="0" y="387154"/>
                  </a:lnTo>
                  <a:close/>
                </a:path>
              </a:pathLst>
            </a:custGeom>
            <a:ln w="10161">
              <a:solidFill>
                <a:srgbClr val="2F528F"/>
              </a:solidFill>
            </a:ln>
          </p:spPr>
          <p:txBody>
            <a:bodyPr wrap="square" lIns="0" tIns="0" rIns="0" bIns="0" rtlCol="0"/>
            <a:lstStyle/>
            <a:p>
              <a:endParaRPr/>
            </a:p>
          </p:txBody>
        </p:sp>
        <p:pic>
          <p:nvPicPr>
            <p:cNvPr id="16" name="object 16"/>
            <p:cNvPicPr/>
            <p:nvPr/>
          </p:nvPicPr>
          <p:blipFill>
            <a:blip r:embed="rId5" cstate="print"/>
            <a:stretch>
              <a:fillRect/>
            </a:stretch>
          </p:blipFill>
          <p:spPr>
            <a:xfrm>
              <a:off x="2686227" y="4987747"/>
              <a:ext cx="1010970" cy="871042"/>
            </a:xfrm>
            <a:prstGeom prst="rect">
              <a:avLst/>
            </a:prstGeom>
          </p:spPr>
        </p:pic>
        <p:sp>
          <p:nvSpPr>
            <p:cNvPr id="17" name="object 17"/>
            <p:cNvSpPr/>
            <p:nvPr/>
          </p:nvSpPr>
          <p:spPr>
            <a:xfrm>
              <a:off x="2686222" y="4987751"/>
              <a:ext cx="1011555" cy="871219"/>
            </a:xfrm>
            <a:custGeom>
              <a:avLst/>
              <a:gdLst/>
              <a:ahLst/>
              <a:cxnLst/>
              <a:rect l="l" t="t" r="r" b="b"/>
              <a:pathLst>
                <a:path w="1011554" h="871220">
                  <a:moveTo>
                    <a:pt x="0" y="435570"/>
                  </a:moveTo>
                  <a:lnTo>
                    <a:pt x="2610" y="391035"/>
                  </a:lnTo>
                  <a:lnTo>
                    <a:pt x="10271" y="347787"/>
                  </a:lnTo>
                  <a:lnTo>
                    <a:pt x="22728" y="306044"/>
                  </a:lnTo>
                  <a:lnTo>
                    <a:pt x="39728" y="266026"/>
                  </a:lnTo>
                  <a:lnTo>
                    <a:pt x="61017" y="227951"/>
                  </a:lnTo>
                  <a:lnTo>
                    <a:pt x="86340" y="192038"/>
                  </a:lnTo>
                  <a:lnTo>
                    <a:pt x="115443" y="158507"/>
                  </a:lnTo>
                  <a:lnTo>
                    <a:pt x="148072" y="127575"/>
                  </a:lnTo>
                  <a:lnTo>
                    <a:pt x="183974" y="99463"/>
                  </a:lnTo>
                  <a:lnTo>
                    <a:pt x="222893" y="74388"/>
                  </a:lnTo>
                  <a:lnTo>
                    <a:pt x="264576" y="52570"/>
                  </a:lnTo>
                  <a:lnTo>
                    <a:pt x="308768" y="34229"/>
                  </a:lnTo>
                  <a:lnTo>
                    <a:pt x="355216" y="19582"/>
                  </a:lnTo>
                  <a:lnTo>
                    <a:pt x="403665" y="8849"/>
                  </a:lnTo>
                  <a:lnTo>
                    <a:pt x="453862" y="2248"/>
                  </a:lnTo>
                  <a:lnTo>
                    <a:pt x="505552" y="0"/>
                  </a:lnTo>
                  <a:lnTo>
                    <a:pt x="557242" y="2248"/>
                  </a:lnTo>
                  <a:lnTo>
                    <a:pt x="607438" y="8849"/>
                  </a:lnTo>
                  <a:lnTo>
                    <a:pt x="655888" y="19582"/>
                  </a:lnTo>
                  <a:lnTo>
                    <a:pt x="702336" y="34229"/>
                  </a:lnTo>
                  <a:lnTo>
                    <a:pt x="746528" y="52570"/>
                  </a:lnTo>
                  <a:lnTo>
                    <a:pt x="788211" y="74388"/>
                  </a:lnTo>
                  <a:lnTo>
                    <a:pt x="827130" y="99463"/>
                  </a:lnTo>
                  <a:lnTo>
                    <a:pt x="863031" y="127575"/>
                  </a:lnTo>
                  <a:lnTo>
                    <a:pt x="895661" y="158507"/>
                  </a:lnTo>
                  <a:lnTo>
                    <a:pt x="924764" y="192038"/>
                  </a:lnTo>
                  <a:lnTo>
                    <a:pt x="950087" y="227951"/>
                  </a:lnTo>
                  <a:lnTo>
                    <a:pt x="971375" y="266026"/>
                  </a:lnTo>
                  <a:lnTo>
                    <a:pt x="988376" y="306044"/>
                  </a:lnTo>
                  <a:lnTo>
                    <a:pt x="1000833" y="347787"/>
                  </a:lnTo>
                  <a:lnTo>
                    <a:pt x="1008494" y="391035"/>
                  </a:lnTo>
                  <a:lnTo>
                    <a:pt x="1011104" y="435570"/>
                  </a:lnTo>
                  <a:lnTo>
                    <a:pt x="1008494" y="480104"/>
                  </a:lnTo>
                  <a:lnTo>
                    <a:pt x="1000833" y="523352"/>
                  </a:lnTo>
                  <a:lnTo>
                    <a:pt x="988376" y="565095"/>
                  </a:lnTo>
                  <a:lnTo>
                    <a:pt x="971375" y="605113"/>
                  </a:lnTo>
                  <a:lnTo>
                    <a:pt x="950087" y="643188"/>
                  </a:lnTo>
                  <a:lnTo>
                    <a:pt x="924764" y="679101"/>
                  </a:lnTo>
                  <a:lnTo>
                    <a:pt x="895661" y="712632"/>
                  </a:lnTo>
                  <a:lnTo>
                    <a:pt x="863031" y="743564"/>
                  </a:lnTo>
                  <a:lnTo>
                    <a:pt x="827130" y="771677"/>
                  </a:lnTo>
                  <a:lnTo>
                    <a:pt x="788211" y="796751"/>
                  </a:lnTo>
                  <a:lnTo>
                    <a:pt x="746528" y="818569"/>
                  </a:lnTo>
                  <a:lnTo>
                    <a:pt x="702336" y="836910"/>
                  </a:lnTo>
                  <a:lnTo>
                    <a:pt x="655888" y="851557"/>
                  </a:lnTo>
                  <a:lnTo>
                    <a:pt x="607438" y="862290"/>
                  </a:lnTo>
                  <a:lnTo>
                    <a:pt x="557242" y="868891"/>
                  </a:lnTo>
                  <a:lnTo>
                    <a:pt x="505552" y="871140"/>
                  </a:lnTo>
                  <a:lnTo>
                    <a:pt x="453862" y="868891"/>
                  </a:lnTo>
                  <a:lnTo>
                    <a:pt x="403665" y="862290"/>
                  </a:lnTo>
                  <a:lnTo>
                    <a:pt x="355216" y="851557"/>
                  </a:lnTo>
                  <a:lnTo>
                    <a:pt x="308768" y="836910"/>
                  </a:lnTo>
                  <a:lnTo>
                    <a:pt x="264576" y="818569"/>
                  </a:lnTo>
                  <a:lnTo>
                    <a:pt x="222893" y="796751"/>
                  </a:lnTo>
                  <a:lnTo>
                    <a:pt x="183974" y="771677"/>
                  </a:lnTo>
                  <a:lnTo>
                    <a:pt x="148072" y="743564"/>
                  </a:lnTo>
                  <a:lnTo>
                    <a:pt x="115443" y="712632"/>
                  </a:lnTo>
                  <a:lnTo>
                    <a:pt x="86340" y="679101"/>
                  </a:lnTo>
                  <a:lnTo>
                    <a:pt x="61017" y="643188"/>
                  </a:lnTo>
                  <a:lnTo>
                    <a:pt x="39728" y="605113"/>
                  </a:lnTo>
                  <a:lnTo>
                    <a:pt x="22728" y="565095"/>
                  </a:lnTo>
                  <a:lnTo>
                    <a:pt x="10271" y="523352"/>
                  </a:lnTo>
                  <a:lnTo>
                    <a:pt x="2610" y="480104"/>
                  </a:lnTo>
                  <a:lnTo>
                    <a:pt x="0" y="435570"/>
                  </a:lnTo>
                  <a:close/>
                </a:path>
              </a:pathLst>
            </a:custGeom>
            <a:ln w="10161">
              <a:solidFill>
                <a:srgbClr val="2F528F"/>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3471544" y="4890592"/>
              <a:ext cx="1145717" cy="1043152"/>
            </a:xfrm>
            <a:prstGeom prst="rect">
              <a:avLst/>
            </a:prstGeom>
          </p:spPr>
        </p:pic>
        <p:sp>
          <p:nvSpPr>
            <p:cNvPr id="19" name="object 19"/>
            <p:cNvSpPr/>
            <p:nvPr/>
          </p:nvSpPr>
          <p:spPr>
            <a:xfrm>
              <a:off x="3471541" y="4890594"/>
              <a:ext cx="1146175" cy="1043305"/>
            </a:xfrm>
            <a:custGeom>
              <a:avLst/>
              <a:gdLst/>
              <a:ahLst/>
              <a:cxnLst/>
              <a:rect l="l" t="t" r="r" b="b"/>
              <a:pathLst>
                <a:path w="1146175" h="1043304">
                  <a:moveTo>
                    <a:pt x="0" y="521641"/>
                  </a:moveTo>
                  <a:lnTo>
                    <a:pt x="2103" y="476632"/>
                  </a:lnTo>
                  <a:lnTo>
                    <a:pt x="8297" y="432686"/>
                  </a:lnTo>
                  <a:lnTo>
                    <a:pt x="18411" y="389960"/>
                  </a:lnTo>
                  <a:lnTo>
                    <a:pt x="32272" y="348610"/>
                  </a:lnTo>
                  <a:lnTo>
                    <a:pt x="49708" y="308793"/>
                  </a:lnTo>
                  <a:lnTo>
                    <a:pt x="70548" y="270665"/>
                  </a:lnTo>
                  <a:lnTo>
                    <a:pt x="94620" y="234384"/>
                  </a:lnTo>
                  <a:lnTo>
                    <a:pt x="121751" y="200105"/>
                  </a:lnTo>
                  <a:lnTo>
                    <a:pt x="151769" y="167986"/>
                  </a:lnTo>
                  <a:lnTo>
                    <a:pt x="184503" y="138182"/>
                  </a:lnTo>
                  <a:lnTo>
                    <a:pt x="219781" y="110851"/>
                  </a:lnTo>
                  <a:lnTo>
                    <a:pt x="257430" y="86149"/>
                  </a:lnTo>
                  <a:lnTo>
                    <a:pt x="297279" y="64233"/>
                  </a:lnTo>
                  <a:lnTo>
                    <a:pt x="339155" y="45258"/>
                  </a:lnTo>
                  <a:lnTo>
                    <a:pt x="382887" y="29383"/>
                  </a:lnTo>
                  <a:lnTo>
                    <a:pt x="428303" y="16762"/>
                  </a:lnTo>
                  <a:lnTo>
                    <a:pt x="475230" y="7554"/>
                  </a:lnTo>
                  <a:lnTo>
                    <a:pt x="523497" y="1914"/>
                  </a:lnTo>
                  <a:lnTo>
                    <a:pt x="572932" y="0"/>
                  </a:lnTo>
                  <a:lnTo>
                    <a:pt x="622367" y="1914"/>
                  </a:lnTo>
                  <a:lnTo>
                    <a:pt x="670634" y="7554"/>
                  </a:lnTo>
                  <a:lnTo>
                    <a:pt x="717562" y="16762"/>
                  </a:lnTo>
                  <a:lnTo>
                    <a:pt x="762977" y="29383"/>
                  </a:lnTo>
                  <a:lnTo>
                    <a:pt x="806709" y="45258"/>
                  </a:lnTo>
                  <a:lnTo>
                    <a:pt x="848586" y="64233"/>
                  </a:lnTo>
                  <a:lnTo>
                    <a:pt x="888435" y="86149"/>
                  </a:lnTo>
                  <a:lnTo>
                    <a:pt x="926084" y="110851"/>
                  </a:lnTo>
                  <a:lnTo>
                    <a:pt x="961361" y="138182"/>
                  </a:lnTo>
                  <a:lnTo>
                    <a:pt x="994095" y="167986"/>
                  </a:lnTo>
                  <a:lnTo>
                    <a:pt x="1024114" y="200105"/>
                  </a:lnTo>
                  <a:lnTo>
                    <a:pt x="1051245" y="234384"/>
                  </a:lnTo>
                  <a:lnTo>
                    <a:pt x="1075316" y="270665"/>
                  </a:lnTo>
                  <a:lnTo>
                    <a:pt x="1096156" y="308793"/>
                  </a:lnTo>
                  <a:lnTo>
                    <a:pt x="1113593" y="348610"/>
                  </a:lnTo>
                  <a:lnTo>
                    <a:pt x="1127454" y="389960"/>
                  </a:lnTo>
                  <a:lnTo>
                    <a:pt x="1137568" y="432686"/>
                  </a:lnTo>
                  <a:lnTo>
                    <a:pt x="1143762" y="476632"/>
                  </a:lnTo>
                  <a:lnTo>
                    <a:pt x="1145865" y="521641"/>
                  </a:lnTo>
                  <a:lnTo>
                    <a:pt x="1143762" y="566650"/>
                  </a:lnTo>
                  <a:lnTo>
                    <a:pt x="1137568" y="610596"/>
                  </a:lnTo>
                  <a:lnTo>
                    <a:pt x="1127454" y="653323"/>
                  </a:lnTo>
                  <a:lnTo>
                    <a:pt x="1113593" y="694673"/>
                  </a:lnTo>
                  <a:lnTo>
                    <a:pt x="1096156" y="734490"/>
                  </a:lnTo>
                  <a:lnTo>
                    <a:pt x="1075316" y="772617"/>
                  </a:lnTo>
                  <a:lnTo>
                    <a:pt x="1051245" y="808898"/>
                  </a:lnTo>
                  <a:lnTo>
                    <a:pt x="1024114" y="843177"/>
                  </a:lnTo>
                  <a:lnTo>
                    <a:pt x="994095" y="875296"/>
                  </a:lnTo>
                  <a:lnTo>
                    <a:pt x="961361" y="905100"/>
                  </a:lnTo>
                  <a:lnTo>
                    <a:pt x="926084" y="932431"/>
                  </a:lnTo>
                  <a:lnTo>
                    <a:pt x="888435" y="957133"/>
                  </a:lnTo>
                  <a:lnTo>
                    <a:pt x="848586" y="979050"/>
                  </a:lnTo>
                  <a:lnTo>
                    <a:pt x="806709" y="998024"/>
                  </a:lnTo>
                  <a:lnTo>
                    <a:pt x="762977" y="1013900"/>
                  </a:lnTo>
                  <a:lnTo>
                    <a:pt x="717562" y="1026520"/>
                  </a:lnTo>
                  <a:lnTo>
                    <a:pt x="670634" y="1035728"/>
                  </a:lnTo>
                  <a:lnTo>
                    <a:pt x="622367" y="1041368"/>
                  </a:lnTo>
                  <a:lnTo>
                    <a:pt x="572932" y="1043283"/>
                  </a:lnTo>
                  <a:lnTo>
                    <a:pt x="523497" y="1041368"/>
                  </a:lnTo>
                  <a:lnTo>
                    <a:pt x="475230" y="1035728"/>
                  </a:lnTo>
                  <a:lnTo>
                    <a:pt x="428303" y="1026520"/>
                  </a:lnTo>
                  <a:lnTo>
                    <a:pt x="382887" y="1013900"/>
                  </a:lnTo>
                  <a:lnTo>
                    <a:pt x="339155" y="998024"/>
                  </a:lnTo>
                  <a:lnTo>
                    <a:pt x="297279" y="979050"/>
                  </a:lnTo>
                  <a:lnTo>
                    <a:pt x="257430" y="957133"/>
                  </a:lnTo>
                  <a:lnTo>
                    <a:pt x="219781" y="932431"/>
                  </a:lnTo>
                  <a:lnTo>
                    <a:pt x="184503" y="905100"/>
                  </a:lnTo>
                  <a:lnTo>
                    <a:pt x="151769" y="875296"/>
                  </a:lnTo>
                  <a:lnTo>
                    <a:pt x="121751" y="843177"/>
                  </a:lnTo>
                  <a:lnTo>
                    <a:pt x="94620" y="808898"/>
                  </a:lnTo>
                  <a:lnTo>
                    <a:pt x="70548" y="772617"/>
                  </a:lnTo>
                  <a:lnTo>
                    <a:pt x="49708" y="734490"/>
                  </a:lnTo>
                  <a:lnTo>
                    <a:pt x="32272" y="694673"/>
                  </a:lnTo>
                  <a:lnTo>
                    <a:pt x="18411" y="653323"/>
                  </a:lnTo>
                  <a:lnTo>
                    <a:pt x="8297" y="610596"/>
                  </a:lnTo>
                  <a:lnTo>
                    <a:pt x="2103" y="566650"/>
                  </a:lnTo>
                  <a:lnTo>
                    <a:pt x="0" y="521641"/>
                  </a:lnTo>
                  <a:close/>
                </a:path>
              </a:pathLst>
            </a:custGeom>
            <a:ln w="10161">
              <a:solidFill>
                <a:srgbClr val="2F528F"/>
              </a:solidFill>
            </a:ln>
          </p:spPr>
          <p:txBody>
            <a:bodyPr wrap="square" lIns="0" tIns="0" rIns="0" bIns="0" rtlCol="0"/>
            <a:lstStyle/>
            <a:p>
              <a:endParaRPr/>
            </a:p>
          </p:txBody>
        </p:sp>
        <p:pic>
          <p:nvPicPr>
            <p:cNvPr id="20" name="object 20"/>
            <p:cNvPicPr/>
            <p:nvPr/>
          </p:nvPicPr>
          <p:blipFill>
            <a:blip r:embed="rId7" cstate="print"/>
            <a:stretch>
              <a:fillRect/>
            </a:stretch>
          </p:blipFill>
          <p:spPr>
            <a:xfrm>
              <a:off x="4391609" y="4712919"/>
              <a:ext cx="1368425" cy="1259967"/>
            </a:xfrm>
            <a:prstGeom prst="rect">
              <a:avLst/>
            </a:prstGeom>
          </p:spPr>
        </p:pic>
        <p:sp>
          <p:nvSpPr>
            <p:cNvPr id="21" name="object 21"/>
            <p:cNvSpPr/>
            <p:nvPr/>
          </p:nvSpPr>
          <p:spPr>
            <a:xfrm>
              <a:off x="4391602" y="4712920"/>
              <a:ext cx="1369060" cy="1260475"/>
            </a:xfrm>
            <a:custGeom>
              <a:avLst/>
              <a:gdLst/>
              <a:ahLst/>
              <a:cxnLst/>
              <a:rect l="l" t="t" r="r" b="b"/>
              <a:pathLst>
                <a:path w="1369060" h="1260475">
                  <a:moveTo>
                    <a:pt x="0" y="630060"/>
                  </a:moveTo>
                  <a:lnTo>
                    <a:pt x="1876" y="583038"/>
                  </a:lnTo>
                  <a:lnTo>
                    <a:pt x="7419" y="536954"/>
                  </a:lnTo>
                  <a:lnTo>
                    <a:pt x="16495" y="491931"/>
                  </a:lnTo>
                  <a:lnTo>
                    <a:pt x="28972" y="448090"/>
                  </a:lnTo>
                  <a:lnTo>
                    <a:pt x="44718" y="405554"/>
                  </a:lnTo>
                  <a:lnTo>
                    <a:pt x="63600" y="364443"/>
                  </a:lnTo>
                  <a:lnTo>
                    <a:pt x="85486" y="324879"/>
                  </a:lnTo>
                  <a:lnTo>
                    <a:pt x="110244" y="286986"/>
                  </a:lnTo>
                  <a:lnTo>
                    <a:pt x="137742" y="250883"/>
                  </a:lnTo>
                  <a:lnTo>
                    <a:pt x="167846" y="216694"/>
                  </a:lnTo>
                  <a:lnTo>
                    <a:pt x="200426" y="184540"/>
                  </a:lnTo>
                  <a:lnTo>
                    <a:pt x="235348" y="154543"/>
                  </a:lnTo>
                  <a:lnTo>
                    <a:pt x="272480" y="126824"/>
                  </a:lnTo>
                  <a:lnTo>
                    <a:pt x="311690" y="101506"/>
                  </a:lnTo>
                  <a:lnTo>
                    <a:pt x="352846" y="78710"/>
                  </a:lnTo>
                  <a:lnTo>
                    <a:pt x="395815" y="58559"/>
                  </a:lnTo>
                  <a:lnTo>
                    <a:pt x="440465" y="41173"/>
                  </a:lnTo>
                  <a:lnTo>
                    <a:pt x="486663" y="26676"/>
                  </a:lnTo>
                  <a:lnTo>
                    <a:pt x="534278" y="15188"/>
                  </a:lnTo>
                  <a:lnTo>
                    <a:pt x="583177" y="6831"/>
                  </a:lnTo>
                  <a:lnTo>
                    <a:pt x="633227" y="1728"/>
                  </a:lnTo>
                  <a:lnTo>
                    <a:pt x="684297" y="0"/>
                  </a:lnTo>
                  <a:lnTo>
                    <a:pt x="735367" y="1728"/>
                  </a:lnTo>
                  <a:lnTo>
                    <a:pt x="785418" y="6831"/>
                  </a:lnTo>
                  <a:lnTo>
                    <a:pt x="834317" y="15188"/>
                  </a:lnTo>
                  <a:lnTo>
                    <a:pt x="881932" y="26676"/>
                  </a:lnTo>
                  <a:lnTo>
                    <a:pt x="928130" y="41173"/>
                  </a:lnTo>
                  <a:lnTo>
                    <a:pt x="972780" y="58559"/>
                  </a:lnTo>
                  <a:lnTo>
                    <a:pt x="1015749" y="78710"/>
                  </a:lnTo>
                  <a:lnTo>
                    <a:pt x="1056905" y="101506"/>
                  </a:lnTo>
                  <a:lnTo>
                    <a:pt x="1096115" y="126824"/>
                  </a:lnTo>
                  <a:lnTo>
                    <a:pt x="1133247" y="154543"/>
                  </a:lnTo>
                  <a:lnTo>
                    <a:pt x="1168169" y="184540"/>
                  </a:lnTo>
                  <a:lnTo>
                    <a:pt x="1200749" y="216694"/>
                  </a:lnTo>
                  <a:lnTo>
                    <a:pt x="1230853" y="250883"/>
                  </a:lnTo>
                  <a:lnTo>
                    <a:pt x="1258351" y="286986"/>
                  </a:lnTo>
                  <a:lnTo>
                    <a:pt x="1283109" y="324879"/>
                  </a:lnTo>
                  <a:lnTo>
                    <a:pt x="1304995" y="364443"/>
                  </a:lnTo>
                  <a:lnTo>
                    <a:pt x="1323877" y="405554"/>
                  </a:lnTo>
                  <a:lnTo>
                    <a:pt x="1339623" y="448090"/>
                  </a:lnTo>
                  <a:lnTo>
                    <a:pt x="1352100" y="491931"/>
                  </a:lnTo>
                  <a:lnTo>
                    <a:pt x="1361176" y="536954"/>
                  </a:lnTo>
                  <a:lnTo>
                    <a:pt x="1366718" y="583038"/>
                  </a:lnTo>
                  <a:lnTo>
                    <a:pt x="1368595" y="630060"/>
                  </a:lnTo>
                  <a:lnTo>
                    <a:pt x="1366718" y="677082"/>
                  </a:lnTo>
                  <a:lnTo>
                    <a:pt x="1361176" y="723166"/>
                  </a:lnTo>
                  <a:lnTo>
                    <a:pt x="1352100" y="768189"/>
                  </a:lnTo>
                  <a:lnTo>
                    <a:pt x="1339623" y="812030"/>
                  </a:lnTo>
                  <a:lnTo>
                    <a:pt x="1323877" y="854567"/>
                  </a:lnTo>
                  <a:lnTo>
                    <a:pt x="1304995" y="895678"/>
                  </a:lnTo>
                  <a:lnTo>
                    <a:pt x="1283109" y="935241"/>
                  </a:lnTo>
                  <a:lnTo>
                    <a:pt x="1258351" y="973135"/>
                  </a:lnTo>
                  <a:lnTo>
                    <a:pt x="1230853" y="1009237"/>
                  </a:lnTo>
                  <a:lnTo>
                    <a:pt x="1200749" y="1043426"/>
                  </a:lnTo>
                  <a:lnTo>
                    <a:pt x="1168169" y="1075580"/>
                  </a:lnTo>
                  <a:lnTo>
                    <a:pt x="1133247" y="1105578"/>
                  </a:lnTo>
                  <a:lnTo>
                    <a:pt x="1096115" y="1133296"/>
                  </a:lnTo>
                  <a:lnTo>
                    <a:pt x="1056905" y="1158614"/>
                  </a:lnTo>
                  <a:lnTo>
                    <a:pt x="1015749" y="1181410"/>
                  </a:lnTo>
                  <a:lnTo>
                    <a:pt x="972780" y="1201562"/>
                  </a:lnTo>
                  <a:lnTo>
                    <a:pt x="928130" y="1218947"/>
                  </a:lnTo>
                  <a:lnTo>
                    <a:pt x="881932" y="1233445"/>
                  </a:lnTo>
                  <a:lnTo>
                    <a:pt x="834317" y="1244933"/>
                  </a:lnTo>
                  <a:lnTo>
                    <a:pt x="785418" y="1253290"/>
                  </a:lnTo>
                  <a:lnTo>
                    <a:pt x="735367" y="1258393"/>
                  </a:lnTo>
                  <a:lnTo>
                    <a:pt x="684297" y="1260121"/>
                  </a:lnTo>
                  <a:lnTo>
                    <a:pt x="633227" y="1258393"/>
                  </a:lnTo>
                  <a:lnTo>
                    <a:pt x="583177" y="1253290"/>
                  </a:lnTo>
                  <a:lnTo>
                    <a:pt x="534278" y="1244933"/>
                  </a:lnTo>
                  <a:lnTo>
                    <a:pt x="486663" y="1233445"/>
                  </a:lnTo>
                  <a:lnTo>
                    <a:pt x="440465" y="1218947"/>
                  </a:lnTo>
                  <a:lnTo>
                    <a:pt x="395815" y="1201562"/>
                  </a:lnTo>
                  <a:lnTo>
                    <a:pt x="352846" y="1181410"/>
                  </a:lnTo>
                  <a:lnTo>
                    <a:pt x="311690" y="1158614"/>
                  </a:lnTo>
                  <a:lnTo>
                    <a:pt x="272480" y="1133296"/>
                  </a:lnTo>
                  <a:lnTo>
                    <a:pt x="235348" y="1105578"/>
                  </a:lnTo>
                  <a:lnTo>
                    <a:pt x="200426" y="1075580"/>
                  </a:lnTo>
                  <a:lnTo>
                    <a:pt x="167846" y="1043426"/>
                  </a:lnTo>
                  <a:lnTo>
                    <a:pt x="137742" y="1009237"/>
                  </a:lnTo>
                  <a:lnTo>
                    <a:pt x="110244" y="973135"/>
                  </a:lnTo>
                  <a:lnTo>
                    <a:pt x="85486" y="935241"/>
                  </a:lnTo>
                  <a:lnTo>
                    <a:pt x="63600" y="895678"/>
                  </a:lnTo>
                  <a:lnTo>
                    <a:pt x="44718" y="854567"/>
                  </a:lnTo>
                  <a:lnTo>
                    <a:pt x="28972" y="812030"/>
                  </a:lnTo>
                  <a:lnTo>
                    <a:pt x="16495" y="768189"/>
                  </a:lnTo>
                  <a:lnTo>
                    <a:pt x="7419" y="723166"/>
                  </a:lnTo>
                  <a:lnTo>
                    <a:pt x="1876" y="677082"/>
                  </a:lnTo>
                  <a:lnTo>
                    <a:pt x="0" y="630060"/>
                  </a:lnTo>
                  <a:close/>
                </a:path>
              </a:pathLst>
            </a:custGeom>
            <a:ln w="10161">
              <a:solidFill>
                <a:srgbClr val="2F528F"/>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5485282" y="4605832"/>
              <a:ext cx="1653247" cy="1474139"/>
            </a:xfrm>
            <a:prstGeom prst="rect">
              <a:avLst/>
            </a:prstGeom>
          </p:spPr>
        </p:pic>
        <p:sp>
          <p:nvSpPr>
            <p:cNvPr id="23" name="object 23"/>
            <p:cNvSpPr/>
            <p:nvPr/>
          </p:nvSpPr>
          <p:spPr>
            <a:xfrm>
              <a:off x="5485277" y="4605832"/>
              <a:ext cx="1653539" cy="1474470"/>
            </a:xfrm>
            <a:custGeom>
              <a:avLst/>
              <a:gdLst/>
              <a:ahLst/>
              <a:cxnLst/>
              <a:rect l="l" t="t" r="r" b="b"/>
              <a:pathLst>
                <a:path w="1653540" h="1474470">
                  <a:moveTo>
                    <a:pt x="0" y="737162"/>
                  </a:moveTo>
                  <a:lnTo>
                    <a:pt x="1508" y="692256"/>
                  </a:lnTo>
                  <a:lnTo>
                    <a:pt x="5977" y="648062"/>
                  </a:lnTo>
                  <a:lnTo>
                    <a:pt x="13319" y="604656"/>
                  </a:lnTo>
                  <a:lnTo>
                    <a:pt x="23448" y="562116"/>
                  </a:lnTo>
                  <a:lnTo>
                    <a:pt x="36278" y="520519"/>
                  </a:lnTo>
                  <a:lnTo>
                    <a:pt x="51722" y="479942"/>
                  </a:lnTo>
                  <a:lnTo>
                    <a:pt x="69693" y="440462"/>
                  </a:lnTo>
                  <a:lnTo>
                    <a:pt x="90105" y="402156"/>
                  </a:lnTo>
                  <a:lnTo>
                    <a:pt x="112872" y="365102"/>
                  </a:lnTo>
                  <a:lnTo>
                    <a:pt x="137907" y="329376"/>
                  </a:lnTo>
                  <a:lnTo>
                    <a:pt x="165124" y="295055"/>
                  </a:lnTo>
                  <a:lnTo>
                    <a:pt x="194436" y="262218"/>
                  </a:lnTo>
                  <a:lnTo>
                    <a:pt x="225756" y="230939"/>
                  </a:lnTo>
                  <a:lnTo>
                    <a:pt x="258999" y="201298"/>
                  </a:lnTo>
                  <a:lnTo>
                    <a:pt x="294078" y="173371"/>
                  </a:lnTo>
                  <a:lnTo>
                    <a:pt x="330905" y="147235"/>
                  </a:lnTo>
                  <a:lnTo>
                    <a:pt x="369396" y="122967"/>
                  </a:lnTo>
                  <a:lnTo>
                    <a:pt x="409463" y="100644"/>
                  </a:lnTo>
                  <a:lnTo>
                    <a:pt x="451019" y="80343"/>
                  </a:lnTo>
                  <a:lnTo>
                    <a:pt x="493979" y="62143"/>
                  </a:lnTo>
                  <a:lnTo>
                    <a:pt x="538256" y="46118"/>
                  </a:lnTo>
                  <a:lnTo>
                    <a:pt x="583763" y="32348"/>
                  </a:lnTo>
                  <a:lnTo>
                    <a:pt x="630414" y="20908"/>
                  </a:lnTo>
                  <a:lnTo>
                    <a:pt x="678123" y="11876"/>
                  </a:lnTo>
                  <a:lnTo>
                    <a:pt x="726802" y="5329"/>
                  </a:lnTo>
                  <a:lnTo>
                    <a:pt x="776366" y="1345"/>
                  </a:lnTo>
                  <a:lnTo>
                    <a:pt x="826728" y="0"/>
                  </a:lnTo>
                  <a:lnTo>
                    <a:pt x="877091" y="1345"/>
                  </a:lnTo>
                  <a:lnTo>
                    <a:pt x="926655" y="5329"/>
                  </a:lnTo>
                  <a:lnTo>
                    <a:pt x="975334" y="11876"/>
                  </a:lnTo>
                  <a:lnTo>
                    <a:pt x="1023043" y="20908"/>
                  </a:lnTo>
                  <a:lnTo>
                    <a:pt x="1069694" y="32348"/>
                  </a:lnTo>
                  <a:lnTo>
                    <a:pt x="1115201" y="46118"/>
                  </a:lnTo>
                  <a:lnTo>
                    <a:pt x="1159478" y="62143"/>
                  </a:lnTo>
                  <a:lnTo>
                    <a:pt x="1202438" y="80343"/>
                  </a:lnTo>
                  <a:lnTo>
                    <a:pt x="1243995" y="100644"/>
                  </a:lnTo>
                  <a:lnTo>
                    <a:pt x="1284062" y="122967"/>
                  </a:lnTo>
                  <a:lnTo>
                    <a:pt x="1322552" y="147235"/>
                  </a:lnTo>
                  <a:lnTo>
                    <a:pt x="1359380" y="173371"/>
                  </a:lnTo>
                  <a:lnTo>
                    <a:pt x="1394459" y="201298"/>
                  </a:lnTo>
                  <a:lnTo>
                    <a:pt x="1427701" y="230939"/>
                  </a:lnTo>
                  <a:lnTo>
                    <a:pt x="1459022" y="262218"/>
                  </a:lnTo>
                  <a:lnTo>
                    <a:pt x="1488334" y="295055"/>
                  </a:lnTo>
                  <a:lnTo>
                    <a:pt x="1515550" y="329376"/>
                  </a:lnTo>
                  <a:lnTo>
                    <a:pt x="1540585" y="365102"/>
                  </a:lnTo>
                  <a:lnTo>
                    <a:pt x="1563352" y="402156"/>
                  </a:lnTo>
                  <a:lnTo>
                    <a:pt x="1583765" y="440462"/>
                  </a:lnTo>
                  <a:lnTo>
                    <a:pt x="1601736" y="479942"/>
                  </a:lnTo>
                  <a:lnTo>
                    <a:pt x="1617180" y="520519"/>
                  </a:lnTo>
                  <a:lnTo>
                    <a:pt x="1630009" y="562116"/>
                  </a:lnTo>
                  <a:lnTo>
                    <a:pt x="1640138" y="604656"/>
                  </a:lnTo>
                  <a:lnTo>
                    <a:pt x="1647481" y="648062"/>
                  </a:lnTo>
                  <a:lnTo>
                    <a:pt x="1651949" y="692256"/>
                  </a:lnTo>
                  <a:lnTo>
                    <a:pt x="1653458" y="737162"/>
                  </a:lnTo>
                  <a:lnTo>
                    <a:pt x="1651949" y="782068"/>
                  </a:lnTo>
                  <a:lnTo>
                    <a:pt x="1647481" y="826262"/>
                  </a:lnTo>
                  <a:lnTo>
                    <a:pt x="1640138" y="869668"/>
                  </a:lnTo>
                  <a:lnTo>
                    <a:pt x="1630009" y="912208"/>
                  </a:lnTo>
                  <a:lnTo>
                    <a:pt x="1617180" y="953805"/>
                  </a:lnTo>
                  <a:lnTo>
                    <a:pt x="1601736" y="994382"/>
                  </a:lnTo>
                  <a:lnTo>
                    <a:pt x="1583765" y="1033862"/>
                  </a:lnTo>
                  <a:lnTo>
                    <a:pt x="1563352" y="1072168"/>
                  </a:lnTo>
                  <a:lnTo>
                    <a:pt x="1540585" y="1109222"/>
                  </a:lnTo>
                  <a:lnTo>
                    <a:pt x="1515550" y="1144948"/>
                  </a:lnTo>
                  <a:lnTo>
                    <a:pt x="1488334" y="1179269"/>
                  </a:lnTo>
                  <a:lnTo>
                    <a:pt x="1459022" y="1212106"/>
                  </a:lnTo>
                  <a:lnTo>
                    <a:pt x="1427701" y="1243385"/>
                  </a:lnTo>
                  <a:lnTo>
                    <a:pt x="1394459" y="1273026"/>
                  </a:lnTo>
                  <a:lnTo>
                    <a:pt x="1359380" y="1300953"/>
                  </a:lnTo>
                  <a:lnTo>
                    <a:pt x="1322552" y="1327089"/>
                  </a:lnTo>
                  <a:lnTo>
                    <a:pt x="1284062" y="1351357"/>
                  </a:lnTo>
                  <a:lnTo>
                    <a:pt x="1243995" y="1373680"/>
                  </a:lnTo>
                  <a:lnTo>
                    <a:pt x="1202438" y="1393981"/>
                  </a:lnTo>
                  <a:lnTo>
                    <a:pt x="1159478" y="1412182"/>
                  </a:lnTo>
                  <a:lnTo>
                    <a:pt x="1115201" y="1428206"/>
                  </a:lnTo>
                  <a:lnTo>
                    <a:pt x="1069694" y="1441976"/>
                  </a:lnTo>
                  <a:lnTo>
                    <a:pt x="1023043" y="1453416"/>
                  </a:lnTo>
                  <a:lnTo>
                    <a:pt x="975334" y="1462448"/>
                  </a:lnTo>
                  <a:lnTo>
                    <a:pt x="926655" y="1468995"/>
                  </a:lnTo>
                  <a:lnTo>
                    <a:pt x="877091" y="1472979"/>
                  </a:lnTo>
                  <a:lnTo>
                    <a:pt x="826728" y="1474325"/>
                  </a:lnTo>
                  <a:lnTo>
                    <a:pt x="776366" y="1472979"/>
                  </a:lnTo>
                  <a:lnTo>
                    <a:pt x="726802" y="1468995"/>
                  </a:lnTo>
                  <a:lnTo>
                    <a:pt x="678123" y="1462448"/>
                  </a:lnTo>
                  <a:lnTo>
                    <a:pt x="630414" y="1453416"/>
                  </a:lnTo>
                  <a:lnTo>
                    <a:pt x="583763" y="1441976"/>
                  </a:lnTo>
                  <a:lnTo>
                    <a:pt x="538256" y="1428206"/>
                  </a:lnTo>
                  <a:lnTo>
                    <a:pt x="493979" y="1412182"/>
                  </a:lnTo>
                  <a:lnTo>
                    <a:pt x="451019" y="1393981"/>
                  </a:lnTo>
                  <a:lnTo>
                    <a:pt x="409463" y="1373680"/>
                  </a:lnTo>
                  <a:lnTo>
                    <a:pt x="369396" y="1351357"/>
                  </a:lnTo>
                  <a:lnTo>
                    <a:pt x="330905" y="1327089"/>
                  </a:lnTo>
                  <a:lnTo>
                    <a:pt x="294078" y="1300953"/>
                  </a:lnTo>
                  <a:lnTo>
                    <a:pt x="258999" y="1273026"/>
                  </a:lnTo>
                  <a:lnTo>
                    <a:pt x="225756" y="1243385"/>
                  </a:lnTo>
                  <a:lnTo>
                    <a:pt x="194436" y="1212106"/>
                  </a:lnTo>
                  <a:lnTo>
                    <a:pt x="165124" y="1179269"/>
                  </a:lnTo>
                  <a:lnTo>
                    <a:pt x="137907" y="1144948"/>
                  </a:lnTo>
                  <a:lnTo>
                    <a:pt x="112872" y="1109222"/>
                  </a:lnTo>
                  <a:lnTo>
                    <a:pt x="90105" y="1072168"/>
                  </a:lnTo>
                  <a:lnTo>
                    <a:pt x="69693" y="1033862"/>
                  </a:lnTo>
                  <a:lnTo>
                    <a:pt x="51722" y="994382"/>
                  </a:lnTo>
                  <a:lnTo>
                    <a:pt x="36278" y="953805"/>
                  </a:lnTo>
                  <a:lnTo>
                    <a:pt x="23448" y="912208"/>
                  </a:lnTo>
                  <a:lnTo>
                    <a:pt x="13319" y="869668"/>
                  </a:lnTo>
                  <a:lnTo>
                    <a:pt x="5977" y="826262"/>
                  </a:lnTo>
                  <a:lnTo>
                    <a:pt x="1508" y="782068"/>
                  </a:lnTo>
                  <a:lnTo>
                    <a:pt x="0" y="737162"/>
                  </a:lnTo>
                  <a:close/>
                </a:path>
              </a:pathLst>
            </a:custGeom>
            <a:ln w="10161">
              <a:solidFill>
                <a:srgbClr val="2F528F"/>
              </a:solidFill>
            </a:ln>
          </p:spPr>
          <p:txBody>
            <a:bodyPr wrap="square" lIns="0" tIns="0" rIns="0" bIns="0" rtlCol="0"/>
            <a:lstStyle/>
            <a:p>
              <a:endParaRPr/>
            </a:p>
          </p:txBody>
        </p:sp>
        <p:pic>
          <p:nvPicPr>
            <p:cNvPr id="24" name="object 24"/>
            <p:cNvPicPr/>
            <p:nvPr/>
          </p:nvPicPr>
          <p:blipFill>
            <a:blip r:embed="rId9" cstate="print"/>
            <a:stretch>
              <a:fillRect/>
            </a:stretch>
          </p:blipFill>
          <p:spPr>
            <a:xfrm>
              <a:off x="6680086" y="4447552"/>
              <a:ext cx="2029066" cy="1827263"/>
            </a:xfrm>
            <a:prstGeom prst="rect">
              <a:avLst/>
            </a:prstGeom>
          </p:spPr>
        </p:pic>
        <p:sp>
          <p:nvSpPr>
            <p:cNvPr id="25" name="object 25"/>
            <p:cNvSpPr/>
            <p:nvPr/>
          </p:nvSpPr>
          <p:spPr>
            <a:xfrm>
              <a:off x="6680089" y="4447550"/>
              <a:ext cx="2029460" cy="1827530"/>
            </a:xfrm>
            <a:custGeom>
              <a:avLst/>
              <a:gdLst/>
              <a:ahLst/>
              <a:cxnLst/>
              <a:rect l="l" t="t" r="r" b="b"/>
              <a:pathLst>
                <a:path w="2029459" h="1827529">
                  <a:moveTo>
                    <a:pt x="0" y="913744"/>
                  </a:moveTo>
                  <a:lnTo>
                    <a:pt x="1241" y="868139"/>
                  </a:lnTo>
                  <a:lnTo>
                    <a:pt x="4928" y="823113"/>
                  </a:lnTo>
                  <a:lnTo>
                    <a:pt x="11001" y="778718"/>
                  </a:lnTo>
                  <a:lnTo>
                    <a:pt x="19403" y="735006"/>
                  </a:lnTo>
                  <a:lnTo>
                    <a:pt x="30075" y="692030"/>
                  </a:lnTo>
                  <a:lnTo>
                    <a:pt x="42959" y="649843"/>
                  </a:lnTo>
                  <a:lnTo>
                    <a:pt x="57997" y="608496"/>
                  </a:lnTo>
                  <a:lnTo>
                    <a:pt x="75132" y="568041"/>
                  </a:lnTo>
                  <a:lnTo>
                    <a:pt x="94304" y="528532"/>
                  </a:lnTo>
                  <a:lnTo>
                    <a:pt x="115456" y="490021"/>
                  </a:lnTo>
                  <a:lnTo>
                    <a:pt x="138530" y="452560"/>
                  </a:lnTo>
                  <a:lnTo>
                    <a:pt x="163467" y="416201"/>
                  </a:lnTo>
                  <a:lnTo>
                    <a:pt x="190209" y="380996"/>
                  </a:lnTo>
                  <a:lnTo>
                    <a:pt x="218699" y="346999"/>
                  </a:lnTo>
                  <a:lnTo>
                    <a:pt x="248877" y="314261"/>
                  </a:lnTo>
                  <a:lnTo>
                    <a:pt x="280687" y="282834"/>
                  </a:lnTo>
                  <a:lnTo>
                    <a:pt x="314069" y="252772"/>
                  </a:lnTo>
                  <a:lnTo>
                    <a:pt x="348966" y="224126"/>
                  </a:lnTo>
                  <a:lnTo>
                    <a:pt x="385320" y="196948"/>
                  </a:lnTo>
                  <a:lnTo>
                    <a:pt x="423072" y="171292"/>
                  </a:lnTo>
                  <a:lnTo>
                    <a:pt x="462165" y="147209"/>
                  </a:lnTo>
                  <a:lnTo>
                    <a:pt x="502539" y="124752"/>
                  </a:lnTo>
                  <a:lnTo>
                    <a:pt x="544137" y="103974"/>
                  </a:lnTo>
                  <a:lnTo>
                    <a:pt x="586902" y="84925"/>
                  </a:lnTo>
                  <a:lnTo>
                    <a:pt x="630774" y="67660"/>
                  </a:lnTo>
                  <a:lnTo>
                    <a:pt x="675696" y="52229"/>
                  </a:lnTo>
                  <a:lnTo>
                    <a:pt x="721609" y="38687"/>
                  </a:lnTo>
                  <a:lnTo>
                    <a:pt x="768456" y="27084"/>
                  </a:lnTo>
                  <a:lnTo>
                    <a:pt x="816178" y="17473"/>
                  </a:lnTo>
                  <a:lnTo>
                    <a:pt x="864717" y="9907"/>
                  </a:lnTo>
                  <a:lnTo>
                    <a:pt x="914015" y="4438"/>
                  </a:lnTo>
                  <a:lnTo>
                    <a:pt x="964014" y="1118"/>
                  </a:lnTo>
                  <a:lnTo>
                    <a:pt x="1014655" y="0"/>
                  </a:lnTo>
                  <a:lnTo>
                    <a:pt x="1065297" y="1118"/>
                  </a:lnTo>
                  <a:lnTo>
                    <a:pt x="1115295" y="4438"/>
                  </a:lnTo>
                  <a:lnTo>
                    <a:pt x="1164593" y="9907"/>
                  </a:lnTo>
                  <a:lnTo>
                    <a:pt x="1213132" y="17473"/>
                  </a:lnTo>
                  <a:lnTo>
                    <a:pt x="1260854" y="27084"/>
                  </a:lnTo>
                  <a:lnTo>
                    <a:pt x="1307701" y="38687"/>
                  </a:lnTo>
                  <a:lnTo>
                    <a:pt x="1353614" y="52229"/>
                  </a:lnTo>
                  <a:lnTo>
                    <a:pt x="1398536" y="67660"/>
                  </a:lnTo>
                  <a:lnTo>
                    <a:pt x="1442408" y="84925"/>
                  </a:lnTo>
                  <a:lnTo>
                    <a:pt x="1485173" y="103974"/>
                  </a:lnTo>
                  <a:lnTo>
                    <a:pt x="1526771" y="124752"/>
                  </a:lnTo>
                  <a:lnTo>
                    <a:pt x="1567146" y="147209"/>
                  </a:lnTo>
                  <a:lnTo>
                    <a:pt x="1606238" y="171292"/>
                  </a:lnTo>
                  <a:lnTo>
                    <a:pt x="1643990" y="196948"/>
                  </a:lnTo>
                  <a:lnTo>
                    <a:pt x="1680344" y="224126"/>
                  </a:lnTo>
                  <a:lnTo>
                    <a:pt x="1715241" y="252772"/>
                  </a:lnTo>
                  <a:lnTo>
                    <a:pt x="1748623" y="282834"/>
                  </a:lnTo>
                  <a:lnTo>
                    <a:pt x="1780433" y="314261"/>
                  </a:lnTo>
                  <a:lnTo>
                    <a:pt x="1810611" y="346999"/>
                  </a:lnTo>
                  <a:lnTo>
                    <a:pt x="1839101" y="380996"/>
                  </a:lnTo>
                  <a:lnTo>
                    <a:pt x="1865843" y="416201"/>
                  </a:lnTo>
                  <a:lnTo>
                    <a:pt x="1890780" y="452560"/>
                  </a:lnTo>
                  <a:lnTo>
                    <a:pt x="1913854" y="490021"/>
                  </a:lnTo>
                  <a:lnTo>
                    <a:pt x="1935006" y="528532"/>
                  </a:lnTo>
                  <a:lnTo>
                    <a:pt x="1954178" y="568041"/>
                  </a:lnTo>
                  <a:lnTo>
                    <a:pt x="1971313" y="608496"/>
                  </a:lnTo>
                  <a:lnTo>
                    <a:pt x="1986351" y="649843"/>
                  </a:lnTo>
                  <a:lnTo>
                    <a:pt x="1999235" y="692030"/>
                  </a:lnTo>
                  <a:lnTo>
                    <a:pt x="2009908" y="735006"/>
                  </a:lnTo>
                  <a:lnTo>
                    <a:pt x="2018309" y="778718"/>
                  </a:lnTo>
                  <a:lnTo>
                    <a:pt x="2024382" y="823113"/>
                  </a:lnTo>
                  <a:lnTo>
                    <a:pt x="2028069" y="868139"/>
                  </a:lnTo>
                  <a:lnTo>
                    <a:pt x="2029311" y="913744"/>
                  </a:lnTo>
                  <a:lnTo>
                    <a:pt x="2028069" y="959349"/>
                  </a:lnTo>
                  <a:lnTo>
                    <a:pt x="2024382" y="1004376"/>
                  </a:lnTo>
                  <a:lnTo>
                    <a:pt x="2018309" y="1048771"/>
                  </a:lnTo>
                  <a:lnTo>
                    <a:pt x="2009908" y="1092482"/>
                  </a:lnTo>
                  <a:lnTo>
                    <a:pt x="1999235" y="1135458"/>
                  </a:lnTo>
                  <a:lnTo>
                    <a:pt x="1986351" y="1177646"/>
                  </a:lnTo>
                  <a:lnTo>
                    <a:pt x="1971313" y="1218993"/>
                  </a:lnTo>
                  <a:lnTo>
                    <a:pt x="1954178" y="1259447"/>
                  </a:lnTo>
                  <a:lnTo>
                    <a:pt x="1935006" y="1298956"/>
                  </a:lnTo>
                  <a:lnTo>
                    <a:pt x="1913854" y="1337468"/>
                  </a:lnTo>
                  <a:lnTo>
                    <a:pt x="1890780" y="1374929"/>
                  </a:lnTo>
                  <a:lnTo>
                    <a:pt x="1865843" y="1411288"/>
                  </a:lnTo>
                  <a:lnTo>
                    <a:pt x="1839101" y="1446493"/>
                  </a:lnTo>
                  <a:lnTo>
                    <a:pt x="1810611" y="1480490"/>
                  </a:lnTo>
                  <a:lnTo>
                    <a:pt x="1780433" y="1513228"/>
                  </a:lnTo>
                  <a:lnTo>
                    <a:pt x="1748623" y="1544655"/>
                  </a:lnTo>
                  <a:lnTo>
                    <a:pt x="1715241" y="1574717"/>
                  </a:lnTo>
                  <a:lnTo>
                    <a:pt x="1680344" y="1603363"/>
                  </a:lnTo>
                  <a:lnTo>
                    <a:pt x="1643990" y="1630541"/>
                  </a:lnTo>
                  <a:lnTo>
                    <a:pt x="1606238" y="1656197"/>
                  </a:lnTo>
                  <a:lnTo>
                    <a:pt x="1567146" y="1680280"/>
                  </a:lnTo>
                  <a:lnTo>
                    <a:pt x="1526771" y="1702737"/>
                  </a:lnTo>
                  <a:lnTo>
                    <a:pt x="1485173" y="1723515"/>
                  </a:lnTo>
                  <a:lnTo>
                    <a:pt x="1442408" y="1742564"/>
                  </a:lnTo>
                  <a:lnTo>
                    <a:pt x="1398536" y="1759829"/>
                  </a:lnTo>
                  <a:lnTo>
                    <a:pt x="1353614" y="1775260"/>
                  </a:lnTo>
                  <a:lnTo>
                    <a:pt x="1307701" y="1788802"/>
                  </a:lnTo>
                  <a:lnTo>
                    <a:pt x="1260854" y="1800405"/>
                  </a:lnTo>
                  <a:lnTo>
                    <a:pt x="1213132" y="1810016"/>
                  </a:lnTo>
                  <a:lnTo>
                    <a:pt x="1164593" y="1817582"/>
                  </a:lnTo>
                  <a:lnTo>
                    <a:pt x="1115295" y="1823051"/>
                  </a:lnTo>
                  <a:lnTo>
                    <a:pt x="1065297" y="1826371"/>
                  </a:lnTo>
                  <a:lnTo>
                    <a:pt x="1014655" y="1827489"/>
                  </a:lnTo>
                  <a:lnTo>
                    <a:pt x="964014" y="1826371"/>
                  </a:lnTo>
                  <a:lnTo>
                    <a:pt x="914015" y="1823051"/>
                  </a:lnTo>
                  <a:lnTo>
                    <a:pt x="864717" y="1817582"/>
                  </a:lnTo>
                  <a:lnTo>
                    <a:pt x="816178" y="1810016"/>
                  </a:lnTo>
                  <a:lnTo>
                    <a:pt x="768456" y="1800405"/>
                  </a:lnTo>
                  <a:lnTo>
                    <a:pt x="721609" y="1788802"/>
                  </a:lnTo>
                  <a:lnTo>
                    <a:pt x="675696" y="1775260"/>
                  </a:lnTo>
                  <a:lnTo>
                    <a:pt x="630774" y="1759829"/>
                  </a:lnTo>
                  <a:lnTo>
                    <a:pt x="586902" y="1742564"/>
                  </a:lnTo>
                  <a:lnTo>
                    <a:pt x="544137" y="1723515"/>
                  </a:lnTo>
                  <a:lnTo>
                    <a:pt x="502539" y="1702737"/>
                  </a:lnTo>
                  <a:lnTo>
                    <a:pt x="462165" y="1680280"/>
                  </a:lnTo>
                  <a:lnTo>
                    <a:pt x="423072" y="1656197"/>
                  </a:lnTo>
                  <a:lnTo>
                    <a:pt x="385320" y="1630541"/>
                  </a:lnTo>
                  <a:lnTo>
                    <a:pt x="348966" y="1603363"/>
                  </a:lnTo>
                  <a:lnTo>
                    <a:pt x="314069" y="1574717"/>
                  </a:lnTo>
                  <a:lnTo>
                    <a:pt x="280687" y="1544655"/>
                  </a:lnTo>
                  <a:lnTo>
                    <a:pt x="248877" y="1513228"/>
                  </a:lnTo>
                  <a:lnTo>
                    <a:pt x="218699" y="1480490"/>
                  </a:lnTo>
                  <a:lnTo>
                    <a:pt x="190209" y="1446493"/>
                  </a:lnTo>
                  <a:lnTo>
                    <a:pt x="163467" y="1411288"/>
                  </a:lnTo>
                  <a:lnTo>
                    <a:pt x="138530" y="1374929"/>
                  </a:lnTo>
                  <a:lnTo>
                    <a:pt x="115456" y="1337468"/>
                  </a:lnTo>
                  <a:lnTo>
                    <a:pt x="94304" y="1298956"/>
                  </a:lnTo>
                  <a:lnTo>
                    <a:pt x="75132" y="1259447"/>
                  </a:lnTo>
                  <a:lnTo>
                    <a:pt x="57997" y="1218993"/>
                  </a:lnTo>
                  <a:lnTo>
                    <a:pt x="42959" y="1177646"/>
                  </a:lnTo>
                  <a:lnTo>
                    <a:pt x="30075" y="1135458"/>
                  </a:lnTo>
                  <a:lnTo>
                    <a:pt x="19403" y="1092482"/>
                  </a:lnTo>
                  <a:lnTo>
                    <a:pt x="11001" y="1048771"/>
                  </a:lnTo>
                  <a:lnTo>
                    <a:pt x="4928" y="1004376"/>
                  </a:lnTo>
                  <a:lnTo>
                    <a:pt x="1241" y="959349"/>
                  </a:lnTo>
                  <a:lnTo>
                    <a:pt x="0" y="913744"/>
                  </a:lnTo>
                  <a:close/>
                </a:path>
              </a:pathLst>
            </a:custGeom>
            <a:ln w="10161">
              <a:solidFill>
                <a:srgbClr val="2F528F"/>
              </a:solidFill>
            </a:ln>
          </p:spPr>
          <p:txBody>
            <a:bodyPr wrap="square" lIns="0" tIns="0" rIns="0" bIns="0" rtlCol="0"/>
            <a:lstStyle/>
            <a:p>
              <a:endParaRPr/>
            </a:p>
          </p:txBody>
        </p:sp>
      </p:grpSp>
      <p:sp>
        <p:nvSpPr>
          <p:cNvPr id="26" name="object 26">
            <a:extLst>
              <a:ext uri="{C183D7F6-B498-43B3-948B-1728B52AA6E4}">
                <adec:decorative xmlns:adec="http://schemas.microsoft.com/office/drawing/2017/decorative" val="1"/>
              </a:ext>
            </a:extLst>
          </p:cNvPr>
          <p:cNvSpPr txBox="1"/>
          <p:nvPr/>
        </p:nvSpPr>
        <p:spPr>
          <a:xfrm>
            <a:off x="1855716" y="1787652"/>
            <a:ext cx="89281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Times New Roman"/>
                <a:cs typeface="Times New Roman"/>
              </a:rPr>
              <a:t>We</a:t>
            </a:r>
            <a:r>
              <a:rPr sz="1400" spc="-5" dirty="0">
                <a:solidFill>
                  <a:srgbClr val="FFFFFF"/>
                </a:solidFill>
                <a:latin typeface="Times New Roman"/>
                <a:cs typeface="Times New Roman"/>
              </a:rPr>
              <a:t> </a:t>
            </a:r>
            <a:r>
              <a:rPr sz="1400" dirty="0">
                <a:solidFill>
                  <a:srgbClr val="FFFFFF"/>
                </a:solidFill>
                <a:latin typeface="Times New Roman"/>
                <a:cs typeface="Times New Roman"/>
              </a:rPr>
              <a:t>are </a:t>
            </a:r>
            <a:r>
              <a:rPr sz="1400" spc="-20" dirty="0">
                <a:solidFill>
                  <a:srgbClr val="FFFFFF"/>
                </a:solidFill>
                <a:latin typeface="Times New Roman"/>
                <a:cs typeface="Times New Roman"/>
              </a:rPr>
              <a:t>here</a:t>
            </a:r>
            <a:endParaRPr sz="1400">
              <a:latin typeface="Times New Roman"/>
              <a:cs typeface="Times New Roman"/>
            </a:endParaRPr>
          </a:p>
        </p:txBody>
      </p:sp>
      <p:pic>
        <p:nvPicPr>
          <p:cNvPr id="27" name="object 27">
            <a:extLst>
              <a:ext uri="{C183D7F6-B498-43B3-948B-1728B52AA6E4}">
                <adec:decorative xmlns:adec="http://schemas.microsoft.com/office/drawing/2017/decorative" val="1"/>
              </a:ext>
            </a:extLst>
          </p:cNvPr>
          <p:cNvPicPr/>
          <p:nvPr/>
        </p:nvPicPr>
        <p:blipFill>
          <a:blip r:embed="rId10" cstate="print"/>
          <a:stretch>
            <a:fillRect/>
          </a:stretch>
        </p:blipFill>
        <p:spPr>
          <a:xfrm>
            <a:off x="2090927" y="2825495"/>
            <a:ext cx="734568" cy="73456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txBox="1"/>
          <p:nvPr/>
        </p:nvSpPr>
        <p:spPr>
          <a:xfrm>
            <a:off x="4732013" y="2586735"/>
            <a:ext cx="483234" cy="314960"/>
          </a:xfrm>
          <a:prstGeom prst="rect">
            <a:avLst/>
          </a:prstGeom>
        </p:spPr>
        <p:txBody>
          <a:bodyPr vert="horz" wrap="square" lIns="0" tIns="12700" rIns="0" bIns="0" rtlCol="0">
            <a:spAutoFit/>
          </a:bodyPr>
          <a:lstStyle/>
          <a:p>
            <a:pPr marL="12700">
              <a:lnSpc>
                <a:spcPct val="100000"/>
              </a:lnSpc>
              <a:spcBef>
                <a:spcPts val="100"/>
              </a:spcBef>
            </a:pPr>
            <a:r>
              <a:rPr sz="1900" spc="-10" dirty="0">
                <a:latin typeface="Times New Roman"/>
                <a:cs typeface="Times New Roman"/>
              </a:rPr>
              <a:t>rain</a:t>
            </a:r>
            <a:r>
              <a:rPr sz="1400" spc="-10" dirty="0">
                <a:latin typeface="Times New Roman"/>
                <a:cs typeface="Times New Roman"/>
              </a:rPr>
              <a:t>?</a:t>
            </a:r>
            <a:endParaRPr sz="1400">
              <a:latin typeface="Times New Roman"/>
              <a:cs typeface="Times New Roman"/>
            </a:endParaRPr>
          </a:p>
        </p:txBody>
      </p:sp>
      <p:sp>
        <p:nvSpPr>
          <p:cNvPr id="3" name="object 3">
            <a:extLst>
              <a:ext uri="{C183D7F6-B498-43B3-948B-1728B52AA6E4}">
                <adec:decorative xmlns:adec="http://schemas.microsoft.com/office/drawing/2017/decorative" val="1"/>
              </a:ext>
            </a:extLst>
          </p:cNvPr>
          <p:cNvSpPr txBox="1"/>
          <p:nvPr/>
        </p:nvSpPr>
        <p:spPr>
          <a:xfrm>
            <a:off x="4246402" y="2882391"/>
            <a:ext cx="20002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Y</a:t>
            </a:r>
            <a:endParaRPr sz="1900">
              <a:latin typeface="Times New Roman"/>
              <a:cs typeface="Times New Roman"/>
            </a:endParaRPr>
          </a:p>
        </p:txBody>
      </p:sp>
      <p:sp>
        <p:nvSpPr>
          <p:cNvPr id="4" name="object 4">
            <a:extLst>
              <a:ext uri="{C183D7F6-B498-43B3-948B-1728B52AA6E4}">
                <adec:decorative xmlns:adec="http://schemas.microsoft.com/office/drawing/2017/decorative" val="1"/>
              </a:ext>
            </a:extLst>
          </p:cNvPr>
          <p:cNvSpPr txBox="1"/>
          <p:nvPr/>
        </p:nvSpPr>
        <p:spPr>
          <a:xfrm>
            <a:off x="5481617" y="2882391"/>
            <a:ext cx="20002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N</a:t>
            </a:r>
            <a:endParaRPr sz="1900">
              <a:latin typeface="Times New Roman"/>
              <a:cs typeface="Times New Roman"/>
            </a:endParaRPr>
          </a:p>
        </p:txBody>
      </p:sp>
      <p:sp>
        <p:nvSpPr>
          <p:cNvPr id="5" name="object 5">
            <a:extLst>
              <a:ext uri="{C183D7F6-B498-43B3-948B-1728B52AA6E4}">
                <adec:decorative xmlns:adec="http://schemas.microsoft.com/office/drawing/2017/decorative" val="1"/>
              </a:ext>
            </a:extLst>
          </p:cNvPr>
          <p:cNvSpPr/>
          <p:nvPr/>
        </p:nvSpPr>
        <p:spPr>
          <a:xfrm>
            <a:off x="3641956" y="2933051"/>
            <a:ext cx="1332865" cy="489584"/>
          </a:xfrm>
          <a:custGeom>
            <a:avLst/>
            <a:gdLst/>
            <a:ahLst/>
            <a:cxnLst/>
            <a:rect l="l" t="t" r="r" b="b"/>
            <a:pathLst>
              <a:path w="1332864" h="489585">
                <a:moveTo>
                  <a:pt x="1332627" y="0"/>
                </a:moveTo>
                <a:lnTo>
                  <a:pt x="0" y="468004"/>
                </a:lnTo>
              </a:path>
              <a:path w="1332864" h="489585">
                <a:moveTo>
                  <a:pt x="1332627" y="0"/>
                </a:moveTo>
                <a:lnTo>
                  <a:pt x="69024" y="489301"/>
                </a:lnTo>
              </a:path>
            </a:pathLst>
          </a:custGeom>
          <a:ln w="22862">
            <a:solidFill>
              <a:srgbClr val="4472C4"/>
            </a:solidFill>
          </a:ln>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txBox="1"/>
          <p:nvPr/>
        </p:nvSpPr>
        <p:spPr>
          <a:xfrm>
            <a:off x="6660634" y="4159503"/>
            <a:ext cx="919480"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no</a:t>
            </a:r>
            <a:r>
              <a:rPr sz="1900" spc="20" dirty="0">
                <a:latin typeface="Times New Roman"/>
                <a:cs typeface="Times New Roman"/>
              </a:rPr>
              <a:t> </a:t>
            </a:r>
            <a:r>
              <a:rPr sz="1900" spc="-10" dirty="0">
                <a:latin typeface="Times New Roman"/>
                <a:cs typeface="Times New Roman"/>
              </a:rPr>
              <a:t>traffic</a:t>
            </a:r>
            <a:endParaRPr sz="1900">
              <a:latin typeface="Times New Roman"/>
              <a:cs typeface="Times New Roman"/>
            </a:endParaRPr>
          </a:p>
        </p:txBody>
      </p:sp>
      <p:sp>
        <p:nvSpPr>
          <p:cNvPr id="7" name="object 7">
            <a:extLst>
              <a:ext uri="{C183D7F6-B498-43B3-948B-1728B52AA6E4}">
                <adec:decorative xmlns:adec="http://schemas.microsoft.com/office/drawing/2017/decorative" val="1"/>
              </a:ext>
            </a:extLst>
          </p:cNvPr>
          <p:cNvSpPr/>
          <p:nvPr/>
        </p:nvSpPr>
        <p:spPr>
          <a:xfrm>
            <a:off x="5355242" y="3791623"/>
            <a:ext cx="883285" cy="346710"/>
          </a:xfrm>
          <a:custGeom>
            <a:avLst/>
            <a:gdLst/>
            <a:ahLst/>
            <a:cxnLst/>
            <a:rect l="l" t="t" r="r" b="b"/>
            <a:pathLst>
              <a:path w="883285" h="346710">
                <a:moveTo>
                  <a:pt x="882786" y="0"/>
                </a:moveTo>
                <a:lnTo>
                  <a:pt x="80838" y="326319"/>
                </a:lnTo>
              </a:path>
              <a:path w="883285" h="346710">
                <a:moveTo>
                  <a:pt x="882786" y="0"/>
                </a:moveTo>
                <a:lnTo>
                  <a:pt x="0" y="346678"/>
                </a:lnTo>
              </a:path>
            </a:pathLst>
          </a:custGeom>
          <a:ln w="22862">
            <a:solidFill>
              <a:srgbClr val="4472C4"/>
            </a:solidFill>
          </a:ln>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txBox="1"/>
          <p:nvPr/>
        </p:nvSpPr>
        <p:spPr>
          <a:xfrm>
            <a:off x="6764436" y="3754120"/>
            <a:ext cx="20002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N</a:t>
            </a:r>
            <a:endParaRPr sz="1900">
              <a:latin typeface="Times New Roman"/>
              <a:cs typeface="Times New Roman"/>
            </a:endParaRPr>
          </a:p>
        </p:txBody>
      </p:sp>
      <p:sp>
        <p:nvSpPr>
          <p:cNvPr id="9" name="object 9">
            <a:extLst>
              <a:ext uri="{C183D7F6-B498-43B3-948B-1728B52AA6E4}">
                <adec:decorative xmlns:adec="http://schemas.microsoft.com/office/drawing/2017/decorative" val="1"/>
              </a:ext>
            </a:extLst>
          </p:cNvPr>
          <p:cNvSpPr txBox="1"/>
          <p:nvPr/>
        </p:nvSpPr>
        <p:spPr>
          <a:xfrm>
            <a:off x="5553593" y="3422090"/>
            <a:ext cx="1200150" cy="647065"/>
          </a:xfrm>
          <a:prstGeom prst="rect">
            <a:avLst/>
          </a:prstGeom>
        </p:spPr>
        <p:txBody>
          <a:bodyPr vert="horz" wrap="square" lIns="0" tIns="33655" rIns="0" bIns="0" rtlCol="0">
            <a:spAutoFit/>
          </a:bodyPr>
          <a:lstStyle/>
          <a:p>
            <a:pPr marL="179070">
              <a:lnSpc>
                <a:spcPct val="100000"/>
              </a:lnSpc>
              <a:spcBef>
                <a:spcPts val="265"/>
              </a:spcBef>
            </a:pPr>
            <a:r>
              <a:rPr sz="1900" dirty="0">
                <a:latin typeface="Times New Roman"/>
                <a:cs typeface="Times New Roman"/>
              </a:rPr>
              <a:t>rush</a:t>
            </a:r>
            <a:r>
              <a:rPr sz="1900" spc="40" dirty="0">
                <a:latin typeface="Times New Roman"/>
                <a:cs typeface="Times New Roman"/>
              </a:rPr>
              <a:t> </a:t>
            </a:r>
            <a:r>
              <a:rPr sz="1900" spc="-10" dirty="0">
                <a:latin typeface="Times New Roman"/>
                <a:cs typeface="Times New Roman"/>
              </a:rPr>
              <a:t>hour</a:t>
            </a:r>
            <a:r>
              <a:rPr sz="1400" spc="-10" dirty="0">
                <a:latin typeface="Times New Roman"/>
                <a:cs typeface="Times New Roman"/>
              </a:rPr>
              <a:t>?</a:t>
            </a:r>
            <a:endParaRPr sz="1400">
              <a:latin typeface="Times New Roman"/>
              <a:cs typeface="Times New Roman"/>
            </a:endParaRPr>
          </a:p>
          <a:p>
            <a:pPr marL="12700">
              <a:lnSpc>
                <a:spcPct val="100000"/>
              </a:lnSpc>
              <a:spcBef>
                <a:spcPts val="170"/>
              </a:spcBef>
            </a:pPr>
            <a:r>
              <a:rPr sz="1900" dirty="0">
                <a:latin typeface="Times New Roman"/>
                <a:cs typeface="Times New Roman"/>
              </a:rPr>
              <a:t>Y</a:t>
            </a:r>
            <a:endParaRPr sz="1900">
              <a:latin typeface="Times New Roman"/>
              <a:cs typeface="Times New Roman"/>
            </a:endParaRPr>
          </a:p>
        </p:txBody>
      </p:sp>
      <p:sp>
        <p:nvSpPr>
          <p:cNvPr id="10" name="object 10">
            <a:extLst>
              <a:ext uri="{C183D7F6-B498-43B3-948B-1728B52AA6E4}">
                <adec:decorative xmlns:adec="http://schemas.microsoft.com/office/drawing/2017/decorative" val="1"/>
              </a:ext>
            </a:extLst>
          </p:cNvPr>
          <p:cNvSpPr txBox="1"/>
          <p:nvPr/>
        </p:nvSpPr>
        <p:spPr>
          <a:xfrm>
            <a:off x="2986643" y="3421850"/>
            <a:ext cx="1308735" cy="314960"/>
          </a:xfrm>
          <a:prstGeom prst="rect">
            <a:avLst/>
          </a:prstGeom>
        </p:spPr>
        <p:txBody>
          <a:bodyPr vert="horz" wrap="square" lIns="0" tIns="12700" rIns="0" bIns="0" rtlCol="0">
            <a:spAutoFit/>
          </a:bodyPr>
          <a:lstStyle/>
          <a:p>
            <a:pPr marL="12700">
              <a:lnSpc>
                <a:spcPct val="100000"/>
              </a:lnSpc>
              <a:spcBef>
                <a:spcPts val="100"/>
              </a:spcBef>
            </a:pPr>
            <a:r>
              <a:rPr sz="1900" spc="-10" dirty="0">
                <a:latin typeface="Times New Roman"/>
                <a:cs typeface="Times New Roman"/>
              </a:rPr>
              <a:t>construction</a:t>
            </a:r>
            <a:r>
              <a:rPr sz="1400" spc="-10" dirty="0">
                <a:latin typeface="Times New Roman"/>
                <a:cs typeface="Times New Roman"/>
              </a:rPr>
              <a:t>?</a:t>
            </a:r>
            <a:endParaRPr sz="1400">
              <a:latin typeface="Times New Roman"/>
              <a:cs typeface="Times New Roman"/>
            </a:endParaRPr>
          </a:p>
        </p:txBody>
      </p:sp>
      <p:sp>
        <p:nvSpPr>
          <p:cNvPr id="11" name="object 11">
            <a:extLst>
              <a:ext uri="{C183D7F6-B498-43B3-948B-1728B52AA6E4}">
                <adec:decorative xmlns:adec="http://schemas.microsoft.com/office/drawing/2017/decorative" val="1"/>
              </a:ext>
            </a:extLst>
          </p:cNvPr>
          <p:cNvSpPr/>
          <p:nvPr/>
        </p:nvSpPr>
        <p:spPr>
          <a:xfrm>
            <a:off x="3086956" y="3770329"/>
            <a:ext cx="555625" cy="368300"/>
          </a:xfrm>
          <a:custGeom>
            <a:avLst/>
            <a:gdLst/>
            <a:ahLst/>
            <a:cxnLst/>
            <a:rect l="l" t="t" r="r" b="b"/>
            <a:pathLst>
              <a:path w="555625" h="368300">
                <a:moveTo>
                  <a:pt x="555166" y="0"/>
                </a:moveTo>
                <a:lnTo>
                  <a:pt x="25603" y="367974"/>
                </a:lnTo>
              </a:path>
              <a:path w="555625" h="368300">
                <a:moveTo>
                  <a:pt x="555166" y="0"/>
                </a:moveTo>
                <a:lnTo>
                  <a:pt x="0" y="367974"/>
                </a:lnTo>
              </a:path>
            </a:pathLst>
          </a:custGeom>
          <a:ln w="22862">
            <a:solidFill>
              <a:srgbClr val="4472C4"/>
            </a:solidFill>
          </a:ln>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txBox="1"/>
          <p:nvPr/>
        </p:nvSpPr>
        <p:spPr>
          <a:xfrm>
            <a:off x="2805008" y="3528567"/>
            <a:ext cx="1319530" cy="946150"/>
          </a:xfrm>
          <a:prstGeom prst="rect">
            <a:avLst/>
          </a:prstGeom>
        </p:spPr>
        <p:txBody>
          <a:bodyPr vert="horz" wrap="square" lIns="0" tIns="182880" rIns="0" bIns="0" rtlCol="0">
            <a:spAutoFit/>
          </a:bodyPr>
          <a:lstStyle/>
          <a:p>
            <a:pPr marL="347345">
              <a:lnSpc>
                <a:spcPct val="100000"/>
              </a:lnSpc>
              <a:spcBef>
                <a:spcPts val="1440"/>
              </a:spcBef>
              <a:tabLst>
                <a:tab pos="1131570" algn="l"/>
              </a:tabLst>
            </a:pPr>
            <a:r>
              <a:rPr sz="1900" spc="-50" dirty="0">
                <a:latin typeface="Times New Roman"/>
                <a:cs typeface="Times New Roman"/>
              </a:rPr>
              <a:t>Y</a:t>
            </a:r>
            <a:r>
              <a:rPr sz="1900" dirty="0">
                <a:latin typeface="Times New Roman"/>
                <a:cs typeface="Times New Roman"/>
              </a:rPr>
              <a:t>	</a:t>
            </a:r>
            <a:r>
              <a:rPr sz="1900" spc="-50" dirty="0">
                <a:latin typeface="Times New Roman"/>
                <a:cs typeface="Times New Roman"/>
              </a:rPr>
              <a:t>N</a:t>
            </a:r>
            <a:endParaRPr sz="1900">
              <a:latin typeface="Times New Roman"/>
              <a:cs typeface="Times New Roman"/>
            </a:endParaRPr>
          </a:p>
          <a:p>
            <a:pPr marL="12700">
              <a:lnSpc>
                <a:spcPct val="100000"/>
              </a:lnSpc>
              <a:spcBef>
                <a:spcPts val="1345"/>
              </a:spcBef>
            </a:pPr>
            <a:r>
              <a:rPr sz="1900" spc="-10" dirty="0">
                <a:latin typeface="Times New Roman"/>
                <a:cs typeface="Times New Roman"/>
              </a:rPr>
              <a:t>traffic</a:t>
            </a:r>
            <a:endParaRPr sz="1900">
              <a:latin typeface="Times New Roman"/>
              <a:cs typeface="Times New Roman"/>
            </a:endParaRPr>
          </a:p>
        </p:txBody>
      </p:sp>
      <p:sp>
        <p:nvSpPr>
          <p:cNvPr id="13" name="object 13">
            <a:extLst>
              <a:ext uri="{C183D7F6-B498-43B3-948B-1728B52AA6E4}">
                <adec:decorative xmlns:adec="http://schemas.microsoft.com/office/drawing/2017/decorative" val="1"/>
              </a:ext>
            </a:extLst>
          </p:cNvPr>
          <p:cNvSpPr txBox="1"/>
          <p:nvPr/>
        </p:nvSpPr>
        <p:spPr>
          <a:xfrm>
            <a:off x="6392170" y="5595111"/>
            <a:ext cx="615315" cy="314960"/>
          </a:xfrm>
          <a:prstGeom prst="rect">
            <a:avLst/>
          </a:prstGeom>
        </p:spPr>
        <p:txBody>
          <a:bodyPr vert="horz" wrap="square" lIns="0" tIns="12700" rIns="0" bIns="0" rtlCol="0">
            <a:spAutoFit/>
          </a:bodyPr>
          <a:lstStyle/>
          <a:p>
            <a:pPr marL="12700">
              <a:lnSpc>
                <a:spcPct val="100000"/>
              </a:lnSpc>
              <a:spcBef>
                <a:spcPts val="100"/>
              </a:spcBef>
            </a:pPr>
            <a:r>
              <a:rPr sz="1900" spc="-10" dirty="0">
                <a:latin typeface="Times New Roman"/>
                <a:cs typeface="Times New Roman"/>
              </a:rPr>
              <a:t>traffic</a:t>
            </a:r>
            <a:endParaRPr sz="1900">
              <a:latin typeface="Times New Roman"/>
              <a:cs typeface="Times New Roman"/>
            </a:endParaRPr>
          </a:p>
        </p:txBody>
      </p:sp>
      <p:sp>
        <p:nvSpPr>
          <p:cNvPr id="14" name="object 14">
            <a:extLst>
              <a:ext uri="{C183D7F6-B498-43B3-948B-1728B52AA6E4}">
                <adec:decorative xmlns:adec="http://schemas.microsoft.com/office/drawing/2017/decorative" val="1"/>
              </a:ext>
            </a:extLst>
          </p:cNvPr>
          <p:cNvSpPr txBox="1"/>
          <p:nvPr/>
        </p:nvSpPr>
        <p:spPr>
          <a:xfrm>
            <a:off x="5155266" y="5595111"/>
            <a:ext cx="919480"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no</a:t>
            </a:r>
            <a:r>
              <a:rPr sz="1900" spc="20" dirty="0">
                <a:latin typeface="Times New Roman"/>
                <a:cs typeface="Times New Roman"/>
              </a:rPr>
              <a:t> </a:t>
            </a:r>
            <a:r>
              <a:rPr sz="1900" spc="-10" dirty="0">
                <a:latin typeface="Times New Roman"/>
                <a:cs typeface="Times New Roman"/>
              </a:rPr>
              <a:t>traffic</a:t>
            </a:r>
            <a:endParaRPr sz="1900">
              <a:latin typeface="Times New Roman"/>
              <a:cs typeface="Times New Roman"/>
            </a:endParaRPr>
          </a:p>
        </p:txBody>
      </p:sp>
      <p:sp>
        <p:nvSpPr>
          <p:cNvPr id="15" name="object 15">
            <a:extLst>
              <a:ext uri="{C183D7F6-B498-43B3-948B-1728B52AA6E4}">
                <adec:decorative xmlns:adec="http://schemas.microsoft.com/office/drawing/2017/decorative" val="1"/>
              </a:ext>
            </a:extLst>
          </p:cNvPr>
          <p:cNvSpPr/>
          <p:nvPr/>
        </p:nvSpPr>
        <p:spPr>
          <a:xfrm>
            <a:off x="6178649" y="5265314"/>
            <a:ext cx="563880" cy="307340"/>
          </a:xfrm>
          <a:custGeom>
            <a:avLst/>
            <a:gdLst/>
            <a:ahLst/>
            <a:cxnLst/>
            <a:rect l="l" t="t" r="r" b="b"/>
            <a:pathLst>
              <a:path w="563879" h="307339">
                <a:moveTo>
                  <a:pt x="0" y="0"/>
                </a:moveTo>
                <a:lnTo>
                  <a:pt x="521257" y="306935"/>
                </a:lnTo>
              </a:path>
              <a:path w="563879" h="307339">
                <a:moveTo>
                  <a:pt x="0" y="0"/>
                </a:moveTo>
                <a:lnTo>
                  <a:pt x="563470" y="306935"/>
                </a:lnTo>
              </a:path>
            </a:pathLst>
          </a:custGeom>
          <a:ln w="22862">
            <a:solidFill>
              <a:srgbClr val="4472C4"/>
            </a:solidFill>
          </a:ln>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txBox="1"/>
          <p:nvPr/>
        </p:nvSpPr>
        <p:spPr>
          <a:xfrm>
            <a:off x="6549119" y="5195823"/>
            <a:ext cx="20002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N</a:t>
            </a:r>
            <a:endParaRPr sz="1900">
              <a:latin typeface="Times New Roman"/>
              <a:cs typeface="Times New Roman"/>
            </a:endParaRPr>
          </a:p>
        </p:txBody>
      </p:sp>
      <p:sp>
        <p:nvSpPr>
          <p:cNvPr id="17" name="object 17">
            <a:extLst>
              <a:ext uri="{C183D7F6-B498-43B3-948B-1728B52AA6E4}">
                <adec:decorative xmlns:adec="http://schemas.microsoft.com/office/drawing/2017/decorative" val="1"/>
              </a:ext>
            </a:extLst>
          </p:cNvPr>
          <p:cNvSpPr txBox="1"/>
          <p:nvPr/>
        </p:nvSpPr>
        <p:spPr>
          <a:xfrm>
            <a:off x="5630007" y="5195823"/>
            <a:ext cx="20002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Y</a:t>
            </a:r>
            <a:endParaRPr sz="1900">
              <a:latin typeface="Times New Roman"/>
              <a:cs typeface="Times New Roman"/>
            </a:endParaRPr>
          </a:p>
        </p:txBody>
      </p:sp>
      <p:sp>
        <p:nvSpPr>
          <p:cNvPr id="18" name="object 18">
            <a:extLst>
              <a:ext uri="{C183D7F6-B498-43B3-948B-1728B52AA6E4}">
                <adec:decorative xmlns:adec="http://schemas.microsoft.com/office/drawing/2017/decorative" val="1"/>
              </a:ext>
            </a:extLst>
          </p:cNvPr>
          <p:cNvSpPr txBox="1"/>
          <p:nvPr/>
        </p:nvSpPr>
        <p:spPr>
          <a:xfrm>
            <a:off x="3737150" y="4141342"/>
            <a:ext cx="2352040" cy="314960"/>
          </a:xfrm>
          <a:prstGeom prst="rect">
            <a:avLst/>
          </a:prstGeom>
        </p:spPr>
        <p:txBody>
          <a:bodyPr vert="horz" wrap="square" lIns="0" tIns="12700" rIns="0" bIns="0" rtlCol="0">
            <a:spAutoFit/>
          </a:bodyPr>
          <a:lstStyle/>
          <a:p>
            <a:pPr marL="12700">
              <a:lnSpc>
                <a:spcPct val="100000"/>
              </a:lnSpc>
              <a:spcBef>
                <a:spcPts val="100"/>
              </a:spcBef>
              <a:tabLst>
                <a:tab pos="1056005" algn="l"/>
              </a:tabLst>
            </a:pPr>
            <a:r>
              <a:rPr sz="2850" baseline="-4385" dirty="0">
                <a:latin typeface="Times New Roman"/>
                <a:cs typeface="Times New Roman"/>
              </a:rPr>
              <a:t>no</a:t>
            </a:r>
            <a:r>
              <a:rPr sz="2850" spc="30" baseline="-4385" dirty="0">
                <a:latin typeface="Times New Roman"/>
                <a:cs typeface="Times New Roman"/>
              </a:rPr>
              <a:t> </a:t>
            </a:r>
            <a:r>
              <a:rPr sz="2850" spc="-15" baseline="-4385" dirty="0">
                <a:latin typeface="Times New Roman"/>
                <a:cs typeface="Times New Roman"/>
              </a:rPr>
              <a:t>traffic</a:t>
            </a:r>
            <a:r>
              <a:rPr sz="2850" baseline="-4385" dirty="0">
                <a:latin typeface="Times New Roman"/>
                <a:cs typeface="Times New Roman"/>
              </a:rPr>
              <a:t>	</a:t>
            </a:r>
            <a:r>
              <a:rPr sz="1900" spc="-10" dirty="0">
                <a:latin typeface="Times New Roman"/>
                <a:cs typeface="Times New Roman"/>
              </a:rPr>
              <a:t>construction</a:t>
            </a:r>
            <a:r>
              <a:rPr sz="1400" spc="-10" dirty="0">
                <a:latin typeface="Times New Roman"/>
                <a:cs typeface="Times New Roman"/>
              </a:rPr>
              <a:t>?</a:t>
            </a:r>
            <a:endParaRPr sz="1400">
              <a:latin typeface="Times New Roman"/>
              <a:cs typeface="Times New Roman"/>
            </a:endParaRPr>
          </a:p>
        </p:txBody>
      </p:sp>
      <p:sp>
        <p:nvSpPr>
          <p:cNvPr id="19" name="object 19">
            <a:extLst>
              <a:ext uri="{C183D7F6-B498-43B3-948B-1728B52AA6E4}">
                <adec:decorative xmlns:adec="http://schemas.microsoft.com/office/drawing/2017/decorative" val="1"/>
              </a:ext>
            </a:extLst>
          </p:cNvPr>
          <p:cNvSpPr txBox="1"/>
          <p:nvPr/>
        </p:nvSpPr>
        <p:spPr>
          <a:xfrm>
            <a:off x="4405169" y="4330077"/>
            <a:ext cx="615315" cy="903605"/>
          </a:xfrm>
          <a:prstGeom prst="rect">
            <a:avLst/>
          </a:prstGeom>
        </p:spPr>
        <p:txBody>
          <a:bodyPr vert="horz" wrap="square" lIns="0" tIns="161925" rIns="0" bIns="0" rtlCol="0">
            <a:spAutoFit/>
          </a:bodyPr>
          <a:lstStyle/>
          <a:p>
            <a:pPr marL="378460">
              <a:lnSpc>
                <a:spcPct val="100000"/>
              </a:lnSpc>
              <a:spcBef>
                <a:spcPts val="1275"/>
              </a:spcBef>
            </a:pPr>
            <a:r>
              <a:rPr sz="1900" dirty="0">
                <a:latin typeface="Times New Roman"/>
                <a:cs typeface="Times New Roman"/>
              </a:rPr>
              <a:t>Y</a:t>
            </a:r>
            <a:endParaRPr sz="1900">
              <a:latin typeface="Times New Roman"/>
              <a:cs typeface="Times New Roman"/>
            </a:endParaRPr>
          </a:p>
          <a:p>
            <a:pPr marL="12700">
              <a:lnSpc>
                <a:spcPct val="100000"/>
              </a:lnSpc>
              <a:spcBef>
                <a:spcPts val="1175"/>
              </a:spcBef>
            </a:pPr>
            <a:r>
              <a:rPr sz="1900" spc="-10" dirty="0">
                <a:latin typeface="Times New Roman"/>
                <a:cs typeface="Times New Roman"/>
              </a:rPr>
              <a:t>traffic</a:t>
            </a:r>
            <a:endParaRPr sz="1900">
              <a:latin typeface="Times New Roman"/>
              <a:cs typeface="Times New Roman"/>
            </a:endParaRPr>
          </a:p>
        </p:txBody>
      </p:sp>
      <p:sp>
        <p:nvSpPr>
          <p:cNvPr id="20" name="object 20">
            <a:extLst>
              <a:ext uri="{C183D7F6-B498-43B3-948B-1728B52AA6E4}">
                <adec:decorative xmlns:adec="http://schemas.microsoft.com/office/drawing/2017/decorative" val="1"/>
              </a:ext>
            </a:extLst>
          </p:cNvPr>
          <p:cNvSpPr txBox="1"/>
          <p:nvPr/>
        </p:nvSpPr>
        <p:spPr>
          <a:xfrm>
            <a:off x="5807190" y="4360507"/>
            <a:ext cx="741045" cy="873125"/>
          </a:xfrm>
          <a:prstGeom prst="rect">
            <a:avLst/>
          </a:prstGeom>
        </p:spPr>
        <p:txBody>
          <a:bodyPr vert="horz" wrap="square" lIns="0" tIns="146685" rIns="0" bIns="0" rtlCol="0">
            <a:spAutoFit/>
          </a:bodyPr>
          <a:lstStyle/>
          <a:p>
            <a:pPr marL="169545">
              <a:lnSpc>
                <a:spcPct val="100000"/>
              </a:lnSpc>
              <a:spcBef>
                <a:spcPts val="1155"/>
              </a:spcBef>
            </a:pPr>
            <a:r>
              <a:rPr sz="1900" dirty="0">
                <a:latin typeface="Times New Roman"/>
                <a:cs typeface="Times New Roman"/>
              </a:rPr>
              <a:t>N</a:t>
            </a:r>
            <a:endParaRPr sz="1900">
              <a:latin typeface="Times New Roman"/>
              <a:cs typeface="Times New Roman"/>
            </a:endParaRPr>
          </a:p>
          <a:p>
            <a:pPr marL="12700">
              <a:lnSpc>
                <a:spcPct val="100000"/>
              </a:lnSpc>
              <a:spcBef>
                <a:spcPts val="1055"/>
              </a:spcBef>
            </a:pPr>
            <a:r>
              <a:rPr sz="1900" spc="-10" dirty="0">
                <a:latin typeface="Times New Roman"/>
                <a:cs typeface="Times New Roman"/>
              </a:rPr>
              <a:t>Friday</a:t>
            </a:r>
            <a:r>
              <a:rPr sz="1400" spc="-10" dirty="0">
                <a:latin typeface="Times New Roman"/>
                <a:cs typeface="Times New Roman"/>
              </a:rPr>
              <a:t>?</a:t>
            </a:r>
            <a:endParaRPr sz="1400">
              <a:latin typeface="Times New Roman"/>
              <a:cs typeface="Times New Roman"/>
            </a:endParaRPr>
          </a:p>
        </p:txBody>
      </p:sp>
      <p:sp>
        <p:nvSpPr>
          <p:cNvPr id="21" name="object 21">
            <a:extLst>
              <a:ext uri="{C183D7F6-B498-43B3-948B-1728B52AA6E4}">
                <adec:decorative xmlns:adec="http://schemas.microsoft.com/office/drawing/2017/decorative" val="1"/>
              </a:ext>
            </a:extLst>
          </p:cNvPr>
          <p:cNvSpPr/>
          <p:nvPr/>
        </p:nvSpPr>
        <p:spPr>
          <a:xfrm>
            <a:off x="5436180" y="4487233"/>
            <a:ext cx="742950" cy="408940"/>
          </a:xfrm>
          <a:custGeom>
            <a:avLst/>
            <a:gdLst/>
            <a:ahLst/>
            <a:cxnLst/>
            <a:rect l="l" t="t" r="r" b="b"/>
            <a:pathLst>
              <a:path w="742950" h="408939">
                <a:moveTo>
                  <a:pt x="0" y="0"/>
                </a:moveTo>
                <a:lnTo>
                  <a:pt x="742560" y="408799"/>
                </a:lnTo>
              </a:path>
              <a:path w="742950" h="408939">
                <a:moveTo>
                  <a:pt x="0" y="0"/>
                </a:moveTo>
                <a:lnTo>
                  <a:pt x="723450" y="408799"/>
                </a:lnTo>
              </a:path>
            </a:pathLst>
          </a:custGeom>
          <a:ln w="22862">
            <a:solidFill>
              <a:srgbClr val="4472C4"/>
            </a:solidFill>
          </a:ln>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4124124" y="2428149"/>
            <a:ext cx="1746250" cy="1221740"/>
          </a:xfrm>
          <a:custGeom>
            <a:avLst/>
            <a:gdLst/>
            <a:ahLst/>
            <a:cxnLst/>
            <a:rect l="l" t="t" r="r" b="b"/>
            <a:pathLst>
              <a:path w="1746250" h="1221739">
                <a:moveTo>
                  <a:pt x="548449" y="6349"/>
                </a:moveTo>
                <a:lnTo>
                  <a:pt x="526529" y="7619"/>
                </a:lnTo>
                <a:lnTo>
                  <a:pt x="499808" y="16509"/>
                </a:lnTo>
                <a:lnTo>
                  <a:pt x="486448" y="19049"/>
                </a:lnTo>
                <a:lnTo>
                  <a:pt x="467029" y="24129"/>
                </a:lnTo>
                <a:lnTo>
                  <a:pt x="447687" y="30479"/>
                </a:lnTo>
                <a:lnTo>
                  <a:pt x="409765" y="40639"/>
                </a:lnTo>
                <a:lnTo>
                  <a:pt x="391629" y="45719"/>
                </a:lnTo>
                <a:lnTo>
                  <a:pt x="378485" y="50799"/>
                </a:lnTo>
                <a:lnTo>
                  <a:pt x="361657" y="55879"/>
                </a:lnTo>
                <a:lnTo>
                  <a:pt x="344525" y="62229"/>
                </a:lnTo>
                <a:lnTo>
                  <a:pt x="330746" y="66039"/>
                </a:lnTo>
                <a:lnTo>
                  <a:pt x="298462" y="78739"/>
                </a:lnTo>
                <a:lnTo>
                  <a:pt x="269963" y="92709"/>
                </a:lnTo>
                <a:lnTo>
                  <a:pt x="253707" y="100329"/>
                </a:lnTo>
                <a:lnTo>
                  <a:pt x="239191" y="109219"/>
                </a:lnTo>
                <a:lnTo>
                  <a:pt x="198818" y="139699"/>
                </a:lnTo>
                <a:lnTo>
                  <a:pt x="129654" y="207009"/>
                </a:lnTo>
                <a:lnTo>
                  <a:pt x="102387" y="237489"/>
                </a:lnTo>
                <a:lnTo>
                  <a:pt x="80594" y="269239"/>
                </a:lnTo>
                <a:lnTo>
                  <a:pt x="60071" y="313689"/>
                </a:lnTo>
                <a:lnTo>
                  <a:pt x="54051" y="327659"/>
                </a:lnTo>
                <a:lnTo>
                  <a:pt x="44907" y="351789"/>
                </a:lnTo>
                <a:lnTo>
                  <a:pt x="39458" y="367029"/>
                </a:lnTo>
                <a:lnTo>
                  <a:pt x="29857" y="396239"/>
                </a:lnTo>
                <a:lnTo>
                  <a:pt x="24980" y="410209"/>
                </a:lnTo>
                <a:lnTo>
                  <a:pt x="16192" y="438149"/>
                </a:lnTo>
                <a:lnTo>
                  <a:pt x="12052" y="455929"/>
                </a:lnTo>
                <a:lnTo>
                  <a:pt x="9080" y="471169"/>
                </a:lnTo>
                <a:lnTo>
                  <a:pt x="5422" y="486409"/>
                </a:lnTo>
                <a:lnTo>
                  <a:pt x="2209" y="501649"/>
                </a:lnTo>
                <a:lnTo>
                  <a:pt x="0" y="534669"/>
                </a:lnTo>
                <a:lnTo>
                  <a:pt x="1435" y="572769"/>
                </a:lnTo>
                <a:lnTo>
                  <a:pt x="4927" y="612139"/>
                </a:lnTo>
                <a:lnTo>
                  <a:pt x="6908" y="643889"/>
                </a:lnTo>
                <a:lnTo>
                  <a:pt x="15481" y="695959"/>
                </a:lnTo>
                <a:lnTo>
                  <a:pt x="29032" y="735329"/>
                </a:lnTo>
                <a:lnTo>
                  <a:pt x="33629" y="748029"/>
                </a:lnTo>
                <a:lnTo>
                  <a:pt x="41440" y="770889"/>
                </a:lnTo>
                <a:lnTo>
                  <a:pt x="55054" y="810259"/>
                </a:lnTo>
                <a:lnTo>
                  <a:pt x="76593" y="850899"/>
                </a:lnTo>
                <a:lnTo>
                  <a:pt x="94615" y="873759"/>
                </a:lnTo>
                <a:lnTo>
                  <a:pt x="109969" y="894079"/>
                </a:lnTo>
                <a:lnTo>
                  <a:pt x="151726" y="930909"/>
                </a:lnTo>
                <a:lnTo>
                  <a:pt x="199682" y="963929"/>
                </a:lnTo>
                <a:lnTo>
                  <a:pt x="244043" y="985519"/>
                </a:lnTo>
                <a:lnTo>
                  <a:pt x="266801" y="994409"/>
                </a:lnTo>
                <a:lnTo>
                  <a:pt x="291376" y="1005839"/>
                </a:lnTo>
                <a:lnTo>
                  <a:pt x="316471" y="1018539"/>
                </a:lnTo>
                <a:lnTo>
                  <a:pt x="341033" y="1028699"/>
                </a:lnTo>
                <a:lnTo>
                  <a:pt x="369633" y="1040129"/>
                </a:lnTo>
                <a:lnTo>
                  <a:pt x="393522" y="1049019"/>
                </a:lnTo>
                <a:lnTo>
                  <a:pt x="408228" y="1056639"/>
                </a:lnTo>
                <a:lnTo>
                  <a:pt x="423697" y="1064259"/>
                </a:lnTo>
                <a:lnTo>
                  <a:pt x="445312" y="1073149"/>
                </a:lnTo>
                <a:lnTo>
                  <a:pt x="504634" y="1094739"/>
                </a:lnTo>
                <a:lnTo>
                  <a:pt x="518871" y="1098549"/>
                </a:lnTo>
                <a:lnTo>
                  <a:pt x="571944" y="1115059"/>
                </a:lnTo>
                <a:lnTo>
                  <a:pt x="598766" y="1121409"/>
                </a:lnTo>
                <a:lnTo>
                  <a:pt x="622909" y="1127759"/>
                </a:lnTo>
                <a:lnTo>
                  <a:pt x="649236" y="1134109"/>
                </a:lnTo>
                <a:lnTo>
                  <a:pt x="673684" y="1139189"/>
                </a:lnTo>
                <a:lnTo>
                  <a:pt x="762749" y="1154429"/>
                </a:lnTo>
                <a:lnTo>
                  <a:pt x="788441" y="1160779"/>
                </a:lnTo>
                <a:lnTo>
                  <a:pt x="813752" y="1165859"/>
                </a:lnTo>
                <a:lnTo>
                  <a:pt x="836104" y="1170939"/>
                </a:lnTo>
                <a:lnTo>
                  <a:pt x="863168" y="1176019"/>
                </a:lnTo>
                <a:lnTo>
                  <a:pt x="886828" y="1179829"/>
                </a:lnTo>
                <a:lnTo>
                  <a:pt x="914654" y="1183639"/>
                </a:lnTo>
                <a:lnTo>
                  <a:pt x="944689" y="1186179"/>
                </a:lnTo>
                <a:lnTo>
                  <a:pt x="975525" y="1189989"/>
                </a:lnTo>
                <a:lnTo>
                  <a:pt x="1033106" y="1196339"/>
                </a:lnTo>
                <a:lnTo>
                  <a:pt x="1056614" y="1200149"/>
                </a:lnTo>
                <a:lnTo>
                  <a:pt x="1083195" y="1203959"/>
                </a:lnTo>
                <a:lnTo>
                  <a:pt x="1105941" y="1207769"/>
                </a:lnTo>
                <a:lnTo>
                  <a:pt x="1131989" y="1211579"/>
                </a:lnTo>
                <a:lnTo>
                  <a:pt x="1156538" y="1214119"/>
                </a:lnTo>
                <a:lnTo>
                  <a:pt x="1184948" y="1215389"/>
                </a:lnTo>
                <a:lnTo>
                  <a:pt x="1243787" y="1219199"/>
                </a:lnTo>
                <a:lnTo>
                  <a:pt x="1270038" y="1220469"/>
                </a:lnTo>
                <a:lnTo>
                  <a:pt x="1291450" y="1221739"/>
                </a:lnTo>
                <a:lnTo>
                  <a:pt x="1356563" y="1221739"/>
                </a:lnTo>
                <a:lnTo>
                  <a:pt x="1380921" y="1220469"/>
                </a:lnTo>
                <a:lnTo>
                  <a:pt x="1400162" y="1217929"/>
                </a:lnTo>
                <a:lnTo>
                  <a:pt x="1415516" y="1215389"/>
                </a:lnTo>
                <a:lnTo>
                  <a:pt x="1440929" y="1206499"/>
                </a:lnTo>
                <a:lnTo>
                  <a:pt x="1313942" y="1206499"/>
                </a:lnTo>
                <a:lnTo>
                  <a:pt x="1270762" y="1205229"/>
                </a:lnTo>
                <a:lnTo>
                  <a:pt x="1244663" y="1203959"/>
                </a:lnTo>
                <a:lnTo>
                  <a:pt x="1185938" y="1200149"/>
                </a:lnTo>
                <a:lnTo>
                  <a:pt x="1157808" y="1198879"/>
                </a:lnTo>
                <a:lnTo>
                  <a:pt x="1133805" y="1196339"/>
                </a:lnTo>
                <a:lnTo>
                  <a:pt x="1108240" y="1192529"/>
                </a:lnTo>
                <a:lnTo>
                  <a:pt x="1085684" y="1188719"/>
                </a:lnTo>
                <a:lnTo>
                  <a:pt x="1058887" y="1184909"/>
                </a:lnTo>
                <a:lnTo>
                  <a:pt x="1035075" y="1181099"/>
                </a:lnTo>
                <a:lnTo>
                  <a:pt x="977303" y="1174749"/>
                </a:lnTo>
                <a:lnTo>
                  <a:pt x="916533" y="1167129"/>
                </a:lnTo>
                <a:lnTo>
                  <a:pt x="865809" y="1160779"/>
                </a:lnTo>
                <a:lnTo>
                  <a:pt x="817181" y="1150619"/>
                </a:lnTo>
                <a:lnTo>
                  <a:pt x="791730" y="1144269"/>
                </a:lnTo>
                <a:lnTo>
                  <a:pt x="765771" y="1139189"/>
                </a:lnTo>
                <a:lnTo>
                  <a:pt x="705751" y="1126489"/>
                </a:lnTo>
                <a:lnTo>
                  <a:pt x="677278" y="1121409"/>
                </a:lnTo>
                <a:lnTo>
                  <a:pt x="653389" y="1115059"/>
                </a:lnTo>
                <a:lnTo>
                  <a:pt x="627722" y="1108709"/>
                </a:lnTo>
                <a:lnTo>
                  <a:pt x="603859" y="1102359"/>
                </a:lnTo>
                <a:lnTo>
                  <a:pt x="577303" y="1096009"/>
                </a:lnTo>
                <a:lnTo>
                  <a:pt x="548830" y="1087119"/>
                </a:lnTo>
                <a:lnTo>
                  <a:pt x="524764" y="1080769"/>
                </a:lnTo>
                <a:lnTo>
                  <a:pt x="510895" y="1075689"/>
                </a:lnTo>
                <a:lnTo>
                  <a:pt x="476478" y="1064259"/>
                </a:lnTo>
                <a:lnTo>
                  <a:pt x="452501" y="1055369"/>
                </a:lnTo>
                <a:lnTo>
                  <a:pt x="431812" y="1046479"/>
                </a:lnTo>
                <a:lnTo>
                  <a:pt x="417144" y="1038859"/>
                </a:lnTo>
                <a:lnTo>
                  <a:pt x="401789" y="1031239"/>
                </a:lnTo>
                <a:lnTo>
                  <a:pt x="376758" y="1021079"/>
                </a:lnTo>
                <a:lnTo>
                  <a:pt x="348234" y="1010919"/>
                </a:lnTo>
                <a:lnTo>
                  <a:pt x="324993" y="1000759"/>
                </a:lnTo>
                <a:lnTo>
                  <a:pt x="299872" y="988059"/>
                </a:lnTo>
                <a:lnTo>
                  <a:pt x="274434" y="976629"/>
                </a:lnTo>
                <a:lnTo>
                  <a:pt x="251485" y="967739"/>
                </a:lnTo>
                <a:lnTo>
                  <a:pt x="195326" y="937259"/>
                </a:lnTo>
                <a:lnTo>
                  <a:pt x="170967" y="920749"/>
                </a:lnTo>
                <a:lnTo>
                  <a:pt x="144513" y="901699"/>
                </a:lnTo>
                <a:lnTo>
                  <a:pt x="125031" y="881379"/>
                </a:lnTo>
                <a:lnTo>
                  <a:pt x="110134" y="861059"/>
                </a:lnTo>
                <a:lnTo>
                  <a:pt x="92887" y="839469"/>
                </a:lnTo>
                <a:lnTo>
                  <a:pt x="81686" y="820419"/>
                </a:lnTo>
                <a:lnTo>
                  <a:pt x="73583" y="803909"/>
                </a:lnTo>
                <a:lnTo>
                  <a:pt x="67068" y="784859"/>
                </a:lnTo>
                <a:lnTo>
                  <a:pt x="60185" y="764539"/>
                </a:lnTo>
                <a:lnTo>
                  <a:pt x="52324" y="741679"/>
                </a:lnTo>
                <a:lnTo>
                  <a:pt x="38531" y="702309"/>
                </a:lnTo>
                <a:lnTo>
                  <a:pt x="28600" y="659129"/>
                </a:lnTo>
                <a:lnTo>
                  <a:pt x="25222" y="621029"/>
                </a:lnTo>
                <a:lnTo>
                  <a:pt x="21729" y="582929"/>
                </a:lnTo>
                <a:lnTo>
                  <a:pt x="19761" y="544829"/>
                </a:lnTo>
                <a:lnTo>
                  <a:pt x="21196" y="511809"/>
                </a:lnTo>
                <a:lnTo>
                  <a:pt x="24739" y="491489"/>
                </a:lnTo>
                <a:lnTo>
                  <a:pt x="28435" y="474979"/>
                </a:lnTo>
                <a:lnTo>
                  <a:pt x="31407" y="459739"/>
                </a:lnTo>
                <a:lnTo>
                  <a:pt x="35344" y="443229"/>
                </a:lnTo>
                <a:lnTo>
                  <a:pt x="39839" y="427989"/>
                </a:lnTo>
                <a:lnTo>
                  <a:pt x="48628" y="402589"/>
                </a:lnTo>
                <a:lnTo>
                  <a:pt x="58153" y="373379"/>
                </a:lnTo>
                <a:lnTo>
                  <a:pt x="63525" y="359409"/>
                </a:lnTo>
                <a:lnTo>
                  <a:pt x="68719" y="344169"/>
                </a:lnTo>
                <a:lnTo>
                  <a:pt x="78308" y="321309"/>
                </a:lnTo>
                <a:lnTo>
                  <a:pt x="97802" y="279399"/>
                </a:lnTo>
                <a:lnTo>
                  <a:pt x="130187" y="234949"/>
                </a:lnTo>
                <a:lnTo>
                  <a:pt x="195719" y="168909"/>
                </a:lnTo>
                <a:lnTo>
                  <a:pt x="230759" y="139699"/>
                </a:lnTo>
                <a:lnTo>
                  <a:pt x="263245" y="118109"/>
                </a:lnTo>
                <a:lnTo>
                  <a:pt x="321487" y="91439"/>
                </a:lnTo>
                <a:lnTo>
                  <a:pt x="350824" y="81279"/>
                </a:lnTo>
                <a:lnTo>
                  <a:pt x="367868" y="74929"/>
                </a:lnTo>
                <a:lnTo>
                  <a:pt x="384721" y="69849"/>
                </a:lnTo>
                <a:lnTo>
                  <a:pt x="397548" y="64769"/>
                </a:lnTo>
                <a:lnTo>
                  <a:pt x="415213" y="59689"/>
                </a:lnTo>
                <a:lnTo>
                  <a:pt x="453123" y="49529"/>
                </a:lnTo>
                <a:lnTo>
                  <a:pt x="472643" y="43179"/>
                </a:lnTo>
                <a:lnTo>
                  <a:pt x="491312" y="38099"/>
                </a:lnTo>
                <a:lnTo>
                  <a:pt x="505307" y="35559"/>
                </a:lnTo>
                <a:lnTo>
                  <a:pt x="526224" y="27939"/>
                </a:lnTo>
                <a:lnTo>
                  <a:pt x="548170" y="25399"/>
                </a:lnTo>
                <a:lnTo>
                  <a:pt x="793525" y="25399"/>
                </a:lnTo>
                <a:lnTo>
                  <a:pt x="783043" y="22859"/>
                </a:lnTo>
                <a:lnTo>
                  <a:pt x="769175" y="21589"/>
                </a:lnTo>
                <a:lnTo>
                  <a:pt x="755561" y="17779"/>
                </a:lnTo>
                <a:lnTo>
                  <a:pt x="741400" y="15239"/>
                </a:lnTo>
                <a:lnTo>
                  <a:pt x="662482" y="15239"/>
                </a:lnTo>
                <a:lnTo>
                  <a:pt x="625805" y="12699"/>
                </a:lnTo>
                <a:lnTo>
                  <a:pt x="599211" y="10159"/>
                </a:lnTo>
                <a:lnTo>
                  <a:pt x="561314" y="7619"/>
                </a:lnTo>
                <a:lnTo>
                  <a:pt x="548449" y="6349"/>
                </a:lnTo>
                <a:close/>
              </a:path>
              <a:path w="1746250" h="1221739">
                <a:moveTo>
                  <a:pt x="1057120" y="19049"/>
                </a:moveTo>
                <a:lnTo>
                  <a:pt x="942416" y="19049"/>
                </a:lnTo>
                <a:lnTo>
                  <a:pt x="972235" y="21589"/>
                </a:lnTo>
                <a:lnTo>
                  <a:pt x="985393" y="21589"/>
                </a:lnTo>
                <a:lnTo>
                  <a:pt x="1000163" y="25399"/>
                </a:lnTo>
                <a:lnTo>
                  <a:pt x="1017206" y="29209"/>
                </a:lnTo>
                <a:lnTo>
                  <a:pt x="1035431" y="33019"/>
                </a:lnTo>
                <a:lnTo>
                  <a:pt x="1055751" y="39369"/>
                </a:lnTo>
                <a:lnTo>
                  <a:pt x="1077506" y="45719"/>
                </a:lnTo>
                <a:lnTo>
                  <a:pt x="1100696" y="50799"/>
                </a:lnTo>
                <a:lnTo>
                  <a:pt x="1165567" y="68579"/>
                </a:lnTo>
                <a:lnTo>
                  <a:pt x="1184021" y="74929"/>
                </a:lnTo>
                <a:lnTo>
                  <a:pt x="1202550" y="80009"/>
                </a:lnTo>
                <a:lnTo>
                  <a:pt x="1219619" y="85089"/>
                </a:lnTo>
                <a:lnTo>
                  <a:pt x="1234249" y="90169"/>
                </a:lnTo>
                <a:lnTo>
                  <a:pt x="1249578" y="95249"/>
                </a:lnTo>
                <a:lnTo>
                  <a:pt x="1266520" y="99059"/>
                </a:lnTo>
                <a:lnTo>
                  <a:pt x="1281226" y="105409"/>
                </a:lnTo>
                <a:lnTo>
                  <a:pt x="1332623" y="124459"/>
                </a:lnTo>
                <a:lnTo>
                  <a:pt x="1397330" y="156209"/>
                </a:lnTo>
                <a:lnTo>
                  <a:pt x="1437297" y="181609"/>
                </a:lnTo>
                <a:lnTo>
                  <a:pt x="1462366" y="203199"/>
                </a:lnTo>
                <a:lnTo>
                  <a:pt x="1489468" y="224789"/>
                </a:lnTo>
                <a:lnTo>
                  <a:pt x="1507032" y="240029"/>
                </a:lnTo>
                <a:lnTo>
                  <a:pt x="1547253" y="274319"/>
                </a:lnTo>
                <a:lnTo>
                  <a:pt x="1563611" y="292099"/>
                </a:lnTo>
                <a:lnTo>
                  <a:pt x="1595132" y="332739"/>
                </a:lnTo>
                <a:lnTo>
                  <a:pt x="1618970" y="372109"/>
                </a:lnTo>
                <a:lnTo>
                  <a:pt x="1627238" y="391159"/>
                </a:lnTo>
                <a:lnTo>
                  <a:pt x="1635239" y="408939"/>
                </a:lnTo>
                <a:lnTo>
                  <a:pt x="1642376" y="426719"/>
                </a:lnTo>
                <a:lnTo>
                  <a:pt x="1653552" y="455929"/>
                </a:lnTo>
                <a:lnTo>
                  <a:pt x="1661109" y="473709"/>
                </a:lnTo>
                <a:lnTo>
                  <a:pt x="1666875" y="491489"/>
                </a:lnTo>
                <a:lnTo>
                  <a:pt x="1677822" y="516889"/>
                </a:lnTo>
                <a:lnTo>
                  <a:pt x="1688464" y="542289"/>
                </a:lnTo>
                <a:lnTo>
                  <a:pt x="1694510" y="561339"/>
                </a:lnTo>
                <a:lnTo>
                  <a:pt x="1704428" y="589279"/>
                </a:lnTo>
                <a:lnTo>
                  <a:pt x="1713255" y="615949"/>
                </a:lnTo>
                <a:lnTo>
                  <a:pt x="1719808" y="655319"/>
                </a:lnTo>
                <a:lnTo>
                  <a:pt x="1726082" y="704849"/>
                </a:lnTo>
                <a:lnTo>
                  <a:pt x="1726895" y="721359"/>
                </a:lnTo>
                <a:lnTo>
                  <a:pt x="1726603" y="739139"/>
                </a:lnTo>
                <a:lnTo>
                  <a:pt x="1725460" y="759459"/>
                </a:lnTo>
                <a:lnTo>
                  <a:pt x="1721446" y="807719"/>
                </a:lnTo>
                <a:lnTo>
                  <a:pt x="1719452" y="826769"/>
                </a:lnTo>
                <a:lnTo>
                  <a:pt x="1717713" y="845819"/>
                </a:lnTo>
                <a:lnTo>
                  <a:pt x="1709635" y="883919"/>
                </a:lnTo>
                <a:lnTo>
                  <a:pt x="1695462" y="928369"/>
                </a:lnTo>
                <a:lnTo>
                  <a:pt x="1670519" y="971549"/>
                </a:lnTo>
                <a:lnTo>
                  <a:pt x="1637436" y="1017269"/>
                </a:lnTo>
                <a:lnTo>
                  <a:pt x="1606816" y="1049019"/>
                </a:lnTo>
                <a:lnTo>
                  <a:pt x="1589265" y="1069339"/>
                </a:lnTo>
                <a:lnTo>
                  <a:pt x="1570685" y="1087119"/>
                </a:lnTo>
                <a:lnTo>
                  <a:pt x="1557743" y="1097279"/>
                </a:lnTo>
                <a:lnTo>
                  <a:pt x="1534731" y="1120139"/>
                </a:lnTo>
                <a:lnTo>
                  <a:pt x="1522006" y="1131569"/>
                </a:lnTo>
                <a:lnTo>
                  <a:pt x="1507604" y="1145539"/>
                </a:lnTo>
                <a:lnTo>
                  <a:pt x="1471218" y="1173479"/>
                </a:lnTo>
                <a:lnTo>
                  <a:pt x="1411592" y="1200149"/>
                </a:lnTo>
                <a:lnTo>
                  <a:pt x="1355826" y="1206499"/>
                </a:lnTo>
                <a:lnTo>
                  <a:pt x="1440929" y="1206499"/>
                </a:lnTo>
                <a:lnTo>
                  <a:pt x="1480146" y="1186179"/>
                </a:lnTo>
                <a:lnTo>
                  <a:pt x="1517688" y="1156969"/>
                </a:lnTo>
                <a:lnTo>
                  <a:pt x="1532394" y="1142999"/>
                </a:lnTo>
                <a:lnTo>
                  <a:pt x="1557680" y="1120139"/>
                </a:lnTo>
                <a:lnTo>
                  <a:pt x="1570913" y="1111249"/>
                </a:lnTo>
                <a:lnTo>
                  <a:pt x="1583651" y="1101089"/>
                </a:lnTo>
                <a:lnTo>
                  <a:pt x="1602955" y="1083309"/>
                </a:lnTo>
                <a:lnTo>
                  <a:pt x="1620951" y="1061719"/>
                </a:lnTo>
                <a:lnTo>
                  <a:pt x="1636229" y="1046479"/>
                </a:lnTo>
                <a:lnTo>
                  <a:pt x="1662366" y="1015999"/>
                </a:lnTo>
                <a:lnTo>
                  <a:pt x="1700110" y="961389"/>
                </a:lnTo>
                <a:lnTo>
                  <a:pt x="1720672" y="914399"/>
                </a:lnTo>
                <a:lnTo>
                  <a:pt x="1733854" y="867409"/>
                </a:lnTo>
                <a:lnTo>
                  <a:pt x="1738452" y="829309"/>
                </a:lnTo>
                <a:lnTo>
                  <a:pt x="1740458" y="808989"/>
                </a:lnTo>
                <a:lnTo>
                  <a:pt x="1744510" y="760729"/>
                </a:lnTo>
                <a:lnTo>
                  <a:pt x="1745605" y="741679"/>
                </a:lnTo>
                <a:lnTo>
                  <a:pt x="1745698" y="739139"/>
                </a:lnTo>
                <a:lnTo>
                  <a:pt x="1745983" y="721359"/>
                </a:lnTo>
                <a:lnTo>
                  <a:pt x="1745107" y="703579"/>
                </a:lnTo>
                <a:lnTo>
                  <a:pt x="1738680" y="652779"/>
                </a:lnTo>
                <a:lnTo>
                  <a:pt x="1731721" y="610869"/>
                </a:lnTo>
                <a:lnTo>
                  <a:pt x="1712569" y="554989"/>
                </a:lnTo>
                <a:lnTo>
                  <a:pt x="1706359" y="535939"/>
                </a:lnTo>
                <a:lnTo>
                  <a:pt x="1695411" y="509269"/>
                </a:lnTo>
                <a:lnTo>
                  <a:pt x="1684743" y="485139"/>
                </a:lnTo>
                <a:lnTo>
                  <a:pt x="1678990" y="467359"/>
                </a:lnTo>
                <a:lnTo>
                  <a:pt x="1671218" y="448309"/>
                </a:lnTo>
                <a:lnTo>
                  <a:pt x="1664373" y="430529"/>
                </a:lnTo>
                <a:lnTo>
                  <a:pt x="1652803" y="401319"/>
                </a:lnTo>
                <a:lnTo>
                  <a:pt x="1644662" y="383539"/>
                </a:lnTo>
                <a:lnTo>
                  <a:pt x="1635975" y="363219"/>
                </a:lnTo>
                <a:lnTo>
                  <a:pt x="1624076" y="342899"/>
                </a:lnTo>
                <a:lnTo>
                  <a:pt x="1597113" y="302259"/>
                </a:lnTo>
                <a:lnTo>
                  <a:pt x="1560677" y="260349"/>
                </a:lnTo>
                <a:lnTo>
                  <a:pt x="1530858" y="233679"/>
                </a:lnTo>
                <a:lnTo>
                  <a:pt x="1502448" y="210819"/>
                </a:lnTo>
                <a:lnTo>
                  <a:pt x="1485163" y="195579"/>
                </a:lnTo>
                <a:lnTo>
                  <a:pt x="1453515" y="170179"/>
                </a:lnTo>
                <a:lnTo>
                  <a:pt x="1413319" y="142239"/>
                </a:lnTo>
                <a:lnTo>
                  <a:pt x="1350289" y="110489"/>
                </a:lnTo>
                <a:lnTo>
                  <a:pt x="1287970" y="86359"/>
                </a:lnTo>
                <a:lnTo>
                  <a:pt x="1255382" y="76199"/>
                </a:lnTo>
                <a:lnTo>
                  <a:pt x="1225435" y="66039"/>
                </a:lnTo>
                <a:lnTo>
                  <a:pt x="1208100" y="60959"/>
                </a:lnTo>
                <a:lnTo>
                  <a:pt x="1189748" y="55879"/>
                </a:lnTo>
                <a:lnTo>
                  <a:pt x="1171117" y="49529"/>
                </a:lnTo>
                <a:lnTo>
                  <a:pt x="1152131" y="44449"/>
                </a:lnTo>
                <a:lnTo>
                  <a:pt x="1105687" y="31749"/>
                </a:lnTo>
                <a:lnTo>
                  <a:pt x="1082802" y="26669"/>
                </a:lnTo>
                <a:lnTo>
                  <a:pt x="1057120" y="19049"/>
                </a:lnTo>
                <a:close/>
              </a:path>
              <a:path w="1746250" h="1221739">
                <a:moveTo>
                  <a:pt x="811500" y="50185"/>
                </a:moveTo>
                <a:lnTo>
                  <a:pt x="810882" y="50799"/>
                </a:lnTo>
                <a:lnTo>
                  <a:pt x="786536" y="86359"/>
                </a:lnTo>
                <a:lnTo>
                  <a:pt x="773277" y="100329"/>
                </a:lnTo>
                <a:lnTo>
                  <a:pt x="763651" y="113029"/>
                </a:lnTo>
                <a:lnTo>
                  <a:pt x="761212" y="118109"/>
                </a:lnTo>
                <a:lnTo>
                  <a:pt x="763206" y="124459"/>
                </a:lnTo>
                <a:lnTo>
                  <a:pt x="772985" y="129539"/>
                </a:lnTo>
                <a:lnTo>
                  <a:pt x="778903" y="126999"/>
                </a:lnTo>
                <a:lnTo>
                  <a:pt x="781354" y="121919"/>
                </a:lnTo>
                <a:lnTo>
                  <a:pt x="798868" y="101599"/>
                </a:lnTo>
                <a:lnTo>
                  <a:pt x="810590" y="86359"/>
                </a:lnTo>
                <a:lnTo>
                  <a:pt x="822934" y="68579"/>
                </a:lnTo>
                <a:lnTo>
                  <a:pt x="833395" y="56085"/>
                </a:lnTo>
                <a:lnTo>
                  <a:pt x="823468" y="53339"/>
                </a:lnTo>
                <a:lnTo>
                  <a:pt x="811500" y="50185"/>
                </a:lnTo>
                <a:close/>
              </a:path>
              <a:path w="1746250" h="1221739">
                <a:moveTo>
                  <a:pt x="855233" y="41656"/>
                </a:moveTo>
                <a:lnTo>
                  <a:pt x="851090" y="43179"/>
                </a:lnTo>
                <a:lnTo>
                  <a:pt x="834631" y="54609"/>
                </a:lnTo>
                <a:lnTo>
                  <a:pt x="833395" y="56085"/>
                </a:lnTo>
                <a:lnTo>
                  <a:pt x="846429" y="59689"/>
                </a:lnTo>
                <a:lnTo>
                  <a:pt x="867371" y="67309"/>
                </a:lnTo>
                <a:lnTo>
                  <a:pt x="882827" y="71119"/>
                </a:lnTo>
                <a:lnTo>
                  <a:pt x="897153" y="74929"/>
                </a:lnTo>
                <a:lnTo>
                  <a:pt x="902627" y="72389"/>
                </a:lnTo>
                <a:lnTo>
                  <a:pt x="904125" y="66039"/>
                </a:lnTo>
                <a:lnTo>
                  <a:pt x="897331" y="54609"/>
                </a:lnTo>
                <a:lnTo>
                  <a:pt x="893292" y="53339"/>
                </a:lnTo>
                <a:lnTo>
                  <a:pt x="872820" y="48259"/>
                </a:lnTo>
                <a:lnTo>
                  <a:pt x="855233" y="41656"/>
                </a:lnTo>
                <a:close/>
              </a:path>
              <a:path w="1746250" h="1221739">
                <a:moveTo>
                  <a:pt x="828820" y="34388"/>
                </a:moveTo>
                <a:lnTo>
                  <a:pt x="824941" y="36829"/>
                </a:lnTo>
                <a:lnTo>
                  <a:pt x="811500" y="50185"/>
                </a:lnTo>
                <a:lnTo>
                  <a:pt x="823468" y="53339"/>
                </a:lnTo>
                <a:lnTo>
                  <a:pt x="833395" y="56085"/>
                </a:lnTo>
                <a:lnTo>
                  <a:pt x="834631" y="54609"/>
                </a:lnTo>
                <a:lnTo>
                  <a:pt x="851090" y="43179"/>
                </a:lnTo>
                <a:lnTo>
                  <a:pt x="855233" y="41656"/>
                </a:lnTo>
                <a:lnTo>
                  <a:pt x="852525" y="40639"/>
                </a:lnTo>
                <a:lnTo>
                  <a:pt x="828820" y="34388"/>
                </a:lnTo>
                <a:close/>
              </a:path>
              <a:path w="1746250" h="1221739">
                <a:moveTo>
                  <a:pt x="793525" y="25399"/>
                </a:moveTo>
                <a:lnTo>
                  <a:pt x="548170" y="25399"/>
                </a:lnTo>
                <a:lnTo>
                  <a:pt x="577888" y="29209"/>
                </a:lnTo>
                <a:lnTo>
                  <a:pt x="597535" y="30479"/>
                </a:lnTo>
                <a:lnTo>
                  <a:pt x="624090" y="33019"/>
                </a:lnTo>
                <a:lnTo>
                  <a:pt x="662025" y="35559"/>
                </a:lnTo>
                <a:lnTo>
                  <a:pt x="737069" y="35559"/>
                </a:lnTo>
                <a:lnTo>
                  <a:pt x="752462" y="36829"/>
                </a:lnTo>
                <a:lnTo>
                  <a:pt x="765822" y="40639"/>
                </a:lnTo>
                <a:lnTo>
                  <a:pt x="779856" y="41909"/>
                </a:lnTo>
                <a:lnTo>
                  <a:pt x="793635" y="45719"/>
                </a:lnTo>
                <a:lnTo>
                  <a:pt x="809015" y="49529"/>
                </a:lnTo>
                <a:lnTo>
                  <a:pt x="811500" y="50185"/>
                </a:lnTo>
                <a:lnTo>
                  <a:pt x="824941" y="36829"/>
                </a:lnTo>
                <a:lnTo>
                  <a:pt x="828820" y="34388"/>
                </a:lnTo>
                <a:lnTo>
                  <a:pt x="798766" y="26669"/>
                </a:lnTo>
                <a:lnTo>
                  <a:pt x="793525" y="25399"/>
                </a:lnTo>
                <a:close/>
              </a:path>
              <a:path w="1746250" h="1221739">
                <a:moveTo>
                  <a:pt x="987780" y="1269"/>
                </a:moveTo>
                <a:lnTo>
                  <a:pt x="900010" y="1269"/>
                </a:lnTo>
                <a:lnTo>
                  <a:pt x="898690" y="2539"/>
                </a:lnTo>
                <a:lnTo>
                  <a:pt x="885177" y="7619"/>
                </a:lnTo>
                <a:lnTo>
                  <a:pt x="869340" y="13969"/>
                </a:lnTo>
                <a:lnTo>
                  <a:pt x="843102" y="25399"/>
                </a:lnTo>
                <a:lnTo>
                  <a:pt x="828820" y="34388"/>
                </a:lnTo>
                <a:lnTo>
                  <a:pt x="852525" y="40639"/>
                </a:lnTo>
                <a:lnTo>
                  <a:pt x="855233" y="41656"/>
                </a:lnTo>
                <a:lnTo>
                  <a:pt x="868362" y="36829"/>
                </a:lnTo>
                <a:lnTo>
                  <a:pt x="893102" y="25399"/>
                </a:lnTo>
                <a:lnTo>
                  <a:pt x="907821" y="20319"/>
                </a:lnTo>
                <a:lnTo>
                  <a:pt x="923036" y="19049"/>
                </a:lnTo>
                <a:lnTo>
                  <a:pt x="1057120" y="19049"/>
                </a:lnTo>
                <a:lnTo>
                  <a:pt x="1040193" y="13969"/>
                </a:lnTo>
                <a:lnTo>
                  <a:pt x="1021638" y="10159"/>
                </a:lnTo>
                <a:lnTo>
                  <a:pt x="1004722" y="5079"/>
                </a:lnTo>
                <a:lnTo>
                  <a:pt x="987780" y="1269"/>
                </a:lnTo>
                <a:close/>
              </a:path>
              <a:path w="1746250" h="1221739">
                <a:moveTo>
                  <a:pt x="953795" y="0"/>
                </a:moveTo>
                <a:lnTo>
                  <a:pt x="932053" y="0"/>
                </a:lnTo>
                <a:lnTo>
                  <a:pt x="911974" y="1269"/>
                </a:lnTo>
                <a:lnTo>
                  <a:pt x="973175" y="1269"/>
                </a:lnTo>
                <a:lnTo>
                  <a:pt x="953795" y="0"/>
                </a:lnTo>
                <a:close/>
              </a:path>
            </a:pathLst>
          </a:custGeom>
          <a:solidFill>
            <a:srgbClr val="E71224"/>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txBox="1"/>
          <p:nvPr/>
        </p:nvSpPr>
        <p:spPr>
          <a:xfrm>
            <a:off x="5873863" y="2644140"/>
            <a:ext cx="1661795"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0000"/>
                </a:solidFill>
                <a:latin typeface="Times New Roman"/>
                <a:cs typeface="Times New Roman"/>
              </a:rPr>
              <a:t>Wrong</a:t>
            </a:r>
            <a:r>
              <a:rPr sz="1400" spc="30" dirty="0">
                <a:solidFill>
                  <a:srgbClr val="FF0000"/>
                </a:solidFill>
                <a:latin typeface="Times New Roman"/>
                <a:cs typeface="Times New Roman"/>
              </a:rPr>
              <a:t> </a:t>
            </a:r>
            <a:r>
              <a:rPr sz="1400" dirty="0">
                <a:solidFill>
                  <a:srgbClr val="FF0000"/>
                </a:solidFill>
                <a:latin typeface="Times New Roman"/>
                <a:cs typeface="Times New Roman"/>
              </a:rPr>
              <a:t>split?</a:t>
            </a:r>
            <a:r>
              <a:rPr sz="1400" spc="15" dirty="0">
                <a:solidFill>
                  <a:srgbClr val="FF0000"/>
                </a:solidFill>
                <a:latin typeface="Times New Roman"/>
                <a:cs typeface="Times New Roman"/>
              </a:rPr>
              <a:t> </a:t>
            </a:r>
            <a:r>
              <a:rPr sz="1400" dirty="0">
                <a:solidFill>
                  <a:srgbClr val="FF0000"/>
                </a:solidFill>
                <a:latin typeface="Times New Roman"/>
                <a:cs typeface="Times New Roman"/>
              </a:rPr>
              <a:t>Too</a:t>
            </a:r>
            <a:r>
              <a:rPr sz="1400" spc="45" dirty="0">
                <a:solidFill>
                  <a:srgbClr val="FF0000"/>
                </a:solidFill>
                <a:latin typeface="Times New Roman"/>
                <a:cs typeface="Times New Roman"/>
              </a:rPr>
              <a:t> </a:t>
            </a:r>
            <a:r>
              <a:rPr sz="1400" spc="-20" dirty="0">
                <a:solidFill>
                  <a:srgbClr val="FF0000"/>
                </a:solidFill>
                <a:latin typeface="Times New Roman"/>
                <a:cs typeface="Times New Roman"/>
              </a:rPr>
              <a:t>bad!</a:t>
            </a:r>
            <a:endParaRPr sz="1400">
              <a:latin typeface="Times New Roman"/>
              <a:cs typeface="Times New Roman"/>
            </a:endParaRPr>
          </a:p>
        </p:txBody>
      </p:sp>
      <p:sp>
        <p:nvSpPr>
          <p:cNvPr id="24" name="object 24"/>
          <p:cNvSpPr txBox="1">
            <a:spLocks noGrp="1"/>
          </p:cNvSpPr>
          <p:nvPr>
            <p:ph type="title"/>
          </p:nvPr>
        </p:nvSpPr>
        <p:spPr>
          <a:prstGeom prst="rect">
            <a:avLst/>
          </a:prstGeom>
        </p:spPr>
        <p:txBody>
          <a:bodyPr vert="horz" wrap="square" lIns="0" tIns="205740" rIns="0" bIns="0" rtlCol="0">
            <a:spAutoFit/>
          </a:bodyPr>
          <a:lstStyle/>
          <a:p>
            <a:pPr marL="1720850">
              <a:lnSpc>
                <a:spcPct val="100000"/>
              </a:lnSpc>
              <a:spcBef>
                <a:spcPts val="100"/>
              </a:spcBef>
            </a:pPr>
            <a:r>
              <a:rPr dirty="0"/>
              <a:t>Optimal</a:t>
            </a:r>
            <a:r>
              <a:rPr spc="50" dirty="0"/>
              <a:t> </a:t>
            </a:r>
            <a:r>
              <a:rPr dirty="0"/>
              <a:t>Sparse</a:t>
            </a:r>
            <a:r>
              <a:rPr spc="70" dirty="0"/>
              <a:t> </a:t>
            </a:r>
            <a:r>
              <a:rPr dirty="0"/>
              <a:t>Decision </a:t>
            </a:r>
            <a:r>
              <a:rPr spc="-10" dirty="0"/>
              <a:t>Trees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23"/>
          <p:cNvSpPr txBox="1">
            <a:spLocks noGrp="1"/>
          </p:cNvSpPr>
          <p:nvPr>
            <p:ph type="title" idx="4294967295"/>
          </p:nvPr>
        </p:nvSpPr>
        <p:spPr>
          <a:xfrm>
            <a:off x="3782841" y="1348740"/>
            <a:ext cx="5879465" cy="23876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400" b="0" i="0" u="none" strike="noStrike" kern="0" cap="none" spc="0" normalizeH="0" baseline="0" noProof="0" dirty="0" err="1">
                <a:ln>
                  <a:noFill/>
                </a:ln>
                <a:solidFill>
                  <a:sysClr val="windowText" lastClr="000000"/>
                </a:solidFill>
                <a:effectLst/>
                <a:uLnTx/>
                <a:uFillTx/>
                <a:latin typeface="Times New Roman"/>
                <a:cs typeface="Times New Roman"/>
              </a:rPr>
              <a:t>THeta</a:t>
            </a:r>
            <a:r>
              <a:rPr kumimoji="0" lang="en-US" sz="14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lang="en-US" sz="1400" b="0" i="0" u="none" strike="noStrike" kern="0" cap="none" spc="0" normalizeH="0" baseline="0" noProof="0" dirty="0">
                <a:ln>
                  <a:noFill/>
                </a:ln>
                <a:solidFill>
                  <a:sysClr val="windowText" lastClr="000000"/>
                </a:solidFill>
                <a:effectLst/>
                <a:uLnTx/>
                <a:uFillTx/>
                <a:latin typeface="Times New Roman"/>
                <a:cs typeface="Times New Roman"/>
              </a:rPr>
              <a:t>Automatic</a:t>
            </a:r>
            <a:r>
              <a:rPr kumimoji="0" lang="en-US" sz="1400" b="0" i="0" u="none" strike="noStrike" kern="0" cap="none" spc="130" normalizeH="0" baseline="0" noProof="0" dirty="0">
                <a:ln>
                  <a:noFill/>
                </a:ln>
                <a:solidFill>
                  <a:sysClr val="windowText" lastClr="000000"/>
                </a:solidFill>
                <a:effectLst/>
                <a:uLnTx/>
                <a:uFillTx/>
                <a:latin typeface="Times New Roman"/>
                <a:cs typeface="Times New Roman"/>
              </a:rPr>
              <a:t> </a:t>
            </a:r>
            <a:r>
              <a:rPr kumimoji="0" lang="en-US" sz="1400" b="0" i="0" u="none" strike="noStrike" kern="0" cap="none" spc="0" normalizeH="0" baseline="0" noProof="0" dirty="0">
                <a:ln>
                  <a:noFill/>
                </a:ln>
                <a:solidFill>
                  <a:sysClr val="windowText" lastClr="000000"/>
                </a:solidFill>
                <a:effectLst/>
                <a:uLnTx/>
                <a:uFillTx/>
                <a:latin typeface="Times New Roman"/>
                <a:cs typeface="Times New Roman"/>
              </a:rPr>
              <a:t>Interaction</a:t>
            </a:r>
            <a:r>
              <a:rPr kumimoji="0" lang="en-US" sz="1400" b="0" i="0" u="none" strike="noStrike" kern="0" cap="none" spc="130" normalizeH="0" baseline="0" noProof="0" dirty="0">
                <a:ln>
                  <a:noFill/>
                </a:ln>
                <a:solidFill>
                  <a:sysClr val="windowText" lastClr="000000"/>
                </a:solidFill>
                <a:effectLst/>
                <a:uLnTx/>
                <a:uFillTx/>
                <a:latin typeface="Times New Roman"/>
                <a:cs typeface="Times New Roman"/>
              </a:rPr>
              <a:t> </a:t>
            </a:r>
            <a:r>
              <a:rPr kumimoji="0" lang="en-US" sz="1400" b="0" i="0" u="none" strike="noStrike" kern="0" cap="none" spc="0" normalizeH="0" baseline="0" noProof="0" dirty="0">
                <a:ln>
                  <a:noFill/>
                </a:ln>
                <a:solidFill>
                  <a:sysClr val="windowText" lastClr="000000"/>
                </a:solidFill>
                <a:effectLst/>
                <a:uLnTx/>
                <a:uFillTx/>
                <a:latin typeface="Times New Roman"/>
                <a:cs typeface="Times New Roman"/>
              </a:rPr>
              <a:t>Detection</a:t>
            </a:r>
            <a:r>
              <a:rPr kumimoji="0" lang="en-US" sz="1400" b="0" i="0" u="none" strike="noStrike" kern="0" cap="none" spc="130" normalizeH="0" baseline="0" noProof="0" dirty="0">
                <a:ln>
                  <a:noFill/>
                </a:ln>
                <a:solidFill>
                  <a:sysClr val="windowText" lastClr="000000"/>
                </a:solidFill>
                <a:effectLst/>
                <a:uLnTx/>
                <a:uFillTx/>
                <a:latin typeface="Times New Roman"/>
                <a:cs typeface="Times New Roman"/>
              </a:rPr>
              <a:t> </a:t>
            </a:r>
            <a:r>
              <a:rPr kumimoji="0" lang="en-US" sz="1400" b="0" i="0" u="none" strike="noStrike" kern="0" cap="none" spc="0" normalizeH="0" baseline="0" noProof="0" dirty="0">
                <a:ln>
                  <a:noFill/>
                </a:ln>
                <a:solidFill>
                  <a:sysClr val="windowText" lastClr="000000"/>
                </a:solidFill>
                <a:effectLst/>
                <a:uLnTx/>
                <a:uFillTx/>
                <a:latin typeface="Times New Roman"/>
                <a:cs typeface="Times New Roman"/>
              </a:rPr>
              <a:t>(THAID)</a:t>
            </a:r>
            <a:r>
              <a:rPr kumimoji="0" lang="en-US" sz="1400" b="0" i="0" u="none" strike="noStrike" kern="0" cap="none" spc="125" normalizeH="0" baseline="0" noProof="0" dirty="0">
                <a:ln>
                  <a:noFill/>
                </a:ln>
                <a:solidFill>
                  <a:sysClr val="windowText" lastClr="000000"/>
                </a:solidFill>
                <a:effectLst/>
                <a:uLnTx/>
                <a:uFillTx/>
                <a:latin typeface="Times New Roman"/>
                <a:cs typeface="Times New Roman"/>
              </a:rPr>
              <a:t> </a:t>
            </a:r>
            <a:r>
              <a:rPr kumimoji="0" lang="en-US" sz="1400" b="0" i="0" u="none" strike="noStrike" kern="0" cap="none" spc="0" normalizeH="0" baseline="0" noProof="0" dirty="0">
                <a:ln>
                  <a:noFill/>
                </a:ln>
                <a:solidFill>
                  <a:sysClr val="windowText" lastClr="000000"/>
                </a:solidFill>
                <a:effectLst/>
                <a:uLnTx/>
                <a:uFillTx/>
                <a:latin typeface="Times New Roman"/>
                <a:cs typeface="Times New Roman"/>
              </a:rPr>
              <a:t>(Messenger</a:t>
            </a:r>
            <a:r>
              <a:rPr kumimoji="0" lang="en-US" sz="1400" b="0" i="0" u="none" strike="noStrike" kern="0" cap="none" spc="120" normalizeH="0" baseline="0" noProof="0" dirty="0">
                <a:ln>
                  <a:noFill/>
                </a:ln>
                <a:solidFill>
                  <a:sysClr val="windowText" lastClr="000000"/>
                </a:solidFill>
                <a:effectLst/>
                <a:uLnTx/>
                <a:uFillTx/>
                <a:latin typeface="Times New Roman"/>
                <a:cs typeface="Times New Roman"/>
              </a:rPr>
              <a:t> </a:t>
            </a:r>
            <a:r>
              <a:rPr kumimoji="0" lang="en-US" sz="1400" b="0" i="0" u="none" strike="noStrike" kern="0" cap="none" spc="0" normalizeH="0" baseline="0" noProof="0" dirty="0">
                <a:ln>
                  <a:noFill/>
                </a:ln>
                <a:solidFill>
                  <a:sysClr val="windowText" lastClr="000000"/>
                </a:solidFill>
                <a:effectLst/>
                <a:uLnTx/>
                <a:uFillTx/>
                <a:latin typeface="Times New Roman"/>
                <a:cs typeface="Times New Roman"/>
              </a:rPr>
              <a:t>&amp;</a:t>
            </a:r>
            <a:r>
              <a:rPr kumimoji="0" lang="en-US" sz="1400" b="0" i="0" u="none" strike="noStrike" kern="0" cap="none" spc="150" normalizeH="0" baseline="0" noProof="0" dirty="0">
                <a:ln>
                  <a:noFill/>
                </a:ln>
                <a:solidFill>
                  <a:sysClr val="windowText" lastClr="000000"/>
                </a:solidFill>
                <a:effectLst/>
                <a:uLnTx/>
                <a:uFillTx/>
                <a:latin typeface="Times New Roman"/>
                <a:cs typeface="Times New Roman"/>
              </a:rPr>
              <a:t> </a:t>
            </a:r>
            <a:r>
              <a:rPr kumimoji="0" lang="en-US" sz="1400" b="0" i="0" u="none" strike="noStrike" kern="0" cap="none" spc="0" normalizeH="0" baseline="0" noProof="0" dirty="0">
                <a:ln>
                  <a:noFill/>
                </a:ln>
                <a:solidFill>
                  <a:sysClr val="windowText" lastClr="000000"/>
                </a:solidFill>
                <a:effectLst/>
                <a:uLnTx/>
                <a:uFillTx/>
                <a:latin typeface="Times New Roman"/>
                <a:cs typeface="Times New Roman"/>
              </a:rPr>
              <a:t>Mandell,</a:t>
            </a:r>
            <a:r>
              <a:rPr kumimoji="0" lang="en-US" sz="1400" b="0" i="0" u="none" strike="noStrike" kern="0" cap="none" spc="120" normalizeH="0" baseline="0" noProof="0" dirty="0">
                <a:ln>
                  <a:noFill/>
                </a:ln>
                <a:solidFill>
                  <a:sysClr val="windowText" lastClr="000000"/>
                </a:solidFill>
                <a:effectLst/>
                <a:uLnTx/>
                <a:uFillTx/>
                <a:latin typeface="Times New Roman"/>
                <a:cs typeface="Times New Roman"/>
              </a:rPr>
              <a:t> </a:t>
            </a:r>
            <a:r>
              <a:rPr kumimoji="0" lang="en-US" sz="1400" b="0" i="0" u="none" strike="noStrike" kern="0" cap="none" spc="-10" normalizeH="0" baseline="0" noProof="0" dirty="0">
                <a:ln>
                  <a:noFill/>
                </a:ln>
                <a:solidFill>
                  <a:sysClr val="windowText" lastClr="000000"/>
                </a:solidFill>
                <a:effectLst/>
                <a:uLnTx/>
                <a:uFillTx/>
                <a:latin typeface="Times New Roman"/>
                <a:cs typeface="Times New Roman"/>
              </a:rPr>
              <a:t>1972)</a:t>
            </a:r>
            <a:endParaRPr kumimoji="0" lang="en-US" sz="1400" b="0" i="0" u="none" strike="noStrike" kern="0" cap="none" spc="0" normalizeH="0" baseline="0" noProof="0" dirty="0">
              <a:ln>
                <a:noFill/>
              </a:ln>
              <a:solidFill>
                <a:sysClr val="windowText" lastClr="000000"/>
              </a:solidFill>
              <a:effectLst/>
              <a:uLnTx/>
              <a:uFillTx/>
              <a:latin typeface="Times New Roman"/>
              <a:cs typeface="Times New Roman"/>
            </a:endParaRPr>
          </a:p>
        </p:txBody>
      </p:sp>
      <p:sp>
        <p:nvSpPr>
          <p:cNvPr id="2" name="object 2">
            <a:extLst>
              <a:ext uri="{C183D7F6-B498-43B3-948B-1728B52AA6E4}">
                <adec:decorative xmlns:adec="http://schemas.microsoft.com/office/drawing/2017/decorative" val="1"/>
              </a:ext>
            </a:extLst>
          </p:cNvPr>
          <p:cNvSpPr txBox="1"/>
          <p:nvPr/>
        </p:nvSpPr>
        <p:spPr>
          <a:xfrm>
            <a:off x="4726729" y="2574544"/>
            <a:ext cx="483234" cy="314960"/>
          </a:xfrm>
          <a:prstGeom prst="rect">
            <a:avLst/>
          </a:prstGeom>
        </p:spPr>
        <p:txBody>
          <a:bodyPr vert="horz" wrap="square" lIns="0" tIns="12700" rIns="0" bIns="0" rtlCol="0">
            <a:spAutoFit/>
          </a:bodyPr>
          <a:lstStyle/>
          <a:p>
            <a:pPr marL="12700">
              <a:lnSpc>
                <a:spcPct val="100000"/>
              </a:lnSpc>
              <a:spcBef>
                <a:spcPts val="100"/>
              </a:spcBef>
            </a:pPr>
            <a:r>
              <a:rPr sz="1900" spc="-10" dirty="0">
                <a:latin typeface="Times New Roman"/>
                <a:cs typeface="Times New Roman"/>
              </a:rPr>
              <a:t>rain</a:t>
            </a:r>
            <a:r>
              <a:rPr sz="1400" spc="-10" dirty="0">
                <a:latin typeface="Times New Roman"/>
                <a:cs typeface="Times New Roman"/>
              </a:rPr>
              <a:t>?</a:t>
            </a:r>
            <a:endParaRPr sz="1400">
              <a:latin typeface="Times New Roman"/>
              <a:cs typeface="Times New Roman"/>
            </a:endParaRPr>
          </a:p>
        </p:txBody>
      </p:sp>
      <p:sp>
        <p:nvSpPr>
          <p:cNvPr id="3" name="object 3">
            <a:extLst>
              <a:ext uri="{C183D7F6-B498-43B3-948B-1728B52AA6E4}">
                <adec:decorative xmlns:adec="http://schemas.microsoft.com/office/drawing/2017/decorative" val="1"/>
              </a:ext>
            </a:extLst>
          </p:cNvPr>
          <p:cNvSpPr txBox="1"/>
          <p:nvPr/>
        </p:nvSpPr>
        <p:spPr>
          <a:xfrm>
            <a:off x="4241117" y="2873247"/>
            <a:ext cx="20002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Y</a:t>
            </a:r>
            <a:endParaRPr sz="1900">
              <a:latin typeface="Times New Roman"/>
              <a:cs typeface="Times New Roman"/>
            </a:endParaRPr>
          </a:p>
        </p:txBody>
      </p:sp>
      <p:sp>
        <p:nvSpPr>
          <p:cNvPr id="4" name="object 4">
            <a:extLst>
              <a:ext uri="{C183D7F6-B498-43B3-948B-1728B52AA6E4}">
                <adec:decorative xmlns:adec="http://schemas.microsoft.com/office/drawing/2017/decorative" val="1"/>
              </a:ext>
            </a:extLst>
          </p:cNvPr>
          <p:cNvSpPr txBox="1"/>
          <p:nvPr/>
        </p:nvSpPr>
        <p:spPr>
          <a:xfrm>
            <a:off x="5476332" y="2873247"/>
            <a:ext cx="20002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N</a:t>
            </a:r>
            <a:endParaRPr sz="1900">
              <a:latin typeface="Times New Roman"/>
              <a:cs typeface="Times New Roman"/>
            </a:endParaRPr>
          </a:p>
        </p:txBody>
      </p:sp>
      <p:sp>
        <p:nvSpPr>
          <p:cNvPr id="5" name="object 5">
            <a:extLst>
              <a:ext uri="{C183D7F6-B498-43B3-948B-1728B52AA6E4}">
                <adec:decorative xmlns:adec="http://schemas.microsoft.com/office/drawing/2017/decorative" val="1"/>
              </a:ext>
            </a:extLst>
          </p:cNvPr>
          <p:cNvSpPr/>
          <p:nvPr/>
        </p:nvSpPr>
        <p:spPr>
          <a:xfrm>
            <a:off x="3625391" y="2921511"/>
            <a:ext cx="1344295" cy="501650"/>
          </a:xfrm>
          <a:custGeom>
            <a:avLst/>
            <a:gdLst/>
            <a:ahLst/>
            <a:cxnLst/>
            <a:rect l="l" t="t" r="r" b="b"/>
            <a:pathLst>
              <a:path w="1344295" h="501650">
                <a:moveTo>
                  <a:pt x="1343907" y="0"/>
                </a:moveTo>
                <a:lnTo>
                  <a:pt x="0" y="489669"/>
                </a:lnTo>
              </a:path>
              <a:path w="1344295" h="501650">
                <a:moveTo>
                  <a:pt x="1343907" y="0"/>
                </a:moveTo>
                <a:lnTo>
                  <a:pt x="79666" y="501089"/>
                </a:lnTo>
              </a:path>
            </a:pathLst>
          </a:custGeom>
          <a:ln w="22862">
            <a:solidFill>
              <a:srgbClr val="4472C4"/>
            </a:solidFill>
          </a:ln>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txBox="1"/>
          <p:nvPr/>
        </p:nvSpPr>
        <p:spPr>
          <a:xfrm>
            <a:off x="6644071" y="4171696"/>
            <a:ext cx="919480"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no</a:t>
            </a:r>
            <a:r>
              <a:rPr sz="1900" spc="20" dirty="0">
                <a:latin typeface="Times New Roman"/>
                <a:cs typeface="Times New Roman"/>
              </a:rPr>
              <a:t> </a:t>
            </a:r>
            <a:r>
              <a:rPr sz="1900" spc="-10" dirty="0">
                <a:latin typeface="Times New Roman"/>
                <a:cs typeface="Times New Roman"/>
              </a:rPr>
              <a:t>traffic</a:t>
            </a:r>
            <a:endParaRPr sz="1900">
              <a:latin typeface="Times New Roman"/>
              <a:cs typeface="Times New Roman"/>
            </a:endParaRPr>
          </a:p>
        </p:txBody>
      </p:sp>
      <p:sp>
        <p:nvSpPr>
          <p:cNvPr id="7" name="object 7">
            <a:extLst>
              <a:ext uri="{C183D7F6-B498-43B3-948B-1728B52AA6E4}">
                <adec:decorative xmlns:adec="http://schemas.microsoft.com/office/drawing/2017/decorative" val="1"/>
              </a:ext>
            </a:extLst>
          </p:cNvPr>
          <p:cNvSpPr/>
          <p:nvPr/>
        </p:nvSpPr>
        <p:spPr>
          <a:xfrm>
            <a:off x="5362513" y="3791870"/>
            <a:ext cx="871219" cy="356870"/>
          </a:xfrm>
          <a:custGeom>
            <a:avLst/>
            <a:gdLst/>
            <a:ahLst/>
            <a:cxnLst/>
            <a:rect l="l" t="t" r="r" b="b"/>
            <a:pathLst>
              <a:path w="871220" h="356870">
                <a:moveTo>
                  <a:pt x="870868" y="0"/>
                </a:moveTo>
                <a:lnTo>
                  <a:pt x="50633" y="346642"/>
                </a:lnTo>
              </a:path>
              <a:path w="871220" h="356870">
                <a:moveTo>
                  <a:pt x="870868" y="0"/>
                </a:moveTo>
                <a:lnTo>
                  <a:pt x="0" y="356555"/>
                </a:lnTo>
              </a:path>
            </a:pathLst>
          </a:custGeom>
          <a:ln w="22862">
            <a:solidFill>
              <a:srgbClr val="4472C4"/>
            </a:solidFill>
          </a:ln>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txBox="1"/>
          <p:nvPr/>
        </p:nvSpPr>
        <p:spPr>
          <a:xfrm>
            <a:off x="6759789" y="3754120"/>
            <a:ext cx="20002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N</a:t>
            </a:r>
            <a:endParaRPr sz="1900">
              <a:latin typeface="Times New Roman"/>
              <a:cs typeface="Times New Roman"/>
            </a:endParaRPr>
          </a:p>
        </p:txBody>
      </p:sp>
      <p:sp>
        <p:nvSpPr>
          <p:cNvPr id="9" name="object 9">
            <a:extLst>
              <a:ext uri="{C183D7F6-B498-43B3-948B-1728B52AA6E4}">
                <adec:decorative xmlns:adec="http://schemas.microsoft.com/office/drawing/2017/decorative" val="1"/>
              </a:ext>
            </a:extLst>
          </p:cNvPr>
          <p:cNvSpPr txBox="1"/>
          <p:nvPr/>
        </p:nvSpPr>
        <p:spPr>
          <a:xfrm>
            <a:off x="5548946" y="3421862"/>
            <a:ext cx="1200150" cy="647700"/>
          </a:xfrm>
          <a:prstGeom prst="rect">
            <a:avLst/>
          </a:prstGeom>
        </p:spPr>
        <p:txBody>
          <a:bodyPr vert="horz" wrap="square" lIns="0" tIns="33655" rIns="0" bIns="0" rtlCol="0">
            <a:spAutoFit/>
          </a:bodyPr>
          <a:lstStyle/>
          <a:p>
            <a:pPr marL="179070">
              <a:lnSpc>
                <a:spcPct val="100000"/>
              </a:lnSpc>
              <a:spcBef>
                <a:spcPts val="265"/>
              </a:spcBef>
            </a:pPr>
            <a:r>
              <a:rPr sz="1900" dirty="0">
                <a:latin typeface="Times New Roman"/>
                <a:cs typeface="Times New Roman"/>
              </a:rPr>
              <a:t>rush</a:t>
            </a:r>
            <a:r>
              <a:rPr sz="1900" spc="40" dirty="0">
                <a:latin typeface="Times New Roman"/>
                <a:cs typeface="Times New Roman"/>
              </a:rPr>
              <a:t> </a:t>
            </a:r>
            <a:r>
              <a:rPr sz="1900" spc="-10" dirty="0">
                <a:latin typeface="Times New Roman"/>
                <a:cs typeface="Times New Roman"/>
              </a:rPr>
              <a:t>hour</a:t>
            </a:r>
            <a:r>
              <a:rPr sz="1400" spc="-10" dirty="0">
                <a:latin typeface="Times New Roman"/>
                <a:cs typeface="Times New Roman"/>
              </a:rPr>
              <a:t>?</a:t>
            </a:r>
            <a:endParaRPr sz="1400">
              <a:latin typeface="Times New Roman"/>
              <a:cs typeface="Times New Roman"/>
            </a:endParaRPr>
          </a:p>
          <a:p>
            <a:pPr marL="12700">
              <a:lnSpc>
                <a:spcPct val="100000"/>
              </a:lnSpc>
              <a:spcBef>
                <a:spcPts val="170"/>
              </a:spcBef>
            </a:pPr>
            <a:r>
              <a:rPr sz="1900" dirty="0">
                <a:latin typeface="Times New Roman"/>
                <a:cs typeface="Times New Roman"/>
              </a:rPr>
              <a:t>Y</a:t>
            </a:r>
            <a:endParaRPr sz="1900">
              <a:latin typeface="Times New Roman"/>
              <a:cs typeface="Times New Roman"/>
            </a:endParaRPr>
          </a:p>
        </p:txBody>
      </p:sp>
      <p:sp>
        <p:nvSpPr>
          <p:cNvPr id="10" name="object 10">
            <a:extLst>
              <a:ext uri="{C183D7F6-B498-43B3-948B-1728B52AA6E4}">
                <adec:decorative xmlns:adec="http://schemas.microsoft.com/office/drawing/2017/decorative" val="1"/>
              </a:ext>
            </a:extLst>
          </p:cNvPr>
          <p:cNvSpPr txBox="1"/>
          <p:nvPr/>
        </p:nvSpPr>
        <p:spPr>
          <a:xfrm>
            <a:off x="2970173" y="3434156"/>
            <a:ext cx="1308735" cy="314960"/>
          </a:xfrm>
          <a:prstGeom prst="rect">
            <a:avLst/>
          </a:prstGeom>
        </p:spPr>
        <p:txBody>
          <a:bodyPr vert="horz" wrap="square" lIns="0" tIns="12700" rIns="0" bIns="0" rtlCol="0">
            <a:spAutoFit/>
          </a:bodyPr>
          <a:lstStyle/>
          <a:p>
            <a:pPr marL="12700">
              <a:lnSpc>
                <a:spcPct val="100000"/>
              </a:lnSpc>
              <a:spcBef>
                <a:spcPts val="100"/>
              </a:spcBef>
            </a:pPr>
            <a:r>
              <a:rPr sz="1900" spc="-10" dirty="0">
                <a:latin typeface="Times New Roman"/>
                <a:cs typeface="Times New Roman"/>
              </a:rPr>
              <a:t>construction</a:t>
            </a:r>
            <a:r>
              <a:rPr sz="1400" spc="-10" dirty="0">
                <a:latin typeface="Times New Roman"/>
                <a:cs typeface="Times New Roman"/>
              </a:rPr>
              <a:t>?</a:t>
            </a:r>
            <a:endParaRPr sz="1400">
              <a:latin typeface="Times New Roman"/>
              <a:cs typeface="Times New Roman"/>
            </a:endParaRPr>
          </a:p>
        </p:txBody>
      </p:sp>
      <p:sp>
        <p:nvSpPr>
          <p:cNvPr id="11" name="object 11">
            <a:extLst>
              <a:ext uri="{C183D7F6-B498-43B3-948B-1728B52AA6E4}">
                <adec:decorative xmlns:adec="http://schemas.microsoft.com/office/drawing/2017/decorative" val="1"/>
              </a:ext>
            </a:extLst>
          </p:cNvPr>
          <p:cNvSpPr/>
          <p:nvPr/>
        </p:nvSpPr>
        <p:spPr>
          <a:xfrm>
            <a:off x="3070395" y="3780452"/>
            <a:ext cx="555625" cy="368300"/>
          </a:xfrm>
          <a:custGeom>
            <a:avLst/>
            <a:gdLst/>
            <a:ahLst/>
            <a:cxnLst/>
            <a:rect l="l" t="t" r="r" b="b"/>
            <a:pathLst>
              <a:path w="555625" h="368300">
                <a:moveTo>
                  <a:pt x="555165" y="0"/>
                </a:moveTo>
                <a:lnTo>
                  <a:pt x="25602" y="367974"/>
                </a:lnTo>
              </a:path>
              <a:path w="555625" h="368300">
                <a:moveTo>
                  <a:pt x="555165" y="0"/>
                </a:moveTo>
                <a:lnTo>
                  <a:pt x="0" y="367974"/>
                </a:lnTo>
              </a:path>
            </a:pathLst>
          </a:custGeom>
          <a:ln w="22862">
            <a:solidFill>
              <a:srgbClr val="4472C4"/>
            </a:solidFill>
          </a:ln>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txBox="1"/>
          <p:nvPr/>
        </p:nvSpPr>
        <p:spPr>
          <a:xfrm>
            <a:off x="2788443" y="3540759"/>
            <a:ext cx="1319530" cy="946150"/>
          </a:xfrm>
          <a:prstGeom prst="rect">
            <a:avLst/>
          </a:prstGeom>
        </p:spPr>
        <p:txBody>
          <a:bodyPr vert="horz" wrap="square" lIns="0" tIns="183515" rIns="0" bIns="0" rtlCol="0">
            <a:spAutoFit/>
          </a:bodyPr>
          <a:lstStyle/>
          <a:p>
            <a:pPr marL="347345">
              <a:lnSpc>
                <a:spcPct val="100000"/>
              </a:lnSpc>
              <a:spcBef>
                <a:spcPts val="1445"/>
              </a:spcBef>
              <a:tabLst>
                <a:tab pos="1131570" algn="l"/>
              </a:tabLst>
            </a:pPr>
            <a:r>
              <a:rPr sz="1900" spc="-50" dirty="0">
                <a:latin typeface="Times New Roman"/>
                <a:cs typeface="Times New Roman"/>
              </a:rPr>
              <a:t>Y</a:t>
            </a:r>
            <a:r>
              <a:rPr sz="1900" dirty="0">
                <a:latin typeface="Times New Roman"/>
                <a:cs typeface="Times New Roman"/>
              </a:rPr>
              <a:t>	</a:t>
            </a:r>
            <a:r>
              <a:rPr sz="1900" spc="-50" dirty="0">
                <a:latin typeface="Times New Roman"/>
                <a:cs typeface="Times New Roman"/>
              </a:rPr>
              <a:t>N</a:t>
            </a:r>
            <a:endParaRPr sz="1900">
              <a:latin typeface="Times New Roman"/>
              <a:cs typeface="Times New Roman"/>
            </a:endParaRPr>
          </a:p>
          <a:p>
            <a:pPr marL="12700">
              <a:lnSpc>
                <a:spcPct val="100000"/>
              </a:lnSpc>
              <a:spcBef>
                <a:spcPts val="1340"/>
              </a:spcBef>
            </a:pPr>
            <a:r>
              <a:rPr sz="1900" spc="-10" dirty="0">
                <a:latin typeface="Times New Roman"/>
                <a:cs typeface="Times New Roman"/>
              </a:rPr>
              <a:t>traffic</a:t>
            </a:r>
            <a:endParaRPr sz="1900">
              <a:latin typeface="Times New Roman"/>
              <a:cs typeface="Times New Roman"/>
            </a:endParaRPr>
          </a:p>
        </p:txBody>
      </p:sp>
      <p:sp>
        <p:nvSpPr>
          <p:cNvPr id="13" name="object 13">
            <a:extLst>
              <a:ext uri="{C183D7F6-B498-43B3-948B-1728B52AA6E4}">
                <adec:decorative xmlns:adec="http://schemas.microsoft.com/office/drawing/2017/decorative" val="1"/>
              </a:ext>
            </a:extLst>
          </p:cNvPr>
          <p:cNvSpPr txBox="1"/>
          <p:nvPr/>
        </p:nvSpPr>
        <p:spPr>
          <a:xfrm>
            <a:off x="6375606" y="5604255"/>
            <a:ext cx="615315" cy="314960"/>
          </a:xfrm>
          <a:prstGeom prst="rect">
            <a:avLst/>
          </a:prstGeom>
        </p:spPr>
        <p:txBody>
          <a:bodyPr vert="horz" wrap="square" lIns="0" tIns="12700" rIns="0" bIns="0" rtlCol="0">
            <a:spAutoFit/>
          </a:bodyPr>
          <a:lstStyle/>
          <a:p>
            <a:pPr marL="12700">
              <a:lnSpc>
                <a:spcPct val="100000"/>
              </a:lnSpc>
              <a:spcBef>
                <a:spcPts val="100"/>
              </a:spcBef>
            </a:pPr>
            <a:r>
              <a:rPr sz="1900" spc="-10" dirty="0">
                <a:latin typeface="Times New Roman"/>
                <a:cs typeface="Times New Roman"/>
              </a:rPr>
              <a:t>traffic</a:t>
            </a:r>
            <a:endParaRPr sz="1900">
              <a:latin typeface="Times New Roman"/>
              <a:cs typeface="Times New Roman"/>
            </a:endParaRPr>
          </a:p>
        </p:txBody>
      </p:sp>
      <p:sp>
        <p:nvSpPr>
          <p:cNvPr id="14" name="object 14">
            <a:extLst>
              <a:ext uri="{C183D7F6-B498-43B3-948B-1728B52AA6E4}">
                <adec:decorative xmlns:adec="http://schemas.microsoft.com/office/drawing/2017/decorative" val="1"/>
              </a:ext>
            </a:extLst>
          </p:cNvPr>
          <p:cNvSpPr txBox="1"/>
          <p:nvPr/>
        </p:nvSpPr>
        <p:spPr>
          <a:xfrm>
            <a:off x="5138703" y="5604255"/>
            <a:ext cx="919480"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no</a:t>
            </a:r>
            <a:r>
              <a:rPr sz="1900" spc="20" dirty="0">
                <a:latin typeface="Times New Roman"/>
                <a:cs typeface="Times New Roman"/>
              </a:rPr>
              <a:t> </a:t>
            </a:r>
            <a:r>
              <a:rPr sz="1900" spc="-10" dirty="0">
                <a:latin typeface="Times New Roman"/>
                <a:cs typeface="Times New Roman"/>
              </a:rPr>
              <a:t>traffic</a:t>
            </a:r>
            <a:endParaRPr sz="1900">
              <a:latin typeface="Times New Roman"/>
              <a:cs typeface="Times New Roman"/>
            </a:endParaRPr>
          </a:p>
        </p:txBody>
      </p:sp>
      <p:sp>
        <p:nvSpPr>
          <p:cNvPr id="15" name="object 15">
            <a:extLst>
              <a:ext uri="{C183D7F6-B498-43B3-948B-1728B52AA6E4}">
                <adec:decorative xmlns:adec="http://schemas.microsoft.com/office/drawing/2017/decorative" val="1"/>
              </a:ext>
            </a:extLst>
          </p:cNvPr>
          <p:cNvSpPr/>
          <p:nvPr/>
        </p:nvSpPr>
        <p:spPr>
          <a:xfrm>
            <a:off x="6162085" y="5275437"/>
            <a:ext cx="563880" cy="307340"/>
          </a:xfrm>
          <a:custGeom>
            <a:avLst/>
            <a:gdLst/>
            <a:ahLst/>
            <a:cxnLst/>
            <a:rect l="l" t="t" r="r" b="b"/>
            <a:pathLst>
              <a:path w="563879" h="307339">
                <a:moveTo>
                  <a:pt x="0" y="0"/>
                </a:moveTo>
                <a:lnTo>
                  <a:pt x="521257" y="306935"/>
                </a:lnTo>
              </a:path>
              <a:path w="563879" h="307339">
                <a:moveTo>
                  <a:pt x="0" y="0"/>
                </a:moveTo>
                <a:lnTo>
                  <a:pt x="563470" y="306935"/>
                </a:lnTo>
              </a:path>
            </a:pathLst>
          </a:custGeom>
          <a:ln w="22862">
            <a:solidFill>
              <a:srgbClr val="4472C4"/>
            </a:solidFill>
          </a:ln>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txBox="1"/>
          <p:nvPr/>
        </p:nvSpPr>
        <p:spPr>
          <a:xfrm>
            <a:off x="6532557" y="5204967"/>
            <a:ext cx="20002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N</a:t>
            </a:r>
            <a:endParaRPr sz="1900">
              <a:latin typeface="Times New Roman"/>
              <a:cs typeface="Times New Roman"/>
            </a:endParaRPr>
          </a:p>
        </p:txBody>
      </p:sp>
      <p:sp>
        <p:nvSpPr>
          <p:cNvPr id="17" name="object 17">
            <a:extLst>
              <a:ext uri="{C183D7F6-B498-43B3-948B-1728B52AA6E4}">
                <adec:decorative xmlns:adec="http://schemas.microsoft.com/office/drawing/2017/decorative" val="1"/>
              </a:ext>
            </a:extLst>
          </p:cNvPr>
          <p:cNvSpPr txBox="1"/>
          <p:nvPr/>
        </p:nvSpPr>
        <p:spPr>
          <a:xfrm>
            <a:off x="5613445" y="5204967"/>
            <a:ext cx="20002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Y</a:t>
            </a:r>
            <a:endParaRPr sz="1900">
              <a:latin typeface="Times New Roman"/>
              <a:cs typeface="Times New Roman"/>
            </a:endParaRPr>
          </a:p>
        </p:txBody>
      </p:sp>
      <p:sp>
        <p:nvSpPr>
          <p:cNvPr id="18" name="object 18">
            <a:extLst>
              <a:ext uri="{C183D7F6-B498-43B3-948B-1728B52AA6E4}">
                <adec:decorative xmlns:adec="http://schemas.microsoft.com/office/drawing/2017/decorative" val="1"/>
              </a:ext>
            </a:extLst>
          </p:cNvPr>
          <p:cNvSpPr txBox="1"/>
          <p:nvPr/>
        </p:nvSpPr>
        <p:spPr>
          <a:xfrm>
            <a:off x="3720585" y="4171696"/>
            <a:ext cx="2345690" cy="314960"/>
          </a:xfrm>
          <a:prstGeom prst="rect">
            <a:avLst/>
          </a:prstGeom>
        </p:spPr>
        <p:txBody>
          <a:bodyPr vert="horz" wrap="square" lIns="0" tIns="12700" rIns="0" bIns="0" rtlCol="0">
            <a:spAutoFit/>
          </a:bodyPr>
          <a:lstStyle/>
          <a:p>
            <a:pPr marL="12700">
              <a:lnSpc>
                <a:spcPct val="100000"/>
              </a:lnSpc>
              <a:spcBef>
                <a:spcPts val="100"/>
              </a:spcBef>
              <a:tabLst>
                <a:tab pos="1049655" algn="l"/>
              </a:tabLst>
            </a:pPr>
            <a:r>
              <a:rPr sz="1900" dirty="0">
                <a:latin typeface="Times New Roman"/>
                <a:cs typeface="Times New Roman"/>
              </a:rPr>
              <a:t>no</a:t>
            </a:r>
            <a:r>
              <a:rPr sz="1900" spc="20" dirty="0">
                <a:latin typeface="Times New Roman"/>
                <a:cs typeface="Times New Roman"/>
              </a:rPr>
              <a:t> </a:t>
            </a:r>
            <a:r>
              <a:rPr sz="1900" spc="-10" dirty="0">
                <a:latin typeface="Times New Roman"/>
                <a:cs typeface="Times New Roman"/>
              </a:rPr>
              <a:t>traffic</a:t>
            </a:r>
            <a:r>
              <a:rPr sz="1900" dirty="0">
                <a:latin typeface="Times New Roman"/>
                <a:cs typeface="Times New Roman"/>
              </a:rPr>
              <a:t>	</a:t>
            </a:r>
            <a:r>
              <a:rPr sz="2850" spc="-15" baseline="2923" dirty="0">
                <a:latin typeface="Times New Roman"/>
                <a:cs typeface="Times New Roman"/>
              </a:rPr>
              <a:t>construction</a:t>
            </a:r>
            <a:r>
              <a:rPr sz="2100" spc="-15" baseline="3968" dirty="0">
                <a:latin typeface="Times New Roman"/>
                <a:cs typeface="Times New Roman"/>
              </a:rPr>
              <a:t>?</a:t>
            </a:r>
            <a:endParaRPr sz="2100" baseline="3968">
              <a:latin typeface="Times New Roman"/>
              <a:cs typeface="Times New Roman"/>
            </a:endParaRPr>
          </a:p>
        </p:txBody>
      </p:sp>
      <p:sp>
        <p:nvSpPr>
          <p:cNvPr id="19" name="object 19">
            <a:extLst>
              <a:ext uri="{C183D7F6-B498-43B3-948B-1728B52AA6E4}">
                <adec:decorative xmlns:adec="http://schemas.microsoft.com/office/drawing/2017/decorative" val="1"/>
              </a:ext>
            </a:extLst>
          </p:cNvPr>
          <p:cNvSpPr txBox="1"/>
          <p:nvPr/>
        </p:nvSpPr>
        <p:spPr>
          <a:xfrm>
            <a:off x="4388606" y="4357509"/>
            <a:ext cx="615315" cy="885190"/>
          </a:xfrm>
          <a:prstGeom prst="rect">
            <a:avLst/>
          </a:prstGeom>
        </p:spPr>
        <p:txBody>
          <a:bodyPr vert="horz" wrap="square" lIns="0" tIns="153035" rIns="0" bIns="0" rtlCol="0">
            <a:spAutoFit/>
          </a:bodyPr>
          <a:lstStyle/>
          <a:p>
            <a:pPr marL="372110">
              <a:lnSpc>
                <a:spcPct val="100000"/>
              </a:lnSpc>
              <a:spcBef>
                <a:spcPts val="1205"/>
              </a:spcBef>
            </a:pPr>
            <a:r>
              <a:rPr sz="1900" dirty="0">
                <a:latin typeface="Times New Roman"/>
                <a:cs typeface="Times New Roman"/>
              </a:rPr>
              <a:t>Y</a:t>
            </a:r>
            <a:endParaRPr sz="1900">
              <a:latin typeface="Times New Roman"/>
              <a:cs typeface="Times New Roman"/>
            </a:endParaRPr>
          </a:p>
          <a:p>
            <a:pPr marL="12700">
              <a:lnSpc>
                <a:spcPct val="100000"/>
              </a:lnSpc>
              <a:spcBef>
                <a:spcPts val="1105"/>
              </a:spcBef>
            </a:pPr>
            <a:r>
              <a:rPr sz="1900" spc="-10" dirty="0">
                <a:latin typeface="Times New Roman"/>
                <a:cs typeface="Times New Roman"/>
              </a:rPr>
              <a:t>traffic</a:t>
            </a:r>
            <a:endParaRPr sz="1900">
              <a:latin typeface="Times New Roman"/>
              <a:cs typeface="Times New Roman"/>
            </a:endParaRPr>
          </a:p>
        </p:txBody>
      </p:sp>
      <p:sp>
        <p:nvSpPr>
          <p:cNvPr id="20" name="object 20">
            <a:extLst>
              <a:ext uri="{C183D7F6-B498-43B3-948B-1728B52AA6E4}">
                <adec:decorative xmlns:adec="http://schemas.microsoft.com/office/drawing/2017/decorative" val="1"/>
              </a:ext>
            </a:extLst>
          </p:cNvPr>
          <p:cNvSpPr txBox="1"/>
          <p:nvPr/>
        </p:nvSpPr>
        <p:spPr>
          <a:xfrm>
            <a:off x="5790627" y="4394301"/>
            <a:ext cx="741045" cy="848360"/>
          </a:xfrm>
          <a:prstGeom prst="rect">
            <a:avLst/>
          </a:prstGeom>
        </p:spPr>
        <p:txBody>
          <a:bodyPr vert="horz" wrap="square" lIns="0" tIns="134620" rIns="0" bIns="0" rtlCol="0">
            <a:spAutoFit/>
          </a:bodyPr>
          <a:lstStyle/>
          <a:p>
            <a:pPr marL="163195">
              <a:lnSpc>
                <a:spcPct val="100000"/>
              </a:lnSpc>
              <a:spcBef>
                <a:spcPts val="1060"/>
              </a:spcBef>
            </a:pPr>
            <a:r>
              <a:rPr sz="1900" dirty="0">
                <a:latin typeface="Times New Roman"/>
                <a:cs typeface="Times New Roman"/>
              </a:rPr>
              <a:t>N</a:t>
            </a:r>
            <a:endParaRPr sz="1900">
              <a:latin typeface="Times New Roman"/>
              <a:cs typeface="Times New Roman"/>
            </a:endParaRPr>
          </a:p>
          <a:p>
            <a:pPr marL="12700">
              <a:lnSpc>
                <a:spcPct val="100000"/>
              </a:lnSpc>
              <a:spcBef>
                <a:spcPts val="960"/>
              </a:spcBef>
            </a:pPr>
            <a:r>
              <a:rPr sz="1900" spc="-10" dirty="0">
                <a:latin typeface="Times New Roman"/>
                <a:cs typeface="Times New Roman"/>
              </a:rPr>
              <a:t>Friday</a:t>
            </a:r>
            <a:r>
              <a:rPr sz="1400" spc="-10" dirty="0">
                <a:latin typeface="Times New Roman"/>
                <a:cs typeface="Times New Roman"/>
              </a:rPr>
              <a:t>?</a:t>
            </a:r>
            <a:endParaRPr sz="1400">
              <a:latin typeface="Times New Roman"/>
              <a:cs typeface="Times New Roman"/>
            </a:endParaRPr>
          </a:p>
        </p:txBody>
      </p:sp>
      <p:sp>
        <p:nvSpPr>
          <p:cNvPr id="21" name="object 21">
            <a:extLst>
              <a:ext uri="{C183D7F6-B498-43B3-948B-1728B52AA6E4}">
                <adec:decorative xmlns:adec="http://schemas.microsoft.com/office/drawing/2017/decorative" val="1"/>
              </a:ext>
            </a:extLst>
          </p:cNvPr>
          <p:cNvSpPr/>
          <p:nvPr/>
        </p:nvSpPr>
        <p:spPr>
          <a:xfrm>
            <a:off x="5413247" y="4507802"/>
            <a:ext cx="749300" cy="398780"/>
          </a:xfrm>
          <a:custGeom>
            <a:avLst/>
            <a:gdLst/>
            <a:ahLst/>
            <a:cxnLst/>
            <a:rect l="l" t="t" r="r" b="b"/>
            <a:pathLst>
              <a:path w="749300" h="398779">
                <a:moveTo>
                  <a:pt x="0" y="0"/>
                </a:moveTo>
                <a:lnTo>
                  <a:pt x="748930" y="398353"/>
                </a:lnTo>
              </a:path>
              <a:path w="749300" h="398779">
                <a:moveTo>
                  <a:pt x="0" y="0"/>
                </a:moveTo>
                <a:lnTo>
                  <a:pt x="717080" y="398353"/>
                </a:lnTo>
              </a:path>
            </a:pathLst>
          </a:custGeom>
          <a:ln w="22862">
            <a:solidFill>
              <a:srgbClr val="4472C4"/>
            </a:solidFill>
          </a:ln>
        </p:spPr>
        <p:txBody>
          <a:bodyPr wrap="square" lIns="0" tIns="0" rIns="0" bIns="0" rtlCol="0"/>
          <a:lstStyle/>
          <a:p>
            <a:endParaRPr/>
          </a:p>
        </p:txBody>
      </p:sp>
      <p:sp>
        <p:nvSpPr>
          <p:cNvPr id="22" name="object 22"/>
          <p:cNvSpPr txBox="1"/>
          <p:nvPr/>
        </p:nvSpPr>
        <p:spPr>
          <a:xfrm>
            <a:off x="704296" y="5605779"/>
            <a:ext cx="3358515" cy="510540"/>
          </a:xfrm>
          <a:prstGeom prst="rect">
            <a:avLst/>
          </a:prstGeom>
        </p:spPr>
        <p:txBody>
          <a:bodyPr vert="horz" wrap="square" lIns="0" tIns="22860" rIns="0" bIns="0" rtlCol="0">
            <a:spAutoFit/>
          </a:bodyPr>
          <a:lstStyle/>
          <a:p>
            <a:pPr marL="12700" marR="5080">
              <a:lnSpc>
                <a:spcPts val="1900"/>
              </a:lnSpc>
              <a:spcBef>
                <a:spcPts val="180"/>
              </a:spcBef>
            </a:pPr>
            <a:r>
              <a:rPr sz="1600" dirty="0">
                <a:latin typeface="Times New Roman"/>
                <a:cs typeface="Times New Roman"/>
              </a:rPr>
              <a:t>Optimal</a:t>
            </a:r>
            <a:r>
              <a:rPr sz="1600" spc="-20" dirty="0">
                <a:latin typeface="Times New Roman"/>
                <a:cs typeface="Times New Roman"/>
              </a:rPr>
              <a:t> </a:t>
            </a:r>
            <a:r>
              <a:rPr sz="1600" dirty="0">
                <a:latin typeface="Times New Roman"/>
                <a:cs typeface="Times New Roman"/>
              </a:rPr>
              <a:t>sparse</a:t>
            </a:r>
            <a:r>
              <a:rPr sz="1600" spc="-10" dirty="0">
                <a:latin typeface="Times New Roman"/>
                <a:cs typeface="Times New Roman"/>
              </a:rPr>
              <a:t> </a:t>
            </a:r>
            <a:r>
              <a:rPr sz="1600" dirty="0">
                <a:latin typeface="Times New Roman"/>
                <a:cs typeface="Times New Roman"/>
              </a:rPr>
              <a:t>decision</a:t>
            </a:r>
            <a:r>
              <a:rPr sz="1600" spc="-10" dirty="0">
                <a:latin typeface="Times New Roman"/>
                <a:cs typeface="Times New Roman"/>
              </a:rPr>
              <a:t> </a:t>
            </a:r>
            <a:r>
              <a:rPr sz="1600" dirty="0">
                <a:latin typeface="Times New Roman"/>
                <a:cs typeface="Times New Roman"/>
              </a:rPr>
              <a:t>trees</a:t>
            </a:r>
            <a:r>
              <a:rPr sz="1600" spc="-15" dirty="0">
                <a:latin typeface="Times New Roman"/>
                <a:cs typeface="Times New Roman"/>
              </a:rPr>
              <a:t> </a:t>
            </a:r>
            <a:r>
              <a:rPr sz="1600" dirty="0">
                <a:latin typeface="Times New Roman"/>
                <a:cs typeface="Times New Roman"/>
              </a:rPr>
              <a:t>is</a:t>
            </a:r>
            <a:r>
              <a:rPr sz="1600" spc="-15" dirty="0">
                <a:latin typeface="Times New Roman"/>
                <a:cs typeface="Times New Roman"/>
              </a:rPr>
              <a:t> </a:t>
            </a:r>
            <a:r>
              <a:rPr sz="1600" dirty="0">
                <a:latin typeface="Times New Roman"/>
                <a:cs typeface="Times New Roman"/>
              </a:rPr>
              <a:t>NP</a:t>
            </a:r>
            <a:r>
              <a:rPr sz="1600" spc="-65" dirty="0">
                <a:latin typeface="Times New Roman"/>
                <a:cs typeface="Times New Roman"/>
              </a:rPr>
              <a:t> </a:t>
            </a:r>
            <a:r>
              <a:rPr sz="1600" spc="-10" dirty="0">
                <a:latin typeface="Times New Roman"/>
                <a:cs typeface="Times New Roman"/>
              </a:rPr>
              <a:t>hard. </a:t>
            </a:r>
            <a:r>
              <a:rPr sz="1600" dirty="0">
                <a:latin typeface="Times New Roman"/>
                <a:cs typeface="Times New Roman"/>
              </a:rPr>
              <a:t>Factorial</a:t>
            </a:r>
            <a:r>
              <a:rPr sz="1600" spc="-15" dirty="0">
                <a:latin typeface="Times New Roman"/>
                <a:cs typeface="Times New Roman"/>
              </a:rPr>
              <a:t> </a:t>
            </a:r>
            <a:r>
              <a:rPr sz="1600" dirty="0">
                <a:latin typeface="Times New Roman"/>
                <a:cs typeface="Times New Roman"/>
              </a:rPr>
              <a:t>in</a:t>
            </a:r>
            <a:r>
              <a:rPr sz="1600" spc="-10" dirty="0">
                <a:latin typeface="Times New Roman"/>
                <a:cs typeface="Times New Roman"/>
              </a:rPr>
              <a:t> </a:t>
            </a:r>
            <a:r>
              <a:rPr sz="1600" dirty="0">
                <a:latin typeface="Times New Roman"/>
                <a:cs typeface="Times New Roman"/>
              </a:rPr>
              <a:t>the</a:t>
            </a:r>
            <a:r>
              <a:rPr sz="1600" spc="-10" dirty="0">
                <a:latin typeface="Times New Roman"/>
                <a:cs typeface="Times New Roman"/>
              </a:rPr>
              <a:t> </a:t>
            </a:r>
            <a:r>
              <a:rPr sz="1600" dirty="0">
                <a:latin typeface="Times New Roman"/>
                <a:cs typeface="Times New Roman"/>
              </a:rPr>
              <a:t>number</a:t>
            </a:r>
            <a:r>
              <a:rPr sz="1600" spc="-15" dirty="0">
                <a:latin typeface="Times New Roman"/>
                <a:cs typeface="Times New Roman"/>
              </a:rPr>
              <a:t> </a:t>
            </a:r>
            <a:r>
              <a:rPr sz="1600" dirty="0">
                <a:latin typeface="Times New Roman"/>
                <a:cs typeface="Times New Roman"/>
              </a:rPr>
              <a:t>of</a:t>
            </a:r>
            <a:r>
              <a:rPr sz="1600" spc="-10" dirty="0">
                <a:latin typeface="Times New Roman"/>
                <a:cs typeface="Times New Roman"/>
              </a:rPr>
              <a:t> variables.</a:t>
            </a:r>
            <a:endParaRPr sz="1600" dirty="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59018" y="1210564"/>
            <a:ext cx="9149080" cy="296418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Approaches</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optimal</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sparse</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trees:</a:t>
            </a:r>
            <a:endParaRPr kumimoji="0" lang="en-US" sz="1600" b="0" i="0" u="none" strike="noStrike" kern="0" cap="none" spc="0" normalizeH="0" baseline="0" noProof="0" dirty="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40"/>
              </a:spcBef>
              <a:spcAft>
                <a:spcPts val="0"/>
              </a:spcAft>
              <a:buClrTx/>
              <a:buSzTx/>
              <a:buFontTx/>
              <a:buNone/>
              <a:tabLst/>
              <a:defRPr/>
            </a:pPr>
            <a:endParaRPr kumimoji="0" lang="en-US" sz="1550" b="0" i="0" u="none" strike="noStrike" kern="0" cap="none" spc="0" normalizeH="0" baseline="0" noProof="0" dirty="0">
              <a:ln>
                <a:noFill/>
              </a:ln>
              <a:solidFill>
                <a:sysClr val="windowText" lastClr="000000"/>
              </a:solidFill>
              <a:effectLst/>
              <a:uLnTx/>
              <a:uFillTx/>
              <a:latin typeface="Times New Roman"/>
              <a:cs typeface="Times New Roman"/>
            </a:endParaRPr>
          </a:p>
          <a:p>
            <a:pPr marL="241300" marR="5080" lvl="0" indent="-228600" defTabSz="914400" eaLnBrk="1" fontAlgn="auto" latinLnBrk="0" hangingPunct="1">
              <a:lnSpc>
                <a:spcPct val="103699"/>
              </a:lnSpc>
              <a:spcBef>
                <a:spcPts val="0"/>
              </a:spcBef>
              <a:spcAft>
                <a:spcPts val="0"/>
              </a:spcAft>
              <a:buClrTx/>
              <a:buSzTx/>
              <a:buFontTx/>
              <a:buChar char="-"/>
              <a:tabLst>
                <a:tab pos="241300" algn="l"/>
                <a:tab pos="241935" algn="l"/>
              </a:tabLst>
              <a:defRPr/>
            </a:pPr>
            <a:r>
              <a:rPr kumimoji="0" lang="en-US" sz="1600" b="0" i="0" u="none" strike="noStrike" kern="0" cap="none" spc="0" normalizeH="0" baseline="0" noProof="0" dirty="0">
                <a:ln>
                  <a:noFill/>
                </a:ln>
                <a:solidFill>
                  <a:srgbClr val="2F5597"/>
                </a:solidFill>
                <a:effectLst/>
                <a:uLnTx/>
                <a:uFillTx/>
                <a:latin typeface="Times New Roman"/>
                <a:cs typeface="Times New Roman"/>
              </a:rPr>
              <a:t>Genetic</a:t>
            </a:r>
            <a:r>
              <a:rPr kumimoji="0" lang="en-US" sz="1600" b="0" i="0" u="none" strike="noStrike" kern="0" cap="none" spc="-25" normalizeH="0" baseline="0" noProof="0" dirty="0">
                <a:ln>
                  <a:noFill/>
                </a:ln>
                <a:solidFill>
                  <a:srgbClr val="2F5597"/>
                </a:solidFill>
                <a:effectLst/>
                <a:uLnTx/>
                <a:uFillTx/>
                <a:latin typeface="Times New Roman"/>
                <a:cs typeface="Times New Roman"/>
              </a:rPr>
              <a:t> </a:t>
            </a:r>
            <a:r>
              <a:rPr kumimoji="0" lang="en-US" sz="1600" b="0" i="0" u="none" strike="noStrike" kern="0" cap="none" spc="0" normalizeH="0" baseline="0" noProof="0" dirty="0">
                <a:ln>
                  <a:noFill/>
                </a:ln>
                <a:solidFill>
                  <a:srgbClr val="2F5597"/>
                </a:solidFill>
                <a:effectLst/>
                <a:uLnTx/>
                <a:uFillTx/>
                <a:latin typeface="Times New Roman"/>
                <a:cs typeface="Times New Roman"/>
              </a:rPr>
              <a:t>Programming</a:t>
            </a:r>
            <a:r>
              <a:rPr kumimoji="0" lang="en-US" sz="1600" b="0" i="0" u="none" strike="noStrike" kern="0" cap="none" spc="-20" normalizeH="0" baseline="0" noProof="0" dirty="0">
                <a:ln>
                  <a:noFill/>
                </a:ln>
                <a:solidFill>
                  <a:srgbClr val="2F5597"/>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(e.g.,</a:t>
            </a:r>
            <a:r>
              <a:rPr kumimoji="0" lang="en-US"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Fan</a:t>
            </a:r>
            <a:r>
              <a:rPr kumimoji="0" lang="en-US"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&amp;</a:t>
            </a:r>
            <a:r>
              <a:rPr kumimoji="0" lang="en-US"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Gray,</a:t>
            </a:r>
            <a:r>
              <a:rPr kumimoji="0" lang="en-US"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2005,</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err="1">
                <a:ln>
                  <a:noFill/>
                </a:ln>
                <a:solidFill>
                  <a:sysClr val="windowText" lastClr="000000"/>
                </a:solidFill>
                <a:effectLst/>
                <a:uLnTx/>
                <a:uFillTx/>
                <a:latin typeface="Times New Roman"/>
                <a:cs typeface="Times New Roman"/>
              </a:rPr>
              <a:t>Janikow</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&amp;</a:t>
            </a:r>
            <a:r>
              <a:rPr kumimoji="0" lang="en-US"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err="1">
                <a:ln>
                  <a:noFill/>
                </a:ln>
                <a:solidFill>
                  <a:sysClr val="windowText" lastClr="000000"/>
                </a:solidFill>
                <a:effectLst/>
                <a:uLnTx/>
                <a:uFillTx/>
                <a:latin typeface="Times New Roman"/>
                <a:cs typeface="Times New Roman"/>
              </a:rPr>
              <a:t>Malatkar</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2011),</a:t>
            </a:r>
            <a:r>
              <a:rPr kumimoji="0" lang="en-US" sz="16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Neural</a:t>
            </a:r>
            <a:r>
              <a:rPr kumimoji="0" lang="en-US" sz="1600" b="0" i="0" u="none" strike="noStrike" kern="0" cap="none" spc="-2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Networks</a:t>
            </a:r>
            <a:r>
              <a:rPr kumimoji="0" lang="en-US" sz="1600" b="0" i="0" u="none" strike="noStrike" kern="0" cap="none" spc="-3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t>
            </a:r>
            <a:r>
              <a:rPr kumimoji="0" lang="en-US" sz="1600" b="0" i="0" u="none" strike="noStrike" kern="0" cap="none" spc="0" normalizeH="0" baseline="0" noProof="0" dirty="0" err="1">
                <a:ln>
                  <a:noFill/>
                </a:ln>
                <a:solidFill>
                  <a:sysClr val="windowText" lastClr="000000"/>
                </a:solidFill>
                <a:effectLst/>
                <a:uLnTx/>
                <a:uFillTx/>
                <a:latin typeface="Times New Roman"/>
                <a:cs typeface="Times New Roman"/>
              </a:rPr>
              <a:t>Zantedeschi</a:t>
            </a:r>
            <a:r>
              <a:rPr kumimoji="0" lang="en-US"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25" normalizeH="0" baseline="0" noProof="0" dirty="0">
                <a:ln>
                  <a:noFill/>
                </a:ln>
                <a:solidFill>
                  <a:sysClr val="windowText" lastClr="000000"/>
                </a:solidFill>
                <a:effectLst/>
                <a:uLnTx/>
                <a:uFillTx/>
                <a:latin typeface="Times New Roman"/>
                <a:cs typeface="Times New Roman"/>
              </a:rPr>
              <a:t>et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al,</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2020),</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rgbClr val="7030A0"/>
                </a:solidFill>
                <a:effectLst/>
                <a:uLnTx/>
                <a:uFillTx/>
                <a:latin typeface="Times New Roman"/>
                <a:cs typeface="Times New Roman"/>
              </a:rPr>
              <a:t>no</a:t>
            </a:r>
            <a:r>
              <a:rPr kumimoji="0" lang="en-US" sz="1600" b="0" i="0" u="none" strike="noStrike" kern="0" cap="none" spc="-10" normalizeH="0" baseline="0" noProof="0" dirty="0">
                <a:ln>
                  <a:noFill/>
                </a:ln>
                <a:solidFill>
                  <a:srgbClr val="7030A0"/>
                </a:solidFill>
                <a:effectLst/>
                <a:uLnTx/>
                <a:uFillTx/>
                <a:latin typeface="Times New Roman"/>
                <a:cs typeface="Times New Roman"/>
              </a:rPr>
              <a:t> </a:t>
            </a:r>
            <a:r>
              <a:rPr kumimoji="0" lang="en-US" sz="1600" b="0" i="0" u="none" strike="noStrike" kern="0" cap="none" spc="0" normalizeH="0" baseline="0" noProof="0" dirty="0">
                <a:ln>
                  <a:noFill/>
                </a:ln>
                <a:solidFill>
                  <a:srgbClr val="7030A0"/>
                </a:solidFill>
                <a:effectLst/>
                <a:uLnTx/>
                <a:uFillTx/>
                <a:latin typeface="Times New Roman"/>
                <a:cs typeface="Times New Roman"/>
              </a:rPr>
              <a:t>optimality</a:t>
            </a:r>
            <a:r>
              <a:rPr kumimoji="0" lang="en-US" sz="1600" b="0" i="0" u="none" strike="noStrike" kern="0" cap="none" spc="-10" normalizeH="0" baseline="0" noProof="0" dirty="0">
                <a:ln>
                  <a:noFill/>
                </a:ln>
                <a:solidFill>
                  <a:srgbClr val="7030A0"/>
                </a:solidFill>
                <a:effectLst/>
                <a:uLnTx/>
                <a:uFillTx/>
                <a:latin typeface="Times New Roman"/>
                <a:cs typeface="Times New Roman"/>
              </a:rPr>
              <a:t> </a:t>
            </a:r>
            <a:r>
              <a:rPr kumimoji="0" lang="en-US" sz="1600" b="0" i="0" u="none" strike="noStrike" kern="0" cap="none" spc="-25" normalizeH="0" baseline="0" noProof="0" dirty="0">
                <a:ln>
                  <a:noFill/>
                </a:ln>
                <a:solidFill>
                  <a:srgbClr val="7030A0"/>
                </a:solidFill>
                <a:effectLst/>
                <a:uLnTx/>
                <a:uFillTx/>
                <a:latin typeface="Times New Roman"/>
                <a:cs typeface="Times New Roman"/>
              </a:rPr>
              <a:t>gap</a:t>
            </a:r>
            <a:endParaRPr kumimoji="0" lang="en-US" sz="1600" b="0" i="0" u="none" strike="noStrike" kern="0" cap="none" spc="0" normalizeH="0" baseline="0" noProof="0" dirty="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50"/>
              </a:spcBef>
              <a:spcAft>
                <a:spcPts val="0"/>
              </a:spcAft>
              <a:buClrTx/>
              <a:buSzTx/>
              <a:buFont typeface="Times New Roman"/>
              <a:buChar char="-"/>
              <a:tabLst/>
              <a:defRPr/>
            </a:pPr>
            <a:endParaRPr kumimoji="0" lang="en-US" sz="15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156845" lvl="0" indent="-227965" defTabSz="914400" eaLnBrk="1" fontAlgn="auto" latinLnBrk="0" hangingPunct="1">
              <a:lnSpc>
                <a:spcPct val="105000"/>
              </a:lnSpc>
              <a:spcBef>
                <a:spcPts val="0"/>
              </a:spcBef>
              <a:spcAft>
                <a:spcPts val="0"/>
              </a:spcAft>
              <a:buClrTx/>
              <a:buSzTx/>
              <a:buFontTx/>
              <a:buChar char="-"/>
              <a:tabLst>
                <a:tab pos="240665" algn="l"/>
                <a:tab pos="241300" algn="l"/>
              </a:tabLst>
              <a:defRPr/>
            </a:pPr>
            <a:r>
              <a:rPr kumimoji="0" lang="en-US" sz="1600" b="0" i="0" u="none" strike="noStrike" kern="0" cap="none" spc="0" normalizeH="0" baseline="0" noProof="0" dirty="0">
                <a:ln>
                  <a:noFill/>
                </a:ln>
                <a:solidFill>
                  <a:srgbClr val="C00000"/>
                </a:solidFill>
                <a:effectLst/>
                <a:uLnTx/>
                <a:uFillTx/>
                <a:latin typeface="Times New Roman"/>
                <a:cs typeface="Times New Roman"/>
              </a:rPr>
              <a:t>Mathematical</a:t>
            </a:r>
            <a:r>
              <a:rPr kumimoji="0" lang="en-US" sz="1600" b="0" i="0" u="none" strike="noStrike" kern="0" cap="none" spc="-25" normalizeH="0" baseline="0" noProof="0" dirty="0">
                <a:ln>
                  <a:noFill/>
                </a:ln>
                <a:solidFill>
                  <a:srgbClr val="C00000"/>
                </a:solidFill>
                <a:effectLst/>
                <a:uLnTx/>
                <a:uFillTx/>
                <a:latin typeface="Times New Roman"/>
                <a:cs typeface="Times New Roman"/>
              </a:rPr>
              <a:t> </a:t>
            </a:r>
            <a:r>
              <a:rPr kumimoji="0" lang="en-US" sz="1600" b="0" i="0" u="none" strike="noStrike" kern="0" cap="none" spc="0" normalizeH="0" baseline="0" noProof="0" dirty="0">
                <a:ln>
                  <a:noFill/>
                </a:ln>
                <a:solidFill>
                  <a:srgbClr val="C00000"/>
                </a:solidFill>
                <a:effectLst/>
                <a:uLnTx/>
                <a:uFillTx/>
                <a:latin typeface="Times New Roman"/>
                <a:cs typeface="Times New Roman"/>
              </a:rPr>
              <a:t>Programming</a:t>
            </a:r>
            <a:r>
              <a:rPr kumimoji="0" lang="en-US" sz="1600" b="0" i="0" u="none" strike="noStrike" kern="0" cap="none" spc="-15" normalizeH="0" baseline="0" noProof="0" dirty="0">
                <a:ln>
                  <a:noFill/>
                </a:ln>
                <a:solidFill>
                  <a:srgbClr val="C00000"/>
                </a:solidFill>
                <a:effectLst/>
                <a:uLnTx/>
                <a:uFillTx/>
                <a:latin typeface="Times New Roman"/>
                <a:cs typeface="Times New Roman"/>
              </a:rPr>
              <a:t> </a:t>
            </a:r>
            <a:r>
              <a:rPr kumimoji="0" lang="en-US" sz="1600" b="0" i="0" u="none" strike="noStrike" kern="0" cap="none" spc="0" normalizeH="0" baseline="0" noProof="0" dirty="0">
                <a:ln>
                  <a:noFill/>
                </a:ln>
                <a:solidFill>
                  <a:srgbClr val="C00000"/>
                </a:solidFill>
                <a:effectLst/>
                <a:uLnTx/>
                <a:uFillTx/>
                <a:latin typeface="Times New Roman"/>
                <a:cs typeface="Times New Roman"/>
              </a:rPr>
              <a:t>Solvers</a:t>
            </a:r>
            <a:r>
              <a:rPr kumimoji="0" lang="en-US" sz="1600" b="0" i="0" u="none" strike="noStrike" kern="0" cap="none" spc="-20" normalizeH="0" baseline="0" noProof="0" dirty="0">
                <a:ln>
                  <a:noFill/>
                </a:ln>
                <a:solidFill>
                  <a:srgbClr val="C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(Bennett</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mid-</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1990’s,..,</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err="1">
                <a:ln>
                  <a:noFill/>
                </a:ln>
                <a:solidFill>
                  <a:sysClr val="windowText" lastClr="000000"/>
                </a:solidFill>
                <a:effectLst/>
                <a:uLnTx/>
                <a:uFillTx/>
                <a:latin typeface="Times New Roman"/>
                <a:cs typeface="Times New Roman"/>
              </a:rPr>
              <a:t>Blanquero</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et</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al.,</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2018,</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2020,</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err="1">
                <a:ln>
                  <a:noFill/>
                </a:ln>
                <a:solidFill>
                  <a:sysClr val="windowText" lastClr="000000"/>
                </a:solidFill>
                <a:effectLst/>
                <a:uLnTx/>
                <a:uFillTx/>
                <a:latin typeface="Times New Roman"/>
                <a:cs typeface="Times New Roman"/>
              </a:rPr>
              <a:t>Menickelly</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et</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al.,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2018;</a:t>
            </a:r>
            <a:r>
              <a:rPr kumimoji="0" lang="en-US"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Vilas</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Boas</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et</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al.,</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2019,</a:t>
            </a:r>
            <a:r>
              <a:rPr kumimoji="0" lang="en-US"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20" normalizeH="0" baseline="0" noProof="0" dirty="0" err="1">
                <a:ln>
                  <a:noFill/>
                </a:ln>
                <a:solidFill>
                  <a:sysClr val="windowText" lastClr="000000"/>
                </a:solidFill>
                <a:effectLst/>
                <a:uLnTx/>
                <a:uFillTx/>
                <a:latin typeface="Times New Roman"/>
                <a:cs typeface="Times New Roman"/>
              </a:rPr>
              <a:t>Verwer</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&amp;</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Zhang</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10" normalizeH="0" baseline="0" noProof="0" dirty="0" err="1">
                <a:ln>
                  <a:noFill/>
                </a:ln>
                <a:solidFill>
                  <a:sysClr val="windowText" lastClr="000000"/>
                </a:solidFill>
                <a:effectLst/>
                <a:uLnTx/>
                <a:uFillTx/>
                <a:latin typeface="Times New Roman"/>
                <a:cs typeface="Times New Roman"/>
              </a:rPr>
              <a:t>BinOCT</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2019,</a:t>
            </a:r>
            <a:r>
              <a:rPr kumimoji="0" lang="en-US" sz="1600" b="0" i="0" u="none" strike="noStrike" kern="0" cap="none" spc="-9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err="1">
                <a:ln>
                  <a:noFill/>
                </a:ln>
                <a:solidFill>
                  <a:sysClr val="windowText" lastClr="000000"/>
                </a:solidFill>
                <a:effectLst/>
                <a:uLnTx/>
                <a:uFillTx/>
                <a:latin typeface="Times New Roman"/>
                <a:cs typeface="Times New Roman"/>
              </a:rPr>
              <a:t>Aghaei</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et</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al.,</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2021,</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err="1">
                <a:ln>
                  <a:noFill/>
                </a:ln>
                <a:solidFill>
                  <a:sysClr val="windowText" lastClr="000000"/>
                </a:solidFill>
                <a:effectLst/>
                <a:uLnTx/>
                <a:uFillTx/>
                <a:latin typeface="Times New Roman"/>
                <a:cs typeface="Times New Roman"/>
              </a:rPr>
              <a:t>Gunluk</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et</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al.,</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2021)</a:t>
            </a:r>
            <a:endParaRPr kumimoji="0" lang="en-US" sz="1600" b="0" i="0" u="none" strike="noStrike" kern="0" cap="none" spc="0" normalizeH="0" baseline="0" noProof="0" dirty="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35"/>
              </a:spcBef>
              <a:spcAft>
                <a:spcPts val="0"/>
              </a:spcAft>
              <a:buClrTx/>
              <a:buSzTx/>
              <a:buFont typeface="Times New Roman"/>
              <a:buChar char="-"/>
              <a:tabLst/>
              <a:defRPr/>
            </a:pPr>
            <a:endParaRPr kumimoji="0" lang="en-US" sz="1600" b="0" i="0" u="none" strike="noStrike" kern="0" cap="none" spc="0" normalizeH="0" baseline="0" noProof="0" dirty="0">
              <a:ln>
                <a:noFill/>
              </a:ln>
              <a:solidFill>
                <a:sysClr val="windowText" lastClr="000000"/>
              </a:solidFill>
              <a:effectLst/>
              <a:uLnTx/>
              <a:uFillTx/>
              <a:latin typeface="Times New Roman"/>
              <a:cs typeface="Times New Roman"/>
            </a:endParaRPr>
          </a:p>
          <a:p>
            <a:pPr marL="240665" marR="0" lvl="0" indent="-227965" defTabSz="914400" eaLnBrk="1" fontAlgn="auto" latinLnBrk="0" hangingPunct="1">
              <a:lnSpc>
                <a:spcPct val="100000"/>
              </a:lnSpc>
              <a:spcBef>
                <a:spcPts val="0"/>
              </a:spcBef>
              <a:spcAft>
                <a:spcPts val="0"/>
              </a:spcAft>
              <a:buClrTx/>
              <a:buSzTx/>
              <a:buFontTx/>
              <a:buChar char="-"/>
              <a:tabLst>
                <a:tab pos="240665" algn="l"/>
                <a:tab pos="241300" algn="l"/>
              </a:tabLst>
              <a:defRPr/>
            </a:pPr>
            <a:r>
              <a:rPr kumimoji="0" lang="en-US" sz="1600" b="0" i="0" u="none" strike="noStrike" kern="0" cap="none" spc="0" normalizeH="0" baseline="0" noProof="0" dirty="0">
                <a:ln>
                  <a:noFill/>
                </a:ln>
                <a:solidFill>
                  <a:srgbClr val="C00000"/>
                </a:solidFill>
                <a:effectLst/>
                <a:uLnTx/>
                <a:uFillTx/>
                <a:latin typeface="Times New Roman"/>
                <a:cs typeface="Times New Roman"/>
              </a:rPr>
              <a:t>Dynamic</a:t>
            </a:r>
            <a:r>
              <a:rPr kumimoji="0" lang="en-US" sz="1600" b="0" i="0" u="none" strike="noStrike" kern="0" cap="none" spc="-10" normalizeH="0" baseline="0" noProof="0" dirty="0">
                <a:ln>
                  <a:noFill/>
                </a:ln>
                <a:solidFill>
                  <a:srgbClr val="C00000"/>
                </a:solidFill>
                <a:effectLst/>
                <a:uLnTx/>
                <a:uFillTx/>
                <a:latin typeface="Times New Roman"/>
                <a:cs typeface="Times New Roman"/>
              </a:rPr>
              <a:t> </a:t>
            </a:r>
            <a:r>
              <a:rPr kumimoji="0" lang="en-US" sz="1600" b="0" i="0" u="none" strike="noStrike" kern="0" cap="none" spc="0" normalizeH="0" baseline="0" noProof="0" dirty="0">
                <a:ln>
                  <a:noFill/>
                </a:ln>
                <a:solidFill>
                  <a:srgbClr val="C00000"/>
                </a:solidFill>
                <a:effectLst/>
                <a:uLnTx/>
                <a:uFillTx/>
                <a:latin typeface="Times New Roman"/>
                <a:cs typeface="Times New Roman"/>
              </a:rPr>
              <a:t>Programming</a:t>
            </a:r>
            <a:r>
              <a:rPr kumimoji="0" lang="en-US" sz="1600" b="0" i="0" u="none" strike="noStrike" kern="0" cap="none" spc="-10" normalizeH="0" baseline="0" noProof="0" dirty="0">
                <a:ln>
                  <a:noFill/>
                </a:ln>
                <a:solidFill>
                  <a:srgbClr val="C00000"/>
                </a:solidFill>
                <a:effectLst/>
                <a:uLnTx/>
                <a:uFillTx/>
                <a:latin typeface="Times New Roman"/>
                <a:cs typeface="Times New Roman"/>
              </a:rPr>
              <a:t> </a:t>
            </a:r>
            <a:r>
              <a:rPr kumimoji="0" lang="en-US" sz="1600" b="0" i="0" u="none" strike="noStrike" kern="0" cap="none" spc="0" normalizeH="0" baseline="0" noProof="0" dirty="0">
                <a:ln>
                  <a:noFill/>
                </a:ln>
                <a:solidFill>
                  <a:srgbClr val="C00000"/>
                </a:solidFill>
                <a:effectLst/>
                <a:uLnTx/>
                <a:uFillTx/>
                <a:latin typeface="Times New Roman"/>
                <a:cs typeface="Times New Roman"/>
              </a:rPr>
              <a:t>/</a:t>
            </a:r>
            <a:r>
              <a:rPr kumimoji="0" lang="en-US" sz="1600" b="0" i="0" u="none" strike="noStrike" kern="0" cap="none" spc="-15" normalizeH="0" baseline="0" noProof="0" dirty="0">
                <a:ln>
                  <a:noFill/>
                </a:ln>
                <a:solidFill>
                  <a:srgbClr val="C00000"/>
                </a:solidFill>
                <a:effectLst/>
                <a:uLnTx/>
                <a:uFillTx/>
                <a:latin typeface="Times New Roman"/>
                <a:cs typeface="Times New Roman"/>
              </a:rPr>
              <a:t> </a:t>
            </a:r>
            <a:r>
              <a:rPr kumimoji="0" lang="en-US" sz="1600" b="0" i="0" u="none" strike="noStrike" kern="0" cap="none" spc="0" normalizeH="0" baseline="0" noProof="0" dirty="0">
                <a:ln>
                  <a:noFill/>
                </a:ln>
                <a:solidFill>
                  <a:srgbClr val="C00000"/>
                </a:solidFill>
                <a:effectLst/>
                <a:uLnTx/>
                <a:uFillTx/>
                <a:latin typeface="Times New Roman"/>
                <a:cs typeface="Times New Roman"/>
              </a:rPr>
              <a:t>Branch</a:t>
            </a:r>
            <a:r>
              <a:rPr kumimoji="0" lang="en-US" sz="1600" b="0" i="0" u="none" strike="noStrike" kern="0" cap="none" spc="-10" normalizeH="0" baseline="0" noProof="0" dirty="0">
                <a:ln>
                  <a:noFill/>
                </a:ln>
                <a:solidFill>
                  <a:srgbClr val="C00000"/>
                </a:solidFill>
                <a:effectLst/>
                <a:uLnTx/>
                <a:uFillTx/>
                <a:latin typeface="Times New Roman"/>
                <a:cs typeface="Times New Roman"/>
              </a:rPr>
              <a:t> </a:t>
            </a:r>
            <a:r>
              <a:rPr kumimoji="0" lang="en-US" sz="1600" b="0" i="0" u="none" strike="noStrike" kern="0" cap="none" spc="0" normalizeH="0" baseline="0" noProof="0" dirty="0">
                <a:ln>
                  <a:noFill/>
                </a:ln>
                <a:solidFill>
                  <a:srgbClr val="C00000"/>
                </a:solidFill>
                <a:effectLst/>
                <a:uLnTx/>
                <a:uFillTx/>
                <a:latin typeface="Times New Roman"/>
                <a:cs typeface="Times New Roman"/>
              </a:rPr>
              <a:t>and</a:t>
            </a:r>
            <a:r>
              <a:rPr kumimoji="0" lang="en-US" sz="1600" b="0" i="0" u="none" strike="noStrike" kern="0" cap="none" spc="-5" normalizeH="0" baseline="0" noProof="0" dirty="0">
                <a:ln>
                  <a:noFill/>
                </a:ln>
                <a:solidFill>
                  <a:srgbClr val="C00000"/>
                </a:solidFill>
                <a:effectLst/>
                <a:uLnTx/>
                <a:uFillTx/>
                <a:latin typeface="Times New Roman"/>
                <a:cs typeface="Times New Roman"/>
              </a:rPr>
              <a:t> </a:t>
            </a:r>
            <a:r>
              <a:rPr kumimoji="0" lang="en-US" sz="1600" b="0" i="0" u="none" strike="noStrike" kern="0" cap="none" spc="-10" normalizeH="0" baseline="0" noProof="0" dirty="0">
                <a:ln>
                  <a:noFill/>
                </a:ln>
                <a:solidFill>
                  <a:srgbClr val="C00000"/>
                </a:solidFill>
                <a:effectLst/>
                <a:uLnTx/>
                <a:uFillTx/>
                <a:latin typeface="Times New Roman"/>
                <a:cs typeface="Times New Roman"/>
              </a:rPr>
              <a:t>Bound</a:t>
            </a:r>
            <a:endParaRPr kumimoji="0" lang="en-US" sz="1600" b="0" i="0" u="none" strike="noStrike" kern="0" cap="none" spc="0" normalizeH="0" baseline="0" noProof="0" dirty="0">
              <a:ln>
                <a:noFill/>
              </a:ln>
              <a:solidFill>
                <a:sysClr val="windowText" lastClr="000000"/>
              </a:solidFill>
              <a:effectLst/>
              <a:uLnTx/>
              <a:uFillTx/>
              <a:latin typeface="Times New Roman"/>
              <a:cs typeface="Times New Roman"/>
            </a:endParaRPr>
          </a:p>
          <a:p>
            <a:pPr marL="606425" marR="0" lvl="1" indent="-228600" defTabSz="914400" eaLnBrk="1" fontAlgn="auto" latinLnBrk="0" hangingPunct="1">
              <a:lnSpc>
                <a:spcPct val="100000"/>
              </a:lnSpc>
              <a:spcBef>
                <a:spcPts val="70"/>
              </a:spcBef>
              <a:spcAft>
                <a:spcPts val="0"/>
              </a:spcAft>
              <a:buClrTx/>
              <a:buSzTx/>
              <a:buFontTx/>
              <a:buChar char="-"/>
              <a:tabLst>
                <a:tab pos="606425" algn="l"/>
                <a:tab pos="607060" algn="l"/>
              </a:tabLst>
              <a:defRPr/>
            </a:pPr>
            <a:r>
              <a:rPr kumimoji="0" lang="en-US" sz="1600" b="0" i="0" u="none" strike="noStrike" kern="0" cap="none" spc="0" normalizeH="0" baseline="0" noProof="0" dirty="0" err="1">
                <a:ln>
                  <a:noFill/>
                </a:ln>
                <a:solidFill>
                  <a:sysClr val="windowText" lastClr="000000"/>
                </a:solidFill>
                <a:effectLst/>
                <a:uLnTx/>
                <a:uFillTx/>
                <a:latin typeface="Times New Roman"/>
                <a:cs typeface="Times New Roman"/>
              </a:rPr>
              <a:t>Garofalakis</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et</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al.,</a:t>
            </a:r>
            <a:r>
              <a:rPr kumimoji="0" lang="en-US"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DTC,</a:t>
            </a:r>
            <a:r>
              <a:rPr kumimoji="0" lang="en-US"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2003</a:t>
            </a:r>
            <a:endParaRPr kumimoji="0" lang="en-US" sz="1600" b="0" i="0" u="none" strike="noStrike" kern="0" cap="none" spc="0" normalizeH="0" baseline="0" noProof="0" dirty="0">
              <a:ln>
                <a:noFill/>
              </a:ln>
              <a:solidFill>
                <a:sysClr val="windowText" lastClr="000000"/>
              </a:solidFill>
              <a:effectLst/>
              <a:uLnTx/>
              <a:uFillTx/>
              <a:latin typeface="Times New Roman"/>
              <a:cs typeface="Times New Roman"/>
            </a:endParaRPr>
          </a:p>
          <a:p>
            <a:pPr marL="606425" marR="0" lvl="1" indent="-228600" defTabSz="914400" eaLnBrk="1" fontAlgn="auto" latinLnBrk="0" hangingPunct="1">
              <a:lnSpc>
                <a:spcPts val="1910"/>
              </a:lnSpc>
              <a:spcBef>
                <a:spcPts val="0"/>
              </a:spcBef>
              <a:spcAft>
                <a:spcPts val="0"/>
              </a:spcAft>
              <a:buClrTx/>
              <a:buSzTx/>
              <a:buFontTx/>
              <a:buChar char="-"/>
              <a:tabLst>
                <a:tab pos="606425" algn="l"/>
                <a:tab pos="607060" algn="l"/>
              </a:tabLst>
              <a:defRPr/>
            </a:pPr>
            <a:r>
              <a:rPr kumimoji="0" lang="en-US" sz="1600" b="0" i="0" u="none" strike="noStrike" kern="0" cap="none" spc="0" normalizeH="0" baseline="0" noProof="0" dirty="0" err="1">
                <a:ln>
                  <a:noFill/>
                </a:ln>
                <a:solidFill>
                  <a:sysClr val="windowText" lastClr="000000"/>
                </a:solidFill>
                <a:effectLst/>
                <a:uLnTx/>
                <a:uFillTx/>
                <a:latin typeface="Times New Roman"/>
                <a:cs typeface="Times New Roman"/>
              </a:rPr>
              <a:t>Nijssen</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&amp;</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err="1">
                <a:ln>
                  <a:noFill/>
                </a:ln>
                <a:solidFill>
                  <a:sysClr val="windowText" lastClr="000000"/>
                </a:solidFill>
                <a:effectLst/>
                <a:uLnTx/>
                <a:uFillTx/>
                <a:latin typeface="Times New Roman"/>
                <a:cs typeface="Times New Roman"/>
              </a:rPr>
              <a:t>Fromont</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t>
            </a:r>
            <a:r>
              <a:rPr kumimoji="0" lang="en-US"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DL8,</a:t>
            </a:r>
            <a:r>
              <a:rPr kumimoji="0" lang="en-US"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2007,</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2010,</a:t>
            </a:r>
            <a:r>
              <a:rPr kumimoji="0" lang="en-US" sz="1600" b="0" i="0" u="none" strike="noStrike" kern="0" cap="none" spc="-9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err="1">
                <a:ln>
                  <a:noFill/>
                </a:ln>
                <a:solidFill>
                  <a:sysClr val="windowText" lastClr="000000"/>
                </a:solidFill>
                <a:effectLst/>
                <a:uLnTx/>
                <a:uFillTx/>
                <a:latin typeface="Times New Roman"/>
                <a:cs typeface="Times New Roman"/>
              </a:rPr>
              <a:t>Aglin</a:t>
            </a:r>
            <a:r>
              <a:rPr kumimoji="0" lang="en-US"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et</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al.,</a:t>
            </a:r>
            <a:r>
              <a:rPr kumimoji="0" lang="en-US"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DL8.5</a:t>
            </a:r>
            <a:r>
              <a:rPr kumimoji="0" lang="en-US" sz="1600" b="0" i="0" u="none" strike="noStrike" kern="0" cap="none" spc="0" normalizeH="0" baseline="0" noProof="0" dirty="0">
                <a:ln>
                  <a:noFill/>
                </a:ln>
                <a:solidFill>
                  <a:srgbClr val="548235"/>
                </a:solidFill>
                <a:effectLst/>
                <a:uLnTx/>
                <a:uFillTx/>
                <a:latin typeface="Times New Roman"/>
                <a:cs typeface="Times New Roman"/>
              </a:rPr>
              <a:t>,</a:t>
            </a:r>
            <a:r>
              <a:rPr kumimoji="0" lang="en-US" sz="1600" b="0" i="0" u="none" strike="noStrike" kern="0" cap="none" spc="-10" normalizeH="0" baseline="0" noProof="0" dirty="0">
                <a:ln>
                  <a:noFill/>
                </a:ln>
                <a:solidFill>
                  <a:srgbClr val="548235"/>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2020,</a:t>
            </a:r>
            <a:r>
              <a:rPr kumimoji="0" lang="en-US"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err="1">
                <a:ln>
                  <a:noFill/>
                </a:ln>
                <a:solidFill>
                  <a:sysClr val="windowText" lastClr="000000"/>
                </a:solidFill>
                <a:effectLst/>
                <a:uLnTx/>
                <a:uFillTx/>
                <a:latin typeface="Times New Roman"/>
                <a:cs typeface="Times New Roman"/>
              </a:rPr>
              <a:t>Demirovic</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et</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al.,</a:t>
            </a:r>
            <a:r>
              <a:rPr kumimoji="0" lang="en-US"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2022</a:t>
            </a:r>
            <a:endParaRPr kumimoji="0" lang="en-US" sz="1600" b="0" i="0" u="none" strike="noStrike" kern="0" cap="none" spc="0" normalizeH="0" baseline="0" noProof="0" dirty="0">
              <a:ln>
                <a:noFill/>
              </a:ln>
              <a:solidFill>
                <a:sysClr val="windowText" lastClr="000000"/>
              </a:solidFill>
              <a:effectLst/>
              <a:uLnTx/>
              <a:uFillTx/>
              <a:latin typeface="Times New Roman"/>
              <a:cs typeface="Times New Roman"/>
            </a:endParaRPr>
          </a:p>
          <a:p>
            <a:pPr marL="607060" marR="0" lvl="1" indent="-229235" defTabSz="914400" eaLnBrk="1" fontAlgn="auto" latinLnBrk="0" hangingPunct="1">
              <a:lnSpc>
                <a:spcPts val="1910"/>
              </a:lnSpc>
              <a:spcBef>
                <a:spcPts val="0"/>
              </a:spcBef>
              <a:spcAft>
                <a:spcPts val="0"/>
              </a:spcAft>
              <a:buClrTx/>
              <a:buSzTx/>
              <a:buFontTx/>
              <a:buChar char="-"/>
              <a:tabLst>
                <a:tab pos="607060" algn="l"/>
                <a:tab pos="607695" algn="l"/>
              </a:tabLst>
              <a:defRPr/>
            </a:pP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Angelino</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et</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al,</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CORELS,</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2018,</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Hu</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et</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al.,</a:t>
            </a:r>
            <a:r>
              <a:rPr kumimoji="0" lang="en-US"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OSDT</a:t>
            </a:r>
            <a:r>
              <a:rPr kumimoji="0" lang="en-US"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2019,</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Lin</a:t>
            </a:r>
            <a:r>
              <a:rPr kumimoji="0" lang="en-US"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et</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al.,</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10" normalizeH="0" baseline="0" noProof="0" dirty="0">
                <a:ln>
                  <a:noFill/>
                </a:ln>
                <a:solidFill>
                  <a:srgbClr val="548235"/>
                </a:solidFill>
                <a:effectLst/>
                <a:uLnTx/>
                <a:uFillTx/>
                <a:latin typeface="Times New Roman"/>
                <a:cs typeface="Times New Roman"/>
              </a:rPr>
              <a:t>GOSDT,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2020,</a:t>
            </a:r>
            <a:r>
              <a:rPr kumimoji="0" lang="en-US"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McTavish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et</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al.</a:t>
            </a:r>
            <a:r>
              <a:rPr kumimoji="0" lang="en-US"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2022</a:t>
            </a:r>
            <a:endParaRPr kumimoji="0" lang="en-US" sz="1600" b="0" i="0" u="none" strike="noStrike" kern="0" cap="none" spc="0" normalizeH="0" baseline="0" noProof="0" dirty="0">
              <a:ln>
                <a:noFill/>
              </a:ln>
              <a:solidFill>
                <a:sysClr val="windowText" lastClr="000000"/>
              </a:solidFill>
              <a:effectLst/>
              <a:uLnTx/>
              <a:uFillTx/>
              <a:latin typeface="Times New Roman"/>
              <a:cs typeface="Times New Roman"/>
            </a:endParaRP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5183835" y="4067911"/>
            <a:ext cx="4253318" cy="312420"/>
          </a:xfrm>
          <a:prstGeom prst="rect">
            <a:avLst/>
          </a:prstGeom>
        </p:spPr>
      </p:pic>
      <p:grpSp>
        <p:nvGrpSpPr>
          <p:cNvPr id="4" name="object 4">
            <a:extLst>
              <a:ext uri="{C183D7F6-B498-43B3-948B-1728B52AA6E4}">
                <adec:decorative xmlns:adec="http://schemas.microsoft.com/office/drawing/2017/decorative" val="1"/>
              </a:ext>
            </a:extLst>
          </p:cNvPr>
          <p:cNvGrpSpPr/>
          <p:nvPr/>
        </p:nvGrpSpPr>
        <p:grpSpPr>
          <a:xfrm>
            <a:off x="1297927" y="5089183"/>
            <a:ext cx="3566795" cy="1480820"/>
            <a:chOff x="1297927" y="5089183"/>
            <a:chExt cx="3566795" cy="1480820"/>
          </a:xfrm>
        </p:grpSpPr>
        <p:pic>
          <p:nvPicPr>
            <p:cNvPr id="5" name="object 5"/>
            <p:cNvPicPr/>
            <p:nvPr/>
          </p:nvPicPr>
          <p:blipFill>
            <a:blip r:embed="rId3" cstate="print"/>
            <a:stretch>
              <a:fillRect/>
            </a:stretch>
          </p:blipFill>
          <p:spPr>
            <a:xfrm>
              <a:off x="1297927" y="5548693"/>
              <a:ext cx="1021245" cy="1021252"/>
            </a:xfrm>
            <a:prstGeom prst="rect">
              <a:avLst/>
            </a:prstGeom>
          </p:spPr>
        </p:pic>
        <p:pic>
          <p:nvPicPr>
            <p:cNvPr id="6" name="object 6"/>
            <p:cNvPicPr/>
            <p:nvPr/>
          </p:nvPicPr>
          <p:blipFill>
            <a:blip r:embed="rId4" cstate="print"/>
            <a:stretch>
              <a:fillRect/>
            </a:stretch>
          </p:blipFill>
          <p:spPr>
            <a:xfrm>
              <a:off x="2072018" y="5089183"/>
              <a:ext cx="1021254" cy="1021254"/>
            </a:xfrm>
            <a:prstGeom prst="rect">
              <a:avLst/>
            </a:prstGeom>
          </p:spPr>
        </p:pic>
        <p:pic>
          <p:nvPicPr>
            <p:cNvPr id="7" name="object 7"/>
            <p:cNvPicPr/>
            <p:nvPr/>
          </p:nvPicPr>
          <p:blipFill>
            <a:blip r:embed="rId5" cstate="print"/>
            <a:stretch>
              <a:fillRect/>
            </a:stretch>
          </p:blipFill>
          <p:spPr>
            <a:xfrm>
              <a:off x="2952813" y="5420677"/>
              <a:ext cx="1030833" cy="1039901"/>
            </a:xfrm>
            <a:prstGeom prst="rect">
              <a:avLst/>
            </a:prstGeom>
          </p:spPr>
        </p:pic>
        <p:pic>
          <p:nvPicPr>
            <p:cNvPr id="8" name="object 8"/>
            <p:cNvPicPr/>
            <p:nvPr/>
          </p:nvPicPr>
          <p:blipFill>
            <a:blip r:embed="rId6" cstate="print"/>
            <a:stretch>
              <a:fillRect/>
            </a:stretch>
          </p:blipFill>
          <p:spPr>
            <a:xfrm>
              <a:off x="3995369" y="5177625"/>
              <a:ext cx="869073" cy="1014133"/>
            </a:xfrm>
            <a:prstGeom prst="rect">
              <a:avLst/>
            </a:prstGeom>
          </p:spPr>
        </p:pic>
      </p:grpSp>
      <p:sp>
        <p:nvSpPr>
          <p:cNvPr id="11" name="object 11"/>
          <p:cNvSpPr txBox="1"/>
          <p:nvPr/>
        </p:nvSpPr>
        <p:spPr>
          <a:xfrm>
            <a:off x="2869474" y="4322571"/>
            <a:ext cx="6917055" cy="1075055"/>
          </a:xfrm>
          <a:prstGeom prst="rect">
            <a:avLst/>
          </a:prstGeom>
        </p:spPr>
        <p:txBody>
          <a:bodyPr vert="horz" wrap="square" lIns="0" tIns="22860" rIns="0" bIns="0" rtlCol="0">
            <a:spAutoFit/>
          </a:bodyPr>
          <a:lstStyle/>
          <a:p>
            <a:pPr marL="12700" marR="5080">
              <a:lnSpc>
                <a:spcPts val="1900"/>
              </a:lnSpc>
              <a:spcBef>
                <a:spcPts val="180"/>
              </a:spcBef>
            </a:pPr>
            <a:r>
              <a:rPr sz="1600" dirty="0">
                <a:solidFill>
                  <a:srgbClr val="7030A0"/>
                </a:solidFill>
                <a:latin typeface="Times New Roman"/>
                <a:cs typeface="Times New Roman"/>
              </a:rPr>
              <a:t>with</a:t>
            </a:r>
            <a:r>
              <a:rPr sz="1600" spc="-25" dirty="0">
                <a:solidFill>
                  <a:srgbClr val="7030A0"/>
                </a:solidFill>
                <a:latin typeface="Times New Roman"/>
                <a:cs typeface="Times New Roman"/>
              </a:rPr>
              <a:t> </a:t>
            </a:r>
            <a:r>
              <a:rPr sz="1600" dirty="0">
                <a:solidFill>
                  <a:srgbClr val="7030A0"/>
                </a:solidFill>
                <a:latin typeface="Times New Roman"/>
                <a:cs typeface="Times New Roman"/>
              </a:rPr>
              <a:t>Chudi</a:t>
            </a:r>
            <a:r>
              <a:rPr sz="1600" spc="-10" dirty="0">
                <a:solidFill>
                  <a:srgbClr val="7030A0"/>
                </a:solidFill>
                <a:latin typeface="Times New Roman"/>
                <a:cs typeface="Times New Roman"/>
              </a:rPr>
              <a:t> </a:t>
            </a:r>
            <a:r>
              <a:rPr sz="1600" dirty="0">
                <a:solidFill>
                  <a:srgbClr val="7030A0"/>
                </a:solidFill>
                <a:latin typeface="Times New Roman"/>
                <a:cs typeface="Times New Roman"/>
              </a:rPr>
              <a:t>Zhong,</a:t>
            </a:r>
            <a:r>
              <a:rPr sz="1600" spc="-10" dirty="0">
                <a:solidFill>
                  <a:srgbClr val="7030A0"/>
                </a:solidFill>
                <a:latin typeface="Times New Roman"/>
                <a:cs typeface="Times New Roman"/>
              </a:rPr>
              <a:t> </a:t>
            </a:r>
            <a:r>
              <a:rPr sz="1600" dirty="0">
                <a:solidFill>
                  <a:srgbClr val="7030A0"/>
                </a:solidFill>
                <a:latin typeface="Times New Roman"/>
                <a:cs typeface="Times New Roman"/>
              </a:rPr>
              <a:t>Hayden</a:t>
            </a:r>
            <a:r>
              <a:rPr sz="1600" spc="-5" dirty="0">
                <a:solidFill>
                  <a:srgbClr val="7030A0"/>
                </a:solidFill>
                <a:latin typeface="Times New Roman"/>
                <a:cs typeface="Times New Roman"/>
              </a:rPr>
              <a:t> </a:t>
            </a:r>
            <a:r>
              <a:rPr sz="1600" spc="-10" dirty="0">
                <a:solidFill>
                  <a:srgbClr val="7030A0"/>
                </a:solidFill>
                <a:latin typeface="Times New Roman"/>
                <a:cs typeface="Times New Roman"/>
              </a:rPr>
              <a:t>McTavish,</a:t>
            </a:r>
            <a:r>
              <a:rPr sz="1600" spc="-5" dirty="0">
                <a:solidFill>
                  <a:srgbClr val="7030A0"/>
                </a:solidFill>
                <a:latin typeface="Times New Roman"/>
                <a:cs typeface="Times New Roman"/>
              </a:rPr>
              <a:t> </a:t>
            </a:r>
            <a:r>
              <a:rPr sz="1600" dirty="0">
                <a:solidFill>
                  <a:srgbClr val="7030A0"/>
                </a:solidFill>
                <a:latin typeface="Times New Roman"/>
                <a:cs typeface="Times New Roman"/>
              </a:rPr>
              <a:t>Jimmy</a:t>
            </a:r>
            <a:r>
              <a:rPr sz="1600" spc="-10" dirty="0">
                <a:solidFill>
                  <a:srgbClr val="7030A0"/>
                </a:solidFill>
                <a:latin typeface="Times New Roman"/>
                <a:cs typeface="Times New Roman"/>
              </a:rPr>
              <a:t> </a:t>
            </a:r>
            <a:r>
              <a:rPr sz="1600" dirty="0">
                <a:solidFill>
                  <a:srgbClr val="7030A0"/>
                </a:solidFill>
                <a:latin typeface="Times New Roman"/>
                <a:cs typeface="Times New Roman"/>
              </a:rPr>
              <a:t>Lin,</a:t>
            </a:r>
            <a:r>
              <a:rPr sz="1600" spc="-5" dirty="0">
                <a:solidFill>
                  <a:srgbClr val="7030A0"/>
                </a:solidFill>
                <a:latin typeface="Times New Roman"/>
                <a:cs typeface="Times New Roman"/>
              </a:rPr>
              <a:t> </a:t>
            </a:r>
            <a:r>
              <a:rPr sz="1600" spc="-10" dirty="0">
                <a:solidFill>
                  <a:srgbClr val="7030A0"/>
                </a:solidFill>
                <a:latin typeface="Times New Roman"/>
                <a:cs typeface="Times New Roman"/>
              </a:rPr>
              <a:t>Reto</a:t>
            </a:r>
            <a:r>
              <a:rPr sz="1600" spc="-95" dirty="0">
                <a:solidFill>
                  <a:srgbClr val="7030A0"/>
                </a:solidFill>
                <a:latin typeface="Times New Roman"/>
                <a:cs typeface="Times New Roman"/>
              </a:rPr>
              <a:t> </a:t>
            </a:r>
            <a:r>
              <a:rPr sz="1600" dirty="0">
                <a:solidFill>
                  <a:srgbClr val="7030A0"/>
                </a:solidFill>
                <a:latin typeface="Times New Roman"/>
                <a:cs typeface="Times New Roman"/>
              </a:rPr>
              <a:t>Achermann,</a:t>
            </a:r>
            <a:r>
              <a:rPr sz="1600" spc="-5" dirty="0">
                <a:solidFill>
                  <a:srgbClr val="7030A0"/>
                </a:solidFill>
                <a:latin typeface="Times New Roman"/>
                <a:cs typeface="Times New Roman"/>
              </a:rPr>
              <a:t> </a:t>
            </a:r>
            <a:r>
              <a:rPr sz="1600" dirty="0">
                <a:solidFill>
                  <a:srgbClr val="7030A0"/>
                </a:solidFill>
                <a:latin typeface="Times New Roman"/>
                <a:cs typeface="Times New Roman"/>
              </a:rPr>
              <a:t>Ilias</a:t>
            </a:r>
            <a:r>
              <a:rPr sz="1600" spc="-15" dirty="0">
                <a:solidFill>
                  <a:srgbClr val="7030A0"/>
                </a:solidFill>
                <a:latin typeface="Times New Roman"/>
                <a:cs typeface="Times New Roman"/>
              </a:rPr>
              <a:t> </a:t>
            </a:r>
            <a:r>
              <a:rPr sz="1600" spc="-10" dirty="0">
                <a:solidFill>
                  <a:srgbClr val="7030A0"/>
                </a:solidFill>
                <a:latin typeface="Times New Roman"/>
                <a:cs typeface="Times New Roman"/>
              </a:rPr>
              <a:t>Karimalis, </a:t>
            </a:r>
            <a:r>
              <a:rPr sz="1600" dirty="0">
                <a:solidFill>
                  <a:srgbClr val="7030A0"/>
                </a:solidFill>
                <a:latin typeface="Times New Roman"/>
                <a:cs typeface="Times New Roman"/>
              </a:rPr>
              <a:t>Jacques</a:t>
            </a:r>
            <a:r>
              <a:rPr sz="1600" spc="-50" dirty="0">
                <a:solidFill>
                  <a:srgbClr val="7030A0"/>
                </a:solidFill>
                <a:latin typeface="Times New Roman"/>
                <a:cs typeface="Times New Roman"/>
              </a:rPr>
              <a:t> </a:t>
            </a:r>
            <a:r>
              <a:rPr sz="1600" dirty="0">
                <a:solidFill>
                  <a:srgbClr val="7030A0"/>
                </a:solidFill>
                <a:latin typeface="Times New Roman"/>
                <a:cs typeface="Times New Roman"/>
              </a:rPr>
              <a:t>Chen,</a:t>
            </a:r>
            <a:r>
              <a:rPr sz="1600" spc="-30" dirty="0">
                <a:solidFill>
                  <a:srgbClr val="7030A0"/>
                </a:solidFill>
                <a:latin typeface="Times New Roman"/>
                <a:cs typeface="Times New Roman"/>
              </a:rPr>
              <a:t> </a:t>
            </a:r>
            <a:r>
              <a:rPr sz="1600" dirty="0">
                <a:solidFill>
                  <a:srgbClr val="7030A0"/>
                </a:solidFill>
                <a:latin typeface="Times New Roman"/>
                <a:cs typeface="Times New Roman"/>
              </a:rPr>
              <a:t>Diane</a:t>
            </a:r>
            <a:r>
              <a:rPr sz="1600" spc="-35" dirty="0">
                <a:solidFill>
                  <a:srgbClr val="7030A0"/>
                </a:solidFill>
                <a:latin typeface="Times New Roman"/>
                <a:cs typeface="Times New Roman"/>
              </a:rPr>
              <a:t> </a:t>
            </a:r>
            <a:r>
              <a:rPr sz="1600" dirty="0">
                <a:solidFill>
                  <a:srgbClr val="7030A0"/>
                </a:solidFill>
                <a:latin typeface="Times New Roman"/>
                <a:cs typeface="Times New Roman"/>
              </a:rPr>
              <a:t>Hu,</a:t>
            </a:r>
            <a:r>
              <a:rPr sz="1600" spc="-60" dirty="0">
                <a:solidFill>
                  <a:srgbClr val="7030A0"/>
                </a:solidFill>
                <a:latin typeface="Times New Roman"/>
                <a:cs typeface="Times New Roman"/>
              </a:rPr>
              <a:t> </a:t>
            </a:r>
            <a:r>
              <a:rPr sz="1600" spc="-10" dirty="0">
                <a:solidFill>
                  <a:srgbClr val="7030A0"/>
                </a:solidFill>
                <a:latin typeface="Times New Roman"/>
                <a:cs typeface="Times New Roman"/>
              </a:rPr>
              <a:t>Tynan</a:t>
            </a:r>
            <a:r>
              <a:rPr sz="1600" spc="-30" dirty="0">
                <a:solidFill>
                  <a:srgbClr val="7030A0"/>
                </a:solidFill>
                <a:latin typeface="Times New Roman"/>
                <a:cs typeface="Times New Roman"/>
              </a:rPr>
              <a:t> </a:t>
            </a:r>
            <a:r>
              <a:rPr sz="1600" dirty="0">
                <a:solidFill>
                  <a:srgbClr val="7030A0"/>
                </a:solidFill>
                <a:latin typeface="Times New Roman"/>
                <a:cs typeface="Times New Roman"/>
              </a:rPr>
              <a:t>Seltzer,</a:t>
            </a:r>
            <a:r>
              <a:rPr sz="1600" spc="-30" dirty="0">
                <a:solidFill>
                  <a:srgbClr val="7030A0"/>
                </a:solidFill>
                <a:latin typeface="Times New Roman"/>
                <a:cs typeface="Times New Roman"/>
              </a:rPr>
              <a:t> </a:t>
            </a:r>
            <a:r>
              <a:rPr sz="1600" dirty="0">
                <a:solidFill>
                  <a:srgbClr val="7030A0"/>
                </a:solidFill>
                <a:latin typeface="Times New Roman"/>
                <a:cs typeface="Times New Roman"/>
              </a:rPr>
              <a:t>Margo</a:t>
            </a:r>
            <a:r>
              <a:rPr sz="1600" spc="-35" dirty="0">
                <a:solidFill>
                  <a:srgbClr val="7030A0"/>
                </a:solidFill>
                <a:latin typeface="Times New Roman"/>
                <a:cs typeface="Times New Roman"/>
              </a:rPr>
              <a:t> </a:t>
            </a:r>
            <a:r>
              <a:rPr sz="1600" dirty="0">
                <a:solidFill>
                  <a:srgbClr val="7030A0"/>
                </a:solidFill>
                <a:latin typeface="Times New Roman"/>
                <a:cs typeface="Times New Roman"/>
              </a:rPr>
              <a:t>Seltzer,</a:t>
            </a:r>
            <a:r>
              <a:rPr sz="1600" spc="-30" dirty="0">
                <a:solidFill>
                  <a:srgbClr val="7030A0"/>
                </a:solidFill>
                <a:latin typeface="Times New Roman"/>
                <a:cs typeface="Times New Roman"/>
              </a:rPr>
              <a:t> </a:t>
            </a:r>
            <a:r>
              <a:rPr sz="1600" dirty="0">
                <a:solidFill>
                  <a:srgbClr val="7030A0"/>
                </a:solidFill>
                <a:latin typeface="Times New Roman"/>
                <a:cs typeface="Times New Roman"/>
              </a:rPr>
              <a:t>Bingyao</a:t>
            </a:r>
            <a:r>
              <a:rPr sz="1600" spc="-45" dirty="0">
                <a:solidFill>
                  <a:srgbClr val="7030A0"/>
                </a:solidFill>
                <a:latin typeface="Times New Roman"/>
                <a:cs typeface="Times New Roman"/>
              </a:rPr>
              <a:t> </a:t>
            </a:r>
            <a:r>
              <a:rPr sz="1600" dirty="0">
                <a:solidFill>
                  <a:srgbClr val="7030A0"/>
                </a:solidFill>
                <a:latin typeface="Times New Roman"/>
                <a:cs typeface="Times New Roman"/>
              </a:rPr>
              <a:t>(Jerry)</a:t>
            </a:r>
            <a:r>
              <a:rPr sz="1600" spc="-60" dirty="0">
                <a:solidFill>
                  <a:srgbClr val="7030A0"/>
                </a:solidFill>
                <a:latin typeface="Times New Roman"/>
                <a:cs typeface="Times New Roman"/>
              </a:rPr>
              <a:t> </a:t>
            </a:r>
            <a:r>
              <a:rPr sz="1600" spc="-20" dirty="0">
                <a:solidFill>
                  <a:srgbClr val="7030A0"/>
                </a:solidFill>
                <a:latin typeface="Times New Roman"/>
                <a:cs typeface="Times New Roman"/>
              </a:rPr>
              <a:t>Wang</a:t>
            </a:r>
            <a:endParaRPr sz="1600" dirty="0">
              <a:latin typeface="Times New Roman"/>
              <a:cs typeface="Times New Roman"/>
            </a:endParaRPr>
          </a:p>
          <a:p>
            <a:pPr marL="1257935">
              <a:lnSpc>
                <a:spcPct val="100000"/>
              </a:lnSpc>
              <a:spcBef>
                <a:spcPts val="755"/>
              </a:spcBef>
            </a:pPr>
            <a:r>
              <a:rPr sz="1400" spc="-10" dirty="0">
                <a:latin typeface="Times New Roman"/>
                <a:cs typeface="Times New Roman"/>
              </a:rPr>
              <a:t>Jimmy</a:t>
            </a:r>
            <a:endParaRPr sz="1400" dirty="0">
              <a:latin typeface="Times New Roman"/>
              <a:cs typeface="Times New Roman"/>
            </a:endParaRPr>
          </a:p>
          <a:p>
            <a:pPr marL="442595">
              <a:lnSpc>
                <a:spcPct val="100000"/>
              </a:lnSpc>
              <a:spcBef>
                <a:spcPts val="265"/>
              </a:spcBef>
            </a:pPr>
            <a:r>
              <a:rPr sz="1400" spc="-10" dirty="0">
                <a:latin typeface="Times New Roman"/>
                <a:cs typeface="Times New Roman"/>
              </a:rPr>
              <a:t>Margo</a:t>
            </a:r>
            <a:endParaRPr sz="1400" dirty="0">
              <a:latin typeface="Times New Roman"/>
              <a:cs typeface="Times New Roman"/>
            </a:endParaRPr>
          </a:p>
        </p:txBody>
      </p:sp>
      <p:sp>
        <p:nvSpPr>
          <p:cNvPr id="10" name="object 10">
            <a:extLst>
              <a:ext uri="{C183D7F6-B498-43B3-948B-1728B52AA6E4}">
                <adec:decorative xmlns:adec="http://schemas.microsoft.com/office/drawing/2017/decorative" val="1"/>
              </a:ext>
            </a:extLst>
          </p:cNvPr>
          <p:cNvSpPr txBox="1"/>
          <p:nvPr/>
        </p:nvSpPr>
        <p:spPr>
          <a:xfrm>
            <a:off x="2343557" y="6143167"/>
            <a:ext cx="471805" cy="238760"/>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Chudi</a:t>
            </a:r>
            <a:endParaRPr sz="1400">
              <a:latin typeface="Times New Roman"/>
              <a:cs typeface="Times New Roman"/>
            </a:endParaRPr>
          </a:p>
        </p:txBody>
      </p:sp>
      <p:sp>
        <p:nvSpPr>
          <p:cNvPr id="9" name="object 9">
            <a:extLst>
              <a:ext uri="{C183D7F6-B498-43B3-948B-1728B52AA6E4}">
                <adec:decorative xmlns:adec="http://schemas.microsoft.com/office/drawing/2017/decorative" val="1"/>
              </a:ext>
            </a:extLst>
          </p:cNvPr>
          <p:cNvSpPr txBox="1"/>
          <p:nvPr/>
        </p:nvSpPr>
        <p:spPr>
          <a:xfrm>
            <a:off x="1447979" y="5301995"/>
            <a:ext cx="388620" cy="238760"/>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Jerry</a:t>
            </a:r>
            <a:endParaRPr sz="1400">
              <a:latin typeface="Times New Roman"/>
              <a:cs typeface="Times New Roman"/>
            </a:endParaRPr>
          </a:p>
        </p:txBody>
      </p:sp>
      <p:pic>
        <p:nvPicPr>
          <p:cNvPr id="12" name="object 12">
            <a:extLst>
              <a:ext uri="{C183D7F6-B498-43B3-948B-1728B52AA6E4}">
                <adec:decorative xmlns:adec="http://schemas.microsoft.com/office/drawing/2017/decorative" val="1"/>
              </a:ext>
            </a:extLst>
          </p:cNvPr>
          <p:cNvPicPr/>
          <p:nvPr/>
        </p:nvPicPr>
        <p:blipFill>
          <a:blip r:embed="rId7" cstate="print"/>
          <a:stretch>
            <a:fillRect/>
          </a:stretch>
        </p:blipFill>
        <p:spPr>
          <a:xfrm>
            <a:off x="4793818" y="5628119"/>
            <a:ext cx="803389" cy="803732"/>
          </a:xfrm>
          <a:prstGeom prst="rect">
            <a:avLst/>
          </a:prstGeom>
        </p:spPr>
      </p:pic>
      <p:sp>
        <p:nvSpPr>
          <p:cNvPr id="13" name="object 13">
            <a:extLst>
              <a:ext uri="{C183D7F6-B498-43B3-948B-1728B52AA6E4}">
                <adec:decorative xmlns:adec="http://schemas.microsoft.com/office/drawing/2017/decorative" val="1"/>
              </a:ext>
            </a:extLst>
          </p:cNvPr>
          <p:cNvSpPr txBox="1"/>
          <p:nvPr/>
        </p:nvSpPr>
        <p:spPr>
          <a:xfrm>
            <a:off x="5037361" y="6393179"/>
            <a:ext cx="460375" cy="238760"/>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Diane</a:t>
            </a:r>
            <a:endParaRPr sz="1400">
              <a:latin typeface="Times New Roman"/>
              <a:cs typeface="Times New Roman"/>
            </a:endParaRPr>
          </a:p>
        </p:txBody>
      </p:sp>
      <p:grpSp>
        <p:nvGrpSpPr>
          <p:cNvPr id="14" name="object 14">
            <a:extLst>
              <a:ext uri="{C183D7F6-B498-43B3-948B-1728B52AA6E4}">
                <adec:decorative xmlns:adec="http://schemas.microsoft.com/office/drawing/2017/decorative" val="1"/>
              </a:ext>
            </a:extLst>
          </p:cNvPr>
          <p:cNvGrpSpPr/>
          <p:nvPr/>
        </p:nvGrpSpPr>
        <p:grpSpPr>
          <a:xfrm>
            <a:off x="5514847" y="5065039"/>
            <a:ext cx="2503805" cy="1482090"/>
            <a:chOff x="5514847" y="5065039"/>
            <a:chExt cx="2503805" cy="1482090"/>
          </a:xfrm>
        </p:grpSpPr>
        <p:pic>
          <p:nvPicPr>
            <p:cNvPr id="15" name="object 15"/>
            <p:cNvPicPr/>
            <p:nvPr/>
          </p:nvPicPr>
          <p:blipFill>
            <a:blip r:embed="rId8" cstate="print"/>
            <a:stretch>
              <a:fillRect/>
            </a:stretch>
          </p:blipFill>
          <p:spPr>
            <a:xfrm>
              <a:off x="5514847" y="5085143"/>
              <a:ext cx="803401" cy="1051242"/>
            </a:xfrm>
            <a:prstGeom prst="rect">
              <a:avLst/>
            </a:prstGeom>
          </p:spPr>
        </p:pic>
        <p:pic>
          <p:nvPicPr>
            <p:cNvPr id="16" name="object 16"/>
            <p:cNvPicPr/>
            <p:nvPr/>
          </p:nvPicPr>
          <p:blipFill>
            <a:blip r:embed="rId9" cstate="print"/>
            <a:stretch>
              <a:fillRect/>
            </a:stretch>
          </p:blipFill>
          <p:spPr>
            <a:xfrm>
              <a:off x="6320459" y="5495569"/>
              <a:ext cx="726274" cy="1051242"/>
            </a:xfrm>
            <a:prstGeom prst="rect">
              <a:avLst/>
            </a:prstGeom>
          </p:spPr>
        </p:pic>
        <p:pic>
          <p:nvPicPr>
            <p:cNvPr id="17" name="object 17"/>
            <p:cNvPicPr/>
            <p:nvPr/>
          </p:nvPicPr>
          <p:blipFill>
            <a:blip r:embed="rId10" cstate="print"/>
            <a:stretch>
              <a:fillRect/>
            </a:stretch>
          </p:blipFill>
          <p:spPr>
            <a:xfrm>
              <a:off x="7049668" y="5065039"/>
              <a:ext cx="968984" cy="1172197"/>
            </a:xfrm>
            <a:prstGeom prst="rect">
              <a:avLst/>
            </a:prstGeom>
          </p:spPr>
        </p:pic>
      </p:grpSp>
      <p:sp>
        <p:nvSpPr>
          <p:cNvPr id="18" name="object 18">
            <a:extLst>
              <a:ext uri="{C183D7F6-B498-43B3-948B-1728B52AA6E4}">
                <adec:decorative xmlns:adec="http://schemas.microsoft.com/office/drawing/2017/decorative" val="1"/>
              </a:ext>
            </a:extLst>
          </p:cNvPr>
          <p:cNvSpPr txBox="1"/>
          <p:nvPr/>
        </p:nvSpPr>
        <p:spPr>
          <a:xfrm>
            <a:off x="5712791" y="6179820"/>
            <a:ext cx="368300" cy="238760"/>
          </a:xfrm>
          <a:prstGeom prst="rect">
            <a:avLst/>
          </a:prstGeom>
        </p:spPr>
        <p:txBody>
          <a:bodyPr vert="horz" wrap="square" lIns="0" tIns="12700" rIns="0" bIns="0" rtlCol="0">
            <a:spAutoFit/>
          </a:bodyPr>
          <a:lstStyle/>
          <a:p>
            <a:pPr marL="12700">
              <a:lnSpc>
                <a:spcPct val="100000"/>
              </a:lnSpc>
              <a:spcBef>
                <a:spcPts val="100"/>
              </a:spcBef>
            </a:pPr>
            <a:r>
              <a:rPr sz="1400" spc="-20" dirty="0">
                <a:latin typeface="Times New Roman"/>
                <a:cs typeface="Times New Roman"/>
              </a:rPr>
              <a:t>Reto</a:t>
            </a:r>
            <a:endParaRPr sz="1400">
              <a:latin typeface="Times New Roman"/>
              <a:cs typeface="Times New Roman"/>
            </a:endParaRPr>
          </a:p>
        </p:txBody>
      </p:sp>
      <p:sp>
        <p:nvSpPr>
          <p:cNvPr id="19" name="object 19">
            <a:extLst>
              <a:ext uri="{C183D7F6-B498-43B3-948B-1728B52AA6E4}">
                <adec:decorative xmlns:adec="http://schemas.microsoft.com/office/drawing/2017/decorative" val="1"/>
              </a:ext>
            </a:extLst>
          </p:cNvPr>
          <p:cNvSpPr txBox="1"/>
          <p:nvPr/>
        </p:nvSpPr>
        <p:spPr>
          <a:xfrm>
            <a:off x="6440657" y="5207507"/>
            <a:ext cx="477520" cy="238760"/>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Tynan</a:t>
            </a:r>
            <a:endParaRPr sz="1400">
              <a:latin typeface="Times New Roman"/>
              <a:cs typeface="Times New Roman"/>
            </a:endParaRPr>
          </a:p>
        </p:txBody>
      </p:sp>
      <p:sp>
        <p:nvSpPr>
          <p:cNvPr id="20" name="object 20">
            <a:extLst>
              <a:ext uri="{C183D7F6-B498-43B3-948B-1728B52AA6E4}">
                <adec:decorative xmlns:adec="http://schemas.microsoft.com/office/drawing/2017/decorative" val="1"/>
              </a:ext>
            </a:extLst>
          </p:cNvPr>
          <p:cNvSpPr txBox="1"/>
          <p:nvPr/>
        </p:nvSpPr>
        <p:spPr>
          <a:xfrm>
            <a:off x="7301757" y="6243828"/>
            <a:ext cx="592455" cy="238760"/>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Jacques</a:t>
            </a:r>
            <a:endParaRPr sz="1400">
              <a:latin typeface="Times New Roman"/>
              <a:cs typeface="Times New Roman"/>
            </a:endParaRPr>
          </a:p>
        </p:txBody>
      </p:sp>
      <p:pic>
        <p:nvPicPr>
          <p:cNvPr id="21" name="object 21">
            <a:extLst>
              <a:ext uri="{C183D7F6-B498-43B3-948B-1728B52AA6E4}">
                <adec:decorative xmlns:adec="http://schemas.microsoft.com/office/drawing/2017/decorative" val="1"/>
              </a:ext>
            </a:extLst>
          </p:cNvPr>
          <p:cNvPicPr/>
          <p:nvPr/>
        </p:nvPicPr>
        <p:blipFill>
          <a:blip r:embed="rId11" cstate="print"/>
          <a:stretch>
            <a:fillRect/>
          </a:stretch>
        </p:blipFill>
        <p:spPr>
          <a:xfrm>
            <a:off x="7962975" y="5447779"/>
            <a:ext cx="968984" cy="1122159"/>
          </a:xfrm>
          <a:prstGeom prst="rect">
            <a:avLst/>
          </a:prstGeom>
        </p:spPr>
      </p:pic>
      <p:sp>
        <p:nvSpPr>
          <p:cNvPr id="22" name="object 22">
            <a:extLst>
              <a:ext uri="{C183D7F6-B498-43B3-948B-1728B52AA6E4}">
                <adec:decorative xmlns:adec="http://schemas.microsoft.com/office/drawing/2017/decorative" val="1"/>
              </a:ext>
            </a:extLst>
          </p:cNvPr>
          <p:cNvSpPr txBox="1"/>
          <p:nvPr/>
        </p:nvSpPr>
        <p:spPr>
          <a:xfrm>
            <a:off x="8188209" y="5164835"/>
            <a:ext cx="591820" cy="238760"/>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Hayden</a:t>
            </a:r>
            <a:endParaRPr sz="14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object 21">
            <a:extLst>
              <a:ext uri="{C183D7F6-B498-43B3-948B-1728B52AA6E4}">
                <adec:decorative xmlns:adec="http://schemas.microsoft.com/office/drawing/2017/decorative" val="1"/>
              </a:ext>
            </a:extLst>
          </p:cNvPr>
          <p:cNvSpPr txBox="1"/>
          <p:nvPr/>
        </p:nvSpPr>
        <p:spPr>
          <a:xfrm>
            <a:off x="509700" y="1346200"/>
            <a:ext cx="532447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Generalized</a:t>
            </a:r>
            <a:r>
              <a:rPr sz="1900" spc="30" dirty="0">
                <a:latin typeface="Times New Roman"/>
                <a:cs typeface="Times New Roman"/>
              </a:rPr>
              <a:t> </a:t>
            </a:r>
            <a:r>
              <a:rPr sz="1900" dirty="0">
                <a:latin typeface="Times New Roman"/>
                <a:cs typeface="Times New Roman"/>
              </a:rPr>
              <a:t>Optimal</a:t>
            </a:r>
            <a:r>
              <a:rPr sz="1900" spc="30" dirty="0">
                <a:latin typeface="Times New Roman"/>
                <a:cs typeface="Times New Roman"/>
              </a:rPr>
              <a:t> </a:t>
            </a:r>
            <a:r>
              <a:rPr sz="1900" dirty="0">
                <a:latin typeface="Times New Roman"/>
                <a:cs typeface="Times New Roman"/>
              </a:rPr>
              <a:t>Sparse</a:t>
            </a:r>
            <a:r>
              <a:rPr sz="1900" spc="40" dirty="0">
                <a:latin typeface="Times New Roman"/>
                <a:cs typeface="Times New Roman"/>
              </a:rPr>
              <a:t> </a:t>
            </a:r>
            <a:r>
              <a:rPr sz="1900" dirty="0">
                <a:latin typeface="Times New Roman"/>
                <a:cs typeface="Times New Roman"/>
              </a:rPr>
              <a:t>Decision</a:t>
            </a:r>
            <a:r>
              <a:rPr sz="1900" spc="5" dirty="0">
                <a:latin typeface="Times New Roman"/>
                <a:cs typeface="Times New Roman"/>
              </a:rPr>
              <a:t> </a:t>
            </a:r>
            <a:r>
              <a:rPr sz="1900" dirty="0">
                <a:latin typeface="Times New Roman"/>
                <a:cs typeface="Times New Roman"/>
              </a:rPr>
              <a:t>Trees</a:t>
            </a:r>
            <a:r>
              <a:rPr sz="1900" spc="45" dirty="0">
                <a:latin typeface="Times New Roman"/>
                <a:cs typeface="Times New Roman"/>
              </a:rPr>
              <a:t> </a:t>
            </a:r>
            <a:r>
              <a:rPr sz="1900" spc="-10" dirty="0">
                <a:latin typeface="Times New Roman"/>
                <a:cs typeface="Times New Roman"/>
              </a:rPr>
              <a:t>(GOSDT)</a:t>
            </a:r>
            <a:endParaRPr sz="1900" dirty="0">
              <a:latin typeface="Times New Roman"/>
              <a:cs typeface="Times New Roman"/>
            </a:endParaRPr>
          </a:p>
        </p:txBody>
      </p:sp>
      <p:sp>
        <p:nvSpPr>
          <p:cNvPr id="3" name="object 3">
            <a:extLst>
              <a:ext uri="{C183D7F6-B498-43B3-948B-1728B52AA6E4}">
                <adec:decorative xmlns:adec="http://schemas.microsoft.com/office/drawing/2017/decorative" val="1"/>
              </a:ext>
            </a:extLst>
          </p:cNvPr>
          <p:cNvSpPr txBox="1"/>
          <p:nvPr/>
        </p:nvSpPr>
        <p:spPr>
          <a:xfrm>
            <a:off x="4556412" y="5339079"/>
            <a:ext cx="4570730" cy="607695"/>
          </a:xfrm>
          <a:prstGeom prst="rect">
            <a:avLst/>
          </a:prstGeom>
        </p:spPr>
        <p:txBody>
          <a:bodyPr vert="horz" wrap="square" lIns="0" tIns="9525" rIns="0" bIns="0" rtlCol="0">
            <a:spAutoFit/>
          </a:bodyPr>
          <a:lstStyle/>
          <a:p>
            <a:pPr marL="12700" marR="5080">
              <a:lnSpc>
                <a:spcPct val="101099"/>
              </a:lnSpc>
              <a:spcBef>
                <a:spcPts val="75"/>
              </a:spcBef>
            </a:pPr>
            <a:r>
              <a:rPr sz="1900" dirty="0">
                <a:latin typeface="Times New Roman"/>
                <a:cs typeface="Times New Roman"/>
              </a:rPr>
              <a:t>An</a:t>
            </a:r>
            <a:r>
              <a:rPr sz="1900" spc="20" dirty="0">
                <a:latin typeface="Times New Roman"/>
                <a:cs typeface="Times New Roman"/>
              </a:rPr>
              <a:t> </a:t>
            </a:r>
            <a:r>
              <a:rPr sz="1900" dirty="0">
                <a:latin typeface="Times New Roman"/>
                <a:cs typeface="Times New Roman"/>
              </a:rPr>
              <a:t>example</a:t>
            </a:r>
            <a:r>
              <a:rPr sz="1900" spc="25" dirty="0">
                <a:latin typeface="Times New Roman"/>
                <a:cs typeface="Times New Roman"/>
              </a:rPr>
              <a:t> </a:t>
            </a:r>
            <a:r>
              <a:rPr sz="1900" dirty="0">
                <a:latin typeface="Times New Roman"/>
                <a:cs typeface="Times New Roman"/>
              </a:rPr>
              <a:t>of</a:t>
            </a:r>
            <a:r>
              <a:rPr sz="1900" spc="30" dirty="0">
                <a:latin typeface="Times New Roman"/>
                <a:cs typeface="Times New Roman"/>
              </a:rPr>
              <a:t> </a:t>
            </a:r>
            <a:r>
              <a:rPr sz="1900" dirty="0">
                <a:latin typeface="Times New Roman"/>
                <a:cs typeface="Times New Roman"/>
              </a:rPr>
              <a:t>an</a:t>
            </a:r>
            <a:r>
              <a:rPr sz="1900" spc="30" dirty="0">
                <a:latin typeface="Times New Roman"/>
                <a:cs typeface="Times New Roman"/>
              </a:rPr>
              <a:t> </a:t>
            </a:r>
            <a:r>
              <a:rPr sz="1900" dirty="0">
                <a:latin typeface="Times New Roman"/>
                <a:cs typeface="Times New Roman"/>
              </a:rPr>
              <a:t>optimal</a:t>
            </a:r>
            <a:r>
              <a:rPr sz="1900" spc="20" dirty="0">
                <a:latin typeface="Times New Roman"/>
                <a:cs typeface="Times New Roman"/>
              </a:rPr>
              <a:t> </a:t>
            </a:r>
            <a:r>
              <a:rPr sz="1900" dirty="0">
                <a:latin typeface="Times New Roman"/>
                <a:cs typeface="Times New Roman"/>
              </a:rPr>
              <a:t>tree</a:t>
            </a:r>
            <a:r>
              <a:rPr sz="1900" spc="30" dirty="0">
                <a:latin typeface="Times New Roman"/>
                <a:cs typeface="Times New Roman"/>
              </a:rPr>
              <a:t> </a:t>
            </a:r>
            <a:r>
              <a:rPr sz="1900" dirty="0">
                <a:latin typeface="Times New Roman"/>
                <a:cs typeface="Times New Roman"/>
              </a:rPr>
              <a:t>on</a:t>
            </a:r>
            <a:r>
              <a:rPr sz="1900" spc="30" dirty="0">
                <a:latin typeface="Times New Roman"/>
                <a:cs typeface="Times New Roman"/>
              </a:rPr>
              <a:t> </a:t>
            </a:r>
            <a:r>
              <a:rPr sz="1900" dirty="0">
                <a:latin typeface="Times New Roman"/>
                <a:cs typeface="Times New Roman"/>
              </a:rPr>
              <a:t>the</a:t>
            </a:r>
            <a:r>
              <a:rPr sz="1900" spc="30" dirty="0">
                <a:latin typeface="Times New Roman"/>
                <a:cs typeface="Times New Roman"/>
              </a:rPr>
              <a:t> </a:t>
            </a:r>
            <a:r>
              <a:rPr sz="1900" spc="-10" dirty="0">
                <a:latin typeface="Times New Roman"/>
                <a:cs typeface="Times New Roman"/>
              </a:rPr>
              <a:t>Broward </a:t>
            </a:r>
            <a:r>
              <a:rPr sz="1900" dirty="0">
                <a:latin typeface="Times New Roman"/>
                <a:cs typeface="Times New Roman"/>
              </a:rPr>
              <a:t>County</a:t>
            </a:r>
            <a:r>
              <a:rPr sz="1900" spc="50" dirty="0">
                <a:latin typeface="Times New Roman"/>
                <a:cs typeface="Times New Roman"/>
              </a:rPr>
              <a:t> </a:t>
            </a:r>
            <a:r>
              <a:rPr sz="1900" dirty="0">
                <a:latin typeface="Times New Roman"/>
                <a:cs typeface="Times New Roman"/>
              </a:rPr>
              <a:t>Florida</a:t>
            </a:r>
            <a:r>
              <a:rPr sz="1900" spc="50" dirty="0">
                <a:latin typeface="Times New Roman"/>
                <a:cs typeface="Times New Roman"/>
              </a:rPr>
              <a:t> </a:t>
            </a:r>
            <a:r>
              <a:rPr sz="1900" dirty="0">
                <a:latin typeface="Times New Roman"/>
                <a:cs typeface="Times New Roman"/>
              </a:rPr>
              <a:t>re-arrest</a:t>
            </a:r>
            <a:r>
              <a:rPr sz="1900" spc="45" dirty="0">
                <a:latin typeface="Times New Roman"/>
                <a:cs typeface="Times New Roman"/>
              </a:rPr>
              <a:t> </a:t>
            </a:r>
            <a:r>
              <a:rPr sz="1900" spc="-20" dirty="0">
                <a:latin typeface="Times New Roman"/>
                <a:cs typeface="Times New Roman"/>
              </a:rPr>
              <a:t>data</a:t>
            </a:r>
            <a:endParaRPr sz="1900" dirty="0">
              <a:latin typeface="Times New Roman"/>
              <a:cs typeface="Times New Roman"/>
            </a:endParaRPr>
          </a:p>
        </p:txBody>
      </p:sp>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670907" y="3788850"/>
            <a:ext cx="2700201" cy="2660180"/>
          </a:xfrm>
          <a:prstGeom prst="rect">
            <a:avLst/>
          </a:prstGeom>
        </p:spPr>
      </p:pic>
      <p:grpSp>
        <p:nvGrpSpPr>
          <p:cNvPr id="4" name="object 4">
            <a:extLst>
              <a:ext uri="{C183D7F6-B498-43B3-948B-1728B52AA6E4}">
                <adec:decorative xmlns:adec="http://schemas.microsoft.com/office/drawing/2017/decorative" val="1"/>
              </a:ext>
            </a:extLst>
          </p:cNvPr>
          <p:cNvGrpSpPr/>
          <p:nvPr/>
        </p:nvGrpSpPr>
        <p:grpSpPr>
          <a:xfrm>
            <a:off x="3742473" y="5467725"/>
            <a:ext cx="553085" cy="187325"/>
            <a:chOff x="3742473" y="5467725"/>
            <a:chExt cx="553085" cy="187325"/>
          </a:xfrm>
        </p:grpSpPr>
        <p:sp>
          <p:nvSpPr>
            <p:cNvPr id="5" name="object 5"/>
            <p:cNvSpPr/>
            <p:nvPr/>
          </p:nvSpPr>
          <p:spPr>
            <a:xfrm>
              <a:off x="3747554" y="5472808"/>
              <a:ext cx="542925" cy="177165"/>
            </a:xfrm>
            <a:custGeom>
              <a:avLst/>
              <a:gdLst/>
              <a:ahLst/>
              <a:cxnLst/>
              <a:rect l="l" t="t" r="r" b="b"/>
              <a:pathLst>
                <a:path w="542925" h="177164">
                  <a:moveTo>
                    <a:pt x="88417" y="0"/>
                  </a:moveTo>
                  <a:lnTo>
                    <a:pt x="0" y="88417"/>
                  </a:lnTo>
                  <a:lnTo>
                    <a:pt x="88417" y="176834"/>
                  </a:lnTo>
                  <a:lnTo>
                    <a:pt x="88417" y="132626"/>
                  </a:lnTo>
                  <a:lnTo>
                    <a:pt x="542493" y="132626"/>
                  </a:lnTo>
                  <a:lnTo>
                    <a:pt x="542493" y="44208"/>
                  </a:lnTo>
                  <a:lnTo>
                    <a:pt x="88417" y="44208"/>
                  </a:lnTo>
                  <a:lnTo>
                    <a:pt x="88417" y="0"/>
                  </a:lnTo>
                  <a:close/>
                </a:path>
              </a:pathLst>
            </a:custGeom>
            <a:solidFill>
              <a:srgbClr val="4472C4"/>
            </a:solidFill>
          </p:spPr>
          <p:txBody>
            <a:bodyPr wrap="square" lIns="0" tIns="0" rIns="0" bIns="0" rtlCol="0"/>
            <a:lstStyle/>
            <a:p>
              <a:endParaRPr/>
            </a:p>
          </p:txBody>
        </p:sp>
        <p:sp>
          <p:nvSpPr>
            <p:cNvPr id="6" name="object 6"/>
            <p:cNvSpPr/>
            <p:nvPr/>
          </p:nvSpPr>
          <p:spPr>
            <a:xfrm>
              <a:off x="3747554" y="5472805"/>
              <a:ext cx="542925" cy="177165"/>
            </a:xfrm>
            <a:custGeom>
              <a:avLst/>
              <a:gdLst/>
              <a:ahLst/>
              <a:cxnLst/>
              <a:rect l="l" t="t" r="r" b="b"/>
              <a:pathLst>
                <a:path w="542925" h="177164">
                  <a:moveTo>
                    <a:pt x="0" y="88431"/>
                  </a:moveTo>
                  <a:lnTo>
                    <a:pt x="88431" y="0"/>
                  </a:lnTo>
                  <a:lnTo>
                    <a:pt x="88431" y="44215"/>
                  </a:lnTo>
                  <a:lnTo>
                    <a:pt x="542559" y="44215"/>
                  </a:lnTo>
                  <a:lnTo>
                    <a:pt x="542559" y="132647"/>
                  </a:lnTo>
                  <a:lnTo>
                    <a:pt x="88431" y="132647"/>
                  </a:lnTo>
                  <a:lnTo>
                    <a:pt x="88431" y="176862"/>
                  </a:lnTo>
                  <a:lnTo>
                    <a:pt x="0" y="88431"/>
                  </a:lnTo>
                  <a:close/>
                </a:path>
              </a:pathLst>
            </a:custGeom>
            <a:ln w="10161">
              <a:solidFill>
                <a:srgbClr val="2F528F"/>
              </a:solidFill>
            </a:ln>
          </p:spPr>
          <p:txBody>
            <a:bodyPr wrap="square" lIns="0" tIns="0" rIns="0" bIns="0" rtlCol="0"/>
            <a:lstStyle/>
            <a:p>
              <a:endParaRPr/>
            </a:p>
          </p:txBody>
        </p:sp>
      </p:grpSp>
      <p:sp>
        <p:nvSpPr>
          <p:cNvPr id="7" name="object 7">
            <a:extLst>
              <a:ext uri="{C183D7F6-B498-43B3-948B-1728B52AA6E4}">
                <adec:decorative xmlns:adec="http://schemas.microsoft.com/office/drawing/2017/decorative" val="1"/>
              </a:ext>
            </a:extLst>
          </p:cNvPr>
          <p:cNvSpPr txBox="1"/>
          <p:nvPr/>
        </p:nvSpPr>
        <p:spPr>
          <a:xfrm>
            <a:off x="4052175" y="3722115"/>
            <a:ext cx="2586355" cy="360680"/>
          </a:xfrm>
          <a:prstGeom prst="rect">
            <a:avLst/>
          </a:prstGeom>
        </p:spPr>
        <p:txBody>
          <a:bodyPr vert="horz" wrap="square" lIns="0" tIns="12700" rIns="0" bIns="0" rtlCol="0">
            <a:spAutoFit/>
          </a:bodyPr>
          <a:lstStyle/>
          <a:p>
            <a:pPr marL="12700">
              <a:lnSpc>
                <a:spcPct val="100000"/>
              </a:lnSpc>
              <a:spcBef>
                <a:spcPts val="100"/>
              </a:spcBef>
            </a:pPr>
            <a:r>
              <a:rPr sz="2200" dirty="0">
                <a:solidFill>
                  <a:srgbClr val="CC0040"/>
                </a:solidFill>
                <a:latin typeface="Times New Roman"/>
                <a:cs typeface="Times New Roman"/>
              </a:rPr>
              <a:t>Misclassification</a:t>
            </a:r>
            <a:r>
              <a:rPr sz="2200" spc="195" dirty="0">
                <a:solidFill>
                  <a:srgbClr val="CC0040"/>
                </a:solidFill>
                <a:latin typeface="Times New Roman"/>
                <a:cs typeface="Times New Roman"/>
              </a:rPr>
              <a:t> </a:t>
            </a:r>
            <a:r>
              <a:rPr sz="2200" spc="-20" dirty="0">
                <a:solidFill>
                  <a:srgbClr val="CC0040"/>
                </a:solidFill>
                <a:latin typeface="Times New Roman"/>
                <a:cs typeface="Times New Roman"/>
              </a:rPr>
              <a:t>error</a:t>
            </a:r>
            <a:endParaRPr sz="2200">
              <a:latin typeface="Times New Roman"/>
              <a:cs typeface="Times New Roman"/>
            </a:endParaRPr>
          </a:p>
        </p:txBody>
      </p:sp>
      <p:sp>
        <p:nvSpPr>
          <p:cNvPr id="8" name="object 8">
            <a:extLst>
              <a:ext uri="{C183D7F6-B498-43B3-948B-1728B52AA6E4}">
                <adec:decorative xmlns:adec="http://schemas.microsoft.com/office/drawing/2017/decorative" val="1"/>
              </a:ext>
            </a:extLst>
          </p:cNvPr>
          <p:cNvSpPr txBox="1"/>
          <p:nvPr/>
        </p:nvSpPr>
        <p:spPr>
          <a:xfrm>
            <a:off x="6972184" y="3722115"/>
            <a:ext cx="955675" cy="360680"/>
          </a:xfrm>
          <a:prstGeom prst="rect">
            <a:avLst/>
          </a:prstGeom>
        </p:spPr>
        <p:txBody>
          <a:bodyPr vert="horz" wrap="square" lIns="0" tIns="12700" rIns="0" bIns="0" rtlCol="0">
            <a:spAutoFit/>
          </a:bodyPr>
          <a:lstStyle/>
          <a:p>
            <a:pPr marL="12700">
              <a:lnSpc>
                <a:spcPct val="100000"/>
              </a:lnSpc>
              <a:spcBef>
                <a:spcPts val="100"/>
              </a:spcBef>
            </a:pPr>
            <a:r>
              <a:rPr sz="2200" spc="-10" dirty="0">
                <a:solidFill>
                  <a:srgbClr val="CC0040"/>
                </a:solidFill>
                <a:latin typeface="Times New Roman"/>
                <a:cs typeface="Times New Roman"/>
              </a:rPr>
              <a:t>Sparsity</a:t>
            </a:r>
            <a:endParaRPr sz="2200">
              <a:latin typeface="Times New Roman"/>
              <a:cs typeface="Times New Roman"/>
            </a:endParaRPr>
          </a:p>
        </p:txBody>
      </p:sp>
      <p:sp>
        <p:nvSpPr>
          <p:cNvPr id="9" name="object 9">
            <a:extLst>
              <a:ext uri="{C183D7F6-B498-43B3-948B-1728B52AA6E4}">
                <adec:decorative xmlns:adec="http://schemas.microsoft.com/office/drawing/2017/decorative" val="1"/>
              </a:ext>
            </a:extLst>
          </p:cNvPr>
          <p:cNvSpPr/>
          <p:nvPr/>
        </p:nvSpPr>
        <p:spPr>
          <a:xfrm>
            <a:off x="3989144" y="3271119"/>
            <a:ext cx="2061210" cy="473075"/>
          </a:xfrm>
          <a:custGeom>
            <a:avLst/>
            <a:gdLst/>
            <a:ahLst/>
            <a:cxnLst/>
            <a:rect l="l" t="t" r="r" b="b"/>
            <a:pathLst>
              <a:path w="2061210" h="473075">
                <a:moveTo>
                  <a:pt x="2060599" y="2"/>
                </a:moveTo>
                <a:lnTo>
                  <a:pt x="2058589" y="74753"/>
                </a:lnTo>
                <a:lnTo>
                  <a:pt x="2052994" y="139673"/>
                </a:lnTo>
                <a:lnTo>
                  <a:pt x="2044462" y="190868"/>
                </a:lnTo>
                <a:lnTo>
                  <a:pt x="2021185" y="236498"/>
                </a:lnTo>
                <a:lnTo>
                  <a:pt x="1069712" y="236496"/>
                </a:lnTo>
                <a:lnTo>
                  <a:pt x="1057255" y="248553"/>
                </a:lnTo>
                <a:lnTo>
                  <a:pt x="1046435" y="282126"/>
                </a:lnTo>
                <a:lnTo>
                  <a:pt x="1037903" y="333320"/>
                </a:lnTo>
                <a:lnTo>
                  <a:pt x="1032308" y="398241"/>
                </a:lnTo>
                <a:lnTo>
                  <a:pt x="1030299" y="472992"/>
                </a:lnTo>
                <a:lnTo>
                  <a:pt x="1028289" y="398241"/>
                </a:lnTo>
                <a:lnTo>
                  <a:pt x="1022694" y="333320"/>
                </a:lnTo>
                <a:lnTo>
                  <a:pt x="1014163" y="282126"/>
                </a:lnTo>
                <a:lnTo>
                  <a:pt x="1003343" y="248553"/>
                </a:lnTo>
                <a:lnTo>
                  <a:pt x="990886" y="236496"/>
                </a:lnTo>
                <a:lnTo>
                  <a:pt x="39413" y="236496"/>
                </a:lnTo>
                <a:lnTo>
                  <a:pt x="26955" y="224439"/>
                </a:lnTo>
                <a:lnTo>
                  <a:pt x="16136" y="190866"/>
                </a:lnTo>
                <a:lnTo>
                  <a:pt x="7604" y="139671"/>
                </a:lnTo>
                <a:lnTo>
                  <a:pt x="2009" y="74751"/>
                </a:lnTo>
                <a:lnTo>
                  <a:pt x="0" y="0"/>
                </a:lnTo>
              </a:path>
            </a:pathLst>
          </a:custGeom>
          <a:ln w="5080">
            <a:solidFill>
              <a:srgbClr val="4472C4"/>
            </a:solidFill>
          </a:ln>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6338161" y="3271120"/>
            <a:ext cx="1941195" cy="473075"/>
          </a:xfrm>
          <a:custGeom>
            <a:avLst/>
            <a:gdLst/>
            <a:ahLst/>
            <a:cxnLst/>
            <a:rect l="l" t="t" r="r" b="b"/>
            <a:pathLst>
              <a:path w="1941195" h="473075">
                <a:moveTo>
                  <a:pt x="1940801" y="2"/>
                </a:moveTo>
                <a:lnTo>
                  <a:pt x="1938792" y="74753"/>
                </a:lnTo>
                <a:lnTo>
                  <a:pt x="1933197" y="139673"/>
                </a:lnTo>
                <a:lnTo>
                  <a:pt x="1924665" y="190868"/>
                </a:lnTo>
                <a:lnTo>
                  <a:pt x="1901387" y="236498"/>
                </a:lnTo>
                <a:lnTo>
                  <a:pt x="1009815" y="236496"/>
                </a:lnTo>
                <a:lnTo>
                  <a:pt x="997357" y="248552"/>
                </a:lnTo>
                <a:lnTo>
                  <a:pt x="986537" y="282126"/>
                </a:lnTo>
                <a:lnTo>
                  <a:pt x="978005" y="333320"/>
                </a:lnTo>
                <a:lnTo>
                  <a:pt x="972410" y="398241"/>
                </a:lnTo>
                <a:lnTo>
                  <a:pt x="970401" y="472992"/>
                </a:lnTo>
                <a:lnTo>
                  <a:pt x="968391" y="398241"/>
                </a:lnTo>
                <a:lnTo>
                  <a:pt x="962796" y="333320"/>
                </a:lnTo>
                <a:lnTo>
                  <a:pt x="954264" y="282126"/>
                </a:lnTo>
                <a:lnTo>
                  <a:pt x="943444" y="248552"/>
                </a:lnTo>
                <a:lnTo>
                  <a:pt x="930985" y="236496"/>
                </a:lnTo>
                <a:lnTo>
                  <a:pt x="39414" y="236496"/>
                </a:lnTo>
                <a:lnTo>
                  <a:pt x="26956" y="224439"/>
                </a:lnTo>
                <a:lnTo>
                  <a:pt x="16136" y="190866"/>
                </a:lnTo>
                <a:lnTo>
                  <a:pt x="7604" y="139671"/>
                </a:lnTo>
                <a:lnTo>
                  <a:pt x="2009" y="74751"/>
                </a:lnTo>
                <a:lnTo>
                  <a:pt x="0" y="0"/>
                </a:lnTo>
              </a:path>
            </a:pathLst>
          </a:custGeom>
          <a:ln w="5080">
            <a:solidFill>
              <a:srgbClr val="4472C4"/>
            </a:solidFill>
          </a:ln>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txBox="1">
            <a:spLocks noGrp="1"/>
          </p:cNvSpPr>
          <p:nvPr>
            <p:ph type="title"/>
          </p:nvPr>
        </p:nvSpPr>
        <p:spPr>
          <a:xfrm>
            <a:off x="607678" y="1828800"/>
            <a:ext cx="3385820" cy="467359"/>
          </a:xfrm>
          <a:prstGeom prst="rect">
            <a:avLst/>
          </a:prstGeom>
        </p:spPr>
        <p:txBody>
          <a:bodyPr vert="horz" wrap="square" lIns="0" tIns="12700" rIns="0" bIns="0" rtlCol="0">
            <a:spAutoFit/>
          </a:bodyPr>
          <a:lstStyle/>
          <a:p>
            <a:pPr marL="38100">
              <a:lnSpc>
                <a:spcPct val="100000"/>
              </a:lnSpc>
              <a:spcBef>
                <a:spcPts val="100"/>
              </a:spcBef>
              <a:tabLst>
                <a:tab pos="622300" algn="l"/>
              </a:tabLst>
            </a:pPr>
            <a:r>
              <a:rPr sz="2200" spc="-25" dirty="0">
                <a:latin typeface="Times New Roman"/>
                <a:cs typeface="Times New Roman"/>
              </a:rPr>
              <a:t>min</a:t>
            </a:r>
            <a:r>
              <a:rPr sz="2200" dirty="0">
                <a:latin typeface="Times New Roman"/>
                <a:cs typeface="Times New Roman"/>
              </a:rPr>
              <a:t>	R</a:t>
            </a:r>
            <a:r>
              <a:rPr sz="2900" dirty="0">
                <a:latin typeface="Times New Roman"/>
                <a:cs typeface="Times New Roman"/>
              </a:rPr>
              <a:t>(</a:t>
            </a:r>
            <a:r>
              <a:rPr sz="2200" dirty="0">
                <a:latin typeface="Times New Roman"/>
                <a:cs typeface="Times New Roman"/>
              </a:rPr>
              <a:t>tree,{(</a:t>
            </a:r>
            <a:r>
              <a:rPr sz="2200" b="1" dirty="0">
                <a:latin typeface="Times New Roman"/>
                <a:cs typeface="Times New Roman"/>
              </a:rPr>
              <a:t>x</a:t>
            </a:r>
            <a:r>
              <a:rPr sz="2250" i="1" baseline="-18518" dirty="0">
                <a:latin typeface="Times New Roman"/>
                <a:cs typeface="Times New Roman"/>
              </a:rPr>
              <a:t>i</a:t>
            </a:r>
            <a:r>
              <a:rPr sz="2200" dirty="0">
                <a:latin typeface="Times New Roman"/>
                <a:cs typeface="Times New Roman"/>
              </a:rPr>
              <a:t>,</a:t>
            </a:r>
            <a:r>
              <a:rPr sz="2200" spc="80" dirty="0">
                <a:latin typeface="Times New Roman"/>
                <a:cs typeface="Times New Roman"/>
              </a:rPr>
              <a:t> </a:t>
            </a:r>
            <a:r>
              <a:rPr sz="2200" i="1" dirty="0">
                <a:latin typeface="Times New Roman"/>
                <a:cs typeface="Times New Roman"/>
              </a:rPr>
              <a:t>y</a:t>
            </a:r>
            <a:r>
              <a:rPr sz="2250" i="1" baseline="-18518" dirty="0">
                <a:latin typeface="Times New Roman"/>
                <a:cs typeface="Times New Roman"/>
              </a:rPr>
              <a:t>i</a:t>
            </a:r>
            <a:r>
              <a:rPr sz="2200" dirty="0">
                <a:latin typeface="Times New Roman"/>
                <a:cs typeface="Times New Roman"/>
              </a:rPr>
              <a:t>)}</a:t>
            </a:r>
            <a:r>
              <a:rPr sz="2250" i="1" baseline="-18518" dirty="0">
                <a:latin typeface="Times New Roman"/>
                <a:cs typeface="Times New Roman"/>
              </a:rPr>
              <a:t>i</a:t>
            </a:r>
            <a:r>
              <a:rPr sz="2900" dirty="0">
                <a:latin typeface="Times New Roman"/>
                <a:cs typeface="Times New Roman"/>
              </a:rPr>
              <a:t>)</a:t>
            </a:r>
            <a:r>
              <a:rPr sz="2900" spc="-110" dirty="0">
                <a:latin typeface="Times New Roman"/>
                <a:cs typeface="Times New Roman"/>
              </a:rPr>
              <a:t> </a:t>
            </a:r>
            <a:r>
              <a:rPr sz="2200" spc="-10" dirty="0">
                <a:latin typeface="Times New Roman"/>
                <a:cs typeface="Times New Roman"/>
              </a:rPr>
              <a:t>where</a:t>
            </a:r>
            <a:endParaRPr sz="2200" dirty="0">
              <a:latin typeface="Times New Roman"/>
              <a:cs typeface="Times New Roman"/>
            </a:endParaRPr>
          </a:p>
        </p:txBody>
      </p:sp>
      <p:sp>
        <p:nvSpPr>
          <p:cNvPr id="12" name="object 12">
            <a:extLst>
              <a:ext uri="{C183D7F6-B498-43B3-948B-1728B52AA6E4}">
                <adec:decorative xmlns:adec="http://schemas.microsoft.com/office/drawing/2017/decorative" val="1"/>
              </a:ext>
            </a:extLst>
          </p:cNvPr>
          <p:cNvSpPr txBox="1"/>
          <p:nvPr/>
        </p:nvSpPr>
        <p:spPr>
          <a:xfrm>
            <a:off x="702275" y="2205228"/>
            <a:ext cx="297815" cy="238760"/>
          </a:xfrm>
          <a:prstGeom prst="rect">
            <a:avLst/>
          </a:prstGeom>
        </p:spPr>
        <p:txBody>
          <a:bodyPr vert="horz" wrap="square" lIns="0" tIns="12700" rIns="0" bIns="0" rtlCol="0">
            <a:spAutoFit/>
          </a:bodyPr>
          <a:lstStyle/>
          <a:p>
            <a:pPr marL="12700">
              <a:lnSpc>
                <a:spcPct val="100000"/>
              </a:lnSpc>
              <a:spcBef>
                <a:spcPts val="100"/>
              </a:spcBef>
            </a:pPr>
            <a:r>
              <a:rPr sz="1400" spc="-20" dirty="0">
                <a:latin typeface="Times New Roman"/>
                <a:cs typeface="Times New Roman"/>
              </a:rPr>
              <a:t>tree</a:t>
            </a:r>
            <a:endParaRPr sz="1400">
              <a:latin typeface="Times New Roman"/>
              <a:cs typeface="Times New Roman"/>
            </a:endParaRPr>
          </a:p>
        </p:txBody>
      </p:sp>
      <p:sp>
        <p:nvSpPr>
          <p:cNvPr id="13" name="object 13">
            <a:extLst>
              <a:ext uri="{C183D7F6-B498-43B3-948B-1728B52AA6E4}">
                <adec:decorative xmlns:adec="http://schemas.microsoft.com/office/drawing/2017/decorative" val="1"/>
              </a:ext>
            </a:extLst>
          </p:cNvPr>
          <p:cNvSpPr txBox="1"/>
          <p:nvPr/>
        </p:nvSpPr>
        <p:spPr>
          <a:xfrm>
            <a:off x="1750273" y="2642615"/>
            <a:ext cx="2336165" cy="467359"/>
          </a:xfrm>
          <a:prstGeom prst="rect">
            <a:avLst/>
          </a:prstGeom>
        </p:spPr>
        <p:txBody>
          <a:bodyPr vert="horz" wrap="square" lIns="0" tIns="12700" rIns="0" bIns="0" rtlCol="0">
            <a:spAutoFit/>
          </a:bodyPr>
          <a:lstStyle/>
          <a:p>
            <a:pPr marL="38100">
              <a:lnSpc>
                <a:spcPct val="100000"/>
              </a:lnSpc>
              <a:spcBef>
                <a:spcPts val="100"/>
              </a:spcBef>
            </a:pPr>
            <a:r>
              <a:rPr sz="2200" dirty="0">
                <a:latin typeface="Times New Roman"/>
                <a:cs typeface="Times New Roman"/>
              </a:rPr>
              <a:t>R</a:t>
            </a:r>
            <a:r>
              <a:rPr sz="2900" dirty="0">
                <a:latin typeface="Times New Roman"/>
                <a:cs typeface="Times New Roman"/>
              </a:rPr>
              <a:t>(</a:t>
            </a:r>
            <a:r>
              <a:rPr sz="2200" dirty="0">
                <a:latin typeface="Times New Roman"/>
                <a:cs typeface="Times New Roman"/>
              </a:rPr>
              <a:t>tree,{(</a:t>
            </a:r>
            <a:r>
              <a:rPr sz="2200" b="1" dirty="0">
                <a:latin typeface="Times New Roman"/>
                <a:cs typeface="Times New Roman"/>
              </a:rPr>
              <a:t>x</a:t>
            </a:r>
            <a:r>
              <a:rPr sz="2250" i="1" baseline="-18518" dirty="0">
                <a:latin typeface="Times New Roman"/>
                <a:cs typeface="Times New Roman"/>
              </a:rPr>
              <a:t>i</a:t>
            </a:r>
            <a:r>
              <a:rPr sz="2200" dirty="0">
                <a:latin typeface="Times New Roman"/>
                <a:cs typeface="Times New Roman"/>
              </a:rPr>
              <a:t>,</a:t>
            </a:r>
            <a:r>
              <a:rPr sz="2200" spc="70" dirty="0">
                <a:latin typeface="Times New Roman"/>
                <a:cs typeface="Times New Roman"/>
              </a:rPr>
              <a:t> </a:t>
            </a:r>
            <a:r>
              <a:rPr sz="2200" i="1" dirty="0">
                <a:latin typeface="Times New Roman"/>
                <a:cs typeface="Times New Roman"/>
              </a:rPr>
              <a:t>y</a:t>
            </a:r>
            <a:r>
              <a:rPr sz="2250" i="1" baseline="-18518" dirty="0">
                <a:latin typeface="Times New Roman"/>
                <a:cs typeface="Times New Roman"/>
              </a:rPr>
              <a:t>i</a:t>
            </a:r>
            <a:r>
              <a:rPr sz="2200" dirty="0">
                <a:latin typeface="Times New Roman"/>
                <a:cs typeface="Times New Roman"/>
              </a:rPr>
              <a:t>)}</a:t>
            </a:r>
            <a:r>
              <a:rPr sz="2250" i="1" baseline="-18518" dirty="0">
                <a:latin typeface="Times New Roman"/>
                <a:cs typeface="Times New Roman"/>
              </a:rPr>
              <a:t>i</a:t>
            </a:r>
            <a:r>
              <a:rPr sz="2900" dirty="0">
                <a:latin typeface="Times New Roman"/>
                <a:cs typeface="Times New Roman"/>
              </a:rPr>
              <a:t>)</a:t>
            </a:r>
            <a:r>
              <a:rPr sz="2900" spc="60" dirty="0">
                <a:latin typeface="Times New Roman"/>
                <a:cs typeface="Times New Roman"/>
              </a:rPr>
              <a:t> </a:t>
            </a:r>
            <a:r>
              <a:rPr sz="2900" spc="-50" dirty="0">
                <a:latin typeface="Times New Roman"/>
                <a:cs typeface="Times New Roman"/>
              </a:rPr>
              <a:t>=</a:t>
            </a:r>
            <a:endParaRPr sz="2900">
              <a:latin typeface="Times New Roman"/>
              <a:cs typeface="Times New Roman"/>
            </a:endParaRPr>
          </a:p>
        </p:txBody>
      </p:sp>
      <p:sp>
        <p:nvSpPr>
          <p:cNvPr id="14" name="object 14">
            <a:extLst>
              <a:ext uri="{C183D7F6-B498-43B3-948B-1728B52AA6E4}">
                <adec:decorative xmlns:adec="http://schemas.microsoft.com/office/drawing/2017/decorative" val="1"/>
              </a:ext>
            </a:extLst>
          </p:cNvPr>
          <p:cNvSpPr/>
          <p:nvPr/>
        </p:nvSpPr>
        <p:spPr>
          <a:xfrm>
            <a:off x="4150575" y="2913468"/>
            <a:ext cx="177800" cy="25400"/>
          </a:xfrm>
          <a:custGeom>
            <a:avLst/>
            <a:gdLst/>
            <a:ahLst/>
            <a:cxnLst/>
            <a:rect l="l" t="t" r="r" b="b"/>
            <a:pathLst>
              <a:path w="177800" h="25400">
                <a:moveTo>
                  <a:pt x="177800" y="0"/>
                </a:moveTo>
                <a:lnTo>
                  <a:pt x="0" y="0"/>
                </a:lnTo>
                <a:lnTo>
                  <a:pt x="0" y="25400"/>
                </a:lnTo>
                <a:lnTo>
                  <a:pt x="177800" y="25400"/>
                </a:lnTo>
                <a:lnTo>
                  <a:pt x="177800" y="0"/>
                </a:lnTo>
                <a:close/>
              </a:path>
            </a:pathLst>
          </a:custGeom>
          <a:solidFill>
            <a:srgbClr val="000000"/>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txBox="1"/>
          <p:nvPr/>
        </p:nvSpPr>
        <p:spPr>
          <a:xfrm>
            <a:off x="4136959" y="2530855"/>
            <a:ext cx="180340" cy="345440"/>
          </a:xfrm>
          <a:prstGeom prst="rect">
            <a:avLst/>
          </a:prstGeom>
        </p:spPr>
        <p:txBody>
          <a:bodyPr vert="horz" wrap="square" lIns="0" tIns="12700" rIns="0" bIns="0" rtlCol="0">
            <a:spAutoFit/>
          </a:bodyPr>
          <a:lstStyle/>
          <a:p>
            <a:pPr marL="12700">
              <a:lnSpc>
                <a:spcPct val="100000"/>
              </a:lnSpc>
              <a:spcBef>
                <a:spcPts val="100"/>
              </a:spcBef>
            </a:pPr>
            <a:r>
              <a:rPr sz="2100" spc="615" dirty="0">
                <a:latin typeface="Cambria Math"/>
                <a:cs typeface="Cambria Math"/>
              </a:rPr>
              <a:t>!</a:t>
            </a:r>
            <a:endParaRPr sz="2100">
              <a:latin typeface="Cambria Math"/>
              <a:cs typeface="Cambria Math"/>
            </a:endParaRPr>
          </a:p>
        </p:txBody>
      </p:sp>
      <p:sp>
        <p:nvSpPr>
          <p:cNvPr id="16" name="object 16">
            <a:extLst>
              <a:ext uri="{C183D7F6-B498-43B3-948B-1728B52AA6E4}">
                <adec:decorative xmlns:adec="http://schemas.microsoft.com/office/drawing/2017/decorative" val="1"/>
              </a:ext>
            </a:extLst>
          </p:cNvPr>
          <p:cNvSpPr txBox="1"/>
          <p:nvPr/>
        </p:nvSpPr>
        <p:spPr>
          <a:xfrm>
            <a:off x="4364695" y="2627376"/>
            <a:ext cx="549910" cy="467359"/>
          </a:xfrm>
          <a:prstGeom prst="rect">
            <a:avLst/>
          </a:prstGeom>
        </p:spPr>
        <p:txBody>
          <a:bodyPr vert="horz" wrap="square" lIns="0" tIns="12700" rIns="0" bIns="0" rtlCol="0">
            <a:spAutoFit/>
          </a:bodyPr>
          <a:lstStyle/>
          <a:p>
            <a:pPr marL="12700">
              <a:lnSpc>
                <a:spcPct val="100000"/>
              </a:lnSpc>
              <a:spcBef>
                <a:spcPts val="100"/>
              </a:spcBef>
            </a:pPr>
            <a:r>
              <a:rPr sz="2900" dirty="0">
                <a:latin typeface="Cambria Math"/>
                <a:cs typeface="Cambria Math"/>
              </a:rPr>
              <a:t>∑</a:t>
            </a:r>
            <a:r>
              <a:rPr sz="2900" spc="-175" dirty="0">
                <a:latin typeface="Cambria Math"/>
                <a:cs typeface="Cambria Math"/>
              </a:rPr>
              <a:t> </a:t>
            </a:r>
            <a:r>
              <a:rPr sz="4350" spc="-75" baseline="-1915" dirty="0">
                <a:latin typeface="Cambria Math"/>
                <a:cs typeface="Cambria Math"/>
              </a:rPr>
              <a:t>1</a:t>
            </a:r>
            <a:endParaRPr sz="4350" baseline="-1915">
              <a:latin typeface="Cambria Math"/>
              <a:cs typeface="Cambria Math"/>
            </a:endParaRPr>
          </a:p>
        </p:txBody>
      </p:sp>
      <p:sp>
        <p:nvSpPr>
          <p:cNvPr id="17" name="object 17">
            <a:extLst>
              <a:ext uri="{C183D7F6-B498-43B3-948B-1728B52AA6E4}">
                <adec:decorative xmlns:adec="http://schemas.microsoft.com/office/drawing/2017/decorative" val="1"/>
              </a:ext>
            </a:extLst>
          </p:cNvPr>
          <p:cNvSpPr txBox="1"/>
          <p:nvPr/>
        </p:nvSpPr>
        <p:spPr>
          <a:xfrm>
            <a:off x="4099824" y="2991103"/>
            <a:ext cx="575310" cy="345440"/>
          </a:xfrm>
          <a:prstGeom prst="rect">
            <a:avLst/>
          </a:prstGeom>
        </p:spPr>
        <p:txBody>
          <a:bodyPr vert="horz" wrap="square" lIns="0" tIns="12700" rIns="0" bIns="0" rtlCol="0">
            <a:spAutoFit/>
          </a:bodyPr>
          <a:lstStyle/>
          <a:p>
            <a:pPr marL="38100">
              <a:lnSpc>
                <a:spcPct val="100000"/>
              </a:lnSpc>
              <a:spcBef>
                <a:spcPts val="100"/>
              </a:spcBef>
            </a:pPr>
            <a:r>
              <a:rPr sz="3150" spc="802" baseline="13227" dirty="0">
                <a:latin typeface="Cambria Math"/>
                <a:cs typeface="Cambria Math"/>
              </a:rPr>
              <a:t>"</a:t>
            </a:r>
            <a:r>
              <a:rPr sz="3150" spc="247" baseline="13227" dirty="0">
                <a:latin typeface="Cambria Math"/>
                <a:cs typeface="Cambria Math"/>
              </a:rPr>
              <a:t> </a:t>
            </a:r>
            <a:r>
              <a:rPr sz="1400" i="1" spc="-25" dirty="0">
                <a:latin typeface="Times New Roman"/>
                <a:cs typeface="Times New Roman"/>
              </a:rPr>
              <a:t>i</a:t>
            </a:r>
            <a:r>
              <a:rPr sz="1400" spc="-25" dirty="0">
                <a:latin typeface="Times New Roman"/>
                <a:cs typeface="Times New Roman"/>
              </a:rPr>
              <a:t>=1</a:t>
            </a:r>
            <a:endParaRPr sz="1400">
              <a:latin typeface="Times New Roman"/>
              <a:cs typeface="Times New Roman"/>
            </a:endParaRPr>
          </a:p>
        </p:txBody>
      </p:sp>
      <p:sp>
        <p:nvSpPr>
          <p:cNvPr id="18" name="object 18">
            <a:extLst>
              <a:ext uri="{C183D7F6-B498-43B3-948B-1728B52AA6E4}">
                <adec:decorative xmlns:adec="http://schemas.microsoft.com/office/drawing/2017/decorative" val="1"/>
              </a:ext>
            </a:extLst>
          </p:cNvPr>
          <p:cNvSpPr txBox="1"/>
          <p:nvPr/>
        </p:nvSpPr>
        <p:spPr>
          <a:xfrm>
            <a:off x="4456263" y="2503932"/>
            <a:ext cx="114300" cy="238760"/>
          </a:xfrm>
          <a:prstGeom prst="rect">
            <a:avLst/>
          </a:prstGeom>
        </p:spPr>
        <p:txBody>
          <a:bodyPr vert="horz" wrap="square" lIns="0" tIns="12700" rIns="0" bIns="0" rtlCol="0">
            <a:spAutoFit/>
          </a:bodyPr>
          <a:lstStyle/>
          <a:p>
            <a:pPr marL="12700">
              <a:lnSpc>
                <a:spcPct val="100000"/>
              </a:lnSpc>
              <a:spcBef>
                <a:spcPts val="100"/>
              </a:spcBef>
            </a:pPr>
            <a:r>
              <a:rPr sz="1400" i="1" dirty="0">
                <a:latin typeface="Times New Roman"/>
                <a:cs typeface="Times New Roman"/>
              </a:rPr>
              <a:t>n</a:t>
            </a:r>
            <a:endParaRPr sz="1400">
              <a:latin typeface="Times New Roman"/>
              <a:cs typeface="Times New Roman"/>
            </a:endParaRPr>
          </a:p>
        </p:txBody>
      </p:sp>
      <p:sp>
        <p:nvSpPr>
          <p:cNvPr id="19" name="object 19">
            <a:extLst>
              <a:ext uri="{C183D7F6-B498-43B3-948B-1728B52AA6E4}">
                <adec:decorative xmlns:adec="http://schemas.microsoft.com/office/drawing/2017/decorative" val="1"/>
              </a:ext>
            </a:extLst>
          </p:cNvPr>
          <p:cNvSpPr txBox="1"/>
          <p:nvPr/>
        </p:nvSpPr>
        <p:spPr>
          <a:xfrm>
            <a:off x="4865584" y="2942920"/>
            <a:ext cx="1026160" cy="238760"/>
          </a:xfrm>
          <a:prstGeom prst="rect">
            <a:avLst/>
          </a:prstGeom>
        </p:spPr>
        <p:txBody>
          <a:bodyPr vert="horz" wrap="square" lIns="0" tIns="12700" rIns="0" bIns="0" rtlCol="0">
            <a:spAutoFit/>
          </a:bodyPr>
          <a:lstStyle/>
          <a:p>
            <a:pPr marL="38100">
              <a:lnSpc>
                <a:spcPct val="100000"/>
              </a:lnSpc>
              <a:spcBef>
                <a:spcPts val="100"/>
              </a:spcBef>
            </a:pPr>
            <a:r>
              <a:rPr sz="1400" dirty="0">
                <a:latin typeface="Times New Roman"/>
                <a:cs typeface="Times New Roman"/>
              </a:rPr>
              <a:t>[tree(</a:t>
            </a:r>
            <a:r>
              <a:rPr sz="1400" b="1" dirty="0">
                <a:latin typeface="Times New Roman"/>
                <a:cs typeface="Times New Roman"/>
              </a:rPr>
              <a:t>x</a:t>
            </a:r>
            <a:r>
              <a:rPr sz="1500" i="1" baseline="-16666" dirty="0">
                <a:latin typeface="Times New Roman"/>
                <a:cs typeface="Times New Roman"/>
              </a:rPr>
              <a:t>i</a:t>
            </a:r>
            <a:r>
              <a:rPr sz="1400" dirty="0">
                <a:latin typeface="Times New Roman"/>
                <a:cs typeface="Times New Roman"/>
              </a:rPr>
              <a:t>)</a:t>
            </a:r>
            <a:r>
              <a:rPr sz="1400" spc="55" dirty="0">
                <a:latin typeface="Times New Roman"/>
                <a:cs typeface="Times New Roman"/>
              </a:rPr>
              <a:t> </a:t>
            </a:r>
            <a:r>
              <a:rPr sz="1400" dirty="0">
                <a:latin typeface="Times New Roman"/>
                <a:cs typeface="Times New Roman"/>
              </a:rPr>
              <a:t>≠</a:t>
            </a:r>
            <a:r>
              <a:rPr sz="1400" spc="75" dirty="0">
                <a:latin typeface="Times New Roman"/>
                <a:cs typeface="Times New Roman"/>
              </a:rPr>
              <a:t> </a:t>
            </a:r>
            <a:r>
              <a:rPr sz="1400" i="1" spc="-25" dirty="0">
                <a:latin typeface="Times New Roman"/>
                <a:cs typeface="Times New Roman"/>
              </a:rPr>
              <a:t>y</a:t>
            </a:r>
            <a:r>
              <a:rPr sz="1500" i="1" spc="-37" baseline="-16666" dirty="0">
                <a:latin typeface="Times New Roman"/>
                <a:cs typeface="Times New Roman"/>
              </a:rPr>
              <a:t>i</a:t>
            </a:r>
            <a:r>
              <a:rPr sz="1400" spc="-25" dirty="0">
                <a:latin typeface="Times New Roman"/>
                <a:cs typeface="Times New Roman"/>
              </a:rPr>
              <a:t>]</a:t>
            </a:r>
            <a:endParaRPr sz="1400">
              <a:latin typeface="Times New Roman"/>
              <a:cs typeface="Times New Roman"/>
            </a:endParaRPr>
          </a:p>
        </p:txBody>
      </p:sp>
      <p:sp>
        <p:nvSpPr>
          <p:cNvPr id="20" name="object 20">
            <a:extLst>
              <a:ext uri="{C183D7F6-B498-43B3-948B-1728B52AA6E4}">
                <adec:decorative xmlns:adec="http://schemas.microsoft.com/office/drawing/2017/decorative" val="1"/>
              </a:ext>
            </a:extLst>
          </p:cNvPr>
          <p:cNvSpPr txBox="1"/>
          <p:nvPr/>
        </p:nvSpPr>
        <p:spPr>
          <a:xfrm>
            <a:off x="5999172" y="2722371"/>
            <a:ext cx="2415540"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Times New Roman"/>
                <a:cs typeface="Times New Roman"/>
              </a:rPr>
              <a:t>+</a:t>
            </a:r>
            <a:r>
              <a:rPr sz="2200" spc="35" dirty="0">
                <a:latin typeface="Times New Roman"/>
                <a:cs typeface="Times New Roman"/>
              </a:rPr>
              <a:t> </a:t>
            </a:r>
            <a:r>
              <a:rPr sz="2200" dirty="0">
                <a:latin typeface="Times New Roman"/>
                <a:cs typeface="Times New Roman"/>
              </a:rPr>
              <a:t>C</a:t>
            </a:r>
            <a:r>
              <a:rPr sz="2200" spc="45" dirty="0">
                <a:latin typeface="Times New Roman"/>
                <a:cs typeface="Times New Roman"/>
              </a:rPr>
              <a:t> </a:t>
            </a:r>
            <a:r>
              <a:rPr sz="2200" dirty="0">
                <a:latin typeface="Times New Roman"/>
                <a:cs typeface="Times New Roman"/>
              </a:rPr>
              <a:t>(#</a:t>
            </a:r>
            <a:r>
              <a:rPr sz="2200" spc="40" dirty="0">
                <a:latin typeface="Times New Roman"/>
                <a:cs typeface="Times New Roman"/>
              </a:rPr>
              <a:t> </a:t>
            </a:r>
            <a:r>
              <a:rPr sz="2200" dirty="0">
                <a:latin typeface="Times New Roman"/>
                <a:cs typeface="Times New Roman"/>
              </a:rPr>
              <a:t>leaves</a:t>
            </a:r>
            <a:r>
              <a:rPr sz="2200" spc="35" dirty="0">
                <a:latin typeface="Times New Roman"/>
                <a:cs typeface="Times New Roman"/>
              </a:rPr>
              <a:t> </a:t>
            </a:r>
            <a:r>
              <a:rPr sz="2200" dirty="0">
                <a:latin typeface="Times New Roman"/>
                <a:cs typeface="Times New Roman"/>
              </a:rPr>
              <a:t>in</a:t>
            </a:r>
            <a:r>
              <a:rPr sz="2200" spc="40" dirty="0">
                <a:latin typeface="Times New Roman"/>
                <a:cs typeface="Times New Roman"/>
              </a:rPr>
              <a:t> </a:t>
            </a:r>
            <a:r>
              <a:rPr sz="2200" spc="-20" dirty="0">
                <a:latin typeface="Times New Roman"/>
                <a:cs typeface="Times New Roman"/>
              </a:rPr>
              <a:t>tree)</a:t>
            </a:r>
            <a:endParaRPr sz="22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1117582" y="1690378"/>
            <a:ext cx="7129145" cy="4418965"/>
            <a:chOff x="1117582" y="1690378"/>
            <a:chExt cx="7129145" cy="4418965"/>
          </a:xfrm>
        </p:grpSpPr>
        <p:pic>
          <p:nvPicPr>
            <p:cNvPr id="3" name="object 3"/>
            <p:cNvPicPr/>
            <p:nvPr/>
          </p:nvPicPr>
          <p:blipFill>
            <a:blip r:embed="rId2" cstate="print"/>
            <a:stretch>
              <a:fillRect/>
            </a:stretch>
          </p:blipFill>
          <p:spPr>
            <a:xfrm>
              <a:off x="1117582" y="1944654"/>
              <a:ext cx="7128668" cy="4164574"/>
            </a:xfrm>
            <a:prstGeom prst="rect">
              <a:avLst/>
            </a:prstGeom>
          </p:spPr>
        </p:pic>
        <p:sp>
          <p:nvSpPr>
            <p:cNvPr id="4" name="object 4"/>
            <p:cNvSpPr/>
            <p:nvPr/>
          </p:nvSpPr>
          <p:spPr>
            <a:xfrm>
              <a:off x="2742376" y="1690378"/>
              <a:ext cx="4962525" cy="553720"/>
            </a:xfrm>
            <a:custGeom>
              <a:avLst/>
              <a:gdLst/>
              <a:ahLst/>
              <a:cxnLst/>
              <a:rect l="l" t="t" r="r" b="b"/>
              <a:pathLst>
                <a:path w="4962525" h="553719">
                  <a:moveTo>
                    <a:pt x="4962474" y="0"/>
                  </a:moveTo>
                  <a:lnTo>
                    <a:pt x="0" y="0"/>
                  </a:lnTo>
                  <a:lnTo>
                    <a:pt x="0" y="553580"/>
                  </a:lnTo>
                  <a:lnTo>
                    <a:pt x="4962474" y="553580"/>
                  </a:lnTo>
                  <a:lnTo>
                    <a:pt x="4962474"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283464" rIns="0" bIns="0" rtlCol="0">
            <a:spAutoFit/>
          </a:bodyPr>
          <a:lstStyle/>
          <a:p>
            <a:pPr marL="1906905">
              <a:lnSpc>
                <a:spcPct val="100000"/>
              </a:lnSpc>
              <a:spcBef>
                <a:spcPts val="100"/>
              </a:spcBef>
            </a:pPr>
            <a:r>
              <a:rPr sz="3200" dirty="0">
                <a:latin typeface="Times New Roman"/>
                <a:cs typeface="Times New Roman"/>
              </a:rPr>
              <a:t>Prediction of </a:t>
            </a:r>
            <a:r>
              <a:rPr sz="3200" spc="-10" dirty="0">
                <a:latin typeface="Times New Roman"/>
                <a:cs typeface="Times New Roman"/>
              </a:rPr>
              <a:t>re-</a:t>
            </a:r>
            <a:r>
              <a:rPr sz="3200" dirty="0">
                <a:latin typeface="Times New Roman"/>
                <a:cs typeface="Times New Roman"/>
              </a:rPr>
              <a:t>arrest within</a:t>
            </a:r>
            <a:r>
              <a:rPr sz="3200" spc="-5" dirty="0">
                <a:latin typeface="Times New Roman"/>
                <a:cs typeface="Times New Roman"/>
              </a:rPr>
              <a:t> </a:t>
            </a:r>
            <a:r>
              <a:rPr sz="3200" dirty="0">
                <a:latin typeface="Times New Roman"/>
                <a:cs typeface="Times New Roman"/>
              </a:rPr>
              <a:t>2</a:t>
            </a:r>
            <a:r>
              <a:rPr sz="3200" spc="5" dirty="0">
                <a:latin typeface="Times New Roman"/>
                <a:cs typeface="Times New Roman"/>
              </a:rPr>
              <a:t> </a:t>
            </a:r>
            <a:r>
              <a:rPr sz="3200" spc="-10" dirty="0">
                <a:latin typeface="Times New Roman"/>
                <a:cs typeface="Times New Roman"/>
              </a:rPr>
              <a:t>years</a:t>
            </a:r>
            <a:endParaRPr sz="3200" dirty="0">
              <a:latin typeface="Times New Roman"/>
              <a:cs typeface="Times New Roman"/>
            </a:endParaRPr>
          </a:p>
        </p:txBody>
      </p:sp>
      <p:grpSp>
        <p:nvGrpSpPr>
          <p:cNvPr id="6" name="object 6">
            <a:extLst>
              <a:ext uri="{C183D7F6-B498-43B3-948B-1728B52AA6E4}">
                <adec:decorative xmlns:adec="http://schemas.microsoft.com/office/drawing/2017/decorative" val="1"/>
              </a:ext>
            </a:extLst>
          </p:cNvPr>
          <p:cNvGrpSpPr/>
          <p:nvPr/>
        </p:nvGrpSpPr>
        <p:grpSpPr>
          <a:xfrm>
            <a:off x="783516" y="2118588"/>
            <a:ext cx="8856345" cy="4461510"/>
            <a:chOff x="783516" y="2118588"/>
            <a:chExt cx="8856345" cy="4461510"/>
          </a:xfrm>
        </p:grpSpPr>
        <p:sp>
          <p:nvSpPr>
            <p:cNvPr id="7" name="object 7"/>
            <p:cNvSpPr/>
            <p:nvPr/>
          </p:nvSpPr>
          <p:spPr>
            <a:xfrm>
              <a:off x="783513" y="2175966"/>
              <a:ext cx="6178550" cy="3906520"/>
            </a:xfrm>
            <a:custGeom>
              <a:avLst/>
              <a:gdLst/>
              <a:ahLst/>
              <a:cxnLst/>
              <a:rect l="l" t="t" r="r" b="b"/>
              <a:pathLst>
                <a:path w="6178550" h="3906520">
                  <a:moveTo>
                    <a:pt x="6178410" y="0"/>
                  </a:moveTo>
                  <a:lnTo>
                    <a:pt x="0" y="0"/>
                  </a:lnTo>
                  <a:lnTo>
                    <a:pt x="0" y="3088259"/>
                  </a:lnTo>
                  <a:lnTo>
                    <a:pt x="1191336" y="3088259"/>
                  </a:lnTo>
                  <a:lnTo>
                    <a:pt x="1191336" y="3906062"/>
                  </a:lnTo>
                  <a:lnTo>
                    <a:pt x="5629834" y="3906062"/>
                  </a:lnTo>
                  <a:lnTo>
                    <a:pt x="5629834" y="3568420"/>
                  </a:lnTo>
                  <a:lnTo>
                    <a:pt x="6127902" y="3088259"/>
                  </a:lnTo>
                  <a:lnTo>
                    <a:pt x="6178410" y="3088259"/>
                  </a:lnTo>
                  <a:lnTo>
                    <a:pt x="6178410" y="0"/>
                  </a:lnTo>
                  <a:close/>
                </a:path>
              </a:pathLst>
            </a:custGeom>
            <a:solidFill>
              <a:srgbClr val="FFFFFF"/>
            </a:solidFill>
          </p:spPr>
          <p:txBody>
            <a:bodyPr wrap="square" lIns="0" tIns="0" rIns="0" bIns="0" rtlCol="0"/>
            <a:lstStyle/>
            <a:p>
              <a:endParaRPr/>
            </a:p>
          </p:txBody>
        </p:sp>
        <p:pic>
          <p:nvPicPr>
            <p:cNvPr id="8" name="object 8"/>
            <p:cNvPicPr/>
            <p:nvPr/>
          </p:nvPicPr>
          <p:blipFill>
            <a:blip r:embed="rId3" cstate="print"/>
            <a:stretch>
              <a:fillRect/>
            </a:stretch>
          </p:blipFill>
          <p:spPr>
            <a:xfrm>
              <a:off x="5478631" y="2118588"/>
              <a:ext cx="1483292" cy="3145624"/>
            </a:xfrm>
            <a:prstGeom prst="rect">
              <a:avLst/>
            </a:prstGeom>
          </p:spPr>
        </p:pic>
        <p:pic>
          <p:nvPicPr>
            <p:cNvPr id="9" name="object 9"/>
            <p:cNvPicPr/>
            <p:nvPr/>
          </p:nvPicPr>
          <p:blipFill>
            <a:blip r:embed="rId4" cstate="print"/>
            <a:stretch>
              <a:fillRect/>
            </a:stretch>
          </p:blipFill>
          <p:spPr>
            <a:xfrm>
              <a:off x="7174623" y="5988735"/>
              <a:ext cx="2464625" cy="590931"/>
            </a:xfrm>
            <a:prstGeom prst="rect">
              <a:avLst/>
            </a:prstGeom>
          </p:spPr>
        </p:pic>
      </p:grpSp>
      <p:sp>
        <p:nvSpPr>
          <p:cNvPr id="10" name="object 10"/>
          <p:cNvSpPr txBox="1"/>
          <p:nvPr/>
        </p:nvSpPr>
        <p:spPr>
          <a:xfrm>
            <a:off x="7174627" y="5988732"/>
            <a:ext cx="2465070" cy="591185"/>
          </a:xfrm>
          <a:prstGeom prst="rect">
            <a:avLst/>
          </a:prstGeom>
          <a:ln w="5080">
            <a:solidFill>
              <a:srgbClr val="000000"/>
            </a:solidFill>
          </a:ln>
        </p:spPr>
        <p:txBody>
          <a:bodyPr vert="horz" wrap="square" lIns="0" tIns="36194" rIns="0" bIns="0" rtlCol="0">
            <a:spAutoFit/>
          </a:bodyPr>
          <a:lstStyle/>
          <a:p>
            <a:pPr marL="73025">
              <a:lnSpc>
                <a:spcPct val="100000"/>
              </a:lnSpc>
              <a:spcBef>
                <a:spcPts val="284"/>
              </a:spcBef>
            </a:pPr>
            <a:r>
              <a:rPr sz="800" dirty="0">
                <a:latin typeface="Times New Roman"/>
                <a:cs typeface="Times New Roman"/>
              </a:rPr>
              <a:t>If</a:t>
            </a:r>
            <a:r>
              <a:rPr sz="800" spc="70" dirty="0">
                <a:latin typeface="Times New Roman"/>
                <a:cs typeface="Times New Roman"/>
              </a:rPr>
              <a:t> </a:t>
            </a:r>
            <a:r>
              <a:rPr sz="800" dirty="0">
                <a:latin typeface="Times New Roman"/>
                <a:cs typeface="Times New Roman"/>
              </a:rPr>
              <a:t>age=19-20</a:t>
            </a:r>
            <a:r>
              <a:rPr sz="800" spc="95" dirty="0">
                <a:latin typeface="Times New Roman"/>
                <a:cs typeface="Times New Roman"/>
              </a:rPr>
              <a:t> </a:t>
            </a:r>
            <a:r>
              <a:rPr sz="800" dirty="0">
                <a:latin typeface="Times New Roman"/>
                <a:cs typeface="Times New Roman"/>
              </a:rPr>
              <a:t>and</a:t>
            </a:r>
            <a:r>
              <a:rPr sz="800" spc="90" dirty="0">
                <a:latin typeface="Times New Roman"/>
                <a:cs typeface="Times New Roman"/>
              </a:rPr>
              <a:t> </a:t>
            </a:r>
            <a:r>
              <a:rPr sz="800" dirty="0">
                <a:latin typeface="Times New Roman"/>
                <a:cs typeface="Times New Roman"/>
              </a:rPr>
              <a:t>sex=male,</a:t>
            </a:r>
            <a:r>
              <a:rPr sz="800" spc="80" dirty="0">
                <a:latin typeface="Times New Roman"/>
                <a:cs typeface="Times New Roman"/>
              </a:rPr>
              <a:t> </a:t>
            </a:r>
            <a:r>
              <a:rPr sz="800" dirty="0">
                <a:latin typeface="Times New Roman"/>
                <a:cs typeface="Times New Roman"/>
              </a:rPr>
              <a:t>then</a:t>
            </a:r>
            <a:r>
              <a:rPr sz="800" spc="90" dirty="0">
                <a:latin typeface="Times New Roman"/>
                <a:cs typeface="Times New Roman"/>
              </a:rPr>
              <a:t> </a:t>
            </a:r>
            <a:r>
              <a:rPr sz="800" dirty="0">
                <a:latin typeface="Times New Roman"/>
                <a:cs typeface="Times New Roman"/>
              </a:rPr>
              <a:t>predict</a:t>
            </a:r>
            <a:r>
              <a:rPr sz="800" spc="80" dirty="0">
                <a:latin typeface="Times New Roman"/>
                <a:cs typeface="Times New Roman"/>
              </a:rPr>
              <a:t> </a:t>
            </a:r>
            <a:r>
              <a:rPr sz="800" spc="-10" dirty="0">
                <a:latin typeface="Times New Roman"/>
                <a:cs typeface="Times New Roman"/>
              </a:rPr>
              <a:t>arrest</a:t>
            </a:r>
            <a:endParaRPr sz="800">
              <a:latin typeface="Times New Roman"/>
              <a:cs typeface="Times New Roman"/>
            </a:endParaRPr>
          </a:p>
          <a:p>
            <a:pPr marL="73025" marR="194945">
              <a:lnSpc>
                <a:spcPct val="102499"/>
              </a:lnSpc>
              <a:spcBef>
                <a:spcPts val="20"/>
              </a:spcBef>
            </a:pPr>
            <a:r>
              <a:rPr sz="800" dirty="0">
                <a:latin typeface="Times New Roman"/>
                <a:cs typeface="Times New Roman"/>
              </a:rPr>
              <a:t>else</a:t>
            </a:r>
            <a:r>
              <a:rPr sz="800" spc="85" dirty="0">
                <a:latin typeface="Times New Roman"/>
                <a:cs typeface="Times New Roman"/>
              </a:rPr>
              <a:t> </a:t>
            </a:r>
            <a:r>
              <a:rPr sz="800" dirty="0">
                <a:latin typeface="Times New Roman"/>
                <a:cs typeface="Times New Roman"/>
              </a:rPr>
              <a:t>if</a:t>
            </a:r>
            <a:r>
              <a:rPr sz="800" spc="75" dirty="0">
                <a:latin typeface="Times New Roman"/>
                <a:cs typeface="Times New Roman"/>
              </a:rPr>
              <a:t> </a:t>
            </a:r>
            <a:r>
              <a:rPr sz="800" dirty="0">
                <a:latin typeface="Times New Roman"/>
                <a:cs typeface="Times New Roman"/>
              </a:rPr>
              <a:t>age=21-22</a:t>
            </a:r>
            <a:r>
              <a:rPr sz="800" spc="90" dirty="0">
                <a:latin typeface="Times New Roman"/>
                <a:cs typeface="Times New Roman"/>
              </a:rPr>
              <a:t> </a:t>
            </a:r>
            <a:r>
              <a:rPr sz="800" dirty="0">
                <a:latin typeface="Times New Roman"/>
                <a:cs typeface="Times New Roman"/>
              </a:rPr>
              <a:t>and</a:t>
            </a:r>
            <a:r>
              <a:rPr sz="800" spc="85" dirty="0">
                <a:latin typeface="Times New Roman"/>
                <a:cs typeface="Times New Roman"/>
              </a:rPr>
              <a:t> </a:t>
            </a:r>
            <a:r>
              <a:rPr sz="800" dirty="0">
                <a:latin typeface="Times New Roman"/>
                <a:cs typeface="Times New Roman"/>
              </a:rPr>
              <a:t>priors=2-3</a:t>
            </a:r>
            <a:r>
              <a:rPr sz="800" spc="85" dirty="0">
                <a:latin typeface="Times New Roman"/>
                <a:cs typeface="Times New Roman"/>
              </a:rPr>
              <a:t> </a:t>
            </a:r>
            <a:r>
              <a:rPr sz="800" dirty="0">
                <a:latin typeface="Times New Roman"/>
                <a:cs typeface="Times New Roman"/>
              </a:rPr>
              <a:t>then</a:t>
            </a:r>
            <a:r>
              <a:rPr sz="800" spc="85" dirty="0">
                <a:latin typeface="Times New Roman"/>
                <a:cs typeface="Times New Roman"/>
              </a:rPr>
              <a:t> </a:t>
            </a:r>
            <a:r>
              <a:rPr sz="800" dirty="0">
                <a:latin typeface="Times New Roman"/>
                <a:cs typeface="Times New Roman"/>
              </a:rPr>
              <a:t>predict</a:t>
            </a:r>
            <a:r>
              <a:rPr sz="800" spc="75" dirty="0">
                <a:latin typeface="Times New Roman"/>
                <a:cs typeface="Times New Roman"/>
              </a:rPr>
              <a:t> </a:t>
            </a:r>
            <a:r>
              <a:rPr sz="800" spc="-10" dirty="0">
                <a:latin typeface="Times New Roman"/>
                <a:cs typeface="Times New Roman"/>
              </a:rPr>
              <a:t>arrest</a:t>
            </a:r>
            <a:r>
              <a:rPr sz="800" spc="500" dirty="0">
                <a:latin typeface="Times New Roman"/>
                <a:cs typeface="Times New Roman"/>
              </a:rPr>
              <a:t> </a:t>
            </a:r>
            <a:r>
              <a:rPr sz="800" dirty="0">
                <a:latin typeface="Times New Roman"/>
                <a:cs typeface="Times New Roman"/>
              </a:rPr>
              <a:t>else</a:t>
            </a:r>
            <a:r>
              <a:rPr sz="800" spc="60" dirty="0">
                <a:latin typeface="Times New Roman"/>
                <a:cs typeface="Times New Roman"/>
              </a:rPr>
              <a:t> </a:t>
            </a:r>
            <a:r>
              <a:rPr sz="800" dirty="0">
                <a:latin typeface="Times New Roman"/>
                <a:cs typeface="Times New Roman"/>
              </a:rPr>
              <a:t>if</a:t>
            </a:r>
            <a:r>
              <a:rPr sz="800" spc="55" dirty="0">
                <a:latin typeface="Times New Roman"/>
                <a:cs typeface="Times New Roman"/>
              </a:rPr>
              <a:t> </a:t>
            </a:r>
            <a:r>
              <a:rPr sz="800" dirty="0">
                <a:latin typeface="Times New Roman"/>
                <a:cs typeface="Times New Roman"/>
              </a:rPr>
              <a:t>priors</a:t>
            </a:r>
            <a:r>
              <a:rPr sz="800" spc="65" dirty="0">
                <a:latin typeface="Times New Roman"/>
                <a:cs typeface="Times New Roman"/>
              </a:rPr>
              <a:t> </a:t>
            </a:r>
            <a:r>
              <a:rPr sz="800" dirty="0">
                <a:latin typeface="Times New Roman"/>
                <a:cs typeface="Times New Roman"/>
              </a:rPr>
              <a:t>&gt;3</a:t>
            </a:r>
            <a:r>
              <a:rPr sz="800" spc="70" dirty="0">
                <a:latin typeface="Times New Roman"/>
                <a:cs typeface="Times New Roman"/>
              </a:rPr>
              <a:t> </a:t>
            </a:r>
            <a:r>
              <a:rPr sz="800" dirty="0">
                <a:latin typeface="Times New Roman"/>
                <a:cs typeface="Times New Roman"/>
              </a:rPr>
              <a:t>then</a:t>
            </a:r>
            <a:r>
              <a:rPr sz="800" spc="65" dirty="0">
                <a:latin typeface="Times New Roman"/>
                <a:cs typeface="Times New Roman"/>
              </a:rPr>
              <a:t> </a:t>
            </a:r>
            <a:r>
              <a:rPr sz="800" dirty="0">
                <a:latin typeface="Times New Roman"/>
                <a:cs typeface="Times New Roman"/>
              </a:rPr>
              <a:t>predict</a:t>
            </a:r>
            <a:r>
              <a:rPr sz="800" spc="55" dirty="0">
                <a:latin typeface="Times New Roman"/>
                <a:cs typeface="Times New Roman"/>
              </a:rPr>
              <a:t> </a:t>
            </a:r>
            <a:r>
              <a:rPr sz="800" spc="-10" dirty="0">
                <a:latin typeface="Times New Roman"/>
                <a:cs typeface="Times New Roman"/>
              </a:rPr>
              <a:t>arrest</a:t>
            </a:r>
            <a:endParaRPr sz="800">
              <a:latin typeface="Times New Roman"/>
              <a:cs typeface="Times New Roman"/>
            </a:endParaRPr>
          </a:p>
          <a:p>
            <a:pPr marL="73025">
              <a:lnSpc>
                <a:spcPct val="100000"/>
              </a:lnSpc>
              <a:spcBef>
                <a:spcPts val="145"/>
              </a:spcBef>
            </a:pPr>
            <a:r>
              <a:rPr sz="800" dirty="0">
                <a:latin typeface="Times New Roman"/>
                <a:cs typeface="Times New Roman"/>
              </a:rPr>
              <a:t>else</a:t>
            </a:r>
            <a:r>
              <a:rPr sz="800" spc="65" dirty="0">
                <a:latin typeface="Times New Roman"/>
                <a:cs typeface="Times New Roman"/>
              </a:rPr>
              <a:t> </a:t>
            </a:r>
            <a:r>
              <a:rPr sz="800" dirty="0">
                <a:latin typeface="Times New Roman"/>
                <a:cs typeface="Times New Roman"/>
              </a:rPr>
              <a:t>predict</a:t>
            </a:r>
            <a:r>
              <a:rPr sz="800" spc="55" dirty="0">
                <a:latin typeface="Times New Roman"/>
                <a:cs typeface="Times New Roman"/>
              </a:rPr>
              <a:t> </a:t>
            </a:r>
            <a:r>
              <a:rPr sz="800" dirty="0">
                <a:latin typeface="Times New Roman"/>
                <a:cs typeface="Times New Roman"/>
              </a:rPr>
              <a:t>no</a:t>
            </a:r>
            <a:r>
              <a:rPr sz="800" spc="75" dirty="0">
                <a:latin typeface="Times New Roman"/>
                <a:cs typeface="Times New Roman"/>
              </a:rPr>
              <a:t> </a:t>
            </a:r>
            <a:r>
              <a:rPr sz="800" spc="-10" dirty="0">
                <a:latin typeface="Times New Roman"/>
                <a:cs typeface="Times New Roman"/>
              </a:rPr>
              <a:t>arrest</a:t>
            </a:r>
            <a:endParaRPr sz="800">
              <a:latin typeface="Times New Roman"/>
              <a:cs typeface="Times New Roman"/>
            </a:endParaRPr>
          </a:p>
        </p:txBody>
      </p:sp>
      <p:grpSp>
        <p:nvGrpSpPr>
          <p:cNvPr id="11" name="object 11">
            <a:extLst>
              <a:ext uri="{C183D7F6-B498-43B3-948B-1728B52AA6E4}">
                <adec:decorative xmlns:adec="http://schemas.microsoft.com/office/drawing/2017/decorative" val="1"/>
              </a:ext>
            </a:extLst>
          </p:cNvPr>
          <p:cNvGrpSpPr/>
          <p:nvPr/>
        </p:nvGrpSpPr>
        <p:grpSpPr>
          <a:xfrm>
            <a:off x="6421422" y="6063868"/>
            <a:ext cx="566420" cy="522605"/>
            <a:chOff x="6421422" y="6063868"/>
            <a:chExt cx="566420" cy="522605"/>
          </a:xfrm>
        </p:grpSpPr>
        <p:sp>
          <p:nvSpPr>
            <p:cNvPr id="12" name="object 12"/>
            <p:cNvSpPr/>
            <p:nvPr/>
          </p:nvSpPr>
          <p:spPr>
            <a:xfrm>
              <a:off x="6426492" y="6068961"/>
              <a:ext cx="556260" cy="511809"/>
            </a:xfrm>
            <a:custGeom>
              <a:avLst/>
              <a:gdLst/>
              <a:ahLst/>
              <a:cxnLst/>
              <a:rect l="l" t="t" r="r" b="b"/>
              <a:pathLst>
                <a:path w="556259" h="511809">
                  <a:moveTo>
                    <a:pt x="555777" y="0"/>
                  </a:moveTo>
                  <a:lnTo>
                    <a:pt x="427837" y="127939"/>
                  </a:lnTo>
                  <a:lnTo>
                    <a:pt x="0" y="127939"/>
                  </a:lnTo>
                  <a:lnTo>
                    <a:pt x="0" y="511771"/>
                  </a:lnTo>
                  <a:lnTo>
                    <a:pt x="427837" y="511771"/>
                  </a:lnTo>
                  <a:lnTo>
                    <a:pt x="555777" y="383832"/>
                  </a:lnTo>
                  <a:lnTo>
                    <a:pt x="555777" y="0"/>
                  </a:lnTo>
                  <a:close/>
                </a:path>
              </a:pathLst>
            </a:custGeom>
            <a:solidFill>
              <a:srgbClr val="000000"/>
            </a:solidFill>
          </p:spPr>
          <p:txBody>
            <a:bodyPr wrap="square" lIns="0" tIns="0" rIns="0" bIns="0" rtlCol="0"/>
            <a:lstStyle/>
            <a:p>
              <a:endParaRPr/>
            </a:p>
          </p:txBody>
        </p:sp>
        <p:sp>
          <p:nvSpPr>
            <p:cNvPr id="13" name="object 13"/>
            <p:cNvSpPr/>
            <p:nvPr/>
          </p:nvSpPr>
          <p:spPr>
            <a:xfrm>
              <a:off x="6426503" y="6068952"/>
              <a:ext cx="556260" cy="128270"/>
            </a:xfrm>
            <a:custGeom>
              <a:avLst/>
              <a:gdLst/>
              <a:ahLst/>
              <a:cxnLst/>
              <a:rect l="l" t="t" r="r" b="b"/>
              <a:pathLst>
                <a:path w="556259" h="128270">
                  <a:moveTo>
                    <a:pt x="555777" y="0"/>
                  </a:moveTo>
                  <a:lnTo>
                    <a:pt x="127939" y="0"/>
                  </a:lnTo>
                  <a:lnTo>
                    <a:pt x="0" y="127939"/>
                  </a:lnTo>
                  <a:lnTo>
                    <a:pt x="427837" y="127939"/>
                  </a:lnTo>
                  <a:lnTo>
                    <a:pt x="555777" y="0"/>
                  </a:lnTo>
                  <a:close/>
                </a:path>
              </a:pathLst>
            </a:custGeom>
            <a:solidFill>
              <a:srgbClr val="323232"/>
            </a:solidFill>
          </p:spPr>
          <p:txBody>
            <a:bodyPr wrap="square" lIns="0" tIns="0" rIns="0" bIns="0" rtlCol="0"/>
            <a:lstStyle/>
            <a:p>
              <a:endParaRPr/>
            </a:p>
          </p:txBody>
        </p:sp>
        <p:sp>
          <p:nvSpPr>
            <p:cNvPr id="14" name="object 14"/>
            <p:cNvSpPr/>
            <p:nvPr/>
          </p:nvSpPr>
          <p:spPr>
            <a:xfrm>
              <a:off x="6426503" y="6068948"/>
              <a:ext cx="556260" cy="512445"/>
            </a:xfrm>
            <a:custGeom>
              <a:avLst/>
              <a:gdLst/>
              <a:ahLst/>
              <a:cxnLst/>
              <a:rect l="l" t="t" r="r" b="b"/>
              <a:pathLst>
                <a:path w="556259" h="512445">
                  <a:moveTo>
                    <a:pt x="0" y="127960"/>
                  </a:moveTo>
                  <a:lnTo>
                    <a:pt x="127960" y="0"/>
                  </a:lnTo>
                  <a:lnTo>
                    <a:pt x="555848" y="0"/>
                  </a:lnTo>
                  <a:lnTo>
                    <a:pt x="555848" y="383879"/>
                  </a:lnTo>
                  <a:lnTo>
                    <a:pt x="427888" y="511839"/>
                  </a:lnTo>
                  <a:lnTo>
                    <a:pt x="0" y="511839"/>
                  </a:lnTo>
                  <a:lnTo>
                    <a:pt x="0" y="127960"/>
                  </a:lnTo>
                  <a:close/>
                </a:path>
                <a:path w="556259" h="512445">
                  <a:moveTo>
                    <a:pt x="0" y="127960"/>
                  </a:moveTo>
                  <a:lnTo>
                    <a:pt x="427888" y="127960"/>
                  </a:lnTo>
                  <a:lnTo>
                    <a:pt x="555848" y="0"/>
                  </a:lnTo>
                </a:path>
                <a:path w="556259" h="512445">
                  <a:moveTo>
                    <a:pt x="427888" y="127960"/>
                  </a:moveTo>
                  <a:lnTo>
                    <a:pt x="427888" y="511839"/>
                  </a:lnTo>
                </a:path>
              </a:pathLst>
            </a:custGeom>
            <a:ln w="10161">
              <a:solidFill>
                <a:srgbClr val="FFFFFF"/>
              </a:solidFill>
            </a:ln>
          </p:spPr>
          <p:txBody>
            <a:bodyPr wrap="square" lIns="0" tIns="0" rIns="0" bIns="0" rtlCol="0"/>
            <a:lstStyle/>
            <a:p>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idx="4294967295"/>
          </p:nvPr>
        </p:nvSpPr>
        <p:spPr>
          <a:xfrm>
            <a:off x="509645" y="1346187"/>
            <a:ext cx="5324475" cy="195389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900" b="0" i="0" u="none" strike="noStrike" kern="0" cap="none" spc="0" normalizeH="0" baseline="0" noProof="0" dirty="0">
                <a:ln>
                  <a:noFill/>
                </a:ln>
                <a:solidFill>
                  <a:sysClr val="windowText" lastClr="000000"/>
                </a:solidFill>
                <a:effectLst/>
                <a:uLnTx/>
                <a:uFillTx/>
                <a:latin typeface="Times New Roman"/>
                <a:cs typeface="Times New Roman"/>
              </a:rPr>
              <a:t>Generalized</a:t>
            </a:r>
            <a:r>
              <a:rPr kumimoji="0" lang="en-US" sz="19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lang="en-US" sz="1900" b="0" i="0" u="none" strike="noStrike" kern="0" cap="none" spc="0" normalizeH="0" baseline="0" noProof="0" dirty="0">
                <a:ln>
                  <a:noFill/>
                </a:ln>
                <a:solidFill>
                  <a:sysClr val="windowText" lastClr="000000"/>
                </a:solidFill>
                <a:effectLst/>
                <a:uLnTx/>
                <a:uFillTx/>
                <a:latin typeface="Times New Roman"/>
                <a:cs typeface="Times New Roman"/>
              </a:rPr>
              <a:t>Optimal</a:t>
            </a:r>
            <a:r>
              <a:rPr kumimoji="0" lang="en-US" sz="19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lang="en-US" sz="1900" b="0" i="0" u="none" strike="noStrike" kern="0" cap="none" spc="0" normalizeH="0" baseline="0" noProof="0" dirty="0">
                <a:ln>
                  <a:noFill/>
                </a:ln>
                <a:solidFill>
                  <a:sysClr val="windowText" lastClr="000000"/>
                </a:solidFill>
                <a:effectLst/>
                <a:uLnTx/>
                <a:uFillTx/>
                <a:latin typeface="Times New Roman"/>
                <a:cs typeface="Times New Roman"/>
              </a:rPr>
              <a:t>Sparse</a:t>
            </a:r>
            <a:r>
              <a:rPr kumimoji="0" lang="en-US" sz="19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lang="en-US" sz="1900" b="0" i="0" u="none" strike="noStrike" kern="0" cap="none" spc="0" normalizeH="0" baseline="0" noProof="0" dirty="0">
                <a:ln>
                  <a:noFill/>
                </a:ln>
                <a:solidFill>
                  <a:sysClr val="windowText" lastClr="000000"/>
                </a:solidFill>
                <a:effectLst/>
                <a:uLnTx/>
                <a:uFillTx/>
                <a:latin typeface="Times New Roman"/>
                <a:cs typeface="Times New Roman"/>
              </a:rPr>
              <a:t>Decision</a:t>
            </a:r>
            <a:r>
              <a:rPr kumimoji="0" lang="en-US" sz="19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900" b="0" i="0" u="none" strike="noStrike" kern="0" cap="none" spc="0" normalizeH="0" baseline="0" noProof="0" dirty="0">
                <a:ln>
                  <a:noFill/>
                </a:ln>
                <a:solidFill>
                  <a:sysClr val="windowText" lastClr="000000"/>
                </a:solidFill>
                <a:effectLst/>
                <a:uLnTx/>
                <a:uFillTx/>
                <a:latin typeface="Times New Roman"/>
                <a:cs typeface="Times New Roman"/>
              </a:rPr>
              <a:t>Trees</a:t>
            </a:r>
            <a:r>
              <a:rPr kumimoji="0" lang="en-US" sz="19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lang="en-US" sz="1900" b="0" i="0" u="none" strike="noStrike" kern="0" cap="none" spc="-10" normalizeH="0" baseline="0" noProof="0" dirty="0">
                <a:ln>
                  <a:noFill/>
                </a:ln>
                <a:solidFill>
                  <a:sysClr val="windowText" lastClr="000000"/>
                </a:solidFill>
                <a:effectLst/>
                <a:uLnTx/>
                <a:uFillTx/>
                <a:latin typeface="Times New Roman"/>
                <a:cs typeface="Times New Roman"/>
              </a:rPr>
              <a:t>(GOSDT)</a:t>
            </a:r>
            <a:endParaRPr kumimoji="0" lang="en-US" sz="1900" b="0" i="0" u="none" strike="noStrike" kern="0" cap="none" spc="0" normalizeH="0" baseline="0" noProof="0" dirty="0">
              <a:ln>
                <a:noFill/>
              </a:ln>
              <a:solidFill>
                <a:sysClr val="windowText" lastClr="000000"/>
              </a:solidFill>
              <a:effectLst/>
              <a:uLnTx/>
              <a:uFillTx/>
              <a:latin typeface="Times New Roman"/>
              <a:cs typeface="Times New Roman"/>
            </a:endParaRPr>
          </a:p>
          <a:p>
            <a:pPr marL="394335" marR="193675" lvl="0" indent="1499870" defTabSz="914400" eaLnBrk="1" fontAlgn="auto" latinLnBrk="0" hangingPunct="1">
              <a:lnSpc>
                <a:spcPct val="155000"/>
              </a:lnSpc>
              <a:spcBef>
                <a:spcPts val="585"/>
              </a:spcBef>
              <a:spcAft>
                <a:spcPts val="0"/>
              </a:spcAft>
              <a:buClrTx/>
              <a:buSzTx/>
              <a:buFontTx/>
              <a:buNone/>
              <a:tabLst/>
              <a:defRPr/>
            </a:pPr>
            <a:r>
              <a:rPr kumimoji="0" lang="en-US" sz="1600" b="0" i="0" u="none" strike="noStrike" kern="0" cap="none" spc="-10" normalizeH="0" baseline="0" noProof="0" dirty="0">
                <a:ln>
                  <a:noFill/>
                </a:ln>
                <a:solidFill>
                  <a:srgbClr val="0070C0"/>
                </a:solidFill>
                <a:effectLst/>
                <a:uLnTx/>
                <a:uFillTx/>
                <a:latin typeface="Times New Roman"/>
                <a:cs typeface="Times New Roman"/>
              </a:rPr>
              <a:t>To</a:t>
            </a:r>
            <a:r>
              <a:rPr kumimoji="0" lang="en-US" sz="1600" b="0" i="0" u="none" strike="noStrike" kern="0" cap="none" spc="-3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figure</a:t>
            </a:r>
            <a:r>
              <a:rPr kumimoji="0" lang="en-US" sz="1600" b="0" i="0" u="none" strike="noStrike" kern="0" cap="none" spc="-2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out</a:t>
            </a:r>
            <a:r>
              <a:rPr kumimoji="0" lang="en-US" sz="1600" b="0" i="0" u="none" strike="noStrike" kern="0" cap="none" spc="-2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the</a:t>
            </a:r>
            <a:r>
              <a:rPr kumimoji="0" lang="en-US" sz="1600" b="0" i="0" u="none" strike="noStrike" kern="0" cap="none" spc="-2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optimal</a:t>
            </a:r>
            <a:r>
              <a:rPr kumimoji="0" lang="en-US" sz="1600" b="0" i="0" u="none" strike="noStrike" kern="0" cap="none" spc="-2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split</a:t>
            </a:r>
            <a:r>
              <a:rPr kumimoji="0" lang="en-US" sz="1600" b="0" i="0" u="none" strike="noStrike" kern="0" cap="none" spc="-2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at</a:t>
            </a:r>
            <a:r>
              <a:rPr kumimoji="0" lang="en-US" sz="1600" b="0" i="0" u="none" strike="noStrike" kern="0" cap="none" spc="-2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the</a:t>
            </a:r>
            <a:r>
              <a:rPr kumimoji="0" lang="en-US" sz="1600" b="0" i="0" u="none" strike="noStrike" kern="0" cap="none" spc="-15" normalizeH="0" baseline="0" noProof="0" dirty="0">
                <a:ln>
                  <a:noFill/>
                </a:ln>
                <a:solidFill>
                  <a:srgbClr val="0070C0"/>
                </a:solidFill>
                <a:effectLst/>
                <a:uLnTx/>
                <a:uFillTx/>
                <a:latin typeface="Times New Roman"/>
                <a:cs typeface="Times New Roman"/>
              </a:rPr>
              <a:t> </a:t>
            </a:r>
            <a:r>
              <a:rPr kumimoji="0" lang="en-US" sz="1600" b="0" i="0" u="none" strike="noStrike" kern="0" cap="none" spc="-25" normalizeH="0" baseline="0" noProof="0" dirty="0">
                <a:ln>
                  <a:noFill/>
                </a:ln>
                <a:solidFill>
                  <a:srgbClr val="0070C0"/>
                </a:solidFill>
                <a:effectLst/>
                <a:uLnTx/>
                <a:uFillTx/>
                <a:latin typeface="Times New Roman"/>
                <a:cs typeface="Times New Roman"/>
              </a:rPr>
              <a:t>top </a:t>
            </a:r>
            <a:r>
              <a:rPr kumimoji="0" lang="en-US" sz="1600" b="0" i="0" u="none" strike="noStrike" kern="0" cap="none" spc="-35" normalizeH="0" baseline="0" noProof="0" dirty="0">
                <a:ln>
                  <a:noFill/>
                </a:ln>
                <a:solidFill>
                  <a:srgbClr val="0070C0"/>
                </a:solidFill>
                <a:effectLst/>
                <a:uLnTx/>
                <a:uFillTx/>
                <a:latin typeface="Times New Roman"/>
                <a:cs typeface="Times New Roman"/>
              </a:rPr>
              <a:t>We</a:t>
            </a:r>
            <a:r>
              <a:rPr kumimoji="0" lang="en-US" sz="1600" b="0" i="0" u="none" strike="noStrike" kern="0" cap="none" spc="-2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need</a:t>
            </a:r>
            <a:r>
              <a:rPr kumimoji="0" lang="en-US" sz="1600" b="0" i="0" u="none" strike="noStrike" kern="0" cap="none" spc="-1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to</a:t>
            </a:r>
            <a:r>
              <a:rPr kumimoji="0" lang="en-US" sz="1600" b="0" i="0" u="none" strike="noStrike" kern="0" cap="none" spc="-1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figure</a:t>
            </a:r>
            <a:r>
              <a:rPr kumimoji="0" lang="en-US" sz="1600" b="0" i="0" u="none" strike="noStrike" kern="0" cap="none" spc="-1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out</a:t>
            </a:r>
            <a:r>
              <a:rPr kumimoji="0" lang="en-US" sz="1600" b="0" i="0" u="none" strike="noStrike" kern="0" cap="none" spc="-2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the</a:t>
            </a:r>
            <a:r>
              <a:rPr kumimoji="0" lang="en-US" sz="1600" b="0" i="0" u="none" strike="noStrike" kern="0" cap="none" spc="-1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optimal</a:t>
            </a:r>
            <a:r>
              <a:rPr kumimoji="0" lang="en-US" sz="1600" b="0" i="0" u="none" strike="noStrike" kern="0" cap="none" spc="-1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split</a:t>
            </a:r>
            <a:r>
              <a:rPr kumimoji="0" lang="en-US" sz="1600" b="0" i="0" u="none" strike="noStrike" kern="0" cap="none" spc="-2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beneath</a:t>
            </a:r>
            <a:r>
              <a:rPr kumimoji="0" lang="en-US" sz="1600" b="0" i="0" u="none" strike="noStrike" kern="0" cap="none" spc="-10" normalizeH="0" baseline="0" noProof="0" dirty="0">
                <a:ln>
                  <a:noFill/>
                </a:ln>
                <a:solidFill>
                  <a:srgbClr val="0070C0"/>
                </a:solidFill>
                <a:effectLst/>
                <a:uLnTx/>
                <a:uFillTx/>
                <a:latin typeface="Times New Roman"/>
                <a:cs typeface="Times New Roman"/>
              </a:rPr>
              <a:t> </a:t>
            </a:r>
            <a:r>
              <a:rPr kumimoji="0" lang="en-US" sz="1600" b="0" i="0" u="none" strike="noStrike" kern="0" cap="none" spc="-25" normalizeH="0" baseline="0" noProof="0" dirty="0">
                <a:ln>
                  <a:noFill/>
                </a:ln>
                <a:solidFill>
                  <a:srgbClr val="0070C0"/>
                </a:solidFill>
                <a:effectLst/>
                <a:uLnTx/>
                <a:uFillTx/>
                <a:latin typeface="Times New Roman"/>
                <a:cs typeface="Times New Roman"/>
              </a:rPr>
              <a:t>it.</a:t>
            </a:r>
            <a:endParaRPr kumimoji="0" lang="en-US" sz="1600" b="0" i="0" u="none" strike="noStrike" kern="0" cap="none" spc="0" normalizeH="0" baseline="0" noProof="0" dirty="0">
              <a:ln>
                <a:noFill/>
              </a:ln>
              <a:solidFill>
                <a:sysClr val="windowText" lastClr="000000"/>
              </a:solidFill>
              <a:effectLst/>
              <a:uLnTx/>
              <a:uFillTx/>
              <a:latin typeface="Times New Roman"/>
              <a:cs typeface="Times New Roman"/>
            </a:endParaRPr>
          </a:p>
          <a:p>
            <a:pPr marL="394335" marR="0" lvl="0" indent="0" defTabSz="914400" eaLnBrk="1" fontAlgn="auto" latinLnBrk="0" hangingPunct="1">
              <a:lnSpc>
                <a:spcPts val="1895"/>
              </a:lnSpc>
              <a:spcBef>
                <a:spcPts val="0"/>
              </a:spcBef>
              <a:spcAft>
                <a:spcPts val="0"/>
              </a:spcAft>
              <a:buClrTx/>
              <a:buSzTx/>
              <a:buFontTx/>
              <a:buNone/>
              <a:tabLst/>
              <a:defRPr/>
            </a:pPr>
            <a:r>
              <a:rPr kumimoji="0" lang="en-US" sz="1600" b="0" i="0" u="none" strike="noStrike" kern="0" cap="none" spc="-10" normalizeH="0" baseline="0" noProof="0" dirty="0">
                <a:ln>
                  <a:noFill/>
                </a:ln>
                <a:solidFill>
                  <a:srgbClr val="0070C0"/>
                </a:solidFill>
                <a:effectLst/>
                <a:uLnTx/>
                <a:uFillTx/>
                <a:latin typeface="Times New Roman"/>
                <a:cs typeface="Times New Roman"/>
              </a:rPr>
              <a:t>To</a:t>
            </a:r>
            <a:r>
              <a:rPr kumimoji="0" lang="en-US" sz="1600" b="0" i="0" u="none" strike="noStrike" kern="0" cap="none" spc="-3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get</a:t>
            </a:r>
            <a:r>
              <a:rPr kumimoji="0" lang="en-US" sz="1600" b="0" i="0" u="none" strike="noStrike" kern="0" cap="none" spc="-2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it,</a:t>
            </a:r>
            <a:r>
              <a:rPr kumimoji="0" lang="en-US" sz="1600" b="0" i="0" u="none" strike="noStrike" kern="0" cap="none" spc="-1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we</a:t>
            </a:r>
            <a:r>
              <a:rPr kumimoji="0" lang="en-US" sz="1600" b="0" i="0" u="none" strike="noStrike" kern="0" cap="none" spc="-1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need</a:t>
            </a:r>
            <a:r>
              <a:rPr kumimoji="0" lang="en-US" sz="1600" b="0" i="0" u="none" strike="noStrike" kern="0" cap="none" spc="-1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the</a:t>
            </a:r>
            <a:r>
              <a:rPr kumimoji="0" lang="en-US" sz="1600" b="0" i="0" u="none" strike="noStrike" kern="0" cap="none" spc="-1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optimal</a:t>
            </a:r>
            <a:r>
              <a:rPr kumimoji="0" lang="en-US" sz="1600" b="0" i="0" u="none" strike="noStrike" kern="0" cap="none" spc="-2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split</a:t>
            </a:r>
            <a:r>
              <a:rPr kumimoji="0" lang="en-US" sz="1600" b="0" i="0" u="none" strike="noStrike" kern="0" cap="none" spc="-2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beneath</a:t>
            </a:r>
            <a:r>
              <a:rPr kumimoji="0" lang="en-US" sz="1600" b="0" i="0" u="none" strike="noStrike" kern="0" cap="none" spc="-15" normalizeH="0" baseline="0" noProof="0" dirty="0">
                <a:ln>
                  <a:noFill/>
                </a:ln>
                <a:solidFill>
                  <a:srgbClr val="0070C0"/>
                </a:solidFill>
                <a:effectLst/>
                <a:uLnTx/>
                <a:uFillTx/>
                <a:latin typeface="Times New Roman"/>
                <a:cs typeface="Times New Roman"/>
              </a:rPr>
              <a:t> </a:t>
            </a:r>
            <a:r>
              <a:rPr kumimoji="0" lang="en-US" sz="1600" b="0" i="0" u="none" strike="noStrike" kern="0" cap="none" spc="-10" normalizeH="0" baseline="0" noProof="0" dirty="0">
                <a:ln>
                  <a:noFill/>
                </a:ln>
                <a:solidFill>
                  <a:srgbClr val="0070C0"/>
                </a:solidFill>
                <a:effectLst/>
                <a:uLnTx/>
                <a:uFillTx/>
                <a:latin typeface="Times New Roman"/>
                <a:cs typeface="Times New Roman"/>
              </a:rPr>
              <a:t>that…</a:t>
            </a:r>
            <a:endParaRPr kumimoji="0" lang="en-US" sz="1600" b="0" i="0" u="none" strike="noStrike" kern="0" cap="none" spc="0" normalizeH="0" baseline="0" noProof="0" dirty="0">
              <a:ln>
                <a:noFill/>
              </a:ln>
              <a:solidFill>
                <a:sysClr val="windowText" lastClr="000000"/>
              </a:solidFill>
              <a:effectLst/>
              <a:uLnTx/>
              <a:uFillTx/>
              <a:latin typeface="Times New Roman"/>
              <a:cs typeface="Times New Roman"/>
            </a:endParaRPr>
          </a:p>
          <a:p>
            <a:pPr marL="435609" marR="2712085" lvl="0" indent="0" defTabSz="914400" eaLnBrk="1" fontAlgn="auto" latinLnBrk="0" hangingPunct="1">
              <a:lnSpc>
                <a:spcPts val="1900"/>
              </a:lnSpc>
              <a:spcBef>
                <a:spcPts val="730"/>
              </a:spcBef>
              <a:spcAft>
                <a:spcPts val="0"/>
              </a:spcAft>
              <a:buClrTx/>
              <a:buSzTx/>
              <a:buFontTx/>
              <a:buNone/>
              <a:tabLst/>
              <a:defRPr/>
            </a:pPr>
            <a:r>
              <a:rPr kumimoji="0" lang="en-US" sz="1600" b="0" i="0" u="none" strike="noStrike" kern="0" cap="none" spc="0" normalizeH="0" baseline="0" noProof="0" dirty="0">
                <a:ln>
                  <a:noFill/>
                </a:ln>
                <a:solidFill>
                  <a:srgbClr val="0070C0"/>
                </a:solidFill>
                <a:effectLst/>
                <a:uLnTx/>
                <a:uFillTx/>
                <a:latin typeface="Times New Roman"/>
                <a:cs typeface="Times New Roman"/>
              </a:rPr>
              <a:t>And</a:t>
            </a:r>
            <a:r>
              <a:rPr kumimoji="0" lang="en-US" sz="1600" b="0" i="0" u="none" strike="noStrike" kern="0" cap="none" spc="-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the one</a:t>
            </a:r>
            <a:r>
              <a:rPr kumimoji="0" lang="en-US" sz="1600" b="0" i="0" u="none" strike="noStrike" kern="0" cap="none" spc="-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below </a:t>
            </a:r>
            <a:r>
              <a:rPr kumimoji="0" lang="en-US" sz="1600" b="0" i="0" u="none" strike="noStrike" kern="0" cap="none" spc="-20" normalizeH="0" baseline="0" noProof="0" dirty="0">
                <a:ln>
                  <a:noFill/>
                </a:ln>
                <a:solidFill>
                  <a:srgbClr val="0070C0"/>
                </a:solidFill>
                <a:effectLst/>
                <a:uLnTx/>
                <a:uFillTx/>
                <a:latin typeface="Times New Roman"/>
                <a:cs typeface="Times New Roman"/>
              </a:rPr>
              <a:t>that. </a:t>
            </a:r>
            <a:r>
              <a:rPr kumimoji="0" lang="en-US" sz="1600" b="0" i="0" u="none" strike="noStrike" kern="0" cap="none" spc="0" normalizeH="0" baseline="0" noProof="0" dirty="0">
                <a:ln>
                  <a:noFill/>
                </a:ln>
                <a:solidFill>
                  <a:srgbClr val="0070C0"/>
                </a:solidFill>
                <a:effectLst/>
                <a:uLnTx/>
                <a:uFillTx/>
                <a:latin typeface="Times New Roman"/>
                <a:cs typeface="Times New Roman"/>
              </a:rPr>
              <a:t>Which</a:t>
            </a:r>
            <a:r>
              <a:rPr kumimoji="0" lang="en-US" sz="1600" b="0" i="0" u="none" strike="noStrike" kern="0" cap="none" spc="-1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eventually</a:t>
            </a:r>
            <a:r>
              <a:rPr kumimoji="0" lang="en-US" sz="1600" b="0" i="0" u="none" strike="noStrike" kern="0" cap="none" spc="-5"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is</a:t>
            </a:r>
            <a:r>
              <a:rPr kumimoji="0" lang="en-US" sz="1600" b="0" i="0" u="none" strike="noStrike" kern="0" cap="none" spc="-10" normalizeH="0" baseline="0" noProof="0" dirty="0">
                <a:ln>
                  <a:noFill/>
                </a:ln>
                <a:solidFill>
                  <a:srgbClr val="0070C0"/>
                </a:solidFill>
                <a:effectLst/>
                <a:uLnTx/>
                <a:uFillTx/>
                <a:latin typeface="Times New Roman"/>
                <a:cs typeface="Times New Roman"/>
              </a:rPr>
              <a:t> </a:t>
            </a:r>
            <a:r>
              <a:rPr kumimoji="0" lang="en-US" sz="1600" b="0" i="0" u="none" strike="noStrike" kern="0" cap="none" spc="0" normalizeH="0" baseline="0" noProof="0" dirty="0">
                <a:ln>
                  <a:noFill/>
                </a:ln>
                <a:solidFill>
                  <a:srgbClr val="0070C0"/>
                </a:solidFill>
                <a:effectLst/>
                <a:uLnTx/>
                <a:uFillTx/>
                <a:latin typeface="Times New Roman"/>
                <a:cs typeface="Times New Roman"/>
              </a:rPr>
              <a:t>a</a:t>
            </a:r>
            <a:r>
              <a:rPr kumimoji="0" lang="en-US" sz="1600" b="0" i="0" u="none" strike="noStrike" kern="0" cap="none" spc="-5" normalizeH="0" baseline="0" noProof="0" dirty="0">
                <a:ln>
                  <a:noFill/>
                </a:ln>
                <a:solidFill>
                  <a:srgbClr val="0070C0"/>
                </a:solidFill>
                <a:effectLst/>
                <a:uLnTx/>
                <a:uFillTx/>
                <a:latin typeface="Times New Roman"/>
                <a:cs typeface="Times New Roman"/>
              </a:rPr>
              <a:t> </a:t>
            </a:r>
            <a:r>
              <a:rPr kumimoji="0" lang="en-US" sz="1600" b="0" i="0" u="none" strike="noStrike" kern="0" cap="none" spc="-20" normalizeH="0" baseline="0" noProof="0" dirty="0">
                <a:ln>
                  <a:noFill/>
                </a:ln>
                <a:solidFill>
                  <a:srgbClr val="0070C0"/>
                </a:solidFill>
                <a:effectLst/>
                <a:uLnTx/>
                <a:uFillTx/>
                <a:latin typeface="Times New Roman"/>
                <a:cs typeface="Times New Roman"/>
              </a:rPr>
              <a:t>leaf.</a:t>
            </a:r>
            <a:endParaRPr kumimoji="0" lang="en-US" sz="1600" b="0" i="0" u="none" strike="noStrike" kern="0" cap="none" spc="0" normalizeH="0" baseline="0" noProof="0" dirty="0">
              <a:ln>
                <a:noFill/>
              </a:ln>
              <a:solidFill>
                <a:sysClr val="windowText" lastClr="000000"/>
              </a:solidFill>
              <a:effectLst/>
              <a:uLnTx/>
              <a:uFillTx/>
              <a:latin typeface="Times New Roman"/>
              <a:cs typeface="Times New Roman"/>
            </a:endParaRPr>
          </a:p>
        </p:txBody>
      </p:sp>
      <p:sp>
        <p:nvSpPr>
          <p:cNvPr id="2" name="object 2"/>
          <p:cNvSpPr txBox="1"/>
          <p:nvPr/>
        </p:nvSpPr>
        <p:spPr>
          <a:xfrm>
            <a:off x="777770" y="4772152"/>
            <a:ext cx="6689090" cy="885190"/>
          </a:xfrm>
          <a:prstGeom prst="rect">
            <a:avLst/>
          </a:prstGeom>
        </p:spPr>
        <p:txBody>
          <a:bodyPr vert="horz" wrap="square" lIns="0" tIns="9525" rIns="0" bIns="0" rtlCol="0">
            <a:spAutoFit/>
          </a:bodyPr>
          <a:lstStyle/>
          <a:p>
            <a:pPr marL="12700" marR="1443355">
              <a:lnSpc>
                <a:spcPct val="101099"/>
              </a:lnSpc>
              <a:spcBef>
                <a:spcPts val="75"/>
              </a:spcBef>
            </a:pPr>
            <a:r>
              <a:rPr sz="1900" dirty="0">
                <a:latin typeface="Times New Roman"/>
                <a:cs typeface="Times New Roman"/>
              </a:rPr>
              <a:t>A</a:t>
            </a:r>
            <a:r>
              <a:rPr sz="1900" spc="-75" dirty="0">
                <a:latin typeface="Times New Roman"/>
                <a:cs typeface="Times New Roman"/>
              </a:rPr>
              <a:t> </a:t>
            </a:r>
            <a:r>
              <a:rPr sz="1900" dirty="0">
                <a:latin typeface="Times New Roman"/>
                <a:cs typeface="Times New Roman"/>
              </a:rPr>
              <a:t>“subproblem”</a:t>
            </a:r>
            <a:r>
              <a:rPr sz="1900" spc="30" dirty="0">
                <a:latin typeface="Times New Roman"/>
                <a:cs typeface="Times New Roman"/>
              </a:rPr>
              <a:t> </a:t>
            </a:r>
            <a:r>
              <a:rPr sz="1900" dirty="0">
                <a:latin typeface="Times New Roman"/>
                <a:cs typeface="Times New Roman"/>
              </a:rPr>
              <a:t>is</a:t>
            </a:r>
            <a:r>
              <a:rPr sz="1900" spc="30" dirty="0">
                <a:latin typeface="Times New Roman"/>
                <a:cs typeface="Times New Roman"/>
              </a:rPr>
              <a:t> </a:t>
            </a:r>
            <a:r>
              <a:rPr sz="1900" dirty="0">
                <a:latin typeface="Times New Roman"/>
                <a:cs typeface="Times New Roman"/>
              </a:rPr>
              <a:t>to</a:t>
            </a:r>
            <a:r>
              <a:rPr sz="1900" spc="30" dirty="0">
                <a:latin typeface="Times New Roman"/>
                <a:cs typeface="Times New Roman"/>
              </a:rPr>
              <a:t> </a:t>
            </a:r>
            <a:r>
              <a:rPr sz="1900" dirty="0">
                <a:latin typeface="Times New Roman"/>
                <a:cs typeface="Times New Roman"/>
              </a:rPr>
              <a:t>find</a:t>
            </a:r>
            <a:r>
              <a:rPr sz="1900" spc="35" dirty="0">
                <a:latin typeface="Times New Roman"/>
                <a:cs typeface="Times New Roman"/>
              </a:rPr>
              <a:t> </a:t>
            </a:r>
            <a:r>
              <a:rPr sz="1900" dirty="0">
                <a:latin typeface="Times New Roman"/>
                <a:cs typeface="Times New Roman"/>
              </a:rPr>
              <a:t>an</a:t>
            </a:r>
            <a:r>
              <a:rPr sz="1900" spc="30" dirty="0">
                <a:latin typeface="Times New Roman"/>
                <a:cs typeface="Times New Roman"/>
              </a:rPr>
              <a:t> </a:t>
            </a:r>
            <a:r>
              <a:rPr sz="1900" dirty="0">
                <a:latin typeface="Times New Roman"/>
                <a:cs typeface="Times New Roman"/>
              </a:rPr>
              <a:t>optimal</a:t>
            </a:r>
            <a:r>
              <a:rPr sz="1900" spc="20" dirty="0">
                <a:latin typeface="Times New Roman"/>
                <a:cs typeface="Times New Roman"/>
              </a:rPr>
              <a:t> </a:t>
            </a:r>
            <a:r>
              <a:rPr sz="1900" dirty="0">
                <a:latin typeface="Times New Roman"/>
                <a:cs typeface="Times New Roman"/>
              </a:rPr>
              <a:t>tree</a:t>
            </a:r>
            <a:r>
              <a:rPr sz="1900" spc="30" dirty="0">
                <a:latin typeface="Times New Roman"/>
                <a:cs typeface="Times New Roman"/>
              </a:rPr>
              <a:t> </a:t>
            </a:r>
            <a:r>
              <a:rPr sz="1900" dirty="0">
                <a:latin typeface="Times New Roman"/>
                <a:cs typeface="Times New Roman"/>
              </a:rPr>
              <a:t>for</a:t>
            </a:r>
            <a:r>
              <a:rPr sz="1900" spc="25" dirty="0">
                <a:latin typeface="Times New Roman"/>
                <a:cs typeface="Times New Roman"/>
              </a:rPr>
              <a:t> </a:t>
            </a:r>
            <a:r>
              <a:rPr sz="1900" dirty="0">
                <a:latin typeface="Times New Roman"/>
                <a:cs typeface="Times New Roman"/>
              </a:rPr>
              <a:t>a</a:t>
            </a:r>
            <a:r>
              <a:rPr sz="1900" spc="30" dirty="0">
                <a:latin typeface="Times New Roman"/>
                <a:cs typeface="Times New Roman"/>
              </a:rPr>
              <a:t> </a:t>
            </a:r>
            <a:r>
              <a:rPr sz="1900" spc="-10" dirty="0">
                <a:latin typeface="Times New Roman"/>
                <a:cs typeface="Times New Roman"/>
              </a:rPr>
              <a:t>subset </a:t>
            </a:r>
            <a:r>
              <a:rPr sz="1900" dirty="0">
                <a:latin typeface="Times New Roman"/>
                <a:cs typeface="Times New Roman"/>
              </a:rPr>
              <a:t>of</a:t>
            </a:r>
            <a:r>
              <a:rPr sz="1900" spc="15" dirty="0">
                <a:latin typeface="Times New Roman"/>
                <a:cs typeface="Times New Roman"/>
              </a:rPr>
              <a:t> </a:t>
            </a:r>
            <a:r>
              <a:rPr sz="1900" dirty="0">
                <a:latin typeface="Times New Roman"/>
                <a:cs typeface="Times New Roman"/>
              </a:rPr>
              <a:t>the</a:t>
            </a:r>
            <a:r>
              <a:rPr sz="1900" spc="30" dirty="0">
                <a:latin typeface="Times New Roman"/>
                <a:cs typeface="Times New Roman"/>
              </a:rPr>
              <a:t> </a:t>
            </a:r>
            <a:r>
              <a:rPr sz="1900" dirty="0">
                <a:latin typeface="Times New Roman"/>
                <a:cs typeface="Times New Roman"/>
              </a:rPr>
              <a:t>data</a:t>
            </a:r>
            <a:r>
              <a:rPr sz="1900" spc="35" dirty="0">
                <a:latin typeface="Times New Roman"/>
                <a:cs typeface="Times New Roman"/>
              </a:rPr>
              <a:t> </a:t>
            </a:r>
            <a:r>
              <a:rPr sz="1900" dirty="0">
                <a:latin typeface="Times New Roman"/>
                <a:cs typeface="Times New Roman"/>
              </a:rPr>
              <a:t>represented</a:t>
            </a:r>
            <a:r>
              <a:rPr sz="1900" spc="35" dirty="0">
                <a:latin typeface="Times New Roman"/>
                <a:cs typeface="Times New Roman"/>
              </a:rPr>
              <a:t> </a:t>
            </a:r>
            <a:r>
              <a:rPr sz="1900" dirty="0">
                <a:latin typeface="Times New Roman"/>
                <a:cs typeface="Times New Roman"/>
              </a:rPr>
              <a:t>by</a:t>
            </a:r>
            <a:r>
              <a:rPr sz="1900" spc="35" dirty="0">
                <a:latin typeface="Times New Roman"/>
                <a:cs typeface="Times New Roman"/>
              </a:rPr>
              <a:t> </a:t>
            </a:r>
            <a:r>
              <a:rPr sz="1900" dirty="0">
                <a:latin typeface="Times New Roman"/>
                <a:cs typeface="Times New Roman"/>
              </a:rPr>
              <a:t>a</a:t>
            </a:r>
            <a:r>
              <a:rPr sz="1900" spc="30" dirty="0">
                <a:latin typeface="Times New Roman"/>
                <a:cs typeface="Times New Roman"/>
              </a:rPr>
              <a:t> </a:t>
            </a:r>
            <a:r>
              <a:rPr sz="1900" dirty="0">
                <a:latin typeface="Times New Roman"/>
                <a:cs typeface="Times New Roman"/>
              </a:rPr>
              <a:t>binary</a:t>
            </a:r>
            <a:r>
              <a:rPr sz="1900" spc="35" dirty="0">
                <a:latin typeface="Times New Roman"/>
                <a:cs typeface="Times New Roman"/>
              </a:rPr>
              <a:t> </a:t>
            </a:r>
            <a:r>
              <a:rPr sz="1900" spc="-10" dirty="0">
                <a:latin typeface="Times New Roman"/>
                <a:cs typeface="Times New Roman"/>
              </a:rPr>
              <a:t>vector</a:t>
            </a:r>
            <a:endParaRPr sz="1900">
              <a:latin typeface="Times New Roman"/>
              <a:cs typeface="Times New Roman"/>
            </a:endParaRPr>
          </a:p>
          <a:p>
            <a:pPr marL="4805680">
              <a:lnSpc>
                <a:spcPts val="2180"/>
              </a:lnSpc>
            </a:pPr>
            <a:r>
              <a:rPr sz="1900" spc="-10" dirty="0">
                <a:latin typeface="Times New Roman"/>
                <a:cs typeface="Times New Roman"/>
              </a:rPr>
              <a:t>[1,0,1,1,0,1,0,1,…]</a:t>
            </a:r>
            <a:endParaRPr sz="1900">
              <a:latin typeface="Times New Roman"/>
              <a:cs typeface="Times New Roman"/>
            </a:endParaRPr>
          </a:p>
        </p:txBody>
      </p:sp>
      <p:grpSp>
        <p:nvGrpSpPr>
          <p:cNvPr id="3" name="object 3">
            <a:extLst>
              <a:ext uri="{C183D7F6-B498-43B3-948B-1728B52AA6E4}">
                <adec:decorative xmlns:adec="http://schemas.microsoft.com/office/drawing/2017/decorative" val="1"/>
              </a:ext>
            </a:extLst>
          </p:cNvPr>
          <p:cNvGrpSpPr/>
          <p:nvPr/>
        </p:nvGrpSpPr>
        <p:grpSpPr>
          <a:xfrm>
            <a:off x="3306185" y="1658459"/>
            <a:ext cx="4907915" cy="2581910"/>
            <a:chOff x="3306185" y="1658459"/>
            <a:chExt cx="4907915" cy="2581910"/>
          </a:xfrm>
        </p:grpSpPr>
        <p:pic>
          <p:nvPicPr>
            <p:cNvPr id="4" name="object 4"/>
            <p:cNvPicPr/>
            <p:nvPr/>
          </p:nvPicPr>
          <p:blipFill>
            <a:blip r:embed="rId2" cstate="print"/>
            <a:stretch>
              <a:fillRect/>
            </a:stretch>
          </p:blipFill>
          <p:spPr>
            <a:xfrm>
              <a:off x="5579634" y="1658459"/>
              <a:ext cx="2634390" cy="2581573"/>
            </a:xfrm>
            <a:prstGeom prst="rect">
              <a:avLst/>
            </a:prstGeom>
          </p:spPr>
        </p:pic>
        <p:pic>
          <p:nvPicPr>
            <p:cNvPr id="5" name="object 5"/>
            <p:cNvPicPr/>
            <p:nvPr/>
          </p:nvPicPr>
          <p:blipFill>
            <a:blip r:embed="rId3" cstate="print"/>
            <a:stretch>
              <a:fillRect/>
            </a:stretch>
          </p:blipFill>
          <p:spPr>
            <a:xfrm>
              <a:off x="5654236" y="1712799"/>
              <a:ext cx="903389" cy="353060"/>
            </a:xfrm>
            <a:prstGeom prst="rect">
              <a:avLst/>
            </a:prstGeom>
          </p:spPr>
        </p:pic>
        <p:pic>
          <p:nvPicPr>
            <p:cNvPr id="6" name="object 6"/>
            <p:cNvPicPr/>
            <p:nvPr/>
          </p:nvPicPr>
          <p:blipFill>
            <a:blip r:embed="rId4" cstate="print"/>
            <a:stretch>
              <a:fillRect/>
            </a:stretch>
          </p:blipFill>
          <p:spPr>
            <a:xfrm>
              <a:off x="5065002" y="2201386"/>
              <a:ext cx="1116431" cy="212089"/>
            </a:xfrm>
            <a:prstGeom prst="rect">
              <a:avLst/>
            </a:prstGeom>
          </p:spPr>
        </p:pic>
        <p:pic>
          <p:nvPicPr>
            <p:cNvPr id="7" name="object 7"/>
            <p:cNvPicPr/>
            <p:nvPr/>
          </p:nvPicPr>
          <p:blipFill>
            <a:blip r:embed="rId5" cstate="print"/>
            <a:stretch>
              <a:fillRect/>
            </a:stretch>
          </p:blipFill>
          <p:spPr>
            <a:xfrm>
              <a:off x="3306185" y="2884639"/>
              <a:ext cx="2182634" cy="210820"/>
            </a:xfrm>
            <a:prstGeom prst="rect">
              <a:avLst/>
            </a:prstGeom>
          </p:spPr>
        </p:pic>
      </p:grpSp>
      <p:sp>
        <p:nvSpPr>
          <p:cNvPr id="9" name="object 9">
            <a:extLst>
              <a:ext uri="{C183D7F6-B498-43B3-948B-1728B52AA6E4}">
                <adec:decorative xmlns:adec="http://schemas.microsoft.com/office/drawing/2017/decorative" val="1"/>
              </a:ext>
            </a:extLst>
          </p:cNvPr>
          <p:cNvSpPr/>
          <p:nvPr/>
        </p:nvSpPr>
        <p:spPr>
          <a:xfrm>
            <a:off x="5699800" y="5688279"/>
            <a:ext cx="60960" cy="357505"/>
          </a:xfrm>
          <a:custGeom>
            <a:avLst/>
            <a:gdLst/>
            <a:ahLst/>
            <a:cxnLst/>
            <a:rect l="l" t="t" r="r" b="b"/>
            <a:pathLst>
              <a:path w="60960" h="357504">
                <a:moveTo>
                  <a:pt x="39370" y="50799"/>
                </a:moveTo>
                <a:lnTo>
                  <a:pt x="21590" y="50799"/>
                </a:lnTo>
                <a:lnTo>
                  <a:pt x="21590" y="356996"/>
                </a:lnTo>
                <a:lnTo>
                  <a:pt x="39370" y="356996"/>
                </a:lnTo>
                <a:lnTo>
                  <a:pt x="39370" y="50799"/>
                </a:lnTo>
                <a:close/>
              </a:path>
              <a:path w="60960" h="357504">
                <a:moveTo>
                  <a:pt x="30480" y="0"/>
                </a:moveTo>
                <a:lnTo>
                  <a:pt x="0" y="60959"/>
                </a:lnTo>
                <a:lnTo>
                  <a:pt x="21590" y="60959"/>
                </a:lnTo>
                <a:lnTo>
                  <a:pt x="21590" y="50799"/>
                </a:lnTo>
                <a:lnTo>
                  <a:pt x="55880" y="50799"/>
                </a:lnTo>
                <a:lnTo>
                  <a:pt x="30480" y="0"/>
                </a:lnTo>
                <a:close/>
              </a:path>
              <a:path w="60960" h="357504">
                <a:moveTo>
                  <a:pt x="55880" y="50799"/>
                </a:moveTo>
                <a:lnTo>
                  <a:pt x="39370" y="50799"/>
                </a:lnTo>
                <a:lnTo>
                  <a:pt x="39370" y="60959"/>
                </a:lnTo>
                <a:lnTo>
                  <a:pt x="60960" y="60959"/>
                </a:lnTo>
                <a:lnTo>
                  <a:pt x="55880" y="50799"/>
                </a:lnTo>
                <a:close/>
              </a:path>
            </a:pathLst>
          </a:custGeom>
          <a:solidFill>
            <a:srgbClr val="4472C4"/>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6065560" y="5688279"/>
            <a:ext cx="60960" cy="357505"/>
          </a:xfrm>
          <a:custGeom>
            <a:avLst/>
            <a:gdLst/>
            <a:ahLst/>
            <a:cxnLst/>
            <a:rect l="l" t="t" r="r" b="b"/>
            <a:pathLst>
              <a:path w="60960" h="357504">
                <a:moveTo>
                  <a:pt x="39370" y="50799"/>
                </a:moveTo>
                <a:lnTo>
                  <a:pt x="21590" y="50799"/>
                </a:lnTo>
                <a:lnTo>
                  <a:pt x="21590" y="356996"/>
                </a:lnTo>
                <a:lnTo>
                  <a:pt x="39370" y="356996"/>
                </a:lnTo>
                <a:lnTo>
                  <a:pt x="39370" y="50799"/>
                </a:lnTo>
                <a:close/>
              </a:path>
              <a:path w="60960" h="357504">
                <a:moveTo>
                  <a:pt x="30480" y="0"/>
                </a:moveTo>
                <a:lnTo>
                  <a:pt x="0" y="60959"/>
                </a:lnTo>
                <a:lnTo>
                  <a:pt x="21590" y="60959"/>
                </a:lnTo>
                <a:lnTo>
                  <a:pt x="21590" y="50799"/>
                </a:lnTo>
                <a:lnTo>
                  <a:pt x="55880" y="50799"/>
                </a:lnTo>
                <a:lnTo>
                  <a:pt x="30480" y="0"/>
                </a:lnTo>
                <a:close/>
              </a:path>
              <a:path w="60960" h="357504">
                <a:moveTo>
                  <a:pt x="55880" y="50799"/>
                </a:moveTo>
                <a:lnTo>
                  <a:pt x="39370" y="50799"/>
                </a:lnTo>
                <a:lnTo>
                  <a:pt x="39370" y="60959"/>
                </a:lnTo>
                <a:lnTo>
                  <a:pt x="60960" y="60959"/>
                </a:lnTo>
                <a:lnTo>
                  <a:pt x="55880" y="50799"/>
                </a:lnTo>
                <a:close/>
              </a:path>
            </a:pathLst>
          </a:custGeom>
          <a:solidFill>
            <a:srgbClr val="4472C4"/>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6251089" y="5688279"/>
            <a:ext cx="60960" cy="357505"/>
          </a:xfrm>
          <a:custGeom>
            <a:avLst/>
            <a:gdLst/>
            <a:ahLst/>
            <a:cxnLst/>
            <a:rect l="l" t="t" r="r" b="b"/>
            <a:pathLst>
              <a:path w="60960" h="357504">
                <a:moveTo>
                  <a:pt x="39370" y="50799"/>
                </a:moveTo>
                <a:lnTo>
                  <a:pt x="21590" y="50799"/>
                </a:lnTo>
                <a:lnTo>
                  <a:pt x="21590" y="356996"/>
                </a:lnTo>
                <a:lnTo>
                  <a:pt x="39370" y="356996"/>
                </a:lnTo>
                <a:lnTo>
                  <a:pt x="39370" y="50799"/>
                </a:lnTo>
                <a:close/>
              </a:path>
              <a:path w="60960" h="357504">
                <a:moveTo>
                  <a:pt x="30480" y="0"/>
                </a:moveTo>
                <a:lnTo>
                  <a:pt x="0" y="60959"/>
                </a:lnTo>
                <a:lnTo>
                  <a:pt x="21590" y="60959"/>
                </a:lnTo>
                <a:lnTo>
                  <a:pt x="21590" y="50799"/>
                </a:lnTo>
                <a:lnTo>
                  <a:pt x="55880" y="50799"/>
                </a:lnTo>
                <a:lnTo>
                  <a:pt x="30480" y="0"/>
                </a:lnTo>
                <a:close/>
              </a:path>
              <a:path w="60960" h="357504">
                <a:moveTo>
                  <a:pt x="55880" y="50799"/>
                </a:moveTo>
                <a:lnTo>
                  <a:pt x="39370" y="50799"/>
                </a:lnTo>
                <a:lnTo>
                  <a:pt x="39370" y="60959"/>
                </a:lnTo>
                <a:lnTo>
                  <a:pt x="60960" y="60959"/>
                </a:lnTo>
                <a:lnTo>
                  <a:pt x="55880" y="50799"/>
                </a:lnTo>
                <a:close/>
              </a:path>
            </a:pathLst>
          </a:custGeom>
          <a:solidFill>
            <a:srgbClr val="4472C4"/>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6621039" y="5675584"/>
            <a:ext cx="60960" cy="357505"/>
          </a:xfrm>
          <a:custGeom>
            <a:avLst/>
            <a:gdLst/>
            <a:ahLst/>
            <a:cxnLst/>
            <a:rect l="l" t="t" r="r" b="b"/>
            <a:pathLst>
              <a:path w="60959" h="357504">
                <a:moveTo>
                  <a:pt x="39370" y="50799"/>
                </a:moveTo>
                <a:lnTo>
                  <a:pt x="21590" y="50799"/>
                </a:lnTo>
                <a:lnTo>
                  <a:pt x="21590" y="356996"/>
                </a:lnTo>
                <a:lnTo>
                  <a:pt x="39370" y="356996"/>
                </a:lnTo>
                <a:lnTo>
                  <a:pt x="39370" y="50799"/>
                </a:lnTo>
                <a:close/>
              </a:path>
              <a:path w="60959" h="357504">
                <a:moveTo>
                  <a:pt x="30480" y="0"/>
                </a:moveTo>
                <a:lnTo>
                  <a:pt x="0" y="60959"/>
                </a:lnTo>
                <a:lnTo>
                  <a:pt x="21590" y="60959"/>
                </a:lnTo>
                <a:lnTo>
                  <a:pt x="21590" y="50799"/>
                </a:lnTo>
                <a:lnTo>
                  <a:pt x="55880" y="50799"/>
                </a:lnTo>
                <a:lnTo>
                  <a:pt x="30480" y="0"/>
                </a:lnTo>
                <a:close/>
              </a:path>
              <a:path w="60959" h="357504">
                <a:moveTo>
                  <a:pt x="55880" y="50799"/>
                </a:moveTo>
                <a:lnTo>
                  <a:pt x="39370" y="50799"/>
                </a:lnTo>
                <a:lnTo>
                  <a:pt x="39370" y="60959"/>
                </a:lnTo>
                <a:lnTo>
                  <a:pt x="60960" y="60959"/>
                </a:lnTo>
                <a:lnTo>
                  <a:pt x="55880" y="50799"/>
                </a:lnTo>
                <a:close/>
              </a:path>
            </a:pathLst>
          </a:custGeom>
          <a:solidFill>
            <a:srgbClr val="4472C4"/>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6998513" y="5675584"/>
            <a:ext cx="60960" cy="357505"/>
          </a:xfrm>
          <a:custGeom>
            <a:avLst/>
            <a:gdLst/>
            <a:ahLst/>
            <a:cxnLst/>
            <a:rect l="l" t="t" r="r" b="b"/>
            <a:pathLst>
              <a:path w="60959" h="357504">
                <a:moveTo>
                  <a:pt x="39370" y="50799"/>
                </a:moveTo>
                <a:lnTo>
                  <a:pt x="21590" y="50799"/>
                </a:lnTo>
                <a:lnTo>
                  <a:pt x="21590" y="356996"/>
                </a:lnTo>
                <a:lnTo>
                  <a:pt x="39370" y="356996"/>
                </a:lnTo>
                <a:lnTo>
                  <a:pt x="39370" y="50799"/>
                </a:lnTo>
                <a:close/>
              </a:path>
              <a:path w="60959" h="357504">
                <a:moveTo>
                  <a:pt x="30480" y="0"/>
                </a:moveTo>
                <a:lnTo>
                  <a:pt x="0" y="60959"/>
                </a:lnTo>
                <a:lnTo>
                  <a:pt x="21590" y="60959"/>
                </a:lnTo>
                <a:lnTo>
                  <a:pt x="21590" y="50799"/>
                </a:lnTo>
                <a:lnTo>
                  <a:pt x="55880" y="50799"/>
                </a:lnTo>
                <a:lnTo>
                  <a:pt x="30480" y="0"/>
                </a:lnTo>
                <a:close/>
              </a:path>
              <a:path w="60959" h="357504">
                <a:moveTo>
                  <a:pt x="55880" y="50799"/>
                </a:moveTo>
                <a:lnTo>
                  <a:pt x="39370" y="50799"/>
                </a:lnTo>
                <a:lnTo>
                  <a:pt x="39370" y="60959"/>
                </a:lnTo>
                <a:lnTo>
                  <a:pt x="60960" y="60959"/>
                </a:lnTo>
                <a:lnTo>
                  <a:pt x="55880" y="50799"/>
                </a:lnTo>
                <a:close/>
              </a:path>
            </a:pathLst>
          </a:custGeom>
          <a:solidFill>
            <a:srgbClr val="4472C4"/>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txBox="1"/>
          <p:nvPr/>
        </p:nvSpPr>
        <p:spPr>
          <a:xfrm>
            <a:off x="4584479" y="6070600"/>
            <a:ext cx="382587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these</a:t>
            </a:r>
            <a:r>
              <a:rPr sz="1900" spc="10" dirty="0">
                <a:latin typeface="Times New Roman"/>
                <a:cs typeface="Times New Roman"/>
              </a:rPr>
              <a:t> </a:t>
            </a:r>
            <a:r>
              <a:rPr sz="1900" dirty="0">
                <a:latin typeface="Times New Roman"/>
                <a:cs typeface="Times New Roman"/>
              </a:rPr>
              <a:t>data</a:t>
            </a:r>
            <a:r>
              <a:rPr sz="1900" spc="15" dirty="0">
                <a:latin typeface="Times New Roman"/>
                <a:cs typeface="Times New Roman"/>
              </a:rPr>
              <a:t> </a:t>
            </a:r>
            <a:r>
              <a:rPr sz="1900" dirty="0">
                <a:latin typeface="Times New Roman"/>
                <a:cs typeface="Times New Roman"/>
              </a:rPr>
              <a:t>points</a:t>
            </a:r>
            <a:r>
              <a:rPr sz="1900" spc="30" dirty="0">
                <a:latin typeface="Times New Roman"/>
                <a:cs typeface="Times New Roman"/>
              </a:rPr>
              <a:t> </a:t>
            </a:r>
            <a:r>
              <a:rPr sz="1900" dirty="0">
                <a:latin typeface="Times New Roman"/>
                <a:cs typeface="Times New Roman"/>
              </a:rPr>
              <a:t>are</a:t>
            </a:r>
            <a:r>
              <a:rPr sz="1900" spc="20" dirty="0">
                <a:latin typeface="Times New Roman"/>
                <a:cs typeface="Times New Roman"/>
              </a:rPr>
              <a:t> </a:t>
            </a:r>
            <a:r>
              <a:rPr sz="1900" dirty="0">
                <a:latin typeface="Times New Roman"/>
                <a:cs typeface="Times New Roman"/>
              </a:rPr>
              <a:t>in</a:t>
            </a:r>
            <a:r>
              <a:rPr sz="1900" spc="25" dirty="0">
                <a:latin typeface="Times New Roman"/>
                <a:cs typeface="Times New Roman"/>
              </a:rPr>
              <a:t> </a:t>
            </a:r>
            <a:r>
              <a:rPr sz="1900" dirty="0">
                <a:latin typeface="Times New Roman"/>
                <a:cs typeface="Times New Roman"/>
              </a:rPr>
              <a:t>the</a:t>
            </a:r>
            <a:r>
              <a:rPr sz="1900" spc="20" dirty="0">
                <a:latin typeface="Times New Roman"/>
                <a:cs typeface="Times New Roman"/>
              </a:rPr>
              <a:t> </a:t>
            </a:r>
            <a:r>
              <a:rPr sz="1900" spc="-10" dirty="0">
                <a:latin typeface="Times New Roman"/>
                <a:cs typeface="Times New Roman"/>
              </a:rPr>
              <a:t>subproblem</a:t>
            </a:r>
            <a:endParaRPr sz="1900">
              <a:latin typeface="Times New Roman"/>
              <a:cs typeface="Times New Roman"/>
            </a:endParaRPr>
          </a:p>
        </p:txBody>
      </p:sp>
      <p:sp>
        <p:nvSpPr>
          <p:cNvPr id="15" name="object 15">
            <a:extLst>
              <a:ext uri="{C183D7F6-B498-43B3-948B-1728B52AA6E4}">
                <adec:decorative xmlns:adec="http://schemas.microsoft.com/office/drawing/2017/decorative" val="1"/>
              </a:ext>
            </a:extLst>
          </p:cNvPr>
          <p:cNvSpPr txBox="1"/>
          <p:nvPr/>
        </p:nvSpPr>
        <p:spPr>
          <a:xfrm>
            <a:off x="6845218" y="4787366"/>
            <a:ext cx="1895475" cy="314960"/>
          </a:xfrm>
          <a:prstGeom prst="rect">
            <a:avLst/>
          </a:prstGeom>
        </p:spPr>
        <p:txBody>
          <a:bodyPr vert="horz" wrap="square" lIns="0" tIns="12700" rIns="0" bIns="0" rtlCol="0">
            <a:spAutoFit/>
          </a:bodyPr>
          <a:lstStyle/>
          <a:p>
            <a:pPr marL="12700">
              <a:lnSpc>
                <a:spcPct val="100000"/>
              </a:lnSpc>
              <a:spcBef>
                <a:spcPts val="100"/>
              </a:spcBef>
            </a:pPr>
            <a:r>
              <a:rPr sz="1900" spc="-10" dirty="0">
                <a:latin typeface="Times New Roman"/>
                <a:cs typeface="Times New Roman"/>
              </a:rPr>
              <a:t>[1,1,1,1,1,1,1,1,…]</a:t>
            </a:r>
            <a:endParaRPr sz="1900">
              <a:latin typeface="Times New Roman"/>
              <a:cs typeface="Times New Roman"/>
            </a:endParaRPr>
          </a:p>
        </p:txBody>
      </p:sp>
      <p:sp>
        <p:nvSpPr>
          <p:cNvPr id="16" name="object 16">
            <a:extLst>
              <a:ext uri="{C183D7F6-B498-43B3-948B-1728B52AA6E4}">
                <adec:decorative xmlns:adec="http://schemas.microsoft.com/office/drawing/2017/decorative" val="1"/>
              </a:ext>
            </a:extLst>
          </p:cNvPr>
          <p:cNvSpPr txBox="1"/>
          <p:nvPr/>
        </p:nvSpPr>
        <p:spPr>
          <a:xfrm>
            <a:off x="7750093" y="5323776"/>
            <a:ext cx="1895475" cy="314960"/>
          </a:xfrm>
          <a:prstGeom prst="rect">
            <a:avLst/>
          </a:prstGeom>
        </p:spPr>
        <p:txBody>
          <a:bodyPr vert="horz" wrap="square" lIns="0" tIns="12700" rIns="0" bIns="0" rtlCol="0">
            <a:spAutoFit/>
          </a:bodyPr>
          <a:lstStyle/>
          <a:p>
            <a:pPr marL="12700">
              <a:lnSpc>
                <a:spcPct val="100000"/>
              </a:lnSpc>
              <a:spcBef>
                <a:spcPts val="100"/>
              </a:spcBef>
            </a:pPr>
            <a:r>
              <a:rPr sz="1900" spc="-10" dirty="0">
                <a:latin typeface="Times New Roman"/>
                <a:cs typeface="Times New Roman"/>
              </a:rPr>
              <a:t>[0,1,0,0,1,0,1,0,…]</a:t>
            </a:r>
            <a:endParaRPr sz="19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Generalized</a:t>
            </a:r>
            <a:r>
              <a:rPr sz="1900" spc="30" dirty="0">
                <a:latin typeface="Times New Roman"/>
                <a:cs typeface="Times New Roman"/>
              </a:rPr>
              <a:t> </a:t>
            </a:r>
            <a:r>
              <a:rPr sz="1900" dirty="0">
                <a:latin typeface="Times New Roman"/>
                <a:cs typeface="Times New Roman"/>
              </a:rPr>
              <a:t>Optimal</a:t>
            </a:r>
            <a:r>
              <a:rPr sz="1900" spc="30" dirty="0">
                <a:latin typeface="Times New Roman"/>
                <a:cs typeface="Times New Roman"/>
              </a:rPr>
              <a:t> </a:t>
            </a:r>
            <a:r>
              <a:rPr sz="1900" dirty="0">
                <a:latin typeface="Times New Roman"/>
                <a:cs typeface="Times New Roman"/>
              </a:rPr>
              <a:t>Sparse</a:t>
            </a:r>
            <a:r>
              <a:rPr sz="1900" spc="40" dirty="0">
                <a:latin typeface="Times New Roman"/>
                <a:cs typeface="Times New Roman"/>
              </a:rPr>
              <a:t> </a:t>
            </a:r>
            <a:r>
              <a:rPr sz="1900" dirty="0">
                <a:latin typeface="Times New Roman"/>
                <a:cs typeface="Times New Roman"/>
              </a:rPr>
              <a:t>Decision</a:t>
            </a:r>
            <a:r>
              <a:rPr sz="1900" spc="5" dirty="0">
                <a:latin typeface="Times New Roman"/>
                <a:cs typeface="Times New Roman"/>
              </a:rPr>
              <a:t> </a:t>
            </a:r>
            <a:r>
              <a:rPr sz="1900" dirty="0">
                <a:latin typeface="Times New Roman"/>
                <a:cs typeface="Times New Roman"/>
              </a:rPr>
              <a:t>Trees</a:t>
            </a:r>
            <a:r>
              <a:rPr sz="1900" spc="45" dirty="0">
                <a:latin typeface="Times New Roman"/>
                <a:cs typeface="Times New Roman"/>
              </a:rPr>
              <a:t> </a:t>
            </a:r>
            <a:r>
              <a:rPr sz="1900" spc="-10" dirty="0">
                <a:latin typeface="Times New Roman"/>
                <a:cs typeface="Times New Roman"/>
              </a:rPr>
              <a:t>(GOSDT)</a:t>
            </a:r>
            <a:endParaRPr sz="1900" dirty="0">
              <a:latin typeface="Times New Roman"/>
              <a:cs typeface="Times New Roman"/>
            </a:endParaRPr>
          </a:p>
        </p:txBody>
      </p:sp>
      <p:sp>
        <p:nvSpPr>
          <p:cNvPr id="10" name="object 10"/>
          <p:cNvSpPr txBox="1"/>
          <p:nvPr/>
        </p:nvSpPr>
        <p:spPr>
          <a:xfrm>
            <a:off x="5290335" y="2165603"/>
            <a:ext cx="2867025" cy="1613535"/>
          </a:xfrm>
          <a:prstGeom prst="rect">
            <a:avLst/>
          </a:prstGeom>
        </p:spPr>
        <p:txBody>
          <a:bodyPr vert="horz" wrap="square" lIns="0" tIns="12700" rIns="0" bIns="0" rtlCol="0">
            <a:spAutoFit/>
          </a:bodyPr>
          <a:lstStyle/>
          <a:p>
            <a:pPr marL="12700">
              <a:lnSpc>
                <a:spcPct val="100000"/>
              </a:lnSpc>
              <a:spcBef>
                <a:spcPts val="100"/>
              </a:spcBef>
            </a:pPr>
            <a:r>
              <a:rPr sz="2600" spc="-10" dirty="0">
                <a:latin typeface="Times New Roman"/>
                <a:cs typeface="Times New Roman"/>
              </a:rPr>
              <a:t>Dependency</a:t>
            </a:r>
            <a:r>
              <a:rPr sz="2600" spc="-120" dirty="0">
                <a:latin typeface="Times New Roman"/>
                <a:cs typeface="Times New Roman"/>
              </a:rPr>
              <a:t> </a:t>
            </a:r>
            <a:r>
              <a:rPr sz="2600" dirty="0">
                <a:latin typeface="Times New Roman"/>
                <a:cs typeface="Times New Roman"/>
              </a:rPr>
              <a:t>Graph</a:t>
            </a:r>
            <a:r>
              <a:rPr sz="2600" spc="-105" dirty="0">
                <a:latin typeface="Times New Roman"/>
                <a:cs typeface="Times New Roman"/>
              </a:rPr>
              <a:t> </a:t>
            </a:r>
            <a:r>
              <a:rPr sz="2600" spc="-50" dirty="0">
                <a:latin typeface="Times New Roman"/>
                <a:cs typeface="Times New Roman"/>
              </a:rPr>
              <a:t>G</a:t>
            </a:r>
            <a:endParaRPr sz="2600" dirty="0">
              <a:latin typeface="Times New Roman"/>
              <a:cs typeface="Times New Roman"/>
            </a:endParaRPr>
          </a:p>
          <a:p>
            <a:pPr marL="1026160">
              <a:lnSpc>
                <a:spcPct val="100000"/>
              </a:lnSpc>
              <a:spcBef>
                <a:spcPts val="2039"/>
              </a:spcBef>
            </a:pPr>
            <a:r>
              <a:rPr sz="1400" spc="-10" dirty="0">
                <a:solidFill>
                  <a:srgbClr val="C00000"/>
                </a:solidFill>
                <a:latin typeface="Times New Roman"/>
                <a:cs typeface="Times New Roman"/>
              </a:rPr>
              <a:t>[1,1,1,1,1,1]</a:t>
            </a:r>
            <a:endParaRPr sz="1400" dirty="0">
              <a:latin typeface="Times New Roman"/>
              <a:cs typeface="Times New Roman"/>
            </a:endParaRPr>
          </a:p>
          <a:p>
            <a:pPr>
              <a:lnSpc>
                <a:spcPct val="100000"/>
              </a:lnSpc>
              <a:spcBef>
                <a:spcPts val="10"/>
              </a:spcBef>
            </a:pPr>
            <a:endParaRPr sz="1950" dirty="0">
              <a:latin typeface="Times New Roman"/>
              <a:cs typeface="Times New Roman"/>
            </a:endParaRPr>
          </a:p>
          <a:p>
            <a:pPr marL="638810" marR="142875">
              <a:lnSpc>
                <a:spcPct val="101400"/>
              </a:lnSpc>
              <a:spcBef>
                <a:spcPts val="5"/>
              </a:spcBef>
              <a:tabLst>
                <a:tab pos="1497965" algn="l"/>
              </a:tabLst>
            </a:pPr>
            <a:r>
              <a:rPr sz="1400" dirty="0">
                <a:latin typeface="Times New Roman"/>
                <a:cs typeface="Times New Roman"/>
              </a:rPr>
              <a:t>split</a:t>
            </a:r>
            <a:r>
              <a:rPr sz="1400" spc="70" dirty="0">
                <a:latin typeface="Times New Roman"/>
                <a:cs typeface="Times New Roman"/>
              </a:rPr>
              <a:t> </a:t>
            </a:r>
            <a:r>
              <a:rPr sz="1400" spc="-25" dirty="0">
                <a:latin typeface="Times New Roman"/>
                <a:cs typeface="Times New Roman"/>
              </a:rPr>
              <a:t>on</a:t>
            </a:r>
            <a:r>
              <a:rPr sz="1400" dirty="0">
                <a:latin typeface="Times New Roman"/>
                <a:cs typeface="Times New Roman"/>
              </a:rPr>
              <a:t>	</a:t>
            </a:r>
            <a:r>
              <a:rPr sz="2100" baseline="3968" dirty="0">
                <a:latin typeface="Times New Roman"/>
                <a:cs typeface="Times New Roman"/>
              </a:rPr>
              <a:t>split</a:t>
            </a:r>
            <a:r>
              <a:rPr sz="2100" spc="60" baseline="3968" dirty="0">
                <a:latin typeface="Times New Roman"/>
                <a:cs typeface="Times New Roman"/>
              </a:rPr>
              <a:t> </a:t>
            </a:r>
            <a:r>
              <a:rPr sz="2100" baseline="3968" dirty="0">
                <a:latin typeface="Times New Roman"/>
                <a:cs typeface="Times New Roman"/>
              </a:rPr>
              <a:t>on</a:t>
            </a:r>
            <a:r>
              <a:rPr sz="2100" spc="75" baseline="3968" dirty="0">
                <a:latin typeface="Times New Roman"/>
                <a:cs typeface="Times New Roman"/>
              </a:rPr>
              <a:t> </a:t>
            </a:r>
            <a:r>
              <a:rPr sz="2100" baseline="3968" dirty="0">
                <a:latin typeface="Times New Roman"/>
                <a:cs typeface="Times New Roman"/>
              </a:rPr>
              <a:t>age</a:t>
            </a:r>
            <a:r>
              <a:rPr sz="2100" spc="75" baseline="3968" dirty="0">
                <a:latin typeface="Times New Roman"/>
                <a:cs typeface="Times New Roman"/>
              </a:rPr>
              <a:t> </a:t>
            </a:r>
            <a:r>
              <a:rPr sz="2100" baseline="3968" dirty="0">
                <a:latin typeface="Times New Roman"/>
                <a:cs typeface="Times New Roman"/>
              </a:rPr>
              <a:t>&lt;</a:t>
            </a:r>
            <a:r>
              <a:rPr sz="2100" spc="82" baseline="3968" dirty="0">
                <a:latin typeface="Times New Roman"/>
                <a:cs typeface="Times New Roman"/>
              </a:rPr>
              <a:t> </a:t>
            </a:r>
            <a:r>
              <a:rPr sz="2100" spc="-37" baseline="3968" dirty="0">
                <a:latin typeface="Times New Roman"/>
                <a:cs typeface="Times New Roman"/>
              </a:rPr>
              <a:t>26 </a:t>
            </a:r>
            <a:r>
              <a:rPr sz="1400" dirty="0">
                <a:latin typeface="Times New Roman"/>
                <a:cs typeface="Times New Roman"/>
              </a:rPr>
              <a:t>priors</a:t>
            </a:r>
            <a:r>
              <a:rPr sz="1400" spc="45" dirty="0">
                <a:latin typeface="Times New Roman"/>
                <a:cs typeface="Times New Roman"/>
              </a:rPr>
              <a:t> </a:t>
            </a:r>
            <a:r>
              <a:rPr sz="1400" dirty="0">
                <a:latin typeface="Times New Roman"/>
                <a:cs typeface="Times New Roman"/>
              </a:rPr>
              <a:t>&lt;</a:t>
            </a:r>
            <a:r>
              <a:rPr sz="1400" spc="70" dirty="0">
                <a:latin typeface="Times New Roman"/>
                <a:cs typeface="Times New Roman"/>
              </a:rPr>
              <a:t> </a:t>
            </a:r>
            <a:r>
              <a:rPr sz="1400" spc="-50" dirty="0">
                <a:latin typeface="Times New Roman"/>
                <a:cs typeface="Times New Roman"/>
              </a:rPr>
              <a:t>2</a:t>
            </a:r>
            <a:endParaRPr sz="1400" dirty="0">
              <a:latin typeface="Times New Roman"/>
              <a:cs typeface="Times New Roman"/>
            </a:endParaRPr>
          </a:p>
        </p:txBody>
      </p:sp>
      <p:grpSp>
        <p:nvGrpSpPr>
          <p:cNvPr id="2" name="object 2">
            <a:extLst>
              <a:ext uri="{C183D7F6-B498-43B3-948B-1728B52AA6E4}">
                <adec:decorative xmlns:adec="http://schemas.microsoft.com/office/drawing/2017/decorative" val="1"/>
              </a:ext>
            </a:extLst>
          </p:cNvPr>
          <p:cNvGrpSpPr/>
          <p:nvPr/>
        </p:nvGrpSpPr>
        <p:grpSpPr>
          <a:xfrm>
            <a:off x="4907305" y="3131632"/>
            <a:ext cx="1870710" cy="509905"/>
            <a:chOff x="4907305" y="3131632"/>
            <a:chExt cx="1870710" cy="509905"/>
          </a:xfrm>
        </p:grpSpPr>
        <p:pic>
          <p:nvPicPr>
            <p:cNvPr id="3" name="object 3"/>
            <p:cNvPicPr/>
            <p:nvPr/>
          </p:nvPicPr>
          <p:blipFill>
            <a:blip r:embed="rId2" cstate="print"/>
            <a:stretch>
              <a:fillRect/>
            </a:stretch>
          </p:blipFill>
          <p:spPr>
            <a:xfrm>
              <a:off x="6586620" y="3131632"/>
              <a:ext cx="191220" cy="191220"/>
            </a:xfrm>
            <a:prstGeom prst="rect">
              <a:avLst/>
            </a:prstGeom>
          </p:spPr>
        </p:pic>
        <p:sp>
          <p:nvSpPr>
            <p:cNvPr id="4" name="object 4"/>
            <p:cNvSpPr/>
            <p:nvPr/>
          </p:nvSpPr>
          <p:spPr>
            <a:xfrm>
              <a:off x="5066720" y="3227232"/>
              <a:ext cx="1525270" cy="254635"/>
            </a:xfrm>
            <a:custGeom>
              <a:avLst/>
              <a:gdLst/>
              <a:ahLst/>
              <a:cxnLst/>
              <a:rect l="l" t="t" r="r" b="b"/>
              <a:pathLst>
                <a:path w="1525270" h="254635">
                  <a:moveTo>
                    <a:pt x="1524980" y="0"/>
                  </a:moveTo>
                  <a:lnTo>
                    <a:pt x="0" y="254377"/>
                  </a:lnTo>
                </a:path>
              </a:pathLst>
            </a:custGeom>
            <a:ln w="5080">
              <a:solidFill>
                <a:srgbClr val="4472C4"/>
              </a:solidFill>
            </a:ln>
          </p:spPr>
          <p:txBody>
            <a:bodyPr wrap="square" lIns="0" tIns="0" rIns="0" bIns="0" rtlCol="0"/>
            <a:lstStyle/>
            <a:p>
              <a:endParaRPr/>
            </a:p>
          </p:txBody>
        </p:sp>
        <p:pic>
          <p:nvPicPr>
            <p:cNvPr id="5" name="object 5"/>
            <p:cNvPicPr/>
            <p:nvPr/>
          </p:nvPicPr>
          <p:blipFill>
            <a:blip r:embed="rId3" cstate="print"/>
            <a:stretch>
              <a:fillRect/>
            </a:stretch>
          </p:blipFill>
          <p:spPr>
            <a:xfrm>
              <a:off x="4907305" y="3449984"/>
              <a:ext cx="191220" cy="191220"/>
            </a:xfrm>
            <a:prstGeom prst="rect">
              <a:avLst/>
            </a:prstGeom>
          </p:spPr>
        </p:pic>
      </p:grpSp>
      <p:sp>
        <p:nvSpPr>
          <p:cNvPr id="6" name="object 6">
            <a:extLst>
              <a:ext uri="{C183D7F6-B498-43B3-948B-1728B52AA6E4}">
                <adec:decorative xmlns:adec="http://schemas.microsoft.com/office/drawing/2017/decorative" val="1"/>
              </a:ext>
            </a:extLst>
          </p:cNvPr>
          <p:cNvSpPr txBox="1"/>
          <p:nvPr/>
        </p:nvSpPr>
        <p:spPr>
          <a:xfrm>
            <a:off x="4664174" y="3624579"/>
            <a:ext cx="329565"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Times New Roman"/>
                <a:cs typeface="Times New Roman"/>
              </a:rPr>
              <a:t>leaf</a:t>
            </a:r>
            <a:endParaRPr sz="1600">
              <a:latin typeface="Times New Roman"/>
              <a:cs typeface="Times New Roman"/>
            </a:endParaRPr>
          </a:p>
        </p:txBody>
      </p:sp>
      <p:grpSp>
        <p:nvGrpSpPr>
          <p:cNvPr id="7" name="object 7">
            <a:extLst>
              <a:ext uri="{C183D7F6-B498-43B3-948B-1728B52AA6E4}">
                <adec:decorative xmlns:adec="http://schemas.microsoft.com/office/drawing/2017/decorative" val="1"/>
              </a:ext>
            </a:extLst>
          </p:cNvPr>
          <p:cNvGrpSpPr/>
          <p:nvPr/>
        </p:nvGrpSpPr>
        <p:grpSpPr>
          <a:xfrm>
            <a:off x="5777441" y="3288697"/>
            <a:ext cx="1325245" cy="445134"/>
            <a:chOff x="5777441" y="3288697"/>
            <a:chExt cx="1325245" cy="445134"/>
          </a:xfrm>
        </p:grpSpPr>
        <p:sp>
          <p:nvSpPr>
            <p:cNvPr id="8" name="object 8"/>
            <p:cNvSpPr/>
            <p:nvPr/>
          </p:nvSpPr>
          <p:spPr>
            <a:xfrm>
              <a:off x="5779982" y="3291238"/>
              <a:ext cx="838835" cy="440055"/>
            </a:xfrm>
            <a:custGeom>
              <a:avLst/>
              <a:gdLst/>
              <a:ahLst/>
              <a:cxnLst/>
              <a:rect l="l" t="t" r="r" b="b"/>
              <a:pathLst>
                <a:path w="838834" h="440054">
                  <a:moveTo>
                    <a:pt x="838230" y="0"/>
                  </a:moveTo>
                  <a:lnTo>
                    <a:pt x="0" y="439447"/>
                  </a:lnTo>
                </a:path>
              </a:pathLst>
            </a:custGeom>
            <a:ln w="5080">
              <a:solidFill>
                <a:srgbClr val="4472C4"/>
              </a:solidFill>
            </a:ln>
          </p:spPr>
          <p:txBody>
            <a:bodyPr wrap="square" lIns="0" tIns="0" rIns="0" bIns="0" rtlCol="0"/>
            <a:lstStyle/>
            <a:p>
              <a:endParaRPr/>
            </a:p>
          </p:txBody>
        </p:sp>
        <p:sp>
          <p:nvSpPr>
            <p:cNvPr id="9" name="object 9"/>
            <p:cNvSpPr/>
            <p:nvPr/>
          </p:nvSpPr>
          <p:spPr>
            <a:xfrm>
              <a:off x="6746226" y="3291238"/>
              <a:ext cx="354330" cy="393065"/>
            </a:xfrm>
            <a:custGeom>
              <a:avLst/>
              <a:gdLst/>
              <a:ahLst/>
              <a:cxnLst/>
              <a:rect l="l" t="t" r="r" b="b"/>
              <a:pathLst>
                <a:path w="354329" h="393064">
                  <a:moveTo>
                    <a:pt x="0" y="0"/>
                  </a:moveTo>
                  <a:lnTo>
                    <a:pt x="353713" y="392954"/>
                  </a:lnTo>
                </a:path>
              </a:pathLst>
            </a:custGeom>
            <a:ln w="5080">
              <a:solidFill>
                <a:srgbClr val="4472C4"/>
              </a:solidFill>
            </a:ln>
          </p:spPr>
          <p:txBody>
            <a:bodyPr wrap="square" lIns="0" tIns="0" rIns="0" bIns="0" rtlCol="0"/>
            <a:lstStyle/>
            <a:p>
              <a:endParaRPr/>
            </a:p>
          </p:txBody>
        </p:sp>
      </p:grpSp>
      <p:sp>
        <p:nvSpPr>
          <p:cNvPr id="12" name="object 12"/>
          <p:cNvSpPr txBox="1"/>
          <p:nvPr/>
        </p:nvSpPr>
        <p:spPr>
          <a:xfrm>
            <a:off x="777784" y="4772177"/>
            <a:ext cx="6689090" cy="885190"/>
          </a:xfrm>
          <a:prstGeom prst="rect">
            <a:avLst/>
          </a:prstGeom>
        </p:spPr>
        <p:txBody>
          <a:bodyPr vert="horz" wrap="square" lIns="0" tIns="9525" rIns="0" bIns="0" rtlCol="0">
            <a:spAutoFit/>
          </a:bodyPr>
          <a:lstStyle/>
          <a:p>
            <a:pPr marL="12700" marR="1442720">
              <a:lnSpc>
                <a:spcPct val="101099"/>
              </a:lnSpc>
              <a:spcBef>
                <a:spcPts val="75"/>
              </a:spcBef>
            </a:pPr>
            <a:r>
              <a:rPr sz="1900" dirty="0">
                <a:latin typeface="Times New Roman"/>
                <a:cs typeface="Times New Roman"/>
              </a:rPr>
              <a:t>A</a:t>
            </a:r>
            <a:r>
              <a:rPr sz="1900" spc="-75" dirty="0">
                <a:latin typeface="Times New Roman"/>
                <a:cs typeface="Times New Roman"/>
              </a:rPr>
              <a:t> </a:t>
            </a:r>
            <a:r>
              <a:rPr sz="1900" dirty="0">
                <a:latin typeface="Times New Roman"/>
                <a:cs typeface="Times New Roman"/>
              </a:rPr>
              <a:t>“subproblem”</a:t>
            </a:r>
            <a:r>
              <a:rPr sz="1900" spc="30" dirty="0">
                <a:latin typeface="Times New Roman"/>
                <a:cs typeface="Times New Roman"/>
              </a:rPr>
              <a:t> </a:t>
            </a:r>
            <a:r>
              <a:rPr sz="1900" dirty="0">
                <a:latin typeface="Times New Roman"/>
                <a:cs typeface="Times New Roman"/>
              </a:rPr>
              <a:t>is</a:t>
            </a:r>
            <a:r>
              <a:rPr sz="1900" spc="30" dirty="0">
                <a:latin typeface="Times New Roman"/>
                <a:cs typeface="Times New Roman"/>
              </a:rPr>
              <a:t> </a:t>
            </a:r>
            <a:r>
              <a:rPr sz="1900" dirty="0">
                <a:latin typeface="Times New Roman"/>
                <a:cs typeface="Times New Roman"/>
              </a:rPr>
              <a:t>to</a:t>
            </a:r>
            <a:r>
              <a:rPr sz="1900" spc="30" dirty="0">
                <a:latin typeface="Times New Roman"/>
                <a:cs typeface="Times New Roman"/>
              </a:rPr>
              <a:t> </a:t>
            </a:r>
            <a:r>
              <a:rPr sz="1900" dirty="0">
                <a:latin typeface="Times New Roman"/>
                <a:cs typeface="Times New Roman"/>
              </a:rPr>
              <a:t>find</a:t>
            </a:r>
            <a:r>
              <a:rPr sz="1900" spc="35" dirty="0">
                <a:latin typeface="Times New Roman"/>
                <a:cs typeface="Times New Roman"/>
              </a:rPr>
              <a:t> </a:t>
            </a:r>
            <a:r>
              <a:rPr sz="1900" dirty="0">
                <a:latin typeface="Times New Roman"/>
                <a:cs typeface="Times New Roman"/>
              </a:rPr>
              <a:t>an</a:t>
            </a:r>
            <a:r>
              <a:rPr sz="1900" spc="30" dirty="0">
                <a:latin typeface="Times New Roman"/>
                <a:cs typeface="Times New Roman"/>
              </a:rPr>
              <a:t> </a:t>
            </a:r>
            <a:r>
              <a:rPr sz="1900" dirty="0">
                <a:latin typeface="Times New Roman"/>
                <a:cs typeface="Times New Roman"/>
              </a:rPr>
              <a:t>optimal</a:t>
            </a:r>
            <a:r>
              <a:rPr sz="1900" spc="20" dirty="0">
                <a:latin typeface="Times New Roman"/>
                <a:cs typeface="Times New Roman"/>
              </a:rPr>
              <a:t> </a:t>
            </a:r>
            <a:r>
              <a:rPr sz="1900" dirty="0">
                <a:latin typeface="Times New Roman"/>
                <a:cs typeface="Times New Roman"/>
              </a:rPr>
              <a:t>tree</a:t>
            </a:r>
            <a:r>
              <a:rPr sz="1900" spc="30" dirty="0">
                <a:latin typeface="Times New Roman"/>
                <a:cs typeface="Times New Roman"/>
              </a:rPr>
              <a:t> </a:t>
            </a:r>
            <a:r>
              <a:rPr sz="1900" dirty="0">
                <a:latin typeface="Times New Roman"/>
                <a:cs typeface="Times New Roman"/>
              </a:rPr>
              <a:t>for</a:t>
            </a:r>
            <a:r>
              <a:rPr sz="1900" spc="25" dirty="0">
                <a:latin typeface="Times New Roman"/>
                <a:cs typeface="Times New Roman"/>
              </a:rPr>
              <a:t> </a:t>
            </a:r>
            <a:r>
              <a:rPr sz="1900" dirty="0">
                <a:latin typeface="Times New Roman"/>
                <a:cs typeface="Times New Roman"/>
              </a:rPr>
              <a:t>a</a:t>
            </a:r>
            <a:r>
              <a:rPr sz="1900" spc="30" dirty="0">
                <a:latin typeface="Times New Roman"/>
                <a:cs typeface="Times New Roman"/>
              </a:rPr>
              <a:t> </a:t>
            </a:r>
            <a:r>
              <a:rPr sz="1900" spc="-10" dirty="0">
                <a:latin typeface="Times New Roman"/>
                <a:cs typeface="Times New Roman"/>
              </a:rPr>
              <a:t>subset </a:t>
            </a:r>
            <a:r>
              <a:rPr sz="1900" dirty="0">
                <a:latin typeface="Times New Roman"/>
                <a:cs typeface="Times New Roman"/>
              </a:rPr>
              <a:t>of</a:t>
            </a:r>
            <a:r>
              <a:rPr sz="1900" spc="15" dirty="0">
                <a:latin typeface="Times New Roman"/>
                <a:cs typeface="Times New Roman"/>
              </a:rPr>
              <a:t> </a:t>
            </a:r>
            <a:r>
              <a:rPr sz="1900" dirty="0">
                <a:latin typeface="Times New Roman"/>
                <a:cs typeface="Times New Roman"/>
              </a:rPr>
              <a:t>the</a:t>
            </a:r>
            <a:r>
              <a:rPr sz="1900" spc="30" dirty="0">
                <a:latin typeface="Times New Roman"/>
                <a:cs typeface="Times New Roman"/>
              </a:rPr>
              <a:t> </a:t>
            </a:r>
            <a:r>
              <a:rPr sz="1900" dirty="0">
                <a:latin typeface="Times New Roman"/>
                <a:cs typeface="Times New Roman"/>
              </a:rPr>
              <a:t>data</a:t>
            </a:r>
            <a:r>
              <a:rPr sz="1900" spc="35" dirty="0">
                <a:latin typeface="Times New Roman"/>
                <a:cs typeface="Times New Roman"/>
              </a:rPr>
              <a:t> </a:t>
            </a:r>
            <a:r>
              <a:rPr sz="1900" dirty="0">
                <a:latin typeface="Times New Roman"/>
                <a:cs typeface="Times New Roman"/>
              </a:rPr>
              <a:t>represented</a:t>
            </a:r>
            <a:r>
              <a:rPr sz="1900" spc="35" dirty="0">
                <a:latin typeface="Times New Roman"/>
                <a:cs typeface="Times New Roman"/>
              </a:rPr>
              <a:t> </a:t>
            </a:r>
            <a:r>
              <a:rPr sz="1900" dirty="0">
                <a:latin typeface="Times New Roman"/>
                <a:cs typeface="Times New Roman"/>
              </a:rPr>
              <a:t>by</a:t>
            </a:r>
            <a:r>
              <a:rPr sz="1900" spc="35" dirty="0">
                <a:latin typeface="Times New Roman"/>
                <a:cs typeface="Times New Roman"/>
              </a:rPr>
              <a:t> </a:t>
            </a:r>
            <a:r>
              <a:rPr sz="1900" dirty="0">
                <a:latin typeface="Times New Roman"/>
                <a:cs typeface="Times New Roman"/>
              </a:rPr>
              <a:t>a</a:t>
            </a:r>
            <a:r>
              <a:rPr sz="1900" spc="30" dirty="0">
                <a:latin typeface="Times New Roman"/>
                <a:cs typeface="Times New Roman"/>
              </a:rPr>
              <a:t> </a:t>
            </a:r>
            <a:r>
              <a:rPr sz="1900" dirty="0">
                <a:latin typeface="Times New Roman"/>
                <a:cs typeface="Times New Roman"/>
              </a:rPr>
              <a:t>binary</a:t>
            </a:r>
            <a:r>
              <a:rPr sz="1900" spc="35" dirty="0">
                <a:latin typeface="Times New Roman"/>
                <a:cs typeface="Times New Roman"/>
              </a:rPr>
              <a:t> </a:t>
            </a:r>
            <a:r>
              <a:rPr sz="1900" spc="-10" dirty="0">
                <a:latin typeface="Times New Roman"/>
                <a:cs typeface="Times New Roman"/>
              </a:rPr>
              <a:t>vector</a:t>
            </a:r>
            <a:endParaRPr sz="1900">
              <a:latin typeface="Times New Roman"/>
              <a:cs typeface="Times New Roman"/>
            </a:endParaRPr>
          </a:p>
          <a:p>
            <a:pPr marL="4805680">
              <a:lnSpc>
                <a:spcPts val="2185"/>
              </a:lnSpc>
            </a:pPr>
            <a:r>
              <a:rPr sz="1900" spc="-10" dirty="0">
                <a:latin typeface="Times New Roman"/>
                <a:cs typeface="Times New Roman"/>
              </a:rPr>
              <a:t>[1,0,1,1,0,1,0,1,…]</a:t>
            </a:r>
            <a:endParaRPr sz="1900">
              <a:latin typeface="Times New Roman"/>
              <a:cs typeface="Times New Roman"/>
            </a:endParaRPr>
          </a:p>
        </p:txBody>
      </p:sp>
      <p:sp>
        <p:nvSpPr>
          <p:cNvPr id="13" name="object 13">
            <a:extLst>
              <a:ext uri="{C183D7F6-B498-43B3-948B-1728B52AA6E4}">
                <adec:decorative xmlns:adec="http://schemas.microsoft.com/office/drawing/2017/decorative" val="1"/>
              </a:ext>
            </a:extLst>
          </p:cNvPr>
          <p:cNvSpPr/>
          <p:nvPr/>
        </p:nvSpPr>
        <p:spPr>
          <a:xfrm>
            <a:off x="5699800" y="5688279"/>
            <a:ext cx="60960" cy="357505"/>
          </a:xfrm>
          <a:custGeom>
            <a:avLst/>
            <a:gdLst/>
            <a:ahLst/>
            <a:cxnLst/>
            <a:rect l="l" t="t" r="r" b="b"/>
            <a:pathLst>
              <a:path w="60960" h="357504">
                <a:moveTo>
                  <a:pt x="39370" y="50799"/>
                </a:moveTo>
                <a:lnTo>
                  <a:pt x="21590" y="50799"/>
                </a:lnTo>
                <a:lnTo>
                  <a:pt x="21590" y="356996"/>
                </a:lnTo>
                <a:lnTo>
                  <a:pt x="39370" y="356996"/>
                </a:lnTo>
                <a:lnTo>
                  <a:pt x="39370" y="50799"/>
                </a:lnTo>
                <a:close/>
              </a:path>
              <a:path w="60960" h="357504">
                <a:moveTo>
                  <a:pt x="30480" y="0"/>
                </a:moveTo>
                <a:lnTo>
                  <a:pt x="0" y="60959"/>
                </a:lnTo>
                <a:lnTo>
                  <a:pt x="21590" y="60959"/>
                </a:lnTo>
                <a:lnTo>
                  <a:pt x="21590" y="50799"/>
                </a:lnTo>
                <a:lnTo>
                  <a:pt x="55880" y="50799"/>
                </a:lnTo>
                <a:lnTo>
                  <a:pt x="30480" y="0"/>
                </a:lnTo>
                <a:close/>
              </a:path>
              <a:path w="60960" h="357504">
                <a:moveTo>
                  <a:pt x="55880" y="50799"/>
                </a:moveTo>
                <a:lnTo>
                  <a:pt x="39370" y="50799"/>
                </a:lnTo>
                <a:lnTo>
                  <a:pt x="39370" y="60959"/>
                </a:lnTo>
                <a:lnTo>
                  <a:pt x="60960" y="60959"/>
                </a:lnTo>
                <a:lnTo>
                  <a:pt x="55880" y="50799"/>
                </a:lnTo>
                <a:close/>
              </a:path>
            </a:pathLst>
          </a:custGeom>
          <a:solidFill>
            <a:srgbClr val="4472C4"/>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6065560" y="5688279"/>
            <a:ext cx="60960" cy="357505"/>
          </a:xfrm>
          <a:custGeom>
            <a:avLst/>
            <a:gdLst/>
            <a:ahLst/>
            <a:cxnLst/>
            <a:rect l="l" t="t" r="r" b="b"/>
            <a:pathLst>
              <a:path w="60960" h="357504">
                <a:moveTo>
                  <a:pt x="39370" y="50799"/>
                </a:moveTo>
                <a:lnTo>
                  <a:pt x="21590" y="50799"/>
                </a:lnTo>
                <a:lnTo>
                  <a:pt x="21590" y="356996"/>
                </a:lnTo>
                <a:lnTo>
                  <a:pt x="39370" y="356996"/>
                </a:lnTo>
                <a:lnTo>
                  <a:pt x="39370" y="50799"/>
                </a:lnTo>
                <a:close/>
              </a:path>
              <a:path w="60960" h="357504">
                <a:moveTo>
                  <a:pt x="30480" y="0"/>
                </a:moveTo>
                <a:lnTo>
                  <a:pt x="0" y="60959"/>
                </a:lnTo>
                <a:lnTo>
                  <a:pt x="21590" y="60959"/>
                </a:lnTo>
                <a:lnTo>
                  <a:pt x="21590" y="50799"/>
                </a:lnTo>
                <a:lnTo>
                  <a:pt x="55880" y="50799"/>
                </a:lnTo>
                <a:lnTo>
                  <a:pt x="30480" y="0"/>
                </a:lnTo>
                <a:close/>
              </a:path>
              <a:path w="60960" h="357504">
                <a:moveTo>
                  <a:pt x="55880" y="50799"/>
                </a:moveTo>
                <a:lnTo>
                  <a:pt x="39370" y="50799"/>
                </a:lnTo>
                <a:lnTo>
                  <a:pt x="39370" y="60959"/>
                </a:lnTo>
                <a:lnTo>
                  <a:pt x="60960" y="60959"/>
                </a:lnTo>
                <a:lnTo>
                  <a:pt x="55880" y="50799"/>
                </a:lnTo>
                <a:close/>
              </a:path>
            </a:pathLst>
          </a:custGeom>
          <a:solidFill>
            <a:srgbClr val="4472C4"/>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6251089" y="5688279"/>
            <a:ext cx="60960" cy="357505"/>
          </a:xfrm>
          <a:custGeom>
            <a:avLst/>
            <a:gdLst/>
            <a:ahLst/>
            <a:cxnLst/>
            <a:rect l="l" t="t" r="r" b="b"/>
            <a:pathLst>
              <a:path w="60960" h="357504">
                <a:moveTo>
                  <a:pt x="39370" y="50799"/>
                </a:moveTo>
                <a:lnTo>
                  <a:pt x="21590" y="50799"/>
                </a:lnTo>
                <a:lnTo>
                  <a:pt x="21590" y="356996"/>
                </a:lnTo>
                <a:lnTo>
                  <a:pt x="39370" y="356996"/>
                </a:lnTo>
                <a:lnTo>
                  <a:pt x="39370" y="50799"/>
                </a:lnTo>
                <a:close/>
              </a:path>
              <a:path w="60960" h="357504">
                <a:moveTo>
                  <a:pt x="30480" y="0"/>
                </a:moveTo>
                <a:lnTo>
                  <a:pt x="0" y="60959"/>
                </a:lnTo>
                <a:lnTo>
                  <a:pt x="21590" y="60959"/>
                </a:lnTo>
                <a:lnTo>
                  <a:pt x="21590" y="50799"/>
                </a:lnTo>
                <a:lnTo>
                  <a:pt x="55880" y="50799"/>
                </a:lnTo>
                <a:lnTo>
                  <a:pt x="30480" y="0"/>
                </a:lnTo>
                <a:close/>
              </a:path>
              <a:path w="60960" h="357504">
                <a:moveTo>
                  <a:pt x="55880" y="50799"/>
                </a:moveTo>
                <a:lnTo>
                  <a:pt x="39370" y="50799"/>
                </a:lnTo>
                <a:lnTo>
                  <a:pt x="39370" y="60959"/>
                </a:lnTo>
                <a:lnTo>
                  <a:pt x="60960" y="60959"/>
                </a:lnTo>
                <a:lnTo>
                  <a:pt x="55880" y="50799"/>
                </a:lnTo>
                <a:close/>
              </a:path>
            </a:pathLst>
          </a:custGeom>
          <a:solidFill>
            <a:srgbClr val="4472C4"/>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6621039" y="5675584"/>
            <a:ext cx="60960" cy="357505"/>
          </a:xfrm>
          <a:custGeom>
            <a:avLst/>
            <a:gdLst/>
            <a:ahLst/>
            <a:cxnLst/>
            <a:rect l="l" t="t" r="r" b="b"/>
            <a:pathLst>
              <a:path w="60959" h="357504">
                <a:moveTo>
                  <a:pt x="39370" y="50799"/>
                </a:moveTo>
                <a:lnTo>
                  <a:pt x="21590" y="50799"/>
                </a:lnTo>
                <a:lnTo>
                  <a:pt x="21590" y="356996"/>
                </a:lnTo>
                <a:lnTo>
                  <a:pt x="39370" y="356996"/>
                </a:lnTo>
                <a:lnTo>
                  <a:pt x="39370" y="50799"/>
                </a:lnTo>
                <a:close/>
              </a:path>
              <a:path w="60959" h="357504">
                <a:moveTo>
                  <a:pt x="30480" y="0"/>
                </a:moveTo>
                <a:lnTo>
                  <a:pt x="0" y="60959"/>
                </a:lnTo>
                <a:lnTo>
                  <a:pt x="21590" y="60959"/>
                </a:lnTo>
                <a:lnTo>
                  <a:pt x="21590" y="50799"/>
                </a:lnTo>
                <a:lnTo>
                  <a:pt x="55880" y="50799"/>
                </a:lnTo>
                <a:lnTo>
                  <a:pt x="30480" y="0"/>
                </a:lnTo>
                <a:close/>
              </a:path>
              <a:path w="60959" h="357504">
                <a:moveTo>
                  <a:pt x="55880" y="50799"/>
                </a:moveTo>
                <a:lnTo>
                  <a:pt x="39370" y="50799"/>
                </a:lnTo>
                <a:lnTo>
                  <a:pt x="39370" y="60959"/>
                </a:lnTo>
                <a:lnTo>
                  <a:pt x="60960" y="60959"/>
                </a:lnTo>
                <a:lnTo>
                  <a:pt x="55880" y="50799"/>
                </a:lnTo>
                <a:close/>
              </a:path>
            </a:pathLst>
          </a:custGeom>
          <a:solidFill>
            <a:srgbClr val="4472C4"/>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6998513" y="5675584"/>
            <a:ext cx="60960" cy="357505"/>
          </a:xfrm>
          <a:custGeom>
            <a:avLst/>
            <a:gdLst/>
            <a:ahLst/>
            <a:cxnLst/>
            <a:rect l="l" t="t" r="r" b="b"/>
            <a:pathLst>
              <a:path w="60959" h="357504">
                <a:moveTo>
                  <a:pt x="39370" y="50799"/>
                </a:moveTo>
                <a:lnTo>
                  <a:pt x="21590" y="50799"/>
                </a:lnTo>
                <a:lnTo>
                  <a:pt x="21590" y="356996"/>
                </a:lnTo>
                <a:lnTo>
                  <a:pt x="39370" y="356996"/>
                </a:lnTo>
                <a:lnTo>
                  <a:pt x="39370" y="50799"/>
                </a:lnTo>
                <a:close/>
              </a:path>
              <a:path w="60959" h="357504">
                <a:moveTo>
                  <a:pt x="30480" y="0"/>
                </a:moveTo>
                <a:lnTo>
                  <a:pt x="0" y="60959"/>
                </a:lnTo>
                <a:lnTo>
                  <a:pt x="21590" y="60959"/>
                </a:lnTo>
                <a:lnTo>
                  <a:pt x="21590" y="50799"/>
                </a:lnTo>
                <a:lnTo>
                  <a:pt x="55880" y="50799"/>
                </a:lnTo>
                <a:lnTo>
                  <a:pt x="30480" y="0"/>
                </a:lnTo>
                <a:close/>
              </a:path>
              <a:path w="60959" h="357504">
                <a:moveTo>
                  <a:pt x="55880" y="50799"/>
                </a:moveTo>
                <a:lnTo>
                  <a:pt x="39370" y="50799"/>
                </a:lnTo>
                <a:lnTo>
                  <a:pt x="39370" y="60959"/>
                </a:lnTo>
                <a:lnTo>
                  <a:pt x="60960" y="60959"/>
                </a:lnTo>
                <a:lnTo>
                  <a:pt x="55880" y="50799"/>
                </a:lnTo>
                <a:close/>
              </a:path>
            </a:pathLst>
          </a:custGeom>
          <a:solidFill>
            <a:srgbClr val="4472C4"/>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txBox="1"/>
          <p:nvPr/>
        </p:nvSpPr>
        <p:spPr>
          <a:xfrm>
            <a:off x="4584479" y="6070600"/>
            <a:ext cx="382587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these</a:t>
            </a:r>
            <a:r>
              <a:rPr sz="1900" spc="10" dirty="0">
                <a:latin typeface="Times New Roman"/>
                <a:cs typeface="Times New Roman"/>
              </a:rPr>
              <a:t> </a:t>
            </a:r>
            <a:r>
              <a:rPr sz="1900" dirty="0">
                <a:latin typeface="Times New Roman"/>
                <a:cs typeface="Times New Roman"/>
              </a:rPr>
              <a:t>data</a:t>
            </a:r>
            <a:r>
              <a:rPr sz="1900" spc="15" dirty="0">
                <a:latin typeface="Times New Roman"/>
                <a:cs typeface="Times New Roman"/>
              </a:rPr>
              <a:t> </a:t>
            </a:r>
            <a:r>
              <a:rPr sz="1900" dirty="0">
                <a:latin typeface="Times New Roman"/>
                <a:cs typeface="Times New Roman"/>
              </a:rPr>
              <a:t>points</a:t>
            </a:r>
            <a:r>
              <a:rPr sz="1900" spc="30" dirty="0">
                <a:latin typeface="Times New Roman"/>
                <a:cs typeface="Times New Roman"/>
              </a:rPr>
              <a:t> </a:t>
            </a:r>
            <a:r>
              <a:rPr sz="1900" dirty="0">
                <a:latin typeface="Times New Roman"/>
                <a:cs typeface="Times New Roman"/>
              </a:rPr>
              <a:t>are</a:t>
            </a:r>
            <a:r>
              <a:rPr sz="1900" spc="20" dirty="0">
                <a:latin typeface="Times New Roman"/>
                <a:cs typeface="Times New Roman"/>
              </a:rPr>
              <a:t> </a:t>
            </a:r>
            <a:r>
              <a:rPr sz="1900" dirty="0">
                <a:latin typeface="Times New Roman"/>
                <a:cs typeface="Times New Roman"/>
              </a:rPr>
              <a:t>in</a:t>
            </a:r>
            <a:r>
              <a:rPr sz="1900" spc="25" dirty="0">
                <a:latin typeface="Times New Roman"/>
                <a:cs typeface="Times New Roman"/>
              </a:rPr>
              <a:t> </a:t>
            </a:r>
            <a:r>
              <a:rPr sz="1900" dirty="0">
                <a:latin typeface="Times New Roman"/>
                <a:cs typeface="Times New Roman"/>
              </a:rPr>
              <a:t>the</a:t>
            </a:r>
            <a:r>
              <a:rPr sz="1900" spc="20" dirty="0">
                <a:latin typeface="Times New Roman"/>
                <a:cs typeface="Times New Roman"/>
              </a:rPr>
              <a:t> </a:t>
            </a:r>
            <a:r>
              <a:rPr sz="1900" spc="-10" dirty="0">
                <a:latin typeface="Times New Roman"/>
                <a:cs typeface="Times New Roman"/>
              </a:rPr>
              <a:t>subproblem</a:t>
            </a:r>
            <a:endParaRPr sz="1900">
              <a:latin typeface="Times New Roman"/>
              <a:cs typeface="Times New Roman"/>
            </a:endParaRPr>
          </a:p>
        </p:txBody>
      </p:sp>
      <p:sp>
        <p:nvSpPr>
          <p:cNvPr id="19" name="object 19">
            <a:extLst>
              <a:ext uri="{C183D7F6-B498-43B3-948B-1728B52AA6E4}">
                <adec:decorative xmlns:adec="http://schemas.microsoft.com/office/drawing/2017/decorative" val="1"/>
              </a:ext>
            </a:extLst>
          </p:cNvPr>
          <p:cNvSpPr txBox="1"/>
          <p:nvPr/>
        </p:nvSpPr>
        <p:spPr>
          <a:xfrm>
            <a:off x="6845218" y="4787366"/>
            <a:ext cx="1895475" cy="314960"/>
          </a:xfrm>
          <a:prstGeom prst="rect">
            <a:avLst/>
          </a:prstGeom>
        </p:spPr>
        <p:txBody>
          <a:bodyPr vert="horz" wrap="square" lIns="0" tIns="12700" rIns="0" bIns="0" rtlCol="0">
            <a:spAutoFit/>
          </a:bodyPr>
          <a:lstStyle/>
          <a:p>
            <a:pPr marL="12700">
              <a:lnSpc>
                <a:spcPct val="100000"/>
              </a:lnSpc>
              <a:spcBef>
                <a:spcPts val="100"/>
              </a:spcBef>
            </a:pPr>
            <a:r>
              <a:rPr sz="1900" spc="-10" dirty="0">
                <a:latin typeface="Times New Roman"/>
                <a:cs typeface="Times New Roman"/>
              </a:rPr>
              <a:t>[1,1,1,1,1,1,1,1,…]</a:t>
            </a:r>
            <a:endParaRPr sz="1900">
              <a:latin typeface="Times New Roman"/>
              <a:cs typeface="Times New Roman"/>
            </a:endParaRPr>
          </a:p>
        </p:txBody>
      </p:sp>
      <p:sp>
        <p:nvSpPr>
          <p:cNvPr id="20" name="object 20">
            <a:extLst>
              <a:ext uri="{C183D7F6-B498-43B3-948B-1728B52AA6E4}">
                <adec:decorative xmlns:adec="http://schemas.microsoft.com/office/drawing/2017/decorative" val="1"/>
              </a:ext>
            </a:extLst>
          </p:cNvPr>
          <p:cNvSpPr txBox="1"/>
          <p:nvPr/>
        </p:nvSpPr>
        <p:spPr>
          <a:xfrm>
            <a:off x="7750093" y="5323776"/>
            <a:ext cx="1895475" cy="314960"/>
          </a:xfrm>
          <a:prstGeom prst="rect">
            <a:avLst/>
          </a:prstGeom>
        </p:spPr>
        <p:txBody>
          <a:bodyPr vert="horz" wrap="square" lIns="0" tIns="12700" rIns="0" bIns="0" rtlCol="0">
            <a:spAutoFit/>
          </a:bodyPr>
          <a:lstStyle/>
          <a:p>
            <a:pPr marL="12700">
              <a:lnSpc>
                <a:spcPct val="100000"/>
              </a:lnSpc>
              <a:spcBef>
                <a:spcPts val="100"/>
              </a:spcBef>
            </a:pPr>
            <a:r>
              <a:rPr sz="1900" spc="-10" dirty="0">
                <a:latin typeface="Times New Roman"/>
                <a:cs typeface="Times New Roman"/>
              </a:rPr>
              <a:t>[0,1,0,0,1,0,1,0,…]</a:t>
            </a:r>
            <a:endParaRPr sz="1900">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object 5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Generalized</a:t>
            </a:r>
            <a:r>
              <a:rPr sz="1900" spc="30" dirty="0">
                <a:latin typeface="Times New Roman"/>
                <a:cs typeface="Times New Roman"/>
              </a:rPr>
              <a:t> </a:t>
            </a:r>
            <a:r>
              <a:rPr sz="1900" dirty="0">
                <a:latin typeface="Times New Roman"/>
                <a:cs typeface="Times New Roman"/>
              </a:rPr>
              <a:t>Optimal</a:t>
            </a:r>
            <a:r>
              <a:rPr sz="1900" spc="30" dirty="0">
                <a:latin typeface="Times New Roman"/>
                <a:cs typeface="Times New Roman"/>
              </a:rPr>
              <a:t> </a:t>
            </a:r>
            <a:r>
              <a:rPr sz="1900" dirty="0">
                <a:latin typeface="Times New Roman"/>
                <a:cs typeface="Times New Roman"/>
              </a:rPr>
              <a:t>Sparse</a:t>
            </a:r>
            <a:r>
              <a:rPr sz="1900" spc="40" dirty="0">
                <a:latin typeface="Times New Roman"/>
                <a:cs typeface="Times New Roman"/>
              </a:rPr>
              <a:t> </a:t>
            </a:r>
            <a:r>
              <a:rPr sz="1900" dirty="0">
                <a:latin typeface="Times New Roman"/>
                <a:cs typeface="Times New Roman"/>
              </a:rPr>
              <a:t>Decision</a:t>
            </a:r>
            <a:r>
              <a:rPr sz="1900" spc="5" dirty="0">
                <a:latin typeface="Times New Roman"/>
                <a:cs typeface="Times New Roman"/>
              </a:rPr>
              <a:t> </a:t>
            </a:r>
            <a:r>
              <a:rPr sz="1900" dirty="0">
                <a:latin typeface="Times New Roman"/>
                <a:cs typeface="Times New Roman"/>
              </a:rPr>
              <a:t>Trees</a:t>
            </a:r>
            <a:r>
              <a:rPr sz="1900" spc="45" dirty="0">
                <a:latin typeface="Times New Roman"/>
                <a:cs typeface="Times New Roman"/>
              </a:rPr>
              <a:t> </a:t>
            </a:r>
            <a:r>
              <a:rPr sz="1900" spc="-10" dirty="0">
                <a:latin typeface="Times New Roman"/>
                <a:cs typeface="Times New Roman"/>
              </a:rPr>
              <a:t>(GOSDT)</a:t>
            </a:r>
            <a:endParaRPr sz="1900" dirty="0">
              <a:latin typeface="Times New Roman"/>
              <a:cs typeface="Times New Roman"/>
            </a:endParaRPr>
          </a:p>
        </p:txBody>
      </p:sp>
      <p:grpSp>
        <p:nvGrpSpPr>
          <p:cNvPr id="2" name="object 2">
            <a:extLst>
              <a:ext uri="{C183D7F6-B498-43B3-948B-1728B52AA6E4}">
                <adec:decorative xmlns:adec="http://schemas.microsoft.com/office/drawing/2017/decorative" val="1"/>
              </a:ext>
            </a:extLst>
          </p:cNvPr>
          <p:cNvGrpSpPr/>
          <p:nvPr/>
        </p:nvGrpSpPr>
        <p:grpSpPr>
          <a:xfrm>
            <a:off x="4907305" y="3131632"/>
            <a:ext cx="3396615" cy="1327785"/>
            <a:chOff x="4907305" y="3131632"/>
            <a:chExt cx="3396615" cy="1327785"/>
          </a:xfrm>
        </p:grpSpPr>
        <p:pic>
          <p:nvPicPr>
            <p:cNvPr id="3" name="object 3"/>
            <p:cNvPicPr/>
            <p:nvPr/>
          </p:nvPicPr>
          <p:blipFill>
            <a:blip r:embed="rId2" cstate="print"/>
            <a:stretch>
              <a:fillRect/>
            </a:stretch>
          </p:blipFill>
          <p:spPr>
            <a:xfrm>
              <a:off x="6586620" y="3131632"/>
              <a:ext cx="191220" cy="191220"/>
            </a:xfrm>
            <a:prstGeom prst="rect">
              <a:avLst/>
            </a:prstGeom>
          </p:spPr>
        </p:pic>
        <p:sp>
          <p:nvSpPr>
            <p:cNvPr id="4" name="object 4"/>
            <p:cNvSpPr/>
            <p:nvPr/>
          </p:nvSpPr>
          <p:spPr>
            <a:xfrm>
              <a:off x="5066720" y="3227232"/>
              <a:ext cx="1525270" cy="254635"/>
            </a:xfrm>
            <a:custGeom>
              <a:avLst/>
              <a:gdLst/>
              <a:ahLst/>
              <a:cxnLst/>
              <a:rect l="l" t="t" r="r" b="b"/>
              <a:pathLst>
                <a:path w="1525270" h="254635">
                  <a:moveTo>
                    <a:pt x="1524980" y="0"/>
                  </a:moveTo>
                  <a:lnTo>
                    <a:pt x="0" y="254377"/>
                  </a:lnTo>
                </a:path>
              </a:pathLst>
            </a:custGeom>
            <a:ln w="5080">
              <a:solidFill>
                <a:srgbClr val="4472C4"/>
              </a:solidFill>
            </a:ln>
          </p:spPr>
          <p:txBody>
            <a:bodyPr wrap="square" lIns="0" tIns="0" rIns="0" bIns="0" rtlCol="0"/>
            <a:lstStyle/>
            <a:p>
              <a:endParaRPr/>
            </a:p>
          </p:txBody>
        </p:sp>
        <p:pic>
          <p:nvPicPr>
            <p:cNvPr id="5" name="object 5"/>
            <p:cNvPicPr/>
            <p:nvPr/>
          </p:nvPicPr>
          <p:blipFill>
            <a:blip r:embed="rId3" cstate="print"/>
            <a:stretch>
              <a:fillRect/>
            </a:stretch>
          </p:blipFill>
          <p:spPr>
            <a:xfrm>
              <a:off x="4907305" y="3449984"/>
              <a:ext cx="191220" cy="191220"/>
            </a:xfrm>
            <a:prstGeom prst="rect">
              <a:avLst/>
            </a:prstGeom>
          </p:spPr>
        </p:pic>
        <p:pic>
          <p:nvPicPr>
            <p:cNvPr id="6" name="object 6"/>
            <p:cNvPicPr/>
            <p:nvPr/>
          </p:nvPicPr>
          <p:blipFill>
            <a:blip r:embed="rId4" cstate="print"/>
            <a:stretch>
              <a:fillRect/>
            </a:stretch>
          </p:blipFill>
          <p:spPr>
            <a:xfrm>
              <a:off x="5620482" y="3699038"/>
              <a:ext cx="191220" cy="191220"/>
            </a:xfrm>
            <a:prstGeom prst="rect">
              <a:avLst/>
            </a:prstGeom>
          </p:spPr>
        </p:pic>
        <p:sp>
          <p:nvSpPr>
            <p:cNvPr id="7" name="object 7"/>
            <p:cNvSpPr/>
            <p:nvPr/>
          </p:nvSpPr>
          <p:spPr>
            <a:xfrm>
              <a:off x="5779982" y="3291238"/>
              <a:ext cx="838835" cy="440055"/>
            </a:xfrm>
            <a:custGeom>
              <a:avLst/>
              <a:gdLst/>
              <a:ahLst/>
              <a:cxnLst/>
              <a:rect l="l" t="t" r="r" b="b"/>
              <a:pathLst>
                <a:path w="838834" h="440054">
                  <a:moveTo>
                    <a:pt x="838230" y="0"/>
                  </a:moveTo>
                  <a:lnTo>
                    <a:pt x="0" y="439447"/>
                  </a:lnTo>
                </a:path>
              </a:pathLst>
            </a:custGeom>
            <a:ln w="5080">
              <a:solidFill>
                <a:srgbClr val="4472C4"/>
              </a:solidFill>
            </a:ln>
          </p:spPr>
          <p:txBody>
            <a:bodyPr wrap="square" lIns="0" tIns="0" rIns="0" bIns="0" rtlCol="0"/>
            <a:lstStyle/>
            <a:p>
              <a:endParaRPr/>
            </a:p>
          </p:txBody>
        </p:sp>
        <p:pic>
          <p:nvPicPr>
            <p:cNvPr id="8" name="object 8"/>
            <p:cNvPicPr/>
            <p:nvPr/>
          </p:nvPicPr>
          <p:blipFill>
            <a:blip r:embed="rId4" cstate="print"/>
            <a:stretch>
              <a:fillRect/>
            </a:stretch>
          </p:blipFill>
          <p:spPr>
            <a:xfrm>
              <a:off x="7004296" y="3679063"/>
              <a:ext cx="191220" cy="191220"/>
            </a:xfrm>
            <a:prstGeom prst="rect">
              <a:avLst/>
            </a:prstGeom>
          </p:spPr>
        </p:pic>
        <p:sp>
          <p:nvSpPr>
            <p:cNvPr id="9" name="object 9"/>
            <p:cNvSpPr/>
            <p:nvPr/>
          </p:nvSpPr>
          <p:spPr>
            <a:xfrm>
              <a:off x="6746225" y="3291238"/>
              <a:ext cx="354330" cy="393065"/>
            </a:xfrm>
            <a:custGeom>
              <a:avLst/>
              <a:gdLst/>
              <a:ahLst/>
              <a:cxnLst/>
              <a:rect l="l" t="t" r="r" b="b"/>
              <a:pathLst>
                <a:path w="354329" h="393064">
                  <a:moveTo>
                    <a:pt x="0" y="0"/>
                  </a:moveTo>
                  <a:lnTo>
                    <a:pt x="353713" y="392954"/>
                  </a:lnTo>
                </a:path>
              </a:pathLst>
            </a:custGeom>
            <a:ln w="5080">
              <a:solidFill>
                <a:srgbClr val="4472C4"/>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5138800" y="4197611"/>
              <a:ext cx="191220" cy="191220"/>
            </a:xfrm>
            <a:prstGeom prst="rect">
              <a:avLst/>
            </a:prstGeom>
          </p:spPr>
        </p:pic>
        <p:sp>
          <p:nvSpPr>
            <p:cNvPr id="11" name="object 11"/>
            <p:cNvSpPr/>
            <p:nvPr/>
          </p:nvSpPr>
          <p:spPr>
            <a:xfrm>
              <a:off x="5234346" y="3858643"/>
              <a:ext cx="417830" cy="344170"/>
            </a:xfrm>
            <a:custGeom>
              <a:avLst/>
              <a:gdLst/>
              <a:ahLst/>
              <a:cxnLst/>
              <a:rect l="l" t="t" r="r" b="b"/>
              <a:pathLst>
                <a:path w="417829" h="344170">
                  <a:moveTo>
                    <a:pt x="417728" y="0"/>
                  </a:moveTo>
                  <a:lnTo>
                    <a:pt x="0" y="344090"/>
                  </a:lnTo>
                </a:path>
              </a:pathLst>
            </a:custGeom>
            <a:ln w="5080">
              <a:solidFill>
                <a:srgbClr val="4472C4"/>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5801519" y="4222641"/>
              <a:ext cx="191220" cy="191220"/>
            </a:xfrm>
            <a:prstGeom prst="rect">
              <a:avLst/>
            </a:prstGeom>
          </p:spPr>
        </p:pic>
        <p:sp>
          <p:nvSpPr>
            <p:cNvPr id="13" name="object 13"/>
            <p:cNvSpPr/>
            <p:nvPr/>
          </p:nvSpPr>
          <p:spPr>
            <a:xfrm>
              <a:off x="5716081" y="3885156"/>
              <a:ext cx="181610" cy="342900"/>
            </a:xfrm>
            <a:custGeom>
              <a:avLst/>
              <a:gdLst/>
              <a:ahLst/>
              <a:cxnLst/>
              <a:rect l="l" t="t" r="r" b="b"/>
              <a:pathLst>
                <a:path w="181610" h="342900">
                  <a:moveTo>
                    <a:pt x="0" y="0"/>
                  </a:moveTo>
                  <a:lnTo>
                    <a:pt x="181059" y="342609"/>
                  </a:lnTo>
                </a:path>
              </a:pathLst>
            </a:custGeom>
            <a:ln w="5080">
              <a:solidFill>
                <a:srgbClr val="4472C4"/>
              </a:solidFill>
            </a:ln>
          </p:spPr>
          <p:txBody>
            <a:bodyPr wrap="square" lIns="0" tIns="0" rIns="0" bIns="0" rtlCol="0"/>
            <a:lstStyle/>
            <a:p>
              <a:endParaRPr/>
            </a:p>
          </p:txBody>
        </p:sp>
        <p:pic>
          <p:nvPicPr>
            <p:cNvPr id="14" name="object 14"/>
            <p:cNvPicPr/>
            <p:nvPr/>
          </p:nvPicPr>
          <p:blipFill>
            <a:blip r:embed="rId7" cstate="print"/>
            <a:stretch>
              <a:fillRect/>
            </a:stretch>
          </p:blipFill>
          <p:spPr>
            <a:xfrm>
              <a:off x="7041282" y="4267585"/>
              <a:ext cx="191220" cy="191220"/>
            </a:xfrm>
            <a:prstGeom prst="rect">
              <a:avLst/>
            </a:prstGeom>
          </p:spPr>
        </p:pic>
        <p:sp>
          <p:nvSpPr>
            <p:cNvPr id="15" name="object 15"/>
            <p:cNvSpPr/>
            <p:nvPr/>
          </p:nvSpPr>
          <p:spPr>
            <a:xfrm>
              <a:off x="7099895" y="3865180"/>
              <a:ext cx="37465" cy="407670"/>
            </a:xfrm>
            <a:custGeom>
              <a:avLst/>
              <a:gdLst/>
              <a:ahLst/>
              <a:cxnLst/>
              <a:rect l="l" t="t" r="r" b="b"/>
              <a:pathLst>
                <a:path w="37465" h="407670">
                  <a:moveTo>
                    <a:pt x="0" y="0"/>
                  </a:moveTo>
                  <a:lnTo>
                    <a:pt x="36991" y="407535"/>
                  </a:lnTo>
                </a:path>
              </a:pathLst>
            </a:custGeom>
            <a:ln w="5080">
              <a:solidFill>
                <a:srgbClr val="4472C4"/>
              </a:solidFill>
            </a:ln>
          </p:spPr>
          <p:txBody>
            <a:bodyPr wrap="square" lIns="0" tIns="0" rIns="0" bIns="0" rtlCol="0"/>
            <a:lstStyle/>
            <a:p>
              <a:endParaRPr/>
            </a:p>
          </p:txBody>
        </p:sp>
        <p:pic>
          <p:nvPicPr>
            <p:cNvPr id="16" name="object 16"/>
            <p:cNvPicPr/>
            <p:nvPr/>
          </p:nvPicPr>
          <p:blipFill>
            <a:blip r:embed="rId7" cstate="print"/>
            <a:stretch>
              <a:fillRect/>
            </a:stretch>
          </p:blipFill>
          <p:spPr>
            <a:xfrm>
              <a:off x="8112451" y="4247077"/>
              <a:ext cx="191220" cy="191220"/>
            </a:xfrm>
            <a:prstGeom prst="rect">
              <a:avLst/>
            </a:prstGeom>
          </p:spPr>
        </p:pic>
        <p:sp>
          <p:nvSpPr>
            <p:cNvPr id="17" name="object 17"/>
            <p:cNvSpPr/>
            <p:nvPr/>
          </p:nvSpPr>
          <p:spPr>
            <a:xfrm>
              <a:off x="7099895" y="3865180"/>
              <a:ext cx="1108710" cy="387350"/>
            </a:xfrm>
            <a:custGeom>
              <a:avLst/>
              <a:gdLst/>
              <a:ahLst/>
              <a:cxnLst/>
              <a:rect l="l" t="t" r="r" b="b"/>
              <a:pathLst>
                <a:path w="1108709" h="387350">
                  <a:moveTo>
                    <a:pt x="0" y="0"/>
                  </a:moveTo>
                  <a:lnTo>
                    <a:pt x="1108293" y="387025"/>
                  </a:lnTo>
                </a:path>
              </a:pathLst>
            </a:custGeom>
            <a:ln w="5080">
              <a:solidFill>
                <a:srgbClr val="4472C4"/>
              </a:solidFill>
            </a:ln>
          </p:spPr>
          <p:txBody>
            <a:bodyPr wrap="square" lIns="0" tIns="0" rIns="0" bIns="0" rtlCol="0"/>
            <a:lstStyle/>
            <a:p>
              <a:endParaRPr/>
            </a:p>
          </p:txBody>
        </p:sp>
      </p:grpSp>
      <p:sp>
        <p:nvSpPr>
          <p:cNvPr id="18" name="object 18">
            <a:extLst>
              <a:ext uri="{C183D7F6-B498-43B3-948B-1728B52AA6E4}">
                <adec:decorative xmlns:adec="http://schemas.microsoft.com/office/drawing/2017/decorative" val="1"/>
              </a:ext>
            </a:extLst>
          </p:cNvPr>
          <p:cNvSpPr txBox="1"/>
          <p:nvPr/>
        </p:nvSpPr>
        <p:spPr>
          <a:xfrm>
            <a:off x="5916564" y="3323844"/>
            <a:ext cx="2102485" cy="455295"/>
          </a:xfrm>
          <a:prstGeom prst="rect">
            <a:avLst/>
          </a:prstGeom>
        </p:spPr>
        <p:txBody>
          <a:bodyPr vert="horz" wrap="square" lIns="0" tIns="9525" rIns="0" bIns="0" rtlCol="0">
            <a:spAutoFit/>
          </a:bodyPr>
          <a:lstStyle/>
          <a:p>
            <a:pPr marL="12700" marR="5080">
              <a:lnSpc>
                <a:spcPct val="101400"/>
              </a:lnSpc>
              <a:spcBef>
                <a:spcPts val="75"/>
              </a:spcBef>
              <a:tabLst>
                <a:tab pos="871855" algn="l"/>
              </a:tabLst>
            </a:pPr>
            <a:r>
              <a:rPr sz="1400" dirty="0">
                <a:latin typeface="Times New Roman"/>
                <a:cs typeface="Times New Roman"/>
              </a:rPr>
              <a:t>split</a:t>
            </a:r>
            <a:r>
              <a:rPr sz="1400" spc="70" dirty="0">
                <a:latin typeface="Times New Roman"/>
                <a:cs typeface="Times New Roman"/>
              </a:rPr>
              <a:t> </a:t>
            </a:r>
            <a:r>
              <a:rPr sz="1400" spc="-25" dirty="0">
                <a:latin typeface="Times New Roman"/>
                <a:cs typeface="Times New Roman"/>
              </a:rPr>
              <a:t>on</a:t>
            </a:r>
            <a:r>
              <a:rPr sz="1400" dirty="0">
                <a:latin typeface="Times New Roman"/>
                <a:cs typeface="Times New Roman"/>
              </a:rPr>
              <a:t>	</a:t>
            </a:r>
            <a:r>
              <a:rPr sz="2100" baseline="3968" dirty="0">
                <a:latin typeface="Times New Roman"/>
                <a:cs typeface="Times New Roman"/>
              </a:rPr>
              <a:t>split</a:t>
            </a:r>
            <a:r>
              <a:rPr sz="2100" spc="60" baseline="3968" dirty="0">
                <a:latin typeface="Times New Roman"/>
                <a:cs typeface="Times New Roman"/>
              </a:rPr>
              <a:t> </a:t>
            </a:r>
            <a:r>
              <a:rPr sz="2100" baseline="3968" dirty="0">
                <a:latin typeface="Times New Roman"/>
                <a:cs typeface="Times New Roman"/>
              </a:rPr>
              <a:t>on</a:t>
            </a:r>
            <a:r>
              <a:rPr sz="2100" spc="75" baseline="3968" dirty="0">
                <a:latin typeface="Times New Roman"/>
                <a:cs typeface="Times New Roman"/>
              </a:rPr>
              <a:t> </a:t>
            </a:r>
            <a:r>
              <a:rPr sz="2100" baseline="3968" dirty="0">
                <a:latin typeface="Times New Roman"/>
                <a:cs typeface="Times New Roman"/>
              </a:rPr>
              <a:t>age</a:t>
            </a:r>
            <a:r>
              <a:rPr sz="2100" spc="75" baseline="3968" dirty="0">
                <a:latin typeface="Times New Roman"/>
                <a:cs typeface="Times New Roman"/>
              </a:rPr>
              <a:t> </a:t>
            </a:r>
            <a:r>
              <a:rPr sz="2100" baseline="3968" dirty="0">
                <a:latin typeface="Times New Roman"/>
                <a:cs typeface="Times New Roman"/>
              </a:rPr>
              <a:t>&lt;</a:t>
            </a:r>
            <a:r>
              <a:rPr sz="2100" spc="82" baseline="3968" dirty="0">
                <a:latin typeface="Times New Roman"/>
                <a:cs typeface="Times New Roman"/>
              </a:rPr>
              <a:t> </a:t>
            </a:r>
            <a:r>
              <a:rPr sz="2100" spc="-37" baseline="3968" dirty="0">
                <a:latin typeface="Times New Roman"/>
                <a:cs typeface="Times New Roman"/>
              </a:rPr>
              <a:t>26 </a:t>
            </a:r>
            <a:r>
              <a:rPr sz="1400" dirty="0">
                <a:latin typeface="Times New Roman"/>
                <a:cs typeface="Times New Roman"/>
              </a:rPr>
              <a:t>priors</a:t>
            </a:r>
            <a:r>
              <a:rPr sz="1400" spc="45" dirty="0">
                <a:latin typeface="Times New Roman"/>
                <a:cs typeface="Times New Roman"/>
              </a:rPr>
              <a:t> </a:t>
            </a:r>
            <a:r>
              <a:rPr sz="1400" dirty="0">
                <a:latin typeface="Times New Roman"/>
                <a:cs typeface="Times New Roman"/>
              </a:rPr>
              <a:t>&lt;</a:t>
            </a:r>
            <a:r>
              <a:rPr sz="1400" spc="70" dirty="0">
                <a:latin typeface="Times New Roman"/>
                <a:cs typeface="Times New Roman"/>
              </a:rPr>
              <a:t> </a:t>
            </a:r>
            <a:r>
              <a:rPr sz="1400" spc="-50" dirty="0">
                <a:latin typeface="Times New Roman"/>
                <a:cs typeface="Times New Roman"/>
              </a:rPr>
              <a:t>2</a:t>
            </a:r>
            <a:endParaRPr sz="1400">
              <a:latin typeface="Times New Roman"/>
              <a:cs typeface="Times New Roman"/>
            </a:endParaRPr>
          </a:p>
        </p:txBody>
      </p:sp>
      <p:sp>
        <p:nvSpPr>
          <p:cNvPr id="19" name="object 19">
            <a:extLst>
              <a:ext uri="{C183D7F6-B498-43B3-948B-1728B52AA6E4}">
                <adec:decorative xmlns:adec="http://schemas.microsoft.com/office/drawing/2017/decorative" val="1"/>
              </a:ext>
            </a:extLst>
          </p:cNvPr>
          <p:cNvSpPr txBox="1"/>
          <p:nvPr/>
        </p:nvSpPr>
        <p:spPr>
          <a:xfrm>
            <a:off x="5763300" y="3954678"/>
            <a:ext cx="73342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priors</a:t>
            </a:r>
            <a:r>
              <a:rPr sz="1400" spc="45" dirty="0">
                <a:latin typeface="Times New Roman"/>
                <a:cs typeface="Times New Roman"/>
              </a:rPr>
              <a:t> </a:t>
            </a:r>
            <a:r>
              <a:rPr sz="1400" dirty="0">
                <a:latin typeface="Times New Roman"/>
                <a:cs typeface="Times New Roman"/>
              </a:rPr>
              <a:t>≥</a:t>
            </a:r>
            <a:r>
              <a:rPr sz="1400" spc="70" dirty="0">
                <a:latin typeface="Times New Roman"/>
                <a:cs typeface="Times New Roman"/>
              </a:rPr>
              <a:t> </a:t>
            </a:r>
            <a:r>
              <a:rPr sz="1400" spc="-50" dirty="0">
                <a:latin typeface="Times New Roman"/>
                <a:cs typeface="Times New Roman"/>
              </a:rPr>
              <a:t>2</a:t>
            </a:r>
            <a:endParaRPr sz="1400">
              <a:latin typeface="Times New Roman"/>
              <a:cs typeface="Times New Roman"/>
            </a:endParaRPr>
          </a:p>
        </p:txBody>
      </p:sp>
      <p:sp>
        <p:nvSpPr>
          <p:cNvPr id="20" name="object 20">
            <a:extLst>
              <a:ext uri="{C183D7F6-B498-43B3-948B-1728B52AA6E4}">
                <adec:decorative xmlns:adec="http://schemas.microsoft.com/office/drawing/2017/decorative" val="1"/>
              </a:ext>
            </a:extLst>
          </p:cNvPr>
          <p:cNvSpPr txBox="1"/>
          <p:nvPr/>
        </p:nvSpPr>
        <p:spPr>
          <a:xfrm>
            <a:off x="4187459" y="3574766"/>
            <a:ext cx="1388745" cy="835660"/>
          </a:xfrm>
          <a:prstGeom prst="rect">
            <a:avLst/>
          </a:prstGeom>
        </p:spPr>
        <p:txBody>
          <a:bodyPr vert="horz" wrap="square" lIns="0" tIns="62230" rIns="0" bIns="0" rtlCol="0">
            <a:spAutoFit/>
          </a:bodyPr>
          <a:lstStyle/>
          <a:p>
            <a:pPr marR="97790" algn="ctr">
              <a:lnSpc>
                <a:spcPct val="100000"/>
              </a:lnSpc>
              <a:spcBef>
                <a:spcPts val="490"/>
              </a:spcBef>
            </a:pPr>
            <a:r>
              <a:rPr sz="1600" spc="-20" dirty="0">
                <a:latin typeface="Times New Roman"/>
                <a:cs typeface="Times New Roman"/>
              </a:rPr>
              <a:t>leaf</a:t>
            </a:r>
            <a:endParaRPr sz="1600">
              <a:latin typeface="Times New Roman"/>
              <a:cs typeface="Times New Roman"/>
            </a:endParaRPr>
          </a:p>
          <a:p>
            <a:pPr marL="652780" algn="ctr">
              <a:lnSpc>
                <a:spcPct val="100000"/>
              </a:lnSpc>
              <a:spcBef>
                <a:spcPts val="345"/>
              </a:spcBef>
            </a:pPr>
            <a:r>
              <a:rPr sz="1400" dirty="0">
                <a:latin typeface="Times New Roman"/>
                <a:cs typeface="Times New Roman"/>
              </a:rPr>
              <a:t>priors</a:t>
            </a:r>
            <a:r>
              <a:rPr sz="1400" spc="45" dirty="0">
                <a:latin typeface="Times New Roman"/>
                <a:cs typeface="Times New Roman"/>
              </a:rPr>
              <a:t> </a:t>
            </a:r>
            <a:r>
              <a:rPr sz="1400" dirty="0">
                <a:latin typeface="Times New Roman"/>
                <a:cs typeface="Times New Roman"/>
              </a:rPr>
              <a:t>&lt;</a:t>
            </a:r>
            <a:r>
              <a:rPr sz="1400" spc="70" dirty="0">
                <a:latin typeface="Times New Roman"/>
                <a:cs typeface="Times New Roman"/>
              </a:rPr>
              <a:t> </a:t>
            </a:r>
            <a:r>
              <a:rPr sz="1400" spc="-50" dirty="0">
                <a:latin typeface="Times New Roman"/>
                <a:cs typeface="Times New Roman"/>
              </a:rPr>
              <a:t>2</a:t>
            </a:r>
            <a:endParaRPr sz="1400">
              <a:latin typeface="Times New Roman"/>
              <a:cs typeface="Times New Roman"/>
            </a:endParaRPr>
          </a:p>
          <a:p>
            <a:pPr marR="458470" algn="ctr">
              <a:lnSpc>
                <a:spcPct val="100000"/>
              </a:lnSpc>
              <a:spcBef>
                <a:spcPts val="360"/>
              </a:spcBef>
            </a:pPr>
            <a:r>
              <a:rPr sz="1400" spc="-10" dirty="0">
                <a:solidFill>
                  <a:srgbClr val="C00000"/>
                </a:solidFill>
                <a:latin typeface="Times New Roman"/>
                <a:cs typeface="Times New Roman"/>
              </a:rPr>
              <a:t>[1,1,1,1,0,0]</a:t>
            </a:r>
            <a:endParaRPr sz="1400">
              <a:latin typeface="Times New Roman"/>
              <a:cs typeface="Times New Roman"/>
            </a:endParaRPr>
          </a:p>
        </p:txBody>
      </p:sp>
      <p:sp>
        <p:nvSpPr>
          <p:cNvPr id="21" name="object 21">
            <a:extLst>
              <a:ext uri="{C183D7F6-B498-43B3-948B-1728B52AA6E4}">
                <adec:decorative xmlns:adec="http://schemas.microsoft.com/office/drawing/2017/decorative" val="1"/>
              </a:ext>
            </a:extLst>
          </p:cNvPr>
          <p:cNvSpPr txBox="1"/>
          <p:nvPr/>
        </p:nvSpPr>
        <p:spPr>
          <a:xfrm>
            <a:off x="5599013" y="4497146"/>
            <a:ext cx="922655"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C00000"/>
                </a:solidFill>
                <a:latin typeface="Times New Roman"/>
                <a:cs typeface="Times New Roman"/>
              </a:rPr>
              <a:t>[0,0,0,0,1,1]</a:t>
            </a:r>
            <a:endParaRPr sz="1400">
              <a:latin typeface="Times New Roman"/>
              <a:cs typeface="Times New Roman"/>
            </a:endParaRPr>
          </a:p>
        </p:txBody>
      </p:sp>
      <p:sp>
        <p:nvSpPr>
          <p:cNvPr id="22" name="object 22">
            <a:extLst>
              <a:ext uri="{C183D7F6-B498-43B3-948B-1728B52AA6E4}">
                <adec:decorative xmlns:adec="http://schemas.microsoft.com/office/drawing/2017/decorative" val="1"/>
              </a:ext>
            </a:extLst>
          </p:cNvPr>
          <p:cNvSpPr txBox="1"/>
          <p:nvPr/>
        </p:nvSpPr>
        <p:spPr>
          <a:xfrm>
            <a:off x="6749735" y="4536795"/>
            <a:ext cx="922655"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C00000"/>
                </a:solidFill>
                <a:latin typeface="Times New Roman"/>
                <a:cs typeface="Times New Roman"/>
              </a:rPr>
              <a:t>[0,0,0,1,0,1]</a:t>
            </a:r>
            <a:endParaRPr sz="1400">
              <a:latin typeface="Times New Roman"/>
              <a:cs typeface="Times New Roman"/>
            </a:endParaRPr>
          </a:p>
        </p:txBody>
      </p:sp>
      <p:sp>
        <p:nvSpPr>
          <p:cNvPr id="23" name="object 23">
            <a:extLst>
              <a:ext uri="{C183D7F6-B498-43B3-948B-1728B52AA6E4}">
                <adec:decorative xmlns:adec="http://schemas.microsoft.com/office/drawing/2017/decorative" val="1"/>
              </a:ext>
            </a:extLst>
          </p:cNvPr>
          <p:cNvSpPr txBox="1"/>
          <p:nvPr/>
        </p:nvSpPr>
        <p:spPr>
          <a:xfrm>
            <a:off x="8432078" y="4152747"/>
            <a:ext cx="922655"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C00000"/>
                </a:solidFill>
                <a:latin typeface="Times New Roman"/>
                <a:cs typeface="Times New Roman"/>
              </a:rPr>
              <a:t>[1,1,1,0,1,0]</a:t>
            </a:r>
            <a:endParaRPr sz="1400">
              <a:latin typeface="Times New Roman"/>
              <a:cs typeface="Times New Roman"/>
            </a:endParaRPr>
          </a:p>
        </p:txBody>
      </p:sp>
      <p:sp>
        <p:nvSpPr>
          <p:cNvPr id="24" name="object 24">
            <a:extLst>
              <a:ext uri="{C183D7F6-B498-43B3-948B-1728B52AA6E4}">
                <adec:decorative xmlns:adec="http://schemas.microsoft.com/office/drawing/2017/decorative" val="1"/>
              </a:ext>
            </a:extLst>
          </p:cNvPr>
          <p:cNvSpPr txBox="1"/>
          <p:nvPr/>
        </p:nvSpPr>
        <p:spPr>
          <a:xfrm>
            <a:off x="6880595" y="3988104"/>
            <a:ext cx="65468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age</a:t>
            </a:r>
            <a:r>
              <a:rPr sz="1400" spc="40" dirty="0">
                <a:latin typeface="Times New Roman"/>
                <a:cs typeface="Times New Roman"/>
              </a:rPr>
              <a:t> </a:t>
            </a:r>
            <a:r>
              <a:rPr sz="1400" dirty="0">
                <a:latin typeface="Times New Roman"/>
                <a:cs typeface="Times New Roman"/>
              </a:rPr>
              <a:t>&lt;</a:t>
            </a:r>
            <a:r>
              <a:rPr sz="1400" spc="50" dirty="0">
                <a:latin typeface="Times New Roman"/>
                <a:cs typeface="Times New Roman"/>
              </a:rPr>
              <a:t> </a:t>
            </a:r>
            <a:r>
              <a:rPr sz="1400" spc="-25" dirty="0">
                <a:latin typeface="Times New Roman"/>
                <a:cs typeface="Times New Roman"/>
              </a:rPr>
              <a:t>26</a:t>
            </a:r>
            <a:endParaRPr sz="1400">
              <a:latin typeface="Times New Roman"/>
              <a:cs typeface="Times New Roman"/>
            </a:endParaRPr>
          </a:p>
        </p:txBody>
      </p:sp>
      <p:sp>
        <p:nvSpPr>
          <p:cNvPr id="25" name="object 25">
            <a:extLst>
              <a:ext uri="{C183D7F6-B498-43B3-948B-1728B52AA6E4}">
                <adec:decorative xmlns:adec="http://schemas.microsoft.com/office/drawing/2017/decorative" val="1"/>
              </a:ext>
            </a:extLst>
          </p:cNvPr>
          <p:cNvSpPr txBox="1"/>
          <p:nvPr/>
        </p:nvSpPr>
        <p:spPr>
          <a:xfrm>
            <a:off x="7783997" y="3936365"/>
            <a:ext cx="65151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age</a:t>
            </a:r>
            <a:r>
              <a:rPr sz="1400" spc="40" dirty="0">
                <a:latin typeface="Times New Roman"/>
                <a:cs typeface="Times New Roman"/>
              </a:rPr>
              <a:t> </a:t>
            </a:r>
            <a:r>
              <a:rPr sz="1400" dirty="0">
                <a:latin typeface="Times New Roman"/>
                <a:cs typeface="Times New Roman"/>
              </a:rPr>
              <a:t>≥</a:t>
            </a:r>
            <a:r>
              <a:rPr sz="1400" spc="50" dirty="0">
                <a:latin typeface="Times New Roman"/>
                <a:cs typeface="Times New Roman"/>
              </a:rPr>
              <a:t> </a:t>
            </a:r>
            <a:r>
              <a:rPr sz="1400" spc="-25" dirty="0">
                <a:latin typeface="Times New Roman"/>
                <a:cs typeface="Times New Roman"/>
              </a:rPr>
              <a:t>26</a:t>
            </a:r>
            <a:endParaRPr sz="1400">
              <a:latin typeface="Times New Roman"/>
              <a:cs typeface="Times New Roman"/>
            </a:endParaRPr>
          </a:p>
        </p:txBody>
      </p:sp>
      <p:sp>
        <p:nvSpPr>
          <p:cNvPr id="26" name="object 26">
            <a:extLst>
              <a:ext uri="{C183D7F6-B498-43B3-948B-1728B52AA6E4}">
                <adec:decorative xmlns:adec="http://schemas.microsoft.com/office/drawing/2017/decorative" val="0"/>
              </a:ext>
            </a:extLst>
          </p:cNvPr>
          <p:cNvSpPr txBox="1"/>
          <p:nvPr/>
        </p:nvSpPr>
        <p:spPr>
          <a:xfrm>
            <a:off x="5290335" y="2165603"/>
            <a:ext cx="2867025" cy="894080"/>
          </a:xfrm>
          <a:prstGeom prst="rect">
            <a:avLst/>
          </a:prstGeom>
        </p:spPr>
        <p:txBody>
          <a:bodyPr vert="horz" wrap="square" lIns="0" tIns="12700" rIns="0" bIns="0" rtlCol="0">
            <a:spAutoFit/>
          </a:bodyPr>
          <a:lstStyle/>
          <a:p>
            <a:pPr marL="12700">
              <a:lnSpc>
                <a:spcPct val="100000"/>
              </a:lnSpc>
              <a:spcBef>
                <a:spcPts val="100"/>
              </a:spcBef>
            </a:pPr>
            <a:r>
              <a:rPr sz="2600" spc="-10" dirty="0">
                <a:latin typeface="Times New Roman"/>
                <a:cs typeface="Times New Roman"/>
              </a:rPr>
              <a:t>Dependency</a:t>
            </a:r>
            <a:r>
              <a:rPr sz="2600" spc="-120" dirty="0">
                <a:latin typeface="Times New Roman"/>
                <a:cs typeface="Times New Roman"/>
              </a:rPr>
              <a:t> </a:t>
            </a:r>
            <a:r>
              <a:rPr sz="2600" dirty="0">
                <a:latin typeface="Times New Roman"/>
                <a:cs typeface="Times New Roman"/>
              </a:rPr>
              <a:t>Graph</a:t>
            </a:r>
            <a:r>
              <a:rPr sz="2600" spc="-105" dirty="0">
                <a:latin typeface="Times New Roman"/>
                <a:cs typeface="Times New Roman"/>
              </a:rPr>
              <a:t> </a:t>
            </a:r>
            <a:r>
              <a:rPr sz="2600" spc="-50" dirty="0">
                <a:latin typeface="Times New Roman"/>
                <a:cs typeface="Times New Roman"/>
              </a:rPr>
              <a:t>G</a:t>
            </a:r>
            <a:endParaRPr sz="2600" dirty="0">
              <a:latin typeface="Times New Roman"/>
              <a:cs typeface="Times New Roman"/>
            </a:endParaRPr>
          </a:p>
          <a:p>
            <a:pPr marL="1026160">
              <a:lnSpc>
                <a:spcPct val="100000"/>
              </a:lnSpc>
              <a:spcBef>
                <a:spcPts val="2039"/>
              </a:spcBef>
            </a:pPr>
            <a:r>
              <a:rPr sz="1400" spc="-10" dirty="0">
                <a:solidFill>
                  <a:srgbClr val="C00000"/>
                </a:solidFill>
                <a:latin typeface="Times New Roman"/>
                <a:cs typeface="Times New Roman"/>
              </a:rPr>
              <a:t>[1,1,1,1,1,1]</a:t>
            </a:r>
            <a:endParaRPr sz="1400" dirty="0">
              <a:latin typeface="Times New Roman"/>
              <a:cs typeface="Times New Roman"/>
            </a:endParaRPr>
          </a:p>
        </p:txBody>
      </p:sp>
      <p:grpSp>
        <p:nvGrpSpPr>
          <p:cNvPr id="27" name="object 27">
            <a:extLst>
              <a:ext uri="{C183D7F6-B498-43B3-948B-1728B52AA6E4}">
                <adec:decorative xmlns:adec="http://schemas.microsoft.com/office/drawing/2017/decorative" val="1"/>
              </a:ext>
            </a:extLst>
          </p:cNvPr>
          <p:cNvGrpSpPr/>
          <p:nvPr/>
        </p:nvGrpSpPr>
        <p:grpSpPr>
          <a:xfrm>
            <a:off x="4127374" y="4354676"/>
            <a:ext cx="1045844" cy="1297305"/>
            <a:chOff x="4127374" y="4354676"/>
            <a:chExt cx="1045844" cy="1297305"/>
          </a:xfrm>
        </p:grpSpPr>
        <p:pic>
          <p:nvPicPr>
            <p:cNvPr id="28" name="object 28"/>
            <p:cNvPicPr/>
            <p:nvPr/>
          </p:nvPicPr>
          <p:blipFill>
            <a:blip r:embed="rId4" cstate="print"/>
            <a:stretch>
              <a:fillRect/>
            </a:stretch>
          </p:blipFill>
          <p:spPr>
            <a:xfrm>
              <a:off x="4609056" y="4937034"/>
              <a:ext cx="191220" cy="191220"/>
            </a:xfrm>
            <a:prstGeom prst="rect">
              <a:avLst/>
            </a:prstGeom>
          </p:spPr>
        </p:pic>
        <p:sp>
          <p:nvSpPr>
            <p:cNvPr id="29" name="object 29"/>
            <p:cNvSpPr/>
            <p:nvPr/>
          </p:nvSpPr>
          <p:spPr>
            <a:xfrm>
              <a:off x="4768611" y="4357216"/>
              <a:ext cx="401955" cy="611505"/>
            </a:xfrm>
            <a:custGeom>
              <a:avLst/>
              <a:gdLst/>
              <a:ahLst/>
              <a:cxnLst/>
              <a:rect l="l" t="t" r="r" b="b"/>
              <a:pathLst>
                <a:path w="401954" h="611504">
                  <a:moveTo>
                    <a:pt x="401780" y="0"/>
                  </a:moveTo>
                  <a:lnTo>
                    <a:pt x="0" y="611487"/>
                  </a:lnTo>
                </a:path>
              </a:pathLst>
            </a:custGeom>
            <a:ln w="5080">
              <a:solidFill>
                <a:srgbClr val="4472C4"/>
              </a:solidFill>
            </a:ln>
          </p:spPr>
          <p:txBody>
            <a:bodyPr wrap="square" lIns="0" tIns="0" rIns="0" bIns="0" rtlCol="0"/>
            <a:lstStyle/>
            <a:p>
              <a:endParaRPr/>
            </a:p>
          </p:txBody>
        </p:sp>
        <p:pic>
          <p:nvPicPr>
            <p:cNvPr id="30" name="object 30"/>
            <p:cNvPicPr/>
            <p:nvPr/>
          </p:nvPicPr>
          <p:blipFill>
            <a:blip r:embed="rId6" cstate="print"/>
            <a:stretch>
              <a:fillRect/>
            </a:stretch>
          </p:blipFill>
          <p:spPr>
            <a:xfrm>
              <a:off x="4127374" y="5435605"/>
              <a:ext cx="191220" cy="191220"/>
            </a:xfrm>
            <a:prstGeom prst="rect">
              <a:avLst/>
            </a:prstGeom>
          </p:spPr>
        </p:pic>
        <p:sp>
          <p:nvSpPr>
            <p:cNvPr id="31" name="object 31"/>
            <p:cNvSpPr/>
            <p:nvPr/>
          </p:nvSpPr>
          <p:spPr>
            <a:xfrm>
              <a:off x="4222921" y="5096639"/>
              <a:ext cx="417830" cy="344170"/>
            </a:xfrm>
            <a:custGeom>
              <a:avLst/>
              <a:gdLst/>
              <a:ahLst/>
              <a:cxnLst/>
              <a:rect l="l" t="t" r="r" b="b"/>
              <a:pathLst>
                <a:path w="417829" h="344170">
                  <a:moveTo>
                    <a:pt x="417728" y="0"/>
                  </a:moveTo>
                  <a:lnTo>
                    <a:pt x="0" y="344090"/>
                  </a:lnTo>
                </a:path>
              </a:pathLst>
            </a:custGeom>
            <a:ln w="5080">
              <a:solidFill>
                <a:srgbClr val="4472C4"/>
              </a:solidFill>
            </a:ln>
          </p:spPr>
          <p:txBody>
            <a:bodyPr wrap="square" lIns="0" tIns="0" rIns="0" bIns="0" rtlCol="0"/>
            <a:lstStyle/>
            <a:p>
              <a:endParaRPr/>
            </a:p>
          </p:txBody>
        </p:sp>
        <p:pic>
          <p:nvPicPr>
            <p:cNvPr id="32" name="object 32"/>
            <p:cNvPicPr/>
            <p:nvPr/>
          </p:nvPicPr>
          <p:blipFill>
            <a:blip r:embed="rId6" cstate="print"/>
            <a:stretch>
              <a:fillRect/>
            </a:stretch>
          </p:blipFill>
          <p:spPr>
            <a:xfrm>
              <a:off x="4790093" y="5460637"/>
              <a:ext cx="191220" cy="191220"/>
            </a:xfrm>
            <a:prstGeom prst="rect">
              <a:avLst/>
            </a:prstGeom>
          </p:spPr>
        </p:pic>
        <p:sp>
          <p:nvSpPr>
            <p:cNvPr id="33" name="object 33"/>
            <p:cNvSpPr/>
            <p:nvPr/>
          </p:nvSpPr>
          <p:spPr>
            <a:xfrm>
              <a:off x="4704656" y="5123152"/>
              <a:ext cx="181610" cy="342900"/>
            </a:xfrm>
            <a:custGeom>
              <a:avLst/>
              <a:gdLst/>
              <a:ahLst/>
              <a:cxnLst/>
              <a:rect l="l" t="t" r="r" b="b"/>
              <a:pathLst>
                <a:path w="181610" h="342900">
                  <a:moveTo>
                    <a:pt x="0" y="0"/>
                  </a:moveTo>
                  <a:lnTo>
                    <a:pt x="181059" y="342609"/>
                  </a:lnTo>
                </a:path>
              </a:pathLst>
            </a:custGeom>
            <a:ln w="5080">
              <a:solidFill>
                <a:srgbClr val="4472C4"/>
              </a:solidFill>
            </a:ln>
          </p:spPr>
          <p:txBody>
            <a:bodyPr wrap="square" lIns="0" tIns="0" rIns="0" bIns="0" rtlCol="0"/>
            <a:lstStyle/>
            <a:p>
              <a:endParaRPr/>
            </a:p>
          </p:txBody>
        </p:sp>
      </p:grpSp>
      <p:sp>
        <p:nvSpPr>
          <p:cNvPr id="34" name="object 34">
            <a:extLst>
              <a:ext uri="{C183D7F6-B498-43B3-948B-1728B52AA6E4}">
                <adec:decorative xmlns:adec="http://schemas.microsoft.com/office/drawing/2017/decorative" val="1"/>
              </a:ext>
            </a:extLst>
          </p:cNvPr>
          <p:cNvSpPr txBox="1"/>
          <p:nvPr/>
        </p:nvSpPr>
        <p:spPr>
          <a:xfrm>
            <a:off x="4855626" y="4878323"/>
            <a:ext cx="124333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split</a:t>
            </a:r>
            <a:r>
              <a:rPr sz="1400" spc="40" dirty="0">
                <a:latin typeface="Times New Roman"/>
                <a:cs typeface="Times New Roman"/>
              </a:rPr>
              <a:t> </a:t>
            </a:r>
            <a:r>
              <a:rPr sz="1400" dirty="0">
                <a:latin typeface="Times New Roman"/>
                <a:cs typeface="Times New Roman"/>
              </a:rPr>
              <a:t>on</a:t>
            </a:r>
            <a:r>
              <a:rPr sz="1400" spc="50" dirty="0">
                <a:latin typeface="Times New Roman"/>
                <a:cs typeface="Times New Roman"/>
              </a:rPr>
              <a:t> </a:t>
            </a:r>
            <a:r>
              <a:rPr sz="1400" dirty="0">
                <a:latin typeface="Times New Roman"/>
                <a:cs typeface="Times New Roman"/>
              </a:rPr>
              <a:t>age</a:t>
            </a:r>
            <a:r>
              <a:rPr sz="1400" spc="50" dirty="0">
                <a:latin typeface="Times New Roman"/>
                <a:cs typeface="Times New Roman"/>
              </a:rPr>
              <a:t> </a:t>
            </a:r>
            <a:r>
              <a:rPr sz="1400" dirty="0">
                <a:latin typeface="Times New Roman"/>
                <a:cs typeface="Times New Roman"/>
              </a:rPr>
              <a:t>&lt;</a:t>
            </a:r>
            <a:r>
              <a:rPr sz="1400" spc="55" dirty="0">
                <a:latin typeface="Times New Roman"/>
                <a:cs typeface="Times New Roman"/>
              </a:rPr>
              <a:t> </a:t>
            </a:r>
            <a:r>
              <a:rPr sz="1400" spc="-25" dirty="0">
                <a:latin typeface="Times New Roman"/>
                <a:cs typeface="Times New Roman"/>
              </a:rPr>
              <a:t>26</a:t>
            </a:r>
            <a:endParaRPr sz="1400">
              <a:latin typeface="Times New Roman"/>
              <a:cs typeface="Times New Roman"/>
            </a:endParaRPr>
          </a:p>
        </p:txBody>
      </p:sp>
      <p:sp>
        <p:nvSpPr>
          <p:cNvPr id="35" name="object 35">
            <a:extLst>
              <a:ext uri="{C183D7F6-B498-43B3-948B-1728B52AA6E4}">
                <adec:decorative xmlns:adec="http://schemas.microsoft.com/office/drawing/2017/decorative" val="1"/>
              </a:ext>
            </a:extLst>
          </p:cNvPr>
          <p:cNvSpPr txBox="1"/>
          <p:nvPr/>
        </p:nvSpPr>
        <p:spPr>
          <a:xfrm>
            <a:off x="4031701" y="5192318"/>
            <a:ext cx="1417955" cy="238760"/>
          </a:xfrm>
          <a:prstGeom prst="rect">
            <a:avLst/>
          </a:prstGeom>
        </p:spPr>
        <p:txBody>
          <a:bodyPr vert="horz" wrap="square" lIns="0" tIns="12700" rIns="0" bIns="0" rtlCol="0">
            <a:spAutoFit/>
          </a:bodyPr>
          <a:lstStyle/>
          <a:p>
            <a:pPr marL="12700">
              <a:lnSpc>
                <a:spcPct val="100000"/>
              </a:lnSpc>
              <a:spcBef>
                <a:spcPts val="100"/>
              </a:spcBef>
              <a:tabLst>
                <a:tab pos="732790" algn="l"/>
              </a:tabLst>
            </a:pPr>
            <a:r>
              <a:rPr sz="1400" spc="-10" dirty="0">
                <a:latin typeface="Times New Roman"/>
                <a:cs typeface="Times New Roman"/>
              </a:rPr>
              <a:t>age&lt;26</a:t>
            </a:r>
            <a:r>
              <a:rPr sz="1400" dirty="0">
                <a:latin typeface="Times New Roman"/>
                <a:cs typeface="Times New Roman"/>
              </a:rPr>
              <a:t>	age</a:t>
            </a:r>
            <a:r>
              <a:rPr sz="1400" spc="395" dirty="0">
                <a:latin typeface="Times New Roman"/>
                <a:cs typeface="Times New Roman"/>
              </a:rPr>
              <a:t> </a:t>
            </a:r>
            <a:r>
              <a:rPr sz="1400" dirty="0">
                <a:latin typeface="Times New Roman"/>
                <a:cs typeface="Times New Roman"/>
              </a:rPr>
              <a:t>≥</a:t>
            </a:r>
            <a:r>
              <a:rPr sz="1400" spc="45" dirty="0">
                <a:latin typeface="Times New Roman"/>
                <a:cs typeface="Times New Roman"/>
              </a:rPr>
              <a:t> </a:t>
            </a:r>
            <a:r>
              <a:rPr sz="1400" spc="-25" dirty="0">
                <a:latin typeface="Times New Roman"/>
                <a:cs typeface="Times New Roman"/>
              </a:rPr>
              <a:t>26</a:t>
            </a:r>
            <a:endParaRPr sz="1400">
              <a:latin typeface="Times New Roman"/>
              <a:cs typeface="Times New Roman"/>
            </a:endParaRPr>
          </a:p>
        </p:txBody>
      </p:sp>
      <p:sp>
        <p:nvSpPr>
          <p:cNvPr id="36" name="object 36">
            <a:extLst>
              <a:ext uri="{C183D7F6-B498-43B3-948B-1728B52AA6E4}">
                <adec:decorative xmlns:adec="http://schemas.microsoft.com/office/drawing/2017/decorative" val="1"/>
              </a:ext>
            </a:extLst>
          </p:cNvPr>
          <p:cNvSpPr txBox="1"/>
          <p:nvPr/>
        </p:nvSpPr>
        <p:spPr>
          <a:xfrm>
            <a:off x="3569065" y="5701360"/>
            <a:ext cx="922655"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C00000"/>
                </a:solidFill>
                <a:latin typeface="Times New Roman"/>
                <a:cs typeface="Times New Roman"/>
              </a:rPr>
              <a:t>[0,0,0,1,0,0]</a:t>
            </a:r>
            <a:endParaRPr sz="1400">
              <a:latin typeface="Times New Roman"/>
              <a:cs typeface="Times New Roman"/>
            </a:endParaRPr>
          </a:p>
        </p:txBody>
      </p:sp>
      <p:sp>
        <p:nvSpPr>
          <p:cNvPr id="37" name="object 37">
            <a:extLst>
              <a:ext uri="{C183D7F6-B498-43B3-948B-1728B52AA6E4}">
                <adec:decorative xmlns:adec="http://schemas.microsoft.com/office/drawing/2017/decorative" val="1"/>
              </a:ext>
            </a:extLst>
          </p:cNvPr>
          <p:cNvSpPr txBox="1"/>
          <p:nvPr/>
        </p:nvSpPr>
        <p:spPr>
          <a:xfrm>
            <a:off x="4674626" y="5686069"/>
            <a:ext cx="922655"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C00000"/>
                </a:solidFill>
                <a:latin typeface="Times New Roman"/>
                <a:cs typeface="Times New Roman"/>
              </a:rPr>
              <a:t>[1,1,1,0,0,0]</a:t>
            </a:r>
            <a:endParaRPr sz="1400">
              <a:latin typeface="Times New Roman"/>
              <a:cs typeface="Times New Roman"/>
            </a:endParaRPr>
          </a:p>
        </p:txBody>
      </p:sp>
      <p:grpSp>
        <p:nvGrpSpPr>
          <p:cNvPr id="38" name="object 38">
            <a:extLst>
              <a:ext uri="{C183D7F6-B498-43B3-948B-1728B52AA6E4}">
                <adec:decorative xmlns:adec="http://schemas.microsoft.com/office/drawing/2017/decorative" val="1"/>
              </a:ext>
            </a:extLst>
          </p:cNvPr>
          <p:cNvGrpSpPr/>
          <p:nvPr/>
        </p:nvGrpSpPr>
        <p:grpSpPr>
          <a:xfrm>
            <a:off x="3674800" y="4354676"/>
            <a:ext cx="5362575" cy="1459865"/>
            <a:chOff x="3674800" y="4354676"/>
            <a:chExt cx="5362575" cy="1459865"/>
          </a:xfrm>
        </p:grpSpPr>
        <p:sp>
          <p:nvSpPr>
            <p:cNvPr id="39" name="object 39"/>
            <p:cNvSpPr/>
            <p:nvPr/>
          </p:nvSpPr>
          <p:spPr>
            <a:xfrm>
              <a:off x="3834237" y="4357216"/>
              <a:ext cx="1336675" cy="766445"/>
            </a:xfrm>
            <a:custGeom>
              <a:avLst/>
              <a:gdLst/>
              <a:ahLst/>
              <a:cxnLst/>
              <a:rect l="l" t="t" r="r" b="b"/>
              <a:pathLst>
                <a:path w="1336675" h="766445">
                  <a:moveTo>
                    <a:pt x="1336154" y="0"/>
                  </a:moveTo>
                  <a:lnTo>
                    <a:pt x="0" y="766150"/>
                  </a:lnTo>
                </a:path>
              </a:pathLst>
            </a:custGeom>
            <a:ln w="5080">
              <a:solidFill>
                <a:srgbClr val="4472C4"/>
              </a:solidFill>
            </a:ln>
          </p:spPr>
          <p:txBody>
            <a:bodyPr wrap="square" lIns="0" tIns="0" rIns="0" bIns="0" rtlCol="0"/>
            <a:lstStyle/>
            <a:p>
              <a:endParaRPr/>
            </a:p>
          </p:txBody>
        </p:sp>
        <p:pic>
          <p:nvPicPr>
            <p:cNvPr id="40" name="object 40"/>
            <p:cNvPicPr/>
            <p:nvPr/>
          </p:nvPicPr>
          <p:blipFill>
            <a:blip r:embed="rId6" cstate="print"/>
            <a:stretch>
              <a:fillRect/>
            </a:stretch>
          </p:blipFill>
          <p:spPr>
            <a:xfrm>
              <a:off x="3674800" y="5091677"/>
              <a:ext cx="191220" cy="191220"/>
            </a:xfrm>
            <a:prstGeom prst="rect">
              <a:avLst/>
            </a:prstGeom>
          </p:spPr>
        </p:pic>
        <p:pic>
          <p:nvPicPr>
            <p:cNvPr id="41" name="object 41"/>
            <p:cNvPicPr/>
            <p:nvPr/>
          </p:nvPicPr>
          <p:blipFill>
            <a:blip r:embed="rId4" cstate="print"/>
            <a:stretch>
              <a:fillRect/>
            </a:stretch>
          </p:blipFill>
          <p:spPr>
            <a:xfrm>
              <a:off x="8324328" y="5043725"/>
              <a:ext cx="191220" cy="191220"/>
            </a:xfrm>
            <a:prstGeom prst="rect">
              <a:avLst/>
            </a:prstGeom>
          </p:spPr>
        </p:pic>
        <p:sp>
          <p:nvSpPr>
            <p:cNvPr id="42" name="object 42"/>
            <p:cNvSpPr/>
            <p:nvPr/>
          </p:nvSpPr>
          <p:spPr>
            <a:xfrm>
              <a:off x="8208050" y="4433194"/>
              <a:ext cx="212090" cy="615950"/>
            </a:xfrm>
            <a:custGeom>
              <a:avLst/>
              <a:gdLst/>
              <a:ahLst/>
              <a:cxnLst/>
              <a:rect l="l" t="t" r="r" b="b"/>
              <a:pathLst>
                <a:path w="212090" h="615950">
                  <a:moveTo>
                    <a:pt x="0" y="0"/>
                  </a:moveTo>
                  <a:lnTo>
                    <a:pt x="211904" y="615688"/>
                  </a:lnTo>
                </a:path>
              </a:pathLst>
            </a:custGeom>
            <a:ln w="5080">
              <a:solidFill>
                <a:srgbClr val="4472C4"/>
              </a:solidFill>
            </a:ln>
          </p:spPr>
          <p:txBody>
            <a:bodyPr wrap="square" lIns="0" tIns="0" rIns="0" bIns="0" rtlCol="0"/>
            <a:lstStyle/>
            <a:p>
              <a:endParaRPr/>
            </a:p>
          </p:txBody>
        </p:sp>
        <p:sp>
          <p:nvSpPr>
            <p:cNvPr id="43" name="object 43"/>
            <p:cNvSpPr/>
            <p:nvPr/>
          </p:nvSpPr>
          <p:spPr>
            <a:xfrm>
              <a:off x="4975780" y="5229843"/>
              <a:ext cx="3444240" cy="327025"/>
            </a:xfrm>
            <a:custGeom>
              <a:avLst/>
              <a:gdLst/>
              <a:ahLst/>
              <a:cxnLst/>
              <a:rect l="l" t="t" r="r" b="b"/>
              <a:pathLst>
                <a:path w="3444240" h="327025">
                  <a:moveTo>
                    <a:pt x="3444148" y="0"/>
                  </a:moveTo>
                  <a:lnTo>
                    <a:pt x="0" y="326434"/>
                  </a:lnTo>
                </a:path>
              </a:pathLst>
            </a:custGeom>
            <a:ln w="5080">
              <a:solidFill>
                <a:srgbClr val="4472C4"/>
              </a:solidFill>
            </a:ln>
          </p:spPr>
          <p:txBody>
            <a:bodyPr wrap="square" lIns="0" tIns="0" rIns="0" bIns="0" rtlCol="0"/>
            <a:lstStyle/>
            <a:p>
              <a:endParaRPr/>
            </a:p>
          </p:txBody>
        </p:sp>
        <p:pic>
          <p:nvPicPr>
            <p:cNvPr id="44" name="object 44"/>
            <p:cNvPicPr/>
            <p:nvPr/>
          </p:nvPicPr>
          <p:blipFill>
            <a:blip r:embed="rId7" cstate="print"/>
            <a:stretch>
              <a:fillRect/>
            </a:stretch>
          </p:blipFill>
          <p:spPr>
            <a:xfrm>
              <a:off x="8845910" y="5623167"/>
              <a:ext cx="191220" cy="191220"/>
            </a:xfrm>
            <a:prstGeom prst="rect">
              <a:avLst/>
            </a:prstGeom>
          </p:spPr>
        </p:pic>
        <p:sp>
          <p:nvSpPr>
            <p:cNvPr id="45" name="object 45"/>
            <p:cNvSpPr/>
            <p:nvPr/>
          </p:nvSpPr>
          <p:spPr>
            <a:xfrm>
              <a:off x="8419928" y="5229843"/>
              <a:ext cx="521970" cy="398780"/>
            </a:xfrm>
            <a:custGeom>
              <a:avLst/>
              <a:gdLst/>
              <a:ahLst/>
              <a:cxnLst/>
              <a:rect l="l" t="t" r="r" b="b"/>
              <a:pathLst>
                <a:path w="521970" h="398779">
                  <a:moveTo>
                    <a:pt x="0" y="0"/>
                  </a:moveTo>
                  <a:lnTo>
                    <a:pt x="521645" y="398454"/>
                  </a:lnTo>
                </a:path>
              </a:pathLst>
            </a:custGeom>
            <a:ln w="5080">
              <a:solidFill>
                <a:srgbClr val="4472C4"/>
              </a:solidFill>
            </a:ln>
          </p:spPr>
          <p:txBody>
            <a:bodyPr wrap="square" lIns="0" tIns="0" rIns="0" bIns="0" rtlCol="0"/>
            <a:lstStyle/>
            <a:p>
              <a:endParaRPr/>
            </a:p>
          </p:txBody>
        </p:sp>
      </p:grpSp>
      <p:sp>
        <p:nvSpPr>
          <p:cNvPr id="46" name="object 46">
            <a:extLst>
              <a:ext uri="{C183D7F6-B498-43B3-948B-1728B52AA6E4}">
                <adec:decorative xmlns:adec="http://schemas.microsoft.com/office/drawing/2017/decorative" val="1"/>
              </a:ext>
            </a:extLst>
          </p:cNvPr>
          <p:cNvSpPr txBox="1"/>
          <p:nvPr/>
        </p:nvSpPr>
        <p:spPr>
          <a:xfrm>
            <a:off x="7937221" y="4771644"/>
            <a:ext cx="73596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priors</a:t>
            </a:r>
            <a:r>
              <a:rPr sz="1400" spc="45" dirty="0">
                <a:latin typeface="Times New Roman"/>
                <a:cs typeface="Times New Roman"/>
              </a:rPr>
              <a:t> </a:t>
            </a:r>
            <a:r>
              <a:rPr sz="1400" dirty="0">
                <a:latin typeface="Times New Roman"/>
                <a:cs typeface="Times New Roman"/>
              </a:rPr>
              <a:t>&lt;</a:t>
            </a:r>
            <a:r>
              <a:rPr sz="1400" spc="70" dirty="0">
                <a:latin typeface="Times New Roman"/>
                <a:cs typeface="Times New Roman"/>
              </a:rPr>
              <a:t> </a:t>
            </a:r>
            <a:r>
              <a:rPr sz="1400" spc="-50" dirty="0">
                <a:latin typeface="Times New Roman"/>
                <a:cs typeface="Times New Roman"/>
              </a:rPr>
              <a:t>2</a:t>
            </a:r>
            <a:endParaRPr sz="1400">
              <a:latin typeface="Times New Roman"/>
              <a:cs typeface="Times New Roman"/>
            </a:endParaRPr>
          </a:p>
        </p:txBody>
      </p:sp>
      <p:sp>
        <p:nvSpPr>
          <p:cNvPr id="47" name="object 47">
            <a:extLst>
              <a:ext uri="{C183D7F6-B498-43B3-948B-1728B52AA6E4}">
                <adec:decorative xmlns:adec="http://schemas.microsoft.com/office/drawing/2017/decorative" val="1"/>
              </a:ext>
            </a:extLst>
          </p:cNvPr>
          <p:cNvSpPr txBox="1"/>
          <p:nvPr/>
        </p:nvSpPr>
        <p:spPr>
          <a:xfrm>
            <a:off x="8673314" y="5893384"/>
            <a:ext cx="922655"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C00000"/>
                </a:solidFill>
                <a:latin typeface="Times New Roman"/>
                <a:cs typeface="Times New Roman"/>
              </a:rPr>
              <a:t>[0,0,0,0,1,0]</a:t>
            </a:r>
            <a:endParaRPr sz="1400">
              <a:latin typeface="Times New Roman"/>
              <a:cs typeface="Times New Roman"/>
            </a:endParaRPr>
          </a:p>
        </p:txBody>
      </p:sp>
      <p:sp>
        <p:nvSpPr>
          <p:cNvPr id="48" name="object 48">
            <a:extLst>
              <a:ext uri="{C183D7F6-B498-43B3-948B-1728B52AA6E4}">
                <adec:decorative xmlns:adec="http://schemas.microsoft.com/office/drawing/2017/decorative" val="1"/>
              </a:ext>
            </a:extLst>
          </p:cNvPr>
          <p:cNvSpPr txBox="1"/>
          <p:nvPr/>
        </p:nvSpPr>
        <p:spPr>
          <a:xfrm>
            <a:off x="7614336" y="5268595"/>
            <a:ext cx="647065" cy="238760"/>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priors&lt;2</a:t>
            </a:r>
            <a:endParaRPr sz="1400">
              <a:latin typeface="Times New Roman"/>
              <a:cs typeface="Times New Roman"/>
            </a:endParaRPr>
          </a:p>
        </p:txBody>
      </p:sp>
      <p:grpSp>
        <p:nvGrpSpPr>
          <p:cNvPr id="49" name="object 49">
            <a:extLst>
              <a:ext uri="{C183D7F6-B498-43B3-948B-1728B52AA6E4}">
                <adec:decorative xmlns:adec="http://schemas.microsoft.com/office/drawing/2017/decorative" val="1"/>
              </a:ext>
            </a:extLst>
          </p:cNvPr>
          <p:cNvGrpSpPr/>
          <p:nvPr/>
        </p:nvGrpSpPr>
        <p:grpSpPr>
          <a:xfrm>
            <a:off x="8205509" y="4430653"/>
            <a:ext cx="937894" cy="711200"/>
            <a:chOff x="8205509" y="4430653"/>
            <a:chExt cx="937894" cy="711200"/>
          </a:xfrm>
        </p:grpSpPr>
        <p:sp>
          <p:nvSpPr>
            <p:cNvPr id="50" name="object 50"/>
            <p:cNvSpPr/>
            <p:nvPr/>
          </p:nvSpPr>
          <p:spPr>
            <a:xfrm>
              <a:off x="8208050" y="4433193"/>
              <a:ext cx="749300" cy="612775"/>
            </a:xfrm>
            <a:custGeom>
              <a:avLst/>
              <a:gdLst/>
              <a:ahLst/>
              <a:cxnLst/>
              <a:rect l="l" t="t" r="r" b="b"/>
              <a:pathLst>
                <a:path w="749300" h="612775">
                  <a:moveTo>
                    <a:pt x="0" y="0"/>
                  </a:moveTo>
                  <a:lnTo>
                    <a:pt x="748984" y="612779"/>
                  </a:lnTo>
                </a:path>
              </a:pathLst>
            </a:custGeom>
            <a:ln w="5080">
              <a:solidFill>
                <a:srgbClr val="4472C4"/>
              </a:solidFill>
            </a:ln>
          </p:spPr>
          <p:txBody>
            <a:bodyPr wrap="square" lIns="0" tIns="0" rIns="0" bIns="0" rtlCol="0"/>
            <a:lstStyle/>
            <a:p>
              <a:endParaRPr/>
            </a:p>
          </p:txBody>
        </p:sp>
        <p:pic>
          <p:nvPicPr>
            <p:cNvPr id="51" name="object 51"/>
            <p:cNvPicPr/>
            <p:nvPr/>
          </p:nvPicPr>
          <p:blipFill>
            <a:blip r:embed="rId5" cstate="print"/>
            <a:stretch>
              <a:fillRect/>
            </a:stretch>
          </p:blipFill>
          <p:spPr>
            <a:xfrm>
              <a:off x="8951860" y="4950297"/>
              <a:ext cx="191220" cy="191220"/>
            </a:xfrm>
            <a:prstGeom prst="rect">
              <a:avLst/>
            </a:prstGeom>
          </p:spPr>
        </p:pic>
      </p:grpSp>
      <p:sp>
        <p:nvSpPr>
          <p:cNvPr id="52" name="object 52">
            <a:extLst>
              <a:ext uri="{C183D7F6-B498-43B3-948B-1728B52AA6E4}">
                <adec:decorative xmlns:adec="http://schemas.microsoft.com/office/drawing/2017/decorative" val="1"/>
              </a:ext>
            </a:extLst>
          </p:cNvPr>
          <p:cNvSpPr txBox="1"/>
          <p:nvPr/>
        </p:nvSpPr>
        <p:spPr>
          <a:xfrm>
            <a:off x="8461909" y="5108955"/>
            <a:ext cx="899160" cy="453390"/>
          </a:xfrm>
          <a:prstGeom prst="rect">
            <a:avLst/>
          </a:prstGeom>
        </p:spPr>
        <p:txBody>
          <a:bodyPr vert="horz" wrap="square" lIns="0" tIns="12700" rIns="0" bIns="0" rtlCol="0">
            <a:spAutoFit/>
          </a:bodyPr>
          <a:lstStyle/>
          <a:p>
            <a:pPr marL="581660">
              <a:lnSpc>
                <a:spcPts val="1805"/>
              </a:lnSpc>
              <a:spcBef>
                <a:spcPts val="100"/>
              </a:spcBef>
            </a:pPr>
            <a:r>
              <a:rPr sz="1600" spc="-20" dirty="0">
                <a:latin typeface="Times New Roman"/>
                <a:cs typeface="Times New Roman"/>
              </a:rPr>
              <a:t>leaf</a:t>
            </a:r>
            <a:endParaRPr sz="1600">
              <a:latin typeface="Times New Roman"/>
              <a:cs typeface="Times New Roman"/>
            </a:endParaRPr>
          </a:p>
          <a:p>
            <a:pPr marL="12700">
              <a:lnSpc>
                <a:spcPts val="1565"/>
              </a:lnSpc>
            </a:pPr>
            <a:r>
              <a:rPr sz="1400" spc="-10" dirty="0">
                <a:latin typeface="Times New Roman"/>
                <a:cs typeface="Times New Roman"/>
              </a:rPr>
              <a:t>priors≥2</a:t>
            </a:r>
            <a:endParaRPr sz="1400">
              <a:latin typeface="Times New Roman"/>
              <a:cs typeface="Times New Roman"/>
            </a:endParaRPr>
          </a:p>
        </p:txBody>
      </p:sp>
      <p:sp>
        <p:nvSpPr>
          <p:cNvPr id="53" name="object 53">
            <a:extLst>
              <a:ext uri="{C183D7F6-B498-43B3-948B-1728B52AA6E4}">
                <adec:decorative xmlns:adec="http://schemas.microsoft.com/office/drawing/2017/decorative" val="1"/>
              </a:ext>
            </a:extLst>
          </p:cNvPr>
          <p:cNvSpPr txBox="1"/>
          <p:nvPr/>
        </p:nvSpPr>
        <p:spPr>
          <a:xfrm>
            <a:off x="3504110" y="5255259"/>
            <a:ext cx="329565"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Times New Roman"/>
                <a:cs typeface="Times New Roman"/>
              </a:rPr>
              <a:t>leaf</a:t>
            </a:r>
            <a:endParaRPr sz="160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object 5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Generalized</a:t>
            </a:r>
            <a:r>
              <a:rPr sz="1900" spc="30" dirty="0">
                <a:latin typeface="Times New Roman"/>
                <a:cs typeface="Times New Roman"/>
              </a:rPr>
              <a:t> </a:t>
            </a:r>
            <a:r>
              <a:rPr sz="1900" dirty="0">
                <a:latin typeface="Times New Roman"/>
                <a:cs typeface="Times New Roman"/>
              </a:rPr>
              <a:t>Optimal</a:t>
            </a:r>
            <a:r>
              <a:rPr sz="1900" spc="30" dirty="0">
                <a:latin typeface="Times New Roman"/>
                <a:cs typeface="Times New Roman"/>
              </a:rPr>
              <a:t> </a:t>
            </a:r>
            <a:r>
              <a:rPr sz="1900" dirty="0">
                <a:latin typeface="Times New Roman"/>
                <a:cs typeface="Times New Roman"/>
              </a:rPr>
              <a:t>Sparse</a:t>
            </a:r>
            <a:r>
              <a:rPr sz="1900" spc="40" dirty="0">
                <a:latin typeface="Times New Roman"/>
                <a:cs typeface="Times New Roman"/>
              </a:rPr>
              <a:t> </a:t>
            </a:r>
            <a:r>
              <a:rPr sz="1900" dirty="0">
                <a:latin typeface="Times New Roman"/>
                <a:cs typeface="Times New Roman"/>
              </a:rPr>
              <a:t>Decision</a:t>
            </a:r>
            <a:r>
              <a:rPr sz="1900" spc="5" dirty="0">
                <a:latin typeface="Times New Roman"/>
                <a:cs typeface="Times New Roman"/>
              </a:rPr>
              <a:t> </a:t>
            </a:r>
            <a:r>
              <a:rPr sz="1900" dirty="0">
                <a:latin typeface="Times New Roman"/>
                <a:cs typeface="Times New Roman"/>
              </a:rPr>
              <a:t>Trees</a:t>
            </a:r>
            <a:r>
              <a:rPr sz="1900" spc="45" dirty="0">
                <a:latin typeface="Times New Roman"/>
                <a:cs typeface="Times New Roman"/>
              </a:rPr>
              <a:t> </a:t>
            </a:r>
            <a:r>
              <a:rPr sz="1900" spc="-10" dirty="0">
                <a:latin typeface="Times New Roman"/>
                <a:cs typeface="Times New Roman"/>
              </a:rPr>
              <a:t>(GOSDT)</a:t>
            </a:r>
            <a:endParaRPr sz="1900" dirty="0">
              <a:latin typeface="Times New Roman"/>
              <a:cs typeface="Times New Roman"/>
            </a:endParaRPr>
          </a:p>
        </p:txBody>
      </p:sp>
      <p:sp>
        <p:nvSpPr>
          <p:cNvPr id="26" name="object 26"/>
          <p:cNvSpPr txBox="1"/>
          <p:nvPr/>
        </p:nvSpPr>
        <p:spPr>
          <a:xfrm>
            <a:off x="5290335" y="2165603"/>
            <a:ext cx="2867025" cy="894080"/>
          </a:xfrm>
          <a:prstGeom prst="rect">
            <a:avLst/>
          </a:prstGeom>
        </p:spPr>
        <p:txBody>
          <a:bodyPr vert="horz" wrap="square" lIns="0" tIns="12700" rIns="0" bIns="0" rtlCol="0">
            <a:spAutoFit/>
          </a:bodyPr>
          <a:lstStyle/>
          <a:p>
            <a:pPr marL="12700">
              <a:lnSpc>
                <a:spcPct val="100000"/>
              </a:lnSpc>
              <a:spcBef>
                <a:spcPts val="100"/>
              </a:spcBef>
            </a:pPr>
            <a:r>
              <a:rPr sz="2600" spc="-10" dirty="0">
                <a:latin typeface="Times New Roman"/>
                <a:cs typeface="Times New Roman"/>
              </a:rPr>
              <a:t>Dependency</a:t>
            </a:r>
            <a:r>
              <a:rPr sz="2600" spc="-120" dirty="0">
                <a:latin typeface="Times New Roman"/>
                <a:cs typeface="Times New Roman"/>
              </a:rPr>
              <a:t> </a:t>
            </a:r>
            <a:r>
              <a:rPr sz="2600" dirty="0">
                <a:latin typeface="Times New Roman"/>
                <a:cs typeface="Times New Roman"/>
              </a:rPr>
              <a:t>Graph</a:t>
            </a:r>
            <a:r>
              <a:rPr sz="2600" spc="-105" dirty="0">
                <a:latin typeface="Times New Roman"/>
                <a:cs typeface="Times New Roman"/>
              </a:rPr>
              <a:t> </a:t>
            </a:r>
            <a:r>
              <a:rPr sz="2600" spc="-50" dirty="0">
                <a:latin typeface="Times New Roman"/>
                <a:cs typeface="Times New Roman"/>
              </a:rPr>
              <a:t>G</a:t>
            </a:r>
            <a:endParaRPr sz="2600" dirty="0">
              <a:latin typeface="Times New Roman"/>
              <a:cs typeface="Times New Roman"/>
            </a:endParaRPr>
          </a:p>
          <a:p>
            <a:pPr marL="1026160">
              <a:lnSpc>
                <a:spcPct val="100000"/>
              </a:lnSpc>
              <a:spcBef>
                <a:spcPts val="2039"/>
              </a:spcBef>
            </a:pPr>
            <a:r>
              <a:rPr sz="1400" spc="-10" dirty="0">
                <a:solidFill>
                  <a:srgbClr val="C00000"/>
                </a:solidFill>
                <a:latin typeface="Times New Roman"/>
                <a:cs typeface="Times New Roman"/>
              </a:rPr>
              <a:t>[1,1,1,1,1,1]</a:t>
            </a:r>
            <a:endParaRPr sz="1400" dirty="0">
              <a:latin typeface="Times New Roman"/>
              <a:cs typeface="Times New Roman"/>
            </a:endParaRPr>
          </a:p>
        </p:txBody>
      </p:sp>
      <p:grpSp>
        <p:nvGrpSpPr>
          <p:cNvPr id="2" name="object 2">
            <a:extLst>
              <a:ext uri="{C183D7F6-B498-43B3-948B-1728B52AA6E4}">
                <adec:decorative xmlns:adec="http://schemas.microsoft.com/office/drawing/2017/decorative" val="1"/>
              </a:ext>
            </a:extLst>
          </p:cNvPr>
          <p:cNvGrpSpPr/>
          <p:nvPr/>
        </p:nvGrpSpPr>
        <p:grpSpPr>
          <a:xfrm>
            <a:off x="4907305" y="3131632"/>
            <a:ext cx="3396615" cy="1327785"/>
            <a:chOff x="4907305" y="3131632"/>
            <a:chExt cx="3396615" cy="1327785"/>
          </a:xfrm>
        </p:grpSpPr>
        <p:pic>
          <p:nvPicPr>
            <p:cNvPr id="3" name="object 3"/>
            <p:cNvPicPr/>
            <p:nvPr/>
          </p:nvPicPr>
          <p:blipFill>
            <a:blip r:embed="rId2" cstate="print"/>
            <a:stretch>
              <a:fillRect/>
            </a:stretch>
          </p:blipFill>
          <p:spPr>
            <a:xfrm>
              <a:off x="6586620" y="3131632"/>
              <a:ext cx="191220" cy="191220"/>
            </a:xfrm>
            <a:prstGeom prst="rect">
              <a:avLst/>
            </a:prstGeom>
          </p:spPr>
        </p:pic>
        <p:sp>
          <p:nvSpPr>
            <p:cNvPr id="4" name="object 4"/>
            <p:cNvSpPr/>
            <p:nvPr/>
          </p:nvSpPr>
          <p:spPr>
            <a:xfrm>
              <a:off x="5066720" y="3227232"/>
              <a:ext cx="1525270" cy="254635"/>
            </a:xfrm>
            <a:custGeom>
              <a:avLst/>
              <a:gdLst/>
              <a:ahLst/>
              <a:cxnLst/>
              <a:rect l="l" t="t" r="r" b="b"/>
              <a:pathLst>
                <a:path w="1525270" h="254635">
                  <a:moveTo>
                    <a:pt x="1524980" y="0"/>
                  </a:moveTo>
                  <a:lnTo>
                    <a:pt x="0" y="254377"/>
                  </a:lnTo>
                </a:path>
              </a:pathLst>
            </a:custGeom>
            <a:ln w="5080">
              <a:solidFill>
                <a:srgbClr val="4472C4"/>
              </a:solidFill>
            </a:ln>
          </p:spPr>
          <p:txBody>
            <a:bodyPr wrap="square" lIns="0" tIns="0" rIns="0" bIns="0" rtlCol="0"/>
            <a:lstStyle/>
            <a:p>
              <a:endParaRPr/>
            </a:p>
          </p:txBody>
        </p:sp>
        <p:pic>
          <p:nvPicPr>
            <p:cNvPr id="5" name="object 5"/>
            <p:cNvPicPr/>
            <p:nvPr/>
          </p:nvPicPr>
          <p:blipFill>
            <a:blip r:embed="rId3" cstate="print"/>
            <a:stretch>
              <a:fillRect/>
            </a:stretch>
          </p:blipFill>
          <p:spPr>
            <a:xfrm>
              <a:off x="4907305" y="3449984"/>
              <a:ext cx="191220" cy="191220"/>
            </a:xfrm>
            <a:prstGeom prst="rect">
              <a:avLst/>
            </a:prstGeom>
          </p:spPr>
        </p:pic>
        <p:pic>
          <p:nvPicPr>
            <p:cNvPr id="6" name="object 6"/>
            <p:cNvPicPr/>
            <p:nvPr/>
          </p:nvPicPr>
          <p:blipFill>
            <a:blip r:embed="rId4" cstate="print"/>
            <a:stretch>
              <a:fillRect/>
            </a:stretch>
          </p:blipFill>
          <p:spPr>
            <a:xfrm>
              <a:off x="5620482" y="3699038"/>
              <a:ext cx="191220" cy="191220"/>
            </a:xfrm>
            <a:prstGeom prst="rect">
              <a:avLst/>
            </a:prstGeom>
          </p:spPr>
        </p:pic>
        <p:sp>
          <p:nvSpPr>
            <p:cNvPr id="7" name="object 7"/>
            <p:cNvSpPr/>
            <p:nvPr/>
          </p:nvSpPr>
          <p:spPr>
            <a:xfrm>
              <a:off x="5779982" y="3291238"/>
              <a:ext cx="838835" cy="440055"/>
            </a:xfrm>
            <a:custGeom>
              <a:avLst/>
              <a:gdLst/>
              <a:ahLst/>
              <a:cxnLst/>
              <a:rect l="l" t="t" r="r" b="b"/>
              <a:pathLst>
                <a:path w="838834" h="440054">
                  <a:moveTo>
                    <a:pt x="838230" y="0"/>
                  </a:moveTo>
                  <a:lnTo>
                    <a:pt x="0" y="439447"/>
                  </a:lnTo>
                </a:path>
              </a:pathLst>
            </a:custGeom>
            <a:ln w="5080">
              <a:solidFill>
                <a:srgbClr val="4472C4"/>
              </a:solidFill>
            </a:ln>
          </p:spPr>
          <p:txBody>
            <a:bodyPr wrap="square" lIns="0" tIns="0" rIns="0" bIns="0" rtlCol="0"/>
            <a:lstStyle/>
            <a:p>
              <a:endParaRPr/>
            </a:p>
          </p:txBody>
        </p:sp>
        <p:pic>
          <p:nvPicPr>
            <p:cNvPr id="8" name="object 8"/>
            <p:cNvPicPr/>
            <p:nvPr/>
          </p:nvPicPr>
          <p:blipFill>
            <a:blip r:embed="rId4" cstate="print"/>
            <a:stretch>
              <a:fillRect/>
            </a:stretch>
          </p:blipFill>
          <p:spPr>
            <a:xfrm>
              <a:off x="7004296" y="3679063"/>
              <a:ext cx="191220" cy="191220"/>
            </a:xfrm>
            <a:prstGeom prst="rect">
              <a:avLst/>
            </a:prstGeom>
          </p:spPr>
        </p:pic>
        <p:sp>
          <p:nvSpPr>
            <p:cNvPr id="9" name="object 9"/>
            <p:cNvSpPr/>
            <p:nvPr/>
          </p:nvSpPr>
          <p:spPr>
            <a:xfrm>
              <a:off x="6746225" y="3291238"/>
              <a:ext cx="354330" cy="393065"/>
            </a:xfrm>
            <a:custGeom>
              <a:avLst/>
              <a:gdLst/>
              <a:ahLst/>
              <a:cxnLst/>
              <a:rect l="l" t="t" r="r" b="b"/>
              <a:pathLst>
                <a:path w="354329" h="393064">
                  <a:moveTo>
                    <a:pt x="0" y="0"/>
                  </a:moveTo>
                  <a:lnTo>
                    <a:pt x="353713" y="392954"/>
                  </a:lnTo>
                </a:path>
              </a:pathLst>
            </a:custGeom>
            <a:ln w="5080">
              <a:solidFill>
                <a:srgbClr val="4472C4"/>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5138800" y="4197611"/>
              <a:ext cx="191220" cy="191220"/>
            </a:xfrm>
            <a:prstGeom prst="rect">
              <a:avLst/>
            </a:prstGeom>
          </p:spPr>
        </p:pic>
        <p:sp>
          <p:nvSpPr>
            <p:cNvPr id="11" name="object 11"/>
            <p:cNvSpPr/>
            <p:nvPr/>
          </p:nvSpPr>
          <p:spPr>
            <a:xfrm>
              <a:off x="5234346" y="3858643"/>
              <a:ext cx="417830" cy="344170"/>
            </a:xfrm>
            <a:custGeom>
              <a:avLst/>
              <a:gdLst/>
              <a:ahLst/>
              <a:cxnLst/>
              <a:rect l="l" t="t" r="r" b="b"/>
              <a:pathLst>
                <a:path w="417829" h="344170">
                  <a:moveTo>
                    <a:pt x="417728" y="0"/>
                  </a:moveTo>
                  <a:lnTo>
                    <a:pt x="0" y="344090"/>
                  </a:lnTo>
                </a:path>
              </a:pathLst>
            </a:custGeom>
            <a:ln w="5080">
              <a:solidFill>
                <a:srgbClr val="4472C4"/>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5801519" y="4222641"/>
              <a:ext cx="191220" cy="191220"/>
            </a:xfrm>
            <a:prstGeom prst="rect">
              <a:avLst/>
            </a:prstGeom>
          </p:spPr>
        </p:pic>
        <p:sp>
          <p:nvSpPr>
            <p:cNvPr id="13" name="object 13"/>
            <p:cNvSpPr/>
            <p:nvPr/>
          </p:nvSpPr>
          <p:spPr>
            <a:xfrm>
              <a:off x="5716081" y="3885156"/>
              <a:ext cx="181610" cy="342900"/>
            </a:xfrm>
            <a:custGeom>
              <a:avLst/>
              <a:gdLst/>
              <a:ahLst/>
              <a:cxnLst/>
              <a:rect l="l" t="t" r="r" b="b"/>
              <a:pathLst>
                <a:path w="181610" h="342900">
                  <a:moveTo>
                    <a:pt x="0" y="0"/>
                  </a:moveTo>
                  <a:lnTo>
                    <a:pt x="181059" y="342609"/>
                  </a:lnTo>
                </a:path>
              </a:pathLst>
            </a:custGeom>
            <a:ln w="5080">
              <a:solidFill>
                <a:srgbClr val="4472C4"/>
              </a:solidFill>
            </a:ln>
          </p:spPr>
          <p:txBody>
            <a:bodyPr wrap="square" lIns="0" tIns="0" rIns="0" bIns="0" rtlCol="0"/>
            <a:lstStyle/>
            <a:p>
              <a:endParaRPr/>
            </a:p>
          </p:txBody>
        </p:sp>
        <p:pic>
          <p:nvPicPr>
            <p:cNvPr id="14" name="object 14"/>
            <p:cNvPicPr/>
            <p:nvPr/>
          </p:nvPicPr>
          <p:blipFill>
            <a:blip r:embed="rId7" cstate="print"/>
            <a:stretch>
              <a:fillRect/>
            </a:stretch>
          </p:blipFill>
          <p:spPr>
            <a:xfrm>
              <a:off x="7041282" y="4267585"/>
              <a:ext cx="191220" cy="191220"/>
            </a:xfrm>
            <a:prstGeom prst="rect">
              <a:avLst/>
            </a:prstGeom>
          </p:spPr>
        </p:pic>
        <p:sp>
          <p:nvSpPr>
            <p:cNvPr id="15" name="object 15"/>
            <p:cNvSpPr/>
            <p:nvPr/>
          </p:nvSpPr>
          <p:spPr>
            <a:xfrm>
              <a:off x="7099895" y="3865180"/>
              <a:ext cx="37465" cy="407670"/>
            </a:xfrm>
            <a:custGeom>
              <a:avLst/>
              <a:gdLst/>
              <a:ahLst/>
              <a:cxnLst/>
              <a:rect l="l" t="t" r="r" b="b"/>
              <a:pathLst>
                <a:path w="37465" h="407670">
                  <a:moveTo>
                    <a:pt x="0" y="0"/>
                  </a:moveTo>
                  <a:lnTo>
                    <a:pt x="36991" y="407535"/>
                  </a:lnTo>
                </a:path>
              </a:pathLst>
            </a:custGeom>
            <a:ln w="5080">
              <a:solidFill>
                <a:srgbClr val="4472C4"/>
              </a:solidFill>
            </a:ln>
          </p:spPr>
          <p:txBody>
            <a:bodyPr wrap="square" lIns="0" tIns="0" rIns="0" bIns="0" rtlCol="0"/>
            <a:lstStyle/>
            <a:p>
              <a:endParaRPr/>
            </a:p>
          </p:txBody>
        </p:sp>
        <p:pic>
          <p:nvPicPr>
            <p:cNvPr id="16" name="object 16"/>
            <p:cNvPicPr/>
            <p:nvPr/>
          </p:nvPicPr>
          <p:blipFill>
            <a:blip r:embed="rId7" cstate="print"/>
            <a:stretch>
              <a:fillRect/>
            </a:stretch>
          </p:blipFill>
          <p:spPr>
            <a:xfrm>
              <a:off x="8112451" y="4247077"/>
              <a:ext cx="191220" cy="191220"/>
            </a:xfrm>
            <a:prstGeom prst="rect">
              <a:avLst/>
            </a:prstGeom>
          </p:spPr>
        </p:pic>
        <p:sp>
          <p:nvSpPr>
            <p:cNvPr id="17" name="object 17"/>
            <p:cNvSpPr/>
            <p:nvPr/>
          </p:nvSpPr>
          <p:spPr>
            <a:xfrm>
              <a:off x="7099895" y="3865180"/>
              <a:ext cx="1108710" cy="387350"/>
            </a:xfrm>
            <a:custGeom>
              <a:avLst/>
              <a:gdLst/>
              <a:ahLst/>
              <a:cxnLst/>
              <a:rect l="l" t="t" r="r" b="b"/>
              <a:pathLst>
                <a:path w="1108709" h="387350">
                  <a:moveTo>
                    <a:pt x="0" y="0"/>
                  </a:moveTo>
                  <a:lnTo>
                    <a:pt x="1108293" y="387025"/>
                  </a:lnTo>
                </a:path>
              </a:pathLst>
            </a:custGeom>
            <a:ln w="5080">
              <a:solidFill>
                <a:srgbClr val="4472C4"/>
              </a:solidFill>
            </a:ln>
          </p:spPr>
          <p:txBody>
            <a:bodyPr wrap="square" lIns="0" tIns="0" rIns="0" bIns="0" rtlCol="0"/>
            <a:lstStyle/>
            <a:p>
              <a:endParaRPr/>
            </a:p>
          </p:txBody>
        </p:sp>
      </p:grpSp>
      <p:sp>
        <p:nvSpPr>
          <p:cNvPr id="18" name="object 18">
            <a:extLst>
              <a:ext uri="{C183D7F6-B498-43B3-948B-1728B52AA6E4}">
                <adec:decorative xmlns:adec="http://schemas.microsoft.com/office/drawing/2017/decorative" val="1"/>
              </a:ext>
            </a:extLst>
          </p:cNvPr>
          <p:cNvSpPr txBox="1"/>
          <p:nvPr/>
        </p:nvSpPr>
        <p:spPr>
          <a:xfrm>
            <a:off x="5916564" y="3323844"/>
            <a:ext cx="2102485" cy="455295"/>
          </a:xfrm>
          <a:prstGeom prst="rect">
            <a:avLst/>
          </a:prstGeom>
        </p:spPr>
        <p:txBody>
          <a:bodyPr vert="horz" wrap="square" lIns="0" tIns="9525" rIns="0" bIns="0" rtlCol="0">
            <a:spAutoFit/>
          </a:bodyPr>
          <a:lstStyle/>
          <a:p>
            <a:pPr marL="12700" marR="5080">
              <a:lnSpc>
                <a:spcPct val="101400"/>
              </a:lnSpc>
              <a:spcBef>
                <a:spcPts val="75"/>
              </a:spcBef>
              <a:tabLst>
                <a:tab pos="871855" algn="l"/>
              </a:tabLst>
            </a:pPr>
            <a:r>
              <a:rPr sz="1400" dirty="0">
                <a:latin typeface="Times New Roman"/>
                <a:cs typeface="Times New Roman"/>
              </a:rPr>
              <a:t>split</a:t>
            </a:r>
            <a:r>
              <a:rPr sz="1400" spc="70" dirty="0">
                <a:latin typeface="Times New Roman"/>
                <a:cs typeface="Times New Roman"/>
              </a:rPr>
              <a:t> </a:t>
            </a:r>
            <a:r>
              <a:rPr sz="1400" spc="-25" dirty="0">
                <a:latin typeface="Times New Roman"/>
                <a:cs typeface="Times New Roman"/>
              </a:rPr>
              <a:t>on</a:t>
            </a:r>
            <a:r>
              <a:rPr sz="1400" dirty="0">
                <a:latin typeface="Times New Roman"/>
                <a:cs typeface="Times New Roman"/>
              </a:rPr>
              <a:t>	</a:t>
            </a:r>
            <a:r>
              <a:rPr sz="2100" baseline="3968" dirty="0">
                <a:latin typeface="Times New Roman"/>
                <a:cs typeface="Times New Roman"/>
              </a:rPr>
              <a:t>split</a:t>
            </a:r>
            <a:r>
              <a:rPr sz="2100" spc="60" baseline="3968" dirty="0">
                <a:latin typeface="Times New Roman"/>
                <a:cs typeface="Times New Roman"/>
              </a:rPr>
              <a:t> </a:t>
            </a:r>
            <a:r>
              <a:rPr sz="2100" baseline="3968" dirty="0">
                <a:latin typeface="Times New Roman"/>
                <a:cs typeface="Times New Roman"/>
              </a:rPr>
              <a:t>on</a:t>
            </a:r>
            <a:r>
              <a:rPr sz="2100" spc="75" baseline="3968" dirty="0">
                <a:latin typeface="Times New Roman"/>
                <a:cs typeface="Times New Roman"/>
              </a:rPr>
              <a:t> </a:t>
            </a:r>
            <a:r>
              <a:rPr sz="2100" baseline="3968" dirty="0">
                <a:latin typeface="Times New Roman"/>
                <a:cs typeface="Times New Roman"/>
              </a:rPr>
              <a:t>age</a:t>
            </a:r>
            <a:r>
              <a:rPr sz="2100" spc="75" baseline="3968" dirty="0">
                <a:latin typeface="Times New Roman"/>
                <a:cs typeface="Times New Roman"/>
              </a:rPr>
              <a:t> </a:t>
            </a:r>
            <a:r>
              <a:rPr sz="2100" baseline="3968" dirty="0">
                <a:latin typeface="Times New Roman"/>
                <a:cs typeface="Times New Roman"/>
              </a:rPr>
              <a:t>&lt;</a:t>
            </a:r>
            <a:r>
              <a:rPr sz="2100" spc="82" baseline="3968" dirty="0">
                <a:latin typeface="Times New Roman"/>
                <a:cs typeface="Times New Roman"/>
              </a:rPr>
              <a:t> </a:t>
            </a:r>
            <a:r>
              <a:rPr sz="2100" spc="-37" baseline="3968" dirty="0">
                <a:latin typeface="Times New Roman"/>
                <a:cs typeface="Times New Roman"/>
              </a:rPr>
              <a:t>26 </a:t>
            </a:r>
            <a:r>
              <a:rPr sz="1400" dirty="0">
                <a:latin typeface="Times New Roman"/>
                <a:cs typeface="Times New Roman"/>
              </a:rPr>
              <a:t>priors</a:t>
            </a:r>
            <a:r>
              <a:rPr sz="1400" spc="45" dirty="0">
                <a:latin typeface="Times New Roman"/>
                <a:cs typeface="Times New Roman"/>
              </a:rPr>
              <a:t> </a:t>
            </a:r>
            <a:r>
              <a:rPr sz="1400" dirty="0">
                <a:latin typeface="Times New Roman"/>
                <a:cs typeface="Times New Roman"/>
              </a:rPr>
              <a:t>&lt;</a:t>
            </a:r>
            <a:r>
              <a:rPr sz="1400" spc="70" dirty="0">
                <a:latin typeface="Times New Roman"/>
                <a:cs typeface="Times New Roman"/>
              </a:rPr>
              <a:t> </a:t>
            </a:r>
            <a:r>
              <a:rPr sz="1400" spc="-50" dirty="0">
                <a:latin typeface="Times New Roman"/>
                <a:cs typeface="Times New Roman"/>
              </a:rPr>
              <a:t>2</a:t>
            </a:r>
            <a:endParaRPr sz="1400">
              <a:latin typeface="Times New Roman"/>
              <a:cs typeface="Times New Roman"/>
            </a:endParaRPr>
          </a:p>
        </p:txBody>
      </p:sp>
      <p:sp>
        <p:nvSpPr>
          <p:cNvPr id="19" name="object 19">
            <a:extLst>
              <a:ext uri="{C183D7F6-B498-43B3-948B-1728B52AA6E4}">
                <adec:decorative xmlns:adec="http://schemas.microsoft.com/office/drawing/2017/decorative" val="1"/>
              </a:ext>
            </a:extLst>
          </p:cNvPr>
          <p:cNvSpPr txBox="1"/>
          <p:nvPr/>
        </p:nvSpPr>
        <p:spPr>
          <a:xfrm>
            <a:off x="5763300" y="3954678"/>
            <a:ext cx="73342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priors</a:t>
            </a:r>
            <a:r>
              <a:rPr sz="1400" spc="45" dirty="0">
                <a:latin typeface="Times New Roman"/>
                <a:cs typeface="Times New Roman"/>
              </a:rPr>
              <a:t> </a:t>
            </a:r>
            <a:r>
              <a:rPr sz="1400" dirty="0">
                <a:latin typeface="Times New Roman"/>
                <a:cs typeface="Times New Roman"/>
              </a:rPr>
              <a:t>≥</a:t>
            </a:r>
            <a:r>
              <a:rPr sz="1400" spc="70" dirty="0">
                <a:latin typeface="Times New Roman"/>
                <a:cs typeface="Times New Roman"/>
              </a:rPr>
              <a:t> </a:t>
            </a:r>
            <a:r>
              <a:rPr sz="1400" spc="-50" dirty="0">
                <a:latin typeface="Times New Roman"/>
                <a:cs typeface="Times New Roman"/>
              </a:rPr>
              <a:t>2</a:t>
            </a:r>
            <a:endParaRPr sz="1400">
              <a:latin typeface="Times New Roman"/>
              <a:cs typeface="Times New Roman"/>
            </a:endParaRPr>
          </a:p>
        </p:txBody>
      </p:sp>
      <p:sp>
        <p:nvSpPr>
          <p:cNvPr id="20" name="object 20">
            <a:extLst>
              <a:ext uri="{C183D7F6-B498-43B3-948B-1728B52AA6E4}">
                <adec:decorative xmlns:adec="http://schemas.microsoft.com/office/drawing/2017/decorative" val="1"/>
              </a:ext>
            </a:extLst>
          </p:cNvPr>
          <p:cNvSpPr txBox="1"/>
          <p:nvPr/>
        </p:nvSpPr>
        <p:spPr>
          <a:xfrm>
            <a:off x="4187459" y="3574766"/>
            <a:ext cx="1388745" cy="835660"/>
          </a:xfrm>
          <a:prstGeom prst="rect">
            <a:avLst/>
          </a:prstGeom>
        </p:spPr>
        <p:txBody>
          <a:bodyPr vert="horz" wrap="square" lIns="0" tIns="62230" rIns="0" bIns="0" rtlCol="0">
            <a:spAutoFit/>
          </a:bodyPr>
          <a:lstStyle/>
          <a:p>
            <a:pPr marR="97790" algn="ctr">
              <a:lnSpc>
                <a:spcPct val="100000"/>
              </a:lnSpc>
              <a:spcBef>
                <a:spcPts val="490"/>
              </a:spcBef>
            </a:pPr>
            <a:r>
              <a:rPr sz="1600" spc="-20" dirty="0">
                <a:latin typeface="Times New Roman"/>
                <a:cs typeface="Times New Roman"/>
              </a:rPr>
              <a:t>leaf</a:t>
            </a:r>
            <a:endParaRPr sz="1600">
              <a:latin typeface="Times New Roman"/>
              <a:cs typeface="Times New Roman"/>
            </a:endParaRPr>
          </a:p>
          <a:p>
            <a:pPr marL="652780" algn="ctr">
              <a:lnSpc>
                <a:spcPct val="100000"/>
              </a:lnSpc>
              <a:spcBef>
                <a:spcPts val="345"/>
              </a:spcBef>
            </a:pPr>
            <a:r>
              <a:rPr sz="1400" dirty="0">
                <a:latin typeface="Times New Roman"/>
                <a:cs typeface="Times New Roman"/>
              </a:rPr>
              <a:t>priors</a:t>
            </a:r>
            <a:r>
              <a:rPr sz="1400" spc="45" dirty="0">
                <a:latin typeface="Times New Roman"/>
                <a:cs typeface="Times New Roman"/>
              </a:rPr>
              <a:t> </a:t>
            </a:r>
            <a:r>
              <a:rPr sz="1400" dirty="0">
                <a:latin typeface="Times New Roman"/>
                <a:cs typeface="Times New Roman"/>
              </a:rPr>
              <a:t>&lt;</a:t>
            </a:r>
            <a:r>
              <a:rPr sz="1400" spc="70" dirty="0">
                <a:latin typeface="Times New Roman"/>
                <a:cs typeface="Times New Roman"/>
              </a:rPr>
              <a:t> </a:t>
            </a:r>
            <a:r>
              <a:rPr sz="1400" spc="-50" dirty="0">
                <a:latin typeface="Times New Roman"/>
                <a:cs typeface="Times New Roman"/>
              </a:rPr>
              <a:t>2</a:t>
            </a:r>
            <a:endParaRPr sz="1400">
              <a:latin typeface="Times New Roman"/>
              <a:cs typeface="Times New Roman"/>
            </a:endParaRPr>
          </a:p>
          <a:p>
            <a:pPr marR="458470" algn="ctr">
              <a:lnSpc>
                <a:spcPct val="100000"/>
              </a:lnSpc>
              <a:spcBef>
                <a:spcPts val="360"/>
              </a:spcBef>
            </a:pPr>
            <a:r>
              <a:rPr sz="1400" spc="-10" dirty="0">
                <a:solidFill>
                  <a:srgbClr val="C00000"/>
                </a:solidFill>
                <a:latin typeface="Times New Roman"/>
                <a:cs typeface="Times New Roman"/>
              </a:rPr>
              <a:t>[1,1,1,1,0,0]</a:t>
            </a:r>
            <a:endParaRPr sz="1400">
              <a:latin typeface="Times New Roman"/>
              <a:cs typeface="Times New Roman"/>
            </a:endParaRPr>
          </a:p>
        </p:txBody>
      </p:sp>
      <p:sp>
        <p:nvSpPr>
          <p:cNvPr id="21" name="object 21">
            <a:extLst>
              <a:ext uri="{C183D7F6-B498-43B3-948B-1728B52AA6E4}">
                <adec:decorative xmlns:adec="http://schemas.microsoft.com/office/drawing/2017/decorative" val="1"/>
              </a:ext>
            </a:extLst>
          </p:cNvPr>
          <p:cNvSpPr txBox="1"/>
          <p:nvPr/>
        </p:nvSpPr>
        <p:spPr>
          <a:xfrm>
            <a:off x="5599013" y="4497146"/>
            <a:ext cx="922655"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C00000"/>
                </a:solidFill>
                <a:latin typeface="Times New Roman"/>
                <a:cs typeface="Times New Roman"/>
              </a:rPr>
              <a:t>[0,0,0,0,1,1]</a:t>
            </a:r>
            <a:endParaRPr sz="1400">
              <a:latin typeface="Times New Roman"/>
              <a:cs typeface="Times New Roman"/>
            </a:endParaRPr>
          </a:p>
        </p:txBody>
      </p:sp>
      <p:sp>
        <p:nvSpPr>
          <p:cNvPr id="22" name="object 22">
            <a:extLst>
              <a:ext uri="{C183D7F6-B498-43B3-948B-1728B52AA6E4}">
                <adec:decorative xmlns:adec="http://schemas.microsoft.com/office/drawing/2017/decorative" val="1"/>
              </a:ext>
            </a:extLst>
          </p:cNvPr>
          <p:cNvSpPr txBox="1"/>
          <p:nvPr/>
        </p:nvSpPr>
        <p:spPr>
          <a:xfrm>
            <a:off x="6749735" y="4536795"/>
            <a:ext cx="922655"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C00000"/>
                </a:solidFill>
                <a:latin typeface="Times New Roman"/>
                <a:cs typeface="Times New Roman"/>
              </a:rPr>
              <a:t>[0,0,0,1,0,1]</a:t>
            </a:r>
            <a:endParaRPr sz="1400">
              <a:latin typeface="Times New Roman"/>
              <a:cs typeface="Times New Roman"/>
            </a:endParaRPr>
          </a:p>
        </p:txBody>
      </p:sp>
      <p:sp>
        <p:nvSpPr>
          <p:cNvPr id="23" name="object 23">
            <a:extLst>
              <a:ext uri="{C183D7F6-B498-43B3-948B-1728B52AA6E4}">
                <adec:decorative xmlns:adec="http://schemas.microsoft.com/office/drawing/2017/decorative" val="1"/>
              </a:ext>
            </a:extLst>
          </p:cNvPr>
          <p:cNvSpPr txBox="1"/>
          <p:nvPr/>
        </p:nvSpPr>
        <p:spPr>
          <a:xfrm>
            <a:off x="8432078" y="4152747"/>
            <a:ext cx="922655"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C00000"/>
                </a:solidFill>
                <a:latin typeface="Times New Roman"/>
                <a:cs typeface="Times New Roman"/>
              </a:rPr>
              <a:t>[1,1,1,0,1,0]</a:t>
            </a:r>
            <a:endParaRPr sz="1400">
              <a:latin typeface="Times New Roman"/>
              <a:cs typeface="Times New Roman"/>
            </a:endParaRPr>
          </a:p>
        </p:txBody>
      </p:sp>
      <p:sp>
        <p:nvSpPr>
          <p:cNvPr id="24" name="object 24">
            <a:extLst>
              <a:ext uri="{C183D7F6-B498-43B3-948B-1728B52AA6E4}">
                <adec:decorative xmlns:adec="http://schemas.microsoft.com/office/drawing/2017/decorative" val="1"/>
              </a:ext>
            </a:extLst>
          </p:cNvPr>
          <p:cNvSpPr txBox="1"/>
          <p:nvPr/>
        </p:nvSpPr>
        <p:spPr>
          <a:xfrm>
            <a:off x="6880595" y="3988104"/>
            <a:ext cx="65468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age</a:t>
            </a:r>
            <a:r>
              <a:rPr sz="1400" spc="40" dirty="0">
                <a:latin typeface="Times New Roman"/>
                <a:cs typeface="Times New Roman"/>
              </a:rPr>
              <a:t> </a:t>
            </a:r>
            <a:r>
              <a:rPr sz="1400" dirty="0">
                <a:latin typeface="Times New Roman"/>
                <a:cs typeface="Times New Roman"/>
              </a:rPr>
              <a:t>&lt;</a:t>
            </a:r>
            <a:r>
              <a:rPr sz="1400" spc="50" dirty="0">
                <a:latin typeface="Times New Roman"/>
                <a:cs typeface="Times New Roman"/>
              </a:rPr>
              <a:t> </a:t>
            </a:r>
            <a:r>
              <a:rPr sz="1400" spc="-25" dirty="0">
                <a:latin typeface="Times New Roman"/>
                <a:cs typeface="Times New Roman"/>
              </a:rPr>
              <a:t>26</a:t>
            </a:r>
            <a:endParaRPr sz="1400">
              <a:latin typeface="Times New Roman"/>
              <a:cs typeface="Times New Roman"/>
            </a:endParaRPr>
          </a:p>
        </p:txBody>
      </p:sp>
      <p:sp>
        <p:nvSpPr>
          <p:cNvPr id="25" name="object 25">
            <a:extLst>
              <a:ext uri="{C183D7F6-B498-43B3-948B-1728B52AA6E4}">
                <adec:decorative xmlns:adec="http://schemas.microsoft.com/office/drawing/2017/decorative" val="1"/>
              </a:ext>
            </a:extLst>
          </p:cNvPr>
          <p:cNvSpPr txBox="1"/>
          <p:nvPr/>
        </p:nvSpPr>
        <p:spPr>
          <a:xfrm>
            <a:off x="7783997" y="3936365"/>
            <a:ext cx="65151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age</a:t>
            </a:r>
            <a:r>
              <a:rPr sz="1400" spc="40" dirty="0">
                <a:latin typeface="Times New Roman"/>
                <a:cs typeface="Times New Roman"/>
              </a:rPr>
              <a:t> </a:t>
            </a:r>
            <a:r>
              <a:rPr sz="1400" dirty="0">
                <a:latin typeface="Times New Roman"/>
                <a:cs typeface="Times New Roman"/>
              </a:rPr>
              <a:t>≥</a:t>
            </a:r>
            <a:r>
              <a:rPr sz="1400" spc="50" dirty="0">
                <a:latin typeface="Times New Roman"/>
                <a:cs typeface="Times New Roman"/>
              </a:rPr>
              <a:t> </a:t>
            </a:r>
            <a:r>
              <a:rPr sz="1400" spc="-25" dirty="0">
                <a:latin typeface="Times New Roman"/>
                <a:cs typeface="Times New Roman"/>
              </a:rPr>
              <a:t>26</a:t>
            </a:r>
            <a:endParaRPr sz="1400">
              <a:latin typeface="Times New Roman"/>
              <a:cs typeface="Times New Roman"/>
            </a:endParaRPr>
          </a:p>
        </p:txBody>
      </p:sp>
      <p:grpSp>
        <p:nvGrpSpPr>
          <p:cNvPr id="27" name="object 27">
            <a:extLst>
              <a:ext uri="{C183D7F6-B498-43B3-948B-1728B52AA6E4}">
                <adec:decorative xmlns:adec="http://schemas.microsoft.com/office/drawing/2017/decorative" val="1"/>
              </a:ext>
            </a:extLst>
          </p:cNvPr>
          <p:cNvGrpSpPr/>
          <p:nvPr/>
        </p:nvGrpSpPr>
        <p:grpSpPr>
          <a:xfrm>
            <a:off x="4127374" y="4354676"/>
            <a:ext cx="1045844" cy="1297305"/>
            <a:chOff x="4127374" y="4354676"/>
            <a:chExt cx="1045844" cy="1297305"/>
          </a:xfrm>
        </p:grpSpPr>
        <p:pic>
          <p:nvPicPr>
            <p:cNvPr id="28" name="object 28"/>
            <p:cNvPicPr/>
            <p:nvPr/>
          </p:nvPicPr>
          <p:blipFill>
            <a:blip r:embed="rId4" cstate="print"/>
            <a:stretch>
              <a:fillRect/>
            </a:stretch>
          </p:blipFill>
          <p:spPr>
            <a:xfrm>
              <a:off x="4609056" y="4937034"/>
              <a:ext cx="191220" cy="191220"/>
            </a:xfrm>
            <a:prstGeom prst="rect">
              <a:avLst/>
            </a:prstGeom>
          </p:spPr>
        </p:pic>
        <p:sp>
          <p:nvSpPr>
            <p:cNvPr id="29" name="object 29"/>
            <p:cNvSpPr/>
            <p:nvPr/>
          </p:nvSpPr>
          <p:spPr>
            <a:xfrm>
              <a:off x="4768611" y="4357216"/>
              <a:ext cx="401955" cy="611505"/>
            </a:xfrm>
            <a:custGeom>
              <a:avLst/>
              <a:gdLst/>
              <a:ahLst/>
              <a:cxnLst/>
              <a:rect l="l" t="t" r="r" b="b"/>
              <a:pathLst>
                <a:path w="401954" h="611504">
                  <a:moveTo>
                    <a:pt x="401780" y="0"/>
                  </a:moveTo>
                  <a:lnTo>
                    <a:pt x="0" y="611487"/>
                  </a:lnTo>
                </a:path>
              </a:pathLst>
            </a:custGeom>
            <a:ln w="5080">
              <a:solidFill>
                <a:srgbClr val="4472C4"/>
              </a:solidFill>
            </a:ln>
          </p:spPr>
          <p:txBody>
            <a:bodyPr wrap="square" lIns="0" tIns="0" rIns="0" bIns="0" rtlCol="0"/>
            <a:lstStyle/>
            <a:p>
              <a:endParaRPr/>
            </a:p>
          </p:txBody>
        </p:sp>
        <p:pic>
          <p:nvPicPr>
            <p:cNvPr id="30" name="object 30"/>
            <p:cNvPicPr/>
            <p:nvPr/>
          </p:nvPicPr>
          <p:blipFill>
            <a:blip r:embed="rId6" cstate="print"/>
            <a:stretch>
              <a:fillRect/>
            </a:stretch>
          </p:blipFill>
          <p:spPr>
            <a:xfrm>
              <a:off x="4127374" y="5435605"/>
              <a:ext cx="191220" cy="191220"/>
            </a:xfrm>
            <a:prstGeom prst="rect">
              <a:avLst/>
            </a:prstGeom>
          </p:spPr>
        </p:pic>
        <p:sp>
          <p:nvSpPr>
            <p:cNvPr id="31" name="object 31"/>
            <p:cNvSpPr/>
            <p:nvPr/>
          </p:nvSpPr>
          <p:spPr>
            <a:xfrm>
              <a:off x="4222921" y="5096639"/>
              <a:ext cx="417830" cy="344170"/>
            </a:xfrm>
            <a:custGeom>
              <a:avLst/>
              <a:gdLst/>
              <a:ahLst/>
              <a:cxnLst/>
              <a:rect l="l" t="t" r="r" b="b"/>
              <a:pathLst>
                <a:path w="417829" h="344170">
                  <a:moveTo>
                    <a:pt x="417728" y="0"/>
                  </a:moveTo>
                  <a:lnTo>
                    <a:pt x="0" y="344090"/>
                  </a:lnTo>
                </a:path>
              </a:pathLst>
            </a:custGeom>
            <a:ln w="5080">
              <a:solidFill>
                <a:srgbClr val="4472C4"/>
              </a:solidFill>
            </a:ln>
          </p:spPr>
          <p:txBody>
            <a:bodyPr wrap="square" lIns="0" tIns="0" rIns="0" bIns="0" rtlCol="0"/>
            <a:lstStyle/>
            <a:p>
              <a:endParaRPr/>
            </a:p>
          </p:txBody>
        </p:sp>
        <p:pic>
          <p:nvPicPr>
            <p:cNvPr id="32" name="object 32"/>
            <p:cNvPicPr/>
            <p:nvPr/>
          </p:nvPicPr>
          <p:blipFill>
            <a:blip r:embed="rId6" cstate="print"/>
            <a:stretch>
              <a:fillRect/>
            </a:stretch>
          </p:blipFill>
          <p:spPr>
            <a:xfrm>
              <a:off x="4790093" y="5460637"/>
              <a:ext cx="191220" cy="191220"/>
            </a:xfrm>
            <a:prstGeom prst="rect">
              <a:avLst/>
            </a:prstGeom>
          </p:spPr>
        </p:pic>
        <p:sp>
          <p:nvSpPr>
            <p:cNvPr id="33" name="object 33"/>
            <p:cNvSpPr/>
            <p:nvPr/>
          </p:nvSpPr>
          <p:spPr>
            <a:xfrm>
              <a:off x="4704656" y="5123152"/>
              <a:ext cx="181610" cy="342900"/>
            </a:xfrm>
            <a:custGeom>
              <a:avLst/>
              <a:gdLst/>
              <a:ahLst/>
              <a:cxnLst/>
              <a:rect l="l" t="t" r="r" b="b"/>
              <a:pathLst>
                <a:path w="181610" h="342900">
                  <a:moveTo>
                    <a:pt x="0" y="0"/>
                  </a:moveTo>
                  <a:lnTo>
                    <a:pt x="181059" y="342609"/>
                  </a:lnTo>
                </a:path>
              </a:pathLst>
            </a:custGeom>
            <a:ln w="5080">
              <a:solidFill>
                <a:srgbClr val="4472C4"/>
              </a:solidFill>
            </a:ln>
          </p:spPr>
          <p:txBody>
            <a:bodyPr wrap="square" lIns="0" tIns="0" rIns="0" bIns="0" rtlCol="0"/>
            <a:lstStyle/>
            <a:p>
              <a:endParaRPr/>
            </a:p>
          </p:txBody>
        </p:sp>
      </p:grpSp>
      <p:sp>
        <p:nvSpPr>
          <p:cNvPr id="34" name="object 34">
            <a:extLst>
              <a:ext uri="{C183D7F6-B498-43B3-948B-1728B52AA6E4}">
                <adec:decorative xmlns:adec="http://schemas.microsoft.com/office/drawing/2017/decorative" val="1"/>
              </a:ext>
            </a:extLst>
          </p:cNvPr>
          <p:cNvSpPr txBox="1"/>
          <p:nvPr/>
        </p:nvSpPr>
        <p:spPr>
          <a:xfrm>
            <a:off x="4031701" y="5192318"/>
            <a:ext cx="563245" cy="238760"/>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age&lt;26</a:t>
            </a:r>
            <a:endParaRPr sz="1400">
              <a:latin typeface="Times New Roman"/>
              <a:cs typeface="Times New Roman"/>
            </a:endParaRPr>
          </a:p>
        </p:txBody>
      </p:sp>
      <p:sp>
        <p:nvSpPr>
          <p:cNvPr id="35" name="object 35">
            <a:extLst>
              <a:ext uri="{C183D7F6-B498-43B3-948B-1728B52AA6E4}">
                <adec:decorative xmlns:adec="http://schemas.microsoft.com/office/drawing/2017/decorative" val="1"/>
              </a:ext>
            </a:extLst>
          </p:cNvPr>
          <p:cNvSpPr txBox="1"/>
          <p:nvPr/>
        </p:nvSpPr>
        <p:spPr>
          <a:xfrm>
            <a:off x="4751969" y="4777688"/>
            <a:ext cx="1346835" cy="653415"/>
          </a:xfrm>
          <a:prstGeom prst="rect">
            <a:avLst/>
          </a:prstGeom>
        </p:spPr>
        <p:txBody>
          <a:bodyPr vert="horz" wrap="square" lIns="0" tIns="12700" rIns="0" bIns="0" rtlCol="0">
            <a:spAutoFit/>
          </a:bodyPr>
          <a:lstStyle/>
          <a:p>
            <a:pPr marL="12700" marR="5080" indent="103505">
              <a:lnSpc>
                <a:spcPct val="147200"/>
              </a:lnSpc>
              <a:spcBef>
                <a:spcPts val="100"/>
              </a:spcBef>
            </a:pPr>
            <a:r>
              <a:rPr sz="1400" dirty="0">
                <a:latin typeface="Times New Roman"/>
                <a:cs typeface="Times New Roman"/>
              </a:rPr>
              <a:t>split</a:t>
            </a:r>
            <a:r>
              <a:rPr sz="1400" spc="40" dirty="0">
                <a:latin typeface="Times New Roman"/>
                <a:cs typeface="Times New Roman"/>
              </a:rPr>
              <a:t> </a:t>
            </a:r>
            <a:r>
              <a:rPr sz="1400" dirty="0">
                <a:latin typeface="Times New Roman"/>
                <a:cs typeface="Times New Roman"/>
              </a:rPr>
              <a:t>on</a:t>
            </a:r>
            <a:r>
              <a:rPr sz="1400" spc="50" dirty="0">
                <a:latin typeface="Times New Roman"/>
                <a:cs typeface="Times New Roman"/>
              </a:rPr>
              <a:t> </a:t>
            </a:r>
            <a:r>
              <a:rPr sz="1400" dirty="0">
                <a:latin typeface="Times New Roman"/>
                <a:cs typeface="Times New Roman"/>
              </a:rPr>
              <a:t>age</a:t>
            </a:r>
            <a:r>
              <a:rPr sz="1400" spc="50" dirty="0">
                <a:latin typeface="Times New Roman"/>
                <a:cs typeface="Times New Roman"/>
              </a:rPr>
              <a:t> </a:t>
            </a:r>
            <a:r>
              <a:rPr sz="1400" dirty="0">
                <a:latin typeface="Times New Roman"/>
                <a:cs typeface="Times New Roman"/>
              </a:rPr>
              <a:t>&lt;</a:t>
            </a:r>
            <a:r>
              <a:rPr sz="1400" spc="55" dirty="0">
                <a:latin typeface="Times New Roman"/>
                <a:cs typeface="Times New Roman"/>
              </a:rPr>
              <a:t> </a:t>
            </a:r>
            <a:r>
              <a:rPr sz="1400" spc="-25" dirty="0">
                <a:latin typeface="Times New Roman"/>
                <a:cs typeface="Times New Roman"/>
              </a:rPr>
              <a:t>26 </a:t>
            </a:r>
            <a:r>
              <a:rPr sz="1400" dirty="0">
                <a:latin typeface="Times New Roman"/>
                <a:cs typeface="Times New Roman"/>
              </a:rPr>
              <a:t>age</a:t>
            </a:r>
            <a:r>
              <a:rPr sz="1400" spc="405" dirty="0">
                <a:latin typeface="Times New Roman"/>
                <a:cs typeface="Times New Roman"/>
              </a:rPr>
              <a:t> </a:t>
            </a:r>
            <a:r>
              <a:rPr sz="1400" dirty="0">
                <a:latin typeface="Times New Roman"/>
                <a:cs typeface="Times New Roman"/>
              </a:rPr>
              <a:t>≥</a:t>
            </a:r>
            <a:r>
              <a:rPr sz="1400" spc="45" dirty="0">
                <a:latin typeface="Times New Roman"/>
                <a:cs typeface="Times New Roman"/>
              </a:rPr>
              <a:t> </a:t>
            </a:r>
            <a:r>
              <a:rPr sz="1400" spc="-25" dirty="0">
                <a:latin typeface="Times New Roman"/>
                <a:cs typeface="Times New Roman"/>
              </a:rPr>
              <a:t>26</a:t>
            </a:r>
            <a:endParaRPr sz="1400">
              <a:latin typeface="Times New Roman"/>
              <a:cs typeface="Times New Roman"/>
            </a:endParaRPr>
          </a:p>
        </p:txBody>
      </p:sp>
      <p:sp>
        <p:nvSpPr>
          <p:cNvPr id="36" name="object 36">
            <a:extLst>
              <a:ext uri="{C183D7F6-B498-43B3-948B-1728B52AA6E4}">
                <adec:decorative xmlns:adec="http://schemas.microsoft.com/office/drawing/2017/decorative" val="1"/>
              </a:ext>
            </a:extLst>
          </p:cNvPr>
          <p:cNvSpPr txBox="1"/>
          <p:nvPr/>
        </p:nvSpPr>
        <p:spPr>
          <a:xfrm>
            <a:off x="3569065" y="5701360"/>
            <a:ext cx="922655"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C00000"/>
                </a:solidFill>
                <a:latin typeface="Times New Roman"/>
                <a:cs typeface="Times New Roman"/>
              </a:rPr>
              <a:t>[0,0,0,1,0,0]</a:t>
            </a:r>
            <a:endParaRPr sz="1400">
              <a:latin typeface="Times New Roman"/>
              <a:cs typeface="Times New Roman"/>
            </a:endParaRPr>
          </a:p>
        </p:txBody>
      </p:sp>
      <p:sp>
        <p:nvSpPr>
          <p:cNvPr id="37" name="object 37">
            <a:extLst>
              <a:ext uri="{C183D7F6-B498-43B3-948B-1728B52AA6E4}">
                <adec:decorative xmlns:adec="http://schemas.microsoft.com/office/drawing/2017/decorative" val="1"/>
              </a:ext>
            </a:extLst>
          </p:cNvPr>
          <p:cNvSpPr txBox="1"/>
          <p:nvPr/>
        </p:nvSpPr>
        <p:spPr>
          <a:xfrm>
            <a:off x="4674626" y="5686069"/>
            <a:ext cx="922655"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C00000"/>
                </a:solidFill>
                <a:latin typeface="Times New Roman"/>
                <a:cs typeface="Times New Roman"/>
              </a:rPr>
              <a:t>[1,1,1,0,0,0]</a:t>
            </a:r>
            <a:endParaRPr sz="1400">
              <a:latin typeface="Times New Roman"/>
              <a:cs typeface="Times New Roman"/>
            </a:endParaRPr>
          </a:p>
        </p:txBody>
      </p:sp>
      <p:grpSp>
        <p:nvGrpSpPr>
          <p:cNvPr id="38" name="object 38">
            <a:extLst>
              <a:ext uri="{C183D7F6-B498-43B3-948B-1728B52AA6E4}">
                <adec:decorative xmlns:adec="http://schemas.microsoft.com/office/drawing/2017/decorative" val="1"/>
              </a:ext>
            </a:extLst>
          </p:cNvPr>
          <p:cNvGrpSpPr/>
          <p:nvPr/>
        </p:nvGrpSpPr>
        <p:grpSpPr>
          <a:xfrm>
            <a:off x="3674800" y="4354676"/>
            <a:ext cx="5362575" cy="1459865"/>
            <a:chOff x="3674800" y="4354676"/>
            <a:chExt cx="5362575" cy="1459865"/>
          </a:xfrm>
        </p:grpSpPr>
        <p:sp>
          <p:nvSpPr>
            <p:cNvPr id="39" name="object 39"/>
            <p:cNvSpPr/>
            <p:nvPr/>
          </p:nvSpPr>
          <p:spPr>
            <a:xfrm>
              <a:off x="3834237" y="4357216"/>
              <a:ext cx="1336675" cy="766445"/>
            </a:xfrm>
            <a:custGeom>
              <a:avLst/>
              <a:gdLst/>
              <a:ahLst/>
              <a:cxnLst/>
              <a:rect l="l" t="t" r="r" b="b"/>
              <a:pathLst>
                <a:path w="1336675" h="766445">
                  <a:moveTo>
                    <a:pt x="1336154" y="0"/>
                  </a:moveTo>
                  <a:lnTo>
                    <a:pt x="0" y="766150"/>
                  </a:lnTo>
                </a:path>
              </a:pathLst>
            </a:custGeom>
            <a:ln w="5080">
              <a:solidFill>
                <a:srgbClr val="4472C4"/>
              </a:solidFill>
            </a:ln>
          </p:spPr>
          <p:txBody>
            <a:bodyPr wrap="square" lIns="0" tIns="0" rIns="0" bIns="0" rtlCol="0"/>
            <a:lstStyle/>
            <a:p>
              <a:endParaRPr/>
            </a:p>
          </p:txBody>
        </p:sp>
        <p:pic>
          <p:nvPicPr>
            <p:cNvPr id="40" name="object 40"/>
            <p:cNvPicPr/>
            <p:nvPr/>
          </p:nvPicPr>
          <p:blipFill>
            <a:blip r:embed="rId6" cstate="print"/>
            <a:stretch>
              <a:fillRect/>
            </a:stretch>
          </p:blipFill>
          <p:spPr>
            <a:xfrm>
              <a:off x="3674800" y="5091677"/>
              <a:ext cx="191220" cy="191220"/>
            </a:xfrm>
            <a:prstGeom prst="rect">
              <a:avLst/>
            </a:prstGeom>
          </p:spPr>
        </p:pic>
        <p:pic>
          <p:nvPicPr>
            <p:cNvPr id="41" name="object 41"/>
            <p:cNvPicPr/>
            <p:nvPr/>
          </p:nvPicPr>
          <p:blipFill>
            <a:blip r:embed="rId4" cstate="print"/>
            <a:stretch>
              <a:fillRect/>
            </a:stretch>
          </p:blipFill>
          <p:spPr>
            <a:xfrm>
              <a:off x="8324328" y="5043725"/>
              <a:ext cx="191220" cy="191220"/>
            </a:xfrm>
            <a:prstGeom prst="rect">
              <a:avLst/>
            </a:prstGeom>
          </p:spPr>
        </p:pic>
        <p:sp>
          <p:nvSpPr>
            <p:cNvPr id="42" name="object 42"/>
            <p:cNvSpPr/>
            <p:nvPr/>
          </p:nvSpPr>
          <p:spPr>
            <a:xfrm>
              <a:off x="8208050" y="4433194"/>
              <a:ext cx="212090" cy="615950"/>
            </a:xfrm>
            <a:custGeom>
              <a:avLst/>
              <a:gdLst/>
              <a:ahLst/>
              <a:cxnLst/>
              <a:rect l="l" t="t" r="r" b="b"/>
              <a:pathLst>
                <a:path w="212090" h="615950">
                  <a:moveTo>
                    <a:pt x="0" y="0"/>
                  </a:moveTo>
                  <a:lnTo>
                    <a:pt x="211904" y="615688"/>
                  </a:lnTo>
                </a:path>
              </a:pathLst>
            </a:custGeom>
            <a:ln w="5080">
              <a:solidFill>
                <a:srgbClr val="4472C4"/>
              </a:solidFill>
            </a:ln>
          </p:spPr>
          <p:txBody>
            <a:bodyPr wrap="square" lIns="0" tIns="0" rIns="0" bIns="0" rtlCol="0"/>
            <a:lstStyle/>
            <a:p>
              <a:endParaRPr/>
            </a:p>
          </p:txBody>
        </p:sp>
        <p:sp>
          <p:nvSpPr>
            <p:cNvPr id="43" name="object 43"/>
            <p:cNvSpPr/>
            <p:nvPr/>
          </p:nvSpPr>
          <p:spPr>
            <a:xfrm>
              <a:off x="4975780" y="5229843"/>
              <a:ext cx="3444240" cy="327025"/>
            </a:xfrm>
            <a:custGeom>
              <a:avLst/>
              <a:gdLst/>
              <a:ahLst/>
              <a:cxnLst/>
              <a:rect l="l" t="t" r="r" b="b"/>
              <a:pathLst>
                <a:path w="3444240" h="327025">
                  <a:moveTo>
                    <a:pt x="3444148" y="0"/>
                  </a:moveTo>
                  <a:lnTo>
                    <a:pt x="0" y="326434"/>
                  </a:lnTo>
                </a:path>
              </a:pathLst>
            </a:custGeom>
            <a:ln w="5080">
              <a:solidFill>
                <a:srgbClr val="4472C4"/>
              </a:solidFill>
            </a:ln>
          </p:spPr>
          <p:txBody>
            <a:bodyPr wrap="square" lIns="0" tIns="0" rIns="0" bIns="0" rtlCol="0"/>
            <a:lstStyle/>
            <a:p>
              <a:endParaRPr/>
            </a:p>
          </p:txBody>
        </p:sp>
        <p:pic>
          <p:nvPicPr>
            <p:cNvPr id="44" name="object 44"/>
            <p:cNvPicPr/>
            <p:nvPr/>
          </p:nvPicPr>
          <p:blipFill>
            <a:blip r:embed="rId7" cstate="print"/>
            <a:stretch>
              <a:fillRect/>
            </a:stretch>
          </p:blipFill>
          <p:spPr>
            <a:xfrm>
              <a:off x="8845910" y="5623167"/>
              <a:ext cx="191220" cy="191220"/>
            </a:xfrm>
            <a:prstGeom prst="rect">
              <a:avLst/>
            </a:prstGeom>
          </p:spPr>
        </p:pic>
        <p:sp>
          <p:nvSpPr>
            <p:cNvPr id="45" name="object 45"/>
            <p:cNvSpPr/>
            <p:nvPr/>
          </p:nvSpPr>
          <p:spPr>
            <a:xfrm>
              <a:off x="8419928" y="5229843"/>
              <a:ext cx="521970" cy="398780"/>
            </a:xfrm>
            <a:custGeom>
              <a:avLst/>
              <a:gdLst/>
              <a:ahLst/>
              <a:cxnLst/>
              <a:rect l="l" t="t" r="r" b="b"/>
              <a:pathLst>
                <a:path w="521970" h="398779">
                  <a:moveTo>
                    <a:pt x="0" y="0"/>
                  </a:moveTo>
                  <a:lnTo>
                    <a:pt x="521645" y="398454"/>
                  </a:lnTo>
                </a:path>
              </a:pathLst>
            </a:custGeom>
            <a:ln w="5080">
              <a:solidFill>
                <a:srgbClr val="4472C4"/>
              </a:solidFill>
            </a:ln>
          </p:spPr>
          <p:txBody>
            <a:bodyPr wrap="square" lIns="0" tIns="0" rIns="0" bIns="0" rtlCol="0"/>
            <a:lstStyle/>
            <a:p>
              <a:endParaRPr/>
            </a:p>
          </p:txBody>
        </p:sp>
      </p:grpSp>
      <p:sp>
        <p:nvSpPr>
          <p:cNvPr id="46" name="object 46">
            <a:extLst>
              <a:ext uri="{C183D7F6-B498-43B3-948B-1728B52AA6E4}">
                <adec:decorative xmlns:adec="http://schemas.microsoft.com/office/drawing/2017/decorative" val="1"/>
              </a:ext>
            </a:extLst>
          </p:cNvPr>
          <p:cNvSpPr txBox="1"/>
          <p:nvPr/>
        </p:nvSpPr>
        <p:spPr>
          <a:xfrm>
            <a:off x="7937221" y="4771644"/>
            <a:ext cx="73596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priors</a:t>
            </a:r>
            <a:r>
              <a:rPr sz="1400" spc="45" dirty="0">
                <a:latin typeface="Times New Roman"/>
                <a:cs typeface="Times New Roman"/>
              </a:rPr>
              <a:t> </a:t>
            </a:r>
            <a:r>
              <a:rPr sz="1400" dirty="0">
                <a:latin typeface="Times New Roman"/>
                <a:cs typeface="Times New Roman"/>
              </a:rPr>
              <a:t>&lt;</a:t>
            </a:r>
            <a:r>
              <a:rPr sz="1400" spc="70" dirty="0">
                <a:latin typeface="Times New Roman"/>
                <a:cs typeface="Times New Roman"/>
              </a:rPr>
              <a:t> </a:t>
            </a:r>
            <a:r>
              <a:rPr sz="1400" spc="-50" dirty="0">
                <a:latin typeface="Times New Roman"/>
                <a:cs typeface="Times New Roman"/>
              </a:rPr>
              <a:t>2</a:t>
            </a:r>
            <a:endParaRPr sz="1400">
              <a:latin typeface="Times New Roman"/>
              <a:cs typeface="Times New Roman"/>
            </a:endParaRPr>
          </a:p>
        </p:txBody>
      </p:sp>
      <p:sp>
        <p:nvSpPr>
          <p:cNvPr id="47" name="object 47">
            <a:extLst>
              <a:ext uri="{C183D7F6-B498-43B3-948B-1728B52AA6E4}">
                <adec:decorative xmlns:adec="http://schemas.microsoft.com/office/drawing/2017/decorative" val="1"/>
              </a:ext>
            </a:extLst>
          </p:cNvPr>
          <p:cNvSpPr txBox="1"/>
          <p:nvPr/>
        </p:nvSpPr>
        <p:spPr>
          <a:xfrm>
            <a:off x="8673314" y="5893384"/>
            <a:ext cx="922655" cy="238760"/>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C00000"/>
                </a:solidFill>
                <a:latin typeface="Times New Roman"/>
                <a:cs typeface="Times New Roman"/>
              </a:rPr>
              <a:t>[0,0,0,0,1,0]</a:t>
            </a:r>
            <a:endParaRPr sz="1400">
              <a:latin typeface="Times New Roman"/>
              <a:cs typeface="Times New Roman"/>
            </a:endParaRPr>
          </a:p>
        </p:txBody>
      </p:sp>
      <p:sp>
        <p:nvSpPr>
          <p:cNvPr id="48" name="object 48">
            <a:extLst>
              <a:ext uri="{C183D7F6-B498-43B3-948B-1728B52AA6E4}">
                <adec:decorative xmlns:adec="http://schemas.microsoft.com/office/drawing/2017/decorative" val="1"/>
              </a:ext>
            </a:extLst>
          </p:cNvPr>
          <p:cNvSpPr txBox="1"/>
          <p:nvPr/>
        </p:nvSpPr>
        <p:spPr>
          <a:xfrm>
            <a:off x="7614336" y="5268595"/>
            <a:ext cx="647065" cy="238760"/>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priors&lt;2</a:t>
            </a:r>
            <a:endParaRPr sz="1400">
              <a:latin typeface="Times New Roman"/>
              <a:cs typeface="Times New Roman"/>
            </a:endParaRPr>
          </a:p>
        </p:txBody>
      </p:sp>
      <p:grpSp>
        <p:nvGrpSpPr>
          <p:cNvPr id="49" name="object 49">
            <a:extLst>
              <a:ext uri="{C183D7F6-B498-43B3-948B-1728B52AA6E4}">
                <adec:decorative xmlns:adec="http://schemas.microsoft.com/office/drawing/2017/decorative" val="1"/>
              </a:ext>
            </a:extLst>
          </p:cNvPr>
          <p:cNvGrpSpPr/>
          <p:nvPr/>
        </p:nvGrpSpPr>
        <p:grpSpPr>
          <a:xfrm>
            <a:off x="8205510" y="4430653"/>
            <a:ext cx="937894" cy="711200"/>
            <a:chOff x="8205510" y="4430653"/>
            <a:chExt cx="937894" cy="711200"/>
          </a:xfrm>
        </p:grpSpPr>
        <p:sp>
          <p:nvSpPr>
            <p:cNvPr id="50" name="object 50"/>
            <p:cNvSpPr/>
            <p:nvPr/>
          </p:nvSpPr>
          <p:spPr>
            <a:xfrm>
              <a:off x="8208050" y="4433193"/>
              <a:ext cx="749300" cy="612775"/>
            </a:xfrm>
            <a:custGeom>
              <a:avLst/>
              <a:gdLst/>
              <a:ahLst/>
              <a:cxnLst/>
              <a:rect l="l" t="t" r="r" b="b"/>
              <a:pathLst>
                <a:path w="749300" h="612775">
                  <a:moveTo>
                    <a:pt x="0" y="0"/>
                  </a:moveTo>
                  <a:lnTo>
                    <a:pt x="748984" y="612779"/>
                  </a:lnTo>
                </a:path>
              </a:pathLst>
            </a:custGeom>
            <a:ln w="5080">
              <a:solidFill>
                <a:srgbClr val="4472C4"/>
              </a:solidFill>
            </a:ln>
          </p:spPr>
          <p:txBody>
            <a:bodyPr wrap="square" lIns="0" tIns="0" rIns="0" bIns="0" rtlCol="0"/>
            <a:lstStyle/>
            <a:p>
              <a:endParaRPr/>
            </a:p>
          </p:txBody>
        </p:sp>
        <p:pic>
          <p:nvPicPr>
            <p:cNvPr id="51" name="object 51"/>
            <p:cNvPicPr/>
            <p:nvPr/>
          </p:nvPicPr>
          <p:blipFill>
            <a:blip r:embed="rId5" cstate="print"/>
            <a:stretch>
              <a:fillRect/>
            </a:stretch>
          </p:blipFill>
          <p:spPr>
            <a:xfrm>
              <a:off x="8951861" y="4950297"/>
              <a:ext cx="191220" cy="191220"/>
            </a:xfrm>
            <a:prstGeom prst="rect">
              <a:avLst/>
            </a:prstGeom>
          </p:spPr>
        </p:pic>
      </p:grpSp>
      <p:sp>
        <p:nvSpPr>
          <p:cNvPr id="52" name="object 52">
            <a:extLst>
              <a:ext uri="{C183D7F6-B498-43B3-948B-1728B52AA6E4}">
                <adec:decorative xmlns:adec="http://schemas.microsoft.com/office/drawing/2017/decorative" val="1"/>
              </a:ext>
            </a:extLst>
          </p:cNvPr>
          <p:cNvSpPr txBox="1"/>
          <p:nvPr/>
        </p:nvSpPr>
        <p:spPr>
          <a:xfrm>
            <a:off x="8461909" y="5108955"/>
            <a:ext cx="899160" cy="453390"/>
          </a:xfrm>
          <a:prstGeom prst="rect">
            <a:avLst/>
          </a:prstGeom>
        </p:spPr>
        <p:txBody>
          <a:bodyPr vert="horz" wrap="square" lIns="0" tIns="12700" rIns="0" bIns="0" rtlCol="0">
            <a:spAutoFit/>
          </a:bodyPr>
          <a:lstStyle/>
          <a:p>
            <a:pPr marL="581660">
              <a:lnSpc>
                <a:spcPts val="1805"/>
              </a:lnSpc>
              <a:spcBef>
                <a:spcPts val="100"/>
              </a:spcBef>
            </a:pPr>
            <a:r>
              <a:rPr sz="1600" spc="-20" dirty="0">
                <a:latin typeface="Times New Roman"/>
                <a:cs typeface="Times New Roman"/>
              </a:rPr>
              <a:t>leaf</a:t>
            </a:r>
            <a:endParaRPr sz="1600">
              <a:latin typeface="Times New Roman"/>
              <a:cs typeface="Times New Roman"/>
            </a:endParaRPr>
          </a:p>
          <a:p>
            <a:pPr marL="12700">
              <a:lnSpc>
                <a:spcPts val="1565"/>
              </a:lnSpc>
            </a:pPr>
            <a:r>
              <a:rPr sz="1400" spc="-10" dirty="0">
                <a:latin typeface="Times New Roman"/>
                <a:cs typeface="Times New Roman"/>
              </a:rPr>
              <a:t>priors≥2</a:t>
            </a:r>
            <a:endParaRPr sz="1400">
              <a:latin typeface="Times New Roman"/>
              <a:cs typeface="Times New Roman"/>
            </a:endParaRPr>
          </a:p>
        </p:txBody>
      </p:sp>
      <p:sp>
        <p:nvSpPr>
          <p:cNvPr id="53" name="object 53">
            <a:extLst>
              <a:ext uri="{C183D7F6-B498-43B3-948B-1728B52AA6E4}">
                <adec:decorative xmlns:adec="http://schemas.microsoft.com/office/drawing/2017/decorative" val="1"/>
              </a:ext>
            </a:extLst>
          </p:cNvPr>
          <p:cNvSpPr txBox="1"/>
          <p:nvPr/>
        </p:nvSpPr>
        <p:spPr>
          <a:xfrm>
            <a:off x="3504110" y="5255259"/>
            <a:ext cx="329565" cy="269240"/>
          </a:xfrm>
          <a:prstGeom prst="rect">
            <a:avLst/>
          </a:prstGeom>
        </p:spPr>
        <p:txBody>
          <a:bodyPr vert="horz" wrap="square" lIns="0" tIns="12700" rIns="0" bIns="0" rtlCol="0">
            <a:spAutoFit/>
          </a:bodyPr>
          <a:lstStyle/>
          <a:p>
            <a:pPr marL="12700">
              <a:lnSpc>
                <a:spcPct val="100000"/>
              </a:lnSpc>
              <a:spcBef>
                <a:spcPts val="100"/>
              </a:spcBef>
            </a:pPr>
            <a:r>
              <a:rPr sz="1600" spc="-20" dirty="0">
                <a:latin typeface="Times New Roman"/>
                <a:cs typeface="Times New Roman"/>
              </a:rPr>
              <a:t>leaf</a:t>
            </a:r>
            <a:endParaRPr sz="1600">
              <a:latin typeface="Times New Roman"/>
              <a:cs typeface="Times New Roman"/>
            </a:endParaRPr>
          </a:p>
        </p:txBody>
      </p:sp>
      <p:sp>
        <p:nvSpPr>
          <p:cNvPr id="55" name="object 55">
            <a:extLst>
              <a:ext uri="{C183D7F6-B498-43B3-948B-1728B52AA6E4}">
                <adec:decorative xmlns:adec="http://schemas.microsoft.com/office/drawing/2017/decorative" val="1"/>
              </a:ext>
            </a:extLst>
          </p:cNvPr>
          <p:cNvSpPr/>
          <p:nvPr/>
        </p:nvSpPr>
        <p:spPr>
          <a:xfrm>
            <a:off x="4325518" y="3301656"/>
            <a:ext cx="2045335" cy="1940560"/>
          </a:xfrm>
          <a:custGeom>
            <a:avLst/>
            <a:gdLst/>
            <a:ahLst/>
            <a:cxnLst/>
            <a:rect l="l" t="t" r="r" b="b"/>
            <a:pathLst>
              <a:path w="2045335" h="1940560">
                <a:moveTo>
                  <a:pt x="683425" y="1216367"/>
                </a:moveTo>
                <a:lnTo>
                  <a:pt x="619429" y="1239799"/>
                </a:lnTo>
                <a:lnTo>
                  <a:pt x="634212" y="1253744"/>
                </a:lnTo>
                <a:lnTo>
                  <a:pt x="0" y="1926234"/>
                </a:lnTo>
                <a:lnTo>
                  <a:pt x="14782" y="1940179"/>
                </a:lnTo>
                <a:lnTo>
                  <a:pt x="648995" y="1267688"/>
                </a:lnTo>
                <a:lnTo>
                  <a:pt x="663778" y="1281620"/>
                </a:lnTo>
                <a:lnTo>
                  <a:pt x="674395" y="1246352"/>
                </a:lnTo>
                <a:lnTo>
                  <a:pt x="683425" y="1216367"/>
                </a:lnTo>
                <a:close/>
              </a:path>
              <a:path w="2045335" h="1940560">
                <a:moveTo>
                  <a:pt x="2044852" y="0"/>
                </a:moveTo>
                <a:lnTo>
                  <a:pt x="1977529" y="10668"/>
                </a:lnTo>
                <a:lnTo>
                  <a:pt x="1989353" y="27190"/>
                </a:lnTo>
                <a:lnTo>
                  <a:pt x="971397" y="755269"/>
                </a:lnTo>
                <a:lnTo>
                  <a:pt x="983221" y="771791"/>
                </a:lnTo>
                <a:lnTo>
                  <a:pt x="2001177" y="43726"/>
                </a:lnTo>
                <a:lnTo>
                  <a:pt x="2013000" y="60248"/>
                </a:lnTo>
                <a:lnTo>
                  <a:pt x="2033600" y="21285"/>
                </a:lnTo>
                <a:lnTo>
                  <a:pt x="2044852" y="0"/>
                </a:lnTo>
                <a:close/>
              </a:path>
            </a:pathLst>
          </a:custGeom>
          <a:solidFill>
            <a:srgbClr val="00C12A"/>
          </a:solidFill>
        </p:spPr>
        <p:txBody>
          <a:bodyPr wrap="square" lIns="0" tIns="0" rIns="0" bIns="0" rtlCol="0"/>
          <a:lstStyle/>
          <a:p>
            <a:endParaRPr/>
          </a:p>
        </p:txBody>
      </p:sp>
      <p:sp>
        <p:nvSpPr>
          <p:cNvPr id="56" name="object 56">
            <a:extLst>
              <a:ext uri="{C183D7F6-B498-43B3-948B-1728B52AA6E4}">
                <adec:decorative xmlns:adec="http://schemas.microsoft.com/office/drawing/2017/decorative" val="1"/>
              </a:ext>
            </a:extLst>
          </p:cNvPr>
          <p:cNvSpPr txBox="1"/>
          <p:nvPr/>
        </p:nvSpPr>
        <p:spPr>
          <a:xfrm>
            <a:off x="2533477" y="4750307"/>
            <a:ext cx="198755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009A0C"/>
                </a:solidFill>
                <a:latin typeface="Times New Roman"/>
                <a:cs typeface="Times New Roman"/>
              </a:rPr>
              <a:t>propagate</a:t>
            </a:r>
            <a:r>
              <a:rPr sz="1400" spc="140" dirty="0">
                <a:solidFill>
                  <a:srgbClr val="009A0C"/>
                </a:solidFill>
                <a:latin typeface="Times New Roman"/>
                <a:cs typeface="Times New Roman"/>
              </a:rPr>
              <a:t> </a:t>
            </a:r>
            <a:r>
              <a:rPr sz="1400" dirty="0">
                <a:solidFill>
                  <a:srgbClr val="009A0C"/>
                </a:solidFill>
                <a:latin typeface="Times New Roman"/>
                <a:cs typeface="Times New Roman"/>
              </a:rPr>
              <a:t>bounds</a:t>
            </a:r>
            <a:r>
              <a:rPr sz="1400" spc="140" dirty="0">
                <a:solidFill>
                  <a:srgbClr val="009A0C"/>
                </a:solidFill>
                <a:latin typeface="Times New Roman"/>
                <a:cs typeface="Times New Roman"/>
              </a:rPr>
              <a:t> </a:t>
            </a:r>
            <a:r>
              <a:rPr sz="1400" spc="-10" dirty="0">
                <a:solidFill>
                  <a:srgbClr val="009A0C"/>
                </a:solidFill>
                <a:latin typeface="Times New Roman"/>
                <a:cs typeface="Times New Roman"/>
              </a:rPr>
              <a:t>upwards</a:t>
            </a:r>
            <a:endParaRPr sz="1400">
              <a:latin typeface="Times New Roman"/>
              <a:cs typeface="Times New Roman"/>
            </a:endParaRPr>
          </a:p>
        </p:txBody>
      </p:sp>
      <p:sp>
        <p:nvSpPr>
          <p:cNvPr id="57" name="object 57">
            <a:extLst>
              <a:ext uri="{C183D7F6-B498-43B3-948B-1728B52AA6E4}">
                <adec:decorative xmlns:adec="http://schemas.microsoft.com/office/drawing/2017/decorative" val="1"/>
              </a:ext>
            </a:extLst>
          </p:cNvPr>
          <p:cNvSpPr txBox="1"/>
          <p:nvPr/>
        </p:nvSpPr>
        <p:spPr>
          <a:xfrm>
            <a:off x="4033042" y="3220161"/>
            <a:ext cx="198755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009A0C"/>
                </a:solidFill>
                <a:latin typeface="Times New Roman"/>
                <a:cs typeface="Times New Roman"/>
              </a:rPr>
              <a:t>propagate</a:t>
            </a:r>
            <a:r>
              <a:rPr sz="1400" spc="140" dirty="0">
                <a:solidFill>
                  <a:srgbClr val="009A0C"/>
                </a:solidFill>
                <a:latin typeface="Times New Roman"/>
                <a:cs typeface="Times New Roman"/>
              </a:rPr>
              <a:t> </a:t>
            </a:r>
            <a:r>
              <a:rPr sz="1400" dirty="0">
                <a:solidFill>
                  <a:srgbClr val="009A0C"/>
                </a:solidFill>
                <a:latin typeface="Times New Roman"/>
                <a:cs typeface="Times New Roman"/>
              </a:rPr>
              <a:t>bounds</a:t>
            </a:r>
            <a:r>
              <a:rPr sz="1400" spc="140" dirty="0">
                <a:solidFill>
                  <a:srgbClr val="009A0C"/>
                </a:solidFill>
                <a:latin typeface="Times New Roman"/>
                <a:cs typeface="Times New Roman"/>
              </a:rPr>
              <a:t> </a:t>
            </a:r>
            <a:r>
              <a:rPr sz="1400" spc="-10" dirty="0">
                <a:solidFill>
                  <a:srgbClr val="009A0C"/>
                </a:solidFill>
                <a:latin typeface="Times New Roman"/>
                <a:cs typeface="Times New Roman"/>
              </a:rPr>
              <a:t>upwards</a:t>
            </a:r>
            <a:endParaRPr sz="1400">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822960" y="1435100"/>
            <a:ext cx="8412480" cy="3013174"/>
          </a:xfrm>
          <a:prstGeom prst="rect">
            <a:avLst/>
          </a:prstGeom>
        </p:spPr>
      </p:pic>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582488" y="4745659"/>
            <a:ext cx="8874817" cy="1530297"/>
          </a:xfrm>
          <a:prstGeom prst="rect">
            <a:avLst/>
          </a:prstGeom>
        </p:spPr>
      </p:pic>
      <p:sp>
        <p:nvSpPr>
          <p:cNvPr id="4" name="Title 3">
            <a:extLst>
              <a:ext uri="{FF2B5EF4-FFF2-40B4-BE49-F238E27FC236}">
                <a16:creationId xmlns:a16="http://schemas.microsoft.com/office/drawing/2014/main" id="{4A158257-B6B3-1B5B-D91F-3A4AE0D9CD3C}"/>
              </a:ext>
            </a:extLst>
          </p:cNvPr>
          <p:cNvSpPr>
            <a:spLocks noGrp="1"/>
          </p:cNvSpPr>
          <p:nvPr>
            <p:ph type="title" idx="4294967295"/>
          </p:nvPr>
        </p:nvSpPr>
        <p:spPr>
          <a:xfrm>
            <a:off x="509700" y="-538609"/>
            <a:ext cx="9273054" cy="538609"/>
          </a:xfrm>
        </p:spPr>
        <p:txBody>
          <a:bodyPr wrap="square" lIns="0" tIns="0" rIns="0" bIns="0" anchor="b">
            <a:spAutoFit/>
          </a:bodyPr>
          <a:lstStyle/>
          <a:p>
            <a:r>
              <a:rPr lang="en-US" dirty="0"/>
              <a:t>Home Equity Line of Credit Dataset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8335" rIns="0" bIns="0" rtlCol="0">
            <a:spAutoFit/>
          </a:bodyPr>
          <a:lstStyle/>
          <a:p>
            <a:pPr marL="51435">
              <a:lnSpc>
                <a:spcPct val="100000"/>
              </a:lnSpc>
              <a:spcBef>
                <a:spcPts val="100"/>
              </a:spcBef>
            </a:pPr>
            <a:r>
              <a:rPr sz="2200" dirty="0">
                <a:solidFill>
                  <a:srgbClr val="A53A77"/>
                </a:solidFill>
                <a:latin typeface="Times New Roman"/>
                <a:cs typeface="Times New Roman"/>
              </a:rPr>
              <a:t>Explainable</a:t>
            </a:r>
            <a:r>
              <a:rPr sz="2200" spc="85" dirty="0">
                <a:solidFill>
                  <a:srgbClr val="A53A77"/>
                </a:solidFill>
                <a:latin typeface="Times New Roman"/>
                <a:cs typeface="Times New Roman"/>
              </a:rPr>
              <a:t> </a:t>
            </a:r>
            <a:r>
              <a:rPr sz="2200" dirty="0">
                <a:solidFill>
                  <a:srgbClr val="A53A77"/>
                </a:solidFill>
                <a:latin typeface="Times New Roman"/>
                <a:cs typeface="Times New Roman"/>
              </a:rPr>
              <a:t>ML</a:t>
            </a:r>
            <a:r>
              <a:rPr sz="2200" spc="20" dirty="0">
                <a:solidFill>
                  <a:srgbClr val="A53A77"/>
                </a:solidFill>
                <a:latin typeface="Times New Roman"/>
                <a:cs typeface="Times New Roman"/>
              </a:rPr>
              <a:t> </a:t>
            </a:r>
            <a:r>
              <a:rPr sz="2200" dirty="0">
                <a:solidFill>
                  <a:srgbClr val="A53A77"/>
                </a:solidFill>
                <a:latin typeface="Times New Roman"/>
                <a:cs typeface="Times New Roman"/>
              </a:rPr>
              <a:t>Challenge</a:t>
            </a:r>
            <a:r>
              <a:rPr sz="2200" spc="100" dirty="0">
                <a:solidFill>
                  <a:srgbClr val="A53A77"/>
                </a:solidFill>
                <a:latin typeface="Times New Roman"/>
                <a:cs typeface="Times New Roman"/>
              </a:rPr>
              <a:t> </a:t>
            </a:r>
            <a:r>
              <a:rPr sz="2200" dirty="0">
                <a:solidFill>
                  <a:srgbClr val="A53A77"/>
                </a:solidFill>
                <a:latin typeface="Times New Roman"/>
                <a:cs typeface="Times New Roman"/>
              </a:rPr>
              <a:t>(FICO</a:t>
            </a:r>
            <a:r>
              <a:rPr sz="2200" spc="120" dirty="0">
                <a:solidFill>
                  <a:srgbClr val="A53A77"/>
                </a:solidFill>
                <a:latin typeface="Times New Roman"/>
                <a:cs typeface="Times New Roman"/>
              </a:rPr>
              <a:t> </a:t>
            </a:r>
            <a:r>
              <a:rPr sz="2200" dirty="0">
                <a:solidFill>
                  <a:srgbClr val="A53A77"/>
                </a:solidFill>
                <a:latin typeface="Times New Roman"/>
                <a:cs typeface="Times New Roman"/>
              </a:rPr>
              <a:t>dataset)</a:t>
            </a:r>
            <a:r>
              <a:rPr sz="2200" spc="105" dirty="0">
                <a:solidFill>
                  <a:srgbClr val="A53A77"/>
                </a:solidFill>
                <a:latin typeface="Times New Roman"/>
                <a:cs typeface="Times New Roman"/>
              </a:rPr>
              <a:t> </a:t>
            </a:r>
            <a:r>
              <a:rPr sz="2200" spc="-10" dirty="0">
                <a:solidFill>
                  <a:srgbClr val="A53A77"/>
                </a:solidFill>
                <a:latin typeface="Times New Roman"/>
                <a:cs typeface="Times New Roman"/>
              </a:rPr>
              <a:t>tree:</a:t>
            </a:r>
            <a:endParaRPr sz="2200" dirty="0">
              <a:latin typeface="Times New Roman"/>
              <a:cs typeface="Times New Roman"/>
            </a:endParaRPr>
          </a:p>
        </p:txBody>
      </p:sp>
      <p:grpSp>
        <p:nvGrpSpPr>
          <p:cNvPr id="3" name="object 3">
            <a:extLst>
              <a:ext uri="{C183D7F6-B498-43B3-948B-1728B52AA6E4}">
                <adec:decorative xmlns:adec="http://schemas.microsoft.com/office/drawing/2017/decorative" val="1"/>
              </a:ext>
            </a:extLst>
          </p:cNvPr>
          <p:cNvGrpSpPr/>
          <p:nvPr/>
        </p:nvGrpSpPr>
        <p:grpSpPr>
          <a:xfrm>
            <a:off x="335655" y="1884498"/>
            <a:ext cx="9388475" cy="2778760"/>
            <a:chOff x="335655" y="1884498"/>
            <a:chExt cx="9388475" cy="2778760"/>
          </a:xfrm>
        </p:grpSpPr>
        <p:pic>
          <p:nvPicPr>
            <p:cNvPr id="4" name="object 4"/>
            <p:cNvPicPr/>
            <p:nvPr/>
          </p:nvPicPr>
          <p:blipFill>
            <a:blip r:embed="rId2" cstate="print"/>
            <a:stretch>
              <a:fillRect/>
            </a:stretch>
          </p:blipFill>
          <p:spPr>
            <a:xfrm>
              <a:off x="556182" y="2019508"/>
              <a:ext cx="8950775" cy="2536749"/>
            </a:xfrm>
            <a:prstGeom prst="rect">
              <a:avLst/>
            </a:prstGeom>
          </p:spPr>
        </p:pic>
        <p:sp>
          <p:nvSpPr>
            <p:cNvPr id="5" name="object 5"/>
            <p:cNvSpPr/>
            <p:nvPr/>
          </p:nvSpPr>
          <p:spPr>
            <a:xfrm>
              <a:off x="348764" y="1897607"/>
              <a:ext cx="9362440" cy="2752725"/>
            </a:xfrm>
            <a:custGeom>
              <a:avLst/>
              <a:gdLst/>
              <a:ahLst/>
              <a:cxnLst/>
              <a:rect l="l" t="t" r="r" b="b"/>
              <a:pathLst>
                <a:path w="9362440" h="2752725">
                  <a:moveTo>
                    <a:pt x="0" y="0"/>
                  </a:moveTo>
                  <a:lnTo>
                    <a:pt x="9362038" y="0"/>
                  </a:lnTo>
                  <a:lnTo>
                    <a:pt x="9362038" y="2752501"/>
                  </a:lnTo>
                  <a:lnTo>
                    <a:pt x="0" y="2752501"/>
                  </a:lnTo>
                  <a:lnTo>
                    <a:pt x="0" y="0"/>
                  </a:lnTo>
                  <a:close/>
                </a:path>
              </a:pathLst>
            </a:custGeom>
            <a:ln w="26217">
              <a:solidFill>
                <a:srgbClr val="B763CD"/>
              </a:solidFill>
            </a:ln>
          </p:spPr>
          <p:txBody>
            <a:bodyPr wrap="square" lIns="0" tIns="0" rIns="0" bIns="0" rtlCol="0"/>
            <a:lstStyle/>
            <a:p>
              <a:endParaRPr/>
            </a:p>
          </p:txBody>
        </p:sp>
      </p:grpSp>
      <p:sp>
        <p:nvSpPr>
          <p:cNvPr id="6" name="object 6"/>
          <p:cNvSpPr txBox="1"/>
          <p:nvPr/>
        </p:nvSpPr>
        <p:spPr>
          <a:xfrm>
            <a:off x="1576984" y="4931686"/>
            <a:ext cx="7073900" cy="1256030"/>
          </a:xfrm>
          <a:prstGeom prst="rect">
            <a:avLst/>
          </a:prstGeom>
          <a:ln w="26217">
            <a:solidFill>
              <a:srgbClr val="7030A0"/>
            </a:solidFill>
          </a:ln>
        </p:spPr>
        <p:txBody>
          <a:bodyPr vert="horz" wrap="square" lIns="0" tIns="35560" rIns="0" bIns="0" rtlCol="0">
            <a:spAutoFit/>
          </a:bodyPr>
          <a:lstStyle/>
          <a:p>
            <a:pPr marL="347345" indent="-274955">
              <a:lnSpc>
                <a:spcPct val="100000"/>
              </a:lnSpc>
              <a:spcBef>
                <a:spcPts val="280"/>
              </a:spcBef>
              <a:buFont typeface="Arial"/>
              <a:buChar char="•"/>
              <a:tabLst>
                <a:tab pos="347345" algn="l"/>
                <a:tab pos="347980" algn="l"/>
              </a:tabLst>
            </a:pPr>
            <a:r>
              <a:rPr sz="1900" dirty="0">
                <a:solidFill>
                  <a:srgbClr val="7030A0"/>
                </a:solidFill>
                <a:latin typeface="Times New Roman"/>
                <a:cs typeface="Times New Roman"/>
              </a:rPr>
              <a:t>10K</a:t>
            </a:r>
            <a:r>
              <a:rPr sz="1900" spc="35" dirty="0">
                <a:solidFill>
                  <a:srgbClr val="7030A0"/>
                </a:solidFill>
                <a:latin typeface="Times New Roman"/>
                <a:cs typeface="Times New Roman"/>
              </a:rPr>
              <a:t> </a:t>
            </a:r>
            <a:r>
              <a:rPr sz="1900" dirty="0">
                <a:solidFill>
                  <a:srgbClr val="7030A0"/>
                </a:solidFill>
                <a:latin typeface="Times New Roman"/>
                <a:cs typeface="Times New Roman"/>
              </a:rPr>
              <a:t>data</a:t>
            </a:r>
            <a:r>
              <a:rPr sz="1900" spc="35" dirty="0">
                <a:solidFill>
                  <a:srgbClr val="7030A0"/>
                </a:solidFill>
                <a:latin typeface="Times New Roman"/>
                <a:cs typeface="Times New Roman"/>
              </a:rPr>
              <a:t> </a:t>
            </a:r>
            <a:r>
              <a:rPr sz="1900" dirty="0">
                <a:solidFill>
                  <a:srgbClr val="7030A0"/>
                </a:solidFill>
                <a:latin typeface="Times New Roman"/>
                <a:cs typeface="Times New Roman"/>
              </a:rPr>
              <a:t>points,</a:t>
            </a:r>
            <a:r>
              <a:rPr sz="1900" spc="35" dirty="0">
                <a:solidFill>
                  <a:srgbClr val="7030A0"/>
                </a:solidFill>
                <a:latin typeface="Times New Roman"/>
                <a:cs typeface="Times New Roman"/>
              </a:rPr>
              <a:t> </a:t>
            </a:r>
            <a:r>
              <a:rPr sz="1900" dirty="0">
                <a:solidFill>
                  <a:srgbClr val="7030A0"/>
                </a:solidFill>
                <a:latin typeface="Times New Roman"/>
                <a:cs typeface="Times New Roman"/>
              </a:rPr>
              <a:t>&gt;1900</a:t>
            </a:r>
            <a:r>
              <a:rPr sz="1900" spc="35" dirty="0">
                <a:solidFill>
                  <a:srgbClr val="7030A0"/>
                </a:solidFill>
                <a:latin typeface="Times New Roman"/>
                <a:cs typeface="Times New Roman"/>
              </a:rPr>
              <a:t> </a:t>
            </a:r>
            <a:r>
              <a:rPr sz="1900" dirty="0">
                <a:solidFill>
                  <a:srgbClr val="7030A0"/>
                </a:solidFill>
                <a:latin typeface="Times New Roman"/>
                <a:cs typeface="Times New Roman"/>
              </a:rPr>
              <a:t>binary</a:t>
            </a:r>
            <a:r>
              <a:rPr sz="1900" spc="40" dirty="0">
                <a:solidFill>
                  <a:srgbClr val="7030A0"/>
                </a:solidFill>
                <a:latin typeface="Times New Roman"/>
                <a:cs typeface="Times New Roman"/>
              </a:rPr>
              <a:t> </a:t>
            </a:r>
            <a:r>
              <a:rPr sz="1900" spc="-10" dirty="0">
                <a:solidFill>
                  <a:srgbClr val="7030A0"/>
                </a:solidFill>
                <a:latin typeface="Times New Roman"/>
                <a:cs typeface="Times New Roman"/>
              </a:rPr>
              <a:t>features</a:t>
            </a:r>
            <a:endParaRPr sz="1900">
              <a:latin typeface="Times New Roman"/>
              <a:cs typeface="Times New Roman"/>
            </a:endParaRPr>
          </a:p>
          <a:p>
            <a:pPr marL="362585" indent="-290195">
              <a:lnSpc>
                <a:spcPct val="100000"/>
              </a:lnSpc>
              <a:buFont typeface="Arial"/>
              <a:buChar char="•"/>
              <a:tabLst>
                <a:tab pos="362585" algn="l"/>
                <a:tab pos="363220" algn="l"/>
              </a:tabLst>
            </a:pPr>
            <a:r>
              <a:rPr sz="1900" dirty="0">
                <a:solidFill>
                  <a:srgbClr val="7030A0"/>
                </a:solidFill>
                <a:latin typeface="Times New Roman"/>
                <a:cs typeface="Times New Roman"/>
              </a:rPr>
              <a:t>training</a:t>
            </a:r>
            <a:r>
              <a:rPr sz="1900" spc="25" dirty="0">
                <a:solidFill>
                  <a:srgbClr val="7030A0"/>
                </a:solidFill>
                <a:latin typeface="Times New Roman"/>
                <a:cs typeface="Times New Roman"/>
              </a:rPr>
              <a:t> </a:t>
            </a:r>
            <a:r>
              <a:rPr sz="1900" dirty="0">
                <a:solidFill>
                  <a:srgbClr val="7030A0"/>
                </a:solidFill>
                <a:latin typeface="Times New Roman"/>
                <a:cs typeface="Times New Roman"/>
              </a:rPr>
              <a:t>accuracy</a:t>
            </a:r>
            <a:r>
              <a:rPr sz="1900" spc="30" dirty="0">
                <a:solidFill>
                  <a:srgbClr val="7030A0"/>
                </a:solidFill>
                <a:latin typeface="Times New Roman"/>
                <a:cs typeface="Times New Roman"/>
              </a:rPr>
              <a:t> </a:t>
            </a:r>
            <a:r>
              <a:rPr sz="1900" dirty="0">
                <a:solidFill>
                  <a:srgbClr val="7030A0"/>
                </a:solidFill>
                <a:latin typeface="Times New Roman"/>
                <a:cs typeface="Times New Roman"/>
              </a:rPr>
              <a:t>72%</a:t>
            </a:r>
            <a:r>
              <a:rPr sz="1900" spc="40" dirty="0">
                <a:solidFill>
                  <a:srgbClr val="7030A0"/>
                </a:solidFill>
                <a:latin typeface="Times New Roman"/>
                <a:cs typeface="Times New Roman"/>
              </a:rPr>
              <a:t> </a:t>
            </a:r>
            <a:r>
              <a:rPr sz="1900" dirty="0">
                <a:solidFill>
                  <a:srgbClr val="7030A0"/>
                </a:solidFill>
                <a:latin typeface="Times New Roman"/>
                <a:cs typeface="Times New Roman"/>
              </a:rPr>
              <a:t>(best</a:t>
            </a:r>
            <a:r>
              <a:rPr sz="1900" spc="25" dirty="0">
                <a:solidFill>
                  <a:srgbClr val="7030A0"/>
                </a:solidFill>
                <a:latin typeface="Times New Roman"/>
                <a:cs typeface="Times New Roman"/>
              </a:rPr>
              <a:t> </a:t>
            </a:r>
            <a:r>
              <a:rPr sz="1900" dirty="0">
                <a:solidFill>
                  <a:srgbClr val="7030A0"/>
                </a:solidFill>
                <a:latin typeface="Times New Roman"/>
                <a:cs typeface="Times New Roman"/>
              </a:rPr>
              <a:t>black</a:t>
            </a:r>
            <a:r>
              <a:rPr sz="1900" spc="30" dirty="0">
                <a:solidFill>
                  <a:srgbClr val="7030A0"/>
                </a:solidFill>
                <a:latin typeface="Times New Roman"/>
                <a:cs typeface="Times New Roman"/>
              </a:rPr>
              <a:t> </a:t>
            </a:r>
            <a:r>
              <a:rPr sz="1900" dirty="0">
                <a:solidFill>
                  <a:srgbClr val="7030A0"/>
                </a:solidFill>
                <a:latin typeface="Times New Roman"/>
                <a:cs typeface="Times New Roman"/>
              </a:rPr>
              <a:t>box</a:t>
            </a:r>
            <a:r>
              <a:rPr sz="1900" spc="30" dirty="0">
                <a:solidFill>
                  <a:srgbClr val="7030A0"/>
                </a:solidFill>
                <a:latin typeface="Times New Roman"/>
                <a:cs typeface="Times New Roman"/>
              </a:rPr>
              <a:t> </a:t>
            </a:r>
            <a:r>
              <a:rPr sz="1900" dirty="0">
                <a:solidFill>
                  <a:srgbClr val="7030A0"/>
                </a:solidFill>
                <a:latin typeface="Times New Roman"/>
                <a:cs typeface="Times New Roman"/>
              </a:rPr>
              <a:t>is</a:t>
            </a:r>
            <a:r>
              <a:rPr sz="1900" spc="35" dirty="0">
                <a:solidFill>
                  <a:srgbClr val="7030A0"/>
                </a:solidFill>
                <a:latin typeface="Times New Roman"/>
                <a:cs typeface="Times New Roman"/>
              </a:rPr>
              <a:t> </a:t>
            </a:r>
            <a:r>
              <a:rPr sz="1900" dirty="0">
                <a:solidFill>
                  <a:srgbClr val="7030A0"/>
                </a:solidFill>
                <a:latin typeface="Times New Roman"/>
                <a:cs typeface="Times New Roman"/>
              </a:rPr>
              <a:t>73%),</a:t>
            </a:r>
            <a:r>
              <a:rPr sz="1900" spc="30" dirty="0">
                <a:solidFill>
                  <a:srgbClr val="7030A0"/>
                </a:solidFill>
                <a:latin typeface="Times New Roman"/>
                <a:cs typeface="Times New Roman"/>
              </a:rPr>
              <a:t> </a:t>
            </a:r>
            <a:r>
              <a:rPr sz="1900" dirty="0">
                <a:solidFill>
                  <a:srgbClr val="7030A0"/>
                </a:solidFill>
                <a:latin typeface="Times New Roman"/>
                <a:cs typeface="Times New Roman"/>
              </a:rPr>
              <a:t>test</a:t>
            </a:r>
            <a:r>
              <a:rPr sz="1900" spc="25" dirty="0">
                <a:solidFill>
                  <a:srgbClr val="7030A0"/>
                </a:solidFill>
                <a:latin typeface="Times New Roman"/>
                <a:cs typeface="Times New Roman"/>
              </a:rPr>
              <a:t> </a:t>
            </a:r>
            <a:r>
              <a:rPr sz="1900" dirty="0">
                <a:solidFill>
                  <a:srgbClr val="7030A0"/>
                </a:solidFill>
                <a:latin typeface="Times New Roman"/>
                <a:cs typeface="Times New Roman"/>
              </a:rPr>
              <a:t>accuracy</a:t>
            </a:r>
            <a:r>
              <a:rPr sz="1900" spc="30" dirty="0">
                <a:solidFill>
                  <a:srgbClr val="7030A0"/>
                </a:solidFill>
                <a:latin typeface="Times New Roman"/>
                <a:cs typeface="Times New Roman"/>
              </a:rPr>
              <a:t> </a:t>
            </a:r>
            <a:r>
              <a:rPr sz="1900" spc="-10" dirty="0">
                <a:solidFill>
                  <a:srgbClr val="7030A0"/>
                </a:solidFill>
                <a:latin typeface="Times New Roman"/>
                <a:cs typeface="Times New Roman"/>
              </a:rPr>
              <a:t>71.7%</a:t>
            </a:r>
            <a:endParaRPr sz="1900">
              <a:latin typeface="Times New Roman"/>
              <a:cs typeface="Times New Roman"/>
            </a:endParaRPr>
          </a:p>
          <a:p>
            <a:pPr marL="300990" indent="-228600">
              <a:lnSpc>
                <a:spcPct val="100000"/>
              </a:lnSpc>
              <a:spcBef>
                <a:spcPts val="25"/>
              </a:spcBef>
              <a:buFont typeface="Arial"/>
              <a:buChar char="•"/>
              <a:tabLst>
                <a:tab pos="300990" algn="l"/>
                <a:tab pos="302260" algn="l"/>
              </a:tabLst>
            </a:pPr>
            <a:r>
              <a:rPr sz="1900" dirty="0">
                <a:solidFill>
                  <a:srgbClr val="7030A0"/>
                </a:solidFill>
                <a:latin typeface="Times New Roman"/>
                <a:cs typeface="Times New Roman"/>
              </a:rPr>
              <a:t>10</a:t>
            </a:r>
            <a:r>
              <a:rPr sz="1900" spc="20" dirty="0">
                <a:solidFill>
                  <a:srgbClr val="7030A0"/>
                </a:solidFill>
                <a:latin typeface="Times New Roman"/>
                <a:cs typeface="Times New Roman"/>
              </a:rPr>
              <a:t> </a:t>
            </a:r>
            <a:r>
              <a:rPr sz="1900" spc="-10" dirty="0">
                <a:solidFill>
                  <a:srgbClr val="7030A0"/>
                </a:solidFill>
                <a:latin typeface="Times New Roman"/>
                <a:cs typeface="Times New Roman"/>
              </a:rPr>
              <a:t>leaves</a:t>
            </a:r>
            <a:endParaRPr sz="1900">
              <a:latin typeface="Times New Roman"/>
              <a:cs typeface="Times New Roman"/>
            </a:endParaRPr>
          </a:p>
          <a:p>
            <a:pPr marL="300990" indent="-228600">
              <a:lnSpc>
                <a:spcPct val="100000"/>
              </a:lnSpc>
              <a:spcBef>
                <a:spcPts val="25"/>
              </a:spcBef>
              <a:buFont typeface="Arial"/>
              <a:buChar char="•"/>
              <a:tabLst>
                <a:tab pos="300990" algn="l"/>
                <a:tab pos="302260" algn="l"/>
              </a:tabLst>
            </a:pPr>
            <a:r>
              <a:rPr sz="1900" dirty="0">
                <a:solidFill>
                  <a:srgbClr val="7030A0"/>
                </a:solidFill>
                <a:latin typeface="Times New Roman"/>
                <a:cs typeface="Times New Roman"/>
              </a:rPr>
              <a:t>~8.1</a:t>
            </a:r>
            <a:r>
              <a:rPr sz="1900" spc="30" dirty="0">
                <a:solidFill>
                  <a:srgbClr val="7030A0"/>
                </a:solidFill>
                <a:latin typeface="Times New Roman"/>
                <a:cs typeface="Times New Roman"/>
              </a:rPr>
              <a:t> </a:t>
            </a:r>
            <a:r>
              <a:rPr sz="1900" spc="-25" dirty="0">
                <a:solidFill>
                  <a:srgbClr val="7030A0"/>
                </a:solidFill>
                <a:latin typeface="Times New Roman"/>
                <a:cs typeface="Times New Roman"/>
              </a:rPr>
              <a:t>sec</a:t>
            </a:r>
            <a:endParaRPr sz="190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5740" rIns="0" bIns="0" rtlCol="0">
            <a:spAutoFit/>
          </a:bodyPr>
          <a:lstStyle/>
          <a:p>
            <a:pPr marL="386080">
              <a:lnSpc>
                <a:spcPct val="100000"/>
              </a:lnSpc>
              <a:spcBef>
                <a:spcPts val="100"/>
              </a:spcBef>
            </a:pPr>
            <a:r>
              <a:rPr dirty="0"/>
              <a:t>So</a:t>
            </a:r>
            <a:r>
              <a:rPr spc="35" dirty="0"/>
              <a:t> </a:t>
            </a:r>
            <a:r>
              <a:rPr spc="-20" dirty="0"/>
              <a:t>far…</a:t>
            </a:r>
          </a:p>
        </p:txBody>
      </p:sp>
      <p:sp>
        <p:nvSpPr>
          <p:cNvPr id="3" name="object 3"/>
          <p:cNvSpPr txBox="1">
            <a:spLocks noGrp="1"/>
          </p:cNvSpPr>
          <p:nvPr>
            <p:ph type="body" idx="1"/>
          </p:nvPr>
        </p:nvSpPr>
        <p:spPr>
          <a:prstGeom prst="rect">
            <a:avLst/>
          </a:prstGeom>
        </p:spPr>
        <p:txBody>
          <a:bodyPr vert="horz" wrap="square" lIns="0" tIns="48260" rIns="0" bIns="0" rtlCol="0">
            <a:spAutoFit/>
          </a:bodyPr>
          <a:lstStyle/>
          <a:p>
            <a:pPr marL="195580" marR="309880" indent="-183515">
              <a:lnSpc>
                <a:spcPts val="2400"/>
              </a:lnSpc>
              <a:spcBef>
                <a:spcPts val="380"/>
              </a:spcBef>
              <a:buFont typeface="Arial"/>
              <a:buChar char="•"/>
              <a:tabLst>
                <a:tab pos="196215" algn="l"/>
              </a:tabLst>
            </a:pPr>
            <a:r>
              <a:rPr dirty="0"/>
              <a:t>Rashomon</a:t>
            </a:r>
            <a:r>
              <a:rPr spc="70" dirty="0"/>
              <a:t> </a:t>
            </a:r>
            <a:r>
              <a:rPr dirty="0"/>
              <a:t>set</a:t>
            </a:r>
            <a:r>
              <a:rPr spc="70" dirty="0"/>
              <a:t> </a:t>
            </a:r>
            <a:r>
              <a:rPr dirty="0"/>
              <a:t>theory:</a:t>
            </a:r>
            <a:r>
              <a:rPr spc="75" dirty="0"/>
              <a:t> </a:t>
            </a:r>
            <a:r>
              <a:rPr dirty="0"/>
              <a:t>simpler</a:t>
            </a:r>
            <a:r>
              <a:rPr spc="80" dirty="0"/>
              <a:t> </a:t>
            </a:r>
            <a:r>
              <a:rPr dirty="0"/>
              <a:t>models</a:t>
            </a:r>
            <a:r>
              <a:rPr spc="80" dirty="0"/>
              <a:t> </a:t>
            </a:r>
            <a:r>
              <a:rPr dirty="0"/>
              <a:t>exist</a:t>
            </a:r>
            <a:r>
              <a:rPr spc="70" dirty="0"/>
              <a:t> </a:t>
            </a:r>
            <a:r>
              <a:rPr dirty="0"/>
              <a:t>when</a:t>
            </a:r>
            <a:r>
              <a:rPr spc="80" dirty="0"/>
              <a:t> </a:t>
            </a:r>
            <a:r>
              <a:rPr dirty="0"/>
              <a:t>there</a:t>
            </a:r>
            <a:r>
              <a:rPr spc="80" dirty="0"/>
              <a:t> </a:t>
            </a:r>
            <a:r>
              <a:rPr dirty="0"/>
              <a:t>are</a:t>
            </a:r>
            <a:r>
              <a:rPr spc="75" dirty="0"/>
              <a:t> </a:t>
            </a:r>
            <a:r>
              <a:rPr dirty="0"/>
              <a:t>a</a:t>
            </a:r>
            <a:r>
              <a:rPr spc="80" dirty="0"/>
              <a:t> </a:t>
            </a:r>
            <a:r>
              <a:rPr spc="-10" dirty="0"/>
              <a:t>large </a:t>
            </a:r>
            <a:r>
              <a:rPr dirty="0"/>
              <a:t>number</a:t>
            </a:r>
            <a:r>
              <a:rPr spc="80" dirty="0"/>
              <a:t> </a:t>
            </a:r>
            <a:r>
              <a:rPr dirty="0"/>
              <a:t>of</a:t>
            </a:r>
            <a:r>
              <a:rPr spc="95" dirty="0"/>
              <a:t> </a:t>
            </a:r>
            <a:r>
              <a:rPr dirty="0"/>
              <a:t>“almost</a:t>
            </a:r>
            <a:r>
              <a:rPr spc="80" dirty="0"/>
              <a:t> </a:t>
            </a:r>
            <a:r>
              <a:rPr dirty="0"/>
              <a:t>optimal</a:t>
            </a:r>
            <a:r>
              <a:rPr spc="85" dirty="0"/>
              <a:t> </a:t>
            </a:r>
            <a:r>
              <a:rPr spc="-10" dirty="0"/>
              <a:t>models.”</a:t>
            </a:r>
          </a:p>
          <a:p>
            <a:pPr marL="561340" marR="39370" lvl="1" indent="-183515">
              <a:lnSpc>
                <a:spcPts val="2400"/>
              </a:lnSpc>
              <a:spcBef>
                <a:spcPts val="505"/>
              </a:spcBef>
              <a:buFont typeface="Arial"/>
              <a:buChar char="•"/>
              <a:tabLst>
                <a:tab pos="561975" algn="l"/>
              </a:tabLst>
            </a:pPr>
            <a:r>
              <a:rPr sz="2200" dirty="0">
                <a:solidFill>
                  <a:srgbClr val="A6A6A6"/>
                </a:solidFill>
                <a:latin typeface="Times New Roman"/>
                <a:cs typeface="Times New Roman"/>
              </a:rPr>
              <a:t>If</a:t>
            </a:r>
            <a:r>
              <a:rPr sz="2200" spc="60" dirty="0">
                <a:solidFill>
                  <a:srgbClr val="A6A6A6"/>
                </a:solidFill>
                <a:latin typeface="Times New Roman"/>
                <a:cs typeface="Times New Roman"/>
              </a:rPr>
              <a:t> </a:t>
            </a:r>
            <a:r>
              <a:rPr sz="2200" dirty="0">
                <a:solidFill>
                  <a:srgbClr val="A6A6A6"/>
                </a:solidFill>
                <a:latin typeface="Times New Roman"/>
                <a:cs typeface="Times New Roman"/>
              </a:rPr>
              <a:t>you</a:t>
            </a:r>
            <a:r>
              <a:rPr sz="2200" spc="65" dirty="0">
                <a:solidFill>
                  <a:srgbClr val="A6A6A6"/>
                </a:solidFill>
                <a:latin typeface="Times New Roman"/>
                <a:cs typeface="Times New Roman"/>
              </a:rPr>
              <a:t> </a:t>
            </a:r>
            <a:r>
              <a:rPr sz="2200" dirty="0">
                <a:solidFill>
                  <a:srgbClr val="A6A6A6"/>
                </a:solidFill>
                <a:latin typeface="Times New Roman"/>
                <a:cs typeface="Times New Roman"/>
              </a:rPr>
              <a:t>run</a:t>
            </a:r>
            <a:r>
              <a:rPr sz="2200" spc="65" dirty="0">
                <a:solidFill>
                  <a:srgbClr val="A6A6A6"/>
                </a:solidFill>
                <a:latin typeface="Times New Roman"/>
                <a:cs typeface="Times New Roman"/>
              </a:rPr>
              <a:t> </a:t>
            </a:r>
            <a:r>
              <a:rPr sz="2200" dirty="0">
                <a:solidFill>
                  <a:srgbClr val="A6A6A6"/>
                </a:solidFill>
                <a:latin typeface="Times New Roman"/>
                <a:cs typeface="Times New Roman"/>
              </a:rPr>
              <a:t>a</a:t>
            </a:r>
            <a:r>
              <a:rPr sz="2200" spc="55" dirty="0">
                <a:solidFill>
                  <a:srgbClr val="A6A6A6"/>
                </a:solidFill>
                <a:latin typeface="Times New Roman"/>
                <a:cs typeface="Times New Roman"/>
              </a:rPr>
              <a:t> </a:t>
            </a:r>
            <a:r>
              <a:rPr sz="2200" dirty="0">
                <a:solidFill>
                  <a:srgbClr val="A6A6A6"/>
                </a:solidFill>
                <a:latin typeface="Times New Roman"/>
                <a:cs typeface="Times New Roman"/>
              </a:rPr>
              <a:t>lot</a:t>
            </a:r>
            <a:r>
              <a:rPr sz="2200" spc="45" dirty="0">
                <a:solidFill>
                  <a:srgbClr val="A6A6A6"/>
                </a:solidFill>
                <a:latin typeface="Times New Roman"/>
                <a:cs typeface="Times New Roman"/>
              </a:rPr>
              <a:t> </a:t>
            </a:r>
            <a:r>
              <a:rPr sz="2200" dirty="0">
                <a:solidFill>
                  <a:srgbClr val="A6A6A6"/>
                </a:solidFill>
                <a:latin typeface="Times New Roman"/>
                <a:cs typeface="Times New Roman"/>
              </a:rPr>
              <a:t>of</a:t>
            </a:r>
            <a:r>
              <a:rPr sz="2200" spc="60" dirty="0">
                <a:solidFill>
                  <a:srgbClr val="A6A6A6"/>
                </a:solidFill>
                <a:latin typeface="Times New Roman"/>
                <a:cs typeface="Times New Roman"/>
              </a:rPr>
              <a:t> </a:t>
            </a:r>
            <a:r>
              <a:rPr sz="2200" dirty="0">
                <a:solidFill>
                  <a:srgbClr val="A6A6A6"/>
                </a:solidFill>
                <a:latin typeface="Times New Roman"/>
                <a:cs typeface="Times New Roman"/>
              </a:rPr>
              <a:t>ML</a:t>
            </a:r>
            <a:r>
              <a:rPr sz="2200" spc="-20" dirty="0">
                <a:solidFill>
                  <a:srgbClr val="A6A6A6"/>
                </a:solidFill>
                <a:latin typeface="Times New Roman"/>
                <a:cs typeface="Times New Roman"/>
              </a:rPr>
              <a:t> </a:t>
            </a:r>
            <a:r>
              <a:rPr sz="2200" dirty="0">
                <a:solidFill>
                  <a:srgbClr val="A6A6A6"/>
                </a:solidFill>
                <a:latin typeface="Times New Roman"/>
                <a:cs typeface="Times New Roman"/>
              </a:rPr>
              <a:t>algorithms,</a:t>
            </a:r>
            <a:r>
              <a:rPr sz="2200" spc="55" dirty="0">
                <a:solidFill>
                  <a:srgbClr val="A6A6A6"/>
                </a:solidFill>
                <a:latin typeface="Times New Roman"/>
                <a:cs typeface="Times New Roman"/>
              </a:rPr>
              <a:t> </a:t>
            </a:r>
            <a:r>
              <a:rPr sz="2200" dirty="0">
                <a:solidFill>
                  <a:srgbClr val="A6A6A6"/>
                </a:solidFill>
                <a:latin typeface="Times New Roman"/>
                <a:cs typeface="Times New Roman"/>
              </a:rPr>
              <a:t>and</a:t>
            </a:r>
            <a:r>
              <a:rPr sz="2200" spc="65" dirty="0">
                <a:solidFill>
                  <a:srgbClr val="A6A6A6"/>
                </a:solidFill>
                <a:latin typeface="Times New Roman"/>
                <a:cs typeface="Times New Roman"/>
              </a:rPr>
              <a:t> </a:t>
            </a:r>
            <a:r>
              <a:rPr sz="2200" dirty="0">
                <a:solidFill>
                  <a:srgbClr val="A6A6A6"/>
                </a:solidFill>
                <a:latin typeface="Times New Roman"/>
                <a:cs typeface="Times New Roman"/>
              </a:rPr>
              <a:t>they</a:t>
            </a:r>
            <a:r>
              <a:rPr sz="2200" spc="70" dirty="0">
                <a:solidFill>
                  <a:srgbClr val="A6A6A6"/>
                </a:solidFill>
                <a:latin typeface="Times New Roman"/>
                <a:cs typeface="Times New Roman"/>
              </a:rPr>
              <a:t> </a:t>
            </a:r>
            <a:r>
              <a:rPr sz="2200" dirty="0">
                <a:solidFill>
                  <a:srgbClr val="A6A6A6"/>
                </a:solidFill>
                <a:latin typeface="Times New Roman"/>
                <a:cs typeface="Times New Roman"/>
              </a:rPr>
              <a:t>all</a:t>
            </a:r>
            <a:r>
              <a:rPr sz="2200" spc="45" dirty="0">
                <a:solidFill>
                  <a:srgbClr val="A6A6A6"/>
                </a:solidFill>
                <a:latin typeface="Times New Roman"/>
                <a:cs typeface="Times New Roman"/>
              </a:rPr>
              <a:t> </a:t>
            </a:r>
            <a:r>
              <a:rPr sz="2200" dirty="0">
                <a:solidFill>
                  <a:srgbClr val="A6A6A6"/>
                </a:solidFill>
                <a:latin typeface="Times New Roman"/>
                <a:cs typeface="Times New Roman"/>
              </a:rPr>
              <a:t>perform</a:t>
            </a:r>
            <a:r>
              <a:rPr sz="2200" spc="75" dirty="0">
                <a:solidFill>
                  <a:srgbClr val="A6A6A6"/>
                </a:solidFill>
                <a:latin typeface="Times New Roman"/>
                <a:cs typeface="Times New Roman"/>
              </a:rPr>
              <a:t> </a:t>
            </a:r>
            <a:r>
              <a:rPr sz="2200" spc="-10" dirty="0">
                <a:solidFill>
                  <a:srgbClr val="A6A6A6"/>
                </a:solidFill>
                <a:latin typeface="Times New Roman"/>
                <a:cs typeface="Times New Roman"/>
              </a:rPr>
              <a:t>similarly, </a:t>
            </a:r>
            <a:r>
              <a:rPr sz="2200" dirty="0">
                <a:solidFill>
                  <a:srgbClr val="A6A6A6"/>
                </a:solidFill>
                <a:latin typeface="Times New Roman"/>
                <a:cs typeface="Times New Roman"/>
              </a:rPr>
              <a:t>probably</a:t>
            </a:r>
            <a:r>
              <a:rPr sz="2200" spc="75" dirty="0">
                <a:solidFill>
                  <a:srgbClr val="A6A6A6"/>
                </a:solidFill>
                <a:latin typeface="Times New Roman"/>
                <a:cs typeface="Times New Roman"/>
              </a:rPr>
              <a:t> </a:t>
            </a:r>
            <a:r>
              <a:rPr sz="2200" dirty="0">
                <a:solidFill>
                  <a:srgbClr val="A6A6A6"/>
                </a:solidFill>
                <a:latin typeface="Times New Roman"/>
                <a:cs typeface="Times New Roman"/>
              </a:rPr>
              <a:t>a</a:t>
            </a:r>
            <a:r>
              <a:rPr sz="2200" spc="80" dirty="0">
                <a:solidFill>
                  <a:srgbClr val="A6A6A6"/>
                </a:solidFill>
                <a:latin typeface="Times New Roman"/>
                <a:cs typeface="Times New Roman"/>
              </a:rPr>
              <a:t> </a:t>
            </a:r>
            <a:r>
              <a:rPr sz="2200" dirty="0">
                <a:solidFill>
                  <a:srgbClr val="A6A6A6"/>
                </a:solidFill>
                <a:latin typeface="Times New Roman"/>
                <a:cs typeface="Times New Roman"/>
              </a:rPr>
              <a:t>large</a:t>
            </a:r>
            <a:r>
              <a:rPr sz="2200" spc="80" dirty="0">
                <a:solidFill>
                  <a:srgbClr val="A6A6A6"/>
                </a:solidFill>
                <a:latin typeface="Times New Roman"/>
                <a:cs typeface="Times New Roman"/>
              </a:rPr>
              <a:t> </a:t>
            </a:r>
            <a:r>
              <a:rPr sz="2200" dirty="0">
                <a:solidFill>
                  <a:srgbClr val="A6A6A6"/>
                </a:solidFill>
                <a:latin typeface="Times New Roman"/>
                <a:cs typeface="Times New Roman"/>
              </a:rPr>
              <a:t>Rashomon</a:t>
            </a:r>
            <a:r>
              <a:rPr sz="2200" spc="90" dirty="0">
                <a:solidFill>
                  <a:srgbClr val="A6A6A6"/>
                </a:solidFill>
                <a:latin typeface="Times New Roman"/>
                <a:cs typeface="Times New Roman"/>
              </a:rPr>
              <a:t> </a:t>
            </a:r>
            <a:r>
              <a:rPr sz="2200" spc="-20" dirty="0">
                <a:solidFill>
                  <a:srgbClr val="A6A6A6"/>
                </a:solidFill>
                <a:latin typeface="Times New Roman"/>
                <a:cs typeface="Times New Roman"/>
              </a:rPr>
              <a:t>set.</a:t>
            </a:r>
            <a:endParaRPr sz="2200">
              <a:latin typeface="Times New Roman"/>
              <a:cs typeface="Times New Roman"/>
            </a:endParaRPr>
          </a:p>
          <a:p>
            <a:pPr marL="561340" marR="5080" lvl="1" indent="-183515">
              <a:lnSpc>
                <a:spcPts val="2400"/>
              </a:lnSpc>
              <a:spcBef>
                <a:spcPts val="500"/>
              </a:spcBef>
              <a:buFont typeface="Arial"/>
              <a:buChar char="•"/>
              <a:tabLst>
                <a:tab pos="561975" algn="l"/>
              </a:tabLst>
            </a:pPr>
            <a:r>
              <a:rPr sz="2200" dirty="0">
                <a:solidFill>
                  <a:srgbClr val="A6A6A6"/>
                </a:solidFill>
                <a:latin typeface="Times New Roman"/>
                <a:cs typeface="Times New Roman"/>
              </a:rPr>
              <a:t>If</a:t>
            </a:r>
            <a:r>
              <a:rPr sz="2200" spc="55" dirty="0">
                <a:solidFill>
                  <a:srgbClr val="A6A6A6"/>
                </a:solidFill>
                <a:latin typeface="Times New Roman"/>
                <a:cs typeface="Times New Roman"/>
              </a:rPr>
              <a:t> </a:t>
            </a:r>
            <a:r>
              <a:rPr sz="2200" dirty="0">
                <a:solidFill>
                  <a:srgbClr val="A6A6A6"/>
                </a:solidFill>
                <a:latin typeface="Times New Roman"/>
                <a:cs typeface="Times New Roman"/>
              </a:rPr>
              <a:t>you</a:t>
            </a:r>
            <a:r>
              <a:rPr sz="2200" spc="75" dirty="0">
                <a:solidFill>
                  <a:srgbClr val="A6A6A6"/>
                </a:solidFill>
                <a:latin typeface="Times New Roman"/>
                <a:cs typeface="Times New Roman"/>
              </a:rPr>
              <a:t> </a:t>
            </a:r>
            <a:r>
              <a:rPr sz="2200" dirty="0">
                <a:solidFill>
                  <a:srgbClr val="A6A6A6"/>
                </a:solidFill>
                <a:latin typeface="Times New Roman"/>
                <a:cs typeface="Times New Roman"/>
              </a:rPr>
              <a:t>try</a:t>
            </a:r>
            <a:r>
              <a:rPr sz="2200" spc="75" dirty="0">
                <a:solidFill>
                  <a:srgbClr val="A6A6A6"/>
                </a:solidFill>
                <a:latin typeface="Times New Roman"/>
                <a:cs typeface="Times New Roman"/>
              </a:rPr>
              <a:t> </a:t>
            </a:r>
            <a:r>
              <a:rPr sz="2200" dirty="0">
                <a:solidFill>
                  <a:srgbClr val="A6A6A6"/>
                </a:solidFill>
                <a:latin typeface="Times New Roman"/>
                <a:cs typeface="Times New Roman"/>
              </a:rPr>
              <a:t>to</a:t>
            </a:r>
            <a:r>
              <a:rPr sz="2200" spc="75" dirty="0">
                <a:solidFill>
                  <a:srgbClr val="A6A6A6"/>
                </a:solidFill>
                <a:latin typeface="Times New Roman"/>
                <a:cs typeface="Times New Roman"/>
              </a:rPr>
              <a:t> </a:t>
            </a:r>
            <a:r>
              <a:rPr sz="2200" dirty="0">
                <a:solidFill>
                  <a:srgbClr val="A6A6A6"/>
                </a:solidFill>
                <a:latin typeface="Times New Roman"/>
                <a:cs typeface="Times New Roman"/>
              </a:rPr>
              <a:t>predict</a:t>
            </a:r>
            <a:r>
              <a:rPr sz="2200" spc="55" dirty="0">
                <a:solidFill>
                  <a:srgbClr val="A6A6A6"/>
                </a:solidFill>
                <a:latin typeface="Times New Roman"/>
                <a:cs typeface="Times New Roman"/>
              </a:rPr>
              <a:t> </a:t>
            </a:r>
            <a:r>
              <a:rPr sz="2200" dirty="0">
                <a:solidFill>
                  <a:srgbClr val="A6A6A6"/>
                </a:solidFill>
                <a:latin typeface="Times New Roman"/>
                <a:cs typeface="Times New Roman"/>
              </a:rPr>
              <a:t>outcomes</a:t>
            </a:r>
            <a:r>
              <a:rPr sz="2200" spc="70" dirty="0">
                <a:solidFill>
                  <a:srgbClr val="A6A6A6"/>
                </a:solidFill>
                <a:latin typeface="Times New Roman"/>
                <a:cs typeface="Times New Roman"/>
              </a:rPr>
              <a:t> </a:t>
            </a:r>
            <a:r>
              <a:rPr sz="2200" dirty="0">
                <a:solidFill>
                  <a:srgbClr val="A6A6A6"/>
                </a:solidFill>
                <a:latin typeface="Times New Roman"/>
                <a:cs typeface="Times New Roman"/>
              </a:rPr>
              <a:t>that</a:t>
            </a:r>
            <a:r>
              <a:rPr sz="2200" spc="60" dirty="0">
                <a:solidFill>
                  <a:srgbClr val="A6A6A6"/>
                </a:solidFill>
                <a:latin typeface="Times New Roman"/>
                <a:cs typeface="Times New Roman"/>
              </a:rPr>
              <a:t> </a:t>
            </a:r>
            <a:r>
              <a:rPr sz="2200" dirty="0">
                <a:solidFill>
                  <a:srgbClr val="A6A6A6"/>
                </a:solidFill>
                <a:latin typeface="Times New Roman"/>
                <a:cs typeface="Times New Roman"/>
              </a:rPr>
              <a:t>are</a:t>
            </a:r>
            <a:r>
              <a:rPr sz="2200" spc="60" dirty="0">
                <a:solidFill>
                  <a:srgbClr val="A6A6A6"/>
                </a:solidFill>
                <a:latin typeface="Times New Roman"/>
                <a:cs typeface="Times New Roman"/>
              </a:rPr>
              <a:t> </a:t>
            </a:r>
            <a:r>
              <a:rPr sz="2200" dirty="0">
                <a:solidFill>
                  <a:srgbClr val="A6A6A6"/>
                </a:solidFill>
                <a:latin typeface="Times New Roman"/>
                <a:cs typeface="Times New Roman"/>
              </a:rPr>
              <a:t>uncertain,</a:t>
            </a:r>
            <a:r>
              <a:rPr sz="2200" spc="65" dirty="0">
                <a:solidFill>
                  <a:srgbClr val="A6A6A6"/>
                </a:solidFill>
                <a:latin typeface="Times New Roman"/>
                <a:cs typeface="Times New Roman"/>
              </a:rPr>
              <a:t> </a:t>
            </a:r>
            <a:r>
              <a:rPr sz="2200" dirty="0">
                <a:solidFill>
                  <a:srgbClr val="A6A6A6"/>
                </a:solidFill>
                <a:latin typeface="Times New Roman"/>
                <a:cs typeface="Times New Roman"/>
              </a:rPr>
              <a:t>probably</a:t>
            </a:r>
            <a:r>
              <a:rPr sz="2200" spc="75" dirty="0">
                <a:solidFill>
                  <a:srgbClr val="A6A6A6"/>
                </a:solidFill>
                <a:latin typeface="Times New Roman"/>
                <a:cs typeface="Times New Roman"/>
              </a:rPr>
              <a:t> </a:t>
            </a:r>
            <a:r>
              <a:rPr sz="2200" dirty="0">
                <a:solidFill>
                  <a:srgbClr val="A6A6A6"/>
                </a:solidFill>
                <a:latin typeface="Times New Roman"/>
                <a:cs typeface="Times New Roman"/>
              </a:rPr>
              <a:t>a</a:t>
            </a:r>
            <a:r>
              <a:rPr sz="2200" spc="65" dirty="0">
                <a:solidFill>
                  <a:srgbClr val="A6A6A6"/>
                </a:solidFill>
                <a:latin typeface="Times New Roman"/>
                <a:cs typeface="Times New Roman"/>
              </a:rPr>
              <a:t> </a:t>
            </a:r>
            <a:r>
              <a:rPr sz="2200" spc="-10" dirty="0">
                <a:solidFill>
                  <a:srgbClr val="A6A6A6"/>
                </a:solidFill>
                <a:latin typeface="Times New Roman"/>
                <a:cs typeface="Times New Roman"/>
              </a:rPr>
              <a:t>large </a:t>
            </a:r>
            <a:r>
              <a:rPr sz="2200" dirty="0">
                <a:solidFill>
                  <a:srgbClr val="A6A6A6"/>
                </a:solidFill>
                <a:latin typeface="Times New Roman"/>
                <a:cs typeface="Times New Roman"/>
              </a:rPr>
              <a:t>Rashomon</a:t>
            </a:r>
            <a:r>
              <a:rPr sz="2200" spc="150" dirty="0">
                <a:solidFill>
                  <a:srgbClr val="A6A6A6"/>
                </a:solidFill>
                <a:latin typeface="Times New Roman"/>
                <a:cs typeface="Times New Roman"/>
              </a:rPr>
              <a:t> </a:t>
            </a:r>
            <a:r>
              <a:rPr sz="2200" spc="-20" dirty="0">
                <a:solidFill>
                  <a:srgbClr val="A6A6A6"/>
                </a:solidFill>
                <a:latin typeface="Times New Roman"/>
                <a:cs typeface="Times New Roman"/>
              </a:rPr>
              <a:t>set.</a:t>
            </a:r>
            <a:endParaRPr sz="2200">
              <a:latin typeface="Times New Roman"/>
              <a:cs typeface="Times New Roman"/>
            </a:endParaRPr>
          </a:p>
          <a:p>
            <a:pPr marL="195580" marR="22860" indent="-183515">
              <a:lnSpc>
                <a:spcPts val="2500"/>
              </a:lnSpc>
              <a:spcBef>
                <a:spcPts val="715"/>
              </a:spcBef>
              <a:buFont typeface="Arial"/>
              <a:buChar char="•"/>
              <a:tabLst>
                <a:tab pos="196215" algn="l"/>
              </a:tabLst>
            </a:pPr>
            <a:r>
              <a:rPr dirty="0"/>
              <a:t>If</a:t>
            </a:r>
            <a:r>
              <a:rPr spc="50" dirty="0"/>
              <a:t> </a:t>
            </a:r>
            <a:r>
              <a:rPr dirty="0"/>
              <a:t>you</a:t>
            </a:r>
            <a:r>
              <a:rPr spc="70" dirty="0"/>
              <a:t> </a:t>
            </a:r>
            <a:r>
              <a:rPr dirty="0"/>
              <a:t>have</a:t>
            </a:r>
            <a:r>
              <a:rPr spc="60" dirty="0"/>
              <a:t> </a:t>
            </a:r>
            <a:r>
              <a:rPr dirty="0"/>
              <a:t>a</a:t>
            </a:r>
            <a:r>
              <a:rPr spc="55" dirty="0"/>
              <a:t> </a:t>
            </a:r>
            <a:r>
              <a:rPr dirty="0"/>
              <a:t>large</a:t>
            </a:r>
            <a:r>
              <a:rPr spc="60" dirty="0"/>
              <a:t> </a:t>
            </a:r>
            <a:r>
              <a:rPr dirty="0"/>
              <a:t>Rashomon</a:t>
            </a:r>
            <a:r>
              <a:rPr spc="70" dirty="0"/>
              <a:t> </a:t>
            </a:r>
            <a:r>
              <a:rPr dirty="0"/>
              <a:t>set,</a:t>
            </a:r>
            <a:r>
              <a:rPr spc="60" dirty="0"/>
              <a:t> </a:t>
            </a:r>
            <a:r>
              <a:rPr dirty="0"/>
              <a:t>algorithms</a:t>
            </a:r>
            <a:r>
              <a:rPr spc="60" dirty="0"/>
              <a:t> </a:t>
            </a:r>
            <a:r>
              <a:rPr dirty="0"/>
              <a:t>like</a:t>
            </a:r>
            <a:r>
              <a:rPr spc="60" dirty="0"/>
              <a:t> </a:t>
            </a:r>
            <a:r>
              <a:rPr dirty="0"/>
              <a:t>ours</a:t>
            </a:r>
            <a:r>
              <a:rPr spc="65" dirty="0"/>
              <a:t> </a:t>
            </a:r>
            <a:r>
              <a:rPr dirty="0"/>
              <a:t>can</a:t>
            </a:r>
            <a:r>
              <a:rPr spc="70" dirty="0"/>
              <a:t> </a:t>
            </a:r>
            <a:r>
              <a:rPr spc="-10" dirty="0"/>
              <a:t>probably </a:t>
            </a:r>
            <a:r>
              <a:rPr dirty="0"/>
              <a:t>find</a:t>
            </a:r>
            <a:r>
              <a:rPr spc="70" dirty="0"/>
              <a:t> </a:t>
            </a:r>
            <a:r>
              <a:rPr dirty="0"/>
              <a:t>a</a:t>
            </a:r>
            <a:r>
              <a:rPr spc="65" dirty="0"/>
              <a:t> </a:t>
            </a:r>
            <a:r>
              <a:rPr dirty="0"/>
              <a:t>sparse</a:t>
            </a:r>
            <a:r>
              <a:rPr spc="65" dirty="0"/>
              <a:t> </a:t>
            </a:r>
            <a:r>
              <a:rPr dirty="0"/>
              <a:t>accurate</a:t>
            </a:r>
            <a:r>
              <a:rPr spc="65" dirty="0"/>
              <a:t> </a:t>
            </a:r>
            <a:r>
              <a:rPr spc="-10" dirty="0"/>
              <a:t>model.</a:t>
            </a:r>
          </a:p>
          <a:p>
            <a:pPr marL="195580" indent="-183515">
              <a:lnSpc>
                <a:spcPct val="100000"/>
              </a:lnSpc>
              <a:spcBef>
                <a:spcPts val="490"/>
              </a:spcBef>
              <a:buFont typeface="Arial"/>
              <a:buChar char="•"/>
              <a:tabLst>
                <a:tab pos="196215" algn="l"/>
              </a:tabLst>
            </a:pPr>
            <a:r>
              <a:rPr dirty="0">
                <a:solidFill>
                  <a:srgbClr val="7030A0"/>
                </a:solidFill>
              </a:rPr>
              <a:t>Even</a:t>
            </a:r>
            <a:r>
              <a:rPr spc="90" dirty="0">
                <a:solidFill>
                  <a:srgbClr val="7030A0"/>
                </a:solidFill>
              </a:rPr>
              <a:t> </a:t>
            </a:r>
            <a:r>
              <a:rPr dirty="0">
                <a:solidFill>
                  <a:srgbClr val="7030A0"/>
                </a:solidFill>
              </a:rPr>
              <a:t>on</a:t>
            </a:r>
            <a:r>
              <a:rPr spc="90" dirty="0">
                <a:solidFill>
                  <a:srgbClr val="7030A0"/>
                </a:solidFill>
              </a:rPr>
              <a:t> </a:t>
            </a:r>
            <a:r>
              <a:rPr dirty="0">
                <a:solidFill>
                  <a:srgbClr val="7030A0"/>
                </a:solidFill>
              </a:rPr>
              <a:t>“competition”</a:t>
            </a:r>
            <a:r>
              <a:rPr spc="85" dirty="0">
                <a:solidFill>
                  <a:srgbClr val="7030A0"/>
                </a:solidFill>
              </a:rPr>
              <a:t> </a:t>
            </a:r>
            <a:r>
              <a:rPr dirty="0">
                <a:solidFill>
                  <a:srgbClr val="7030A0"/>
                </a:solidFill>
              </a:rPr>
              <a:t>datasets,</a:t>
            </a:r>
            <a:r>
              <a:rPr spc="90" dirty="0">
                <a:solidFill>
                  <a:srgbClr val="7030A0"/>
                </a:solidFill>
              </a:rPr>
              <a:t> </a:t>
            </a:r>
            <a:r>
              <a:rPr dirty="0">
                <a:solidFill>
                  <a:srgbClr val="7030A0"/>
                </a:solidFill>
              </a:rPr>
              <a:t>we</a:t>
            </a:r>
            <a:r>
              <a:rPr spc="85" dirty="0">
                <a:solidFill>
                  <a:srgbClr val="7030A0"/>
                </a:solidFill>
              </a:rPr>
              <a:t> </a:t>
            </a:r>
            <a:r>
              <a:rPr dirty="0">
                <a:solidFill>
                  <a:srgbClr val="7030A0"/>
                </a:solidFill>
              </a:rPr>
              <a:t>find</a:t>
            </a:r>
            <a:r>
              <a:rPr spc="90" dirty="0">
                <a:solidFill>
                  <a:srgbClr val="7030A0"/>
                </a:solidFill>
              </a:rPr>
              <a:t> </a:t>
            </a:r>
            <a:r>
              <a:rPr dirty="0">
                <a:solidFill>
                  <a:srgbClr val="7030A0"/>
                </a:solidFill>
              </a:rPr>
              <a:t>interpretable</a:t>
            </a:r>
            <a:r>
              <a:rPr spc="90" dirty="0">
                <a:solidFill>
                  <a:srgbClr val="7030A0"/>
                </a:solidFill>
              </a:rPr>
              <a:t> </a:t>
            </a:r>
            <a:r>
              <a:rPr spc="-10" dirty="0">
                <a:solidFill>
                  <a:srgbClr val="7030A0"/>
                </a:solidFill>
              </a:rPr>
              <a:t>models.</a:t>
            </a:r>
          </a:p>
          <a:p>
            <a:pPr marL="195580" marR="189865" indent="-183515">
              <a:lnSpc>
                <a:spcPts val="2400"/>
              </a:lnSpc>
              <a:spcBef>
                <a:spcPts val="950"/>
              </a:spcBef>
              <a:buFont typeface="Arial"/>
              <a:buChar char="•"/>
              <a:tabLst>
                <a:tab pos="196215" algn="l"/>
              </a:tabLst>
            </a:pPr>
            <a:r>
              <a:rPr dirty="0">
                <a:solidFill>
                  <a:srgbClr val="000000"/>
                </a:solidFill>
              </a:rPr>
              <a:t>This</a:t>
            </a:r>
            <a:r>
              <a:rPr spc="75" dirty="0">
                <a:solidFill>
                  <a:srgbClr val="000000"/>
                </a:solidFill>
              </a:rPr>
              <a:t> </a:t>
            </a:r>
            <a:r>
              <a:rPr dirty="0">
                <a:solidFill>
                  <a:srgbClr val="000000"/>
                </a:solidFill>
              </a:rPr>
              <a:t>has</a:t>
            </a:r>
            <a:r>
              <a:rPr spc="80" dirty="0">
                <a:solidFill>
                  <a:srgbClr val="000000"/>
                </a:solidFill>
              </a:rPr>
              <a:t> </a:t>
            </a:r>
            <a:r>
              <a:rPr dirty="0">
                <a:solidFill>
                  <a:srgbClr val="000000"/>
                </a:solidFill>
              </a:rPr>
              <a:t>huge</a:t>
            </a:r>
            <a:r>
              <a:rPr spc="80" dirty="0">
                <a:solidFill>
                  <a:srgbClr val="000000"/>
                </a:solidFill>
              </a:rPr>
              <a:t> </a:t>
            </a:r>
            <a:r>
              <a:rPr dirty="0">
                <a:solidFill>
                  <a:srgbClr val="000000"/>
                </a:solidFill>
              </a:rPr>
              <a:t>implications</a:t>
            </a:r>
            <a:r>
              <a:rPr spc="80" dirty="0">
                <a:solidFill>
                  <a:srgbClr val="000000"/>
                </a:solidFill>
              </a:rPr>
              <a:t> </a:t>
            </a:r>
            <a:r>
              <a:rPr dirty="0">
                <a:solidFill>
                  <a:srgbClr val="000000"/>
                </a:solidFill>
              </a:rPr>
              <a:t>for</a:t>
            </a:r>
            <a:r>
              <a:rPr spc="80" dirty="0">
                <a:solidFill>
                  <a:srgbClr val="000000"/>
                </a:solidFill>
              </a:rPr>
              <a:t> </a:t>
            </a:r>
            <a:r>
              <a:rPr dirty="0">
                <a:solidFill>
                  <a:srgbClr val="000000"/>
                </a:solidFill>
              </a:rPr>
              <a:t>criminal</a:t>
            </a:r>
            <a:r>
              <a:rPr spc="75" dirty="0">
                <a:solidFill>
                  <a:srgbClr val="000000"/>
                </a:solidFill>
              </a:rPr>
              <a:t> </a:t>
            </a:r>
            <a:r>
              <a:rPr dirty="0">
                <a:solidFill>
                  <a:srgbClr val="000000"/>
                </a:solidFill>
              </a:rPr>
              <a:t>justice,</a:t>
            </a:r>
            <a:r>
              <a:rPr spc="80" dirty="0">
                <a:solidFill>
                  <a:srgbClr val="000000"/>
                </a:solidFill>
              </a:rPr>
              <a:t> </a:t>
            </a:r>
            <a:r>
              <a:rPr dirty="0">
                <a:solidFill>
                  <a:srgbClr val="000000"/>
                </a:solidFill>
              </a:rPr>
              <a:t>loan</a:t>
            </a:r>
            <a:r>
              <a:rPr spc="85" dirty="0">
                <a:solidFill>
                  <a:srgbClr val="000000"/>
                </a:solidFill>
              </a:rPr>
              <a:t> </a:t>
            </a:r>
            <a:r>
              <a:rPr dirty="0">
                <a:solidFill>
                  <a:srgbClr val="000000"/>
                </a:solidFill>
              </a:rPr>
              <a:t>decisions,</a:t>
            </a:r>
            <a:r>
              <a:rPr spc="80" dirty="0">
                <a:solidFill>
                  <a:srgbClr val="000000"/>
                </a:solidFill>
              </a:rPr>
              <a:t> </a:t>
            </a:r>
            <a:r>
              <a:rPr spc="-25" dirty="0">
                <a:solidFill>
                  <a:srgbClr val="000000"/>
                </a:solidFill>
              </a:rPr>
              <a:t>and </a:t>
            </a:r>
            <a:r>
              <a:rPr dirty="0">
                <a:solidFill>
                  <a:srgbClr val="000000"/>
                </a:solidFill>
              </a:rPr>
              <a:t>other</a:t>
            </a:r>
            <a:r>
              <a:rPr spc="75" dirty="0">
                <a:solidFill>
                  <a:srgbClr val="000000"/>
                </a:solidFill>
              </a:rPr>
              <a:t> </a:t>
            </a:r>
            <a:r>
              <a:rPr dirty="0">
                <a:solidFill>
                  <a:srgbClr val="000000"/>
                </a:solidFill>
              </a:rPr>
              <a:t>high</a:t>
            </a:r>
            <a:r>
              <a:rPr spc="75" dirty="0">
                <a:solidFill>
                  <a:srgbClr val="000000"/>
                </a:solidFill>
              </a:rPr>
              <a:t> </a:t>
            </a:r>
            <a:r>
              <a:rPr dirty="0">
                <a:solidFill>
                  <a:srgbClr val="000000"/>
                </a:solidFill>
              </a:rPr>
              <a:t>stakes</a:t>
            </a:r>
            <a:r>
              <a:rPr spc="75" dirty="0">
                <a:solidFill>
                  <a:srgbClr val="000000"/>
                </a:solidFill>
              </a:rPr>
              <a:t> </a:t>
            </a:r>
            <a:r>
              <a:rPr spc="-10" dirty="0">
                <a:solidFill>
                  <a:srgbClr val="000000"/>
                </a:solidFill>
              </a:rPr>
              <a:t>decisions.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AB65C2C-97F8-696D-393F-E4548FAC4B8E}"/>
              </a:ext>
            </a:extLst>
          </p:cNvPr>
          <p:cNvSpPr>
            <a:spLocks noGrp="1"/>
          </p:cNvSpPr>
          <p:nvPr>
            <p:ph type="title" idx="4294967295"/>
          </p:nvPr>
        </p:nvSpPr>
        <p:spPr>
          <a:xfrm>
            <a:off x="509700" y="-538609"/>
            <a:ext cx="9273054" cy="538609"/>
          </a:xfrm>
        </p:spPr>
        <p:txBody>
          <a:bodyPr wrap="square" lIns="0" tIns="0" rIns="0" bIns="0" anchor="b">
            <a:spAutoFit/>
          </a:bodyPr>
          <a:lstStyle/>
          <a:p>
            <a:r>
              <a:rPr lang="en-US" dirty="0"/>
              <a:t>Location graph</a:t>
            </a:r>
          </a:p>
        </p:txBody>
      </p:sp>
      <p:sp>
        <p:nvSpPr>
          <p:cNvPr id="3" name="object 3"/>
          <p:cNvSpPr txBox="1"/>
          <p:nvPr/>
        </p:nvSpPr>
        <p:spPr>
          <a:xfrm>
            <a:off x="592339" y="3214585"/>
            <a:ext cx="1559560"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Simpler</a:t>
            </a:r>
            <a:r>
              <a:rPr sz="1900" spc="30"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p:txBody>
      </p:sp>
      <p:sp>
        <p:nvSpPr>
          <p:cNvPr id="2" name="object 2"/>
          <p:cNvSpPr txBox="1"/>
          <p:nvPr/>
        </p:nvSpPr>
        <p:spPr>
          <a:xfrm>
            <a:off x="7155216" y="3199384"/>
            <a:ext cx="221551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More</a:t>
            </a:r>
            <a:r>
              <a:rPr sz="1900" spc="35" dirty="0">
                <a:latin typeface="Times New Roman"/>
                <a:cs typeface="Times New Roman"/>
              </a:rPr>
              <a:t> </a:t>
            </a:r>
            <a:r>
              <a:rPr sz="1900" dirty="0">
                <a:latin typeface="Times New Roman"/>
                <a:cs typeface="Times New Roman"/>
              </a:rPr>
              <a:t>complex</a:t>
            </a:r>
            <a:r>
              <a:rPr sz="1900" spc="50"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p:txBody>
      </p:sp>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6361176" y="2776727"/>
            <a:ext cx="734568" cy="734568"/>
          </a:xfrm>
          <a:prstGeom prst="rect">
            <a:avLst/>
          </a:prstGeom>
        </p:spPr>
      </p:pic>
      <p:grpSp>
        <p:nvGrpSpPr>
          <p:cNvPr id="5" name="object 5">
            <a:extLst>
              <a:ext uri="{C183D7F6-B498-43B3-948B-1728B52AA6E4}">
                <adec:decorative xmlns:adec="http://schemas.microsoft.com/office/drawing/2017/decorative" val="1"/>
              </a:ext>
            </a:extLst>
          </p:cNvPr>
          <p:cNvGrpSpPr/>
          <p:nvPr/>
        </p:nvGrpSpPr>
        <p:grpSpPr>
          <a:xfrm>
            <a:off x="1522206" y="1445607"/>
            <a:ext cx="7014209" cy="2195195"/>
            <a:chOff x="1522206" y="1445607"/>
            <a:chExt cx="7014209" cy="2195195"/>
          </a:xfrm>
        </p:grpSpPr>
        <p:sp>
          <p:nvSpPr>
            <p:cNvPr id="6" name="object 6"/>
            <p:cNvSpPr/>
            <p:nvPr/>
          </p:nvSpPr>
          <p:spPr>
            <a:xfrm>
              <a:off x="1522206" y="3572210"/>
              <a:ext cx="7014209" cy="68580"/>
            </a:xfrm>
            <a:custGeom>
              <a:avLst/>
              <a:gdLst/>
              <a:ahLst/>
              <a:cxnLst/>
              <a:rect l="l" t="t" r="r" b="b"/>
              <a:pathLst>
                <a:path w="7014209" h="68579">
                  <a:moveTo>
                    <a:pt x="6945401" y="0"/>
                  </a:moveTo>
                  <a:lnTo>
                    <a:pt x="6945401" y="68580"/>
                  </a:lnTo>
                  <a:lnTo>
                    <a:pt x="6991121" y="45720"/>
                  </a:lnTo>
                  <a:lnTo>
                    <a:pt x="6956831" y="45720"/>
                  </a:lnTo>
                  <a:lnTo>
                    <a:pt x="6956831" y="22860"/>
                  </a:lnTo>
                  <a:lnTo>
                    <a:pt x="6991121" y="22860"/>
                  </a:lnTo>
                  <a:lnTo>
                    <a:pt x="6945401" y="0"/>
                  </a:lnTo>
                  <a:close/>
                </a:path>
                <a:path w="7014209" h="68579">
                  <a:moveTo>
                    <a:pt x="6945401" y="22860"/>
                  </a:moveTo>
                  <a:lnTo>
                    <a:pt x="0" y="22860"/>
                  </a:lnTo>
                  <a:lnTo>
                    <a:pt x="0" y="45720"/>
                  </a:lnTo>
                  <a:lnTo>
                    <a:pt x="6945401" y="45720"/>
                  </a:lnTo>
                  <a:lnTo>
                    <a:pt x="6945401" y="22860"/>
                  </a:lnTo>
                  <a:close/>
                </a:path>
                <a:path w="7014209" h="68579">
                  <a:moveTo>
                    <a:pt x="6991121" y="22860"/>
                  </a:moveTo>
                  <a:lnTo>
                    <a:pt x="6956831" y="22860"/>
                  </a:lnTo>
                  <a:lnTo>
                    <a:pt x="6956831" y="45720"/>
                  </a:lnTo>
                  <a:lnTo>
                    <a:pt x="6991121" y="45720"/>
                  </a:lnTo>
                  <a:lnTo>
                    <a:pt x="7013981" y="34290"/>
                  </a:lnTo>
                  <a:lnTo>
                    <a:pt x="6991121" y="22860"/>
                  </a:lnTo>
                  <a:close/>
                </a:path>
              </a:pathLst>
            </a:custGeom>
            <a:solidFill>
              <a:srgbClr val="000000"/>
            </a:solidFill>
          </p:spPr>
          <p:txBody>
            <a:bodyPr wrap="square" lIns="0" tIns="0" rIns="0" bIns="0" rtlCol="0"/>
            <a:lstStyle/>
            <a:p>
              <a:endParaRPr/>
            </a:p>
          </p:txBody>
        </p:sp>
        <p:sp>
          <p:nvSpPr>
            <p:cNvPr id="7" name="object 7"/>
            <p:cNvSpPr/>
            <p:nvPr/>
          </p:nvSpPr>
          <p:spPr>
            <a:xfrm>
              <a:off x="1751055" y="1450074"/>
              <a:ext cx="1107440" cy="1335405"/>
            </a:xfrm>
            <a:custGeom>
              <a:avLst/>
              <a:gdLst/>
              <a:ahLst/>
              <a:cxnLst/>
              <a:rect l="l" t="t" r="r" b="b"/>
              <a:pathLst>
                <a:path w="1107439" h="1335405">
                  <a:moveTo>
                    <a:pt x="550596" y="0"/>
                  </a:moveTo>
                  <a:lnTo>
                    <a:pt x="505881" y="2712"/>
                  </a:lnTo>
                  <a:lnTo>
                    <a:pt x="461393" y="9020"/>
                  </a:lnTo>
                  <a:lnTo>
                    <a:pt x="417367" y="18931"/>
                  </a:lnTo>
                  <a:lnTo>
                    <a:pt x="374037" y="32447"/>
                  </a:lnTo>
                  <a:lnTo>
                    <a:pt x="331638" y="49574"/>
                  </a:lnTo>
                  <a:lnTo>
                    <a:pt x="290406" y="70316"/>
                  </a:lnTo>
                  <a:lnTo>
                    <a:pt x="250575" y="94678"/>
                  </a:lnTo>
                  <a:lnTo>
                    <a:pt x="212379" y="122664"/>
                  </a:lnTo>
                  <a:lnTo>
                    <a:pt x="176055" y="154280"/>
                  </a:lnTo>
                  <a:lnTo>
                    <a:pt x="142504" y="188823"/>
                  </a:lnTo>
                  <a:lnTo>
                    <a:pt x="112475" y="225433"/>
                  </a:lnTo>
                  <a:lnTo>
                    <a:pt x="85975" y="263874"/>
                  </a:lnTo>
                  <a:lnTo>
                    <a:pt x="63014" y="303912"/>
                  </a:lnTo>
                  <a:lnTo>
                    <a:pt x="43598" y="345312"/>
                  </a:lnTo>
                  <a:lnTo>
                    <a:pt x="27737" y="387839"/>
                  </a:lnTo>
                  <a:lnTo>
                    <a:pt x="15438" y="431259"/>
                  </a:lnTo>
                  <a:lnTo>
                    <a:pt x="6710" y="475336"/>
                  </a:lnTo>
                  <a:lnTo>
                    <a:pt x="1561" y="519836"/>
                  </a:lnTo>
                  <a:lnTo>
                    <a:pt x="0" y="564524"/>
                  </a:lnTo>
                  <a:lnTo>
                    <a:pt x="2033" y="609165"/>
                  </a:lnTo>
                  <a:lnTo>
                    <a:pt x="7670" y="653525"/>
                  </a:lnTo>
                  <a:lnTo>
                    <a:pt x="16920" y="697368"/>
                  </a:lnTo>
                  <a:lnTo>
                    <a:pt x="29789" y="740460"/>
                  </a:lnTo>
                  <a:lnTo>
                    <a:pt x="46287" y="782566"/>
                  </a:lnTo>
                  <a:lnTo>
                    <a:pt x="66421" y="823452"/>
                  </a:lnTo>
                  <a:lnTo>
                    <a:pt x="90200" y="862881"/>
                  </a:lnTo>
                  <a:lnTo>
                    <a:pt x="117632" y="900621"/>
                  </a:lnTo>
                  <a:lnTo>
                    <a:pt x="148725" y="936435"/>
                  </a:lnTo>
                  <a:lnTo>
                    <a:pt x="526283" y="1335215"/>
                  </a:lnTo>
                  <a:lnTo>
                    <a:pt x="931197" y="951840"/>
                  </a:lnTo>
                  <a:lnTo>
                    <a:pt x="964748" y="917297"/>
                  </a:lnTo>
                  <a:lnTo>
                    <a:pt x="994777" y="880688"/>
                  </a:lnTo>
                  <a:lnTo>
                    <a:pt x="1021277" y="842247"/>
                  </a:lnTo>
                  <a:lnTo>
                    <a:pt x="1044238" y="802209"/>
                  </a:lnTo>
                  <a:lnTo>
                    <a:pt x="1063654" y="760810"/>
                  </a:lnTo>
                  <a:lnTo>
                    <a:pt x="1079516" y="718283"/>
                  </a:lnTo>
                  <a:lnTo>
                    <a:pt x="1091814" y="674864"/>
                  </a:lnTo>
                  <a:lnTo>
                    <a:pt x="1100543" y="630788"/>
                  </a:lnTo>
                  <a:lnTo>
                    <a:pt x="1105692" y="586288"/>
                  </a:lnTo>
                  <a:lnTo>
                    <a:pt x="1107254" y="541601"/>
                  </a:lnTo>
                  <a:lnTo>
                    <a:pt x="1105221" y="496960"/>
                  </a:lnTo>
                  <a:lnTo>
                    <a:pt x="1099585" y="452600"/>
                  </a:lnTo>
                  <a:lnTo>
                    <a:pt x="1090336" y="408757"/>
                  </a:lnTo>
                  <a:lnTo>
                    <a:pt x="1077468" y="365665"/>
                  </a:lnTo>
                  <a:lnTo>
                    <a:pt x="1060972" y="323558"/>
                  </a:lnTo>
                  <a:lnTo>
                    <a:pt x="1040839" y="282672"/>
                  </a:lnTo>
                  <a:lnTo>
                    <a:pt x="1017061" y="243242"/>
                  </a:lnTo>
                  <a:lnTo>
                    <a:pt x="989631" y="205501"/>
                  </a:lnTo>
                  <a:lnTo>
                    <a:pt x="958540" y="169685"/>
                  </a:lnTo>
                  <a:lnTo>
                    <a:pt x="924476" y="136684"/>
                  </a:lnTo>
                  <a:lnTo>
                    <a:pt x="888291" y="107233"/>
                  </a:lnTo>
                  <a:lnTo>
                    <a:pt x="850218" y="81337"/>
                  </a:lnTo>
                  <a:lnTo>
                    <a:pt x="810492" y="59001"/>
                  </a:lnTo>
                  <a:lnTo>
                    <a:pt x="769350" y="40229"/>
                  </a:lnTo>
                  <a:lnTo>
                    <a:pt x="727025" y="25027"/>
                  </a:lnTo>
                  <a:lnTo>
                    <a:pt x="683752" y="13398"/>
                  </a:lnTo>
                  <a:lnTo>
                    <a:pt x="639766" y="5347"/>
                  </a:lnTo>
                  <a:lnTo>
                    <a:pt x="595303" y="880"/>
                  </a:lnTo>
                  <a:lnTo>
                    <a:pt x="550596" y="0"/>
                  </a:lnTo>
                  <a:close/>
                </a:path>
              </a:pathLst>
            </a:custGeom>
            <a:solidFill>
              <a:srgbClr val="4472C4"/>
            </a:solidFill>
          </p:spPr>
          <p:txBody>
            <a:bodyPr wrap="square" lIns="0" tIns="0" rIns="0" bIns="0" rtlCol="0"/>
            <a:lstStyle/>
            <a:p>
              <a:endParaRPr/>
            </a:p>
          </p:txBody>
        </p:sp>
        <p:sp>
          <p:nvSpPr>
            <p:cNvPr id="8" name="object 8"/>
            <p:cNvSpPr/>
            <p:nvPr/>
          </p:nvSpPr>
          <p:spPr>
            <a:xfrm>
              <a:off x="1751834" y="1450687"/>
              <a:ext cx="1106805" cy="1334770"/>
            </a:xfrm>
            <a:custGeom>
              <a:avLst/>
              <a:gdLst/>
              <a:ahLst/>
              <a:cxnLst/>
              <a:rect l="l" t="t" r="r" b="b"/>
              <a:pathLst>
                <a:path w="1106805" h="1334770">
                  <a:moveTo>
                    <a:pt x="957840" y="169439"/>
                  </a:moveTo>
                  <a:lnTo>
                    <a:pt x="988927" y="205222"/>
                  </a:lnTo>
                  <a:lnTo>
                    <a:pt x="1016355" y="242931"/>
                  </a:lnTo>
                  <a:lnTo>
                    <a:pt x="1040133" y="282330"/>
                  </a:lnTo>
                  <a:lnTo>
                    <a:pt x="1060269" y="323185"/>
                  </a:lnTo>
                  <a:lnTo>
                    <a:pt x="1076771" y="365261"/>
                  </a:lnTo>
                  <a:lnTo>
                    <a:pt x="1089647" y="408323"/>
                  </a:lnTo>
                  <a:lnTo>
                    <a:pt x="1098906" y="452138"/>
                  </a:lnTo>
                  <a:lnTo>
                    <a:pt x="1104555" y="496469"/>
                  </a:lnTo>
                  <a:lnTo>
                    <a:pt x="1106603" y="541084"/>
                  </a:lnTo>
                  <a:lnTo>
                    <a:pt x="1105057" y="585746"/>
                  </a:lnTo>
                  <a:lnTo>
                    <a:pt x="1099927" y="630221"/>
                  </a:lnTo>
                  <a:lnTo>
                    <a:pt x="1091219" y="674275"/>
                  </a:lnTo>
                  <a:lnTo>
                    <a:pt x="1078942" y="717673"/>
                  </a:lnTo>
                  <a:lnTo>
                    <a:pt x="1063105" y="760181"/>
                  </a:lnTo>
                  <a:lnTo>
                    <a:pt x="1043715" y="801563"/>
                  </a:lnTo>
                  <a:lnTo>
                    <a:pt x="1020780" y="841585"/>
                  </a:lnTo>
                  <a:lnTo>
                    <a:pt x="994309" y="880013"/>
                  </a:lnTo>
                  <a:lnTo>
                    <a:pt x="964310" y="916611"/>
                  </a:lnTo>
                  <a:lnTo>
                    <a:pt x="930790" y="951145"/>
                  </a:lnTo>
                  <a:lnTo>
                    <a:pt x="894014" y="985990"/>
                  </a:lnTo>
                  <a:lnTo>
                    <a:pt x="857238" y="1020835"/>
                  </a:lnTo>
                  <a:lnTo>
                    <a:pt x="820462" y="1055680"/>
                  </a:lnTo>
                  <a:lnTo>
                    <a:pt x="783685" y="1090525"/>
                  </a:lnTo>
                  <a:lnTo>
                    <a:pt x="746909" y="1125370"/>
                  </a:lnTo>
                  <a:lnTo>
                    <a:pt x="710133" y="1160215"/>
                  </a:lnTo>
                  <a:lnTo>
                    <a:pt x="673356" y="1195060"/>
                  </a:lnTo>
                  <a:lnTo>
                    <a:pt x="636580" y="1229905"/>
                  </a:lnTo>
                  <a:lnTo>
                    <a:pt x="599804" y="1264750"/>
                  </a:lnTo>
                  <a:lnTo>
                    <a:pt x="563028" y="1299595"/>
                  </a:lnTo>
                  <a:lnTo>
                    <a:pt x="526251" y="1334440"/>
                  </a:lnTo>
                  <a:lnTo>
                    <a:pt x="491934" y="1298220"/>
                  </a:lnTo>
                  <a:lnTo>
                    <a:pt x="457617" y="1262001"/>
                  </a:lnTo>
                  <a:lnTo>
                    <a:pt x="423300" y="1225782"/>
                  </a:lnTo>
                  <a:lnTo>
                    <a:pt x="388983" y="1189562"/>
                  </a:lnTo>
                  <a:lnTo>
                    <a:pt x="354665" y="1153343"/>
                  </a:lnTo>
                  <a:lnTo>
                    <a:pt x="320348" y="1117124"/>
                  </a:lnTo>
                  <a:lnTo>
                    <a:pt x="286031" y="1080904"/>
                  </a:lnTo>
                  <a:lnTo>
                    <a:pt x="251714" y="1044685"/>
                  </a:lnTo>
                  <a:lnTo>
                    <a:pt x="217397" y="1008466"/>
                  </a:lnTo>
                  <a:lnTo>
                    <a:pt x="183079" y="972246"/>
                  </a:lnTo>
                  <a:lnTo>
                    <a:pt x="148762" y="936027"/>
                  </a:lnTo>
                  <a:lnTo>
                    <a:pt x="117676" y="900244"/>
                  </a:lnTo>
                  <a:lnTo>
                    <a:pt x="90248" y="862535"/>
                  </a:lnTo>
                  <a:lnTo>
                    <a:pt x="66470" y="823136"/>
                  </a:lnTo>
                  <a:lnTo>
                    <a:pt x="46334" y="782281"/>
                  </a:lnTo>
                  <a:lnTo>
                    <a:pt x="29832" y="740205"/>
                  </a:lnTo>
                  <a:lnTo>
                    <a:pt x="16955" y="697143"/>
                  </a:lnTo>
                  <a:lnTo>
                    <a:pt x="7697" y="653328"/>
                  </a:lnTo>
                  <a:lnTo>
                    <a:pt x="2047" y="608997"/>
                  </a:lnTo>
                  <a:lnTo>
                    <a:pt x="0" y="564382"/>
                  </a:lnTo>
                  <a:lnTo>
                    <a:pt x="1545" y="519720"/>
                  </a:lnTo>
                  <a:lnTo>
                    <a:pt x="6676" y="475245"/>
                  </a:lnTo>
                  <a:lnTo>
                    <a:pt x="15383" y="431191"/>
                  </a:lnTo>
                  <a:lnTo>
                    <a:pt x="27660" y="387793"/>
                  </a:lnTo>
                  <a:lnTo>
                    <a:pt x="43497" y="345285"/>
                  </a:lnTo>
                  <a:lnTo>
                    <a:pt x="62887" y="303903"/>
                  </a:lnTo>
                  <a:lnTo>
                    <a:pt x="85822" y="263881"/>
                  </a:lnTo>
                  <a:lnTo>
                    <a:pt x="112293" y="225453"/>
                  </a:lnTo>
                  <a:lnTo>
                    <a:pt x="142292" y="188855"/>
                  </a:lnTo>
                  <a:lnTo>
                    <a:pt x="175812" y="154321"/>
                  </a:lnTo>
                  <a:lnTo>
                    <a:pt x="212103" y="122711"/>
                  </a:lnTo>
                  <a:lnTo>
                    <a:pt x="250265" y="94727"/>
                  </a:lnTo>
                  <a:lnTo>
                    <a:pt x="290063" y="70366"/>
                  </a:lnTo>
                  <a:lnTo>
                    <a:pt x="331263" y="49622"/>
                  </a:lnTo>
                  <a:lnTo>
                    <a:pt x="373630" y="32490"/>
                  </a:lnTo>
                  <a:lnTo>
                    <a:pt x="416929" y="18966"/>
                  </a:lnTo>
                  <a:lnTo>
                    <a:pt x="460926" y="9047"/>
                  </a:lnTo>
                  <a:lnTo>
                    <a:pt x="505385" y="2726"/>
                  </a:lnTo>
                  <a:lnTo>
                    <a:pt x="550072" y="0"/>
                  </a:lnTo>
                  <a:lnTo>
                    <a:pt x="594753" y="863"/>
                  </a:lnTo>
                  <a:lnTo>
                    <a:pt x="639192" y="5313"/>
                  </a:lnTo>
                  <a:lnTo>
                    <a:pt x="683155" y="13343"/>
                  </a:lnTo>
                  <a:lnTo>
                    <a:pt x="726406" y="24949"/>
                  </a:lnTo>
                  <a:lnTo>
                    <a:pt x="768712" y="40128"/>
                  </a:lnTo>
                  <a:lnTo>
                    <a:pt x="809838" y="58873"/>
                  </a:lnTo>
                  <a:lnTo>
                    <a:pt x="849548" y="81182"/>
                  </a:lnTo>
                  <a:lnTo>
                    <a:pt x="887609" y="107049"/>
                  </a:lnTo>
                  <a:lnTo>
                    <a:pt x="923784" y="136469"/>
                  </a:lnTo>
                  <a:lnTo>
                    <a:pt x="957840" y="169439"/>
                  </a:lnTo>
                  <a:close/>
                </a:path>
              </a:pathLst>
            </a:custGeom>
            <a:ln w="10154">
              <a:solidFill>
                <a:srgbClr val="2F528F"/>
              </a:solidFill>
            </a:ln>
          </p:spPr>
          <p:txBody>
            <a:bodyPr wrap="square" lIns="0" tIns="0" rIns="0" bIns="0" rtlCol="0"/>
            <a:lstStyle/>
            <a:p>
              <a:endParaRPr/>
            </a:p>
          </p:txBody>
        </p:sp>
      </p:grpSp>
      <p:sp>
        <p:nvSpPr>
          <p:cNvPr id="9" name="object 9">
            <a:extLst>
              <a:ext uri="{C183D7F6-B498-43B3-948B-1728B52AA6E4}">
                <adec:decorative xmlns:adec="http://schemas.microsoft.com/office/drawing/2017/decorative" val="1"/>
              </a:ext>
            </a:extLst>
          </p:cNvPr>
          <p:cNvSpPr txBox="1"/>
          <p:nvPr/>
        </p:nvSpPr>
        <p:spPr>
          <a:xfrm>
            <a:off x="1820321" y="1787652"/>
            <a:ext cx="89281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Times New Roman"/>
                <a:cs typeface="Times New Roman"/>
              </a:rPr>
              <a:t>We</a:t>
            </a:r>
            <a:r>
              <a:rPr sz="1400" spc="-5" dirty="0">
                <a:solidFill>
                  <a:srgbClr val="FFFFFF"/>
                </a:solidFill>
                <a:latin typeface="Times New Roman"/>
                <a:cs typeface="Times New Roman"/>
              </a:rPr>
              <a:t> </a:t>
            </a:r>
            <a:r>
              <a:rPr sz="1400" dirty="0">
                <a:solidFill>
                  <a:srgbClr val="FFFFFF"/>
                </a:solidFill>
                <a:latin typeface="Times New Roman"/>
                <a:cs typeface="Times New Roman"/>
              </a:rPr>
              <a:t>are </a:t>
            </a:r>
            <a:r>
              <a:rPr sz="1400" spc="-20" dirty="0">
                <a:solidFill>
                  <a:srgbClr val="FFFFFF"/>
                </a:solidFill>
                <a:latin typeface="Times New Roman"/>
                <a:cs typeface="Times New Roman"/>
              </a:rPr>
              <a:t>here</a:t>
            </a:r>
            <a:endParaRPr sz="1400">
              <a:latin typeface="Times New Roman"/>
              <a:cs typeface="Times New Roman"/>
            </a:endParaRPr>
          </a:p>
        </p:txBody>
      </p:sp>
      <p:pic>
        <p:nvPicPr>
          <p:cNvPr id="10" name="object 10">
            <a:extLst>
              <a:ext uri="{C183D7F6-B498-43B3-948B-1728B52AA6E4}">
                <adec:decorative xmlns:adec="http://schemas.microsoft.com/office/drawing/2017/decorative" val="1"/>
              </a:ext>
            </a:extLst>
          </p:cNvPr>
          <p:cNvPicPr/>
          <p:nvPr/>
        </p:nvPicPr>
        <p:blipFill>
          <a:blip r:embed="rId3" cstate="print"/>
          <a:stretch>
            <a:fillRect/>
          </a:stretch>
        </p:blipFill>
        <p:spPr>
          <a:xfrm>
            <a:off x="2090927" y="2825495"/>
            <a:ext cx="734568" cy="73456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5552" rIns="0" bIns="0" rtlCol="0">
            <a:spAutoFit/>
          </a:bodyPr>
          <a:lstStyle/>
          <a:p>
            <a:pPr marL="1963420">
              <a:lnSpc>
                <a:spcPct val="100000"/>
              </a:lnSpc>
              <a:spcBef>
                <a:spcPts val="100"/>
              </a:spcBef>
            </a:pPr>
            <a:r>
              <a:rPr sz="2600" i="1" dirty="0">
                <a:latin typeface="Monotype Corsiva"/>
                <a:cs typeface="Monotype Corsiva"/>
              </a:rPr>
              <a:t>The</a:t>
            </a:r>
            <a:r>
              <a:rPr sz="2600" i="1" spc="-90" dirty="0">
                <a:latin typeface="Monotype Corsiva"/>
                <a:cs typeface="Monotype Corsiva"/>
              </a:rPr>
              <a:t> </a:t>
            </a:r>
            <a:r>
              <a:rPr sz="2600" i="1" spc="-10" dirty="0">
                <a:latin typeface="Monotype Corsiva"/>
                <a:cs typeface="Monotype Corsiva"/>
              </a:rPr>
              <a:t>Universal</a:t>
            </a:r>
            <a:r>
              <a:rPr sz="2600" i="1" spc="-80" dirty="0">
                <a:latin typeface="Monotype Corsiva"/>
                <a:cs typeface="Monotype Corsiva"/>
              </a:rPr>
              <a:t> </a:t>
            </a:r>
            <a:r>
              <a:rPr sz="2600" i="1" spc="-10" dirty="0">
                <a:latin typeface="Monotype Corsiva"/>
                <a:cs typeface="Monotype Corsiva"/>
              </a:rPr>
              <a:t>Paradigm</a:t>
            </a:r>
            <a:r>
              <a:rPr sz="2600" i="1" spc="-85" dirty="0">
                <a:latin typeface="Monotype Corsiva"/>
                <a:cs typeface="Monotype Corsiva"/>
              </a:rPr>
              <a:t> </a:t>
            </a:r>
            <a:r>
              <a:rPr sz="2600" i="1" dirty="0">
                <a:latin typeface="Monotype Corsiva"/>
                <a:cs typeface="Monotype Corsiva"/>
              </a:rPr>
              <a:t>of</a:t>
            </a:r>
            <a:r>
              <a:rPr sz="2600" i="1" spc="-75" dirty="0">
                <a:latin typeface="Monotype Corsiva"/>
                <a:cs typeface="Monotype Corsiva"/>
              </a:rPr>
              <a:t> </a:t>
            </a:r>
            <a:r>
              <a:rPr sz="2600" i="1" dirty="0">
                <a:latin typeface="Monotype Corsiva"/>
                <a:cs typeface="Monotype Corsiva"/>
              </a:rPr>
              <a:t>Machine</a:t>
            </a:r>
            <a:r>
              <a:rPr sz="2600" i="1" spc="-75" dirty="0">
                <a:latin typeface="Monotype Corsiva"/>
                <a:cs typeface="Monotype Corsiva"/>
              </a:rPr>
              <a:t> </a:t>
            </a:r>
            <a:r>
              <a:rPr sz="2600" i="1" spc="-10" dirty="0">
                <a:latin typeface="Monotype Corsiva"/>
                <a:cs typeface="Monotype Corsiva"/>
              </a:rPr>
              <a:t>Learning</a:t>
            </a:r>
            <a:endParaRPr sz="2600" dirty="0">
              <a:latin typeface="Monotype Corsiva"/>
              <a:cs typeface="Monotype Corsiva"/>
            </a:endParaRPr>
          </a:p>
        </p:txBody>
      </p:sp>
      <p:pic>
        <p:nvPicPr>
          <p:cNvPr id="3" name="object 3">
            <a:extLst>
              <a:ext uri="{C183D7F6-B498-43B3-948B-1728B52AA6E4}">
                <adec:decorative xmlns:adec="http://schemas.microsoft.com/office/drawing/2017/decorative" val="1"/>
              </a:ext>
            </a:extLst>
          </p:cNvPr>
          <p:cNvPicPr/>
          <p:nvPr/>
        </p:nvPicPr>
        <p:blipFill>
          <a:blip r:embed="rId2" cstate="print"/>
          <a:stretch>
            <a:fillRect/>
          </a:stretch>
        </p:blipFill>
        <p:spPr>
          <a:xfrm>
            <a:off x="6454863" y="1667522"/>
            <a:ext cx="2384336" cy="1648079"/>
          </a:xfrm>
          <a:prstGeom prst="rect">
            <a:avLst/>
          </a:prstGeom>
        </p:spPr>
      </p:pic>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1063790" y="1370761"/>
            <a:ext cx="1211884" cy="1112520"/>
          </a:xfrm>
          <a:prstGeom prst="rect">
            <a:avLst/>
          </a:prstGeom>
        </p:spPr>
      </p:pic>
      <p:sp>
        <p:nvSpPr>
          <p:cNvPr id="5" name="object 5"/>
          <p:cNvSpPr txBox="1"/>
          <p:nvPr/>
        </p:nvSpPr>
        <p:spPr>
          <a:xfrm>
            <a:off x="1600725" y="3746500"/>
            <a:ext cx="142811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Times New Roman"/>
                <a:cs typeface="Times New Roman"/>
              </a:rPr>
              <a:t>Training</a:t>
            </a:r>
            <a:r>
              <a:rPr sz="2200" spc="30" dirty="0">
                <a:latin typeface="Times New Roman"/>
                <a:cs typeface="Times New Roman"/>
              </a:rPr>
              <a:t> </a:t>
            </a:r>
            <a:r>
              <a:rPr sz="2200" spc="-25" dirty="0">
                <a:latin typeface="Times New Roman"/>
                <a:cs typeface="Times New Roman"/>
              </a:rPr>
              <a:t>Set</a:t>
            </a:r>
            <a:endParaRPr sz="2200">
              <a:latin typeface="Times New Roman"/>
              <a:cs typeface="Times New Roman"/>
            </a:endParaRPr>
          </a:p>
        </p:txBody>
      </p:sp>
      <p:grpSp>
        <p:nvGrpSpPr>
          <p:cNvPr id="6" name="object 6">
            <a:extLst>
              <a:ext uri="{C183D7F6-B498-43B3-948B-1728B52AA6E4}">
                <adec:decorative xmlns:adec="http://schemas.microsoft.com/office/drawing/2017/decorative" val="1"/>
              </a:ext>
            </a:extLst>
          </p:cNvPr>
          <p:cNvGrpSpPr/>
          <p:nvPr/>
        </p:nvGrpSpPr>
        <p:grpSpPr>
          <a:xfrm>
            <a:off x="3179492" y="3891189"/>
            <a:ext cx="631825" cy="108585"/>
            <a:chOff x="3179492" y="3891189"/>
            <a:chExt cx="631825" cy="108585"/>
          </a:xfrm>
        </p:grpSpPr>
        <p:sp>
          <p:nvSpPr>
            <p:cNvPr id="7" name="object 7"/>
            <p:cNvSpPr/>
            <p:nvPr/>
          </p:nvSpPr>
          <p:spPr>
            <a:xfrm>
              <a:off x="3184573" y="3896274"/>
              <a:ext cx="621665" cy="98425"/>
            </a:xfrm>
            <a:custGeom>
              <a:avLst/>
              <a:gdLst/>
              <a:ahLst/>
              <a:cxnLst/>
              <a:rect l="l" t="t" r="r" b="b"/>
              <a:pathLst>
                <a:path w="621664" h="98425">
                  <a:moveTo>
                    <a:pt x="572198" y="0"/>
                  </a:moveTo>
                  <a:lnTo>
                    <a:pt x="572198" y="24511"/>
                  </a:lnTo>
                  <a:lnTo>
                    <a:pt x="0" y="24511"/>
                  </a:lnTo>
                  <a:lnTo>
                    <a:pt x="0" y="73545"/>
                  </a:lnTo>
                  <a:lnTo>
                    <a:pt x="572198" y="73545"/>
                  </a:lnTo>
                  <a:lnTo>
                    <a:pt x="572198" y="98056"/>
                  </a:lnTo>
                  <a:lnTo>
                    <a:pt x="621233" y="49034"/>
                  </a:lnTo>
                  <a:lnTo>
                    <a:pt x="572198" y="0"/>
                  </a:lnTo>
                  <a:close/>
                </a:path>
              </a:pathLst>
            </a:custGeom>
            <a:solidFill>
              <a:srgbClr val="000000"/>
            </a:solidFill>
          </p:spPr>
          <p:txBody>
            <a:bodyPr wrap="square" lIns="0" tIns="0" rIns="0" bIns="0" rtlCol="0"/>
            <a:lstStyle/>
            <a:p>
              <a:endParaRPr/>
            </a:p>
          </p:txBody>
        </p:sp>
        <p:sp>
          <p:nvSpPr>
            <p:cNvPr id="8" name="object 8"/>
            <p:cNvSpPr/>
            <p:nvPr/>
          </p:nvSpPr>
          <p:spPr>
            <a:xfrm>
              <a:off x="3184573" y="3896269"/>
              <a:ext cx="621665" cy="98425"/>
            </a:xfrm>
            <a:custGeom>
              <a:avLst/>
              <a:gdLst/>
              <a:ahLst/>
              <a:cxnLst/>
              <a:rect l="l" t="t" r="r" b="b"/>
              <a:pathLst>
                <a:path w="621664" h="98425">
                  <a:moveTo>
                    <a:pt x="0" y="24519"/>
                  </a:moveTo>
                  <a:lnTo>
                    <a:pt x="572275" y="24519"/>
                  </a:lnTo>
                  <a:lnTo>
                    <a:pt x="572275" y="0"/>
                  </a:lnTo>
                  <a:lnTo>
                    <a:pt x="621315" y="49039"/>
                  </a:lnTo>
                  <a:lnTo>
                    <a:pt x="572275" y="98078"/>
                  </a:lnTo>
                  <a:lnTo>
                    <a:pt x="572275" y="73558"/>
                  </a:lnTo>
                  <a:lnTo>
                    <a:pt x="0" y="73558"/>
                  </a:lnTo>
                  <a:lnTo>
                    <a:pt x="0" y="24519"/>
                  </a:lnTo>
                  <a:close/>
                </a:path>
              </a:pathLst>
            </a:custGeom>
            <a:ln w="10161">
              <a:solidFill>
                <a:srgbClr val="000000"/>
              </a:solidFill>
            </a:ln>
          </p:spPr>
          <p:txBody>
            <a:bodyPr wrap="square" lIns="0" tIns="0" rIns="0" bIns="0" rtlCol="0"/>
            <a:lstStyle/>
            <a:p>
              <a:endParaRPr/>
            </a:p>
          </p:txBody>
        </p:sp>
      </p:grpSp>
      <p:grpSp>
        <p:nvGrpSpPr>
          <p:cNvPr id="9" name="object 9">
            <a:extLst>
              <a:ext uri="{C183D7F6-B498-43B3-948B-1728B52AA6E4}">
                <adec:decorative xmlns:adec="http://schemas.microsoft.com/office/drawing/2017/decorative" val="1"/>
              </a:ext>
            </a:extLst>
          </p:cNvPr>
          <p:cNvGrpSpPr/>
          <p:nvPr/>
        </p:nvGrpSpPr>
        <p:grpSpPr>
          <a:xfrm>
            <a:off x="5190578" y="3879164"/>
            <a:ext cx="631825" cy="108585"/>
            <a:chOff x="5190578" y="3879164"/>
            <a:chExt cx="631825" cy="108585"/>
          </a:xfrm>
        </p:grpSpPr>
        <p:sp>
          <p:nvSpPr>
            <p:cNvPr id="10" name="object 10"/>
            <p:cNvSpPr/>
            <p:nvPr/>
          </p:nvSpPr>
          <p:spPr>
            <a:xfrm>
              <a:off x="5195658" y="3884250"/>
              <a:ext cx="621665" cy="98425"/>
            </a:xfrm>
            <a:custGeom>
              <a:avLst/>
              <a:gdLst/>
              <a:ahLst/>
              <a:cxnLst/>
              <a:rect l="l" t="t" r="r" b="b"/>
              <a:pathLst>
                <a:path w="621664" h="98425">
                  <a:moveTo>
                    <a:pt x="572211" y="0"/>
                  </a:moveTo>
                  <a:lnTo>
                    <a:pt x="572211" y="24511"/>
                  </a:lnTo>
                  <a:lnTo>
                    <a:pt x="0" y="24511"/>
                  </a:lnTo>
                  <a:lnTo>
                    <a:pt x="0" y="73545"/>
                  </a:lnTo>
                  <a:lnTo>
                    <a:pt x="572211" y="73545"/>
                  </a:lnTo>
                  <a:lnTo>
                    <a:pt x="572211" y="98056"/>
                  </a:lnTo>
                  <a:lnTo>
                    <a:pt x="621233" y="49034"/>
                  </a:lnTo>
                  <a:lnTo>
                    <a:pt x="572211" y="0"/>
                  </a:lnTo>
                  <a:close/>
                </a:path>
              </a:pathLst>
            </a:custGeom>
            <a:solidFill>
              <a:srgbClr val="000000"/>
            </a:solidFill>
          </p:spPr>
          <p:txBody>
            <a:bodyPr wrap="square" lIns="0" tIns="0" rIns="0" bIns="0" rtlCol="0"/>
            <a:lstStyle/>
            <a:p>
              <a:endParaRPr/>
            </a:p>
          </p:txBody>
        </p:sp>
        <p:sp>
          <p:nvSpPr>
            <p:cNvPr id="11" name="object 11"/>
            <p:cNvSpPr/>
            <p:nvPr/>
          </p:nvSpPr>
          <p:spPr>
            <a:xfrm>
              <a:off x="5195658" y="3884245"/>
              <a:ext cx="621665" cy="98425"/>
            </a:xfrm>
            <a:custGeom>
              <a:avLst/>
              <a:gdLst/>
              <a:ahLst/>
              <a:cxnLst/>
              <a:rect l="l" t="t" r="r" b="b"/>
              <a:pathLst>
                <a:path w="621664" h="98425">
                  <a:moveTo>
                    <a:pt x="0" y="24519"/>
                  </a:moveTo>
                  <a:lnTo>
                    <a:pt x="572275" y="24519"/>
                  </a:lnTo>
                  <a:lnTo>
                    <a:pt x="572275" y="0"/>
                  </a:lnTo>
                  <a:lnTo>
                    <a:pt x="621315" y="49039"/>
                  </a:lnTo>
                  <a:lnTo>
                    <a:pt x="572275" y="98078"/>
                  </a:lnTo>
                  <a:lnTo>
                    <a:pt x="572275" y="73558"/>
                  </a:lnTo>
                  <a:lnTo>
                    <a:pt x="0" y="73558"/>
                  </a:lnTo>
                  <a:lnTo>
                    <a:pt x="0" y="24519"/>
                  </a:lnTo>
                  <a:close/>
                </a:path>
              </a:pathLst>
            </a:custGeom>
            <a:ln w="10161">
              <a:solidFill>
                <a:srgbClr val="000000"/>
              </a:solidFill>
            </a:ln>
          </p:spPr>
          <p:txBody>
            <a:bodyPr wrap="square" lIns="0" tIns="0" rIns="0" bIns="0" rtlCol="0"/>
            <a:lstStyle/>
            <a:p>
              <a:endParaRPr/>
            </a:p>
          </p:txBody>
        </p:sp>
      </p:grpSp>
      <p:sp>
        <p:nvSpPr>
          <p:cNvPr id="12" name="object 12"/>
          <p:cNvSpPr txBox="1"/>
          <p:nvPr/>
        </p:nvSpPr>
        <p:spPr>
          <a:xfrm>
            <a:off x="3245025" y="3553333"/>
            <a:ext cx="2367280" cy="901700"/>
          </a:xfrm>
          <a:prstGeom prst="rect">
            <a:avLst/>
          </a:prstGeom>
        </p:spPr>
        <p:txBody>
          <a:bodyPr vert="horz" wrap="square" lIns="0" tIns="184150" rIns="0" bIns="0" rtlCol="0">
            <a:spAutoFit/>
          </a:bodyPr>
          <a:lstStyle/>
          <a:p>
            <a:pPr marL="679450">
              <a:lnSpc>
                <a:spcPct val="100000"/>
              </a:lnSpc>
              <a:spcBef>
                <a:spcPts val="1450"/>
              </a:spcBef>
            </a:pPr>
            <a:r>
              <a:rPr sz="2200" spc="-10" dirty="0">
                <a:latin typeface="Times New Roman"/>
                <a:cs typeface="Times New Roman"/>
              </a:rPr>
              <a:t>Algorithm</a:t>
            </a:r>
            <a:endParaRPr sz="2200">
              <a:latin typeface="Times New Roman"/>
              <a:cs typeface="Times New Roman"/>
            </a:endParaRPr>
          </a:p>
          <a:p>
            <a:pPr marL="12700">
              <a:lnSpc>
                <a:spcPct val="100000"/>
              </a:lnSpc>
              <a:spcBef>
                <a:spcPts val="985"/>
              </a:spcBef>
            </a:pPr>
            <a:r>
              <a:rPr sz="1600" dirty="0">
                <a:latin typeface="Times New Roman"/>
                <a:cs typeface="Times New Roman"/>
              </a:rPr>
              <a:t>minimize</a:t>
            </a:r>
            <a:r>
              <a:rPr sz="1600" spc="-25" dirty="0">
                <a:latin typeface="Times New Roman"/>
                <a:cs typeface="Times New Roman"/>
              </a:rPr>
              <a:t> </a:t>
            </a:r>
            <a:r>
              <a:rPr sz="1600" dirty="0">
                <a:latin typeface="Times New Roman"/>
                <a:cs typeface="Times New Roman"/>
              </a:rPr>
              <a:t>loss</a:t>
            </a:r>
            <a:r>
              <a:rPr sz="1600" spc="-20" dirty="0">
                <a:latin typeface="Times New Roman"/>
                <a:cs typeface="Times New Roman"/>
              </a:rPr>
              <a:t> </a:t>
            </a:r>
            <a:r>
              <a:rPr sz="1600" dirty="0">
                <a:latin typeface="Times New Roman"/>
                <a:cs typeface="Times New Roman"/>
              </a:rPr>
              <a:t>on</a:t>
            </a:r>
            <a:r>
              <a:rPr sz="1600" spc="-15" dirty="0">
                <a:latin typeface="Times New Roman"/>
                <a:cs typeface="Times New Roman"/>
              </a:rPr>
              <a:t> </a:t>
            </a:r>
            <a:r>
              <a:rPr sz="1600" dirty="0">
                <a:latin typeface="Times New Roman"/>
                <a:cs typeface="Times New Roman"/>
              </a:rPr>
              <a:t>training</a:t>
            </a:r>
            <a:r>
              <a:rPr sz="1600" spc="-10" dirty="0">
                <a:latin typeface="Times New Roman"/>
                <a:cs typeface="Times New Roman"/>
              </a:rPr>
              <a:t> </a:t>
            </a:r>
            <a:r>
              <a:rPr sz="1600" spc="-25" dirty="0">
                <a:latin typeface="Times New Roman"/>
                <a:cs typeface="Times New Roman"/>
              </a:rPr>
              <a:t>set</a:t>
            </a:r>
            <a:endParaRPr sz="1600">
              <a:latin typeface="Times New Roman"/>
              <a:cs typeface="Times New Roman"/>
            </a:endParaRPr>
          </a:p>
        </p:txBody>
      </p:sp>
      <p:sp>
        <p:nvSpPr>
          <p:cNvPr id="13" name="object 13"/>
          <p:cNvSpPr txBox="1"/>
          <p:nvPr/>
        </p:nvSpPr>
        <p:spPr>
          <a:xfrm>
            <a:off x="5926264" y="3517138"/>
            <a:ext cx="1990089" cy="937894"/>
          </a:xfrm>
          <a:prstGeom prst="rect">
            <a:avLst/>
          </a:prstGeom>
        </p:spPr>
        <p:txBody>
          <a:bodyPr vert="horz" wrap="square" lIns="0" tIns="205104" rIns="0" bIns="0" rtlCol="0">
            <a:spAutoFit/>
          </a:bodyPr>
          <a:lstStyle/>
          <a:p>
            <a:pPr algn="ctr">
              <a:lnSpc>
                <a:spcPct val="100000"/>
              </a:lnSpc>
              <a:spcBef>
                <a:spcPts val="1614"/>
              </a:spcBef>
            </a:pPr>
            <a:r>
              <a:rPr sz="2200" dirty="0">
                <a:latin typeface="Times New Roman"/>
                <a:cs typeface="Times New Roman"/>
              </a:rPr>
              <a:t>Predictive</a:t>
            </a:r>
            <a:r>
              <a:rPr sz="2200" spc="135" dirty="0">
                <a:latin typeface="Times New Roman"/>
                <a:cs typeface="Times New Roman"/>
              </a:rPr>
              <a:t> </a:t>
            </a:r>
            <a:r>
              <a:rPr sz="2200" spc="-10" dirty="0">
                <a:latin typeface="Times New Roman"/>
                <a:cs typeface="Times New Roman"/>
              </a:rPr>
              <a:t>Model</a:t>
            </a:r>
            <a:endParaRPr sz="2200">
              <a:latin typeface="Times New Roman"/>
              <a:cs typeface="Times New Roman"/>
            </a:endParaRPr>
          </a:p>
          <a:p>
            <a:pPr marR="27305" algn="ctr">
              <a:lnSpc>
                <a:spcPct val="100000"/>
              </a:lnSpc>
              <a:spcBef>
                <a:spcPts val="1105"/>
              </a:spcBef>
            </a:pPr>
            <a:r>
              <a:rPr sz="1600" dirty="0">
                <a:latin typeface="Times New Roman"/>
                <a:cs typeface="Times New Roman"/>
              </a:rPr>
              <a:t>predict</a:t>
            </a:r>
            <a:r>
              <a:rPr sz="1600" spc="-25" dirty="0">
                <a:latin typeface="Times New Roman"/>
                <a:cs typeface="Times New Roman"/>
              </a:rPr>
              <a:t> </a:t>
            </a:r>
            <a:r>
              <a:rPr sz="1600" dirty="0">
                <a:latin typeface="Times New Roman"/>
                <a:cs typeface="Times New Roman"/>
              </a:rPr>
              <a:t>y</a:t>
            </a:r>
            <a:r>
              <a:rPr sz="1600" spc="-5" dirty="0">
                <a:latin typeface="Times New Roman"/>
                <a:cs typeface="Times New Roman"/>
              </a:rPr>
              <a:t> </a:t>
            </a:r>
            <a:r>
              <a:rPr sz="1600" dirty="0">
                <a:latin typeface="Times New Roman"/>
                <a:cs typeface="Times New Roman"/>
              </a:rPr>
              <a:t>from</a:t>
            </a:r>
            <a:r>
              <a:rPr sz="1600" spc="-10" dirty="0">
                <a:latin typeface="Times New Roman"/>
                <a:cs typeface="Times New Roman"/>
              </a:rPr>
              <a:t> </a:t>
            </a:r>
            <a:r>
              <a:rPr sz="1600" spc="-50" dirty="0">
                <a:latin typeface="Times New Roman"/>
                <a:cs typeface="Times New Roman"/>
              </a:rPr>
              <a:t>x</a:t>
            </a:r>
            <a:endParaRPr sz="1600">
              <a:latin typeface="Times New Roman"/>
              <a:cs typeface="Times New Roman"/>
            </a:endParaRPr>
          </a:p>
        </p:txBody>
      </p:sp>
      <p:pic>
        <p:nvPicPr>
          <p:cNvPr id="14" name="object 14">
            <a:extLst>
              <a:ext uri="{C183D7F6-B498-43B3-948B-1728B52AA6E4}">
                <adec:decorative xmlns:adec="http://schemas.microsoft.com/office/drawing/2017/decorative" val="1"/>
              </a:ext>
            </a:extLst>
          </p:cNvPr>
          <p:cNvPicPr/>
          <p:nvPr/>
        </p:nvPicPr>
        <p:blipFill>
          <a:blip r:embed="rId4" cstate="print"/>
          <a:stretch>
            <a:fillRect/>
          </a:stretch>
        </p:blipFill>
        <p:spPr>
          <a:xfrm>
            <a:off x="6081803" y="4631316"/>
            <a:ext cx="1657525" cy="163295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E5BB006-6343-7732-CB83-2FAAF02D9586}"/>
              </a:ext>
            </a:extLst>
          </p:cNvPr>
          <p:cNvSpPr>
            <a:spLocks noGrp="1"/>
          </p:cNvSpPr>
          <p:nvPr>
            <p:ph type="title" idx="4294967295"/>
          </p:nvPr>
        </p:nvSpPr>
        <p:spPr>
          <a:xfrm>
            <a:off x="509700" y="-538609"/>
            <a:ext cx="9273054" cy="538609"/>
          </a:xfrm>
        </p:spPr>
        <p:txBody>
          <a:bodyPr wrap="square" lIns="0" tIns="0" rIns="0" bIns="0" anchor="b">
            <a:spAutoFit/>
          </a:bodyPr>
          <a:lstStyle/>
          <a:p>
            <a:r>
              <a:rPr lang="en-US" dirty="0"/>
              <a:t>Group images</a:t>
            </a:r>
          </a:p>
        </p:txBody>
      </p:sp>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095984" y="2169883"/>
            <a:ext cx="1542618" cy="1542618"/>
          </a:xfrm>
          <a:prstGeom prst="rect">
            <a:avLst/>
          </a:prstGeom>
        </p:spPr>
      </p:pic>
      <p:sp>
        <p:nvSpPr>
          <p:cNvPr id="3" name="object 3"/>
          <p:cNvSpPr txBox="1"/>
          <p:nvPr/>
        </p:nvSpPr>
        <p:spPr>
          <a:xfrm>
            <a:off x="286108" y="1370076"/>
            <a:ext cx="3111500" cy="683895"/>
          </a:xfrm>
          <a:prstGeom prst="rect">
            <a:avLst/>
          </a:prstGeom>
        </p:spPr>
        <p:txBody>
          <a:bodyPr vert="horz" wrap="square" lIns="0" tIns="9525" rIns="0" bIns="0" rtlCol="0">
            <a:spAutoFit/>
          </a:bodyPr>
          <a:lstStyle/>
          <a:p>
            <a:pPr marL="579120" marR="571500" indent="635" algn="ctr">
              <a:lnSpc>
                <a:spcPct val="101400"/>
              </a:lnSpc>
              <a:spcBef>
                <a:spcPts val="75"/>
              </a:spcBef>
            </a:pPr>
            <a:r>
              <a:rPr sz="1400" dirty="0">
                <a:latin typeface="Times New Roman"/>
                <a:cs typeface="Times New Roman"/>
              </a:rPr>
              <a:t>Brandon</a:t>
            </a:r>
            <a:r>
              <a:rPr sz="1400" spc="110" dirty="0">
                <a:latin typeface="Times New Roman"/>
                <a:cs typeface="Times New Roman"/>
              </a:rPr>
              <a:t> </a:t>
            </a:r>
            <a:r>
              <a:rPr sz="1400" spc="-10" dirty="0">
                <a:latin typeface="Times New Roman"/>
                <a:cs typeface="Times New Roman"/>
              </a:rPr>
              <a:t>Westover </a:t>
            </a:r>
            <a:r>
              <a:rPr sz="1400" dirty="0">
                <a:latin typeface="Times New Roman"/>
                <a:cs typeface="Times New Roman"/>
              </a:rPr>
              <a:t>Neurology</a:t>
            </a:r>
            <a:r>
              <a:rPr sz="1400" spc="95" dirty="0">
                <a:latin typeface="Times New Roman"/>
                <a:cs typeface="Times New Roman"/>
              </a:rPr>
              <a:t> </a:t>
            </a:r>
            <a:r>
              <a:rPr sz="1400" dirty="0">
                <a:latin typeface="Times New Roman"/>
                <a:cs typeface="Times New Roman"/>
              </a:rPr>
              <a:t>&amp;</a:t>
            </a:r>
            <a:r>
              <a:rPr sz="1400" spc="110" dirty="0">
                <a:latin typeface="Times New Roman"/>
                <a:cs typeface="Times New Roman"/>
              </a:rPr>
              <a:t> </a:t>
            </a:r>
            <a:r>
              <a:rPr sz="1400" dirty="0">
                <a:latin typeface="Times New Roman"/>
                <a:cs typeface="Times New Roman"/>
              </a:rPr>
              <a:t>Critical</a:t>
            </a:r>
            <a:r>
              <a:rPr sz="1400" spc="95" dirty="0">
                <a:latin typeface="Times New Roman"/>
                <a:cs typeface="Times New Roman"/>
              </a:rPr>
              <a:t> </a:t>
            </a:r>
            <a:r>
              <a:rPr sz="1400" spc="-20" dirty="0">
                <a:latin typeface="Times New Roman"/>
                <a:cs typeface="Times New Roman"/>
              </a:rPr>
              <a:t>Care</a:t>
            </a:r>
            <a:endParaRPr sz="1400">
              <a:latin typeface="Times New Roman"/>
              <a:cs typeface="Times New Roman"/>
            </a:endParaRPr>
          </a:p>
          <a:p>
            <a:pPr algn="ctr">
              <a:lnSpc>
                <a:spcPct val="100000"/>
              </a:lnSpc>
              <a:spcBef>
                <a:spcPts val="120"/>
              </a:spcBef>
            </a:pPr>
            <a:r>
              <a:rPr sz="1400" dirty="0">
                <a:latin typeface="Times New Roman"/>
                <a:cs typeface="Times New Roman"/>
              </a:rPr>
              <a:t>Harvard</a:t>
            </a:r>
            <a:r>
              <a:rPr sz="1400" spc="114" dirty="0">
                <a:latin typeface="Times New Roman"/>
                <a:cs typeface="Times New Roman"/>
              </a:rPr>
              <a:t> </a:t>
            </a:r>
            <a:r>
              <a:rPr sz="1400" dirty="0">
                <a:latin typeface="Times New Roman"/>
                <a:cs typeface="Times New Roman"/>
              </a:rPr>
              <a:t>/</a:t>
            </a:r>
            <a:r>
              <a:rPr sz="1400" spc="114" dirty="0">
                <a:latin typeface="Times New Roman"/>
                <a:cs typeface="Times New Roman"/>
              </a:rPr>
              <a:t> </a:t>
            </a:r>
            <a:r>
              <a:rPr sz="1400" dirty="0">
                <a:latin typeface="Times New Roman"/>
                <a:cs typeface="Times New Roman"/>
              </a:rPr>
              <a:t>Massachusetts</a:t>
            </a:r>
            <a:r>
              <a:rPr sz="1400" spc="110" dirty="0">
                <a:latin typeface="Times New Roman"/>
                <a:cs typeface="Times New Roman"/>
              </a:rPr>
              <a:t> </a:t>
            </a:r>
            <a:r>
              <a:rPr sz="1400" dirty="0">
                <a:latin typeface="Times New Roman"/>
                <a:cs typeface="Times New Roman"/>
              </a:rPr>
              <a:t>General</a:t>
            </a:r>
            <a:r>
              <a:rPr sz="1400" spc="114" dirty="0">
                <a:latin typeface="Times New Roman"/>
                <a:cs typeface="Times New Roman"/>
              </a:rPr>
              <a:t> </a:t>
            </a:r>
            <a:r>
              <a:rPr sz="1400" spc="-10" dirty="0">
                <a:latin typeface="Times New Roman"/>
                <a:cs typeface="Times New Roman"/>
              </a:rPr>
              <a:t>Hospital</a:t>
            </a:r>
            <a:endParaRPr sz="1400">
              <a:latin typeface="Times New Roman"/>
              <a:cs typeface="Times New Roman"/>
            </a:endParaRPr>
          </a:p>
        </p:txBody>
      </p:sp>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7446356" y="4017962"/>
            <a:ext cx="1519741" cy="1687017"/>
          </a:xfrm>
          <a:prstGeom prst="rect">
            <a:avLst/>
          </a:prstGeom>
        </p:spPr>
      </p:pic>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3712911" y="1384752"/>
            <a:ext cx="1360193" cy="1852289"/>
          </a:xfrm>
          <a:prstGeom prst="rect">
            <a:avLst/>
          </a:prstGeom>
        </p:spPr>
      </p:pic>
      <p:sp>
        <p:nvSpPr>
          <p:cNvPr id="6" name="object 6"/>
          <p:cNvSpPr txBox="1"/>
          <p:nvPr/>
        </p:nvSpPr>
        <p:spPr>
          <a:xfrm>
            <a:off x="3082716" y="3235452"/>
            <a:ext cx="2249170" cy="900430"/>
          </a:xfrm>
          <a:prstGeom prst="rect">
            <a:avLst/>
          </a:prstGeom>
        </p:spPr>
        <p:txBody>
          <a:bodyPr vert="horz" wrap="square" lIns="0" tIns="9525" rIns="0" bIns="0" rtlCol="0">
            <a:spAutoFit/>
          </a:bodyPr>
          <a:lstStyle/>
          <a:p>
            <a:pPr marL="279400" marR="271780" indent="298450">
              <a:lnSpc>
                <a:spcPct val="101400"/>
              </a:lnSpc>
              <a:spcBef>
                <a:spcPts val="75"/>
              </a:spcBef>
            </a:pPr>
            <a:r>
              <a:rPr sz="1400" dirty="0">
                <a:latin typeface="Times New Roman"/>
                <a:cs typeface="Times New Roman"/>
              </a:rPr>
              <a:t>Daniel</a:t>
            </a:r>
            <a:r>
              <a:rPr sz="1400" spc="75" dirty="0">
                <a:latin typeface="Times New Roman"/>
                <a:cs typeface="Times New Roman"/>
              </a:rPr>
              <a:t> </a:t>
            </a:r>
            <a:r>
              <a:rPr sz="1400" spc="-10" dirty="0">
                <a:latin typeface="Times New Roman"/>
                <a:cs typeface="Times New Roman"/>
              </a:rPr>
              <a:t>Wagner </a:t>
            </a:r>
            <a:r>
              <a:rPr sz="1400" dirty="0">
                <a:latin typeface="Times New Roman"/>
                <a:cs typeface="Times New Roman"/>
              </a:rPr>
              <a:t>Deputy</a:t>
            </a:r>
            <a:r>
              <a:rPr sz="1400" spc="105" dirty="0">
                <a:latin typeface="Times New Roman"/>
                <a:cs typeface="Times New Roman"/>
              </a:rPr>
              <a:t> </a:t>
            </a:r>
            <a:r>
              <a:rPr sz="1400" spc="-10" dirty="0">
                <a:latin typeface="Times New Roman"/>
                <a:cs typeface="Times New Roman"/>
              </a:rPr>
              <a:t>Superintendent</a:t>
            </a:r>
            <a:endParaRPr sz="1400">
              <a:latin typeface="Times New Roman"/>
              <a:cs typeface="Times New Roman"/>
            </a:endParaRPr>
          </a:p>
          <a:p>
            <a:pPr marL="144780" marR="5080" indent="-132715">
              <a:lnSpc>
                <a:spcPct val="101400"/>
              </a:lnSpc>
              <a:spcBef>
                <a:spcPts val="95"/>
              </a:spcBef>
            </a:pPr>
            <a:r>
              <a:rPr sz="1400" dirty="0">
                <a:latin typeface="Times New Roman"/>
                <a:cs typeface="Times New Roman"/>
              </a:rPr>
              <a:t>Cambridge</a:t>
            </a:r>
            <a:r>
              <a:rPr sz="1400" spc="135" dirty="0">
                <a:latin typeface="Times New Roman"/>
                <a:cs typeface="Times New Roman"/>
              </a:rPr>
              <a:t> </a:t>
            </a:r>
            <a:r>
              <a:rPr sz="1400" dirty="0">
                <a:latin typeface="Times New Roman"/>
                <a:cs typeface="Times New Roman"/>
              </a:rPr>
              <a:t>Police</a:t>
            </a:r>
            <a:r>
              <a:rPr sz="1400" spc="140" dirty="0">
                <a:latin typeface="Times New Roman"/>
                <a:cs typeface="Times New Roman"/>
              </a:rPr>
              <a:t> </a:t>
            </a:r>
            <a:r>
              <a:rPr sz="1400" spc="-10" dirty="0">
                <a:latin typeface="Times New Roman"/>
                <a:cs typeface="Times New Roman"/>
              </a:rPr>
              <a:t>Department </a:t>
            </a:r>
            <a:r>
              <a:rPr sz="1400" dirty="0">
                <a:latin typeface="Times New Roman"/>
                <a:cs typeface="Times New Roman"/>
              </a:rPr>
              <a:t>Cambridge,</a:t>
            </a:r>
            <a:r>
              <a:rPr sz="1400" spc="180" dirty="0">
                <a:latin typeface="Times New Roman"/>
                <a:cs typeface="Times New Roman"/>
              </a:rPr>
              <a:t> </a:t>
            </a:r>
            <a:r>
              <a:rPr sz="1400" spc="-10" dirty="0">
                <a:latin typeface="Times New Roman"/>
                <a:cs typeface="Times New Roman"/>
              </a:rPr>
              <a:t>Massachusetts</a:t>
            </a:r>
            <a:endParaRPr sz="1400">
              <a:latin typeface="Times New Roman"/>
              <a:cs typeface="Times New Roman"/>
            </a:endParaRPr>
          </a:p>
        </p:txBody>
      </p:sp>
      <p:pic>
        <p:nvPicPr>
          <p:cNvPr id="7" name="object 7">
            <a:extLst>
              <a:ext uri="{C183D7F6-B498-43B3-948B-1728B52AA6E4}">
                <adec:decorative xmlns:adec="http://schemas.microsoft.com/office/drawing/2017/decorative" val="1"/>
              </a:ext>
            </a:extLst>
          </p:cNvPr>
          <p:cNvPicPr/>
          <p:nvPr/>
        </p:nvPicPr>
        <p:blipFill>
          <a:blip r:embed="rId5" cstate="print"/>
          <a:stretch>
            <a:fillRect/>
          </a:stretch>
        </p:blipFill>
        <p:spPr>
          <a:xfrm>
            <a:off x="8177481" y="1303924"/>
            <a:ext cx="1317673" cy="1512884"/>
          </a:xfrm>
          <a:prstGeom prst="rect">
            <a:avLst/>
          </a:prstGeom>
        </p:spPr>
      </p:pic>
      <p:sp>
        <p:nvSpPr>
          <p:cNvPr id="10" name="object 10"/>
          <p:cNvSpPr txBox="1"/>
          <p:nvPr/>
        </p:nvSpPr>
        <p:spPr>
          <a:xfrm>
            <a:off x="5665153" y="2741676"/>
            <a:ext cx="1907539" cy="683895"/>
          </a:xfrm>
          <a:prstGeom prst="rect">
            <a:avLst/>
          </a:prstGeom>
        </p:spPr>
        <p:txBody>
          <a:bodyPr vert="horz" wrap="square" lIns="0" tIns="9525" rIns="0" bIns="0" rtlCol="0">
            <a:spAutoFit/>
          </a:bodyPr>
          <a:lstStyle/>
          <a:p>
            <a:pPr marL="111125" marR="102870" algn="ctr">
              <a:lnSpc>
                <a:spcPct val="101400"/>
              </a:lnSpc>
              <a:spcBef>
                <a:spcPts val="75"/>
              </a:spcBef>
            </a:pPr>
            <a:r>
              <a:rPr sz="1400" dirty="0">
                <a:latin typeface="Times New Roman"/>
                <a:cs typeface="Times New Roman"/>
              </a:rPr>
              <a:t>Fides</a:t>
            </a:r>
            <a:r>
              <a:rPr sz="1400" spc="100" dirty="0">
                <a:latin typeface="Times New Roman"/>
                <a:cs typeface="Times New Roman"/>
              </a:rPr>
              <a:t> </a:t>
            </a:r>
            <a:r>
              <a:rPr sz="1400" dirty="0">
                <a:latin typeface="Times New Roman"/>
                <a:cs typeface="Times New Roman"/>
              </a:rPr>
              <a:t>Regina</a:t>
            </a:r>
            <a:r>
              <a:rPr sz="1400" spc="105" dirty="0">
                <a:latin typeface="Times New Roman"/>
                <a:cs typeface="Times New Roman"/>
              </a:rPr>
              <a:t> </a:t>
            </a:r>
            <a:r>
              <a:rPr sz="1400" spc="-10" dirty="0">
                <a:latin typeface="Times New Roman"/>
                <a:cs typeface="Times New Roman"/>
              </a:rPr>
              <a:t>Schwartz Radiology</a:t>
            </a:r>
            <a:endParaRPr sz="1400">
              <a:latin typeface="Times New Roman"/>
              <a:cs typeface="Times New Roman"/>
            </a:endParaRPr>
          </a:p>
          <a:p>
            <a:pPr algn="ctr">
              <a:lnSpc>
                <a:spcPct val="100000"/>
              </a:lnSpc>
              <a:spcBef>
                <a:spcPts val="120"/>
              </a:spcBef>
            </a:pPr>
            <a:r>
              <a:rPr sz="1400" dirty="0">
                <a:latin typeface="Times New Roman"/>
                <a:cs typeface="Times New Roman"/>
              </a:rPr>
              <a:t>Duke</a:t>
            </a:r>
            <a:r>
              <a:rPr sz="1400" spc="75" dirty="0">
                <a:latin typeface="Times New Roman"/>
                <a:cs typeface="Times New Roman"/>
              </a:rPr>
              <a:t> </a:t>
            </a:r>
            <a:r>
              <a:rPr sz="1400" dirty="0">
                <a:latin typeface="Times New Roman"/>
                <a:cs typeface="Times New Roman"/>
              </a:rPr>
              <a:t>School</a:t>
            </a:r>
            <a:r>
              <a:rPr sz="1400" spc="70" dirty="0">
                <a:latin typeface="Times New Roman"/>
                <a:cs typeface="Times New Roman"/>
              </a:rPr>
              <a:t> </a:t>
            </a:r>
            <a:r>
              <a:rPr sz="1400" dirty="0">
                <a:latin typeface="Times New Roman"/>
                <a:cs typeface="Times New Roman"/>
              </a:rPr>
              <a:t>of</a:t>
            </a:r>
            <a:r>
              <a:rPr sz="1400" spc="70" dirty="0">
                <a:latin typeface="Times New Roman"/>
                <a:cs typeface="Times New Roman"/>
              </a:rPr>
              <a:t> </a:t>
            </a:r>
            <a:r>
              <a:rPr sz="1400" spc="-10" dirty="0">
                <a:latin typeface="Times New Roman"/>
                <a:cs typeface="Times New Roman"/>
              </a:rPr>
              <a:t>Medicine</a:t>
            </a:r>
            <a:endParaRPr sz="1400">
              <a:latin typeface="Times New Roman"/>
              <a:cs typeface="Times New Roman"/>
            </a:endParaRPr>
          </a:p>
        </p:txBody>
      </p:sp>
      <p:sp>
        <p:nvSpPr>
          <p:cNvPr id="8" name="object 8"/>
          <p:cNvSpPr txBox="1"/>
          <p:nvPr/>
        </p:nvSpPr>
        <p:spPr>
          <a:xfrm>
            <a:off x="7881280" y="2939796"/>
            <a:ext cx="1907539" cy="683895"/>
          </a:xfrm>
          <a:prstGeom prst="rect">
            <a:avLst/>
          </a:prstGeom>
        </p:spPr>
        <p:txBody>
          <a:bodyPr vert="horz" wrap="square" lIns="0" tIns="9525" rIns="0" bIns="0" rtlCol="0">
            <a:spAutoFit/>
          </a:bodyPr>
          <a:lstStyle/>
          <a:p>
            <a:pPr marL="551180" marR="573405" indent="29845" algn="ctr">
              <a:lnSpc>
                <a:spcPct val="101400"/>
              </a:lnSpc>
              <a:spcBef>
                <a:spcPts val="75"/>
              </a:spcBef>
            </a:pPr>
            <a:r>
              <a:rPr sz="1400" dirty="0">
                <a:latin typeface="Times New Roman"/>
                <a:cs typeface="Times New Roman"/>
              </a:rPr>
              <a:t>Joseph</a:t>
            </a:r>
            <a:r>
              <a:rPr sz="1400" spc="100" dirty="0">
                <a:latin typeface="Times New Roman"/>
                <a:cs typeface="Times New Roman"/>
              </a:rPr>
              <a:t> </a:t>
            </a:r>
            <a:r>
              <a:rPr sz="1400" spc="-25" dirty="0">
                <a:latin typeface="Times New Roman"/>
                <a:cs typeface="Times New Roman"/>
              </a:rPr>
              <a:t>Lo </a:t>
            </a:r>
            <a:r>
              <a:rPr sz="1400" spc="-10" dirty="0">
                <a:latin typeface="Times New Roman"/>
                <a:cs typeface="Times New Roman"/>
              </a:rPr>
              <a:t>Radiology</a:t>
            </a:r>
            <a:endParaRPr sz="1400">
              <a:latin typeface="Times New Roman"/>
              <a:cs typeface="Times New Roman"/>
            </a:endParaRPr>
          </a:p>
          <a:p>
            <a:pPr algn="ctr">
              <a:lnSpc>
                <a:spcPct val="100000"/>
              </a:lnSpc>
              <a:spcBef>
                <a:spcPts val="120"/>
              </a:spcBef>
            </a:pPr>
            <a:r>
              <a:rPr sz="1400" dirty="0">
                <a:latin typeface="Times New Roman"/>
                <a:cs typeface="Times New Roman"/>
              </a:rPr>
              <a:t>Duke</a:t>
            </a:r>
            <a:r>
              <a:rPr sz="1400" spc="75" dirty="0">
                <a:latin typeface="Times New Roman"/>
                <a:cs typeface="Times New Roman"/>
              </a:rPr>
              <a:t> </a:t>
            </a:r>
            <a:r>
              <a:rPr sz="1400" dirty="0">
                <a:latin typeface="Times New Roman"/>
                <a:cs typeface="Times New Roman"/>
              </a:rPr>
              <a:t>School</a:t>
            </a:r>
            <a:r>
              <a:rPr sz="1400" spc="70" dirty="0">
                <a:latin typeface="Times New Roman"/>
                <a:cs typeface="Times New Roman"/>
              </a:rPr>
              <a:t> </a:t>
            </a:r>
            <a:r>
              <a:rPr sz="1400" dirty="0">
                <a:latin typeface="Times New Roman"/>
                <a:cs typeface="Times New Roman"/>
              </a:rPr>
              <a:t>of</a:t>
            </a:r>
            <a:r>
              <a:rPr sz="1400" spc="70" dirty="0">
                <a:latin typeface="Times New Roman"/>
                <a:cs typeface="Times New Roman"/>
              </a:rPr>
              <a:t> </a:t>
            </a:r>
            <a:r>
              <a:rPr sz="1400" spc="-10" dirty="0">
                <a:latin typeface="Times New Roman"/>
                <a:cs typeface="Times New Roman"/>
              </a:rPr>
              <a:t>Medicine</a:t>
            </a:r>
            <a:endParaRPr sz="1400">
              <a:latin typeface="Times New Roman"/>
              <a:cs typeface="Times New Roman"/>
            </a:endParaRPr>
          </a:p>
        </p:txBody>
      </p:sp>
      <p:pic>
        <p:nvPicPr>
          <p:cNvPr id="9" name="object 9">
            <a:extLst>
              <a:ext uri="{C183D7F6-B498-43B3-948B-1728B52AA6E4}">
                <adec:decorative xmlns:adec="http://schemas.microsoft.com/office/drawing/2017/decorative" val="1"/>
              </a:ext>
            </a:extLst>
          </p:cNvPr>
          <p:cNvPicPr/>
          <p:nvPr/>
        </p:nvPicPr>
        <p:blipFill>
          <a:blip r:embed="rId6" cstate="print"/>
          <a:stretch>
            <a:fillRect/>
          </a:stretch>
        </p:blipFill>
        <p:spPr>
          <a:xfrm>
            <a:off x="5842844" y="1259878"/>
            <a:ext cx="1435862" cy="1435855"/>
          </a:xfrm>
          <a:prstGeom prst="rect">
            <a:avLst/>
          </a:prstGeom>
        </p:spPr>
      </p:pic>
      <p:pic>
        <p:nvPicPr>
          <p:cNvPr id="12" name="object 12">
            <a:extLst>
              <a:ext uri="{C183D7F6-B498-43B3-948B-1728B52AA6E4}">
                <adec:decorative xmlns:adec="http://schemas.microsoft.com/office/drawing/2017/decorative" val="1"/>
              </a:ext>
            </a:extLst>
          </p:cNvPr>
          <p:cNvPicPr/>
          <p:nvPr/>
        </p:nvPicPr>
        <p:blipFill>
          <a:blip r:embed="rId7" cstate="print"/>
          <a:stretch>
            <a:fillRect/>
          </a:stretch>
        </p:blipFill>
        <p:spPr>
          <a:xfrm>
            <a:off x="710247" y="4026375"/>
            <a:ext cx="1542618" cy="1542625"/>
          </a:xfrm>
          <a:prstGeom prst="rect">
            <a:avLst/>
          </a:prstGeom>
        </p:spPr>
      </p:pic>
      <p:sp>
        <p:nvSpPr>
          <p:cNvPr id="13" name="object 13"/>
          <p:cNvSpPr txBox="1"/>
          <p:nvPr/>
        </p:nvSpPr>
        <p:spPr>
          <a:xfrm>
            <a:off x="390100" y="5615940"/>
            <a:ext cx="2313940" cy="900430"/>
          </a:xfrm>
          <a:prstGeom prst="rect">
            <a:avLst/>
          </a:prstGeom>
        </p:spPr>
        <p:txBody>
          <a:bodyPr vert="horz" wrap="square" lIns="0" tIns="12700" rIns="0" bIns="0" rtlCol="0">
            <a:spAutoFit/>
          </a:bodyPr>
          <a:lstStyle/>
          <a:p>
            <a:pPr algn="ctr">
              <a:lnSpc>
                <a:spcPct val="100000"/>
              </a:lnSpc>
              <a:spcBef>
                <a:spcPts val="100"/>
              </a:spcBef>
            </a:pPr>
            <a:r>
              <a:rPr sz="1400" dirty="0">
                <a:latin typeface="Times New Roman"/>
                <a:cs typeface="Times New Roman"/>
              </a:rPr>
              <a:t>Ed</a:t>
            </a:r>
            <a:r>
              <a:rPr sz="1400" spc="45" dirty="0">
                <a:latin typeface="Times New Roman"/>
                <a:cs typeface="Times New Roman"/>
              </a:rPr>
              <a:t> </a:t>
            </a:r>
            <a:r>
              <a:rPr sz="1400" spc="-10" dirty="0">
                <a:latin typeface="Times New Roman"/>
                <a:cs typeface="Times New Roman"/>
              </a:rPr>
              <a:t>Browne</a:t>
            </a:r>
            <a:endParaRPr sz="1400">
              <a:latin typeface="Times New Roman"/>
              <a:cs typeface="Times New Roman"/>
            </a:endParaRPr>
          </a:p>
          <a:p>
            <a:pPr algn="ctr">
              <a:lnSpc>
                <a:spcPct val="100000"/>
              </a:lnSpc>
              <a:spcBef>
                <a:spcPts val="20"/>
              </a:spcBef>
            </a:pPr>
            <a:r>
              <a:rPr sz="1400" dirty="0">
                <a:latin typeface="Times New Roman"/>
                <a:cs typeface="Times New Roman"/>
              </a:rPr>
              <a:t>Division</a:t>
            </a:r>
            <a:r>
              <a:rPr sz="1400" spc="100" dirty="0">
                <a:latin typeface="Times New Roman"/>
                <a:cs typeface="Times New Roman"/>
              </a:rPr>
              <a:t> </a:t>
            </a:r>
            <a:r>
              <a:rPr sz="1400" dirty="0">
                <a:latin typeface="Times New Roman"/>
                <a:cs typeface="Times New Roman"/>
              </a:rPr>
              <a:t>of</a:t>
            </a:r>
            <a:r>
              <a:rPr sz="1400" spc="95" dirty="0">
                <a:latin typeface="Times New Roman"/>
                <a:cs typeface="Times New Roman"/>
              </a:rPr>
              <a:t> </a:t>
            </a:r>
            <a:r>
              <a:rPr sz="1400" dirty="0">
                <a:latin typeface="Times New Roman"/>
                <a:cs typeface="Times New Roman"/>
              </a:rPr>
              <a:t>Infectious</a:t>
            </a:r>
            <a:r>
              <a:rPr sz="1400" spc="100" dirty="0">
                <a:latin typeface="Times New Roman"/>
                <a:cs typeface="Times New Roman"/>
              </a:rPr>
              <a:t> </a:t>
            </a:r>
            <a:r>
              <a:rPr sz="1400" spc="-10" dirty="0">
                <a:latin typeface="Times New Roman"/>
                <a:cs typeface="Times New Roman"/>
              </a:rPr>
              <a:t>Diseases</a:t>
            </a:r>
            <a:endParaRPr sz="1400">
              <a:latin typeface="Times New Roman"/>
              <a:cs typeface="Times New Roman"/>
            </a:endParaRPr>
          </a:p>
          <a:p>
            <a:pPr marL="99060" marR="91440" algn="ctr">
              <a:lnSpc>
                <a:spcPct val="101400"/>
              </a:lnSpc>
              <a:spcBef>
                <a:spcPts val="100"/>
              </a:spcBef>
            </a:pPr>
            <a:r>
              <a:rPr sz="1400" dirty="0">
                <a:latin typeface="Times New Roman"/>
                <a:cs typeface="Times New Roman"/>
              </a:rPr>
              <a:t>University</a:t>
            </a:r>
            <a:r>
              <a:rPr sz="1400" spc="90" dirty="0">
                <a:latin typeface="Times New Roman"/>
                <a:cs typeface="Times New Roman"/>
              </a:rPr>
              <a:t> </a:t>
            </a:r>
            <a:r>
              <a:rPr sz="1400" dirty="0">
                <a:latin typeface="Times New Roman"/>
                <a:cs typeface="Times New Roman"/>
              </a:rPr>
              <a:t>of</a:t>
            </a:r>
            <a:r>
              <a:rPr sz="1400" spc="85" dirty="0">
                <a:latin typeface="Times New Roman"/>
                <a:cs typeface="Times New Roman"/>
              </a:rPr>
              <a:t> </a:t>
            </a:r>
            <a:r>
              <a:rPr sz="1400" dirty="0">
                <a:latin typeface="Times New Roman"/>
                <a:cs typeface="Times New Roman"/>
              </a:rPr>
              <a:t>North</a:t>
            </a:r>
            <a:r>
              <a:rPr sz="1400" spc="95" dirty="0">
                <a:latin typeface="Times New Roman"/>
                <a:cs typeface="Times New Roman"/>
              </a:rPr>
              <a:t> </a:t>
            </a:r>
            <a:r>
              <a:rPr sz="1400" spc="-10" dirty="0">
                <a:latin typeface="Times New Roman"/>
                <a:cs typeface="Times New Roman"/>
              </a:rPr>
              <a:t>Carolina </a:t>
            </a:r>
            <a:r>
              <a:rPr sz="1400" dirty="0">
                <a:latin typeface="Times New Roman"/>
                <a:cs typeface="Times New Roman"/>
              </a:rPr>
              <a:t>School</a:t>
            </a:r>
            <a:r>
              <a:rPr sz="1400" spc="75" dirty="0">
                <a:latin typeface="Times New Roman"/>
                <a:cs typeface="Times New Roman"/>
              </a:rPr>
              <a:t> </a:t>
            </a:r>
            <a:r>
              <a:rPr sz="1400" dirty="0">
                <a:latin typeface="Times New Roman"/>
                <a:cs typeface="Times New Roman"/>
              </a:rPr>
              <a:t>of</a:t>
            </a:r>
            <a:r>
              <a:rPr sz="1400" spc="80" dirty="0">
                <a:latin typeface="Times New Roman"/>
                <a:cs typeface="Times New Roman"/>
              </a:rPr>
              <a:t> </a:t>
            </a:r>
            <a:r>
              <a:rPr sz="1400" spc="-10" dirty="0">
                <a:latin typeface="Times New Roman"/>
                <a:cs typeface="Times New Roman"/>
              </a:rPr>
              <a:t>Medicine</a:t>
            </a:r>
            <a:endParaRPr sz="1400">
              <a:latin typeface="Times New Roman"/>
              <a:cs typeface="Times New Roman"/>
            </a:endParaRPr>
          </a:p>
        </p:txBody>
      </p:sp>
      <p:pic>
        <p:nvPicPr>
          <p:cNvPr id="14" name="object 14">
            <a:extLst>
              <a:ext uri="{C183D7F6-B498-43B3-948B-1728B52AA6E4}">
                <adec:decorative xmlns:adec="http://schemas.microsoft.com/office/drawing/2017/decorative" val="1"/>
              </a:ext>
            </a:extLst>
          </p:cNvPr>
          <p:cNvPicPr/>
          <p:nvPr/>
        </p:nvPicPr>
        <p:blipFill>
          <a:blip r:embed="rId8" cstate="print"/>
          <a:stretch>
            <a:fillRect/>
          </a:stretch>
        </p:blipFill>
        <p:spPr>
          <a:xfrm>
            <a:off x="3518598" y="4621009"/>
            <a:ext cx="1306906" cy="1862575"/>
          </a:xfrm>
          <a:prstGeom prst="rect">
            <a:avLst/>
          </a:prstGeom>
        </p:spPr>
      </p:pic>
      <p:sp>
        <p:nvSpPr>
          <p:cNvPr id="15" name="object 15"/>
          <p:cNvSpPr txBox="1"/>
          <p:nvPr/>
        </p:nvSpPr>
        <p:spPr>
          <a:xfrm>
            <a:off x="4870212" y="4640579"/>
            <a:ext cx="1794510" cy="900430"/>
          </a:xfrm>
          <a:prstGeom prst="rect">
            <a:avLst/>
          </a:prstGeom>
        </p:spPr>
        <p:txBody>
          <a:bodyPr vert="horz" wrap="square" lIns="0" tIns="5715" rIns="0" bIns="0" rtlCol="0">
            <a:spAutoFit/>
          </a:bodyPr>
          <a:lstStyle/>
          <a:p>
            <a:pPr marL="12700" marR="5080" indent="-635" algn="ctr">
              <a:lnSpc>
                <a:spcPct val="103299"/>
              </a:lnSpc>
              <a:spcBef>
                <a:spcPts val="45"/>
              </a:spcBef>
            </a:pPr>
            <a:r>
              <a:rPr sz="1400" dirty="0">
                <a:latin typeface="Times New Roman"/>
                <a:cs typeface="Times New Roman"/>
              </a:rPr>
              <a:t>David</a:t>
            </a:r>
            <a:r>
              <a:rPr sz="1400" spc="90" dirty="0">
                <a:latin typeface="Times New Roman"/>
                <a:cs typeface="Times New Roman"/>
              </a:rPr>
              <a:t> </a:t>
            </a:r>
            <a:r>
              <a:rPr sz="1400" spc="-10" dirty="0">
                <a:latin typeface="Times New Roman"/>
                <a:cs typeface="Times New Roman"/>
              </a:rPr>
              <a:t>Murdoch </a:t>
            </a:r>
            <a:r>
              <a:rPr sz="1400" dirty="0">
                <a:latin typeface="Times New Roman"/>
                <a:cs typeface="Times New Roman"/>
              </a:rPr>
              <a:t>Pulmonary,</a:t>
            </a:r>
            <a:r>
              <a:rPr sz="1400" spc="-40" dirty="0">
                <a:latin typeface="Times New Roman"/>
                <a:cs typeface="Times New Roman"/>
              </a:rPr>
              <a:t> </a:t>
            </a:r>
            <a:r>
              <a:rPr sz="1400" dirty="0">
                <a:latin typeface="Times New Roman"/>
                <a:cs typeface="Times New Roman"/>
              </a:rPr>
              <a:t>Allergy,</a:t>
            </a:r>
            <a:r>
              <a:rPr sz="1400" spc="55" dirty="0">
                <a:latin typeface="Times New Roman"/>
                <a:cs typeface="Times New Roman"/>
              </a:rPr>
              <a:t> </a:t>
            </a:r>
            <a:r>
              <a:rPr sz="1400" spc="-25" dirty="0">
                <a:latin typeface="Times New Roman"/>
                <a:cs typeface="Times New Roman"/>
              </a:rPr>
              <a:t>and </a:t>
            </a:r>
            <a:r>
              <a:rPr sz="1400" dirty="0">
                <a:latin typeface="Times New Roman"/>
                <a:cs typeface="Times New Roman"/>
              </a:rPr>
              <a:t>Critical</a:t>
            </a:r>
            <a:r>
              <a:rPr sz="1400" spc="90" dirty="0">
                <a:latin typeface="Times New Roman"/>
                <a:cs typeface="Times New Roman"/>
              </a:rPr>
              <a:t> </a:t>
            </a:r>
            <a:r>
              <a:rPr sz="1400" dirty="0">
                <a:latin typeface="Times New Roman"/>
                <a:cs typeface="Times New Roman"/>
              </a:rPr>
              <a:t>Care</a:t>
            </a:r>
            <a:r>
              <a:rPr sz="1400" spc="100" dirty="0">
                <a:latin typeface="Times New Roman"/>
                <a:cs typeface="Times New Roman"/>
              </a:rPr>
              <a:t> </a:t>
            </a:r>
            <a:r>
              <a:rPr sz="1400" spc="-10" dirty="0">
                <a:latin typeface="Times New Roman"/>
                <a:cs typeface="Times New Roman"/>
              </a:rPr>
              <a:t>Medicine </a:t>
            </a:r>
            <a:r>
              <a:rPr sz="1400" dirty="0">
                <a:latin typeface="Times New Roman"/>
                <a:cs typeface="Times New Roman"/>
              </a:rPr>
              <a:t>Duke</a:t>
            </a:r>
            <a:r>
              <a:rPr sz="1400" spc="80" dirty="0">
                <a:latin typeface="Times New Roman"/>
                <a:cs typeface="Times New Roman"/>
              </a:rPr>
              <a:t> </a:t>
            </a:r>
            <a:r>
              <a:rPr sz="1400" spc="-10" dirty="0">
                <a:latin typeface="Times New Roman"/>
                <a:cs typeface="Times New Roman"/>
              </a:rPr>
              <a:t>University</a:t>
            </a:r>
            <a:endParaRPr sz="1400">
              <a:latin typeface="Times New Roman"/>
              <a:cs typeface="Times New Roman"/>
            </a:endParaRPr>
          </a:p>
        </p:txBody>
      </p:sp>
      <p:sp>
        <p:nvSpPr>
          <p:cNvPr id="11" name="object 11"/>
          <p:cNvSpPr txBox="1"/>
          <p:nvPr/>
        </p:nvSpPr>
        <p:spPr>
          <a:xfrm>
            <a:off x="6571222" y="5865977"/>
            <a:ext cx="3175635" cy="683895"/>
          </a:xfrm>
          <a:prstGeom prst="rect">
            <a:avLst/>
          </a:prstGeom>
        </p:spPr>
        <p:txBody>
          <a:bodyPr vert="horz" wrap="square" lIns="0" tIns="12700" rIns="0" bIns="0" rtlCol="0">
            <a:spAutoFit/>
          </a:bodyPr>
          <a:lstStyle/>
          <a:p>
            <a:pPr marL="4445" algn="ctr">
              <a:lnSpc>
                <a:spcPct val="100000"/>
              </a:lnSpc>
              <a:spcBef>
                <a:spcPts val="100"/>
              </a:spcBef>
            </a:pPr>
            <a:r>
              <a:rPr sz="1400" dirty="0">
                <a:latin typeface="Times New Roman"/>
                <a:cs typeface="Times New Roman"/>
              </a:rPr>
              <a:t>Xiao</a:t>
            </a:r>
            <a:r>
              <a:rPr sz="1400" spc="75" dirty="0">
                <a:latin typeface="Times New Roman"/>
                <a:cs typeface="Times New Roman"/>
              </a:rPr>
              <a:t> </a:t>
            </a:r>
            <a:r>
              <a:rPr sz="1400" spc="-25" dirty="0">
                <a:latin typeface="Times New Roman"/>
                <a:cs typeface="Times New Roman"/>
              </a:rPr>
              <a:t>Hu</a:t>
            </a:r>
            <a:endParaRPr sz="1400">
              <a:latin typeface="Times New Roman"/>
              <a:cs typeface="Times New Roman"/>
            </a:endParaRPr>
          </a:p>
          <a:p>
            <a:pPr algn="ctr">
              <a:lnSpc>
                <a:spcPct val="100000"/>
              </a:lnSpc>
              <a:spcBef>
                <a:spcPts val="20"/>
              </a:spcBef>
            </a:pPr>
            <a:r>
              <a:rPr sz="1400" dirty="0">
                <a:latin typeface="Times New Roman"/>
                <a:cs typeface="Times New Roman"/>
              </a:rPr>
              <a:t>Nell</a:t>
            </a:r>
            <a:r>
              <a:rPr sz="1400" spc="50" dirty="0">
                <a:latin typeface="Times New Roman"/>
                <a:cs typeface="Times New Roman"/>
              </a:rPr>
              <a:t> </a:t>
            </a:r>
            <a:r>
              <a:rPr sz="1400" dirty="0">
                <a:latin typeface="Times New Roman"/>
                <a:cs typeface="Times New Roman"/>
              </a:rPr>
              <a:t>Hodgson</a:t>
            </a:r>
            <a:r>
              <a:rPr sz="1400" spc="45" dirty="0">
                <a:latin typeface="Times New Roman"/>
                <a:cs typeface="Times New Roman"/>
              </a:rPr>
              <a:t> </a:t>
            </a:r>
            <a:r>
              <a:rPr sz="1400" dirty="0">
                <a:latin typeface="Times New Roman"/>
                <a:cs typeface="Times New Roman"/>
              </a:rPr>
              <a:t>Woodruff</a:t>
            </a:r>
            <a:r>
              <a:rPr sz="1400" spc="65" dirty="0">
                <a:latin typeface="Times New Roman"/>
                <a:cs typeface="Times New Roman"/>
              </a:rPr>
              <a:t> </a:t>
            </a:r>
            <a:r>
              <a:rPr sz="1400" dirty="0">
                <a:latin typeface="Times New Roman"/>
                <a:cs typeface="Times New Roman"/>
              </a:rPr>
              <a:t>School</a:t>
            </a:r>
            <a:r>
              <a:rPr sz="1400" spc="65" dirty="0">
                <a:latin typeface="Times New Roman"/>
                <a:cs typeface="Times New Roman"/>
              </a:rPr>
              <a:t> </a:t>
            </a:r>
            <a:r>
              <a:rPr sz="1400" dirty="0">
                <a:latin typeface="Times New Roman"/>
                <a:cs typeface="Times New Roman"/>
              </a:rPr>
              <a:t>of</a:t>
            </a:r>
            <a:r>
              <a:rPr sz="1400" spc="65" dirty="0">
                <a:latin typeface="Times New Roman"/>
                <a:cs typeface="Times New Roman"/>
              </a:rPr>
              <a:t> </a:t>
            </a:r>
            <a:r>
              <a:rPr sz="1400" spc="-10" dirty="0">
                <a:latin typeface="Times New Roman"/>
                <a:cs typeface="Times New Roman"/>
              </a:rPr>
              <a:t>Nursing</a:t>
            </a:r>
            <a:endParaRPr sz="1400">
              <a:latin typeface="Times New Roman"/>
              <a:cs typeface="Times New Roman"/>
            </a:endParaRPr>
          </a:p>
          <a:p>
            <a:pPr marL="635" algn="ctr">
              <a:lnSpc>
                <a:spcPct val="100000"/>
              </a:lnSpc>
              <a:spcBef>
                <a:spcPts val="125"/>
              </a:spcBef>
            </a:pPr>
            <a:r>
              <a:rPr sz="1400" dirty="0">
                <a:latin typeface="Times New Roman"/>
                <a:cs typeface="Times New Roman"/>
              </a:rPr>
              <a:t>Emory</a:t>
            </a:r>
            <a:r>
              <a:rPr sz="1400" spc="105" dirty="0">
                <a:latin typeface="Times New Roman"/>
                <a:cs typeface="Times New Roman"/>
              </a:rPr>
              <a:t> </a:t>
            </a:r>
            <a:r>
              <a:rPr sz="1400" spc="-10" dirty="0">
                <a:latin typeface="Times New Roman"/>
                <a:cs typeface="Times New Roman"/>
              </a:rPr>
              <a:t>University</a:t>
            </a:r>
            <a:endParaRPr sz="14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1117582" y="1704722"/>
            <a:ext cx="7129145" cy="4404995"/>
            <a:chOff x="1117582" y="1704722"/>
            <a:chExt cx="7129145" cy="4404995"/>
          </a:xfrm>
        </p:grpSpPr>
        <p:pic>
          <p:nvPicPr>
            <p:cNvPr id="3" name="object 3"/>
            <p:cNvPicPr/>
            <p:nvPr/>
          </p:nvPicPr>
          <p:blipFill>
            <a:blip r:embed="rId2" cstate="print"/>
            <a:stretch>
              <a:fillRect/>
            </a:stretch>
          </p:blipFill>
          <p:spPr>
            <a:xfrm>
              <a:off x="1117582" y="1944654"/>
              <a:ext cx="7128668" cy="4164574"/>
            </a:xfrm>
            <a:prstGeom prst="rect">
              <a:avLst/>
            </a:prstGeom>
          </p:spPr>
        </p:pic>
        <p:sp>
          <p:nvSpPr>
            <p:cNvPr id="4" name="object 4"/>
            <p:cNvSpPr/>
            <p:nvPr/>
          </p:nvSpPr>
          <p:spPr>
            <a:xfrm>
              <a:off x="2742376" y="1704722"/>
              <a:ext cx="4962525" cy="553720"/>
            </a:xfrm>
            <a:custGeom>
              <a:avLst/>
              <a:gdLst/>
              <a:ahLst/>
              <a:cxnLst/>
              <a:rect l="l" t="t" r="r" b="b"/>
              <a:pathLst>
                <a:path w="4962525" h="553719">
                  <a:moveTo>
                    <a:pt x="4962474" y="0"/>
                  </a:moveTo>
                  <a:lnTo>
                    <a:pt x="0" y="0"/>
                  </a:lnTo>
                  <a:lnTo>
                    <a:pt x="0" y="553580"/>
                  </a:lnTo>
                  <a:lnTo>
                    <a:pt x="4962474" y="553580"/>
                  </a:lnTo>
                  <a:lnTo>
                    <a:pt x="4962474"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283464" rIns="0" bIns="0" rtlCol="0">
            <a:spAutoFit/>
          </a:bodyPr>
          <a:lstStyle/>
          <a:p>
            <a:pPr marL="1906905">
              <a:lnSpc>
                <a:spcPct val="100000"/>
              </a:lnSpc>
              <a:spcBef>
                <a:spcPts val="100"/>
              </a:spcBef>
            </a:pPr>
            <a:r>
              <a:rPr sz="3200" dirty="0">
                <a:latin typeface="Times New Roman"/>
                <a:cs typeface="Times New Roman"/>
              </a:rPr>
              <a:t>Prediction of </a:t>
            </a:r>
            <a:r>
              <a:rPr sz="3200" spc="-10" dirty="0">
                <a:latin typeface="Times New Roman"/>
                <a:cs typeface="Times New Roman"/>
              </a:rPr>
              <a:t>re-</a:t>
            </a:r>
            <a:r>
              <a:rPr sz="3200" dirty="0">
                <a:latin typeface="Times New Roman"/>
                <a:cs typeface="Times New Roman"/>
              </a:rPr>
              <a:t>arrest within</a:t>
            </a:r>
            <a:r>
              <a:rPr sz="3200" spc="-5" dirty="0">
                <a:latin typeface="Times New Roman"/>
                <a:cs typeface="Times New Roman"/>
              </a:rPr>
              <a:t> </a:t>
            </a:r>
            <a:r>
              <a:rPr sz="3200" dirty="0">
                <a:latin typeface="Times New Roman"/>
                <a:cs typeface="Times New Roman"/>
              </a:rPr>
              <a:t>2</a:t>
            </a:r>
            <a:r>
              <a:rPr sz="3200" spc="5" dirty="0">
                <a:latin typeface="Times New Roman"/>
                <a:cs typeface="Times New Roman"/>
              </a:rPr>
              <a:t> </a:t>
            </a:r>
            <a:r>
              <a:rPr sz="3200" spc="-10" dirty="0">
                <a:latin typeface="Times New Roman"/>
                <a:cs typeface="Times New Roman"/>
              </a:rPr>
              <a:t>years</a:t>
            </a:r>
            <a:endParaRPr sz="3200" dirty="0">
              <a:latin typeface="Times New Roman"/>
              <a:cs typeface="Times New Roman"/>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7174624" y="5988735"/>
            <a:ext cx="2464625" cy="590931"/>
          </a:xfrm>
          <a:prstGeom prst="rect">
            <a:avLst/>
          </a:prstGeom>
        </p:spPr>
      </p:pic>
      <p:grpSp>
        <p:nvGrpSpPr>
          <p:cNvPr id="8" name="object 8">
            <a:extLst>
              <a:ext uri="{C183D7F6-B498-43B3-948B-1728B52AA6E4}">
                <adec:decorative xmlns:adec="http://schemas.microsoft.com/office/drawing/2017/decorative" val="1"/>
              </a:ext>
            </a:extLst>
          </p:cNvPr>
          <p:cNvGrpSpPr/>
          <p:nvPr/>
        </p:nvGrpSpPr>
        <p:grpSpPr>
          <a:xfrm>
            <a:off x="6421422" y="6063868"/>
            <a:ext cx="566420" cy="522605"/>
            <a:chOff x="6421422" y="6063868"/>
            <a:chExt cx="566420" cy="522605"/>
          </a:xfrm>
        </p:grpSpPr>
        <p:sp>
          <p:nvSpPr>
            <p:cNvPr id="9" name="object 9"/>
            <p:cNvSpPr/>
            <p:nvPr/>
          </p:nvSpPr>
          <p:spPr>
            <a:xfrm>
              <a:off x="6426492" y="6068961"/>
              <a:ext cx="556260" cy="511809"/>
            </a:xfrm>
            <a:custGeom>
              <a:avLst/>
              <a:gdLst/>
              <a:ahLst/>
              <a:cxnLst/>
              <a:rect l="l" t="t" r="r" b="b"/>
              <a:pathLst>
                <a:path w="556259" h="511809">
                  <a:moveTo>
                    <a:pt x="555777" y="0"/>
                  </a:moveTo>
                  <a:lnTo>
                    <a:pt x="427837" y="127939"/>
                  </a:lnTo>
                  <a:lnTo>
                    <a:pt x="0" y="127939"/>
                  </a:lnTo>
                  <a:lnTo>
                    <a:pt x="0" y="511771"/>
                  </a:lnTo>
                  <a:lnTo>
                    <a:pt x="427837" y="511771"/>
                  </a:lnTo>
                  <a:lnTo>
                    <a:pt x="555777" y="383832"/>
                  </a:lnTo>
                  <a:lnTo>
                    <a:pt x="555777" y="0"/>
                  </a:lnTo>
                  <a:close/>
                </a:path>
              </a:pathLst>
            </a:custGeom>
            <a:solidFill>
              <a:srgbClr val="000000"/>
            </a:solidFill>
          </p:spPr>
          <p:txBody>
            <a:bodyPr wrap="square" lIns="0" tIns="0" rIns="0" bIns="0" rtlCol="0"/>
            <a:lstStyle/>
            <a:p>
              <a:endParaRPr/>
            </a:p>
          </p:txBody>
        </p:sp>
        <p:sp>
          <p:nvSpPr>
            <p:cNvPr id="10" name="object 10"/>
            <p:cNvSpPr/>
            <p:nvPr/>
          </p:nvSpPr>
          <p:spPr>
            <a:xfrm>
              <a:off x="6426503" y="6068952"/>
              <a:ext cx="556260" cy="128270"/>
            </a:xfrm>
            <a:custGeom>
              <a:avLst/>
              <a:gdLst/>
              <a:ahLst/>
              <a:cxnLst/>
              <a:rect l="l" t="t" r="r" b="b"/>
              <a:pathLst>
                <a:path w="556259" h="128270">
                  <a:moveTo>
                    <a:pt x="555777" y="0"/>
                  </a:moveTo>
                  <a:lnTo>
                    <a:pt x="127939" y="0"/>
                  </a:lnTo>
                  <a:lnTo>
                    <a:pt x="0" y="127939"/>
                  </a:lnTo>
                  <a:lnTo>
                    <a:pt x="427837" y="127939"/>
                  </a:lnTo>
                  <a:lnTo>
                    <a:pt x="555777" y="0"/>
                  </a:lnTo>
                  <a:close/>
                </a:path>
              </a:pathLst>
            </a:custGeom>
            <a:solidFill>
              <a:srgbClr val="323232"/>
            </a:solidFill>
          </p:spPr>
          <p:txBody>
            <a:bodyPr wrap="square" lIns="0" tIns="0" rIns="0" bIns="0" rtlCol="0"/>
            <a:lstStyle/>
            <a:p>
              <a:endParaRPr/>
            </a:p>
          </p:txBody>
        </p:sp>
        <p:sp>
          <p:nvSpPr>
            <p:cNvPr id="11" name="object 11"/>
            <p:cNvSpPr/>
            <p:nvPr/>
          </p:nvSpPr>
          <p:spPr>
            <a:xfrm>
              <a:off x="6426503" y="6068948"/>
              <a:ext cx="556260" cy="512445"/>
            </a:xfrm>
            <a:custGeom>
              <a:avLst/>
              <a:gdLst/>
              <a:ahLst/>
              <a:cxnLst/>
              <a:rect l="l" t="t" r="r" b="b"/>
              <a:pathLst>
                <a:path w="556259" h="512445">
                  <a:moveTo>
                    <a:pt x="0" y="127960"/>
                  </a:moveTo>
                  <a:lnTo>
                    <a:pt x="127960" y="0"/>
                  </a:lnTo>
                  <a:lnTo>
                    <a:pt x="555848" y="0"/>
                  </a:lnTo>
                  <a:lnTo>
                    <a:pt x="555848" y="383879"/>
                  </a:lnTo>
                  <a:lnTo>
                    <a:pt x="427888" y="511839"/>
                  </a:lnTo>
                  <a:lnTo>
                    <a:pt x="0" y="511839"/>
                  </a:lnTo>
                  <a:lnTo>
                    <a:pt x="0" y="127960"/>
                  </a:lnTo>
                  <a:close/>
                </a:path>
                <a:path w="556259" h="512445">
                  <a:moveTo>
                    <a:pt x="0" y="127960"/>
                  </a:moveTo>
                  <a:lnTo>
                    <a:pt x="427888" y="127960"/>
                  </a:lnTo>
                  <a:lnTo>
                    <a:pt x="555848" y="0"/>
                  </a:lnTo>
                </a:path>
                <a:path w="556259" h="512445">
                  <a:moveTo>
                    <a:pt x="427888" y="127960"/>
                  </a:moveTo>
                  <a:lnTo>
                    <a:pt x="427888" y="511839"/>
                  </a:lnTo>
                </a:path>
              </a:pathLst>
            </a:custGeom>
            <a:ln w="10161">
              <a:solidFill>
                <a:srgbClr val="FFFFFF"/>
              </a:solidFill>
            </a:ln>
          </p:spPr>
          <p:txBody>
            <a:bodyPr wrap="square" lIns="0" tIns="0" rIns="0" bIns="0" rtlCol="0"/>
            <a:lstStyle/>
            <a:p>
              <a:endParaRPr/>
            </a:p>
          </p:txBody>
        </p:sp>
      </p:grpSp>
      <p:sp>
        <p:nvSpPr>
          <p:cNvPr id="12" name="object 12"/>
          <p:cNvSpPr txBox="1"/>
          <p:nvPr/>
        </p:nvSpPr>
        <p:spPr>
          <a:xfrm>
            <a:off x="307414" y="6338316"/>
            <a:ext cx="288036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This</a:t>
            </a:r>
            <a:r>
              <a:rPr sz="1400" spc="80" dirty="0">
                <a:latin typeface="Times New Roman"/>
                <a:cs typeface="Times New Roman"/>
              </a:rPr>
              <a:t> </a:t>
            </a:r>
            <a:r>
              <a:rPr sz="1400" dirty="0">
                <a:latin typeface="Times New Roman"/>
                <a:cs typeface="Times New Roman"/>
              </a:rPr>
              <a:t>exemplifies</a:t>
            </a:r>
            <a:r>
              <a:rPr sz="1400" spc="80" dirty="0">
                <a:latin typeface="Times New Roman"/>
                <a:cs typeface="Times New Roman"/>
              </a:rPr>
              <a:t> </a:t>
            </a:r>
            <a:r>
              <a:rPr sz="1400" dirty="0">
                <a:latin typeface="Times New Roman"/>
                <a:cs typeface="Times New Roman"/>
              </a:rPr>
              <a:t>a</a:t>
            </a:r>
            <a:r>
              <a:rPr sz="1400" spc="90" dirty="0">
                <a:latin typeface="Times New Roman"/>
                <a:cs typeface="Times New Roman"/>
              </a:rPr>
              <a:t> </a:t>
            </a:r>
            <a:r>
              <a:rPr sz="1400" dirty="0">
                <a:latin typeface="Times New Roman"/>
                <a:cs typeface="Times New Roman"/>
              </a:rPr>
              <a:t>larger</a:t>
            </a:r>
            <a:r>
              <a:rPr sz="1400" spc="85" dirty="0">
                <a:latin typeface="Times New Roman"/>
                <a:cs typeface="Times New Roman"/>
              </a:rPr>
              <a:t> </a:t>
            </a:r>
            <a:r>
              <a:rPr sz="1400" spc="-10" dirty="0">
                <a:latin typeface="Times New Roman"/>
                <a:cs typeface="Times New Roman"/>
              </a:rPr>
              <a:t>phenomenon.</a:t>
            </a:r>
            <a:endParaRPr sz="1400">
              <a:latin typeface="Times New Roman"/>
              <a:cs typeface="Times New Roman"/>
            </a:endParaRPr>
          </a:p>
        </p:txBody>
      </p:sp>
      <p:sp>
        <p:nvSpPr>
          <p:cNvPr id="7" name="object 7"/>
          <p:cNvSpPr txBox="1"/>
          <p:nvPr/>
        </p:nvSpPr>
        <p:spPr>
          <a:xfrm>
            <a:off x="7174627" y="5988732"/>
            <a:ext cx="2465070" cy="591185"/>
          </a:xfrm>
          <a:prstGeom prst="rect">
            <a:avLst/>
          </a:prstGeom>
          <a:ln w="5080">
            <a:solidFill>
              <a:srgbClr val="000000"/>
            </a:solidFill>
          </a:ln>
        </p:spPr>
        <p:txBody>
          <a:bodyPr vert="horz" wrap="square" lIns="0" tIns="36194" rIns="0" bIns="0" rtlCol="0">
            <a:spAutoFit/>
          </a:bodyPr>
          <a:lstStyle/>
          <a:p>
            <a:pPr marL="73025">
              <a:lnSpc>
                <a:spcPct val="100000"/>
              </a:lnSpc>
              <a:spcBef>
                <a:spcPts val="284"/>
              </a:spcBef>
            </a:pPr>
            <a:r>
              <a:rPr sz="800" dirty="0">
                <a:latin typeface="Times New Roman"/>
                <a:cs typeface="Times New Roman"/>
              </a:rPr>
              <a:t>If</a:t>
            </a:r>
            <a:r>
              <a:rPr sz="800" spc="70" dirty="0">
                <a:latin typeface="Times New Roman"/>
                <a:cs typeface="Times New Roman"/>
              </a:rPr>
              <a:t> </a:t>
            </a:r>
            <a:r>
              <a:rPr sz="800" dirty="0">
                <a:latin typeface="Times New Roman"/>
                <a:cs typeface="Times New Roman"/>
              </a:rPr>
              <a:t>age=19-20</a:t>
            </a:r>
            <a:r>
              <a:rPr sz="800" spc="95" dirty="0">
                <a:latin typeface="Times New Roman"/>
                <a:cs typeface="Times New Roman"/>
              </a:rPr>
              <a:t> </a:t>
            </a:r>
            <a:r>
              <a:rPr sz="800" dirty="0">
                <a:latin typeface="Times New Roman"/>
                <a:cs typeface="Times New Roman"/>
              </a:rPr>
              <a:t>and</a:t>
            </a:r>
            <a:r>
              <a:rPr sz="800" spc="90" dirty="0">
                <a:latin typeface="Times New Roman"/>
                <a:cs typeface="Times New Roman"/>
              </a:rPr>
              <a:t> </a:t>
            </a:r>
            <a:r>
              <a:rPr sz="800" dirty="0">
                <a:latin typeface="Times New Roman"/>
                <a:cs typeface="Times New Roman"/>
              </a:rPr>
              <a:t>sex=male,</a:t>
            </a:r>
            <a:r>
              <a:rPr sz="800" spc="80" dirty="0">
                <a:latin typeface="Times New Roman"/>
                <a:cs typeface="Times New Roman"/>
              </a:rPr>
              <a:t> </a:t>
            </a:r>
            <a:r>
              <a:rPr sz="800" dirty="0">
                <a:latin typeface="Times New Roman"/>
                <a:cs typeface="Times New Roman"/>
              </a:rPr>
              <a:t>then</a:t>
            </a:r>
            <a:r>
              <a:rPr sz="800" spc="90" dirty="0">
                <a:latin typeface="Times New Roman"/>
                <a:cs typeface="Times New Roman"/>
              </a:rPr>
              <a:t> </a:t>
            </a:r>
            <a:r>
              <a:rPr sz="800" dirty="0">
                <a:latin typeface="Times New Roman"/>
                <a:cs typeface="Times New Roman"/>
              </a:rPr>
              <a:t>predict</a:t>
            </a:r>
            <a:r>
              <a:rPr sz="800" spc="80" dirty="0">
                <a:latin typeface="Times New Roman"/>
                <a:cs typeface="Times New Roman"/>
              </a:rPr>
              <a:t> </a:t>
            </a:r>
            <a:r>
              <a:rPr sz="800" spc="-10" dirty="0">
                <a:latin typeface="Times New Roman"/>
                <a:cs typeface="Times New Roman"/>
              </a:rPr>
              <a:t>arrest</a:t>
            </a:r>
            <a:endParaRPr sz="800">
              <a:latin typeface="Times New Roman"/>
              <a:cs typeface="Times New Roman"/>
            </a:endParaRPr>
          </a:p>
          <a:p>
            <a:pPr marL="73025" marR="194945">
              <a:lnSpc>
                <a:spcPct val="102499"/>
              </a:lnSpc>
              <a:spcBef>
                <a:spcPts val="20"/>
              </a:spcBef>
            </a:pPr>
            <a:r>
              <a:rPr sz="800" dirty="0">
                <a:latin typeface="Times New Roman"/>
                <a:cs typeface="Times New Roman"/>
              </a:rPr>
              <a:t>else</a:t>
            </a:r>
            <a:r>
              <a:rPr sz="800" spc="85" dirty="0">
                <a:latin typeface="Times New Roman"/>
                <a:cs typeface="Times New Roman"/>
              </a:rPr>
              <a:t> </a:t>
            </a:r>
            <a:r>
              <a:rPr sz="800" dirty="0">
                <a:latin typeface="Times New Roman"/>
                <a:cs typeface="Times New Roman"/>
              </a:rPr>
              <a:t>if</a:t>
            </a:r>
            <a:r>
              <a:rPr sz="800" spc="75" dirty="0">
                <a:latin typeface="Times New Roman"/>
                <a:cs typeface="Times New Roman"/>
              </a:rPr>
              <a:t> </a:t>
            </a:r>
            <a:r>
              <a:rPr sz="800" dirty="0">
                <a:latin typeface="Times New Roman"/>
                <a:cs typeface="Times New Roman"/>
              </a:rPr>
              <a:t>age=21-22</a:t>
            </a:r>
            <a:r>
              <a:rPr sz="800" spc="90" dirty="0">
                <a:latin typeface="Times New Roman"/>
                <a:cs typeface="Times New Roman"/>
              </a:rPr>
              <a:t> </a:t>
            </a:r>
            <a:r>
              <a:rPr sz="800" dirty="0">
                <a:latin typeface="Times New Roman"/>
                <a:cs typeface="Times New Roman"/>
              </a:rPr>
              <a:t>and</a:t>
            </a:r>
            <a:r>
              <a:rPr sz="800" spc="85" dirty="0">
                <a:latin typeface="Times New Roman"/>
                <a:cs typeface="Times New Roman"/>
              </a:rPr>
              <a:t> </a:t>
            </a:r>
            <a:r>
              <a:rPr sz="800" dirty="0">
                <a:latin typeface="Times New Roman"/>
                <a:cs typeface="Times New Roman"/>
              </a:rPr>
              <a:t>priors=2-3</a:t>
            </a:r>
            <a:r>
              <a:rPr sz="800" spc="85" dirty="0">
                <a:latin typeface="Times New Roman"/>
                <a:cs typeface="Times New Roman"/>
              </a:rPr>
              <a:t> </a:t>
            </a:r>
            <a:r>
              <a:rPr sz="800" dirty="0">
                <a:latin typeface="Times New Roman"/>
                <a:cs typeface="Times New Roman"/>
              </a:rPr>
              <a:t>then</a:t>
            </a:r>
            <a:r>
              <a:rPr sz="800" spc="85" dirty="0">
                <a:latin typeface="Times New Roman"/>
                <a:cs typeface="Times New Roman"/>
              </a:rPr>
              <a:t> </a:t>
            </a:r>
            <a:r>
              <a:rPr sz="800" dirty="0">
                <a:latin typeface="Times New Roman"/>
                <a:cs typeface="Times New Roman"/>
              </a:rPr>
              <a:t>predict</a:t>
            </a:r>
            <a:r>
              <a:rPr sz="800" spc="75" dirty="0">
                <a:latin typeface="Times New Roman"/>
                <a:cs typeface="Times New Roman"/>
              </a:rPr>
              <a:t> </a:t>
            </a:r>
            <a:r>
              <a:rPr sz="800" spc="-10" dirty="0">
                <a:latin typeface="Times New Roman"/>
                <a:cs typeface="Times New Roman"/>
              </a:rPr>
              <a:t>arrest</a:t>
            </a:r>
            <a:r>
              <a:rPr sz="800" spc="500" dirty="0">
                <a:latin typeface="Times New Roman"/>
                <a:cs typeface="Times New Roman"/>
              </a:rPr>
              <a:t> </a:t>
            </a:r>
            <a:r>
              <a:rPr sz="800" dirty="0">
                <a:latin typeface="Times New Roman"/>
                <a:cs typeface="Times New Roman"/>
              </a:rPr>
              <a:t>else</a:t>
            </a:r>
            <a:r>
              <a:rPr sz="800" spc="60" dirty="0">
                <a:latin typeface="Times New Roman"/>
                <a:cs typeface="Times New Roman"/>
              </a:rPr>
              <a:t> </a:t>
            </a:r>
            <a:r>
              <a:rPr sz="800" dirty="0">
                <a:latin typeface="Times New Roman"/>
                <a:cs typeface="Times New Roman"/>
              </a:rPr>
              <a:t>if</a:t>
            </a:r>
            <a:r>
              <a:rPr sz="800" spc="55" dirty="0">
                <a:latin typeface="Times New Roman"/>
                <a:cs typeface="Times New Roman"/>
              </a:rPr>
              <a:t> </a:t>
            </a:r>
            <a:r>
              <a:rPr sz="800" dirty="0">
                <a:latin typeface="Times New Roman"/>
                <a:cs typeface="Times New Roman"/>
              </a:rPr>
              <a:t>priors</a:t>
            </a:r>
            <a:r>
              <a:rPr sz="800" spc="65" dirty="0">
                <a:latin typeface="Times New Roman"/>
                <a:cs typeface="Times New Roman"/>
              </a:rPr>
              <a:t> </a:t>
            </a:r>
            <a:r>
              <a:rPr sz="800" dirty="0">
                <a:latin typeface="Times New Roman"/>
                <a:cs typeface="Times New Roman"/>
              </a:rPr>
              <a:t>&gt;3</a:t>
            </a:r>
            <a:r>
              <a:rPr sz="800" spc="70" dirty="0">
                <a:latin typeface="Times New Roman"/>
                <a:cs typeface="Times New Roman"/>
              </a:rPr>
              <a:t> </a:t>
            </a:r>
            <a:r>
              <a:rPr sz="800" dirty="0">
                <a:latin typeface="Times New Roman"/>
                <a:cs typeface="Times New Roman"/>
              </a:rPr>
              <a:t>then</a:t>
            </a:r>
            <a:r>
              <a:rPr sz="800" spc="65" dirty="0">
                <a:latin typeface="Times New Roman"/>
                <a:cs typeface="Times New Roman"/>
              </a:rPr>
              <a:t> </a:t>
            </a:r>
            <a:r>
              <a:rPr sz="800" dirty="0">
                <a:latin typeface="Times New Roman"/>
                <a:cs typeface="Times New Roman"/>
              </a:rPr>
              <a:t>predict</a:t>
            </a:r>
            <a:r>
              <a:rPr sz="800" spc="55" dirty="0">
                <a:latin typeface="Times New Roman"/>
                <a:cs typeface="Times New Roman"/>
              </a:rPr>
              <a:t> </a:t>
            </a:r>
            <a:r>
              <a:rPr sz="800" spc="-10" dirty="0">
                <a:latin typeface="Times New Roman"/>
                <a:cs typeface="Times New Roman"/>
              </a:rPr>
              <a:t>arrest</a:t>
            </a:r>
            <a:endParaRPr sz="800">
              <a:latin typeface="Times New Roman"/>
              <a:cs typeface="Times New Roman"/>
            </a:endParaRPr>
          </a:p>
          <a:p>
            <a:pPr marL="73025">
              <a:lnSpc>
                <a:spcPct val="100000"/>
              </a:lnSpc>
              <a:spcBef>
                <a:spcPts val="145"/>
              </a:spcBef>
            </a:pPr>
            <a:r>
              <a:rPr sz="800" dirty="0">
                <a:latin typeface="Times New Roman"/>
                <a:cs typeface="Times New Roman"/>
              </a:rPr>
              <a:t>else</a:t>
            </a:r>
            <a:r>
              <a:rPr sz="800" spc="65" dirty="0">
                <a:latin typeface="Times New Roman"/>
                <a:cs typeface="Times New Roman"/>
              </a:rPr>
              <a:t> </a:t>
            </a:r>
            <a:r>
              <a:rPr sz="800" dirty="0">
                <a:latin typeface="Times New Roman"/>
                <a:cs typeface="Times New Roman"/>
              </a:rPr>
              <a:t>predict</a:t>
            </a:r>
            <a:r>
              <a:rPr sz="800" spc="55" dirty="0">
                <a:latin typeface="Times New Roman"/>
                <a:cs typeface="Times New Roman"/>
              </a:rPr>
              <a:t> </a:t>
            </a:r>
            <a:r>
              <a:rPr sz="800" dirty="0">
                <a:latin typeface="Times New Roman"/>
                <a:cs typeface="Times New Roman"/>
              </a:rPr>
              <a:t>no</a:t>
            </a:r>
            <a:r>
              <a:rPr sz="800" spc="75" dirty="0">
                <a:latin typeface="Times New Roman"/>
                <a:cs typeface="Times New Roman"/>
              </a:rPr>
              <a:t> </a:t>
            </a:r>
            <a:r>
              <a:rPr sz="800" spc="-10" dirty="0">
                <a:latin typeface="Times New Roman"/>
                <a:cs typeface="Times New Roman"/>
              </a:rPr>
              <a:t>arrest</a:t>
            </a:r>
            <a:endParaRPr sz="800">
              <a:latin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CC5ED3B-2C2F-E37E-F9F6-E12A390B1CBC}"/>
              </a:ext>
            </a:extLst>
          </p:cNvPr>
          <p:cNvSpPr>
            <a:spLocks noGrp="1"/>
          </p:cNvSpPr>
          <p:nvPr>
            <p:ph type="title" idx="4294967295"/>
          </p:nvPr>
        </p:nvSpPr>
        <p:spPr>
          <a:xfrm>
            <a:off x="509700" y="-538609"/>
            <a:ext cx="9273054" cy="538609"/>
          </a:xfrm>
        </p:spPr>
        <p:txBody>
          <a:bodyPr wrap="square" lIns="0" tIns="0" rIns="0" bIns="0" anchor="b">
            <a:spAutoFit/>
          </a:bodyPr>
          <a:lstStyle/>
          <a:p>
            <a:r>
              <a:rPr lang="en-US" dirty="0"/>
              <a:t>Model graph</a:t>
            </a:r>
          </a:p>
        </p:txBody>
      </p:sp>
      <p:sp>
        <p:nvSpPr>
          <p:cNvPr id="2" name="object 2"/>
          <p:cNvSpPr txBox="1"/>
          <p:nvPr/>
        </p:nvSpPr>
        <p:spPr>
          <a:xfrm>
            <a:off x="1600725" y="3746500"/>
            <a:ext cx="142811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Times New Roman"/>
                <a:cs typeface="Times New Roman"/>
              </a:rPr>
              <a:t>Training</a:t>
            </a:r>
            <a:r>
              <a:rPr sz="2200" spc="30" dirty="0">
                <a:latin typeface="Times New Roman"/>
                <a:cs typeface="Times New Roman"/>
              </a:rPr>
              <a:t> </a:t>
            </a:r>
            <a:r>
              <a:rPr sz="2200" spc="-25" dirty="0">
                <a:latin typeface="Times New Roman"/>
                <a:cs typeface="Times New Roman"/>
              </a:rPr>
              <a:t>Set</a:t>
            </a:r>
            <a:endParaRPr sz="2200">
              <a:latin typeface="Times New Roman"/>
              <a:cs typeface="Times New Roman"/>
            </a:endParaRPr>
          </a:p>
        </p:txBody>
      </p:sp>
      <p:grpSp>
        <p:nvGrpSpPr>
          <p:cNvPr id="3" name="object 3">
            <a:extLst>
              <a:ext uri="{C183D7F6-B498-43B3-948B-1728B52AA6E4}">
                <adec:decorative xmlns:adec="http://schemas.microsoft.com/office/drawing/2017/decorative" val="1"/>
              </a:ext>
            </a:extLst>
          </p:cNvPr>
          <p:cNvGrpSpPr/>
          <p:nvPr/>
        </p:nvGrpSpPr>
        <p:grpSpPr>
          <a:xfrm>
            <a:off x="3179492" y="3891189"/>
            <a:ext cx="631825" cy="108585"/>
            <a:chOff x="3179492" y="3891189"/>
            <a:chExt cx="631825" cy="108585"/>
          </a:xfrm>
        </p:grpSpPr>
        <p:sp>
          <p:nvSpPr>
            <p:cNvPr id="4" name="object 4"/>
            <p:cNvSpPr/>
            <p:nvPr/>
          </p:nvSpPr>
          <p:spPr>
            <a:xfrm>
              <a:off x="3184573" y="3896274"/>
              <a:ext cx="621665" cy="98425"/>
            </a:xfrm>
            <a:custGeom>
              <a:avLst/>
              <a:gdLst/>
              <a:ahLst/>
              <a:cxnLst/>
              <a:rect l="l" t="t" r="r" b="b"/>
              <a:pathLst>
                <a:path w="621664" h="98425">
                  <a:moveTo>
                    <a:pt x="572198" y="0"/>
                  </a:moveTo>
                  <a:lnTo>
                    <a:pt x="572198" y="24511"/>
                  </a:lnTo>
                  <a:lnTo>
                    <a:pt x="0" y="24511"/>
                  </a:lnTo>
                  <a:lnTo>
                    <a:pt x="0" y="73545"/>
                  </a:lnTo>
                  <a:lnTo>
                    <a:pt x="572198" y="73545"/>
                  </a:lnTo>
                  <a:lnTo>
                    <a:pt x="572198" y="98056"/>
                  </a:lnTo>
                  <a:lnTo>
                    <a:pt x="621233" y="49034"/>
                  </a:lnTo>
                  <a:lnTo>
                    <a:pt x="572198" y="0"/>
                  </a:lnTo>
                  <a:close/>
                </a:path>
              </a:pathLst>
            </a:custGeom>
            <a:solidFill>
              <a:srgbClr val="000000"/>
            </a:solidFill>
          </p:spPr>
          <p:txBody>
            <a:bodyPr wrap="square" lIns="0" tIns="0" rIns="0" bIns="0" rtlCol="0"/>
            <a:lstStyle/>
            <a:p>
              <a:endParaRPr/>
            </a:p>
          </p:txBody>
        </p:sp>
        <p:sp>
          <p:nvSpPr>
            <p:cNvPr id="5" name="object 5"/>
            <p:cNvSpPr/>
            <p:nvPr/>
          </p:nvSpPr>
          <p:spPr>
            <a:xfrm>
              <a:off x="3184573" y="3896269"/>
              <a:ext cx="621665" cy="98425"/>
            </a:xfrm>
            <a:custGeom>
              <a:avLst/>
              <a:gdLst/>
              <a:ahLst/>
              <a:cxnLst/>
              <a:rect l="l" t="t" r="r" b="b"/>
              <a:pathLst>
                <a:path w="621664" h="98425">
                  <a:moveTo>
                    <a:pt x="0" y="24519"/>
                  </a:moveTo>
                  <a:lnTo>
                    <a:pt x="572275" y="24519"/>
                  </a:lnTo>
                  <a:lnTo>
                    <a:pt x="572275" y="0"/>
                  </a:lnTo>
                  <a:lnTo>
                    <a:pt x="621315" y="49039"/>
                  </a:lnTo>
                  <a:lnTo>
                    <a:pt x="572275" y="98078"/>
                  </a:lnTo>
                  <a:lnTo>
                    <a:pt x="572275" y="73558"/>
                  </a:lnTo>
                  <a:lnTo>
                    <a:pt x="0" y="73558"/>
                  </a:lnTo>
                  <a:lnTo>
                    <a:pt x="0" y="24519"/>
                  </a:lnTo>
                  <a:close/>
                </a:path>
              </a:pathLst>
            </a:custGeom>
            <a:ln w="10161">
              <a:solidFill>
                <a:srgbClr val="000000"/>
              </a:solidFill>
            </a:ln>
          </p:spPr>
          <p:txBody>
            <a:bodyPr wrap="square" lIns="0" tIns="0" rIns="0" bIns="0" rtlCol="0"/>
            <a:lstStyle/>
            <a:p>
              <a:endParaRPr/>
            </a:p>
          </p:txBody>
        </p:sp>
      </p:grpSp>
      <p:grpSp>
        <p:nvGrpSpPr>
          <p:cNvPr id="6" name="object 6">
            <a:extLst>
              <a:ext uri="{C183D7F6-B498-43B3-948B-1728B52AA6E4}">
                <adec:decorative xmlns:adec="http://schemas.microsoft.com/office/drawing/2017/decorative" val="1"/>
              </a:ext>
            </a:extLst>
          </p:cNvPr>
          <p:cNvGrpSpPr/>
          <p:nvPr/>
        </p:nvGrpSpPr>
        <p:grpSpPr>
          <a:xfrm>
            <a:off x="5190578" y="3879164"/>
            <a:ext cx="631825" cy="108585"/>
            <a:chOff x="5190578" y="3879164"/>
            <a:chExt cx="631825" cy="108585"/>
          </a:xfrm>
        </p:grpSpPr>
        <p:sp>
          <p:nvSpPr>
            <p:cNvPr id="7" name="object 7"/>
            <p:cNvSpPr/>
            <p:nvPr/>
          </p:nvSpPr>
          <p:spPr>
            <a:xfrm>
              <a:off x="5195658" y="3884250"/>
              <a:ext cx="621665" cy="98425"/>
            </a:xfrm>
            <a:custGeom>
              <a:avLst/>
              <a:gdLst/>
              <a:ahLst/>
              <a:cxnLst/>
              <a:rect l="l" t="t" r="r" b="b"/>
              <a:pathLst>
                <a:path w="621664" h="98425">
                  <a:moveTo>
                    <a:pt x="572211" y="0"/>
                  </a:moveTo>
                  <a:lnTo>
                    <a:pt x="572211" y="24511"/>
                  </a:lnTo>
                  <a:lnTo>
                    <a:pt x="0" y="24511"/>
                  </a:lnTo>
                  <a:lnTo>
                    <a:pt x="0" y="73545"/>
                  </a:lnTo>
                  <a:lnTo>
                    <a:pt x="572211" y="73545"/>
                  </a:lnTo>
                  <a:lnTo>
                    <a:pt x="572211" y="98056"/>
                  </a:lnTo>
                  <a:lnTo>
                    <a:pt x="621233" y="49034"/>
                  </a:lnTo>
                  <a:lnTo>
                    <a:pt x="572211" y="0"/>
                  </a:lnTo>
                  <a:close/>
                </a:path>
              </a:pathLst>
            </a:custGeom>
            <a:solidFill>
              <a:srgbClr val="000000"/>
            </a:solidFill>
          </p:spPr>
          <p:txBody>
            <a:bodyPr wrap="square" lIns="0" tIns="0" rIns="0" bIns="0" rtlCol="0"/>
            <a:lstStyle/>
            <a:p>
              <a:endParaRPr/>
            </a:p>
          </p:txBody>
        </p:sp>
        <p:sp>
          <p:nvSpPr>
            <p:cNvPr id="8" name="object 8"/>
            <p:cNvSpPr/>
            <p:nvPr/>
          </p:nvSpPr>
          <p:spPr>
            <a:xfrm>
              <a:off x="5195658" y="3884245"/>
              <a:ext cx="621665" cy="98425"/>
            </a:xfrm>
            <a:custGeom>
              <a:avLst/>
              <a:gdLst/>
              <a:ahLst/>
              <a:cxnLst/>
              <a:rect l="l" t="t" r="r" b="b"/>
              <a:pathLst>
                <a:path w="621664" h="98425">
                  <a:moveTo>
                    <a:pt x="0" y="24519"/>
                  </a:moveTo>
                  <a:lnTo>
                    <a:pt x="572275" y="24519"/>
                  </a:lnTo>
                  <a:lnTo>
                    <a:pt x="572275" y="0"/>
                  </a:lnTo>
                  <a:lnTo>
                    <a:pt x="621315" y="49039"/>
                  </a:lnTo>
                  <a:lnTo>
                    <a:pt x="572275" y="98078"/>
                  </a:lnTo>
                  <a:lnTo>
                    <a:pt x="572275" y="73558"/>
                  </a:lnTo>
                  <a:lnTo>
                    <a:pt x="0" y="73558"/>
                  </a:lnTo>
                  <a:lnTo>
                    <a:pt x="0" y="24519"/>
                  </a:lnTo>
                  <a:close/>
                </a:path>
              </a:pathLst>
            </a:custGeom>
            <a:ln w="10161">
              <a:solidFill>
                <a:srgbClr val="000000"/>
              </a:solidFill>
            </a:ln>
          </p:spPr>
          <p:txBody>
            <a:bodyPr wrap="square" lIns="0" tIns="0" rIns="0" bIns="0" rtlCol="0"/>
            <a:lstStyle/>
            <a:p>
              <a:endParaRPr/>
            </a:p>
          </p:txBody>
        </p:sp>
      </p:grpSp>
      <p:sp>
        <p:nvSpPr>
          <p:cNvPr id="9" name="object 9"/>
          <p:cNvSpPr txBox="1"/>
          <p:nvPr/>
        </p:nvSpPr>
        <p:spPr>
          <a:xfrm>
            <a:off x="3245025" y="3553333"/>
            <a:ext cx="2367280" cy="901700"/>
          </a:xfrm>
          <a:prstGeom prst="rect">
            <a:avLst/>
          </a:prstGeom>
        </p:spPr>
        <p:txBody>
          <a:bodyPr vert="horz" wrap="square" lIns="0" tIns="184150" rIns="0" bIns="0" rtlCol="0">
            <a:spAutoFit/>
          </a:bodyPr>
          <a:lstStyle/>
          <a:p>
            <a:pPr marL="679450">
              <a:lnSpc>
                <a:spcPct val="100000"/>
              </a:lnSpc>
              <a:spcBef>
                <a:spcPts val="1450"/>
              </a:spcBef>
            </a:pPr>
            <a:r>
              <a:rPr sz="2200" spc="-10" dirty="0">
                <a:latin typeface="Times New Roman"/>
                <a:cs typeface="Times New Roman"/>
              </a:rPr>
              <a:t>Algorithm</a:t>
            </a:r>
            <a:endParaRPr sz="2200">
              <a:latin typeface="Times New Roman"/>
              <a:cs typeface="Times New Roman"/>
            </a:endParaRPr>
          </a:p>
          <a:p>
            <a:pPr marL="12700">
              <a:lnSpc>
                <a:spcPct val="100000"/>
              </a:lnSpc>
              <a:spcBef>
                <a:spcPts val="985"/>
              </a:spcBef>
            </a:pPr>
            <a:r>
              <a:rPr sz="1600" dirty="0">
                <a:latin typeface="Times New Roman"/>
                <a:cs typeface="Times New Roman"/>
              </a:rPr>
              <a:t>minimize</a:t>
            </a:r>
            <a:r>
              <a:rPr sz="1600" spc="-25" dirty="0">
                <a:latin typeface="Times New Roman"/>
                <a:cs typeface="Times New Roman"/>
              </a:rPr>
              <a:t> </a:t>
            </a:r>
            <a:r>
              <a:rPr sz="1600" dirty="0">
                <a:latin typeface="Times New Roman"/>
                <a:cs typeface="Times New Roman"/>
              </a:rPr>
              <a:t>loss</a:t>
            </a:r>
            <a:r>
              <a:rPr sz="1600" spc="-20" dirty="0">
                <a:latin typeface="Times New Roman"/>
                <a:cs typeface="Times New Roman"/>
              </a:rPr>
              <a:t> </a:t>
            </a:r>
            <a:r>
              <a:rPr sz="1600" dirty="0">
                <a:latin typeface="Times New Roman"/>
                <a:cs typeface="Times New Roman"/>
              </a:rPr>
              <a:t>on</a:t>
            </a:r>
            <a:r>
              <a:rPr sz="1600" spc="-15" dirty="0">
                <a:latin typeface="Times New Roman"/>
                <a:cs typeface="Times New Roman"/>
              </a:rPr>
              <a:t> </a:t>
            </a:r>
            <a:r>
              <a:rPr sz="1600" dirty="0">
                <a:latin typeface="Times New Roman"/>
                <a:cs typeface="Times New Roman"/>
              </a:rPr>
              <a:t>training</a:t>
            </a:r>
            <a:r>
              <a:rPr sz="1600" spc="-10" dirty="0">
                <a:latin typeface="Times New Roman"/>
                <a:cs typeface="Times New Roman"/>
              </a:rPr>
              <a:t> </a:t>
            </a:r>
            <a:r>
              <a:rPr sz="1600" spc="-25" dirty="0">
                <a:latin typeface="Times New Roman"/>
                <a:cs typeface="Times New Roman"/>
              </a:rPr>
              <a:t>set</a:t>
            </a:r>
            <a:endParaRPr sz="1600">
              <a:latin typeface="Times New Roman"/>
              <a:cs typeface="Times New Roman"/>
            </a:endParaRPr>
          </a:p>
        </p:txBody>
      </p:sp>
      <p:sp>
        <p:nvSpPr>
          <p:cNvPr id="10" name="object 10"/>
          <p:cNvSpPr txBox="1"/>
          <p:nvPr/>
        </p:nvSpPr>
        <p:spPr>
          <a:xfrm>
            <a:off x="5926264" y="3709923"/>
            <a:ext cx="1990089"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Times New Roman"/>
                <a:cs typeface="Times New Roman"/>
              </a:rPr>
              <a:t>Predictive</a:t>
            </a:r>
            <a:r>
              <a:rPr sz="2200" spc="135" dirty="0">
                <a:latin typeface="Times New Roman"/>
                <a:cs typeface="Times New Roman"/>
              </a:rPr>
              <a:t> </a:t>
            </a:r>
            <a:r>
              <a:rPr sz="2200" spc="-10" dirty="0">
                <a:latin typeface="Times New Roman"/>
                <a:cs typeface="Times New Roman"/>
              </a:rPr>
              <a:t>Model</a:t>
            </a:r>
            <a:endParaRPr sz="2200">
              <a:latin typeface="Times New Roman"/>
              <a:cs typeface="Times New Roman"/>
            </a:endParaRPr>
          </a:p>
        </p:txBody>
      </p:sp>
      <p:sp>
        <p:nvSpPr>
          <p:cNvPr id="11" name="object 11"/>
          <p:cNvSpPr txBox="1"/>
          <p:nvPr/>
        </p:nvSpPr>
        <p:spPr>
          <a:xfrm>
            <a:off x="6234707" y="4206747"/>
            <a:ext cx="133794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predict</a:t>
            </a:r>
            <a:r>
              <a:rPr sz="1600" spc="-25" dirty="0">
                <a:latin typeface="Times New Roman"/>
                <a:cs typeface="Times New Roman"/>
              </a:rPr>
              <a:t> </a:t>
            </a:r>
            <a:r>
              <a:rPr sz="1600" dirty="0">
                <a:latin typeface="Times New Roman"/>
                <a:cs typeface="Times New Roman"/>
              </a:rPr>
              <a:t>y</a:t>
            </a:r>
            <a:r>
              <a:rPr sz="1600" spc="-5" dirty="0">
                <a:latin typeface="Times New Roman"/>
                <a:cs typeface="Times New Roman"/>
              </a:rPr>
              <a:t> </a:t>
            </a:r>
            <a:r>
              <a:rPr sz="1600" dirty="0">
                <a:latin typeface="Times New Roman"/>
                <a:cs typeface="Times New Roman"/>
              </a:rPr>
              <a:t>from</a:t>
            </a:r>
            <a:r>
              <a:rPr sz="1600" spc="-10" dirty="0">
                <a:latin typeface="Times New Roman"/>
                <a:cs typeface="Times New Roman"/>
              </a:rPr>
              <a:t> </a:t>
            </a:r>
            <a:r>
              <a:rPr sz="1600" spc="-50" dirty="0">
                <a:latin typeface="Times New Roman"/>
                <a:cs typeface="Times New Roman"/>
              </a:rPr>
              <a:t>x</a:t>
            </a:r>
            <a:endParaRPr sz="1600">
              <a:latin typeface="Times New Roman"/>
              <a:cs typeface="Times New Roman"/>
            </a:endParaRPr>
          </a:p>
        </p:txBody>
      </p:sp>
      <p:pic>
        <p:nvPicPr>
          <p:cNvPr id="12" name="object 12">
            <a:extLst>
              <a:ext uri="{C183D7F6-B498-43B3-948B-1728B52AA6E4}">
                <adec:decorative xmlns:adec="http://schemas.microsoft.com/office/drawing/2017/decorative" val="1"/>
              </a:ext>
            </a:extLst>
          </p:cNvPr>
          <p:cNvPicPr/>
          <p:nvPr/>
        </p:nvPicPr>
        <p:blipFill>
          <a:blip r:embed="rId2" cstate="print"/>
          <a:stretch>
            <a:fillRect/>
          </a:stretch>
        </p:blipFill>
        <p:spPr>
          <a:xfrm>
            <a:off x="6081803" y="4631316"/>
            <a:ext cx="1657525" cy="1632956"/>
          </a:xfrm>
          <a:prstGeom prst="rect">
            <a:avLst/>
          </a:prstGeom>
        </p:spPr>
      </p:pic>
      <p:pic>
        <p:nvPicPr>
          <p:cNvPr id="13" name="object 13">
            <a:extLst>
              <a:ext uri="{C183D7F6-B498-43B3-948B-1728B52AA6E4}">
                <adec:decorative xmlns:adec="http://schemas.microsoft.com/office/drawing/2017/decorative" val="1"/>
              </a:ext>
            </a:extLst>
          </p:cNvPr>
          <p:cNvPicPr/>
          <p:nvPr/>
        </p:nvPicPr>
        <p:blipFill>
          <a:blip r:embed="rId3" cstate="print"/>
          <a:stretch>
            <a:fillRect/>
          </a:stretch>
        </p:blipFill>
        <p:spPr>
          <a:xfrm>
            <a:off x="7994904" y="4892040"/>
            <a:ext cx="734568" cy="734568"/>
          </a:xfrm>
          <a:prstGeom prst="rect">
            <a:avLst/>
          </a:prstGeom>
        </p:spPr>
      </p:pic>
      <p:sp>
        <p:nvSpPr>
          <p:cNvPr id="14" name="object 14"/>
          <p:cNvSpPr txBox="1"/>
          <p:nvPr/>
        </p:nvSpPr>
        <p:spPr>
          <a:xfrm>
            <a:off x="3866263" y="6224523"/>
            <a:ext cx="5558790"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Times New Roman"/>
                <a:cs typeface="Times New Roman"/>
              </a:rPr>
              <a:t>“Uhh,</a:t>
            </a:r>
            <a:r>
              <a:rPr sz="2200" spc="50" dirty="0">
                <a:latin typeface="Times New Roman"/>
                <a:cs typeface="Times New Roman"/>
              </a:rPr>
              <a:t> </a:t>
            </a:r>
            <a:r>
              <a:rPr sz="2200" dirty="0">
                <a:latin typeface="Times New Roman"/>
                <a:cs typeface="Times New Roman"/>
              </a:rPr>
              <a:t>there’s</a:t>
            </a:r>
            <a:r>
              <a:rPr sz="2200" spc="70" dirty="0">
                <a:latin typeface="Times New Roman"/>
                <a:cs typeface="Times New Roman"/>
              </a:rPr>
              <a:t> </a:t>
            </a:r>
            <a:r>
              <a:rPr sz="2200" dirty="0">
                <a:latin typeface="Times New Roman"/>
                <a:cs typeface="Times New Roman"/>
              </a:rPr>
              <a:t>something</a:t>
            </a:r>
            <a:r>
              <a:rPr sz="2200" spc="80" dirty="0">
                <a:latin typeface="Times New Roman"/>
                <a:cs typeface="Times New Roman"/>
              </a:rPr>
              <a:t> </a:t>
            </a:r>
            <a:r>
              <a:rPr sz="2200" dirty="0">
                <a:latin typeface="Times New Roman"/>
                <a:cs typeface="Times New Roman"/>
              </a:rPr>
              <a:t>wrong</a:t>
            </a:r>
            <a:r>
              <a:rPr sz="2200" spc="80" dirty="0">
                <a:latin typeface="Times New Roman"/>
                <a:cs typeface="Times New Roman"/>
              </a:rPr>
              <a:t> </a:t>
            </a:r>
            <a:r>
              <a:rPr sz="2200" dirty="0">
                <a:latin typeface="Times New Roman"/>
                <a:cs typeface="Times New Roman"/>
              </a:rPr>
              <a:t>with</a:t>
            </a:r>
            <a:r>
              <a:rPr sz="2200" spc="85" dirty="0">
                <a:latin typeface="Times New Roman"/>
                <a:cs typeface="Times New Roman"/>
              </a:rPr>
              <a:t> </a:t>
            </a:r>
            <a:r>
              <a:rPr sz="2200" dirty="0">
                <a:latin typeface="Times New Roman"/>
                <a:cs typeface="Times New Roman"/>
              </a:rPr>
              <a:t>this</a:t>
            </a:r>
            <a:r>
              <a:rPr sz="2200" spc="70" dirty="0">
                <a:latin typeface="Times New Roman"/>
                <a:cs typeface="Times New Roman"/>
              </a:rPr>
              <a:t> </a:t>
            </a:r>
            <a:r>
              <a:rPr sz="2200" spc="-10" dirty="0">
                <a:latin typeface="Times New Roman"/>
                <a:cs typeface="Times New Roman"/>
              </a:rPr>
              <a:t>model”</a:t>
            </a:r>
            <a:endParaRPr sz="220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3101987" y="2107642"/>
            <a:ext cx="3467735" cy="2875280"/>
            <a:chOff x="3101987" y="2107642"/>
            <a:chExt cx="3467735" cy="2875280"/>
          </a:xfrm>
        </p:grpSpPr>
        <p:sp>
          <p:nvSpPr>
            <p:cNvPr id="3" name="object 3"/>
            <p:cNvSpPr/>
            <p:nvPr/>
          </p:nvSpPr>
          <p:spPr>
            <a:xfrm>
              <a:off x="3875253" y="2714824"/>
              <a:ext cx="1668780" cy="1766570"/>
            </a:xfrm>
            <a:custGeom>
              <a:avLst/>
              <a:gdLst/>
              <a:ahLst/>
              <a:cxnLst/>
              <a:rect l="l" t="t" r="r" b="b"/>
              <a:pathLst>
                <a:path w="1668779" h="1766570">
                  <a:moveTo>
                    <a:pt x="1359679" y="456423"/>
                  </a:moveTo>
                  <a:lnTo>
                    <a:pt x="64454" y="456423"/>
                  </a:lnTo>
                  <a:lnTo>
                    <a:pt x="65226" y="458628"/>
                  </a:lnTo>
                  <a:lnTo>
                    <a:pt x="69963" y="473247"/>
                  </a:lnTo>
                  <a:lnTo>
                    <a:pt x="81165" y="506564"/>
                  </a:lnTo>
                  <a:lnTo>
                    <a:pt x="83024" y="577670"/>
                  </a:lnTo>
                  <a:lnTo>
                    <a:pt x="80893" y="633168"/>
                  </a:lnTo>
                  <a:lnTo>
                    <a:pt x="77660" y="676357"/>
                  </a:lnTo>
                  <a:lnTo>
                    <a:pt x="76209" y="710538"/>
                  </a:lnTo>
                  <a:lnTo>
                    <a:pt x="90198" y="765073"/>
                  </a:lnTo>
                  <a:lnTo>
                    <a:pt x="145948" y="823175"/>
                  </a:lnTo>
                  <a:lnTo>
                    <a:pt x="182211" y="847150"/>
                  </a:lnTo>
                  <a:lnTo>
                    <a:pt x="194538" y="854837"/>
                  </a:lnTo>
                  <a:lnTo>
                    <a:pt x="199345" y="866585"/>
                  </a:lnTo>
                  <a:lnTo>
                    <a:pt x="204658" y="878255"/>
                  </a:lnTo>
                  <a:lnTo>
                    <a:pt x="208960" y="890087"/>
                  </a:lnTo>
                  <a:lnTo>
                    <a:pt x="210731" y="902322"/>
                  </a:lnTo>
                  <a:lnTo>
                    <a:pt x="209652" y="944158"/>
                  </a:lnTo>
                  <a:lnTo>
                    <a:pt x="206199" y="992595"/>
                  </a:lnTo>
                  <a:lnTo>
                    <a:pt x="200046" y="1043859"/>
                  </a:lnTo>
                  <a:lnTo>
                    <a:pt x="190866" y="1094177"/>
                  </a:lnTo>
                  <a:lnTo>
                    <a:pt x="178333" y="1139774"/>
                  </a:lnTo>
                  <a:lnTo>
                    <a:pt x="162745" y="1179568"/>
                  </a:lnTo>
                  <a:lnTo>
                    <a:pt x="154271" y="1199222"/>
                  </a:lnTo>
                  <a:lnTo>
                    <a:pt x="145948" y="1218933"/>
                  </a:lnTo>
                  <a:lnTo>
                    <a:pt x="147892" y="1266418"/>
                  </a:lnTo>
                  <a:lnTo>
                    <a:pt x="148566" y="1314480"/>
                  </a:lnTo>
                  <a:lnTo>
                    <a:pt x="149875" y="1362255"/>
                  </a:lnTo>
                  <a:lnTo>
                    <a:pt x="153757" y="1409651"/>
                  </a:lnTo>
                  <a:lnTo>
                    <a:pt x="162140" y="1456385"/>
                  </a:lnTo>
                  <a:lnTo>
                    <a:pt x="208316" y="1528633"/>
                  </a:lnTo>
                  <a:lnTo>
                    <a:pt x="244267" y="1570726"/>
                  </a:lnTo>
                  <a:lnTo>
                    <a:pt x="275513" y="1598853"/>
                  </a:lnTo>
                  <a:lnTo>
                    <a:pt x="334119" y="1617251"/>
                  </a:lnTo>
                  <a:lnTo>
                    <a:pt x="388886" y="1630514"/>
                  </a:lnTo>
                  <a:lnTo>
                    <a:pt x="401099" y="1634276"/>
                  </a:lnTo>
                  <a:lnTo>
                    <a:pt x="425271" y="1642577"/>
                  </a:lnTo>
                  <a:lnTo>
                    <a:pt x="437476" y="1646339"/>
                  </a:lnTo>
                  <a:lnTo>
                    <a:pt x="453617" y="1650495"/>
                  </a:lnTo>
                  <a:lnTo>
                    <a:pt x="486118" y="1658019"/>
                  </a:lnTo>
                  <a:lnTo>
                    <a:pt x="502259" y="1662176"/>
                  </a:lnTo>
                  <a:lnTo>
                    <a:pt x="514439" y="1666055"/>
                  </a:lnTo>
                  <a:lnTo>
                    <a:pt x="526473" y="1670402"/>
                  </a:lnTo>
                  <a:lnTo>
                    <a:pt x="538548" y="1674591"/>
                  </a:lnTo>
                  <a:lnTo>
                    <a:pt x="610028" y="1691030"/>
                  </a:lnTo>
                  <a:lnTo>
                    <a:pt x="650684" y="1699388"/>
                  </a:lnTo>
                  <a:lnTo>
                    <a:pt x="691505" y="1706336"/>
                  </a:lnTo>
                  <a:lnTo>
                    <a:pt x="703464" y="1707339"/>
                  </a:lnTo>
                  <a:lnTo>
                    <a:pt x="708042" y="1708267"/>
                  </a:lnTo>
                  <a:lnTo>
                    <a:pt x="716712" y="1710895"/>
                  </a:lnTo>
                  <a:lnTo>
                    <a:pt x="761403" y="1725498"/>
                  </a:lnTo>
                  <a:lnTo>
                    <a:pt x="773097" y="1734756"/>
                  </a:lnTo>
                  <a:lnTo>
                    <a:pt x="784483" y="1744910"/>
                  </a:lnTo>
                  <a:lnTo>
                    <a:pt x="796477" y="1753273"/>
                  </a:lnTo>
                  <a:lnTo>
                    <a:pt x="809993" y="1757159"/>
                  </a:lnTo>
                  <a:lnTo>
                    <a:pt x="941238" y="1764950"/>
                  </a:lnTo>
                  <a:lnTo>
                    <a:pt x="981030" y="1766421"/>
                  </a:lnTo>
                  <a:lnTo>
                    <a:pt x="1010137" y="1764947"/>
                  </a:lnTo>
                  <a:lnTo>
                    <a:pt x="1055897" y="1749176"/>
                  </a:lnTo>
                  <a:lnTo>
                    <a:pt x="1117727" y="1709661"/>
                  </a:lnTo>
                  <a:lnTo>
                    <a:pt x="1122316" y="1697901"/>
                  </a:lnTo>
                  <a:lnTo>
                    <a:pt x="1127266" y="1686213"/>
                  </a:lnTo>
                  <a:lnTo>
                    <a:pt x="1131494" y="1674378"/>
                  </a:lnTo>
                  <a:lnTo>
                    <a:pt x="1133919" y="1662176"/>
                  </a:lnTo>
                  <a:lnTo>
                    <a:pt x="1134429" y="1634276"/>
                  </a:lnTo>
                  <a:lnTo>
                    <a:pt x="1134438" y="1625787"/>
                  </a:lnTo>
                  <a:lnTo>
                    <a:pt x="1132333" y="1586161"/>
                  </a:lnTo>
                  <a:lnTo>
                    <a:pt x="1129477" y="1539507"/>
                  </a:lnTo>
                  <a:lnTo>
                    <a:pt x="1128177" y="1490227"/>
                  </a:lnTo>
                  <a:lnTo>
                    <a:pt x="1130632" y="1440674"/>
                  </a:lnTo>
                  <a:lnTo>
                    <a:pt x="1139039" y="1393203"/>
                  </a:lnTo>
                  <a:lnTo>
                    <a:pt x="1155599" y="1350165"/>
                  </a:lnTo>
                  <a:lnTo>
                    <a:pt x="1182509" y="1313916"/>
                  </a:lnTo>
                  <a:lnTo>
                    <a:pt x="1228051" y="1283485"/>
                  </a:lnTo>
                  <a:lnTo>
                    <a:pt x="1279690" y="1266418"/>
                  </a:lnTo>
                  <a:lnTo>
                    <a:pt x="1287370" y="1254214"/>
                  </a:lnTo>
                  <a:lnTo>
                    <a:pt x="1312075" y="1218933"/>
                  </a:lnTo>
                  <a:lnTo>
                    <a:pt x="1336975" y="1203626"/>
                  </a:lnTo>
                  <a:lnTo>
                    <a:pt x="1349881" y="1196594"/>
                  </a:lnTo>
                  <a:lnTo>
                    <a:pt x="1360665" y="1187272"/>
                  </a:lnTo>
                  <a:lnTo>
                    <a:pt x="1374731" y="1159806"/>
                  </a:lnTo>
                  <a:lnTo>
                    <a:pt x="1377059" y="1136927"/>
                  </a:lnTo>
                  <a:lnTo>
                    <a:pt x="1383341" y="1115443"/>
                  </a:lnTo>
                  <a:lnTo>
                    <a:pt x="1409255" y="1092288"/>
                  </a:lnTo>
                  <a:lnTo>
                    <a:pt x="1432099" y="1081362"/>
                  </a:lnTo>
                  <a:lnTo>
                    <a:pt x="1456555" y="1073781"/>
                  </a:lnTo>
                  <a:lnTo>
                    <a:pt x="1481655" y="1067539"/>
                  </a:lnTo>
                  <a:lnTo>
                    <a:pt x="1506435" y="1060627"/>
                  </a:lnTo>
                  <a:lnTo>
                    <a:pt x="1555026" y="1044790"/>
                  </a:lnTo>
                  <a:lnTo>
                    <a:pt x="1572526" y="1021670"/>
                  </a:lnTo>
                  <a:lnTo>
                    <a:pt x="1590898" y="998967"/>
                  </a:lnTo>
                  <a:lnTo>
                    <a:pt x="1607530" y="975434"/>
                  </a:lnTo>
                  <a:lnTo>
                    <a:pt x="1619808" y="949820"/>
                  </a:lnTo>
                  <a:lnTo>
                    <a:pt x="1630944" y="915957"/>
                  </a:lnTo>
                  <a:lnTo>
                    <a:pt x="1636788" y="900761"/>
                  </a:lnTo>
                  <a:lnTo>
                    <a:pt x="1646290" y="886349"/>
                  </a:lnTo>
                  <a:lnTo>
                    <a:pt x="1668399" y="854837"/>
                  </a:lnTo>
                  <a:lnTo>
                    <a:pt x="1664922" y="842688"/>
                  </a:lnTo>
                  <a:lnTo>
                    <a:pt x="1631541" y="782831"/>
                  </a:lnTo>
                  <a:lnTo>
                    <a:pt x="1581828" y="745270"/>
                  </a:lnTo>
                  <a:lnTo>
                    <a:pt x="1555026" y="728192"/>
                  </a:lnTo>
                  <a:lnTo>
                    <a:pt x="1547345" y="715982"/>
                  </a:lnTo>
                  <a:lnTo>
                    <a:pt x="1522628" y="680694"/>
                  </a:lnTo>
                  <a:lnTo>
                    <a:pt x="1497733" y="665392"/>
                  </a:lnTo>
                  <a:lnTo>
                    <a:pt x="1484827" y="658357"/>
                  </a:lnTo>
                  <a:lnTo>
                    <a:pt x="1474038" y="649033"/>
                  </a:lnTo>
                  <a:lnTo>
                    <a:pt x="1468179" y="638174"/>
                  </a:lnTo>
                  <a:lnTo>
                    <a:pt x="1465056" y="625881"/>
                  </a:lnTo>
                  <a:lnTo>
                    <a:pt x="1462376" y="613293"/>
                  </a:lnTo>
                  <a:lnTo>
                    <a:pt x="1457845" y="601548"/>
                  </a:lnTo>
                  <a:lnTo>
                    <a:pt x="1442781" y="577127"/>
                  </a:lnTo>
                  <a:lnTo>
                    <a:pt x="1426459" y="553456"/>
                  </a:lnTo>
                  <a:lnTo>
                    <a:pt x="1409634" y="530085"/>
                  </a:lnTo>
                  <a:lnTo>
                    <a:pt x="1393063" y="506564"/>
                  </a:lnTo>
                  <a:lnTo>
                    <a:pt x="1360665" y="459079"/>
                  </a:lnTo>
                  <a:lnTo>
                    <a:pt x="1359679" y="456423"/>
                  </a:lnTo>
                  <a:close/>
                </a:path>
                <a:path w="1668779" h="1766570">
                  <a:moveTo>
                    <a:pt x="858583" y="0"/>
                  </a:moveTo>
                  <a:lnTo>
                    <a:pt x="812077" y="5846"/>
                  </a:lnTo>
                  <a:lnTo>
                    <a:pt x="718374" y="14714"/>
                  </a:lnTo>
                  <a:lnTo>
                    <a:pt x="671638" y="19618"/>
                  </a:lnTo>
                  <a:lnTo>
                    <a:pt x="625285" y="26089"/>
                  </a:lnTo>
                  <a:lnTo>
                    <a:pt x="579548" y="35069"/>
                  </a:lnTo>
                  <a:lnTo>
                    <a:pt x="534657" y="47498"/>
                  </a:lnTo>
                  <a:lnTo>
                    <a:pt x="510538" y="56029"/>
                  </a:lnTo>
                  <a:lnTo>
                    <a:pt x="498411" y="60063"/>
                  </a:lnTo>
                  <a:lnTo>
                    <a:pt x="486067" y="63322"/>
                  </a:lnTo>
                  <a:lnTo>
                    <a:pt x="461899" y="67900"/>
                  </a:lnTo>
                  <a:lnTo>
                    <a:pt x="413182" y="75161"/>
                  </a:lnTo>
                  <a:lnTo>
                    <a:pt x="388886" y="79146"/>
                  </a:lnTo>
                  <a:lnTo>
                    <a:pt x="153511" y="124675"/>
                  </a:lnTo>
                  <a:lnTo>
                    <a:pt x="97358" y="142468"/>
                  </a:lnTo>
                  <a:lnTo>
                    <a:pt x="43491" y="177866"/>
                  </a:lnTo>
                  <a:lnTo>
                    <a:pt x="177" y="221627"/>
                  </a:lnTo>
                  <a:lnTo>
                    <a:pt x="0" y="255885"/>
                  </a:lnTo>
                  <a:lnTo>
                    <a:pt x="5775" y="309056"/>
                  </a:lnTo>
                  <a:lnTo>
                    <a:pt x="16851" y="366001"/>
                  </a:lnTo>
                  <a:lnTo>
                    <a:pt x="32575" y="411581"/>
                  </a:lnTo>
                  <a:lnTo>
                    <a:pt x="51020" y="446012"/>
                  </a:lnTo>
                  <a:lnTo>
                    <a:pt x="64806" y="464107"/>
                  </a:lnTo>
                  <a:lnTo>
                    <a:pt x="65147" y="460344"/>
                  </a:lnTo>
                  <a:lnTo>
                    <a:pt x="64454" y="456423"/>
                  </a:lnTo>
                  <a:lnTo>
                    <a:pt x="1359679" y="456423"/>
                  </a:lnTo>
                  <a:lnTo>
                    <a:pt x="1356288" y="447286"/>
                  </a:lnTo>
                  <a:lnTo>
                    <a:pt x="1351692" y="435549"/>
                  </a:lnTo>
                  <a:lnTo>
                    <a:pt x="1347535" y="423703"/>
                  </a:lnTo>
                  <a:lnTo>
                    <a:pt x="1344472" y="411581"/>
                  </a:lnTo>
                  <a:lnTo>
                    <a:pt x="1340267" y="379911"/>
                  </a:lnTo>
                  <a:lnTo>
                    <a:pt x="1337748" y="347960"/>
                  </a:lnTo>
                  <a:lnTo>
                    <a:pt x="1334542" y="316162"/>
                  </a:lnTo>
                  <a:lnTo>
                    <a:pt x="1315783" y="259301"/>
                  </a:lnTo>
                  <a:lnTo>
                    <a:pt x="1271933" y="219566"/>
                  </a:lnTo>
                  <a:lnTo>
                    <a:pt x="1235538" y="200914"/>
                  </a:lnTo>
                  <a:lnTo>
                    <a:pt x="1210984" y="193614"/>
                  </a:lnTo>
                  <a:lnTo>
                    <a:pt x="1198702" y="189966"/>
                  </a:lnTo>
                  <a:lnTo>
                    <a:pt x="1165766" y="168356"/>
                  </a:lnTo>
                  <a:lnTo>
                    <a:pt x="1159975" y="164483"/>
                  </a:lnTo>
                  <a:lnTo>
                    <a:pt x="1155343" y="164483"/>
                  </a:lnTo>
                  <a:lnTo>
                    <a:pt x="1101534" y="142468"/>
                  </a:lnTo>
                  <a:lnTo>
                    <a:pt x="1066309" y="124441"/>
                  </a:lnTo>
                  <a:lnTo>
                    <a:pt x="1047795" y="110967"/>
                  </a:lnTo>
                  <a:lnTo>
                    <a:pt x="1051644" y="110634"/>
                  </a:lnTo>
                  <a:lnTo>
                    <a:pt x="1053623" y="110634"/>
                  </a:lnTo>
                  <a:lnTo>
                    <a:pt x="1038441" y="105930"/>
                  </a:lnTo>
                  <a:lnTo>
                    <a:pt x="1004354" y="94983"/>
                  </a:lnTo>
                  <a:lnTo>
                    <a:pt x="991861" y="87475"/>
                  </a:lnTo>
                  <a:lnTo>
                    <a:pt x="979144" y="80238"/>
                  </a:lnTo>
                  <a:lnTo>
                    <a:pt x="966885" y="72459"/>
                  </a:lnTo>
                  <a:lnTo>
                    <a:pt x="955763" y="63322"/>
                  </a:lnTo>
                  <a:lnTo>
                    <a:pt x="947342" y="51423"/>
                  </a:lnTo>
                  <a:lnTo>
                    <a:pt x="940931" y="37722"/>
                  </a:lnTo>
                  <a:lnTo>
                    <a:pt x="933837" y="24949"/>
                  </a:lnTo>
                  <a:lnTo>
                    <a:pt x="923366" y="15836"/>
                  </a:lnTo>
                  <a:lnTo>
                    <a:pt x="906612" y="9747"/>
                  </a:lnTo>
                  <a:lnTo>
                    <a:pt x="887779" y="5365"/>
                  </a:lnTo>
                  <a:lnTo>
                    <a:pt x="858583" y="0"/>
                  </a:lnTo>
                  <a:close/>
                </a:path>
                <a:path w="1668779" h="1766570">
                  <a:moveTo>
                    <a:pt x="1144437" y="154006"/>
                  </a:moveTo>
                  <a:lnTo>
                    <a:pt x="1148189" y="156768"/>
                  </a:lnTo>
                  <a:lnTo>
                    <a:pt x="1153566" y="161369"/>
                  </a:lnTo>
                  <a:lnTo>
                    <a:pt x="1155343" y="164483"/>
                  </a:lnTo>
                  <a:lnTo>
                    <a:pt x="1159975" y="164483"/>
                  </a:lnTo>
                  <a:lnTo>
                    <a:pt x="1148001" y="156474"/>
                  </a:lnTo>
                  <a:lnTo>
                    <a:pt x="1144437" y="154006"/>
                  </a:lnTo>
                  <a:close/>
                </a:path>
                <a:path w="1668779" h="1766570">
                  <a:moveTo>
                    <a:pt x="1141652" y="152077"/>
                  </a:moveTo>
                  <a:lnTo>
                    <a:pt x="1144437" y="154006"/>
                  </a:lnTo>
                  <a:lnTo>
                    <a:pt x="1142966" y="152923"/>
                  </a:lnTo>
                  <a:lnTo>
                    <a:pt x="1141652" y="152077"/>
                  </a:lnTo>
                  <a:close/>
                </a:path>
                <a:path w="1668779" h="1766570">
                  <a:moveTo>
                    <a:pt x="1053623" y="110634"/>
                  </a:moveTo>
                  <a:lnTo>
                    <a:pt x="1051644" y="110634"/>
                  </a:lnTo>
                  <a:lnTo>
                    <a:pt x="1055655" y="111312"/>
                  </a:lnTo>
                  <a:lnTo>
                    <a:pt x="1053623" y="110634"/>
                  </a:lnTo>
                  <a:close/>
                </a:path>
              </a:pathLst>
            </a:custGeom>
            <a:solidFill>
              <a:srgbClr val="DAE3F3"/>
            </a:solidFill>
          </p:spPr>
          <p:txBody>
            <a:bodyPr wrap="square" lIns="0" tIns="0" rIns="0" bIns="0" rtlCol="0"/>
            <a:lstStyle/>
            <a:p>
              <a:endParaRPr/>
            </a:p>
          </p:txBody>
        </p:sp>
        <p:sp>
          <p:nvSpPr>
            <p:cNvPr id="4" name="object 4"/>
            <p:cNvSpPr/>
            <p:nvPr/>
          </p:nvSpPr>
          <p:spPr>
            <a:xfrm>
              <a:off x="3875255" y="2714824"/>
              <a:ext cx="1668780" cy="1767205"/>
            </a:xfrm>
            <a:custGeom>
              <a:avLst/>
              <a:gdLst/>
              <a:ahLst/>
              <a:cxnLst/>
              <a:rect l="l" t="t" r="r" b="b"/>
              <a:pathLst>
                <a:path w="1668779" h="1767204">
                  <a:moveTo>
                    <a:pt x="858689" y="0"/>
                  </a:moveTo>
                  <a:lnTo>
                    <a:pt x="812178" y="5844"/>
                  </a:lnTo>
                  <a:lnTo>
                    <a:pt x="765358" y="10436"/>
                  </a:lnTo>
                  <a:lnTo>
                    <a:pt x="718462" y="14713"/>
                  </a:lnTo>
                  <a:lnTo>
                    <a:pt x="671720" y="19618"/>
                  </a:lnTo>
                  <a:lnTo>
                    <a:pt x="625362" y="26090"/>
                  </a:lnTo>
                  <a:lnTo>
                    <a:pt x="579619" y="35069"/>
                  </a:lnTo>
                  <a:lnTo>
                    <a:pt x="534722" y="47496"/>
                  </a:lnTo>
                  <a:lnTo>
                    <a:pt x="510600" y="56033"/>
                  </a:lnTo>
                  <a:lnTo>
                    <a:pt x="498474" y="60069"/>
                  </a:lnTo>
                  <a:lnTo>
                    <a:pt x="486127" y="63328"/>
                  </a:lnTo>
                  <a:lnTo>
                    <a:pt x="461954" y="67908"/>
                  </a:lnTo>
                  <a:lnTo>
                    <a:pt x="437614" y="71637"/>
                  </a:lnTo>
                  <a:lnTo>
                    <a:pt x="413233" y="75171"/>
                  </a:lnTo>
                  <a:lnTo>
                    <a:pt x="388937" y="79161"/>
                  </a:lnTo>
                  <a:lnTo>
                    <a:pt x="348388" y="86808"/>
                  </a:lnTo>
                  <a:lnTo>
                    <a:pt x="307898" y="94754"/>
                  </a:lnTo>
                  <a:lnTo>
                    <a:pt x="267431" y="102819"/>
                  </a:lnTo>
                  <a:lnTo>
                    <a:pt x="226953" y="110825"/>
                  </a:lnTo>
                  <a:lnTo>
                    <a:pt x="175982" y="120409"/>
                  </a:lnTo>
                  <a:lnTo>
                    <a:pt x="135390" y="129960"/>
                  </a:lnTo>
                  <a:lnTo>
                    <a:pt x="97366" y="142489"/>
                  </a:lnTo>
                  <a:lnTo>
                    <a:pt x="43494" y="177890"/>
                  </a:lnTo>
                  <a:lnTo>
                    <a:pt x="176" y="221651"/>
                  </a:lnTo>
                  <a:lnTo>
                    <a:pt x="0" y="255913"/>
                  </a:lnTo>
                  <a:lnTo>
                    <a:pt x="5774" y="309092"/>
                  </a:lnTo>
                  <a:lnTo>
                    <a:pt x="16849" y="366047"/>
                  </a:lnTo>
                  <a:lnTo>
                    <a:pt x="32573" y="411637"/>
                  </a:lnTo>
                  <a:lnTo>
                    <a:pt x="51023" y="446069"/>
                  </a:lnTo>
                  <a:lnTo>
                    <a:pt x="64812" y="464165"/>
                  </a:lnTo>
                  <a:lnTo>
                    <a:pt x="65153" y="460401"/>
                  </a:lnTo>
                  <a:lnTo>
                    <a:pt x="64459" y="456480"/>
                  </a:lnTo>
                  <a:lnTo>
                    <a:pt x="65230" y="458686"/>
                  </a:lnTo>
                  <a:lnTo>
                    <a:pt x="69966" y="473308"/>
                  </a:lnTo>
                  <a:lnTo>
                    <a:pt x="81168" y="506631"/>
                  </a:lnTo>
                  <a:lnTo>
                    <a:pt x="83028" y="577745"/>
                  </a:lnTo>
                  <a:lnTo>
                    <a:pt x="80898" y="633249"/>
                  </a:lnTo>
                  <a:lnTo>
                    <a:pt x="77665" y="676443"/>
                  </a:lnTo>
                  <a:lnTo>
                    <a:pt x="76215" y="710627"/>
                  </a:lnTo>
                  <a:lnTo>
                    <a:pt x="90207" y="765169"/>
                  </a:lnTo>
                  <a:lnTo>
                    <a:pt x="145961" y="823274"/>
                  </a:lnTo>
                  <a:lnTo>
                    <a:pt x="182233" y="847251"/>
                  </a:lnTo>
                  <a:lnTo>
                    <a:pt x="194556" y="854938"/>
                  </a:lnTo>
                  <a:lnTo>
                    <a:pt x="199365" y="866692"/>
                  </a:lnTo>
                  <a:lnTo>
                    <a:pt x="204680" y="878366"/>
                  </a:lnTo>
                  <a:lnTo>
                    <a:pt x="208983" y="890200"/>
                  </a:lnTo>
                  <a:lnTo>
                    <a:pt x="210754" y="902435"/>
                  </a:lnTo>
                  <a:lnTo>
                    <a:pt x="209676" y="944274"/>
                  </a:lnTo>
                  <a:lnTo>
                    <a:pt x="206224" y="992717"/>
                  </a:lnTo>
                  <a:lnTo>
                    <a:pt x="200071" y="1043989"/>
                  </a:lnTo>
                  <a:lnTo>
                    <a:pt x="190891" y="1094315"/>
                  </a:lnTo>
                  <a:lnTo>
                    <a:pt x="178358" y="1139919"/>
                  </a:lnTo>
                  <a:lnTo>
                    <a:pt x="162762" y="1179715"/>
                  </a:lnTo>
                  <a:lnTo>
                    <a:pt x="154286" y="1199371"/>
                  </a:lnTo>
                  <a:lnTo>
                    <a:pt x="145961" y="1219080"/>
                  </a:lnTo>
                  <a:lnTo>
                    <a:pt x="147914" y="1266767"/>
                  </a:lnTo>
                  <a:lnTo>
                    <a:pt x="148581" y="1314644"/>
                  </a:lnTo>
                  <a:lnTo>
                    <a:pt x="149891" y="1362426"/>
                  </a:lnTo>
                  <a:lnTo>
                    <a:pt x="153774" y="1409828"/>
                  </a:lnTo>
                  <a:lnTo>
                    <a:pt x="162159" y="1456563"/>
                  </a:lnTo>
                  <a:lnTo>
                    <a:pt x="208343" y="1528822"/>
                  </a:lnTo>
                  <a:lnTo>
                    <a:pt x="244299" y="1570920"/>
                  </a:lnTo>
                  <a:lnTo>
                    <a:pt x="275548" y="1599053"/>
                  </a:lnTo>
                  <a:lnTo>
                    <a:pt x="334160" y="1617454"/>
                  </a:lnTo>
                  <a:lnTo>
                    <a:pt x="388937" y="1630717"/>
                  </a:lnTo>
                  <a:lnTo>
                    <a:pt x="401147" y="1634480"/>
                  </a:lnTo>
                  <a:lnTo>
                    <a:pt x="413234" y="1638633"/>
                  </a:lnTo>
                  <a:lnTo>
                    <a:pt x="425321" y="1642786"/>
                  </a:lnTo>
                  <a:lnTo>
                    <a:pt x="437532" y="1646549"/>
                  </a:lnTo>
                  <a:lnTo>
                    <a:pt x="453676" y="1650705"/>
                  </a:lnTo>
                  <a:lnTo>
                    <a:pt x="469928" y="1654466"/>
                  </a:lnTo>
                  <a:lnTo>
                    <a:pt x="486180" y="1658227"/>
                  </a:lnTo>
                  <a:lnTo>
                    <a:pt x="502325" y="1662382"/>
                  </a:lnTo>
                  <a:lnTo>
                    <a:pt x="514504" y="1666261"/>
                  </a:lnTo>
                  <a:lnTo>
                    <a:pt x="526540" y="1670609"/>
                  </a:lnTo>
                  <a:lnTo>
                    <a:pt x="538617" y="1674801"/>
                  </a:lnTo>
                  <a:lnTo>
                    <a:pt x="610104" y="1691245"/>
                  </a:lnTo>
                  <a:lnTo>
                    <a:pt x="650764" y="1699603"/>
                  </a:lnTo>
                  <a:lnTo>
                    <a:pt x="691588" y="1706550"/>
                  </a:lnTo>
                  <a:lnTo>
                    <a:pt x="703548" y="1707552"/>
                  </a:lnTo>
                  <a:lnTo>
                    <a:pt x="708127" y="1708479"/>
                  </a:lnTo>
                  <a:lnTo>
                    <a:pt x="761499" y="1725710"/>
                  </a:lnTo>
                  <a:lnTo>
                    <a:pt x="784580" y="1745125"/>
                  </a:lnTo>
                  <a:lnTo>
                    <a:pt x="796577" y="1753489"/>
                  </a:lnTo>
                  <a:lnTo>
                    <a:pt x="810094" y="1757374"/>
                  </a:lnTo>
                  <a:lnTo>
                    <a:pt x="885969" y="1761746"/>
                  </a:lnTo>
                  <a:lnTo>
                    <a:pt x="941354" y="1765165"/>
                  </a:lnTo>
                  <a:lnTo>
                    <a:pt x="981151" y="1766637"/>
                  </a:lnTo>
                  <a:lnTo>
                    <a:pt x="1033586" y="1759747"/>
                  </a:lnTo>
                  <a:lnTo>
                    <a:pt x="1082485" y="1733102"/>
                  </a:lnTo>
                  <a:lnTo>
                    <a:pt x="1117863" y="1709878"/>
                  </a:lnTo>
                  <a:lnTo>
                    <a:pt x="1122454" y="1698115"/>
                  </a:lnTo>
                  <a:lnTo>
                    <a:pt x="1127407" y="1686425"/>
                  </a:lnTo>
                  <a:lnTo>
                    <a:pt x="1131637" y="1674588"/>
                  </a:lnTo>
                  <a:lnTo>
                    <a:pt x="1134061" y="1662382"/>
                  </a:lnTo>
                  <a:lnTo>
                    <a:pt x="1134688" y="1628035"/>
                  </a:lnTo>
                  <a:lnTo>
                    <a:pt x="1132474" y="1586356"/>
                  </a:lnTo>
                  <a:lnTo>
                    <a:pt x="1129617" y="1539697"/>
                  </a:lnTo>
                  <a:lnTo>
                    <a:pt x="1128318" y="1490411"/>
                  </a:lnTo>
                  <a:lnTo>
                    <a:pt x="1130773" y="1440853"/>
                  </a:lnTo>
                  <a:lnTo>
                    <a:pt x="1139182" y="1393375"/>
                  </a:lnTo>
                  <a:lnTo>
                    <a:pt x="1155743" y="1350330"/>
                  </a:lnTo>
                  <a:lnTo>
                    <a:pt x="1182655" y="1314073"/>
                  </a:lnTo>
                  <a:lnTo>
                    <a:pt x="1228205" y="1283644"/>
                  </a:lnTo>
                  <a:lnTo>
                    <a:pt x="1279845" y="1266576"/>
                  </a:lnTo>
                  <a:lnTo>
                    <a:pt x="1287527" y="1254368"/>
                  </a:lnTo>
                  <a:lnTo>
                    <a:pt x="1312242" y="1219080"/>
                  </a:lnTo>
                  <a:lnTo>
                    <a:pt x="1337142" y="1203774"/>
                  </a:lnTo>
                  <a:lnTo>
                    <a:pt x="1350050" y="1196739"/>
                  </a:lnTo>
                  <a:lnTo>
                    <a:pt x="1360838" y="1187415"/>
                  </a:lnTo>
                  <a:lnTo>
                    <a:pt x="1374899" y="1159977"/>
                  </a:lnTo>
                  <a:lnTo>
                    <a:pt x="1377229" y="1137065"/>
                  </a:lnTo>
                  <a:lnTo>
                    <a:pt x="1383512" y="1115579"/>
                  </a:lnTo>
                  <a:lnTo>
                    <a:pt x="1409433" y="1092422"/>
                  </a:lnTo>
                  <a:lnTo>
                    <a:pt x="1432279" y="1081496"/>
                  </a:lnTo>
                  <a:lnTo>
                    <a:pt x="1456738" y="1073914"/>
                  </a:lnTo>
                  <a:lnTo>
                    <a:pt x="1481841" y="1067670"/>
                  </a:lnTo>
                  <a:lnTo>
                    <a:pt x="1506622" y="1060757"/>
                  </a:lnTo>
                  <a:lnTo>
                    <a:pt x="1555218" y="1044925"/>
                  </a:lnTo>
                  <a:lnTo>
                    <a:pt x="1572722" y="1021801"/>
                  </a:lnTo>
                  <a:lnTo>
                    <a:pt x="1591096" y="999093"/>
                  </a:lnTo>
                  <a:lnTo>
                    <a:pt x="1607729" y="975553"/>
                  </a:lnTo>
                  <a:lnTo>
                    <a:pt x="1620011" y="949932"/>
                  </a:lnTo>
                  <a:lnTo>
                    <a:pt x="1631147" y="916068"/>
                  </a:lnTo>
                  <a:lnTo>
                    <a:pt x="1636991" y="900873"/>
                  </a:lnTo>
                  <a:lnTo>
                    <a:pt x="1646494" y="886459"/>
                  </a:lnTo>
                  <a:lnTo>
                    <a:pt x="1668606" y="854938"/>
                  </a:lnTo>
                  <a:lnTo>
                    <a:pt x="1665129" y="842791"/>
                  </a:lnTo>
                  <a:lnTo>
                    <a:pt x="1631741" y="782931"/>
                  </a:lnTo>
                  <a:lnTo>
                    <a:pt x="1582023" y="745364"/>
                  </a:lnTo>
                  <a:lnTo>
                    <a:pt x="1555218" y="728281"/>
                  </a:lnTo>
                  <a:lnTo>
                    <a:pt x="1547536" y="716072"/>
                  </a:lnTo>
                  <a:lnTo>
                    <a:pt x="1522820" y="680784"/>
                  </a:lnTo>
                  <a:lnTo>
                    <a:pt x="1497921" y="665479"/>
                  </a:lnTo>
                  <a:lnTo>
                    <a:pt x="1485013" y="658444"/>
                  </a:lnTo>
                  <a:lnTo>
                    <a:pt x="1474225" y="649120"/>
                  </a:lnTo>
                  <a:lnTo>
                    <a:pt x="1468361" y="638253"/>
                  </a:lnTo>
                  <a:lnTo>
                    <a:pt x="1465236" y="625956"/>
                  </a:lnTo>
                  <a:lnTo>
                    <a:pt x="1462556" y="613367"/>
                  </a:lnTo>
                  <a:lnTo>
                    <a:pt x="1458027" y="601624"/>
                  </a:lnTo>
                  <a:lnTo>
                    <a:pt x="1442964" y="577199"/>
                  </a:lnTo>
                  <a:lnTo>
                    <a:pt x="1426639" y="553526"/>
                  </a:lnTo>
                  <a:lnTo>
                    <a:pt x="1409811" y="530154"/>
                  </a:lnTo>
                  <a:lnTo>
                    <a:pt x="1393235" y="506631"/>
                  </a:lnTo>
                  <a:lnTo>
                    <a:pt x="1360838" y="459134"/>
                  </a:lnTo>
                  <a:lnTo>
                    <a:pt x="1356458" y="447342"/>
                  </a:lnTo>
                  <a:lnTo>
                    <a:pt x="1351859" y="435606"/>
                  </a:lnTo>
                  <a:lnTo>
                    <a:pt x="1347700" y="423759"/>
                  </a:lnTo>
                  <a:lnTo>
                    <a:pt x="1344640" y="411637"/>
                  </a:lnTo>
                  <a:lnTo>
                    <a:pt x="1340434" y="379959"/>
                  </a:lnTo>
                  <a:lnTo>
                    <a:pt x="1337915" y="348004"/>
                  </a:lnTo>
                  <a:lnTo>
                    <a:pt x="1334709" y="316200"/>
                  </a:lnTo>
                  <a:lnTo>
                    <a:pt x="1315946" y="259330"/>
                  </a:lnTo>
                  <a:lnTo>
                    <a:pt x="1272093" y="219593"/>
                  </a:lnTo>
                  <a:lnTo>
                    <a:pt x="1235691" y="200938"/>
                  </a:lnTo>
                  <a:lnTo>
                    <a:pt x="1211133" y="193636"/>
                  </a:lnTo>
                  <a:lnTo>
                    <a:pt x="1198854" y="189986"/>
                  </a:lnTo>
                  <a:lnTo>
                    <a:pt x="1165913" y="168374"/>
                  </a:lnTo>
                  <a:lnTo>
                    <a:pt x="1101665" y="142489"/>
                  </a:lnTo>
                  <a:lnTo>
                    <a:pt x="1066436" y="124457"/>
                  </a:lnTo>
                  <a:lnTo>
                    <a:pt x="1047922" y="110979"/>
                  </a:lnTo>
                  <a:lnTo>
                    <a:pt x="1051772" y="110645"/>
                  </a:lnTo>
                  <a:lnTo>
                    <a:pt x="1055784" y="111324"/>
                  </a:lnTo>
                  <a:lnTo>
                    <a:pt x="1053527" y="110570"/>
                  </a:lnTo>
                  <a:lnTo>
                    <a:pt x="1038567" y="105941"/>
                  </a:lnTo>
                  <a:lnTo>
                    <a:pt x="1004474" y="94993"/>
                  </a:lnTo>
                  <a:lnTo>
                    <a:pt x="991983" y="87484"/>
                  </a:lnTo>
                  <a:lnTo>
                    <a:pt x="979265" y="80248"/>
                  </a:lnTo>
                  <a:lnTo>
                    <a:pt x="967002" y="72468"/>
                  </a:lnTo>
                  <a:lnTo>
                    <a:pt x="955879" y="63328"/>
                  </a:lnTo>
                  <a:lnTo>
                    <a:pt x="947458" y="51427"/>
                  </a:lnTo>
                  <a:lnTo>
                    <a:pt x="941048" y="37725"/>
                  </a:lnTo>
                  <a:lnTo>
                    <a:pt x="933954" y="24950"/>
                  </a:lnTo>
                  <a:lnTo>
                    <a:pt x="923482" y="15831"/>
                  </a:lnTo>
                  <a:lnTo>
                    <a:pt x="906727" y="9746"/>
                  </a:lnTo>
                  <a:lnTo>
                    <a:pt x="887891" y="5365"/>
                  </a:lnTo>
                  <a:lnTo>
                    <a:pt x="870653" y="2259"/>
                  </a:lnTo>
                  <a:lnTo>
                    <a:pt x="858689" y="0"/>
                  </a:lnTo>
                  <a:close/>
                </a:path>
              </a:pathLst>
            </a:custGeom>
            <a:ln w="26217">
              <a:solidFill>
                <a:srgbClr val="2F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3101987" y="2107642"/>
              <a:ext cx="3467501" cy="2875210"/>
            </a:xfrm>
            <a:prstGeom prst="rect">
              <a:avLst/>
            </a:prstGeom>
          </p:spPr>
        </p:pic>
      </p:grpSp>
      <p:sp>
        <p:nvSpPr>
          <p:cNvPr id="6" name="object 6">
            <a:extLst>
              <a:ext uri="{C183D7F6-B498-43B3-948B-1728B52AA6E4}">
                <adec:decorative xmlns:adec="http://schemas.microsoft.com/office/drawing/2017/decorative" val="1"/>
              </a:ext>
            </a:extLst>
          </p:cNvPr>
          <p:cNvSpPr txBox="1"/>
          <p:nvPr/>
        </p:nvSpPr>
        <p:spPr>
          <a:xfrm>
            <a:off x="4440985" y="2141728"/>
            <a:ext cx="1359535"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Good</a:t>
            </a:r>
            <a:r>
              <a:rPr sz="1900" spc="50"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p:txBody>
      </p:sp>
      <p:sp>
        <p:nvSpPr>
          <p:cNvPr id="7" name="object 7"/>
          <p:cNvSpPr txBox="1">
            <a:spLocks noGrp="1"/>
          </p:cNvSpPr>
          <p:nvPr>
            <p:ph type="title" idx="4294967295"/>
          </p:nvPr>
        </p:nvSpPr>
        <p:spPr>
          <a:xfrm>
            <a:off x="1428253" y="4735461"/>
            <a:ext cx="6883400" cy="132588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4061460" marR="0" lvl="0" indent="0" defTabSz="914400" eaLnBrk="1" fontAlgn="auto" latinLnBrk="0" hangingPunct="1">
              <a:lnSpc>
                <a:spcPts val="2245"/>
              </a:lnSpc>
              <a:spcBef>
                <a:spcPts val="100"/>
              </a:spcBef>
              <a:spcAft>
                <a:spcPts val="0"/>
              </a:spcAft>
              <a:buClrTx/>
              <a:buSzTx/>
              <a:buFontTx/>
              <a:buNone/>
              <a:tabLst/>
              <a:defRPr/>
            </a:pPr>
            <a:r>
              <a:rPr kumimoji="0" lang="en-US" sz="1900" b="0" i="0" u="none" strike="noStrike" kern="0" cap="none" spc="0" normalizeH="0" baseline="0" noProof="0" dirty="0">
                <a:ln>
                  <a:noFill/>
                </a:ln>
                <a:solidFill>
                  <a:sysClr val="windowText" lastClr="000000"/>
                </a:solidFill>
                <a:effectLst/>
                <a:uLnTx/>
                <a:uFillTx/>
                <a:latin typeface="Times New Roman"/>
                <a:cs typeface="Times New Roman"/>
              </a:rPr>
              <a:t>All</a:t>
            </a:r>
            <a:r>
              <a:rPr kumimoji="0" lang="en-US" sz="19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900" b="0" i="0" u="none" strike="noStrike" kern="0" cap="none" spc="-10" normalizeH="0" baseline="0" noProof="0" dirty="0">
                <a:ln>
                  <a:noFill/>
                </a:ln>
                <a:solidFill>
                  <a:sysClr val="windowText" lastClr="000000"/>
                </a:solidFill>
                <a:effectLst/>
                <a:uLnTx/>
                <a:uFillTx/>
                <a:latin typeface="Times New Roman"/>
                <a:cs typeface="Times New Roman"/>
              </a:rPr>
              <a:t>models</a:t>
            </a:r>
            <a:endParaRPr kumimoji="0" lang="en-US" sz="1900" b="0" i="0" u="none" strike="noStrike" kern="0" cap="none" spc="0" normalizeH="0" baseline="0" noProof="0" dirty="0">
              <a:ln>
                <a:noFill/>
              </a:ln>
              <a:solidFill>
                <a:sysClr val="windowText" lastClr="000000"/>
              </a:solidFill>
              <a:effectLst/>
              <a:uLnTx/>
              <a:uFillTx/>
              <a:latin typeface="Times New Roman"/>
              <a:cs typeface="Times New Roman"/>
            </a:endParaRPr>
          </a:p>
          <a:p>
            <a:pPr marL="1386205" marR="0" lvl="0" indent="0" defTabSz="914400" eaLnBrk="1" fontAlgn="auto" latinLnBrk="0" hangingPunct="1">
              <a:lnSpc>
                <a:spcPts val="2245"/>
              </a:lnSpc>
              <a:spcBef>
                <a:spcPts val="0"/>
              </a:spcBef>
              <a:spcAft>
                <a:spcPts val="0"/>
              </a:spcAft>
              <a:buClrTx/>
              <a:buSzTx/>
              <a:buFontTx/>
              <a:buNone/>
              <a:tabLst/>
              <a:defRPr/>
            </a:pPr>
            <a:r>
              <a:rPr kumimoji="0" lang="en-US" sz="1900" b="0" i="0" u="none" strike="noStrike" kern="0" cap="none" spc="0" normalizeH="0" baseline="0" noProof="0" dirty="0">
                <a:ln>
                  <a:noFill/>
                </a:ln>
                <a:solidFill>
                  <a:sysClr val="windowText" lastClr="000000"/>
                </a:solidFill>
                <a:effectLst/>
                <a:uLnTx/>
                <a:uFillTx/>
                <a:latin typeface="Times New Roman"/>
                <a:cs typeface="Times New Roman"/>
              </a:rPr>
              <a:t>Simple</a:t>
            </a:r>
            <a:r>
              <a:rPr kumimoji="0" lang="en-US" sz="19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lang="en-US" sz="1900" b="0" i="0" u="none" strike="noStrike" kern="0" cap="none" spc="-10" normalizeH="0" baseline="0" noProof="0" dirty="0">
                <a:ln>
                  <a:noFill/>
                </a:ln>
                <a:solidFill>
                  <a:sysClr val="windowText" lastClr="000000"/>
                </a:solidFill>
                <a:effectLst/>
                <a:uLnTx/>
                <a:uFillTx/>
                <a:latin typeface="Times New Roman"/>
                <a:cs typeface="Times New Roman"/>
              </a:rPr>
              <a:t>Models</a:t>
            </a:r>
            <a:endParaRPr kumimoji="0" lang="en-US" sz="1900" b="0" i="0" u="none" strike="noStrike" kern="0" cap="none" spc="0" normalizeH="0" baseline="0" noProof="0" dirty="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ysClr val="windowText" lastClr="000000"/>
              </a:solidFill>
              <a:effectLst/>
              <a:uLnTx/>
              <a:uFillTx/>
              <a:latin typeface="Times New Roman"/>
              <a:cs typeface="Times New Roman"/>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Times New Roman"/>
                <a:cs typeface="Times New Roman"/>
              </a:rPr>
              <a:t>If</a:t>
            </a:r>
            <a:r>
              <a:rPr kumimoji="0" lang="en-US" sz="22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lang="en-US" sz="2200" b="0" i="0" u="none" strike="noStrike" kern="0" cap="none" spc="0" normalizeH="0" baseline="0" noProof="0" dirty="0">
                <a:ln>
                  <a:noFill/>
                </a:ln>
                <a:solidFill>
                  <a:sysClr val="windowText" lastClr="000000"/>
                </a:solidFill>
                <a:effectLst/>
                <a:uLnTx/>
                <a:uFillTx/>
                <a:latin typeface="Times New Roman"/>
                <a:cs typeface="Times New Roman"/>
              </a:rPr>
              <a:t>there</a:t>
            </a:r>
            <a:r>
              <a:rPr kumimoji="0" lang="en-US" sz="22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lang="en-US" sz="2200" b="0" i="0" u="none" strike="noStrike" kern="0" cap="none" spc="0" normalizeH="0" baseline="0" noProof="0" dirty="0">
                <a:ln>
                  <a:noFill/>
                </a:ln>
                <a:solidFill>
                  <a:sysClr val="windowText" lastClr="000000"/>
                </a:solidFill>
                <a:effectLst/>
                <a:uLnTx/>
                <a:uFillTx/>
                <a:latin typeface="Times New Roman"/>
                <a:cs typeface="Times New Roman"/>
              </a:rPr>
              <a:t>are</a:t>
            </a:r>
            <a:r>
              <a:rPr kumimoji="0" lang="en-US" sz="22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lang="en-US" sz="2200" b="0" i="0" u="none" strike="noStrike" kern="0" cap="none" spc="0" normalizeH="0" baseline="0" noProof="0" dirty="0">
                <a:ln>
                  <a:noFill/>
                </a:ln>
                <a:solidFill>
                  <a:sysClr val="windowText" lastClr="000000"/>
                </a:solidFill>
                <a:effectLst/>
                <a:uLnTx/>
                <a:uFillTx/>
                <a:latin typeface="Times New Roman"/>
                <a:cs typeface="Times New Roman"/>
              </a:rPr>
              <a:t>large</a:t>
            </a:r>
            <a:r>
              <a:rPr kumimoji="0" lang="en-US" sz="22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lang="en-US" sz="2200" b="0" i="0" u="none" strike="noStrike" kern="0" cap="none" spc="0" normalizeH="0" baseline="0" noProof="0" dirty="0">
                <a:ln>
                  <a:noFill/>
                </a:ln>
                <a:solidFill>
                  <a:sysClr val="windowText" lastClr="000000"/>
                </a:solidFill>
                <a:effectLst/>
                <a:uLnTx/>
                <a:uFillTx/>
                <a:latin typeface="Times New Roman"/>
                <a:cs typeface="Times New Roman"/>
              </a:rPr>
              <a:t>Rashomon</a:t>
            </a:r>
            <a:r>
              <a:rPr kumimoji="0" lang="en-US" sz="2200" b="0" i="0" u="none" strike="noStrike" kern="0" cap="none" spc="75" normalizeH="0" baseline="0" noProof="0" dirty="0">
                <a:ln>
                  <a:noFill/>
                </a:ln>
                <a:solidFill>
                  <a:sysClr val="windowText" lastClr="000000"/>
                </a:solidFill>
                <a:effectLst/>
                <a:uLnTx/>
                <a:uFillTx/>
                <a:latin typeface="Times New Roman"/>
                <a:cs typeface="Times New Roman"/>
              </a:rPr>
              <a:t> </a:t>
            </a:r>
            <a:r>
              <a:rPr kumimoji="0" lang="en-US" sz="2200" b="0" i="0" u="none" strike="noStrike" kern="0" cap="none" spc="0" normalizeH="0" baseline="0" noProof="0" dirty="0">
                <a:ln>
                  <a:noFill/>
                </a:ln>
                <a:solidFill>
                  <a:sysClr val="windowText" lastClr="000000"/>
                </a:solidFill>
                <a:effectLst/>
                <a:uLnTx/>
                <a:uFillTx/>
                <a:latin typeface="Times New Roman"/>
                <a:cs typeface="Times New Roman"/>
              </a:rPr>
              <a:t>sets,</a:t>
            </a:r>
            <a:r>
              <a:rPr kumimoji="0" lang="en-US" sz="22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lang="en-US" sz="2200" b="0" i="0" u="none" strike="noStrike" kern="0" cap="none" spc="0" normalizeH="0" baseline="0" noProof="0" dirty="0">
                <a:ln>
                  <a:noFill/>
                </a:ln>
                <a:solidFill>
                  <a:sysClr val="windowText" lastClr="000000"/>
                </a:solidFill>
                <a:effectLst/>
                <a:uLnTx/>
                <a:uFillTx/>
                <a:latin typeface="Times New Roman"/>
                <a:cs typeface="Times New Roman"/>
              </a:rPr>
              <a:t>let</a:t>
            </a:r>
            <a:r>
              <a:rPr kumimoji="0" lang="en-US" sz="22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lang="en-US" sz="2200" b="0" i="0" u="none" strike="noStrike" kern="0" cap="none" spc="0" normalizeH="0" baseline="0" noProof="0" dirty="0">
                <a:ln>
                  <a:noFill/>
                </a:ln>
                <a:solidFill>
                  <a:sysClr val="windowText" lastClr="000000"/>
                </a:solidFill>
                <a:effectLst/>
                <a:uLnTx/>
                <a:uFillTx/>
                <a:latin typeface="Times New Roman"/>
                <a:cs typeface="Times New Roman"/>
              </a:rPr>
              <a:t>domain</a:t>
            </a:r>
            <a:r>
              <a:rPr kumimoji="0" lang="en-US" sz="2200" b="0" i="0" u="none" strike="noStrike" kern="0" cap="none" spc="75" normalizeH="0" baseline="0" noProof="0" dirty="0">
                <a:ln>
                  <a:noFill/>
                </a:ln>
                <a:solidFill>
                  <a:sysClr val="windowText" lastClr="000000"/>
                </a:solidFill>
                <a:effectLst/>
                <a:uLnTx/>
                <a:uFillTx/>
                <a:latin typeface="Times New Roman"/>
                <a:cs typeface="Times New Roman"/>
              </a:rPr>
              <a:t> </a:t>
            </a:r>
            <a:r>
              <a:rPr kumimoji="0" lang="en-US" sz="2200" b="0" i="0" u="none" strike="noStrike" kern="0" cap="none" spc="0" normalizeH="0" baseline="0" noProof="0" dirty="0">
                <a:ln>
                  <a:noFill/>
                </a:ln>
                <a:solidFill>
                  <a:sysClr val="windowText" lastClr="000000"/>
                </a:solidFill>
                <a:effectLst/>
                <a:uLnTx/>
                <a:uFillTx/>
                <a:latin typeface="Times New Roman"/>
                <a:cs typeface="Times New Roman"/>
              </a:rPr>
              <a:t>experts</a:t>
            </a:r>
            <a:r>
              <a:rPr kumimoji="0" lang="en-US" sz="2200" b="0" i="0" u="none" strike="noStrike" kern="0" cap="none" spc="70" normalizeH="0" baseline="0" noProof="0" dirty="0">
                <a:ln>
                  <a:noFill/>
                </a:ln>
                <a:solidFill>
                  <a:sysClr val="windowText" lastClr="000000"/>
                </a:solidFill>
                <a:effectLst/>
                <a:uLnTx/>
                <a:uFillTx/>
                <a:latin typeface="Times New Roman"/>
                <a:cs typeface="Times New Roman"/>
              </a:rPr>
              <a:t> </a:t>
            </a:r>
            <a:r>
              <a:rPr kumimoji="0" lang="en-US" sz="2200" b="0" i="0" u="none" strike="noStrike" kern="0" cap="none" spc="-10" normalizeH="0" baseline="0" noProof="0" dirty="0">
                <a:ln>
                  <a:noFill/>
                </a:ln>
                <a:solidFill>
                  <a:sysClr val="windowText" lastClr="000000"/>
                </a:solidFill>
                <a:effectLst/>
                <a:uLnTx/>
                <a:uFillTx/>
                <a:latin typeface="Times New Roman"/>
                <a:cs typeface="Times New Roman"/>
              </a:rPr>
              <a:t>choose!</a:t>
            </a:r>
            <a:endParaRPr kumimoji="0" lang="en-US" sz="2200" b="0" i="0" u="none" strike="noStrike" kern="0" cap="none" spc="0" normalizeH="0" baseline="0" noProof="0" dirty="0">
              <a:ln>
                <a:noFill/>
              </a:ln>
              <a:solidFill>
                <a:sysClr val="windowText" lastClr="000000"/>
              </a:solidFill>
              <a:effectLst/>
              <a:uLnTx/>
              <a:uFillTx/>
              <a:latin typeface="Times New Roman"/>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6615" rIns="0" bIns="0" rtlCol="0">
            <a:spAutoFit/>
          </a:bodyPr>
          <a:lstStyle/>
          <a:p>
            <a:pPr marL="2374265">
              <a:lnSpc>
                <a:spcPct val="100000"/>
              </a:lnSpc>
              <a:spcBef>
                <a:spcPts val="100"/>
              </a:spcBef>
            </a:pPr>
            <a:r>
              <a:rPr sz="2600" i="1" dirty="0">
                <a:latin typeface="Monotype Corsiva"/>
                <a:cs typeface="Monotype Corsiva"/>
              </a:rPr>
              <a:t>A</a:t>
            </a:r>
            <a:r>
              <a:rPr sz="2600" i="1" spc="-90" dirty="0">
                <a:latin typeface="Monotype Corsiva"/>
                <a:cs typeface="Monotype Corsiva"/>
              </a:rPr>
              <a:t> </a:t>
            </a:r>
            <a:r>
              <a:rPr sz="2600" i="1" dirty="0">
                <a:latin typeface="Monotype Corsiva"/>
                <a:cs typeface="Monotype Corsiva"/>
              </a:rPr>
              <a:t>New</a:t>
            </a:r>
            <a:r>
              <a:rPr sz="2600" i="1" spc="-85" dirty="0">
                <a:latin typeface="Monotype Corsiva"/>
                <a:cs typeface="Monotype Corsiva"/>
              </a:rPr>
              <a:t> </a:t>
            </a:r>
            <a:r>
              <a:rPr sz="2600" i="1" spc="-10" dirty="0">
                <a:latin typeface="Monotype Corsiva"/>
                <a:cs typeface="Monotype Corsiva"/>
              </a:rPr>
              <a:t>Paradigm</a:t>
            </a:r>
            <a:r>
              <a:rPr sz="2600" i="1" spc="-80" dirty="0">
                <a:latin typeface="Monotype Corsiva"/>
                <a:cs typeface="Monotype Corsiva"/>
              </a:rPr>
              <a:t> </a:t>
            </a:r>
            <a:r>
              <a:rPr sz="2600" i="1" dirty="0">
                <a:latin typeface="Monotype Corsiva"/>
                <a:cs typeface="Monotype Corsiva"/>
              </a:rPr>
              <a:t>of</a:t>
            </a:r>
            <a:r>
              <a:rPr sz="2600" i="1" spc="-70" dirty="0">
                <a:latin typeface="Monotype Corsiva"/>
                <a:cs typeface="Monotype Corsiva"/>
              </a:rPr>
              <a:t> </a:t>
            </a:r>
            <a:r>
              <a:rPr sz="2600" i="1" dirty="0">
                <a:latin typeface="Monotype Corsiva"/>
                <a:cs typeface="Monotype Corsiva"/>
              </a:rPr>
              <a:t>Machine</a:t>
            </a:r>
            <a:r>
              <a:rPr sz="2600" i="1" spc="-65" dirty="0">
                <a:latin typeface="Monotype Corsiva"/>
                <a:cs typeface="Monotype Corsiva"/>
              </a:rPr>
              <a:t> </a:t>
            </a:r>
            <a:r>
              <a:rPr sz="2600" i="1" spc="-10" dirty="0">
                <a:latin typeface="Monotype Corsiva"/>
                <a:cs typeface="Monotype Corsiva"/>
              </a:rPr>
              <a:t>Learning</a:t>
            </a:r>
            <a:endParaRPr sz="2600" dirty="0">
              <a:latin typeface="Monotype Corsiva"/>
              <a:cs typeface="Monotype Corsiva"/>
            </a:endParaRPr>
          </a:p>
        </p:txBody>
      </p:sp>
      <p:sp>
        <p:nvSpPr>
          <p:cNvPr id="3" name="object 3"/>
          <p:cNvSpPr txBox="1"/>
          <p:nvPr/>
        </p:nvSpPr>
        <p:spPr>
          <a:xfrm>
            <a:off x="1600725" y="3746500"/>
            <a:ext cx="142811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Times New Roman"/>
                <a:cs typeface="Times New Roman"/>
              </a:rPr>
              <a:t>Training</a:t>
            </a:r>
            <a:r>
              <a:rPr sz="2200" spc="30" dirty="0">
                <a:latin typeface="Times New Roman"/>
                <a:cs typeface="Times New Roman"/>
              </a:rPr>
              <a:t> </a:t>
            </a:r>
            <a:r>
              <a:rPr sz="2200" spc="-25" dirty="0">
                <a:latin typeface="Times New Roman"/>
                <a:cs typeface="Times New Roman"/>
              </a:rPr>
              <a:t>Set</a:t>
            </a:r>
            <a:endParaRPr sz="2200">
              <a:latin typeface="Times New Roman"/>
              <a:cs typeface="Times New Roman"/>
            </a:endParaRPr>
          </a:p>
        </p:txBody>
      </p:sp>
      <p:grpSp>
        <p:nvGrpSpPr>
          <p:cNvPr id="4" name="object 4">
            <a:extLst>
              <a:ext uri="{C183D7F6-B498-43B3-948B-1728B52AA6E4}">
                <adec:decorative xmlns:adec="http://schemas.microsoft.com/office/drawing/2017/decorative" val="1"/>
              </a:ext>
            </a:extLst>
          </p:cNvPr>
          <p:cNvGrpSpPr/>
          <p:nvPr/>
        </p:nvGrpSpPr>
        <p:grpSpPr>
          <a:xfrm>
            <a:off x="3179492" y="3891189"/>
            <a:ext cx="631825" cy="108585"/>
            <a:chOff x="3179492" y="3891189"/>
            <a:chExt cx="631825" cy="108585"/>
          </a:xfrm>
        </p:grpSpPr>
        <p:sp>
          <p:nvSpPr>
            <p:cNvPr id="5" name="object 5"/>
            <p:cNvSpPr/>
            <p:nvPr/>
          </p:nvSpPr>
          <p:spPr>
            <a:xfrm>
              <a:off x="3184573" y="3896274"/>
              <a:ext cx="621665" cy="98425"/>
            </a:xfrm>
            <a:custGeom>
              <a:avLst/>
              <a:gdLst/>
              <a:ahLst/>
              <a:cxnLst/>
              <a:rect l="l" t="t" r="r" b="b"/>
              <a:pathLst>
                <a:path w="621664" h="98425">
                  <a:moveTo>
                    <a:pt x="572198" y="0"/>
                  </a:moveTo>
                  <a:lnTo>
                    <a:pt x="572198" y="24511"/>
                  </a:lnTo>
                  <a:lnTo>
                    <a:pt x="0" y="24511"/>
                  </a:lnTo>
                  <a:lnTo>
                    <a:pt x="0" y="73545"/>
                  </a:lnTo>
                  <a:lnTo>
                    <a:pt x="572198" y="73545"/>
                  </a:lnTo>
                  <a:lnTo>
                    <a:pt x="572198" y="98056"/>
                  </a:lnTo>
                  <a:lnTo>
                    <a:pt x="621233" y="49034"/>
                  </a:lnTo>
                  <a:lnTo>
                    <a:pt x="572198" y="0"/>
                  </a:lnTo>
                  <a:close/>
                </a:path>
              </a:pathLst>
            </a:custGeom>
            <a:solidFill>
              <a:srgbClr val="000000"/>
            </a:solidFill>
          </p:spPr>
          <p:txBody>
            <a:bodyPr wrap="square" lIns="0" tIns="0" rIns="0" bIns="0" rtlCol="0"/>
            <a:lstStyle/>
            <a:p>
              <a:endParaRPr/>
            </a:p>
          </p:txBody>
        </p:sp>
        <p:sp>
          <p:nvSpPr>
            <p:cNvPr id="6" name="object 6"/>
            <p:cNvSpPr/>
            <p:nvPr/>
          </p:nvSpPr>
          <p:spPr>
            <a:xfrm>
              <a:off x="3184573" y="3896269"/>
              <a:ext cx="621665" cy="98425"/>
            </a:xfrm>
            <a:custGeom>
              <a:avLst/>
              <a:gdLst/>
              <a:ahLst/>
              <a:cxnLst/>
              <a:rect l="l" t="t" r="r" b="b"/>
              <a:pathLst>
                <a:path w="621664" h="98425">
                  <a:moveTo>
                    <a:pt x="0" y="24519"/>
                  </a:moveTo>
                  <a:lnTo>
                    <a:pt x="572275" y="24519"/>
                  </a:lnTo>
                  <a:lnTo>
                    <a:pt x="572275" y="0"/>
                  </a:lnTo>
                  <a:lnTo>
                    <a:pt x="621315" y="49039"/>
                  </a:lnTo>
                  <a:lnTo>
                    <a:pt x="572275" y="98078"/>
                  </a:lnTo>
                  <a:lnTo>
                    <a:pt x="572275" y="73558"/>
                  </a:lnTo>
                  <a:lnTo>
                    <a:pt x="0" y="73558"/>
                  </a:lnTo>
                  <a:lnTo>
                    <a:pt x="0" y="24519"/>
                  </a:lnTo>
                  <a:close/>
                </a:path>
              </a:pathLst>
            </a:custGeom>
            <a:ln w="10161">
              <a:solidFill>
                <a:srgbClr val="000000"/>
              </a:solidFill>
            </a:ln>
          </p:spPr>
          <p:txBody>
            <a:bodyPr wrap="square" lIns="0" tIns="0" rIns="0" bIns="0" rtlCol="0"/>
            <a:lstStyle/>
            <a:p>
              <a:endParaRPr/>
            </a:p>
          </p:txBody>
        </p:sp>
      </p:grpSp>
      <p:grpSp>
        <p:nvGrpSpPr>
          <p:cNvPr id="7" name="object 7">
            <a:extLst>
              <a:ext uri="{C183D7F6-B498-43B3-948B-1728B52AA6E4}">
                <adec:decorative xmlns:adec="http://schemas.microsoft.com/office/drawing/2017/decorative" val="1"/>
              </a:ext>
            </a:extLst>
          </p:cNvPr>
          <p:cNvGrpSpPr/>
          <p:nvPr/>
        </p:nvGrpSpPr>
        <p:grpSpPr>
          <a:xfrm>
            <a:off x="5190578" y="3879164"/>
            <a:ext cx="631825" cy="108585"/>
            <a:chOff x="5190578" y="3879164"/>
            <a:chExt cx="631825" cy="108585"/>
          </a:xfrm>
        </p:grpSpPr>
        <p:sp>
          <p:nvSpPr>
            <p:cNvPr id="8" name="object 8"/>
            <p:cNvSpPr/>
            <p:nvPr/>
          </p:nvSpPr>
          <p:spPr>
            <a:xfrm>
              <a:off x="5195658" y="3884250"/>
              <a:ext cx="621665" cy="98425"/>
            </a:xfrm>
            <a:custGeom>
              <a:avLst/>
              <a:gdLst/>
              <a:ahLst/>
              <a:cxnLst/>
              <a:rect l="l" t="t" r="r" b="b"/>
              <a:pathLst>
                <a:path w="621664" h="98425">
                  <a:moveTo>
                    <a:pt x="572211" y="0"/>
                  </a:moveTo>
                  <a:lnTo>
                    <a:pt x="572211" y="24511"/>
                  </a:lnTo>
                  <a:lnTo>
                    <a:pt x="0" y="24511"/>
                  </a:lnTo>
                  <a:lnTo>
                    <a:pt x="0" y="73545"/>
                  </a:lnTo>
                  <a:lnTo>
                    <a:pt x="572211" y="73545"/>
                  </a:lnTo>
                  <a:lnTo>
                    <a:pt x="572211" y="98056"/>
                  </a:lnTo>
                  <a:lnTo>
                    <a:pt x="621233" y="49034"/>
                  </a:lnTo>
                  <a:lnTo>
                    <a:pt x="572211" y="0"/>
                  </a:lnTo>
                  <a:close/>
                </a:path>
              </a:pathLst>
            </a:custGeom>
            <a:solidFill>
              <a:srgbClr val="000000"/>
            </a:solidFill>
          </p:spPr>
          <p:txBody>
            <a:bodyPr wrap="square" lIns="0" tIns="0" rIns="0" bIns="0" rtlCol="0"/>
            <a:lstStyle/>
            <a:p>
              <a:endParaRPr/>
            </a:p>
          </p:txBody>
        </p:sp>
        <p:sp>
          <p:nvSpPr>
            <p:cNvPr id="9" name="object 9"/>
            <p:cNvSpPr/>
            <p:nvPr/>
          </p:nvSpPr>
          <p:spPr>
            <a:xfrm>
              <a:off x="5195658" y="3884245"/>
              <a:ext cx="621665" cy="98425"/>
            </a:xfrm>
            <a:custGeom>
              <a:avLst/>
              <a:gdLst/>
              <a:ahLst/>
              <a:cxnLst/>
              <a:rect l="l" t="t" r="r" b="b"/>
              <a:pathLst>
                <a:path w="621664" h="98425">
                  <a:moveTo>
                    <a:pt x="0" y="24519"/>
                  </a:moveTo>
                  <a:lnTo>
                    <a:pt x="572275" y="24519"/>
                  </a:lnTo>
                  <a:lnTo>
                    <a:pt x="572275" y="0"/>
                  </a:lnTo>
                  <a:lnTo>
                    <a:pt x="621315" y="49039"/>
                  </a:lnTo>
                  <a:lnTo>
                    <a:pt x="572275" y="98078"/>
                  </a:lnTo>
                  <a:lnTo>
                    <a:pt x="572275" y="73558"/>
                  </a:lnTo>
                  <a:lnTo>
                    <a:pt x="0" y="73558"/>
                  </a:lnTo>
                  <a:lnTo>
                    <a:pt x="0" y="24519"/>
                  </a:lnTo>
                  <a:close/>
                </a:path>
              </a:pathLst>
            </a:custGeom>
            <a:ln w="10161">
              <a:solidFill>
                <a:srgbClr val="000000"/>
              </a:solidFill>
            </a:ln>
          </p:spPr>
          <p:txBody>
            <a:bodyPr wrap="square" lIns="0" tIns="0" rIns="0" bIns="0" rtlCol="0"/>
            <a:lstStyle/>
            <a:p>
              <a:endParaRPr/>
            </a:p>
          </p:txBody>
        </p:sp>
      </p:grpSp>
      <p:sp>
        <p:nvSpPr>
          <p:cNvPr id="10" name="object 10"/>
          <p:cNvSpPr txBox="1"/>
          <p:nvPr/>
        </p:nvSpPr>
        <p:spPr>
          <a:xfrm>
            <a:off x="3312181" y="3536569"/>
            <a:ext cx="2578100" cy="930275"/>
          </a:xfrm>
          <a:prstGeom prst="rect">
            <a:avLst/>
          </a:prstGeom>
        </p:spPr>
        <p:txBody>
          <a:bodyPr vert="horz" wrap="square" lIns="0" tIns="201295" rIns="0" bIns="0" rtlCol="0">
            <a:spAutoFit/>
          </a:bodyPr>
          <a:lstStyle/>
          <a:p>
            <a:pPr marL="612140">
              <a:lnSpc>
                <a:spcPct val="100000"/>
              </a:lnSpc>
              <a:spcBef>
                <a:spcPts val="1585"/>
              </a:spcBef>
            </a:pPr>
            <a:r>
              <a:rPr sz="2200" spc="-10" dirty="0">
                <a:latin typeface="Times New Roman"/>
                <a:cs typeface="Times New Roman"/>
              </a:rPr>
              <a:t>Algorithm</a:t>
            </a:r>
            <a:endParaRPr sz="2200">
              <a:latin typeface="Times New Roman"/>
              <a:cs typeface="Times New Roman"/>
            </a:endParaRPr>
          </a:p>
          <a:p>
            <a:pPr marL="12700">
              <a:lnSpc>
                <a:spcPct val="100000"/>
              </a:lnSpc>
              <a:spcBef>
                <a:spcPts val="1080"/>
              </a:spcBef>
            </a:pPr>
            <a:r>
              <a:rPr sz="1600" dirty="0">
                <a:latin typeface="Times New Roman"/>
                <a:cs typeface="Times New Roman"/>
              </a:rPr>
              <a:t>achieve</a:t>
            </a:r>
            <a:r>
              <a:rPr sz="1600" spc="-20" dirty="0">
                <a:latin typeface="Times New Roman"/>
                <a:cs typeface="Times New Roman"/>
              </a:rPr>
              <a:t> </a:t>
            </a:r>
            <a:r>
              <a:rPr sz="1600" dirty="0">
                <a:latin typeface="Times New Roman"/>
                <a:cs typeface="Times New Roman"/>
              </a:rPr>
              <a:t>low</a:t>
            </a:r>
            <a:r>
              <a:rPr sz="1600" spc="-10" dirty="0">
                <a:latin typeface="Times New Roman"/>
                <a:cs typeface="Times New Roman"/>
              </a:rPr>
              <a:t> </a:t>
            </a:r>
            <a:r>
              <a:rPr sz="1600" dirty="0">
                <a:latin typeface="Times New Roman"/>
                <a:cs typeface="Times New Roman"/>
              </a:rPr>
              <a:t>loss</a:t>
            </a:r>
            <a:r>
              <a:rPr sz="1600" spc="-10" dirty="0">
                <a:latin typeface="Times New Roman"/>
                <a:cs typeface="Times New Roman"/>
              </a:rPr>
              <a:t> </a:t>
            </a:r>
            <a:r>
              <a:rPr sz="1600" dirty="0">
                <a:latin typeface="Times New Roman"/>
                <a:cs typeface="Times New Roman"/>
              </a:rPr>
              <a:t>on</a:t>
            </a:r>
            <a:r>
              <a:rPr sz="1600" spc="-10" dirty="0">
                <a:latin typeface="Times New Roman"/>
                <a:cs typeface="Times New Roman"/>
              </a:rPr>
              <a:t> </a:t>
            </a:r>
            <a:r>
              <a:rPr sz="1600" dirty="0">
                <a:latin typeface="Times New Roman"/>
                <a:cs typeface="Times New Roman"/>
              </a:rPr>
              <a:t>training</a:t>
            </a:r>
            <a:r>
              <a:rPr sz="1600" spc="-5" dirty="0">
                <a:latin typeface="Times New Roman"/>
                <a:cs typeface="Times New Roman"/>
              </a:rPr>
              <a:t> </a:t>
            </a:r>
            <a:r>
              <a:rPr sz="1600" spc="-25" dirty="0">
                <a:latin typeface="Times New Roman"/>
                <a:cs typeface="Times New Roman"/>
              </a:rPr>
              <a:t>set</a:t>
            </a:r>
            <a:endParaRPr sz="1600">
              <a:latin typeface="Times New Roman"/>
              <a:cs typeface="Times New Roman"/>
            </a:endParaRPr>
          </a:p>
        </p:txBody>
      </p:sp>
      <p:sp>
        <p:nvSpPr>
          <p:cNvPr id="11" name="object 11"/>
          <p:cNvSpPr txBox="1"/>
          <p:nvPr/>
        </p:nvSpPr>
        <p:spPr>
          <a:xfrm>
            <a:off x="5926264" y="3709923"/>
            <a:ext cx="283273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Times New Roman"/>
                <a:cs typeface="Times New Roman"/>
              </a:rPr>
              <a:t>Many</a:t>
            </a:r>
            <a:r>
              <a:rPr sz="2200" spc="114" dirty="0">
                <a:latin typeface="Times New Roman"/>
                <a:cs typeface="Times New Roman"/>
              </a:rPr>
              <a:t> </a:t>
            </a:r>
            <a:r>
              <a:rPr sz="2200" dirty="0">
                <a:latin typeface="Times New Roman"/>
                <a:cs typeface="Times New Roman"/>
              </a:rPr>
              <a:t>Predictive</a:t>
            </a:r>
            <a:r>
              <a:rPr sz="2200" spc="110" dirty="0">
                <a:latin typeface="Times New Roman"/>
                <a:cs typeface="Times New Roman"/>
              </a:rPr>
              <a:t> </a:t>
            </a:r>
            <a:r>
              <a:rPr sz="2200" spc="-10" dirty="0">
                <a:latin typeface="Times New Roman"/>
                <a:cs typeface="Times New Roman"/>
              </a:rPr>
              <a:t>Models</a:t>
            </a:r>
            <a:endParaRPr sz="2200">
              <a:latin typeface="Times New Roman"/>
              <a:cs typeface="Times New Roman"/>
            </a:endParaRPr>
          </a:p>
        </p:txBody>
      </p:sp>
      <p:grpSp>
        <p:nvGrpSpPr>
          <p:cNvPr id="12" name="object 12">
            <a:extLst>
              <a:ext uri="{C183D7F6-B498-43B3-948B-1728B52AA6E4}">
                <adec:decorative xmlns:adec="http://schemas.microsoft.com/office/drawing/2017/decorative" val="1"/>
              </a:ext>
            </a:extLst>
          </p:cNvPr>
          <p:cNvGrpSpPr/>
          <p:nvPr/>
        </p:nvGrpSpPr>
        <p:grpSpPr>
          <a:xfrm>
            <a:off x="7225417" y="1459239"/>
            <a:ext cx="1593215" cy="1355090"/>
            <a:chOff x="7225417" y="1459239"/>
            <a:chExt cx="1593215" cy="1355090"/>
          </a:xfrm>
        </p:grpSpPr>
        <p:pic>
          <p:nvPicPr>
            <p:cNvPr id="13" name="object 13"/>
            <p:cNvPicPr/>
            <p:nvPr/>
          </p:nvPicPr>
          <p:blipFill>
            <a:blip r:embed="rId2" cstate="print"/>
            <a:stretch>
              <a:fillRect/>
            </a:stretch>
          </p:blipFill>
          <p:spPr>
            <a:xfrm>
              <a:off x="7751792" y="1459239"/>
              <a:ext cx="883190" cy="575833"/>
            </a:xfrm>
            <a:prstGeom prst="rect">
              <a:avLst/>
            </a:prstGeom>
          </p:spPr>
        </p:pic>
        <p:pic>
          <p:nvPicPr>
            <p:cNvPr id="14" name="object 14"/>
            <p:cNvPicPr/>
            <p:nvPr/>
          </p:nvPicPr>
          <p:blipFill>
            <a:blip r:embed="rId3" cstate="print"/>
            <a:stretch>
              <a:fillRect/>
            </a:stretch>
          </p:blipFill>
          <p:spPr>
            <a:xfrm>
              <a:off x="7873951" y="2079155"/>
              <a:ext cx="944426" cy="731752"/>
            </a:xfrm>
            <a:prstGeom prst="rect">
              <a:avLst/>
            </a:prstGeom>
          </p:spPr>
        </p:pic>
        <p:pic>
          <p:nvPicPr>
            <p:cNvPr id="15" name="object 15"/>
            <p:cNvPicPr/>
            <p:nvPr/>
          </p:nvPicPr>
          <p:blipFill>
            <a:blip r:embed="rId4" cstate="print"/>
            <a:stretch>
              <a:fillRect/>
            </a:stretch>
          </p:blipFill>
          <p:spPr>
            <a:xfrm>
              <a:off x="7225417" y="2156053"/>
              <a:ext cx="611536" cy="658183"/>
            </a:xfrm>
            <a:prstGeom prst="rect">
              <a:avLst/>
            </a:prstGeom>
          </p:spPr>
        </p:pic>
      </p:grpSp>
      <p:grpSp>
        <p:nvGrpSpPr>
          <p:cNvPr id="16" name="object 16">
            <a:extLst>
              <a:ext uri="{C183D7F6-B498-43B3-948B-1728B52AA6E4}">
                <adec:decorative xmlns:adec="http://schemas.microsoft.com/office/drawing/2017/decorative" val="1"/>
              </a:ext>
            </a:extLst>
          </p:cNvPr>
          <p:cNvGrpSpPr/>
          <p:nvPr/>
        </p:nvGrpSpPr>
        <p:grpSpPr>
          <a:xfrm>
            <a:off x="1600314" y="1850359"/>
            <a:ext cx="982980" cy="640080"/>
            <a:chOff x="1600314" y="1850359"/>
            <a:chExt cx="982980" cy="640080"/>
          </a:xfrm>
        </p:grpSpPr>
        <p:pic>
          <p:nvPicPr>
            <p:cNvPr id="17" name="object 17"/>
            <p:cNvPicPr/>
            <p:nvPr/>
          </p:nvPicPr>
          <p:blipFill>
            <a:blip r:embed="rId5" cstate="print"/>
            <a:stretch>
              <a:fillRect/>
            </a:stretch>
          </p:blipFill>
          <p:spPr>
            <a:xfrm>
              <a:off x="1854226" y="1850359"/>
              <a:ext cx="586472" cy="83634"/>
            </a:xfrm>
            <a:prstGeom prst="rect">
              <a:avLst/>
            </a:prstGeom>
          </p:spPr>
        </p:pic>
        <p:pic>
          <p:nvPicPr>
            <p:cNvPr id="18" name="object 18"/>
            <p:cNvPicPr/>
            <p:nvPr/>
          </p:nvPicPr>
          <p:blipFill>
            <a:blip r:embed="rId6" cstate="print"/>
            <a:stretch>
              <a:fillRect/>
            </a:stretch>
          </p:blipFill>
          <p:spPr>
            <a:xfrm>
              <a:off x="1600314" y="1960537"/>
              <a:ext cx="982665" cy="529418"/>
            </a:xfrm>
            <a:prstGeom prst="rect">
              <a:avLst/>
            </a:prstGeom>
          </p:spPr>
        </p:pic>
      </p:grpSp>
      <p:pic>
        <p:nvPicPr>
          <p:cNvPr id="19" name="object 19">
            <a:extLst>
              <a:ext uri="{C183D7F6-B498-43B3-948B-1728B52AA6E4}">
                <adec:decorative xmlns:adec="http://schemas.microsoft.com/office/drawing/2017/decorative" val="1"/>
              </a:ext>
            </a:extLst>
          </p:cNvPr>
          <p:cNvPicPr/>
          <p:nvPr/>
        </p:nvPicPr>
        <p:blipFill>
          <a:blip r:embed="rId7" cstate="print"/>
          <a:stretch>
            <a:fillRect/>
          </a:stretch>
        </p:blipFill>
        <p:spPr>
          <a:xfrm>
            <a:off x="1557985" y="1196150"/>
            <a:ext cx="1085989" cy="607947"/>
          </a:xfrm>
          <a:prstGeom prst="rect">
            <a:avLst/>
          </a:prstGeom>
        </p:spPr>
      </p:pic>
      <p:pic>
        <p:nvPicPr>
          <p:cNvPr id="20" name="object 20">
            <a:extLst>
              <a:ext uri="{C183D7F6-B498-43B3-948B-1728B52AA6E4}">
                <adec:decorative xmlns:adec="http://schemas.microsoft.com/office/drawing/2017/decorative" val="1"/>
              </a:ext>
            </a:extLst>
          </p:cNvPr>
          <p:cNvPicPr/>
          <p:nvPr/>
        </p:nvPicPr>
        <p:blipFill>
          <a:blip r:embed="rId8" cstate="print"/>
          <a:stretch>
            <a:fillRect/>
          </a:stretch>
        </p:blipFill>
        <p:spPr>
          <a:xfrm>
            <a:off x="9371501" y="4306663"/>
            <a:ext cx="212206" cy="192820"/>
          </a:xfrm>
          <a:prstGeom prst="rect">
            <a:avLst/>
          </a:prstGeom>
        </p:spPr>
      </p:pic>
      <p:pic>
        <p:nvPicPr>
          <p:cNvPr id="21" name="object 21">
            <a:extLst>
              <a:ext uri="{C183D7F6-B498-43B3-948B-1728B52AA6E4}">
                <adec:decorative xmlns:adec="http://schemas.microsoft.com/office/drawing/2017/decorative" val="1"/>
              </a:ext>
            </a:extLst>
          </p:cNvPr>
          <p:cNvPicPr/>
          <p:nvPr/>
        </p:nvPicPr>
        <p:blipFill>
          <a:blip r:embed="rId9" cstate="print"/>
          <a:stretch>
            <a:fillRect/>
          </a:stretch>
        </p:blipFill>
        <p:spPr>
          <a:xfrm>
            <a:off x="8403083" y="4184638"/>
            <a:ext cx="212208" cy="192819"/>
          </a:xfrm>
          <a:prstGeom prst="rect">
            <a:avLst/>
          </a:prstGeom>
        </p:spPr>
      </p:pic>
      <p:pic>
        <p:nvPicPr>
          <p:cNvPr id="22" name="object 22">
            <a:extLst>
              <a:ext uri="{C183D7F6-B498-43B3-948B-1728B52AA6E4}">
                <adec:decorative xmlns:adec="http://schemas.microsoft.com/office/drawing/2017/decorative" val="1"/>
              </a:ext>
            </a:extLst>
          </p:cNvPr>
          <p:cNvPicPr/>
          <p:nvPr/>
        </p:nvPicPr>
        <p:blipFill>
          <a:blip r:embed="rId10" cstate="print"/>
          <a:stretch>
            <a:fillRect/>
          </a:stretch>
        </p:blipFill>
        <p:spPr>
          <a:xfrm>
            <a:off x="7657093" y="4336981"/>
            <a:ext cx="319785" cy="259529"/>
          </a:xfrm>
          <a:prstGeom prst="rect">
            <a:avLst/>
          </a:prstGeom>
        </p:spPr>
      </p:pic>
      <p:pic>
        <p:nvPicPr>
          <p:cNvPr id="23" name="object 23">
            <a:extLst>
              <a:ext uri="{C183D7F6-B498-43B3-948B-1728B52AA6E4}">
                <adec:decorative xmlns:adec="http://schemas.microsoft.com/office/drawing/2017/decorative" val="1"/>
              </a:ext>
            </a:extLst>
          </p:cNvPr>
          <p:cNvPicPr/>
          <p:nvPr/>
        </p:nvPicPr>
        <p:blipFill>
          <a:blip r:embed="rId11" cstate="print"/>
          <a:stretch>
            <a:fillRect/>
          </a:stretch>
        </p:blipFill>
        <p:spPr>
          <a:xfrm>
            <a:off x="8666041" y="5383140"/>
            <a:ext cx="431582" cy="392992"/>
          </a:xfrm>
          <a:prstGeom prst="rect">
            <a:avLst/>
          </a:prstGeom>
        </p:spPr>
      </p:pic>
      <p:grpSp>
        <p:nvGrpSpPr>
          <p:cNvPr id="24" name="object 24">
            <a:extLst>
              <a:ext uri="{C183D7F6-B498-43B3-948B-1728B52AA6E4}">
                <adec:decorative xmlns:adec="http://schemas.microsoft.com/office/drawing/2017/decorative" val="1"/>
              </a:ext>
            </a:extLst>
          </p:cNvPr>
          <p:cNvGrpSpPr/>
          <p:nvPr/>
        </p:nvGrpSpPr>
        <p:grpSpPr>
          <a:xfrm>
            <a:off x="8126269" y="4680733"/>
            <a:ext cx="540385" cy="394335"/>
            <a:chOff x="8126269" y="4680733"/>
            <a:chExt cx="540385" cy="394335"/>
          </a:xfrm>
        </p:grpSpPr>
        <p:sp>
          <p:nvSpPr>
            <p:cNvPr id="25" name="object 25"/>
            <p:cNvSpPr/>
            <p:nvPr/>
          </p:nvSpPr>
          <p:spPr>
            <a:xfrm>
              <a:off x="8344179" y="4680733"/>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000000"/>
            </a:solidFill>
          </p:spPr>
          <p:txBody>
            <a:bodyPr wrap="square" lIns="0" tIns="0" rIns="0" bIns="0" rtlCol="0"/>
            <a:lstStyle/>
            <a:p>
              <a:endParaRPr/>
            </a:p>
          </p:txBody>
        </p:sp>
        <p:sp>
          <p:nvSpPr>
            <p:cNvPr id="26" name="object 26"/>
            <p:cNvSpPr/>
            <p:nvPr/>
          </p:nvSpPr>
          <p:spPr>
            <a:xfrm>
              <a:off x="8397920" y="4751470"/>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434343"/>
            </a:solidFill>
          </p:spPr>
          <p:txBody>
            <a:bodyPr wrap="square" lIns="0" tIns="0" rIns="0" bIns="0" rtlCol="0"/>
            <a:lstStyle/>
            <a:p>
              <a:endParaRPr/>
            </a:p>
          </p:txBody>
        </p:sp>
        <p:sp>
          <p:nvSpPr>
            <p:cNvPr id="27" name="object 27"/>
            <p:cNvSpPr/>
            <p:nvPr/>
          </p:nvSpPr>
          <p:spPr>
            <a:xfrm>
              <a:off x="8453117" y="4818180"/>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666666"/>
            </a:solidFill>
          </p:spPr>
          <p:txBody>
            <a:bodyPr wrap="square" lIns="0" tIns="0" rIns="0" bIns="0" rtlCol="0"/>
            <a:lstStyle/>
            <a:p>
              <a:endParaRPr/>
            </a:p>
          </p:txBody>
        </p:sp>
        <p:sp>
          <p:nvSpPr>
            <p:cNvPr id="28" name="object 28"/>
            <p:cNvSpPr/>
            <p:nvPr/>
          </p:nvSpPr>
          <p:spPr>
            <a:xfrm>
              <a:off x="8504491" y="4884889"/>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999999"/>
            </a:solidFill>
          </p:spPr>
          <p:txBody>
            <a:bodyPr wrap="square" lIns="0" tIns="0" rIns="0" bIns="0" rtlCol="0"/>
            <a:lstStyle/>
            <a:p>
              <a:endParaRPr/>
            </a:p>
          </p:txBody>
        </p:sp>
        <p:sp>
          <p:nvSpPr>
            <p:cNvPr id="29" name="object 29"/>
            <p:cNvSpPr/>
            <p:nvPr/>
          </p:nvSpPr>
          <p:spPr>
            <a:xfrm>
              <a:off x="8290447" y="4751470"/>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434343"/>
            </a:solidFill>
          </p:spPr>
          <p:txBody>
            <a:bodyPr wrap="square" lIns="0" tIns="0" rIns="0" bIns="0" rtlCol="0"/>
            <a:lstStyle/>
            <a:p>
              <a:endParaRPr/>
            </a:p>
          </p:txBody>
        </p:sp>
        <p:sp>
          <p:nvSpPr>
            <p:cNvPr id="30" name="object 30"/>
            <p:cNvSpPr/>
            <p:nvPr/>
          </p:nvSpPr>
          <p:spPr>
            <a:xfrm>
              <a:off x="8343272" y="4818180"/>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666666"/>
            </a:solidFill>
          </p:spPr>
          <p:txBody>
            <a:bodyPr wrap="square" lIns="0" tIns="0" rIns="0" bIns="0" rtlCol="0"/>
            <a:lstStyle/>
            <a:p>
              <a:endParaRPr/>
            </a:p>
          </p:txBody>
        </p:sp>
        <p:sp>
          <p:nvSpPr>
            <p:cNvPr id="31" name="object 31"/>
            <p:cNvSpPr/>
            <p:nvPr/>
          </p:nvSpPr>
          <p:spPr>
            <a:xfrm>
              <a:off x="8397019" y="4884889"/>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999999"/>
            </a:solidFill>
          </p:spPr>
          <p:txBody>
            <a:bodyPr wrap="square" lIns="0" tIns="0" rIns="0" bIns="0" rtlCol="0"/>
            <a:lstStyle/>
            <a:p>
              <a:endParaRPr/>
            </a:p>
          </p:txBody>
        </p:sp>
        <p:sp>
          <p:nvSpPr>
            <p:cNvPr id="32" name="object 32"/>
            <p:cNvSpPr/>
            <p:nvPr/>
          </p:nvSpPr>
          <p:spPr>
            <a:xfrm>
              <a:off x="8234456" y="4818180"/>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666666"/>
            </a:solidFill>
          </p:spPr>
          <p:txBody>
            <a:bodyPr wrap="square" lIns="0" tIns="0" rIns="0" bIns="0" rtlCol="0"/>
            <a:lstStyle/>
            <a:p>
              <a:endParaRPr/>
            </a:p>
          </p:txBody>
        </p:sp>
        <p:sp>
          <p:nvSpPr>
            <p:cNvPr id="33" name="object 33"/>
            <p:cNvSpPr/>
            <p:nvPr/>
          </p:nvSpPr>
          <p:spPr>
            <a:xfrm>
              <a:off x="8182064" y="4884889"/>
              <a:ext cx="156845" cy="55880"/>
            </a:xfrm>
            <a:custGeom>
              <a:avLst/>
              <a:gdLst/>
              <a:ahLst/>
              <a:cxnLst/>
              <a:rect l="l" t="t" r="r" b="b"/>
              <a:pathLst>
                <a:path w="156845" h="55879">
                  <a:moveTo>
                    <a:pt x="48742" y="27686"/>
                  </a:moveTo>
                  <a:lnTo>
                    <a:pt x="46837" y="16916"/>
                  </a:lnTo>
                  <a:lnTo>
                    <a:pt x="41605" y="8115"/>
                  </a:lnTo>
                  <a:lnTo>
                    <a:pt x="33858" y="2184"/>
                  </a:lnTo>
                  <a:lnTo>
                    <a:pt x="24371" y="0"/>
                  </a:lnTo>
                  <a:lnTo>
                    <a:pt x="14884" y="2184"/>
                  </a:lnTo>
                  <a:lnTo>
                    <a:pt x="7137" y="8115"/>
                  </a:lnTo>
                  <a:lnTo>
                    <a:pt x="1917" y="16916"/>
                  </a:lnTo>
                  <a:lnTo>
                    <a:pt x="0" y="27686"/>
                  </a:lnTo>
                  <a:lnTo>
                    <a:pt x="1917" y="38468"/>
                  </a:lnTo>
                  <a:lnTo>
                    <a:pt x="7137" y="47269"/>
                  </a:lnTo>
                  <a:lnTo>
                    <a:pt x="14884" y="53200"/>
                  </a:lnTo>
                  <a:lnTo>
                    <a:pt x="24371" y="55372"/>
                  </a:lnTo>
                  <a:lnTo>
                    <a:pt x="33858" y="53200"/>
                  </a:lnTo>
                  <a:lnTo>
                    <a:pt x="41605" y="47269"/>
                  </a:lnTo>
                  <a:lnTo>
                    <a:pt x="46837" y="38468"/>
                  </a:lnTo>
                  <a:lnTo>
                    <a:pt x="48742" y="27686"/>
                  </a:lnTo>
                  <a:close/>
                </a:path>
                <a:path w="156845" h="55879">
                  <a:moveTo>
                    <a:pt x="156222" y="27686"/>
                  </a:moveTo>
                  <a:lnTo>
                    <a:pt x="154305" y="16916"/>
                  </a:lnTo>
                  <a:lnTo>
                    <a:pt x="149085" y="8115"/>
                  </a:lnTo>
                  <a:lnTo>
                    <a:pt x="141338" y="2184"/>
                  </a:lnTo>
                  <a:lnTo>
                    <a:pt x="131851" y="0"/>
                  </a:lnTo>
                  <a:lnTo>
                    <a:pt x="122364" y="2184"/>
                  </a:lnTo>
                  <a:lnTo>
                    <a:pt x="114617" y="8115"/>
                  </a:lnTo>
                  <a:lnTo>
                    <a:pt x="109385" y="16916"/>
                  </a:lnTo>
                  <a:lnTo>
                    <a:pt x="107480" y="27686"/>
                  </a:lnTo>
                  <a:lnTo>
                    <a:pt x="109385" y="38468"/>
                  </a:lnTo>
                  <a:lnTo>
                    <a:pt x="114617" y="47269"/>
                  </a:lnTo>
                  <a:lnTo>
                    <a:pt x="122364" y="53200"/>
                  </a:lnTo>
                  <a:lnTo>
                    <a:pt x="131851" y="55372"/>
                  </a:lnTo>
                  <a:lnTo>
                    <a:pt x="141338" y="53200"/>
                  </a:lnTo>
                  <a:lnTo>
                    <a:pt x="149085" y="47269"/>
                  </a:lnTo>
                  <a:lnTo>
                    <a:pt x="154305" y="38468"/>
                  </a:lnTo>
                  <a:lnTo>
                    <a:pt x="156222" y="27686"/>
                  </a:lnTo>
                  <a:close/>
                </a:path>
              </a:pathLst>
            </a:custGeom>
            <a:solidFill>
              <a:srgbClr val="999999"/>
            </a:solidFill>
          </p:spPr>
          <p:txBody>
            <a:bodyPr wrap="square" lIns="0" tIns="0" rIns="0" bIns="0" rtlCol="0"/>
            <a:lstStyle/>
            <a:p>
              <a:endParaRPr/>
            </a:p>
          </p:txBody>
        </p:sp>
        <p:sp>
          <p:nvSpPr>
            <p:cNvPr id="34" name="object 34"/>
            <p:cNvSpPr/>
            <p:nvPr/>
          </p:nvSpPr>
          <p:spPr>
            <a:xfrm>
              <a:off x="8314819" y="4728000"/>
              <a:ext cx="36830" cy="23495"/>
            </a:xfrm>
            <a:custGeom>
              <a:avLst/>
              <a:gdLst/>
              <a:ahLst/>
              <a:cxnLst/>
              <a:rect l="l" t="t" r="r" b="b"/>
              <a:pathLst>
                <a:path w="36829" h="23495">
                  <a:moveTo>
                    <a:pt x="0" y="23472"/>
                  </a:moveTo>
                  <a:lnTo>
                    <a:pt x="36413" y="0"/>
                  </a:lnTo>
                </a:path>
              </a:pathLst>
            </a:custGeom>
            <a:ln w="7620">
              <a:solidFill>
                <a:srgbClr val="CCCCCC"/>
              </a:solidFill>
            </a:ln>
          </p:spPr>
          <p:txBody>
            <a:bodyPr wrap="square" lIns="0" tIns="0" rIns="0" bIns="0" rtlCol="0"/>
            <a:lstStyle/>
            <a:p>
              <a:endParaRPr/>
            </a:p>
          </p:txBody>
        </p:sp>
        <p:sp>
          <p:nvSpPr>
            <p:cNvPr id="35" name="object 35"/>
            <p:cNvSpPr/>
            <p:nvPr/>
          </p:nvSpPr>
          <p:spPr>
            <a:xfrm>
              <a:off x="8385785" y="4727992"/>
              <a:ext cx="36830" cy="23495"/>
            </a:xfrm>
            <a:custGeom>
              <a:avLst/>
              <a:gdLst/>
              <a:ahLst/>
              <a:cxnLst/>
              <a:rect l="l" t="t" r="r" b="b"/>
              <a:pathLst>
                <a:path w="36829" h="23495">
                  <a:moveTo>
                    <a:pt x="0" y="0"/>
                  </a:moveTo>
                  <a:lnTo>
                    <a:pt x="36413" y="23472"/>
                  </a:lnTo>
                </a:path>
              </a:pathLst>
            </a:custGeom>
            <a:ln w="7620">
              <a:solidFill>
                <a:srgbClr val="CCCCCC"/>
              </a:solidFill>
            </a:ln>
          </p:spPr>
          <p:txBody>
            <a:bodyPr wrap="square" lIns="0" tIns="0" rIns="0" bIns="0" rtlCol="0"/>
            <a:lstStyle/>
            <a:p>
              <a:endParaRPr/>
            </a:p>
          </p:txBody>
        </p:sp>
        <p:sp>
          <p:nvSpPr>
            <p:cNvPr id="36" name="object 36"/>
            <p:cNvSpPr/>
            <p:nvPr/>
          </p:nvSpPr>
          <p:spPr>
            <a:xfrm>
              <a:off x="8258764" y="4798730"/>
              <a:ext cx="39370" cy="19685"/>
            </a:xfrm>
            <a:custGeom>
              <a:avLst/>
              <a:gdLst/>
              <a:ahLst/>
              <a:cxnLst/>
              <a:rect l="l" t="t" r="r" b="b"/>
              <a:pathLst>
                <a:path w="39370" h="19685">
                  <a:moveTo>
                    <a:pt x="38820" y="0"/>
                  </a:moveTo>
                  <a:lnTo>
                    <a:pt x="0" y="19560"/>
                  </a:lnTo>
                </a:path>
              </a:pathLst>
            </a:custGeom>
            <a:ln w="7620">
              <a:solidFill>
                <a:srgbClr val="CCCCCC"/>
              </a:solidFill>
            </a:ln>
          </p:spPr>
          <p:txBody>
            <a:bodyPr wrap="square" lIns="0" tIns="0" rIns="0" bIns="0" rtlCol="0"/>
            <a:lstStyle/>
            <a:p>
              <a:endParaRPr/>
            </a:p>
          </p:txBody>
        </p:sp>
        <p:sp>
          <p:nvSpPr>
            <p:cNvPr id="37" name="object 37"/>
            <p:cNvSpPr/>
            <p:nvPr/>
          </p:nvSpPr>
          <p:spPr>
            <a:xfrm>
              <a:off x="8332054" y="4798730"/>
              <a:ext cx="35560" cy="19685"/>
            </a:xfrm>
            <a:custGeom>
              <a:avLst/>
              <a:gdLst/>
              <a:ahLst/>
              <a:cxnLst/>
              <a:rect l="l" t="t" r="r" b="b"/>
              <a:pathLst>
                <a:path w="35559" h="19685">
                  <a:moveTo>
                    <a:pt x="0" y="0"/>
                  </a:moveTo>
                  <a:lnTo>
                    <a:pt x="35510" y="19560"/>
                  </a:lnTo>
                </a:path>
              </a:pathLst>
            </a:custGeom>
            <a:ln w="7620">
              <a:solidFill>
                <a:srgbClr val="CCCCCC"/>
              </a:solidFill>
            </a:ln>
          </p:spPr>
          <p:txBody>
            <a:bodyPr wrap="square" lIns="0" tIns="0" rIns="0" bIns="0" rtlCol="0"/>
            <a:lstStyle/>
            <a:p>
              <a:endParaRPr/>
            </a:p>
          </p:txBody>
        </p:sp>
        <p:sp>
          <p:nvSpPr>
            <p:cNvPr id="38" name="object 38"/>
            <p:cNvSpPr/>
            <p:nvPr/>
          </p:nvSpPr>
          <p:spPr>
            <a:xfrm>
              <a:off x="8367743" y="4798730"/>
              <a:ext cx="37465" cy="19685"/>
            </a:xfrm>
            <a:custGeom>
              <a:avLst/>
              <a:gdLst/>
              <a:ahLst/>
              <a:cxnLst/>
              <a:rect l="l" t="t" r="r" b="b"/>
              <a:pathLst>
                <a:path w="37465" h="19685">
                  <a:moveTo>
                    <a:pt x="37315" y="0"/>
                  </a:moveTo>
                  <a:lnTo>
                    <a:pt x="0" y="19560"/>
                  </a:lnTo>
                </a:path>
              </a:pathLst>
            </a:custGeom>
            <a:ln w="7620">
              <a:solidFill>
                <a:srgbClr val="CCCCCC"/>
              </a:solidFill>
            </a:ln>
          </p:spPr>
          <p:txBody>
            <a:bodyPr wrap="square" lIns="0" tIns="0" rIns="0" bIns="0" rtlCol="0"/>
            <a:lstStyle/>
            <a:p>
              <a:endParaRPr/>
            </a:p>
          </p:txBody>
        </p:sp>
        <p:sp>
          <p:nvSpPr>
            <p:cNvPr id="39" name="object 39"/>
            <p:cNvSpPr/>
            <p:nvPr/>
          </p:nvSpPr>
          <p:spPr>
            <a:xfrm>
              <a:off x="8439528" y="4798730"/>
              <a:ext cx="38735" cy="19685"/>
            </a:xfrm>
            <a:custGeom>
              <a:avLst/>
              <a:gdLst/>
              <a:ahLst/>
              <a:cxnLst/>
              <a:rect l="l" t="t" r="r" b="b"/>
              <a:pathLst>
                <a:path w="38734" h="19685">
                  <a:moveTo>
                    <a:pt x="0" y="0"/>
                  </a:moveTo>
                  <a:lnTo>
                    <a:pt x="38218" y="19560"/>
                  </a:lnTo>
                </a:path>
              </a:pathLst>
            </a:custGeom>
            <a:ln w="7620">
              <a:solidFill>
                <a:srgbClr val="CCCCCC"/>
              </a:solidFill>
            </a:ln>
          </p:spPr>
          <p:txBody>
            <a:bodyPr wrap="square" lIns="0" tIns="0" rIns="0" bIns="0" rtlCol="0"/>
            <a:lstStyle/>
            <a:p>
              <a:endParaRPr/>
            </a:p>
          </p:txBody>
        </p:sp>
        <p:sp>
          <p:nvSpPr>
            <p:cNvPr id="40" name="object 40"/>
            <p:cNvSpPr/>
            <p:nvPr/>
          </p:nvSpPr>
          <p:spPr>
            <a:xfrm>
              <a:off x="8206384" y="4865441"/>
              <a:ext cx="35560" cy="19685"/>
            </a:xfrm>
            <a:custGeom>
              <a:avLst/>
              <a:gdLst/>
              <a:ahLst/>
              <a:cxnLst/>
              <a:rect l="l" t="t" r="r" b="b"/>
              <a:pathLst>
                <a:path w="35559" h="19685">
                  <a:moveTo>
                    <a:pt x="35209" y="0"/>
                  </a:moveTo>
                  <a:lnTo>
                    <a:pt x="0" y="19560"/>
                  </a:lnTo>
                </a:path>
              </a:pathLst>
            </a:custGeom>
            <a:ln w="7620">
              <a:solidFill>
                <a:srgbClr val="CCCCCC"/>
              </a:solidFill>
            </a:ln>
          </p:spPr>
          <p:txBody>
            <a:bodyPr wrap="square" lIns="0" tIns="0" rIns="0" bIns="0" rtlCol="0"/>
            <a:lstStyle/>
            <a:p>
              <a:endParaRPr/>
            </a:p>
          </p:txBody>
        </p:sp>
        <p:sp>
          <p:nvSpPr>
            <p:cNvPr id="41" name="object 41"/>
            <p:cNvSpPr/>
            <p:nvPr/>
          </p:nvSpPr>
          <p:spPr>
            <a:xfrm>
              <a:off x="8276061" y="4865441"/>
              <a:ext cx="38100" cy="19685"/>
            </a:xfrm>
            <a:custGeom>
              <a:avLst/>
              <a:gdLst/>
              <a:ahLst/>
              <a:cxnLst/>
              <a:rect l="l" t="t" r="r" b="b"/>
              <a:pathLst>
                <a:path w="38100" h="19685">
                  <a:moveTo>
                    <a:pt x="0" y="0"/>
                  </a:moveTo>
                  <a:lnTo>
                    <a:pt x="37616" y="19560"/>
                  </a:lnTo>
                </a:path>
              </a:pathLst>
            </a:custGeom>
            <a:ln w="7620">
              <a:solidFill>
                <a:srgbClr val="CCCCCC"/>
              </a:solidFill>
            </a:ln>
          </p:spPr>
          <p:txBody>
            <a:bodyPr wrap="square" lIns="0" tIns="0" rIns="0" bIns="0" rtlCol="0"/>
            <a:lstStyle/>
            <a:p>
              <a:endParaRPr/>
            </a:p>
          </p:txBody>
        </p:sp>
        <p:sp>
          <p:nvSpPr>
            <p:cNvPr id="42" name="object 42"/>
            <p:cNvSpPr/>
            <p:nvPr/>
          </p:nvSpPr>
          <p:spPr>
            <a:xfrm>
              <a:off x="8313998" y="4865441"/>
              <a:ext cx="36830" cy="19685"/>
            </a:xfrm>
            <a:custGeom>
              <a:avLst/>
              <a:gdLst/>
              <a:ahLst/>
              <a:cxnLst/>
              <a:rect l="l" t="t" r="r" b="b"/>
              <a:pathLst>
                <a:path w="36829" h="19685">
                  <a:moveTo>
                    <a:pt x="36413" y="0"/>
                  </a:moveTo>
                  <a:lnTo>
                    <a:pt x="0" y="19560"/>
                  </a:lnTo>
                </a:path>
              </a:pathLst>
            </a:custGeom>
            <a:ln w="7620">
              <a:solidFill>
                <a:srgbClr val="CCCCCC"/>
              </a:solidFill>
            </a:ln>
          </p:spPr>
          <p:txBody>
            <a:bodyPr wrap="square" lIns="0" tIns="0" rIns="0" bIns="0" rtlCol="0"/>
            <a:lstStyle/>
            <a:p>
              <a:endParaRPr/>
            </a:p>
          </p:txBody>
        </p:sp>
        <p:sp>
          <p:nvSpPr>
            <p:cNvPr id="43" name="object 43"/>
            <p:cNvSpPr/>
            <p:nvPr/>
          </p:nvSpPr>
          <p:spPr>
            <a:xfrm>
              <a:off x="8384879" y="4865441"/>
              <a:ext cx="36830" cy="19685"/>
            </a:xfrm>
            <a:custGeom>
              <a:avLst/>
              <a:gdLst/>
              <a:ahLst/>
              <a:cxnLst/>
              <a:rect l="l" t="t" r="r" b="b"/>
              <a:pathLst>
                <a:path w="36829" h="19685">
                  <a:moveTo>
                    <a:pt x="0" y="0"/>
                  </a:moveTo>
                  <a:lnTo>
                    <a:pt x="36413" y="19560"/>
                  </a:lnTo>
                </a:path>
              </a:pathLst>
            </a:custGeom>
            <a:ln w="7620">
              <a:solidFill>
                <a:srgbClr val="CCCCCC"/>
              </a:solidFill>
            </a:ln>
          </p:spPr>
          <p:txBody>
            <a:bodyPr wrap="square" lIns="0" tIns="0" rIns="0" bIns="0" rtlCol="0"/>
            <a:lstStyle/>
            <a:p>
              <a:endParaRPr/>
            </a:p>
          </p:txBody>
        </p:sp>
        <p:sp>
          <p:nvSpPr>
            <p:cNvPr id="44" name="object 44"/>
            <p:cNvSpPr/>
            <p:nvPr/>
          </p:nvSpPr>
          <p:spPr>
            <a:xfrm>
              <a:off x="8421435" y="4865441"/>
              <a:ext cx="39370" cy="19685"/>
            </a:xfrm>
            <a:custGeom>
              <a:avLst/>
              <a:gdLst/>
              <a:ahLst/>
              <a:cxnLst/>
              <a:rect l="l" t="t" r="r" b="b"/>
              <a:pathLst>
                <a:path w="39370" h="19685">
                  <a:moveTo>
                    <a:pt x="38820" y="0"/>
                  </a:moveTo>
                  <a:lnTo>
                    <a:pt x="0" y="19560"/>
                  </a:lnTo>
                </a:path>
              </a:pathLst>
            </a:custGeom>
            <a:ln w="7620">
              <a:solidFill>
                <a:srgbClr val="CCCCCC"/>
              </a:solidFill>
            </a:ln>
          </p:spPr>
          <p:txBody>
            <a:bodyPr wrap="square" lIns="0" tIns="0" rIns="0" bIns="0" rtlCol="0"/>
            <a:lstStyle/>
            <a:p>
              <a:endParaRPr/>
            </a:p>
          </p:txBody>
        </p:sp>
        <p:sp>
          <p:nvSpPr>
            <p:cNvPr id="45" name="object 45"/>
            <p:cNvSpPr/>
            <p:nvPr/>
          </p:nvSpPr>
          <p:spPr>
            <a:xfrm>
              <a:off x="8494724" y="4865441"/>
              <a:ext cx="34925" cy="19685"/>
            </a:xfrm>
            <a:custGeom>
              <a:avLst/>
              <a:gdLst/>
              <a:ahLst/>
              <a:cxnLst/>
              <a:rect l="l" t="t" r="r" b="b"/>
              <a:pathLst>
                <a:path w="34925" h="19685">
                  <a:moveTo>
                    <a:pt x="0" y="0"/>
                  </a:moveTo>
                  <a:lnTo>
                    <a:pt x="34306" y="19560"/>
                  </a:lnTo>
                </a:path>
              </a:pathLst>
            </a:custGeom>
            <a:ln w="7620">
              <a:solidFill>
                <a:srgbClr val="CCCCCC"/>
              </a:solidFill>
            </a:ln>
          </p:spPr>
          <p:txBody>
            <a:bodyPr wrap="square" lIns="0" tIns="0" rIns="0" bIns="0" rtlCol="0"/>
            <a:lstStyle/>
            <a:p>
              <a:endParaRPr/>
            </a:p>
          </p:txBody>
        </p:sp>
        <p:sp>
          <p:nvSpPr>
            <p:cNvPr id="46" name="object 46"/>
            <p:cNvSpPr/>
            <p:nvPr/>
          </p:nvSpPr>
          <p:spPr>
            <a:xfrm>
              <a:off x="8126260" y="4952987"/>
              <a:ext cx="158750" cy="55880"/>
            </a:xfrm>
            <a:custGeom>
              <a:avLst/>
              <a:gdLst/>
              <a:ahLst/>
              <a:cxnLst/>
              <a:rect l="l" t="t" r="r" b="b"/>
              <a:pathLst>
                <a:path w="158750" h="55879">
                  <a:moveTo>
                    <a:pt x="48742" y="27686"/>
                  </a:moveTo>
                  <a:lnTo>
                    <a:pt x="46824" y="16903"/>
                  </a:lnTo>
                  <a:lnTo>
                    <a:pt x="41605" y="8102"/>
                  </a:lnTo>
                  <a:lnTo>
                    <a:pt x="33858" y="2171"/>
                  </a:lnTo>
                  <a:lnTo>
                    <a:pt x="24371" y="0"/>
                  </a:lnTo>
                  <a:lnTo>
                    <a:pt x="14884" y="2171"/>
                  </a:lnTo>
                  <a:lnTo>
                    <a:pt x="7137" y="8102"/>
                  </a:lnTo>
                  <a:lnTo>
                    <a:pt x="1917" y="16903"/>
                  </a:lnTo>
                  <a:lnTo>
                    <a:pt x="0" y="27686"/>
                  </a:lnTo>
                  <a:lnTo>
                    <a:pt x="1917" y="38455"/>
                  </a:lnTo>
                  <a:lnTo>
                    <a:pt x="7137" y="47256"/>
                  </a:lnTo>
                  <a:lnTo>
                    <a:pt x="14884" y="53187"/>
                  </a:lnTo>
                  <a:lnTo>
                    <a:pt x="24371" y="55372"/>
                  </a:lnTo>
                  <a:lnTo>
                    <a:pt x="33858" y="53187"/>
                  </a:lnTo>
                  <a:lnTo>
                    <a:pt x="41605" y="47256"/>
                  </a:lnTo>
                  <a:lnTo>
                    <a:pt x="46824" y="38455"/>
                  </a:lnTo>
                  <a:lnTo>
                    <a:pt x="48742" y="27686"/>
                  </a:lnTo>
                  <a:close/>
                </a:path>
                <a:path w="158750" h="55879">
                  <a:moveTo>
                    <a:pt x="158584" y="27686"/>
                  </a:moveTo>
                  <a:lnTo>
                    <a:pt x="156679" y="16903"/>
                  </a:lnTo>
                  <a:lnTo>
                    <a:pt x="151447" y="8102"/>
                  </a:lnTo>
                  <a:lnTo>
                    <a:pt x="143700" y="2171"/>
                  </a:lnTo>
                  <a:lnTo>
                    <a:pt x="134213" y="0"/>
                  </a:lnTo>
                  <a:lnTo>
                    <a:pt x="124726" y="2171"/>
                  </a:lnTo>
                  <a:lnTo>
                    <a:pt x="116979" y="8102"/>
                  </a:lnTo>
                  <a:lnTo>
                    <a:pt x="111760" y="16903"/>
                  </a:lnTo>
                  <a:lnTo>
                    <a:pt x="109842" y="27686"/>
                  </a:lnTo>
                  <a:lnTo>
                    <a:pt x="111760" y="38455"/>
                  </a:lnTo>
                  <a:lnTo>
                    <a:pt x="116979" y="47256"/>
                  </a:lnTo>
                  <a:lnTo>
                    <a:pt x="124726" y="53187"/>
                  </a:lnTo>
                  <a:lnTo>
                    <a:pt x="134213" y="55372"/>
                  </a:lnTo>
                  <a:lnTo>
                    <a:pt x="143700" y="53187"/>
                  </a:lnTo>
                  <a:lnTo>
                    <a:pt x="151447" y="47256"/>
                  </a:lnTo>
                  <a:lnTo>
                    <a:pt x="156679" y="38455"/>
                  </a:lnTo>
                  <a:lnTo>
                    <a:pt x="158584" y="27686"/>
                  </a:lnTo>
                  <a:close/>
                </a:path>
              </a:pathLst>
            </a:custGeom>
            <a:solidFill>
              <a:srgbClr val="B7B7B7"/>
            </a:solidFill>
          </p:spPr>
          <p:txBody>
            <a:bodyPr wrap="square" lIns="0" tIns="0" rIns="0" bIns="0" rtlCol="0"/>
            <a:lstStyle/>
            <a:p>
              <a:endParaRPr/>
            </a:p>
          </p:txBody>
        </p:sp>
        <p:sp>
          <p:nvSpPr>
            <p:cNvPr id="47" name="object 47"/>
            <p:cNvSpPr/>
            <p:nvPr/>
          </p:nvSpPr>
          <p:spPr>
            <a:xfrm>
              <a:off x="8150637" y="4933123"/>
              <a:ext cx="37465" cy="20320"/>
            </a:xfrm>
            <a:custGeom>
              <a:avLst/>
              <a:gdLst/>
              <a:ahLst/>
              <a:cxnLst/>
              <a:rect l="l" t="t" r="r" b="b"/>
              <a:pathLst>
                <a:path w="37465" h="20320">
                  <a:moveTo>
                    <a:pt x="37315" y="0"/>
                  </a:moveTo>
                  <a:lnTo>
                    <a:pt x="0" y="19861"/>
                  </a:lnTo>
                </a:path>
              </a:pathLst>
            </a:custGeom>
            <a:ln w="7620">
              <a:solidFill>
                <a:srgbClr val="CCCCCC"/>
              </a:solidFill>
            </a:ln>
          </p:spPr>
          <p:txBody>
            <a:bodyPr wrap="square" lIns="0" tIns="0" rIns="0" bIns="0" rtlCol="0"/>
            <a:lstStyle/>
            <a:p>
              <a:endParaRPr/>
            </a:p>
          </p:txBody>
        </p:sp>
        <p:sp>
          <p:nvSpPr>
            <p:cNvPr id="48" name="object 48"/>
            <p:cNvSpPr/>
            <p:nvPr/>
          </p:nvSpPr>
          <p:spPr>
            <a:xfrm>
              <a:off x="8222874" y="4933123"/>
              <a:ext cx="38100" cy="20320"/>
            </a:xfrm>
            <a:custGeom>
              <a:avLst/>
              <a:gdLst/>
              <a:ahLst/>
              <a:cxnLst/>
              <a:rect l="l" t="t" r="r" b="b"/>
              <a:pathLst>
                <a:path w="38100" h="20320">
                  <a:moveTo>
                    <a:pt x="0" y="0"/>
                  </a:moveTo>
                  <a:lnTo>
                    <a:pt x="37616" y="19861"/>
                  </a:lnTo>
                </a:path>
              </a:pathLst>
            </a:custGeom>
            <a:ln w="7620">
              <a:solidFill>
                <a:srgbClr val="CCCCCC"/>
              </a:solidFill>
            </a:ln>
          </p:spPr>
          <p:txBody>
            <a:bodyPr wrap="square" lIns="0" tIns="0" rIns="0" bIns="0" rtlCol="0"/>
            <a:lstStyle/>
            <a:p>
              <a:endParaRPr/>
            </a:p>
          </p:txBody>
        </p:sp>
        <p:sp>
          <p:nvSpPr>
            <p:cNvPr id="49" name="object 49"/>
            <p:cNvSpPr/>
            <p:nvPr/>
          </p:nvSpPr>
          <p:spPr>
            <a:xfrm>
              <a:off x="8562089" y="4952978"/>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B7B7B7"/>
            </a:solidFill>
          </p:spPr>
          <p:txBody>
            <a:bodyPr wrap="square" lIns="0" tIns="0" rIns="0" bIns="0" rtlCol="0"/>
            <a:lstStyle/>
            <a:p>
              <a:endParaRPr/>
            </a:p>
          </p:txBody>
        </p:sp>
        <p:sp>
          <p:nvSpPr>
            <p:cNvPr id="50" name="object 50"/>
            <p:cNvSpPr/>
            <p:nvPr/>
          </p:nvSpPr>
          <p:spPr>
            <a:xfrm>
              <a:off x="8548850" y="4933123"/>
              <a:ext cx="38100" cy="20320"/>
            </a:xfrm>
            <a:custGeom>
              <a:avLst/>
              <a:gdLst/>
              <a:ahLst/>
              <a:cxnLst/>
              <a:rect l="l" t="t" r="r" b="b"/>
              <a:pathLst>
                <a:path w="38100" h="20320">
                  <a:moveTo>
                    <a:pt x="0" y="0"/>
                  </a:moveTo>
                  <a:lnTo>
                    <a:pt x="37616" y="19861"/>
                  </a:lnTo>
                </a:path>
              </a:pathLst>
            </a:custGeom>
            <a:ln w="7620">
              <a:solidFill>
                <a:srgbClr val="CCCCCC"/>
              </a:solidFill>
            </a:ln>
          </p:spPr>
          <p:txBody>
            <a:bodyPr wrap="square" lIns="0" tIns="0" rIns="0" bIns="0" rtlCol="0"/>
            <a:lstStyle/>
            <a:p>
              <a:endParaRPr/>
            </a:p>
          </p:txBody>
        </p:sp>
        <p:sp>
          <p:nvSpPr>
            <p:cNvPr id="51" name="object 51"/>
            <p:cNvSpPr/>
            <p:nvPr/>
          </p:nvSpPr>
          <p:spPr>
            <a:xfrm>
              <a:off x="8265147" y="4932083"/>
              <a:ext cx="35560" cy="19685"/>
            </a:xfrm>
            <a:custGeom>
              <a:avLst/>
              <a:gdLst/>
              <a:ahLst/>
              <a:cxnLst/>
              <a:rect l="l" t="t" r="r" b="b"/>
              <a:pathLst>
                <a:path w="35559" h="19685">
                  <a:moveTo>
                    <a:pt x="35209" y="0"/>
                  </a:moveTo>
                  <a:lnTo>
                    <a:pt x="0" y="19560"/>
                  </a:lnTo>
                </a:path>
              </a:pathLst>
            </a:custGeom>
            <a:ln w="7620">
              <a:solidFill>
                <a:srgbClr val="CCCCCC"/>
              </a:solidFill>
            </a:ln>
          </p:spPr>
          <p:txBody>
            <a:bodyPr wrap="square" lIns="0" tIns="0" rIns="0" bIns="0" rtlCol="0"/>
            <a:lstStyle/>
            <a:p>
              <a:endParaRPr/>
            </a:p>
          </p:txBody>
        </p:sp>
        <p:sp>
          <p:nvSpPr>
            <p:cNvPr id="52" name="object 52"/>
            <p:cNvSpPr/>
            <p:nvPr/>
          </p:nvSpPr>
          <p:spPr>
            <a:xfrm>
              <a:off x="8182381" y="5019689"/>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CCCCCC"/>
            </a:solidFill>
          </p:spPr>
          <p:txBody>
            <a:bodyPr wrap="square" lIns="0" tIns="0" rIns="0" bIns="0" rtlCol="0"/>
            <a:lstStyle/>
            <a:p>
              <a:endParaRPr/>
            </a:p>
          </p:txBody>
        </p:sp>
        <p:sp>
          <p:nvSpPr>
            <p:cNvPr id="53" name="object 53"/>
            <p:cNvSpPr/>
            <p:nvPr/>
          </p:nvSpPr>
          <p:spPr>
            <a:xfrm>
              <a:off x="8169141" y="4999832"/>
              <a:ext cx="38100" cy="20320"/>
            </a:xfrm>
            <a:custGeom>
              <a:avLst/>
              <a:gdLst/>
              <a:ahLst/>
              <a:cxnLst/>
              <a:rect l="l" t="t" r="r" b="b"/>
              <a:pathLst>
                <a:path w="38100" h="20320">
                  <a:moveTo>
                    <a:pt x="0" y="0"/>
                  </a:moveTo>
                  <a:lnTo>
                    <a:pt x="37616" y="19861"/>
                  </a:lnTo>
                </a:path>
              </a:pathLst>
            </a:custGeom>
            <a:ln w="7620">
              <a:solidFill>
                <a:srgbClr val="CCCCCC"/>
              </a:solidFill>
            </a:ln>
          </p:spPr>
          <p:txBody>
            <a:bodyPr wrap="square" lIns="0" tIns="0" rIns="0" bIns="0" rtlCol="0"/>
            <a:lstStyle/>
            <a:p>
              <a:endParaRPr/>
            </a:p>
          </p:txBody>
        </p:sp>
        <p:sp>
          <p:nvSpPr>
            <p:cNvPr id="54" name="object 54"/>
            <p:cNvSpPr/>
            <p:nvPr/>
          </p:nvSpPr>
          <p:spPr>
            <a:xfrm>
              <a:off x="8211415" y="4998792"/>
              <a:ext cx="35560" cy="19685"/>
            </a:xfrm>
            <a:custGeom>
              <a:avLst/>
              <a:gdLst/>
              <a:ahLst/>
              <a:cxnLst/>
              <a:rect l="l" t="t" r="r" b="b"/>
              <a:pathLst>
                <a:path w="35559" h="19685">
                  <a:moveTo>
                    <a:pt x="35209" y="0"/>
                  </a:moveTo>
                  <a:lnTo>
                    <a:pt x="0" y="19560"/>
                  </a:lnTo>
                </a:path>
              </a:pathLst>
            </a:custGeom>
            <a:ln w="7620">
              <a:solidFill>
                <a:srgbClr val="CCCCCC"/>
              </a:solidFill>
            </a:ln>
          </p:spPr>
          <p:txBody>
            <a:bodyPr wrap="square" lIns="0" tIns="0" rIns="0" bIns="0" rtlCol="0"/>
            <a:lstStyle/>
            <a:p>
              <a:endParaRPr/>
            </a:p>
          </p:txBody>
        </p:sp>
        <p:sp>
          <p:nvSpPr>
            <p:cNvPr id="55" name="object 55"/>
            <p:cNvSpPr/>
            <p:nvPr/>
          </p:nvSpPr>
          <p:spPr>
            <a:xfrm>
              <a:off x="8617295" y="5018353"/>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CCCCCC"/>
            </a:solidFill>
          </p:spPr>
          <p:txBody>
            <a:bodyPr wrap="square" lIns="0" tIns="0" rIns="0" bIns="0" rtlCol="0"/>
            <a:lstStyle/>
            <a:p>
              <a:endParaRPr/>
            </a:p>
          </p:txBody>
        </p:sp>
        <p:sp>
          <p:nvSpPr>
            <p:cNvPr id="56" name="object 56"/>
            <p:cNvSpPr/>
            <p:nvPr/>
          </p:nvSpPr>
          <p:spPr>
            <a:xfrm>
              <a:off x="8604057" y="4998497"/>
              <a:ext cx="38100" cy="20320"/>
            </a:xfrm>
            <a:custGeom>
              <a:avLst/>
              <a:gdLst/>
              <a:ahLst/>
              <a:cxnLst/>
              <a:rect l="l" t="t" r="r" b="b"/>
              <a:pathLst>
                <a:path w="38100" h="20320">
                  <a:moveTo>
                    <a:pt x="0" y="0"/>
                  </a:moveTo>
                  <a:lnTo>
                    <a:pt x="37616" y="19861"/>
                  </a:lnTo>
                </a:path>
              </a:pathLst>
            </a:custGeom>
            <a:ln w="7620">
              <a:solidFill>
                <a:srgbClr val="CCCCCC"/>
              </a:solidFill>
            </a:ln>
          </p:spPr>
          <p:txBody>
            <a:bodyPr wrap="square" lIns="0" tIns="0" rIns="0" bIns="0" rtlCol="0"/>
            <a:lstStyle/>
            <a:p>
              <a:endParaRPr/>
            </a:p>
          </p:txBody>
        </p:sp>
      </p:grpSp>
      <p:pic>
        <p:nvPicPr>
          <p:cNvPr id="57" name="object 57">
            <a:extLst>
              <a:ext uri="{C183D7F6-B498-43B3-948B-1728B52AA6E4}">
                <adec:decorative xmlns:adec="http://schemas.microsoft.com/office/drawing/2017/decorative" val="1"/>
              </a:ext>
            </a:extLst>
          </p:cNvPr>
          <p:cNvPicPr/>
          <p:nvPr/>
        </p:nvPicPr>
        <p:blipFill>
          <a:blip r:embed="rId12" cstate="print"/>
          <a:stretch>
            <a:fillRect/>
          </a:stretch>
        </p:blipFill>
        <p:spPr>
          <a:xfrm>
            <a:off x="9280168" y="6112534"/>
            <a:ext cx="318778" cy="259528"/>
          </a:xfrm>
          <a:prstGeom prst="rect">
            <a:avLst/>
          </a:prstGeom>
        </p:spPr>
      </p:pic>
      <p:pic>
        <p:nvPicPr>
          <p:cNvPr id="58" name="object 58">
            <a:extLst>
              <a:ext uri="{C183D7F6-B498-43B3-948B-1728B52AA6E4}">
                <adec:decorative xmlns:adec="http://schemas.microsoft.com/office/drawing/2017/decorative" val="1"/>
              </a:ext>
            </a:extLst>
          </p:cNvPr>
          <p:cNvPicPr/>
          <p:nvPr/>
        </p:nvPicPr>
        <p:blipFill>
          <a:blip r:embed="rId13" cstate="print"/>
          <a:stretch>
            <a:fillRect/>
          </a:stretch>
        </p:blipFill>
        <p:spPr>
          <a:xfrm>
            <a:off x="6916791" y="4906573"/>
            <a:ext cx="319787" cy="259529"/>
          </a:xfrm>
          <a:prstGeom prst="rect">
            <a:avLst/>
          </a:prstGeom>
        </p:spPr>
      </p:pic>
      <p:pic>
        <p:nvPicPr>
          <p:cNvPr id="59" name="object 59">
            <a:extLst>
              <a:ext uri="{C183D7F6-B498-43B3-948B-1728B52AA6E4}">
                <adec:decorative xmlns:adec="http://schemas.microsoft.com/office/drawing/2017/decorative" val="1"/>
              </a:ext>
            </a:extLst>
          </p:cNvPr>
          <p:cNvPicPr/>
          <p:nvPr/>
        </p:nvPicPr>
        <p:blipFill>
          <a:blip r:embed="rId14" cstate="print"/>
          <a:stretch>
            <a:fillRect/>
          </a:stretch>
        </p:blipFill>
        <p:spPr>
          <a:xfrm>
            <a:off x="7940357" y="5889637"/>
            <a:ext cx="431582" cy="392992"/>
          </a:xfrm>
          <a:prstGeom prst="rect">
            <a:avLst/>
          </a:prstGeom>
        </p:spPr>
      </p:pic>
      <p:pic>
        <p:nvPicPr>
          <p:cNvPr id="60" name="object 60">
            <a:extLst>
              <a:ext uri="{C183D7F6-B498-43B3-948B-1728B52AA6E4}">
                <adec:decorative xmlns:adec="http://schemas.microsoft.com/office/drawing/2017/decorative" val="1"/>
              </a:ext>
            </a:extLst>
          </p:cNvPr>
          <p:cNvPicPr/>
          <p:nvPr/>
        </p:nvPicPr>
        <p:blipFill>
          <a:blip r:embed="rId15" cstate="print"/>
          <a:stretch>
            <a:fillRect/>
          </a:stretch>
        </p:blipFill>
        <p:spPr>
          <a:xfrm>
            <a:off x="6819417" y="5448318"/>
            <a:ext cx="212206" cy="192819"/>
          </a:xfrm>
          <a:prstGeom prst="rect">
            <a:avLst/>
          </a:prstGeom>
        </p:spPr>
      </p:pic>
      <p:pic>
        <p:nvPicPr>
          <p:cNvPr id="61" name="object 61">
            <a:extLst>
              <a:ext uri="{C183D7F6-B498-43B3-948B-1728B52AA6E4}">
                <adec:decorative xmlns:adec="http://schemas.microsoft.com/office/drawing/2017/decorative" val="1"/>
              </a:ext>
            </a:extLst>
          </p:cNvPr>
          <p:cNvPicPr/>
          <p:nvPr/>
        </p:nvPicPr>
        <p:blipFill>
          <a:blip r:embed="rId16" cstate="print"/>
          <a:stretch>
            <a:fillRect/>
          </a:stretch>
        </p:blipFill>
        <p:spPr>
          <a:xfrm>
            <a:off x="8769022" y="5898713"/>
            <a:ext cx="211411" cy="192819"/>
          </a:xfrm>
          <a:prstGeom prst="rect">
            <a:avLst/>
          </a:prstGeom>
        </p:spPr>
      </p:pic>
      <p:pic>
        <p:nvPicPr>
          <p:cNvPr id="62" name="object 62">
            <a:extLst>
              <a:ext uri="{C183D7F6-B498-43B3-948B-1728B52AA6E4}">
                <adec:decorative xmlns:adec="http://schemas.microsoft.com/office/drawing/2017/decorative" val="1"/>
              </a:ext>
            </a:extLst>
          </p:cNvPr>
          <p:cNvPicPr/>
          <p:nvPr/>
        </p:nvPicPr>
        <p:blipFill>
          <a:blip r:embed="rId17" cstate="print"/>
          <a:stretch>
            <a:fillRect/>
          </a:stretch>
        </p:blipFill>
        <p:spPr>
          <a:xfrm>
            <a:off x="8958078" y="5052270"/>
            <a:ext cx="212206" cy="192817"/>
          </a:xfrm>
          <a:prstGeom prst="rect">
            <a:avLst/>
          </a:prstGeom>
        </p:spPr>
      </p:pic>
      <p:pic>
        <p:nvPicPr>
          <p:cNvPr id="63" name="object 63">
            <a:extLst>
              <a:ext uri="{C183D7F6-B498-43B3-948B-1728B52AA6E4}">
                <adec:decorative xmlns:adec="http://schemas.microsoft.com/office/drawing/2017/decorative" val="1"/>
              </a:ext>
            </a:extLst>
          </p:cNvPr>
          <p:cNvPicPr/>
          <p:nvPr/>
        </p:nvPicPr>
        <p:blipFill>
          <a:blip r:embed="rId18" cstate="print"/>
          <a:stretch>
            <a:fillRect/>
          </a:stretch>
        </p:blipFill>
        <p:spPr>
          <a:xfrm>
            <a:off x="9392556" y="4765065"/>
            <a:ext cx="212206" cy="192819"/>
          </a:xfrm>
          <a:prstGeom prst="rect">
            <a:avLst/>
          </a:prstGeom>
        </p:spPr>
      </p:pic>
      <p:pic>
        <p:nvPicPr>
          <p:cNvPr id="64" name="object 64">
            <a:extLst>
              <a:ext uri="{C183D7F6-B498-43B3-948B-1728B52AA6E4}">
                <adec:decorative xmlns:adec="http://schemas.microsoft.com/office/drawing/2017/decorative" val="1"/>
              </a:ext>
            </a:extLst>
          </p:cNvPr>
          <p:cNvPicPr/>
          <p:nvPr/>
        </p:nvPicPr>
        <p:blipFill>
          <a:blip r:embed="rId19" cstate="print"/>
          <a:stretch>
            <a:fillRect/>
          </a:stretch>
        </p:blipFill>
        <p:spPr>
          <a:xfrm>
            <a:off x="8852874" y="4427532"/>
            <a:ext cx="318778" cy="259529"/>
          </a:xfrm>
          <a:prstGeom prst="rect">
            <a:avLst/>
          </a:prstGeom>
        </p:spPr>
      </p:pic>
      <p:pic>
        <p:nvPicPr>
          <p:cNvPr id="65" name="object 65">
            <a:extLst>
              <a:ext uri="{C183D7F6-B498-43B3-948B-1728B52AA6E4}">
                <adec:decorative xmlns:adec="http://schemas.microsoft.com/office/drawing/2017/decorative" val="1"/>
              </a:ext>
            </a:extLst>
          </p:cNvPr>
          <p:cNvPicPr/>
          <p:nvPr/>
        </p:nvPicPr>
        <p:blipFill>
          <a:blip r:embed="rId20" cstate="print"/>
          <a:stretch>
            <a:fillRect/>
          </a:stretch>
        </p:blipFill>
        <p:spPr>
          <a:xfrm>
            <a:off x="9256045" y="5429704"/>
            <a:ext cx="319784" cy="259529"/>
          </a:xfrm>
          <a:prstGeom prst="rect">
            <a:avLst/>
          </a:prstGeom>
        </p:spPr>
      </p:pic>
      <p:pic>
        <p:nvPicPr>
          <p:cNvPr id="66" name="object 66">
            <a:extLst>
              <a:ext uri="{C183D7F6-B498-43B3-948B-1728B52AA6E4}">
                <adec:decorative xmlns:adec="http://schemas.microsoft.com/office/drawing/2017/decorative" val="1"/>
              </a:ext>
            </a:extLst>
          </p:cNvPr>
          <p:cNvPicPr/>
          <p:nvPr/>
        </p:nvPicPr>
        <p:blipFill>
          <a:blip r:embed="rId21" cstate="print"/>
          <a:stretch>
            <a:fillRect/>
          </a:stretch>
        </p:blipFill>
        <p:spPr>
          <a:xfrm>
            <a:off x="7630923" y="4957876"/>
            <a:ext cx="318778" cy="259529"/>
          </a:xfrm>
          <a:prstGeom prst="rect">
            <a:avLst/>
          </a:prstGeom>
        </p:spPr>
      </p:pic>
      <p:pic>
        <p:nvPicPr>
          <p:cNvPr id="67" name="object 67">
            <a:extLst>
              <a:ext uri="{C183D7F6-B498-43B3-948B-1728B52AA6E4}">
                <adec:decorative xmlns:adec="http://schemas.microsoft.com/office/drawing/2017/decorative" val="1"/>
              </a:ext>
            </a:extLst>
          </p:cNvPr>
          <p:cNvPicPr/>
          <p:nvPr/>
        </p:nvPicPr>
        <p:blipFill>
          <a:blip r:embed="rId22" cstate="print"/>
          <a:stretch>
            <a:fillRect/>
          </a:stretch>
        </p:blipFill>
        <p:spPr>
          <a:xfrm>
            <a:off x="6912409" y="5931348"/>
            <a:ext cx="431584" cy="392992"/>
          </a:xfrm>
          <a:prstGeom prst="rect">
            <a:avLst/>
          </a:prstGeom>
        </p:spPr>
      </p:pic>
      <p:grpSp>
        <p:nvGrpSpPr>
          <p:cNvPr id="68" name="object 68">
            <a:extLst>
              <a:ext uri="{C183D7F6-B498-43B3-948B-1728B52AA6E4}">
                <adec:decorative xmlns:adec="http://schemas.microsoft.com/office/drawing/2017/decorative" val="1"/>
              </a:ext>
            </a:extLst>
          </p:cNvPr>
          <p:cNvGrpSpPr/>
          <p:nvPr/>
        </p:nvGrpSpPr>
        <p:grpSpPr>
          <a:xfrm>
            <a:off x="7674563" y="5415831"/>
            <a:ext cx="431800" cy="394335"/>
            <a:chOff x="7674563" y="5415831"/>
            <a:chExt cx="431800" cy="394335"/>
          </a:xfrm>
        </p:grpSpPr>
        <p:sp>
          <p:nvSpPr>
            <p:cNvPr id="69" name="object 69"/>
            <p:cNvSpPr/>
            <p:nvPr/>
          </p:nvSpPr>
          <p:spPr>
            <a:xfrm>
              <a:off x="7784287" y="5415831"/>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000000"/>
            </a:solidFill>
          </p:spPr>
          <p:txBody>
            <a:bodyPr wrap="square" lIns="0" tIns="0" rIns="0" bIns="0" rtlCol="0"/>
            <a:lstStyle/>
            <a:p>
              <a:endParaRPr/>
            </a:p>
          </p:txBody>
        </p:sp>
        <p:sp>
          <p:nvSpPr>
            <p:cNvPr id="70" name="object 70"/>
            <p:cNvSpPr/>
            <p:nvPr/>
          </p:nvSpPr>
          <p:spPr>
            <a:xfrm>
              <a:off x="7838027" y="5486567"/>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434343"/>
            </a:solidFill>
          </p:spPr>
          <p:txBody>
            <a:bodyPr wrap="square" lIns="0" tIns="0" rIns="0" bIns="0" rtlCol="0"/>
            <a:lstStyle/>
            <a:p>
              <a:endParaRPr/>
            </a:p>
          </p:txBody>
        </p:sp>
        <p:sp>
          <p:nvSpPr>
            <p:cNvPr id="71" name="object 71"/>
            <p:cNvSpPr/>
            <p:nvPr/>
          </p:nvSpPr>
          <p:spPr>
            <a:xfrm>
              <a:off x="7893225" y="5553278"/>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666666"/>
            </a:solidFill>
          </p:spPr>
          <p:txBody>
            <a:bodyPr wrap="square" lIns="0" tIns="0" rIns="0" bIns="0" rtlCol="0"/>
            <a:lstStyle/>
            <a:p>
              <a:endParaRPr/>
            </a:p>
          </p:txBody>
        </p:sp>
        <p:sp>
          <p:nvSpPr>
            <p:cNvPr id="72" name="object 72"/>
            <p:cNvSpPr/>
            <p:nvPr/>
          </p:nvSpPr>
          <p:spPr>
            <a:xfrm>
              <a:off x="7944599" y="5619987"/>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999999"/>
            </a:solidFill>
          </p:spPr>
          <p:txBody>
            <a:bodyPr wrap="square" lIns="0" tIns="0" rIns="0" bIns="0" rtlCol="0"/>
            <a:lstStyle/>
            <a:p>
              <a:endParaRPr/>
            </a:p>
          </p:txBody>
        </p:sp>
        <p:sp>
          <p:nvSpPr>
            <p:cNvPr id="73" name="object 73"/>
            <p:cNvSpPr/>
            <p:nvPr/>
          </p:nvSpPr>
          <p:spPr>
            <a:xfrm>
              <a:off x="7730556" y="5486567"/>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434343"/>
            </a:solidFill>
          </p:spPr>
          <p:txBody>
            <a:bodyPr wrap="square" lIns="0" tIns="0" rIns="0" bIns="0" rtlCol="0"/>
            <a:lstStyle/>
            <a:p>
              <a:endParaRPr/>
            </a:p>
          </p:txBody>
        </p:sp>
        <p:sp>
          <p:nvSpPr>
            <p:cNvPr id="74" name="object 74"/>
            <p:cNvSpPr/>
            <p:nvPr/>
          </p:nvSpPr>
          <p:spPr>
            <a:xfrm>
              <a:off x="7783382" y="5553278"/>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666666"/>
            </a:solidFill>
          </p:spPr>
          <p:txBody>
            <a:bodyPr wrap="square" lIns="0" tIns="0" rIns="0" bIns="0" rtlCol="0"/>
            <a:lstStyle/>
            <a:p>
              <a:endParaRPr/>
            </a:p>
          </p:txBody>
        </p:sp>
        <p:sp>
          <p:nvSpPr>
            <p:cNvPr id="75" name="object 75"/>
            <p:cNvSpPr/>
            <p:nvPr/>
          </p:nvSpPr>
          <p:spPr>
            <a:xfrm>
              <a:off x="7837128" y="5619987"/>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999999"/>
            </a:solidFill>
          </p:spPr>
          <p:txBody>
            <a:bodyPr wrap="square" lIns="0" tIns="0" rIns="0" bIns="0" rtlCol="0"/>
            <a:lstStyle/>
            <a:p>
              <a:endParaRPr/>
            </a:p>
          </p:txBody>
        </p:sp>
        <p:sp>
          <p:nvSpPr>
            <p:cNvPr id="76" name="object 76"/>
            <p:cNvSpPr/>
            <p:nvPr/>
          </p:nvSpPr>
          <p:spPr>
            <a:xfrm>
              <a:off x="7674563" y="5553278"/>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666666"/>
            </a:solidFill>
          </p:spPr>
          <p:txBody>
            <a:bodyPr wrap="square" lIns="0" tIns="0" rIns="0" bIns="0" rtlCol="0"/>
            <a:lstStyle/>
            <a:p>
              <a:endParaRPr/>
            </a:p>
          </p:txBody>
        </p:sp>
        <p:sp>
          <p:nvSpPr>
            <p:cNvPr id="77" name="object 77"/>
            <p:cNvSpPr/>
            <p:nvPr/>
          </p:nvSpPr>
          <p:spPr>
            <a:xfrm>
              <a:off x="7729654" y="5619987"/>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999999"/>
            </a:solidFill>
          </p:spPr>
          <p:txBody>
            <a:bodyPr wrap="square" lIns="0" tIns="0" rIns="0" bIns="0" rtlCol="0"/>
            <a:lstStyle/>
            <a:p>
              <a:endParaRPr/>
            </a:p>
          </p:txBody>
        </p:sp>
        <p:sp>
          <p:nvSpPr>
            <p:cNvPr id="78" name="object 78"/>
            <p:cNvSpPr/>
            <p:nvPr/>
          </p:nvSpPr>
          <p:spPr>
            <a:xfrm>
              <a:off x="7754928" y="5463098"/>
              <a:ext cx="36830" cy="23495"/>
            </a:xfrm>
            <a:custGeom>
              <a:avLst/>
              <a:gdLst/>
              <a:ahLst/>
              <a:cxnLst/>
              <a:rect l="l" t="t" r="r" b="b"/>
              <a:pathLst>
                <a:path w="36829" h="23495">
                  <a:moveTo>
                    <a:pt x="0" y="23472"/>
                  </a:moveTo>
                  <a:lnTo>
                    <a:pt x="36413" y="0"/>
                  </a:lnTo>
                </a:path>
              </a:pathLst>
            </a:custGeom>
            <a:ln w="7620">
              <a:solidFill>
                <a:srgbClr val="CCCCCC"/>
              </a:solidFill>
            </a:ln>
          </p:spPr>
          <p:txBody>
            <a:bodyPr wrap="square" lIns="0" tIns="0" rIns="0" bIns="0" rtlCol="0"/>
            <a:lstStyle/>
            <a:p>
              <a:endParaRPr/>
            </a:p>
          </p:txBody>
        </p:sp>
        <p:sp>
          <p:nvSpPr>
            <p:cNvPr id="79" name="object 79"/>
            <p:cNvSpPr/>
            <p:nvPr/>
          </p:nvSpPr>
          <p:spPr>
            <a:xfrm>
              <a:off x="7825893" y="5463091"/>
              <a:ext cx="36830" cy="23495"/>
            </a:xfrm>
            <a:custGeom>
              <a:avLst/>
              <a:gdLst/>
              <a:ahLst/>
              <a:cxnLst/>
              <a:rect l="l" t="t" r="r" b="b"/>
              <a:pathLst>
                <a:path w="36829" h="23495">
                  <a:moveTo>
                    <a:pt x="0" y="0"/>
                  </a:moveTo>
                  <a:lnTo>
                    <a:pt x="36413" y="23472"/>
                  </a:lnTo>
                </a:path>
              </a:pathLst>
            </a:custGeom>
            <a:ln w="7620">
              <a:solidFill>
                <a:srgbClr val="CCCCCC"/>
              </a:solidFill>
            </a:ln>
          </p:spPr>
          <p:txBody>
            <a:bodyPr wrap="square" lIns="0" tIns="0" rIns="0" bIns="0" rtlCol="0"/>
            <a:lstStyle/>
            <a:p>
              <a:endParaRPr/>
            </a:p>
          </p:txBody>
        </p:sp>
        <p:sp>
          <p:nvSpPr>
            <p:cNvPr id="80" name="object 80"/>
            <p:cNvSpPr/>
            <p:nvPr/>
          </p:nvSpPr>
          <p:spPr>
            <a:xfrm>
              <a:off x="7698874" y="5533828"/>
              <a:ext cx="39370" cy="19685"/>
            </a:xfrm>
            <a:custGeom>
              <a:avLst/>
              <a:gdLst/>
              <a:ahLst/>
              <a:cxnLst/>
              <a:rect l="l" t="t" r="r" b="b"/>
              <a:pathLst>
                <a:path w="39370" h="19685">
                  <a:moveTo>
                    <a:pt x="38820" y="0"/>
                  </a:moveTo>
                  <a:lnTo>
                    <a:pt x="0" y="19560"/>
                  </a:lnTo>
                </a:path>
              </a:pathLst>
            </a:custGeom>
            <a:ln w="7620">
              <a:solidFill>
                <a:srgbClr val="CCCCCC"/>
              </a:solidFill>
            </a:ln>
          </p:spPr>
          <p:txBody>
            <a:bodyPr wrap="square" lIns="0" tIns="0" rIns="0" bIns="0" rtlCol="0"/>
            <a:lstStyle/>
            <a:p>
              <a:endParaRPr/>
            </a:p>
          </p:txBody>
        </p:sp>
        <p:sp>
          <p:nvSpPr>
            <p:cNvPr id="81" name="object 81"/>
            <p:cNvSpPr/>
            <p:nvPr/>
          </p:nvSpPr>
          <p:spPr>
            <a:xfrm>
              <a:off x="7772162" y="5533828"/>
              <a:ext cx="35560" cy="19685"/>
            </a:xfrm>
            <a:custGeom>
              <a:avLst/>
              <a:gdLst/>
              <a:ahLst/>
              <a:cxnLst/>
              <a:rect l="l" t="t" r="r" b="b"/>
              <a:pathLst>
                <a:path w="35559" h="19685">
                  <a:moveTo>
                    <a:pt x="0" y="0"/>
                  </a:moveTo>
                  <a:lnTo>
                    <a:pt x="35510" y="19560"/>
                  </a:lnTo>
                </a:path>
              </a:pathLst>
            </a:custGeom>
            <a:ln w="7620">
              <a:solidFill>
                <a:srgbClr val="CCCCCC"/>
              </a:solidFill>
            </a:ln>
          </p:spPr>
          <p:txBody>
            <a:bodyPr wrap="square" lIns="0" tIns="0" rIns="0" bIns="0" rtlCol="0"/>
            <a:lstStyle/>
            <a:p>
              <a:endParaRPr/>
            </a:p>
          </p:txBody>
        </p:sp>
        <p:sp>
          <p:nvSpPr>
            <p:cNvPr id="82" name="object 82"/>
            <p:cNvSpPr/>
            <p:nvPr/>
          </p:nvSpPr>
          <p:spPr>
            <a:xfrm>
              <a:off x="7807852" y="5533828"/>
              <a:ext cx="37465" cy="19685"/>
            </a:xfrm>
            <a:custGeom>
              <a:avLst/>
              <a:gdLst/>
              <a:ahLst/>
              <a:cxnLst/>
              <a:rect l="l" t="t" r="r" b="b"/>
              <a:pathLst>
                <a:path w="37465" h="19685">
                  <a:moveTo>
                    <a:pt x="37315" y="0"/>
                  </a:moveTo>
                  <a:lnTo>
                    <a:pt x="0" y="19560"/>
                  </a:lnTo>
                </a:path>
              </a:pathLst>
            </a:custGeom>
            <a:ln w="7620">
              <a:solidFill>
                <a:srgbClr val="CCCCCC"/>
              </a:solidFill>
            </a:ln>
          </p:spPr>
          <p:txBody>
            <a:bodyPr wrap="square" lIns="0" tIns="0" rIns="0" bIns="0" rtlCol="0"/>
            <a:lstStyle/>
            <a:p>
              <a:endParaRPr/>
            </a:p>
          </p:txBody>
        </p:sp>
        <p:sp>
          <p:nvSpPr>
            <p:cNvPr id="83" name="object 83"/>
            <p:cNvSpPr/>
            <p:nvPr/>
          </p:nvSpPr>
          <p:spPr>
            <a:xfrm>
              <a:off x="7879635" y="5533828"/>
              <a:ext cx="38735" cy="19685"/>
            </a:xfrm>
            <a:custGeom>
              <a:avLst/>
              <a:gdLst/>
              <a:ahLst/>
              <a:cxnLst/>
              <a:rect l="l" t="t" r="r" b="b"/>
              <a:pathLst>
                <a:path w="38734" h="19685">
                  <a:moveTo>
                    <a:pt x="0" y="0"/>
                  </a:moveTo>
                  <a:lnTo>
                    <a:pt x="38218" y="19560"/>
                  </a:lnTo>
                </a:path>
              </a:pathLst>
            </a:custGeom>
            <a:ln w="7620">
              <a:solidFill>
                <a:srgbClr val="CCCCCC"/>
              </a:solidFill>
            </a:ln>
          </p:spPr>
          <p:txBody>
            <a:bodyPr wrap="square" lIns="0" tIns="0" rIns="0" bIns="0" rtlCol="0"/>
            <a:lstStyle/>
            <a:p>
              <a:endParaRPr/>
            </a:p>
          </p:txBody>
        </p:sp>
        <p:sp>
          <p:nvSpPr>
            <p:cNvPr id="84" name="object 84"/>
            <p:cNvSpPr/>
            <p:nvPr/>
          </p:nvSpPr>
          <p:spPr>
            <a:xfrm>
              <a:off x="7716171" y="5600538"/>
              <a:ext cx="38100" cy="19685"/>
            </a:xfrm>
            <a:custGeom>
              <a:avLst/>
              <a:gdLst/>
              <a:ahLst/>
              <a:cxnLst/>
              <a:rect l="l" t="t" r="r" b="b"/>
              <a:pathLst>
                <a:path w="38100" h="19685">
                  <a:moveTo>
                    <a:pt x="0" y="0"/>
                  </a:moveTo>
                  <a:lnTo>
                    <a:pt x="37616" y="19560"/>
                  </a:lnTo>
                </a:path>
              </a:pathLst>
            </a:custGeom>
            <a:ln w="7620">
              <a:solidFill>
                <a:srgbClr val="CCCCCC"/>
              </a:solidFill>
            </a:ln>
          </p:spPr>
          <p:txBody>
            <a:bodyPr wrap="square" lIns="0" tIns="0" rIns="0" bIns="0" rtlCol="0"/>
            <a:lstStyle/>
            <a:p>
              <a:endParaRPr/>
            </a:p>
          </p:txBody>
        </p:sp>
        <p:sp>
          <p:nvSpPr>
            <p:cNvPr id="85" name="object 85"/>
            <p:cNvSpPr/>
            <p:nvPr/>
          </p:nvSpPr>
          <p:spPr>
            <a:xfrm>
              <a:off x="7754106" y="5600538"/>
              <a:ext cx="36830" cy="19685"/>
            </a:xfrm>
            <a:custGeom>
              <a:avLst/>
              <a:gdLst/>
              <a:ahLst/>
              <a:cxnLst/>
              <a:rect l="l" t="t" r="r" b="b"/>
              <a:pathLst>
                <a:path w="36829" h="19685">
                  <a:moveTo>
                    <a:pt x="36413" y="0"/>
                  </a:moveTo>
                  <a:lnTo>
                    <a:pt x="0" y="19560"/>
                  </a:lnTo>
                </a:path>
              </a:pathLst>
            </a:custGeom>
            <a:ln w="7620">
              <a:solidFill>
                <a:srgbClr val="CCCCCC"/>
              </a:solidFill>
            </a:ln>
          </p:spPr>
          <p:txBody>
            <a:bodyPr wrap="square" lIns="0" tIns="0" rIns="0" bIns="0" rtlCol="0"/>
            <a:lstStyle/>
            <a:p>
              <a:endParaRPr/>
            </a:p>
          </p:txBody>
        </p:sp>
        <p:sp>
          <p:nvSpPr>
            <p:cNvPr id="86" name="object 86"/>
            <p:cNvSpPr/>
            <p:nvPr/>
          </p:nvSpPr>
          <p:spPr>
            <a:xfrm>
              <a:off x="7824987" y="5600538"/>
              <a:ext cx="36830" cy="19685"/>
            </a:xfrm>
            <a:custGeom>
              <a:avLst/>
              <a:gdLst/>
              <a:ahLst/>
              <a:cxnLst/>
              <a:rect l="l" t="t" r="r" b="b"/>
              <a:pathLst>
                <a:path w="36829" h="19685">
                  <a:moveTo>
                    <a:pt x="0" y="0"/>
                  </a:moveTo>
                  <a:lnTo>
                    <a:pt x="36413" y="19560"/>
                  </a:lnTo>
                </a:path>
              </a:pathLst>
            </a:custGeom>
            <a:ln w="7620">
              <a:solidFill>
                <a:srgbClr val="CCCCCC"/>
              </a:solidFill>
            </a:ln>
          </p:spPr>
          <p:txBody>
            <a:bodyPr wrap="square" lIns="0" tIns="0" rIns="0" bIns="0" rtlCol="0"/>
            <a:lstStyle/>
            <a:p>
              <a:endParaRPr/>
            </a:p>
          </p:txBody>
        </p:sp>
        <p:sp>
          <p:nvSpPr>
            <p:cNvPr id="87" name="object 87"/>
            <p:cNvSpPr/>
            <p:nvPr/>
          </p:nvSpPr>
          <p:spPr>
            <a:xfrm>
              <a:off x="7861542" y="5600538"/>
              <a:ext cx="39370" cy="19685"/>
            </a:xfrm>
            <a:custGeom>
              <a:avLst/>
              <a:gdLst/>
              <a:ahLst/>
              <a:cxnLst/>
              <a:rect l="l" t="t" r="r" b="b"/>
              <a:pathLst>
                <a:path w="39370" h="19685">
                  <a:moveTo>
                    <a:pt x="38820" y="0"/>
                  </a:moveTo>
                  <a:lnTo>
                    <a:pt x="0" y="19560"/>
                  </a:lnTo>
                </a:path>
              </a:pathLst>
            </a:custGeom>
            <a:ln w="7620">
              <a:solidFill>
                <a:srgbClr val="CCCCCC"/>
              </a:solidFill>
            </a:ln>
          </p:spPr>
          <p:txBody>
            <a:bodyPr wrap="square" lIns="0" tIns="0" rIns="0" bIns="0" rtlCol="0"/>
            <a:lstStyle/>
            <a:p>
              <a:endParaRPr/>
            </a:p>
          </p:txBody>
        </p:sp>
        <p:sp>
          <p:nvSpPr>
            <p:cNvPr id="88" name="object 88"/>
            <p:cNvSpPr/>
            <p:nvPr/>
          </p:nvSpPr>
          <p:spPr>
            <a:xfrm>
              <a:off x="7934832" y="5600538"/>
              <a:ext cx="34925" cy="19685"/>
            </a:xfrm>
            <a:custGeom>
              <a:avLst/>
              <a:gdLst/>
              <a:ahLst/>
              <a:cxnLst/>
              <a:rect l="l" t="t" r="r" b="b"/>
              <a:pathLst>
                <a:path w="34925" h="19685">
                  <a:moveTo>
                    <a:pt x="0" y="0"/>
                  </a:moveTo>
                  <a:lnTo>
                    <a:pt x="34306" y="19560"/>
                  </a:lnTo>
                </a:path>
              </a:pathLst>
            </a:custGeom>
            <a:ln w="7620">
              <a:solidFill>
                <a:srgbClr val="CCCCCC"/>
              </a:solidFill>
            </a:ln>
          </p:spPr>
          <p:txBody>
            <a:bodyPr wrap="square" lIns="0" tIns="0" rIns="0" bIns="0" rtlCol="0"/>
            <a:lstStyle/>
            <a:p>
              <a:endParaRPr/>
            </a:p>
          </p:txBody>
        </p:sp>
        <p:sp>
          <p:nvSpPr>
            <p:cNvPr id="89" name="object 89"/>
            <p:cNvSpPr/>
            <p:nvPr/>
          </p:nvSpPr>
          <p:spPr>
            <a:xfrm>
              <a:off x="7892352" y="5688075"/>
              <a:ext cx="158750" cy="55880"/>
            </a:xfrm>
            <a:custGeom>
              <a:avLst/>
              <a:gdLst/>
              <a:ahLst/>
              <a:cxnLst/>
              <a:rect l="l" t="t" r="r" b="b"/>
              <a:pathLst>
                <a:path w="158750" h="55879">
                  <a:moveTo>
                    <a:pt x="48742" y="27686"/>
                  </a:moveTo>
                  <a:lnTo>
                    <a:pt x="46824" y="16916"/>
                  </a:lnTo>
                  <a:lnTo>
                    <a:pt x="41605" y="8115"/>
                  </a:lnTo>
                  <a:lnTo>
                    <a:pt x="33858" y="2184"/>
                  </a:lnTo>
                  <a:lnTo>
                    <a:pt x="24371" y="0"/>
                  </a:lnTo>
                  <a:lnTo>
                    <a:pt x="14884" y="2184"/>
                  </a:lnTo>
                  <a:lnTo>
                    <a:pt x="7137" y="8115"/>
                  </a:lnTo>
                  <a:lnTo>
                    <a:pt x="1905" y="16916"/>
                  </a:lnTo>
                  <a:lnTo>
                    <a:pt x="0" y="27686"/>
                  </a:lnTo>
                  <a:lnTo>
                    <a:pt x="1905" y="38468"/>
                  </a:lnTo>
                  <a:lnTo>
                    <a:pt x="7137" y="47269"/>
                  </a:lnTo>
                  <a:lnTo>
                    <a:pt x="14884" y="53200"/>
                  </a:lnTo>
                  <a:lnTo>
                    <a:pt x="24371" y="55372"/>
                  </a:lnTo>
                  <a:lnTo>
                    <a:pt x="33858" y="53200"/>
                  </a:lnTo>
                  <a:lnTo>
                    <a:pt x="41605" y="47269"/>
                  </a:lnTo>
                  <a:lnTo>
                    <a:pt x="46824" y="38468"/>
                  </a:lnTo>
                  <a:lnTo>
                    <a:pt x="48742" y="27686"/>
                  </a:lnTo>
                  <a:close/>
                </a:path>
                <a:path w="158750" h="55879">
                  <a:moveTo>
                    <a:pt x="158584" y="27686"/>
                  </a:moveTo>
                  <a:lnTo>
                    <a:pt x="156667" y="16916"/>
                  </a:lnTo>
                  <a:lnTo>
                    <a:pt x="151447" y="8115"/>
                  </a:lnTo>
                  <a:lnTo>
                    <a:pt x="143700" y="2184"/>
                  </a:lnTo>
                  <a:lnTo>
                    <a:pt x="134213" y="0"/>
                  </a:lnTo>
                  <a:lnTo>
                    <a:pt x="124726" y="2184"/>
                  </a:lnTo>
                  <a:lnTo>
                    <a:pt x="116979" y="8115"/>
                  </a:lnTo>
                  <a:lnTo>
                    <a:pt x="111760" y="16916"/>
                  </a:lnTo>
                  <a:lnTo>
                    <a:pt x="109842" y="27686"/>
                  </a:lnTo>
                  <a:lnTo>
                    <a:pt x="111760" y="38468"/>
                  </a:lnTo>
                  <a:lnTo>
                    <a:pt x="116979" y="47269"/>
                  </a:lnTo>
                  <a:lnTo>
                    <a:pt x="124726" y="53200"/>
                  </a:lnTo>
                  <a:lnTo>
                    <a:pt x="134213" y="55372"/>
                  </a:lnTo>
                  <a:lnTo>
                    <a:pt x="143700" y="53200"/>
                  </a:lnTo>
                  <a:lnTo>
                    <a:pt x="151447" y="47269"/>
                  </a:lnTo>
                  <a:lnTo>
                    <a:pt x="156667" y="38468"/>
                  </a:lnTo>
                  <a:lnTo>
                    <a:pt x="158584" y="27686"/>
                  </a:lnTo>
                  <a:close/>
                </a:path>
              </a:pathLst>
            </a:custGeom>
            <a:solidFill>
              <a:srgbClr val="B7B7B7"/>
            </a:solidFill>
          </p:spPr>
          <p:txBody>
            <a:bodyPr wrap="square" lIns="0" tIns="0" rIns="0" bIns="0" rtlCol="0"/>
            <a:lstStyle/>
            <a:p>
              <a:endParaRPr/>
            </a:p>
          </p:txBody>
        </p:sp>
        <p:sp>
          <p:nvSpPr>
            <p:cNvPr id="90" name="object 90"/>
            <p:cNvSpPr/>
            <p:nvPr/>
          </p:nvSpPr>
          <p:spPr>
            <a:xfrm>
              <a:off x="7988958" y="5668220"/>
              <a:ext cx="38100" cy="20320"/>
            </a:xfrm>
            <a:custGeom>
              <a:avLst/>
              <a:gdLst/>
              <a:ahLst/>
              <a:cxnLst/>
              <a:rect l="l" t="t" r="r" b="b"/>
              <a:pathLst>
                <a:path w="38100" h="20320">
                  <a:moveTo>
                    <a:pt x="0" y="0"/>
                  </a:moveTo>
                  <a:lnTo>
                    <a:pt x="37616" y="19861"/>
                  </a:lnTo>
                </a:path>
              </a:pathLst>
            </a:custGeom>
            <a:ln w="7620">
              <a:solidFill>
                <a:srgbClr val="CCCCCC"/>
              </a:solidFill>
            </a:ln>
          </p:spPr>
          <p:txBody>
            <a:bodyPr wrap="square" lIns="0" tIns="0" rIns="0" bIns="0" rtlCol="0"/>
            <a:lstStyle/>
            <a:p>
              <a:endParaRPr/>
            </a:p>
          </p:txBody>
        </p:sp>
        <p:sp>
          <p:nvSpPr>
            <p:cNvPr id="91" name="object 91"/>
            <p:cNvSpPr/>
            <p:nvPr/>
          </p:nvSpPr>
          <p:spPr>
            <a:xfrm>
              <a:off x="7786066" y="5688075"/>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B7B7B7"/>
            </a:solidFill>
          </p:spPr>
          <p:txBody>
            <a:bodyPr wrap="square" lIns="0" tIns="0" rIns="0" bIns="0" rtlCol="0"/>
            <a:lstStyle/>
            <a:p>
              <a:endParaRPr/>
            </a:p>
          </p:txBody>
        </p:sp>
        <p:sp>
          <p:nvSpPr>
            <p:cNvPr id="92" name="object 92"/>
            <p:cNvSpPr/>
            <p:nvPr/>
          </p:nvSpPr>
          <p:spPr>
            <a:xfrm>
              <a:off x="7769847" y="5667180"/>
              <a:ext cx="38100" cy="19685"/>
            </a:xfrm>
            <a:custGeom>
              <a:avLst/>
              <a:gdLst/>
              <a:ahLst/>
              <a:cxnLst/>
              <a:rect l="l" t="t" r="r" b="b"/>
              <a:pathLst>
                <a:path w="38100" h="19685">
                  <a:moveTo>
                    <a:pt x="0" y="0"/>
                  </a:moveTo>
                  <a:lnTo>
                    <a:pt x="37917" y="19560"/>
                  </a:lnTo>
                </a:path>
              </a:pathLst>
            </a:custGeom>
            <a:ln w="7620">
              <a:solidFill>
                <a:srgbClr val="CCCCCC"/>
              </a:solidFill>
            </a:ln>
          </p:spPr>
          <p:txBody>
            <a:bodyPr wrap="square" lIns="0" tIns="0" rIns="0" bIns="0" rtlCol="0"/>
            <a:lstStyle/>
            <a:p>
              <a:endParaRPr/>
            </a:p>
          </p:txBody>
        </p:sp>
        <p:sp>
          <p:nvSpPr>
            <p:cNvPr id="93" name="object 93"/>
            <p:cNvSpPr/>
            <p:nvPr/>
          </p:nvSpPr>
          <p:spPr>
            <a:xfrm>
              <a:off x="7807512" y="5667180"/>
              <a:ext cx="36830" cy="19685"/>
            </a:xfrm>
            <a:custGeom>
              <a:avLst/>
              <a:gdLst/>
              <a:ahLst/>
              <a:cxnLst/>
              <a:rect l="l" t="t" r="r" b="b"/>
              <a:pathLst>
                <a:path w="36829" h="19685">
                  <a:moveTo>
                    <a:pt x="36714" y="0"/>
                  </a:moveTo>
                  <a:lnTo>
                    <a:pt x="0" y="19560"/>
                  </a:lnTo>
                </a:path>
              </a:pathLst>
            </a:custGeom>
            <a:ln w="7620">
              <a:solidFill>
                <a:srgbClr val="CCCCCC"/>
              </a:solidFill>
            </a:ln>
          </p:spPr>
          <p:txBody>
            <a:bodyPr wrap="square" lIns="0" tIns="0" rIns="0" bIns="0" rtlCol="0"/>
            <a:lstStyle/>
            <a:p>
              <a:endParaRPr/>
            </a:p>
          </p:txBody>
        </p:sp>
        <p:sp>
          <p:nvSpPr>
            <p:cNvPr id="94" name="object 94"/>
            <p:cNvSpPr/>
            <p:nvPr/>
          </p:nvSpPr>
          <p:spPr>
            <a:xfrm>
              <a:off x="7878665" y="5667180"/>
              <a:ext cx="36830" cy="19685"/>
            </a:xfrm>
            <a:custGeom>
              <a:avLst/>
              <a:gdLst/>
              <a:ahLst/>
              <a:cxnLst/>
              <a:rect l="l" t="t" r="r" b="b"/>
              <a:pathLst>
                <a:path w="36829" h="19685">
                  <a:moveTo>
                    <a:pt x="0" y="0"/>
                  </a:moveTo>
                  <a:lnTo>
                    <a:pt x="36714" y="19560"/>
                  </a:lnTo>
                </a:path>
              </a:pathLst>
            </a:custGeom>
            <a:ln w="7620">
              <a:solidFill>
                <a:srgbClr val="CCCCCC"/>
              </a:solidFill>
            </a:ln>
          </p:spPr>
          <p:txBody>
            <a:bodyPr wrap="square" lIns="0" tIns="0" rIns="0" bIns="0" rtlCol="0"/>
            <a:lstStyle/>
            <a:p>
              <a:endParaRPr/>
            </a:p>
          </p:txBody>
        </p:sp>
        <p:sp>
          <p:nvSpPr>
            <p:cNvPr id="95" name="object 95"/>
            <p:cNvSpPr/>
            <p:nvPr/>
          </p:nvSpPr>
          <p:spPr>
            <a:xfrm>
              <a:off x="7838618" y="5754788"/>
              <a:ext cx="158750" cy="55880"/>
            </a:xfrm>
            <a:custGeom>
              <a:avLst/>
              <a:gdLst/>
              <a:ahLst/>
              <a:cxnLst/>
              <a:rect l="l" t="t" r="r" b="b"/>
              <a:pathLst>
                <a:path w="158750" h="55879">
                  <a:moveTo>
                    <a:pt x="48742" y="27686"/>
                  </a:moveTo>
                  <a:lnTo>
                    <a:pt x="46824" y="16916"/>
                  </a:lnTo>
                  <a:lnTo>
                    <a:pt x="41605" y="8115"/>
                  </a:lnTo>
                  <a:lnTo>
                    <a:pt x="33858" y="2184"/>
                  </a:lnTo>
                  <a:lnTo>
                    <a:pt x="24371" y="0"/>
                  </a:lnTo>
                  <a:lnTo>
                    <a:pt x="14884" y="2184"/>
                  </a:lnTo>
                  <a:lnTo>
                    <a:pt x="7137" y="8115"/>
                  </a:lnTo>
                  <a:lnTo>
                    <a:pt x="1905" y="16916"/>
                  </a:lnTo>
                  <a:lnTo>
                    <a:pt x="0" y="27686"/>
                  </a:lnTo>
                  <a:lnTo>
                    <a:pt x="1905" y="38468"/>
                  </a:lnTo>
                  <a:lnTo>
                    <a:pt x="7137" y="47269"/>
                  </a:lnTo>
                  <a:lnTo>
                    <a:pt x="14884" y="53200"/>
                  </a:lnTo>
                  <a:lnTo>
                    <a:pt x="24371" y="55372"/>
                  </a:lnTo>
                  <a:lnTo>
                    <a:pt x="33858" y="53200"/>
                  </a:lnTo>
                  <a:lnTo>
                    <a:pt x="41605" y="47269"/>
                  </a:lnTo>
                  <a:lnTo>
                    <a:pt x="46824" y="38468"/>
                  </a:lnTo>
                  <a:lnTo>
                    <a:pt x="48742" y="27686"/>
                  </a:lnTo>
                  <a:close/>
                </a:path>
                <a:path w="158750" h="55879">
                  <a:moveTo>
                    <a:pt x="158584" y="27686"/>
                  </a:moveTo>
                  <a:lnTo>
                    <a:pt x="156667" y="16916"/>
                  </a:lnTo>
                  <a:lnTo>
                    <a:pt x="151447" y="8115"/>
                  </a:lnTo>
                  <a:lnTo>
                    <a:pt x="143700" y="2184"/>
                  </a:lnTo>
                  <a:lnTo>
                    <a:pt x="134213" y="0"/>
                  </a:lnTo>
                  <a:lnTo>
                    <a:pt x="124726" y="2184"/>
                  </a:lnTo>
                  <a:lnTo>
                    <a:pt x="116979" y="8115"/>
                  </a:lnTo>
                  <a:lnTo>
                    <a:pt x="111760" y="16916"/>
                  </a:lnTo>
                  <a:lnTo>
                    <a:pt x="109842" y="27686"/>
                  </a:lnTo>
                  <a:lnTo>
                    <a:pt x="111760" y="38468"/>
                  </a:lnTo>
                  <a:lnTo>
                    <a:pt x="116979" y="47269"/>
                  </a:lnTo>
                  <a:lnTo>
                    <a:pt x="124726" y="53200"/>
                  </a:lnTo>
                  <a:lnTo>
                    <a:pt x="134213" y="55372"/>
                  </a:lnTo>
                  <a:lnTo>
                    <a:pt x="143700" y="53200"/>
                  </a:lnTo>
                  <a:lnTo>
                    <a:pt x="151447" y="47269"/>
                  </a:lnTo>
                  <a:lnTo>
                    <a:pt x="156667" y="38468"/>
                  </a:lnTo>
                  <a:lnTo>
                    <a:pt x="158584" y="27686"/>
                  </a:lnTo>
                  <a:close/>
                </a:path>
              </a:pathLst>
            </a:custGeom>
            <a:solidFill>
              <a:srgbClr val="CCCCCC"/>
            </a:solidFill>
          </p:spPr>
          <p:txBody>
            <a:bodyPr wrap="square" lIns="0" tIns="0" rIns="0" bIns="0" rtlCol="0"/>
            <a:lstStyle/>
            <a:p>
              <a:endParaRPr/>
            </a:p>
          </p:txBody>
        </p:sp>
        <p:sp>
          <p:nvSpPr>
            <p:cNvPr id="96" name="object 96"/>
            <p:cNvSpPr/>
            <p:nvPr/>
          </p:nvSpPr>
          <p:spPr>
            <a:xfrm>
              <a:off x="7862989" y="5734931"/>
              <a:ext cx="37465" cy="20320"/>
            </a:xfrm>
            <a:custGeom>
              <a:avLst/>
              <a:gdLst/>
              <a:ahLst/>
              <a:cxnLst/>
              <a:rect l="l" t="t" r="r" b="b"/>
              <a:pathLst>
                <a:path w="37465" h="20320">
                  <a:moveTo>
                    <a:pt x="37315" y="0"/>
                  </a:moveTo>
                  <a:lnTo>
                    <a:pt x="0" y="19861"/>
                  </a:lnTo>
                </a:path>
              </a:pathLst>
            </a:custGeom>
            <a:ln w="7620">
              <a:solidFill>
                <a:srgbClr val="CCCCCC"/>
              </a:solidFill>
            </a:ln>
          </p:spPr>
          <p:txBody>
            <a:bodyPr wrap="square" lIns="0" tIns="0" rIns="0" bIns="0" rtlCol="0"/>
            <a:lstStyle/>
            <a:p>
              <a:endParaRPr/>
            </a:p>
          </p:txBody>
        </p:sp>
        <p:sp>
          <p:nvSpPr>
            <p:cNvPr id="97" name="object 97"/>
            <p:cNvSpPr/>
            <p:nvPr/>
          </p:nvSpPr>
          <p:spPr>
            <a:xfrm>
              <a:off x="7935225" y="5734931"/>
              <a:ext cx="38100" cy="20320"/>
            </a:xfrm>
            <a:custGeom>
              <a:avLst/>
              <a:gdLst/>
              <a:ahLst/>
              <a:cxnLst/>
              <a:rect l="l" t="t" r="r" b="b"/>
              <a:pathLst>
                <a:path w="38100" h="20320">
                  <a:moveTo>
                    <a:pt x="0" y="0"/>
                  </a:moveTo>
                  <a:lnTo>
                    <a:pt x="37616" y="19861"/>
                  </a:lnTo>
                </a:path>
              </a:pathLst>
            </a:custGeom>
            <a:ln w="7620">
              <a:solidFill>
                <a:srgbClr val="CCCCCC"/>
              </a:solidFill>
            </a:ln>
          </p:spPr>
          <p:txBody>
            <a:bodyPr wrap="square" lIns="0" tIns="0" rIns="0" bIns="0" rtlCol="0"/>
            <a:lstStyle/>
            <a:p>
              <a:endParaRPr/>
            </a:p>
          </p:txBody>
        </p:sp>
        <p:sp>
          <p:nvSpPr>
            <p:cNvPr id="98" name="object 98"/>
            <p:cNvSpPr/>
            <p:nvPr/>
          </p:nvSpPr>
          <p:spPr>
            <a:xfrm>
              <a:off x="7824933" y="5733889"/>
              <a:ext cx="36830" cy="19685"/>
            </a:xfrm>
            <a:custGeom>
              <a:avLst/>
              <a:gdLst/>
              <a:ahLst/>
              <a:cxnLst/>
              <a:rect l="l" t="t" r="r" b="b"/>
              <a:pathLst>
                <a:path w="36829" h="19685">
                  <a:moveTo>
                    <a:pt x="0" y="0"/>
                  </a:moveTo>
                  <a:lnTo>
                    <a:pt x="36714" y="19560"/>
                  </a:lnTo>
                </a:path>
              </a:pathLst>
            </a:custGeom>
            <a:ln w="7620">
              <a:solidFill>
                <a:srgbClr val="CCCCCC"/>
              </a:solidFill>
            </a:ln>
          </p:spPr>
          <p:txBody>
            <a:bodyPr wrap="square" lIns="0" tIns="0" rIns="0" bIns="0" rtlCol="0"/>
            <a:lstStyle/>
            <a:p>
              <a:endParaRPr/>
            </a:p>
          </p:txBody>
        </p:sp>
        <p:sp>
          <p:nvSpPr>
            <p:cNvPr id="99" name="object 99"/>
            <p:cNvSpPr/>
            <p:nvPr/>
          </p:nvSpPr>
          <p:spPr>
            <a:xfrm>
              <a:off x="8057404" y="5753451"/>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CCCCCC"/>
            </a:solidFill>
          </p:spPr>
          <p:txBody>
            <a:bodyPr wrap="square" lIns="0" tIns="0" rIns="0" bIns="0" rtlCol="0"/>
            <a:lstStyle/>
            <a:p>
              <a:endParaRPr/>
            </a:p>
          </p:txBody>
        </p:sp>
        <p:sp>
          <p:nvSpPr>
            <p:cNvPr id="100" name="object 100"/>
            <p:cNvSpPr/>
            <p:nvPr/>
          </p:nvSpPr>
          <p:spPr>
            <a:xfrm>
              <a:off x="7972079" y="5733887"/>
              <a:ext cx="37465" cy="19685"/>
            </a:xfrm>
            <a:custGeom>
              <a:avLst/>
              <a:gdLst/>
              <a:ahLst/>
              <a:cxnLst/>
              <a:rect l="l" t="t" r="r" b="b"/>
              <a:pathLst>
                <a:path w="37465" h="19685">
                  <a:moveTo>
                    <a:pt x="37315" y="0"/>
                  </a:moveTo>
                  <a:lnTo>
                    <a:pt x="0" y="19560"/>
                  </a:lnTo>
                </a:path>
              </a:pathLst>
            </a:custGeom>
            <a:ln w="7620">
              <a:solidFill>
                <a:srgbClr val="CCCCCC"/>
              </a:solidFill>
            </a:ln>
          </p:spPr>
          <p:txBody>
            <a:bodyPr wrap="square" lIns="0" tIns="0" rIns="0" bIns="0" rtlCol="0"/>
            <a:lstStyle/>
            <a:p>
              <a:endParaRPr/>
            </a:p>
          </p:txBody>
        </p:sp>
        <p:sp>
          <p:nvSpPr>
            <p:cNvPr id="101" name="object 101"/>
            <p:cNvSpPr/>
            <p:nvPr/>
          </p:nvSpPr>
          <p:spPr>
            <a:xfrm>
              <a:off x="8044165" y="5733595"/>
              <a:ext cx="38100" cy="20320"/>
            </a:xfrm>
            <a:custGeom>
              <a:avLst/>
              <a:gdLst/>
              <a:ahLst/>
              <a:cxnLst/>
              <a:rect l="l" t="t" r="r" b="b"/>
              <a:pathLst>
                <a:path w="38100" h="20320">
                  <a:moveTo>
                    <a:pt x="0" y="0"/>
                  </a:moveTo>
                  <a:lnTo>
                    <a:pt x="37616" y="19861"/>
                  </a:lnTo>
                </a:path>
              </a:pathLst>
            </a:custGeom>
            <a:ln w="7620">
              <a:solidFill>
                <a:srgbClr val="CCCCCC"/>
              </a:solidFill>
            </a:ln>
          </p:spPr>
          <p:txBody>
            <a:bodyPr wrap="square" lIns="0" tIns="0" rIns="0" bIns="0" rtlCol="0"/>
            <a:lstStyle/>
            <a:p>
              <a:endParaRPr/>
            </a:p>
          </p:txBody>
        </p:sp>
      </p:grpSp>
      <p:sp>
        <p:nvSpPr>
          <p:cNvPr id="102" name="object 102">
            <a:extLst>
              <a:ext uri="{C183D7F6-B498-43B3-948B-1728B52AA6E4}">
                <adec:decorative xmlns:adec="http://schemas.microsoft.com/office/drawing/2017/decorative" val="1"/>
              </a:ext>
            </a:extLst>
          </p:cNvPr>
          <p:cNvSpPr/>
          <p:nvPr/>
        </p:nvSpPr>
        <p:spPr>
          <a:xfrm>
            <a:off x="6476758" y="5033718"/>
            <a:ext cx="37465" cy="20320"/>
          </a:xfrm>
          <a:custGeom>
            <a:avLst/>
            <a:gdLst/>
            <a:ahLst/>
            <a:cxnLst/>
            <a:rect l="l" t="t" r="r" b="b"/>
            <a:pathLst>
              <a:path w="37465" h="20320">
                <a:moveTo>
                  <a:pt x="37315" y="0"/>
                </a:moveTo>
                <a:lnTo>
                  <a:pt x="0" y="19861"/>
                </a:lnTo>
              </a:path>
            </a:pathLst>
          </a:custGeom>
          <a:ln w="7620">
            <a:solidFill>
              <a:srgbClr val="CCCCCC"/>
            </a:solidFill>
          </a:ln>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2160628" y="1733645"/>
            <a:ext cx="4128360" cy="2415500"/>
          </a:xfrm>
          <a:prstGeom prst="rect">
            <a:avLst/>
          </a:prstGeom>
        </p:spPr>
      </p:pic>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2238489" y="4292688"/>
            <a:ext cx="1206483" cy="1206487"/>
          </a:xfrm>
          <a:prstGeom prst="rect">
            <a:avLst/>
          </a:prstGeom>
        </p:spPr>
      </p:pic>
      <p:pic>
        <p:nvPicPr>
          <p:cNvPr id="4" name="object 4">
            <a:extLst>
              <a:ext uri="{C183D7F6-B498-43B3-948B-1728B52AA6E4}">
                <adec:decorative xmlns:adec="http://schemas.microsoft.com/office/drawing/2017/decorative" val="1"/>
              </a:ext>
            </a:extLst>
          </p:cNvPr>
          <p:cNvPicPr/>
          <p:nvPr/>
        </p:nvPicPr>
        <p:blipFill>
          <a:blip r:embed="rId4" cstate="print"/>
          <a:stretch>
            <a:fillRect/>
          </a:stretch>
        </p:blipFill>
        <p:spPr>
          <a:xfrm>
            <a:off x="3793020" y="4597146"/>
            <a:ext cx="1195971" cy="1206487"/>
          </a:xfrm>
          <a:prstGeom prst="rect">
            <a:avLst/>
          </a:prstGeom>
        </p:spPr>
      </p:pic>
      <p:sp>
        <p:nvSpPr>
          <p:cNvPr id="17" name="object 17">
            <a:extLst>
              <a:ext uri="{C183D7F6-B498-43B3-948B-1728B52AA6E4}">
                <adec:decorative xmlns:adec="http://schemas.microsoft.com/office/drawing/2017/decorative" val="1"/>
              </a:ext>
            </a:extLst>
          </p:cNvPr>
          <p:cNvSpPr txBox="1"/>
          <p:nvPr/>
        </p:nvSpPr>
        <p:spPr>
          <a:xfrm>
            <a:off x="5241024" y="1440179"/>
            <a:ext cx="106743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NeurIPS</a:t>
            </a:r>
            <a:r>
              <a:rPr sz="1400" spc="125" dirty="0">
                <a:latin typeface="Times New Roman"/>
                <a:cs typeface="Times New Roman"/>
              </a:rPr>
              <a:t> </a:t>
            </a:r>
            <a:r>
              <a:rPr sz="1400" spc="-20" dirty="0">
                <a:latin typeface="Times New Roman"/>
                <a:cs typeface="Times New Roman"/>
              </a:rPr>
              <a:t>2022</a:t>
            </a:r>
            <a:endParaRPr sz="1400">
              <a:latin typeface="Times New Roman"/>
              <a:cs typeface="Times New Roman"/>
            </a:endParaRPr>
          </a:p>
        </p:txBody>
      </p:sp>
      <p:sp>
        <p:nvSpPr>
          <p:cNvPr id="9" name="object 9">
            <a:extLst>
              <a:ext uri="{C183D7F6-B498-43B3-948B-1728B52AA6E4}">
                <adec:decorative xmlns:adec="http://schemas.microsoft.com/office/drawing/2017/decorative" val="1"/>
              </a:ext>
            </a:extLst>
          </p:cNvPr>
          <p:cNvSpPr txBox="1"/>
          <p:nvPr/>
        </p:nvSpPr>
        <p:spPr>
          <a:xfrm>
            <a:off x="756530" y="3400069"/>
            <a:ext cx="60706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Rui</a:t>
            </a:r>
            <a:r>
              <a:rPr sz="1400" spc="65" dirty="0">
                <a:latin typeface="Times New Roman"/>
                <a:cs typeface="Times New Roman"/>
              </a:rPr>
              <a:t> </a:t>
            </a:r>
            <a:r>
              <a:rPr sz="1400" spc="-25" dirty="0">
                <a:latin typeface="Times New Roman"/>
                <a:cs typeface="Times New Roman"/>
              </a:rPr>
              <a:t>Xin</a:t>
            </a:r>
            <a:endParaRPr sz="1400" dirty="0">
              <a:latin typeface="Times New Roman"/>
              <a:cs typeface="Times New Roman"/>
            </a:endParaRPr>
          </a:p>
        </p:txBody>
      </p:sp>
      <p:sp>
        <p:nvSpPr>
          <p:cNvPr id="8" name="object 8">
            <a:extLst>
              <a:ext uri="{C183D7F6-B498-43B3-948B-1728B52AA6E4}">
                <adec:decorative xmlns:adec="http://schemas.microsoft.com/office/drawing/2017/decorative" val="1"/>
              </a:ext>
            </a:extLst>
          </p:cNvPr>
          <p:cNvSpPr txBox="1"/>
          <p:nvPr/>
        </p:nvSpPr>
        <p:spPr>
          <a:xfrm>
            <a:off x="756530" y="5152644"/>
            <a:ext cx="109728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Takuya</a:t>
            </a:r>
            <a:r>
              <a:rPr sz="1400" spc="-20" dirty="0">
                <a:latin typeface="Times New Roman"/>
                <a:cs typeface="Times New Roman"/>
              </a:rPr>
              <a:t> </a:t>
            </a:r>
            <a:r>
              <a:rPr sz="1400" spc="-10" dirty="0">
                <a:latin typeface="Times New Roman"/>
                <a:cs typeface="Times New Roman"/>
              </a:rPr>
              <a:t>Takagi</a:t>
            </a:r>
            <a:endParaRPr sz="1400">
              <a:latin typeface="Times New Roman"/>
              <a:cs typeface="Times New Roman"/>
            </a:endParaRPr>
          </a:p>
        </p:txBody>
      </p:sp>
      <p:sp>
        <p:nvSpPr>
          <p:cNvPr id="11" name="object 11">
            <a:extLst>
              <a:ext uri="{C183D7F6-B498-43B3-948B-1728B52AA6E4}">
                <adec:decorative xmlns:adec="http://schemas.microsoft.com/office/drawing/2017/decorative" val="1"/>
              </a:ext>
            </a:extLst>
          </p:cNvPr>
          <p:cNvSpPr txBox="1"/>
          <p:nvPr/>
        </p:nvSpPr>
        <p:spPr>
          <a:xfrm>
            <a:off x="5715388" y="5375147"/>
            <a:ext cx="70929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Zhi</a:t>
            </a:r>
            <a:r>
              <a:rPr sz="1400" spc="50" dirty="0">
                <a:latin typeface="Times New Roman"/>
                <a:cs typeface="Times New Roman"/>
              </a:rPr>
              <a:t> </a:t>
            </a:r>
            <a:r>
              <a:rPr sz="1400" spc="-20" dirty="0">
                <a:latin typeface="Times New Roman"/>
                <a:cs typeface="Times New Roman"/>
              </a:rPr>
              <a:t>Chen</a:t>
            </a:r>
            <a:endParaRPr sz="1400">
              <a:latin typeface="Times New Roman"/>
              <a:cs typeface="Times New Roman"/>
            </a:endParaRPr>
          </a:p>
        </p:txBody>
      </p:sp>
      <p:sp>
        <p:nvSpPr>
          <p:cNvPr id="5" name="object 5">
            <a:extLst>
              <a:ext uri="{C183D7F6-B498-43B3-948B-1728B52AA6E4}">
                <adec:decorative xmlns:adec="http://schemas.microsoft.com/office/drawing/2017/decorative" val="1"/>
              </a:ext>
            </a:extLst>
          </p:cNvPr>
          <p:cNvSpPr txBox="1"/>
          <p:nvPr/>
        </p:nvSpPr>
        <p:spPr>
          <a:xfrm>
            <a:off x="2289049" y="5451347"/>
            <a:ext cx="2666365" cy="610870"/>
          </a:xfrm>
          <a:prstGeom prst="rect">
            <a:avLst/>
          </a:prstGeom>
        </p:spPr>
        <p:txBody>
          <a:bodyPr vert="horz" wrap="square" lIns="0" tIns="92075" rIns="0" bIns="0" rtlCol="0">
            <a:spAutoFit/>
          </a:bodyPr>
          <a:lstStyle/>
          <a:p>
            <a:pPr marL="12700">
              <a:lnSpc>
                <a:spcPct val="100000"/>
              </a:lnSpc>
              <a:spcBef>
                <a:spcPts val="725"/>
              </a:spcBef>
            </a:pPr>
            <a:r>
              <a:rPr sz="1400" dirty="0">
                <a:latin typeface="Times New Roman"/>
                <a:cs typeface="Times New Roman"/>
              </a:rPr>
              <a:t>Chudi</a:t>
            </a:r>
            <a:r>
              <a:rPr sz="1400" spc="100" dirty="0">
                <a:latin typeface="Times New Roman"/>
                <a:cs typeface="Times New Roman"/>
              </a:rPr>
              <a:t> </a:t>
            </a:r>
            <a:r>
              <a:rPr sz="1400" spc="-10" dirty="0">
                <a:latin typeface="Times New Roman"/>
                <a:cs typeface="Times New Roman"/>
              </a:rPr>
              <a:t>Zhong</a:t>
            </a:r>
            <a:endParaRPr sz="1400">
              <a:latin typeface="Times New Roman"/>
              <a:cs typeface="Times New Roman"/>
            </a:endParaRPr>
          </a:p>
          <a:p>
            <a:pPr marL="1616710">
              <a:lnSpc>
                <a:spcPct val="100000"/>
              </a:lnSpc>
              <a:spcBef>
                <a:spcPts val="620"/>
              </a:spcBef>
            </a:pPr>
            <a:r>
              <a:rPr sz="1400" dirty="0">
                <a:latin typeface="Times New Roman"/>
                <a:cs typeface="Times New Roman"/>
              </a:rPr>
              <a:t>Margo</a:t>
            </a:r>
            <a:r>
              <a:rPr sz="1400" spc="75" dirty="0">
                <a:latin typeface="Times New Roman"/>
                <a:cs typeface="Times New Roman"/>
              </a:rPr>
              <a:t> </a:t>
            </a:r>
            <a:r>
              <a:rPr sz="1400" spc="-10" dirty="0">
                <a:latin typeface="Times New Roman"/>
                <a:cs typeface="Times New Roman"/>
              </a:rPr>
              <a:t>Seltzer</a:t>
            </a:r>
            <a:endParaRPr sz="1400">
              <a:latin typeface="Times New Roman"/>
              <a:cs typeface="Times New Roman"/>
            </a:endParaRPr>
          </a:p>
        </p:txBody>
      </p:sp>
      <p:pic>
        <p:nvPicPr>
          <p:cNvPr id="6" name="object 6">
            <a:extLst>
              <a:ext uri="{C183D7F6-B498-43B3-948B-1728B52AA6E4}">
                <adec:decorative xmlns:adec="http://schemas.microsoft.com/office/drawing/2017/decorative" val="1"/>
              </a:ext>
            </a:extLst>
          </p:cNvPr>
          <p:cNvPicPr/>
          <p:nvPr/>
        </p:nvPicPr>
        <p:blipFill>
          <a:blip r:embed="rId5" cstate="print"/>
          <a:stretch>
            <a:fillRect/>
          </a:stretch>
        </p:blipFill>
        <p:spPr>
          <a:xfrm>
            <a:off x="549522" y="2146833"/>
            <a:ext cx="1195965" cy="1195959"/>
          </a:xfrm>
          <a:prstGeom prst="rect">
            <a:avLst/>
          </a:prstGeom>
        </p:spPr>
      </p:pic>
      <p:pic>
        <p:nvPicPr>
          <p:cNvPr id="7" name="object 7">
            <a:extLst>
              <a:ext uri="{C183D7F6-B498-43B3-948B-1728B52AA6E4}">
                <adec:decorative xmlns:adec="http://schemas.microsoft.com/office/drawing/2017/decorative" val="1"/>
              </a:ext>
            </a:extLst>
          </p:cNvPr>
          <p:cNvPicPr/>
          <p:nvPr/>
        </p:nvPicPr>
        <p:blipFill>
          <a:blip r:embed="rId6" cstate="print"/>
          <a:stretch>
            <a:fillRect/>
          </a:stretch>
        </p:blipFill>
        <p:spPr>
          <a:xfrm>
            <a:off x="733704" y="3890403"/>
            <a:ext cx="1194142" cy="1206487"/>
          </a:xfrm>
          <a:prstGeom prst="rect">
            <a:avLst/>
          </a:prstGeom>
        </p:spPr>
      </p:pic>
      <p:pic>
        <p:nvPicPr>
          <p:cNvPr id="10" name="object 10">
            <a:extLst>
              <a:ext uri="{C183D7F6-B498-43B3-948B-1728B52AA6E4}">
                <adec:decorative xmlns:adec="http://schemas.microsoft.com/office/drawing/2017/decorative" val="1"/>
              </a:ext>
            </a:extLst>
          </p:cNvPr>
          <p:cNvPicPr/>
          <p:nvPr/>
        </p:nvPicPr>
        <p:blipFill>
          <a:blip r:embed="rId7" cstate="print"/>
          <a:stretch>
            <a:fillRect/>
          </a:stretch>
        </p:blipFill>
        <p:spPr>
          <a:xfrm>
            <a:off x="5425935" y="4004462"/>
            <a:ext cx="1274178" cy="1274178"/>
          </a:xfrm>
          <a:prstGeom prst="rect">
            <a:avLst/>
          </a:prstGeom>
        </p:spPr>
      </p:pic>
      <p:sp>
        <p:nvSpPr>
          <p:cNvPr id="18" name="object 18">
            <a:extLst>
              <a:ext uri="{C183D7F6-B498-43B3-948B-1728B52AA6E4}">
                <adec:decorative xmlns:adec="http://schemas.microsoft.com/office/drawing/2017/decorative" val="1"/>
              </a:ext>
            </a:extLst>
          </p:cNvPr>
          <p:cNvSpPr txBox="1">
            <a:spLocks noGrp="1"/>
          </p:cNvSpPr>
          <p:nvPr>
            <p:ph type="title"/>
          </p:nvPr>
        </p:nvSpPr>
        <p:spPr>
          <a:xfrm>
            <a:off x="6592134" y="2510535"/>
            <a:ext cx="2327910" cy="607695"/>
          </a:xfrm>
          <a:prstGeom prst="rect">
            <a:avLst/>
          </a:prstGeom>
        </p:spPr>
        <p:txBody>
          <a:bodyPr vert="horz" wrap="square" lIns="0" tIns="12700" rIns="0" bIns="0" rtlCol="0">
            <a:spAutoFit/>
          </a:bodyPr>
          <a:lstStyle/>
          <a:p>
            <a:pPr algn="ctr">
              <a:lnSpc>
                <a:spcPct val="100000"/>
              </a:lnSpc>
              <a:spcBef>
                <a:spcPts val="100"/>
              </a:spcBef>
            </a:pPr>
            <a:r>
              <a:rPr sz="1900" dirty="0">
                <a:solidFill>
                  <a:srgbClr val="0070C0"/>
                </a:solidFill>
                <a:latin typeface="Times New Roman"/>
                <a:cs typeface="Times New Roman"/>
              </a:rPr>
              <a:t>TreeFARMS</a:t>
            </a:r>
            <a:r>
              <a:rPr sz="1900" spc="-35" dirty="0">
                <a:solidFill>
                  <a:srgbClr val="0070C0"/>
                </a:solidFill>
                <a:latin typeface="Times New Roman"/>
                <a:cs typeface="Times New Roman"/>
              </a:rPr>
              <a:t> </a:t>
            </a:r>
            <a:r>
              <a:rPr sz="1900" dirty="0">
                <a:solidFill>
                  <a:srgbClr val="0070C0"/>
                </a:solidFill>
                <a:latin typeface="Times New Roman"/>
                <a:cs typeface="Times New Roman"/>
              </a:rPr>
              <a:t>returns</a:t>
            </a:r>
            <a:r>
              <a:rPr sz="1900" spc="-35" dirty="0">
                <a:solidFill>
                  <a:srgbClr val="0070C0"/>
                </a:solidFill>
                <a:latin typeface="Times New Roman"/>
                <a:cs typeface="Times New Roman"/>
              </a:rPr>
              <a:t> </a:t>
            </a:r>
            <a:r>
              <a:rPr sz="1900" i="1" spc="-25" dirty="0">
                <a:solidFill>
                  <a:srgbClr val="0070C0"/>
                </a:solidFill>
                <a:latin typeface="Times New Roman"/>
                <a:cs typeface="Times New Roman"/>
              </a:rPr>
              <a:t>all</a:t>
            </a:r>
            <a:endParaRPr sz="1900" dirty="0">
              <a:latin typeface="Times New Roman"/>
              <a:cs typeface="Times New Roman"/>
            </a:endParaRPr>
          </a:p>
          <a:p>
            <a:pPr algn="ctr">
              <a:lnSpc>
                <a:spcPct val="100000"/>
              </a:lnSpc>
              <a:spcBef>
                <a:spcPts val="25"/>
              </a:spcBef>
            </a:pPr>
            <a:r>
              <a:rPr sz="1900" dirty="0">
                <a:solidFill>
                  <a:srgbClr val="0070C0"/>
                </a:solidFill>
                <a:latin typeface="Times New Roman"/>
                <a:cs typeface="Times New Roman"/>
              </a:rPr>
              <a:t>almost-optimal</a:t>
            </a:r>
            <a:r>
              <a:rPr sz="1900" spc="80" dirty="0">
                <a:solidFill>
                  <a:srgbClr val="0070C0"/>
                </a:solidFill>
                <a:latin typeface="Times New Roman"/>
                <a:cs typeface="Times New Roman"/>
              </a:rPr>
              <a:t> </a:t>
            </a:r>
            <a:r>
              <a:rPr sz="1900" spc="-10" dirty="0">
                <a:solidFill>
                  <a:srgbClr val="0070C0"/>
                </a:solidFill>
                <a:latin typeface="Times New Roman"/>
                <a:cs typeface="Times New Roman"/>
              </a:rPr>
              <a:t>trees</a:t>
            </a:r>
            <a:endParaRPr sz="1900" dirty="0">
              <a:latin typeface="Times New Roman"/>
              <a:cs typeface="Times New Roman"/>
            </a:endParaRPr>
          </a:p>
        </p:txBody>
      </p:sp>
      <p:pic>
        <p:nvPicPr>
          <p:cNvPr id="12" name="object 12">
            <a:extLst>
              <a:ext uri="{C183D7F6-B498-43B3-948B-1728B52AA6E4}">
                <adec:decorative xmlns:adec="http://schemas.microsoft.com/office/drawing/2017/decorative" val="1"/>
              </a:ext>
            </a:extLst>
          </p:cNvPr>
          <p:cNvPicPr/>
          <p:nvPr/>
        </p:nvPicPr>
        <p:blipFill>
          <a:blip r:embed="rId8" cstate="print"/>
          <a:stretch>
            <a:fillRect/>
          </a:stretch>
        </p:blipFill>
        <p:spPr>
          <a:xfrm>
            <a:off x="1835492" y="2624353"/>
            <a:ext cx="818789" cy="276860"/>
          </a:xfrm>
          <a:prstGeom prst="rect">
            <a:avLst/>
          </a:prstGeom>
        </p:spPr>
      </p:pic>
      <p:pic>
        <p:nvPicPr>
          <p:cNvPr id="13" name="object 13">
            <a:extLst>
              <a:ext uri="{C183D7F6-B498-43B3-948B-1728B52AA6E4}">
                <adec:decorative xmlns:adec="http://schemas.microsoft.com/office/drawing/2017/decorative" val="1"/>
              </a:ext>
            </a:extLst>
          </p:cNvPr>
          <p:cNvPicPr/>
          <p:nvPr/>
        </p:nvPicPr>
        <p:blipFill>
          <a:blip r:embed="rId9" cstate="print"/>
          <a:stretch>
            <a:fillRect/>
          </a:stretch>
        </p:blipFill>
        <p:spPr>
          <a:xfrm>
            <a:off x="1875108" y="3311129"/>
            <a:ext cx="702102" cy="483870"/>
          </a:xfrm>
          <a:prstGeom prst="rect">
            <a:avLst/>
          </a:prstGeom>
        </p:spPr>
      </p:pic>
      <p:pic>
        <p:nvPicPr>
          <p:cNvPr id="14" name="object 14">
            <a:extLst>
              <a:ext uri="{C183D7F6-B498-43B3-948B-1728B52AA6E4}">
                <adec:decorative xmlns:adec="http://schemas.microsoft.com/office/drawing/2017/decorative" val="1"/>
              </a:ext>
            </a:extLst>
          </p:cNvPr>
          <p:cNvPicPr/>
          <p:nvPr/>
        </p:nvPicPr>
        <p:blipFill>
          <a:blip r:embed="rId10" cstate="print"/>
          <a:stretch>
            <a:fillRect/>
          </a:stretch>
        </p:blipFill>
        <p:spPr>
          <a:xfrm>
            <a:off x="3244507" y="3156521"/>
            <a:ext cx="1027569" cy="1060450"/>
          </a:xfrm>
          <a:prstGeom prst="rect">
            <a:avLst/>
          </a:prstGeom>
        </p:spPr>
      </p:pic>
      <p:pic>
        <p:nvPicPr>
          <p:cNvPr id="15" name="object 15">
            <a:extLst>
              <a:ext uri="{C183D7F6-B498-43B3-948B-1728B52AA6E4}">
                <adec:decorative xmlns:adec="http://schemas.microsoft.com/office/drawing/2017/decorative" val="1"/>
              </a:ext>
            </a:extLst>
          </p:cNvPr>
          <p:cNvPicPr/>
          <p:nvPr/>
        </p:nvPicPr>
        <p:blipFill>
          <a:blip r:embed="rId11" cstate="print"/>
          <a:stretch>
            <a:fillRect/>
          </a:stretch>
        </p:blipFill>
        <p:spPr>
          <a:xfrm>
            <a:off x="4763947" y="3745915"/>
            <a:ext cx="459511" cy="833119"/>
          </a:xfrm>
          <a:prstGeom prst="rect">
            <a:avLst/>
          </a:prstGeom>
        </p:spPr>
      </p:pic>
      <p:pic>
        <p:nvPicPr>
          <p:cNvPr id="16" name="object 16">
            <a:extLst>
              <a:ext uri="{C183D7F6-B498-43B3-948B-1728B52AA6E4}">
                <adec:decorative xmlns:adec="http://schemas.microsoft.com/office/drawing/2017/decorative" val="1"/>
              </a:ext>
            </a:extLst>
          </p:cNvPr>
          <p:cNvPicPr/>
          <p:nvPr/>
        </p:nvPicPr>
        <p:blipFill>
          <a:blip r:embed="rId12" cstate="print"/>
          <a:stretch>
            <a:fillRect/>
          </a:stretch>
        </p:blipFill>
        <p:spPr>
          <a:xfrm>
            <a:off x="5916574" y="3189725"/>
            <a:ext cx="275907" cy="768350"/>
          </a:xfrm>
          <a:prstGeom prst="rect">
            <a:avLst/>
          </a:prstGeom>
        </p:spPr>
      </p:pic>
      <p:pic>
        <p:nvPicPr>
          <p:cNvPr id="19" name="object 19">
            <a:extLst>
              <a:ext uri="{C183D7F6-B498-43B3-948B-1728B52AA6E4}">
                <adec:decorative xmlns:adec="http://schemas.microsoft.com/office/drawing/2017/decorative" val="1"/>
              </a:ext>
            </a:extLst>
          </p:cNvPr>
          <p:cNvPicPr/>
          <p:nvPr/>
        </p:nvPicPr>
        <p:blipFill>
          <a:blip r:embed="rId13" cstate="print"/>
          <a:stretch>
            <a:fillRect/>
          </a:stretch>
        </p:blipFill>
        <p:spPr>
          <a:xfrm>
            <a:off x="8724074" y="1927669"/>
            <a:ext cx="126644" cy="445452"/>
          </a:xfrm>
          <a:prstGeom prst="rect">
            <a:avLst/>
          </a:prstGeom>
        </p:spPr>
      </p:pic>
      <p:grpSp>
        <p:nvGrpSpPr>
          <p:cNvPr id="20" name="object 20">
            <a:extLst>
              <a:ext uri="{C183D7F6-B498-43B3-948B-1728B52AA6E4}">
                <adec:decorative xmlns:adec="http://schemas.microsoft.com/office/drawing/2017/decorative" val="1"/>
              </a:ext>
            </a:extLst>
          </p:cNvPr>
          <p:cNvGrpSpPr/>
          <p:nvPr/>
        </p:nvGrpSpPr>
        <p:grpSpPr>
          <a:xfrm>
            <a:off x="8965128" y="1871320"/>
            <a:ext cx="448309" cy="574040"/>
            <a:chOff x="8965128" y="1871320"/>
            <a:chExt cx="448309" cy="574040"/>
          </a:xfrm>
        </p:grpSpPr>
        <p:pic>
          <p:nvPicPr>
            <p:cNvPr id="21" name="object 21"/>
            <p:cNvPicPr/>
            <p:nvPr/>
          </p:nvPicPr>
          <p:blipFill>
            <a:blip r:embed="rId14" cstate="print"/>
            <a:stretch>
              <a:fillRect/>
            </a:stretch>
          </p:blipFill>
          <p:spPr>
            <a:xfrm>
              <a:off x="9024255" y="2165559"/>
              <a:ext cx="388622" cy="279759"/>
            </a:xfrm>
            <a:prstGeom prst="rect">
              <a:avLst/>
            </a:prstGeom>
          </p:spPr>
        </p:pic>
        <p:sp>
          <p:nvSpPr>
            <p:cNvPr id="22" name="object 22"/>
            <p:cNvSpPr/>
            <p:nvPr/>
          </p:nvSpPr>
          <p:spPr>
            <a:xfrm>
              <a:off x="8965128" y="1871320"/>
              <a:ext cx="241300" cy="289560"/>
            </a:xfrm>
            <a:custGeom>
              <a:avLst/>
              <a:gdLst/>
              <a:ahLst/>
              <a:cxnLst/>
              <a:rect l="l" t="t" r="r" b="b"/>
              <a:pathLst>
                <a:path w="241300" h="289560">
                  <a:moveTo>
                    <a:pt x="125102" y="210504"/>
                  </a:moveTo>
                  <a:lnTo>
                    <a:pt x="21129" y="210504"/>
                  </a:lnTo>
                  <a:lnTo>
                    <a:pt x="9890" y="223166"/>
                  </a:lnTo>
                  <a:lnTo>
                    <a:pt x="1997" y="236768"/>
                  </a:lnTo>
                  <a:lnTo>
                    <a:pt x="0" y="251819"/>
                  </a:lnTo>
                  <a:lnTo>
                    <a:pt x="3789" y="266520"/>
                  </a:lnTo>
                  <a:lnTo>
                    <a:pt x="13255" y="279071"/>
                  </a:lnTo>
                  <a:lnTo>
                    <a:pt x="26857" y="286966"/>
                  </a:lnTo>
                  <a:lnTo>
                    <a:pt x="41908" y="288966"/>
                  </a:lnTo>
                  <a:lnTo>
                    <a:pt x="56609" y="285177"/>
                  </a:lnTo>
                  <a:lnTo>
                    <a:pt x="92414" y="248871"/>
                  </a:lnTo>
                  <a:lnTo>
                    <a:pt x="103425" y="235650"/>
                  </a:lnTo>
                  <a:lnTo>
                    <a:pt x="120811" y="215609"/>
                  </a:lnTo>
                  <a:lnTo>
                    <a:pt x="125102" y="210504"/>
                  </a:lnTo>
                  <a:close/>
                </a:path>
                <a:path w="241300" h="289560">
                  <a:moveTo>
                    <a:pt x="162744" y="164162"/>
                  </a:moveTo>
                  <a:lnTo>
                    <a:pt x="60588" y="164162"/>
                  </a:lnTo>
                  <a:lnTo>
                    <a:pt x="43087" y="184342"/>
                  </a:lnTo>
                  <a:lnTo>
                    <a:pt x="31569" y="198172"/>
                  </a:lnTo>
                  <a:lnTo>
                    <a:pt x="20862" y="210805"/>
                  </a:lnTo>
                  <a:lnTo>
                    <a:pt x="21129" y="210504"/>
                  </a:lnTo>
                  <a:lnTo>
                    <a:pt x="125102" y="210504"/>
                  </a:lnTo>
                  <a:lnTo>
                    <a:pt x="136458" y="196991"/>
                  </a:lnTo>
                  <a:lnTo>
                    <a:pt x="151723" y="178271"/>
                  </a:lnTo>
                  <a:lnTo>
                    <a:pt x="162744" y="164162"/>
                  </a:lnTo>
                  <a:close/>
                </a:path>
                <a:path w="241300" h="289560">
                  <a:moveTo>
                    <a:pt x="189976" y="128221"/>
                  </a:moveTo>
                  <a:lnTo>
                    <a:pt x="90344" y="128221"/>
                  </a:lnTo>
                  <a:lnTo>
                    <a:pt x="75079" y="146940"/>
                  </a:lnTo>
                  <a:lnTo>
                    <a:pt x="60284" y="164512"/>
                  </a:lnTo>
                  <a:lnTo>
                    <a:pt x="60588" y="164162"/>
                  </a:lnTo>
                  <a:lnTo>
                    <a:pt x="162744" y="164162"/>
                  </a:lnTo>
                  <a:lnTo>
                    <a:pt x="170471" y="154192"/>
                  </a:lnTo>
                  <a:lnTo>
                    <a:pt x="181416" y="140070"/>
                  </a:lnTo>
                  <a:lnTo>
                    <a:pt x="182254" y="138952"/>
                  </a:lnTo>
                  <a:lnTo>
                    <a:pt x="189976" y="128221"/>
                  </a:lnTo>
                  <a:close/>
                </a:path>
                <a:path w="241300" h="289560">
                  <a:moveTo>
                    <a:pt x="198146" y="117070"/>
                  </a:moveTo>
                  <a:lnTo>
                    <a:pt x="99031" y="117070"/>
                  </a:lnTo>
                  <a:lnTo>
                    <a:pt x="89926" y="128734"/>
                  </a:lnTo>
                  <a:lnTo>
                    <a:pt x="90344" y="128221"/>
                  </a:lnTo>
                  <a:lnTo>
                    <a:pt x="189976" y="128221"/>
                  </a:lnTo>
                  <a:lnTo>
                    <a:pt x="192334" y="124944"/>
                  </a:lnTo>
                  <a:lnTo>
                    <a:pt x="198146" y="117070"/>
                  </a:lnTo>
                  <a:close/>
                </a:path>
                <a:path w="241300" h="289560">
                  <a:moveTo>
                    <a:pt x="216032" y="91543"/>
                  </a:moveTo>
                  <a:lnTo>
                    <a:pt x="118830" y="91543"/>
                  </a:lnTo>
                  <a:lnTo>
                    <a:pt x="117979" y="92673"/>
                  </a:lnTo>
                  <a:lnTo>
                    <a:pt x="98993" y="117119"/>
                  </a:lnTo>
                  <a:lnTo>
                    <a:pt x="198146" y="117070"/>
                  </a:lnTo>
                  <a:lnTo>
                    <a:pt x="202117" y="111698"/>
                  </a:lnTo>
                  <a:lnTo>
                    <a:pt x="202993" y="110466"/>
                  </a:lnTo>
                  <a:lnTo>
                    <a:pt x="211339" y="98236"/>
                  </a:lnTo>
                  <a:lnTo>
                    <a:pt x="216032" y="91543"/>
                  </a:lnTo>
                  <a:close/>
                </a:path>
                <a:path w="241300" h="289560">
                  <a:moveTo>
                    <a:pt x="118316" y="92206"/>
                  </a:moveTo>
                  <a:lnTo>
                    <a:pt x="117954" y="92673"/>
                  </a:lnTo>
                  <a:lnTo>
                    <a:pt x="118316" y="92206"/>
                  </a:lnTo>
                  <a:close/>
                </a:path>
                <a:path w="241300" h="289560">
                  <a:moveTo>
                    <a:pt x="233383" y="64619"/>
                  </a:moveTo>
                  <a:lnTo>
                    <a:pt x="138439" y="64619"/>
                  </a:lnTo>
                  <a:lnTo>
                    <a:pt x="137563" y="65851"/>
                  </a:lnTo>
                  <a:lnTo>
                    <a:pt x="128355" y="78272"/>
                  </a:lnTo>
                  <a:lnTo>
                    <a:pt x="118316" y="92206"/>
                  </a:lnTo>
                  <a:lnTo>
                    <a:pt x="118830" y="91543"/>
                  </a:lnTo>
                  <a:lnTo>
                    <a:pt x="216032" y="91543"/>
                  </a:lnTo>
                  <a:lnTo>
                    <a:pt x="222856" y="81815"/>
                  </a:lnTo>
                  <a:lnTo>
                    <a:pt x="224774" y="78805"/>
                  </a:lnTo>
                  <a:lnTo>
                    <a:pt x="229836" y="69991"/>
                  </a:lnTo>
                  <a:lnTo>
                    <a:pt x="229701" y="69991"/>
                  </a:lnTo>
                  <a:lnTo>
                    <a:pt x="231390" y="67286"/>
                  </a:lnTo>
                  <a:lnTo>
                    <a:pt x="231555" y="67286"/>
                  </a:lnTo>
                  <a:lnTo>
                    <a:pt x="233383" y="64619"/>
                  </a:lnTo>
                  <a:close/>
                </a:path>
                <a:path w="241300" h="289560">
                  <a:moveTo>
                    <a:pt x="231390" y="67286"/>
                  </a:moveTo>
                  <a:lnTo>
                    <a:pt x="229701" y="69991"/>
                  </a:lnTo>
                  <a:lnTo>
                    <a:pt x="230536" y="68773"/>
                  </a:lnTo>
                  <a:lnTo>
                    <a:pt x="231390" y="67286"/>
                  </a:lnTo>
                  <a:close/>
                </a:path>
                <a:path w="241300" h="289560">
                  <a:moveTo>
                    <a:pt x="230536" y="68773"/>
                  </a:moveTo>
                  <a:lnTo>
                    <a:pt x="229701" y="69991"/>
                  </a:lnTo>
                  <a:lnTo>
                    <a:pt x="229836" y="69991"/>
                  </a:lnTo>
                  <a:lnTo>
                    <a:pt x="230536" y="68773"/>
                  </a:lnTo>
                  <a:close/>
                </a:path>
                <a:path w="241300" h="289560">
                  <a:moveTo>
                    <a:pt x="231555" y="67286"/>
                  </a:moveTo>
                  <a:lnTo>
                    <a:pt x="231390" y="67286"/>
                  </a:lnTo>
                  <a:lnTo>
                    <a:pt x="230536" y="68773"/>
                  </a:lnTo>
                  <a:lnTo>
                    <a:pt x="231555" y="67286"/>
                  </a:lnTo>
                  <a:close/>
                </a:path>
                <a:path w="241300" h="289560">
                  <a:moveTo>
                    <a:pt x="137963" y="65264"/>
                  </a:moveTo>
                  <a:lnTo>
                    <a:pt x="137529" y="65851"/>
                  </a:lnTo>
                  <a:lnTo>
                    <a:pt x="137963" y="65264"/>
                  </a:lnTo>
                  <a:close/>
                </a:path>
                <a:path w="241300" h="289560">
                  <a:moveTo>
                    <a:pt x="138439" y="64619"/>
                  </a:moveTo>
                  <a:lnTo>
                    <a:pt x="137963" y="65264"/>
                  </a:lnTo>
                  <a:lnTo>
                    <a:pt x="137563" y="65851"/>
                  </a:lnTo>
                  <a:lnTo>
                    <a:pt x="138439" y="64619"/>
                  </a:lnTo>
                  <a:close/>
                </a:path>
                <a:path w="241300" h="289560">
                  <a:moveTo>
                    <a:pt x="156990" y="37794"/>
                  </a:moveTo>
                  <a:lnTo>
                    <a:pt x="146199" y="53176"/>
                  </a:lnTo>
                  <a:lnTo>
                    <a:pt x="137963" y="65264"/>
                  </a:lnTo>
                  <a:lnTo>
                    <a:pt x="138439" y="64619"/>
                  </a:lnTo>
                  <a:lnTo>
                    <a:pt x="233383" y="64619"/>
                  </a:lnTo>
                  <a:lnTo>
                    <a:pt x="234959" y="62320"/>
                  </a:lnTo>
                  <a:lnTo>
                    <a:pt x="236623" y="58980"/>
                  </a:lnTo>
                  <a:lnTo>
                    <a:pt x="238947" y="52008"/>
                  </a:lnTo>
                  <a:lnTo>
                    <a:pt x="240510" y="39333"/>
                  </a:lnTo>
                  <a:lnTo>
                    <a:pt x="156105" y="39333"/>
                  </a:lnTo>
                  <a:lnTo>
                    <a:pt x="156990" y="37794"/>
                  </a:lnTo>
                  <a:close/>
                </a:path>
                <a:path w="241300" h="289560">
                  <a:moveTo>
                    <a:pt x="158022" y="36323"/>
                  </a:moveTo>
                  <a:lnTo>
                    <a:pt x="156990" y="37794"/>
                  </a:lnTo>
                  <a:lnTo>
                    <a:pt x="156105" y="39333"/>
                  </a:lnTo>
                  <a:lnTo>
                    <a:pt x="158022" y="36323"/>
                  </a:lnTo>
                  <a:close/>
                </a:path>
                <a:path w="241300" h="289560">
                  <a:moveTo>
                    <a:pt x="240850" y="36323"/>
                  </a:moveTo>
                  <a:lnTo>
                    <a:pt x="158022" y="36323"/>
                  </a:lnTo>
                  <a:lnTo>
                    <a:pt x="156105" y="39333"/>
                  </a:lnTo>
                  <a:lnTo>
                    <a:pt x="240510" y="39333"/>
                  </a:lnTo>
                  <a:lnTo>
                    <a:pt x="240872" y="36400"/>
                  </a:lnTo>
                  <a:close/>
                </a:path>
                <a:path w="241300" h="289560">
                  <a:moveTo>
                    <a:pt x="167097" y="21242"/>
                  </a:moveTo>
                  <a:lnTo>
                    <a:pt x="164436" y="25122"/>
                  </a:lnTo>
                  <a:lnTo>
                    <a:pt x="162734" y="27814"/>
                  </a:lnTo>
                  <a:lnTo>
                    <a:pt x="156990" y="37794"/>
                  </a:lnTo>
                  <a:lnTo>
                    <a:pt x="158022" y="36323"/>
                  </a:lnTo>
                  <a:lnTo>
                    <a:pt x="240850" y="36323"/>
                  </a:lnTo>
                  <a:lnTo>
                    <a:pt x="239207" y="30418"/>
                  </a:lnTo>
                  <a:lnTo>
                    <a:pt x="162658" y="30418"/>
                  </a:lnTo>
                  <a:lnTo>
                    <a:pt x="163814" y="26964"/>
                  </a:lnTo>
                  <a:lnTo>
                    <a:pt x="167097" y="21242"/>
                  </a:lnTo>
                  <a:close/>
                </a:path>
                <a:path w="241300" h="289560">
                  <a:moveTo>
                    <a:pt x="167598" y="20512"/>
                  </a:moveTo>
                  <a:lnTo>
                    <a:pt x="167097" y="21242"/>
                  </a:lnTo>
                  <a:lnTo>
                    <a:pt x="163814" y="26964"/>
                  </a:lnTo>
                  <a:lnTo>
                    <a:pt x="162658" y="30418"/>
                  </a:lnTo>
                  <a:lnTo>
                    <a:pt x="167598" y="20512"/>
                  </a:lnTo>
                  <a:close/>
                </a:path>
                <a:path w="241300" h="289560">
                  <a:moveTo>
                    <a:pt x="235828" y="20512"/>
                  </a:moveTo>
                  <a:lnTo>
                    <a:pt x="167598" y="20512"/>
                  </a:lnTo>
                  <a:lnTo>
                    <a:pt x="162658" y="30418"/>
                  </a:lnTo>
                  <a:lnTo>
                    <a:pt x="239207" y="30418"/>
                  </a:lnTo>
                  <a:lnTo>
                    <a:pt x="236802" y="21777"/>
                  </a:lnTo>
                  <a:lnTo>
                    <a:pt x="235828" y="20512"/>
                  </a:lnTo>
                  <a:close/>
                </a:path>
                <a:path w="241300" h="289560">
                  <a:moveTo>
                    <a:pt x="198295" y="0"/>
                  </a:moveTo>
                  <a:lnTo>
                    <a:pt x="183672" y="4069"/>
                  </a:lnTo>
                  <a:lnTo>
                    <a:pt x="171642" y="13324"/>
                  </a:lnTo>
                  <a:lnTo>
                    <a:pt x="167097" y="21242"/>
                  </a:lnTo>
                  <a:lnTo>
                    <a:pt x="167598" y="20512"/>
                  </a:lnTo>
                  <a:lnTo>
                    <a:pt x="235828" y="20512"/>
                  </a:lnTo>
                  <a:lnTo>
                    <a:pt x="227544" y="9747"/>
                  </a:lnTo>
                  <a:lnTo>
                    <a:pt x="213902" y="1919"/>
                  </a:lnTo>
                  <a:lnTo>
                    <a:pt x="198295" y="0"/>
                  </a:lnTo>
                  <a:close/>
                </a:path>
              </a:pathLst>
            </a:custGeom>
            <a:solidFill>
              <a:srgbClr val="00A0D7"/>
            </a:solidFill>
          </p:spPr>
          <p:txBody>
            <a:bodyPr wrap="square" lIns="0" tIns="0" rIns="0" bIns="0" rtlCol="0"/>
            <a:lstStyle/>
            <a:p>
              <a:endParaRPr/>
            </a:p>
          </p:txBody>
        </p:sp>
      </p:grpSp>
      <p:pic>
        <p:nvPicPr>
          <p:cNvPr id="23" name="object 23">
            <a:extLst>
              <a:ext uri="{C183D7F6-B498-43B3-948B-1728B52AA6E4}">
                <adec:decorative xmlns:adec="http://schemas.microsoft.com/office/drawing/2017/decorative" val="1"/>
              </a:ext>
            </a:extLst>
          </p:cNvPr>
          <p:cNvPicPr/>
          <p:nvPr/>
        </p:nvPicPr>
        <p:blipFill>
          <a:blip r:embed="rId15" cstate="print"/>
          <a:stretch>
            <a:fillRect/>
          </a:stretch>
        </p:blipFill>
        <p:spPr>
          <a:xfrm>
            <a:off x="9147238" y="2780004"/>
            <a:ext cx="463372" cy="168186"/>
          </a:xfrm>
          <a:prstGeom prst="rect">
            <a:avLst/>
          </a:prstGeom>
        </p:spPr>
      </p:pic>
      <p:grpSp>
        <p:nvGrpSpPr>
          <p:cNvPr id="24" name="object 24">
            <a:extLst>
              <a:ext uri="{C183D7F6-B498-43B3-948B-1728B52AA6E4}">
                <adec:decorative xmlns:adec="http://schemas.microsoft.com/office/drawing/2017/decorative" val="1"/>
              </a:ext>
            </a:extLst>
          </p:cNvPr>
          <p:cNvGrpSpPr/>
          <p:nvPr/>
        </p:nvGrpSpPr>
        <p:grpSpPr>
          <a:xfrm>
            <a:off x="8987180" y="3040614"/>
            <a:ext cx="558165" cy="336550"/>
            <a:chOff x="8987180" y="3040614"/>
            <a:chExt cx="558165" cy="336550"/>
          </a:xfrm>
        </p:grpSpPr>
        <p:pic>
          <p:nvPicPr>
            <p:cNvPr id="25" name="object 25"/>
            <p:cNvPicPr/>
            <p:nvPr/>
          </p:nvPicPr>
          <p:blipFill>
            <a:blip r:embed="rId16" cstate="print"/>
            <a:stretch>
              <a:fillRect/>
            </a:stretch>
          </p:blipFill>
          <p:spPr>
            <a:xfrm>
              <a:off x="8987180" y="3040614"/>
              <a:ext cx="250323" cy="336550"/>
            </a:xfrm>
            <a:prstGeom prst="rect">
              <a:avLst/>
            </a:prstGeom>
          </p:spPr>
        </p:pic>
        <p:sp>
          <p:nvSpPr>
            <p:cNvPr id="26" name="object 26"/>
            <p:cNvSpPr/>
            <p:nvPr/>
          </p:nvSpPr>
          <p:spPr>
            <a:xfrm>
              <a:off x="9241074" y="3043487"/>
              <a:ext cx="304165" cy="240665"/>
            </a:xfrm>
            <a:custGeom>
              <a:avLst/>
              <a:gdLst/>
              <a:ahLst/>
              <a:cxnLst/>
              <a:rect l="l" t="t" r="r" b="b"/>
              <a:pathLst>
                <a:path w="304165" h="240664">
                  <a:moveTo>
                    <a:pt x="236662" y="228581"/>
                  </a:moveTo>
                  <a:lnTo>
                    <a:pt x="238669" y="231151"/>
                  </a:lnTo>
                  <a:lnTo>
                    <a:pt x="251888" y="238615"/>
                  </a:lnTo>
                  <a:lnTo>
                    <a:pt x="266941" y="240576"/>
                  </a:lnTo>
                  <a:lnTo>
                    <a:pt x="282117" y="236461"/>
                  </a:lnTo>
                  <a:lnTo>
                    <a:pt x="288416" y="231546"/>
                  </a:lnTo>
                  <a:lnTo>
                    <a:pt x="241452" y="231546"/>
                  </a:lnTo>
                  <a:lnTo>
                    <a:pt x="237223" y="229019"/>
                  </a:lnTo>
                  <a:lnTo>
                    <a:pt x="236662" y="228581"/>
                  </a:lnTo>
                  <a:close/>
                </a:path>
                <a:path w="304165" h="240664">
                  <a:moveTo>
                    <a:pt x="227838" y="216458"/>
                  </a:moveTo>
                  <a:lnTo>
                    <a:pt x="228993" y="218757"/>
                  </a:lnTo>
                  <a:lnTo>
                    <a:pt x="236662" y="228581"/>
                  </a:lnTo>
                  <a:lnTo>
                    <a:pt x="237223" y="229019"/>
                  </a:lnTo>
                  <a:lnTo>
                    <a:pt x="241452" y="231546"/>
                  </a:lnTo>
                  <a:lnTo>
                    <a:pt x="238747" y="229666"/>
                  </a:lnTo>
                  <a:lnTo>
                    <a:pt x="238518" y="229666"/>
                  </a:lnTo>
                  <a:lnTo>
                    <a:pt x="237083" y="228511"/>
                  </a:lnTo>
                  <a:lnTo>
                    <a:pt x="237584" y="228511"/>
                  </a:lnTo>
                  <a:lnTo>
                    <a:pt x="227838" y="216458"/>
                  </a:lnTo>
                  <a:close/>
                </a:path>
                <a:path w="304165" h="240664">
                  <a:moveTo>
                    <a:pt x="300348" y="216458"/>
                  </a:moveTo>
                  <a:lnTo>
                    <a:pt x="227838" y="216458"/>
                  </a:lnTo>
                  <a:lnTo>
                    <a:pt x="238225" y="229304"/>
                  </a:lnTo>
                  <a:lnTo>
                    <a:pt x="241452" y="231546"/>
                  </a:lnTo>
                  <a:lnTo>
                    <a:pt x="288416" y="231546"/>
                  </a:lnTo>
                  <a:lnTo>
                    <a:pt x="294517" y="226785"/>
                  </a:lnTo>
                  <a:lnTo>
                    <a:pt x="300348" y="216458"/>
                  </a:lnTo>
                  <a:close/>
                </a:path>
                <a:path w="304165" h="240664">
                  <a:moveTo>
                    <a:pt x="237083" y="228511"/>
                  </a:moveTo>
                  <a:lnTo>
                    <a:pt x="238518" y="229666"/>
                  </a:lnTo>
                  <a:lnTo>
                    <a:pt x="238225" y="229304"/>
                  </a:lnTo>
                  <a:lnTo>
                    <a:pt x="237083" y="228511"/>
                  </a:lnTo>
                  <a:close/>
                </a:path>
                <a:path w="304165" h="240664">
                  <a:moveTo>
                    <a:pt x="238225" y="229304"/>
                  </a:moveTo>
                  <a:lnTo>
                    <a:pt x="238518" y="229666"/>
                  </a:lnTo>
                  <a:lnTo>
                    <a:pt x="238747" y="229666"/>
                  </a:lnTo>
                  <a:lnTo>
                    <a:pt x="238225" y="229304"/>
                  </a:lnTo>
                  <a:close/>
                </a:path>
                <a:path w="304165" h="240664">
                  <a:moveTo>
                    <a:pt x="237584" y="228511"/>
                  </a:moveTo>
                  <a:lnTo>
                    <a:pt x="237083" y="228511"/>
                  </a:lnTo>
                  <a:lnTo>
                    <a:pt x="238225" y="229304"/>
                  </a:lnTo>
                  <a:lnTo>
                    <a:pt x="237584" y="228511"/>
                  </a:lnTo>
                  <a:close/>
                </a:path>
                <a:path w="304165" h="240664">
                  <a:moveTo>
                    <a:pt x="232397" y="224751"/>
                  </a:moveTo>
                  <a:lnTo>
                    <a:pt x="234670" y="227025"/>
                  </a:lnTo>
                  <a:lnTo>
                    <a:pt x="236662" y="228581"/>
                  </a:lnTo>
                  <a:lnTo>
                    <a:pt x="234853" y="226263"/>
                  </a:lnTo>
                  <a:lnTo>
                    <a:pt x="234340" y="226263"/>
                  </a:lnTo>
                  <a:lnTo>
                    <a:pt x="232397" y="224751"/>
                  </a:lnTo>
                  <a:close/>
                </a:path>
                <a:path w="304165" h="240664">
                  <a:moveTo>
                    <a:pt x="230644" y="222999"/>
                  </a:moveTo>
                  <a:lnTo>
                    <a:pt x="232397" y="224751"/>
                  </a:lnTo>
                  <a:lnTo>
                    <a:pt x="234340" y="226263"/>
                  </a:lnTo>
                  <a:lnTo>
                    <a:pt x="230644" y="222999"/>
                  </a:lnTo>
                  <a:close/>
                </a:path>
                <a:path w="304165" h="240664">
                  <a:moveTo>
                    <a:pt x="232305" y="222999"/>
                  </a:moveTo>
                  <a:lnTo>
                    <a:pt x="230644" y="222999"/>
                  </a:lnTo>
                  <a:lnTo>
                    <a:pt x="234340" y="226263"/>
                  </a:lnTo>
                  <a:lnTo>
                    <a:pt x="234853" y="226263"/>
                  </a:lnTo>
                  <a:lnTo>
                    <a:pt x="232305" y="222999"/>
                  </a:lnTo>
                  <a:close/>
                </a:path>
                <a:path w="304165" h="240664">
                  <a:moveTo>
                    <a:pt x="228374" y="217525"/>
                  </a:moveTo>
                  <a:lnTo>
                    <a:pt x="224599" y="217525"/>
                  </a:lnTo>
                  <a:lnTo>
                    <a:pt x="225463" y="218363"/>
                  </a:lnTo>
                  <a:lnTo>
                    <a:pt x="229222" y="222148"/>
                  </a:lnTo>
                  <a:lnTo>
                    <a:pt x="230454" y="223240"/>
                  </a:lnTo>
                  <a:lnTo>
                    <a:pt x="232397" y="224751"/>
                  </a:lnTo>
                  <a:lnTo>
                    <a:pt x="230644" y="222999"/>
                  </a:lnTo>
                  <a:lnTo>
                    <a:pt x="232305" y="222999"/>
                  </a:lnTo>
                  <a:lnTo>
                    <a:pt x="228993" y="218757"/>
                  </a:lnTo>
                  <a:lnTo>
                    <a:pt x="228374" y="217525"/>
                  </a:lnTo>
                  <a:close/>
                </a:path>
                <a:path w="304165" h="240664">
                  <a:moveTo>
                    <a:pt x="225018" y="217944"/>
                  </a:moveTo>
                  <a:lnTo>
                    <a:pt x="225437" y="218363"/>
                  </a:lnTo>
                  <a:lnTo>
                    <a:pt x="225018" y="217944"/>
                  </a:lnTo>
                  <a:close/>
                </a:path>
                <a:path w="304165" h="240664">
                  <a:moveTo>
                    <a:pt x="302854" y="206870"/>
                  </a:moveTo>
                  <a:lnTo>
                    <a:pt x="213664" y="206870"/>
                  </a:lnTo>
                  <a:lnTo>
                    <a:pt x="219710" y="212915"/>
                  </a:lnTo>
                  <a:lnTo>
                    <a:pt x="220573" y="213753"/>
                  </a:lnTo>
                  <a:lnTo>
                    <a:pt x="225018" y="217944"/>
                  </a:lnTo>
                  <a:lnTo>
                    <a:pt x="224599" y="217525"/>
                  </a:lnTo>
                  <a:lnTo>
                    <a:pt x="228374" y="217525"/>
                  </a:lnTo>
                  <a:lnTo>
                    <a:pt x="227838" y="216458"/>
                  </a:lnTo>
                  <a:lnTo>
                    <a:pt x="300348" y="216458"/>
                  </a:lnTo>
                  <a:lnTo>
                    <a:pt x="301982" y="213566"/>
                  </a:lnTo>
                  <a:lnTo>
                    <a:pt x="302854" y="206870"/>
                  </a:lnTo>
                  <a:close/>
                </a:path>
                <a:path w="304165" h="240664">
                  <a:moveTo>
                    <a:pt x="198823" y="192332"/>
                  </a:moveTo>
                  <a:lnTo>
                    <a:pt x="207035" y="200533"/>
                  </a:lnTo>
                  <a:lnTo>
                    <a:pt x="214236" y="207441"/>
                  </a:lnTo>
                  <a:lnTo>
                    <a:pt x="213664" y="206870"/>
                  </a:lnTo>
                  <a:lnTo>
                    <a:pt x="302854" y="206870"/>
                  </a:lnTo>
                  <a:lnTo>
                    <a:pt x="303943" y="198513"/>
                  </a:lnTo>
                  <a:lnTo>
                    <a:pt x="302554" y="193382"/>
                  </a:lnTo>
                  <a:lnTo>
                    <a:pt x="200050" y="193382"/>
                  </a:lnTo>
                  <a:lnTo>
                    <a:pt x="198823" y="192332"/>
                  </a:lnTo>
                  <a:close/>
                </a:path>
                <a:path w="304165" h="240664">
                  <a:moveTo>
                    <a:pt x="197815" y="191325"/>
                  </a:moveTo>
                  <a:lnTo>
                    <a:pt x="198823" y="192332"/>
                  </a:lnTo>
                  <a:lnTo>
                    <a:pt x="200050" y="193382"/>
                  </a:lnTo>
                  <a:lnTo>
                    <a:pt x="197815" y="191325"/>
                  </a:lnTo>
                  <a:close/>
                </a:path>
                <a:path w="304165" h="240664">
                  <a:moveTo>
                    <a:pt x="301997" y="191325"/>
                  </a:moveTo>
                  <a:lnTo>
                    <a:pt x="197815" y="191325"/>
                  </a:lnTo>
                  <a:lnTo>
                    <a:pt x="200050" y="193382"/>
                  </a:lnTo>
                  <a:lnTo>
                    <a:pt x="302554" y="193382"/>
                  </a:lnTo>
                  <a:lnTo>
                    <a:pt x="301997" y="191325"/>
                  </a:lnTo>
                  <a:close/>
                </a:path>
                <a:path w="304165" h="240664">
                  <a:moveTo>
                    <a:pt x="291454" y="170586"/>
                  </a:moveTo>
                  <a:lnTo>
                    <a:pt x="173507" y="170586"/>
                  </a:lnTo>
                  <a:lnTo>
                    <a:pt x="175336" y="172072"/>
                  </a:lnTo>
                  <a:lnTo>
                    <a:pt x="198823" y="192332"/>
                  </a:lnTo>
                  <a:lnTo>
                    <a:pt x="197815" y="191325"/>
                  </a:lnTo>
                  <a:lnTo>
                    <a:pt x="301997" y="191325"/>
                  </a:lnTo>
                  <a:lnTo>
                    <a:pt x="299834" y="183337"/>
                  </a:lnTo>
                  <a:lnTo>
                    <a:pt x="296113" y="175907"/>
                  </a:lnTo>
                  <a:lnTo>
                    <a:pt x="292465" y="171396"/>
                  </a:lnTo>
                  <a:lnTo>
                    <a:pt x="291454" y="170586"/>
                  </a:lnTo>
                  <a:close/>
                </a:path>
                <a:path w="304165" h="240664">
                  <a:moveTo>
                    <a:pt x="174448" y="171396"/>
                  </a:moveTo>
                  <a:lnTo>
                    <a:pt x="175233" y="172072"/>
                  </a:lnTo>
                  <a:lnTo>
                    <a:pt x="174448" y="171396"/>
                  </a:lnTo>
                  <a:close/>
                </a:path>
                <a:path w="304165" h="240664">
                  <a:moveTo>
                    <a:pt x="173507" y="170586"/>
                  </a:moveTo>
                  <a:lnTo>
                    <a:pt x="174451" y="171399"/>
                  </a:lnTo>
                  <a:lnTo>
                    <a:pt x="175336" y="172072"/>
                  </a:lnTo>
                  <a:lnTo>
                    <a:pt x="173507" y="170586"/>
                  </a:lnTo>
                  <a:close/>
                </a:path>
                <a:path w="304165" h="240664">
                  <a:moveTo>
                    <a:pt x="259334" y="140830"/>
                  </a:moveTo>
                  <a:lnTo>
                    <a:pt x="134556" y="140830"/>
                  </a:lnTo>
                  <a:lnTo>
                    <a:pt x="166801" y="165576"/>
                  </a:lnTo>
                  <a:lnTo>
                    <a:pt x="174448" y="171396"/>
                  </a:lnTo>
                  <a:lnTo>
                    <a:pt x="173507" y="170586"/>
                  </a:lnTo>
                  <a:lnTo>
                    <a:pt x="291454" y="170586"/>
                  </a:lnTo>
                  <a:lnTo>
                    <a:pt x="289140" y="168732"/>
                  </a:lnTo>
                  <a:lnTo>
                    <a:pt x="288378" y="168732"/>
                  </a:lnTo>
                  <a:lnTo>
                    <a:pt x="280758" y="162775"/>
                  </a:lnTo>
                  <a:lnTo>
                    <a:pt x="281567" y="162775"/>
                  </a:lnTo>
                  <a:lnTo>
                    <a:pt x="280377" y="161721"/>
                  </a:lnTo>
                  <a:lnTo>
                    <a:pt x="280797" y="161721"/>
                  </a:lnTo>
                  <a:lnTo>
                    <a:pt x="279742" y="160693"/>
                  </a:lnTo>
                  <a:lnTo>
                    <a:pt x="275742" y="156921"/>
                  </a:lnTo>
                  <a:lnTo>
                    <a:pt x="274853" y="156083"/>
                  </a:lnTo>
                  <a:lnTo>
                    <a:pt x="269087" y="150304"/>
                  </a:lnTo>
                  <a:lnTo>
                    <a:pt x="261886" y="143395"/>
                  </a:lnTo>
                  <a:lnTo>
                    <a:pt x="259334" y="140830"/>
                  </a:lnTo>
                  <a:close/>
                </a:path>
                <a:path w="304165" h="240664">
                  <a:moveTo>
                    <a:pt x="280758" y="162775"/>
                  </a:moveTo>
                  <a:lnTo>
                    <a:pt x="288378" y="168732"/>
                  </a:lnTo>
                  <a:lnTo>
                    <a:pt x="285496" y="165836"/>
                  </a:lnTo>
                  <a:lnTo>
                    <a:pt x="285178" y="165557"/>
                  </a:lnTo>
                  <a:lnTo>
                    <a:pt x="284356" y="164985"/>
                  </a:lnTo>
                  <a:lnTo>
                    <a:pt x="284060" y="164985"/>
                  </a:lnTo>
                  <a:lnTo>
                    <a:pt x="283232" y="164251"/>
                  </a:lnTo>
                  <a:lnTo>
                    <a:pt x="280758" y="162775"/>
                  </a:lnTo>
                  <a:close/>
                </a:path>
                <a:path w="304165" h="240664">
                  <a:moveTo>
                    <a:pt x="285203" y="165576"/>
                  </a:moveTo>
                  <a:lnTo>
                    <a:pt x="285496" y="165836"/>
                  </a:lnTo>
                  <a:lnTo>
                    <a:pt x="288378" y="168732"/>
                  </a:lnTo>
                  <a:lnTo>
                    <a:pt x="289140" y="168732"/>
                  </a:lnTo>
                  <a:lnTo>
                    <a:pt x="285203" y="165576"/>
                  </a:lnTo>
                  <a:close/>
                </a:path>
                <a:path w="304165" h="240664">
                  <a:moveTo>
                    <a:pt x="282263" y="163188"/>
                  </a:moveTo>
                  <a:lnTo>
                    <a:pt x="283466" y="164390"/>
                  </a:lnTo>
                  <a:lnTo>
                    <a:pt x="283718" y="164541"/>
                  </a:lnTo>
                  <a:lnTo>
                    <a:pt x="285203" y="165576"/>
                  </a:lnTo>
                  <a:lnTo>
                    <a:pt x="284264" y="164744"/>
                  </a:lnTo>
                  <a:lnTo>
                    <a:pt x="282263" y="163188"/>
                  </a:lnTo>
                  <a:close/>
                </a:path>
                <a:path w="304165" h="240664">
                  <a:moveTo>
                    <a:pt x="283232" y="164251"/>
                  </a:moveTo>
                  <a:lnTo>
                    <a:pt x="284060" y="164985"/>
                  </a:lnTo>
                  <a:lnTo>
                    <a:pt x="283466" y="164390"/>
                  </a:lnTo>
                  <a:lnTo>
                    <a:pt x="283232" y="164251"/>
                  </a:lnTo>
                  <a:close/>
                </a:path>
                <a:path w="304165" h="240664">
                  <a:moveTo>
                    <a:pt x="283466" y="164390"/>
                  </a:moveTo>
                  <a:lnTo>
                    <a:pt x="284060" y="164985"/>
                  </a:lnTo>
                  <a:lnTo>
                    <a:pt x="284356" y="164985"/>
                  </a:lnTo>
                  <a:lnTo>
                    <a:pt x="283718" y="164541"/>
                  </a:lnTo>
                  <a:lnTo>
                    <a:pt x="283466" y="164390"/>
                  </a:lnTo>
                  <a:close/>
                </a:path>
                <a:path w="304165" h="240664">
                  <a:moveTo>
                    <a:pt x="280377" y="161721"/>
                  </a:moveTo>
                  <a:lnTo>
                    <a:pt x="283232" y="164251"/>
                  </a:lnTo>
                  <a:lnTo>
                    <a:pt x="283466" y="164390"/>
                  </a:lnTo>
                  <a:lnTo>
                    <a:pt x="282263" y="163188"/>
                  </a:lnTo>
                  <a:lnTo>
                    <a:pt x="280377" y="161721"/>
                  </a:lnTo>
                  <a:close/>
                </a:path>
                <a:path w="304165" h="240664">
                  <a:moveTo>
                    <a:pt x="281567" y="162775"/>
                  </a:moveTo>
                  <a:lnTo>
                    <a:pt x="280758" y="162775"/>
                  </a:lnTo>
                  <a:lnTo>
                    <a:pt x="283232" y="164251"/>
                  </a:lnTo>
                  <a:lnTo>
                    <a:pt x="281567" y="162775"/>
                  </a:lnTo>
                  <a:close/>
                </a:path>
                <a:path w="304165" h="240664">
                  <a:moveTo>
                    <a:pt x="280797" y="161721"/>
                  </a:moveTo>
                  <a:lnTo>
                    <a:pt x="280377" y="161721"/>
                  </a:lnTo>
                  <a:lnTo>
                    <a:pt x="282263" y="163188"/>
                  </a:lnTo>
                  <a:lnTo>
                    <a:pt x="280797" y="161721"/>
                  </a:lnTo>
                  <a:close/>
                </a:path>
                <a:path w="304165" h="240664">
                  <a:moveTo>
                    <a:pt x="275075" y="156292"/>
                  </a:moveTo>
                  <a:lnTo>
                    <a:pt x="275704" y="156921"/>
                  </a:lnTo>
                  <a:lnTo>
                    <a:pt x="275075" y="156292"/>
                  </a:lnTo>
                  <a:close/>
                </a:path>
                <a:path w="304165" h="240664">
                  <a:moveTo>
                    <a:pt x="274866" y="156083"/>
                  </a:moveTo>
                  <a:lnTo>
                    <a:pt x="275075" y="156292"/>
                  </a:lnTo>
                  <a:lnTo>
                    <a:pt x="274866" y="156083"/>
                  </a:lnTo>
                  <a:close/>
                </a:path>
                <a:path w="304165" h="240664">
                  <a:moveTo>
                    <a:pt x="262199" y="143696"/>
                  </a:moveTo>
                  <a:lnTo>
                    <a:pt x="262458" y="143954"/>
                  </a:lnTo>
                  <a:lnTo>
                    <a:pt x="262199" y="143696"/>
                  </a:lnTo>
                  <a:close/>
                </a:path>
                <a:path w="304165" h="240664">
                  <a:moveTo>
                    <a:pt x="261899" y="143395"/>
                  </a:moveTo>
                  <a:lnTo>
                    <a:pt x="262199" y="143696"/>
                  </a:lnTo>
                  <a:lnTo>
                    <a:pt x="261899" y="143395"/>
                  </a:lnTo>
                  <a:close/>
                </a:path>
                <a:path w="304165" h="240664">
                  <a:moveTo>
                    <a:pt x="239852" y="123190"/>
                  </a:moveTo>
                  <a:lnTo>
                    <a:pt x="111213" y="123190"/>
                  </a:lnTo>
                  <a:lnTo>
                    <a:pt x="112293" y="123977"/>
                  </a:lnTo>
                  <a:lnTo>
                    <a:pt x="134835" y="141046"/>
                  </a:lnTo>
                  <a:lnTo>
                    <a:pt x="134556" y="140830"/>
                  </a:lnTo>
                  <a:lnTo>
                    <a:pt x="259334" y="140830"/>
                  </a:lnTo>
                  <a:lnTo>
                    <a:pt x="253822" y="135318"/>
                  </a:lnTo>
                  <a:lnTo>
                    <a:pt x="251587" y="133248"/>
                  </a:lnTo>
                  <a:lnTo>
                    <a:pt x="239852" y="123190"/>
                  </a:lnTo>
                  <a:close/>
                </a:path>
                <a:path w="304165" h="240664">
                  <a:moveTo>
                    <a:pt x="111737" y="123586"/>
                  </a:moveTo>
                  <a:lnTo>
                    <a:pt x="112255" y="123977"/>
                  </a:lnTo>
                  <a:lnTo>
                    <a:pt x="111737" y="123586"/>
                  </a:lnTo>
                  <a:close/>
                </a:path>
                <a:path w="304165" h="240664">
                  <a:moveTo>
                    <a:pt x="219449" y="106121"/>
                  </a:moveTo>
                  <a:lnTo>
                    <a:pt x="86944" y="106121"/>
                  </a:lnTo>
                  <a:lnTo>
                    <a:pt x="88341" y="107061"/>
                  </a:lnTo>
                  <a:lnTo>
                    <a:pt x="111737" y="123586"/>
                  </a:lnTo>
                  <a:lnTo>
                    <a:pt x="111213" y="123190"/>
                  </a:lnTo>
                  <a:lnTo>
                    <a:pt x="239852" y="123190"/>
                  </a:lnTo>
                  <a:lnTo>
                    <a:pt x="225145" y="110540"/>
                  </a:lnTo>
                  <a:lnTo>
                    <a:pt x="223304" y="109054"/>
                  </a:lnTo>
                  <a:lnTo>
                    <a:pt x="219449" y="106121"/>
                  </a:lnTo>
                  <a:close/>
                </a:path>
                <a:path w="304165" h="240664">
                  <a:moveTo>
                    <a:pt x="239503" y="122885"/>
                  </a:moveTo>
                  <a:close/>
                </a:path>
                <a:path w="304165" h="240664">
                  <a:moveTo>
                    <a:pt x="87619" y="106597"/>
                  </a:moveTo>
                  <a:lnTo>
                    <a:pt x="88278" y="107061"/>
                  </a:lnTo>
                  <a:lnTo>
                    <a:pt x="87619" y="106597"/>
                  </a:lnTo>
                  <a:close/>
                </a:path>
                <a:path w="304165" h="240664">
                  <a:moveTo>
                    <a:pt x="86944" y="106121"/>
                  </a:moveTo>
                  <a:lnTo>
                    <a:pt x="87619" y="106597"/>
                  </a:lnTo>
                  <a:lnTo>
                    <a:pt x="88341" y="107061"/>
                  </a:lnTo>
                  <a:lnTo>
                    <a:pt x="86944" y="106121"/>
                  </a:lnTo>
                  <a:close/>
                </a:path>
                <a:path w="304165" h="240664">
                  <a:moveTo>
                    <a:pt x="65651" y="92470"/>
                  </a:moveTo>
                  <a:lnTo>
                    <a:pt x="87619" y="106597"/>
                  </a:lnTo>
                  <a:lnTo>
                    <a:pt x="86944" y="106121"/>
                  </a:lnTo>
                  <a:lnTo>
                    <a:pt x="219449" y="106121"/>
                  </a:lnTo>
                  <a:lnTo>
                    <a:pt x="202641" y="93319"/>
                  </a:lnTo>
                  <a:lnTo>
                    <a:pt x="67284" y="93319"/>
                  </a:lnTo>
                  <a:lnTo>
                    <a:pt x="65651" y="92470"/>
                  </a:lnTo>
                  <a:close/>
                </a:path>
                <a:path w="304165" h="240664">
                  <a:moveTo>
                    <a:pt x="204012" y="94373"/>
                  </a:moveTo>
                  <a:lnTo>
                    <a:pt x="204190" y="94513"/>
                  </a:lnTo>
                  <a:lnTo>
                    <a:pt x="204012" y="94373"/>
                  </a:lnTo>
                  <a:close/>
                </a:path>
                <a:path w="304165" h="240664">
                  <a:moveTo>
                    <a:pt x="64147" y="91503"/>
                  </a:moveTo>
                  <a:lnTo>
                    <a:pt x="65651" y="92470"/>
                  </a:lnTo>
                  <a:lnTo>
                    <a:pt x="67284" y="93319"/>
                  </a:lnTo>
                  <a:lnTo>
                    <a:pt x="64147" y="91503"/>
                  </a:lnTo>
                  <a:close/>
                </a:path>
                <a:path w="304165" h="240664">
                  <a:moveTo>
                    <a:pt x="200284" y="91503"/>
                  </a:moveTo>
                  <a:lnTo>
                    <a:pt x="64147" y="91503"/>
                  </a:lnTo>
                  <a:lnTo>
                    <a:pt x="67284" y="93319"/>
                  </a:lnTo>
                  <a:lnTo>
                    <a:pt x="202641" y="93319"/>
                  </a:lnTo>
                  <a:lnTo>
                    <a:pt x="200284" y="91503"/>
                  </a:lnTo>
                  <a:close/>
                </a:path>
                <a:path w="304165" h="240664">
                  <a:moveTo>
                    <a:pt x="47668" y="83120"/>
                  </a:moveTo>
                  <a:lnTo>
                    <a:pt x="65651" y="92470"/>
                  </a:lnTo>
                  <a:lnTo>
                    <a:pt x="64147" y="91503"/>
                  </a:lnTo>
                  <a:lnTo>
                    <a:pt x="200284" y="91503"/>
                  </a:lnTo>
                  <a:lnTo>
                    <a:pt x="190198" y="83731"/>
                  </a:lnTo>
                  <a:lnTo>
                    <a:pt x="49110" y="83731"/>
                  </a:lnTo>
                  <a:lnTo>
                    <a:pt x="47668" y="83120"/>
                  </a:lnTo>
                  <a:close/>
                </a:path>
                <a:path w="304165" h="240664">
                  <a:moveTo>
                    <a:pt x="46253" y="82384"/>
                  </a:moveTo>
                  <a:lnTo>
                    <a:pt x="47668" y="83120"/>
                  </a:lnTo>
                  <a:lnTo>
                    <a:pt x="49110" y="83731"/>
                  </a:lnTo>
                  <a:lnTo>
                    <a:pt x="46253" y="82384"/>
                  </a:lnTo>
                  <a:close/>
                </a:path>
                <a:path w="304165" h="240664">
                  <a:moveTo>
                    <a:pt x="188451" y="82384"/>
                  </a:moveTo>
                  <a:lnTo>
                    <a:pt x="46253" y="82384"/>
                  </a:lnTo>
                  <a:lnTo>
                    <a:pt x="49110" y="83731"/>
                  </a:lnTo>
                  <a:lnTo>
                    <a:pt x="190198" y="83731"/>
                  </a:lnTo>
                  <a:lnTo>
                    <a:pt x="188451" y="82384"/>
                  </a:lnTo>
                  <a:close/>
                </a:path>
                <a:path w="304165" h="240664">
                  <a:moveTo>
                    <a:pt x="38031" y="79041"/>
                  </a:moveTo>
                  <a:lnTo>
                    <a:pt x="47668" y="83120"/>
                  </a:lnTo>
                  <a:lnTo>
                    <a:pt x="46253" y="82384"/>
                  </a:lnTo>
                  <a:lnTo>
                    <a:pt x="188451" y="82384"/>
                  </a:lnTo>
                  <a:lnTo>
                    <a:pt x="185138" y="79832"/>
                  </a:lnTo>
                  <a:lnTo>
                    <a:pt x="42202" y="79832"/>
                  </a:lnTo>
                  <a:lnTo>
                    <a:pt x="38031" y="79041"/>
                  </a:lnTo>
                  <a:close/>
                </a:path>
                <a:path w="304165" h="240664">
                  <a:moveTo>
                    <a:pt x="34137" y="77393"/>
                  </a:moveTo>
                  <a:lnTo>
                    <a:pt x="38031" y="79041"/>
                  </a:lnTo>
                  <a:lnTo>
                    <a:pt x="42202" y="79832"/>
                  </a:lnTo>
                  <a:lnTo>
                    <a:pt x="34137" y="77393"/>
                  </a:lnTo>
                  <a:close/>
                </a:path>
                <a:path w="304165" h="240664">
                  <a:moveTo>
                    <a:pt x="181962" y="77393"/>
                  </a:moveTo>
                  <a:lnTo>
                    <a:pt x="34137" y="77393"/>
                  </a:lnTo>
                  <a:lnTo>
                    <a:pt x="42202" y="79832"/>
                  </a:lnTo>
                  <a:lnTo>
                    <a:pt x="185138" y="79832"/>
                  </a:lnTo>
                  <a:lnTo>
                    <a:pt x="181962" y="77393"/>
                  </a:lnTo>
                  <a:close/>
                </a:path>
                <a:path w="304165" h="240664">
                  <a:moveTo>
                    <a:pt x="46266" y="0"/>
                  </a:moveTo>
                  <a:lnTo>
                    <a:pt x="30543" y="187"/>
                  </a:lnTo>
                  <a:lnTo>
                    <a:pt x="16598" y="6186"/>
                  </a:lnTo>
                  <a:lnTo>
                    <a:pt x="5921" y="16978"/>
                  </a:lnTo>
                  <a:lnTo>
                    <a:pt x="0" y="31546"/>
                  </a:lnTo>
                  <a:lnTo>
                    <a:pt x="192" y="47269"/>
                  </a:lnTo>
                  <a:lnTo>
                    <a:pt x="6191" y="61214"/>
                  </a:lnTo>
                  <a:lnTo>
                    <a:pt x="16980" y="71891"/>
                  </a:lnTo>
                  <a:lnTo>
                    <a:pt x="31546" y="77812"/>
                  </a:lnTo>
                  <a:lnTo>
                    <a:pt x="38031" y="79041"/>
                  </a:lnTo>
                  <a:lnTo>
                    <a:pt x="34137" y="77393"/>
                  </a:lnTo>
                  <a:lnTo>
                    <a:pt x="181962" y="77393"/>
                  </a:lnTo>
                  <a:lnTo>
                    <a:pt x="132562" y="41376"/>
                  </a:lnTo>
                  <a:lnTo>
                    <a:pt x="82829" y="12128"/>
                  </a:lnTo>
                  <a:lnTo>
                    <a:pt x="59690" y="2540"/>
                  </a:lnTo>
                  <a:lnTo>
                    <a:pt x="46266" y="0"/>
                  </a:lnTo>
                  <a:close/>
                </a:path>
              </a:pathLst>
            </a:custGeom>
            <a:solidFill>
              <a:srgbClr val="00A0D7"/>
            </a:solidFill>
          </p:spPr>
          <p:txBody>
            <a:bodyPr wrap="square" lIns="0" tIns="0" rIns="0" bIns="0" rtlCol="0"/>
            <a:lstStyle/>
            <a:p>
              <a:endParaRPr/>
            </a:p>
          </p:txBody>
        </p:sp>
      </p:grpSp>
      <p:sp>
        <p:nvSpPr>
          <p:cNvPr id="27" name="object 27">
            <a:extLst>
              <a:ext uri="{C183D7F6-B498-43B3-948B-1728B52AA6E4}">
                <adec:decorative xmlns:adec="http://schemas.microsoft.com/office/drawing/2017/decorative" val="1"/>
              </a:ext>
            </a:extLst>
          </p:cNvPr>
          <p:cNvSpPr/>
          <p:nvPr/>
        </p:nvSpPr>
        <p:spPr>
          <a:xfrm>
            <a:off x="9289102" y="2550317"/>
            <a:ext cx="316230" cy="110489"/>
          </a:xfrm>
          <a:custGeom>
            <a:avLst/>
            <a:gdLst/>
            <a:ahLst/>
            <a:cxnLst/>
            <a:rect l="l" t="t" r="r" b="b"/>
            <a:pathLst>
              <a:path w="316229" h="110489">
                <a:moveTo>
                  <a:pt x="41361" y="109968"/>
                </a:moveTo>
                <a:close/>
              </a:path>
              <a:path w="316229" h="110489">
                <a:moveTo>
                  <a:pt x="55468" y="30043"/>
                </a:moveTo>
                <a:lnTo>
                  <a:pt x="10315" y="43714"/>
                </a:lnTo>
                <a:lnTo>
                  <a:pt x="0" y="72212"/>
                </a:lnTo>
                <a:lnTo>
                  <a:pt x="3814" y="87471"/>
                </a:lnTo>
                <a:lnTo>
                  <a:pt x="12866" y="99658"/>
                </a:lnTo>
                <a:lnTo>
                  <a:pt x="25826" y="107561"/>
                </a:lnTo>
                <a:lnTo>
                  <a:pt x="41361" y="109968"/>
                </a:lnTo>
                <a:lnTo>
                  <a:pt x="60363" y="109105"/>
                </a:lnTo>
                <a:lnTo>
                  <a:pt x="105549" y="103898"/>
                </a:lnTo>
                <a:lnTo>
                  <a:pt x="161747" y="95618"/>
                </a:lnTo>
                <a:lnTo>
                  <a:pt x="179806" y="92506"/>
                </a:lnTo>
                <a:lnTo>
                  <a:pt x="213563" y="87020"/>
                </a:lnTo>
                <a:lnTo>
                  <a:pt x="250590" y="81229"/>
                </a:lnTo>
                <a:lnTo>
                  <a:pt x="250393" y="81229"/>
                </a:lnTo>
                <a:lnTo>
                  <a:pt x="251955" y="81013"/>
                </a:lnTo>
                <a:lnTo>
                  <a:pt x="252228" y="81013"/>
                </a:lnTo>
                <a:lnTo>
                  <a:pt x="263563" y="79679"/>
                </a:lnTo>
                <a:lnTo>
                  <a:pt x="263169" y="79679"/>
                </a:lnTo>
                <a:lnTo>
                  <a:pt x="265074" y="79501"/>
                </a:lnTo>
                <a:lnTo>
                  <a:pt x="265712" y="79501"/>
                </a:lnTo>
                <a:lnTo>
                  <a:pt x="270072" y="79197"/>
                </a:lnTo>
                <a:lnTo>
                  <a:pt x="268795" y="79197"/>
                </a:lnTo>
                <a:lnTo>
                  <a:pt x="271525" y="79095"/>
                </a:lnTo>
                <a:lnTo>
                  <a:pt x="276791" y="79095"/>
                </a:lnTo>
                <a:lnTo>
                  <a:pt x="291701" y="76085"/>
                </a:lnTo>
                <a:lnTo>
                  <a:pt x="304288" y="67598"/>
                </a:lnTo>
                <a:lnTo>
                  <a:pt x="312775" y="55012"/>
                </a:lnTo>
                <a:lnTo>
                  <a:pt x="315887" y="39598"/>
                </a:lnTo>
                <a:lnTo>
                  <a:pt x="313989" y="30200"/>
                </a:lnTo>
                <a:lnTo>
                  <a:pt x="54089" y="30200"/>
                </a:lnTo>
                <a:lnTo>
                  <a:pt x="55468" y="30043"/>
                </a:lnTo>
                <a:close/>
              </a:path>
              <a:path w="316229" h="110489">
                <a:moveTo>
                  <a:pt x="251955" y="81013"/>
                </a:moveTo>
                <a:lnTo>
                  <a:pt x="250393" y="81229"/>
                </a:lnTo>
                <a:lnTo>
                  <a:pt x="251162" y="81138"/>
                </a:lnTo>
                <a:lnTo>
                  <a:pt x="251955" y="81013"/>
                </a:lnTo>
                <a:close/>
              </a:path>
              <a:path w="316229" h="110489">
                <a:moveTo>
                  <a:pt x="251162" y="81138"/>
                </a:moveTo>
                <a:lnTo>
                  <a:pt x="250393" y="81229"/>
                </a:lnTo>
                <a:lnTo>
                  <a:pt x="250590" y="81229"/>
                </a:lnTo>
                <a:lnTo>
                  <a:pt x="251162" y="81138"/>
                </a:lnTo>
                <a:close/>
              </a:path>
              <a:path w="316229" h="110489">
                <a:moveTo>
                  <a:pt x="252228" y="81013"/>
                </a:moveTo>
                <a:lnTo>
                  <a:pt x="251955" y="81013"/>
                </a:lnTo>
                <a:lnTo>
                  <a:pt x="251162" y="81138"/>
                </a:lnTo>
                <a:lnTo>
                  <a:pt x="252228" y="81013"/>
                </a:lnTo>
                <a:close/>
              </a:path>
              <a:path w="316229" h="110489">
                <a:moveTo>
                  <a:pt x="265074" y="79501"/>
                </a:moveTo>
                <a:lnTo>
                  <a:pt x="263169" y="79679"/>
                </a:lnTo>
                <a:lnTo>
                  <a:pt x="264139" y="79611"/>
                </a:lnTo>
                <a:lnTo>
                  <a:pt x="265074" y="79501"/>
                </a:lnTo>
                <a:close/>
              </a:path>
              <a:path w="316229" h="110489">
                <a:moveTo>
                  <a:pt x="264139" y="79611"/>
                </a:moveTo>
                <a:lnTo>
                  <a:pt x="263169" y="79679"/>
                </a:lnTo>
                <a:lnTo>
                  <a:pt x="263563" y="79679"/>
                </a:lnTo>
                <a:lnTo>
                  <a:pt x="264139" y="79611"/>
                </a:lnTo>
                <a:close/>
              </a:path>
              <a:path w="316229" h="110489">
                <a:moveTo>
                  <a:pt x="265712" y="79501"/>
                </a:moveTo>
                <a:lnTo>
                  <a:pt x="265074" y="79501"/>
                </a:lnTo>
                <a:lnTo>
                  <a:pt x="264139" y="79611"/>
                </a:lnTo>
                <a:lnTo>
                  <a:pt x="265712" y="79501"/>
                </a:lnTo>
                <a:close/>
              </a:path>
              <a:path w="316229" h="110489">
                <a:moveTo>
                  <a:pt x="271525" y="79095"/>
                </a:moveTo>
                <a:lnTo>
                  <a:pt x="268795" y="79197"/>
                </a:lnTo>
                <a:lnTo>
                  <a:pt x="270072" y="79197"/>
                </a:lnTo>
                <a:lnTo>
                  <a:pt x="271525" y="79095"/>
                </a:lnTo>
                <a:close/>
              </a:path>
              <a:path w="316229" h="110489">
                <a:moveTo>
                  <a:pt x="276791" y="79095"/>
                </a:moveTo>
                <a:lnTo>
                  <a:pt x="271525" y="79095"/>
                </a:lnTo>
                <a:lnTo>
                  <a:pt x="270072" y="79197"/>
                </a:lnTo>
                <a:lnTo>
                  <a:pt x="276288" y="79197"/>
                </a:lnTo>
                <a:lnTo>
                  <a:pt x="276791" y="79095"/>
                </a:lnTo>
                <a:close/>
              </a:path>
              <a:path w="316229" h="110489">
                <a:moveTo>
                  <a:pt x="56768" y="29984"/>
                </a:moveTo>
                <a:lnTo>
                  <a:pt x="55468" y="30043"/>
                </a:lnTo>
                <a:lnTo>
                  <a:pt x="54089" y="30200"/>
                </a:lnTo>
                <a:lnTo>
                  <a:pt x="56768" y="29984"/>
                </a:lnTo>
                <a:close/>
              </a:path>
              <a:path w="316229" h="110489">
                <a:moveTo>
                  <a:pt x="313946" y="29984"/>
                </a:moveTo>
                <a:lnTo>
                  <a:pt x="56768" y="29984"/>
                </a:lnTo>
                <a:lnTo>
                  <a:pt x="54089" y="30200"/>
                </a:lnTo>
                <a:lnTo>
                  <a:pt x="313989" y="30200"/>
                </a:lnTo>
                <a:lnTo>
                  <a:pt x="313946" y="29984"/>
                </a:lnTo>
                <a:close/>
              </a:path>
              <a:path w="316229" h="110489">
                <a:moveTo>
                  <a:pt x="313407" y="27317"/>
                </a:moveTo>
                <a:lnTo>
                  <a:pt x="79438" y="27317"/>
                </a:lnTo>
                <a:lnTo>
                  <a:pt x="55468" y="30043"/>
                </a:lnTo>
                <a:lnTo>
                  <a:pt x="56768" y="29984"/>
                </a:lnTo>
                <a:lnTo>
                  <a:pt x="313946" y="29984"/>
                </a:lnTo>
                <a:lnTo>
                  <a:pt x="313407" y="27317"/>
                </a:lnTo>
                <a:close/>
              </a:path>
              <a:path w="316229" h="110489">
                <a:moveTo>
                  <a:pt x="313010" y="25349"/>
                </a:moveTo>
                <a:lnTo>
                  <a:pt x="95491" y="25349"/>
                </a:lnTo>
                <a:lnTo>
                  <a:pt x="79082" y="27355"/>
                </a:lnTo>
                <a:lnTo>
                  <a:pt x="79438" y="27317"/>
                </a:lnTo>
                <a:lnTo>
                  <a:pt x="313407" y="27317"/>
                </a:lnTo>
                <a:lnTo>
                  <a:pt x="313010" y="25349"/>
                </a:lnTo>
                <a:close/>
              </a:path>
              <a:path w="316229" h="110489">
                <a:moveTo>
                  <a:pt x="312035" y="23088"/>
                </a:moveTo>
                <a:lnTo>
                  <a:pt x="112369" y="23088"/>
                </a:lnTo>
                <a:lnTo>
                  <a:pt x="95181" y="25387"/>
                </a:lnTo>
                <a:lnTo>
                  <a:pt x="95491" y="25349"/>
                </a:lnTo>
                <a:lnTo>
                  <a:pt x="313010" y="25349"/>
                </a:lnTo>
                <a:lnTo>
                  <a:pt x="312775" y="24185"/>
                </a:lnTo>
                <a:lnTo>
                  <a:pt x="312035" y="23088"/>
                </a:lnTo>
                <a:close/>
              </a:path>
              <a:path w="316229" h="110489">
                <a:moveTo>
                  <a:pt x="308234" y="17449"/>
                </a:moveTo>
                <a:lnTo>
                  <a:pt x="149021" y="17449"/>
                </a:lnTo>
                <a:lnTo>
                  <a:pt x="112033" y="23133"/>
                </a:lnTo>
                <a:lnTo>
                  <a:pt x="112369" y="23088"/>
                </a:lnTo>
                <a:lnTo>
                  <a:pt x="312035" y="23088"/>
                </a:lnTo>
                <a:lnTo>
                  <a:pt x="308234" y="17449"/>
                </a:lnTo>
                <a:close/>
              </a:path>
              <a:path w="316229" h="110489">
                <a:moveTo>
                  <a:pt x="304058" y="11442"/>
                </a:moveTo>
                <a:lnTo>
                  <a:pt x="184947" y="11455"/>
                </a:lnTo>
                <a:lnTo>
                  <a:pt x="166763" y="14389"/>
                </a:lnTo>
                <a:lnTo>
                  <a:pt x="148814" y="17481"/>
                </a:lnTo>
                <a:lnTo>
                  <a:pt x="149021" y="17449"/>
                </a:lnTo>
                <a:lnTo>
                  <a:pt x="308234" y="17449"/>
                </a:lnTo>
                <a:lnTo>
                  <a:pt x="304288" y="11598"/>
                </a:lnTo>
                <a:lnTo>
                  <a:pt x="304058" y="11442"/>
                </a:lnTo>
                <a:close/>
              </a:path>
              <a:path w="316229" h="110489">
                <a:moveTo>
                  <a:pt x="296730" y="6502"/>
                </a:moveTo>
                <a:lnTo>
                  <a:pt x="216128" y="6502"/>
                </a:lnTo>
                <a:lnTo>
                  <a:pt x="184937" y="11455"/>
                </a:lnTo>
                <a:lnTo>
                  <a:pt x="304058" y="11442"/>
                </a:lnTo>
                <a:lnTo>
                  <a:pt x="296730" y="6502"/>
                </a:lnTo>
                <a:close/>
              </a:path>
              <a:path w="316229" h="110489">
                <a:moveTo>
                  <a:pt x="276288" y="0"/>
                </a:moveTo>
                <a:lnTo>
                  <a:pt x="268795" y="0"/>
                </a:lnTo>
                <a:lnTo>
                  <a:pt x="266077" y="88"/>
                </a:lnTo>
                <a:lnTo>
                  <a:pt x="215938" y="6527"/>
                </a:lnTo>
                <a:lnTo>
                  <a:pt x="216128" y="6502"/>
                </a:lnTo>
                <a:lnTo>
                  <a:pt x="296730" y="6502"/>
                </a:lnTo>
                <a:lnTo>
                  <a:pt x="291701" y="3111"/>
                </a:lnTo>
                <a:lnTo>
                  <a:pt x="276288" y="0"/>
                </a:lnTo>
                <a:close/>
              </a:path>
            </a:pathLst>
          </a:custGeom>
          <a:solidFill>
            <a:srgbClr val="00A0D7"/>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txBox="1"/>
          <p:nvPr/>
        </p:nvSpPr>
        <p:spPr>
          <a:xfrm>
            <a:off x="6358463" y="6225540"/>
            <a:ext cx="3136265"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0070C0"/>
                </a:solidFill>
                <a:latin typeface="Times New Roman"/>
                <a:cs typeface="Times New Roman"/>
              </a:rPr>
              <a:t>TreeFARMS</a:t>
            </a:r>
            <a:r>
              <a:rPr sz="1400" spc="45" dirty="0">
                <a:solidFill>
                  <a:srgbClr val="0070C0"/>
                </a:solidFill>
                <a:latin typeface="Times New Roman"/>
                <a:cs typeface="Times New Roman"/>
              </a:rPr>
              <a:t> </a:t>
            </a:r>
            <a:r>
              <a:rPr sz="1400" dirty="0">
                <a:solidFill>
                  <a:srgbClr val="0070C0"/>
                </a:solidFill>
                <a:latin typeface="Times New Roman"/>
                <a:cs typeface="Times New Roman"/>
              </a:rPr>
              <a:t>=</a:t>
            </a:r>
            <a:r>
              <a:rPr sz="1400" spc="20" dirty="0">
                <a:solidFill>
                  <a:srgbClr val="0070C0"/>
                </a:solidFill>
                <a:latin typeface="Times New Roman"/>
                <a:cs typeface="Times New Roman"/>
              </a:rPr>
              <a:t> </a:t>
            </a:r>
            <a:r>
              <a:rPr sz="1400" dirty="0">
                <a:solidFill>
                  <a:srgbClr val="0070C0"/>
                </a:solidFill>
                <a:latin typeface="Times New Roman"/>
                <a:cs typeface="Times New Roman"/>
              </a:rPr>
              <a:t>Trees</a:t>
            </a:r>
            <a:r>
              <a:rPr sz="1400" spc="50" dirty="0">
                <a:solidFill>
                  <a:srgbClr val="0070C0"/>
                </a:solidFill>
                <a:latin typeface="Times New Roman"/>
                <a:cs typeface="Times New Roman"/>
              </a:rPr>
              <a:t> </a:t>
            </a:r>
            <a:r>
              <a:rPr sz="1400" dirty="0">
                <a:solidFill>
                  <a:srgbClr val="0070C0"/>
                </a:solidFill>
                <a:latin typeface="Times New Roman"/>
                <a:cs typeface="Times New Roman"/>
              </a:rPr>
              <a:t>FAst</a:t>
            </a:r>
            <a:r>
              <a:rPr sz="1400" spc="40" dirty="0">
                <a:solidFill>
                  <a:srgbClr val="0070C0"/>
                </a:solidFill>
                <a:latin typeface="Times New Roman"/>
                <a:cs typeface="Times New Roman"/>
              </a:rPr>
              <a:t> </a:t>
            </a:r>
            <a:r>
              <a:rPr sz="1400" dirty="0">
                <a:solidFill>
                  <a:srgbClr val="0070C0"/>
                </a:solidFill>
                <a:latin typeface="Times New Roman"/>
                <a:cs typeface="Times New Roman"/>
              </a:rPr>
              <a:t>RashoMon</a:t>
            </a:r>
            <a:r>
              <a:rPr sz="1400" spc="50" dirty="0">
                <a:solidFill>
                  <a:srgbClr val="0070C0"/>
                </a:solidFill>
                <a:latin typeface="Times New Roman"/>
                <a:cs typeface="Times New Roman"/>
              </a:rPr>
              <a:t> </a:t>
            </a:r>
            <a:r>
              <a:rPr sz="1400" spc="-20" dirty="0">
                <a:solidFill>
                  <a:srgbClr val="0070C0"/>
                </a:solidFill>
                <a:latin typeface="Times New Roman"/>
                <a:cs typeface="Times New Roman"/>
              </a:rPr>
              <a:t>Sets</a:t>
            </a:r>
            <a:endParaRPr sz="1400">
              <a:latin typeface="Times New Roman"/>
              <a:cs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92134" y="2510535"/>
            <a:ext cx="2327910" cy="607695"/>
          </a:xfrm>
          <a:prstGeom prst="rect">
            <a:avLst/>
          </a:prstGeom>
        </p:spPr>
        <p:txBody>
          <a:bodyPr vert="horz" wrap="square" lIns="0" tIns="12700" rIns="0" bIns="0" rtlCol="0">
            <a:spAutoFit/>
          </a:bodyPr>
          <a:lstStyle/>
          <a:p>
            <a:pPr algn="ctr">
              <a:lnSpc>
                <a:spcPct val="100000"/>
              </a:lnSpc>
              <a:spcBef>
                <a:spcPts val="100"/>
              </a:spcBef>
            </a:pPr>
            <a:r>
              <a:rPr sz="1900" dirty="0">
                <a:solidFill>
                  <a:srgbClr val="0070C0"/>
                </a:solidFill>
                <a:latin typeface="Times New Roman"/>
                <a:cs typeface="Times New Roman"/>
              </a:rPr>
              <a:t>TreeFARMS</a:t>
            </a:r>
            <a:r>
              <a:rPr sz="1900" spc="-35" dirty="0">
                <a:solidFill>
                  <a:srgbClr val="0070C0"/>
                </a:solidFill>
                <a:latin typeface="Times New Roman"/>
                <a:cs typeface="Times New Roman"/>
              </a:rPr>
              <a:t> </a:t>
            </a:r>
            <a:r>
              <a:rPr sz="1900" dirty="0">
                <a:solidFill>
                  <a:srgbClr val="0070C0"/>
                </a:solidFill>
                <a:latin typeface="Times New Roman"/>
                <a:cs typeface="Times New Roman"/>
              </a:rPr>
              <a:t>returns</a:t>
            </a:r>
            <a:r>
              <a:rPr sz="1900" spc="-35" dirty="0">
                <a:solidFill>
                  <a:srgbClr val="0070C0"/>
                </a:solidFill>
                <a:latin typeface="Times New Roman"/>
                <a:cs typeface="Times New Roman"/>
              </a:rPr>
              <a:t> </a:t>
            </a:r>
            <a:r>
              <a:rPr sz="1900" i="1" spc="-25" dirty="0">
                <a:solidFill>
                  <a:srgbClr val="0070C0"/>
                </a:solidFill>
                <a:latin typeface="Times New Roman"/>
                <a:cs typeface="Times New Roman"/>
              </a:rPr>
              <a:t>all</a:t>
            </a:r>
            <a:endParaRPr sz="1900" dirty="0">
              <a:latin typeface="Times New Roman"/>
              <a:cs typeface="Times New Roman"/>
            </a:endParaRPr>
          </a:p>
          <a:p>
            <a:pPr algn="ctr">
              <a:lnSpc>
                <a:spcPct val="100000"/>
              </a:lnSpc>
              <a:spcBef>
                <a:spcPts val="25"/>
              </a:spcBef>
            </a:pPr>
            <a:r>
              <a:rPr sz="1900" dirty="0">
                <a:solidFill>
                  <a:srgbClr val="0070C0"/>
                </a:solidFill>
                <a:latin typeface="Times New Roman"/>
                <a:cs typeface="Times New Roman"/>
              </a:rPr>
              <a:t>almost-optimal</a:t>
            </a:r>
            <a:r>
              <a:rPr sz="1900" spc="80" dirty="0">
                <a:solidFill>
                  <a:srgbClr val="0070C0"/>
                </a:solidFill>
                <a:latin typeface="Times New Roman"/>
                <a:cs typeface="Times New Roman"/>
              </a:rPr>
              <a:t> </a:t>
            </a:r>
            <a:r>
              <a:rPr sz="1900" spc="-10" dirty="0">
                <a:solidFill>
                  <a:srgbClr val="0070C0"/>
                </a:solidFill>
                <a:latin typeface="Times New Roman"/>
                <a:cs typeface="Times New Roman"/>
              </a:rPr>
              <a:t>trees</a:t>
            </a:r>
            <a:endParaRPr sz="1900" dirty="0">
              <a:latin typeface="Times New Roman"/>
              <a:cs typeface="Times New Roman"/>
            </a:endParaRPr>
          </a:p>
        </p:txBody>
      </p:sp>
      <p:grpSp>
        <p:nvGrpSpPr>
          <p:cNvPr id="3" name="object 3">
            <a:extLst>
              <a:ext uri="{C183D7F6-B498-43B3-948B-1728B52AA6E4}">
                <adec:decorative xmlns:adec="http://schemas.microsoft.com/office/drawing/2017/decorative" val="1"/>
              </a:ext>
            </a:extLst>
          </p:cNvPr>
          <p:cNvGrpSpPr/>
          <p:nvPr/>
        </p:nvGrpSpPr>
        <p:grpSpPr>
          <a:xfrm>
            <a:off x="1634083" y="3153092"/>
            <a:ext cx="7371715" cy="1455420"/>
            <a:chOff x="1634083" y="3153092"/>
            <a:chExt cx="7371715" cy="1455420"/>
          </a:xfrm>
        </p:grpSpPr>
        <p:pic>
          <p:nvPicPr>
            <p:cNvPr id="4" name="object 4"/>
            <p:cNvPicPr/>
            <p:nvPr/>
          </p:nvPicPr>
          <p:blipFill>
            <a:blip r:embed="rId2" cstate="print"/>
            <a:stretch>
              <a:fillRect/>
            </a:stretch>
          </p:blipFill>
          <p:spPr>
            <a:xfrm>
              <a:off x="2118186" y="3153092"/>
              <a:ext cx="6887028" cy="1388002"/>
            </a:xfrm>
            <a:prstGeom prst="rect">
              <a:avLst/>
            </a:prstGeom>
          </p:spPr>
        </p:pic>
        <p:pic>
          <p:nvPicPr>
            <p:cNvPr id="5" name="object 5"/>
            <p:cNvPicPr/>
            <p:nvPr/>
          </p:nvPicPr>
          <p:blipFill>
            <a:blip r:embed="rId3" cstate="print"/>
            <a:stretch>
              <a:fillRect/>
            </a:stretch>
          </p:blipFill>
          <p:spPr>
            <a:xfrm>
              <a:off x="1634083" y="3818526"/>
              <a:ext cx="1187329" cy="789940"/>
            </a:xfrm>
            <a:prstGeom prst="rect">
              <a:avLst/>
            </a:prstGeom>
          </p:spPr>
        </p:pic>
      </p:grpSp>
      <p:pic>
        <p:nvPicPr>
          <p:cNvPr id="6" name="object 6">
            <a:extLst>
              <a:ext uri="{C183D7F6-B498-43B3-948B-1728B52AA6E4}">
                <adec:decorative xmlns:adec="http://schemas.microsoft.com/office/drawing/2017/decorative" val="1"/>
              </a:ext>
            </a:extLst>
          </p:cNvPr>
          <p:cNvPicPr/>
          <p:nvPr/>
        </p:nvPicPr>
        <p:blipFill>
          <a:blip r:embed="rId4" cstate="print"/>
          <a:stretch>
            <a:fillRect/>
          </a:stretch>
        </p:blipFill>
        <p:spPr>
          <a:xfrm>
            <a:off x="1138364" y="4711153"/>
            <a:ext cx="1244721" cy="1244721"/>
          </a:xfrm>
          <a:prstGeom prst="rect">
            <a:avLst/>
          </a:prstGeom>
        </p:spPr>
      </p:pic>
      <p:sp>
        <p:nvSpPr>
          <p:cNvPr id="7" name="object 7"/>
          <p:cNvSpPr txBox="1"/>
          <p:nvPr/>
        </p:nvSpPr>
        <p:spPr>
          <a:xfrm>
            <a:off x="2534634" y="5682995"/>
            <a:ext cx="73152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Jay</a:t>
            </a:r>
            <a:r>
              <a:rPr sz="1400" spc="30" dirty="0">
                <a:latin typeface="Times New Roman"/>
                <a:cs typeface="Times New Roman"/>
              </a:rPr>
              <a:t> </a:t>
            </a:r>
            <a:r>
              <a:rPr sz="1400" spc="-20" dirty="0">
                <a:latin typeface="Times New Roman"/>
                <a:cs typeface="Times New Roman"/>
              </a:rPr>
              <a:t>Wang</a:t>
            </a:r>
            <a:endParaRPr sz="1400">
              <a:latin typeface="Times New Roman"/>
              <a:cs typeface="Times New Roman"/>
            </a:endParaRPr>
          </a:p>
        </p:txBody>
      </p:sp>
      <p:sp>
        <p:nvSpPr>
          <p:cNvPr id="8" name="object 8"/>
          <p:cNvSpPr txBox="1"/>
          <p:nvPr/>
        </p:nvSpPr>
        <p:spPr>
          <a:xfrm>
            <a:off x="4948770" y="4570476"/>
            <a:ext cx="1216660" cy="238760"/>
          </a:xfrm>
          <a:prstGeom prst="rect">
            <a:avLst/>
          </a:prstGeom>
        </p:spPr>
        <p:txBody>
          <a:bodyPr vert="horz" wrap="square" lIns="0" tIns="12700" rIns="0" bIns="0" rtlCol="0">
            <a:spAutoFit/>
          </a:bodyPr>
          <a:lstStyle/>
          <a:p>
            <a:pPr marL="12700">
              <a:lnSpc>
                <a:spcPct val="100000"/>
              </a:lnSpc>
              <a:spcBef>
                <a:spcPts val="100"/>
              </a:spcBef>
            </a:pPr>
            <a:r>
              <a:rPr sz="1400" u="sng" spc="-10" dirty="0">
                <a:solidFill>
                  <a:srgbClr val="0563C1"/>
                </a:solidFill>
                <a:uFill>
                  <a:solidFill>
                    <a:srgbClr val="0563C1"/>
                  </a:solidFill>
                </a:uFill>
                <a:latin typeface="Times New Roman"/>
                <a:cs typeface="Times New Roman"/>
              </a:rPr>
              <a:t>bit.ly/timbertrek</a:t>
            </a:r>
            <a:endParaRPr sz="1400">
              <a:latin typeface="Times New Roman"/>
              <a:cs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6615" rIns="0" bIns="0" rtlCol="0">
            <a:spAutoFit/>
          </a:bodyPr>
          <a:lstStyle/>
          <a:p>
            <a:pPr marL="2374265">
              <a:lnSpc>
                <a:spcPct val="100000"/>
              </a:lnSpc>
              <a:spcBef>
                <a:spcPts val="100"/>
              </a:spcBef>
            </a:pPr>
            <a:r>
              <a:rPr sz="2600" i="1" dirty="0">
                <a:latin typeface="Monotype Corsiva"/>
                <a:cs typeface="Monotype Corsiva"/>
              </a:rPr>
              <a:t>A</a:t>
            </a:r>
            <a:r>
              <a:rPr sz="2600" i="1" spc="-90" dirty="0">
                <a:latin typeface="Monotype Corsiva"/>
                <a:cs typeface="Monotype Corsiva"/>
              </a:rPr>
              <a:t> </a:t>
            </a:r>
            <a:r>
              <a:rPr sz="2600" i="1" dirty="0">
                <a:latin typeface="Monotype Corsiva"/>
                <a:cs typeface="Monotype Corsiva"/>
              </a:rPr>
              <a:t>New</a:t>
            </a:r>
            <a:r>
              <a:rPr sz="2600" i="1" spc="-85" dirty="0">
                <a:latin typeface="Monotype Corsiva"/>
                <a:cs typeface="Monotype Corsiva"/>
              </a:rPr>
              <a:t> </a:t>
            </a:r>
            <a:r>
              <a:rPr sz="2600" i="1" spc="-10" dirty="0">
                <a:latin typeface="Monotype Corsiva"/>
                <a:cs typeface="Monotype Corsiva"/>
              </a:rPr>
              <a:t>Paradigm</a:t>
            </a:r>
            <a:r>
              <a:rPr sz="2600" i="1" spc="-80" dirty="0">
                <a:latin typeface="Monotype Corsiva"/>
                <a:cs typeface="Monotype Corsiva"/>
              </a:rPr>
              <a:t> </a:t>
            </a:r>
            <a:r>
              <a:rPr sz="2600" i="1" dirty="0">
                <a:latin typeface="Monotype Corsiva"/>
                <a:cs typeface="Monotype Corsiva"/>
              </a:rPr>
              <a:t>of</a:t>
            </a:r>
            <a:r>
              <a:rPr sz="2600" i="1" spc="-70" dirty="0">
                <a:latin typeface="Monotype Corsiva"/>
                <a:cs typeface="Monotype Corsiva"/>
              </a:rPr>
              <a:t> </a:t>
            </a:r>
            <a:r>
              <a:rPr sz="2600" i="1" dirty="0">
                <a:latin typeface="Monotype Corsiva"/>
                <a:cs typeface="Monotype Corsiva"/>
              </a:rPr>
              <a:t>Machine</a:t>
            </a:r>
            <a:r>
              <a:rPr sz="2600" i="1" spc="-65" dirty="0">
                <a:latin typeface="Monotype Corsiva"/>
                <a:cs typeface="Monotype Corsiva"/>
              </a:rPr>
              <a:t> </a:t>
            </a:r>
            <a:r>
              <a:rPr sz="2600" i="1" spc="-10" dirty="0">
                <a:latin typeface="Monotype Corsiva"/>
                <a:cs typeface="Monotype Corsiva"/>
              </a:rPr>
              <a:t>Learning</a:t>
            </a:r>
            <a:endParaRPr sz="2600" dirty="0">
              <a:latin typeface="Monotype Corsiva"/>
              <a:cs typeface="Monotype Corsiva"/>
            </a:endParaRPr>
          </a:p>
        </p:txBody>
      </p:sp>
      <p:sp>
        <p:nvSpPr>
          <p:cNvPr id="3" name="object 3"/>
          <p:cNvSpPr txBox="1"/>
          <p:nvPr/>
        </p:nvSpPr>
        <p:spPr>
          <a:xfrm>
            <a:off x="1600725" y="3746500"/>
            <a:ext cx="142811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Times New Roman"/>
                <a:cs typeface="Times New Roman"/>
              </a:rPr>
              <a:t>Training</a:t>
            </a:r>
            <a:r>
              <a:rPr sz="2200" spc="30" dirty="0">
                <a:latin typeface="Times New Roman"/>
                <a:cs typeface="Times New Roman"/>
              </a:rPr>
              <a:t> </a:t>
            </a:r>
            <a:r>
              <a:rPr sz="2200" spc="-25" dirty="0">
                <a:latin typeface="Times New Roman"/>
                <a:cs typeface="Times New Roman"/>
              </a:rPr>
              <a:t>Set</a:t>
            </a:r>
            <a:endParaRPr sz="2200">
              <a:latin typeface="Times New Roman"/>
              <a:cs typeface="Times New Roman"/>
            </a:endParaRPr>
          </a:p>
        </p:txBody>
      </p:sp>
      <p:grpSp>
        <p:nvGrpSpPr>
          <p:cNvPr id="4" name="object 4">
            <a:extLst>
              <a:ext uri="{C183D7F6-B498-43B3-948B-1728B52AA6E4}">
                <adec:decorative xmlns:adec="http://schemas.microsoft.com/office/drawing/2017/decorative" val="1"/>
              </a:ext>
            </a:extLst>
          </p:cNvPr>
          <p:cNvGrpSpPr/>
          <p:nvPr/>
        </p:nvGrpSpPr>
        <p:grpSpPr>
          <a:xfrm>
            <a:off x="3179492" y="3891189"/>
            <a:ext cx="631825" cy="108585"/>
            <a:chOff x="3179492" y="3891189"/>
            <a:chExt cx="631825" cy="108585"/>
          </a:xfrm>
        </p:grpSpPr>
        <p:sp>
          <p:nvSpPr>
            <p:cNvPr id="5" name="object 5"/>
            <p:cNvSpPr/>
            <p:nvPr/>
          </p:nvSpPr>
          <p:spPr>
            <a:xfrm>
              <a:off x="3184573" y="3896274"/>
              <a:ext cx="621665" cy="98425"/>
            </a:xfrm>
            <a:custGeom>
              <a:avLst/>
              <a:gdLst/>
              <a:ahLst/>
              <a:cxnLst/>
              <a:rect l="l" t="t" r="r" b="b"/>
              <a:pathLst>
                <a:path w="621664" h="98425">
                  <a:moveTo>
                    <a:pt x="572198" y="0"/>
                  </a:moveTo>
                  <a:lnTo>
                    <a:pt x="572198" y="24511"/>
                  </a:lnTo>
                  <a:lnTo>
                    <a:pt x="0" y="24511"/>
                  </a:lnTo>
                  <a:lnTo>
                    <a:pt x="0" y="73545"/>
                  </a:lnTo>
                  <a:lnTo>
                    <a:pt x="572198" y="73545"/>
                  </a:lnTo>
                  <a:lnTo>
                    <a:pt x="572198" y="98056"/>
                  </a:lnTo>
                  <a:lnTo>
                    <a:pt x="621233" y="49034"/>
                  </a:lnTo>
                  <a:lnTo>
                    <a:pt x="572198" y="0"/>
                  </a:lnTo>
                  <a:close/>
                </a:path>
              </a:pathLst>
            </a:custGeom>
            <a:solidFill>
              <a:srgbClr val="000000"/>
            </a:solidFill>
          </p:spPr>
          <p:txBody>
            <a:bodyPr wrap="square" lIns="0" tIns="0" rIns="0" bIns="0" rtlCol="0"/>
            <a:lstStyle/>
            <a:p>
              <a:endParaRPr/>
            </a:p>
          </p:txBody>
        </p:sp>
        <p:sp>
          <p:nvSpPr>
            <p:cNvPr id="6" name="object 6"/>
            <p:cNvSpPr/>
            <p:nvPr/>
          </p:nvSpPr>
          <p:spPr>
            <a:xfrm>
              <a:off x="3184573" y="3896269"/>
              <a:ext cx="621665" cy="98425"/>
            </a:xfrm>
            <a:custGeom>
              <a:avLst/>
              <a:gdLst/>
              <a:ahLst/>
              <a:cxnLst/>
              <a:rect l="l" t="t" r="r" b="b"/>
              <a:pathLst>
                <a:path w="621664" h="98425">
                  <a:moveTo>
                    <a:pt x="0" y="24519"/>
                  </a:moveTo>
                  <a:lnTo>
                    <a:pt x="572275" y="24519"/>
                  </a:lnTo>
                  <a:lnTo>
                    <a:pt x="572275" y="0"/>
                  </a:lnTo>
                  <a:lnTo>
                    <a:pt x="621315" y="49039"/>
                  </a:lnTo>
                  <a:lnTo>
                    <a:pt x="572275" y="98078"/>
                  </a:lnTo>
                  <a:lnTo>
                    <a:pt x="572275" y="73558"/>
                  </a:lnTo>
                  <a:lnTo>
                    <a:pt x="0" y="73558"/>
                  </a:lnTo>
                  <a:lnTo>
                    <a:pt x="0" y="24519"/>
                  </a:lnTo>
                  <a:close/>
                </a:path>
              </a:pathLst>
            </a:custGeom>
            <a:ln w="10161">
              <a:solidFill>
                <a:srgbClr val="000000"/>
              </a:solidFill>
            </a:ln>
          </p:spPr>
          <p:txBody>
            <a:bodyPr wrap="square" lIns="0" tIns="0" rIns="0" bIns="0" rtlCol="0"/>
            <a:lstStyle/>
            <a:p>
              <a:endParaRPr/>
            </a:p>
          </p:txBody>
        </p:sp>
      </p:grpSp>
      <p:grpSp>
        <p:nvGrpSpPr>
          <p:cNvPr id="7" name="object 7">
            <a:extLst>
              <a:ext uri="{C183D7F6-B498-43B3-948B-1728B52AA6E4}">
                <adec:decorative xmlns:adec="http://schemas.microsoft.com/office/drawing/2017/decorative" val="1"/>
              </a:ext>
            </a:extLst>
          </p:cNvPr>
          <p:cNvGrpSpPr/>
          <p:nvPr/>
        </p:nvGrpSpPr>
        <p:grpSpPr>
          <a:xfrm>
            <a:off x="5190578" y="3879164"/>
            <a:ext cx="631825" cy="108585"/>
            <a:chOff x="5190578" y="3879164"/>
            <a:chExt cx="631825" cy="108585"/>
          </a:xfrm>
        </p:grpSpPr>
        <p:sp>
          <p:nvSpPr>
            <p:cNvPr id="8" name="object 8"/>
            <p:cNvSpPr/>
            <p:nvPr/>
          </p:nvSpPr>
          <p:spPr>
            <a:xfrm>
              <a:off x="5195658" y="3884250"/>
              <a:ext cx="621665" cy="98425"/>
            </a:xfrm>
            <a:custGeom>
              <a:avLst/>
              <a:gdLst/>
              <a:ahLst/>
              <a:cxnLst/>
              <a:rect l="l" t="t" r="r" b="b"/>
              <a:pathLst>
                <a:path w="621664" h="98425">
                  <a:moveTo>
                    <a:pt x="572211" y="0"/>
                  </a:moveTo>
                  <a:lnTo>
                    <a:pt x="572211" y="24511"/>
                  </a:lnTo>
                  <a:lnTo>
                    <a:pt x="0" y="24511"/>
                  </a:lnTo>
                  <a:lnTo>
                    <a:pt x="0" y="73545"/>
                  </a:lnTo>
                  <a:lnTo>
                    <a:pt x="572211" y="73545"/>
                  </a:lnTo>
                  <a:lnTo>
                    <a:pt x="572211" y="98056"/>
                  </a:lnTo>
                  <a:lnTo>
                    <a:pt x="621233" y="49034"/>
                  </a:lnTo>
                  <a:lnTo>
                    <a:pt x="572211" y="0"/>
                  </a:lnTo>
                  <a:close/>
                </a:path>
              </a:pathLst>
            </a:custGeom>
            <a:solidFill>
              <a:srgbClr val="000000"/>
            </a:solidFill>
          </p:spPr>
          <p:txBody>
            <a:bodyPr wrap="square" lIns="0" tIns="0" rIns="0" bIns="0" rtlCol="0"/>
            <a:lstStyle/>
            <a:p>
              <a:endParaRPr/>
            </a:p>
          </p:txBody>
        </p:sp>
        <p:sp>
          <p:nvSpPr>
            <p:cNvPr id="9" name="object 9"/>
            <p:cNvSpPr/>
            <p:nvPr/>
          </p:nvSpPr>
          <p:spPr>
            <a:xfrm>
              <a:off x="5195658" y="3884245"/>
              <a:ext cx="621665" cy="98425"/>
            </a:xfrm>
            <a:custGeom>
              <a:avLst/>
              <a:gdLst/>
              <a:ahLst/>
              <a:cxnLst/>
              <a:rect l="l" t="t" r="r" b="b"/>
              <a:pathLst>
                <a:path w="621664" h="98425">
                  <a:moveTo>
                    <a:pt x="0" y="24519"/>
                  </a:moveTo>
                  <a:lnTo>
                    <a:pt x="572275" y="24519"/>
                  </a:lnTo>
                  <a:lnTo>
                    <a:pt x="572275" y="0"/>
                  </a:lnTo>
                  <a:lnTo>
                    <a:pt x="621315" y="49039"/>
                  </a:lnTo>
                  <a:lnTo>
                    <a:pt x="572275" y="98078"/>
                  </a:lnTo>
                  <a:lnTo>
                    <a:pt x="572275" y="73558"/>
                  </a:lnTo>
                  <a:lnTo>
                    <a:pt x="0" y="73558"/>
                  </a:lnTo>
                  <a:lnTo>
                    <a:pt x="0" y="24519"/>
                  </a:lnTo>
                  <a:close/>
                </a:path>
              </a:pathLst>
            </a:custGeom>
            <a:ln w="10161">
              <a:solidFill>
                <a:srgbClr val="000000"/>
              </a:solidFill>
            </a:ln>
          </p:spPr>
          <p:txBody>
            <a:bodyPr wrap="square" lIns="0" tIns="0" rIns="0" bIns="0" rtlCol="0"/>
            <a:lstStyle/>
            <a:p>
              <a:endParaRPr/>
            </a:p>
          </p:txBody>
        </p:sp>
      </p:grpSp>
      <p:sp>
        <p:nvSpPr>
          <p:cNvPr id="10" name="object 10"/>
          <p:cNvSpPr txBox="1"/>
          <p:nvPr/>
        </p:nvSpPr>
        <p:spPr>
          <a:xfrm>
            <a:off x="3312181" y="3536569"/>
            <a:ext cx="2578100" cy="930275"/>
          </a:xfrm>
          <a:prstGeom prst="rect">
            <a:avLst/>
          </a:prstGeom>
        </p:spPr>
        <p:txBody>
          <a:bodyPr vert="horz" wrap="square" lIns="0" tIns="201295" rIns="0" bIns="0" rtlCol="0">
            <a:spAutoFit/>
          </a:bodyPr>
          <a:lstStyle/>
          <a:p>
            <a:pPr marL="612140">
              <a:lnSpc>
                <a:spcPct val="100000"/>
              </a:lnSpc>
              <a:spcBef>
                <a:spcPts val="1585"/>
              </a:spcBef>
            </a:pPr>
            <a:r>
              <a:rPr sz="2200" spc="-10" dirty="0">
                <a:latin typeface="Times New Roman"/>
                <a:cs typeface="Times New Roman"/>
              </a:rPr>
              <a:t>Algorithm</a:t>
            </a:r>
            <a:endParaRPr sz="2200">
              <a:latin typeface="Times New Roman"/>
              <a:cs typeface="Times New Roman"/>
            </a:endParaRPr>
          </a:p>
          <a:p>
            <a:pPr marL="12700">
              <a:lnSpc>
                <a:spcPct val="100000"/>
              </a:lnSpc>
              <a:spcBef>
                <a:spcPts val="1080"/>
              </a:spcBef>
            </a:pPr>
            <a:r>
              <a:rPr sz="1600" dirty="0">
                <a:latin typeface="Times New Roman"/>
                <a:cs typeface="Times New Roman"/>
              </a:rPr>
              <a:t>achieve</a:t>
            </a:r>
            <a:r>
              <a:rPr sz="1600" spc="-20" dirty="0">
                <a:latin typeface="Times New Roman"/>
                <a:cs typeface="Times New Roman"/>
              </a:rPr>
              <a:t> </a:t>
            </a:r>
            <a:r>
              <a:rPr sz="1600" dirty="0">
                <a:latin typeface="Times New Roman"/>
                <a:cs typeface="Times New Roman"/>
              </a:rPr>
              <a:t>low</a:t>
            </a:r>
            <a:r>
              <a:rPr sz="1600" spc="-10" dirty="0">
                <a:latin typeface="Times New Roman"/>
                <a:cs typeface="Times New Roman"/>
              </a:rPr>
              <a:t> </a:t>
            </a:r>
            <a:r>
              <a:rPr sz="1600" dirty="0">
                <a:latin typeface="Times New Roman"/>
                <a:cs typeface="Times New Roman"/>
              </a:rPr>
              <a:t>loss</a:t>
            </a:r>
            <a:r>
              <a:rPr sz="1600" spc="-10" dirty="0">
                <a:latin typeface="Times New Roman"/>
                <a:cs typeface="Times New Roman"/>
              </a:rPr>
              <a:t> </a:t>
            </a:r>
            <a:r>
              <a:rPr sz="1600" dirty="0">
                <a:latin typeface="Times New Roman"/>
                <a:cs typeface="Times New Roman"/>
              </a:rPr>
              <a:t>on</a:t>
            </a:r>
            <a:r>
              <a:rPr sz="1600" spc="-10" dirty="0">
                <a:latin typeface="Times New Roman"/>
                <a:cs typeface="Times New Roman"/>
              </a:rPr>
              <a:t> </a:t>
            </a:r>
            <a:r>
              <a:rPr sz="1600" dirty="0">
                <a:latin typeface="Times New Roman"/>
                <a:cs typeface="Times New Roman"/>
              </a:rPr>
              <a:t>training</a:t>
            </a:r>
            <a:r>
              <a:rPr sz="1600" spc="-5" dirty="0">
                <a:latin typeface="Times New Roman"/>
                <a:cs typeface="Times New Roman"/>
              </a:rPr>
              <a:t> </a:t>
            </a:r>
            <a:r>
              <a:rPr sz="1600" spc="-25" dirty="0">
                <a:latin typeface="Times New Roman"/>
                <a:cs typeface="Times New Roman"/>
              </a:rPr>
              <a:t>set</a:t>
            </a:r>
            <a:endParaRPr sz="1600">
              <a:latin typeface="Times New Roman"/>
              <a:cs typeface="Times New Roman"/>
            </a:endParaRPr>
          </a:p>
        </p:txBody>
      </p:sp>
      <p:sp>
        <p:nvSpPr>
          <p:cNvPr id="11" name="object 11"/>
          <p:cNvSpPr txBox="1"/>
          <p:nvPr/>
        </p:nvSpPr>
        <p:spPr>
          <a:xfrm>
            <a:off x="5926264" y="3709923"/>
            <a:ext cx="2832735" cy="360680"/>
          </a:xfrm>
          <a:prstGeom prst="rect">
            <a:avLst/>
          </a:prstGeom>
        </p:spPr>
        <p:txBody>
          <a:bodyPr vert="horz" wrap="square" lIns="0" tIns="12700" rIns="0" bIns="0" rtlCol="0">
            <a:spAutoFit/>
          </a:bodyPr>
          <a:lstStyle/>
          <a:p>
            <a:pPr marL="12700">
              <a:lnSpc>
                <a:spcPct val="100000"/>
              </a:lnSpc>
              <a:spcBef>
                <a:spcPts val="100"/>
              </a:spcBef>
            </a:pPr>
            <a:r>
              <a:rPr sz="2200" dirty="0">
                <a:latin typeface="Times New Roman"/>
                <a:cs typeface="Times New Roman"/>
              </a:rPr>
              <a:t>Many</a:t>
            </a:r>
            <a:r>
              <a:rPr sz="2200" spc="114" dirty="0">
                <a:latin typeface="Times New Roman"/>
                <a:cs typeface="Times New Roman"/>
              </a:rPr>
              <a:t> </a:t>
            </a:r>
            <a:r>
              <a:rPr sz="2200" dirty="0">
                <a:latin typeface="Times New Roman"/>
                <a:cs typeface="Times New Roman"/>
              </a:rPr>
              <a:t>Predictive</a:t>
            </a:r>
            <a:r>
              <a:rPr sz="2200" spc="110" dirty="0">
                <a:latin typeface="Times New Roman"/>
                <a:cs typeface="Times New Roman"/>
              </a:rPr>
              <a:t> </a:t>
            </a:r>
            <a:r>
              <a:rPr sz="2200" spc="-10" dirty="0">
                <a:latin typeface="Times New Roman"/>
                <a:cs typeface="Times New Roman"/>
              </a:rPr>
              <a:t>Models</a:t>
            </a:r>
            <a:endParaRPr sz="2200">
              <a:latin typeface="Times New Roman"/>
              <a:cs typeface="Times New Roman"/>
            </a:endParaRPr>
          </a:p>
        </p:txBody>
      </p:sp>
      <p:grpSp>
        <p:nvGrpSpPr>
          <p:cNvPr id="12" name="object 12">
            <a:extLst>
              <a:ext uri="{C183D7F6-B498-43B3-948B-1728B52AA6E4}">
                <adec:decorative xmlns:adec="http://schemas.microsoft.com/office/drawing/2017/decorative" val="1"/>
              </a:ext>
            </a:extLst>
          </p:cNvPr>
          <p:cNvGrpSpPr/>
          <p:nvPr/>
        </p:nvGrpSpPr>
        <p:grpSpPr>
          <a:xfrm>
            <a:off x="7225417" y="1459239"/>
            <a:ext cx="1593215" cy="1355090"/>
            <a:chOff x="7225417" y="1459239"/>
            <a:chExt cx="1593215" cy="1355090"/>
          </a:xfrm>
        </p:grpSpPr>
        <p:pic>
          <p:nvPicPr>
            <p:cNvPr id="13" name="object 13"/>
            <p:cNvPicPr/>
            <p:nvPr/>
          </p:nvPicPr>
          <p:blipFill>
            <a:blip r:embed="rId2" cstate="print"/>
            <a:stretch>
              <a:fillRect/>
            </a:stretch>
          </p:blipFill>
          <p:spPr>
            <a:xfrm>
              <a:off x="7751792" y="1459239"/>
              <a:ext cx="883190" cy="575833"/>
            </a:xfrm>
            <a:prstGeom prst="rect">
              <a:avLst/>
            </a:prstGeom>
          </p:spPr>
        </p:pic>
        <p:pic>
          <p:nvPicPr>
            <p:cNvPr id="14" name="object 14"/>
            <p:cNvPicPr/>
            <p:nvPr/>
          </p:nvPicPr>
          <p:blipFill>
            <a:blip r:embed="rId3" cstate="print"/>
            <a:stretch>
              <a:fillRect/>
            </a:stretch>
          </p:blipFill>
          <p:spPr>
            <a:xfrm>
              <a:off x="7873951" y="2079155"/>
              <a:ext cx="944426" cy="731752"/>
            </a:xfrm>
            <a:prstGeom prst="rect">
              <a:avLst/>
            </a:prstGeom>
          </p:spPr>
        </p:pic>
        <p:pic>
          <p:nvPicPr>
            <p:cNvPr id="15" name="object 15"/>
            <p:cNvPicPr/>
            <p:nvPr/>
          </p:nvPicPr>
          <p:blipFill>
            <a:blip r:embed="rId4" cstate="print"/>
            <a:stretch>
              <a:fillRect/>
            </a:stretch>
          </p:blipFill>
          <p:spPr>
            <a:xfrm>
              <a:off x="7225417" y="2156053"/>
              <a:ext cx="611536" cy="658183"/>
            </a:xfrm>
            <a:prstGeom prst="rect">
              <a:avLst/>
            </a:prstGeom>
          </p:spPr>
        </p:pic>
      </p:grpSp>
      <p:grpSp>
        <p:nvGrpSpPr>
          <p:cNvPr id="16" name="object 16">
            <a:extLst>
              <a:ext uri="{C183D7F6-B498-43B3-948B-1728B52AA6E4}">
                <adec:decorative xmlns:adec="http://schemas.microsoft.com/office/drawing/2017/decorative" val="1"/>
              </a:ext>
            </a:extLst>
          </p:cNvPr>
          <p:cNvGrpSpPr/>
          <p:nvPr/>
        </p:nvGrpSpPr>
        <p:grpSpPr>
          <a:xfrm>
            <a:off x="1600314" y="1850359"/>
            <a:ext cx="982980" cy="640080"/>
            <a:chOff x="1600314" y="1850359"/>
            <a:chExt cx="982980" cy="640080"/>
          </a:xfrm>
        </p:grpSpPr>
        <p:pic>
          <p:nvPicPr>
            <p:cNvPr id="17" name="object 17"/>
            <p:cNvPicPr/>
            <p:nvPr/>
          </p:nvPicPr>
          <p:blipFill>
            <a:blip r:embed="rId5" cstate="print"/>
            <a:stretch>
              <a:fillRect/>
            </a:stretch>
          </p:blipFill>
          <p:spPr>
            <a:xfrm>
              <a:off x="1854226" y="1850359"/>
              <a:ext cx="586472" cy="83634"/>
            </a:xfrm>
            <a:prstGeom prst="rect">
              <a:avLst/>
            </a:prstGeom>
          </p:spPr>
        </p:pic>
        <p:pic>
          <p:nvPicPr>
            <p:cNvPr id="18" name="object 18"/>
            <p:cNvPicPr/>
            <p:nvPr/>
          </p:nvPicPr>
          <p:blipFill>
            <a:blip r:embed="rId6" cstate="print"/>
            <a:stretch>
              <a:fillRect/>
            </a:stretch>
          </p:blipFill>
          <p:spPr>
            <a:xfrm>
              <a:off x="1600314" y="1960537"/>
              <a:ext cx="982665" cy="529418"/>
            </a:xfrm>
            <a:prstGeom prst="rect">
              <a:avLst/>
            </a:prstGeom>
          </p:spPr>
        </p:pic>
      </p:grpSp>
      <p:pic>
        <p:nvPicPr>
          <p:cNvPr id="19" name="object 19">
            <a:extLst>
              <a:ext uri="{C183D7F6-B498-43B3-948B-1728B52AA6E4}">
                <adec:decorative xmlns:adec="http://schemas.microsoft.com/office/drawing/2017/decorative" val="1"/>
              </a:ext>
            </a:extLst>
          </p:cNvPr>
          <p:cNvPicPr/>
          <p:nvPr/>
        </p:nvPicPr>
        <p:blipFill>
          <a:blip r:embed="rId7" cstate="print"/>
          <a:stretch>
            <a:fillRect/>
          </a:stretch>
        </p:blipFill>
        <p:spPr>
          <a:xfrm>
            <a:off x="1557985" y="1196150"/>
            <a:ext cx="1085989" cy="607947"/>
          </a:xfrm>
          <a:prstGeom prst="rect">
            <a:avLst/>
          </a:prstGeom>
        </p:spPr>
      </p:pic>
      <p:pic>
        <p:nvPicPr>
          <p:cNvPr id="20" name="object 20">
            <a:extLst>
              <a:ext uri="{C183D7F6-B498-43B3-948B-1728B52AA6E4}">
                <adec:decorative xmlns:adec="http://schemas.microsoft.com/office/drawing/2017/decorative" val="1"/>
              </a:ext>
            </a:extLst>
          </p:cNvPr>
          <p:cNvPicPr/>
          <p:nvPr/>
        </p:nvPicPr>
        <p:blipFill>
          <a:blip r:embed="rId8" cstate="print"/>
          <a:stretch>
            <a:fillRect/>
          </a:stretch>
        </p:blipFill>
        <p:spPr>
          <a:xfrm>
            <a:off x="9371501" y="4306663"/>
            <a:ext cx="212206" cy="192820"/>
          </a:xfrm>
          <a:prstGeom prst="rect">
            <a:avLst/>
          </a:prstGeom>
        </p:spPr>
      </p:pic>
      <p:pic>
        <p:nvPicPr>
          <p:cNvPr id="21" name="object 21">
            <a:extLst>
              <a:ext uri="{C183D7F6-B498-43B3-948B-1728B52AA6E4}">
                <adec:decorative xmlns:adec="http://schemas.microsoft.com/office/drawing/2017/decorative" val="1"/>
              </a:ext>
            </a:extLst>
          </p:cNvPr>
          <p:cNvPicPr/>
          <p:nvPr/>
        </p:nvPicPr>
        <p:blipFill>
          <a:blip r:embed="rId9" cstate="print"/>
          <a:stretch>
            <a:fillRect/>
          </a:stretch>
        </p:blipFill>
        <p:spPr>
          <a:xfrm>
            <a:off x="8403083" y="4184638"/>
            <a:ext cx="212208" cy="192819"/>
          </a:xfrm>
          <a:prstGeom prst="rect">
            <a:avLst/>
          </a:prstGeom>
        </p:spPr>
      </p:pic>
      <p:pic>
        <p:nvPicPr>
          <p:cNvPr id="22" name="object 22">
            <a:extLst>
              <a:ext uri="{C183D7F6-B498-43B3-948B-1728B52AA6E4}">
                <adec:decorative xmlns:adec="http://schemas.microsoft.com/office/drawing/2017/decorative" val="1"/>
              </a:ext>
            </a:extLst>
          </p:cNvPr>
          <p:cNvPicPr/>
          <p:nvPr/>
        </p:nvPicPr>
        <p:blipFill>
          <a:blip r:embed="rId10" cstate="print"/>
          <a:stretch>
            <a:fillRect/>
          </a:stretch>
        </p:blipFill>
        <p:spPr>
          <a:xfrm>
            <a:off x="7657093" y="4336981"/>
            <a:ext cx="319785" cy="259529"/>
          </a:xfrm>
          <a:prstGeom prst="rect">
            <a:avLst/>
          </a:prstGeom>
        </p:spPr>
      </p:pic>
      <p:pic>
        <p:nvPicPr>
          <p:cNvPr id="23" name="object 23">
            <a:extLst>
              <a:ext uri="{C183D7F6-B498-43B3-948B-1728B52AA6E4}">
                <adec:decorative xmlns:adec="http://schemas.microsoft.com/office/drawing/2017/decorative" val="1"/>
              </a:ext>
            </a:extLst>
          </p:cNvPr>
          <p:cNvPicPr/>
          <p:nvPr/>
        </p:nvPicPr>
        <p:blipFill>
          <a:blip r:embed="rId11" cstate="print"/>
          <a:stretch>
            <a:fillRect/>
          </a:stretch>
        </p:blipFill>
        <p:spPr>
          <a:xfrm>
            <a:off x="8666041" y="5383140"/>
            <a:ext cx="431582" cy="392992"/>
          </a:xfrm>
          <a:prstGeom prst="rect">
            <a:avLst/>
          </a:prstGeom>
        </p:spPr>
      </p:pic>
      <p:grpSp>
        <p:nvGrpSpPr>
          <p:cNvPr id="24" name="object 24">
            <a:extLst>
              <a:ext uri="{C183D7F6-B498-43B3-948B-1728B52AA6E4}">
                <adec:decorative xmlns:adec="http://schemas.microsoft.com/office/drawing/2017/decorative" val="1"/>
              </a:ext>
            </a:extLst>
          </p:cNvPr>
          <p:cNvGrpSpPr/>
          <p:nvPr/>
        </p:nvGrpSpPr>
        <p:grpSpPr>
          <a:xfrm>
            <a:off x="8126269" y="4680733"/>
            <a:ext cx="540385" cy="394335"/>
            <a:chOff x="8126269" y="4680733"/>
            <a:chExt cx="540385" cy="394335"/>
          </a:xfrm>
        </p:grpSpPr>
        <p:sp>
          <p:nvSpPr>
            <p:cNvPr id="25" name="object 25"/>
            <p:cNvSpPr/>
            <p:nvPr/>
          </p:nvSpPr>
          <p:spPr>
            <a:xfrm>
              <a:off x="8344179" y="4680733"/>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000000"/>
            </a:solidFill>
          </p:spPr>
          <p:txBody>
            <a:bodyPr wrap="square" lIns="0" tIns="0" rIns="0" bIns="0" rtlCol="0"/>
            <a:lstStyle/>
            <a:p>
              <a:endParaRPr/>
            </a:p>
          </p:txBody>
        </p:sp>
        <p:sp>
          <p:nvSpPr>
            <p:cNvPr id="26" name="object 26"/>
            <p:cNvSpPr/>
            <p:nvPr/>
          </p:nvSpPr>
          <p:spPr>
            <a:xfrm>
              <a:off x="8397920" y="4751470"/>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434343"/>
            </a:solidFill>
          </p:spPr>
          <p:txBody>
            <a:bodyPr wrap="square" lIns="0" tIns="0" rIns="0" bIns="0" rtlCol="0"/>
            <a:lstStyle/>
            <a:p>
              <a:endParaRPr/>
            </a:p>
          </p:txBody>
        </p:sp>
        <p:sp>
          <p:nvSpPr>
            <p:cNvPr id="27" name="object 27"/>
            <p:cNvSpPr/>
            <p:nvPr/>
          </p:nvSpPr>
          <p:spPr>
            <a:xfrm>
              <a:off x="8453117" y="4818180"/>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666666"/>
            </a:solidFill>
          </p:spPr>
          <p:txBody>
            <a:bodyPr wrap="square" lIns="0" tIns="0" rIns="0" bIns="0" rtlCol="0"/>
            <a:lstStyle/>
            <a:p>
              <a:endParaRPr/>
            </a:p>
          </p:txBody>
        </p:sp>
        <p:sp>
          <p:nvSpPr>
            <p:cNvPr id="28" name="object 28"/>
            <p:cNvSpPr/>
            <p:nvPr/>
          </p:nvSpPr>
          <p:spPr>
            <a:xfrm>
              <a:off x="8504491" y="4884889"/>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999999"/>
            </a:solidFill>
          </p:spPr>
          <p:txBody>
            <a:bodyPr wrap="square" lIns="0" tIns="0" rIns="0" bIns="0" rtlCol="0"/>
            <a:lstStyle/>
            <a:p>
              <a:endParaRPr/>
            </a:p>
          </p:txBody>
        </p:sp>
        <p:sp>
          <p:nvSpPr>
            <p:cNvPr id="29" name="object 29"/>
            <p:cNvSpPr/>
            <p:nvPr/>
          </p:nvSpPr>
          <p:spPr>
            <a:xfrm>
              <a:off x="8290447" y="4751470"/>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434343"/>
            </a:solidFill>
          </p:spPr>
          <p:txBody>
            <a:bodyPr wrap="square" lIns="0" tIns="0" rIns="0" bIns="0" rtlCol="0"/>
            <a:lstStyle/>
            <a:p>
              <a:endParaRPr/>
            </a:p>
          </p:txBody>
        </p:sp>
        <p:sp>
          <p:nvSpPr>
            <p:cNvPr id="30" name="object 30"/>
            <p:cNvSpPr/>
            <p:nvPr/>
          </p:nvSpPr>
          <p:spPr>
            <a:xfrm>
              <a:off x="8343272" y="4818180"/>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666666"/>
            </a:solidFill>
          </p:spPr>
          <p:txBody>
            <a:bodyPr wrap="square" lIns="0" tIns="0" rIns="0" bIns="0" rtlCol="0"/>
            <a:lstStyle/>
            <a:p>
              <a:endParaRPr/>
            </a:p>
          </p:txBody>
        </p:sp>
        <p:sp>
          <p:nvSpPr>
            <p:cNvPr id="31" name="object 31"/>
            <p:cNvSpPr/>
            <p:nvPr/>
          </p:nvSpPr>
          <p:spPr>
            <a:xfrm>
              <a:off x="8397019" y="4884889"/>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999999"/>
            </a:solidFill>
          </p:spPr>
          <p:txBody>
            <a:bodyPr wrap="square" lIns="0" tIns="0" rIns="0" bIns="0" rtlCol="0"/>
            <a:lstStyle/>
            <a:p>
              <a:endParaRPr/>
            </a:p>
          </p:txBody>
        </p:sp>
        <p:sp>
          <p:nvSpPr>
            <p:cNvPr id="32" name="object 32"/>
            <p:cNvSpPr/>
            <p:nvPr/>
          </p:nvSpPr>
          <p:spPr>
            <a:xfrm>
              <a:off x="8234456" y="4818180"/>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666666"/>
            </a:solidFill>
          </p:spPr>
          <p:txBody>
            <a:bodyPr wrap="square" lIns="0" tIns="0" rIns="0" bIns="0" rtlCol="0"/>
            <a:lstStyle/>
            <a:p>
              <a:endParaRPr/>
            </a:p>
          </p:txBody>
        </p:sp>
        <p:sp>
          <p:nvSpPr>
            <p:cNvPr id="33" name="object 33"/>
            <p:cNvSpPr/>
            <p:nvPr/>
          </p:nvSpPr>
          <p:spPr>
            <a:xfrm>
              <a:off x="8182064" y="4884889"/>
              <a:ext cx="156845" cy="55880"/>
            </a:xfrm>
            <a:custGeom>
              <a:avLst/>
              <a:gdLst/>
              <a:ahLst/>
              <a:cxnLst/>
              <a:rect l="l" t="t" r="r" b="b"/>
              <a:pathLst>
                <a:path w="156845" h="55879">
                  <a:moveTo>
                    <a:pt x="48742" y="27686"/>
                  </a:moveTo>
                  <a:lnTo>
                    <a:pt x="46837" y="16916"/>
                  </a:lnTo>
                  <a:lnTo>
                    <a:pt x="41605" y="8115"/>
                  </a:lnTo>
                  <a:lnTo>
                    <a:pt x="33858" y="2184"/>
                  </a:lnTo>
                  <a:lnTo>
                    <a:pt x="24371" y="0"/>
                  </a:lnTo>
                  <a:lnTo>
                    <a:pt x="14884" y="2184"/>
                  </a:lnTo>
                  <a:lnTo>
                    <a:pt x="7137" y="8115"/>
                  </a:lnTo>
                  <a:lnTo>
                    <a:pt x="1917" y="16916"/>
                  </a:lnTo>
                  <a:lnTo>
                    <a:pt x="0" y="27686"/>
                  </a:lnTo>
                  <a:lnTo>
                    <a:pt x="1917" y="38468"/>
                  </a:lnTo>
                  <a:lnTo>
                    <a:pt x="7137" y="47269"/>
                  </a:lnTo>
                  <a:lnTo>
                    <a:pt x="14884" y="53200"/>
                  </a:lnTo>
                  <a:lnTo>
                    <a:pt x="24371" y="55372"/>
                  </a:lnTo>
                  <a:lnTo>
                    <a:pt x="33858" y="53200"/>
                  </a:lnTo>
                  <a:lnTo>
                    <a:pt x="41605" y="47269"/>
                  </a:lnTo>
                  <a:lnTo>
                    <a:pt x="46837" y="38468"/>
                  </a:lnTo>
                  <a:lnTo>
                    <a:pt x="48742" y="27686"/>
                  </a:lnTo>
                  <a:close/>
                </a:path>
                <a:path w="156845" h="55879">
                  <a:moveTo>
                    <a:pt x="156222" y="27686"/>
                  </a:moveTo>
                  <a:lnTo>
                    <a:pt x="154305" y="16916"/>
                  </a:lnTo>
                  <a:lnTo>
                    <a:pt x="149085" y="8115"/>
                  </a:lnTo>
                  <a:lnTo>
                    <a:pt x="141338" y="2184"/>
                  </a:lnTo>
                  <a:lnTo>
                    <a:pt x="131851" y="0"/>
                  </a:lnTo>
                  <a:lnTo>
                    <a:pt x="122364" y="2184"/>
                  </a:lnTo>
                  <a:lnTo>
                    <a:pt x="114617" y="8115"/>
                  </a:lnTo>
                  <a:lnTo>
                    <a:pt x="109385" y="16916"/>
                  </a:lnTo>
                  <a:lnTo>
                    <a:pt x="107480" y="27686"/>
                  </a:lnTo>
                  <a:lnTo>
                    <a:pt x="109385" y="38468"/>
                  </a:lnTo>
                  <a:lnTo>
                    <a:pt x="114617" y="47269"/>
                  </a:lnTo>
                  <a:lnTo>
                    <a:pt x="122364" y="53200"/>
                  </a:lnTo>
                  <a:lnTo>
                    <a:pt x="131851" y="55372"/>
                  </a:lnTo>
                  <a:lnTo>
                    <a:pt x="141338" y="53200"/>
                  </a:lnTo>
                  <a:lnTo>
                    <a:pt x="149085" y="47269"/>
                  </a:lnTo>
                  <a:lnTo>
                    <a:pt x="154305" y="38468"/>
                  </a:lnTo>
                  <a:lnTo>
                    <a:pt x="156222" y="27686"/>
                  </a:lnTo>
                  <a:close/>
                </a:path>
              </a:pathLst>
            </a:custGeom>
            <a:solidFill>
              <a:srgbClr val="999999"/>
            </a:solidFill>
          </p:spPr>
          <p:txBody>
            <a:bodyPr wrap="square" lIns="0" tIns="0" rIns="0" bIns="0" rtlCol="0"/>
            <a:lstStyle/>
            <a:p>
              <a:endParaRPr/>
            </a:p>
          </p:txBody>
        </p:sp>
        <p:sp>
          <p:nvSpPr>
            <p:cNvPr id="34" name="object 34"/>
            <p:cNvSpPr/>
            <p:nvPr/>
          </p:nvSpPr>
          <p:spPr>
            <a:xfrm>
              <a:off x="8314819" y="4728000"/>
              <a:ext cx="36830" cy="23495"/>
            </a:xfrm>
            <a:custGeom>
              <a:avLst/>
              <a:gdLst/>
              <a:ahLst/>
              <a:cxnLst/>
              <a:rect l="l" t="t" r="r" b="b"/>
              <a:pathLst>
                <a:path w="36829" h="23495">
                  <a:moveTo>
                    <a:pt x="0" y="23472"/>
                  </a:moveTo>
                  <a:lnTo>
                    <a:pt x="36413" y="0"/>
                  </a:lnTo>
                </a:path>
              </a:pathLst>
            </a:custGeom>
            <a:ln w="7620">
              <a:solidFill>
                <a:srgbClr val="CCCCCC"/>
              </a:solidFill>
            </a:ln>
          </p:spPr>
          <p:txBody>
            <a:bodyPr wrap="square" lIns="0" tIns="0" rIns="0" bIns="0" rtlCol="0"/>
            <a:lstStyle/>
            <a:p>
              <a:endParaRPr/>
            </a:p>
          </p:txBody>
        </p:sp>
        <p:sp>
          <p:nvSpPr>
            <p:cNvPr id="35" name="object 35"/>
            <p:cNvSpPr/>
            <p:nvPr/>
          </p:nvSpPr>
          <p:spPr>
            <a:xfrm>
              <a:off x="8385785" y="4727992"/>
              <a:ext cx="36830" cy="23495"/>
            </a:xfrm>
            <a:custGeom>
              <a:avLst/>
              <a:gdLst/>
              <a:ahLst/>
              <a:cxnLst/>
              <a:rect l="l" t="t" r="r" b="b"/>
              <a:pathLst>
                <a:path w="36829" h="23495">
                  <a:moveTo>
                    <a:pt x="0" y="0"/>
                  </a:moveTo>
                  <a:lnTo>
                    <a:pt x="36413" y="23472"/>
                  </a:lnTo>
                </a:path>
              </a:pathLst>
            </a:custGeom>
            <a:ln w="7620">
              <a:solidFill>
                <a:srgbClr val="CCCCCC"/>
              </a:solidFill>
            </a:ln>
          </p:spPr>
          <p:txBody>
            <a:bodyPr wrap="square" lIns="0" tIns="0" rIns="0" bIns="0" rtlCol="0"/>
            <a:lstStyle/>
            <a:p>
              <a:endParaRPr/>
            </a:p>
          </p:txBody>
        </p:sp>
        <p:sp>
          <p:nvSpPr>
            <p:cNvPr id="36" name="object 36"/>
            <p:cNvSpPr/>
            <p:nvPr/>
          </p:nvSpPr>
          <p:spPr>
            <a:xfrm>
              <a:off x="8258764" y="4798730"/>
              <a:ext cx="39370" cy="19685"/>
            </a:xfrm>
            <a:custGeom>
              <a:avLst/>
              <a:gdLst/>
              <a:ahLst/>
              <a:cxnLst/>
              <a:rect l="l" t="t" r="r" b="b"/>
              <a:pathLst>
                <a:path w="39370" h="19685">
                  <a:moveTo>
                    <a:pt x="38820" y="0"/>
                  </a:moveTo>
                  <a:lnTo>
                    <a:pt x="0" y="19560"/>
                  </a:lnTo>
                </a:path>
              </a:pathLst>
            </a:custGeom>
            <a:ln w="7620">
              <a:solidFill>
                <a:srgbClr val="CCCCCC"/>
              </a:solidFill>
            </a:ln>
          </p:spPr>
          <p:txBody>
            <a:bodyPr wrap="square" lIns="0" tIns="0" rIns="0" bIns="0" rtlCol="0"/>
            <a:lstStyle/>
            <a:p>
              <a:endParaRPr/>
            </a:p>
          </p:txBody>
        </p:sp>
        <p:sp>
          <p:nvSpPr>
            <p:cNvPr id="37" name="object 37"/>
            <p:cNvSpPr/>
            <p:nvPr/>
          </p:nvSpPr>
          <p:spPr>
            <a:xfrm>
              <a:off x="8332054" y="4798730"/>
              <a:ext cx="35560" cy="19685"/>
            </a:xfrm>
            <a:custGeom>
              <a:avLst/>
              <a:gdLst/>
              <a:ahLst/>
              <a:cxnLst/>
              <a:rect l="l" t="t" r="r" b="b"/>
              <a:pathLst>
                <a:path w="35559" h="19685">
                  <a:moveTo>
                    <a:pt x="0" y="0"/>
                  </a:moveTo>
                  <a:lnTo>
                    <a:pt x="35510" y="19560"/>
                  </a:lnTo>
                </a:path>
              </a:pathLst>
            </a:custGeom>
            <a:ln w="7620">
              <a:solidFill>
                <a:srgbClr val="CCCCCC"/>
              </a:solidFill>
            </a:ln>
          </p:spPr>
          <p:txBody>
            <a:bodyPr wrap="square" lIns="0" tIns="0" rIns="0" bIns="0" rtlCol="0"/>
            <a:lstStyle/>
            <a:p>
              <a:endParaRPr/>
            </a:p>
          </p:txBody>
        </p:sp>
        <p:sp>
          <p:nvSpPr>
            <p:cNvPr id="38" name="object 38"/>
            <p:cNvSpPr/>
            <p:nvPr/>
          </p:nvSpPr>
          <p:spPr>
            <a:xfrm>
              <a:off x="8367743" y="4798730"/>
              <a:ext cx="37465" cy="19685"/>
            </a:xfrm>
            <a:custGeom>
              <a:avLst/>
              <a:gdLst/>
              <a:ahLst/>
              <a:cxnLst/>
              <a:rect l="l" t="t" r="r" b="b"/>
              <a:pathLst>
                <a:path w="37465" h="19685">
                  <a:moveTo>
                    <a:pt x="37315" y="0"/>
                  </a:moveTo>
                  <a:lnTo>
                    <a:pt x="0" y="19560"/>
                  </a:lnTo>
                </a:path>
              </a:pathLst>
            </a:custGeom>
            <a:ln w="7620">
              <a:solidFill>
                <a:srgbClr val="CCCCCC"/>
              </a:solidFill>
            </a:ln>
          </p:spPr>
          <p:txBody>
            <a:bodyPr wrap="square" lIns="0" tIns="0" rIns="0" bIns="0" rtlCol="0"/>
            <a:lstStyle/>
            <a:p>
              <a:endParaRPr/>
            </a:p>
          </p:txBody>
        </p:sp>
        <p:sp>
          <p:nvSpPr>
            <p:cNvPr id="39" name="object 39"/>
            <p:cNvSpPr/>
            <p:nvPr/>
          </p:nvSpPr>
          <p:spPr>
            <a:xfrm>
              <a:off x="8439528" y="4798730"/>
              <a:ext cx="38735" cy="19685"/>
            </a:xfrm>
            <a:custGeom>
              <a:avLst/>
              <a:gdLst/>
              <a:ahLst/>
              <a:cxnLst/>
              <a:rect l="l" t="t" r="r" b="b"/>
              <a:pathLst>
                <a:path w="38734" h="19685">
                  <a:moveTo>
                    <a:pt x="0" y="0"/>
                  </a:moveTo>
                  <a:lnTo>
                    <a:pt x="38218" y="19560"/>
                  </a:lnTo>
                </a:path>
              </a:pathLst>
            </a:custGeom>
            <a:ln w="7620">
              <a:solidFill>
                <a:srgbClr val="CCCCCC"/>
              </a:solidFill>
            </a:ln>
          </p:spPr>
          <p:txBody>
            <a:bodyPr wrap="square" lIns="0" tIns="0" rIns="0" bIns="0" rtlCol="0"/>
            <a:lstStyle/>
            <a:p>
              <a:endParaRPr/>
            </a:p>
          </p:txBody>
        </p:sp>
        <p:sp>
          <p:nvSpPr>
            <p:cNvPr id="40" name="object 40"/>
            <p:cNvSpPr/>
            <p:nvPr/>
          </p:nvSpPr>
          <p:spPr>
            <a:xfrm>
              <a:off x="8206384" y="4865441"/>
              <a:ext cx="35560" cy="19685"/>
            </a:xfrm>
            <a:custGeom>
              <a:avLst/>
              <a:gdLst/>
              <a:ahLst/>
              <a:cxnLst/>
              <a:rect l="l" t="t" r="r" b="b"/>
              <a:pathLst>
                <a:path w="35559" h="19685">
                  <a:moveTo>
                    <a:pt x="35209" y="0"/>
                  </a:moveTo>
                  <a:lnTo>
                    <a:pt x="0" y="19560"/>
                  </a:lnTo>
                </a:path>
              </a:pathLst>
            </a:custGeom>
            <a:ln w="7620">
              <a:solidFill>
                <a:srgbClr val="CCCCCC"/>
              </a:solidFill>
            </a:ln>
          </p:spPr>
          <p:txBody>
            <a:bodyPr wrap="square" lIns="0" tIns="0" rIns="0" bIns="0" rtlCol="0"/>
            <a:lstStyle/>
            <a:p>
              <a:endParaRPr/>
            </a:p>
          </p:txBody>
        </p:sp>
        <p:sp>
          <p:nvSpPr>
            <p:cNvPr id="41" name="object 41"/>
            <p:cNvSpPr/>
            <p:nvPr/>
          </p:nvSpPr>
          <p:spPr>
            <a:xfrm>
              <a:off x="8276061" y="4865441"/>
              <a:ext cx="38100" cy="19685"/>
            </a:xfrm>
            <a:custGeom>
              <a:avLst/>
              <a:gdLst/>
              <a:ahLst/>
              <a:cxnLst/>
              <a:rect l="l" t="t" r="r" b="b"/>
              <a:pathLst>
                <a:path w="38100" h="19685">
                  <a:moveTo>
                    <a:pt x="0" y="0"/>
                  </a:moveTo>
                  <a:lnTo>
                    <a:pt x="37616" y="19560"/>
                  </a:lnTo>
                </a:path>
              </a:pathLst>
            </a:custGeom>
            <a:ln w="7620">
              <a:solidFill>
                <a:srgbClr val="CCCCCC"/>
              </a:solidFill>
            </a:ln>
          </p:spPr>
          <p:txBody>
            <a:bodyPr wrap="square" lIns="0" tIns="0" rIns="0" bIns="0" rtlCol="0"/>
            <a:lstStyle/>
            <a:p>
              <a:endParaRPr/>
            </a:p>
          </p:txBody>
        </p:sp>
        <p:sp>
          <p:nvSpPr>
            <p:cNvPr id="42" name="object 42"/>
            <p:cNvSpPr/>
            <p:nvPr/>
          </p:nvSpPr>
          <p:spPr>
            <a:xfrm>
              <a:off x="8313998" y="4865441"/>
              <a:ext cx="36830" cy="19685"/>
            </a:xfrm>
            <a:custGeom>
              <a:avLst/>
              <a:gdLst/>
              <a:ahLst/>
              <a:cxnLst/>
              <a:rect l="l" t="t" r="r" b="b"/>
              <a:pathLst>
                <a:path w="36829" h="19685">
                  <a:moveTo>
                    <a:pt x="36413" y="0"/>
                  </a:moveTo>
                  <a:lnTo>
                    <a:pt x="0" y="19560"/>
                  </a:lnTo>
                </a:path>
              </a:pathLst>
            </a:custGeom>
            <a:ln w="7620">
              <a:solidFill>
                <a:srgbClr val="CCCCCC"/>
              </a:solidFill>
            </a:ln>
          </p:spPr>
          <p:txBody>
            <a:bodyPr wrap="square" lIns="0" tIns="0" rIns="0" bIns="0" rtlCol="0"/>
            <a:lstStyle/>
            <a:p>
              <a:endParaRPr/>
            </a:p>
          </p:txBody>
        </p:sp>
        <p:sp>
          <p:nvSpPr>
            <p:cNvPr id="43" name="object 43"/>
            <p:cNvSpPr/>
            <p:nvPr/>
          </p:nvSpPr>
          <p:spPr>
            <a:xfrm>
              <a:off x="8384879" y="4865441"/>
              <a:ext cx="36830" cy="19685"/>
            </a:xfrm>
            <a:custGeom>
              <a:avLst/>
              <a:gdLst/>
              <a:ahLst/>
              <a:cxnLst/>
              <a:rect l="l" t="t" r="r" b="b"/>
              <a:pathLst>
                <a:path w="36829" h="19685">
                  <a:moveTo>
                    <a:pt x="0" y="0"/>
                  </a:moveTo>
                  <a:lnTo>
                    <a:pt x="36413" y="19560"/>
                  </a:lnTo>
                </a:path>
              </a:pathLst>
            </a:custGeom>
            <a:ln w="7620">
              <a:solidFill>
                <a:srgbClr val="CCCCCC"/>
              </a:solidFill>
            </a:ln>
          </p:spPr>
          <p:txBody>
            <a:bodyPr wrap="square" lIns="0" tIns="0" rIns="0" bIns="0" rtlCol="0"/>
            <a:lstStyle/>
            <a:p>
              <a:endParaRPr/>
            </a:p>
          </p:txBody>
        </p:sp>
        <p:sp>
          <p:nvSpPr>
            <p:cNvPr id="44" name="object 44"/>
            <p:cNvSpPr/>
            <p:nvPr/>
          </p:nvSpPr>
          <p:spPr>
            <a:xfrm>
              <a:off x="8421435" y="4865441"/>
              <a:ext cx="39370" cy="19685"/>
            </a:xfrm>
            <a:custGeom>
              <a:avLst/>
              <a:gdLst/>
              <a:ahLst/>
              <a:cxnLst/>
              <a:rect l="l" t="t" r="r" b="b"/>
              <a:pathLst>
                <a:path w="39370" h="19685">
                  <a:moveTo>
                    <a:pt x="38820" y="0"/>
                  </a:moveTo>
                  <a:lnTo>
                    <a:pt x="0" y="19560"/>
                  </a:lnTo>
                </a:path>
              </a:pathLst>
            </a:custGeom>
            <a:ln w="7620">
              <a:solidFill>
                <a:srgbClr val="CCCCCC"/>
              </a:solidFill>
            </a:ln>
          </p:spPr>
          <p:txBody>
            <a:bodyPr wrap="square" lIns="0" tIns="0" rIns="0" bIns="0" rtlCol="0"/>
            <a:lstStyle/>
            <a:p>
              <a:endParaRPr/>
            </a:p>
          </p:txBody>
        </p:sp>
        <p:sp>
          <p:nvSpPr>
            <p:cNvPr id="45" name="object 45"/>
            <p:cNvSpPr/>
            <p:nvPr/>
          </p:nvSpPr>
          <p:spPr>
            <a:xfrm>
              <a:off x="8494724" y="4865441"/>
              <a:ext cx="34925" cy="19685"/>
            </a:xfrm>
            <a:custGeom>
              <a:avLst/>
              <a:gdLst/>
              <a:ahLst/>
              <a:cxnLst/>
              <a:rect l="l" t="t" r="r" b="b"/>
              <a:pathLst>
                <a:path w="34925" h="19685">
                  <a:moveTo>
                    <a:pt x="0" y="0"/>
                  </a:moveTo>
                  <a:lnTo>
                    <a:pt x="34306" y="19560"/>
                  </a:lnTo>
                </a:path>
              </a:pathLst>
            </a:custGeom>
            <a:ln w="7620">
              <a:solidFill>
                <a:srgbClr val="CCCCCC"/>
              </a:solidFill>
            </a:ln>
          </p:spPr>
          <p:txBody>
            <a:bodyPr wrap="square" lIns="0" tIns="0" rIns="0" bIns="0" rtlCol="0"/>
            <a:lstStyle/>
            <a:p>
              <a:endParaRPr/>
            </a:p>
          </p:txBody>
        </p:sp>
        <p:sp>
          <p:nvSpPr>
            <p:cNvPr id="46" name="object 46"/>
            <p:cNvSpPr/>
            <p:nvPr/>
          </p:nvSpPr>
          <p:spPr>
            <a:xfrm>
              <a:off x="8126260" y="4952987"/>
              <a:ext cx="158750" cy="55880"/>
            </a:xfrm>
            <a:custGeom>
              <a:avLst/>
              <a:gdLst/>
              <a:ahLst/>
              <a:cxnLst/>
              <a:rect l="l" t="t" r="r" b="b"/>
              <a:pathLst>
                <a:path w="158750" h="55879">
                  <a:moveTo>
                    <a:pt x="48742" y="27686"/>
                  </a:moveTo>
                  <a:lnTo>
                    <a:pt x="46824" y="16903"/>
                  </a:lnTo>
                  <a:lnTo>
                    <a:pt x="41605" y="8102"/>
                  </a:lnTo>
                  <a:lnTo>
                    <a:pt x="33858" y="2171"/>
                  </a:lnTo>
                  <a:lnTo>
                    <a:pt x="24371" y="0"/>
                  </a:lnTo>
                  <a:lnTo>
                    <a:pt x="14884" y="2171"/>
                  </a:lnTo>
                  <a:lnTo>
                    <a:pt x="7137" y="8102"/>
                  </a:lnTo>
                  <a:lnTo>
                    <a:pt x="1917" y="16903"/>
                  </a:lnTo>
                  <a:lnTo>
                    <a:pt x="0" y="27686"/>
                  </a:lnTo>
                  <a:lnTo>
                    <a:pt x="1917" y="38455"/>
                  </a:lnTo>
                  <a:lnTo>
                    <a:pt x="7137" y="47256"/>
                  </a:lnTo>
                  <a:lnTo>
                    <a:pt x="14884" y="53187"/>
                  </a:lnTo>
                  <a:lnTo>
                    <a:pt x="24371" y="55372"/>
                  </a:lnTo>
                  <a:lnTo>
                    <a:pt x="33858" y="53187"/>
                  </a:lnTo>
                  <a:lnTo>
                    <a:pt x="41605" y="47256"/>
                  </a:lnTo>
                  <a:lnTo>
                    <a:pt x="46824" y="38455"/>
                  </a:lnTo>
                  <a:lnTo>
                    <a:pt x="48742" y="27686"/>
                  </a:lnTo>
                  <a:close/>
                </a:path>
                <a:path w="158750" h="55879">
                  <a:moveTo>
                    <a:pt x="158584" y="27686"/>
                  </a:moveTo>
                  <a:lnTo>
                    <a:pt x="156679" y="16903"/>
                  </a:lnTo>
                  <a:lnTo>
                    <a:pt x="151447" y="8102"/>
                  </a:lnTo>
                  <a:lnTo>
                    <a:pt x="143700" y="2171"/>
                  </a:lnTo>
                  <a:lnTo>
                    <a:pt x="134213" y="0"/>
                  </a:lnTo>
                  <a:lnTo>
                    <a:pt x="124726" y="2171"/>
                  </a:lnTo>
                  <a:lnTo>
                    <a:pt x="116979" y="8102"/>
                  </a:lnTo>
                  <a:lnTo>
                    <a:pt x="111760" y="16903"/>
                  </a:lnTo>
                  <a:lnTo>
                    <a:pt x="109842" y="27686"/>
                  </a:lnTo>
                  <a:lnTo>
                    <a:pt x="111760" y="38455"/>
                  </a:lnTo>
                  <a:lnTo>
                    <a:pt x="116979" y="47256"/>
                  </a:lnTo>
                  <a:lnTo>
                    <a:pt x="124726" y="53187"/>
                  </a:lnTo>
                  <a:lnTo>
                    <a:pt x="134213" y="55372"/>
                  </a:lnTo>
                  <a:lnTo>
                    <a:pt x="143700" y="53187"/>
                  </a:lnTo>
                  <a:lnTo>
                    <a:pt x="151447" y="47256"/>
                  </a:lnTo>
                  <a:lnTo>
                    <a:pt x="156679" y="38455"/>
                  </a:lnTo>
                  <a:lnTo>
                    <a:pt x="158584" y="27686"/>
                  </a:lnTo>
                  <a:close/>
                </a:path>
              </a:pathLst>
            </a:custGeom>
            <a:solidFill>
              <a:srgbClr val="B7B7B7"/>
            </a:solidFill>
          </p:spPr>
          <p:txBody>
            <a:bodyPr wrap="square" lIns="0" tIns="0" rIns="0" bIns="0" rtlCol="0"/>
            <a:lstStyle/>
            <a:p>
              <a:endParaRPr/>
            </a:p>
          </p:txBody>
        </p:sp>
        <p:sp>
          <p:nvSpPr>
            <p:cNvPr id="47" name="object 47"/>
            <p:cNvSpPr/>
            <p:nvPr/>
          </p:nvSpPr>
          <p:spPr>
            <a:xfrm>
              <a:off x="8150637" y="4933123"/>
              <a:ext cx="37465" cy="20320"/>
            </a:xfrm>
            <a:custGeom>
              <a:avLst/>
              <a:gdLst/>
              <a:ahLst/>
              <a:cxnLst/>
              <a:rect l="l" t="t" r="r" b="b"/>
              <a:pathLst>
                <a:path w="37465" h="20320">
                  <a:moveTo>
                    <a:pt x="37315" y="0"/>
                  </a:moveTo>
                  <a:lnTo>
                    <a:pt x="0" y="19861"/>
                  </a:lnTo>
                </a:path>
              </a:pathLst>
            </a:custGeom>
            <a:ln w="7620">
              <a:solidFill>
                <a:srgbClr val="CCCCCC"/>
              </a:solidFill>
            </a:ln>
          </p:spPr>
          <p:txBody>
            <a:bodyPr wrap="square" lIns="0" tIns="0" rIns="0" bIns="0" rtlCol="0"/>
            <a:lstStyle/>
            <a:p>
              <a:endParaRPr/>
            </a:p>
          </p:txBody>
        </p:sp>
        <p:sp>
          <p:nvSpPr>
            <p:cNvPr id="48" name="object 48"/>
            <p:cNvSpPr/>
            <p:nvPr/>
          </p:nvSpPr>
          <p:spPr>
            <a:xfrm>
              <a:off x="8222874" y="4933123"/>
              <a:ext cx="38100" cy="20320"/>
            </a:xfrm>
            <a:custGeom>
              <a:avLst/>
              <a:gdLst/>
              <a:ahLst/>
              <a:cxnLst/>
              <a:rect l="l" t="t" r="r" b="b"/>
              <a:pathLst>
                <a:path w="38100" h="20320">
                  <a:moveTo>
                    <a:pt x="0" y="0"/>
                  </a:moveTo>
                  <a:lnTo>
                    <a:pt x="37616" y="19861"/>
                  </a:lnTo>
                </a:path>
              </a:pathLst>
            </a:custGeom>
            <a:ln w="7620">
              <a:solidFill>
                <a:srgbClr val="CCCCCC"/>
              </a:solidFill>
            </a:ln>
          </p:spPr>
          <p:txBody>
            <a:bodyPr wrap="square" lIns="0" tIns="0" rIns="0" bIns="0" rtlCol="0"/>
            <a:lstStyle/>
            <a:p>
              <a:endParaRPr/>
            </a:p>
          </p:txBody>
        </p:sp>
        <p:sp>
          <p:nvSpPr>
            <p:cNvPr id="49" name="object 49"/>
            <p:cNvSpPr/>
            <p:nvPr/>
          </p:nvSpPr>
          <p:spPr>
            <a:xfrm>
              <a:off x="8562089" y="4952978"/>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B7B7B7"/>
            </a:solidFill>
          </p:spPr>
          <p:txBody>
            <a:bodyPr wrap="square" lIns="0" tIns="0" rIns="0" bIns="0" rtlCol="0"/>
            <a:lstStyle/>
            <a:p>
              <a:endParaRPr/>
            </a:p>
          </p:txBody>
        </p:sp>
        <p:sp>
          <p:nvSpPr>
            <p:cNvPr id="50" name="object 50"/>
            <p:cNvSpPr/>
            <p:nvPr/>
          </p:nvSpPr>
          <p:spPr>
            <a:xfrm>
              <a:off x="8548850" y="4933123"/>
              <a:ext cx="38100" cy="20320"/>
            </a:xfrm>
            <a:custGeom>
              <a:avLst/>
              <a:gdLst/>
              <a:ahLst/>
              <a:cxnLst/>
              <a:rect l="l" t="t" r="r" b="b"/>
              <a:pathLst>
                <a:path w="38100" h="20320">
                  <a:moveTo>
                    <a:pt x="0" y="0"/>
                  </a:moveTo>
                  <a:lnTo>
                    <a:pt x="37616" y="19861"/>
                  </a:lnTo>
                </a:path>
              </a:pathLst>
            </a:custGeom>
            <a:ln w="7620">
              <a:solidFill>
                <a:srgbClr val="CCCCCC"/>
              </a:solidFill>
            </a:ln>
          </p:spPr>
          <p:txBody>
            <a:bodyPr wrap="square" lIns="0" tIns="0" rIns="0" bIns="0" rtlCol="0"/>
            <a:lstStyle/>
            <a:p>
              <a:endParaRPr/>
            </a:p>
          </p:txBody>
        </p:sp>
        <p:sp>
          <p:nvSpPr>
            <p:cNvPr id="51" name="object 51"/>
            <p:cNvSpPr/>
            <p:nvPr/>
          </p:nvSpPr>
          <p:spPr>
            <a:xfrm>
              <a:off x="8265147" y="4932083"/>
              <a:ext cx="35560" cy="19685"/>
            </a:xfrm>
            <a:custGeom>
              <a:avLst/>
              <a:gdLst/>
              <a:ahLst/>
              <a:cxnLst/>
              <a:rect l="l" t="t" r="r" b="b"/>
              <a:pathLst>
                <a:path w="35559" h="19685">
                  <a:moveTo>
                    <a:pt x="35209" y="0"/>
                  </a:moveTo>
                  <a:lnTo>
                    <a:pt x="0" y="19560"/>
                  </a:lnTo>
                </a:path>
              </a:pathLst>
            </a:custGeom>
            <a:ln w="7620">
              <a:solidFill>
                <a:srgbClr val="CCCCCC"/>
              </a:solidFill>
            </a:ln>
          </p:spPr>
          <p:txBody>
            <a:bodyPr wrap="square" lIns="0" tIns="0" rIns="0" bIns="0" rtlCol="0"/>
            <a:lstStyle/>
            <a:p>
              <a:endParaRPr/>
            </a:p>
          </p:txBody>
        </p:sp>
        <p:sp>
          <p:nvSpPr>
            <p:cNvPr id="52" name="object 52"/>
            <p:cNvSpPr/>
            <p:nvPr/>
          </p:nvSpPr>
          <p:spPr>
            <a:xfrm>
              <a:off x="8182381" y="5019689"/>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CCCCCC"/>
            </a:solidFill>
          </p:spPr>
          <p:txBody>
            <a:bodyPr wrap="square" lIns="0" tIns="0" rIns="0" bIns="0" rtlCol="0"/>
            <a:lstStyle/>
            <a:p>
              <a:endParaRPr/>
            </a:p>
          </p:txBody>
        </p:sp>
        <p:sp>
          <p:nvSpPr>
            <p:cNvPr id="53" name="object 53"/>
            <p:cNvSpPr/>
            <p:nvPr/>
          </p:nvSpPr>
          <p:spPr>
            <a:xfrm>
              <a:off x="8169141" y="4999832"/>
              <a:ext cx="38100" cy="20320"/>
            </a:xfrm>
            <a:custGeom>
              <a:avLst/>
              <a:gdLst/>
              <a:ahLst/>
              <a:cxnLst/>
              <a:rect l="l" t="t" r="r" b="b"/>
              <a:pathLst>
                <a:path w="38100" h="20320">
                  <a:moveTo>
                    <a:pt x="0" y="0"/>
                  </a:moveTo>
                  <a:lnTo>
                    <a:pt x="37616" y="19861"/>
                  </a:lnTo>
                </a:path>
              </a:pathLst>
            </a:custGeom>
            <a:ln w="7620">
              <a:solidFill>
                <a:srgbClr val="CCCCCC"/>
              </a:solidFill>
            </a:ln>
          </p:spPr>
          <p:txBody>
            <a:bodyPr wrap="square" lIns="0" tIns="0" rIns="0" bIns="0" rtlCol="0"/>
            <a:lstStyle/>
            <a:p>
              <a:endParaRPr/>
            </a:p>
          </p:txBody>
        </p:sp>
        <p:sp>
          <p:nvSpPr>
            <p:cNvPr id="54" name="object 54"/>
            <p:cNvSpPr/>
            <p:nvPr/>
          </p:nvSpPr>
          <p:spPr>
            <a:xfrm>
              <a:off x="8211415" y="4998792"/>
              <a:ext cx="35560" cy="19685"/>
            </a:xfrm>
            <a:custGeom>
              <a:avLst/>
              <a:gdLst/>
              <a:ahLst/>
              <a:cxnLst/>
              <a:rect l="l" t="t" r="r" b="b"/>
              <a:pathLst>
                <a:path w="35559" h="19685">
                  <a:moveTo>
                    <a:pt x="35209" y="0"/>
                  </a:moveTo>
                  <a:lnTo>
                    <a:pt x="0" y="19560"/>
                  </a:lnTo>
                </a:path>
              </a:pathLst>
            </a:custGeom>
            <a:ln w="7620">
              <a:solidFill>
                <a:srgbClr val="CCCCCC"/>
              </a:solidFill>
            </a:ln>
          </p:spPr>
          <p:txBody>
            <a:bodyPr wrap="square" lIns="0" tIns="0" rIns="0" bIns="0" rtlCol="0"/>
            <a:lstStyle/>
            <a:p>
              <a:endParaRPr/>
            </a:p>
          </p:txBody>
        </p:sp>
        <p:sp>
          <p:nvSpPr>
            <p:cNvPr id="55" name="object 55"/>
            <p:cNvSpPr/>
            <p:nvPr/>
          </p:nvSpPr>
          <p:spPr>
            <a:xfrm>
              <a:off x="8617295" y="5018353"/>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CCCCCC"/>
            </a:solidFill>
          </p:spPr>
          <p:txBody>
            <a:bodyPr wrap="square" lIns="0" tIns="0" rIns="0" bIns="0" rtlCol="0"/>
            <a:lstStyle/>
            <a:p>
              <a:endParaRPr/>
            </a:p>
          </p:txBody>
        </p:sp>
        <p:sp>
          <p:nvSpPr>
            <p:cNvPr id="56" name="object 56"/>
            <p:cNvSpPr/>
            <p:nvPr/>
          </p:nvSpPr>
          <p:spPr>
            <a:xfrm>
              <a:off x="8604057" y="4998497"/>
              <a:ext cx="38100" cy="20320"/>
            </a:xfrm>
            <a:custGeom>
              <a:avLst/>
              <a:gdLst/>
              <a:ahLst/>
              <a:cxnLst/>
              <a:rect l="l" t="t" r="r" b="b"/>
              <a:pathLst>
                <a:path w="38100" h="20320">
                  <a:moveTo>
                    <a:pt x="0" y="0"/>
                  </a:moveTo>
                  <a:lnTo>
                    <a:pt x="37616" y="19861"/>
                  </a:lnTo>
                </a:path>
              </a:pathLst>
            </a:custGeom>
            <a:ln w="7620">
              <a:solidFill>
                <a:srgbClr val="CCCCCC"/>
              </a:solidFill>
            </a:ln>
          </p:spPr>
          <p:txBody>
            <a:bodyPr wrap="square" lIns="0" tIns="0" rIns="0" bIns="0" rtlCol="0"/>
            <a:lstStyle/>
            <a:p>
              <a:endParaRPr/>
            </a:p>
          </p:txBody>
        </p:sp>
      </p:grpSp>
      <p:pic>
        <p:nvPicPr>
          <p:cNvPr id="57" name="object 57">
            <a:extLst>
              <a:ext uri="{C183D7F6-B498-43B3-948B-1728B52AA6E4}">
                <adec:decorative xmlns:adec="http://schemas.microsoft.com/office/drawing/2017/decorative" val="1"/>
              </a:ext>
            </a:extLst>
          </p:cNvPr>
          <p:cNvPicPr/>
          <p:nvPr/>
        </p:nvPicPr>
        <p:blipFill>
          <a:blip r:embed="rId12" cstate="print"/>
          <a:stretch>
            <a:fillRect/>
          </a:stretch>
        </p:blipFill>
        <p:spPr>
          <a:xfrm>
            <a:off x="9280168" y="6112534"/>
            <a:ext cx="318778" cy="259528"/>
          </a:xfrm>
          <a:prstGeom prst="rect">
            <a:avLst/>
          </a:prstGeom>
        </p:spPr>
      </p:pic>
      <p:pic>
        <p:nvPicPr>
          <p:cNvPr id="58" name="object 58">
            <a:extLst>
              <a:ext uri="{C183D7F6-B498-43B3-948B-1728B52AA6E4}">
                <adec:decorative xmlns:adec="http://schemas.microsoft.com/office/drawing/2017/decorative" val="1"/>
              </a:ext>
            </a:extLst>
          </p:cNvPr>
          <p:cNvPicPr/>
          <p:nvPr/>
        </p:nvPicPr>
        <p:blipFill>
          <a:blip r:embed="rId13" cstate="print"/>
          <a:stretch>
            <a:fillRect/>
          </a:stretch>
        </p:blipFill>
        <p:spPr>
          <a:xfrm>
            <a:off x="6916791" y="4906573"/>
            <a:ext cx="319787" cy="259529"/>
          </a:xfrm>
          <a:prstGeom prst="rect">
            <a:avLst/>
          </a:prstGeom>
        </p:spPr>
      </p:pic>
      <p:pic>
        <p:nvPicPr>
          <p:cNvPr id="59" name="object 59">
            <a:extLst>
              <a:ext uri="{C183D7F6-B498-43B3-948B-1728B52AA6E4}">
                <adec:decorative xmlns:adec="http://schemas.microsoft.com/office/drawing/2017/decorative" val="1"/>
              </a:ext>
            </a:extLst>
          </p:cNvPr>
          <p:cNvPicPr/>
          <p:nvPr/>
        </p:nvPicPr>
        <p:blipFill>
          <a:blip r:embed="rId14" cstate="print"/>
          <a:stretch>
            <a:fillRect/>
          </a:stretch>
        </p:blipFill>
        <p:spPr>
          <a:xfrm>
            <a:off x="7940357" y="5889637"/>
            <a:ext cx="431582" cy="392992"/>
          </a:xfrm>
          <a:prstGeom prst="rect">
            <a:avLst/>
          </a:prstGeom>
        </p:spPr>
      </p:pic>
      <p:pic>
        <p:nvPicPr>
          <p:cNvPr id="60" name="object 60">
            <a:extLst>
              <a:ext uri="{C183D7F6-B498-43B3-948B-1728B52AA6E4}">
                <adec:decorative xmlns:adec="http://schemas.microsoft.com/office/drawing/2017/decorative" val="1"/>
              </a:ext>
            </a:extLst>
          </p:cNvPr>
          <p:cNvPicPr/>
          <p:nvPr/>
        </p:nvPicPr>
        <p:blipFill>
          <a:blip r:embed="rId15" cstate="print"/>
          <a:stretch>
            <a:fillRect/>
          </a:stretch>
        </p:blipFill>
        <p:spPr>
          <a:xfrm>
            <a:off x="6819417" y="5448318"/>
            <a:ext cx="212206" cy="192819"/>
          </a:xfrm>
          <a:prstGeom prst="rect">
            <a:avLst/>
          </a:prstGeom>
        </p:spPr>
      </p:pic>
      <p:pic>
        <p:nvPicPr>
          <p:cNvPr id="61" name="object 61">
            <a:extLst>
              <a:ext uri="{C183D7F6-B498-43B3-948B-1728B52AA6E4}">
                <adec:decorative xmlns:adec="http://schemas.microsoft.com/office/drawing/2017/decorative" val="1"/>
              </a:ext>
            </a:extLst>
          </p:cNvPr>
          <p:cNvPicPr/>
          <p:nvPr/>
        </p:nvPicPr>
        <p:blipFill>
          <a:blip r:embed="rId16" cstate="print"/>
          <a:stretch>
            <a:fillRect/>
          </a:stretch>
        </p:blipFill>
        <p:spPr>
          <a:xfrm>
            <a:off x="8769022" y="5898713"/>
            <a:ext cx="211411" cy="192819"/>
          </a:xfrm>
          <a:prstGeom prst="rect">
            <a:avLst/>
          </a:prstGeom>
        </p:spPr>
      </p:pic>
      <p:pic>
        <p:nvPicPr>
          <p:cNvPr id="62" name="object 62">
            <a:extLst>
              <a:ext uri="{C183D7F6-B498-43B3-948B-1728B52AA6E4}">
                <adec:decorative xmlns:adec="http://schemas.microsoft.com/office/drawing/2017/decorative" val="1"/>
              </a:ext>
            </a:extLst>
          </p:cNvPr>
          <p:cNvPicPr/>
          <p:nvPr/>
        </p:nvPicPr>
        <p:blipFill>
          <a:blip r:embed="rId17" cstate="print"/>
          <a:stretch>
            <a:fillRect/>
          </a:stretch>
        </p:blipFill>
        <p:spPr>
          <a:xfrm>
            <a:off x="8958078" y="5052270"/>
            <a:ext cx="212206" cy="192817"/>
          </a:xfrm>
          <a:prstGeom prst="rect">
            <a:avLst/>
          </a:prstGeom>
        </p:spPr>
      </p:pic>
      <p:pic>
        <p:nvPicPr>
          <p:cNvPr id="63" name="object 63">
            <a:extLst>
              <a:ext uri="{C183D7F6-B498-43B3-948B-1728B52AA6E4}">
                <adec:decorative xmlns:adec="http://schemas.microsoft.com/office/drawing/2017/decorative" val="1"/>
              </a:ext>
            </a:extLst>
          </p:cNvPr>
          <p:cNvPicPr/>
          <p:nvPr/>
        </p:nvPicPr>
        <p:blipFill>
          <a:blip r:embed="rId18" cstate="print"/>
          <a:stretch>
            <a:fillRect/>
          </a:stretch>
        </p:blipFill>
        <p:spPr>
          <a:xfrm>
            <a:off x="9392556" y="4765065"/>
            <a:ext cx="212206" cy="192819"/>
          </a:xfrm>
          <a:prstGeom prst="rect">
            <a:avLst/>
          </a:prstGeom>
        </p:spPr>
      </p:pic>
      <p:pic>
        <p:nvPicPr>
          <p:cNvPr id="64" name="object 64">
            <a:extLst>
              <a:ext uri="{C183D7F6-B498-43B3-948B-1728B52AA6E4}">
                <adec:decorative xmlns:adec="http://schemas.microsoft.com/office/drawing/2017/decorative" val="1"/>
              </a:ext>
            </a:extLst>
          </p:cNvPr>
          <p:cNvPicPr/>
          <p:nvPr/>
        </p:nvPicPr>
        <p:blipFill>
          <a:blip r:embed="rId19" cstate="print"/>
          <a:stretch>
            <a:fillRect/>
          </a:stretch>
        </p:blipFill>
        <p:spPr>
          <a:xfrm>
            <a:off x="8852874" y="4427532"/>
            <a:ext cx="318778" cy="259529"/>
          </a:xfrm>
          <a:prstGeom prst="rect">
            <a:avLst/>
          </a:prstGeom>
        </p:spPr>
      </p:pic>
      <p:pic>
        <p:nvPicPr>
          <p:cNvPr id="65" name="object 65">
            <a:extLst>
              <a:ext uri="{C183D7F6-B498-43B3-948B-1728B52AA6E4}">
                <adec:decorative xmlns:adec="http://schemas.microsoft.com/office/drawing/2017/decorative" val="1"/>
              </a:ext>
            </a:extLst>
          </p:cNvPr>
          <p:cNvPicPr/>
          <p:nvPr/>
        </p:nvPicPr>
        <p:blipFill>
          <a:blip r:embed="rId20" cstate="print"/>
          <a:stretch>
            <a:fillRect/>
          </a:stretch>
        </p:blipFill>
        <p:spPr>
          <a:xfrm>
            <a:off x="9256045" y="5429704"/>
            <a:ext cx="319784" cy="259529"/>
          </a:xfrm>
          <a:prstGeom prst="rect">
            <a:avLst/>
          </a:prstGeom>
        </p:spPr>
      </p:pic>
      <p:pic>
        <p:nvPicPr>
          <p:cNvPr id="66" name="object 66">
            <a:extLst>
              <a:ext uri="{C183D7F6-B498-43B3-948B-1728B52AA6E4}">
                <adec:decorative xmlns:adec="http://schemas.microsoft.com/office/drawing/2017/decorative" val="1"/>
              </a:ext>
            </a:extLst>
          </p:cNvPr>
          <p:cNvPicPr/>
          <p:nvPr/>
        </p:nvPicPr>
        <p:blipFill>
          <a:blip r:embed="rId21" cstate="print"/>
          <a:stretch>
            <a:fillRect/>
          </a:stretch>
        </p:blipFill>
        <p:spPr>
          <a:xfrm>
            <a:off x="7630923" y="4957876"/>
            <a:ext cx="318778" cy="259529"/>
          </a:xfrm>
          <a:prstGeom prst="rect">
            <a:avLst/>
          </a:prstGeom>
        </p:spPr>
      </p:pic>
      <p:pic>
        <p:nvPicPr>
          <p:cNvPr id="67" name="object 67">
            <a:extLst>
              <a:ext uri="{C183D7F6-B498-43B3-948B-1728B52AA6E4}">
                <adec:decorative xmlns:adec="http://schemas.microsoft.com/office/drawing/2017/decorative" val="1"/>
              </a:ext>
            </a:extLst>
          </p:cNvPr>
          <p:cNvPicPr/>
          <p:nvPr/>
        </p:nvPicPr>
        <p:blipFill>
          <a:blip r:embed="rId22" cstate="print"/>
          <a:stretch>
            <a:fillRect/>
          </a:stretch>
        </p:blipFill>
        <p:spPr>
          <a:xfrm>
            <a:off x="6912409" y="5931348"/>
            <a:ext cx="431584" cy="392992"/>
          </a:xfrm>
          <a:prstGeom prst="rect">
            <a:avLst/>
          </a:prstGeom>
        </p:spPr>
      </p:pic>
      <p:grpSp>
        <p:nvGrpSpPr>
          <p:cNvPr id="68" name="object 68">
            <a:extLst>
              <a:ext uri="{C183D7F6-B498-43B3-948B-1728B52AA6E4}">
                <adec:decorative xmlns:adec="http://schemas.microsoft.com/office/drawing/2017/decorative" val="1"/>
              </a:ext>
            </a:extLst>
          </p:cNvPr>
          <p:cNvGrpSpPr/>
          <p:nvPr/>
        </p:nvGrpSpPr>
        <p:grpSpPr>
          <a:xfrm>
            <a:off x="7674563" y="5415831"/>
            <a:ext cx="431800" cy="394335"/>
            <a:chOff x="7674563" y="5415831"/>
            <a:chExt cx="431800" cy="394335"/>
          </a:xfrm>
        </p:grpSpPr>
        <p:sp>
          <p:nvSpPr>
            <p:cNvPr id="69" name="object 69"/>
            <p:cNvSpPr/>
            <p:nvPr/>
          </p:nvSpPr>
          <p:spPr>
            <a:xfrm>
              <a:off x="7784287" y="5415831"/>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000000"/>
            </a:solidFill>
          </p:spPr>
          <p:txBody>
            <a:bodyPr wrap="square" lIns="0" tIns="0" rIns="0" bIns="0" rtlCol="0"/>
            <a:lstStyle/>
            <a:p>
              <a:endParaRPr/>
            </a:p>
          </p:txBody>
        </p:sp>
        <p:sp>
          <p:nvSpPr>
            <p:cNvPr id="70" name="object 70"/>
            <p:cNvSpPr/>
            <p:nvPr/>
          </p:nvSpPr>
          <p:spPr>
            <a:xfrm>
              <a:off x="7838027" y="5486567"/>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434343"/>
            </a:solidFill>
          </p:spPr>
          <p:txBody>
            <a:bodyPr wrap="square" lIns="0" tIns="0" rIns="0" bIns="0" rtlCol="0"/>
            <a:lstStyle/>
            <a:p>
              <a:endParaRPr/>
            </a:p>
          </p:txBody>
        </p:sp>
        <p:sp>
          <p:nvSpPr>
            <p:cNvPr id="71" name="object 71"/>
            <p:cNvSpPr/>
            <p:nvPr/>
          </p:nvSpPr>
          <p:spPr>
            <a:xfrm>
              <a:off x="7893225" y="5553278"/>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666666"/>
            </a:solidFill>
          </p:spPr>
          <p:txBody>
            <a:bodyPr wrap="square" lIns="0" tIns="0" rIns="0" bIns="0" rtlCol="0"/>
            <a:lstStyle/>
            <a:p>
              <a:endParaRPr/>
            </a:p>
          </p:txBody>
        </p:sp>
        <p:sp>
          <p:nvSpPr>
            <p:cNvPr id="72" name="object 72"/>
            <p:cNvSpPr/>
            <p:nvPr/>
          </p:nvSpPr>
          <p:spPr>
            <a:xfrm>
              <a:off x="7944599" y="5619987"/>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999999"/>
            </a:solidFill>
          </p:spPr>
          <p:txBody>
            <a:bodyPr wrap="square" lIns="0" tIns="0" rIns="0" bIns="0" rtlCol="0"/>
            <a:lstStyle/>
            <a:p>
              <a:endParaRPr/>
            </a:p>
          </p:txBody>
        </p:sp>
        <p:sp>
          <p:nvSpPr>
            <p:cNvPr id="73" name="object 73"/>
            <p:cNvSpPr/>
            <p:nvPr/>
          </p:nvSpPr>
          <p:spPr>
            <a:xfrm>
              <a:off x="7730556" y="5486567"/>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434343"/>
            </a:solidFill>
          </p:spPr>
          <p:txBody>
            <a:bodyPr wrap="square" lIns="0" tIns="0" rIns="0" bIns="0" rtlCol="0"/>
            <a:lstStyle/>
            <a:p>
              <a:endParaRPr/>
            </a:p>
          </p:txBody>
        </p:sp>
        <p:sp>
          <p:nvSpPr>
            <p:cNvPr id="74" name="object 74"/>
            <p:cNvSpPr/>
            <p:nvPr/>
          </p:nvSpPr>
          <p:spPr>
            <a:xfrm>
              <a:off x="7783382" y="5553278"/>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666666"/>
            </a:solidFill>
          </p:spPr>
          <p:txBody>
            <a:bodyPr wrap="square" lIns="0" tIns="0" rIns="0" bIns="0" rtlCol="0"/>
            <a:lstStyle/>
            <a:p>
              <a:endParaRPr/>
            </a:p>
          </p:txBody>
        </p:sp>
        <p:sp>
          <p:nvSpPr>
            <p:cNvPr id="75" name="object 75"/>
            <p:cNvSpPr/>
            <p:nvPr/>
          </p:nvSpPr>
          <p:spPr>
            <a:xfrm>
              <a:off x="7837128" y="5619987"/>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999999"/>
            </a:solidFill>
          </p:spPr>
          <p:txBody>
            <a:bodyPr wrap="square" lIns="0" tIns="0" rIns="0" bIns="0" rtlCol="0"/>
            <a:lstStyle/>
            <a:p>
              <a:endParaRPr/>
            </a:p>
          </p:txBody>
        </p:sp>
        <p:sp>
          <p:nvSpPr>
            <p:cNvPr id="76" name="object 76"/>
            <p:cNvSpPr/>
            <p:nvPr/>
          </p:nvSpPr>
          <p:spPr>
            <a:xfrm>
              <a:off x="7674563" y="5553278"/>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666666"/>
            </a:solidFill>
          </p:spPr>
          <p:txBody>
            <a:bodyPr wrap="square" lIns="0" tIns="0" rIns="0" bIns="0" rtlCol="0"/>
            <a:lstStyle/>
            <a:p>
              <a:endParaRPr/>
            </a:p>
          </p:txBody>
        </p:sp>
        <p:sp>
          <p:nvSpPr>
            <p:cNvPr id="77" name="object 77"/>
            <p:cNvSpPr/>
            <p:nvPr/>
          </p:nvSpPr>
          <p:spPr>
            <a:xfrm>
              <a:off x="7729654" y="5619987"/>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999999"/>
            </a:solidFill>
          </p:spPr>
          <p:txBody>
            <a:bodyPr wrap="square" lIns="0" tIns="0" rIns="0" bIns="0" rtlCol="0"/>
            <a:lstStyle/>
            <a:p>
              <a:endParaRPr/>
            </a:p>
          </p:txBody>
        </p:sp>
        <p:sp>
          <p:nvSpPr>
            <p:cNvPr id="78" name="object 78"/>
            <p:cNvSpPr/>
            <p:nvPr/>
          </p:nvSpPr>
          <p:spPr>
            <a:xfrm>
              <a:off x="7754928" y="5463098"/>
              <a:ext cx="36830" cy="23495"/>
            </a:xfrm>
            <a:custGeom>
              <a:avLst/>
              <a:gdLst/>
              <a:ahLst/>
              <a:cxnLst/>
              <a:rect l="l" t="t" r="r" b="b"/>
              <a:pathLst>
                <a:path w="36829" h="23495">
                  <a:moveTo>
                    <a:pt x="0" y="23472"/>
                  </a:moveTo>
                  <a:lnTo>
                    <a:pt x="36413" y="0"/>
                  </a:lnTo>
                </a:path>
              </a:pathLst>
            </a:custGeom>
            <a:ln w="7620">
              <a:solidFill>
                <a:srgbClr val="CCCCCC"/>
              </a:solidFill>
            </a:ln>
          </p:spPr>
          <p:txBody>
            <a:bodyPr wrap="square" lIns="0" tIns="0" rIns="0" bIns="0" rtlCol="0"/>
            <a:lstStyle/>
            <a:p>
              <a:endParaRPr/>
            </a:p>
          </p:txBody>
        </p:sp>
        <p:sp>
          <p:nvSpPr>
            <p:cNvPr id="79" name="object 79"/>
            <p:cNvSpPr/>
            <p:nvPr/>
          </p:nvSpPr>
          <p:spPr>
            <a:xfrm>
              <a:off x="7825893" y="5463091"/>
              <a:ext cx="36830" cy="23495"/>
            </a:xfrm>
            <a:custGeom>
              <a:avLst/>
              <a:gdLst/>
              <a:ahLst/>
              <a:cxnLst/>
              <a:rect l="l" t="t" r="r" b="b"/>
              <a:pathLst>
                <a:path w="36829" h="23495">
                  <a:moveTo>
                    <a:pt x="0" y="0"/>
                  </a:moveTo>
                  <a:lnTo>
                    <a:pt x="36413" y="23472"/>
                  </a:lnTo>
                </a:path>
              </a:pathLst>
            </a:custGeom>
            <a:ln w="7620">
              <a:solidFill>
                <a:srgbClr val="CCCCCC"/>
              </a:solidFill>
            </a:ln>
          </p:spPr>
          <p:txBody>
            <a:bodyPr wrap="square" lIns="0" tIns="0" rIns="0" bIns="0" rtlCol="0"/>
            <a:lstStyle/>
            <a:p>
              <a:endParaRPr/>
            </a:p>
          </p:txBody>
        </p:sp>
        <p:sp>
          <p:nvSpPr>
            <p:cNvPr id="80" name="object 80"/>
            <p:cNvSpPr/>
            <p:nvPr/>
          </p:nvSpPr>
          <p:spPr>
            <a:xfrm>
              <a:off x="7698874" y="5533828"/>
              <a:ext cx="39370" cy="19685"/>
            </a:xfrm>
            <a:custGeom>
              <a:avLst/>
              <a:gdLst/>
              <a:ahLst/>
              <a:cxnLst/>
              <a:rect l="l" t="t" r="r" b="b"/>
              <a:pathLst>
                <a:path w="39370" h="19685">
                  <a:moveTo>
                    <a:pt x="38820" y="0"/>
                  </a:moveTo>
                  <a:lnTo>
                    <a:pt x="0" y="19560"/>
                  </a:lnTo>
                </a:path>
              </a:pathLst>
            </a:custGeom>
            <a:ln w="7620">
              <a:solidFill>
                <a:srgbClr val="CCCCCC"/>
              </a:solidFill>
            </a:ln>
          </p:spPr>
          <p:txBody>
            <a:bodyPr wrap="square" lIns="0" tIns="0" rIns="0" bIns="0" rtlCol="0"/>
            <a:lstStyle/>
            <a:p>
              <a:endParaRPr/>
            </a:p>
          </p:txBody>
        </p:sp>
        <p:sp>
          <p:nvSpPr>
            <p:cNvPr id="81" name="object 81"/>
            <p:cNvSpPr/>
            <p:nvPr/>
          </p:nvSpPr>
          <p:spPr>
            <a:xfrm>
              <a:off x="7772162" y="5533828"/>
              <a:ext cx="35560" cy="19685"/>
            </a:xfrm>
            <a:custGeom>
              <a:avLst/>
              <a:gdLst/>
              <a:ahLst/>
              <a:cxnLst/>
              <a:rect l="l" t="t" r="r" b="b"/>
              <a:pathLst>
                <a:path w="35559" h="19685">
                  <a:moveTo>
                    <a:pt x="0" y="0"/>
                  </a:moveTo>
                  <a:lnTo>
                    <a:pt x="35510" y="19560"/>
                  </a:lnTo>
                </a:path>
              </a:pathLst>
            </a:custGeom>
            <a:ln w="7620">
              <a:solidFill>
                <a:srgbClr val="CCCCCC"/>
              </a:solidFill>
            </a:ln>
          </p:spPr>
          <p:txBody>
            <a:bodyPr wrap="square" lIns="0" tIns="0" rIns="0" bIns="0" rtlCol="0"/>
            <a:lstStyle/>
            <a:p>
              <a:endParaRPr/>
            </a:p>
          </p:txBody>
        </p:sp>
        <p:sp>
          <p:nvSpPr>
            <p:cNvPr id="82" name="object 82"/>
            <p:cNvSpPr/>
            <p:nvPr/>
          </p:nvSpPr>
          <p:spPr>
            <a:xfrm>
              <a:off x="7807852" y="5533828"/>
              <a:ext cx="37465" cy="19685"/>
            </a:xfrm>
            <a:custGeom>
              <a:avLst/>
              <a:gdLst/>
              <a:ahLst/>
              <a:cxnLst/>
              <a:rect l="l" t="t" r="r" b="b"/>
              <a:pathLst>
                <a:path w="37465" h="19685">
                  <a:moveTo>
                    <a:pt x="37315" y="0"/>
                  </a:moveTo>
                  <a:lnTo>
                    <a:pt x="0" y="19560"/>
                  </a:lnTo>
                </a:path>
              </a:pathLst>
            </a:custGeom>
            <a:ln w="7620">
              <a:solidFill>
                <a:srgbClr val="CCCCCC"/>
              </a:solidFill>
            </a:ln>
          </p:spPr>
          <p:txBody>
            <a:bodyPr wrap="square" lIns="0" tIns="0" rIns="0" bIns="0" rtlCol="0"/>
            <a:lstStyle/>
            <a:p>
              <a:endParaRPr/>
            </a:p>
          </p:txBody>
        </p:sp>
        <p:sp>
          <p:nvSpPr>
            <p:cNvPr id="83" name="object 83"/>
            <p:cNvSpPr/>
            <p:nvPr/>
          </p:nvSpPr>
          <p:spPr>
            <a:xfrm>
              <a:off x="7879635" y="5533828"/>
              <a:ext cx="38735" cy="19685"/>
            </a:xfrm>
            <a:custGeom>
              <a:avLst/>
              <a:gdLst/>
              <a:ahLst/>
              <a:cxnLst/>
              <a:rect l="l" t="t" r="r" b="b"/>
              <a:pathLst>
                <a:path w="38734" h="19685">
                  <a:moveTo>
                    <a:pt x="0" y="0"/>
                  </a:moveTo>
                  <a:lnTo>
                    <a:pt x="38218" y="19560"/>
                  </a:lnTo>
                </a:path>
              </a:pathLst>
            </a:custGeom>
            <a:ln w="7620">
              <a:solidFill>
                <a:srgbClr val="CCCCCC"/>
              </a:solidFill>
            </a:ln>
          </p:spPr>
          <p:txBody>
            <a:bodyPr wrap="square" lIns="0" tIns="0" rIns="0" bIns="0" rtlCol="0"/>
            <a:lstStyle/>
            <a:p>
              <a:endParaRPr/>
            </a:p>
          </p:txBody>
        </p:sp>
        <p:sp>
          <p:nvSpPr>
            <p:cNvPr id="84" name="object 84"/>
            <p:cNvSpPr/>
            <p:nvPr/>
          </p:nvSpPr>
          <p:spPr>
            <a:xfrm>
              <a:off x="7716171" y="5600538"/>
              <a:ext cx="38100" cy="19685"/>
            </a:xfrm>
            <a:custGeom>
              <a:avLst/>
              <a:gdLst/>
              <a:ahLst/>
              <a:cxnLst/>
              <a:rect l="l" t="t" r="r" b="b"/>
              <a:pathLst>
                <a:path w="38100" h="19685">
                  <a:moveTo>
                    <a:pt x="0" y="0"/>
                  </a:moveTo>
                  <a:lnTo>
                    <a:pt x="37616" y="19560"/>
                  </a:lnTo>
                </a:path>
              </a:pathLst>
            </a:custGeom>
            <a:ln w="7620">
              <a:solidFill>
                <a:srgbClr val="CCCCCC"/>
              </a:solidFill>
            </a:ln>
          </p:spPr>
          <p:txBody>
            <a:bodyPr wrap="square" lIns="0" tIns="0" rIns="0" bIns="0" rtlCol="0"/>
            <a:lstStyle/>
            <a:p>
              <a:endParaRPr/>
            </a:p>
          </p:txBody>
        </p:sp>
        <p:sp>
          <p:nvSpPr>
            <p:cNvPr id="85" name="object 85"/>
            <p:cNvSpPr/>
            <p:nvPr/>
          </p:nvSpPr>
          <p:spPr>
            <a:xfrm>
              <a:off x="7754106" y="5600538"/>
              <a:ext cx="36830" cy="19685"/>
            </a:xfrm>
            <a:custGeom>
              <a:avLst/>
              <a:gdLst/>
              <a:ahLst/>
              <a:cxnLst/>
              <a:rect l="l" t="t" r="r" b="b"/>
              <a:pathLst>
                <a:path w="36829" h="19685">
                  <a:moveTo>
                    <a:pt x="36413" y="0"/>
                  </a:moveTo>
                  <a:lnTo>
                    <a:pt x="0" y="19560"/>
                  </a:lnTo>
                </a:path>
              </a:pathLst>
            </a:custGeom>
            <a:ln w="7620">
              <a:solidFill>
                <a:srgbClr val="CCCCCC"/>
              </a:solidFill>
            </a:ln>
          </p:spPr>
          <p:txBody>
            <a:bodyPr wrap="square" lIns="0" tIns="0" rIns="0" bIns="0" rtlCol="0"/>
            <a:lstStyle/>
            <a:p>
              <a:endParaRPr/>
            </a:p>
          </p:txBody>
        </p:sp>
        <p:sp>
          <p:nvSpPr>
            <p:cNvPr id="86" name="object 86"/>
            <p:cNvSpPr/>
            <p:nvPr/>
          </p:nvSpPr>
          <p:spPr>
            <a:xfrm>
              <a:off x="7824987" y="5600538"/>
              <a:ext cx="36830" cy="19685"/>
            </a:xfrm>
            <a:custGeom>
              <a:avLst/>
              <a:gdLst/>
              <a:ahLst/>
              <a:cxnLst/>
              <a:rect l="l" t="t" r="r" b="b"/>
              <a:pathLst>
                <a:path w="36829" h="19685">
                  <a:moveTo>
                    <a:pt x="0" y="0"/>
                  </a:moveTo>
                  <a:lnTo>
                    <a:pt x="36413" y="19560"/>
                  </a:lnTo>
                </a:path>
              </a:pathLst>
            </a:custGeom>
            <a:ln w="7620">
              <a:solidFill>
                <a:srgbClr val="CCCCCC"/>
              </a:solidFill>
            </a:ln>
          </p:spPr>
          <p:txBody>
            <a:bodyPr wrap="square" lIns="0" tIns="0" rIns="0" bIns="0" rtlCol="0"/>
            <a:lstStyle/>
            <a:p>
              <a:endParaRPr/>
            </a:p>
          </p:txBody>
        </p:sp>
        <p:sp>
          <p:nvSpPr>
            <p:cNvPr id="87" name="object 87"/>
            <p:cNvSpPr/>
            <p:nvPr/>
          </p:nvSpPr>
          <p:spPr>
            <a:xfrm>
              <a:off x="7861542" y="5600538"/>
              <a:ext cx="39370" cy="19685"/>
            </a:xfrm>
            <a:custGeom>
              <a:avLst/>
              <a:gdLst/>
              <a:ahLst/>
              <a:cxnLst/>
              <a:rect l="l" t="t" r="r" b="b"/>
              <a:pathLst>
                <a:path w="39370" h="19685">
                  <a:moveTo>
                    <a:pt x="38820" y="0"/>
                  </a:moveTo>
                  <a:lnTo>
                    <a:pt x="0" y="19560"/>
                  </a:lnTo>
                </a:path>
              </a:pathLst>
            </a:custGeom>
            <a:ln w="7620">
              <a:solidFill>
                <a:srgbClr val="CCCCCC"/>
              </a:solidFill>
            </a:ln>
          </p:spPr>
          <p:txBody>
            <a:bodyPr wrap="square" lIns="0" tIns="0" rIns="0" bIns="0" rtlCol="0"/>
            <a:lstStyle/>
            <a:p>
              <a:endParaRPr/>
            </a:p>
          </p:txBody>
        </p:sp>
        <p:sp>
          <p:nvSpPr>
            <p:cNvPr id="88" name="object 88"/>
            <p:cNvSpPr/>
            <p:nvPr/>
          </p:nvSpPr>
          <p:spPr>
            <a:xfrm>
              <a:off x="7934832" y="5600538"/>
              <a:ext cx="34925" cy="19685"/>
            </a:xfrm>
            <a:custGeom>
              <a:avLst/>
              <a:gdLst/>
              <a:ahLst/>
              <a:cxnLst/>
              <a:rect l="l" t="t" r="r" b="b"/>
              <a:pathLst>
                <a:path w="34925" h="19685">
                  <a:moveTo>
                    <a:pt x="0" y="0"/>
                  </a:moveTo>
                  <a:lnTo>
                    <a:pt x="34306" y="19560"/>
                  </a:lnTo>
                </a:path>
              </a:pathLst>
            </a:custGeom>
            <a:ln w="7620">
              <a:solidFill>
                <a:srgbClr val="CCCCCC"/>
              </a:solidFill>
            </a:ln>
          </p:spPr>
          <p:txBody>
            <a:bodyPr wrap="square" lIns="0" tIns="0" rIns="0" bIns="0" rtlCol="0"/>
            <a:lstStyle/>
            <a:p>
              <a:endParaRPr/>
            </a:p>
          </p:txBody>
        </p:sp>
        <p:sp>
          <p:nvSpPr>
            <p:cNvPr id="89" name="object 89"/>
            <p:cNvSpPr/>
            <p:nvPr/>
          </p:nvSpPr>
          <p:spPr>
            <a:xfrm>
              <a:off x="7892352" y="5688075"/>
              <a:ext cx="158750" cy="55880"/>
            </a:xfrm>
            <a:custGeom>
              <a:avLst/>
              <a:gdLst/>
              <a:ahLst/>
              <a:cxnLst/>
              <a:rect l="l" t="t" r="r" b="b"/>
              <a:pathLst>
                <a:path w="158750" h="55879">
                  <a:moveTo>
                    <a:pt x="48742" y="27686"/>
                  </a:moveTo>
                  <a:lnTo>
                    <a:pt x="46824" y="16916"/>
                  </a:lnTo>
                  <a:lnTo>
                    <a:pt x="41605" y="8115"/>
                  </a:lnTo>
                  <a:lnTo>
                    <a:pt x="33858" y="2184"/>
                  </a:lnTo>
                  <a:lnTo>
                    <a:pt x="24371" y="0"/>
                  </a:lnTo>
                  <a:lnTo>
                    <a:pt x="14884" y="2184"/>
                  </a:lnTo>
                  <a:lnTo>
                    <a:pt x="7137" y="8115"/>
                  </a:lnTo>
                  <a:lnTo>
                    <a:pt x="1905" y="16916"/>
                  </a:lnTo>
                  <a:lnTo>
                    <a:pt x="0" y="27686"/>
                  </a:lnTo>
                  <a:lnTo>
                    <a:pt x="1905" y="38468"/>
                  </a:lnTo>
                  <a:lnTo>
                    <a:pt x="7137" y="47269"/>
                  </a:lnTo>
                  <a:lnTo>
                    <a:pt x="14884" y="53200"/>
                  </a:lnTo>
                  <a:lnTo>
                    <a:pt x="24371" y="55372"/>
                  </a:lnTo>
                  <a:lnTo>
                    <a:pt x="33858" y="53200"/>
                  </a:lnTo>
                  <a:lnTo>
                    <a:pt x="41605" y="47269"/>
                  </a:lnTo>
                  <a:lnTo>
                    <a:pt x="46824" y="38468"/>
                  </a:lnTo>
                  <a:lnTo>
                    <a:pt x="48742" y="27686"/>
                  </a:lnTo>
                  <a:close/>
                </a:path>
                <a:path w="158750" h="55879">
                  <a:moveTo>
                    <a:pt x="158584" y="27686"/>
                  </a:moveTo>
                  <a:lnTo>
                    <a:pt x="156667" y="16916"/>
                  </a:lnTo>
                  <a:lnTo>
                    <a:pt x="151447" y="8115"/>
                  </a:lnTo>
                  <a:lnTo>
                    <a:pt x="143700" y="2184"/>
                  </a:lnTo>
                  <a:lnTo>
                    <a:pt x="134213" y="0"/>
                  </a:lnTo>
                  <a:lnTo>
                    <a:pt x="124726" y="2184"/>
                  </a:lnTo>
                  <a:lnTo>
                    <a:pt x="116979" y="8115"/>
                  </a:lnTo>
                  <a:lnTo>
                    <a:pt x="111760" y="16916"/>
                  </a:lnTo>
                  <a:lnTo>
                    <a:pt x="109842" y="27686"/>
                  </a:lnTo>
                  <a:lnTo>
                    <a:pt x="111760" y="38468"/>
                  </a:lnTo>
                  <a:lnTo>
                    <a:pt x="116979" y="47269"/>
                  </a:lnTo>
                  <a:lnTo>
                    <a:pt x="124726" y="53200"/>
                  </a:lnTo>
                  <a:lnTo>
                    <a:pt x="134213" y="55372"/>
                  </a:lnTo>
                  <a:lnTo>
                    <a:pt x="143700" y="53200"/>
                  </a:lnTo>
                  <a:lnTo>
                    <a:pt x="151447" y="47269"/>
                  </a:lnTo>
                  <a:lnTo>
                    <a:pt x="156667" y="38468"/>
                  </a:lnTo>
                  <a:lnTo>
                    <a:pt x="158584" y="27686"/>
                  </a:lnTo>
                  <a:close/>
                </a:path>
              </a:pathLst>
            </a:custGeom>
            <a:solidFill>
              <a:srgbClr val="B7B7B7"/>
            </a:solidFill>
          </p:spPr>
          <p:txBody>
            <a:bodyPr wrap="square" lIns="0" tIns="0" rIns="0" bIns="0" rtlCol="0"/>
            <a:lstStyle/>
            <a:p>
              <a:endParaRPr/>
            </a:p>
          </p:txBody>
        </p:sp>
        <p:sp>
          <p:nvSpPr>
            <p:cNvPr id="90" name="object 90"/>
            <p:cNvSpPr/>
            <p:nvPr/>
          </p:nvSpPr>
          <p:spPr>
            <a:xfrm>
              <a:off x="7988958" y="5668220"/>
              <a:ext cx="38100" cy="20320"/>
            </a:xfrm>
            <a:custGeom>
              <a:avLst/>
              <a:gdLst/>
              <a:ahLst/>
              <a:cxnLst/>
              <a:rect l="l" t="t" r="r" b="b"/>
              <a:pathLst>
                <a:path w="38100" h="20320">
                  <a:moveTo>
                    <a:pt x="0" y="0"/>
                  </a:moveTo>
                  <a:lnTo>
                    <a:pt x="37616" y="19861"/>
                  </a:lnTo>
                </a:path>
              </a:pathLst>
            </a:custGeom>
            <a:ln w="7620">
              <a:solidFill>
                <a:srgbClr val="CCCCCC"/>
              </a:solidFill>
            </a:ln>
          </p:spPr>
          <p:txBody>
            <a:bodyPr wrap="square" lIns="0" tIns="0" rIns="0" bIns="0" rtlCol="0"/>
            <a:lstStyle/>
            <a:p>
              <a:endParaRPr/>
            </a:p>
          </p:txBody>
        </p:sp>
        <p:sp>
          <p:nvSpPr>
            <p:cNvPr id="91" name="object 91"/>
            <p:cNvSpPr/>
            <p:nvPr/>
          </p:nvSpPr>
          <p:spPr>
            <a:xfrm>
              <a:off x="7786066" y="5688075"/>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B7B7B7"/>
            </a:solidFill>
          </p:spPr>
          <p:txBody>
            <a:bodyPr wrap="square" lIns="0" tIns="0" rIns="0" bIns="0" rtlCol="0"/>
            <a:lstStyle/>
            <a:p>
              <a:endParaRPr/>
            </a:p>
          </p:txBody>
        </p:sp>
        <p:sp>
          <p:nvSpPr>
            <p:cNvPr id="92" name="object 92"/>
            <p:cNvSpPr/>
            <p:nvPr/>
          </p:nvSpPr>
          <p:spPr>
            <a:xfrm>
              <a:off x="7769847" y="5667180"/>
              <a:ext cx="38100" cy="19685"/>
            </a:xfrm>
            <a:custGeom>
              <a:avLst/>
              <a:gdLst/>
              <a:ahLst/>
              <a:cxnLst/>
              <a:rect l="l" t="t" r="r" b="b"/>
              <a:pathLst>
                <a:path w="38100" h="19685">
                  <a:moveTo>
                    <a:pt x="0" y="0"/>
                  </a:moveTo>
                  <a:lnTo>
                    <a:pt x="37917" y="19560"/>
                  </a:lnTo>
                </a:path>
              </a:pathLst>
            </a:custGeom>
            <a:ln w="7620">
              <a:solidFill>
                <a:srgbClr val="CCCCCC"/>
              </a:solidFill>
            </a:ln>
          </p:spPr>
          <p:txBody>
            <a:bodyPr wrap="square" lIns="0" tIns="0" rIns="0" bIns="0" rtlCol="0"/>
            <a:lstStyle/>
            <a:p>
              <a:endParaRPr/>
            </a:p>
          </p:txBody>
        </p:sp>
        <p:sp>
          <p:nvSpPr>
            <p:cNvPr id="93" name="object 93"/>
            <p:cNvSpPr/>
            <p:nvPr/>
          </p:nvSpPr>
          <p:spPr>
            <a:xfrm>
              <a:off x="7807512" y="5667180"/>
              <a:ext cx="36830" cy="19685"/>
            </a:xfrm>
            <a:custGeom>
              <a:avLst/>
              <a:gdLst/>
              <a:ahLst/>
              <a:cxnLst/>
              <a:rect l="l" t="t" r="r" b="b"/>
              <a:pathLst>
                <a:path w="36829" h="19685">
                  <a:moveTo>
                    <a:pt x="36714" y="0"/>
                  </a:moveTo>
                  <a:lnTo>
                    <a:pt x="0" y="19560"/>
                  </a:lnTo>
                </a:path>
              </a:pathLst>
            </a:custGeom>
            <a:ln w="7620">
              <a:solidFill>
                <a:srgbClr val="CCCCCC"/>
              </a:solidFill>
            </a:ln>
          </p:spPr>
          <p:txBody>
            <a:bodyPr wrap="square" lIns="0" tIns="0" rIns="0" bIns="0" rtlCol="0"/>
            <a:lstStyle/>
            <a:p>
              <a:endParaRPr/>
            </a:p>
          </p:txBody>
        </p:sp>
        <p:sp>
          <p:nvSpPr>
            <p:cNvPr id="94" name="object 94"/>
            <p:cNvSpPr/>
            <p:nvPr/>
          </p:nvSpPr>
          <p:spPr>
            <a:xfrm>
              <a:off x="7878665" y="5667180"/>
              <a:ext cx="36830" cy="19685"/>
            </a:xfrm>
            <a:custGeom>
              <a:avLst/>
              <a:gdLst/>
              <a:ahLst/>
              <a:cxnLst/>
              <a:rect l="l" t="t" r="r" b="b"/>
              <a:pathLst>
                <a:path w="36829" h="19685">
                  <a:moveTo>
                    <a:pt x="0" y="0"/>
                  </a:moveTo>
                  <a:lnTo>
                    <a:pt x="36714" y="19560"/>
                  </a:lnTo>
                </a:path>
              </a:pathLst>
            </a:custGeom>
            <a:ln w="7620">
              <a:solidFill>
                <a:srgbClr val="CCCCCC"/>
              </a:solidFill>
            </a:ln>
          </p:spPr>
          <p:txBody>
            <a:bodyPr wrap="square" lIns="0" tIns="0" rIns="0" bIns="0" rtlCol="0"/>
            <a:lstStyle/>
            <a:p>
              <a:endParaRPr/>
            </a:p>
          </p:txBody>
        </p:sp>
        <p:sp>
          <p:nvSpPr>
            <p:cNvPr id="95" name="object 95"/>
            <p:cNvSpPr/>
            <p:nvPr/>
          </p:nvSpPr>
          <p:spPr>
            <a:xfrm>
              <a:off x="7838618" y="5754788"/>
              <a:ext cx="158750" cy="55880"/>
            </a:xfrm>
            <a:custGeom>
              <a:avLst/>
              <a:gdLst/>
              <a:ahLst/>
              <a:cxnLst/>
              <a:rect l="l" t="t" r="r" b="b"/>
              <a:pathLst>
                <a:path w="158750" h="55879">
                  <a:moveTo>
                    <a:pt x="48742" y="27686"/>
                  </a:moveTo>
                  <a:lnTo>
                    <a:pt x="46824" y="16916"/>
                  </a:lnTo>
                  <a:lnTo>
                    <a:pt x="41605" y="8115"/>
                  </a:lnTo>
                  <a:lnTo>
                    <a:pt x="33858" y="2184"/>
                  </a:lnTo>
                  <a:lnTo>
                    <a:pt x="24371" y="0"/>
                  </a:lnTo>
                  <a:lnTo>
                    <a:pt x="14884" y="2184"/>
                  </a:lnTo>
                  <a:lnTo>
                    <a:pt x="7137" y="8115"/>
                  </a:lnTo>
                  <a:lnTo>
                    <a:pt x="1905" y="16916"/>
                  </a:lnTo>
                  <a:lnTo>
                    <a:pt x="0" y="27686"/>
                  </a:lnTo>
                  <a:lnTo>
                    <a:pt x="1905" y="38468"/>
                  </a:lnTo>
                  <a:lnTo>
                    <a:pt x="7137" y="47269"/>
                  </a:lnTo>
                  <a:lnTo>
                    <a:pt x="14884" y="53200"/>
                  </a:lnTo>
                  <a:lnTo>
                    <a:pt x="24371" y="55372"/>
                  </a:lnTo>
                  <a:lnTo>
                    <a:pt x="33858" y="53200"/>
                  </a:lnTo>
                  <a:lnTo>
                    <a:pt x="41605" y="47269"/>
                  </a:lnTo>
                  <a:lnTo>
                    <a:pt x="46824" y="38468"/>
                  </a:lnTo>
                  <a:lnTo>
                    <a:pt x="48742" y="27686"/>
                  </a:lnTo>
                  <a:close/>
                </a:path>
                <a:path w="158750" h="55879">
                  <a:moveTo>
                    <a:pt x="158584" y="27686"/>
                  </a:moveTo>
                  <a:lnTo>
                    <a:pt x="156667" y="16916"/>
                  </a:lnTo>
                  <a:lnTo>
                    <a:pt x="151447" y="8115"/>
                  </a:lnTo>
                  <a:lnTo>
                    <a:pt x="143700" y="2184"/>
                  </a:lnTo>
                  <a:lnTo>
                    <a:pt x="134213" y="0"/>
                  </a:lnTo>
                  <a:lnTo>
                    <a:pt x="124726" y="2184"/>
                  </a:lnTo>
                  <a:lnTo>
                    <a:pt x="116979" y="8115"/>
                  </a:lnTo>
                  <a:lnTo>
                    <a:pt x="111760" y="16916"/>
                  </a:lnTo>
                  <a:lnTo>
                    <a:pt x="109842" y="27686"/>
                  </a:lnTo>
                  <a:lnTo>
                    <a:pt x="111760" y="38468"/>
                  </a:lnTo>
                  <a:lnTo>
                    <a:pt x="116979" y="47269"/>
                  </a:lnTo>
                  <a:lnTo>
                    <a:pt x="124726" y="53200"/>
                  </a:lnTo>
                  <a:lnTo>
                    <a:pt x="134213" y="55372"/>
                  </a:lnTo>
                  <a:lnTo>
                    <a:pt x="143700" y="53200"/>
                  </a:lnTo>
                  <a:lnTo>
                    <a:pt x="151447" y="47269"/>
                  </a:lnTo>
                  <a:lnTo>
                    <a:pt x="156667" y="38468"/>
                  </a:lnTo>
                  <a:lnTo>
                    <a:pt x="158584" y="27686"/>
                  </a:lnTo>
                  <a:close/>
                </a:path>
              </a:pathLst>
            </a:custGeom>
            <a:solidFill>
              <a:srgbClr val="CCCCCC"/>
            </a:solidFill>
          </p:spPr>
          <p:txBody>
            <a:bodyPr wrap="square" lIns="0" tIns="0" rIns="0" bIns="0" rtlCol="0"/>
            <a:lstStyle/>
            <a:p>
              <a:endParaRPr/>
            </a:p>
          </p:txBody>
        </p:sp>
        <p:sp>
          <p:nvSpPr>
            <p:cNvPr id="96" name="object 96"/>
            <p:cNvSpPr/>
            <p:nvPr/>
          </p:nvSpPr>
          <p:spPr>
            <a:xfrm>
              <a:off x="7862989" y="5734931"/>
              <a:ext cx="37465" cy="20320"/>
            </a:xfrm>
            <a:custGeom>
              <a:avLst/>
              <a:gdLst/>
              <a:ahLst/>
              <a:cxnLst/>
              <a:rect l="l" t="t" r="r" b="b"/>
              <a:pathLst>
                <a:path w="37465" h="20320">
                  <a:moveTo>
                    <a:pt x="37315" y="0"/>
                  </a:moveTo>
                  <a:lnTo>
                    <a:pt x="0" y="19861"/>
                  </a:lnTo>
                </a:path>
              </a:pathLst>
            </a:custGeom>
            <a:ln w="7620">
              <a:solidFill>
                <a:srgbClr val="CCCCCC"/>
              </a:solidFill>
            </a:ln>
          </p:spPr>
          <p:txBody>
            <a:bodyPr wrap="square" lIns="0" tIns="0" rIns="0" bIns="0" rtlCol="0"/>
            <a:lstStyle/>
            <a:p>
              <a:endParaRPr/>
            </a:p>
          </p:txBody>
        </p:sp>
        <p:sp>
          <p:nvSpPr>
            <p:cNvPr id="97" name="object 97"/>
            <p:cNvSpPr/>
            <p:nvPr/>
          </p:nvSpPr>
          <p:spPr>
            <a:xfrm>
              <a:off x="7935225" y="5734931"/>
              <a:ext cx="38100" cy="20320"/>
            </a:xfrm>
            <a:custGeom>
              <a:avLst/>
              <a:gdLst/>
              <a:ahLst/>
              <a:cxnLst/>
              <a:rect l="l" t="t" r="r" b="b"/>
              <a:pathLst>
                <a:path w="38100" h="20320">
                  <a:moveTo>
                    <a:pt x="0" y="0"/>
                  </a:moveTo>
                  <a:lnTo>
                    <a:pt x="37616" y="19861"/>
                  </a:lnTo>
                </a:path>
              </a:pathLst>
            </a:custGeom>
            <a:ln w="7620">
              <a:solidFill>
                <a:srgbClr val="CCCCCC"/>
              </a:solidFill>
            </a:ln>
          </p:spPr>
          <p:txBody>
            <a:bodyPr wrap="square" lIns="0" tIns="0" rIns="0" bIns="0" rtlCol="0"/>
            <a:lstStyle/>
            <a:p>
              <a:endParaRPr/>
            </a:p>
          </p:txBody>
        </p:sp>
        <p:sp>
          <p:nvSpPr>
            <p:cNvPr id="98" name="object 98"/>
            <p:cNvSpPr/>
            <p:nvPr/>
          </p:nvSpPr>
          <p:spPr>
            <a:xfrm>
              <a:off x="7824933" y="5733889"/>
              <a:ext cx="36830" cy="19685"/>
            </a:xfrm>
            <a:custGeom>
              <a:avLst/>
              <a:gdLst/>
              <a:ahLst/>
              <a:cxnLst/>
              <a:rect l="l" t="t" r="r" b="b"/>
              <a:pathLst>
                <a:path w="36829" h="19685">
                  <a:moveTo>
                    <a:pt x="0" y="0"/>
                  </a:moveTo>
                  <a:lnTo>
                    <a:pt x="36714" y="19560"/>
                  </a:lnTo>
                </a:path>
              </a:pathLst>
            </a:custGeom>
            <a:ln w="7620">
              <a:solidFill>
                <a:srgbClr val="CCCCCC"/>
              </a:solidFill>
            </a:ln>
          </p:spPr>
          <p:txBody>
            <a:bodyPr wrap="square" lIns="0" tIns="0" rIns="0" bIns="0" rtlCol="0"/>
            <a:lstStyle/>
            <a:p>
              <a:endParaRPr/>
            </a:p>
          </p:txBody>
        </p:sp>
        <p:sp>
          <p:nvSpPr>
            <p:cNvPr id="99" name="object 99"/>
            <p:cNvSpPr/>
            <p:nvPr/>
          </p:nvSpPr>
          <p:spPr>
            <a:xfrm>
              <a:off x="8057404" y="5753451"/>
              <a:ext cx="48895" cy="55880"/>
            </a:xfrm>
            <a:custGeom>
              <a:avLst/>
              <a:gdLst/>
              <a:ahLst/>
              <a:cxnLst/>
              <a:rect l="l" t="t" r="r" b="b"/>
              <a:pathLst>
                <a:path w="48895" h="55879">
                  <a:moveTo>
                    <a:pt x="24371" y="0"/>
                  </a:moveTo>
                  <a:lnTo>
                    <a:pt x="14884" y="2175"/>
                  </a:lnTo>
                  <a:lnTo>
                    <a:pt x="7137" y="8108"/>
                  </a:lnTo>
                  <a:lnTo>
                    <a:pt x="1914" y="16909"/>
                  </a:lnTo>
                  <a:lnTo>
                    <a:pt x="0" y="27686"/>
                  </a:lnTo>
                  <a:lnTo>
                    <a:pt x="1914" y="38462"/>
                  </a:lnTo>
                  <a:lnTo>
                    <a:pt x="7137" y="47263"/>
                  </a:lnTo>
                  <a:lnTo>
                    <a:pt x="14884" y="53196"/>
                  </a:lnTo>
                  <a:lnTo>
                    <a:pt x="24371" y="55372"/>
                  </a:lnTo>
                  <a:lnTo>
                    <a:pt x="33858" y="53196"/>
                  </a:lnTo>
                  <a:lnTo>
                    <a:pt x="41605" y="47263"/>
                  </a:lnTo>
                  <a:lnTo>
                    <a:pt x="46827" y="38462"/>
                  </a:lnTo>
                  <a:lnTo>
                    <a:pt x="48742" y="27686"/>
                  </a:lnTo>
                  <a:lnTo>
                    <a:pt x="46827" y="16909"/>
                  </a:lnTo>
                  <a:lnTo>
                    <a:pt x="41605" y="8108"/>
                  </a:lnTo>
                  <a:lnTo>
                    <a:pt x="33858" y="2175"/>
                  </a:lnTo>
                  <a:lnTo>
                    <a:pt x="24371" y="0"/>
                  </a:lnTo>
                  <a:close/>
                </a:path>
              </a:pathLst>
            </a:custGeom>
            <a:solidFill>
              <a:srgbClr val="CCCCCC"/>
            </a:solidFill>
          </p:spPr>
          <p:txBody>
            <a:bodyPr wrap="square" lIns="0" tIns="0" rIns="0" bIns="0" rtlCol="0"/>
            <a:lstStyle/>
            <a:p>
              <a:endParaRPr/>
            </a:p>
          </p:txBody>
        </p:sp>
        <p:sp>
          <p:nvSpPr>
            <p:cNvPr id="100" name="object 100"/>
            <p:cNvSpPr/>
            <p:nvPr/>
          </p:nvSpPr>
          <p:spPr>
            <a:xfrm>
              <a:off x="7972079" y="5733887"/>
              <a:ext cx="37465" cy="19685"/>
            </a:xfrm>
            <a:custGeom>
              <a:avLst/>
              <a:gdLst/>
              <a:ahLst/>
              <a:cxnLst/>
              <a:rect l="l" t="t" r="r" b="b"/>
              <a:pathLst>
                <a:path w="37465" h="19685">
                  <a:moveTo>
                    <a:pt x="37315" y="0"/>
                  </a:moveTo>
                  <a:lnTo>
                    <a:pt x="0" y="19560"/>
                  </a:lnTo>
                </a:path>
              </a:pathLst>
            </a:custGeom>
            <a:ln w="7620">
              <a:solidFill>
                <a:srgbClr val="CCCCCC"/>
              </a:solidFill>
            </a:ln>
          </p:spPr>
          <p:txBody>
            <a:bodyPr wrap="square" lIns="0" tIns="0" rIns="0" bIns="0" rtlCol="0"/>
            <a:lstStyle/>
            <a:p>
              <a:endParaRPr/>
            </a:p>
          </p:txBody>
        </p:sp>
        <p:sp>
          <p:nvSpPr>
            <p:cNvPr id="101" name="object 101"/>
            <p:cNvSpPr/>
            <p:nvPr/>
          </p:nvSpPr>
          <p:spPr>
            <a:xfrm>
              <a:off x="8044165" y="5733595"/>
              <a:ext cx="38100" cy="20320"/>
            </a:xfrm>
            <a:custGeom>
              <a:avLst/>
              <a:gdLst/>
              <a:ahLst/>
              <a:cxnLst/>
              <a:rect l="l" t="t" r="r" b="b"/>
              <a:pathLst>
                <a:path w="38100" h="20320">
                  <a:moveTo>
                    <a:pt x="0" y="0"/>
                  </a:moveTo>
                  <a:lnTo>
                    <a:pt x="37616" y="19861"/>
                  </a:lnTo>
                </a:path>
              </a:pathLst>
            </a:custGeom>
            <a:ln w="7620">
              <a:solidFill>
                <a:srgbClr val="CCCCCC"/>
              </a:solidFill>
            </a:ln>
          </p:spPr>
          <p:txBody>
            <a:bodyPr wrap="square" lIns="0" tIns="0" rIns="0" bIns="0" rtlCol="0"/>
            <a:lstStyle/>
            <a:p>
              <a:endParaRPr/>
            </a:p>
          </p:txBody>
        </p:sp>
      </p:grpSp>
      <p:sp>
        <p:nvSpPr>
          <p:cNvPr id="102" name="object 102">
            <a:extLst>
              <a:ext uri="{C183D7F6-B498-43B3-948B-1728B52AA6E4}">
                <adec:decorative xmlns:adec="http://schemas.microsoft.com/office/drawing/2017/decorative" val="1"/>
              </a:ext>
            </a:extLst>
          </p:cNvPr>
          <p:cNvSpPr/>
          <p:nvPr/>
        </p:nvSpPr>
        <p:spPr>
          <a:xfrm>
            <a:off x="6476758" y="5033718"/>
            <a:ext cx="37465" cy="20320"/>
          </a:xfrm>
          <a:custGeom>
            <a:avLst/>
            <a:gdLst/>
            <a:ahLst/>
            <a:cxnLst/>
            <a:rect l="l" t="t" r="r" b="b"/>
            <a:pathLst>
              <a:path w="37465" h="20320">
                <a:moveTo>
                  <a:pt x="37315" y="0"/>
                </a:moveTo>
                <a:lnTo>
                  <a:pt x="0" y="19861"/>
                </a:lnTo>
              </a:path>
            </a:pathLst>
          </a:custGeom>
          <a:ln w="7620">
            <a:solidFill>
              <a:srgbClr val="CCCCCC"/>
            </a:solidFill>
          </a:ln>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1355" rIns="0" bIns="0" rtlCol="0">
            <a:spAutoFit/>
          </a:bodyPr>
          <a:lstStyle/>
          <a:p>
            <a:pPr marL="294640">
              <a:lnSpc>
                <a:spcPct val="100000"/>
              </a:lnSpc>
              <a:spcBef>
                <a:spcPts val="100"/>
              </a:spcBef>
            </a:pPr>
            <a:r>
              <a:rPr spc="-10" dirty="0"/>
              <a:t>Summary</a:t>
            </a:r>
          </a:p>
        </p:txBody>
      </p:sp>
      <p:sp>
        <p:nvSpPr>
          <p:cNvPr id="3" name="object 3"/>
          <p:cNvSpPr txBox="1"/>
          <p:nvPr/>
        </p:nvSpPr>
        <p:spPr>
          <a:xfrm>
            <a:off x="791970" y="2275840"/>
            <a:ext cx="8503285" cy="3896360"/>
          </a:xfrm>
          <a:prstGeom prst="rect">
            <a:avLst/>
          </a:prstGeom>
        </p:spPr>
        <p:txBody>
          <a:bodyPr vert="horz" wrap="square" lIns="0" tIns="39370" rIns="0" bIns="0" rtlCol="0">
            <a:spAutoFit/>
          </a:bodyPr>
          <a:lstStyle/>
          <a:p>
            <a:pPr marL="195580" marR="5080" indent="-183515">
              <a:lnSpc>
                <a:spcPts val="2110"/>
              </a:lnSpc>
              <a:spcBef>
                <a:spcPts val="310"/>
              </a:spcBef>
              <a:buFont typeface="Arial"/>
              <a:buChar char="•"/>
              <a:tabLst>
                <a:tab pos="196215" algn="l"/>
              </a:tabLst>
            </a:pPr>
            <a:r>
              <a:rPr sz="1900" dirty="0">
                <a:solidFill>
                  <a:srgbClr val="009A0C"/>
                </a:solidFill>
                <a:latin typeface="Times New Roman"/>
                <a:cs typeface="Times New Roman"/>
              </a:rPr>
              <a:t>Rashomon</a:t>
            </a:r>
            <a:r>
              <a:rPr sz="1900" spc="35" dirty="0">
                <a:solidFill>
                  <a:srgbClr val="009A0C"/>
                </a:solidFill>
                <a:latin typeface="Times New Roman"/>
                <a:cs typeface="Times New Roman"/>
              </a:rPr>
              <a:t> </a:t>
            </a:r>
            <a:r>
              <a:rPr sz="1900" dirty="0">
                <a:solidFill>
                  <a:srgbClr val="009A0C"/>
                </a:solidFill>
                <a:latin typeface="Times New Roman"/>
                <a:cs typeface="Times New Roman"/>
              </a:rPr>
              <a:t>set</a:t>
            </a:r>
            <a:r>
              <a:rPr sz="1900" spc="20" dirty="0">
                <a:solidFill>
                  <a:srgbClr val="009A0C"/>
                </a:solidFill>
                <a:latin typeface="Times New Roman"/>
                <a:cs typeface="Times New Roman"/>
              </a:rPr>
              <a:t> </a:t>
            </a:r>
            <a:r>
              <a:rPr sz="1900" dirty="0">
                <a:latin typeface="Times New Roman"/>
                <a:cs typeface="Times New Roman"/>
              </a:rPr>
              <a:t>theory:</a:t>
            </a:r>
            <a:r>
              <a:rPr sz="1900" spc="25" dirty="0">
                <a:latin typeface="Times New Roman"/>
                <a:cs typeface="Times New Roman"/>
              </a:rPr>
              <a:t> </a:t>
            </a:r>
            <a:r>
              <a:rPr sz="1900" dirty="0">
                <a:latin typeface="Times New Roman"/>
                <a:cs typeface="Times New Roman"/>
              </a:rPr>
              <a:t>simpler</a:t>
            </a:r>
            <a:r>
              <a:rPr sz="1900" spc="30" dirty="0">
                <a:latin typeface="Times New Roman"/>
                <a:cs typeface="Times New Roman"/>
              </a:rPr>
              <a:t> </a:t>
            </a:r>
            <a:r>
              <a:rPr sz="1900" dirty="0">
                <a:latin typeface="Times New Roman"/>
                <a:cs typeface="Times New Roman"/>
              </a:rPr>
              <a:t>models</a:t>
            </a:r>
            <a:r>
              <a:rPr sz="1900" spc="35" dirty="0">
                <a:latin typeface="Times New Roman"/>
                <a:cs typeface="Times New Roman"/>
              </a:rPr>
              <a:t> </a:t>
            </a:r>
            <a:r>
              <a:rPr sz="1900" dirty="0">
                <a:latin typeface="Times New Roman"/>
                <a:cs typeface="Times New Roman"/>
              </a:rPr>
              <a:t>exist</a:t>
            </a:r>
            <a:r>
              <a:rPr sz="1900" spc="25" dirty="0">
                <a:latin typeface="Times New Roman"/>
                <a:cs typeface="Times New Roman"/>
              </a:rPr>
              <a:t> </a:t>
            </a:r>
            <a:r>
              <a:rPr sz="1900" dirty="0">
                <a:latin typeface="Times New Roman"/>
                <a:cs typeface="Times New Roman"/>
              </a:rPr>
              <a:t>when</a:t>
            </a:r>
            <a:r>
              <a:rPr sz="1900" spc="35" dirty="0">
                <a:latin typeface="Times New Roman"/>
                <a:cs typeface="Times New Roman"/>
              </a:rPr>
              <a:t> </a:t>
            </a:r>
            <a:r>
              <a:rPr sz="1900" dirty="0">
                <a:latin typeface="Times New Roman"/>
                <a:cs typeface="Times New Roman"/>
              </a:rPr>
              <a:t>there</a:t>
            </a:r>
            <a:r>
              <a:rPr sz="1900" spc="30" dirty="0">
                <a:latin typeface="Times New Roman"/>
                <a:cs typeface="Times New Roman"/>
              </a:rPr>
              <a:t> </a:t>
            </a:r>
            <a:r>
              <a:rPr sz="1900" dirty="0">
                <a:latin typeface="Times New Roman"/>
                <a:cs typeface="Times New Roman"/>
              </a:rPr>
              <a:t>are</a:t>
            </a:r>
            <a:r>
              <a:rPr sz="1900" spc="25" dirty="0">
                <a:latin typeface="Times New Roman"/>
                <a:cs typeface="Times New Roman"/>
              </a:rPr>
              <a:t> </a:t>
            </a:r>
            <a:r>
              <a:rPr sz="1900" dirty="0">
                <a:latin typeface="Times New Roman"/>
                <a:cs typeface="Times New Roman"/>
              </a:rPr>
              <a:t>a</a:t>
            </a:r>
            <a:r>
              <a:rPr sz="1900" spc="30" dirty="0">
                <a:latin typeface="Times New Roman"/>
                <a:cs typeface="Times New Roman"/>
              </a:rPr>
              <a:t> </a:t>
            </a:r>
            <a:r>
              <a:rPr sz="1900" dirty="0">
                <a:latin typeface="Times New Roman"/>
                <a:cs typeface="Times New Roman"/>
              </a:rPr>
              <a:t>large</a:t>
            </a:r>
            <a:r>
              <a:rPr sz="1900" spc="30" dirty="0">
                <a:latin typeface="Times New Roman"/>
                <a:cs typeface="Times New Roman"/>
              </a:rPr>
              <a:t> </a:t>
            </a:r>
            <a:r>
              <a:rPr sz="1900" dirty="0">
                <a:latin typeface="Times New Roman"/>
                <a:cs typeface="Times New Roman"/>
              </a:rPr>
              <a:t>number</a:t>
            </a:r>
            <a:r>
              <a:rPr sz="1900" spc="30" dirty="0">
                <a:latin typeface="Times New Roman"/>
                <a:cs typeface="Times New Roman"/>
              </a:rPr>
              <a:t> </a:t>
            </a:r>
            <a:r>
              <a:rPr sz="1900" dirty="0">
                <a:latin typeface="Times New Roman"/>
                <a:cs typeface="Times New Roman"/>
              </a:rPr>
              <a:t>of</a:t>
            </a:r>
            <a:r>
              <a:rPr sz="1900" spc="35" dirty="0">
                <a:latin typeface="Times New Roman"/>
                <a:cs typeface="Times New Roman"/>
              </a:rPr>
              <a:t> </a:t>
            </a:r>
            <a:r>
              <a:rPr sz="1900" spc="-10" dirty="0">
                <a:latin typeface="Times New Roman"/>
                <a:cs typeface="Times New Roman"/>
              </a:rPr>
              <a:t>“almost </a:t>
            </a:r>
            <a:r>
              <a:rPr sz="1900" dirty="0">
                <a:latin typeface="Times New Roman"/>
                <a:cs typeface="Times New Roman"/>
              </a:rPr>
              <a:t>optimal</a:t>
            </a:r>
            <a:r>
              <a:rPr sz="1900" spc="40" dirty="0">
                <a:latin typeface="Times New Roman"/>
                <a:cs typeface="Times New Roman"/>
              </a:rPr>
              <a:t> </a:t>
            </a:r>
            <a:r>
              <a:rPr sz="1900" spc="-10" dirty="0">
                <a:latin typeface="Times New Roman"/>
                <a:cs typeface="Times New Roman"/>
              </a:rPr>
              <a:t>models.”</a:t>
            </a:r>
            <a:endParaRPr sz="1900">
              <a:latin typeface="Times New Roman"/>
              <a:cs typeface="Times New Roman"/>
            </a:endParaRPr>
          </a:p>
          <a:p>
            <a:pPr marL="561340" marR="10160" lvl="1" indent="-183515">
              <a:lnSpc>
                <a:spcPts val="2110"/>
              </a:lnSpc>
              <a:spcBef>
                <a:spcPts val="390"/>
              </a:spcBef>
              <a:buFont typeface="Arial"/>
              <a:buChar char="•"/>
              <a:tabLst>
                <a:tab pos="561975" algn="l"/>
              </a:tabLst>
            </a:pPr>
            <a:r>
              <a:rPr sz="1900" dirty="0">
                <a:latin typeface="Times New Roman"/>
                <a:cs typeface="Times New Roman"/>
              </a:rPr>
              <a:t>If</a:t>
            </a:r>
            <a:r>
              <a:rPr sz="1900" spc="20" dirty="0">
                <a:latin typeface="Times New Roman"/>
                <a:cs typeface="Times New Roman"/>
              </a:rPr>
              <a:t> </a:t>
            </a:r>
            <a:r>
              <a:rPr sz="1900" dirty="0">
                <a:latin typeface="Times New Roman"/>
                <a:cs typeface="Times New Roman"/>
              </a:rPr>
              <a:t>you</a:t>
            </a:r>
            <a:r>
              <a:rPr sz="1900" spc="25" dirty="0">
                <a:latin typeface="Times New Roman"/>
                <a:cs typeface="Times New Roman"/>
              </a:rPr>
              <a:t> </a:t>
            </a:r>
            <a:r>
              <a:rPr sz="1900" dirty="0">
                <a:latin typeface="Times New Roman"/>
                <a:cs typeface="Times New Roman"/>
              </a:rPr>
              <a:t>run</a:t>
            </a:r>
            <a:r>
              <a:rPr sz="1900" spc="25" dirty="0">
                <a:latin typeface="Times New Roman"/>
                <a:cs typeface="Times New Roman"/>
              </a:rPr>
              <a:t> </a:t>
            </a:r>
            <a:r>
              <a:rPr sz="1900" dirty="0">
                <a:latin typeface="Times New Roman"/>
                <a:cs typeface="Times New Roman"/>
              </a:rPr>
              <a:t>a</a:t>
            </a:r>
            <a:r>
              <a:rPr sz="1900" spc="20" dirty="0">
                <a:latin typeface="Times New Roman"/>
                <a:cs typeface="Times New Roman"/>
              </a:rPr>
              <a:t> </a:t>
            </a:r>
            <a:r>
              <a:rPr sz="1900" dirty="0">
                <a:latin typeface="Times New Roman"/>
                <a:cs typeface="Times New Roman"/>
              </a:rPr>
              <a:t>lot</a:t>
            </a:r>
            <a:r>
              <a:rPr sz="1900" spc="15" dirty="0">
                <a:latin typeface="Times New Roman"/>
                <a:cs typeface="Times New Roman"/>
              </a:rPr>
              <a:t> </a:t>
            </a:r>
            <a:r>
              <a:rPr sz="1900" dirty="0">
                <a:latin typeface="Times New Roman"/>
                <a:cs typeface="Times New Roman"/>
              </a:rPr>
              <a:t>of</a:t>
            </a:r>
            <a:r>
              <a:rPr sz="1900" spc="20" dirty="0">
                <a:latin typeface="Times New Roman"/>
                <a:cs typeface="Times New Roman"/>
              </a:rPr>
              <a:t> </a:t>
            </a:r>
            <a:r>
              <a:rPr sz="1900" dirty="0">
                <a:latin typeface="Times New Roman"/>
                <a:cs typeface="Times New Roman"/>
              </a:rPr>
              <a:t>ML</a:t>
            </a:r>
            <a:r>
              <a:rPr sz="1900" spc="-50" dirty="0">
                <a:latin typeface="Times New Roman"/>
                <a:cs typeface="Times New Roman"/>
              </a:rPr>
              <a:t> </a:t>
            </a:r>
            <a:r>
              <a:rPr sz="1900" dirty="0">
                <a:latin typeface="Times New Roman"/>
                <a:cs typeface="Times New Roman"/>
              </a:rPr>
              <a:t>algorithms,</a:t>
            </a:r>
            <a:r>
              <a:rPr sz="1900" spc="20" dirty="0">
                <a:latin typeface="Times New Roman"/>
                <a:cs typeface="Times New Roman"/>
              </a:rPr>
              <a:t> </a:t>
            </a:r>
            <a:r>
              <a:rPr sz="1900" dirty="0">
                <a:latin typeface="Times New Roman"/>
                <a:cs typeface="Times New Roman"/>
              </a:rPr>
              <a:t>and</a:t>
            </a:r>
            <a:r>
              <a:rPr sz="1900" spc="25" dirty="0">
                <a:latin typeface="Times New Roman"/>
                <a:cs typeface="Times New Roman"/>
              </a:rPr>
              <a:t> </a:t>
            </a:r>
            <a:r>
              <a:rPr sz="1900" dirty="0">
                <a:latin typeface="Times New Roman"/>
                <a:cs typeface="Times New Roman"/>
              </a:rPr>
              <a:t>they</a:t>
            </a:r>
            <a:r>
              <a:rPr sz="1900" spc="25" dirty="0">
                <a:latin typeface="Times New Roman"/>
                <a:cs typeface="Times New Roman"/>
              </a:rPr>
              <a:t> </a:t>
            </a:r>
            <a:r>
              <a:rPr sz="1900" dirty="0">
                <a:latin typeface="Times New Roman"/>
                <a:cs typeface="Times New Roman"/>
              </a:rPr>
              <a:t>all</a:t>
            </a:r>
            <a:r>
              <a:rPr sz="1900" spc="15" dirty="0">
                <a:latin typeface="Times New Roman"/>
                <a:cs typeface="Times New Roman"/>
              </a:rPr>
              <a:t> </a:t>
            </a:r>
            <a:r>
              <a:rPr sz="1900" dirty="0">
                <a:latin typeface="Times New Roman"/>
                <a:cs typeface="Times New Roman"/>
              </a:rPr>
              <a:t>perform</a:t>
            </a:r>
            <a:r>
              <a:rPr sz="1900" spc="25" dirty="0">
                <a:latin typeface="Times New Roman"/>
                <a:cs typeface="Times New Roman"/>
              </a:rPr>
              <a:t> </a:t>
            </a:r>
            <a:r>
              <a:rPr sz="1900" dirty="0">
                <a:latin typeface="Times New Roman"/>
                <a:cs typeface="Times New Roman"/>
              </a:rPr>
              <a:t>similarly,</a:t>
            </a:r>
            <a:r>
              <a:rPr sz="1900" spc="-5" dirty="0">
                <a:latin typeface="Times New Roman"/>
                <a:cs typeface="Times New Roman"/>
              </a:rPr>
              <a:t> </a:t>
            </a:r>
            <a:r>
              <a:rPr sz="1900" dirty="0">
                <a:solidFill>
                  <a:srgbClr val="009A0C"/>
                </a:solidFill>
                <a:latin typeface="Times New Roman"/>
                <a:cs typeface="Times New Roman"/>
              </a:rPr>
              <a:t>could</a:t>
            </a:r>
            <a:r>
              <a:rPr sz="1900" spc="20" dirty="0">
                <a:solidFill>
                  <a:srgbClr val="009A0C"/>
                </a:solidFill>
                <a:latin typeface="Times New Roman"/>
                <a:cs typeface="Times New Roman"/>
              </a:rPr>
              <a:t> </a:t>
            </a:r>
            <a:r>
              <a:rPr sz="1900" dirty="0">
                <a:solidFill>
                  <a:srgbClr val="009A0C"/>
                </a:solidFill>
                <a:latin typeface="Times New Roman"/>
                <a:cs typeface="Times New Roman"/>
              </a:rPr>
              <a:t>be</a:t>
            </a:r>
            <a:r>
              <a:rPr sz="1900" spc="20" dirty="0">
                <a:solidFill>
                  <a:srgbClr val="009A0C"/>
                </a:solidFill>
                <a:latin typeface="Times New Roman"/>
                <a:cs typeface="Times New Roman"/>
              </a:rPr>
              <a:t> </a:t>
            </a:r>
            <a:r>
              <a:rPr sz="1900" dirty="0">
                <a:solidFill>
                  <a:srgbClr val="009A0C"/>
                </a:solidFill>
                <a:latin typeface="Times New Roman"/>
                <a:cs typeface="Times New Roman"/>
              </a:rPr>
              <a:t>a</a:t>
            </a:r>
            <a:r>
              <a:rPr sz="1900" spc="25" dirty="0">
                <a:solidFill>
                  <a:srgbClr val="009A0C"/>
                </a:solidFill>
                <a:latin typeface="Times New Roman"/>
                <a:cs typeface="Times New Roman"/>
              </a:rPr>
              <a:t> </a:t>
            </a:r>
            <a:r>
              <a:rPr sz="1900" spc="-10" dirty="0">
                <a:solidFill>
                  <a:srgbClr val="009A0C"/>
                </a:solidFill>
                <a:latin typeface="Times New Roman"/>
                <a:cs typeface="Times New Roman"/>
              </a:rPr>
              <a:t>large </a:t>
            </a:r>
            <a:r>
              <a:rPr sz="1900" dirty="0">
                <a:solidFill>
                  <a:srgbClr val="009A0C"/>
                </a:solidFill>
                <a:latin typeface="Times New Roman"/>
                <a:cs typeface="Times New Roman"/>
              </a:rPr>
              <a:t>Rashomon</a:t>
            </a:r>
            <a:r>
              <a:rPr sz="1900" spc="80" dirty="0">
                <a:solidFill>
                  <a:srgbClr val="009A0C"/>
                </a:solidFill>
                <a:latin typeface="Times New Roman"/>
                <a:cs typeface="Times New Roman"/>
              </a:rPr>
              <a:t> </a:t>
            </a:r>
            <a:r>
              <a:rPr sz="1900" spc="-20" dirty="0">
                <a:solidFill>
                  <a:srgbClr val="009A0C"/>
                </a:solidFill>
                <a:latin typeface="Times New Roman"/>
                <a:cs typeface="Times New Roman"/>
              </a:rPr>
              <a:t>set.</a:t>
            </a:r>
            <a:endParaRPr sz="1900">
              <a:latin typeface="Times New Roman"/>
              <a:cs typeface="Times New Roman"/>
            </a:endParaRPr>
          </a:p>
          <a:p>
            <a:pPr marL="561340" lvl="1" indent="-183515">
              <a:lnSpc>
                <a:spcPct val="100000"/>
              </a:lnSpc>
              <a:spcBef>
                <a:spcPts val="175"/>
              </a:spcBef>
              <a:buFont typeface="Arial"/>
              <a:buChar char="•"/>
              <a:tabLst>
                <a:tab pos="561975" algn="l"/>
              </a:tabLst>
            </a:pPr>
            <a:r>
              <a:rPr sz="1900" dirty="0">
                <a:latin typeface="Times New Roman"/>
                <a:cs typeface="Times New Roman"/>
              </a:rPr>
              <a:t>If</a:t>
            </a:r>
            <a:r>
              <a:rPr sz="1900" spc="30" dirty="0">
                <a:latin typeface="Times New Roman"/>
                <a:cs typeface="Times New Roman"/>
              </a:rPr>
              <a:t> </a:t>
            </a:r>
            <a:r>
              <a:rPr sz="1900" dirty="0">
                <a:latin typeface="Times New Roman"/>
                <a:cs typeface="Times New Roman"/>
              </a:rPr>
              <a:t>you</a:t>
            </a:r>
            <a:r>
              <a:rPr sz="1900" spc="35" dirty="0">
                <a:latin typeface="Times New Roman"/>
                <a:cs typeface="Times New Roman"/>
              </a:rPr>
              <a:t> </a:t>
            </a:r>
            <a:r>
              <a:rPr sz="1900" dirty="0">
                <a:latin typeface="Times New Roman"/>
                <a:cs typeface="Times New Roman"/>
              </a:rPr>
              <a:t>try</a:t>
            </a:r>
            <a:r>
              <a:rPr sz="1900" spc="35" dirty="0">
                <a:latin typeface="Times New Roman"/>
                <a:cs typeface="Times New Roman"/>
              </a:rPr>
              <a:t> </a:t>
            </a:r>
            <a:r>
              <a:rPr sz="1900" dirty="0">
                <a:latin typeface="Times New Roman"/>
                <a:cs typeface="Times New Roman"/>
              </a:rPr>
              <a:t>to</a:t>
            </a:r>
            <a:r>
              <a:rPr sz="1900" spc="40" dirty="0">
                <a:latin typeface="Times New Roman"/>
                <a:cs typeface="Times New Roman"/>
              </a:rPr>
              <a:t> </a:t>
            </a:r>
            <a:r>
              <a:rPr sz="1900" dirty="0">
                <a:latin typeface="Times New Roman"/>
                <a:cs typeface="Times New Roman"/>
              </a:rPr>
              <a:t>predict</a:t>
            </a:r>
            <a:r>
              <a:rPr sz="1900" spc="25" dirty="0">
                <a:latin typeface="Times New Roman"/>
                <a:cs typeface="Times New Roman"/>
              </a:rPr>
              <a:t> </a:t>
            </a:r>
            <a:r>
              <a:rPr sz="1900" dirty="0">
                <a:latin typeface="Times New Roman"/>
                <a:cs typeface="Times New Roman"/>
              </a:rPr>
              <a:t>outcomes</a:t>
            </a:r>
            <a:r>
              <a:rPr sz="1900" spc="35" dirty="0">
                <a:latin typeface="Times New Roman"/>
                <a:cs typeface="Times New Roman"/>
              </a:rPr>
              <a:t> </a:t>
            </a:r>
            <a:r>
              <a:rPr sz="1900" dirty="0">
                <a:latin typeface="Times New Roman"/>
                <a:cs typeface="Times New Roman"/>
              </a:rPr>
              <a:t>that</a:t>
            </a:r>
            <a:r>
              <a:rPr sz="1900" spc="25" dirty="0">
                <a:latin typeface="Times New Roman"/>
                <a:cs typeface="Times New Roman"/>
              </a:rPr>
              <a:t> </a:t>
            </a:r>
            <a:r>
              <a:rPr sz="1900" dirty="0">
                <a:latin typeface="Times New Roman"/>
                <a:cs typeface="Times New Roman"/>
              </a:rPr>
              <a:t>are</a:t>
            </a:r>
            <a:r>
              <a:rPr sz="1900" spc="35" dirty="0">
                <a:latin typeface="Times New Roman"/>
                <a:cs typeface="Times New Roman"/>
              </a:rPr>
              <a:t> </a:t>
            </a:r>
            <a:r>
              <a:rPr sz="1900" dirty="0">
                <a:latin typeface="Times New Roman"/>
                <a:cs typeface="Times New Roman"/>
              </a:rPr>
              <a:t>uncertain,</a:t>
            </a:r>
            <a:r>
              <a:rPr sz="1900" spc="5" dirty="0">
                <a:latin typeface="Times New Roman"/>
                <a:cs typeface="Times New Roman"/>
              </a:rPr>
              <a:t> </a:t>
            </a:r>
            <a:r>
              <a:rPr sz="1900" dirty="0">
                <a:solidFill>
                  <a:srgbClr val="009A0C"/>
                </a:solidFill>
                <a:latin typeface="Times New Roman"/>
                <a:cs typeface="Times New Roman"/>
              </a:rPr>
              <a:t>probably</a:t>
            </a:r>
            <a:r>
              <a:rPr sz="1900" spc="30" dirty="0">
                <a:solidFill>
                  <a:srgbClr val="009A0C"/>
                </a:solidFill>
                <a:latin typeface="Times New Roman"/>
                <a:cs typeface="Times New Roman"/>
              </a:rPr>
              <a:t> </a:t>
            </a:r>
            <a:r>
              <a:rPr sz="1900" dirty="0">
                <a:solidFill>
                  <a:srgbClr val="009A0C"/>
                </a:solidFill>
                <a:latin typeface="Times New Roman"/>
                <a:cs typeface="Times New Roman"/>
              </a:rPr>
              <a:t>a</a:t>
            </a:r>
            <a:r>
              <a:rPr sz="1900" spc="30" dirty="0">
                <a:solidFill>
                  <a:srgbClr val="009A0C"/>
                </a:solidFill>
                <a:latin typeface="Times New Roman"/>
                <a:cs typeface="Times New Roman"/>
              </a:rPr>
              <a:t> </a:t>
            </a:r>
            <a:r>
              <a:rPr sz="1900" dirty="0">
                <a:solidFill>
                  <a:srgbClr val="009A0C"/>
                </a:solidFill>
                <a:latin typeface="Times New Roman"/>
                <a:cs typeface="Times New Roman"/>
              </a:rPr>
              <a:t>large</a:t>
            </a:r>
            <a:r>
              <a:rPr sz="1900" spc="30" dirty="0">
                <a:solidFill>
                  <a:srgbClr val="009A0C"/>
                </a:solidFill>
                <a:latin typeface="Times New Roman"/>
                <a:cs typeface="Times New Roman"/>
              </a:rPr>
              <a:t> </a:t>
            </a:r>
            <a:r>
              <a:rPr sz="1900" dirty="0">
                <a:solidFill>
                  <a:srgbClr val="009A0C"/>
                </a:solidFill>
                <a:latin typeface="Times New Roman"/>
                <a:cs typeface="Times New Roman"/>
              </a:rPr>
              <a:t>Rashomon</a:t>
            </a:r>
            <a:r>
              <a:rPr sz="1900" spc="35" dirty="0">
                <a:solidFill>
                  <a:srgbClr val="009A0C"/>
                </a:solidFill>
                <a:latin typeface="Times New Roman"/>
                <a:cs typeface="Times New Roman"/>
              </a:rPr>
              <a:t> </a:t>
            </a:r>
            <a:r>
              <a:rPr sz="1900" spc="-20" dirty="0">
                <a:solidFill>
                  <a:srgbClr val="009A0C"/>
                </a:solidFill>
                <a:latin typeface="Times New Roman"/>
                <a:cs typeface="Times New Roman"/>
              </a:rPr>
              <a:t>set.</a:t>
            </a:r>
            <a:endParaRPr sz="1900">
              <a:latin typeface="Times New Roman"/>
              <a:cs typeface="Times New Roman"/>
            </a:endParaRPr>
          </a:p>
          <a:p>
            <a:pPr marL="195580" marR="353695" indent="-183515">
              <a:lnSpc>
                <a:spcPts val="2110"/>
              </a:lnSpc>
              <a:spcBef>
                <a:spcPts val="815"/>
              </a:spcBef>
              <a:buFont typeface="Arial"/>
              <a:buChar char="•"/>
              <a:tabLst>
                <a:tab pos="196215" algn="l"/>
              </a:tabLst>
            </a:pPr>
            <a:r>
              <a:rPr sz="1900" dirty="0">
                <a:latin typeface="Times New Roman"/>
                <a:cs typeface="Times New Roman"/>
              </a:rPr>
              <a:t>If</a:t>
            </a:r>
            <a:r>
              <a:rPr sz="1900" spc="25" dirty="0">
                <a:latin typeface="Times New Roman"/>
                <a:cs typeface="Times New Roman"/>
              </a:rPr>
              <a:t> </a:t>
            </a:r>
            <a:r>
              <a:rPr sz="1900" dirty="0">
                <a:latin typeface="Times New Roman"/>
                <a:cs typeface="Times New Roman"/>
              </a:rPr>
              <a:t>you</a:t>
            </a:r>
            <a:r>
              <a:rPr sz="1900" spc="35" dirty="0">
                <a:latin typeface="Times New Roman"/>
                <a:cs typeface="Times New Roman"/>
              </a:rPr>
              <a:t> </a:t>
            </a:r>
            <a:r>
              <a:rPr sz="1900" dirty="0">
                <a:latin typeface="Times New Roman"/>
                <a:cs typeface="Times New Roman"/>
              </a:rPr>
              <a:t>have</a:t>
            </a:r>
            <a:r>
              <a:rPr sz="1900" spc="25" dirty="0">
                <a:latin typeface="Times New Roman"/>
                <a:cs typeface="Times New Roman"/>
              </a:rPr>
              <a:t> </a:t>
            </a:r>
            <a:r>
              <a:rPr sz="1900" dirty="0">
                <a:latin typeface="Times New Roman"/>
                <a:cs typeface="Times New Roman"/>
              </a:rPr>
              <a:t>a</a:t>
            </a:r>
            <a:r>
              <a:rPr sz="1900" spc="20" dirty="0">
                <a:latin typeface="Times New Roman"/>
                <a:cs typeface="Times New Roman"/>
              </a:rPr>
              <a:t> </a:t>
            </a:r>
            <a:r>
              <a:rPr sz="1900" dirty="0">
                <a:solidFill>
                  <a:srgbClr val="009A0C"/>
                </a:solidFill>
                <a:latin typeface="Times New Roman"/>
                <a:cs typeface="Times New Roman"/>
              </a:rPr>
              <a:t>large</a:t>
            </a:r>
            <a:r>
              <a:rPr sz="1900" spc="25" dirty="0">
                <a:solidFill>
                  <a:srgbClr val="009A0C"/>
                </a:solidFill>
                <a:latin typeface="Times New Roman"/>
                <a:cs typeface="Times New Roman"/>
              </a:rPr>
              <a:t> </a:t>
            </a:r>
            <a:r>
              <a:rPr sz="1900" dirty="0">
                <a:solidFill>
                  <a:srgbClr val="009A0C"/>
                </a:solidFill>
                <a:latin typeface="Times New Roman"/>
                <a:cs typeface="Times New Roman"/>
              </a:rPr>
              <a:t>Rashomon</a:t>
            </a:r>
            <a:r>
              <a:rPr sz="1900" spc="30" dirty="0">
                <a:solidFill>
                  <a:srgbClr val="009A0C"/>
                </a:solidFill>
                <a:latin typeface="Times New Roman"/>
                <a:cs typeface="Times New Roman"/>
              </a:rPr>
              <a:t> </a:t>
            </a:r>
            <a:r>
              <a:rPr sz="1900" dirty="0">
                <a:solidFill>
                  <a:srgbClr val="009A0C"/>
                </a:solidFill>
                <a:latin typeface="Times New Roman"/>
                <a:cs typeface="Times New Roman"/>
              </a:rPr>
              <a:t>set</a:t>
            </a:r>
            <a:r>
              <a:rPr sz="1900" dirty="0">
                <a:latin typeface="Times New Roman"/>
                <a:cs typeface="Times New Roman"/>
              </a:rPr>
              <a:t>,</a:t>
            </a:r>
            <a:r>
              <a:rPr sz="1900" spc="20" dirty="0">
                <a:latin typeface="Times New Roman"/>
                <a:cs typeface="Times New Roman"/>
              </a:rPr>
              <a:t> </a:t>
            </a:r>
            <a:r>
              <a:rPr sz="1900" dirty="0">
                <a:latin typeface="Times New Roman"/>
                <a:cs typeface="Times New Roman"/>
              </a:rPr>
              <a:t>algorithms</a:t>
            </a:r>
            <a:r>
              <a:rPr sz="1900" spc="35" dirty="0">
                <a:latin typeface="Times New Roman"/>
                <a:cs typeface="Times New Roman"/>
              </a:rPr>
              <a:t> </a:t>
            </a:r>
            <a:r>
              <a:rPr sz="1900" dirty="0">
                <a:latin typeface="Times New Roman"/>
                <a:cs typeface="Times New Roman"/>
              </a:rPr>
              <a:t>like</a:t>
            </a:r>
            <a:r>
              <a:rPr sz="1900" spc="30" dirty="0">
                <a:latin typeface="Times New Roman"/>
                <a:cs typeface="Times New Roman"/>
              </a:rPr>
              <a:t> </a:t>
            </a:r>
            <a:r>
              <a:rPr sz="1900" dirty="0">
                <a:latin typeface="Times New Roman"/>
                <a:cs typeface="Times New Roman"/>
              </a:rPr>
              <a:t>ours</a:t>
            </a:r>
            <a:r>
              <a:rPr sz="1900" spc="30" dirty="0">
                <a:latin typeface="Times New Roman"/>
                <a:cs typeface="Times New Roman"/>
              </a:rPr>
              <a:t> </a:t>
            </a:r>
            <a:r>
              <a:rPr sz="1900" dirty="0">
                <a:latin typeface="Times New Roman"/>
                <a:cs typeface="Times New Roman"/>
              </a:rPr>
              <a:t>can</a:t>
            </a:r>
            <a:r>
              <a:rPr sz="1900" spc="35" dirty="0">
                <a:latin typeface="Times New Roman"/>
                <a:cs typeface="Times New Roman"/>
              </a:rPr>
              <a:t> </a:t>
            </a:r>
            <a:r>
              <a:rPr sz="1900" dirty="0">
                <a:latin typeface="Times New Roman"/>
                <a:cs typeface="Times New Roman"/>
              </a:rPr>
              <a:t>probably</a:t>
            </a:r>
            <a:r>
              <a:rPr sz="1900" spc="30" dirty="0">
                <a:latin typeface="Times New Roman"/>
                <a:cs typeface="Times New Roman"/>
              </a:rPr>
              <a:t> </a:t>
            </a:r>
            <a:r>
              <a:rPr sz="1900" dirty="0">
                <a:latin typeface="Times New Roman"/>
                <a:cs typeface="Times New Roman"/>
              </a:rPr>
              <a:t>find</a:t>
            </a:r>
            <a:r>
              <a:rPr sz="1900" spc="35" dirty="0">
                <a:latin typeface="Times New Roman"/>
                <a:cs typeface="Times New Roman"/>
              </a:rPr>
              <a:t> </a:t>
            </a:r>
            <a:r>
              <a:rPr sz="1900" dirty="0">
                <a:latin typeface="Times New Roman"/>
                <a:cs typeface="Times New Roman"/>
              </a:rPr>
              <a:t>a</a:t>
            </a:r>
            <a:r>
              <a:rPr sz="1900" spc="30" dirty="0">
                <a:latin typeface="Times New Roman"/>
                <a:cs typeface="Times New Roman"/>
              </a:rPr>
              <a:t> </a:t>
            </a:r>
            <a:r>
              <a:rPr sz="1900" spc="-10" dirty="0">
                <a:latin typeface="Times New Roman"/>
                <a:cs typeface="Times New Roman"/>
              </a:rPr>
              <a:t>sparse </a:t>
            </a:r>
            <a:r>
              <a:rPr sz="1900" dirty="0">
                <a:latin typeface="Times New Roman"/>
                <a:cs typeface="Times New Roman"/>
              </a:rPr>
              <a:t>accurate</a:t>
            </a:r>
            <a:r>
              <a:rPr sz="1900" spc="45" dirty="0">
                <a:latin typeface="Times New Roman"/>
                <a:cs typeface="Times New Roman"/>
              </a:rPr>
              <a:t> </a:t>
            </a:r>
            <a:r>
              <a:rPr sz="1900" spc="-10" dirty="0">
                <a:latin typeface="Times New Roman"/>
                <a:cs typeface="Times New Roman"/>
              </a:rPr>
              <a:t>model.</a:t>
            </a:r>
            <a:endParaRPr sz="1900">
              <a:latin typeface="Times New Roman"/>
              <a:cs typeface="Times New Roman"/>
            </a:endParaRPr>
          </a:p>
          <a:p>
            <a:pPr marL="195580" marR="189865" indent="-183515">
              <a:lnSpc>
                <a:spcPts val="2090"/>
              </a:lnSpc>
              <a:spcBef>
                <a:spcPts val="810"/>
              </a:spcBef>
              <a:buFont typeface="Arial"/>
              <a:buChar char="•"/>
              <a:tabLst>
                <a:tab pos="196215" algn="l"/>
              </a:tabLst>
            </a:pPr>
            <a:r>
              <a:rPr sz="1900" dirty="0">
                <a:solidFill>
                  <a:srgbClr val="7030A0"/>
                </a:solidFill>
                <a:latin typeface="Times New Roman"/>
                <a:cs typeface="Times New Roman"/>
              </a:rPr>
              <a:t>Even</a:t>
            </a:r>
            <a:r>
              <a:rPr sz="1900" spc="45" dirty="0">
                <a:solidFill>
                  <a:srgbClr val="7030A0"/>
                </a:solidFill>
                <a:latin typeface="Times New Roman"/>
                <a:cs typeface="Times New Roman"/>
              </a:rPr>
              <a:t> </a:t>
            </a:r>
            <a:r>
              <a:rPr sz="1900" dirty="0">
                <a:solidFill>
                  <a:srgbClr val="7030A0"/>
                </a:solidFill>
                <a:latin typeface="Times New Roman"/>
                <a:cs typeface="Times New Roman"/>
              </a:rPr>
              <a:t>on</a:t>
            </a:r>
            <a:r>
              <a:rPr sz="1900" spc="50" dirty="0">
                <a:solidFill>
                  <a:srgbClr val="7030A0"/>
                </a:solidFill>
                <a:latin typeface="Times New Roman"/>
                <a:cs typeface="Times New Roman"/>
              </a:rPr>
              <a:t> </a:t>
            </a:r>
            <a:r>
              <a:rPr sz="1900" dirty="0">
                <a:solidFill>
                  <a:srgbClr val="7030A0"/>
                </a:solidFill>
                <a:latin typeface="Times New Roman"/>
                <a:cs typeface="Times New Roman"/>
              </a:rPr>
              <a:t>“competition”</a:t>
            </a:r>
            <a:r>
              <a:rPr sz="1900" spc="45" dirty="0">
                <a:solidFill>
                  <a:srgbClr val="7030A0"/>
                </a:solidFill>
                <a:latin typeface="Times New Roman"/>
                <a:cs typeface="Times New Roman"/>
              </a:rPr>
              <a:t> </a:t>
            </a:r>
            <a:r>
              <a:rPr sz="1900" dirty="0">
                <a:solidFill>
                  <a:srgbClr val="7030A0"/>
                </a:solidFill>
                <a:latin typeface="Times New Roman"/>
                <a:cs typeface="Times New Roman"/>
              </a:rPr>
              <a:t>datasets,</a:t>
            </a:r>
            <a:r>
              <a:rPr sz="1900" spc="45" dirty="0">
                <a:solidFill>
                  <a:srgbClr val="7030A0"/>
                </a:solidFill>
                <a:latin typeface="Times New Roman"/>
                <a:cs typeface="Times New Roman"/>
              </a:rPr>
              <a:t> </a:t>
            </a:r>
            <a:r>
              <a:rPr sz="1900" dirty="0">
                <a:solidFill>
                  <a:srgbClr val="7030A0"/>
                </a:solidFill>
                <a:latin typeface="Times New Roman"/>
                <a:cs typeface="Times New Roman"/>
              </a:rPr>
              <a:t>we</a:t>
            </a:r>
            <a:r>
              <a:rPr sz="1900" spc="45" dirty="0">
                <a:solidFill>
                  <a:srgbClr val="7030A0"/>
                </a:solidFill>
                <a:latin typeface="Times New Roman"/>
                <a:cs typeface="Times New Roman"/>
              </a:rPr>
              <a:t> </a:t>
            </a:r>
            <a:r>
              <a:rPr sz="1900" dirty="0">
                <a:solidFill>
                  <a:srgbClr val="7030A0"/>
                </a:solidFill>
                <a:latin typeface="Times New Roman"/>
                <a:cs typeface="Times New Roman"/>
              </a:rPr>
              <a:t>find</a:t>
            </a:r>
            <a:r>
              <a:rPr sz="1900" spc="50" dirty="0">
                <a:solidFill>
                  <a:srgbClr val="7030A0"/>
                </a:solidFill>
                <a:latin typeface="Times New Roman"/>
                <a:cs typeface="Times New Roman"/>
              </a:rPr>
              <a:t> </a:t>
            </a:r>
            <a:r>
              <a:rPr sz="1900" dirty="0">
                <a:solidFill>
                  <a:srgbClr val="7030A0"/>
                </a:solidFill>
                <a:latin typeface="Times New Roman"/>
                <a:cs typeface="Times New Roman"/>
              </a:rPr>
              <a:t>interpretable</a:t>
            </a:r>
            <a:r>
              <a:rPr sz="1900" spc="40" dirty="0">
                <a:solidFill>
                  <a:srgbClr val="7030A0"/>
                </a:solidFill>
                <a:latin typeface="Times New Roman"/>
                <a:cs typeface="Times New Roman"/>
              </a:rPr>
              <a:t> </a:t>
            </a:r>
            <a:r>
              <a:rPr sz="1900" dirty="0">
                <a:solidFill>
                  <a:srgbClr val="7030A0"/>
                </a:solidFill>
                <a:latin typeface="Times New Roman"/>
                <a:cs typeface="Times New Roman"/>
              </a:rPr>
              <a:t>models</a:t>
            </a:r>
            <a:r>
              <a:rPr sz="1900" spc="50" dirty="0">
                <a:solidFill>
                  <a:srgbClr val="7030A0"/>
                </a:solidFill>
                <a:latin typeface="Times New Roman"/>
                <a:cs typeface="Times New Roman"/>
              </a:rPr>
              <a:t> </a:t>
            </a:r>
            <a:r>
              <a:rPr sz="1900" dirty="0">
                <a:solidFill>
                  <a:srgbClr val="7030A0"/>
                </a:solidFill>
                <a:latin typeface="Times New Roman"/>
                <a:cs typeface="Times New Roman"/>
              </a:rPr>
              <a:t>using</a:t>
            </a:r>
            <a:r>
              <a:rPr sz="1900" spc="20" dirty="0">
                <a:solidFill>
                  <a:srgbClr val="7030A0"/>
                </a:solidFill>
                <a:latin typeface="Times New Roman"/>
                <a:cs typeface="Times New Roman"/>
              </a:rPr>
              <a:t> </a:t>
            </a:r>
            <a:r>
              <a:rPr sz="1900" dirty="0">
                <a:solidFill>
                  <a:srgbClr val="7030A0"/>
                </a:solidFill>
                <a:latin typeface="Times New Roman"/>
                <a:cs typeface="Times New Roman"/>
              </a:rPr>
              <a:t>FastSparse</a:t>
            </a:r>
            <a:r>
              <a:rPr sz="1900" spc="45" dirty="0">
                <a:solidFill>
                  <a:srgbClr val="7030A0"/>
                </a:solidFill>
                <a:latin typeface="Times New Roman"/>
                <a:cs typeface="Times New Roman"/>
              </a:rPr>
              <a:t> </a:t>
            </a:r>
            <a:r>
              <a:rPr sz="1900" spc="-25" dirty="0">
                <a:solidFill>
                  <a:srgbClr val="7030A0"/>
                </a:solidFill>
                <a:latin typeface="Times New Roman"/>
                <a:cs typeface="Times New Roman"/>
              </a:rPr>
              <a:t>and </a:t>
            </a:r>
            <a:r>
              <a:rPr sz="1900" spc="-10" dirty="0">
                <a:solidFill>
                  <a:srgbClr val="7030A0"/>
                </a:solidFill>
                <a:latin typeface="Times New Roman"/>
                <a:cs typeface="Times New Roman"/>
              </a:rPr>
              <a:t>GOSDT.</a:t>
            </a:r>
            <a:endParaRPr sz="1900">
              <a:latin typeface="Times New Roman"/>
              <a:cs typeface="Times New Roman"/>
            </a:endParaRPr>
          </a:p>
          <a:p>
            <a:pPr marL="195580" marR="71755" indent="-183515">
              <a:lnSpc>
                <a:spcPts val="2110"/>
              </a:lnSpc>
              <a:spcBef>
                <a:spcPts val="700"/>
              </a:spcBef>
              <a:buFont typeface="Arial"/>
              <a:buChar char="•"/>
              <a:tabLst>
                <a:tab pos="196215" algn="l"/>
              </a:tabLst>
            </a:pPr>
            <a:r>
              <a:rPr sz="1900" dirty="0">
                <a:latin typeface="Times New Roman"/>
                <a:cs typeface="Times New Roman"/>
              </a:rPr>
              <a:t>This</a:t>
            </a:r>
            <a:r>
              <a:rPr sz="1900" spc="40" dirty="0">
                <a:latin typeface="Times New Roman"/>
                <a:cs typeface="Times New Roman"/>
              </a:rPr>
              <a:t> </a:t>
            </a:r>
            <a:r>
              <a:rPr sz="1900" dirty="0">
                <a:latin typeface="Times New Roman"/>
                <a:cs typeface="Times New Roman"/>
              </a:rPr>
              <a:t>has</a:t>
            </a:r>
            <a:r>
              <a:rPr sz="1900" spc="40" dirty="0">
                <a:latin typeface="Times New Roman"/>
                <a:cs typeface="Times New Roman"/>
              </a:rPr>
              <a:t> </a:t>
            </a:r>
            <a:r>
              <a:rPr sz="1900" dirty="0">
                <a:latin typeface="Times New Roman"/>
                <a:cs typeface="Times New Roman"/>
              </a:rPr>
              <a:t>huge</a:t>
            </a:r>
            <a:r>
              <a:rPr sz="1900" spc="40" dirty="0">
                <a:latin typeface="Times New Roman"/>
                <a:cs typeface="Times New Roman"/>
              </a:rPr>
              <a:t> </a:t>
            </a:r>
            <a:r>
              <a:rPr sz="1900" dirty="0">
                <a:latin typeface="Times New Roman"/>
                <a:cs typeface="Times New Roman"/>
              </a:rPr>
              <a:t>implications</a:t>
            </a:r>
            <a:r>
              <a:rPr sz="1900" spc="40" dirty="0">
                <a:latin typeface="Times New Roman"/>
                <a:cs typeface="Times New Roman"/>
              </a:rPr>
              <a:t> </a:t>
            </a:r>
            <a:r>
              <a:rPr sz="1900" dirty="0">
                <a:latin typeface="Times New Roman"/>
                <a:cs typeface="Times New Roman"/>
              </a:rPr>
              <a:t>for</a:t>
            </a:r>
            <a:r>
              <a:rPr sz="1900" spc="40" dirty="0">
                <a:latin typeface="Times New Roman"/>
                <a:cs typeface="Times New Roman"/>
              </a:rPr>
              <a:t> </a:t>
            </a:r>
            <a:r>
              <a:rPr sz="1900" dirty="0">
                <a:latin typeface="Times New Roman"/>
                <a:cs typeface="Times New Roman"/>
              </a:rPr>
              <a:t>criminal</a:t>
            </a:r>
            <a:r>
              <a:rPr sz="1900" spc="30" dirty="0">
                <a:latin typeface="Times New Roman"/>
                <a:cs typeface="Times New Roman"/>
              </a:rPr>
              <a:t> </a:t>
            </a:r>
            <a:r>
              <a:rPr sz="1900" dirty="0">
                <a:latin typeface="Times New Roman"/>
                <a:cs typeface="Times New Roman"/>
              </a:rPr>
              <a:t>justice,</a:t>
            </a:r>
            <a:r>
              <a:rPr sz="1900" spc="35" dirty="0">
                <a:latin typeface="Times New Roman"/>
                <a:cs typeface="Times New Roman"/>
              </a:rPr>
              <a:t> </a:t>
            </a:r>
            <a:r>
              <a:rPr sz="1900" dirty="0">
                <a:latin typeface="Times New Roman"/>
                <a:cs typeface="Times New Roman"/>
              </a:rPr>
              <a:t>loan</a:t>
            </a:r>
            <a:r>
              <a:rPr sz="1900" spc="45" dirty="0">
                <a:latin typeface="Times New Roman"/>
                <a:cs typeface="Times New Roman"/>
              </a:rPr>
              <a:t> </a:t>
            </a:r>
            <a:r>
              <a:rPr sz="1900" dirty="0">
                <a:latin typeface="Times New Roman"/>
                <a:cs typeface="Times New Roman"/>
              </a:rPr>
              <a:t>decisions,</a:t>
            </a:r>
            <a:r>
              <a:rPr sz="1900" spc="35" dirty="0">
                <a:latin typeface="Times New Roman"/>
                <a:cs typeface="Times New Roman"/>
              </a:rPr>
              <a:t> </a:t>
            </a:r>
            <a:r>
              <a:rPr sz="1900" dirty="0">
                <a:latin typeface="Times New Roman"/>
                <a:cs typeface="Times New Roman"/>
              </a:rPr>
              <a:t>and</a:t>
            </a:r>
            <a:r>
              <a:rPr sz="1900" spc="45" dirty="0">
                <a:latin typeface="Times New Roman"/>
                <a:cs typeface="Times New Roman"/>
              </a:rPr>
              <a:t> </a:t>
            </a:r>
            <a:r>
              <a:rPr sz="1900" dirty="0">
                <a:latin typeface="Times New Roman"/>
                <a:cs typeface="Times New Roman"/>
              </a:rPr>
              <a:t>other</a:t>
            </a:r>
            <a:r>
              <a:rPr sz="1900" spc="35" dirty="0">
                <a:latin typeface="Times New Roman"/>
                <a:cs typeface="Times New Roman"/>
              </a:rPr>
              <a:t> </a:t>
            </a:r>
            <a:r>
              <a:rPr sz="1900" dirty="0">
                <a:latin typeface="Times New Roman"/>
                <a:cs typeface="Times New Roman"/>
              </a:rPr>
              <a:t>high</a:t>
            </a:r>
            <a:r>
              <a:rPr sz="1900" spc="45" dirty="0">
                <a:latin typeface="Times New Roman"/>
                <a:cs typeface="Times New Roman"/>
              </a:rPr>
              <a:t> </a:t>
            </a:r>
            <a:r>
              <a:rPr sz="1900" spc="-10" dirty="0">
                <a:latin typeface="Times New Roman"/>
                <a:cs typeface="Times New Roman"/>
              </a:rPr>
              <a:t>stakes </a:t>
            </a:r>
            <a:r>
              <a:rPr sz="1900" dirty="0">
                <a:latin typeface="Times New Roman"/>
                <a:cs typeface="Times New Roman"/>
              </a:rPr>
              <a:t>decisions…</a:t>
            </a:r>
            <a:r>
              <a:rPr sz="1900" spc="65" dirty="0">
                <a:latin typeface="Times New Roman"/>
                <a:cs typeface="Times New Roman"/>
              </a:rPr>
              <a:t> </a:t>
            </a:r>
            <a:r>
              <a:rPr sz="2850" baseline="1461" dirty="0">
                <a:latin typeface="Times New Roman"/>
                <a:cs typeface="Times New Roman"/>
              </a:rPr>
              <a:t>particularly</a:t>
            </a:r>
            <a:r>
              <a:rPr sz="2850" spc="52" baseline="1461" dirty="0">
                <a:latin typeface="Times New Roman"/>
                <a:cs typeface="Times New Roman"/>
              </a:rPr>
              <a:t> </a:t>
            </a:r>
            <a:r>
              <a:rPr sz="2850" baseline="1461" dirty="0">
                <a:latin typeface="Times New Roman"/>
                <a:cs typeface="Times New Roman"/>
              </a:rPr>
              <a:t>if</a:t>
            </a:r>
            <a:r>
              <a:rPr sz="2850" spc="52" baseline="1461" dirty="0">
                <a:latin typeface="Times New Roman"/>
                <a:cs typeface="Times New Roman"/>
              </a:rPr>
              <a:t> </a:t>
            </a:r>
            <a:r>
              <a:rPr sz="2850" baseline="1461" dirty="0">
                <a:latin typeface="Times New Roman"/>
                <a:cs typeface="Times New Roman"/>
              </a:rPr>
              <a:t>we</a:t>
            </a:r>
            <a:r>
              <a:rPr sz="2850" spc="52" baseline="1461" dirty="0">
                <a:latin typeface="Times New Roman"/>
                <a:cs typeface="Times New Roman"/>
              </a:rPr>
              <a:t> </a:t>
            </a:r>
            <a:r>
              <a:rPr sz="2850" baseline="1461" dirty="0">
                <a:latin typeface="Times New Roman"/>
                <a:cs typeface="Times New Roman"/>
              </a:rPr>
              <a:t>can</a:t>
            </a:r>
            <a:r>
              <a:rPr sz="2850" spc="52" baseline="1461" dirty="0">
                <a:latin typeface="Times New Roman"/>
                <a:cs typeface="Times New Roman"/>
              </a:rPr>
              <a:t> </a:t>
            </a:r>
            <a:r>
              <a:rPr sz="2850" baseline="1461" dirty="0">
                <a:latin typeface="Times New Roman"/>
                <a:cs typeface="Times New Roman"/>
              </a:rPr>
              <a:t>provide</a:t>
            </a:r>
            <a:r>
              <a:rPr sz="2850" spc="52" baseline="1461" dirty="0">
                <a:latin typeface="Times New Roman"/>
                <a:cs typeface="Times New Roman"/>
              </a:rPr>
              <a:t> </a:t>
            </a:r>
            <a:r>
              <a:rPr sz="2850" baseline="1461" dirty="0">
                <a:latin typeface="Times New Roman"/>
                <a:cs typeface="Times New Roman"/>
              </a:rPr>
              <a:t>users</a:t>
            </a:r>
            <a:r>
              <a:rPr sz="2850" spc="44" baseline="1461" dirty="0">
                <a:latin typeface="Times New Roman"/>
                <a:cs typeface="Times New Roman"/>
              </a:rPr>
              <a:t> </a:t>
            </a:r>
            <a:r>
              <a:rPr sz="2850" baseline="1461" dirty="0">
                <a:latin typeface="Times New Roman"/>
                <a:cs typeface="Times New Roman"/>
              </a:rPr>
              <a:t>the</a:t>
            </a:r>
            <a:r>
              <a:rPr sz="2850" spc="60" baseline="1461" dirty="0">
                <a:latin typeface="Times New Roman"/>
                <a:cs typeface="Times New Roman"/>
              </a:rPr>
              <a:t> </a:t>
            </a:r>
            <a:r>
              <a:rPr sz="2850" baseline="1461" dirty="0">
                <a:solidFill>
                  <a:srgbClr val="C00000"/>
                </a:solidFill>
                <a:latin typeface="Times New Roman"/>
                <a:cs typeface="Times New Roman"/>
              </a:rPr>
              <a:t>freedom</a:t>
            </a:r>
            <a:r>
              <a:rPr sz="2850" spc="67" baseline="1461" dirty="0">
                <a:solidFill>
                  <a:srgbClr val="C00000"/>
                </a:solidFill>
                <a:latin typeface="Times New Roman"/>
                <a:cs typeface="Times New Roman"/>
              </a:rPr>
              <a:t> </a:t>
            </a:r>
            <a:r>
              <a:rPr sz="2850" baseline="1461" dirty="0">
                <a:solidFill>
                  <a:srgbClr val="C00000"/>
                </a:solidFill>
                <a:latin typeface="Times New Roman"/>
                <a:cs typeface="Times New Roman"/>
              </a:rPr>
              <a:t>to</a:t>
            </a:r>
            <a:r>
              <a:rPr sz="2850" spc="60" baseline="1461" dirty="0">
                <a:solidFill>
                  <a:srgbClr val="C00000"/>
                </a:solidFill>
                <a:latin typeface="Times New Roman"/>
                <a:cs typeface="Times New Roman"/>
              </a:rPr>
              <a:t> </a:t>
            </a:r>
            <a:r>
              <a:rPr sz="2850" spc="-15" baseline="1461" dirty="0">
                <a:solidFill>
                  <a:srgbClr val="C00000"/>
                </a:solidFill>
                <a:latin typeface="Times New Roman"/>
                <a:cs typeface="Times New Roman"/>
              </a:rPr>
              <a:t>choose</a:t>
            </a:r>
            <a:r>
              <a:rPr sz="2850" spc="-15" baseline="1461" dirty="0">
                <a:latin typeface="Times New Roman"/>
                <a:cs typeface="Times New Roman"/>
              </a:rPr>
              <a:t>.</a:t>
            </a:r>
            <a:endParaRPr sz="2850" baseline="1461">
              <a:latin typeface="Times New Roman"/>
              <a:cs typeface="Times New Roman"/>
            </a:endParaRPr>
          </a:p>
          <a:p>
            <a:pPr marR="227965" algn="r">
              <a:lnSpc>
                <a:spcPct val="100000"/>
              </a:lnSpc>
              <a:spcBef>
                <a:spcPts val="915"/>
              </a:spcBef>
            </a:pPr>
            <a:r>
              <a:rPr sz="2600" spc="-10" dirty="0">
                <a:solidFill>
                  <a:srgbClr val="7030A0"/>
                </a:solidFill>
                <a:latin typeface="Times New Roman"/>
                <a:cs typeface="Times New Roman"/>
              </a:rPr>
              <a:t>Thanks</a:t>
            </a:r>
            <a:endParaRPr sz="2600">
              <a:latin typeface="Times New Roman"/>
              <a:cs typeface="Times New Roman"/>
            </a:endParaRPr>
          </a:p>
        </p:txBody>
      </p:sp>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8034743" y="5377980"/>
            <a:ext cx="1570608" cy="119634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268766" y="1829422"/>
            <a:ext cx="6682105" cy="3251835"/>
            <a:chOff x="268766" y="1829422"/>
            <a:chExt cx="6682105" cy="3251835"/>
          </a:xfrm>
        </p:grpSpPr>
        <p:pic>
          <p:nvPicPr>
            <p:cNvPr id="3" name="object 3"/>
            <p:cNvPicPr/>
            <p:nvPr/>
          </p:nvPicPr>
          <p:blipFill>
            <a:blip r:embed="rId2" cstate="print"/>
            <a:stretch>
              <a:fillRect/>
            </a:stretch>
          </p:blipFill>
          <p:spPr>
            <a:xfrm>
              <a:off x="268766" y="1926666"/>
              <a:ext cx="3402866" cy="3111805"/>
            </a:xfrm>
            <a:prstGeom prst="rect">
              <a:avLst/>
            </a:prstGeom>
          </p:spPr>
        </p:pic>
        <p:pic>
          <p:nvPicPr>
            <p:cNvPr id="4" name="object 4"/>
            <p:cNvPicPr/>
            <p:nvPr/>
          </p:nvPicPr>
          <p:blipFill>
            <a:blip r:embed="rId3" cstate="print"/>
            <a:stretch>
              <a:fillRect/>
            </a:stretch>
          </p:blipFill>
          <p:spPr>
            <a:xfrm>
              <a:off x="3518108" y="1829422"/>
              <a:ext cx="3432613" cy="3251593"/>
            </a:xfrm>
            <a:prstGeom prst="rect">
              <a:avLst/>
            </a:prstGeom>
          </p:spPr>
        </p:pic>
      </p:grpSp>
      <p:pic>
        <p:nvPicPr>
          <p:cNvPr id="5" name="object 5">
            <a:extLst>
              <a:ext uri="{C183D7F6-B498-43B3-948B-1728B52AA6E4}">
                <adec:decorative xmlns:adec="http://schemas.microsoft.com/office/drawing/2017/decorative" val="1"/>
              </a:ext>
            </a:extLst>
          </p:cNvPr>
          <p:cNvPicPr/>
          <p:nvPr/>
        </p:nvPicPr>
        <p:blipFill>
          <a:blip r:embed="rId4" cstate="print"/>
          <a:stretch>
            <a:fillRect/>
          </a:stretch>
        </p:blipFill>
        <p:spPr>
          <a:xfrm>
            <a:off x="722020" y="5745254"/>
            <a:ext cx="8614359" cy="395448"/>
          </a:xfrm>
          <a:prstGeom prst="rect">
            <a:avLst/>
          </a:prstGeom>
        </p:spPr>
      </p:pic>
      <p:pic>
        <p:nvPicPr>
          <p:cNvPr id="6" name="object 6">
            <a:extLst>
              <a:ext uri="{C183D7F6-B498-43B3-948B-1728B52AA6E4}">
                <adec:decorative xmlns:adec="http://schemas.microsoft.com/office/drawing/2017/decorative" val="1"/>
              </a:ext>
            </a:extLst>
          </p:cNvPr>
          <p:cNvPicPr/>
          <p:nvPr/>
        </p:nvPicPr>
        <p:blipFill>
          <a:blip r:embed="rId5" cstate="print"/>
          <a:stretch>
            <a:fillRect/>
          </a:stretch>
        </p:blipFill>
        <p:spPr>
          <a:xfrm>
            <a:off x="6757649" y="1813109"/>
            <a:ext cx="3148350" cy="3267906"/>
          </a:xfrm>
          <a:prstGeom prst="rect">
            <a:avLst/>
          </a:prstGeom>
        </p:spPr>
      </p:pic>
      <p:sp>
        <p:nvSpPr>
          <p:cNvPr id="7" name="Title 6">
            <a:extLst>
              <a:ext uri="{FF2B5EF4-FFF2-40B4-BE49-F238E27FC236}">
                <a16:creationId xmlns:a16="http://schemas.microsoft.com/office/drawing/2014/main" id="{F4471E70-F600-5AF6-999B-BEAC56E38E45}"/>
              </a:ext>
            </a:extLst>
          </p:cNvPr>
          <p:cNvSpPr>
            <a:spLocks noGrp="1"/>
          </p:cNvSpPr>
          <p:nvPr>
            <p:ph type="title" idx="4294967295"/>
          </p:nvPr>
        </p:nvSpPr>
        <p:spPr>
          <a:xfrm>
            <a:off x="509700" y="-538609"/>
            <a:ext cx="9273054" cy="538609"/>
          </a:xfrm>
        </p:spPr>
        <p:txBody>
          <a:bodyPr wrap="square" lIns="0" tIns="0" rIns="0" bIns="0" anchor="b">
            <a:spAutoFit/>
          </a:bodyPr>
          <a:lstStyle/>
          <a:p>
            <a:r>
              <a:rPr lang="en-US" dirty="0"/>
              <a:t>Dataset points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object 12">
            <a:extLst>
              <a:ext uri="{C183D7F6-B498-43B3-948B-1728B52AA6E4}">
                <adec:decorative xmlns:adec="http://schemas.microsoft.com/office/drawing/2017/decorative" val="1"/>
              </a:ext>
            </a:extLst>
          </p:cNvPr>
          <p:cNvGrpSpPr/>
          <p:nvPr/>
        </p:nvGrpSpPr>
        <p:grpSpPr>
          <a:xfrm>
            <a:off x="420029" y="1345574"/>
            <a:ext cx="4124960" cy="1663064"/>
            <a:chOff x="420029" y="1345574"/>
            <a:chExt cx="4124960" cy="1663064"/>
          </a:xfrm>
        </p:grpSpPr>
        <p:pic>
          <p:nvPicPr>
            <p:cNvPr id="13" name="object 13"/>
            <p:cNvPicPr/>
            <p:nvPr/>
          </p:nvPicPr>
          <p:blipFill>
            <a:blip r:embed="rId2" cstate="print"/>
            <a:stretch>
              <a:fillRect/>
            </a:stretch>
          </p:blipFill>
          <p:spPr>
            <a:xfrm>
              <a:off x="450926" y="1376464"/>
              <a:ext cx="2740431" cy="1600631"/>
            </a:xfrm>
            <a:prstGeom prst="rect">
              <a:avLst/>
            </a:prstGeom>
          </p:spPr>
        </p:pic>
        <p:sp>
          <p:nvSpPr>
            <p:cNvPr id="14" name="object 14"/>
            <p:cNvSpPr/>
            <p:nvPr/>
          </p:nvSpPr>
          <p:spPr>
            <a:xfrm>
              <a:off x="433137" y="1358683"/>
              <a:ext cx="2776855" cy="1636395"/>
            </a:xfrm>
            <a:custGeom>
              <a:avLst/>
              <a:gdLst/>
              <a:ahLst/>
              <a:cxnLst/>
              <a:rect l="l" t="t" r="r" b="b"/>
              <a:pathLst>
                <a:path w="2776855" h="1636395">
                  <a:moveTo>
                    <a:pt x="0" y="0"/>
                  </a:moveTo>
                  <a:lnTo>
                    <a:pt x="2776344" y="0"/>
                  </a:lnTo>
                  <a:lnTo>
                    <a:pt x="2776344" y="1636401"/>
                  </a:lnTo>
                  <a:lnTo>
                    <a:pt x="0" y="1636401"/>
                  </a:lnTo>
                  <a:lnTo>
                    <a:pt x="0" y="0"/>
                  </a:lnTo>
                  <a:close/>
                </a:path>
              </a:pathLst>
            </a:custGeom>
            <a:ln w="26217">
              <a:solidFill>
                <a:srgbClr val="B763CD"/>
              </a:solidFill>
            </a:ln>
          </p:spPr>
          <p:txBody>
            <a:bodyPr wrap="square" lIns="0" tIns="0" rIns="0" bIns="0" rtlCol="0"/>
            <a:lstStyle/>
            <a:p>
              <a:endParaRPr/>
            </a:p>
          </p:txBody>
        </p:sp>
        <p:sp>
          <p:nvSpPr>
            <p:cNvPr id="15" name="object 15"/>
            <p:cNvSpPr/>
            <p:nvPr/>
          </p:nvSpPr>
          <p:spPr>
            <a:xfrm>
              <a:off x="1485059" y="2062534"/>
              <a:ext cx="3060065" cy="664845"/>
            </a:xfrm>
            <a:custGeom>
              <a:avLst/>
              <a:gdLst/>
              <a:ahLst/>
              <a:cxnLst/>
              <a:rect l="l" t="t" r="r" b="b"/>
              <a:pathLst>
                <a:path w="3060065" h="664844">
                  <a:moveTo>
                    <a:pt x="3059912" y="0"/>
                  </a:moveTo>
                  <a:lnTo>
                    <a:pt x="0" y="0"/>
                  </a:lnTo>
                  <a:lnTo>
                    <a:pt x="0" y="664794"/>
                  </a:lnTo>
                  <a:lnTo>
                    <a:pt x="3059912" y="664794"/>
                  </a:lnTo>
                  <a:lnTo>
                    <a:pt x="3059912" y="0"/>
                  </a:lnTo>
                  <a:close/>
                </a:path>
              </a:pathLst>
            </a:custGeom>
            <a:solidFill>
              <a:srgbClr val="FFFFFF"/>
            </a:solidFill>
          </p:spPr>
          <p:txBody>
            <a:bodyPr wrap="square" lIns="0" tIns="0" rIns="0" bIns="0" rtlCol="0"/>
            <a:lstStyle/>
            <a:p>
              <a:endParaRPr/>
            </a:p>
          </p:txBody>
        </p:sp>
      </p:grpSp>
      <p:sp>
        <p:nvSpPr>
          <p:cNvPr id="3" name="object 3"/>
          <p:cNvSpPr txBox="1">
            <a:spLocks noGrp="1"/>
          </p:cNvSpPr>
          <p:nvPr>
            <p:ph type="title"/>
          </p:nvPr>
        </p:nvSpPr>
        <p:spPr>
          <a:xfrm>
            <a:off x="3340045" y="1357884"/>
            <a:ext cx="6442710" cy="513080"/>
          </a:xfrm>
          <a:prstGeom prst="rect">
            <a:avLst/>
          </a:prstGeom>
        </p:spPr>
        <p:txBody>
          <a:bodyPr vert="horz" wrap="square" lIns="0" tIns="12700" rIns="0" bIns="0" rtlCol="0">
            <a:spAutoFit/>
          </a:bodyPr>
          <a:lstStyle/>
          <a:p>
            <a:pPr marL="12700">
              <a:lnSpc>
                <a:spcPct val="100000"/>
              </a:lnSpc>
              <a:spcBef>
                <a:spcPts val="100"/>
              </a:spcBef>
            </a:pPr>
            <a:r>
              <a:rPr sz="3200" dirty="0"/>
              <a:t>Interpretable</a:t>
            </a:r>
            <a:r>
              <a:rPr sz="3200" spc="-35" dirty="0"/>
              <a:t> </a:t>
            </a:r>
            <a:r>
              <a:rPr sz="3200" dirty="0"/>
              <a:t>Machine</a:t>
            </a:r>
            <a:r>
              <a:rPr sz="3200" spc="-30" dirty="0"/>
              <a:t> </a:t>
            </a:r>
            <a:r>
              <a:rPr sz="3200" dirty="0"/>
              <a:t>Learning</a:t>
            </a:r>
            <a:r>
              <a:rPr sz="3200" spc="-30" dirty="0"/>
              <a:t> </a:t>
            </a:r>
            <a:r>
              <a:rPr sz="3200" spc="-25" dirty="0"/>
              <a:t>Lab</a:t>
            </a:r>
            <a:endParaRPr sz="3200" dirty="0"/>
          </a:p>
        </p:txBody>
      </p:sp>
      <p:sp>
        <p:nvSpPr>
          <p:cNvPr id="16" name="object 16"/>
          <p:cNvSpPr txBox="1"/>
          <p:nvPr/>
        </p:nvSpPr>
        <p:spPr>
          <a:xfrm>
            <a:off x="1537752" y="2083815"/>
            <a:ext cx="2892425" cy="607695"/>
          </a:xfrm>
          <a:prstGeom prst="rect">
            <a:avLst/>
          </a:prstGeom>
        </p:spPr>
        <p:txBody>
          <a:bodyPr vert="horz" wrap="square" lIns="0" tIns="9525" rIns="0" bIns="0" rtlCol="0">
            <a:spAutoFit/>
          </a:bodyPr>
          <a:lstStyle/>
          <a:p>
            <a:pPr marL="81915" marR="5080" indent="-69850">
              <a:lnSpc>
                <a:spcPct val="101099"/>
              </a:lnSpc>
              <a:spcBef>
                <a:spcPts val="75"/>
              </a:spcBef>
            </a:pPr>
            <a:r>
              <a:rPr sz="1900" dirty="0">
                <a:latin typeface="Times New Roman"/>
                <a:cs typeface="Times New Roman"/>
              </a:rPr>
              <a:t>Generalized</a:t>
            </a:r>
            <a:r>
              <a:rPr sz="1900" spc="-55" dirty="0">
                <a:latin typeface="Times New Roman"/>
                <a:cs typeface="Times New Roman"/>
              </a:rPr>
              <a:t> </a:t>
            </a:r>
            <a:r>
              <a:rPr sz="1900" dirty="0">
                <a:latin typeface="Times New Roman"/>
                <a:cs typeface="Times New Roman"/>
              </a:rPr>
              <a:t>Additive</a:t>
            </a:r>
            <a:r>
              <a:rPr sz="1900" spc="70" dirty="0">
                <a:latin typeface="Times New Roman"/>
                <a:cs typeface="Times New Roman"/>
              </a:rPr>
              <a:t> </a:t>
            </a:r>
            <a:r>
              <a:rPr sz="1900" spc="-10" dirty="0">
                <a:latin typeface="Times New Roman"/>
                <a:cs typeface="Times New Roman"/>
              </a:rPr>
              <a:t>Models </a:t>
            </a:r>
            <a:r>
              <a:rPr sz="1900" dirty="0">
                <a:latin typeface="Times New Roman"/>
                <a:cs typeface="Times New Roman"/>
              </a:rPr>
              <a:t>(healthcare,</a:t>
            </a:r>
            <a:r>
              <a:rPr sz="1900" spc="55" dirty="0">
                <a:latin typeface="Times New Roman"/>
                <a:cs typeface="Times New Roman"/>
              </a:rPr>
              <a:t> </a:t>
            </a:r>
            <a:r>
              <a:rPr sz="1900" dirty="0">
                <a:latin typeface="Times New Roman"/>
                <a:cs typeface="Times New Roman"/>
              </a:rPr>
              <a:t>criminal</a:t>
            </a:r>
            <a:r>
              <a:rPr sz="1900" spc="50" dirty="0">
                <a:latin typeface="Times New Roman"/>
                <a:cs typeface="Times New Roman"/>
              </a:rPr>
              <a:t> </a:t>
            </a:r>
            <a:r>
              <a:rPr sz="1900" spc="-10" dirty="0">
                <a:latin typeface="Times New Roman"/>
                <a:cs typeface="Times New Roman"/>
              </a:rPr>
              <a:t>justice)</a:t>
            </a:r>
            <a:endParaRPr sz="1900" dirty="0">
              <a:latin typeface="Times New Roman"/>
              <a:cs typeface="Times New Roman"/>
            </a:endParaRPr>
          </a:p>
        </p:txBody>
      </p:sp>
      <p:sp>
        <p:nvSpPr>
          <p:cNvPr id="4" name="object 4"/>
          <p:cNvSpPr txBox="1"/>
          <p:nvPr/>
        </p:nvSpPr>
        <p:spPr>
          <a:xfrm>
            <a:off x="6614153" y="2062479"/>
            <a:ext cx="1858010" cy="900430"/>
          </a:xfrm>
          <a:prstGeom prst="rect">
            <a:avLst/>
          </a:prstGeom>
        </p:spPr>
        <p:txBody>
          <a:bodyPr vert="horz" wrap="square" lIns="0" tIns="9525" rIns="0" bIns="0" rtlCol="0">
            <a:spAutoFit/>
          </a:bodyPr>
          <a:lstStyle/>
          <a:p>
            <a:pPr marL="12700" marR="5080" indent="-1270" algn="ctr">
              <a:lnSpc>
                <a:spcPct val="101099"/>
              </a:lnSpc>
              <a:spcBef>
                <a:spcPts val="75"/>
              </a:spcBef>
            </a:pPr>
            <a:r>
              <a:rPr sz="1900" dirty="0">
                <a:latin typeface="Times New Roman"/>
                <a:cs typeface="Times New Roman"/>
              </a:rPr>
              <a:t>Optimal</a:t>
            </a:r>
            <a:r>
              <a:rPr sz="1900" spc="45" dirty="0">
                <a:latin typeface="Times New Roman"/>
                <a:cs typeface="Times New Roman"/>
              </a:rPr>
              <a:t> </a:t>
            </a:r>
            <a:r>
              <a:rPr sz="1900" spc="-10" dirty="0">
                <a:latin typeface="Times New Roman"/>
                <a:cs typeface="Times New Roman"/>
              </a:rPr>
              <a:t>Sparse </a:t>
            </a:r>
            <a:r>
              <a:rPr sz="1900" dirty="0">
                <a:latin typeface="Times New Roman"/>
                <a:cs typeface="Times New Roman"/>
              </a:rPr>
              <a:t>Decision</a:t>
            </a:r>
            <a:r>
              <a:rPr sz="1900" spc="25" dirty="0">
                <a:latin typeface="Times New Roman"/>
                <a:cs typeface="Times New Roman"/>
              </a:rPr>
              <a:t> </a:t>
            </a:r>
            <a:r>
              <a:rPr sz="1900" spc="-20" dirty="0">
                <a:latin typeface="Times New Roman"/>
                <a:cs typeface="Times New Roman"/>
              </a:rPr>
              <a:t>Trees </a:t>
            </a:r>
            <a:r>
              <a:rPr sz="1900" dirty="0">
                <a:latin typeface="Times New Roman"/>
                <a:cs typeface="Times New Roman"/>
              </a:rPr>
              <a:t>(materials</a:t>
            </a:r>
            <a:r>
              <a:rPr sz="1900" spc="50" dirty="0">
                <a:latin typeface="Times New Roman"/>
                <a:cs typeface="Times New Roman"/>
              </a:rPr>
              <a:t> </a:t>
            </a:r>
            <a:r>
              <a:rPr sz="1900" spc="-10" dirty="0">
                <a:latin typeface="Times New Roman"/>
                <a:cs typeface="Times New Roman"/>
              </a:rPr>
              <a:t>science)</a:t>
            </a:r>
            <a:endParaRPr sz="1900" dirty="0">
              <a:latin typeface="Times New Roman"/>
              <a:cs typeface="Times New Roman"/>
            </a:endParaRPr>
          </a:p>
        </p:txBody>
      </p:sp>
      <p:sp>
        <p:nvSpPr>
          <p:cNvPr id="6" name="object 6"/>
          <p:cNvSpPr txBox="1"/>
          <p:nvPr/>
        </p:nvSpPr>
        <p:spPr>
          <a:xfrm>
            <a:off x="823436" y="3242195"/>
            <a:ext cx="2155825" cy="900430"/>
          </a:xfrm>
          <a:prstGeom prst="rect">
            <a:avLst/>
          </a:prstGeom>
        </p:spPr>
        <p:txBody>
          <a:bodyPr vert="horz" wrap="square" lIns="0" tIns="9525" rIns="0" bIns="0" rtlCol="0">
            <a:spAutoFit/>
          </a:bodyPr>
          <a:lstStyle/>
          <a:p>
            <a:pPr marL="12700" marR="5080">
              <a:lnSpc>
                <a:spcPct val="101099"/>
              </a:lnSpc>
              <a:spcBef>
                <a:spcPts val="75"/>
              </a:spcBef>
            </a:pPr>
            <a:r>
              <a:rPr sz="1900" dirty="0">
                <a:latin typeface="Times New Roman"/>
                <a:cs typeface="Times New Roman"/>
              </a:rPr>
              <a:t>Data</a:t>
            </a:r>
            <a:r>
              <a:rPr sz="1900" spc="-5" dirty="0">
                <a:latin typeface="Times New Roman"/>
                <a:cs typeface="Times New Roman"/>
              </a:rPr>
              <a:t> </a:t>
            </a:r>
            <a:r>
              <a:rPr sz="1900" spc="-10" dirty="0">
                <a:latin typeface="Times New Roman"/>
                <a:cs typeface="Times New Roman"/>
              </a:rPr>
              <a:t>Visualization/ </a:t>
            </a:r>
            <a:r>
              <a:rPr sz="1900" dirty="0">
                <a:latin typeface="Times New Roman"/>
                <a:cs typeface="Times New Roman"/>
              </a:rPr>
              <a:t>Dimension</a:t>
            </a:r>
            <a:r>
              <a:rPr sz="1900" spc="75" dirty="0">
                <a:latin typeface="Times New Roman"/>
                <a:cs typeface="Times New Roman"/>
              </a:rPr>
              <a:t> </a:t>
            </a:r>
            <a:r>
              <a:rPr sz="1900" spc="-10" dirty="0">
                <a:latin typeface="Times New Roman"/>
                <a:cs typeface="Times New Roman"/>
              </a:rPr>
              <a:t>Reduction (biology)</a:t>
            </a:r>
            <a:endParaRPr sz="1900" dirty="0">
              <a:latin typeface="Times New Roman"/>
              <a:cs typeface="Times New Roman"/>
            </a:endParaRPr>
          </a:p>
        </p:txBody>
      </p:sp>
      <p:sp>
        <p:nvSpPr>
          <p:cNvPr id="8" name="object 8"/>
          <p:cNvSpPr txBox="1"/>
          <p:nvPr/>
        </p:nvSpPr>
        <p:spPr>
          <a:xfrm>
            <a:off x="5056827" y="3860800"/>
            <a:ext cx="4493260" cy="607695"/>
          </a:xfrm>
          <a:prstGeom prst="rect">
            <a:avLst/>
          </a:prstGeom>
        </p:spPr>
        <p:txBody>
          <a:bodyPr vert="horz" wrap="square" lIns="0" tIns="9525" rIns="0" bIns="0" rtlCol="0">
            <a:spAutoFit/>
          </a:bodyPr>
          <a:lstStyle/>
          <a:p>
            <a:pPr marL="12700" marR="5080" indent="572770">
              <a:lnSpc>
                <a:spcPct val="101099"/>
              </a:lnSpc>
              <a:spcBef>
                <a:spcPts val="75"/>
              </a:spcBef>
            </a:pPr>
            <a:r>
              <a:rPr sz="1900" dirty="0">
                <a:latin typeface="Times New Roman"/>
                <a:cs typeface="Times New Roman"/>
              </a:rPr>
              <a:t>Interpretable</a:t>
            </a:r>
            <a:r>
              <a:rPr sz="1900" spc="60" dirty="0">
                <a:latin typeface="Times New Roman"/>
                <a:cs typeface="Times New Roman"/>
              </a:rPr>
              <a:t> </a:t>
            </a:r>
            <a:r>
              <a:rPr sz="1900" dirty="0">
                <a:latin typeface="Times New Roman"/>
                <a:cs typeface="Times New Roman"/>
              </a:rPr>
              <a:t>Neural</a:t>
            </a:r>
            <a:r>
              <a:rPr sz="1900" spc="60" dirty="0">
                <a:latin typeface="Times New Roman"/>
                <a:cs typeface="Times New Roman"/>
              </a:rPr>
              <a:t> </a:t>
            </a:r>
            <a:r>
              <a:rPr sz="1900" dirty="0">
                <a:latin typeface="Times New Roman"/>
                <a:cs typeface="Times New Roman"/>
              </a:rPr>
              <a:t>Networks</a:t>
            </a:r>
            <a:r>
              <a:rPr sz="1900" spc="70" dirty="0">
                <a:latin typeface="Times New Roman"/>
                <a:cs typeface="Times New Roman"/>
              </a:rPr>
              <a:t> </a:t>
            </a:r>
            <a:r>
              <a:rPr sz="1900" spc="-25" dirty="0">
                <a:latin typeface="Times New Roman"/>
                <a:cs typeface="Times New Roman"/>
              </a:rPr>
              <a:t>for </a:t>
            </a:r>
            <a:r>
              <a:rPr sz="1900" dirty="0">
                <a:latin typeface="Times New Roman"/>
                <a:cs typeface="Times New Roman"/>
              </a:rPr>
              <a:t>Mammography,</a:t>
            </a:r>
            <a:r>
              <a:rPr sz="1900" spc="-30" dirty="0">
                <a:latin typeface="Times New Roman"/>
                <a:cs typeface="Times New Roman"/>
              </a:rPr>
              <a:t> </a:t>
            </a:r>
            <a:r>
              <a:rPr sz="1900" dirty="0">
                <a:latin typeface="Times New Roman"/>
                <a:cs typeface="Times New Roman"/>
              </a:rPr>
              <a:t>Neurology,</a:t>
            </a:r>
            <a:r>
              <a:rPr sz="1900" spc="-15" dirty="0">
                <a:latin typeface="Times New Roman"/>
                <a:cs typeface="Times New Roman"/>
              </a:rPr>
              <a:t> </a:t>
            </a:r>
            <a:r>
              <a:rPr sz="1900" dirty="0">
                <a:latin typeface="Times New Roman"/>
                <a:cs typeface="Times New Roman"/>
              </a:rPr>
              <a:t>Heart</a:t>
            </a:r>
            <a:r>
              <a:rPr sz="1900" spc="-20" dirty="0">
                <a:latin typeface="Times New Roman"/>
                <a:cs typeface="Times New Roman"/>
              </a:rPr>
              <a:t> </a:t>
            </a:r>
            <a:r>
              <a:rPr sz="1900" spc="-10" dirty="0">
                <a:latin typeface="Times New Roman"/>
                <a:cs typeface="Times New Roman"/>
              </a:rPr>
              <a:t>Monitoring</a:t>
            </a:r>
            <a:endParaRPr sz="1900" dirty="0">
              <a:latin typeface="Times New Roman"/>
              <a:cs typeface="Times New Roman"/>
            </a:endParaRPr>
          </a:p>
        </p:txBody>
      </p:sp>
      <p:sp>
        <p:nvSpPr>
          <p:cNvPr id="5" name="object 5"/>
          <p:cNvSpPr txBox="1"/>
          <p:nvPr/>
        </p:nvSpPr>
        <p:spPr>
          <a:xfrm>
            <a:off x="480307" y="4497920"/>
            <a:ext cx="4401185" cy="604520"/>
          </a:xfrm>
          <a:prstGeom prst="rect">
            <a:avLst/>
          </a:prstGeom>
        </p:spPr>
        <p:txBody>
          <a:bodyPr vert="horz" wrap="square" lIns="0" tIns="12700" rIns="0" bIns="0" rtlCol="0">
            <a:spAutoFit/>
          </a:bodyPr>
          <a:lstStyle/>
          <a:p>
            <a:pPr marL="12700" marR="5080">
              <a:lnSpc>
                <a:spcPct val="100000"/>
              </a:lnSpc>
              <a:spcBef>
                <a:spcPts val="100"/>
              </a:spcBef>
            </a:pPr>
            <a:r>
              <a:rPr sz="1900" dirty="0">
                <a:latin typeface="Times New Roman"/>
                <a:cs typeface="Times New Roman"/>
              </a:rPr>
              <a:t>Almost</a:t>
            </a:r>
            <a:r>
              <a:rPr sz="1900" spc="25" dirty="0">
                <a:latin typeface="Times New Roman"/>
                <a:cs typeface="Times New Roman"/>
              </a:rPr>
              <a:t> </a:t>
            </a:r>
            <a:r>
              <a:rPr sz="1900" dirty="0">
                <a:latin typeface="Times New Roman"/>
                <a:cs typeface="Times New Roman"/>
              </a:rPr>
              <a:t>Exact</a:t>
            </a:r>
            <a:r>
              <a:rPr sz="1900" spc="40" dirty="0">
                <a:latin typeface="Times New Roman"/>
                <a:cs typeface="Times New Roman"/>
              </a:rPr>
              <a:t> </a:t>
            </a:r>
            <a:r>
              <a:rPr sz="1900" dirty="0">
                <a:latin typeface="Times New Roman"/>
                <a:cs typeface="Times New Roman"/>
              </a:rPr>
              <a:t>Matching</a:t>
            </a:r>
            <a:r>
              <a:rPr sz="1900" spc="50" dirty="0">
                <a:latin typeface="Times New Roman"/>
                <a:cs typeface="Times New Roman"/>
              </a:rPr>
              <a:t> </a:t>
            </a:r>
            <a:r>
              <a:rPr sz="1900" dirty="0">
                <a:latin typeface="Times New Roman"/>
                <a:cs typeface="Times New Roman"/>
              </a:rPr>
              <a:t>for</a:t>
            </a:r>
            <a:r>
              <a:rPr sz="1900" spc="45" dirty="0">
                <a:latin typeface="Times New Roman"/>
                <a:cs typeface="Times New Roman"/>
              </a:rPr>
              <a:t> </a:t>
            </a:r>
            <a:r>
              <a:rPr sz="1900" dirty="0">
                <a:latin typeface="Times New Roman"/>
                <a:cs typeface="Times New Roman"/>
              </a:rPr>
              <a:t>Causal</a:t>
            </a:r>
            <a:r>
              <a:rPr sz="1900" spc="40" dirty="0">
                <a:latin typeface="Times New Roman"/>
                <a:cs typeface="Times New Roman"/>
              </a:rPr>
              <a:t> </a:t>
            </a:r>
            <a:r>
              <a:rPr sz="1900" spc="-10" dirty="0">
                <a:latin typeface="Times New Roman"/>
                <a:cs typeface="Times New Roman"/>
              </a:rPr>
              <a:t>Inference </a:t>
            </a:r>
            <a:r>
              <a:rPr sz="1900" dirty="0">
                <a:latin typeface="Times New Roman"/>
                <a:cs typeface="Times New Roman"/>
              </a:rPr>
              <a:t>(criminal</a:t>
            </a:r>
            <a:r>
              <a:rPr sz="1900" spc="35" dirty="0">
                <a:latin typeface="Times New Roman"/>
                <a:cs typeface="Times New Roman"/>
              </a:rPr>
              <a:t> </a:t>
            </a:r>
            <a:r>
              <a:rPr sz="1900" dirty="0">
                <a:latin typeface="Times New Roman"/>
                <a:cs typeface="Times New Roman"/>
              </a:rPr>
              <a:t>justice,</a:t>
            </a:r>
            <a:r>
              <a:rPr sz="1900" spc="50" dirty="0">
                <a:latin typeface="Times New Roman"/>
                <a:cs typeface="Times New Roman"/>
              </a:rPr>
              <a:t> </a:t>
            </a:r>
            <a:r>
              <a:rPr sz="1900" spc="-10" dirty="0">
                <a:latin typeface="Times New Roman"/>
                <a:cs typeface="Times New Roman"/>
              </a:rPr>
              <a:t>neurology)</a:t>
            </a:r>
            <a:endParaRPr sz="1900" dirty="0">
              <a:latin typeface="Times New Roman"/>
              <a:cs typeface="Times New Roman"/>
            </a:endParaRPr>
          </a:p>
        </p:txBody>
      </p:sp>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5063213" y="1994438"/>
            <a:ext cx="1426118" cy="1415055"/>
          </a:xfrm>
          <a:prstGeom prst="rect">
            <a:avLst/>
          </a:prstGeom>
        </p:spPr>
      </p:pic>
      <p:pic>
        <p:nvPicPr>
          <p:cNvPr id="7" name="object 7">
            <a:extLst>
              <a:ext uri="{C183D7F6-B498-43B3-948B-1728B52AA6E4}">
                <adec:decorative xmlns:adec="http://schemas.microsoft.com/office/drawing/2017/decorative" val="1"/>
              </a:ext>
            </a:extLst>
          </p:cNvPr>
          <p:cNvPicPr/>
          <p:nvPr/>
        </p:nvPicPr>
        <p:blipFill>
          <a:blip r:embed="rId4" cstate="print"/>
          <a:stretch>
            <a:fillRect/>
          </a:stretch>
        </p:blipFill>
        <p:spPr>
          <a:xfrm>
            <a:off x="6597064" y="4579359"/>
            <a:ext cx="1703105" cy="1116253"/>
          </a:xfrm>
          <a:prstGeom prst="rect">
            <a:avLst/>
          </a:prstGeom>
        </p:spPr>
      </p:pic>
      <p:pic>
        <p:nvPicPr>
          <p:cNvPr id="9" name="object 9">
            <a:extLst>
              <a:ext uri="{C183D7F6-B498-43B3-948B-1728B52AA6E4}">
                <adec:decorative xmlns:adec="http://schemas.microsoft.com/office/drawing/2017/decorative" val="1"/>
              </a:ext>
            </a:extLst>
          </p:cNvPr>
          <p:cNvPicPr/>
          <p:nvPr/>
        </p:nvPicPr>
        <p:blipFill>
          <a:blip r:embed="rId5" cstate="print"/>
          <a:stretch>
            <a:fillRect/>
          </a:stretch>
        </p:blipFill>
        <p:spPr>
          <a:xfrm>
            <a:off x="3071952" y="3118345"/>
            <a:ext cx="1132585" cy="978522"/>
          </a:xfrm>
          <a:prstGeom prst="rect">
            <a:avLst/>
          </a:prstGeom>
        </p:spPr>
      </p:pic>
      <p:pic>
        <p:nvPicPr>
          <p:cNvPr id="10" name="object 10">
            <a:extLst>
              <a:ext uri="{C183D7F6-B498-43B3-948B-1728B52AA6E4}">
                <adec:decorative xmlns:adec="http://schemas.microsoft.com/office/drawing/2017/decorative" val="1"/>
              </a:ext>
            </a:extLst>
          </p:cNvPr>
          <p:cNvPicPr/>
          <p:nvPr/>
        </p:nvPicPr>
        <p:blipFill>
          <a:blip r:embed="rId6" cstate="print"/>
          <a:stretch>
            <a:fillRect/>
          </a:stretch>
        </p:blipFill>
        <p:spPr>
          <a:xfrm>
            <a:off x="3407676" y="4798963"/>
            <a:ext cx="1144625" cy="858467"/>
          </a:xfrm>
          <a:prstGeom prst="rect">
            <a:avLst/>
          </a:prstGeom>
        </p:spPr>
      </p:pic>
      <p:sp>
        <p:nvSpPr>
          <p:cNvPr id="11" name="object 11">
            <a:extLst>
              <a:ext uri="{C183D7F6-B498-43B3-948B-1728B52AA6E4}">
                <adec:decorative xmlns:adec="http://schemas.microsoft.com/office/drawing/2017/decorative" val="1"/>
              </a:ext>
            </a:extLst>
          </p:cNvPr>
          <p:cNvSpPr txBox="1"/>
          <p:nvPr/>
        </p:nvSpPr>
        <p:spPr>
          <a:xfrm>
            <a:off x="6258226" y="5799328"/>
            <a:ext cx="2399030" cy="314960"/>
          </a:xfrm>
          <a:prstGeom prst="rect">
            <a:avLst/>
          </a:prstGeom>
        </p:spPr>
        <p:txBody>
          <a:bodyPr vert="horz" wrap="square" lIns="0" tIns="12700" rIns="0" bIns="0" rtlCol="0">
            <a:spAutoFit/>
          </a:bodyPr>
          <a:lstStyle/>
          <a:p>
            <a:pPr marL="12700">
              <a:lnSpc>
                <a:spcPct val="100000"/>
              </a:lnSpc>
              <a:spcBef>
                <a:spcPts val="100"/>
              </a:spcBef>
            </a:pPr>
            <a:r>
              <a:rPr sz="1900" dirty="0">
                <a:latin typeface="Times New Roman"/>
                <a:cs typeface="Times New Roman"/>
              </a:rPr>
              <a:t>Neural</a:t>
            </a:r>
            <a:r>
              <a:rPr sz="1900" spc="45" dirty="0">
                <a:latin typeface="Times New Roman"/>
                <a:cs typeface="Times New Roman"/>
              </a:rPr>
              <a:t> </a:t>
            </a:r>
            <a:r>
              <a:rPr sz="1900" spc="-10" dirty="0">
                <a:latin typeface="Times New Roman"/>
                <a:cs typeface="Times New Roman"/>
              </a:rPr>
              <a:t>Disentanglement</a:t>
            </a:r>
            <a:endParaRPr sz="1900" dirty="0">
              <a:latin typeface="Times New Roman"/>
              <a:cs typeface="Times New Roman"/>
            </a:endParaRPr>
          </a:p>
        </p:txBody>
      </p:sp>
      <p:sp>
        <p:nvSpPr>
          <p:cNvPr id="17" name="object 17">
            <a:extLst>
              <a:ext uri="{C183D7F6-B498-43B3-948B-1728B52AA6E4}">
                <adec:decorative xmlns:adec="http://schemas.microsoft.com/office/drawing/2017/decorative" val="1"/>
              </a:ext>
            </a:extLst>
          </p:cNvPr>
          <p:cNvSpPr txBox="1"/>
          <p:nvPr/>
        </p:nvSpPr>
        <p:spPr>
          <a:xfrm>
            <a:off x="1450160" y="5909144"/>
            <a:ext cx="2573655" cy="607695"/>
          </a:xfrm>
          <a:prstGeom prst="rect">
            <a:avLst/>
          </a:prstGeom>
        </p:spPr>
        <p:txBody>
          <a:bodyPr vert="horz" wrap="square" lIns="0" tIns="9525" rIns="0" bIns="0" rtlCol="0">
            <a:spAutoFit/>
          </a:bodyPr>
          <a:lstStyle/>
          <a:p>
            <a:pPr marL="347980" marR="5080" indent="-335915">
              <a:lnSpc>
                <a:spcPct val="101099"/>
              </a:lnSpc>
              <a:spcBef>
                <a:spcPts val="75"/>
              </a:spcBef>
            </a:pPr>
            <a:r>
              <a:rPr sz="1900" dirty="0">
                <a:latin typeface="Times New Roman"/>
                <a:cs typeface="Times New Roman"/>
              </a:rPr>
              <a:t>Computational</a:t>
            </a:r>
            <a:r>
              <a:rPr sz="1900" spc="85" dirty="0">
                <a:latin typeface="Times New Roman"/>
                <a:cs typeface="Times New Roman"/>
              </a:rPr>
              <a:t> </a:t>
            </a:r>
            <a:r>
              <a:rPr sz="1900" spc="-10" dirty="0">
                <a:latin typeface="Times New Roman"/>
                <a:cs typeface="Times New Roman"/>
              </a:rPr>
              <a:t>Creativity: </a:t>
            </a:r>
            <a:r>
              <a:rPr sz="1900" dirty="0">
                <a:latin typeface="Times New Roman"/>
                <a:cs typeface="Times New Roman"/>
              </a:rPr>
              <a:t>AI</a:t>
            </a:r>
            <a:r>
              <a:rPr sz="1900" spc="20" dirty="0">
                <a:latin typeface="Times New Roman"/>
                <a:cs typeface="Times New Roman"/>
              </a:rPr>
              <a:t> </a:t>
            </a:r>
            <a:r>
              <a:rPr sz="1900" dirty="0">
                <a:latin typeface="Times New Roman"/>
                <a:cs typeface="Times New Roman"/>
              </a:rPr>
              <a:t>Poetry</a:t>
            </a:r>
            <a:r>
              <a:rPr sz="1900" spc="30" dirty="0">
                <a:latin typeface="Times New Roman"/>
                <a:cs typeface="Times New Roman"/>
              </a:rPr>
              <a:t> </a:t>
            </a:r>
            <a:r>
              <a:rPr sz="1900" dirty="0">
                <a:latin typeface="Times New Roman"/>
                <a:cs typeface="Times New Roman"/>
              </a:rPr>
              <a:t>&amp;</a:t>
            </a:r>
            <a:r>
              <a:rPr sz="1900" spc="35" dirty="0">
                <a:latin typeface="Times New Roman"/>
                <a:cs typeface="Times New Roman"/>
              </a:rPr>
              <a:t> </a:t>
            </a:r>
            <a:r>
              <a:rPr sz="1900" spc="-20" dirty="0">
                <a:latin typeface="Times New Roman"/>
                <a:cs typeface="Times New Roman"/>
              </a:rPr>
              <a:t>Music</a:t>
            </a:r>
            <a:endParaRPr sz="1900" dirty="0">
              <a:latin typeface="Times New Roman"/>
              <a:cs typeface="Times New Roman"/>
            </a:endParaRPr>
          </a:p>
        </p:txBody>
      </p:sp>
      <p:pic>
        <p:nvPicPr>
          <p:cNvPr id="18" name="object 18">
            <a:extLst>
              <a:ext uri="{C183D7F6-B498-43B3-948B-1728B52AA6E4}">
                <adec:decorative xmlns:adec="http://schemas.microsoft.com/office/drawing/2017/decorative" val="1"/>
              </a:ext>
            </a:extLst>
          </p:cNvPr>
          <p:cNvPicPr/>
          <p:nvPr/>
        </p:nvPicPr>
        <p:blipFill>
          <a:blip r:embed="rId7" cstate="print"/>
          <a:stretch>
            <a:fillRect/>
          </a:stretch>
        </p:blipFill>
        <p:spPr>
          <a:xfrm>
            <a:off x="490781" y="5629175"/>
            <a:ext cx="852190" cy="895461"/>
          </a:xfrm>
          <a:prstGeom prst="rect">
            <a:avLst/>
          </a:prstGeom>
        </p:spPr>
      </p:pic>
      <p:sp>
        <p:nvSpPr>
          <p:cNvPr id="19" name="object 19">
            <a:extLst>
              <a:ext uri="{C183D7F6-B498-43B3-948B-1728B52AA6E4}">
                <adec:decorative xmlns:adec="http://schemas.microsoft.com/office/drawing/2017/decorative" val="1"/>
              </a:ext>
            </a:extLst>
          </p:cNvPr>
          <p:cNvSpPr txBox="1"/>
          <p:nvPr/>
        </p:nvSpPr>
        <p:spPr>
          <a:xfrm>
            <a:off x="4641938" y="5548883"/>
            <a:ext cx="984885" cy="421640"/>
          </a:xfrm>
          <a:prstGeom prst="rect">
            <a:avLst/>
          </a:prstGeom>
        </p:spPr>
        <p:txBody>
          <a:bodyPr vert="horz" wrap="square" lIns="0" tIns="12700" rIns="0" bIns="0" rtlCol="0">
            <a:spAutoFit/>
          </a:bodyPr>
          <a:lstStyle/>
          <a:p>
            <a:pPr marL="12700">
              <a:lnSpc>
                <a:spcPct val="100000"/>
              </a:lnSpc>
              <a:spcBef>
                <a:spcPts val="100"/>
              </a:spcBef>
            </a:pPr>
            <a:r>
              <a:rPr sz="2600" spc="-10" dirty="0">
                <a:solidFill>
                  <a:srgbClr val="7030A0"/>
                </a:solidFill>
                <a:latin typeface="Times New Roman"/>
                <a:cs typeface="Times New Roman"/>
              </a:rPr>
              <a:t>Thanks</a:t>
            </a:r>
            <a:endParaRPr sz="2600">
              <a:latin typeface="Times New Roman"/>
              <a:cs typeface="Times New Roman"/>
            </a:endParaRPr>
          </a:p>
        </p:txBody>
      </p:sp>
      <p:pic>
        <p:nvPicPr>
          <p:cNvPr id="20" name="object 20">
            <a:extLst>
              <a:ext uri="{C183D7F6-B498-43B3-948B-1728B52AA6E4}">
                <adec:decorative xmlns:adec="http://schemas.microsoft.com/office/drawing/2017/decorative" val="1"/>
              </a:ext>
            </a:extLst>
          </p:cNvPr>
          <p:cNvPicPr/>
          <p:nvPr/>
        </p:nvPicPr>
        <p:blipFill>
          <a:blip r:embed="rId8" cstate="print"/>
          <a:stretch>
            <a:fillRect/>
          </a:stretch>
        </p:blipFill>
        <p:spPr>
          <a:xfrm>
            <a:off x="4589106" y="5176672"/>
            <a:ext cx="1570609" cy="11963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594359" y="1678939"/>
            <a:ext cx="9019540" cy="4843780"/>
            <a:chOff x="594359" y="1678939"/>
            <a:chExt cx="9019540" cy="4843780"/>
          </a:xfrm>
        </p:grpSpPr>
        <p:pic>
          <p:nvPicPr>
            <p:cNvPr id="3" name="object 3"/>
            <p:cNvPicPr/>
            <p:nvPr/>
          </p:nvPicPr>
          <p:blipFill>
            <a:blip r:embed="rId2" cstate="print"/>
            <a:stretch>
              <a:fillRect/>
            </a:stretch>
          </p:blipFill>
          <p:spPr>
            <a:xfrm>
              <a:off x="716279" y="1678939"/>
              <a:ext cx="6106159" cy="2885440"/>
            </a:xfrm>
            <a:prstGeom prst="rect">
              <a:avLst/>
            </a:prstGeom>
          </p:spPr>
        </p:pic>
        <p:pic>
          <p:nvPicPr>
            <p:cNvPr id="4" name="object 4"/>
            <p:cNvPicPr/>
            <p:nvPr/>
          </p:nvPicPr>
          <p:blipFill>
            <a:blip r:embed="rId3" cstate="print"/>
            <a:stretch>
              <a:fillRect/>
            </a:stretch>
          </p:blipFill>
          <p:spPr>
            <a:xfrm>
              <a:off x="4934813" y="4506963"/>
              <a:ext cx="4678997" cy="1330337"/>
            </a:xfrm>
            <a:prstGeom prst="rect">
              <a:avLst/>
            </a:prstGeom>
          </p:spPr>
        </p:pic>
        <p:pic>
          <p:nvPicPr>
            <p:cNvPr id="5" name="object 5"/>
            <p:cNvPicPr/>
            <p:nvPr/>
          </p:nvPicPr>
          <p:blipFill>
            <a:blip r:embed="rId4" cstate="print"/>
            <a:stretch>
              <a:fillRect/>
            </a:stretch>
          </p:blipFill>
          <p:spPr>
            <a:xfrm>
              <a:off x="594359" y="5273932"/>
              <a:ext cx="4027216" cy="1248315"/>
            </a:xfrm>
            <a:prstGeom prst="rect">
              <a:avLst/>
            </a:prstGeom>
          </p:spPr>
        </p:pic>
      </p:grpSp>
      <p:sp>
        <p:nvSpPr>
          <p:cNvPr id="6" name="object 6"/>
          <p:cNvSpPr txBox="1">
            <a:spLocks noGrp="1"/>
          </p:cNvSpPr>
          <p:nvPr>
            <p:ph type="title" idx="4294967295"/>
          </p:nvPr>
        </p:nvSpPr>
        <p:spPr>
          <a:xfrm>
            <a:off x="5890460" y="4179315"/>
            <a:ext cx="2882265" cy="26924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Times New Roman"/>
                <a:cs typeface="Times New Roman"/>
              </a:rPr>
              <a:t>Broward</a:t>
            </a:r>
            <a:r>
              <a:rPr kumimoji="0" lang="en-US" sz="1600" b="0" i="0" u="none" strike="noStrike" kern="0" cap="none" spc="-15" normalizeH="0" baseline="0" noProof="0" dirty="0">
                <a:ln>
                  <a:noFill/>
                </a:ln>
                <a:solidFill>
                  <a:srgbClr val="002060"/>
                </a:solidFill>
                <a:effectLst/>
                <a:uLnTx/>
                <a:uFillTx/>
                <a:latin typeface="Times New Roman"/>
                <a:cs typeface="Times New Roman"/>
              </a:rPr>
              <a:t> </a:t>
            </a:r>
            <a:r>
              <a:rPr kumimoji="0" lang="en-US" sz="1600" b="0" i="0" u="none" strike="noStrike" kern="0" cap="none" spc="-10" normalizeH="0" baseline="0" noProof="0" dirty="0">
                <a:ln>
                  <a:noFill/>
                </a:ln>
                <a:solidFill>
                  <a:srgbClr val="002060"/>
                </a:solidFill>
                <a:effectLst/>
                <a:uLnTx/>
                <a:uFillTx/>
                <a:latin typeface="Times New Roman"/>
                <a:cs typeface="Times New Roman"/>
              </a:rPr>
              <a:t>County,</a:t>
            </a:r>
            <a:r>
              <a:rPr kumimoji="0" lang="en-US" sz="1600" b="0" i="0" u="none" strike="noStrike" kern="0" cap="none" spc="-15" normalizeH="0" baseline="0" noProof="0" dirty="0">
                <a:ln>
                  <a:noFill/>
                </a:ln>
                <a:solidFill>
                  <a:srgbClr val="002060"/>
                </a:solidFill>
                <a:effectLst/>
                <a:uLnTx/>
                <a:uFillTx/>
                <a:latin typeface="Times New Roman"/>
                <a:cs typeface="Times New Roman"/>
              </a:rPr>
              <a:t> </a:t>
            </a:r>
            <a:r>
              <a:rPr kumimoji="0" lang="en-US" sz="1600" b="0" i="0" u="none" strike="noStrike" kern="0" cap="none" spc="0" normalizeH="0" baseline="0" noProof="0" dirty="0">
                <a:ln>
                  <a:noFill/>
                </a:ln>
                <a:solidFill>
                  <a:srgbClr val="002060"/>
                </a:solidFill>
                <a:effectLst/>
                <a:uLnTx/>
                <a:uFillTx/>
                <a:latin typeface="Times New Roman"/>
                <a:cs typeface="Times New Roman"/>
              </a:rPr>
              <a:t>2</a:t>
            </a:r>
            <a:r>
              <a:rPr kumimoji="0" lang="en-US" sz="1600" b="0" i="0" u="none" strike="noStrike" kern="0" cap="none" spc="-10" normalizeH="0" baseline="0" noProof="0" dirty="0">
                <a:ln>
                  <a:noFill/>
                </a:ln>
                <a:solidFill>
                  <a:srgbClr val="002060"/>
                </a:solidFill>
                <a:effectLst/>
                <a:uLnTx/>
                <a:uFillTx/>
                <a:latin typeface="Times New Roman"/>
                <a:cs typeface="Times New Roman"/>
              </a:rPr>
              <a:t> </a:t>
            </a:r>
            <a:r>
              <a:rPr kumimoji="0" lang="en-US" sz="1600" b="0" i="0" u="none" strike="noStrike" kern="0" cap="none" spc="0" normalizeH="0" baseline="0" noProof="0" dirty="0">
                <a:ln>
                  <a:noFill/>
                </a:ln>
                <a:solidFill>
                  <a:srgbClr val="002060"/>
                </a:solidFill>
                <a:effectLst/>
                <a:uLnTx/>
                <a:uFillTx/>
                <a:latin typeface="Times New Roman"/>
                <a:cs typeface="Times New Roman"/>
              </a:rPr>
              <a:t>year</a:t>
            </a:r>
            <a:r>
              <a:rPr kumimoji="0" lang="en-US" sz="1600" b="0" i="0" u="none" strike="noStrike" kern="0" cap="none" spc="-15" normalizeH="0" baseline="0" noProof="0" dirty="0">
                <a:ln>
                  <a:noFill/>
                </a:ln>
                <a:solidFill>
                  <a:srgbClr val="002060"/>
                </a:solidFill>
                <a:effectLst/>
                <a:uLnTx/>
                <a:uFillTx/>
                <a:latin typeface="Times New Roman"/>
                <a:cs typeface="Times New Roman"/>
              </a:rPr>
              <a:t> </a:t>
            </a:r>
            <a:r>
              <a:rPr kumimoji="0" lang="en-US" sz="1600" b="0" i="0" u="none" strike="noStrike" kern="0" cap="none" spc="-10" normalizeH="0" baseline="0" noProof="0" dirty="0">
                <a:ln>
                  <a:noFill/>
                </a:ln>
                <a:solidFill>
                  <a:srgbClr val="002060"/>
                </a:solidFill>
                <a:effectLst/>
                <a:uLnTx/>
                <a:uFillTx/>
                <a:latin typeface="Times New Roman"/>
                <a:cs typeface="Times New Roman"/>
              </a:rPr>
              <a:t>recidivism</a:t>
            </a:r>
            <a:endParaRPr kumimoji="0" lang="en-US" sz="1600" b="0" i="0" u="none" strike="noStrike" kern="0" cap="none" spc="0" normalizeH="0" baseline="0" noProof="0" dirty="0">
              <a:ln>
                <a:noFill/>
              </a:ln>
              <a:solidFill>
                <a:sysClr val="windowText" lastClr="000000"/>
              </a:solidFill>
              <a:effectLst/>
              <a:uLnTx/>
              <a:uFillTx/>
              <a:latin typeface="Times New Roman"/>
              <a:cs typeface="Times New Roman"/>
            </a:endParaRPr>
          </a:p>
        </p:txBody>
      </p:sp>
      <p:grpSp>
        <p:nvGrpSpPr>
          <p:cNvPr id="7" name="object 7">
            <a:extLst>
              <a:ext uri="{C183D7F6-B498-43B3-948B-1728B52AA6E4}">
                <adec:decorative xmlns:adec="http://schemas.microsoft.com/office/drawing/2017/decorative" val="1"/>
              </a:ext>
            </a:extLst>
          </p:cNvPr>
          <p:cNvGrpSpPr/>
          <p:nvPr/>
        </p:nvGrpSpPr>
        <p:grpSpPr>
          <a:xfrm>
            <a:off x="434423" y="4467817"/>
            <a:ext cx="9333230" cy="2131695"/>
            <a:chOff x="434423" y="4467817"/>
            <a:chExt cx="9333230" cy="2131695"/>
          </a:xfrm>
        </p:grpSpPr>
        <p:sp>
          <p:nvSpPr>
            <p:cNvPr id="8" name="object 8"/>
            <p:cNvSpPr/>
            <p:nvPr/>
          </p:nvSpPr>
          <p:spPr>
            <a:xfrm>
              <a:off x="4934809" y="4477979"/>
              <a:ext cx="4822825" cy="1359535"/>
            </a:xfrm>
            <a:custGeom>
              <a:avLst/>
              <a:gdLst/>
              <a:ahLst/>
              <a:cxnLst/>
              <a:rect l="l" t="t" r="r" b="b"/>
              <a:pathLst>
                <a:path w="4822825" h="1359535">
                  <a:moveTo>
                    <a:pt x="0" y="0"/>
                  </a:moveTo>
                  <a:lnTo>
                    <a:pt x="4822341" y="0"/>
                  </a:lnTo>
                  <a:lnTo>
                    <a:pt x="4822341" y="1359497"/>
                  </a:lnTo>
                  <a:lnTo>
                    <a:pt x="0" y="1359497"/>
                  </a:lnTo>
                  <a:lnTo>
                    <a:pt x="0" y="0"/>
                  </a:lnTo>
                  <a:close/>
                </a:path>
              </a:pathLst>
            </a:custGeom>
            <a:ln w="20322">
              <a:solidFill>
                <a:srgbClr val="2F528F"/>
              </a:solidFill>
            </a:ln>
          </p:spPr>
          <p:txBody>
            <a:bodyPr wrap="square" lIns="0" tIns="0" rIns="0" bIns="0" rtlCol="0"/>
            <a:lstStyle/>
            <a:p>
              <a:endParaRPr/>
            </a:p>
          </p:txBody>
        </p:sp>
        <p:sp>
          <p:nvSpPr>
            <p:cNvPr id="9" name="object 9"/>
            <p:cNvSpPr/>
            <p:nvPr/>
          </p:nvSpPr>
          <p:spPr>
            <a:xfrm>
              <a:off x="444584" y="5172134"/>
              <a:ext cx="4333240" cy="1416685"/>
            </a:xfrm>
            <a:custGeom>
              <a:avLst/>
              <a:gdLst/>
              <a:ahLst/>
              <a:cxnLst/>
              <a:rect l="l" t="t" r="r" b="b"/>
              <a:pathLst>
                <a:path w="4333240" h="1416684">
                  <a:moveTo>
                    <a:pt x="0" y="0"/>
                  </a:moveTo>
                  <a:lnTo>
                    <a:pt x="4333045" y="0"/>
                  </a:lnTo>
                  <a:lnTo>
                    <a:pt x="4333045" y="1416606"/>
                  </a:lnTo>
                  <a:lnTo>
                    <a:pt x="0" y="1416606"/>
                  </a:lnTo>
                  <a:lnTo>
                    <a:pt x="0" y="0"/>
                  </a:lnTo>
                  <a:close/>
                </a:path>
              </a:pathLst>
            </a:custGeom>
            <a:ln w="20322">
              <a:solidFill>
                <a:srgbClr val="2F528F"/>
              </a:solidFill>
            </a:ln>
          </p:spPr>
          <p:txBody>
            <a:bodyPr wrap="square" lIns="0" tIns="0" rIns="0" bIns="0" rtlCol="0"/>
            <a:lstStyle/>
            <a:p>
              <a:endParaRPr/>
            </a:p>
          </p:txBody>
        </p:sp>
      </p:grpSp>
      <p:sp>
        <p:nvSpPr>
          <p:cNvPr id="10" name="object 10"/>
          <p:cNvSpPr txBox="1"/>
          <p:nvPr/>
        </p:nvSpPr>
        <p:spPr>
          <a:xfrm>
            <a:off x="1162028" y="4816347"/>
            <a:ext cx="2869565" cy="269240"/>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002060"/>
                </a:solidFill>
                <a:latin typeface="Times New Roman"/>
                <a:cs typeface="Times New Roman"/>
              </a:rPr>
              <a:t>Kentucky,</a:t>
            </a:r>
            <a:r>
              <a:rPr sz="1600" spc="-15" dirty="0">
                <a:solidFill>
                  <a:srgbClr val="002060"/>
                </a:solidFill>
                <a:latin typeface="Times New Roman"/>
                <a:cs typeface="Times New Roman"/>
              </a:rPr>
              <a:t> </a:t>
            </a:r>
            <a:r>
              <a:rPr sz="1600" dirty="0">
                <a:solidFill>
                  <a:srgbClr val="002060"/>
                </a:solidFill>
                <a:latin typeface="Times New Roman"/>
                <a:cs typeface="Times New Roman"/>
              </a:rPr>
              <a:t>2</a:t>
            </a:r>
            <a:r>
              <a:rPr sz="1600" spc="-10" dirty="0">
                <a:solidFill>
                  <a:srgbClr val="002060"/>
                </a:solidFill>
                <a:latin typeface="Times New Roman"/>
                <a:cs typeface="Times New Roman"/>
              </a:rPr>
              <a:t> </a:t>
            </a:r>
            <a:r>
              <a:rPr sz="1600" dirty="0">
                <a:solidFill>
                  <a:srgbClr val="002060"/>
                </a:solidFill>
                <a:latin typeface="Times New Roman"/>
                <a:cs typeface="Times New Roman"/>
              </a:rPr>
              <a:t>year</a:t>
            </a:r>
            <a:r>
              <a:rPr sz="1600" spc="-15" dirty="0">
                <a:solidFill>
                  <a:srgbClr val="002060"/>
                </a:solidFill>
                <a:latin typeface="Times New Roman"/>
                <a:cs typeface="Times New Roman"/>
              </a:rPr>
              <a:t> </a:t>
            </a:r>
            <a:r>
              <a:rPr sz="1600" dirty="0">
                <a:solidFill>
                  <a:srgbClr val="002060"/>
                </a:solidFill>
                <a:latin typeface="Times New Roman"/>
                <a:cs typeface="Times New Roman"/>
              </a:rPr>
              <a:t>recidivism</a:t>
            </a:r>
            <a:r>
              <a:rPr sz="1600" spc="-15" dirty="0">
                <a:solidFill>
                  <a:srgbClr val="002060"/>
                </a:solidFill>
                <a:latin typeface="Times New Roman"/>
                <a:cs typeface="Times New Roman"/>
              </a:rPr>
              <a:t> </a:t>
            </a:r>
            <a:r>
              <a:rPr sz="1600" spc="-10" dirty="0">
                <a:solidFill>
                  <a:srgbClr val="002060"/>
                </a:solidFill>
                <a:latin typeface="Times New Roman"/>
                <a:cs typeface="Times New Roman"/>
              </a:rPr>
              <a:t>model</a:t>
            </a:r>
            <a:endParaRPr sz="1600" dirty="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7622" y="1517903"/>
            <a:ext cx="7342505" cy="467359"/>
          </a:xfrm>
          <a:prstGeom prst="rect">
            <a:avLst/>
          </a:prstGeom>
        </p:spPr>
        <p:txBody>
          <a:bodyPr vert="horz" wrap="square" lIns="0" tIns="12700" rIns="0" bIns="0" rtlCol="0">
            <a:spAutoFit/>
          </a:bodyPr>
          <a:lstStyle/>
          <a:p>
            <a:pPr marL="12700">
              <a:lnSpc>
                <a:spcPct val="100000"/>
              </a:lnSpc>
              <a:spcBef>
                <a:spcPts val="100"/>
              </a:spcBef>
            </a:pPr>
            <a:r>
              <a:rPr sz="2900" dirty="0">
                <a:latin typeface="Times New Roman"/>
                <a:cs typeface="Times New Roman"/>
              </a:rPr>
              <a:t>Preventing</a:t>
            </a:r>
            <a:r>
              <a:rPr sz="2900" spc="-85" dirty="0">
                <a:latin typeface="Times New Roman"/>
                <a:cs typeface="Times New Roman"/>
              </a:rPr>
              <a:t> </a:t>
            </a:r>
            <a:r>
              <a:rPr sz="2900" dirty="0">
                <a:latin typeface="Times New Roman"/>
                <a:cs typeface="Times New Roman"/>
              </a:rPr>
              <a:t>Brain</a:t>
            </a:r>
            <a:r>
              <a:rPr sz="2900" spc="-70" dirty="0">
                <a:latin typeface="Times New Roman"/>
                <a:cs typeface="Times New Roman"/>
              </a:rPr>
              <a:t> </a:t>
            </a:r>
            <a:r>
              <a:rPr sz="2900" dirty="0">
                <a:latin typeface="Times New Roman"/>
                <a:cs typeface="Times New Roman"/>
              </a:rPr>
              <a:t>Damage</a:t>
            </a:r>
            <a:r>
              <a:rPr sz="2900" spc="-65" dirty="0">
                <a:latin typeface="Times New Roman"/>
                <a:cs typeface="Times New Roman"/>
              </a:rPr>
              <a:t> </a:t>
            </a:r>
            <a:r>
              <a:rPr sz="2900" dirty="0">
                <a:latin typeface="Times New Roman"/>
                <a:cs typeface="Times New Roman"/>
              </a:rPr>
              <a:t>in</a:t>
            </a:r>
            <a:r>
              <a:rPr sz="2900" spc="-75" dirty="0">
                <a:latin typeface="Times New Roman"/>
                <a:cs typeface="Times New Roman"/>
              </a:rPr>
              <a:t> </a:t>
            </a:r>
            <a:r>
              <a:rPr sz="2900" dirty="0">
                <a:latin typeface="Times New Roman"/>
                <a:cs typeface="Times New Roman"/>
              </a:rPr>
              <a:t>Critically</a:t>
            </a:r>
            <a:r>
              <a:rPr sz="2900" spc="-70" dirty="0">
                <a:latin typeface="Times New Roman"/>
                <a:cs typeface="Times New Roman"/>
              </a:rPr>
              <a:t> </a:t>
            </a:r>
            <a:r>
              <a:rPr sz="2900" dirty="0">
                <a:latin typeface="Times New Roman"/>
                <a:cs typeface="Times New Roman"/>
              </a:rPr>
              <a:t>Ill</a:t>
            </a:r>
            <a:r>
              <a:rPr sz="2900" spc="-65" dirty="0">
                <a:latin typeface="Times New Roman"/>
                <a:cs typeface="Times New Roman"/>
              </a:rPr>
              <a:t> </a:t>
            </a:r>
            <a:r>
              <a:rPr sz="2900" spc="-10" dirty="0">
                <a:latin typeface="Times New Roman"/>
                <a:cs typeface="Times New Roman"/>
              </a:rPr>
              <a:t>Patients</a:t>
            </a:r>
            <a:endParaRPr sz="2900" dirty="0">
              <a:latin typeface="Times New Roman"/>
              <a:cs typeface="Times New Roman"/>
            </a:endParaRPr>
          </a:p>
        </p:txBody>
      </p:sp>
      <p:sp>
        <p:nvSpPr>
          <p:cNvPr id="17" name="object 17"/>
          <p:cNvSpPr txBox="1"/>
          <p:nvPr/>
        </p:nvSpPr>
        <p:spPr>
          <a:xfrm>
            <a:off x="4933198" y="2039620"/>
            <a:ext cx="450151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with</a:t>
            </a:r>
            <a:r>
              <a:rPr sz="1600" spc="-10" dirty="0">
                <a:latin typeface="Times New Roman"/>
                <a:cs typeface="Times New Roman"/>
              </a:rPr>
              <a:t> </a:t>
            </a:r>
            <a:r>
              <a:rPr sz="1600" dirty="0">
                <a:latin typeface="Times New Roman"/>
                <a:cs typeface="Times New Roman"/>
              </a:rPr>
              <a:t>Berk</a:t>
            </a:r>
            <a:r>
              <a:rPr sz="1600" spc="-5" dirty="0">
                <a:latin typeface="Times New Roman"/>
                <a:cs typeface="Times New Roman"/>
              </a:rPr>
              <a:t> </a:t>
            </a:r>
            <a:r>
              <a:rPr sz="1600" dirty="0">
                <a:latin typeface="Times New Roman"/>
                <a:cs typeface="Times New Roman"/>
              </a:rPr>
              <a:t>Ustun,</a:t>
            </a:r>
            <a:r>
              <a:rPr sz="1600" spc="-100" dirty="0">
                <a:latin typeface="Times New Roman"/>
                <a:cs typeface="Times New Roman"/>
              </a:rPr>
              <a:t> </a:t>
            </a:r>
            <a:r>
              <a:rPr sz="1600" dirty="0">
                <a:latin typeface="Times New Roman"/>
                <a:cs typeface="Times New Roman"/>
              </a:rPr>
              <a:t>Aaron</a:t>
            </a:r>
            <a:r>
              <a:rPr sz="1600" spc="-5" dirty="0">
                <a:latin typeface="Times New Roman"/>
                <a:cs typeface="Times New Roman"/>
              </a:rPr>
              <a:t> </a:t>
            </a:r>
            <a:r>
              <a:rPr sz="1600" dirty="0">
                <a:latin typeface="Times New Roman"/>
                <a:cs typeface="Times New Roman"/>
              </a:rPr>
              <a:t>Struck,</a:t>
            </a:r>
            <a:r>
              <a:rPr sz="1600" spc="-10" dirty="0">
                <a:latin typeface="Times New Roman"/>
                <a:cs typeface="Times New Roman"/>
              </a:rPr>
              <a:t> </a:t>
            </a:r>
            <a:r>
              <a:rPr sz="1600" dirty="0">
                <a:latin typeface="Times New Roman"/>
                <a:cs typeface="Times New Roman"/>
              </a:rPr>
              <a:t>and</a:t>
            </a:r>
            <a:r>
              <a:rPr sz="1600" spc="-5" dirty="0">
                <a:latin typeface="Times New Roman"/>
                <a:cs typeface="Times New Roman"/>
              </a:rPr>
              <a:t> </a:t>
            </a:r>
            <a:r>
              <a:rPr sz="1600" dirty="0">
                <a:latin typeface="Times New Roman"/>
                <a:cs typeface="Times New Roman"/>
              </a:rPr>
              <a:t>Brandon</a:t>
            </a:r>
            <a:r>
              <a:rPr sz="1600" spc="-35" dirty="0">
                <a:latin typeface="Times New Roman"/>
                <a:cs typeface="Times New Roman"/>
              </a:rPr>
              <a:t> </a:t>
            </a:r>
            <a:r>
              <a:rPr sz="1600" spc="-10" dirty="0">
                <a:latin typeface="Times New Roman"/>
                <a:cs typeface="Times New Roman"/>
              </a:rPr>
              <a:t>Westover</a:t>
            </a:r>
            <a:endParaRPr sz="1600">
              <a:latin typeface="Times New Roman"/>
              <a:cs typeface="Times New Roman"/>
            </a:endParaRPr>
          </a:p>
        </p:txBody>
      </p:sp>
      <p:sp>
        <p:nvSpPr>
          <p:cNvPr id="15" name="object 15"/>
          <p:cNvSpPr txBox="1"/>
          <p:nvPr/>
        </p:nvSpPr>
        <p:spPr>
          <a:xfrm>
            <a:off x="5922554" y="2450084"/>
            <a:ext cx="2813685" cy="1275080"/>
          </a:xfrm>
          <a:prstGeom prst="rect">
            <a:avLst/>
          </a:prstGeom>
        </p:spPr>
        <p:txBody>
          <a:bodyPr vert="horz" wrap="square" lIns="0" tIns="12700" rIns="0" bIns="0" rtlCol="0">
            <a:spAutoFit/>
          </a:bodyPr>
          <a:lstStyle/>
          <a:p>
            <a:pPr marL="240665" indent="-227965">
              <a:lnSpc>
                <a:spcPts val="2125"/>
              </a:lnSpc>
              <a:spcBef>
                <a:spcPts val="100"/>
              </a:spcBef>
              <a:buFont typeface="Arial"/>
              <a:buChar char="•"/>
              <a:tabLst>
                <a:tab pos="240665" algn="l"/>
                <a:tab pos="241300" algn="l"/>
              </a:tabLst>
            </a:pPr>
            <a:r>
              <a:rPr sz="1800" spc="-10" dirty="0">
                <a:solidFill>
                  <a:srgbClr val="C00000"/>
                </a:solidFill>
                <a:latin typeface="Times New Roman"/>
                <a:cs typeface="Times New Roman"/>
              </a:rPr>
              <a:t>Seizure</a:t>
            </a:r>
            <a:r>
              <a:rPr sz="1800" spc="-75" dirty="0">
                <a:solidFill>
                  <a:srgbClr val="C00000"/>
                </a:solidFill>
                <a:latin typeface="Times New Roman"/>
                <a:cs typeface="Times New Roman"/>
              </a:rPr>
              <a:t> </a:t>
            </a:r>
            <a:r>
              <a:rPr sz="1800" dirty="0">
                <a:solidFill>
                  <a:srgbClr val="C00000"/>
                </a:solidFill>
                <a:latin typeface="Times New Roman"/>
                <a:cs typeface="Times New Roman"/>
              </a:rPr>
              <a:t>are</a:t>
            </a:r>
            <a:r>
              <a:rPr sz="1800" spc="-75" dirty="0">
                <a:solidFill>
                  <a:srgbClr val="C00000"/>
                </a:solidFill>
                <a:latin typeface="Times New Roman"/>
                <a:cs typeface="Times New Roman"/>
              </a:rPr>
              <a:t> </a:t>
            </a:r>
            <a:r>
              <a:rPr sz="1800" spc="-10" dirty="0">
                <a:solidFill>
                  <a:srgbClr val="C00000"/>
                </a:solidFill>
                <a:latin typeface="Times New Roman"/>
                <a:cs typeface="Times New Roman"/>
              </a:rPr>
              <a:t>common</a:t>
            </a:r>
            <a:r>
              <a:rPr sz="1800" spc="-75" dirty="0">
                <a:solidFill>
                  <a:srgbClr val="C00000"/>
                </a:solidFill>
                <a:latin typeface="Times New Roman"/>
                <a:cs typeface="Times New Roman"/>
              </a:rPr>
              <a:t> </a:t>
            </a:r>
            <a:r>
              <a:rPr sz="1800" spc="-20" dirty="0">
                <a:solidFill>
                  <a:srgbClr val="C00000"/>
                </a:solidFill>
                <a:latin typeface="Times New Roman"/>
                <a:cs typeface="Times New Roman"/>
              </a:rPr>
              <a:t>(20%)</a:t>
            </a:r>
            <a:endParaRPr sz="1800">
              <a:latin typeface="Times New Roman"/>
              <a:cs typeface="Times New Roman"/>
            </a:endParaRPr>
          </a:p>
          <a:p>
            <a:pPr marL="240665" indent="-227965">
              <a:lnSpc>
                <a:spcPts val="2125"/>
              </a:lnSpc>
              <a:buFont typeface="Arial"/>
              <a:buChar char="•"/>
              <a:tabLst>
                <a:tab pos="240665" algn="l"/>
                <a:tab pos="241300" algn="l"/>
              </a:tabLst>
            </a:pPr>
            <a:r>
              <a:rPr sz="1800" spc="-40" dirty="0">
                <a:solidFill>
                  <a:srgbClr val="C00000"/>
                </a:solidFill>
                <a:latin typeface="Times New Roman"/>
                <a:cs typeface="Times New Roman"/>
              </a:rPr>
              <a:t>Seizure</a:t>
            </a:r>
            <a:r>
              <a:rPr sz="1800" spc="-40" dirty="0">
                <a:solidFill>
                  <a:srgbClr val="C00000"/>
                </a:solidFill>
                <a:latin typeface="Wingdings"/>
                <a:cs typeface="Wingdings"/>
              </a:rPr>
              <a:t></a:t>
            </a:r>
            <a:r>
              <a:rPr sz="1800" spc="-65" dirty="0">
                <a:solidFill>
                  <a:srgbClr val="C00000"/>
                </a:solidFill>
                <a:latin typeface="Times New Roman"/>
                <a:cs typeface="Times New Roman"/>
              </a:rPr>
              <a:t> </a:t>
            </a:r>
            <a:r>
              <a:rPr sz="1800" spc="-10" dirty="0">
                <a:solidFill>
                  <a:srgbClr val="C00000"/>
                </a:solidFill>
                <a:latin typeface="Times New Roman"/>
                <a:cs typeface="Times New Roman"/>
              </a:rPr>
              <a:t>Brain</a:t>
            </a:r>
            <a:r>
              <a:rPr sz="1800" spc="-45" dirty="0">
                <a:solidFill>
                  <a:srgbClr val="C00000"/>
                </a:solidFill>
                <a:latin typeface="Times New Roman"/>
                <a:cs typeface="Times New Roman"/>
              </a:rPr>
              <a:t> </a:t>
            </a:r>
            <a:r>
              <a:rPr sz="1800" spc="-10" dirty="0">
                <a:solidFill>
                  <a:srgbClr val="C00000"/>
                </a:solidFill>
                <a:latin typeface="Times New Roman"/>
                <a:cs typeface="Times New Roman"/>
              </a:rPr>
              <a:t>Damage</a:t>
            </a:r>
            <a:endParaRPr sz="1800">
              <a:latin typeface="Times New Roman"/>
              <a:cs typeface="Times New Roman"/>
            </a:endParaRPr>
          </a:p>
          <a:p>
            <a:pPr marL="240665" indent="-227965">
              <a:lnSpc>
                <a:spcPct val="100000"/>
              </a:lnSpc>
              <a:spcBef>
                <a:spcPts val="45"/>
              </a:spcBef>
              <a:buFont typeface="Arial"/>
              <a:buChar char="•"/>
              <a:tabLst>
                <a:tab pos="240665" algn="l"/>
                <a:tab pos="241300" algn="l"/>
              </a:tabLst>
            </a:pPr>
            <a:r>
              <a:rPr sz="1800" dirty="0">
                <a:solidFill>
                  <a:srgbClr val="C00000"/>
                </a:solidFill>
                <a:latin typeface="Times New Roman"/>
                <a:cs typeface="Times New Roman"/>
              </a:rPr>
              <a:t>Need</a:t>
            </a:r>
            <a:r>
              <a:rPr sz="1800" spc="-80" dirty="0">
                <a:solidFill>
                  <a:srgbClr val="C00000"/>
                </a:solidFill>
                <a:latin typeface="Times New Roman"/>
                <a:cs typeface="Times New Roman"/>
              </a:rPr>
              <a:t> </a:t>
            </a:r>
            <a:r>
              <a:rPr sz="1800" dirty="0">
                <a:solidFill>
                  <a:srgbClr val="C00000"/>
                </a:solidFill>
                <a:latin typeface="Times New Roman"/>
                <a:cs typeface="Times New Roman"/>
              </a:rPr>
              <a:t>EEG</a:t>
            </a:r>
            <a:r>
              <a:rPr sz="1800" spc="-80" dirty="0">
                <a:solidFill>
                  <a:srgbClr val="C00000"/>
                </a:solidFill>
                <a:latin typeface="Times New Roman"/>
                <a:cs typeface="Times New Roman"/>
              </a:rPr>
              <a:t> </a:t>
            </a:r>
            <a:r>
              <a:rPr sz="1800" dirty="0">
                <a:solidFill>
                  <a:srgbClr val="C00000"/>
                </a:solidFill>
                <a:latin typeface="Times New Roman"/>
                <a:cs typeface="Times New Roman"/>
              </a:rPr>
              <a:t>to</a:t>
            </a:r>
            <a:r>
              <a:rPr sz="1800" spc="-75" dirty="0">
                <a:solidFill>
                  <a:srgbClr val="C00000"/>
                </a:solidFill>
                <a:latin typeface="Times New Roman"/>
                <a:cs typeface="Times New Roman"/>
              </a:rPr>
              <a:t> </a:t>
            </a:r>
            <a:r>
              <a:rPr sz="1800" spc="-10" dirty="0">
                <a:solidFill>
                  <a:srgbClr val="C00000"/>
                </a:solidFill>
                <a:latin typeface="Times New Roman"/>
                <a:cs typeface="Times New Roman"/>
              </a:rPr>
              <a:t>detect</a:t>
            </a:r>
            <a:r>
              <a:rPr sz="1800" spc="-60" dirty="0">
                <a:solidFill>
                  <a:srgbClr val="C00000"/>
                </a:solidFill>
                <a:latin typeface="Times New Roman"/>
                <a:cs typeface="Times New Roman"/>
              </a:rPr>
              <a:t> </a:t>
            </a:r>
            <a:r>
              <a:rPr sz="1800" spc="-10" dirty="0">
                <a:solidFill>
                  <a:srgbClr val="C00000"/>
                </a:solidFill>
                <a:latin typeface="Times New Roman"/>
                <a:cs typeface="Times New Roman"/>
              </a:rPr>
              <a:t>seizures</a:t>
            </a:r>
            <a:endParaRPr sz="1800">
              <a:latin typeface="Times New Roman"/>
              <a:cs typeface="Times New Roman"/>
            </a:endParaRPr>
          </a:p>
          <a:p>
            <a:pPr marL="850900">
              <a:lnSpc>
                <a:spcPct val="100000"/>
              </a:lnSpc>
              <a:spcBef>
                <a:spcPts val="1100"/>
              </a:spcBef>
            </a:pPr>
            <a:r>
              <a:rPr sz="1900" b="1" spc="-10" dirty="0">
                <a:latin typeface="Times New Roman"/>
                <a:cs typeface="Times New Roman"/>
              </a:rPr>
              <a:t>2HELPS2B</a:t>
            </a:r>
            <a:endParaRPr sz="1900">
              <a:latin typeface="Times New Roman"/>
              <a:cs typeface="Times New Roman"/>
            </a:endParaRPr>
          </a:p>
        </p:txBody>
      </p:sp>
      <p:grpSp>
        <p:nvGrpSpPr>
          <p:cNvPr id="3" name="object 3">
            <a:extLst>
              <a:ext uri="{C183D7F6-B498-43B3-948B-1728B52AA6E4}">
                <adec:decorative xmlns:adec="http://schemas.microsoft.com/office/drawing/2017/decorative" val="1"/>
              </a:ext>
            </a:extLst>
          </p:cNvPr>
          <p:cNvGrpSpPr/>
          <p:nvPr/>
        </p:nvGrpSpPr>
        <p:grpSpPr>
          <a:xfrm>
            <a:off x="316623" y="2553792"/>
            <a:ext cx="4672330" cy="2900045"/>
            <a:chOff x="316623" y="2553792"/>
            <a:chExt cx="4672330" cy="2900045"/>
          </a:xfrm>
        </p:grpSpPr>
        <p:pic>
          <p:nvPicPr>
            <p:cNvPr id="4" name="object 4"/>
            <p:cNvPicPr/>
            <p:nvPr/>
          </p:nvPicPr>
          <p:blipFill>
            <a:blip r:embed="rId2" cstate="print"/>
            <a:stretch>
              <a:fillRect/>
            </a:stretch>
          </p:blipFill>
          <p:spPr>
            <a:xfrm>
              <a:off x="316623" y="2555067"/>
              <a:ext cx="2314354" cy="2898693"/>
            </a:xfrm>
            <a:prstGeom prst="rect">
              <a:avLst/>
            </a:prstGeom>
          </p:spPr>
        </p:pic>
        <p:pic>
          <p:nvPicPr>
            <p:cNvPr id="5" name="object 5"/>
            <p:cNvPicPr/>
            <p:nvPr/>
          </p:nvPicPr>
          <p:blipFill>
            <a:blip r:embed="rId3" cstate="print"/>
            <a:stretch>
              <a:fillRect/>
            </a:stretch>
          </p:blipFill>
          <p:spPr>
            <a:xfrm>
              <a:off x="2665849" y="2553792"/>
              <a:ext cx="2174982" cy="2899968"/>
            </a:xfrm>
            <a:prstGeom prst="rect">
              <a:avLst/>
            </a:prstGeom>
          </p:spPr>
        </p:pic>
        <p:sp>
          <p:nvSpPr>
            <p:cNvPr id="6" name="object 6"/>
            <p:cNvSpPr/>
            <p:nvPr/>
          </p:nvSpPr>
          <p:spPr>
            <a:xfrm>
              <a:off x="4666705" y="3143773"/>
              <a:ext cx="316865" cy="384810"/>
            </a:xfrm>
            <a:custGeom>
              <a:avLst/>
              <a:gdLst/>
              <a:ahLst/>
              <a:cxnLst/>
              <a:rect l="l" t="t" r="r" b="b"/>
              <a:pathLst>
                <a:path w="316864" h="384810">
                  <a:moveTo>
                    <a:pt x="225374" y="0"/>
                  </a:moveTo>
                  <a:lnTo>
                    <a:pt x="45694" y="262039"/>
                  </a:lnTo>
                  <a:lnTo>
                    <a:pt x="0" y="230708"/>
                  </a:lnTo>
                  <a:lnTo>
                    <a:pt x="28727" y="384797"/>
                  </a:lnTo>
                  <a:lnTo>
                    <a:pt x="182816" y="356057"/>
                  </a:lnTo>
                  <a:lnTo>
                    <a:pt x="137109" y="324726"/>
                  </a:lnTo>
                  <a:lnTo>
                    <a:pt x="316788" y="62674"/>
                  </a:lnTo>
                  <a:lnTo>
                    <a:pt x="225374" y="0"/>
                  </a:lnTo>
                  <a:close/>
                </a:path>
              </a:pathLst>
            </a:custGeom>
            <a:solidFill>
              <a:srgbClr val="4472C4"/>
            </a:solidFill>
          </p:spPr>
          <p:txBody>
            <a:bodyPr wrap="square" lIns="0" tIns="0" rIns="0" bIns="0" rtlCol="0"/>
            <a:lstStyle/>
            <a:p>
              <a:endParaRPr/>
            </a:p>
          </p:txBody>
        </p:sp>
        <p:sp>
          <p:nvSpPr>
            <p:cNvPr id="7" name="object 7"/>
            <p:cNvSpPr/>
            <p:nvPr/>
          </p:nvSpPr>
          <p:spPr>
            <a:xfrm>
              <a:off x="4666643" y="3143827"/>
              <a:ext cx="316865" cy="385445"/>
            </a:xfrm>
            <a:custGeom>
              <a:avLst/>
              <a:gdLst/>
              <a:ahLst/>
              <a:cxnLst/>
              <a:rect l="l" t="t" r="r" b="b"/>
              <a:pathLst>
                <a:path w="316864" h="385445">
                  <a:moveTo>
                    <a:pt x="316809" y="62639"/>
                  </a:moveTo>
                  <a:lnTo>
                    <a:pt x="137243" y="324926"/>
                  </a:lnTo>
                  <a:lnTo>
                    <a:pt x="182990" y="356245"/>
                  </a:lnTo>
                  <a:lnTo>
                    <a:pt x="28856" y="385101"/>
                  </a:lnTo>
                  <a:lnTo>
                    <a:pt x="0" y="230967"/>
                  </a:lnTo>
                  <a:lnTo>
                    <a:pt x="45747" y="262287"/>
                  </a:lnTo>
                  <a:lnTo>
                    <a:pt x="225313" y="0"/>
                  </a:lnTo>
                  <a:lnTo>
                    <a:pt x="316809" y="62639"/>
                  </a:lnTo>
                  <a:close/>
                </a:path>
              </a:pathLst>
            </a:custGeom>
            <a:ln w="10164">
              <a:solidFill>
                <a:srgbClr val="2F528F"/>
              </a:solidFill>
            </a:ln>
          </p:spPr>
          <p:txBody>
            <a:bodyPr wrap="square" lIns="0" tIns="0" rIns="0" bIns="0" rtlCol="0"/>
            <a:lstStyle/>
            <a:p>
              <a:endParaRPr/>
            </a:p>
          </p:txBody>
        </p:sp>
        <p:sp>
          <p:nvSpPr>
            <p:cNvPr id="8" name="object 8"/>
            <p:cNvSpPr/>
            <p:nvPr/>
          </p:nvSpPr>
          <p:spPr>
            <a:xfrm>
              <a:off x="1438992" y="3132404"/>
              <a:ext cx="283845" cy="412750"/>
            </a:xfrm>
            <a:custGeom>
              <a:avLst/>
              <a:gdLst/>
              <a:ahLst/>
              <a:cxnLst/>
              <a:rect l="l" t="t" r="r" b="b"/>
              <a:pathLst>
                <a:path w="283844" h="412750">
                  <a:moveTo>
                    <a:pt x="100711" y="0"/>
                  </a:moveTo>
                  <a:lnTo>
                    <a:pt x="0" y="46278"/>
                  </a:lnTo>
                  <a:lnTo>
                    <a:pt x="132651" y="334987"/>
                  </a:lnTo>
                  <a:lnTo>
                    <a:pt x="82296" y="358127"/>
                  </a:lnTo>
                  <a:lnTo>
                    <a:pt x="229273" y="412572"/>
                  </a:lnTo>
                  <a:lnTo>
                    <a:pt x="283718" y="265582"/>
                  </a:lnTo>
                  <a:lnTo>
                    <a:pt x="233362" y="288709"/>
                  </a:lnTo>
                  <a:lnTo>
                    <a:pt x="100711" y="0"/>
                  </a:lnTo>
                  <a:close/>
                </a:path>
              </a:pathLst>
            </a:custGeom>
            <a:solidFill>
              <a:srgbClr val="4472C4"/>
            </a:solidFill>
          </p:spPr>
          <p:txBody>
            <a:bodyPr wrap="square" lIns="0" tIns="0" rIns="0" bIns="0" rtlCol="0"/>
            <a:lstStyle/>
            <a:p>
              <a:endParaRPr/>
            </a:p>
          </p:txBody>
        </p:sp>
        <p:sp>
          <p:nvSpPr>
            <p:cNvPr id="9" name="object 9"/>
            <p:cNvSpPr/>
            <p:nvPr/>
          </p:nvSpPr>
          <p:spPr>
            <a:xfrm>
              <a:off x="1439092" y="3132405"/>
              <a:ext cx="283845" cy="412750"/>
            </a:xfrm>
            <a:custGeom>
              <a:avLst/>
              <a:gdLst/>
              <a:ahLst/>
              <a:cxnLst/>
              <a:rect l="l" t="t" r="r" b="b"/>
              <a:pathLst>
                <a:path w="283844" h="412750">
                  <a:moveTo>
                    <a:pt x="100645" y="0"/>
                  </a:moveTo>
                  <a:lnTo>
                    <a:pt x="233301" y="288515"/>
                  </a:lnTo>
                  <a:lnTo>
                    <a:pt x="283624" y="265378"/>
                  </a:lnTo>
                  <a:lnTo>
                    <a:pt x="229254" y="412298"/>
                  </a:lnTo>
                  <a:lnTo>
                    <a:pt x="82334" y="357929"/>
                  </a:lnTo>
                  <a:lnTo>
                    <a:pt x="132656" y="334791"/>
                  </a:lnTo>
                  <a:lnTo>
                    <a:pt x="0" y="46275"/>
                  </a:lnTo>
                  <a:lnTo>
                    <a:pt x="100645" y="0"/>
                  </a:lnTo>
                  <a:close/>
                </a:path>
              </a:pathLst>
            </a:custGeom>
            <a:ln w="10154">
              <a:solidFill>
                <a:srgbClr val="2F528F"/>
              </a:solidFill>
            </a:ln>
          </p:spPr>
          <p:txBody>
            <a:bodyPr wrap="square" lIns="0" tIns="0" rIns="0" bIns="0" rtlCol="0"/>
            <a:lstStyle/>
            <a:p>
              <a:endParaRPr/>
            </a:p>
          </p:txBody>
        </p:sp>
        <p:sp>
          <p:nvSpPr>
            <p:cNvPr id="10" name="object 10"/>
            <p:cNvSpPr/>
            <p:nvPr/>
          </p:nvSpPr>
          <p:spPr>
            <a:xfrm>
              <a:off x="2371873" y="3698577"/>
              <a:ext cx="622935" cy="377190"/>
            </a:xfrm>
            <a:custGeom>
              <a:avLst/>
              <a:gdLst/>
              <a:ahLst/>
              <a:cxnLst/>
              <a:rect l="l" t="t" r="r" b="b"/>
              <a:pathLst>
                <a:path w="622935" h="377189">
                  <a:moveTo>
                    <a:pt x="434213" y="0"/>
                  </a:moveTo>
                  <a:lnTo>
                    <a:pt x="434213" y="94183"/>
                  </a:lnTo>
                  <a:lnTo>
                    <a:pt x="0" y="94183"/>
                  </a:lnTo>
                  <a:lnTo>
                    <a:pt x="0" y="282549"/>
                  </a:lnTo>
                  <a:lnTo>
                    <a:pt x="434213" y="282549"/>
                  </a:lnTo>
                  <a:lnTo>
                    <a:pt x="434213" y="376732"/>
                  </a:lnTo>
                  <a:lnTo>
                    <a:pt x="622579" y="188366"/>
                  </a:lnTo>
                  <a:lnTo>
                    <a:pt x="434213" y="0"/>
                  </a:lnTo>
                  <a:close/>
                </a:path>
              </a:pathLst>
            </a:custGeom>
            <a:solidFill>
              <a:srgbClr val="00B050"/>
            </a:solidFill>
          </p:spPr>
          <p:txBody>
            <a:bodyPr wrap="square" lIns="0" tIns="0" rIns="0" bIns="0" rtlCol="0"/>
            <a:lstStyle/>
            <a:p>
              <a:endParaRPr/>
            </a:p>
          </p:txBody>
        </p:sp>
        <p:sp>
          <p:nvSpPr>
            <p:cNvPr id="11" name="object 11"/>
            <p:cNvSpPr/>
            <p:nvPr/>
          </p:nvSpPr>
          <p:spPr>
            <a:xfrm>
              <a:off x="2371873" y="3698576"/>
              <a:ext cx="622935" cy="377190"/>
            </a:xfrm>
            <a:custGeom>
              <a:avLst/>
              <a:gdLst/>
              <a:ahLst/>
              <a:cxnLst/>
              <a:rect l="l" t="t" r="r" b="b"/>
              <a:pathLst>
                <a:path w="622935" h="377189">
                  <a:moveTo>
                    <a:pt x="0" y="94195"/>
                  </a:moveTo>
                  <a:lnTo>
                    <a:pt x="434266" y="94195"/>
                  </a:lnTo>
                  <a:lnTo>
                    <a:pt x="434266" y="0"/>
                  </a:lnTo>
                  <a:lnTo>
                    <a:pt x="622657" y="188391"/>
                  </a:lnTo>
                  <a:lnTo>
                    <a:pt x="434266" y="376782"/>
                  </a:lnTo>
                  <a:lnTo>
                    <a:pt x="434266" y="282586"/>
                  </a:lnTo>
                  <a:lnTo>
                    <a:pt x="0" y="282586"/>
                  </a:lnTo>
                  <a:lnTo>
                    <a:pt x="0" y="94195"/>
                  </a:lnTo>
                  <a:close/>
                </a:path>
              </a:pathLst>
            </a:custGeom>
            <a:ln w="10161">
              <a:solidFill>
                <a:srgbClr val="FFFFFF"/>
              </a:solidFill>
            </a:ln>
          </p:spPr>
          <p:txBody>
            <a:bodyPr wrap="square" lIns="0" tIns="0" rIns="0" bIns="0" rtlCol="0"/>
            <a:lstStyle/>
            <a:p>
              <a:endParaRPr/>
            </a:p>
          </p:txBody>
        </p:sp>
      </p:grpSp>
      <p:sp>
        <p:nvSpPr>
          <p:cNvPr id="12" name="object 12"/>
          <p:cNvSpPr txBox="1"/>
          <p:nvPr/>
        </p:nvSpPr>
        <p:spPr>
          <a:xfrm>
            <a:off x="312353" y="5654040"/>
            <a:ext cx="2087245" cy="360680"/>
          </a:xfrm>
          <a:prstGeom prst="rect">
            <a:avLst/>
          </a:prstGeom>
        </p:spPr>
        <p:txBody>
          <a:bodyPr vert="horz" wrap="square" lIns="0" tIns="12700" rIns="0" bIns="0" rtlCol="0">
            <a:spAutoFit/>
          </a:bodyPr>
          <a:lstStyle/>
          <a:p>
            <a:pPr marL="12700" marR="5080">
              <a:lnSpc>
                <a:spcPct val="100000"/>
              </a:lnSpc>
              <a:spcBef>
                <a:spcPts val="100"/>
              </a:spcBef>
            </a:pPr>
            <a:r>
              <a:rPr sz="1100" spc="-35" dirty="0">
                <a:latin typeface="Times New Roman"/>
                <a:cs typeface="Times New Roman"/>
              </a:rPr>
              <a:t>CT-</a:t>
            </a:r>
            <a:r>
              <a:rPr sz="1100" dirty="0">
                <a:latin typeface="Times New Roman"/>
                <a:cs typeface="Times New Roman"/>
              </a:rPr>
              <a:t>angiography,</a:t>
            </a:r>
            <a:r>
              <a:rPr sz="1100" spc="-15" dirty="0">
                <a:latin typeface="Times New Roman"/>
                <a:cs typeface="Times New Roman"/>
              </a:rPr>
              <a:t> </a:t>
            </a:r>
            <a:r>
              <a:rPr sz="1100" spc="-10" dirty="0">
                <a:latin typeface="Times New Roman"/>
                <a:cs typeface="Times New Roman"/>
              </a:rPr>
              <a:t>Anterior </a:t>
            </a:r>
            <a:r>
              <a:rPr sz="1100" dirty="0">
                <a:latin typeface="Times New Roman"/>
                <a:cs typeface="Times New Roman"/>
              </a:rPr>
              <a:t>Communicating</a:t>
            </a:r>
            <a:r>
              <a:rPr sz="1100" spc="85" dirty="0">
                <a:latin typeface="Times New Roman"/>
                <a:cs typeface="Times New Roman"/>
              </a:rPr>
              <a:t> </a:t>
            </a:r>
            <a:r>
              <a:rPr sz="1100" dirty="0">
                <a:latin typeface="Times New Roman"/>
                <a:cs typeface="Times New Roman"/>
              </a:rPr>
              <a:t>Saccular </a:t>
            </a:r>
            <a:r>
              <a:rPr sz="1100" spc="-10" dirty="0">
                <a:latin typeface="Times New Roman"/>
                <a:cs typeface="Times New Roman"/>
              </a:rPr>
              <a:t>Aneurysm</a:t>
            </a:r>
            <a:endParaRPr sz="1100">
              <a:latin typeface="Times New Roman"/>
              <a:cs typeface="Times New Roman"/>
            </a:endParaRPr>
          </a:p>
        </p:txBody>
      </p:sp>
      <p:sp>
        <p:nvSpPr>
          <p:cNvPr id="13" name="object 13"/>
          <p:cNvSpPr txBox="1"/>
          <p:nvPr/>
        </p:nvSpPr>
        <p:spPr>
          <a:xfrm>
            <a:off x="2867885" y="5654040"/>
            <a:ext cx="2014220" cy="358140"/>
          </a:xfrm>
          <a:prstGeom prst="rect">
            <a:avLst/>
          </a:prstGeom>
        </p:spPr>
        <p:txBody>
          <a:bodyPr vert="horz" wrap="square" lIns="0" tIns="20320" rIns="0" bIns="0" rtlCol="0">
            <a:spAutoFit/>
          </a:bodyPr>
          <a:lstStyle/>
          <a:p>
            <a:pPr marL="12700" marR="5080">
              <a:lnSpc>
                <a:spcPts val="1300"/>
              </a:lnSpc>
              <a:spcBef>
                <a:spcPts val="160"/>
              </a:spcBef>
            </a:pPr>
            <a:r>
              <a:rPr sz="1100" dirty="0">
                <a:latin typeface="Times New Roman"/>
                <a:cs typeface="Times New Roman"/>
              </a:rPr>
              <a:t>Head</a:t>
            </a:r>
            <a:r>
              <a:rPr sz="1100" spc="50" dirty="0">
                <a:latin typeface="Times New Roman"/>
                <a:cs typeface="Times New Roman"/>
              </a:rPr>
              <a:t> </a:t>
            </a:r>
            <a:r>
              <a:rPr sz="1100" dirty="0">
                <a:latin typeface="Times New Roman"/>
                <a:cs typeface="Times New Roman"/>
              </a:rPr>
              <a:t>CT</a:t>
            </a:r>
            <a:r>
              <a:rPr sz="1100" spc="25" dirty="0">
                <a:latin typeface="Times New Roman"/>
                <a:cs typeface="Times New Roman"/>
              </a:rPr>
              <a:t> </a:t>
            </a:r>
            <a:r>
              <a:rPr sz="1100" dirty="0">
                <a:latin typeface="Times New Roman"/>
                <a:cs typeface="Times New Roman"/>
              </a:rPr>
              <a:t>without</a:t>
            </a:r>
            <a:r>
              <a:rPr sz="1100" spc="40" dirty="0">
                <a:latin typeface="Times New Roman"/>
                <a:cs typeface="Times New Roman"/>
              </a:rPr>
              <a:t> </a:t>
            </a:r>
            <a:r>
              <a:rPr sz="1100" dirty="0">
                <a:latin typeface="Times New Roman"/>
                <a:cs typeface="Times New Roman"/>
              </a:rPr>
              <a:t>contrast</a:t>
            </a:r>
            <a:r>
              <a:rPr sz="1100" spc="45" dirty="0">
                <a:latin typeface="Times New Roman"/>
                <a:cs typeface="Times New Roman"/>
              </a:rPr>
              <a:t> </a:t>
            </a:r>
            <a:r>
              <a:rPr sz="1100" spc="-10" dirty="0">
                <a:latin typeface="Times New Roman"/>
                <a:cs typeface="Times New Roman"/>
              </a:rPr>
              <a:t>showing </a:t>
            </a:r>
            <a:r>
              <a:rPr sz="1100" dirty="0">
                <a:latin typeface="Times New Roman"/>
                <a:cs typeface="Times New Roman"/>
              </a:rPr>
              <a:t>Subarachnoid</a:t>
            </a:r>
            <a:r>
              <a:rPr sz="1100" spc="100" dirty="0">
                <a:latin typeface="Times New Roman"/>
                <a:cs typeface="Times New Roman"/>
              </a:rPr>
              <a:t> </a:t>
            </a:r>
            <a:r>
              <a:rPr sz="1100" spc="-10" dirty="0">
                <a:latin typeface="Times New Roman"/>
                <a:cs typeface="Times New Roman"/>
              </a:rPr>
              <a:t>Hemorrhage</a:t>
            </a:r>
            <a:endParaRPr sz="1100">
              <a:latin typeface="Times New Roman"/>
              <a:cs typeface="Times New Roman"/>
            </a:endParaRPr>
          </a:p>
        </p:txBody>
      </p:sp>
      <p:graphicFrame>
        <p:nvGraphicFramePr>
          <p:cNvPr id="14" name="object 14">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5317869"/>
              </p:ext>
            </p:extLst>
          </p:nvPr>
        </p:nvGraphicFramePr>
        <p:xfrm>
          <a:off x="5207806" y="3694046"/>
          <a:ext cx="4589145" cy="1802765"/>
        </p:xfrm>
        <a:graphic>
          <a:graphicData uri="http://schemas.openxmlformats.org/drawingml/2006/table">
            <a:tbl>
              <a:tblPr firstRow="1" bandRow="1">
                <a:tableStyleId>{2D5ABB26-0587-4C30-8999-92F81FD0307C}</a:tableStyleId>
              </a:tblPr>
              <a:tblGrid>
                <a:gridCol w="3927475">
                  <a:extLst>
                    <a:ext uri="{9D8B030D-6E8A-4147-A177-3AD203B41FA5}">
                      <a16:colId xmlns:a16="http://schemas.microsoft.com/office/drawing/2014/main" val="20000"/>
                    </a:ext>
                  </a:extLst>
                </a:gridCol>
                <a:gridCol w="661670">
                  <a:extLst>
                    <a:ext uri="{9D8B030D-6E8A-4147-A177-3AD203B41FA5}">
                      <a16:colId xmlns:a16="http://schemas.microsoft.com/office/drawing/2014/main" val="20001"/>
                    </a:ext>
                  </a:extLst>
                </a:gridCol>
              </a:tblGrid>
              <a:tr h="1539875">
                <a:tc>
                  <a:txBody>
                    <a:bodyPr/>
                    <a:lstStyle/>
                    <a:p>
                      <a:pPr marL="402590" indent="-301625">
                        <a:lnSpc>
                          <a:spcPct val="100000"/>
                        </a:lnSpc>
                        <a:spcBef>
                          <a:spcPts val="240"/>
                        </a:spcBef>
                        <a:buAutoNum type="arabicPeriod"/>
                        <a:tabLst>
                          <a:tab pos="402590" algn="l"/>
                          <a:tab pos="403225" algn="l"/>
                          <a:tab pos="3450590" algn="l"/>
                        </a:tabLst>
                      </a:pPr>
                      <a:r>
                        <a:rPr sz="1200" spc="-145" dirty="0">
                          <a:latin typeface="Arial"/>
                          <a:cs typeface="Arial"/>
                        </a:rPr>
                        <a:t>Any</a:t>
                      </a:r>
                      <a:r>
                        <a:rPr sz="1200" spc="-40" dirty="0">
                          <a:latin typeface="Arial"/>
                          <a:cs typeface="Arial"/>
                        </a:rPr>
                        <a:t> </a:t>
                      </a:r>
                      <a:r>
                        <a:rPr sz="1200" spc="-150" dirty="0">
                          <a:latin typeface="Arial"/>
                          <a:cs typeface="Arial"/>
                        </a:rPr>
                        <a:t>cEEG</a:t>
                      </a:r>
                      <a:r>
                        <a:rPr sz="1200" spc="-40" dirty="0">
                          <a:latin typeface="Arial"/>
                          <a:cs typeface="Arial"/>
                        </a:rPr>
                        <a:t> </a:t>
                      </a:r>
                      <a:r>
                        <a:rPr sz="1200" spc="-114" dirty="0">
                          <a:latin typeface="Arial"/>
                          <a:cs typeface="Arial"/>
                        </a:rPr>
                        <a:t>Pattern</a:t>
                      </a:r>
                      <a:r>
                        <a:rPr sz="1200" spc="-40" dirty="0">
                          <a:latin typeface="Arial"/>
                          <a:cs typeface="Arial"/>
                        </a:rPr>
                        <a:t> </a:t>
                      </a:r>
                      <a:r>
                        <a:rPr sz="1200" spc="-105" dirty="0">
                          <a:latin typeface="Arial"/>
                          <a:cs typeface="Arial"/>
                        </a:rPr>
                        <a:t>with</a:t>
                      </a:r>
                      <a:r>
                        <a:rPr sz="1200" spc="-40" dirty="0">
                          <a:latin typeface="Arial"/>
                          <a:cs typeface="Arial"/>
                        </a:rPr>
                        <a:t> </a:t>
                      </a:r>
                      <a:r>
                        <a:rPr sz="1200" spc="-130" dirty="0">
                          <a:latin typeface="Arial"/>
                          <a:cs typeface="Arial"/>
                        </a:rPr>
                        <a:t>Frequency</a:t>
                      </a:r>
                      <a:r>
                        <a:rPr sz="1200" spc="-40" dirty="0">
                          <a:latin typeface="Arial"/>
                          <a:cs typeface="Arial"/>
                        </a:rPr>
                        <a:t> </a:t>
                      </a:r>
                      <a:r>
                        <a:rPr sz="1200" b="1" u="heavy" spc="-135" dirty="0">
                          <a:uFill>
                            <a:solidFill>
                              <a:srgbClr val="0070C0"/>
                            </a:solidFill>
                          </a:uFill>
                          <a:latin typeface="Arial"/>
                          <a:cs typeface="Arial"/>
                        </a:rPr>
                        <a:t>2</a:t>
                      </a:r>
                      <a:r>
                        <a:rPr sz="1200" b="1" u="heavy" spc="-40" dirty="0">
                          <a:uFill>
                            <a:solidFill>
                              <a:srgbClr val="0070C0"/>
                            </a:solidFill>
                          </a:uFill>
                          <a:latin typeface="Arial"/>
                          <a:cs typeface="Arial"/>
                        </a:rPr>
                        <a:t> </a:t>
                      </a:r>
                      <a:r>
                        <a:rPr sz="1200" b="1" u="heavy" spc="-25" dirty="0">
                          <a:uFill>
                            <a:solidFill>
                              <a:srgbClr val="0070C0"/>
                            </a:solidFill>
                          </a:uFill>
                          <a:latin typeface="Arial"/>
                          <a:cs typeface="Arial"/>
                        </a:rPr>
                        <a:t>H</a:t>
                      </a:r>
                      <a:r>
                        <a:rPr sz="1200" spc="-25" dirty="0">
                          <a:latin typeface="Arial"/>
                          <a:cs typeface="Arial"/>
                        </a:rPr>
                        <a:t>z</a:t>
                      </a:r>
                      <a:r>
                        <a:rPr sz="1200" dirty="0">
                          <a:latin typeface="Arial"/>
                          <a:cs typeface="Arial"/>
                        </a:rPr>
                        <a:t>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206375" indent="-105410">
                        <a:lnSpc>
                          <a:spcPct val="100000"/>
                        </a:lnSpc>
                        <a:spcBef>
                          <a:spcPts val="570"/>
                        </a:spcBef>
                        <a:buAutoNum type="arabicPeriod"/>
                        <a:tabLst>
                          <a:tab pos="206375" algn="l"/>
                          <a:tab pos="375920" algn="l"/>
                          <a:tab pos="3450590" algn="l"/>
                        </a:tabLst>
                      </a:pPr>
                      <a:r>
                        <a:rPr sz="1200" dirty="0">
                          <a:latin typeface="Arial"/>
                          <a:cs typeface="Arial"/>
                        </a:rPr>
                        <a:t>	</a:t>
                      </a:r>
                      <a:r>
                        <a:rPr sz="1200" u="heavy" spc="-85" dirty="0">
                          <a:uFill>
                            <a:solidFill>
                              <a:srgbClr val="0070C0"/>
                            </a:solidFill>
                          </a:uFill>
                          <a:latin typeface="Times New Roman"/>
                          <a:cs typeface="Times New Roman"/>
                        </a:rPr>
                        <a:t> </a:t>
                      </a:r>
                      <a:r>
                        <a:rPr sz="1200" b="1" u="heavy" spc="-105" dirty="0">
                          <a:uFill>
                            <a:solidFill>
                              <a:srgbClr val="0070C0"/>
                            </a:solidFill>
                          </a:uFill>
                          <a:latin typeface="Arial"/>
                          <a:cs typeface="Arial"/>
                        </a:rPr>
                        <a:t>E</a:t>
                      </a:r>
                      <a:r>
                        <a:rPr sz="1200" spc="-105" dirty="0">
                          <a:latin typeface="Arial"/>
                          <a:cs typeface="Arial"/>
                        </a:rPr>
                        <a:t>pileptiform</a:t>
                      </a:r>
                      <a:r>
                        <a:rPr sz="1200" spc="-35" dirty="0">
                          <a:latin typeface="Arial"/>
                          <a:cs typeface="Arial"/>
                        </a:rPr>
                        <a:t> </a:t>
                      </a:r>
                      <a:r>
                        <a:rPr sz="1200" dirty="0">
                          <a:latin typeface="Arial"/>
                          <a:cs typeface="Arial"/>
                        </a:rPr>
                        <a:t>Discharges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402590" indent="-301625">
                        <a:lnSpc>
                          <a:spcPct val="100000"/>
                        </a:lnSpc>
                        <a:spcBef>
                          <a:spcPts val="570"/>
                        </a:spcBef>
                        <a:buAutoNum type="arabicPeriod"/>
                        <a:tabLst>
                          <a:tab pos="402590" algn="l"/>
                          <a:tab pos="403225" algn="l"/>
                          <a:tab pos="3450590" algn="l"/>
                        </a:tabLst>
                      </a:pPr>
                      <a:r>
                        <a:rPr sz="1200" spc="-114" dirty="0">
                          <a:latin typeface="Arial"/>
                          <a:cs typeface="Arial"/>
                        </a:rPr>
                        <a:t>Patterns</a:t>
                      </a:r>
                      <a:r>
                        <a:rPr sz="1200" spc="-35" dirty="0">
                          <a:latin typeface="Arial"/>
                          <a:cs typeface="Arial"/>
                        </a:rPr>
                        <a:t> </a:t>
                      </a:r>
                      <a:r>
                        <a:rPr sz="1200" spc="-110" dirty="0">
                          <a:latin typeface="Arial"/>
                          <a:cs typeface="Arial"/>
                        </a:rPr>
                        <a:t>include</a:t>
                      </a:r>
                      <a:r>
                        <a:rPr sz="1200" spc="-30" dirty="0">
                          <a:latin typeface="Arial"/>
                          <a:cs typeface="Arial"/>
                        </a:rPr>
                        <a:t> </a:t>
                      </a:r>
                      <a:r>
                        <a:rPr sz="1200" spc="-135" dirty="0">
                          <a:latin typeface="Arial"/>
                          <a:cs typeface="Arial"/>
                        </a:rPr>
                        <a:t>[</a:t>
                      </a:r>
                      <a:r>
                        <a:rPr sz="1200" b="1" spc="-135" dirty="0">
                          <a:latin typeface="Arial"/>
                          <a:cs typeface="Arial"/>
                        </a:rPr>
                        <a:t>L</a:t>
                      </a:r>
                      <a:r>
                        <a:rPr sz="1200" spc="-135" dirty="0">
                          <a:latin typeface="Arial"/>
                          <a:cs typeface="Arial"/>
                        </a:rPr>
                        <a:t>PD,</a:t>
                      </a:r>
                      <a:r>
                        <a:rPr sz="1200" spc="-30" dirty="0">
                          <a:latin typeface="Arial"/>
                          <a:cs typeface="Arial"/>
                        </a:rPr>
                        <a:t> </a:t>
                      </a:r>
                      <a:r>
                        <a:rPr sz="1200" spc="-145" dirty="0">
                          <a:latin typeface="Arial"/>
                          <a:cs typeface="Arial"/>
                        </a:rPr>
                        <a:t>LRDA,</a:t>
                      </a:r>
                      <a:r>
                        <a:rPr sz="1200" spc="-35" dirty="0">
                          <a:latin typeface="Arial"/>
                          <a:cs typeface="Arial"/>
                        </a:rPr>
                        <a:t> </a:t>
                      </a:r>
                      <a:r>
                        <a:rPr sz="1200" spc="-10" dirty="0">
                          <a:latin typeface="Arial"/>
                          <a:cs typeface="Arial"/>
                        </a:rPr>
                        <a:t>BIPD]</a:t>
                      </a:r>
                      <a:r>
                        <a:rPr sz="1200" dirty="0">
                          <a:latin typeface="Arial"/>
                          <a:cs typeface="Arial"/>
                        </a:rPr>
                        <a:t>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206375" indent="-105410">
                        <a:lnSpc>
                          <a:spcPct val="100000"/>
                        </a:lnSpc>
                        <a:spcBef>
                          <a:spcPts val="570"/>
                        </a:spcBef>
                        <a:buAutoNum type="arabicPeriod"/>
                        <a:tabLst>
                          <a:tab pos="206375" algn="l"/>
                          <a:tab pos="375920" algn="l"/>
                          <a:tab pos="3450590" algn="l"/>
                        </a:tabLst>
                      </a:pPr>
                      <a:r>
                        <a:rPr sz="1200" dirty="0">
                          <a:latin typeface="Arial"/>
                          <a:cs typeface="Arial"/>
                        </a:rPr>
                        <a:t>	</a:t>
                      </a:r>
                      <a:r>
                        <a:rPr sz="1200" u="heavy" spc="-80" dirty="0">
                          <a:uFill>
                            <a:solidFill>
                              <a:srgbClr val="0070C0"/>
                            </a:solidFill>
                          </a:uFill>
                          <a:latin typeface="Times New Roman"/>
                          <a:cs typeface="Times New Roman"/>
                        </a:rPr>
                        <a:t> </a:t>
                      </a:r>
                      <a:r>
                        <a:rPr sz="1200" b="1" u="heavy" spc="-110" dirty="0">
                          <a:uFill>
                            <a:solidFill>
                              <a:srgbClr val="0070C0"/>
                            </a:solidFill>
                          </a:uFill>
                          <a:latin typeface="Arial"/>
                          <a:cs typeface="Arial"/>
                        </a:rPr>
                        <a:t>P</a:t>
                      </a:r>
                      <a:r>
                        <a:rPr sz="1200" spc="-110" dirty="0">
                          <a:latin typeface="Arial"/>
                          <a:cs typeface="Arial"/>
                        </a:rPr>
                        <a:t>atterns</a:t>
                      </a:r>
                      <a:r>
                        <a:rPr sz="1200" spc="-35" dirty="0">
                          <a:latin typeface="Arial"/>
                          <a:cs typeface="Arial"/>
                        </a:rPr>
                        <a:t> </a:t>
                      </a:r>
                      <a:r>
                        <a:rPr sz="1200" spc="-130" dirty="0">
                          <a:latin typeface="Arial"/>
                          <a:cs typeface="Arial"/>
                        </a:rPr>
                        <a:t>Superimposed</a:t>
                      </a:r>
                      <a:r>
                        <a:rPr sz="1200" spc="-35" dirty="0">
                          <a:latin typeface="Arial"/>
                          <a:cs typeface="Arial"/>
                        </a:rPr>
                        <a:t> </a:t>
                      </a:r>
                      <a:r>
                        <a:rPr sz="1200" spc="-105" dirty="0">
                          <a:latin typeface="Arial"/>
                          <a:cs typeface="Arial"/>
                        </a:rPr>
                        <a:t>with</a:t>
                      </a:r>
                      <a:r>
                        <a:rPr sz="1200" spc="-35" dirty="0">
                          <a:latin typeface="Arial"/>
                          <a:cs typeface="Arial"/>
                        </a:rPr>
                        <a:t> </a:t>
                      </a:r>
                      <a:r>
                        <a:rPr sz="1200" spc="-125" dirty="0">
                          <a:latin typeface="Arial"/>
                          <a:cs typeface="Arial"/>
                        </a:rPr>
                        <a:t>Fast</a:t>
                      </a:r>
                      <a:r>
                        <a:rPr sz="1200" spc="-35" dirty="0">
                          <a:latin typeface="Arial"/>
                          <a:cs typeface="Arial"/>
                        </a:rPr>
                        <a:t> </a:t>
                      </a:r>
                      <a:r>
                        <a:rPr sz="1200" spc="-110" dirty="0">
                          <a:latin typeface="Arial"/>
                          <a:cs typeface="Arial"/>
                        </a:rPr>
                        <a:t>or</a:t>
                      </a:r>
                      <a:r>
                        <a:rPr sz="1200" spc="-30" dirty="0">
                          <a:latin typeface="Arial"/>
                          <a:cs typeface="Arial"/>
                        </a:rPr>
                        <a:t> </a:t>
                      </a:r>
                      <a:r>
                        <a:rPr sz="1200" spc="-120" dirty="0">
                          <a:latin typeface="Arial"/>
                          <a:cs typeface="Arial"/>
                        </a:rPr>
                        <a:t>Sharp</a:t>
                      </a:r>
                      <a:r>
                        <a:rPr sz="1200" spc="-35" dirty="0">
                          <a:latin typeface="Arial"/>
                          <a:cs typeface="Arial"/>
                        </a:rPr>
                        <a:t> </a:t>
                      </a:r>
                      <a:r>
                        <a:rPr sz="1200" dirty="0">
                          <a:latin typeface="Arial"/>
                          <a:cs typeface="Arial"/>
                        </a:rPr>
                        <a:t>Activity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402590" indent="-301625">
                        <a:lnSpc>
                          <a:spcPct val="100000"/>
                        </a:lnSpc>
                        <a:spcBef>
                          <a:spcPts val="570"/>
                        </a:spcBef>
                        <a:buAutoNum type="arabicPeriod"/>
                        <a:tabLst>
                          <a:tab pos="402590" algn="l"/>
                          <a:tab pos="403225" algn="l"/>
                          <a:tab pos="3450590" algn="l"/>
                        </a:tabLst>
                      </a:pPr>
                      <a:r>
                        <a:rPr sz="1200" spc="-100" dirty="0">
                          <a:latin typeface="Arial"/>
                          <a:cs typeface="Arial"/>
                        </a:rPr>
                        <a:t>Prior</a:t>
                      </a:r>
                      <a:r>
                        <a:rPr sz="1200" spc="-170" dirty="0">
                          <a:latin typeface="Arial"/>
                          <a:cs typeface="Arial"/>
                        </a:rPr>
                        <a:t> </a:t>
                      </a:r>
                      <a:r>
                        <a:rPr sz="1200" u="heavy" spc="-175" dirty="0">
                          <a:uFill>
                            <a:solidFill>
                              <a:srgbClr val="0070C0"/>
                            </a:solidFill>
                          </a:uFill>
                          <a:latin typeface="Times New Roman"/>
                          <a:cs typeface="Times New Roman"/>
                        </a:rPr>
                        <a:t> </a:t>
                      </a:r>
                      <a:r>
                        <a:rPr sz="1200" b="1" u="heavy" spc="-10" dirty="0">
                          <a:uFill>
                            <a:solidFill>
                              <a:srgbClr val="0070C0"/>
                            </a:solidFill>
                          </a:uFill>
                          <a:latin typeface="Arial"/>
                          <a:cs typeface="Arial"/>
                        </a:rPr>
                        <a:t>S</a:t>
                      </a:r>
                      <a:r>
                        <a:rPr sz="1200" spc="-10" dirty="0">
                          <a:latin typeface="Arial"/>
                          <a:cs typeface="Arial"/>
                        </a:rPr>
                        <a:t>eizure</a:t>
                      </a:r>
                      <a:r>
                        <a:rPr sz="1200" dirty="0">
                          <a:latin typeface="Arial"/>
                          <a:cs typeface="Arial"/>
                        </a:rPr>
                        <a:t>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206375" indent="-105410">
                        <a:lnSpc>
                          <a:spcPct val="100000"/>
                        </a:lnSpc>
                        <a:spcBef>
                          <a:spcPts val="570"/>
                        </a:spcBef>
                        <a:buAutoNum type="arabicPeriod"/>
                        <a:tabLst>
                          <a:tab pos="206375" algn="l"/>
                          <a:tab pos="375920" algn="l"/>
                          <a:tab pos="3361054" algn="l"/>
                        </a:tabLst>
                      </a:pPr>
                      <a:r>
                        <a:rPr sz="1200" dirty="0">
                          <a:latin typeface="Arial"/>
                          <a:cs typeface="Arial"/>
                        </a:rPr>
                        <a:t>	</a:t>
                      </a:r>
                      <a:r>
                        <a:rPr sz="1200" u="heavy" spc="-80" dirty="0">
                          <a:uFill>
                            <a:solidFill>
                              <a:srgbClr val="0070C0"/>
                            </a:solidFill>
                          </a:uFill>
                          <a:latin typeface="Times New Roman"/>
                          <a:cs typeface="Times New Roman"/>
                        </a:rPr>
                        <a:t> </a:t>
                      </a:r>
                      <a:r>
                        <a:rPr sz="1200" b="1" u="heavy" spc="-100" dirty="0">
                          <a:uFill>
                            <a:solidFill>
                              <a:srgbClr val="0070C0"/>
                            </a:solidFill>
                          </a:uFill>
                          <a:latin typeface="Arial"/>
                          <a:cs typeface="Arial"/>
                        </a:rPr>
                        <a:t>B</a:t>
                      </a:r>
                      <a:r>
                        <a:rPr sz="1200" spc="-100" dirty="0">
                          <a:latin typeface="Arial"/>
                          <a:cs typeface="Arial"/>
                        </a:rPr>
                        <a:t>rief</a:t>
                      </a:r>
                      <a:r>
                        <a:rPr sz="1200" spc="-30" dirty="0">
                          <a:latin typeface="Arial"/>
                          <a:cs typeface="Arial"/>
                        </a:rPr>
                        <a:t> </a:t>
                      </a:r>
                      <a:r>
                        <a:rPr sz="1200" spc="-130" dirty="0">
                          <a:latin typeface="Arial"/>
                          <a:cs typeface="Arial"/>
                        </a:rPr>
                        <a:t>Rhythmic</a:t>
                      </a:r>
                      <a:r>
                        <a:rPr sz="1200" spc="-35" dirty="0">
                          <a:latin typeface="Arial"/>
                          <a:cs typeface="Arial"/>
                        </a:rPr>
                        <a:t> </a:t>
                      </a:r>
                      <a:r>
                        <a:rPr sz="1200" dirty="0">
                          <a:latin typeface="Arial"/>
                          <a:cs typeface="Arial"/>
                        </a:rPr>
                        <a:t>Discharges	</a:t>
                      </a:r>
                      <a:r>
                        <a:rPr sz="1200" u="heavy" spc="-85" dirty="0">
                          <a:uFill>
                            <a:solidFill>
                              <a:srgbClr val="0070C0"/>
                            </a:solidFill>
                          </a:uFill>
                          <a:latin typeface="Times New Roman"/>
                          <a:cs typeface="Times New Roman"/>
                        </a:rPr>
                        <a:t> </a:t>
                      </a:r>
                      <a:r>
                        <a:rPr sz="1200" b="1" u="heavy" spc="-135" dirty="0">
                          <a:uFill>
                            <a:solidFill>
                              <a:srgbClr val="0070C0"/>
                            </a:solidFill>
                          </a:uFill>
                          <a:latin typeface="Arial"/>
                          <a:cs typeface="Arial"/>
                        </a:rPr>
                        <a:t>2</a:t>
                      </a:r>
                      <a:r>
                        <a:rPr sz="1200" b="1" spc="-60" dirty="0">
                          <a:latin typeface="Arial"/>
                          <a:cs typeface="Arial"/>
                        </a:rPr>
                        <a:t> </a:t>
                      </a:r>
                      <a:r>
                        <a:rPr sz="1200" dirty="0">
                          <a:latin typeface="Arial"/>
                          <a:cs typeface="Arial"/>
                        </a:rPr>
                        <a:t>points</a:t>
                      </a:r>
                      <a:endParaRPr sz="1200">
                        <a:latin typeface="Arial"/>
                        <a:cs typeface="Arial"/>
                      </a:endParaRPr>
                    </a:p>
                  </a:txBody>
                  <a:tcPr marL="0" marR="0" marT="30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01600" algn="r">
                        <a:lnSpc>
                          <a:spcPct val="100000"/>
                        </a:lnSpc>
                        <a:spcBef>
                          <a:spcPts val="190"/>
                        </a:spcBef>
                      </a:pPr>
                      <a:r>
                        <a:rPr sz="1250" i="1" spc="-25"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txBody>
                  <a:tcPr marL="0" marR="0" marT="241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262890">
                <a:tc>
                  <a:txBody>
                    <a:bodyPr/>
                    <a:lstStyle/>
                    <a:p>
                      <a:pPr marR="93980" algn="r">
                        <a:lnSpc>
                          <a:spcPct val="100000"/>
                        </a:lnSpc>
                        <a:spcBef>
                          <a:spcPts val="240"/>
                        </a:spcBef>
                      </a:pPr>
                      <a:r>
                        <a:rPr sz="1200" b="1" spc="-10" dirty="0">
                          <a:latin typeface="Arial"/>
                          <a:cs typeface="Arial"/>
                        </a:rPr>
                        <a:t>SCORE</a:t>
                      </a:r>
                      <a:endParaRPr sz="1200">
                        <a:latin typeface="Arial"/>
                        <a:cs typeface="Arial"/>
                      </a:endParaRPr>
                    </a:p>
                  </a:txBody>
                  <a:tcPr marL="0" marR="0" marT="30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1600">
                        <a:lnSpc>
                          <a:spcPct val="100000"/>
                        </a:lnSpc>
                        <a:spcBef>
                          <a:spcPts val="190"/>
                        </a:spcBef>
                        <a:tabLst>
                          <a:tab pos="373380" algn="l"/>
                        </a:tabLst>
                      </a:pPr>
                      <a:r>
                        <a:rPr sz="1250" spc="-50" dirty="0">
                          <a:latin typeface="Verdana"/>
                          <a:cs typeface="Verdana"/>
                        </a:rPr>
                        <a:t>=</a:t>
                      </a:r>
                      <a:r>
                        <a:rPr sz="1250" dirty="0">
                          <a:latin typeface="Verdana"/>
                          <a:cs typeface="Verdana"/>
                        </a:rPr>
                        <a:t>	</a:t>
                      </a:r>
                      <a:r>
                        <a:rPr sz="1250" i="1" spc="-545" dirty="0">
                          <a:latin typeface="Rockwell"/>
                          <a:cs typeface="Rockwell"/>
                        </a:rPr>
                        <a:t>···</a:t>
                      </a:r>
                      <a:r>
                        <a:rPr sz="1250" i="1" dirty="0">
                          <a:latin typeface="Rockwell"/>
                          <a:cs typeface="Rockwell"/>
                        </a:rPr>
                        <a:t> </a:t>
                      </a:r>
                      <a:endParaRPr sz="1250" dirty="0">
                        <a:latin typeface="Rockwell"/>
                        <a:cs typeface="Rockwell"/>
                      </a:endParaRPr>
                    </a:p>
                  </a:txBody>
                  <a:tcPr marL="0" marR="0" marT="241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bl>
          </a:graphicData>
        </a:graphic>
      </p:graphicFrame>
      <p:graphicFrame>
        <p:nvGraphicFramePr>
          <p:cNvPr id="16" name="object 16">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8269470"/>
              </p:ext>
            </p:extLst>
          </p:nvPr>
        </p:nvGraphicFramePr>
        <p:xfrm>
          <a:off x="5257827" y="5611039"/>
          <a:ext cx="4476745" cy="496570"/>
        </p:xfrm>
        <a:graphic>
          <a:graphicData uri="http://schemas.openxmlformats.org/drawingml/2006/table">
            <a:tbl>
              <a:tblPr firstRow="1" bandRow="1">
                <a:tableStyleId>{2D5ABB26-0587-4C30-8999-92F81FD0307C}</a:tableStyleId>
              </a:tblPr>
              <a:tblGrid>
                <a:gridCol w="645795">
                  <a:extLst>
                    <a:ext uri="{9D8B030D-6E8A-4147-A177-3AD203B41FA5}">
                      <a16:colId xmlns:a16="http://schemas.microsoft.com/office/drawing/2014/main" val="20000"/>
                    </a:ext>
                  </a:extLst>
                </a:gridCol>
                <a:gridCol w="492124">
                  <a:extLst>
                    <a:ext uri="{9D8B030D-6E8A-4147-A177-3AD203B41FA5}">
                      <a16:colId xmlns:a16="http://schemas.microsoft.com/office/drawing/2014/main" val="20001"/>
                    </a:ext>
                  </a:extLst>
                </a:gridCol>
                <a:gridCol w="556894">
                  <a:extLst>
                    <a:ext uri="{9D8B030D-6E8A-4147-A177-3AD203B41FA5}">
                      <a16:colId xmlns:a16="http://schemas.microsoft.com/office/drawing/2014/main" val="20002"/>
                    </a:ext>
                  </a:extLst>
                </a:gridCol>
                <a:gridCol w="556894">
                  <a:extLst>
                    <a:ext uri="{9D8B030D-6E8A-4147-A177-3AD203B41FA5}">
                      <a16:colId xmlns:a16="http://schemas.microsoft.com/office/drawing/2014/main" val="20003"/>
                    </a:ext>
                  </a:extLst>
                </a:gridCol>
                <a:gridCol w="556894">
                  <a:extLst>
                    <a:ext uri="{9D8B030D-6E8A-4147-A177-3AD203B41FA5}">
                      <a16:colId xmlns:a16="http://schemas.microsoft.com/office/drawing/2014/main" val="20004"/>
                    </a:ext>
                  </a:extLst>
                </a:gridCol>
                <a:gridCol w="556895">
                  <a:extLst>
                    <a:ext uri="{9D8B030D-6E8A-4147-A177-3AD203B41FA5}">
                      <a16:colId xmlns:a16="http://schemas.microsoft.com/office/drawing/2014/main" val="20005"/>
                    </a:ext>
                  </a:extLst>
                </a:gridCol>
                <a:gridCol w="556895">
                  <a:extLst>
                    <a:ext uri="{9D8B030D-6E8A-4147-A177-3AD203B41FA5}">
                      <a16:colId xmlns:a16="http://schemas.microsoft.com/office/drawing/2014/main" val="20006"/>
                    </a:ext>
                  </a:extLst>
                </a:gridCol>
                <a:gridCol w="554354">
                  <a:extLst>
                    <a:ext uri="{9D8B030D-6E8A-4147-A177-3AD203B41FA5}">
                      <a16:colId xmlns:a16="http://schemas.microsoft.com/office/drawing/2014/main" val="20007"/>
                    </a:ext>
                  </a:extLst>
                </a:gridCol>
              </a:tblGrid>
              <a:tr h="248920">
                <a:tc>
                  <a:txBody>
                    <a:bodyPr/>
                    <a:lstStyle/>
                    <a:p>
                      <a:pPr marL="100330">
                        <a:lnSpc>
                          <a:spcPct val="100000"/>
                        </a:lnSpc>
                        <a:spcBef>
                          <a:spcPts val="170"/>
                        </a:spcBef>
                      </a:pPr>
                      <a:r>
                        <a:rPr sz="1200" b="1" spc="-10" dirty="0">
                          <a:latin typeface="Arial"/>
                          <a:cs typeface="Arial"/>
                        </a:rPr>
                        <a:t>SCORE</a:t>
                      </a:r>
                      <a:endParaRPr sz="1200">
                        <a:latin typeface="Arial"/>
                        <a:cs typeface="Arial"/>
                      </a:endParaRPr>
                    </a:p>
                  </a:txBody>
                  <a:tcPr marL="0" marR="0" marT="21590" marB="0">
                    <a:lnL w="19050">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70"/>
                        </a:spcBef>
                      </a:pPr>
                      <a:r>
                        <a:rPr sz="1200" dirty="0">
                          <a:latin typeface="Arial"/>
                          <a:cs typeface="Arial"/>
                        </a:rPr>
                        <a:t>0</a:t>
                      </a:r>
                      <a:endParaRPr sz="1200">
                        <a:latin typeface="Arial"/>
                        <a:cs typeface="Arial"/>
                      </a:endParaRPr>
                    </a:p>
                  </a:txBody>
                  <a:tcPr marL="0" marR="0" marT="215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70"/>
                        </a:spcBef>
                      </a:pPr>
                      <a:r>
                        <a:rPr sz="1200" dirty="0">
                          <a:latin typeface="Arial"/>
                          <a:cs typeface="Arial"/>
                        </a:rPr>
                        <a:t>1</a:t>
                      </a:r>
                      <a:endParaRPr sz="1200">
                        <a:latin typeface="Arial"/>
                        <a:cs typeface="Arial"/>
                      </a:endParaRPr>
                    </a:p>
                  </a:txBody>
                  <a:tcPr marL="0" marR="0" marT="215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70"/>
                        </a:spcBef>
                      </a:pPr>
                      <a:r>
                        <a:rPr sz="1200" dirty="0">
                          <a:latin typeface="Arial"/>
                          <a:cs typeface="Arial"/>
                        </a:rPr>
                        <a:t>2</a:t>
                      </a:r>
                      <a:endParaRPr sz="1200">
                        <a:latin typeface="Arial"/>
                        <a:cs typeface="Arial"/>
                      </a:endParaRPr>
                    </a:p>
                  </a:txBody>
                  <a:tcPr marL="0" marR="0" marT="215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70"/>
                        </a:spcBef>
                      </a:pPr>
                      <a:r>
                        <a:rPr sz="1200" dirty="0">
                          <a:latin typeface="Arial"/>
                          <a:cs typeface="Arial"/>
                        </a:rPr>
                        <a:t>3</a:t>
                      </a:r>
                      <a:endParaRPr sz="1200">
                        <a:latin typeface="Arial"/>
                        <a:cs typeface="Arial"/>
                      </a:endParaRPr>
                    </a:p>
                  </a:txBody>
                  <a:tcPr marL="0" marR="0" marT="215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70"/>
                        </a:spcBef>
                      </a:pPr>
                      <a:r>
                        <a:rPr sz="1200" dirty="0">
                          <a:latin typeface="Arial"/>
                          <a:cs typeface="Arial"/>
                        </a:rPr>
                        <a:t>4</a:t>
                      </a:r>
                      <a:endParaRPr sz="1200">
                        <a:latin typeface="Arial"/>
                        <a:cs typeface="Arial"/>
                      </a:endParaRPr>
                    </a:p>
                  </a:txBody>
                  <a:tcPr marL="0" marR="0" marT="215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70"/>
                        </a:spcBef>
                      </a:pPr>
                      <a:r>
                        <a:rPr sz="1200" dirty="0">
                          <a:latin typeface="Arial"/>
                          <a:cs typeface="Arial"/>
                        </a:rPr>
                        <a:t>5</a:t>
                      </a:r>
                      <a:endParaRPr sz="1200">
                        <a:latin typeface="Arial"/>
                        <a:cs typeface="Arial"/>
                      </a:endParaRPr>
                    </a:p>
                  </a:txBody>
                  <a:tcPr marL="0" marR="0" marT="215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tc>
                  <a:txBody>
                    <a:bodyPr/>
                    <a:lstStyle/>
                    <a:p>
                      <a:pPr marL="2540" algn="ctr">
                        <a:lnSpc>
                          <a:spcPct val="100000"/>
                        </a:lnSpc>
                        <a:spcBef>
                          <a:spcPts val="170"/>
                        </a:spcBef>
                      </a:pPr>
                      <a:r>
                        <a:rPr sz="1200" spc="-25" dirty="0">
                          <a:latin typeface="Arial"/>
                          <a:cs typeface="Arial"/>
                        </a:rPr>
                        <a:t>6+</a:t>
                      </a:r>
                      <a:endParaRPr sz="1200">
                        <a:latin typeface="Arial"/>
                        <a:cs typeface="Arial"/>
                      </a:endParaRPr>
                    </a:p>
                  </a:txBody>
                  <a:tcPr marL="0" marR="0" marT="21590" marB="0">
                    <a:lnL w="9525">
                      <a:solidFill>
                        <a:srgbClr val="000000"/>
                      </a:solidFill>
                      <a:prstDash val="solid"/>
                    </a:lnL>
                    <a:lnR w="19050">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extLst>
                  <a:ext uri="{0D108BD9-81ED-4DB2-BD59-A6C34878D82A}">
                    <a16:rowId xmlns:a16="http://schemas.microsoft.com/office/drawing/2014/main" val="10000"/>
                  </a:ext>
                </a:extLst>
              </a:tr>
              <a:tr h="247650">
                <a:tc>
                  <a:txBody>
                    <a:bodyPr/>
                    <a:lstStyle/>
                    <a:p>
                      <a:pPr marL="100330">
                        <a:lnSpc>
                          <a:spcPct val="100000"/>
                        </a:lnSpc>
                        <a:spcBef>
                          <a:spcPts val="135"/>
                        </a:spcBef>
                      </a:pPr>
                      <a:r>
                        <a:rPr sz="1200" b="1" spc="-20" dirty="0">
                          <a:latin typeface="Arial"/>
                          <a:cs typeface="Arial"/>
                        </a:rPr>
                        <a:t>RISK</a:t>
                      </a:r>
                      <a:endParaRPr sz="1200">
                        <a:latin typeface="Arial"/>
                        <a:cs typeface="Arial"/>
                      </a:endParaRPr>
                    </a:p>
                  </a:txBody>
                  <a:tcPr marL="0" marR="0" marT="17145" marB="0">
                    <a:lnL w="19050">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tc>
                  <a:txBody>
                    <a:bodyPr/>
                    <a:lstStyle/>
                    <a:p>
                      <a:pPr algn="ctr">
                        <a:lnSpc>
                          <a:spcPct val="100000"/>
                        </a:lnSpc>
                        <a:spcBef>
                          <a:spcPts val="85"/>
                        </a:spcBef>
                      </a:pPr>
                      <a:r>
                        <a:rPr sz="1250" i="1" spc="-25" dirty="0">
                          <a:latin typeface="Verdana"/>
                          <a:cs typeface="Verdana"/>
                        </a:rPr>
                        <a:t>&lt;</a:t>
                      </a:r>
                      <a:r>
                        <a:rPr sz="1200" spc="-25" dirty="0">
                          <a:latin typeface="Arial"/>
                          <a:cs typeface="Arial"/>
                        </a:rPr>
                        <a:t>5%</a:t>
                      </a:r>
                      <a:endParaRPr sz="1200">
                        <a:latin typeface="Arial"/>
                        <a:cs typeface="Arial"/>
                      </a:endParaRPr>
                    </a:p>
                  </a:txBody>
                  <a:tcPr marL="0" marR="0" marT="10795"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11.9%</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26.9%</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50.0%</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73.1%</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88.1%</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tc>
                  <a:txBody>
                    <a:bodyPr/>
                    <a:lstStyle/>
                    <a:p>
                      <a:pPr marL="2540" algn="ctr">
                        <a:lnSpc>
                          <a:spcPct val="100000"/>
                        </a:lnSpc>
                        <a:spcBef>
                          <a:spcPts val="135"/>
                        </a:spcBef>
                      </a:pPr>
                      <a:r>
                        <a:rPr sz="1200" spc="-10" dirty="0">
                          <a:latin typeface="Arial"/>
                          <a:cs typeface="Arial"/>
                        </a:rPr>
                        <a:t>95.3%</a:t>
                      </a:r>
                      <a:endParaRPr sz="1200" dirty="0">
                        <a:latin typeface="Arial"/>
                        <a:cs typeface="Arial"/>
                      </a:endParaRPr>
                    </a:p>
                  </a:txBody>
                  <a:tcPr marL="0" marR="0" marT="17145"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extLst>
                  <a:ext uri="{0D108BD9-81ED-4DB2-BD59-A6C34878D82A}">
                    <a16:rowId xmlns:a16="http://schemas.microsoft.com/office/drawing/2014/main" val="10001"/>
                  </a:ext>
                </a:extLst>
              </a:tr>
            </a:tbl>
          </a:graphicData>
        </a:graphic>
      </p:graphicFrame>
      <p:sp>
        <p:nvSpPr>
          <p:cNvPr id="18" name="object 18">
            <a:extLst>
              <a:ext uri="{C183D7F6-B498-43B3-948B-1728B52AA6E4}">
                <adec:decorative xmlns:adec="http://schemas.microsoft.com/office/drawing/2017/decorative" val="1"/>
              </a:ext>
            </a:extLst>
          </p:cNvPr>
          <p:cNvSpPr/>
          <p:nvPr/>
        </p:nvSpPr>
        <p:spPr>
          <a:xfrm>
            <a:off x="6552907" y="4442424"/>
            <a:ext cx="123189" cy="0"/>
          </a:xfrm>
          <a:custGeom>
            <a:avLst/>
            <a:gdLst/>
            <a:ahLst/>
            <a:cxnLst/>
            <a:rect l="l" t="t" r="r" b="b"/>
            <a:pathLst>
              <a:path w="123190">
                <a:moveTo>
                  <a:pt x="0" y="0"/>
                </a:moveTo>
                <a:lnTo>
                  <a:pt x="123102" y="0"/>
                </a:lnTo>
              </a:path>
            </a:pathLst>
          </a:custGeom>
          <a:ln w="25403">
            <a:solidFill>
              <a:srgbClr val="0070C0"/>
            </a:solidFill>
          </a:ln>
        </p:spPr>
        <p:txBody>
          <a:bodyPr wrap="square" lIns="0" tIns="0" rIns="0" bIns="0" rtlCol="0"/>
          <a:lstStyle/>
          <a:p>
            <a:endParaRPr/>
          </a:p>
        </p:txBody>
      </p:sp>
      <p:pic>
        <p:nvPicPr>
          <p:cNvPr id="19" name="object 19">
            <a:extLst>
              <a:ext uri="{C183D7F6-B498-43B3-948B-1728B52AA6E4}">
                <adec:decorative xmlns:adec="http://schemas.microsoft.com/office/drawing/2017/decorative" val="1"/>
              </a:ext>
            </a:extLst>
          </p:cNvPr>
          <p:cNvPicPr/>
          <p:nvPr/>
        </p:nvPicPr>
        <p:blipFill>
          <a:blip r:embed="rId4" cstate="print"/>
          <a:stretch>
            <a:fillRect/>
          </a:stretch>
        </p:blipFill>
        <p:spPr>
          <a:xfrm>
            <a:off x="8919336" y="2370188"/>
            <a:ext cx="822439" cy="981834"/>
          </a:xfrm>
          <a:prstGeom prst="rect">
            <a:avLst/>
          </a:prstGeom>
        </p:spPr>
      </p:pic>
      <p:sp>
        <p:nvSpPr>
          <p:cNvPr id="20" name="object 20">
            <a:extLst>
              <a:ext uri="{C183D7F6-B498-43B3-948B-1728B52AA6E4}">
                <adec:decorative xmlns:adec="http://schemas.microsoft.com/office/drawing/2017/decorative" val="1"/>
              </a:ext>
            </a:extLst>
          </p:cNvPr>
          <p:cNvSpPr txBox="1"/>
          <p:nvPr/>
        </p:nvSpPr>
        <p:spPr>
          <a:xfrm>
            <a:off x="8930472" y="3366515"/>
            <a:ext cx="86106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Berk</a:t>
            </a:r>
            <a:r>
              <a:rPr sz="1400" spc="80" dirty="0">
                <a:latin typeface="Times New Roman"/>
                <a:cs typeface="Times New Roman"/>
              </a:rPr>
              <a:t> </a:t>
            </a:r>
            <a:r>
              <a:rPr sz="1400" spc="-10" dirty="0">
                <a:latin typeface="Times New Roman"/>
                <a:cs typeface="Times New Roman"/>
              </a:rPr>
              <a:t>Ustun</a:t>
            </a:r>
            <a:endParaRPr sz="14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7622" y="1517903"/>
            <a:ext cx="7342505" cy="467359"/>
          </a:xfrm>
          <a:prstGeom prst="rect">
            <a:avLst/>
          </a:prstGeom>
        </p:spPr>
        <p:txBody>
          <a:bodyPr vert="horz" wrap="square" lIns="0" tIns="12700" rIns="0" bIns="0" rtlCol="0">
            <a:spAutoFit/>
          </a:bodyPr>
          <a:lstStyle/>
          <a:p>
            <a:pPr marL="12700">
              <a:lnSpc>
                <a:spcPct val="100000"/>
              </a:lnSpc>
              <a:spcBef>
                <a:spcPts val="100"/>
              </a:spcBef>
            </a:pPr>
            <a:r>
              <a:rPr sz="2900" dirty="0">
                <a:latin typeface="Times New Roman"/>
                <a:cs typeface="Times New Roman"/>
              </a:rPr>
              <a:t>Preventing</a:t>
            </a:r>
            <a:r>
              <a:rPr sz="2900" spc="-85" dirty="0">
                <a:latin typeface="Times New Roman"/>
                <a:cs typeface="Times New Roman"/>
              </a:rPr>
              <a:t> </a:t>
            </a:r>
            <a:r>
              <a:rPr sz="2900" dirty="0">
                <a:latin typeface="Times New Roman"/>
                <a:cs typeface="Times New Roman"/>
              </a:rPr>
              <a:t>Brain</a:t>
            </a:r>
            <a:r>
              <a:rPr sz="2900" spc="-70" dirty="0">
                <a:latin typeface="Times New Roman"/>
                <a:cs typeface="Times New Roman"/>
              </a:rPr>
              <a:t> </a:t>
            </a:r>
            <a:r>
              <a:rPr sz="2900" dirty="0">
                <a:latin typeface="Times New Roman"/>
                <a:cs typeface="Times New Roman"/>
              </a:rPr>
              <a:t>Damage</a:t>
            </a:r>
            <a:r>
              <a:rPr sz="2900" spc="-65" dirty="0">
                <a:latin typeface="Times New Roman"/>
                <a:cs typeface="Times New Roman"/>
              </a:rPr>
              <a:t> </a:t>
            </a:r>
            <a:r>
              <a:rPr sz="2900" dirty="0">
                <a:latin typeface="Times New Roman"/>
                <a:cs typeface="Times New Roman"/>
              </a:rPr>
              <a:t>in</a:t>
            </a:r>
            <a:r>
              <a:rPr sz="2900" spc="-75" dirty="0">
                <a:latin typeface="Times New Roman"/>
                <a:cs typeface="Times New Roman"/>
              </a:rPr>
              <a:t> </a:t>
            </a:r>
            <a:r>
              <a:rPr sz="2900" dirty="0">
                <a:latin typeface="Times New Roman"/>
                <a:cs typeface="Times New Roman"/>
              </a:rPr>
              <a:t>Critically</a:t>
            </a:r>
            <a:r>
              <a:rPr sz="2900" spc="-70" dirty="0">
                <a:latin typeface="Times New Roman"/>
                <a:cs typeface="Times New Roman"/>
              </a:rPr>
              <a:t> </a:t>
            </a:r>
            <a:r>
              <a:rPr sz="2900" dirty="0">
                <a:latin typeface="Times New Roman"/>
                <a:cs typeface="Times New Roman"/>
              </a:rPr>
              <a:t>Ill</a:t>
            </a:r>
            <a:r>
              <a:rPr sz="2900" spc="-65" dirty="0">
                <a:latin typeface="Times New Roman"/>
                <a:cs typeface="Times New Roman"/>
              </a:rPr>
              <a:t> </a:t>
            </a:r>
            <a:r>
              <a:rPr sz="2900" spc="-10" dirty="0">
                <a:latin typeface="Times New Roman"/>
                <a:cs typeface="Times New Roman"/>
              </a:rPr>
              <a:t>Patients</a:t>
            </a:r>
            <a:endParaRPr sz="2900" dirty="0">
              <a:latin typeface="Times New Roman"/>
              <a:cs typeface="Times New Roman"/>
            </a:endParaRPr>
          </a:p>
        </p:txBody>
      </p:sp>
      <p:sp>
        <p:nvSpPr>
          <p:cNvPr id="8" name="object 8"/>
          <p:cNvSpPr txBox="1"/>
          <p:nvPr/>
        </p:nvSpPr>
        <p:spPr>
          <a:xfrm>
            <a:off x="4933198" y="2039620"/>
            <a:ext cx="450151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with</a:t>
            </a:r>
            <a:r>
              <a:rPr sz="1600" spc="-10" dirty="0">
                <a:latin typeface="Times New Roman"/>
                <a:cs typeface="Times New Roman"/>
              </a:rPr>
              <a:t> </a:t>
            </a:r>
            <a:r>
              <a:rPr sz="1600" dirty="0">
                <a:latin typeface="Times New Roman"/>
                <a:cs typeface="Times New Roman"/>
              </a:rPr>
              <a:t>Berk</a:t>
            </a:r>
            <a:r>
              <a:rPr sz="1600" spc="-5" dirty="0">
                <a:latin typeface="Times New Roman"/>
                <a:cs typeface="Times New Roman"/>
              </a:rPr>
              <a:t> </a:t>
            </a:r>
            <a:r>
              <a:rPr sz="1600" dirty="0">
                <a:latin typeface="Times New Roman"/>
                <a:cs typeface="Times New Roman"/>
              </a:rPr>
              <a:t>Ustun,</a:t>
            </a:r>
            <a:r>
              <a:rPr sz="1600" spc="-100" dirty="0">
                <a:latin typeface="Times New Roman"/>
                <a:cs typeface="Times New Roman"/>
              </a:rPr>
              <a:t> </a:t>
            </a:r>
            <a:r>
              <a:rPr sz="1600" dirty="0">
                <a:latin typeface="Times New Roman"/>
                <a:cs typeface="Times New Roman"/>
              </a:rPr>
              <a:t>Aaron</a:t>
            </a:r>
            <a:r>
              <a:rPr sz="1600" spc="-5" dirty="0">
                <a:latin typeface="Times New Roman"/>
                <a:cs typeface="Times New Roman"/>
              </a:rPr>
              <a:t> </a:t>
            </a:r>
            <a:r>
              <a:rPr sz="1600" dirty="0">
                <a:latin typeface="Times New Roman"/>
                <a:cs typeface="Times New Roman"/>
              </a:rPr>
              <a:t>Struck,</a:t>
            </a:r>
            <a:r>
              <a:rPr sz="1600" spc="-10" dirty="0">
                <a:latin typeface="Times New Roman"/>
                <a:cs typeface="Times New Roman"/>
              </a:rPr>
              <a:t> </a:t>
            </a:r>
            <a:r>
              <a:rPr sz="1600" dirty="0">
                <a:latin typeface="Times New Roman"/>
                <a:cs typeface="Times New Roman"/>
              </a:rPr>
              <a:t>and</a:t>
            </a:r>
            <a:r>
              <a:rPr sz="1600" spc="-5" dirty="0">
                <a:latin typeface="Times New Roman"/>
                <a:cs typeface="Times New Roman"/>
              </a:rPr>
              <a:t> </a:t>
            </a:r>
            <a:r>
              <a:rPr sz="1600" dirty="0">
                <a:latin typeface="Times New Roman"/>
                <a:cs typeface="Times New Roman"/>
              </a:rPr>
              <a:t>Brandon</a:t>
            </a:r>
            <a:r>
              <a:rPr sz="1600" spc="-35" dirty="0">
                <a:latin typeface="Times New Roman"/>
                <a:cs typeface="Times New Roman"/>
              </a:rPr>
              <a:t> </a:t>
            </a:r>
            <a:r>
              <a:rPr sz="1600" spc="-10" dirty="0">
                <a:latin typeface="Times New Roman"/>
                <a:cs typeface="Times New Roman"/>
              </a:rPr>
              <a:t>Westover</a:t>
            </a:r>
            <a:endParaRPr sz="1600">
              <a:latin typeface="Times New Roman"/>
              <a:cs typeface="Times New Roman"/>
            </a:endParaRPr>
          </a:p>
        </p:txBody>
      </p:sp>
      <p:sp>
        <p:nvSpPr>
          <p:cNvPr id="7" name="object 7"/>
          <p:cNvSpPr txBox="1"/>
          <p:nvPr/>
        </p:nvSpPr>
        <p:spPr>
          <a:xfrm>
            <a:off x="574782" y="2790952"/>
            <a:ext cx="4280535" cy="3147060"/>
          </a:xfrm>
          <a:prstGeom prst="rect">
            <a:avLst/>
          </a:prstGeom>
        </p:spPr>
        <p:txBody>
          <a:bodyPr vert="horz" wrap="square" lIns="0" tIns="12700" rIns="0" bIns="0" rtlCol="0">
            <a:spAutoFit/>
          </a:bodyPr>
          <a:lstStyle/>
          <a:p>
            <a:pPr marL="240665" indent="-228600">
              <a:lnSpc>
                <a:spcPct val="100000"/>
              </a:lnSpc>
              <a:spcBef>
                <a:spcPts val="100"/>
              </a:spcBef>
              <a:buFont typeface="Arial"/>
              <a:buChar char="•"/>
              <a:tabLst>
                <a:tab pos="240665" algn="l"/>
                <a:tab pos="241300" algn="l"/>
              </a:tabLst>
            </a:pPr>
            <a:r>
              <a:rPr sz="1900" dirty="0">
                <a:solidFill>
                  <a:srgbClr val="002060"/>
                </a:solidFill>
                <a:latin typeface="Times New Roman"/>
                <a:cs typeface="Times New Roman"/>
              </a:rPr>
              <a:t>It</a:t>
            </a:r>
            <a:r>
              <a:rPr sz="1900" spc="5" dirty="0">
                <a:solidFill>
                  <a:srgbClr val="002060"/>
                </a:solidFill>
                <a:latin typeface="Times New Roman"/>
                <a:cs typeface="Times New Roman"/>
              </a:rPr>
              <a:t> </a:t>
            </a:r>
            <a:r>
              <a:rPr sz="1900" dirty="0">
                <a:solidFill>
                  <a:srgbClr val="002060"/>
                </a:solidFill>
                <a:latin typeface="Times New Roman"/>
                <a:cs typeface="Times New Roman"/>
              </a:rPr>
              <a:t>is</a:t>
            </a:r>
            <a:r>
              <a:rPr sz="1900" spc="30" dirty="0">
                <a:solidFill>
                  <a:srgbClr val="002060"/>
                </a:solidFill>
                <a:latin typeface="Times New Roman"/>
                <a:cs typeface="Times New Roman"/>
              </a:rPr>
              <a:t> </a:t>
            </a:r>
            <a:r>
              <a:rPr sz="1900" dirty="0">
                <a:solidFill>
                  <a:srgbClr val="002060"/>
                </a:solidFill>
                <a:latin typeface="Times New Roman"/>
                <a:cs typeface="Times New Roman"/>
              </a:rPr>
              <a:t>just</a:t>
            </a:r>
            <a:r>
              <a:rPr sz="1900" spc="20" dirty="0">
                <a:solidFill>
                  <a:srgbClr val="002060"/>
                </a:solidFill>
                <a:latin typeface="Times New Roman"/>
                <a:cs typeface="Times New Roman"/>
              </a:rPr>
              <a:t> </a:t>
            </a:r>
            <a:r>
              <a:rPr sz="1900" dirty="0">
                <a:solidFill>
                  <a:srgbClr val="002060"/>
                </a:solidFill>
                <a:latin typeface="Times New Roman"/>
                <a:cs typeface="Times New Roman"/>
              </a:rPr>
              <a:t>as</a:t>
            </a:r>
            <a:r>
              <a:rPr sz="1900" spc="25" dirty="0">
                <a:solidFill>
                  <a:srgbClr val="002060"/>
                </a:solidFill>
                <a:latin typeface="Times New Roman"/>
                <a:cs typeface="Times New Roman"/>
              </a:rPr>
              <a:t> </a:t>
            </a:r>
            <a:r>
              <a:rPr sz="1900" dirty="0">
                <a:solidFill>
                  <a:srgbClr val="002060"/>
                </a:solidFill>
                <a:latin typeface="Times New Roman"/>
                <a:cs typeface="Times New Roman"/>
              </a:rPr>
              <a:t>accurate</a:t>
            </a:r>
            <a:r>
              <a:rPr sz="1900" spc="25" dirty="0">
                <a:solidFill>
                  <a:srgbClr val="002060"/>
                </a:solidFill>
                <a:latin typeface="Times New Roman"/>
                <a:cs typeface="Times New Roman"/>
              </a:rPr>
              <a:t> </a:t>
            </a:r>
            <a:r>
              <a:rPr sz="1900" dirty="0">
                <a:solidFill>
                  <a:srgbClr val="002060"/>
                </a:solidFill>
                <a:latin typeface="Times New Roman"/>
                <a:cs typeface="Times New Roman"/>
              </a:rPr>
              <a:t>as</a:t>
            </a:r>
            <a:r>
              <a:rPr sz="1900" spc="30" dirty="0">
                <a:solidFill>
                  <a:srgbClr val="002060"/>
                </a:solidFill>
                <a:latin typeface="Times New Roman"/>
                <a:cs typeface="Times New Roman"/>
              </a:rPr>
              <a:t> </a:t>
            </a:r>
            <a:r>
              <a:rPr sz="1900" dirty="0">
                <a:solidFill>
                  <a:srgbClr val="002060"/>
                </a:solidFill>
                <a:latin typeface="Times New Roman"/>
                <a:cs typeface="Times New Roman"/>
              </a:rPr>
              <a:t>black</a:t>
            </a:r>
            <a:r>
              <a:rPr sz="1900" spc="30" dirty="0">
                <a:solidFill>
                  <a:srgbClr val="002060"/>
                </a:solidFill>
                <a:latin typeface="Times New Roman"/>
                <a:cs typeface="Times New Roman"/>
              </a:rPr>
              <a:t> </a:t>
            </a:r>
            <a:r>
              <a:rPr sz="1900" dirty="0">
                <a:solidFill>
                  <a:srgbClr val="002060"/>
                </a:solidFill>
                <a:latin typeface="Times New Roman"/>
                <a:cs typeface="Times New Roman"/>
              </a:rPr>
              <a:t>box</a:t>
            </a:r>
            <a:r>
              <a:rPr sz="1900" spc="30" dirty="0">
                <a:solidFill>
                  <a:srgbClr val="002060"/>
                </a:solidFill>
                <a:latin typeface="Times New Roman"/>
                <a:cs typeface="Times New Roman"/>
              </a:rPr>
              <a:t> </a:t>
            </a:r>
            <a:r>
              <a:rPr sz="1900" spc="-10" dirty="0">
                <a:solidFill>
                  <a:srgbClr val="002060"/>
                </a:solidFill>
                <a:latin typeface="Times New Roman"/>
                <a:cs typeface="Times New Roman"/>
              </a:rPr>
              <a:t>models.</a:t>
            </a:r>
            <a:endParaRPr sz="1900">
              <a:latin typeface="Times New Roman"/>
              <a:cs typeface="Times New Roman"/>
            </a:endParaRPr>
          </a:p>
          <a:p>
            <a:pPr marL="240665" marR="176530" indent="-228600">
              <a:lnSpc>
                <a:spcPts val="2300"/>
              </a:lnSpc>
              <a:spcBef>
                <a:spcPts val="60"/>
              </a:spcBef>
              <a:buFont typeface="Arial"/>
              <a:buChar char="•"/>
              <a:tabLst>
                <a:tab pos="240665" algn="l"/>
                <a:tab pos="241300" algn="l"/>
              </a:tabLst>
            </a:pPr>
            <a:r>
              <a:rPr sz="1900" dirty="0">
                <a:solidFill>
                  <a:srgbClr val="002060"/>
                </a:solidFill>
                <a:latin typeface="Times New Roman"/>
                <a:cs typeface="Times New Roman"/>
              </a:rPr>
              <a:t>Doctors</a:t>
            </a:r>
            <a:r>
              <a:rPr sz="1900" spc="40" dirty="0">
                <a:solidFill>
                  <a:srgbClr val="002060"/>
                </a:solidFill>
                <a:latin typeface="Times New Roman"/>
                <a:cs typeface="Times New Roman"/>
              </a:rPr>
              <a:t> </a:t>
            </a:r>
            <a:r>
              <a:rPr sz="1900" dirty="0">
                <a:solidFill>
                  <a:srgbClr val="002060"/>
                </a:solidFill>
                <a:latin typeface="Times New Roman"/>
                <a:cs typeface="Times New Roman"/>
              </a:rPr>
              <a:t>can</a:t>
            </a:r>
            <a:r>
              <a:rPr sz="1900" spc="50" dirty="0">
                <a:solidFill>
                  <a:srgbClr val="002060"/>
                </a:solidFill>
                <a:latin typeface="Times New Roman"/>
                <a:cs typeface="Times New Roman"/>
              </a:rPr>
              <a:t> </a:t>
            </a:r>
            <a:r>
              <a:rPr sz="1900" dirty="0">
                <a:solidFill>
                  <a:srgbClr val="002060"/>
                </a:solidFill>
                <a:latin typeface="Times New Roman"/>
                <a:cs typeface="Times New Roman"/>
              </a:rPr>
              <a:t>decide</a:t>
            </a:r>
            <a:r>
              <a:rPr sz="1900" spc="40" dirty="0">
                <a:solidFill>
                  <a:srgbClr val="002060"/>
                </a:solidFill>
                <a:latin typeface="Times New Roman"/>
                <a:cs typeface="Times New Roman"/>
              </a:rPr>
              <a:t> </a:t>
            </a:r>
            <a:r>
              <a:rPr sz="1900" dirty="0">
                <a:solidFill>
                  <a:srgbClr val="002060"/>
                </a:solidFill>
                <a:latin typeface="Times New Roman"/>
                <a:cs typeface="Times New Roman"/>
              </a:rPr>
              <a:t>themselves</a:t>
            </a:r>
            <a:r>
              <a:rPr sz="1900" spc="55" dirty="0">
                <a:solidFill>
                  <a:srgbClr val="002060"/>
                </a:solidFill>
                <a:latin typeface="Times New Roman"/>
                <a:cs typeface="Times New Roman"/>
              </a:rPr>
              <a:t> </a:t>
            </a:r>
            <a:r>
              <a:rPr sz="1900" spc="-10" dirty="0">
                <a:solidFill>
                  <a:srgbClr val="002060"/>
                </a:solidFill>
                <a:latin typeface="Times New Roman"/>
                <a:cs typeface="Times New Roman"/>
              </a:rPr>
              <a:t>whether </a:t>
            </a:r>
            <a:r>
              <a:rPr sz="1900" dirty="0">
                <a:solidFill>
                  <a:srgbClr val="002060"/>
                </a:solidFill>
                <a:latin typeface="Times New Roman"/>
                <a:cs typeface="Times New Roman"/>
              </a:rPr>
              <a:t>to</a:t>
            </a:r>
            <a:r>
              <a:rPr sz="1900" spc="25" dirty="0">
                <a:solidFill>
                  <a:srgbClr val="002060"/>
                </a:solidFill>
                <a:latin typeface="Times New Roman"/>
                <a:cs typeface="Times New Roman"/>
              </a:rPr>
              <a:t> </a:t>
            </a:r>
            <a:r>
              <a:rPr sz="1900" dirty="0">
                <a:solidFill>
                  <a:srgbClr val="002060"/>
                </a:solidFill>
                <a:latin typeface="Times New Roman"/>
                <a:cs typeface="Times New Roman"/>
              </a:rPr>
              <a:t>trust</a:t>
            </a:r>
            <a:r>
              <a:rPr sz="1900" spc="15" dirty="0">
                <a:solidFill>
                  <a:srgbClr val="002060"/>
                </a:solidFill>
                <a:latin typeface="Times New Roman"/>
                <a:cs typeface="Times New Roman"/>
              </a:rPr>
              <a:t> </a:t>
            </a:r>
            <a:r>
              <a:rPr sz="1900" spc="-25" dirty="0">
                <a:solidFill>
                  <a:srgbClr val="002060"/>
                </a:solidFill>
                <a:latin typeface="Times New Roman"/>
                <a:cs typeface="Times New Roman"/>
              </a:rPr>
              <a:t>it</a:t>
            </a:r>
            <a:endParaRPr sz="1900">
              <a:latin typeface="Times New Roman"/>
              <a:cs typeface="Times New Roman"/>
            </a:endParaRPr>
          </a:p>
          <a:p>
            <a:pPr marL="286385" indent="-274320">
              <a:lnSpc>
                <a:spcPct val="100000"/>
              </a:lnSpc>
              <a:spcBef>
                <a:spcPts val="45"/>
              </a:spcBef>
              <a:buFont typeface="Arial"/>
              <a:buChar char="•"/>
              <a:tabLst>
                <a:tab pos="286385" algn="l"/>
                <a:tab pos="287655" algn="l"/>
              </a:tabLst>
            </a:pPr>
            <a:r>
              <a:rPr sz="1900" b="1" dirty="0">
                <a:solidFill>
                  <a:srgbClr val="B53061"/>
                </a:solidFill>
                <a:latin typeface="Times New Roman"/>
                <a:cs typeface="Times New Roman"/>
              </a:rPr>
              <a:t>63.6%</a:t>
            </a:r>
            <a:r>
              <a:rPr sz="1900" b="1" spc="50" dirty="0">
                <a:solidFill>
                  <a:srgbClr val="B53061"/>
                </a:solidFill>
                <a:latin typeface="Times New Roman"/>
                <a:cs typeface="Times New Roman"/>
              </a:rPr>
              <a:t> </a:t>
            </a:r>
            <a:r>
              <a:rPr sz="1900" dirty="0">
                <a:solidFill>
                  <a:srgbClr val="B53061"/>
                </a:solidFill>
                <a:latin typeface="Times New Roman"/>
                <a:cs typeface="Times New Roman"/>
              </a:rPr>
              <a:t>reduction</a:t>
            </a:r>
            <a:r>
              <a:rPr sz="1900" spc="40" dirty="0">
                <a:solidFill>
                  <a:srgbClr val="B53061"/>
                </a:solidFill>
                <a:latin typeface="Times New Roman"/>
                <a:cs typeface="Times New Roman"/>
              </a:rPr>
              <a:t> </a:t>
            </a:r>
            <a:r>
              <a:rPr sz="1900" dirty="0">
                <a:solidFill>
                  <a:srgbClr val="B53061"/>
                </a:solidFill>
                <a:latin typeface="Times New Roman"/>
                <a:cs typeface="Times New Roman"/>
              </a:rPr>
              <a:t>in</a:t>
            </a:r>
            <a:r>
              <a:rPr sz="1900" spc="40" dirty="0">
                <a:solidFill>
                  <a:srgbClr val="B53061"/>
                </a:solidFill>
                <a:latin typeface="Times New Roman"/>
                <a:cs typeface="Times New Roman"/>
              </a:rPr>
              <a:t> </a:t>
            </a:r>
            <a:r>
              <a:rPr sz="1900" dirty="0">
                <a:solidFill>
                  <a:srgbClr val="B53061"/>
                </a:solidFill>
                <a:latin typeface="Times New Roman"/>
                <a:cs typeface="Times New Roman"/>
              </a:rPr>
              <a:t>duration</a:t>
            </a:r>
            <a:r>
              <a:rPr sz="1900" spc="40" dirty="0">
                <a:solidFill>
                  <a:srgbClr val="B53061"/>
                </a:solidFill>
                <a:latin typeface="Times New Roman"/>
                <a:cs typeface="Times New Roman"/>
              </a:rPr>
              <a:t> </a:t>
            </a:r>
            <a:r>
              <a:rPr sz="1900" dirty="0">
                <a:solidFill>
                  <a:srgbClr val="B53061"/>
                </a:solidFill>
                <a:latin typeface="Times New Roman"/>
                <a:cs typeface="Times New Roman"/>
              </a:rPr>
              <a:t>of</a:t>
            </a:r>
            <a:r>
              <a:rPr sz="1900" spc="35" dirty="0">
                <a:solidFill>
                  <a:srgbClr val="B53061"/>
                </a:solidFill>
                <a:latin typeface="Times New Roman"/>
                <a:cs typeface="Times New Roman"/>
              </a:rPr>
              <a:t> </a:t>
            </a:r>
            <a:r>
              <a:rPr sz="1900" spc="-25" dirty="0">
                <a:solidFill>
                  <a:srgbClr val="B53061"/>
                </a:solidFill>
                <a:latin typeface="Times New Roman"/>
                <a:cs typeface="Times New Roman"/>
              </a:rPr>
              <a:t>EEG</a:t>
            </a:r>
            <a:endParaRPr sz="1900">
              <a:latin typeface="Times New Roman"/>
              <a:cs typeface="Times New Roman"/>
            </a:endParaRPr>
          </a:p>
          <a:p>
            <a:pPr marL="287020">
              <a:lnSpc>
                <a:spcPct val="100000"/>
              </a:lnSpc>
              <a:spcBef>
                <a:spcPts val="215"/>
              </a:spcBef>
            </a:pPr>
            <a:r>
              <a:rPr sz="1900" dirty="0">
                <a:solidFill>
                  <a:srgbClr val="B53061"/>
                </a:solidFill>
                <a:latin typeface="Times New Roman"/>
                <a:cs typeface="Times New Roman"/>
              </a:rPr>
              <a:t>monitoring</a:t>
            </a:r>
            <a:r>
              <a:rPr sz="1900" spc="25" dirty="0">
                <a:solidFill>
                  <a:srgbClr val="B53061"/>
                </a:solidFill>
                <a:latin typeface="Times New Roman"/>
                <a:cs typeface="Times New Roman"/>
              </a:rPr>
              <a:t> </a:t>
            </a:r>
            <a:r>
              <a:rPr sz="1900" dirty="0">
                <a:solidFill>
                  <a:srgbClr val="B53061"/>
                </a:solidFill>
                <a:latin typeface="Times New Roman"/>
                <a:cs typeface="Times New Roman"/>
              </a:rPr>
              <a:t>per</a:t>
            </a:r>
            <a:r>
              <a:rPr sz="1900" spc="30" dirty="0">
                <a:solidFill>
                  <a:srgbClr val="B53061"/>
                </a:solidFill>
                <a:latin typeface="Times New Roman"/>
                <a:cs typeface="Times New Roman"/>
              </a:rPr>
              <a:t> </a:t>
            </a:r>
            <a:r>
              <a:rPr sz="1900" dirty="0">
                <a:solidFill>
                  <a:srgbClr val="B53061"/>
                </a:solidFill>
                <a:latin typeface="Times New Roman"/>
                <a:cs typeface="Times New Roman"/>
              </a:rPr>
              <a:t>patient</a:t>
            </a:r>
            <a:r>
              <a:rPr sz="1900" spc="20" dirty="0">
                <a:solidFill>
                  <a:srgbClr val="B53061"/>
                </a:solidFill>
                <a:latin typeface="Times New Roman"/>
                <a:cs typeface="Times New Roman"/>
              </a:rPr>
              <a:t> </a:t>
            </a:r>
            <a:r>
              <a:rPr sz="1900" dirty="0">
                <a:solidFill>
                  <a:srgbClr val="B53061"/>
                </a:solidFill>
                <a:latin typeface="Times New Roman"/>
                <a:cs typeface="Times New Roman"/>
              </a:rPr>
              <a:t>in</a:t>
            </a:r>
            <a:r>
              <a:rPr sz="1900" spc="30" dirty="0">
                <a:solidFill>
                  <a:srgbClr val="B53061"/>
                </a:solidFill>
                <a:latin typeface="Times New Roman"/>
                <a:cs typeface="Times New Roman"/>
              </a:rPr>
              <a:t> </a:t>
            </a:r>
            <a:r>
              <a:rPr sz="1900" spc="-20" dirty="0">
                <a:solidFill>
                  <a:srgbClr val="B53061"/>
                </a:solidFill>
                <a:latin typeface="Times New Roman"/>
                <a:cs typeface="Times New Roman"/>
              </a:rPr>
              <a:t>2018</a:t>
            </a:r>
            <a:endParaRPr sz="1900">
              <a:latin typeface="Times New Roman"/>
              <a:cs typeface="Times New Roman"/>
            </a:endParaRPr>
          </a:p>
          <a:p>
            <a:pPr marL="286385" indent="-274320">
              <a:lnSpc>
                <a:spcPct val="100000"/>
              </a:lnSpc>
              <a:spcBef>
                <a:spcPts val="335"/>
              </a:spcBef>
              <a:buFont typeface="Arial"/>
              <a:buChar char="•"/>
              <a:tabLst>
                <a:tab pos="286385" algn="l"/>
                <a:tab pos="287655" algn="l"/>
              </a:tabLst>
            </a:pPr>
            <a:r>
              <a:rPr sz="1900" b="1" dirty="0">
                <a:solidFill>
                  <a:srgbClr val="B53061"/>
                </a:solidFill>
                <a:latin typeface="Times New Roman"/>
                <a:cs typeface="Times New Roman"/>
              </a:rPr>
              <a:t>2.82</a:t>
            </a:r>
            <a:r>
              <a:rPr sz="1900" b="1" spc="25" dirty="0">
                <a:solidFill>
                  <a:srgbClr val="B53061"/>
                </a:solidFill>
                <a:latin typeface="Times New Roman"/>
                <a:cs typeface="Times New Roman"/>
              </a:rPr>
              <a:t> </a:t>
            </a:r>
            <a:r>
              <a:rPr sz="1900" b="1" dirty="0">
                <a:solidFill>
                  <a:srgbClr val="B53061"/>
                </a:solidFill>
                <a:latin typeface="Times New Roman"/>
                <a:cs typeface="Times New Roman"/>
              </a:rPr>
              <a:t>X</a:t>
            </a:r>
            <a:r>
              <a:rPr sz="1900" b="1" spc="40" dirty="0">
                <a:solidFill>
                  <a:srgbClr val="B53061"/>
                </a:solidFill>
                <a:latin typeface="Times New Roman"/>
                <a:cs typeface="Times New Roman"/>
              </a:rPr>
              <a:t> </a:t>
            </a:r>
            <a:r>
              <a:rPr sz="1900" dirty="0">
                <a:solidFill>
                  <a:srgbClr val="B53061"/>
                </a:solidFill>
                <a:latin typeface="Times New Roman"/>
                <a:cs typeface="Times New Roman"/>
              </a:rPr>
              <a:t>More</a:t>
            </a:r>
            <a:r>
              <a:rPr sz="1900" spc="30" dirty="0">
                <a:solidFill>
                  <a:srgbClr val="B53061"/>
                </a:solidFill>
                <a:latin typeface="Times New Roman"/>
                <a:cs typeface="Times New Roman"/>
              </a:rPr>
              <a:t> </a:t>
            </a:r>
            <a:r>
              <a:rPr sz="1900" dirty="0">
                <a:solidFill>
                  <a:srgbClr val="B53061"/>
                </a:solidFill>
                <a:latin typeface="Times New Roman"/>
                <a:cs typeface="Times New Roman"/>
              </a:rPr>
              <a:t>Patients</a:t>
            </a:r>
            <a:r>
              <a:rPr sz="1900" spc="35" dirty="0">
                <a:solidFill>
                  <a:srgbClr val="B53061"/>
                </a:solidFill>
                <a:latin typeface="Times New Roman"/>
                <a:cs typeface="Times New Roman"/>
              </a:rPr>
              <a:t> </a:t>
            </a:r>
            <a:r>
              <a:rPr sz="1900" spc="-10" dirty="0">
                <a:solidFill>
                  <a:srgbClr val="B53061"/>
                </a:solidFill>
                <a:latin typeface="Times New Roman"/>
                <a:cs typeface="Times New Roman"/>
              </a:rPr>
              <a:t>Monitored</a:t>
            </a:r>
            <a:endParaRPr sz="1900">
              <a:latin typeface="Times New Roman"/>
              <a:cs typeface="Times New Roman"/>
            </a:endParaRPr>
          </a:p>
          <a:p>
            <a:pPr marL="286385" marR="418465" indent="-274320">
              <a:lnSpc>
                <a:spcPts val="2590"/>
              </a:lnSpc>
              <a:spcBef>
                <a:spcPts val="45"/>
              </a:spcBef>
              <a:buFont typeface="Arial"/>
              <a:buChar char="•"/>
              <a:tabLst>
                <a:tab pos="286385" algn="l"/>
                <a:tab pos="287655" algn="l"/>
              </a:tabLst>
            </a:pPr>
            <a:r>
              <a:rPr sz="1900" b="1" dirty="0">
                <a:solidFill>
                  <a:srgbClr val="B53061"/>
                </a:solidFill>
                <a:latin typeface="Times New Roman"/>
                <a:cs typeface="Times New Roman"/>
              </a:rPr>
              <a:t>$6.1M</a:t>
            </a:r>
            <a:r>
              <a:rPr sz="1900" b="1" spc="35" dirty="0">
                <a:solidFill>
                  <a:srgbClr val="B53061"/>
                </a:solidFill>
                <a:latin typeface="Times New Roman"/>
                <a:cs typeface="Times New Roman"/>
              </a:rPr>
              <a:t> </a:t>
            </a:r>
            <a:r>
              <a:rPr sz="1900" b="1" dirty="0">
                <a:solidFill>
                  <a:srgbClr val="B53061"/>
                </a:solidFill>
                <a:latin typeface="Times New Roman"/>
                <a:cs typeface="Times New Roman"/>
              </a:rPr>
              <a:t>savings</a:t>
            </a:r>
            <a:r>
              <a:rPr sz="1900" b="1" spc="30" dirty="0">
                <a:solidFill>
                  <a:srgbClr val="B53061"/>
                </a:solidFill>
                <a:latin typeface="Times New Roman"/>
                <a:cs typeface="Times New Roman"/>
              </a:rPr>
              <a:t> </a:t>
            </a:r>
            <a:r>
              <a:rPr sz="1900" dirty="0">
                <a:solidFill>
                  <a:srgbClr val="B53061"/>
                </a:solidFill>
                <a:latin typeface="Times New Roman"/>
                <a:cs typeface="Times New Roman"/>
              </a:rPr>
              <a:t>in</a:t>
            </a:r>
            <a:r>
              <a:rPr sz="1900" spc="35" dirty="0">
                <a:solidFill>
                  <a:srgbClr val="B53061"/>
                </a:solidFill>
                <a:latin typeface="Times New Roman"/>
                <a:cs typeface="Times New Roman"/>
              </a:rPr>
              <a:t> </a:t>
            </a:r>
            <a:r>
              <a:rPr sz="1900" dirty="0">
                <a:solidFill>
                  <a:srgbClr val="B53061"/>
                </a:solidFill>
                <a:latin typeface="Times New Roman"/>
                <a:cs typeface="Times New Roman"/>
              </a:rPr>
              <a:t>2018</a:t>
            </a:r>
            <a:r>
              <a:rPr sz="1900" spc="25" dirty="0">
                <a:solidFill>
                  <a:srgbClr val="B53061"/>
                </a:solidFill>
                <a:latin typeface="Times New Roman"/>
                <a:cs typeface="Times New Roman"/>
              </a:rPr>
              <a:t> </a:t>
            </a:r>
            <a:r>
              <a:rPr sz="1900" dirty="0">
                <a:solidFill>
                  <a:srgbClr val="B53061"/>
                </a:solidFill>
                <a:latin typeface="Times New Roman"/>
                <a:cs typeface="Times New Roman"/>
              </a:rPr>
              <a:t>at</a:t>
            </a:r>
            <a:r>
              <a:rPr sz="1900" spc="20" dirty="0">
                <a:solidFill>
                  <a:srgbClr val="B53061"/>
                </a:solidFill>
                <a:latin typeface="Times New Roman"/>
                <a:cs typeface="Times New Roman"/>
              </a:rPr>
              <a:t> </a:t>
            </a:r>
            <a:r>
              <a:rPr sz="1900" dirty="0">
                <a:solidFill>
                  <a:srgbClr val="B53061"/>
                </a:solidFill>
                <a:latin typeface="Times New Roman"/>
                <a:cs typeface="Times New Roman"/>
              </a:rPr>
              <a:t>two</a:t>
            </a:r>
            <a:r>
              <a:rPr sz="1900" spc="30" dirty="0">
                <a:solidFill>
                  <a:srgbClr val="B53061"/>
                </a:solidFill>
                <a:latin typeface="Times New Roman"/>
                <a:cs typeface="Times New Roman"/>
              </a:rPr>
              <a:t> </a:t>
            </a:r>
            <a:r>
              <a:rPr sz="1900" spc="-10" dirty="0">
                <a:solidFill>
                  <a:srgbClr val="B53061"/>
                </a:solidFill>
                <a:latin typeface="Times New Roman"/>
                <a:cs typeface="Times New Roman"/>
              </a:rPr>
              <a:t>major </a:t>
            </a:r>
            <a:r>
              <a:rPr sz="1900" dirty="0">
                <a:solidFill>
                  <a:srgbClr val="B53061"/>
                </a:solidFill>
                <a:latin typeface="Times New Roman"/>
                <a:cs typeface="Times New Roman"/>
              </a:rPr>
              <a:t>hospitals</a:t>
            </a:r>
            <a:r>
              <a:rPr sz="1900" spc="60" dirty="0">
                <a:solidFill>
                  <a:srgbClr val="B53061"/>
                </a:solidFill>
                <a:latin typeface="Times New Roman"/>
                <a:cs typeface="Times New Roman"/>
              </a:rPr>
              <a:t> </a:t>
            </a:r>
            <a:r>
              <a:rPr sz="1900" dirty="0">
                <a:solidFill>
                  <a:srgbClr val="B53061"/>
                </a:solidFill>
                <a:latin typeface="Times New Roman"/>
                <a:cs typeface="Times New Roman"/>
              </a:rPr>
              <a:t>(MGH,</a:t>
            </a:r>
            <a:r>
              <a:rPr sz="1900" spc="20" dirty="0">
                <a:solidFill>
                  <a:srgbClr val="B53061"/>
                </a:solidFill>
                <a:latin typeface="Times New Roman"/>
                <a:cs typeface="Times New Roman"/>
              </a:rPr>
              <a:t> </a:t>
            </a:r>
            <a:r>
              <a:rPr sz="1900" spc="-10" dirty="0">
                <a:solidFill>
                  <a:srgbClr val="B53061"/>
                </a:solidFill>
                <a:latin typeface="Times New Roman"/>
                <a:cs typeface="Times New Roman"/>
              </a:rPr>
              <a:t>Wisconsin)</a:t>
            </a:r>
            <a:endParaRPr sz="1900">
              <a:latin typeface="Times New Roman"/>
              <a:cs typeface="Times New Roman"/>
            </a:endParaRPr>
          </a:p>
          <a:p>
            <a:pPr marL="286385" indent="-274320">
              <a:lnSpc>
                <a:spcPct val="100000"/>
              </a:lnSpc>
              <a:spcBef>
                <a:spcPts val="80"/>
              </a:spcBef>
              <a:buFont typeface="Arial"/>
              <a:buChar char="•"/>
              <a:tabLst>
                <a:tab pos="286385" algn="l"/>
                <a:tab pos="287655" algn="l"/>
              </a:tabLst>
            </a:pPr>
            <a:r>
              <a:rPr sz="1900" dirty="0">
                <a:solidFill>
                  <a:srgbClr val="B53061"/>
                </a:solidFill>
                <a:latin typeface="Times New Roman"/>
                <a:cs typeface="Times New Roman"/>
              </a:rPr>
              <a:t>Optimized</a:t>
            </a:r>
            <a:r>
              <a:rPr sz="1900" spc="35" dirty="0">
                <a:solidFill>
                  <a:srgbClr val="B53061"/>
                </a:solidFill>
                <a:latin typeface="Times New Roman"/>
                <a:cs typeface="Times New Roman"/>
              </a:rPr>
              <a:t> </a:t>
            </a:r>
            <a:r>
              <a:rPr sz="1900" dirty="0">
                <a:solidFill>
                  <a:srgbClr val="B53061"/>
                </a:solidFill>
                <a:latin typeface="Times New Roman"/>
                <a:cs typeface="Times New Roman"/>
              </a:rPr>
              <a:t>using</a:t>
            </a:r>
            <a:r>
              <a:rPr sz="1900" spc="45" dirty="0">
                <a:solidFill>
                  <a:srgbClr val="B53061"/>
                </a:solidFill>
                <a:latin typeface="Times New Roman"/>
                <a:cs typeface="Times New Roman"/>
              </a:rPr>
              <a:t> </a:t>
            </a:r>
            <a:r>
              <a:rPr sz="1900" dirty="0">
                <a:solidFill>
                  <a:srgbClr val="B53061"/>
                </a:solidFill>
                <a:latin typeface="Times New Roman"/>
                <a:cs typeface="Times New Roman"/>
              </a:rPr>
              <a:t>Lattice</a:t>
            </a:r>
            <a:r>
              <a:rPr sz="1900" spc="35" dirty="0">
                <a:solidFill>
                  <a:srgbClr val="B53061"/>
                </a:solidFill>
                <a:latin typeface="Times New Roman"/>
                <a:cs typeface="Times New Roman"/>
              </a:rPr>
              <a:t> </a:t>
            </a:r>
            <a:r>
              <a:rPr sz="1900" dirty="0">
                <a:solidFill>
                  <a:srgbClr val="B53061"/>
                </a:solidFill>
                <a:latin typeface="Times New Roman"/>
                <a:cs typeface="Times New Roman"/>
              </a:rPr>
              <a:t>Cutting</a:t>
            </a:r>
            <a:r>
              <a:rPr sz="1900" spc="50" dirty="0">
                <a:solidFill>
                  <a:srgbClr val="B53061"/>
                </a:solidFill>
                <a:latin typeface="Times New Roman"/>
                <a:cs typeface="Times New Roman"/>
              </a:rPr>
              <a:t> </a:t>
            </a:r>
            <a:r>
              <a:rPr sz="1900" spc="-10" dirty="0">
                <a:solidFill>
                  <a:srgbClr val="B53061"/>
                </a:solidFill>
                <a:latin typeface="Times New Roman"/>
                <a:cs typeface="Times New Roman"/>
              </a:rPr>
              <a:t>Plane</a:t>
            </a:r>
            <a:endParaRPr sz="1900">
              <a:latin typeface="Times New Roman"/>
              <a:cs typeface="Times New Roman"/>
            </a:endParaRPr>
          </a:p>
          <a:p>
            <a:pPr marL="287020">
              <a:lnSpc>
                <a:spcPct val="100000"/>
              </a:lnSpc>
              <a:spcBef>
                <a:spcPts val="335"/>
              </a:spcBef>
            </a:pPr>
            <a:r>
              <a:rPr sz="1900" spc="-10" dirty="0">
                <a:solidFill>
                  <a:srgbClr val="B53061"/>
                </a:solidFill>
                <a:latin typeface="Times New Roman"/>
                <a:cs typeface="Times New Roman"/>
              </a:rPr>
              <a:t>Algorithm</a:t>
            </a:r>
            <a:endParaRPr sz="1900">
              <a:latin typeface="Times New Roman"/>
              <a:cs typeface="Times New Roman"/>
            </a:endParaRPr>
          </a:p>
        </p:txBody>
      </p:sp>
      <p:graphicFrame>
        <p:nvGraphicFramePr>
          <p:cNvPr id="3" name="object 3">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9674224"/>
              </p:ext>
            </p:extLst>
          </p:nvPr>
        </p:nvGraphicFramePr>
        <p:xfrm>
          <a:off x="5207806" y="3694046"/>
          <a:ext cx="4589145" cy="1802765"/>
        </p:xfrm>
        <a:graphic>
          <a:graphicData uri="http://schemas.openxmlformats.org/drawingml/2006/table">
            <a:tbl>
              <a:tblPr firstRow="1" bandRow="1">
                <a:tableStyleId>{2D5ABB26-0587-4C30-8999-92F81FD0307C}</a:tableStyleId>
              </a:tblPr>
              <a:tblGrid>
                <a:gridCol w="3927475">
                  <a:extLst>
                    <a:ext uri="{9D8B030D-6E8A-4147-A177-3AD203B41FA5}">
                      <a16:colId xmlns:a16="http://schemas.microsoft.com/office/drawing/2014/main" val="20000"/>
                    </a:ext>
                  </a:extLst>
                </a:gridCol>
                <a:gridCol w="661670">
                  <a:extLst>
                    <a:ext uri="{9D8B030D-6E8A-4147-A177-3AD203B41FA5}">
                      <a16:colId xmlns:a16="http://schemas.microsoft.com/office/drawing/2014/main" val="20001"/>
                    </a:ext>
                  </a:extLst>
                </a:gridCol>
              </a:tblGrid>
              <a:tr h="1539875">
                <a:tc>
                  <a:txBody>
                    <a:bodyPr/>
                    <a:lstStyle/>
                    <a:p>
                      <a:pPr marL="402590" indent="-301625">
                        <a:lnSpc>
                          <a:spcPct val="100000"/>
                        </a:lnSpc>
                        <a:spcBef>
                          <a:spcPts val="240"/>
                        </a:spcBef>
                        <a:buAutoNum type="arabicPeriod"/>
                        <a:tabLst>
                          <a:tab pos="402590" algn="l"/>
                          <a:tab pos="403225" algn="l"/>
                          <a:tab pos="3450590" algn="l"/>
                        </a:tabLst>
                      </a:pPr>
                      <a:r>
                        <a:rPr sz="1200" spc="-145" dirty="0">
                          <a:latin typeface="Arial"/>
                          <a:cs typeface="Arial"/>
                        </a:rPr>
                        <a:t>Any</a:t>
                      </a:r>
                      <a:r>
                        <a:rPr sz="1200" spc="-40" dirty="0">
                          <a:latin typeface="Arial"/>
                          <a:cs typeface="Arial"/>
                        </a:rPr>
                        <a:t> </a:t>
                      </a:r>
                      <a:r>
                        <a:rPr sz="1200" spc="-150" dirty="0">
                          <a:latin typeface="Arial"/>
                          <a:cs typeface="Arial"/>
                        </a:rPr>
                        <a:t>cEEG</a:t>
                      </a:r>
                      <a:r>
                        <a:rPr sz="1200" spc="-40" dirty="0">
                          <a:latin typeface="Arial"/>
                          <a:cs typeface="Arial"/>
                        </a:rPr>
                        <a:t> </a:t>
                      </a:r>
                      <a:r>
                        <a:rPr sz="1200" spc="-114" dirty="0">
                          <a:latin typeface="Arial"/>
                          <a:cs typeface="Arial"/>
                        </a:rPr>
                        <a:t>Pattern</a:t>
                      </a:r>
                      <a:r>
                        <a:rPr sz="1200" spc="-40" dirty="0">
                          <a:latin typeface="Arial"/>
                          <a:cs typeface="Arial"/>
                        </a:rPr>
                        <a:t> </a:t>
                      </a:r>
                      <a:r>
                        <a:rPr sz="1200" spc="-105" dirty="0">
                          <a:latin typeface="Arial"/>
                          <a:cs typeface="Arial"/>
                        </a:rPr>
                        <a:t>with</a:t>
                      </a:r>
                      <a:r>
                        <a:rPr sz="1200" spc="-40" dirty="0">
                          <a:latin typeface="Arial"/>
                          <a:cs typeface="Arial"/>
                        </a:rPr>
                        <a:t> </a:t>
                      </a:r>
                      <a:r>
                        <a:rPr sz="1200" spc="-130" dirty="0">
                          <a:latin typeface="Arial"/>
                          <a:cs typeface="Arial"/>
                        </a:rPr>
                        <a:t>Frequency</a:t>
                      </a:r>
                      <a:r>
                        <a:rPr sz="1200" spc="-40" dirty="0">
                          <a:latin typeface="Arial"/>
                          <a:cs typeface="Arial"/>
                        </a:rPr>
                        <a:t> </a:t>
                      </a:r>
                      <a:r>
                        <a:rPr sz="1200" b="1" u="heavy" spc="-135" dirty="0">
                          <a:uFill>
                            <a:solidFill>
                              <a:srgbClr val="0070C0"/>
                            </a:solidFill>
                          </a:uFill>
                          <a:latin typeface="Arial"/>
                          <a:cs typeface="Arial"/>
                        </a:rPr>
                        <a:t>2</a:t>
                      </a:r>
                      <a:r>
                        <a:rPr sz="1200" b="1" u="heavy" spc="-40" dirty="0">
                          <a:uFill>
                            <a:solidFill>
                              <a:srgbClr val="0070C0"/>
                            </a:solidFill>
                          </a:uFill>
                          <a:latin typeface="Arial"/>
                          <a:cs typeface="Arial"/>
                        </a:rPr>
                        <a:t> </a:t>
                      </a:r>
                      <a:r>
                        <a:rPr sz="1200" b="1" u="heavy" spc="-25" dirty="0">
                          <a:uFill>
                            <a:solidFill>
                              <a:srgbClr val="0070C0"/>
                            </a:solidFill>
                          </a:uFill>
                          <a:latin typeface="Arial"/>
                          <a:cs typeface="Arial"/>
                        </a:rPr>
                        <a:t>H</a:t>
                      </a:r>
                      <a:r>
                        <a:rPr sz="1200" spc="-25" dirty="0">
                          <a:latin typeface="Arial"/>
                          <a:cs typeface="Arial"/>
                        </a:rPr>
                        <a:t>z</a:t>
                      </a:r>
                      <a:r>
                        <a:rPr sz="1200" dirty="0">
                          <a:latin typeface="Arial"/>
                          <a:cs typeface="Arial"/>
                        </a:rPr>
                        <a:t>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206375" indent="-105410">
                        <a:lnSpc>
                          <a:spcPct val="100000"/>
                        </a:lnSpc>
                        <a:spcBef>
                          <a:spcPts val="570"/>
                        </a:spcBef>
                        <a:buAutoNum type="arabicPeriod"/>
                        <a:tabLst>
                          <a:tab pos="206375" algn="l"/>
                          <a:tab pos="375920" algn="l"/>
                          <a:tab pos="3450590" algn="l"/>
                        </a:tabLst>
                      </a:pPr>
                      <a:r>
                        <a:rPr sz="1200" dirty="0">
                          <a:latin typeface="Arial"/>
                          <a:cs typeface="Arial"/>
                        </a:rPr>
                        <a:t>	</a:t>
                      </a:r>
                      <a:r>
                        <a:rPr sz="1200" u="heavy" spc="-85" dirty="0">
                          <a:uFill>
                            <a:solidFill>
                              <a:srgbClr val="0070C0"/>
                            </a:solidFill>
                          </a:uFill>
                          <a:latin typeface="Times New Roman"/>
                          <a:cs typeface="Times New Roman"/>
                        </a:rPr>
                        <a:t> </a:t>
                      </a:r>
                      <a:r>
                        <a:rPr sz="1200" b="1" u="heavy" spc="-105" dirty="0">
                          <a:uFill>
                            <a:solidFill>
                              <a:srgbClr val="0070C0"/>
                            </a:solidFill>
                          </a:uFill>
                          <a:latin typeface="Arial"/>
                          <a:cs typeface="Arial"/>
                        </a:rPr>
                        <a:t>E</a:t>
                      </a:r>
                      <a:r>
                        <a:rPr sz="1200" spc="-105" dirty="0">
                          <a:latin typeface="Arial"/>
                          <a:cs typeface="Arial"/>
                        </a:rPr>
                        <a:t>pileptiform</a:t>
                      </a:r>
                      <a:r>
                        <a:rPr sz="1200" spc="-35" dirty="0">
                          <a:latin typeface="Arial"/>
                          <a:cs typeface="Arial"/>
                        </a:rPr>
                        <a:t> </a:t>
                      </a:r>
                      <a:r>
                        <a:rPr sz="1200" dirty="0">
                          <a:latin typeface="Arial"/>
                          <a:cs typeface="Arial"/>
                        </a:rPr>
                        <a:t>Discharges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402590" indent="-301625">
                        <a:lnSpc>
                          <a:spcPct val="100000"/>
                        </a:lnSpc>
                        <a:spcBef>
                          <a:spcPts val="570"/>
                        </a:spcBef>
                        <a:buAutoNum type="arabicPeriod"/>
                        <a:tabLst>
                          <a:tab pos="402590" algn="l"/>
                          <a:tab pos="403225" algn="l"/>
                          <a:tab pos="3450590" algn="l"/>
                        </a:tabLst>
                      </a:pPr>
                      <a:r>
                        <a:rPr sz="1200" spc="-114" dirty="0">
                          <a:latin typeface="Arial"/>
                          <a:cs typeface="Arial"/>
                        </a:rPr>
                        <a:t>Patterns</a:t>
                      </a:r>
                      <a:r>
                        <a:rPr sz="1200" spc="-35" dirty="0">
                          <a:latin typeface="Arial"/>
                          <a:cs typeface="Arial"/>
                        </a:rPr>
                        <a:t> </a:t>
                      </a:r>
                      <a:r>
                        <a:rPr sz="1200" spc="-110" dirty="0">
                          <a:latin typeface="Arial"/>
                          <a:cs typeface="Arial"/>
                        </a:rPr>
                        <a:t>include</a:t>
                      </a:r>
                      <a:r>
                        <a:rPr sz="1200" spc="-30" dirty="0">
                          <a:latin typeface="Arial"/>
                          <a:cs typeface="Arial"/>
                        </a:rPr>
                        <a:t> </a:t>
                      </a:r>
                      <a:r>
                        <a:rPr sz="1200" spc="-135" dirty="0">
                          <a:latin typeface="Arial"/>
                          <a:cs typeface="Arial"/>
                        </a:rPr>
                        <a:t>[</a:t>
                      </a:r>
                      <a:r>
                        <a:rPr sz="1200" b="1" spc="-135" dirty="0">
                          <a:latin typeface="Arial"/>
                          <a:cs typeface="Arial"/>
                        </a:rPr>
                        <a:t>L</a:t>
                      </a:r>
                      <a:r>
                        <a:rPr sz="1200" spc="-135" dirty="0">
                          <a:latin typeface="Arial"/>
                          <a:cs typeface="Arial"/>
                        </a:rPr>
                        <a:t>PD,</a:t>
                      </a:r>
                      <a:r>
                        <a:rPr sz="1200" spc="-30" dirty="0">
                          <a:latin typeface="Arial"/>
                          <a:cs typeface="Arial"/>
                        </a:rPr>
                        <a:t> </a:t>
                      </a:r>
                      <a:r>
                        <a:rPr sz="1200" spc="-145" dirty="0">
                          <a:latin typeface="Arial"/>
                          <a:cs typeface="Arial"/>
                        </a:rPr>
                        <a:t>LRDA,</a:t>
                      </a:r>
                      <a:r>
                        <a:rPr sz="1200" spc="-35" dirty="0">
                          <a:latin typeface="Arial"/>
                          <a:cs typeface="Arial"/>
                        </a:rPr>
                        <a:t> </a:t>
                      </a:r>
                      <a:r>
                        <a:rPr sz="1200" spc="-10" dirty="0">
                          <a:latin typeface="Arial"/>
                          <a:cs typeface="Arial"/>
                        </a:rPr>
                        <a:t>BIPD]</a:t>
                      </a:r>
                      <a:r>
                        <a:rPr sz="1200" dirty="0">
                          <a:latin typeface="Arial"/>
                          <a:cs typeface="Arial"/>
                        </a:rPr>
                        <a:t>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206375" indent="-105410">
                        <a:lnSpc>
                          <a:spcPct val="100000"/>
                        </a:lnSpc>
                        <a:spcBef>
                          <a:spcPts val="570"/>
                        </a:spcBef>
                        <a:buAutoNum type="arabicPeriod"/>
                        <a:tabLst>
                          <a:tab pos="206375" algn="l"/>
                          <a:tab pos="375920" algn="l"/>
                          <a:tab pos="3450590" algn="l"/>
                        </a:tabLst>
                      </a:pPr>
                      <a:r>
                        <a:rPr sz="1200" dirty="0">
                          <a:latin typeface="Arial"/>
                          <a:cs typeface="Arial"/>
                        </a:rPr>
                        <a:t>	</a:t>
                      </a:r>
                      <a:r>
                        <a:rPr sz="1200" u="heavy" spc="-80" dirty="0">
                          <a:uFill>
                            <a:solidFill>
                              <a:srgbClr val="0070C0"/>
                            </a:solidFill>
                          </a:uFill>
                          <a:latin typeface="Times New Roman"/>
                          <a:cs typeface="Times New Roman"/>
                        </a:rPr>
                        <a:t> </a:t>
                      </a:r>
                      <a:r>
                        <a:rPr sz="1200" b="1" u="heavy" spc="-110" dirty="0">
                          <a:uFill>
                            <a:solidFill>
                              <a:srgbClr val="0070C0"/>
                            </a:solidFill>
                          </a:uFill>
                          <a:latin typeface="Arial"/>
                          <a:cs typeface="Arial"/>
                        </a:rPr>
                        <a:t>P</a:t>
                      </a:r>
                      <a:r>
                        <a:rPr sz="1200" spc="-110" dirty="0">
                          <a:latin typeface="Arial"/>
                          <a:cs typeface="Arial"/>
                        </a:rPr>
                        <a:t>atterns</a:t>
                      </a:r>
                      <a:r>
                        <a:rPr sz="1200" spc="-35" dirty="0">
                          <a:latin typeface="Arial"/>
                          <a:cs typeface="Arial"/>
                        </a:rPr>
                        <a:t> </a:t>
                      </a:r>
                      <a:r>
                        <a:rPr sz="1200" spc="-130" dirty="0">
                          <a:latin typeface="Arial"/>
                          <a:cs typeface="Arial"/>
                        </a:rPr>
                        <a:t>Superimposed</a:t>
                      </a:r>
                      <a:r>
                        <a:rPr sz="1200" spc="-35" dirty="0">
                          <a:latin typeface="Arial"/>
                          <a:cs typeface="Arial"/>
                        </a:rPr>
                        <a:t> </a:t>
                      </a:r>
                      <a:r>
                        <a:rPr sz="1200" spc="-105" dirty="0">
                          <a:latin typeface="Arial"/>
                          <a:cs typeface="Arial"/>
                        </a:rPr>
                        <a:t>with</a:t>
                      </a:r>
                      <a:r>
                        <a:rPr sz="1200" spc="-35" dirty="0">
                          <a:latin typeface="Arial"/>
                          <a:cs typeface="Arial"/>
                        </a:rPr>
                        <a:t> </a:t>
                      </a:r>
                      <a:r>
                        <a:rPr sz="1200" spc="-125" dirty="0">
                          <a:latin typeface="Arial"/>
                          <a:cs typeface="Arial"/>
                        </a:rPr>
                        <a:t>Fast</a:t>
                      </a:r>
                      <a:r>
                        <a:rPr sz="1200" spc="-35" dirty="0">
                          <a:latin typeface="Arial"/>
                          <a:cs typeface="Arial"/>
                        </a:rPr>
                        <a:t> </a:t>
                      </a:r>
                      <a:r>
                        <a:rPr sz="1200" spc="-110" dirty="0">
                          <a:latin typeface="Arial"/>
                          <a:cs typeface="Arial"/>
                        </a:rPr>
                        <a:t>or</a:t>
                      </a:r>
                      <a:r>
                        <a:rPr sz="1200" spc="-30" dirty="0">
                          <a:latin typeface="Arial"/>
                          <a:cs typeface="Arial"/>
                        </a:rPr>
                        <a:t> </a:t>
                      </a:r>
                      <a:r>
                        <a:rPr sz="1200" spc="-120" dirty="0">
                          <a:latin typeface="Arial"/>
                          <a:cs typeface="Arial"/>
                        </a:rPr>
                        <a:t>Sharp</a:t>
                      </a:r>
                      <a:r>
                        <a:rPr sz="1200" spc="-35" dirty="0">
                          <a:latin typeface="Arial"/>
                          <a:cs typeface="Arial"/>
                        </a:rPr>
                        <a:t> </a:t>
                      </a:r>
                      <a:r>
                        <a:rPr sz="1200" dirty="0">
                          <a:latin typeface="Arial"/>
                          <a:cs typeface="Arial"/>
                        </a:rPr>
                        <a:t>Activity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402590" indent="-301625">
                        <a:lnSpc>
                          <a:spcPct val="100000"/>
                        </a:lnSpc>
                        <a:spcBef>
                          <a:spcPts val="570"/>
                        </a:spcBef>
                        <a:buAutoNum type="arabicPeriod"/>
                        <a:tabLst>
                          <a:tab pos="402590" algn="l"/>
                          <a:tab pos="403225" algn="l"/>
                          <a:tab pos="3450590" algn="l"/>
                        </a:tabLst>
                      </a:pPr>
                      <a:r>
                        <a:rPr sz="1200" spc="-100" dirty="0">
                          <a:latin typeface="Arial"/>
                          <a:cs typeface="Arial"/>
                        </a:rPr>
                        <a:t>Prior</a:t>
                      </a:r>
                      <a:r>
                        <a:rPr sz="1200" spc="-170" dirty="0">
                          <a:latin typeface="Arial"/>
                          <a:cs typeface="Arial"/>
                        </a:rPr>
                        <a:t> </a:t>
                      </a:r>
                      <a:r>
                        <a:rPr sz="1200" u="heavy" spc="-175" dirty="0">
                          <a:uFill>
                            <a:solidFill>
                              <a:srgbClr val="0070C0"/>
                            </a:solidFill>
                          </a:uFill>
                          <a:latin typeface="Times New Roman"/>
                          <a:cs typeface="Times New Roman"/>
                        </a:rPr>
                        <a:t> </a:t>
                      </a:r>
                      <a:r>
                        <a:rPr sz="1200" b="1" u="heavy" spc="-10" dirty="0">
                          <a:uFill>
                            <a:solidFill>
                              <a:srgbClr val="0070C0"/>
                            </a:solidFill>
                          </a:uFill>
                          <a:latin typeface="Arial"/>
                          <a:cs typeface="Arial"/>
                        </a:rPr>
                        <a:t>S</a:t>
                      </a:r>
                      <a:r>
                        <a:rPr sz="1200" spc="-10" dirty="0">
                          <a:latin typeface="Arial"/>
                          <a:cs typeface="Arial"/>
                        </a:rPr>
                        <a:t>eizure</a:t>
                      </a:r>
                      <a:r>
                        <a:rPr sz="1200" dirty="0">
                          <a:latin typeface="Arial"/>
                          <a:cs typeface="Arial"/>
                        </a:rPr>
                        <a:t>	</a:t>
                      </a:r>
                      <a:r>
                        <a:rPr sz="1200" spc="-135" dirty="0">
                          <a:latin typeface="Arial"/>
                          <a:cs typeface="Arial"/>
                        </a:rPr>
                        <a:t>1</a:t>
                      </a:r>
                      <a:r>
                        <a:rPr sz="1200" spc="-60" dirty="0">
                          <a:latin typeface="Arial"/>
                          <a:cs typeface="Arial"/>
                        </a:rPr>
                        <a:t> </a:t>
                      </a:r>
                      <a:r>
                        <a:rPr sz="1200" spc="-10" dirty="0">
                          <a:latin typeface="Arial"/>
                          <a:cs typeface="Arial"/>
                        </a:rPr>
                        <a:t>point</a:t>
                      </a:r>
                      <a:endParaRPr sz="1200">
                        <a:latin typeface="Arial"/>
                        <a:cs typeface="Arial"/>
                      </a:endParaRPr>
                    </a:p>
                    <a:p>
                      <a:pPr marL="206375" indent="-105410">
                        <a:lnSpc>
                          <a:spcPct val="100000"/>
                        </a:lnSpc>
                        <a:spcBef>
                          <a:spcPts val="570"/>
                        </a:spcBef>
                        <a:buAutoNum type="arabicPeriod"/>
                        <a:tabLst>
                          <a:tab pos="206375" algn="l"/>
                          <a:tab pos="375920" algn="l"/>
                          <a:tab pos="3361054" algn="l"/>
                        </a:tabLst>
                      </a:pPr>
                      <a:r>
                        <a:rPr sz="1200" dirty="0">
                          <a:latin typeface="Arial"/>
                          <a:cs typeface="Arial"/>
                        </a:rPr>
                        <a:t>	</a:t>
                      </a:r>
                      <a:r>
                        <a:rPr sz="1200" u="heavy" spc="-80" dirty="0">
                          <a:uFill>
                            <a:solidFill>
                              <a:srgbClr val="0070C0"/>
                            </a:solidFill>
                          </a:uFill>
                          <a:latin typeface="Times New Roman"/>
                          <a:cs typeface="Times New Roman"/>
                        </a:rPr>
                        <a:t> </a:t>
                      </a:r>
                      <a:r>
                        <a:rPr sz="1200" b="1" u="heavy" spc="-100" dirty="0">
                          <a:uFill>
                            <a:solidFill>
                              <a:srgbClr val="0070C0"/>
                            </a:solidFill>
                          </a:uFill>
                          <a:latin typeface="Arial"/>
                          <a:cs typeface="Arial"/>
                        </a:rPr>
                        <a:t>B</a:t>
                      </a:r>
                      <a:r>
                        <a:rPr sz="1200" spc="-100" dirty="0">
                          <a:latin typeface="Arial"/>
                          <a:cs typeface="Arial"/>
                        </a:rPr>
                        <a:t>rief</a:t>
                      </a:r>
                      <a:r>
                        <a:rPr sz="1200" spc="-30" dirty="0">
                          <a:latin typeface="Arial"/>
                          <a:cs typeface="Arial"/>
                        </a:rPr>
                        <a:t> </a:t>
                      </a:r>
                      <a:r>
                        <a:rPr sz="1200" spc="-130" dirty="0">
                          <a:latin typeface="Arial"/>
                          <a:cs typeface="Arial"/>
                        </a:rPr>
                        <a:t>Rhythmic</a:t>
                      </a:r>
                      <a:r>
                        <a:rPr sz="1200" spc="-35" dirty="0">
                          <a:latin typeface="Arial"/>
                          <a:cs typeface="Arial"/>
                        </a:rPr>
                        <a:t> </a:t>
                      </a:r>
                      <a:r>
                        <a:rPr sz="1200" dirty="0">
                          <a:latin typeface="Arial"/>
                          <a:cs typeface="Arial"/>
                        </a:rPr>
                        <a:t>Discharges	</a:t>
                      </a:r>
                      <a:r>
                        <a:rPr sz="1200" u="heavy" spc="-85" dirty="0">
                          <a:uFill>
                            <a:solidFill>
                              <a:srgbClr val="0070C0"/>
                            </a:solidFill>
                          </a:uFill>
                          <a:latin typeface="Times New Roman"/>
                          <a:cs typeface="Times New Roman"/>
                        </a:rPr>
                        <a:t> </a:t>
                      </a:r>
                      <a:r>
                        <a:rPr sz="1200" b="1" u="heavy" spc="-135" dirty="0">
                          <a:uFill>
                            <a:solidFill>
                              <a:srgbClr val="0070C0"/>
                            </a:solidFill>
                          </a:uFill>
                          <a:latin typeface="Arial"/>
                          <a:cs typeface="Arial"/>
                        </a:rPr>
                        <a:t>2</a:t>
                      </a:r>
                      <a:r>
                        <a:rPr sz="1200" b="1" spc="-60" dirty="0">
                          <a:latin typeface="Arial"/>
                          <a:cs typeface="Arial"/>
                        </a:rPr>
                        <a:t> </a:t>
                      </a:r>
                      <a:r>
                        <a:rPr sz="1200" dirty="0">
                          <a:latin typeface="Arial"/>
                          <a:cs typeface="Arial"/>
                        </a:rPr>
                        <a:t>points</a:t>
                      </a:r>
                      <a:endParaRPr sz="1200">
                        <a:latin typeface="Arial"/>
                        <a:cs typeface="Arial"/>
                      </a:endParaRPr>
                    </a:p>
                  </a:txBody>
                  <a:tcPr marL="0" marR="0" marT="30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101600" algn="r">
                        <a:lnSpc>
                          <a:spcPct val="100000"/>
                        </a:lnSpc>
                        <a:spcBef>
                          <a:spcPts val="190"/>
                        </a:spcBef>
                      </a:pPr>
                      <a:r>
                        <a:rPr sz="1250" i="1" spc="-25"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p>
                      <a:pPr marR="101600" algn="r">
                        <a:lnSpc>
                          <a:spcPct val="100000"/>
                        </a:lnSpc>
                        <a:spcBef>
                          <a:spcPts val="509"/>
                        </a:spcBef>
                        <a:tabLst>
                          <a:tab pos="255904" algn="l"/>
                        </a:tabLst>
                      </a:pPr>
                      <a:r>
                        <a:rPr sz="1250" spc="-50" dirty="0">
                          <a:latin typeface="Verdana"/>
                          <a:cs typeface="Verdana"/>
                        </a:rPr>
                        <a:t>+</a:t>
                      </a:r>
                      <a:r>
                        <a:rPr sz="1250" dirty="0">
                          <a:latin typeface="Verdana"/>
                          <a:cs typeface="Verdana"/>
                        </a:rPr>
                        <a:t>	</a:t>
                      </a:r>
                      <a:r>
                        <a:rPr sz="1250" i="1" spc="-520" dirty="0">
                          <a:latin typeface="Rockwell"/>
                          <a:cs typeface="Rockwell"/>
                        </a:rPr>
                        <a:t>···</a:t>
                      </a:r>
                      <a:r>
                        <a:rPr sz="1250" i="1" dirty="0">
                          <a:latin typeface="Rockwell"/>
                          <a:cs typeface="Rockwell"/>
                        </a:rPr>
                        <a:t> </a:t>
                      </a:r>
                      <a:endParaRPr sz="1250">
                        <a:latin typeface="Rockwell"/>
                        <a:cs typeface="Rockwell"/>
                      </a:endParaRPr>
                    </a:p>
                  </a:txBody>
                  <a:tcPr marL="0" marR="0" marT="241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262890">
                <a:tc>
                  <a:txBody>
                    <a:bodyPr/>
                    <a:lstStyle/>
                    <a:p>
                      <a:pPr marR="93980" algn="r">
                        <a:lnSpc>
                          <a:spcPct val="100000"/>
                        </a:lnSpc>
                        <a:spcBef>
                          <a:spcPts val="240"/>
                        </a:spcBef>
                      </a:pPr>
                      <a:r>
                        <a:rPr sz="1200" b="1" spc="-10" dirty="0">
                          <a:latin typeface="Arial"/>
                          <a:cs typeface="Arial"/>
                        </a:rPr>
                        <a:t>SCORE</a:t>
                      </a:r>
                      <a:endParaRPr sz="1200">
                        <a:latin typeface="Arial"/>
                        <a:cs typeface="Arial"/>
                      </a:endParaRPr>
                    </a:p>
                  </a:txBody>
                  <a:tcPr marL="0" marR="0" marT="304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01600">
                        <a:lnSpc>
                          <a:spcPct val="100000"/>
                        </a:lnSpc>
                        <a:spcBef>
                          <a:spcPts val="190"/>
                        </a:spcBef>
                        <a:tabLst>
                          <a:tab pos="373380" algn="l"/>
                        </a:tabLst>
                      </a:pPr>
                      <a:r>
                        <a:rPr sz="1250" spc="-50" dirty="0">
                          <a:latin typeface="Verdana"/>
                          <a:cs typeface="Verdana"/>
                        </a:rPr>
                        <a:t>=</a:t>
                      </a:r>
                      <a:r>
                        <a:rPr sz="1250" dirty="0">
                          <a:latin typeface="Verdana"/>
                          <a:cs typeface="Verdana"/>
                        </a:rPr>
                        <a:t>	</a:t>
                      </a:r>
                      <a:r>
                        <a:rPr sz="1250" i="1" spc="-545" dirty="0">
                          <a:latin typeface="Rockwell"/>
                          <a:cs typeface="Rockwell"/>
                        </a:rPr>
                        <a:t>···</a:t>
                      </a:r>
                      <a:r>
                        <a:rPr sz="1250" i="1" dirty="0">
                          <a:latin typeface="Rockwell"/>
                          <a:cs typeface="Rockwell"/>
                        </a:rPr>
                        <a:t> </a:t>
                      </a:r>
                      <a:endParaRPr sz="1250" dirty="0">
                        <a:latin typeface="Rockwell"/>
                        <a:cs typeface="Rockwell"/>
                      </a:endParaRPr>
                    </a:p>
                  </a:txBody>
                  <a:tcPr marL="0" marR="0" marT="2413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object 4"/>
          <p:cNvSpPr txBox="1"/>
          <p:nvPr/>
        </p:nvSpPr>
        <p:spPr>
          <a:xfrm>
            <a:off x="5922554" y="2450084"/>
            <a:ext cx="2813685" cy="1275080"/>
          </a:xfrm>
          <a:prstGeom prst="rect">
            <a:avLst/>
          </a:prstGeom>
        </p:spPr>
        <p:txBody>
          <a:bodyPr vert="horz" wrap="square" lIns="0" tIns="12700" rIns="0" bIns="0" rtlCol="0">
            <a:spAutoFit/>
          </a:bodyPr>
          <a:lstStyle/>
          <a:p>
            <a:pPr marL="240665" indent="-227965">
              <a:lnSpc>
                <a:spcPts val="2125"/>
              </a:lnSpc>
              <a:spcBef>
                <a:spcPts val="100"/>
              </a:spcBef>
              <a:buFont typeface="Arial"/>
              <a:buChar char="•"/>
              <a:tabLst>
                <a:tab pos="240665" algn="l"/>
                <a:tab pos="241300" algn="l"/>
              </a:tabLst>
            </a:pPr>
            <a:r>
              <a:rPr sz="1800" spc="-10" dirty="0">
                <a:solidFill>
                  <a:srgbClr val="C00000"/>
                </a:solidFill>
                <a:latin typeface="Times New Roman"/>
                <a:cs typeface="Times New Roman"/>
              </a:rPr>
              <a:t>Seizure</a:t>
            </a:r>
            <a:r>
              <a:rPr sz="1800" spc="-75" dirty="0">
                <a:solidFill>
                  <a:srgbClr val="C00000"/>
                </a:solidFill>
                <a:latin typeface="Times New Roman"/>
                <a:cs typeface="Times New Roman"/>
              </a:rPr>
              <a:t> </a:t>
            </a:r>
            <a:r>
              <a:rPr sz="1800" dirty="0">
                <a:solidFill>
                  <a:srgbClr val="C00000"/>
                </a:solidFill>
                <a:latin typeface="Times New Roman"/>
                <a:cs typeface="Times New Roman"/>
              </a:rPr>
              <a:t>are</a:t>
            </a:r>
            <a:r>
              <a:rPr sz="1800" spc="-75" dirty="0">
                <a:solidFill>
                  <a:srgbClr val="C00000"/>
                </a:solidFill>
                <a:latin typeface="Times New Roman"/>
                <a:cs typeface="Times New Roman"/>
              </a:rPr>
              <a:t> </a:t>
            </a:r>
            <a:r>
              <a:rPr sz="1800" spc="-10" dirty="0">
                <a:solidFill>
                  <a:srgbClr val="C00000"/>
                </a:solidFill>
                <a:latin typeface="Times New Roman"/>
                <a:cs typeface="Times New Roman"/>
              </a:rPr>
              <a:t>common</a:t>
            </a:r>
            <a:r>
              <a:rPr sz="1800" spc="-75" dirty="0">
                <a:solidFill>
                  <a:srgbClr val="C00000"/>
                </a:solidFill>
                <a:latin typeface="Times New Roman"/>
                <a:cs typeface="Times New Roman"/>
              </a:rPr>
              <a:t> </a:t>
            </a:r>
            <a:r>
              <a:rPr sz="1800" spc="-20" dirty="0">
                <a:solidFill>
                  <a:srgbClr val="C00000"/>
                </a:solidFill>
                <a:latin typeface="Times New Roman"/>
                <a:cs typeface="Times New Roman"/>
              </a:rPr>
              <a:t>(20%)</a:t>
            </a:r>
            <a:endParaRPr sz="1800">
              <a:latin typeface="Times New Roman"/>
              <a:cs typeface="Times New Roman"/>
            </a:endParaRPr>
          </a:p>
          <a:p>
            <a:pPr marL="240665" indent="-227965">
              <a:lnSpc>
                <a:spcPts val="2125"/>
              </a:lnSpc>
              <a:buFont typeface="Arial"/>
              <a:buChar char="•"/>
              <a:tabLst>
                <a:tab pos="240665" algn="l"/>
                <a:tab pos="241300" algn="l"/>
              </a:tabLst>
            </a:pPr>
            <a:r>
              <a:rPr sz="1800" spc="-40" dirty="0">
                <a:solidFill>
                  <a:srgbClr val="C00000"/>
                </a:solidFill>
                <a:latin typeface="Times New Roman"/>
                <a:cs typeface="Times New Roman"/>
              </a:rPr>
              <a:t>Seizure</a:t>
            </a:r>
            <a:r>
              <a:rPr sz="1800" spc="-40" dirty="0">
                <a:solidFill>
                  <a:srgbClr val="C00000"/>
                </a:solidFill>
                <a:latin typeface="Wingdings"/>
                <a:cs typeface="Wingdings"/>
              </a:rPr>
              <a:t></a:t>
            </a:r>
            <a:r>
              <a:rPr sz="1800" spc="-65" dirty="0">
                <a:solidFill>
                  <a:srgbClr val="C00000"/>
                </a:solidFill>
                <a:latin typeface="Times New Roman"/>
                <a:cs typeface="Times New Roman"/>
              </a:rPr>
              <a:t> </a:t>
            </a:r>
            <a:r>
              <a:rPr sz="1800" spc="-10" dirty="0">
                <a:solidFill>
                  <a:srgbClr val="C00000"/>
                </a:solidFill>
                <a:latin typeface="Times New Roman"/>
                <a:cs typeface="Times New Roman"/>
              </a:rPr>
              <a:t>Brain</a:t>
            </a:r>
            <a:r>
              <a:rPr sz="1800" spc="-45" dirty="0">
                <a:solidFill>
                  <a:srgbClr val="C00000"/>
                </a:solidFill>
                <a:latin typeface="Times New Roman"/>
                <a:cs typeface="Times New Roman"/>
              </a:rPr>
              <a:t> </a:t>
            </a:r>
            <a:r>
              <a:rPr sz="1800" spc="-10" dirty="0">
                <a:solidFill>
                  <a:srgbClr val="C00000"/>
                </a:solidFill>
                <a:latin typeface="Times New Roman"/>
                <a:cs typeface="Times New Roman"/>
              </a:rPr>
              <a:t>Damage</a:t>
            </a:r>
            <a:endParaRPr sz="1800">
              <a:latin typeface="Times New Roman"/>
              <a:cs typeface="Times New Roman"/>
            </a:endParaRPr>
          </a:p>
          <a:p>
            <a:pPr marL="240665" indent="-227965">
              <a:lnSpc>
                <a:spcPct val="100000"/>
              </a:lnSpc>
              <a:spcBef>
                <a:spcPts val="45"/>
              </a:spcBef>
              <a:buFont typeface="Arial"/>
              <a:buChar char="•"/>
              <a:tabLst>
                <a:tab pos="240665" algn="l"/>
                <a:tab pos="241300" algn="l"/>
              </a:tabLst>
            </a:pPr>
            <a:r>
              <a:rPr sz="1800" dirty="0">
                <a:solidFill>
                  <a:srgbClr val="C00000"/>
                </a:solidFill>
                <a:latin typeface="Times New Roman"/>
                <a:cs typeface="Times New Roman"/>
              </a:rPr>
              <a:t>Need</a:t>
            </a:r>
            <a:r>
              <a:rPr sz="1800" spc="-80" dirty="0">
                <a:solidFill>
                  <a:srgbClr val="C00000"/>
                </a:solidFill>
                <a:latin typeface="Times New Roman"/>
                <a:cs typeface="Times New Roman"/>
              </a:rPr>
              <a:t> </a:t>
            </a:r>
            <a:r>
              <a:rPr sz="1800" dirty="0">
                <a:solidFill>
                  <a:srgbClr val="C00000"/>
                </a:solidFill>
                <a:latin typeface="Times New Roman"/>
                <a:cs typeface="Times New Roman"/>
              </a:rPr>
              <a:t>EEG</a:t>
            </a:r>
            <a:r>
              <a:rPr sz="1800" spc="-80" dirty="0">
                <a:solidFill>
                  <a:srgbClr val="C00000"/>
                </a:solidFill>
                <a:latin typeface="Times New Roman"/>
                <a:cs typeface="Times New Roman"/>
              </a:rPr>
              <a:t> </a:t>
            </a:r>
            <a:r>
              <a:rPr sz="1800" dirty="0">
                <a:solidFill>
                  <a:srgbClr val="C00000"/>
                </a:solidFill>
                <a:latin typeface="Times New Roman"/>
                <a:cs typeface="Times New Roman"/>
              </a:rPr>
              <a:t>to</a:t>
            </a:r>
            <a:r>
              <a:rPr sz="1800" spc="-75" dirty="0">
                <a:solidFill>
                  <a:srgbClr val="C00000"/>
                </a:solidFill>
                <a:latin typeface="Times New Roman"/>
                <a:cs typeface="Times New Roman"/>
              </a:rPr>
              <a:t> </a:t>
            </a:r>
            <a:r>
              <a:rPr sz="1800" spc="-10" dirty="0">
                <a:solidFill>
                  <a:srgbClr val="C00000"/>
                </a:solidFill>
                <a:latin typeface="Times New Roman"/>
                <a:cs typeface="Times New Roman"/>
              </a:rPr>
              <a:t>detect</a:t>
            </a:r>
            <a:r>
              <a:rPr sz="1800" spc="-60" dirty="0">
                <a:solidFill>
                  <a:srgbClr val="C00000"/>
                </a:solidFill>
                <a:latin typeface="Times New Roman"/>
                <a:cs typeface="Times New Roman"/>
              </a:rPr>
              <a:t> </a:t>
            </a:r>
            <a:r>
              <a:rPr sz="1800" spc="-10" dirty="0">
                <a:solidFill>
                  <a:srgbClr val="C00000"/>
                </a:solidFill>
                <a:latin typeface="Times New Roman"/>
                <a:cs typeface="Times New Roman"/>
              </a:rPr>
              <a:t>seizures</a:t>
            </a:r>
            <a:endParaRPr sz="1800">
              <a:latin typeface="Times New Roman"/>
              <a:cs typeface="Times New Roman"/>
            </a:endParaRPr>
          </a:p>
          <a:p>
            <a:pPr marL="850900">
              <a:lnSpc>
                <a:spcPct val="100000"/>
              </a:lnSpc>
              <a:spcBef>
                <a:spcPts val="1100"/>
              </a:spcBef>
            </a:pPr>
            <a:r>
              <a:rPr sz="1900" b="1" spc="-10" dirty="0">
                <a:latin typeface="Times New Roman"/>
                <a:cs typeface="Times New Roman"/>
              </a:rPr>
              <a:t>2HELPS2B</a:t>
            </a:r>
            <a:endParaRPr sz="1900">
              <a:latin typeface="Times New Roman"/>
              <a:cs typeface="Times New Roman"/>
            </a:endParaRPr>
          </a:p>
        </p:txBody>
      </p:sp>
      <p:graphicFrame>
        <p:nvGraphicFramePr>
          <p:cNvPr id="5" name="object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2233452"/>
              </p:ext>
            </p:extLst>
          </p:nvPr>
        </p:nvGraphicFramePr>
        <p:xfrm>
          <a:off x="5257827" y="5611039"/>
          <a:ext cx="4476745" cy="496570"/>
        </p:xfrm>
        <a:graphic>
          <a:graphicData uri="http://schemas.openxmlformats.org/drawingml/2006/table">
            <a:tbl>
              <a:tblPr firstRow="1" bandRow="1">
                <a:tableStyleId>{2D5ABB26-0587-4C30-8999-92F81FD0307C}</a:tableStyleId>
              </a:tblPr>
              <a:tblGrid>
                <a:gridCol w="645795">
                  <a:extLst>
                    <a:ext uri="{9D8B030D-6E8A-4147-A177-3AD203B41FA5}">
                      <a16:colId xmlns:a16="http://schemas.microsoft.com/office/drawing/2014/main" val="20000"/>
                    </a:ext>
                  </a:extLst>
                </a:gridCol>
                <a:gridCol w="492124">
                  <a:extLst>
                    <a:ext uri="{9D8B030D-6E8A-4147-A177-3AD203B41FA5}">
                      <a16:colId xmlns:a16="http://schemas.microsoft.com/office/drawing/2014/main" val="20001"/>
                    </a:ext>
                  </a:extLst>
                </a:gridCol>
                <a:gridCol w="556894">
                  <a:extLst>
                    <a:ext uri="{9D8B030D-6E8A-4147-A177-3AD203B41FA5}">
                      <a16:colId xmlns:a16="http://schemas.microsoft.com/office/drawing/2014/main" val="20002"/>
                    </a:ext>
                  </a:extLst>
                </a:gridCol>
                <a:gridCol w="556894">
                  <a:extLst>
                    <a:ext uri="{9D8B030D-6E8A-4147-A177-3AD203B41FA5}">
                      <a16:colId xmlns:a16="http://schemas.microsoft.com/office/drawing/2014/main" val="20003"/>
                    </a:ext>
                  </a:extLst>
                </a:gridCol>
                <a:gridCol w="556894">
                  <a:extLst>
                    <a:ext uri="{9D8B030D-6E8A-4147-A177-3AD203B41FA5}">
                      <a16:colId xmlns:a16="http://schemas.microsoft.com/office/drawing/2014/main" val="20004"/>
                    </a:ext>
                  </a:extLst>
                </a:gridCol>
                <a:gridCol w="556895">
                  <a:extLst>
                    <a:ext uri="{9D8B030D-6E8A-4147-A177-3AD203B41FA5}">
                      <a16:colId xmlns:a16="http://schemas.microsoft.com/office/drawing/2014/main" val="20005"/>
                    </a:ext>
                  </a:extLst>
                </a:gridCol>
                <a:gridCol w="556895">
                  <a:extLst>
                    <a:ext uri="{9D8B030D-6E8A-4147-A177-3AD203B41FA5}">
                      <a16:colId xmlns:a16="http://schemas.microsoft.com/office/drawing/2014/main" val="20006"/>
                    </a:ext>
                  </a:extLst>
                </a:gridCol>
                <a:gridCol w="554354">
                  <a:extLst>
                    <a:ext uri="{9D8B030D-6E8A-4147-A177-3AD203B41FA5}">
                      <a16:colId xmlns:a16="http://schemas.microsoft.com/office/drawing/2014/main" val="20007"/>
                    </a:ext>
                  </a:extLst>
                </a:gridCol>
              </a:tblGrid>
              <a:tr h="248920">
                <a:tc>
                  <a:txBody>
                    <a:bodyPr/>
                    <a:lstStyle/>
                    <a:p>
                      <a:pPr marL="100330">
                        <a:lnSpc>
                          <a:spcPct val="100000"/>
                        </a:lnSpc>
                        <a:spcBef>
                          <a:spcPts val="170"/>
                        </a:spcBef>
                      </a:pPr>
                      <a:r>
                        <a:rPr sz="1200" b="1" spc="-10" dirty="0">
                          <a:latin typeface="Arial"/>
                          <a:cs typeface="Arial"/>
                        </a:rPr>
                        <a:t>SCORE</a:t>
                      </a:r>
                      <a:endParaRPr sz="1200">
                        <a:latin typeface="Arial"/>
                        <a:cs typeface="Arial"/>
                      </a:endParaRPr>
                    </a:p>
                  </a:txBody>
                  <a:tcPr marL="0" marR="0" marT="21590" marB="0">
                    <a:lnL w="19050">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70"/>
                        </a:spcBef>
                      </a:pPr>
                      <a:r>
                        <a:rPr sz="1200" dirty="0">
                          <a:latin typeface="Arial"/>
                          <a:cs typeface="Arial"/>
                        </a:rPr>
                        <a:t>0</a:t>
                      </a:r>
                      <a:endParaRPr sz="1200">
                        <a:latin typeface="Arial"/>
                        <a:cs typeface="Arial"/>
                      </a:endParaRPr>
                    </a:p>
                  </a:txBody>
                  <a:tcPr marL="0" marR="0" marT="215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70"/>
                        </a:spcBef>
                      </a:pPr>
                      <a:r>
                        <a:rPr sz="1200" dirty="0">
                          <a:latin typeface="Arial"/>
                          <a:cs typeface="Arial"/>
                        </a:rPr>
                        <a:t>1</a:t>
                      </a:r>
                      <a:endParaRPr sz="1200">
                        <a:latin typeface="Arial"/>
                        <a:cs typeface="Arial"/>
                      </a:endParaRPr>
                    </a:p>
                  </a:txBody>
                  <a:tcPr marL="0" marR="0" marT="215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70"/>
                        </a:spcBef>
                      </a:pPr>
                      <a:r>
                        <a:rPr sz="1200" dirty="0">
                          <a:latin typeface="Arial"/>
                          <a:cs typeface="Arial"/>
                        </a:rPr>
                        <a:t>2</a:t>
                      </a:r>
                      <a:endParaRPr sz="1200">
                        <a:latin typeface="Arial"/>
                        <a:cs typeface="Arial"/>
                      </a:endParaRPr>
                    </a:p>
                  </a:txBody>
                  <a:tcPr marL="0" marR="0" marT="215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70"/>
                        </a:spcBef>
                      </a:pPr>
                      <a:r>
                        <a:rPr sz="1200" dirty="0">
                          <a:latin typeface="Arial"/>
                          <a:cs typeface="Arial"/>
                        </a:rPr>
                        <a:t>3</a:t>
                      </a:r>
                      <a:endParaRPr sz="1200">
                        <a:latin typeface="Arial"/>
                        <a:cs typeface="Arial"/>
                      </a:endParaRPr>
                    </a:p>
                  </a:txBody>
                  <a:tcPr marL="0" marR="0" marT="215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70"/>
                        </a:spcBef>
                      </a:pPr>
                      <a:r>
                        <a:rPr sz="1200" dirty="0">
                          <a:latin typeface="Arial"/>
                          <a:cs typeface="Arial"/>
                        </a:rPr>
                        <a:t>4</a:t>
                      </a:r>
                      <a:endParaRPr sz="1200">
                        <a:latin typeface="Arial"/>
                        <a:cs typeface="Arial"/>
                      </a:endParaRPr>
                    </a:p>
                  </a:txBody>
                  <a:tcPr marL="0" marR="0" marT="215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tc>
                  <a:txBody>
                    <a:bodyPr/>
                    <a:lstStyle/>
                    <a:p>
                      <a:pPr algn="ctr">
                        <a:lnSpc>
                          <a:spcPct val="100000"/>
                        </a:lnSpc>
                        <a:spcBef>
                          <a:spcPts val="170"/>
                        </a:spcBef>
                      </a:pPr>
                      <a:r>
                        <a:rPr sz="1200" dirty="0">
                          <a:latin typeface="Arial"/>
                          <a:cs typeface="Arial"/>
                        </a:rPr>
                        <a:t>5</a:t>
                      </a:r>
                      <a:endParaRPr sz="1200">
                        <a:latin typeface="Arial"/>
                        <a:cs typeface="Arial"/>
                      </a:endParaRPr>
                    </a:p>
                  </a:txBody>
                  <a:tcPr marL="0" marR="0" marT="21590"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tc>
                  <a:txBody>
                    <a:bodyPr/>
                    <a:lstStyle/>
                    <a:p>
                      <a:pPr marL="2540" algn="ctr">
                        <a:lnSpc>
                          <a:spcPct val="100000"/>
                        </a:lnSpc>
                        <a:spcBef>
                          <a:spcPts val="170"/>
                        </a:spcBef>
                      </a:pPr>
                      <a:r>
                        <a:rPr sz="1200" spc="-25" dirty="0">
                          <a:latin typeface="Arial"/>
                          <a:cs typeface="Arial"/>
                        </a:rPr>
                        <a:t>6+</a:t>
                      </a:r>
                      <a:endParaRPr sz="1200">
                        <a:latin typeface="Arial"/>
                        <a:cs typeface="Arial"/>
                      </a:endParaRPr>
                    </a:p>
                  </a:txBody>
                  <a:tcPr marL="0" marR="0" marT="21590" marB="0">
                    <a:lnL w="9525">
                      <a:solidFill>
                        <a:srgbClr val="000000"/>
                      </a:solidFill>
                      <a:prstDash val="solid"/>
                    </a:lnL>
                    <a:lnR w="19050">
                      <a:solidFill>
                        <a:srgbClr val="000000"/>
                      </a:solidFill>
                      <a:prstDash val="solid"/>
                    </a:lnR>
                    <a:lnT w="19050">
                      <a:solidFill>
                        <a:srgbClr val="000000"/>
                      </a:solidFill>
                      <a:prstDash val="solid"/>
                    </a:lnT>
                    <a:lnB w="9525">
                      <a:solidFill>
                        <a:srgbClr val="000000"/>
                      </a:solidFill>
                      <a:prstDash val="solid"/>
                    </a:lnB>
                    <a:solidFill>
                      <a:srgbClr val="00B0F1">
                        <a:alpha val="19999"/>
                      </a:srgbClr>
                    </a:solidFill>
                  </a:tcPr>
                </a:tc>
                <a:extLst>
                  <a:ext uri="{0D108BD9-81ED-4DB2-BD59-A6C34878D82A}">
                    <a16:rowId xmlns:a16="http://schemas.microsoft.com/office/drawing/2014/main" val="10000"/>
                  </a:ext>
                </a:extLst>
              </a:tr>
              <a:tr h="247650">
                <a:tc>
                  <a:txBody>
                    <a:bodyPr/>
                    <a:lstStyle/>
                    <a:p>
                      <a:pPr marL="100330">
                        <a:lnSpc>
                          <a:spcPct val="100000"/>
                        </a:lnSpc>
                        <a:spcBef>
                          <a:spcPts val="135"/>
                        </a:spcBef>
                      </a:pPr>
                      <a:r>
                        <a:rPr sz="1200" b="1" spc="-20" dirty="0">
                          <a:latin typeface="Arial"/>
                          <a:cs typeface="Arial"/>
                        </a:rPr>
                        <a:t>RISK</a:t>
                      </a:r>
                      <a:endParaRPr sz="1200">
                        <a:latin typeface="Arial"/>
                        <a:cs typeface="Arial"/>
                      </a:endParaRPr>
                    </a:p>
                  </a:txBody>
                  <a:tcPr marL="0" marR="0" marT="17145" marB="0">
                    <a:lnL w="19050">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tc>
                  <a:txBody>
                    <a:bodyPr/>
                    <a:lstStyle/>
                    <a:p>
                      <a:pPr algn="ctr">
                        <a:lnSpc>
                          <a:spcPct val="100000"/>
                        </a:lnSpc>
                        <a:spcBef>
                          <a:spcPts val="85"/>
                        </a:spcBef>
                      </a:pPr>
                      <a:r>
                        <a:rPr sz="1250" i="1" spc="-25" dirty="0">
                          <a:latin typeface="Verdana"/>
                          <a:cs typeface="Verdana"/>
                        </a:rPr>
                        <a:t>&lt;</a:t>
                      </a:r>
                      <a:r>
                        <a:rPr sz="1200" spc="-25" dirty="0">
                          <a:latin typeface="Arial"/>
                          <a:cs typeface="Arial"/>
                        </a:rPr>
                        <a:t>5%</a:t>
                      </a:r>
                      <a:endParaRPr sz="1200">
                        <a:latin typeface="Arial"/>
                        <a:cs typeface="Arial"/>
                      </a:endParaRPr>
                    </a:p>
                  </a:txBody>
                  <a:tcPr marL="0" marR="0" marT="10795"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11.9%</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26.9%</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50.0%</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73.1%</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tc>
                  <a:txBody>
                    <a:bodyPr/>
                    <a:lstStyle/>
                    <a:p>
                      <a:pPr algn="ctr">
                        <a:lnSpc>
                          <a:spcPct val="100000"/>
                        </a:lnSpc>
                        <a:spcBef>
                          <a:spcPts val="135"/>
                        </a:spcBef>
                      </a:pPr>
                      <a:r>
                        <a:rPr sz="1200" spc="-10" dirty="0">
                          <a:latin typeface="Arial"/>
                          <a:cs typeface="Arial"/>
                        </a:rPr>
                        <a:t>88.1%</a:t>
                      </a:r>
                      <a:endParaRPr sz="1200">
                        <a:latin typeface="Arial"/>
                        <a:cs typeface="Arial"/>
                      </a:endParaRPr>
                    </a:p>
                  </a:txBody>
                  <a:tcPr marL="0" marR="0" marT="17145"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tc>
                  <a:txBody>
                    <a:bodyPr/>
                    <a:lstStyle/>
                    <a:p>
                      <a:pPr marL="2540" algn="ctr">
                        <a:lnSpc>
                          <a:spcPct val="100000"/>
                        </a:lnSpc>
                        <a:spcBef>
                          <a:spcPts val="135"/>
                        </a:spcBef>
                      </a:pPr>
                      <a:r>
                        <a:rPr sz="1200" spc="-10" dirty="0">
                          <a:latin typeface="Arial"/>
                          <a:cs typeface="Arial"/>
                        </a:rPr>
                        <a:t>95.3%</a:t>
                      </a:r>
                      <a:endParaRPr sz="1200" dirty="0">
                        <a:latin typeface="Arial"/>
                        <a:cs typeface="Arial"/>
                      </a:endParaRPr>
                    </a:p>
                  </a:txBody>
                  <a:tcPr marL="0" marR="0" marT="17145" marB="0">
                    <a:lnL w="9525">
                      <a:solidFill>
                        <a:srgbClr val="000000"/>
                      </a:solidFill>
                      <a:prstDash val="solid"/>
                    </a:lnL>
                    <a:lnR w="19050">
                      <a:solidFill>
                        <a:srgbClr val="000000"/>
                      </a:solidFill>
                      <a:prstDash val="solid"/>
                    </a:lnR>
                    <a:lnT w="9525">
                      <a:solidFill>
                        <a:srgbClr val="000000"/>
                      </a:solidFill>
                      <a:prstDash val="solid"/>
                    </a:lnT>
                    <a:lnB w="19050">
                      <a:solidFill>
                        <a:srgbClr val="000000"/>
                      </a:solidFill>
                      <a:prstDash val="solid"/>
                    </a:lnB>
                    <a:solidFill>
                      <a:srgbClr val="00B0F1">
                        <a:alpha val="19999"/>
                      </a:srgbClr>
                    </a:solidFill>
                  </a:tcPr>
                </a:tc>
                <a:extLst>
                  <a:ext uri="{0D108BD9-81ED-4DB2-BD59-A6C34878D82A}">
                    <a16:rowId xmlns:a16="http://schemas.microsoft.com/office/drawing/2014/main" val="10001"/>
                  </a:ext>
                </a:extLst>
              </a:tr>
            </a:tbl>
          </a:graphicData>
        </a:graphic>
      </p:graphicFrame>
      <p:sp>
        <p:nvSpPr>
          <p:cNvPr id="6" name="object 6">
            <a:extLst>
              <a:ext uri="{C183D7F6-B498-43B3-948B-1728B52AA6E4}">
                <adec:decorative xmlns:adec="http://schemas.microsoft.com/office/drawing/2017/decorative" val="1"/>
              </a:ext>
            </a:extLst>
          </p:cNvPr>
          <p:cNvSpPr/>
          <p:nvPr/>
        </p:nvSpPr>
        <p:spPr>
          <a:xfrm>
            <a:off x="6552907" y="4442424"/>
            <a:ext cx="123189" cy="0"/>
          </a:xfrm>
          <a:custGeom>
            <a:avLst/>
            <a:gdLst/>
            <a:ahLst/>
            <a:cxnLst/>
            <a:rect l="l" t="t" r="r" b="b"/>
            <a:pathLst>
              <a:path w="123190">
                <a:moveTo>
                  <a:pt x="0" y="0"/>
                </a:moveTo>
                <a:lnTo>
                  <a:pt x="123102" y="0"/>
                </a:lnTo>
              </a:path>
            </a:pathLst>
          </a:custGeom>
          <a:ln w="25403">
            <a:solidFill>
              <a:srgbClr val="0070C0"/>
            </a:solidFill>
          </a:ln>
        </p:spPr>
        <p:txBody>
          <a:bodyPr wrap="square" lIns="0" tIns="0" rIns="0" bIns="0" rtlCol="0"/>
          <a:lstStyle/>
          <a:p>
            <a:endParaRPr/>
          </a:p>
        </p:txBody>
      </p:sp>
      <p:pic>
        <p:nvPicPr>
          <p:cNvPr id="9" name="object 9">
            <a:extLst>
              <a:ext uri="{C183D7F6-B498-43B3-948B-1728B52AA6E4}">
                <adec:decorative xmlns:adec="http://schemas.microsoft.com/office/drawing/2017/decorative" val="1"/>
              </a:ext>
            </a:extLst>
          </p:cNvPr>
          <p:cNvPicPr/>
          <p:nvPr/>
        </p:nvPicPr>
        <p:blipFill>
          <a:blip r:embed="rId2" cstate="print"/>
          <a:stretch>
            <a:fillRect/>
          </a:stretch>
        </p:blipFill>
        <p:spPr>
          <a:xfrm>
            <a:off x="8919336" y="2370188"/>
            <a:ext cx="822439" cy="981834"/>
          </a:xfrm>
          <a:prstGeom prst="rect">
            <a:avLst/>
          </a:prstGeom>
        </p:spPr>
      </p:pic>
      <p:sp>
        <p:nvSpPr>
          <p:cNvPr id="10" name="object 10">
            <a:extLst>
              <a:ext uri="{C183D7F6-B498-43B3-948B-1728B52AA6E4}">
                <adec:decorative xmlns:adec="http://schemas.microsoft.com/office/drawing/2017/decorative" val="1"/>
              </a:ext>
            </a:extLst>
          </p:cNvPr>
          <p:cNvSpPr txBox="1"/>
          <p:nvPr/>
        </p:nvSpPr>
        <p:spPr>
          <a:xfrm>
            <a:off x="8930472" y="3366515"/>
            <a:ext cx="86106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Berk</a:t>
            </a:r>
            <a:r>
              <a:rPr sz="1400" spc="80" dirty="0">
                <a:latin typeface="Times New Roman"/>
                <a:cs typeface="Times New Roman"/>
              </a:rPr>
              <a:t> </a:t>
            </a:r>
            <a:r>
              <a:rPr sz="1400" spc="-10" dirty="0">
                <a:latin typeface="Times New Roman"/>
                <a:cs typeface="Times New Roman"/>
              </a:rPr>
              <a:t>Ustun</a:t>
            </a:r>
            <a:endParaRPr sz="14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02492" y="1591564"/>
            <a:ext cx="8132445" cy="360680"/>
          </a:xfrm>
          <a:prstGeom prst="rect">
            <a:avLst/>
          </a:prstGeom>
        </p:spPr>
        <p:txBody>
          <a:bodyPr vert="horz" wrap="square" lIns="0" tIns="12700" rIns="0" bIns="0" rtlCol="0">
            <a:spAutoFit/>
          </a:bodyPr>
          <a:lstStyle/>
          <a:p>
            <a:pPr marL="12700">
              <a:lnSpc>
                <a:spcPct val="100000"/>
              </a:lnSpc>
              <a:spcBef>
                <a:spcPts val="100"/>
              </a:spcBef>
            </a:pPr>
            <a:r>
              <a:rPr sz="2200" dirty="0"/>
              <a:t>There’s</a:t>
            </a:r>
            <a:r>
              <a:rPr sz="2200" spc="85" dirty="0"/>
              <a:t> </a:t>
            </a:r>
            <a:r>
              <a:rPr sz="2200" dirty="0"/>
              <a:t>no</a:t>
            </a:r>
            <a:r>
              <a:rPr sz="2200" spc="114" dirty="0"/>
              <a:t> </a:t>
            </a:r>
            <a:r>
              <a:rPr sz="2200" dirty="0"/>
              <a:t>benefit</a:t>
            </a:r>
            <a:r>
              <a:rPr sz="2200" spc="85" dirty="0"/>
              <a:t> </a:t>
            </a:r>
            <a:r>
              <a:rPr sz="2200" dirty="0"/>
              <a:t>from</a:t>
            </a:r>
            <a:r>
              <a:rPr sz="2200" spc="125" dirty="0"/>
              <a:t> </a:t>
            </a:r>
            <a:r>
              <a:rPr sz="2200" dirty="0"/>
              <a:t>complicated</a:t>
            </a:r>
            <a:r>
              <a:rPr sz="2200" spc="110" dirty="0"/>
              <a:t> </a:t>
            </a:r>
            <a:r>
              <a:rPr sz="2200" dirty="0"/>
              <a:t>models</a:t>
            </a:r>
            <a:r>
              <a:rPr sz="2200" spc="100" dirty="0"/>
              <a:t> </a:t>
            </a:r>
            <a:r>
              <a:rPr sz="2200" dirty="0"/>
              <a:t>for</a:t>
            </a:r>
            <a:r>
              <a:rPr sz="2200" spc="100" dirty="0"/>
              <a:t> </a:t>
            </a:r>
            <a:r>
              <a:rPr sz="2200" dirty="0"/>
              <a:t>lots</a:t>
            </a:r>
            <a:r>
              <a:rPr sz="2200" spc="100" dirty="0"/>
              <a:t> </a:t>
            </a:r>
            <a:r>
              <a:rPr sz="2200" dirty="0"/>
              <a:t>of</a:t>
            </a:r>
            <a:r>
              <a:rPr sz="2200" spc="90" dirty="0"/>
              <a:t> </a:t>
            </a:r>
            <a:r>
              <a:rPr sz="2200" spc="-10" dirty="0"/>
              <a:t>problems.</a:t>
            </a:r>
            <a:endParaRPr sz="2200" dirty="0"/>
          </a:p>
        </p:txBody>
      </p:sp>
      <p:sp>
        <p:nvSpPr>
          <p:cNvPr id="4" name="object 4"/>
          <p:cNvSpPr txBox="1"/>
          <p:nvPr/>
        </p:nvSpPr>
        <p:spPr>
          <a:xfrm>
            <a:off x="2411222" y="2098547"/>
            <a:ext cx="720217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a:cs typeface="Times New Roman"/>
              </a:rPr>
              <a:t>(Holte,</a:t>
            </a:r>
            <a:r>
              <a:rPr sz="1400" spc="40" dirty="0">
                <a:latin typeface="Times New Roman"/>
                <a:cs typeface="Times New Roman"/>
              </a:rPr>
              <a:t> </a:t>
            </a:r>
            <a:r>
              <a:rPr sz="1400" dirty="0">
                <a:latin typeface="Times New Roman"/>
                <a:cs typeface="Times New Roman"/>
              </a:rPr>
              <a:t>Very</a:t>
            </a:r>
            <a:r>
              <a:rPr sz="1400" spc="90" dirty="0">
                <a:latin typeface="Times New Roman"/>
                <a:cs typeface="Times New Roman"/>
              </a:rPr>
              <a:t> </a:t>
            </a:r>
            <a:r>
              <a:rPr sz="1400" dirty="0">
                <a:latin typeface="Times New Roman"/>
                <a:cs typeface="Times New Roman"/>
              </a:rPr>
              <a:t>Simple</a:t>
            </a:r>
            <a:r>
              <a:rPr sz="1400" spc="85" dirty="0">
                <a:latin typeface="Times New Roman"/>
                <a:cs typeface="Times New Roman"/>
              </a:rPr>
              <a:t> </a:t>
            </a:r>
            <a:r>
              <a:rPr sz="1400" dirty="0">
                <a:latin typeface="Times New Roman"/>
                <a:cs typeface="Times New Roman"/>
              </a:rPr>
              <a:t>Classification</a:t>
            </a:r>
            <a:r>
              <a:rPr sz="1400" spc="85" dirty="0">
                <a:latin typeface="Times New Roman"/>
                <a:cs typeface="Times New Roman"/>
              </a:rPr>
              <a:t> </a:t>
            </a:r>
            <a:r>
              <a:rPr sz="1400" dirty="0">
                <a:latin typeface="Times New Roman"/>
                <a:cs typeface="Times New Roman"/>
              </a:rPr>
              <a:t>Rules</a:t>
            </a:r>
            <a:r>
              <a:rPr sz="1400" spc="85" dirty="0">
                <a:latin typeface="Times New Roman"/>
                <a:cs typeface="Times New Roman"/>
              </a:rPr>
              <a:t> </a:t>
            </a:r>
            <a:r>
              <a:rPr sz="1400" dirty="0">
                <a:latin typeface="Times New Roman"/>
                <a:cs typeface="Times New Roman"/>
              </a:rPr>
              <a:t>Perform</a:t>
            </a:r>
            <a:r>
              <a:rPr sz="1400" spc="70" dirty="0">
                <a:latin typeface="Times New Roman"/>
                <a:cs typeface="Times New Roman"/>
              </a:rPr>
              <a:t> </a:t>
            </a:r>
            <a:r>
              <a:rPr sz="1400" dirty="0">
                <a:latin typeface="Times New Roman"/>
                <a:cs typeface="Times New Roman"/>
              </a:rPr>
              <a:t>Well</a:t>
            </a:r>
            <a:r>
              <a:rPr sz="1400" spc="75" dirty="0">
                <a:latin typeface="Times New Roman"/>
                <a:cs typeface="Times New Roman"/>
              </a:rPr>
              <a:t> </a:t>
            </a:r>
            <a:r>
              <a:rPr sz="1400" dirty="0">
                <a:latin typeface="Times New Roman"/>
                <a:cs typeface="Times New Roman"/>
              </a:rPr>
              <a:t>on</a:t>
            </a:r>
            <a:r>
              <a:rPr sz="1400" spc="90" dirty="0">
                <a:latin typeface="Times New Roman"/>
                <a:cs typeface="Times New Roman"/>
              </a:rPr>
              <a:t> </a:t>
            </a:r>
            <a:r>
              <a:rPr sz="1400" dirty="0">
                <a:latin typeface="Times New Roman"/>
                <a:cs typeface="Times New Roman"/>
              </a:rPr>
              <a:t>Most</a:t>
            </a:r>
            <a:r>
              <a:rPr sz="1400" spc="80" dirty="0">
                <a:latin typeface="Times New Roman"/>
                <a:cs typeface="Times New Roman"/>
              </a:rPr>
              <a:t> </a:t>
            </a:r>
            <a:r>
              <a:rPr sz="1400" dirty="0">
                <a:latin typeface="Times New Roman"/>
                <a:cs typeface="Times New Roman"/>
              </a:rPr>
              <a:t>Commonly</a:t>
            </a:r>
            <a:r>
              <a:rPr sz="1400" spc="85" dirty="0">
                <a:latin typeface="Times New Roman"/>
                <a:cs typeface="Times New Roman"/>
              </a:rPr>
              <a:t> </a:t>
            </a:r>
            <a:r>
              <a:rPr sz="1400" dirty="0">
                <a:latin typeface="Times New Roman"/>
                <a:cs typeface="Times New Roman"/>
              </a:rPr>
              <a:t>Used</a:t>
            </a:r>
            <a:r>
              <a:rPr sz="1400" spc="85" dirty="0">
                <a:latin typeface="Times New Roman"/>
                <a:cs typeface="Times New Roman"/>
              </a:rPr>
              <a:t> </a:t>
            </a:r>
            <a:r>
              <a:rPr sz="1400" dirty="0">
                <a:latin typeface="Times New Roman"/>
                <a:cs typeface="Times New Roman"/>
              </a:rPr>
              <a:t>Datasets,</a:t>
            </a:r>
            <a:r>
              <a:rPr sz="1400" spc="75" dirty="0">
                <a:latin typeface="Times New Roman"/>
                <a:cs typeface="Times New Roman"/>
              </a:rPr>
              <a:t> </a:t>
            </a:r>
            <a:r>
              <a:rPr sz="1400" spc="-10" dirty="0">
                <a:latin typeface="Times New Roman"/>
                <a:cs typeface="Times New Roman"/>
              </a:rPr>
              <a:t>1993).</a:t>
            </a:r>
            <a:endParaRPr sz="1400">
              <a:latin typeface="Times New Roman"/>
              <a:cs typeface="Times New Roman"/>
            </a:endParaRPr>
          </a:p>
        </p:txBody>
      </p:sp>
      <p:sp>
        <p:nvSpPr>
          <p:cNvPr id="5" name="object 5"/>
          <p:cNvSpPr txBox="1"/>
          <p:nvPr/>
        </p:nvSpPr>
        <p:spPr>
          <a:xfrm>
            <a:off x="1347958" y="2729903"/>
            <a:ext cx="7706359" cy="842644"/>
          </a:xfrm>
          <a:prstGeom prst="rect">
            <a:avLst/>
          </a:prstGeom>
        </p:spPr>
        <p:txBody>
          <a:bodyPr vert="horz" wrap="square" lIns="0" tIns="131445" rIns="0" bIns="0" rtlCol="0">
            <a:spAutoFit/>
          </a:bodyPr>
          <a:lstStyle/>
          <a:p>
            <a:pPr marL="12700">
              <a:lnSpc>
                <a:spcPct val="100000"/>
              </a:lnSpc>
              <a:spcBef>
                <a:spcPts val="1035"/>
              </a:spcBef>
            </a:pPr>
            <a:r>
              <a:rPr sz="1900" dirty="0">
                <a:solidFill>
                  <a:srgbClr val="7030A0"/>
                </a:solidFill>
                <a:latin typeface="Times New Roman"/>
                <a:cs typeface="Times New Roman"/>
              </a:rPr>
              <a:t>Sleep</a:t>
            </a:r>
            <a:r>
              <a:rPr sz="1900" spc="30" dirty="0">
                <a:solidFill>
                  <a:srgbClr val="7030A0"/>
                </a:solidFill>
                <a:latin typeface="Times New Roman"/>
                <a:cs typeface="Times New Roman"/>
              </a:rPr>
              <a:t> </a:t>
            </a:r>
            <a:r>
              <a:rPr sz="1900" dirty="0">
                <a:solidFill>
                  <a:srgbClr val="7030A0"/>
                </a:solidFill>
                <a:latin typeface="Times New Roman"/>
                <a:cs typeface="Times New Roman"/>
              </a:rPr>
              <a:t>apnea</a:t>
            </a:r>
            <a:r>
              <a:rPr sz="1900" spc="30" dirty="0">
                <a:solidFill>
                  <a:srgbClr val="7030A0"/>
                </a:solidFill>
                <a:latin typeface="Times New Roman"/>
                <a:cs typeface="Times New Roman"/>
              </a:rPr>
              <a:t> </a:t>
            </a:r>
            <a:r>
              <a:rPr sz="1900" spc="-10" dirty="0">
                <a:solidFill>
                  <a:srgbClr val="7030A0"/>
                </a:solidFill>
                <a:latin typeface="Times New Roman"/>
                <a:cs typeface="Times New Roman"/>
              </a:rPr>
              <a:t>screening</a:t>
            </a:r>
            <a:endParaRPr sz="1900">
              <a:latin typeface="Times New Roman"/>
              <a:cs typeface="Times New Roman"/>
            </a:endParaRPr>
          </a:p>
          <a:p>
            <a:pPr marL="2713990">
              <a:lnSpc>
                <a:spcPct val="100000"/>
              </a:lnSpc>
              <a:spcBef>
                <a:spcPts val="935"/>
              </a:spcBef>
            </a:pPr>
            <a:r>
              <a:rPr sz="1900" dirty="0">
                <a:solidFill>
                  <a:srgbClr val="7030A0"/>
                </a:solidFill>
                <a:latin typeface="Times New Roman"/>
                <a:cs typeface="Times New Roman"/>
              </a:rPr>
              <a:t>Energy</a:t>
            </a:r>
            <a:r>
              <a:rPr sz="1900" spc="30" dirty="0">
                <a:solidFill>
                  <a:srgbClr val="7030A0"/>
                </a:solidFill>
                <a:latin typeface="Times New Roman"/>
                <a:cs typeface="Times New Roman"/>
              </a:rPr>
              <a:t> </a:t>
            </a:r>
            <a:r>
              <a:rPr sz="1900" dirty="0">
                <a:solidFill>
                  <a:srgbClr val="7030A0"/>
                </a:solidFill>
                <a:latin typeface="Times New Roman"/>
                <a:cs typeface="Times New Roman"/>
              </a:rPr>
              <a:t>grid</a:t>
            </a:r>
            <a:r>
              <a:rPr sz="1900" spc="40" dirty="0">
                <a:solidFill>
                  <a:srgbClr val="7030A0"/>
                </a:solidFill>
                <a:latin typeface="Times New Roman"/>
                <a:cs typeface="Times New Roman"/>
              </a:rPr>
              <a:t> </a:t>
            </a:r>
            <a:r>
              <a:rPr sz="1900" dirty="0">
                <a:solidFill>
                  <a:srgbClr val="7030A0"/>
                </a:solidFill>
                <a:latin typeface="Times New Roman"/>
                <a:cs typeface="Times New Roman"/>
              </a:rPr>
              <a:t>reliability</a:t>
            </a:r>
            <a:r>
              <a:rPr sz="1900" spc="45" dirty="0">
                <a:solidFill>
                  <a:srgbClr val="7030A0"/>
                </a:solidFill>
                <a:latin typeface="Times New Roman"/>
                <a:cs typeface="Times New Roman"/>
              </a:rPr>
              <a:t> </a:t>
            </a:r>
            <a:r>
              <a:rPr sz="1900" dirty="0">
                <a:solidFill>
                  <a:srgbClr val="7030A0"/>
                </a:solidFill>
                <a:latin typeface="Times New Roman"/>
                <a:cs typeface="Times New Roman"/>
              </a:rPr>
              <a:t>(underground</a:t>
            </a:r>
            <a:r>
              <a:rPr sz="1900" spc="40" dirty="0">
                <a:solidFill>
                  <a:srgbClr val="7030A0"/>
                </a:solidFill>
                <a:latin typeface="Times New Roman"/>
                <a:cs typeface="Times New Roman"/>
              </a:rPr>
              <a:t> </a:t>
            </a:r>
            <a:r>
              <a:rPr sz="1900" dirty="0">
                <a:solidFill>
                  <a:srgbClr val="7030A0"/>
                </a:solidFill>
                <a:latin typeface="Times New Roman"/>
                <a:cs typeface="Times New Roman"/>
              </a:rPr>
              <a:t>power</a:t>
            </a:r>
            <a:r>
              <a:rPr sz="1900" spc="40" dirty="0">
                <a:solidFill>
                  <a:srgbClr val="7030A0"/>
                </a:solidFill>
                <a:latin typeface="Times New Roman"/>
                <a:cs typeface="Times New Roman"/>
              </a:rPr>
              <a:t> </a:t>
            </a:r>
            <a:r>
              <a:rPr sz="1900" spc="-10" dirty="0">
                <a:solidFill>
                  <a:srgbClr val="7030A0"/>
                </a:solidFill>
                <a:latin typeface="Times New Roman"/>
                <a:cs typeface="Times New Roman"/>
              </a:rPr>
              <a:t>events)</a:t>
            </a:r>
            <a:endParaRPr sz="1900">
              <a:latin typeface="Times New Roman"/>
              <a:cs typeface="Times New Roman"/>
            </a:endParaRPr>
          </a:p>
        </p:txBody>
      </p:sp>
      <p:sp>
        <p:nvSpPr>
          <p:cNvPr id="7" name="object 7"/>
          <p:cNvSpPr txBox="1"/>
          <p:nvPr/>
        </p:nvSpPr>
        <p:spPr>
          <a:xfrm>
            <a:off x="5767368" y="3830472"/>
            <a:ext cx="3351529"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030A0"/>
                </a:solidFill>
                <a:latin typeface="Times New Roman"/>
                <a:cs typeface="Times New Roman"/>
              </a:rPr>
              <a:t>Seizure</a:t>
            </a:r>
            <a:r>
              <a:rPr sz="1900" spc="25" dirty="0">
                <a:solidFill>
                  <a:srgbClr val="7030A0"/>
                </a:solidFill>
                <a:latin typeface="Times New Roman"/>
                <a:cs typeface="Times New Roman"/>
              </a:rPr>
              <a:t> </a:t>
            </a:r>
            <a:r>
              <a:rPr sz="1900" dirty="0">
                <a:solidFill>
                  <a:srgbClr val="7030A0"/>
                </a:solidFill>
                <a:latin typeface="Times New Roman"/>
                <a:cs typeface="Times New Roman"/>
              </a:rPr>
              <a:t>prediction</a:t>
            </a:r>
            <a:r>
              <a:rPr sz="1900" spc="30" dirty="0">
                <a:solidFill>
                  <a:srgbClr val="7030A0"/>
                </a:solidFill>
                <a:latin typeface="Times New Roman"/>
                <a:cs typeface="Times New Roman"/>
              </a:rPr>
              <a:t> </a:t>
            </a:r>
            <a:r>
              <a:rPr sz="1900" dirty="0">
                <a:solidFill>
                  <a:srgbClr val="7030A0"/>
                </a:solidFill>
                <a:latin typeface="Times New Roman"/>
                <a:cs typeface="Times New Roman"/>
              </a:rPr>
              <a:t>in</a:t>
            </a:r>
            <a:r>
              <a:rPr sz="1900" spc="30" dirty="0">
                <a:solidFill>
                  <a:srgbClr val="7030A0"/>
                </a:solidFill>
                <a:latin typeface="Times New Roman"/>
                <a:cs typeface="Times New Roman"/>
              </a:rPr>
              <a:t> </a:t>
            </a:r>
            <a:r>
              <a:rPr sz="1900" dirty="0">
                <a:solidFill>
                  <a:srgbClr val="7030A0"/>
                </a:solidFill>
                <a:latin typeface="Times New Roman"/>
                <a:cs typeface="Times New Roman"/>
              </a:rPr>
              <a:t>ICU</a:t>
            </a:r>
            <a:r>
              <a:rPr sz="1900" spc="40" dirty="0">
                <a:solidFill>
                  <a:srgbClr val="7030A0"/>
                </a:solidFill>
                <a:latin typeface="Times New Roman"/>
                <a:cs typeface="Times New Roman"/>
              </a:rPr>
              <a:t> </a:t>
            </a:r>
            <a:r>
              <a:rPr sz="1900" spc="-10" dirty="0">
                <a:solidFill>
                  <a:srgbClr val="7030A0"/>
                </a:solidFill>
                <a:latin typeface="Times New Roman"/>
                <a:cs typeface="Times New Roman"/>
              </a:rPr>
              <a:t>patients</a:t>
            </a:r>
            <a:endParaRPr sz="1900">
              <a:latin typeface="Times New Roman"/>
              <a:cs typeface="Times New Roman"/>
            </a:endParaRPr>
          </a:p>
        </p:txBody>
      </p:sp>
      <p:sp>
        <p:nvSpPr>
          <p:cNvPr id="6" name="object 6"/>
          <p:cNvSpPr txBox="1"/>
          <p:nvPr/>
        </p:nvSpPr>
        <p:spPr>
          <a:xfrm>
            <a:off x="2109019" y="4016273"/>
            <a:ext cx="2327275"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030A0"/>
                </a:solidFill>
                <a:latin typeface="Times New Roman"/>
                <a:cs typeface="Times New Roman"/>
              </a:rPr>
              <a:t>Adult</a:t>
            </a:r>
            <a:r>
              <a:rPr sz="1900" spc="-70" dirty="0">
                <a:solidFill>
                  <a:srgbClr val="7030A0"/>
                </a:solidFill>
                <a:latin typeface="Times New Roman"/>
                <a:cs typeface="Times New Roman"/>
              </a:rPr>
              <a:t> </a:t>
            </a:r>
            <a:r>
              <a:rPr sz="1900" dirty="0">
                <a:solidFill>
                  <a:srgbClr val="7030A0"/>
                </a:solidFill>
                <a:latin typeface="Times New Roman"/>
                <a:cs typeface="Times New Roman"/>
              </a:rPr>
              <a:t>ADHD</a:t>
            </a:r>
            <a:r>
              <a:rPr sz="1900" spc="70" dirty="0">
                <a:solidFill>
                  <a:srgbClr val="7030A0"/>
                </a:solidFill>
                <a:latin typeface="Times New Roman"/>
                <a:cs typeface="Times New Roman"/>
              </a:rPr>
              <a:t> </a:t>
            </a:r>
            <a:r>
              <a:rPr sz="1900" spc="-10" dirty="0">
                <a:solidFill>
                  <a:srgbClr val="7030A0"/>
                </a:solidFill>
                <a:latin typeface="Times New Roman"/>
                <a:cs typeface="Times New Roman"/>
              </a:rPr>
              <a:t>screening</a:t>
            </a:r>
            <a:endParaRPr sz="1900">
              <a:latin typeface="Times New Roman"/>
              <a:cs typeface="Times New Roman"/>
            </a:endParaRPr>
          </a:p>
        </p:txBody>
      </p:sp>
      <p:sp>
        <p:nvSpPr>
          <p:cNvPr id="9" name="object 9"/>
          <p:cNvSpPr txBox="1"/>
          <p:nvPr/>
        </p:nvSpPr>
        <p:spPr>
          <a:xfrm>
            <a:off x="1044162" y="4571022"/>
            <a:ext cx="2098040"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030A0"/>
                </a:solidFill>
                <a:latin typeface="Times New Roman"/>
                <a:cs typeface="Times New Roman"/>
              </a:rPr>
              <a:t>Loan</a:t>
            </a:r>
            <a:r>
              <a:rPr sz="1900" spc="30" dirty="0">
                <a:solidFill>
                  <a:srgbClr val="7030A0"/>
                </a:solidFill>
                <a:latin typeface="Times New Roman"/>
                <a:cs typeface="Times New Roman"/>
              </a:rPr>
              <a:t> </a:t>
            </a:r>
            <a:r>
              <a:rPr sz="1900" dirty="0">
                <a:solidFill>
                  <a:srgbClr val="7030A0"/>
                </a:solidFill>
                <a:latin typeface="Times New Roman"/>
                <a:cs typeface="Times New Roman"/>
              </a:rPr>
              <a:t>risk</a:t>
            </a:r>
            <a:r>
              <a:rPr sz="1900" spc="35" dirty="0">
                <a:solidFill>
                  <a:srgbClr val="7030A0"/>
                </a:solidFill>
                <a:latin typeface="Times New Roman"/>
                <a:cs typeface="Times New Roman"/>
              </a:rPr>
              <a:t> </a:t>
            </a:r>
            <a:r>
              <a:rPr sz="1900" spc="-10" dirty="0">
                <a:solidFill>
                  <a:srgbClr val="7030A0"/>
                </a:solidFill>
                <a:latin typeface="Times New Roman"/>
                <a:cs typeface="Times New Roman"/>
              </a:rPr>
              <a:t>assessment</a:t>
            </a:r>
            <a:endParaRPr sz="1900">
              <a:latin typeface="Times New Roman"/>
              <a:cs typeface="Times New Roman"/>
            </a:endParaRPr>
          </a:p>
        </p:txBody>
      </p:sp>
      <p:sp>
        <p:nvSpPr>
          <p:cNvPr id="8" name="object 8"/>
          <p:cNvSpPr txBox="1"/>
          <p:nvPr/>
        </p:nvSpPr>
        <p:spPr>
          <a:xfrm>
            <a:off x="4826539" y="4757064"/>
            <a:ext cx="2201545" cy="314960"/>
          </a:xfrm>
          <a:prstGeom prst="rect">
            <a:avLst/>
          </a:prstGeom>
        </p:spPr>
        <p:txBody>
          <a:bodyPr vert="horz" wrap="square" lIns="0" tIns="12700" rIns="0" bIns="0" rtlCol="0">
            <a:spAutoFit/>
          </a:bodyPr>
          <a:lstStyle/>
          <a:p>
            <a:pPr marL="12700">
              <a:lnSpc>
                <a:spcPct val="100000"/>
              </a:lnSpc>
              <a:spcBef>
                <a:spcPts val="100"/>
              </a:spcBef>
            </a:pPr>
            <a:r>
              <a:rPr sz="1900" dirty="0">
                <a:solidFill>
                  <a:srgbClr val="7030A0"/>
                </a:solidFill>
                <a:latin typeface="Times New Roman"/>
                <a:cs typeface="Times New Roman"/>
              </a:rPr>
              <a:t>Crime</a:t>
            </a:r>
            <a:r>
              <a:rPr sz="1900" spc="30" dirty="0">
                <a:solidFill>
                  <a:srgbClr val="7030A0"/>
                </a:solidFill>
                <a:latin typeface="Times New Roman"/>
                <a:cs typeface="Times New Roman"/>
              </a:rPr>
              <a:t> </a:t>
            </a:r>
            <a:r>
              <a:rPr sz="1900" dirty="0">
                <a:solidFill>
                  <a:srgbClr val="7030A0"/>
                </a:solidFill>
                <a:latin typeface="Times New Roman"/>
                <a:cs typeface="Times New Roman"/>
              </a:rPr>
              <a:t>series</a:t>
            </a:r>
            <a:r>
              <a:rPr sz="1900" spc="45" dirty="0">
                <a:solidFill>
                  <a:srgbClr val="7030A0"/>
                </a:solidFill>
                <a:latin typeface="Times New Roman"/>
                <a:cs typeface="Times New Roman"/>
              </a:rPr>
              <a:t> </a:t>
            </a:r>
            <a:r>
              <a:rPr sz="1900" spc="-10" dirty="0">
                <a:solidFill>
                  <a:srgbClr val="7030A0"/>
                </a:solidFill>
                <a:latin typeface="Times New Roman"/>
                <a:cs typeface="Times New Roman"/>
              </a:rPr>
              <a:t>detection</a:t>
            </a:r>
            <a:endParaRPr sz="1900">
              <a:latin typeface="Times New Roman"/>
              <a:cs typeface="Times New Roman"/>
            </a:endParaRPr>
          </a:p>
        </p:txBody>
      </p:sp>
      <p:sp>
        <p:nvSpPr>
          <p:cNvPr id="2" name="object 2"/>
          <p:cNvSpPr txBox="1"/>
          <p:nvPr/>
        </p:nvSpPr>
        <p:spPr>
          <a:xfrm>
            <a:off x="633576" y="5186819"/>
            <a:ext cx="8793480" cy="1249680"/>
          </a:xfrm>
          <a:prstGeom prst="rect">
            <a:avLst/>
          </a:prstGeom>
        </p:spPr>
        <p:txBody>
          <a:bodyPr vert="horz" wrap="square" lIns="0" tIns="12700" rIns="0" bIns="0" rtlCol="0">
            <a:spAutoFit/>
          </a:bodyPr>
          <a:lstStyle/>
          <a:p>
            <a:pPr marL="1704975">
              <a:lnSpc>
                <a:spcPct val="100000"/>
              </a:lnSpc>
              <a:spcBef>
                <a:spcPts val="100"/>
              </a:spcBef>
            </a:pPr>
            <a:r>
              <a:rPr sz="1900" dirty="0">
                <a:solidFill>
                  <a:srgbClr val="7030A0"/>
                </a:solidFill>
                <a:latin typeface="Times New Roman"/>
                <a:cs typeface="Times New Roman"/>
              </a:rPr>
              <a:t>HIV</a:t>
            </a:r>
            <a:r>
              <a:rPr sz="1900" spc="10" dirty="0">
                <a:solidFill>
                  <a:srgbClr val="7030A0"/>
                </a:solidFill>
                <a:latin typeface="Times New Roman"/>
                <a:cs typeface="Times New Roman"/>
              </a:rPr>
              <a:t> </a:t>
            </a:r>
            <a:r>
              <a:rPr sz="1900" dirty="0">
                <a:solidFill>
                  <a:srgbClr val="7030A0"/>
                </a:solidFill>
                <a:latin typeface="Times New Roman"/>
                <a:cs typeface="Times New Roman"/>
              </a:rPr>
              <a:t>reservoir</a:t>
            </a:r>
            <a:r>
              <a:rPr sz="1900" spc="40" dirty="0">
                <a:solidFill>
                  <a:srgbClr val="7030A0"/>
                </a:solidFill>
                <a:latin typeface="Times New Roman"/>
                <a:cs typeface="Times New Roman"/>
              </a:rPr>
              <a:t> </a:t>
            </a:r>
            <a:r>
              <a:rPr sz="1900" dirty="0">
                <a:solidFill>
                  <a:srgbClr val="7030A0"/>
                </a:solidFill>
                <a:latin typeface="Times New Roman"/>
                <a:cs typeface="Times New Roman"/>
              </a:rPr>
              <a:t>size</a:t>
            </a:r>
            <a:r>
              <a:rPr sz="1900" spc="40" dirty="0">
                <a:solidFill>
                  <a:srgbClr val="7030A0"/>
                </a:solidFill>
                <a:latin typeface="Times New Roman"/>
                <a:cs typeface="Times New Roman"/>
              </a:rPr>
              <a:t> </a:t>
            </a:r>
            <a:r>
              <a:rPr sz="1900" spc="-10" dirty="0">
                <a:solidFill>
                  <a:srgbClr val="7030A0"/>
                </a:solidFill>
                <a:latin typeface="Times New Roman"/>
                <a:cs typeface="Times New Roman"/>
              </a:rPr>
              <a:t>analysis</a:t>
            </a:r>
            <a:endParaRPr sz="1900">
              <a:latin typeface="Times New Roman"/>
              <a:cs typeface="Times New Roman"/>
            </a:endParaRPr>
          </a:p>
          <a:p>
            <a:pPr>
              <a:lnSpc>
                <a:spcPct val="100000"/>
              </a:lnSpc>
            </a:pPr>
            <a:endParaRPr sz="2100">
              <a:latin typeface="Times New Roman"/>
              <a:cs typeface="Times New Roman"/>
            </a:endParaRPr>
          </a:p>
          <a:p>
            <a:pPr>
              <a:lnSpc>
                <a:spcPct val="100000"/>
              </a:lnSpc>
              <a:spcBef>
                <a:spcPts val="5"/>
              </a:spcBef>
            </a:pPr>
            <a:endParaRPr sz="2100">
              <a:latin typeface="Times New Roman"/>
              <a:cs typeface="Times New Roman"/>
            </a:endParaRPr>
          </a:p>
          <a:p>
            <a:pPr marL="12700">
              <a:lnSpc>
                <a:spcPct val="100000"/>
              </a:lnSpc>
              <a:spcBef>
                <a:spcPts val="5"/>
              </a:spcBef>
            </a:pPr>
            <a:r>
              <a:rPr sz="2100" dirty="0">
                <a:latin typeface="Arial"/>
                <a:cs typeface="Arial"/>
              </a:rPr>
              <a:t>We</a:t>
            </a:r>
            <a:r>
              <a:rPr sz="2100" spc="-65" dirty="0">
                <a:latin typeface="Arial"/>
                <a:cs typeface="Arial"/>
              </a:rPr>
              <a:t> </a:t>
            </a:r>
            <a:r>
              <a:rPr sz="2100" dirty="0">
                <a:latin typeface="Arial"/>
                <a:cs typeface="Arial"/>
              </a:rPr>
              <a:t>are</a:t>
            </a:r>
            <a:r>
              <a:rPr sz="2100" spc="-65" dirty="0">
                <a:latin typeface="Arial"/>
                <a:cs typeface="Arial"/>
              </a:rPr>
              <a:t> </a:t>
            </a:r>
            <a:r>
              <a:rPr sz="2100" dirty="0">
                <a:latin typeface="Arial"/>
                <a:cs typeface="Arial"/>
              </a:rPr>
              <a:t>using</a:t>
            </a:r>
            <a:r>
              <a:rPr sz="2100" spc="-60" dirty="0">
                <a:latin typeface="Arial"/>
                <a:cs typeface="Arial"/>
              </a:rPr>
              <a:t> </a:t>
            </a:r>
            <a:r>
              <a:rPr sz="2100" dirty="0">
                <a:latin typeface="Arial"/>
                <a:cs typeface="Arial"/>
              </a:rPr>
              <a:t>complicated</a:t>
            </a:r>
            <a:r>
              <a:rPr sz="2100" spc="-65" dirty="0">
                <a:latin typeface="Arial"/>
                <a:cs typeface="Arial"/>
              </a:rPr>
              <a:t> </a:t>
            </a:r>
            <a:r>
              <a:rPr sz="2100" dirty="0">
                <a:latin typeface="Arial"/>
                <a:cs typeface="Arial"/>
              </a:rPr>
              <a:t>or</a:t>
            </a:r>
            <a:r>
              <a:rPr sz="2100" spc="-60" dirty="0">
                <a:latin typeface="Arial"/>
                <a:cs typeface="Arial"/>
              </a:rPr>
              <a:t> </a:t>
            </a:r>
            <a:r>
              <a:rPr sz="2100" dirty="0">
                <a:latin typeface="Arial"/>
                <a:cs typeface="Arial"/>
              </a:rPr>
              <a:t>proprietary</a:t>
            </a:r>
            <a:r>
              <a:rPr sz="2100" spc="-65" dirty="0">
                <a:latin typeface="Arial"/>
                <a:cs typeface="Arial"/>
              </a:rPr>
              <a:t> </a:t>
            </a:r>
            <a:r>
              <a:rPr sz="2100" dirty="0">
                <a:latin typeface="Arial"/>
                <a:cs typeface="Arial"/>
              </a:rPr>
              <a:t>models</a:t>
            </a:r>
            <a:r>
              <a:rPr sz="2100" spc="-60" dirty="0">
                <a:latin typeface="Arial"/>
                <a:cs typeface="Arial"/>
              </a:rPr>
              <a:t> </a:t>
            </a:r>
            <a:r>
              <a:rPr sz="2100" dirty="0">
                <a:latin typeface="Arial"/>
                <a:cs typeface="Arial"/>
              </a:rPr>
              <a:t>when</a:t>
            </a:r>
            <a:r>
              <a:rPr sz="2100" spc="-65" dirty="0">
                <a:latin typeface="Arial"/>
                <a:cs typeface="Arial"/>
              </a:rPr>
              <a:t> </a:t>
            </a:r>
            <a:r>
              <a:rPr sz="2100" dirty="0">
                <a:latin typeface="Arial"/>
                <a:cs typeface="Arial"/>
              </a:rPr>
              <a:t>we</a:t>
            </a:r>
            <a:r>
              <a:rPr sz="2100" spc="-60" dirty="0">
                <a:latin typeface="Arial"/>
                <a:cs typeface="Arial"/>
              </a:rPr>
              <a:t> </a:t>
            </a:r>
            <a:r>
              <a:rPr sz="2100" dirty="0">
                <a:latin typeface="Arial"/>
                <a:cs typeface="Arial"/>
              </a:rPr>
              <a:t>don't</a:t>
            </a:r>
            <a:r>
              <a:rPr sz="2100" spc="-60" dirty="0">
                <a:latin typeface="Arial"/>
                <a:cs typeface="Arial"/>
              </a:rPr>
              <a:t> </a:t>
            </a:r>
            <a:r>
              <a:rPr sz="2100" dirty="0">
                <a:latin typeface="Arial"/>
                <a:cs typeface="Arial"/>
              </a:rPr>
              <a:t>need</a:t>
            </a:r>
            <a:r>
              <a:rPr sz="2100" spc="-60" dirty="0">
                <a:latin typeface="Arial"/>
                <a:cs typeface="Arial"/>
              </a:rPr>
              <a:t> </a:t>
            </a:r>
            <a:r>
              <a:rPr sz="2100" spc="-10" dirty="0">
                <a:latin typeface="Arial"/>
                <a:cs typeface="Arial"/>
              </a:rPr>
              <a:t>them.</a:t>
            </a:r>
            <a:endParaRPr sz="21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TotalTime>
  <Words>3190</Words>
  <Application>Microsoft Macintosh PowerPoint</Application>
  <PresentationFormat>Custom</PresentationFormat>
  <Paragraphs>590</Paragraphs>
  <Slides>58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Arial</vt:lpstr>
      <vt:lpstr>Calibri</vt:lpstr>
      <vt:lpstr>Calibri Light</vt:lpstr>
      <vt:lpstr>Cambria Math</vt:lpstr>
      <vt:lpstr>Microsoft Sans Serif</vt:lpstr>
      <vt:lpstr>Monotype Corsiva</vt:lpstr>
      <vt:lpstr>Rockwell</vt:lpstr>
      <vt:lpstr>Times New Roman</vt:lpstr>
      <vt:lpstr>Trebuchet MS</vt:lpstr>
      <vt:lpstr>Verdana</vt:lpstr>
      <vt:lpstr>Wingdings</vt:lpstr>
      <vt:lpstr>Office Theme</vt:lpstr>
      <vt:lpstr>Do Simpler Machine Learning Models Exist, and How Can We Find Them?</vt:lpstr>
      <vt:lpstr>arxiv, Mar 26 2015</vt:lpstr>
      <vt:lpstr>COMPAS vs. CORELS</vt:lpstr>
      <vt:lpstr>Prediction of re-arrest within 2 years</vt:lpstr>
      <vt:lpstr>Prediction of re-arrest within 2 years</vt:lpstr>
      <vt:lpstr>Broward County, 2 year recidivism</vt:lpstr>
      <vt:lpstr>Preventing Brain Damage in Critically Ill Patients</vt:lpstr>
      <vt:lpstr>Preventing Brain Damage in Critically Ill Patients</vt:lpstr>
      <vt:lpstr>There’s no benefit from complicated models for lots of problems.</vt:lpstr>
      <vt:lpstr>Problem spectrum</vt:lpstr>
      <vt:lpstr>Problem spectrum</vt:lpstr>
      <vt:lpstr>Flower Graph</vt:lpstr>
      <vt:lpstr>Final Report Development: Key Dates</vt:lpstr>
      <vt:lpstr>Problem spectrum</vt:lpstr>
      <vt:lpstr>There’s no benefit from complicated models for lots of problems.</vt:lpstr>
      <vt:lpstr>My hypothesis: The “Rashomon Set” Theory</vt:lpstr>
      <vt:lpstr>My hypothesis: The “Rashomon Set” Theory</vt:lpstr>
      <vt:lpstr>My hypothesis: The “Rashomon Set” Theory</vt:lpstr>
      <vt:lpstr>2HELPS2B</vt:lpstr>
      <vt:lpstr>There’s no benefit from complicated models for lots of problems.</vt:lpstr>
      <vt:lpstr>My hypothesis: The “Rashomon Set” Theory</vt:lpstr>
      <vt:lpstr>Home Equity Line of Credit Dataset</vt:lpstr>
      <vt:lpstr>About the data</vt:lpstr>
      <vt:lpstr>Fast Sparse Classification</vt:lpstr>
      <vt:lpstr>About the data</vt:lpstr>
      <vt:lpstr>Generalized Additive Model on the FICO Dataset</vt:lpstr>
      <vt:lpstr>Fast Sparse Classification </vt:lpstr>
      <vt:lpstr>Sparse Logistic Regression</vt:lpstr>
      <vt:lpstr>Sparse ELxopgoisntiecntRiaelgLreosssioCnlassification</vt:lpstr>
      <vt:lpstr>Exponential Loss Graph</vt:lpstr>
      <vt:lpstr>Sparse Exponential Loss Classification</vt:lpstr>
      <vt:lpstr>Home Equity Line of Credit Dataset</vt:lpstr>
      <vt:lpstr>Generalized Additive Model on the FICO Dataset</vt:lpstr>
      <vt:lpstr>So far…</vt:lpstr>
      <vt:lpstr>Location graph</vt:lpstr>
      <vt:lpstr>Optimal Sparse Decision Trees</vt:lpstr>
      <vt:lpstr>THeta Automatic Interaction Detection (THAID) (Messenger &amp; Mandell, 1972)</vt:lpstr>
      <vt:lpstr>Approaches for optimal sparse trees:  Genetic Programming (e.g., Fan &amp; Gray, 2005, Janikow &amp; Malatkar, 2011), Neural Networks (Zantedeschi et al, 2020), no optimality gap  Mathematical Programming Solvers (Bennett mid-1990’s,.., Blanquero et al., 2018, 2020, Menickelly et al., 2018; Vilas Boas et al., 2019, Verwer &amp; Zhang BinOCT, 2019, Aghaei et al., 2021, Gunluk et al., 2021)  Dynamic Programming / Branch and Bound Garofalakis et al., DTC, 2003 Nijssen &amp; Fromont, DL8, 2007, 2010, Aglin et al., DL8.5, 2020, Demirovic et al., 2022 Angelino et al, CORELS, 2018, Hu et al., OSDT 2019, Lin et al., GOSDT, 2020, McTavish et al. 2022</vt:lpstr>
      <vt:lpstr>min R(tree,{(xi, yi)}i) where</vt:lpstr>
      <vt:lpstr>Generalized Optimal Sparse Decision Trees (GOSDT) To figure out the optimal split at the top We need to figure out the optimal split beneath it. To get it, we need the optimal split beneath that… And the one below that. Which eventually is a leaf.</vt:lpstr>
      <vt:lpstr>Generalized Optimal Sparse Decision Trees (GOSDT)</vt:lpstr>
      <vt:lpstr>Generalized Optimal Sparse Decision Trees (GOSDT)</vt:lpstr>
      <vt:lpstr>Generalized Optimal Sparse Decision Trees (GOSDT)</vt:lpstr>
      <vt:lpstr>Home Equity Line of Credit Dataset</vt:lpstr>
      <vt:lpstr>Explainable ML Challenge (FICO dataset) tree:</vt:lpstr>
      <vt:lpstr>So far…</vt:lpstr>
      <vt:lpstr>Location graph</vt:lpstr>
      <vt:lpstr>The Universal Paradigm of Machine Learning</vt:lpstr>
      <vt:lpstr>Group images</vt:lpstr>
      <vt:lpstr>Model graph</vt:lpstr>
      <vt:lpstr>All models Simple Models  If there are large Rashomon sets, let domain experts choose!</vt:lpstr>
      <vt:lpstr>A New Paradigm of Machine Learning</vt:lpstr>
      <vt:lpstr>TreeFARMS returns all almost-optimal trees</vt:lpstr>
      <vt:lpstr>TreeFARMS returns all almost-optimal trees</vt:lpstr>
      <vt:lpstr>A New Paradigm of Machine Learning</vt:lpstr>
      <vt:lpstr>Summary</vt:lpstr>
      <vt:lpstr>Dataset points</vt:lpstr>
      <vt:lpstr>Interpretable Machine Learning 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INFORMSRashLongerToPrint</dc:title>
  <dc:creator>Cynthia Rudin</dc:creator>
  <cp:lastModifiedBy>Geary, Karen L.</cp:lastModifiedBy>
  <cp:revision>2</cp:revision>
  <dcterms:created xsi:type="dcterms:W3CDTF">2022-10-21T13:26:22Z</dcterms:created>
  <dcterms:modified xsi:type="dcterms:W3CDTF">2022-10-25T16:53:00Z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2022-10-21T00:00:00Z</vt:filetime>
  </property>
  <property fmtid="{D5CDD505-2E9C-101B-9397-08002B2CF9AE}" pid="3" name="Creator">
    <vt:lpwstr>PowerPoint</vt:lpwstr>
  </property>
  <property fmtid="{D5CDD505-2E9C-101B-9397-08002B2CF9AE}" pid="4" name="LastSaved">
    <vt:filetime>2022-10-21T00:00:00Z</vt:filetime>
  </property>
  <property fmtid="{D5CDD505-2E9C-101B-9397-08002B2CF9AE}" pid="5" name="Producer">
    <vt:lpwstr>macOS Version 12.6 (Build 21G115) Quartz PDFContext</vt:lpwstr>
  </property>
  <property fmtid="{D5CDD505-2E9C-101B-9397-08002B2CF9AE}" pid="6" name="TitusGUID">
    <vt:lpwstr>6237304a-203d-40bf-a6ea-179d24fc01f3</vt:lpwstr>
  </property>
  <property fmtid="{D5CDD505-2E9C-101B-9397-08002B2CF9AE}" pid="7" name="ContainsCUI">
    <vt:lpwstr>No</vt:lpwstr>
  </property>
</Properties>
</file>