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6" r:id="rId5"/>
    <p:sldId id="284" r:id="rId6"/>
    <p:sldId id="285" r:id="rId7"/>
    <p:sldId id="410" r:id="rId8"/>
    <p:sldId id="411" r:id="rId9"/>
    <p:sldId id="2115" r:id="rId10"/>
    <p:sldId id="2117" r:id="rId11"/>
    <p:sldId id="286" r:id="rId12"/>
    <p:sldId id="2118" r:id="rId13"/>
    <p:sldId id="2114" r:id="rId14"/>
    <p:sldId id="2125" r:id="rId15"/>
    <p:sldId id="2123" r:id="rId16"/>
    <p:sldId id="2119" r:id="rId17"/>
    <p:sldId id="2121" r:id="rId18"/>
    <p:sldId id="2113" r:id="rId19"/>
    <p:sldId id="412" r:id="rId20"/>
    <p:sldId id="413" r:id="rId21"/>
    <p:sldId id="2112" r:id="rId22"/>
    <p:sldId id="212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76" userDrawn="1">
          <p15:clr>
            <a:srgbClr val="A4A3A4"/>
          </p15:clr>
        </p15:guide>
        <p15:guide id="2" pos="7272" userDrawn="1">
          <p15:clr>
            <a:srgbClr val="A4A3A4"/>
          </p15:clr>
        </p15:guide>
        <p15:guide id="3" orient="horz" pos="2260" userDrawn="1">
          <p15:clr>
            <a:srgbClr val="A4A3A4"/>
          </p15:clr>
        </p15:guide>
        <p15:guide id="4" pos="57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59B404-1417-4A7C-B31A-1291A1E13F6B}" name="Catherine Hughes" initials="CH" userId="S::cahughes@nsf.gov::63e037ed-f314-4299-b46e-d2a6ecc446d7" providerId="AD"/>
  <p188:author id="{F3A75B8D-C0FB-BC95-3A33-8A6342230BB0}" name="Le, Ly (Contractor)" initials="LL(" userId="S::7618186527@nsf.gov::d470a643-a799-48e3-92cc-ae717748337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7EE"/>
    <a:srgbClr val="745F1D"/>
    <a:srgbClr val="887AB9"/>
    <a:srgbClr val="4EC3E0"/>
    <a:srgbClr val="E5D195"/>
    <a:srgbClr val="000000"/>
    <a:srgbClr val="D3B34E"/>
    <a:srgbClr val="2A85FF"/>
    <a:srgbClr val="002454"/>
    <a:srgbClr val="B0A6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F416BF-A71A-4C4E-A066-DA4F69D5C83F}" v="10" dt="2022-12-13T21:08:10.1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487" autoAdjust="0"/>
  </p:normalViewPr>
  <p:slideViewPr>
    <p:cSldViewPr snapToGrid="0">
      <p:cViewPr varScale="1">
        <p:scale>
          <a:sx n="103" d="100"/>
          <a:sy n="103" d="100"/>
        </p:scale>
        <p:origin x="1828" y="56"/>
      </p:cViewPr>
      <p:guideLst>
        <p:guide orient="horz" pos="3576"/>
        <p:guide pos="7272"/>
        <p:guide orient="horz" pos="2260"/>
        <p:guide pos="5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0BB6BF-C33F-4392-BC3D-2E27EB2B758D}" type="datetimeFigureOut">
              <a:rPr lang="en-US" smtClean="0"/>
              <a:t>12/16/2022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74349A-219E-45A4-A6E4-E9799664F31B}" type="slidenum">
              <a:rPr lang="en-US" smtClean="0"/>
              <a:t>‹#›</a:t>
            </a:fld>
            <a:endParaRPr lang="en-US"/>
          </a:p>
        </p:txBody>
      </p:sp>
    </p:spTree>
    <p:extLst>
      <p:ext uri="{BB962C8B-B14F-4D97-AF65-F5344CB8AC3E}">
        <p14:creationId xmlns:p14="http://schemas.microsoft.com/office/powerpoint/2010/main" val="147630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Manish talked about the bigger picture of OAC.</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Welcome everyone to the webinar today 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CyberTraining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SCIPE.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Good afternoon. My name is Jenny Li, I am a program director of CISE/OAC. Last year, Ashok and I ran this webinar with Alan. Time flies, it has been almost one year.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good news is that our program has grown. Last year, we received a large number of proposals, and our program has grown into two programs,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Cybertraining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SCIPE. The two combined together are larger than the last year’s program. Well done everyone and we look forward to your submissions again.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Now let me introduce two of my colleagues. Ashok is the lead for the new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Cybertraining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program and Tom is the co-lead of the new SCIPE program. Let’s welcome Ashok and Tom to present the rest of slides and all three of us will stay to answer questions in the end.</a:t>
            </a:r>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1</a:t>
            </a:fld>
            <a:endParaRPr lang="en-US"/>
          </a:p>
        </p:txBody>
      </p:sp>
    </p:spTree>
    <p:extLst>
      <p:ext uri="{BB962C8B-B14F-4D97-AF65-F5344CB8AC3E}">
        <p14:creationId xmlns:p14="http://schemas.microsoft.com/office/powerpoint/2010/main" val="1532552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TY for your interest, TG from…</a:t>
            </a:r>
          </a:p>
          <a:p>
            <a:endParaRPr lang="en-US" dirty="0"/>
          </a:p>
          <a:p>
            <a:r>
              <a:rPr lang="en-US" dirty="0"/>
              <a:t>SCIPE as a new program can be framed by a few definitions and general perspectives.</a:t>
            </a:r>
          </a:p>
          <a:p>
            <a:endParaRPr lang="en-US" dirty="0"/>
          </a:p>
          <a:p>
            <a:r>
              <a:rPr lang="en-US" dirty="0"/>
              <a:t>We anticipate strengthening to occur in at least 3 ways: </a:t>
            </a:r>
          </a:p>
          <a:p>
            <a:r>
              <a:rPr lang="en-US" dirty="0"/>
              <a:t>	numerous ways that can lead to broader involvement – you are invited to craft means to engage/invite more widely</a:t>
            </a:r>
          </a:p>
          <a:p>
            <a:r>
              <a:rPr lang="en-US" dirty="0"/>
              <a:t>	while more/new individuals become proficient – you are invited to increase their connectivity with PIs &amp; awareness in both directions</a:t>
            </a:r>
          </a:p>
          <a:p>
            <a:r>
              <a:rPr lang="en-US" dirty="0"/>
              <a:t>	the profession itself also deserves strengthening – you are invited to increase institutional-</a:t>
            </a:r>
            <a:r>
              <a:rPr lang="en-US" dirty="0" err="1"/>
              <a:t>ization</a:t>
            </a:r>
            <a:r>
              <a:rPr lang="en-US" dirty="0"/>
              <a:t> of skills, services, career pathways</a:t>
            </a:r>
          </a:p>
          <a:p>
            <a:endParaRPr lang="en-US" dirty="0"/>
          </a:p>
          <a:p>
            <a:r>
              <a:rPr lang="en-US" dirty="0"/>
              <a:t>The ecosystem boundaries ought to be seen as inclusively as possible, both from technologies we’re working with, as well as the range of job titles who can be strengthened.</a:t>
            </a:r>
          </a:p>
          <a:p>
            <a:endParaRPr lang="en-US" dirty="0"/>
          </a:p>
          <a:p>
            <a:r>
              <a:rPr lang="en-US" dirty="0"/>
              <a:t>Please note that SCIPE program is intended to have formal and informal connections with multiple OAC initiatives, for example the ACCESS program’s comp sci support network. </a:t>
            </a:r>
          </a:p>
          <a:p>
            <a:r>
              <a:rPr lang="en-US" dirty="0"/>
              <a:t>We look forward to your ideas for how best to cultivate and motivate the </a:t>
            </a:r>
            <a:r>
              <a:rPr lang="en-US" dirty="0" err="1"/>
              <a:t>bissel</a:t>
            </a:r>
            <a:r>
              <a:rPr lang="en-US" dirty="0"/>
              <a:t> threads that can connect CIP with S&amp;E researchers &amp; CI stakeholders.</a:t>
            </a:r>
          </a:p>
        </p:txBody>
      </p:sp>
      <p:sp>
        <p:nvSpPr>
          <p:cNvPr id="4" name="Slide Number Placeholder 3"/>
          <p:cNvSpPr>
            <a:spLocks noGrp="1"/>
          </p:cNvSpPr>
          <p:nvPr>
            <p:ph type="sldNum" sz="quarter" idx="5"/>
          </p:nvPr>
        </p:nvSpPr>
        <p:spPr/>
        <p:txBody>
          <a:bodyPr/>
          <a:lstStyle/>
          <a:p>
            <a:fld id="{9B74349A-219E-45A4-A6E4-E9799664F31B}" type="slidenum">
              <a:rPr lang="en-US" smtClean="0"/>
              <a:t>10</a:t>
            </a:fld>
            <a:endParaRPr lang="en-US"/>
          </a:p>
        </p:txBody>
      </p:sp>
    </p:spTree>
    <p:extLst>
      <p:ext uri="{BB962C8B-B14F-4D97-AF65-F5344CB8AC3E}">
        <p14:creationId xmlns:p14="http://schemas.microsoft.com/office/powerpoint/2010/main" val="1759097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SCIPE proposals ought to describe how they will advance OAC’s long-term vision.  Not required to touch every facet. </a:t>
            </a:r>
          </a:p>
          <a:p>
            <a:endParaRPr lang="en-US" dirty="0"/>
          </a:p>
          <a:p>
            <a:r>
              <a:rPr lang="en-US" dirty="0"/>
              <a:t>The introductory remarks about strengthening and connecting do require collaboration between CI professionals and researchers from specific domains to be served by advanced CI methods.</a:t>
            </a:r>
          </a:p>
          <a:p>
            <a:r>
              <a:rPr lang="en-US" dirty="0"/>
              <a:t>Such collaborations are expected to ensure that CI professional expertise and services will target unmet, valuable needs of S&amp;E research. </a:t>
            </a:r>
          </a:p>
          <a:p>
            <a:r>
              <a:rPr lang="en-US" dirty="0"/>
              <a:t>	Which unmet needs? We invite you to describe them, e.g. are there needs for AI/ML applied to one discipline or perhaps more generally applicable?  </a:t>
            </a:r>
          </a:p>
          <a:p>
            <a:r>
              <a:rPr lang="en-US" dirty="0"/>
              <a:t>	Are there unmet needs for specialized skills or methods within particular HPC architectures used by your collaborators?</a:t>
            </a:r>
          </a:p>
          <a:p>
            <a:endParaRPr lang="en-US" dirty="0"/>
          </a:p>
          <a:p>
            <a:r>
              <a:rPr lang="en-US" dirty="0"/>
              <a:t>It is not required that you propose how to do this by yourselves – the ACCESS program offers utilities and communications avenues you can exploit.</a:t>
            </a:r>
          </a:p>
          <a:p>
            <a:endParaRPr lang="en-US" dirty="0"/>
          </a:p>
          <a:p>
            <a:r>
              <a:rPr lang="en-US" dirty="0"/>
              <a:t>You are invited to propose Democratization methods aimed wherever and however you foresee that inclusion of diverse new participants can be achieved efficiently and sustainably.</a:t>
            </a:r>
          </a:p>
          <a:p>
            <a:endParaRPr lang="en-US" dirty="0"/>
          </a:p>
          <a:p>
            <a:r>
              <a:rPr lang="en-US" dirty="0"/>
              <a:t>How will institution(s) improve recognition and ongoing development of CIP both technically and from the perspective of vested interests in their long-term fit in the research enterprise. </a:t>
            </a:r>
          </a:p>
        </p:txBody>
      </p:sp>
      <p:sp>
        <p:nvSpPr>
          <p:cNvPr id="4" name="Slide Number Placeholder 3"/>
          <p:cNvSpPr>
            <a:spLocks noGrp="1"/>
          </p:cNvSpPr>
          <p:nvPr>
            <p:ph type="sldNum" sz="quarter" idx="5"/>
          </p:nvPr>
        </p:nvSpPr>
        <p:spPr/>
        <p:txBody>
          <a:bodyPr/>
          <a:lstStyle/>
          <a:p>
            <a:fld id="{9B74349A-219E-45A4-A6E4-E9799664F31B}" type="slidenum">
              <a:rPr lang="en-US" smtClean="0"/>
              <a:t>11</a:t>
            </a:fld>
            <a:endParaRPr lang="en-US"/>
          </a:p>
        </p:txBody>
      </p:sp>
    </p:spTree>
    <p:extLst>
      <p:ext uri="{BB962C8B-B14F-4D97-AF65-F5344CB8AC3E}">
        <p14:creationId xmlns:p14="http://schemas.microsoft.com/office/powerpoint/2010/main" val="1394470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do reach out to POs in Directorates suitable to your collaboration</a:t>
            </a:r>
          </a:p>
        </p:txBody>
      </p:sp>
      <p:sp>
        <p:nvSpPr>
          <p:cNvPr id="4" name="Slide Number Placeholder 3"/>
          <p:cNvSpPr>
            <a:spLocks noGrp="1"/>
          </p:cNvSpPr>
          <p:nvPr>
            <p:ph type="sldNum" sz="quarter" idx="5"/>
          </p:nvPr>
        </p:nvSpPr>
        <p:spPr/>
        <p:txBody>
          <a:bodyPr/>
          <a:lstStyle/>
          <a:p>
            <a:fld id="{9B74349A-219E-45A4-A6E4-E9799664F31B}" type="slidenum">
              <a:rPr lang="en-US" smtClean="0"/>
              <a:t>12</a:t>
            </a:fld>
            <a:endParaRPr lang="en-US"/>
          </a:p>
        </p:txBody>
      </p:sp>
    </p:spTree>
    <p:extLst>
      <p:ext uri="{BB962C8B-B14F-4D97-AF65-F5344CB8AC3E}">
        <p14:creationId xmlns:p14="http://schemas.microsoft.com/office/powerpoint/2010/main" val="1389403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level of funding, as always depends on availability. And as always, serving multiple Directorates creates the possibility of recruiting co-funding.</a:t>
            </a:r>
          </a:p>
          <a:p>
            <a:endParaRPr lang="en-US" dirty="0"/>
          </a:p>
          <a:p>
            <a:r>
              <a:rPr lang="en-US" dirty="0"/>
              <a:t>Please note SCIPE is about deploying and maintaining readiness of CI Professional services – as contrasted with CyberTraining tools or curricula or student development</a:t>
            </a:r>
          </a:p>
          <a:p>
            <a:endParaRPr lang="en-US" dirty="0"/>
          </a:p>
          <a:p>
            <a:r>
              <a:rPr lang="en-US" dirty="0"/>
              <a:t>Funding considerations will include assessment of your proposed approach to funding the CIP positions post-award.</a:t>
            </a:r>
          </a:p>
          <a:p>
            <a:endParaRPr lang="en-US" dirty="0"/>
          </a:p>
          <a:p>
            <a:r>
              <a:rPr lang="en-US" dirty="0"/>
              <a:t>Proposals are welcome to focus on any one, or more, of the unique facings of CIP. Again, the selected foci should be science-driven.</a:t>
            </a:r>
          </a:p>
          <a:p>
            <a:endParaRPr lang="en-US" dirty="0"/>
          </a:p>
          <a:p>
            <a:r>
              <a:rPr lang="en-US" dirty="0"/>
              <a:t>The ideal proposals are framed in part by the 4 criteria listed.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431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intended to offer a visual backdrop to reiterate OAC’s view of the advanced CI ecosystem wherein CIP will prosper</a:t>
            </a:r>
          </a:p>
          <a:p>
            <a:endParaRPr lang="en-US" dirty="0"/>
          </a:p>
          <a:p>
            <a:r>
              <a:rPr lang="en-US" dirty="0"/>
              <a:t>The ACCESS program offers you superstructure or CNS of people, systems to be allocated, and user communications mechanisms. </a:t>
            </a:r>
          </a:p>
          <a:p>
            <a:r>
              <a:rPr lang="en-US" dirty="0"/>
              <a:t>XSEDE provided superb CIP help via	extended collaborative support services – which worked beautifully to deploy ~24 FTE CIPs to help users.</a:t>
            </a:r>
          </a:p>
          <a:p>
            <a:r>
              <a:rPr lang="en-US" dirty="0"/>
              <a:t>ACCESS is democratizing to an even bigger 	ecosystem of collaborative support services.</a:t>
            </a:r>
          </a:p>
          <a:p>
            <a:endParaRPr lang="en-US" dirty="0"/>
          </a:p>
          <a:p>
            <a:r>
              <a:rPr lang="en-US" dirty="0"/>
              <a:t>The ecosystem can be depicted as layers of investments. </a:t>
            </a:r>
          </a:p>
          <a:p>
            <a:r>
              <a:rPr lang="en-US" dirty="0"/>
              <a:t>	OAC invests in foundational HPC systems, plus data, networks, cloud</a:t>
            </a:r>
          </a:p>
          <a:p>
            <a:r>
              <a:rPr lang="en-US" dirty="0"/>
              <a:t>	Portfolios of S&amp;E research grants in each Directorate or cross-directorates, AI institutes</a:t>
            </a:r>
          </a:p>
          <a:p>
            <a:r>
              <a:rPr lang="en-US" dirty="0"/>
              <a:t>	OAC deploys grants and Coop Agreements in LWD to optimize HPC use by S&amp;E research</a:t>
            </a:r>
          </a:p>
          <a:p>
            <a:endParaRPr lang="en-US" dirty="0"/>
          </a:p>
          <a:p>
            <a:r>
              <a:rPr lang="en-US" dirty="0"/>
              <a:t>LWD creates communities, promotes CI leadership, and provides training opportunities.</a:t>
            </a:r>
          </a:p>
          <a:p>
            <a:endParaRPr lang="en-US" dirty="0"/>
          </a:p>
          <a:p>
            <a:r>
              <a:rPr lang="en-US" dirty="0"/>
              <a:t>SCIPE seeks to further institutionalize CIPs’ careers by embedding their valuable roles within regional </a:t>
            </a:r>
            <a:r>
              <a:rPr lang="en-US"/>
              <a:t>or discipline-tailored research enterprises</a:t>
            </a:r>
          </a:p>
          <a:p>
            <a:endParaRPr lang="en-US" dirty="0"/>
          </a:p>
        </p:txBody>
      </p:sp>
      <p:sp>
        <p:nvSpPr>
          <p:cNvPr id="4" name="Slide Number Placeholder 3"/>
          <p:cNvSpPr>
            <a:spLocks noGrp="1"/>
          </p:cNvSpPr>
          <p:nvPr>
            <p:ph type="sldNum" sz="quarter" idx="10"/>
          </p:nvPr>
        </p:nvSpPr>
        <p:spPr/>
        <p:txBody>
          <a:bodyPr/>
          <a:lstStyle/>
          <a:p>
            <a:fld id="{AB8C0E25-4FE9-7E4A-98DD-1A9E38FCE2FF}" type="slidenum">
              <a:rPr lang="en-US" smtClean="0"/>
              <a:t>14</a:t>
            </a:fld>
            <a:endParaRPr lang="en-US"/>
          </a:p>
        </p:txBody>
      </p:sp>
    </p:spTree>
    <p:extLst>
      <p:ext uri="{BB962C8B-B14F-4D97-AF65-F5344CB8AC3E}">
        <p14:creationId xmlns:p14="http://schemas.microsoft.com/office/powerpoint/2010/main" val="3045853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common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invite your questions via the Q&amp;A feature in zoom or </a:t>
            </a:r>
            <a:r>
              <a:rPr lang="en-US" dirty="0"/>
              <a:t>email us later.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check our answers to others’ questions in case we have already answered the question that you planned to 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answers would be oral, while others would be in the question/answer window.</a:t>
            </a:r>
          </a:p>
          <a:p>
            <a:endParaRPr lang="en-US" dirty="0"/>
          </a:p>
          <a:p>
            <a:r>
              <a:rPr lang="en-US" baseline="0" dirty="0"/>
              <a:t>We start with some questions that we have previously received. </a:t>
            </a:r>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15</a:t>
            </a:fld>
            <a:endParaRPr lang="en-US"/>
          </a:p>
        </p:txBody>
      </p:sp>
    </p:spTree>
    <p:extLst>
      <p:ext uri="{BB962C8B-B14F-4D97-AF65-F5344CB8AC3E}">
        <p14:creationId xmlns:p14="http://schemas.microsoft.com/office/powerpoint/2010/main" val="4287086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rgbClr val="000000"/>
              </a:solidFill>
              <a:effectLst/>
              <a:latin typeface="Arial" panose="020B0604020202020204" pitchFamily="34" charset="0"/>
              <a:ea typeface="ＭＳ Ｐゴシック" charset="-128"/>
              <a:cs typeface="Arial" panose="020B0604020202020204" pitchFamily="34" charset="0"/>
            </a:endParaRPr>
          </a:p>
          <a:p>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Many Cognizant Program Directors could not be here, but their directorates’ and divisions’ programmatic areas of interest are</a:t>
            </a:r>
            <a:r>
              <a:rPr lang="en-US" sz="1200" kern="1200" baseline="0" dirty="0">
                <a:solidFill>
                  <a:srgbClr val="000000"/>
                </a:solidFill>
                <a:effectLst/>
                <a:latin typeface="Arial" panose="020B0604020202020204" pitchFamily="34" charset="0"/>
                <a:ea typeface="ＭＳ Ｐゴシック" charset="-128"/>
                <a:cs typeface="Arial" panose="020B0604020202020204" pitchFamily="34" charset="0"/>
              </a:rPr>
              <a:t> in the solicitation, which we encourage you to read carefully.</a:t>
            </a:r>
          </a:p>
          <a:p>
            <a:endParaRPr lang="en-US" sz="1200" kern="1200" baseline="0" dirty="0">
              <a:solidFill>
                <a:srgbClr val="000000"/>
              </a:solidFill>
              <a:effectLst/>
              <a:latin typeface="Arial" panose="020B0604020202020204" pitchFamily="34" charset="0"/>
              <a:ea typeface="ＭＳ Ｐゴシック" charset="-128"/>
              <a:cs typeface="Arial" panose="020B0604020202020204" pitchFamily="34" charset="0"/>
            </a:endParaRPr>
          </a:p>
          <a:p>
            <a:endParaRPr lang="en-US" dirty="0"/>
          </a:p>
          <a:p>
            <a:r>
              <a:rPr lang="en-US" dirty="0"/>
              <a:t>Q1. Is consultation with a Cognizant Program Officer required?</a:t>
            </a:r>
          </a:p>
          <a:p>
            <a:pPr lvl="1"/>
            <a:r>
              <a:rPr lang="en-US" dirty="0"/>
              <a:t>No.  But it is is strongly encouraged that you consult with me (with OAC leading this solicitation) and any other Cognizant Program Officer by sending a 1-page project summary containing sections on project overview, intellectual merit and broader impact and a few keywords at least a month in advance of the solicitation deadline, and include this in a </a:t>
            </a:r>
            <a:r>
              <a:rPr lang="en-US" b="1" dirty="0"/>
              <a:t>Single Copy Document </a:t>
            </a:r>
            <a:r>
              <a:rPr lang="en-US" b="0" dirty="0"/>
              <a:t>submitted as part of your proposal</a:t>
            </a:r>
            <a:r>
              <a:rPr lang="en-US" dirty="0"/>
              <a:t>.</a:t>
            </a:r>
          </a:p>
          <a:p>
            <a:r>
              <a:rPr lang="en-US" dirty="0"/>
              <a:t> </a:t>
            </a:r>
          </a:p>
        </p:txBody>
      </p:sp>
      <p:sp>
        <p:nvSpPr>
          <p:cNvPr id="4" name="Slide Number Placeholder 3"/>
          <p:cNvSpPr>
            <a:spLocks noGrp="1"/>
          </p:cNvSpPr>
          <p:nvPr>
            <p:ph type="sldNum" sz="quarter" idx="10"/>
          </p:nvPr>
        </p:nvSpPr>
        <p:spPr/>
        <p:txBody>
          <a:bodyPr/>
          <a:lstStyle/>
          <a:p>
            <a:fld id="{AB8C0E25-4FE9-7E4A-98DD-1A9E38FCE2FF}" type="slidenum">
              <a:rPr lang="en-US" smtClean="0"/>
              <a:t>16</a:t>
            </a:fld>
            <a:endParaRPr lang="en-US"/>
          </a:p>
        </p:txBody>
      </p:sp>
    </p:spTree>
    <p:extLst>
      <p:ext uri="{BB962C8B-B14F-4D97-AF65-F5344CB8AC3E}">
        <p14:creationId xmlns:p14="http://schemas.microsoft.com/office/powerpoint/2010/main" val="2064084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Q2. Can my project primarily train or re-train for jobs in the IT industry?</a:t>
            </a:r>
          </a:p>
          <a:p>
            <a:pPr lvl="1"/>
            <a:r>
              <a:rPr lang="en-US" sz="1400" dirty="0"/>
              <a:t>No, </a:t>
            </a:r>
            <a:r>
              <a:rPr lang="en-US" sz="1400" dirty="0">
                <a:solidFill>
                  <a:srgbClr val="FF0000"/>
                </a:solidFill>
                <a:latin typeface="Tahoma" charset="0"/>
                <a:ea typeface="ＭＳ Ｐゴシック" charset="0"/>
                <a:cs typeface="ＭＳ Ｐゴシック" charset="0"/>
              </a:rPr>
              <a:t>ALL</a:t>
            </a:r>
            <a:r>
              <a:rPr lang="en-US" sz="1400" dirty="0">
                <a:latin typeface="Tahoma" charset="0"/>
                <a:ea typeface="ＭＳ Ｐゴシック" charset="0"/>
                <a:cs typeface="ＭＳ Ｐゴシック" charset="0"/>
              </a:rPr>
              <a:t> proposals, including cybersecurity proposals, must be relevant to</a:t>
            </a:r>
            <a:r>
              <a:rPr lang="en-US" sz="1400" dirty="0">
                <a:solidFill>
                  <a:srgbClr val="C0504D"/>
                </a:solidFill>
                <a:latin typeface="Tahoma" charset="0"/>
                <a:ea typeface="ＭＳ Ｐゴシック" charset="0"/>
                <a:cs typeface="ＭＳ Ｐゴシック" charset="0"/>
              </a:rPr>
              <a:t> </a:t>
            </a:r>
          </a:p>
          <a:p>
            <a:pPr marL="1200150" lvl="2" indent="-285750">
              <a:buFont typeface="Arial" panose="020B0604020202020204" pitchFamily="34" charset="0"/>
              <a:buChar char="•"/>
            </a:pPr>
            <a:r>
              <a:rPr lang="en-US" sz="1400" dirty="0">
                <a:solidFill>
                  <a:srgbClr val="C0504D"/>
                </a:solidFill>
                <a:latin typeface="Tahoma" charset="0"/>
                <a:ea typeface="ＭＳ Ｐゴシック" charset="0"/>
                <a:cs typeface="ＭＳ Ｐゴシック" charset="0"/>
              </a:rPr>
              <a:t>Scientific Research Workforce Development, </a:t>
            </a:r>
            <a:r>
              <a:rPr lang="en-US" sz="1400" dirty="0">
                <a:latin typeface="Tahoma" charset="0"/>
                <a:ea typeface="ＭＳ Ｐゴシック" charset="0"/>
                <a:cs typeface="ＭＳ Ｐゴシック" charset="0"/>
              </a:rPr>
              <a:t>and</a:t>
            </a:r>
          </a:p>
          <a:p>
            <a:pPr marL="1200150" lvl="2" indent="-285750">
              <a:buFont typeface="Arial" panose="020B0604020202020204" pitchFamily="34" charset="0"/>
              <a:buChar char="•"/>
            </a:pPr>
            <a:r>
              <a:rPr lang="en-US" sz="1400" dirty="0">
                <a:solidFill>
                  <a:srgbClr val="C0504D"/>
                </a:solidFill>
                <a:latin typeface="Tahoma" charset="0"/>
                <a:ea typeface="ＭＳ Ｐゴシック" charset="0"/>
                <a:cs typeface="ＭＳ Ｐゴシック" charset="0"/>
              </a:rPr>
              <a:t>Advanced Cyberinfrastructure. </a:t>
            </a:r>
          </a:p>
          <a:p>
            <a:pPr marL="742950" marR="0" lvl="1" indent="-285750" algn="l" defTabSz="457200" rtl="0" eaLnBrk="1" fontAlgn="auto" latinLnBrk="0" hangingPunct="1">
              <a:lnSpc>
                <a:spcPct val="100000"/>
              </a:lnSpc>
              <a:spcBef>
                <a:spcPts val="0"/>
              </a:spcBef>
              <a:spcAft>
                <a:spcPts val="0"/>
              </a:spcAft>
              <a:buClrTx/>
              <a:buSzTx/>
              <a:buFontTx/>
              <a:buChar char="-"/>
              <a:tabLst/>
              <a:defRPr/>
            </a:pPr>
            <a:r>
              <a:rPr lang="en-US" sz="1400" dirty="0">
                <a:solidFill>
                  <a:srgbClr val="0070C0"/>
                </a:solidFill>
                <a:latin typeface="Tahoma" charset="0"/>
                <a:ea typeface="ＭＳ Ｐゴシック" charset="0"/>
                <a:cs typeface="ＭＳ Ｐゴシック" charset="0"/>
              </a:rPr>
              <a:t>Cybersecurity</a:t>
            </a:r>
            <a:r>
              <a:rPr lang="en-US" sz="1400" dirty="0">
                <a:solidFill>
                  <a:srgbClr val="C0504D"/>
                </a:solidFill>
                <a:latin typeface="Tahoma" charset="0"/>
                <a:ea typeface="ＭＳ Ｐゴシック" charset="0"/>
                <a:cs typeface="ＭＳ Ｐゴシック" charset="0"/>
              </a:rPr>
              <a:t> </a:t>
            </a:r>
            <a:r>
              <a:rPr lang="en-US" sz="1400" dirty="0">
                <a:latin typeface="Tahoma" charset="0"/>
                <a:ea typeface="ＭＳ Ｐゴシック" charset="0"/>
                <a:cs typeface="ＭＳ Ｐゴシック" charset="0"/>
              </a:rPr>
              <a:t>proposals must be relevant to the </a:t>
            </a:r>
            <a:r>
              <a:rPr lang="en-US" sz="1400" dirty="0">
                <a:solidFill>
                  <a:srgbClr val="C0504D"/>
                </a:solidFill>
                <a:latin typeface="Tahoma" charset="0"/>
                <a:ea typeface="ＭＳ Ｐゴシック" charset="0"/>
                <a:cs typeface="ＭＳ Ｐゴシック" charset="0"/>
              </a:rPr>
              <a:t>scientific research workflow. </a:t>
            </a:r>
          </a:p>
          <a:p>
            <a:pPr lvl="1"/>
            <a:r>
              <a:rPr lang="en-US" sz="1400" dirty="0">
                <a:latin typeface="Tahoma" charset="0"/>
                <a:ea typeface="ＭＳ Ｐゴシック" charset="0"/>
                <a:cs typeface="ＭＳ Ｐゴシック" charset="0"/>
              </a:rPr>
              <a:t>This relevance will, of course,</a:t>
            </a:r>
            <a:r>
              <a:rPr lang="en-US" sz="1400" dirty="0">
                <a:solidFill>
                  <a:srgbClr val="FF0000"/>
                </a:solidFill>
                <a:latin typeface="Tahoma" charset="0"/>
                <a:ea typeface="ＭＳ Ｐゴシック" charset="0"/>
                <a:cs typeface="ＭＳ Ｐゴシック" charset="0"/>
              </a:rPr>
              <a:t> vary </a:t>
            </a:r>
            <a:r>
              <a:rPr lang="en-US" sz="1400" dirty="0">
                <a:latin typeface="Tahoma" charset="0"/>
                <a:ea typeface="ＭＳ Ｐゴシック" charset="0"/>
                <a:cs typeface="ＭＳ Ｐゴシック" charset="0"/>
              </a:rPr>
              <a:t>from undergrad students to grad students, to postdocs, to CI professionals, and across disciplines.</a:t>
            </a:r>
          </a:p>
          <a:p>
            <a:endParaRPr lang="en-US" sz="1400" dirty="0"/>
          </a:p>
        </p:txBody>
      </p:sp>
      <p:sp>
        <p:nvSpPr>
          <p:cNvPr id="4" name="Slide Number Placeholder 3"/>
          <p:cNvSpPr>
            <a:spLocks noGrp="1"/>
          </p:cNvSpPr>
          <p:nvPr>
            <p:ph type="sldNum" sz="quarter" idx="10"/>
          </p:nvPr>
        </p:nvSpPr>
        <p:spPr/>
        <p:txBody>
          <a:bodyPr/>
          <a:lstStyle/>
          <a:p>
            <a:fld id="{AB8C0E25-4FE9-7E4A-98DD-1A9E38FCE2FF}" type="slidenum">
              <a:rPr lang="en-US" smtClean="0"/>
              <a:t>17</a:t>
            </a:fld>
            <a:endParaRPr lang="en-US"/>
          </a:p>
        </p:txBody>
      </p:sp>
    </p:spTree>
    <p:extLst>
      <p:ext uri="{BB962C8B-B14F-4D97-AF65-F5344CB8AC3E}">
        <p14:creationId xmlns:p14="http://schemas.microsoft.com/office/powerpoint/2010/main" val="1031751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Q3. Do you need to have a Small-size Implementation award before proposing a Medium-size Implementation project?</a:t>
            </a:r>
          </a:p>
          <a:p>
            <a:pPr lvl="1"/>
            <a:r>
              <a:rPr lang="en-US" sz="2600" dirty="0"/>
              <a:t>No.</a:t>
            </a:r>
            <a:endParaRPr lang="en-US" dirty="0"/>
          </a:p>
          <a:p>
            <a:endParaRPr lang="en-US" sz="1400" dirty="0"/>
          </a:p>
        </p:txBody>
      </p:sp>
      <p:sp>
        <p:nvSpPr>
          <p:cNvPr id="4" name="Slide Number Placeholder 3"/>
          <p:cNvSpPr>
            <a:spLocks noGrp="1"/>
          </p:cNvSpPr>
          <p:nvPr>
            <p:ph type="sldNum" sz="quarter" idx="10"/>
          </p:nvPr>
        </p:nvSpPr>
        <p:spPr/>
        <p:txBody>
          <a:bodyPr/>
          <a:lstStyle/>
          <a:p>
            <a:fld id="{AB8C0E25-4FE9-7E4A-98DD-1A9E38FCE2FF}" type="slidenum">
              <a:rPr lang="en-US" smtClean="0"/>
              <a:t>18</a:t>
            </a:fld>
            <a:endParaRPr lang="en-US"/>
          </a:p>
        </p:txBody>
      </p:sp>
    </p:spTree>
    <p:extLst>
      <p:ext uri="{BB962C8B-B14F-4D97-AF65-F5344CB8AC3E}">
        <p14:creationId xmlns:p14="http://schemas.microsoft.com/office/powerpoint/2010/main" val="4097976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feel free to contact us for clarifications.</a:t>
            </a:r>
          </a:p>
          <a:p>
            <a:endParaRPr lang="en-US" dirty="0"/>
          </a:p>
          <a:p>
            <a:r>
              <a:rPr lang="en-US" dirty="0"/>
              <a:t>The recording of this webinar will be available on the webinar site with the </a:t>
            </a:r>
            <a:r>
              <a:rPr lang="en-US"/>
              <a:t>link shown here.</a:t>
            </a:r>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19</a:t>
            </a:fld>
            <a:endParaRPr lang="en-US"/>
          </a:p>
        </p:txBody>
      </p:sp>
    </p:spTree>
    <p:extLst>
      <p:ext uri="{BB962C8B-B14F-4D97-AF65-F5344CB8AC3E}">
        <p14:creationId xmlns:p14="http://schemas.microsoft.com/office/powerpoint/2010/main" val="273367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latin typeface="+mn-lt"/>
                <a:ea typeface="+mn-ea"/>
                <a:cs typeface="+mn-cs"/>
              </a:rPr>
              <a:t>Thanks Jen.</a:t>
            </a:r>
          </a:p>
          <a:p>
            <a:pPr marL="171450" indent="-171450">
              <a:buFontTx/>
              <a:buChar cha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We will start this presentation with an overview of the CyberTraining program, followed by SCIPE.</a:t>
            </a:r>
            <a:r>
              <a:rPr lang="en-US" baseline="0" dirty="0"/>
              <a:t> We will highlight important aspects, with the details left to the solicitation.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We will then take questions from the webinar participants.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 recording of this webinar will be available on the program page.</a:t>
            </a:r>
            <a:endParaRPr lang="en-US" sz="1200" kern="1200" baseline="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kern="1200" baseline="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latin typeface="+mn-lt"/>
                <a:ea typeface="+mn-ea"/>
                <a:cs typeface="+mn-cs"/>
              </a:rPr>
              <a:t>For the purpose of these solicitations, CI refers to advanced cyberinfrastructure, which includes resources, tools, methods, and services for advanced computation, large-scale data handling, networking, and security to enable and transform science and engineering </a:t>
            </a:r>
            <a:r>
              <a:rPr lang="en-US" sz="1200" b="1" kern="1200" dirty="0">
                <a:solidFill>
                  <a:schemeClr val="tx1"/>
                </a:solidFill>
                <a:latin typeface="+mn-lt"/>
                <a:ea typeface="+mn-ea"/>
                <a:cs typeface="+mn-cs"/>
              </a:rPr>
              <a:t>research</a:t>
            </a:r>
            <a:r>
              <a:rPr lang="en-US" sz="1200" kern="1200" dirty="0">
                <a:solidFill>
                  <a:schemeClr val="tx1"/>
                </a:solidFill>
                <a:latin typeface="+mn-lt"/>
                <a:ea typeface="+mn-ea"/>
                <a:cs typeface="+mn-cs"/>
              </a:rPr>
              <a:t>. </a:t>
            </a:r>
          </a:p>
          <a:p>
            <a:pPr marL="0" indent="0">
              <a:buFontTx/>
              <a:buNone/>
            </a:pPr>
            <a:endParaRPr lang="en-US" sz="1200" kern="1200" dirty="0">
              <a:solidFill>
                <a:schemeClr val="tx1"/>
              </a:solidFill>
              <a:latin typeface="+mn-lt"/>
              <a:ea typeface="+mn-ea"/>
              <a:cs typeface="+mn-cs"/>
            </a:endParaRPr>
          </a:p>
          <a:p>
            <a:pPr marL="171450" indent="-171450">
              <a:buFontTx/>
              <a:buChar char="-"/>
            </a:pPr>
            <a:r>
              <a:rPr lang="en-US" sz="1200" kern="1200" dirty="0">
                <a:solidFill>
                  <a:schemeClr val="tx1"/>
                </a:solidFill>
                <a:latin typeface="+mn-lt"/>
                <a:ea typeface="+mn-ea"/>
                <a:cs typeface="+mn-cs"/>
              </a:rPr>
              <a:t>The target communities at various stages of their career pipelines comprise </a:t>
            </a:r>
            <a:r>
              <a:rPr lang="en-US" sz="1200" i="0" kern="1200" dirty="0">
                <a:solidFill>
                  <a:schemeClr val="tx1"/>
                </a:solidFill>
                <a:latin typeface="+mn-lt"/>
                <a:ea typeface="+mn-ea"/>
                <a:cs typeface="+mn-cs"/>
              </a:rPr>
              <a:t>undergraduate and graduate students, researchers, and educators,</a:t>
            </a:r>
            <a:r>
              <a:rPr lang="en-US" sz="1200" i="0" kern="1200" baseline="0" dirty="0">
                <a:solidFill>
                  <a:schemeClr val="tx1"/>
                </a:solidFill>
                <a:latin typeface="+mn-lt"/>
                <a:ea typeface="+mn-ea"/>
                <a:cs typeface="+mn-cs"/>
              </a:rPr>
              <a:t> </a:t>
            </a:r>
            <a:r>
              <a:rPr lang="en-US" sz="1200" i="0" kern="1200" dirty="0">
                <a:solidFill>
                  <a:schemeClr val="tx1"/>
                </a:solidFill>
                <a:latin typeface="+mn-lt"/>
                <a:ea typeface="+mn-ea"/>
                <a:cs typeface="+mn-cs"/>
              </a:rPr>
              <a:t>as well as </a:t>
            </a:r>
            <a:r>
              <a:rPr lang="en-US" sz="1200" i="1" kern="1200" dirty="0">
                <a:solidFill>
                  <a:schemeClr val="tx1"/>
                </a:solidFill>
                <a:latin typeface="+mn-lt"/>
                <a:ea typeface="+mn-ea"/>
                <a:cs typeface="+mn-cs"/>
              </a:rPr>
              <a:t>CI Professionals</a:t>
            </a:r>
            <a:endParaRPr lang="en-US" sz="1200" kern="1200" dirty="0">
              <a:solidFill>
                <a:schemeClr val="tx1"/>
              </a:solidFill>
              <a:latin typeface="+mn-lt"/>
              <a:ea typeface="+mn-ea"/>
              <a:cs typeface="+mn-cs"/>
            </a:endParaRPr>
          </a:p>
          <a:p>
            <a:endParaRPr lang="en-US" dirty="0"/>
          </a:p>
          <a:p>
            <a:r>
              <a:rPr lang="en-US" sz="1200" kern="1200" dirty="0">
                <a:solidFill>
                  <a:schemeClr val="tx1"/>
                </a:solidFill>
                <a:effectLst/>
                <a:latin typeface="+mn-lt"/>
                <a:ea typeface="+mn-ea"/>
                <a:cs typeface="+mn-cs"/>
              </a:rPr>
              <a:t>-   The CyberTraining and SCIPE programs focus on three different scientific communities: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CI Contributors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 computational and data scientists and engineers who research and develop</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new CI capabilities, new approaches,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new methods. </a:t>
            </a:r>
          </a:p>
          <a:p>
            <a:pPr marL="0" indent="0">
              <a:buFont typeface="Arial" charset="0"/>
              <a:buNone/>
            </a:pPr>
            <a:endParaRPr lang="en-US" sz="1200" kern="1200" dirty="0">
              <a:solidFill>
                <a:schemeClr val="tx1"/>
              </a:solidFill>
              <a:effectLst/>
              <a:latin typeface="+mn-lt"/>
              <a:ea typeface="+mn-ea"/>
              <a:cs typeface="+mn-cs"/>
            </a:endParaRPr>
          </a:p>
          <a:p>
            <a:pPr marL="0" indent="0">
              <a:buFont typeface="Arial" charset="0"/>
              <a:buNone/>
            </a:pPr>
            <a:r>
              <a:rPr lang="en-US" sz="1200" kern="1200" dirty="0">
                <a:solidFill>
                  <a:schemeClr val="tx1"/>
                </a:solidFill>
                <a:effectLst/>
                <a:latin typeface="+mn-lt"/>
                <a:ea typeface="+mn-ea"/>
                <a:cs typeface="+mn-cs"/>
              </a:rPr>
              <a:t>CI Users are domain scientists and engineers who want to effectively exploit advanced CI capabilities and methods for their research.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Finally, CI Professionals constitute the community of research CI and professional staff who deploy, manage,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support the effective use of research CI.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2</a:t>
            </a:fld>
            <a:endParaRPr lang="en-US"/>
          </a:p>
        </p:txBody>
      </p:sp>
    </p:spTree>
    <p:extLst>
      <p:ext uri="{BB962C8B-B14F-4D97-AF65-F5344CB8AC3E}">
        <p14:creationId xmlns:p14="http://schemas.microsoft.com/office/powerpoint/2010/main" val="176924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a:t>
            </a:r>
            <a:r>
              <a:rPr lang="en-US" baseline="0" dirty="0"/>
              <a:t> webinar intends to orient the research community to the revised CyberTraining and SCIPE solicitations and summarize the program and review criteria.</a:t>
            </a:r>
          </a:p>
          <a:p>
            <a:pPr marL="171450" indent="-171450">
              <a:buFontTx/>
              <a:buChar char="-"/>
            </a:pPr>
            <a:endParaRPr lang="en-US" baseline="0" dirty="0"/>
          </a:p>
          <a:p>
            <a:pPr marL="171450" indent="-171450">
              <a:buFontTx/>
              <a:buChar char="-"/>
            </a:pPr>
            <a:r>
              <a:rPr lang="en-US" baseline="0" dirty="0"/>
              <a:t>We will then answer questions. </a:t>
            </a:r>
          </a:p>
          <a:p>
            <a:pPr marL="171450" indent="-171450">
              <a:buFontTx/>
              <a:buChar char="-"/>
            </a:pPr>
            <a:endParaRPr lang="en-US" baseline="0" dirty="0"/>
          </a:p>
          <a:p>
            <a:pPr marL="171450" indent="-171450">
              <a:buFontTx/>
              <a:buChar char="-"/>
            </a:pPr>
            <a:r>
              <a:rPr lang="en-US" baseline="0" dirty="0"/>
              <a:t>We hope that these will improve your understanding of the solicitations and help better align your proposals to the program goals.</a:t>
            </a:r>
          </a:p>
          <a:p>
            <a:endParaRPr lang="en-US" baseline="0" dirty="0"/>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3</a:t>
            </a:fld>
            <a:endParaRPr lang="en-US"/>
          </a:p>
        </p:txBody>
      </p:sp>
    </p:spTree>
    <p:extLst>
      <p:ext uri="{BB962C8B-B14F-4D97-AF65-F5344CB8AC3E}">
        <p14:creationId xmlns:p14="http://schemas.microsoft.com/office/powerpoint/2010/main" val="4219939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OAC has several programs related to CI that may include some overlap in goals. We present a somewhat idealized view that may enable you to choose the right program for your needs.</a:t>
            </a:r>
          </a:p>
          <a:p>
            <a:pPr marL="171450" indent="-171450">
              <a:buFontTx/>
              <a:buChar char="-"/>
            </a:pPr>
            <a:endParaRPr lang="en-US" dirty="0"/>
          </a:p>
          <a:p>
            <a:pPr marL="171450" indent="-171450">
              <a:buFontTx/>
              <a:buChar char="-"/>
            </a:pPr>
            <a:r>
              <a:rPr lang="en-US" dirty="0"/>
              <a:t>However, this is a simplified view, and the solicitations would provide more detailed guidance. So, please use this only as a high-level view.</a:t>
            </a:r>
          </a:p>
          <a:p>
            <a:pPr marL="171450" indent="-171450">
              <a:buFontTx/>
              <a:buChar char="-"/>
            </a:pPr>
            <a:endParaRPr lang="en-US" dirty="0"/>
          </a:p>
          <a:p>
            <a:pPr marL="171450" indent="-171450">
              <a:buFontTx/>
              <a:buChar char="-"/>
            </a:pPr>
            <a:r>
              <a:rPr lang="en-US" dirty="0"/>
              <a:t>If you want to develop a software or data repository, then you may wish to look at the CSSI program. You would produce a community-sustained CI to enhance the CI ecosystem available for research or education.</a:t>
            </a:r>
          </a:p>
          <a:p>
            <a:pPr marL="171450" indent="-171450">
              <a:buFontTx/>
              <a:buChar char="-"/>
            </a:pPr>
            <a:endParaRPr lang="en-US" dirty="0"/>
          </a:p>
          <a:p>
            <a:pPr marL="171450" indent="-171450">
              <a:buFontTx/>
              <a:buChar char="-"/>
            </a:pPr>
            <a:r>
              <a:rPr lang="en-US" dirty="0"/>
              <a:t>If you want to perform research that will enable future CI, you may want to look at the OAC Core program. You would typically develop techniques and a CI prototype that will yield the knowledge needed for future production-CI.</a:t>
            </a:r>
          </a:p>
          <a:p>
            <a:pPr marL="171450" indent="-171450">
              <a:buFontTx/>
              <a:buChar char="-"/>
            </a:pPr>
            <a:endParaRPr lang="en-US" dirty="0"/>
          </a:p>
          <a:p>
            <a:pPr marL="171450" indent="-171450">
              <a:buFontTx/>
              <a:buChar char="-"/>
            </a:pPr>
            <a:r>
              <a:rPr lang="en-US" dirty="0"/>
              <a:t>If you want to support research that uses CI and also foster CIP professionals’ careers, then the SCIPE program may suit you. You would support research that leverages CI and establish career paths. This may particularly benefit groups that are currently underserved with respect to the use of CI for research.</a:t>
            </a:r>
          </a:p>
          <a:p>
            <a:pPr marL="171450" indent="-171450">
              <a:buFontTx/>
              <a:buChar char="-"/>
            </a:pPr>
            <a:endParaRPr lang="en-US" dirty="0"/>
          </a:p>
          <a:p>
            <a:pPr marL="171450" indent="-171450">
              <a:buFontTx/>
              <a:buChar char="-"/>
            </a:pPr>
            <a:r>
              <a:rPr lang="en-US" dirty="0"/>
              <a:t>If you want to provide training on CI for research purposes, then the CyberTraining program may interest you. You would deliver scalable and sustainable training to help increase the research workforce that can leverage CI.</a:t>
            </a:r>
          </a:p>
        </p:txBody>
      </p:sp>
      <p:sp>
        <p:nvSpPr>
          <p:cNvPr id="4" name="Slide Number Placeholder 3"/>
          <p:cNvSpPr>
            <a:spLocks noGrp="1"/>
          </p:cNvSpPr>
          <p:nvPr>
            <p:ph type="sldNum" sz="quarter" idx="5"/>
          </p:nvPr>
        </p:nvSpPr>
        <p:spPr/>
        <p:txBody>
          <a:bodyPr/>
          <a:lstStyle/>
          <a:p>
            <a:fld id="{81EEAFE9-A011-4905-BEEB-819B53C2C504}" type="slidenum">
              <a:rPr lang="en-US" smtClean="0"/>
              <a:t>4</a:t>
            </a:fld>
            <a:endParaRPr lang="en-US"/>
          </a:p>
        </p:txBody>
      </p:sp>
    </p:spTree>
    <p:extLst>
      <p:ext uri="{BB962C8B-B14F-4D97-AF65-F5344CB8AC3E}">
        <p14:creationId xmlns:p14="http://schemas.microsoft.com/office/powerpoint/2010/main" val="4052219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CyberTraining program is motivated by the increasing role of advanced CI in enabling science across a variety of domains.</a:t>
            </a:r>
          </a:p>
          <a:p>
            <a:endParaRPr lang="en-US" dirty="0"/>
          </a:p>
          <a:p>
            <a:pPr marL="171450" indent="-171450">
              <a:buFontTx/>
              <a:buChar char="-"/>
            </a:pPr>
            <a:r>
              <a:rPr lang="en-US" dirty="0"/>
              <a:t>The research workforce would benefit from innovative training and curricular materials that are tailored for the targeted disciplines. </a:t>
            </a:r>
          </a:p>
          <a:p>
            <a:pPr marL="171450" indent="-171450">
              <a:buFontTx/>
              <a:buChar char="-"/>
            </a:pPr>
            <a:endParaRPr lang="en-US" dirty="0"/>
          </a:p>
          <a:p>
            <a:pPr marL="171450" indent="-171450">
              <a:buFontTx/>
              <a:buChar char="-"/>
            </a:pPr>
            <a:r>
              <a:rPr lang="en-US" dirty="0"/>
              <a:t>There is also a need to foster broader adoption of existing CI resources, tools, and methods by diverse research communities.</a:t>
            </a:r>
          </a:p>
        </p:txBody>
      </p:sp>
      <p:sp>
        <p:nvSpPr>
          <p:cNvPr id="4" name="Slide Number Placeholder 3"/>
          <p:cNvSpPr>
            <a:spLocks noGrp="1"/>
          </p:cNvSpPr>
          <p:nvPr>
            <p:ph type="sldNum" sz="quarter" idx="5"/>
          </p:nvPr>
        </p:nvSpPr>
        <p:spPr/>
        <p:txBody>
          <a:bodyPr/>
          <a:lstStyle/>
          <a:p>
            <a:fld id="{9B74349A-219E-45A4-A6E4-E9799664F31B}" type="slidenum">
              <a:rPr lang="en-US" smtClean="0"/>
              <a:t>5</a:t>
            </a:fld>
            <a:endParaRPr lang="en-US"/>
          </a:p>
        </p:txBody>
      </p:sp>
    </p:spTree>
    <p:extLst>
      <p:ext uri="{BB962C8B-B14F-4D97-AF65-F5344CB8AC3E}">
        <p14:creationId xmlns:p14="http://schemas.microsoft.com/office/powerpoint/2010/main" val="4283371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The CyberTraining program seeks to prepare, nurture, and grow the national scientific </a:t>
            </a:r>
            <a:r>
              <a:rPr lang="en-US" sz="1200" i="1" kern="1200" dirty="0">
                <a:solidFill>
                  <a:schemeClr val="tx1"/>
                </a:solidFill>
                <a:effectLst/>
                <a:latin typeface="+mn-lt"/>
                <a:ea typeface="+mn-ea"/>
                <a:cs typeface="+mn-cs"/>
              </a:rPr>
              <a:t>research </a:t>
            </a:r>
            <a:r>
              <a:rPr lang="en-US" sz="1200" kern="1200" dirty="0">
                <a:solidFill>
                  <a:schemeClr val="tx1"/>
                </a:solidFill>
                <a:effectLst/>
                <a:latin typeface="+mn-lt"/>
                <a:ea typeface="+mn-ea"/>
                <a:cs typeface="+mn-cs"/>
              </a:rPr>
              <a:t>workforce for </a:t>
            </a:r>
            <a:r>
              <a:rPr lang="en-US" sz="1200" i="1" kern="1200" dirty="0">
                <a:solidFill>
                  <a:schemeClr val="tx1"/>
                </a:solidFill>
                <a:effectLst/>
                <a:latin typeface="+mn-lt"/>
                <a:ea typeface="+mn-ea"/>
                <a:cs typeface="+mn-cs"/>
              </a:rPr>
              <a:t>creating, utilizing,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supporting </a:t>
            </a:r>
            <a:r>
              <a:rPr lang="en-US" sz="1200" kern="1200" dirty="0">
                <a:solidFill>
                  <a:schemeClr val="tx1"/>
                </a:solidFill>
                <a:effectLst/>
                <a:latin typeface="+mn-lt"/>
                <a:ea typeface="+mn-ea"/>
                <a:cs typeface="+mn-cs"/>
              </a:rPr>
              <a:t>advanced cyberinfrastructure to enable and potentially transform fundamental science and engineering research and contribute to the nation's overall economic competitiveness and security. </a:t>
            </a:r>
          </a:p>
          <a:p>
            <a:pPr marL="628650" lvl="1" indent="-171450">
              <a:buFontTx/>
              <a:buChar char="-"/>
            </a:pPr>
            <a:r>
              <a:rPr lang="en-US" sz="1200" kern="1200" dirty="0">
                <a:solidFill>
                  <a:schemeClr val="tx1"/>
                </a:solidFill>
                <a:latin typeface="+mn-lt"/>
                <a:ea typeface="+mn-ea"/>
                <a:cs typeface="+mn-cs"/>
              </a:rPr>
              <a:t>The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projects should aim to contribute to the larger goal of an educational ecosystem enabling “Computational and Data-driven Science for All</a:t>
            </a:r>
            <a:r>
              <a:rPr lang="en-US" sz="1200" kern="1200" baseline="0" dirty="0">
                <a:solidFill>
                  <a:schemeClr val="tx1"/>
                </a:solidFill>
                <a:latin typeface="+mn-lt"/>
                <a:ea typeface="+mn-ea"/>
                <a:cs typeface="+mn-cs"/>
              </a:rPr>
              <a:t> scientists and Engineers</a:t>
            </a:r>
            <a:r>
              <a:rPr lang="en-US" sz="1200" kern="1200" dirty="0">
                <a:solidFill>
                  <a:schemeClr val="tx1"/>
                </a:solidFill>
                <a:latin typeface="+mn-lt"/>
                <a:ea typeface="+mn-ea"/>
                <a:cs typeface="+mn-cs"/>
              </a:rPr>
              <a:t>”  </a:t>
            </a:r>
          </a:p>
          <a:p>
            <a:pPr marL="628650" lvl="1" indent="-171450">
              <a:buFontTx/>
              <a:buChar char="-"/>
            </a:pPr>
            <a:r>
              <a:rPr lang="en-US" sz="1200" kern="1200" dirty="0">
                <a:solidFill>
                  <a:schemeClr val="tx1"/>
                </a:solidFill>
                <a:latin typeface="+mn-lt"/>
                <a:ea typeface="+mn-ea"/>
                <a:cs typeface="+mn-cs"/>
              </a:rPr>
              <a:t>This</a:t>
            </a:r>
            <a:r>
              <a:rPr lang="en-US" sz="1200" kern="1200" baseline="0" dirty="0">
                <a:solidFill>
                  <a:schemeClr val="tx1"/>
                </a:solidFill>
                <a:latin typeface="+mn-lt"/>
                <a:ea typeface="+mn-ea"/>
                <a:cs typeface="+mn-cs"/>
              </a:rPr>
              <a:t> embraces </a:t>
            </a:r>
            <a:r>
              <a:rPr lang="en-US" sz="1200" kern="1200" dirty="0">
                <a:solidFill>
                  <a:schemeClr val="tx1"/>
                </a:solidFill>
                <a:latin typeface="+mn-lt"/>
                <a:ea typeface="+mn-ea"/>
                <a:cs typeface="+mn-cs"/>
              </a:rPr>
              <a:t>computation as the third pillar and data-driven science as the fourth pillar of the scientific discovery process -- in addition to the traditional first and second pillars of theory and experimentation. </a:t>
            </a:r>
            <a:endParaRPr lang="en-US" sz="1200" kern="120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The specific goals of this solicitation are </a:t>
            </a:r>
          </a:p>
          <a:p>
            <a:pPr marL="171450" indent="-171450">
              <a:buFontTx/>
              <a:buChar char="-"/>
            </a:pPr>
            <a:r>
              <a:rPr lang="en-US" sz="1200" b="0" kern="1200" dirty="0">
                <a:solidFill>
                  <a:schemeClr val="tx1"/>
                </a:solidFill>
                <a:effectLst/>
                <a:latin typeface="+mn-lt"/>
                <a:ea typeface="+mn-ea"/>
                <a:cs typeface="+mn-cs"/>
              </a:rPr>
              <a:t>(i) to ensure </a:t>
            </a:r>
            <a:r>
              <a:rPr lang="en-US" sz="1200" b="0" i="1" kern="1200" dirty="0">
                <a:solidFill>
                  <a:schemeClr val="tx1"/>
                </a:solidFill>
                <a:effectLst/>
                <a:latin typeface="+mn-lt"/>
                <a:ea typeface="+mn-ea"/>
                <a:cs typeface="+mn-cs"/>
              </a:rPr>
              <a:t>broad adoption </a:t>
            </a:r>
            <a:r>
              <a:rPr lang="en-US" sz="1200" b="0" kern="1200" dirty="0">
                <a:solidFill>
                  <a:schemeClr val="tx1"/>
                </a:solidFill>
                <a:effectLst/>
                <a:latin typeface="+mn-lt"/>
                <a:ea typeface="+mn-ea"/>
                <a:cs typeface="+mn-cs"/>
              </a:rPr>
              <a:t>of CI tools, methods, and resources by the research community in order to catalyze major research advances; and </a:t>
            </a:r>
          </a:p>
          <a:p>
            <a:pPr marL="171450" indent="-171450">
              <a:buFontTx/>
              <a:buChar char="-"/>
            </a:pPr>
            <a:r>
              <a:rPr lang="en-US" sz="1200" b="0" kern="1200" dirty="0">
                <a:solidFill>
                  <a:schemeClr val="tx1"/>
                </a:solidFill>
                <a:effectLst/>
                <a:latin typeface="+mn-lt"/>
                <a:ea typeface="+mn-ea"/>
                <a:cs typeface="+mn-cs"/>
              </a:rPr>
              <a:t>(ii) to integrate core literacy and discipline-appropriate advanced skills in advanced CI as well as computational and data-driven science and engineering into the nation’s educational </a:t>
            </a:r>
            <a:r>
              <a:rPr lang="en-US" sz="1200" b="0" i="1" kern="1200" dirty="0">
                <a:solidFill>
                  <a:schemeClr val="tx1"/>
                </a:solidFill>
                <a:effectLst/>
                <a:latin typeface="+mn-lt"/>
                <a:ea typeface="+mn-ea"/>
                <a:cs typeface="+mn-cs"/>
              </a:rPr>
              <a:t>curriculum and instructional fabric, </a:t>
            </a:r>
            <a:r>
              <a:rPr lang="en-US" sz="1200" b="0" kern="1200" dirty="0">
                <a:solidFill>
                  <a:schemeClr val="tx1"/>
                </a:solidFill>
                <a:effectLst/>
                <a:latin typeface="+mn-lt"/>
                <a:ea typeface="+mn-ea"/>
                <a:cs typeface="+mn-cs"/>
              </a:rPr>
              <a:t>spanning both undergraduate and graduate courses to advance fundamental research.</a:t>
            </a:r>
            <a:r>
              <a:rPr lang="en-US" b="0" dirty="0">
                <a:effectLst/>
              </a:rPr>
              <a:t> </a:t>
            </a:r>
          </a:p>
          <a:p>
            <a:endParaRPr lang="en-US" dirty="0"/>
          </a:p>
          <a:p>
            <a:r>
              <a:rPr lang="en-US" dirty="0"/>
              <a:t>We are particularly keen on broadening CI access to groups that are currently underserved in its use.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solicitation calls for innovative and scalable training, education, and curriculum and instructional materials - targeting one or both of the solicitation goals - to address emerging needs and unresolved bottlenecks in scientific and engineering research workforce development, from the postsecondary level up to the level of active researchers. </a:t>
            </a:r>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6</a:t>
            </a:fld>
            <a:endParaRPr lang="en-US"/>
          </a:p>
        </p:txBody>
      </p:sp>
    </p:spTree>
    <p:extLst>
      <p:ext uri="{BB962C8B-B14F-4D97-AF65-F5344CB8AC3E}">
        <p14:creationId xmlns:p14="http://schemas.microsoft.com/office/powerpoint/2010/main" val="4219939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kern="1200" dirty="0">
                <a:solidFill>
                  <a:schemeClr val="tx1"/>
                </a:solidFill>
                <a:latin typeface="+mn-lt"/>
                <a:ea typeface="+mn-ea"/>
                <a:cs typeface="+mn-cs"/>
              </a:rPr>
              <a:t>- The CyberTraining program is led by the Office of Advanced Cyberinfrastructure (or OAC) in the Directorate for Computing and Information Science &amp; Engineering.</a:t>
            </a:r>
            <a:endParaRPr lang="en-US" sz="1200" kern="1200" baseline="0" dirty="0">
              <a:solidFill>
                <a:schemeClr val="tx1"/>
              </a:solidFill>
              <a:latin typeface="+mn-lt"/>
              <a:ea typeface="+mn-ea"/>
              <a:cs typeface="+mn-cs"/>
            </a:endParaRPr>
          </a:p>
          <a:p>
            <a:pPr marL="0" indent="0">
              <a:buFont typeface="Arial" charset="0"/>
              <a:buNone/>
            </a:pPr>
            <a:r>
              <a:rPr lang="en-US" sz="1200" kern="1200" dirty="0">
                <a:solidFill>
                  <a:schemeClr val="tx1"/>
                </a:solidFill>
                <a:effectLst/>
                <a:latin typeface="+mn-lt"/>
                <a:ea typeface="+mn-ea"/>
                <a:cs typeface="+mn-cs"/>
              </a:rPr>
              <a:t>It</a:t>
            </a:r>
            <a:r>
              <a:rPr lang="en-US" sz="1200" kern="1200" baseline="0" dirty="0">
                <a:solidFill>
                  <a:schemeClr val="tx1"/>
                </a:solidFill>
                <a:effectLst/>
                <a:latin typeface="+mn-lt"/>
                <a:ea typeface="+mn-ea"/>
                <a:cs typeface="+mn-cs"/>
              </a:rPr>
              <a:t> has participation across the National Science Foundation from</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All 3 other</a:t>
            </a:r>
            <a:r>
              <a:rPr lang="en-US" sz="1200" kern="1200" dirty="0">
                <a:solidFill>
                  <a:schemeClr val="tx1"/>
                </a:solidFill>
                <a:latin typeface="+mn-lt"/>
                <a:ea typeface="+mn-ea"/>
                <a:cs typeface="+mn-cs"/>
              </a:rPr>
              <a:t> division in CISE</a:t>
            </a:r>
            <a:endParaRPr lang="en-US"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latin typeface="+mn-lt"/>
                <a:ea typeface="+mn-ea"/>
                <a:cs typeface="+mn-cs"/>
              </a:rPr>
              <a:t>the Division of Graduate Education (DGE) in the Directorate for STEM Education  (EDU)</a:t>
            </a:r>
          </a:p>
          <a:p>
            <a:pPr marL="171450" lvl="0" indent="-171450">
              <a:buFont typeface="Arial" charset="0"/>
              <a:buChar char="•"/>
            </a:pPr>
            <a:r>
              <a:rPr lang="en-US" sz="1200" kern="1200" dirty="0">
                <a:solidFill>
                  <a:schemeClr val="tx1"/>
                </a:solidFill>
                <a:latin typeface="+mn-lt"/>
                <a:ea typeface="+mn-ea"/>
                <a:cs typeface="+mn-cs"/>
              </a:rPr>
              <a:t>Most divisions within the Directorates for Engineering (ENG) and Geosciences (GEO), </a:t>
            </a:r>
          </a:p>
          <a:p>
            <a:pPr marL="171450" lvl="0" indent="-171450">
              <a:buFont typeface="Arial" charset="0"/>
              <a:buChar char="•"/>
            </a:pPr>
            <a:r>
              <a:rPr lang="en-US" sz="1200" kern="1200" dirty="0">
                <a:solidFill>
                  <a:schemeClr val="tx1"/>
                </a:solidFill>
                <a:latin typeface="+mn-lt"/>
                <a:ea typeface="+mn-ea"/>
                <a:cs typeface="+mn-cs"/>
              </a:rPr>
              <a:t>The Astronomy, Materials, Chemistry and Physics divisions in the Directorate for Mathematical and Physical Sciences (MPS),</a:t>
            </a:r>
          </a:p>
          <a:p>
            <a:pPr marL="171450" lvl="0" indent="-171450">
              <a:buFont typeface="Arial" charset="0"/>
              <a:buChar char="•"/>
            </a:pPr>
            <a:r>
              <a:rPr lang="en-US" sz="1200" kern="1200" dirty="0">
                <a:solidFill>
                  <a:schemeClr val="tx1"/>
                </a:solidFill>
                <a:latin typeface="+mn-lt"/>
                <a:ea typeface="+mn-ea"/>
                <a:cs typeface="+mn-cs"/>
              </a:rPr>
              <a:t>as well as the Directorate for </a:t>
            </a:r>
            <a:r>
              <a:rPr lang="en-US" sz="1200" dirty="0"/>
              <a:t>Social Behavioral and Economic Sciences (SBE).</a:t>
            </a:r>
            <a:endParaRPr lang="en-US" sz="1200" kern="1200" dirty="0">
              <a:solidFill>
                <a:schemeClr val="tx1"/>
              </a:solidFill>
              <a:latin typeface="+mn-lt"/>
              <a:ea typeface="+mn-ea"/>
              <a:cs typeface="+mn-cs"/>
            </a:endParaRPr>
          </a:p>
          <a:p>
            <a:pPr marL="171450" lvl="0" indent="-171450">
              <a:buFont typeface="Arial" charset="0"/>
              <a:buChar char="•"/>
            </a:pPr>
            <a:r>
              <a:rPr lang="en-US" sz="1200" dirty="0"/>
              <a:t>Directorates and divisions have specific programmatic areas of interest that are described in the solicitation</a:t>
            </a:r>
            <a:r>
              <a:rPr lang="en-US" sz="1200" kern="1200" dirty="0">
                <a:solidFill>
                  <a:schemeClr val="tx1"/>
                </a:solidFill>
                <a:effectLst/>
                <a:latin typeface="+mn-lt"/>
                <a:ea typeface="+mn-ea"/>
                <a:cs typeface="+mn-cs"/>
              </a:rPr>
              <a:t>.</a:t>
            </a:r>
            <a:r>
              <a:rPr lang="en-US" dirty="0">
                <a:effectLst/>
              </a:rPr>
              <a:t> </a:t>
            </a:r>
          </a:p>
          <a:p>
            <a:pPr marL="171450" marR="0" lvl="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Let me highlight that one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intent of the CyberTraining program is to stimulate co-funding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between OAC and one or more science or engineering domain directorates or divisions.</a:t>
            </a:r>
            <a:endParaRPr lang="en-US" dirty="0">
              <a:effectLst/>
            </a:endParaRPr>
          </a:p>
          <a:p>
            <a:pPr marL="171450" indent="-171450">
              <a:buFont typeface="Arial" charset="0"/>
              <a:buChar char="•"/>
            </a:pPr>
            <a:r>
              <a:rPr lang="en-US" sz="1200" kern="1200" dirty="0">
                <a:solidFill>
                  <a:schemeClr val="tx1"/>
                </a:solidFill>
                <a:effectLst/>
                <a:latin typeface="+mn-lt"/>
                <a:ea typeface="+mn-ea"/>
                <a:cs typeface="+mn-cs"/>
              </a:rPr>
              <a:t>Therefore, prospective PIs are strongly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encouraged to contact the Cognizant Program Officers in OAC as</a:t>
            </a:r>
            <a:r>
              <a:rPr lang="en-US" sz="1200" kern="1200" baseline="0" dirty="0">
                <a:solidFill>
                  <a:schemeClr val="tx1"/>
                </a:solidFill>
                <a:effectLst/>
                <a:latin typeface="+mn-lt"/>
                <a:ea typeface="+mn-ea"/>
                <a:cs typeface="+mn-cs"/>
              </a:rPr>
              <a:t> well as</a:t>
            </a:r>
            <a:r>
              <a:rPr lang="en-US" sz="1200" kern="1200" dirty="0">
                <a:solidFill>
                  <a:schemeClr val="tx1"/>
                </a:solidFill>
                <a:effectLst/>
                <a:latin typeface="+mn-lt"/>
                <a:ea typeface="+mn-ea"/>
                <a:cs typeface="+mn-cs"/>
              </a:rPr>
              <a:t> in the participating directorates/divisions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relevant to their proposals to ascertain whether the focus and budget of the proposed activities are appropriate for this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solicitation. </a:t>
            </a:r>
          </a:p>
          <a:p>
            <a:pPr marL="628650" lvl="1" indent="-171450">
              <a:buFont typeface="Arial" charset="0"/>
              <a:buChar char="•"/>
            </a:pPr>
            <a:r>
              <a:rPr lang="en-US" sz="1200" kern="1200" dirty="0">
                <a:solidFill>
                  <a:schemeClr val="tx1"/>
                </a:solidFill>
                <a:effectLst/>
                <a:latin typeface="+mn-lt"/>
                <a:ea typeface="+mn-ea"/>
                <a:cs typeface="+mn-cs"/>
              </a:rPr>
              <a:t>If you send Jen or me a one-page summary and identify other divisions of interest, we will share it with the other division PDs. </a:t>
            </a:r>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7</a:t>
            </a:fld>
            <a:endParaRPr lang="en-US"/>
          </a:p>
        </p:txBody>
      </p:sp>
    </p:spTree>
    <p:extLst>
      <p:ext uri="{BB962C8B-B14F-4D97-AF65-F5344CB8AC3E}">
        <p14:creationId xmlns:p14="http://schemas.microsoft.com/office/powerpoint/2010/main" val="708847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We now review the key provisions for the current solicitation.</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There are three project classes, defined as: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chemeClr val="tx1"/>
                </a:solidFill>
                <a:effectLst/>
                <a:latin typeface="+mn-lt"/>
                <a:ea typeface="+mn-ea"/>
                <a:cs typeface="+mn-cs"/>
              </a:rPr>
              <a:t>Pilot</a:t>
            </a:r>
            <a:r>
              <a:rPr lang="en-US" sz="1200" kern="1200" dirty="0">
                <a:solidFill>
                  <a:schemeClr val="tx1"/>
                </a:solidFill>
                <a:effectLst/>
                <a:latin typeface="+mn-lt"/>
                <a:ea typeface="+mn-ea"/>
                <a:cs typeface="+mn-cs"/>
              </a:rPr>
              <a:t> projects, with total budgets of up to $300,000 and with duration up to two years, are exploratory activities that may lead to </a:t>
            </a:r>
            <a:r>
              <a:rPr lang="en-US" sz="1200" i="1" kern="1200" dirty="0">
                <a:solidFill>
                  <a:schemeClr val="tx1"/>
                </a:solidFill>
                <a:effectLst/>
                <a:latin typeface="+mn-lt"/>
                <a:ea typeface="+mn-ea"/>
                <a:cs typeface="+mn-cs"/>
              </a:rPr>
              <a:t>Implementation</a:t>
            </a:r>
            <a:r>
              <a:rPr lang="en-US" sz="1200" kern="1200" dirty="0">
                <a:solidFill>
                  <a:schemeClr val="tx1"/>
                </a:solidFill>
                <a:effectLst/>
                <a:latin typeface="+mn-lt"/>
                <a:ea typeface="+mn-ea"/>
                <a:cs typeface="+mn-cs"/>
              </a:rPr>
              <a:t> projects.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chemeClr val="tx1"/>
                </a:solidFill>
                <a:effectLst/>
                <a:latin typeface="+mn-lt"/>
                <a:ea typeface="+mn-ea"/>
                <a:cs typeface="+mn-cs"/>
              </a:rPr>
              <a:t>Implementation</a:t>
            </a:r>
            <a:r>
              <a:rPr lang="en-US" sz="1200" kern="1200" dirty="0">
                <a:solidFill>
                  <a:schemeClr val="tx1"/>
                </a:solidFill>
                <a:effectLst/>
                <a:latin typeface="+mn-lt"/>
                <a:ea typeface="+mn-ea"/>
                <a:cs typeface="+mn-cs"/>
              </a:rPr>
              <a:t> projects can be either </a:t>
            </a:r>
            <a:r>
              <a:rPr lang="en-US" sz="1200" i="1" kern="1200" dirty="0">
                <a:solidFill>
                  <a:schemeClr val="tx1"/>
                </a:solidFill>
                <a:effectLst/>
                <a:latin typeface="+mn-lt"/>
                <a:ea typeface="+mn-ea"/>
                <a:cs typeface="+mn-cs"/>
              </a:rPr>
              <a:t>Small</a:t>
            </a:r>
            <a:r>
              <a:rPr lang="en-US" sz="1200" kern="1200" dirty="0">
                <a:solidFill>
                  <a:schemeClr val="tx1"/>
                </a:solidFill>
                <a:effectLst/>
                <a:latin typeface="+mn-lt"/>
                <a:ea typeface="+mn-ea"/>
                <a:cs typeface="+mn-cs"/>
              </a:rPr>
              <a:t> (with total budget up to $500,000) or </a:t>
            </a:r>
            <a:r>
              <a:rPr lang="en-US" sz="1200" i="1" kern="1200" dirty="0">
                <a:solidFill>
                  <a:schemeClr val="tx1"/>
                </a:solidFill>
                <a:effectLst/>
                <a:latin typeface="+mn-lt"/>
                <a:ea typeface="+mn-ea"/>
                <a:cs typeface="+mn-cs"/>
              </a:rPr>
              <a:t>Medium</a:t>
            </a:r>
            <a:r>
              <a:rPr lang="en-US" sz="1200" kern="1200" dirty="0">
                <a:solidFill>
                  <a:schemeClr val="tx1"/>
                </a:solidFill>
                <a:effectLst/>
                <a:latin typeface="+mn-lt"/>
                <a:ea typeface="+mn-ea"/>
                <a:cs typeface="+mn-cs"/>
              </a:rPr>
              <a:t> (with total budget up to $1,000,000) with duration up to four years. Implementation projects make CI training and educational activities or curricular and instructional materials broadly accessible to a significant portion of a community for one or more disciplines.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chemeClr val="tx1"/>
                </a:solidFill>
                <a:effectLst/>
                <a:latin typeface="+mn-lt"/>
                <a:ea typeface="+mn-ea"/>
                <a:cs typeface="+mn-cs"/>
              </a:rPr>
              <a:t>Medium Implementation</a:t>
            </a:r>
            <a:r>
              <a:rPr lang="en-US" sz="1200" kern="1200" dirty="0">
                <a:solidFill>
                  <a:schemeClr val="tx1"/>
                </a:solidFill>
                <a:effectLst/>
                <a:latin typeface="+mn-lt"/>
                <a:ea typeface="+mn-ea"/>
                <a:cs typeface="+mn-cs"/>
              </a:rPr>
              <a:t> projects also foster a community to catalyze the adoption of advanced CI methods or to incorporate training resources and materials into the curriculum.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All proposals</a:t>
            </a:r>
            <a:r>
              <a:rPr lang="en-US" sz="1200" kern="1200" baseline="0" dirty="0">
                <a:solidFill>
                  <a:schemeClr val="tx1"/>
                </a:solidFill>
                <a:latin typeface="+mn-lt"/>
                <a:ea typeface="+mn-ea"/>
                <a:cs typeface="+mn-cs"/>
              </a:rPr>
              <a:t> should</a:t>
            </a:r>
            <a:r>
              <a:rPr lang="en-US" sz="1200" kern="1200" dirty="0">
                <a:solidFill>
                  <a:schemeClr val="tx1"/>
                </a:solidFill>
                <a:latin typeface="+mn-lt"/>
                <a:ea typeface="+mn-ea"/>
                <a:cs typeface="+mn-cs"/>
              </a:rPr>
              <a:t> have well-identified proposal elements that clearly address the solicitation-specific review criteria listed here,</a:t>
            </a:r>
            <a:r>
              <a:rPr lang="en-US" sz="1200" kern="1200" baseline="0" dirty="0">
                <a:solidFill>
                  <a:schemeClr val="tx1"/>
                </a:solidFill>
                <a:latin typeface="+mn-lt"/>
                <a:ea typeface="+mn-ea"/>
                <a:cs typeface="+mn-cs"/>
              </a:rPr>
              <a:t> in addition to addressing the standard NSF intellectual merit and broader impact criteria.</a:t>
            </a:r>
            <a:endParaRPr lang="en-US" sz="1200" kern="120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baseline="0" dirty="0"/>
              <a:t>Reviewers will be asked to evaluate these aspects by addressing the following questions:</a:t>
            </a:r>
          </a:p>
          <a:p>
            <a:pPr marL="228600" indent="-228600">
              <a:buFont typeface="+mj-lt"/>
              <a:buAutoNum type="arabicPeriod"/>
            </a:pPr>
            <a:r>
              <a:rPr lang="en-US" sz="1200" kern="1200" dirty="0">
                <a:solidFill>
                  <a:schemeClr val="tx1"/>
                </a:solidFill>
                <a:effectLst/>
                <a:latin typeface="+mn-lt"/>
                <a:ea typeface="+mn-ea"/>
                <a:cs typeface="+mn-cs"/>
              </a:rPr>
              <a:t>A rationale for challenges identified for research workforce development;</a:t>
            </a:r>
          </a:p>
          <a:p>
            <a:pPr marL="228600" lvl="0" indent="-228600">
              <a:buFont typeface="+mj-lt"/>
              <a:buAutoNum type="arabicPeriod"/>
            </a:pPr>
            <a:r>
              <a:rPr lang="en-US" sz="1200" kern="1200" dirty="0">
                <a:solidFill>
                  <a:schemeClr val="tx1"/>
                </a:solidFill>
                <a:effectLst/>
                <a:latin typeface="+mn-lt"/>
                <a:ea typeface="+mn-ea"/>
                <a:cs typeface="+mn-cs"/>
              </a:rPr>
              <a:t>The strength of the project’s plan to address one or more of the solicitation goals, namely (a) to broaden the use of CI methods and resources by the research community, and/or (b) to integrate CI skills into the institutional and disciplinary curricular and instructional fabric, </a:t>
            </a:r>
          </a:p>
          <a:p>
            <a:pPr marL="685800" lvl="1" indent="-228600">
              <a:buFont typeface="+mj-lt"/>
              <a:buAutoNum type="arabicPeriod"/>
            </a:pPr>
            <a:r>
              <a:rPr lang="en-US" sz="1200" kern="1200" dirty="0">
                <a:solidFill>
                  <a:schemeClr val="tx1"/>
                </a:solidFill>
                <a:effectLst/>
                <a:latin typeface="+mn-lt"/>
                <a:ea typeface="+mn-ea"/>
                <a:cs typeface="+mn-cs"/>
              </a:rPr>
              <a:t>Note that at least one goal must be addressed.</a:t>
            </a:r>
          </a:p>
          <a:p>
            <a:pPr marL="685800" lvl="1" indent="-228600">
              <a:buFont typeface="+mj-lt"/>
              <a:buAutoNum type="arabicPeriod"/>
            </a:pPr>
            <a:r>
              <a:rPr lang="en-US" sz="1800" dirty="0">
                <a:effectLst/>
                <a:latin typeface="Calibri" panose="020F0502020204030204" pitchFamily="34" charset="0"/>
                <a:ea typeface="Calibri" panose="020F0502020204030204" pitchFamily="34" charset="0"/>
              </a:rPr>
              <a:t>Strong implementation projects, though, tend to have both components. </a:t>
            </a:r>
            <a:endParaRPr lang="en-US" sz="1200" kern="1200" dirty="0">
              <a:solidFill>
                <a:schemeClr val="tx1"/>
              </a:solidFill>
              <a:effectLst/>
              <a:latin typeface="+mn-lt"/>
              <a:ea typeface="+mn-ea"/>
              <a:cs typeface="+mn-cs"/>
            </a:endParaRPr>
          </a:p>
          <a:p>
            <a:pPr marL="685800" lvl="1" indent="-228600">
              <a:buFont typeface="+mj-lt"/>
              <a:buAutoNum type="arabicPeriod"/>
            </a:pP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The potential for scalability and sustainability;</a:t>
            </a:r>
          </a:p>
          <a:p>
            <a:pPr marL="228600" lvl="0" indent="-228600">
              <a:buFont typeface="+mj-lt"/>
              <a:buAutoNum type="arabicPeriod"/>
            </a:pPr>
            <a:r>
              <a:rPr lang="en-US" sz="1200" kern="1200" dirty="0">
                <a:solidFill>
                  <a:schemeClr val="tx1"/>
                </a:solidFill>
                <a:effectLst/>
                <a:latin typeface="+mn-lt"/>
                <a:ea typeface="+mn-ea"/>
                <a:cs typeface="+mn-cs"/>
              </a:rPr>
              <a:t>The soundness of the participant recruitment and project evaluation plan;</a:t>
            </a:r>
          </a:p>
          <a:p>
            <a:pPr marL="228600" lvl="0" indent="-228600">
              <a:buFont typeface="+mj-lt"/>
              <a:buAutoNum type="arabicPeriod"/>
            </a:pPr>
            <a:r>
              <a:rPr lang="en-US" sz="1200" kern="1200" dirty="0">
                <a:solidFill>
                  <a:schemeClr val="tx1"/>
                </a:solidFill>
                <a:effectLst/>
                <a:latin typeface="+mn-lt"/>
                <a:ea typeface="+mn-ea"/>
                <a:cs typeface="+mn-cs"/>
              </a:rPr>
              <a:t>The effectiveness of the proposed “collective impact” strategy to establish a coordination network and a backbone organization (or, the Effectiveness of an alternative strategy);</a:t>
            </a:r>
          </a:p>
          <a:p>
            <a:pPr marL="228600" lvl="0" indent="-228600">
              <a:buFont typeface="+mj-lt"/>
              <a:buAutoNum type="arabicPeriod"/>
            </a:pPr>
            <a:r>
              <a:rPr lang="en-US" sz="1200" kern="1200" dirty="0">
                <a:solidFill>
                  <a:schemeClr val="tx1"/>
                </a:solidFill>
                <a:effectLst/>
                <a:latin typeface="+mn-lt"/>
                <a:ea typeface="+mn-ea"/>
                <a:cs typeface="+mn-cs"/>
              </a:rPr>
              <a:t>The soundness of plans for fostering a suitable community;</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Pilot</a:t>
            </a:r>
            <a:r>
              <a:rPr lang="en-US" sz="1200" kern="1200" dirty="0">
                <a:solidFill>
                  <a:schemeClr val="tx1"/>
                </a:solidFill>
                <a:effectLst/>
                <a:latin typeface="+mn-lt"/>
                <a:ea typeface="+mn-ea"/>
                <a:cs typeface="+mn-cs"/>
              </a:rPr>
              <a:t> projects must address items 1 and 2. </a:t>
            </a:r>
            <a:r>
              <a:rPr lang="en-US" sz="1200" i="1" kern="1200" dirty="0">
                <a:solidFill>
                  <a:schemeClr val="tx1"/>
                </a:solidFill>
                <a:effectLst/>
                <a:latin typeface="+mn-lt"/>
                <a:ea typeface="+mn-ea"/>
                <a:cs typeface="+mn-cs"/>
              </a:rPr>
              <a:t>Small Implementation</a:t>
            </a:r>
            <a:r>
              <a:rPr lang="en-US" sz="1200" kern="1200" dirty="0">
                <a:solidFill>
                  <a:schemeClr val="tx1"/>
                </a:solidFill>
                <a:effectLst/>
                <a:latin typeface="+mn-lt"/>
                <a:ea typeface="+mn-ea"/>
                <a:cs typeface="+mn-cs"/>
              </a:rPr>
              <a:t> projects must address items 1-5, and </a:t>
            </a:r>
            <a:r>
              <a:rPr lang="en-US" sz="1200" i="1" kern="1200" dirty="0">
                <a:solidFill>
                  <a:schemeClr val="tx1"/>
                </a:solidFill>
                <a:effectLst/>
                <a:latin typeface="+mn-lt"/>
                <a:ea typeface="+mn-ea"/>
                <a:cs typeface="+mn-cs"/>
              </a:rPr>
              <a:t>Medium Implementation</a:t>
            </a:r>
            <a:r>
              <a:rPr lang="en-US" sz="1200" kern="1200" dirty="0">
                <a:solidFill>
                  <a:schemeClr val="tx1"/>
                </a:solidFill>
                <a:effectLst/>
                <a:latin typeface="+mn-lt"/>
                <a:ea typeface="+mn-ea"/>
                <a:cs typeface="+mn-cs"/>
              </a:rPr>
              <a:t> projects must also address item 6. </a:t>
            </a:r>
          </a:p>
          <a:p>
            <a:endParaRPr lang="en-US" baseline="0" dirty="0"/>
          </a:p>
          <a:p>
            <a:pPr marL="0" marR="0" lvl="1" indent="0" algn="l" defTabSz="4572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latin typeface="+mn-lt"/>
                <a:ea typeface="+mn-ea"/>
                <a:cs typeface="+mn-cs"/>
              </a:rPr>
              <a:t>-</a:t>
            </a:r>
            <a:r>
              <a:rPr lang="en-US" sz="1200" kern="1200" baseline="0" dirty="0">
                <a:solidFill>
                  <a:schemeClr val="tx1"/>
                </a:solidFill>
                <a:latin typeface="+mn-lt"/>
                <a:ea typeface="+mn-ea"/>
                <a:cs typeface="+mn-cs"/>
              </a:rPr>
              <a:t> I want to clarify that research in education is outside the scope of this solicitation.  </a:t>
            </a:r>
          </a:p>
        </p:txBody>
      </p:sp>
      <p:sp>
        <p:nvSpPr>
          <p:cNvPr id="4" name="Slide Number Placeholder 3"/>
          <p:cNvSpPr>
            <a:spLocks noGrp="1"/>
          </p:cNvSpPr>
          <p:nvPr>
            <p:ph type="sldNum" sz="quarter" idx="5"/>
          </p:nvPr>
        </p:nvSpPr>
        <p:spPr/>
        <p:txBody>
          <a:bodyPr/>
          <a:lstStyle/>
          <a:p>
            <a:fld id="{9B74349A-219E-45A4-A6E4-E9799664F31B}" type="slidenum">
              <a:rPr lang="en-US" smtClean="0"/>
              <a:t>8</a:t>
            </a:fld>
            <a:endParaRPr lang="en-US"/>
          </a:p>
        </p:txBody>
      </p:sp>
    </p:spTree>
    <p:extLst>
      <p:ext uri="{BB962C8B-B14F-4D97-AF65-F5344CB8AC3E}">
        <p14:creationId xmlns:p14="http://schemas.microsoft.com/office/powerpoint/2010/main" val="1236292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solicitation, each participating division/directorate has included its programmatic areas of interest.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common theme is to provide discipline-appropriate training on CI for research purposes.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Please see the solicitation </a:t>
            </a:r>
            <a:r>
              <a:rPr lang="en-US" sz="1200" kern="1200">
                <a:solidFill>
                  <a:schemeClr val="tx1"/>
                </a:solidFill>
                <a:effectLst/>
                <a:latin typeface="+mn-lt"/>
                <a:ea typeface="+mn-ea"/>
                <a:cs typeface="+mn-cs"/>
              </a:rPr>
              <a:t>for details.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9</a:t>
            </a:fld>
            <a:endParaRPr lang="en-US"/>
          </a:p>
        </p:txBody>
      </p:sp>
    </p:spTree>
    <p:extLst>
      <p:ext uri="{BB962C8B-B14F-4D97-AF65-F5344CB8AC3E}">
        <p14:creationId xmlns:p14="http://schemas.microsoft.com/office/powerpoint/2010/main" val="3385958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37FED6-1261-478B-8FE1-81C53D112983}"/>
              </a:ext>
            </a:extLst>
          </p:cNvPr>
          <p:cNvSpPr/>
          <p:nvPr userDrawn="1"/>
        </p:nvSpPr>
        <p:spPr>
          <a:xfrm>
            <a:off x="572427" y="0"/>
            <a:ext cx="4866478"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Title 1"/>
          <p:cNvSpPr>
            <a:spLocks noGrp="1"/>
          </p:cNvSpPr>
          <p:nvPr>
            <p:ph type="ctrTitle"/>
          </p:nvPr>
        </p:nvSpPr>
        <p:spPr>
          <a:xfrm>
            <a:off x="761999" y="136525"/>
            <a:ext cx="4404361" cy="2195196"/>
          </a:xfrm>
        </p:spPr>
        <p:txBody>
          <a:bodyPr anchor="b">
            <a:normAutofit/>
          </a:bodyPr>
          <a:lstStyle>
            <a:lvl1pPr algn="l">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761999" y="2529840"/>
            <a:ext cx="4404361" cy="838200"/>
          </a:xfrm>
        </p:spPr>
        <p:txBody>
          <a:bodyPr>
            <a:normAutofit/>
          </a:bodyPr>
          <a:lstStyle>
            <a:lvl1pPr marL="0" indent="0" algn="l">
              <a:buNone/>
              <a:defRPr sz="18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99062" y="4083264"/>
            <a:ext cx="2573096" cy="2585049"/>
          </a:xfrm>
          <a:prstGeom prst="rect">
            <a:avLst/>
          </a:prstGeom>
        </p:spPr>
      </p:pic>
      <p:cxnSp>
        <p:nvCxnSpPr>
          <p:cNvPr id="10" name="Straight Connector 9">
            <a:extLst>
              <a:ext uri="{FF2B5EF4-FFF2-40B4-BE49-F238E27FC236}">
                <a16:creationId xmlns:a16="http://schemas.microsoft.com/office/drawing/2014/main" id="{99D9626C-48AF-4B60-81F3-61A8B12BD6E0}"/>
              </a:ext>
            </a:extLst>
          </p:cNvPr>
          <p:cNvCxnSpPr/>
          <p:nvPr userDrawn="1"/>
        </p:nvCxnSpPr>
        <p:spPr>
          <a:xfrm>
            <a:off x="761999" y="2407921"/>
            <a:ext cx="4404361"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hcSlideMaster.1_Title SlideHeader">
            <a:extLst>
              <a:ext uri="{FF2B5EF4-FFF2-40B4-BE49-F238E27FC236}">
                <a16:creationId xmlns:a16="http://schemas.microsoft.com/office/drawing/2014/main" id="{9171A3CA-DAFC-735A-15DA-F33274EF9C6B}"/>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5" name="hc1_Title SlideHeader">
            <a:extLst>
              <a:ext uri="{FF2B5EF4-FFF2-40B4-BE49-F238E27FC236}">
                <a16:creationId xmlns:a16="http://schemas.microsoft.com/office/drawing/2014/main" id="{9E283691-EC71-63F2-7AB5-7163BAA9FE2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79202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420E22-2FC8-4948-A6D5-AC9DC0395B71}"/>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366CBB48-38D3-4A03-8001-C6DD326124BF}"/>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12/16/2022</a:t>
            </a:fld>
            <a:endParaRPr lang="en-US"/>
          </a:p>
        </p:txBody>
      </p:sp>
      <p:sp>
        <p:nvSpPr>
          <p:cNvPr id="11" name="Footer Placeholder 4">
            <a:extLst>
              <a:ext uri="{FF2B5EF4-FFF2-40B4-BE49-F238E27FC236}">
                <a16:creationId xmlns:a16="http://schemas.microsoft.com/office/drawing/2014/main" id="{304B195B-1432-47DE-878B-D23EF3AC4344}"/>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62F3D1A-2F12-4147-B771-F9D140B71CC9}"/>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62B4932F-4012-4A57-84BD-AC87F17B32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Section HeaderHeader">
            <a:extLst>
              <a:ext uri="{FF2B5EF4-FFF2-40B4-BE49-F238E27FC236}">
                <a16:creationId xmlns:a16="http://schemas.microsoft.com/office/drawing/2014/main" id="{A1A65639-02A9-670A-27E9-ED7282464AD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66548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A6A1A1-888D-4FFC-90C0-2535D047474C}"/>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4C8C416F-06A9-401A-B4D8-F1E354F1081B}"/>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12/16/2022</a:t>
            </a:fld>
            <a:endParaRPr lang="en-US"/>
          </a:p>
        </p:txBody>
      </p:sp>
      <p:sp>
        <p:nvSpPr>
          <p:cNvPr id="10" name="Footer Placeholder 4">
            <a:extLst>
              <a:ext uri="{FF2B5EF4-FFF2-40B4-BE49-F238E27FC236}">
                <a16:creationId xmlns:a16="http://schemas.microsoft.com/office/drawing/2014/main" id="{5F3F9AF5-7957-4D30-95EF-DCB8C3D53413}"/>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D506044B-9272-4A14-AD74-8D06C647481F}"/>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4731E0EF-F471-4AC4-813E-4925176D1B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5" name="hcSlideMaster.Two ContentHeader">
            <a:extLst>
              <a:ext uri="{FF2B5EF4-FFF2-40B4-BE49-F238E27FC236}">
                <a16:creationId xmlns:a16="http://schemas.microsoft.com/office/drawing/2014/main" id="{D12645B8-81DA-5E1C-0473-9891A10FA67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09700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87A47B-16BF-4711-BB81-D6FC5BCF2EAB}"/>
              </a:ext>
            </a:extLst>
          </p:cNvPr>
          <p:cNvSpPr/>
          <p:nvPr userDrawn="1"/>
        </p:nvSpPr>
        <p:spPr>
          <a:xfrm rot="10800000">
            <a:off x="-164123" y="-2"/>
            <a:ext cx="12356120" cy="626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8455025" cy="1325563"/>
          </a:xfrm>
        </p:spPr>
        <p:txBody>
          <a:bodyPr/>
          <a:lstStyle>
            <a:lvl1pPr>
              <a:defRPr>
                <a:solidFill>
                  <a:schemeClr val="accent6"/>
                </a:solidFill>
              </a:defRPr>
            </a:lvl1pPr>
          </a:lstStyle>
          <a:p>
            <a:r>
              <a:rPr lang="en-US"/>
              <a:t>Click to edit Master title style</a:t>
            </a:r>
          </a:p>
        </p:txBody>
      </p:sp>
      <p:sp>
        <p:nvSpPr>
          <p:cNvPr id="3" name="Text Placeholder 2"/>
          <p:cNvSpPr>
            <a:spLocks noGrp="1"/>
          </p:cNvSpPr>
          <p:nvPr>
            <p:ph type="body" idx="1"/>
          </p:nvPr>
        </p:nvSpPr>
        <p:spPr>
          <a:xfrm>
            <a:off x="839788" y="1681163"/>
            <a:ext cx="4114801" cy="823912"/>
          </a:xfrm>
        </p:spPr>
        <p:txBody>
          <a:bodyPr anchor="b"/>
          <a:lstStyle>
            <a:lvl1pPr marL="0" indent="0">
              <a:buNone/>
              <a:defRPr sz="2400" b="1">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4114801" cy="3684588"/>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750CBA8E-D822-433B-9322-727C61CBB5E1}"/>
              </a:ext>
            </a:extLst>
          </p:cNvPr>
          <p:cNvSpPr>
            <a:spLocks noGrp="1"/>
          </p:cNvSpPr>
          <p:nvPr>
            <p:ph type="dt" sz="half" idx="10"/>
          </p:nvPr>
        </p:nvSpPr>
        <p:spPr>
          <a:xfrm>
            <a:off x="1192165" y="6356350"/>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12/16/2022</a:t>
            </a:fld>
            <a:endParaRPr lang="en-US"/>
          </a:p>
        </p:txBody>
      </p:sp>
      <p:sp>
        <p:nvSpPr>
          <p:cNvPr id="12" name="Footer Placeholder 4">
            <a:extLst>
              <a:ext uri="{FF2B5EF4-FFF2-40B4-BE49-F238E27FC236}">
                <a16:creationId xmlns:a16="http://schemas.microsoft.com/office/drawing/2014/main" id="{2A7A2661-C749-4DA1-882A-E91976767DD9}"/>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4A30EA68-C5C4-49E4-957D-7E5280EA8F17}"/>
              </a:ext>
            </a:extLst>
          </p:cNvPr>
          <p:cNvSpPr>
            <a:spLocks noGrp="1"/>
          </p:cNvSpPr>
          <p:nvPr>
            <p:ph type="sldNum" sz="quarter" idx="12"/>
          </p:nvPr>
        </p:nvSpPr>
        <p:spPr>
          <a:xfrm>
            <a:off x="9186334" y="6356350"/>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sp>
        <p:nvSpPr>
          <p:cNvPr id="14" name="Text Placeholder 2">
            <a:extLst>
              <a:ext uri="{FF2B5EF4-FFF2-40B4-BE49-F238E27FC236}">
                <a16:creationId xmlns:a16="http://schemas.microsoft.com/office/drawing/2014/main" id="{7327507A-DF9B-4F28-B991-D033825CA398}"/>
              </a:ext>
            </a:extLst>
          </p:cNvPr>
          <p:cNvSpPr>
            <a:spLocks noGrp="1"/>
          </p:cNvSpPr>
          <p:nvPr>
            <p:ph type="body" idx="13"/>
          </p:nvPr>
        </p:nvSpPr>
        <p:spPr>
          <a:xfrm>
            <a:off x="5180012" y="1681163"/>
            <a:ext cx="4114801" cy="823912"/>
          </a:xfrm>
        </p:spPr>
        <p:txBody>
          <a:bodyPr anchor="b"/>
          <a:lstStyle>
            <a:lvl1pPr marL="0" indent="0">
              <a:buNone/>
              <a:defRPr sz="2400" b="1">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96E4F685-549F-4E66-BC02-FC07CA51336E}"/>
              </a:ext>
            </a:extLst>
          </p:cNvPr>
          <p:cNvSpPr>
            <a:spLocks noGrp="1"/>
          </p:cNvSpPr>
          <p:nvPr>
            <p:ph sz="half" idx="14"/>
          </p:nvPr>
        </p:nvSpPr>
        <p:spPr>
          <a:xfrm>
            <a:off x="5180012" y="2505075"/>
            <a:ext cx="4114801" cy="3684588"/>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B44B198B-301C-45CF-ADA7-E3D8C456A6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cxnSp>
        <p:nvCxnSpPr>
          <p:cNvPr id="17" name="Straight Connector 16">
            <a:extLst>
              <a:ext uri="{FF2B5EF4-FFF2-40B4-BE49-F238E27FC236}">
                <a16:creationId xmlns:a16="http://schemas.microsoft.com/office/drawing/2014/main" id="{A1E238FD-0ABB-4AFE-8249-E6664F625813}"/>
              </a:ext>
            </a:extLst>
          </p:cNvPr>
          <p:cNvCxnSpPr>
            <a:cxnSpLocks/>
          </p:cNvCxnSpPr>
          <p:nvPr userDrawn="1"/>
        </p:nvCxnSpPr>
        <p:spPr>
          <a:xfrm>
            <a:off x="1126671" y="6263750"/>
            <a:ext cx="1106532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hcSlideMaster.ComparisonHeader">
            <a:extLst>
              <a:ext uri="{FF2B5EF4-FFF2-40B4-BE49-F238E27FC236}">
                <a16:creationId xmlns:a16="http://schemas.microsoft.com/office/drawing/2014/main" id="{12CCC90A-ADAF-113B-7CF9-F7190C66ED7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89553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65A28F2-8EFC-9B47-845A-658B125CB281}"/>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7" name="Date Placeholder 3">
            <a:extLst>
              <a:ext uri="{FF2B5EF4-FFF2-40B4-BE49-F238E27FC236}">
                <a16:creationId xmlns:a16="http://schemas.microsoft.com/office/drawing/2014/main" id="{974EED6C-6D5E-4851-A298-AAFA084E32F5}"/>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12/16/2022</a:t>
            </a:fld>
            <a:endParaRPr lang="en-US"/>
          </a:p>
        </p:txBody>
      </p:sp>
      <p:sp>
        <p:nvSpPr>
          <p:cNvPr id="8" name="Footer Placeholder 4">
            <a:extLst>
              <a:ext uri="{FF2B5EF4-FFF2-40B4-BE49-F238E27FC236}">
                <a16:creationId xmlns:a16="http://schemas.microsoft.com/office/drawing/2014/main" id="{C5C62F25-0025-4BCB-8433-D7A2E18DBCF6}"/>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8DC9A720-1A82-4F3E-B7DB-6F32E3710C96}"/>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6" name="Picture 5">
            <a:extLst>
              <a:ext uri="{FF2B5EF4-FFF2-40B4-BE49-F238E27FC236}">
                <a16:creationId xmlns:a16="http://schemas.microsoft.com/office/drawing/2014/main" id="{C0522CAA-2A7F-4F4A-970E-71B025056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3" name="hcSlideMaster.Title OnlyHeader">
            <a:extLst>
              <a:ext uri="{FF2B5EF4-FFF2-40B4-BE49-F238E27FC236}">
                <a16:creationId xmlns:a16="http://schemas.microsoft.com/office/drawing/2014/main" id="{3B566E34-979E-6D4F-68D1-8A9FBF9DC29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20617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0CC153-EB9D-4D41-BCD5-3FCC1A313AEA}"/>
              </a:ext>
            </a:extLst>
          </p:cNvPr>
          <p:cNvSpPr/>
          <p:nvPr userDrawn="1"/>
        </p:nvSpPr>
        <p:spPr>
          <a:xfrm rot="10800000">
            <a:off x="-211015" y="-2"/>
            <a:ext cx="12403012" cy="626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ontent Placeholder 32">
            <a:extLst>
              <a:ext uri="{FF2B5EF4-FFF2-40B4-BE49-F238E27FC236}">
                <a16:creationId xmlns:a16="http://schemas.microsoft.com/office/drawing/2014/main" id="{9754E76F-9BF4-476B-9A65-0637D42BC725}"/>
              </a:ext>
            </a:extLst>
          </p:cNvPr>
          <p:cNvSpPr>
            <a:spLocks noGrp="1"/>
          </p:cNvSpPr>
          <p:nvPr>
            <p:ph sz="quarter" idx="22" hasCustomPrompt="1"/>
          </p:nvPr>
        </p:nvSpPr>
        <p:spPr>
          <a:xfrm>
            <a:off x="915988" y="1711174"/>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7" name="Date Placeholder 3">
            <a:extLst>
              <a:ext uri="{FF2B5EF4-FFF2-40B4-BE49-F238E27FC236}">
                <a16:creationId xmlns:a16="http://schemas.microsoft.com/office/drawing/2014/main" id="{974EED6C-6D5E-4851-A298-AAFA084E32F5}"/>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12/16/2022</a:t>
            </a:fld>
            <a:endParaRPr lang="en-US"/>
          </a:p>
        </p:txBody>
      </p:sp>
      <p:sp>
        <p:nvSpPr>
          <p:cNvPr id="8" name="Footer Placeholder 4">
            <a:extLst>
              <a:ext uri="{FF2B5EF4-FFF2-40B4-BE49-F238E27FC236}">
                <a16:creationId xmlns:a16="http://schemas.microsoft.com/office/drawing/2014/main" id="{C5C62F25-0025-4BCB-8433-D7A2E18DBCF6}"/>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8DC9A720-1A82-4F3E-B7DB-6F32E3710C96}"/>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6" name="Picture 5">
            <a:extLst>
              <a:ext uri="{FF2B5EF4-FFF2-40B4-BE49-F238E27FC236}">
                <a16:creationId xmlns:a16="http://schemas.microsoft.com/office/drawing/2014/main" id="{C0522CAA-2A7F-4F4A-970E-71B025056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27" name="Title 2">
            <a:extLst>
              <a:ext uri="{FF2B5EF4-FFF2-40B4-BE49-F238E27FC236}">
                <a16:creationId xmlns:a16="http://schemas.microsoft.com/office/drawing/2014/main" id="{D6A3BADF-93B3-442B-910D-5F5864470D83}"/>
              </a:ext>
            </a:extLst>
          </p:cNvPr>
          <p:cNvSpPr>
            <a:spLocks noGrp="1"/>
          </p:cNvSpPr>
          <p:nvPr>
            <p:ph type="title"/>
          </p:nvPr>
        </p:nvSpPr>
        <p:spPr>
          <a:xfrm>
            <a:off x="438150" y="124984"/>
            <a:ext cx="10515600" cy="1325563"/>
          </a:xfrm>
        </p:spPr>
        <p:txBody>
          <a:bodyPr/>
          <a:lstStyle>
            <a:lvl1pPr>
              <a:defRPr>
                <a:solidFill>
                  <a:schemeClr val="accent4">
                    <a:lumMod val="50000"/>
                  </a:schemeClr>
                </a:solidFill>
              </a:defRPr>
            </a:lvl1pPr>
          </a:lstStyle>
          <a:p>
            <a:r>
              <a:rPr lang="en-US"/>
              <a:t>Heading 1</a:t>
            </a:r>
          </a:p>
        </p:txBody>
      </p:sp>
      <p:sp>
        <p:nvSpPr>
          <p:cNvPr id="28" name="Text Placeholder 4">
            <a:extLst>
              <a:ext uri="{FF2B5EF4-FFF2-40B4-BE49-F238E27FC236}">
                <a16:creationId xmlns:a16="http://schemas.microsoft.com/office/drawing/2014/main" id="{B7AD68EB-29F3-499B-8B86-0300E9C3252C}"/>
              </a:ext>
            </a:extLst>
          </p:cNvPr>
          <p:cNvSpPr>
            <a:spLocks noGrp="1"/>
          </p:cNvSpPr>
          <p:nvPr>
            <p:ph type="body" sz="quarter" idx="15"/>
          </p:nvPr>
        </p:nvSpPr>
        <p:spPr>
          <a:xfrm>
            <a:off x="1476736" y="4969234"/>
            <a:ext cx="2063297" cy="422910"/>
          </a:xfrm>
        </p:spPr>
        <p:txBody>
          <a:bodyPr>
            <a:noAutofit/>
          </a:bodyPr>
          <a:lstStyle>
            <a:lvl1pPr marL="0" indent="0">
              <a:buNone/>
              <a:defRPr sz="2200" b="1">
                <a:solidFill>
                  <a:schemeClr val="accent4">
                    <a:lumMod val="50000"/>
                  </a:schemeClr>
                </a:solidFill>
              </a:defRPr>
            </a:lvl1pPr>
          </a:lstStyle>
          <a:p>
            <a:r>
              <a:rPr lang="en-US"/>
              <a:t>Subheading 1</a:t>
            </a:r>
          </a:p>
        </p:txBody>
      </p:sp>
      <p:sp>
        <p:nvSpPr>
          <p:cNvPr id="29" name="Content Placeholder 5">
            <a:extLst>
              <a:ext uri="{FF2B5EF4-FFF2-40B4-BE49-F238E27FC236}">
                <a16:creationId xmlns:a16="http://schemas.microsoft.com/office/drawing/2014/main" id="{EFF3E4E5-F5C0-44A6-8641-10AAF23394D3}"/>
              </a:ext>
            </a:extLst>
          </p:cNvPr>
          <p:cNvSpPr>
            <a:spLocks noGrp="1"/>
          </p:cNvSpPr>
          <p:nvPr>
            <p:ph sz="quarter" idx="16" hasCustomPrompt="1"/>
          </p:nvPr>
        </p:nvSpPr>
        <p:spPr>
          <a:xfrm>
            <a:off x="1447800" y="5437807"/>
            <a:ext cx="2701833" cy="353076"/>
          </a:xfrm>
        </p:spPr>
        <p:txBody>
          <a:bodyPr/>
          <a:lstStyle>
            <a:lvl1pPr marL="0" indent="0">
              <a:buNone/>
              <a:defRPr sz="2000">
                <a:solidFill>
                  <a:schemeClr val="accent4">
                    <a:lumMod val="50000"/>
                  </a:schemeClr>
                </a:solidFill>
              </a:defRPr>
            </a:lvl1pPr>
          </a:lstStyle>
          <a:p>
            <a:r>
              <a:rPr lang="en-US"/>
              <a:t>Explanation text Explanation text</a:t>
            </a:r>
          </a:p>
        </p:txBody>
      </p:sp>
      <p:pic>
        <p:nvPicPr>
          <p:cNvPr id="30" name="Picture Placeholder 14">
            <a:extLst>
              <a:ext uri="{FF2B5EF4-FFF2-40B4-BE49-F238E27FC236}">
                <a16:creationId xmlns:a16="http://schemas.microsoft.com/office/drawing/2014/main" id="{9E310091-A2A9-44A4-9778-BA7ABB338F0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7433" b="17433"/>
          <a:stretch>
            <a:fillRect/>
          </a:stretch>
        </p:blipFill>
        <p:spPr>
          <a:xfrm>
            <a:off x="4716463" y="1722754"/>
            <a:ext cx="6637337" cy="3087970"/>
          </a:xfrm>
          <a:prstGeom prst="rect">
            <a:avLst/>
          </a:prstGeom>
        </p:spPr>
      </p:pic>
      <p:sp>
        <p:nvSpPr>
          <p:cNvPr id="31" name="Content Placeholder 7">
            <a:extLst>
              <a:ext uri="{FF2B5EF4-FFF2-40B4-BE49-F238E27FC236}">
                <a16:creationId xmlns:a16="http://schemas.microsoft.com/office/drawing/2014/main" id="{80BF369F-8F33-46BA-BBA8-E85D0E721808}"/>
              </a:ext>
            </a:extLst>
          </p:cNvPr>
          <p:cNvSpPr>
            <a:spLocks noGrp="1"/>
          </p:cNvSpPr>
          <p:nvPr>
            <p:ph sz="quarter" idx="18" hasCustomPrompt="1"/>
          </p:nvPr>
        </p:nvSpPr>
        <p:spPr>
          <a:xfrm>
            <a:off x="5173527" y="5437807"/>
            <a:ext cx="2701833" cy="353076"/>
          </a:xfrm>
        </p:spPr>
        <p:txBody>
          <a:bodyPr/>
          <a:lstStyle>
            <a:lvl1pPr marL="0" indent="0">
              <a:buNone/>
              <a:defRPr sz="2000">
                <a:solidFill>
                  <a:schemeClr val="accent4">
                    <a:lumMod val="50000"/>
                  </a:schemeClr>
                </a:solidFill>
              </a:defRPr>
            </a:lvl1pPr>
          </a:lstStyle>
          <a:p>
            <a:r>
              <a:rPr lang="en-US"/>
              <a:t>Explanation text Explanation text</a:t>
            </a:r>
          </a:p>
          <a:p>
            <a:endParaRPr lang="en-US"/>
          </a:p>
        </p:txBody>
      </p:sp>
      <p:sp>
        <p:nvSpPr>
          <p:cNvPr id="32" name="Text Placeholder 6">
            <a:extLst>
              <a:ext uri="{FF2B5EF4-FFF2-40B4-BE49-F238E27FC236}">
                <a16:creationId xmlns:a16="http://schemas.microsoft.com/office/drawing/2014/main" id="{69F97E64-D5B0-46D1-ACA2-A7BAEDA4C624}"/>
              </a:ext>
            </a:extLst>
          </p:cNvPr>
          <p:cNvSpPr>
            <a:spLocks noGrp="1"/>
          </p:cNvSpPr>
          <p:nvPr>
            <p:ph type="body" sz="quarter" idx="17"/>
          </p:nvPr>
        </p:nvSpPr>
        <p:spPr>
          <a:xfrm>
            <a:off x="5202463" y="4969234"/>
            <a:ext cx="2063297" cy="422910"/>
          </a:xfrm>
        </p:spPr>
        <p:txBody>
          <a:bodyPr/>
          <a:lstStyle>
            <a:lvl1pPr marL="0" indent="0">
              <a:buNone/>
              <a:defRPr sz="2200" b="1">
                <a:solidFill>
                  <a:schemeClr val="accent4">
                    <a:lumMod val="50000"/>
                  </a:schemeClr>
                </a:solidFill>
              </a:defRPr>
            </a:lvl1pPr>
          </a:lstStyle>
          <a:p>
            <a:r>
              <a:rPr lang="en-US"/>
              <a:t>Subheading 2</a:t>
            </a:r>
          </a:p>
          <a:p>
            <a:endParaRPr lang="en-US"/>
          </a:p>
        </p:txBody>
      </p:sp>
      <p:sp>
        <p:nvSpPr>
          <p:cNvPr id="33" name="Content Placeholder 9">
            <a:extLst>
              <a:ext uri="{FF2B5EF4-FFF2-40B4-BE49-F238E27FC236}">
                <a16:creationId xmlns:a16="http://schemas.microsoft.com/office/drawing/2014/main" id="{50B396E8-9327-47AE-BFC7-CC8B91E8015F}"/>
              </a:ext>
            </a:extLst>
          </p:cNvPr>
          <p:cNvSpPr>
            <a:spLocks noGrp="1"/>
          </p:cNvSpPr>
          <p:nvPr>
            <p:ph sz="quarter" idx="20" hasCustomPrompt="1"/>
          </p:nvPr>
        </p:nvSpPr>
        <p:spPr>
          <a:xfrm>
            <a:off x="8899254" y="5437807"/>
            <a:ext cx="2701833" cy="353076"/>
          </a:xfrm>
        </p:spPr>
        <p:txBody>
          <a:bodyPr>
            <a:noAutofit/>
          </a:bodyPr>
          <a:lstStyle>
            <a:lvl1pPr marL="0" indent="0">
              <a:buNone/>
              <a:defRPr sz="2000">
                <a:solidFill>
                  <a:schemeClr val="accent4">
                    <a:lumMod val="50000"/>
                  </a:schemeClr>
                </a:solidFill>
              </a:defRPr>
            </a:lvl1pPr>
          </a:lstStyle>
          <a:p>
            <a:r>
              <a:rPr lang="en-US"/>
              <a:t>Explanation text Explanation text</a:t>
            </a:r>
          </a:p>
        </p:txBody>
      </p:sp>
      <p:sp>
        <p:nvSpPr>
          <p:cNvPr id="34" name="Text Placeholder 8">
            <a:extLst>
              <a:ext uri="{FF2B5EF4-FFF2-40B4-BE49-F238E27FC236}">
                <a16:creationId xmlns:a16="http://schemas.microsoft.com/office/drawing/2014/main" id="{FE832533-28E0-48CC-9857-1C09E522DFE6}"/>
              </a:ext>
            </a:extLst>
          </p:cNvPr>
          <p:cNvSpPr>
            <a:spLocks noGrp="1"/>
          </p:cNvSpPr>
          <p:nvPr>
            <p:ph type="body" sz="quarter" idx="19"/>
          </p:nvPr>
        </p:nvSpPr>
        <p:spPr>
          <a:xfrm>
            <a:off x="8928190" y="4969234"/>
            <a:ext cx="2063297" cy="422910"/>
          </a:xfrm>
        </p:spPr>
        <p:txBody>
          <a:bodyPr>
            <a:noAutofit/>
          </a:bodyPr>
          <a:lstStyle>
            <a:lvl1pPr marL="0" indent="0">
              <a:buNone/>
              <a:defRPr sz="2200" b="1">
                <a:solidFill>
                  <a:schemeClr val="accent4">
                    <a:lumMod val="50000"/>
                  </a:schemeClr>
                </a:solidFill>
              </a:defRPr>
            </a:lvl1pPr>
          </a:lstStyle>
          <a:p>
            <a:r>
              <a:rPr lang="en-US"/>
              <a:t>Subheading 3</a:t>
            </a:r>
          </a:p>
        </p:txBody>
      </p:sp>
      <p:sp>
        <p:nvSpPr>
          <p:cNvPr id="35" name="Oval 34">
            <a:extLst>
              <a:ext uri="{FF2B5EF4-FFF2-40B4-BE49-F238E27FC236}">
                <a16:creationId xmlns:a16="http://schemas.microsoft.com/office/drawing/2014/main" id="{F599A33C-AE03-458B-8A13-200AB606E740}"/>
              </a:ext>
            </a:extLst>
          </p:cNvPr>
          <p:cNvSpPr/>
          <p:nvPr userDrawn="1"/>
        </p:nvSpPr>
        <p:spPr>
          <a:xfrm>
            <a:off x="401297"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6" name="Oval 35">
            <a:extLst>
              <a:ext uri="{FF2B5EF4-FFF2-40B4-BE49-F238E27FC236}">
                <a16:creationId xmlns:a16="http://schemas.microsoft.com/office/drawing/2014/main" id="{D6E4B5FA-AB6D-4542-A1A2-9631297E28A6}"/>
              </a:ext>
            </a:extLst>
          </p:cNvPr>
          <p:cNvSpPr/>
          <p:nvPr userDrawn="1"/>
        </p:nvSpPr>
        <p:spPr>
          <a:xfrm>
            <a:off x="4131198"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7" name="Oval 36">
            <a:extLst>
              <a:ext uri="{FF2B5EF4-FFF2-40B4-BE49-F238E27FC236}">
                <a16:creationId xmlns:a16="http://schemas.microsoft.com/office/drawing/2014/main" id="{C234F8EB-7414-4ED6-8C7E-0AD6463343F6}"/>
              </a:ext>
            </a:extLst>
          </p:cNvPr>
          <p:cNvSpPr/>
          <p:nvPr userDrawn="1"/>
        </p:nvSpPr>
        <p:spPr>
          <a:xfrm>
            <a:off x="7861099"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pic>
        <p:nvPicPr>
          <p:cNvPr id="38" name="Picture Placeholder 15" descr="Astronaut female with solid fill">
            <a:extLst>
              <a:ext uri="{FF2B5EF4-FFF2-40B4-BE49-F238E27FC236}">
                <a16:creationId xmlns:a16="http://schemas.microsoft.com/office/drawing/2014/main" id="{3E5C75CF-BECA-47D3-A9CA-678964E71093}"/>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5884" t="-13715" r="-25884" b="-13715"/>
          <a:stretch/>
        </p:blipFill>
        <p:spPr>
          <a:xfrm>
            <a:off x="469002" y="4550720"/>
            <a:ext cx="874681" cy="734407"/>
          </a:xfrm>
          <a:prstGeom prst="rect">
            <a:avLst/>
          </a:prstGeom>
        </p:spPr>
      </p:pic>
      <p:pic>
        <p:nvPicPr>
          <p:cNvPr id="39" name="Picture Placeholder 15" descr="Astronaut female with solid fill">
            <a:extLst>
              <a:ext uri="{FF2B5EF4-FFF2-40B4-BE49-F238E27FC236}">
                <a16:creationId xmlns:a16="http://schemas.microsoft.com/office/drawing/2014/main" id="{69E863EF-848D-44E3-AE7C-41F1009C2BDE}"/>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5884" t="-13715" r="-25884" b="-13715"/>
          <a:stretch/>
        </p:blipFill>
        <p:spPr>
          <a:xfrm>
            <a:off x="4184030" y="4550720"/>
            <a:ext cx="874681" cy="734407"/>
          </a:xfrm>
          <a:prstGeom prst="rect">
            <a:avLst/>
          </a:prstGeom>
        </p:spPr>
      </p:pic>
      <p:pic>
        <p:nvPicPr>
          <p:cNvPr id="40" name="Picture Placeholder 15" descr="Astronaut female with solid fill">
            <a:extLst>
              <a:ext uri="{FF2B5EF4-FFF2-40B4-BE49-F238E27FC236}">
                <a16:creationId xmlns:a16="http://schemas.microsoft.com/office/drawing/2014/main" id="{2A8365E3-C7D3-4D26-AF17-B009DDF5D61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5884" t="-13715" r="-25884" b="-13715"/>
          <a:stretch/>
        </p:blipFill>
        <p:spPr>
          <a:xfrm>
            <a:off x="7913931" y="4550720"/>
            <a:ext cx="874681" cy="734407"/>
          </a:xfrm>
          <a:prstGeom prst="rect">
            <a:avLst/>
          </a:prstGeom>
        </p:spPr>
      </p:pic>
      <p:sp>
        <p:nvSpPr>
          <p:cNvPr id="2" name="hcSlideMaster.1_Title OnlyHeader">
            <a:extLst>
              <a:ext uri="{FF2B5EF4-FFF2-40B4-BE49-F238E27FC236}">
                <a16:creationId xmlns:a16="http://schemas.microsoft.com/office/drawing/2014/main" id="{8FE3C60D-0D1F-BE01-93B9-F232A473796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12560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0CC153-EB9D-4D41-BCD5-3FCC1A313AEA}"/>
              </a:ext>
            </a:extLst>
          </p:cNvPr>
          <p:cNvSpPr/>
          <p:nvPr userDrawn="1"/>
        </p:nvSpPr>
        <p:spPr>
          <a:xfrm rot="10800000">
            <a:off x="-211015" y="-2"/>
            <a:ext cx="12403012" cy="626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accent6"/>
                </a:solidFill>
              </a:defRPr>
            </a:lvl1pPr>
          </a:lstStyle>
          <a:p>
            <a:r>
              <a:rPr lang="en-US"/>
              <a:t>Click to edit Master title style</a:t>
            </a:r>
          </a:p>
        </p:txBody>
      </p:sp>
      <p:sp>
        <p:nvSpPr>
          <p:cNvPr id="7" name="Date Placeholder 3">
            <a:extLst>
              <a:ext uri="{FF2B5EF4-FFF2-40B4-BE49-F238E27FC236}">
                <a16:creationId xmlns:a16="http://schemas.microsoft.com/office/drawing/2014/main" id="{974EED6C-6D5E-4851-A298-AAFA084E32F5}"/>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12/16/2022</a:t>
            </a:fld>
            <a:endParaRPr lang="en-US"/>
          </a:p>
        </p:txBody>
      </p:sp>
      <p:sp>
        <p:nvSpPr>
          <p:cNvPr id="8" name="Footer Placeholder 4">
            <a:extLst>
              <a:ext uri="{FF2B5EF4-FFF2-40B4-BE49-F238E27FC236}">
                <a16:creationId xmlns:a16="http://schemas.microsoft.com/office/drawing/2014/main" id="{C5C62F25-0025-4BCB-8433-D7A2E18DBCF6}"/>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8DC9A720-1A82-4F3E-B7DB-6F32E3710C96}"/>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6" name="Picture 5">
            <a:extLst>
              <a:ext uri="{FF2B5EF4-FFF2-40B4-BE49-F238E27FC236}">
                <a16:creationId xmlns:a16="http://schemas.microsoft.com/office/drawing/2014/main" id="{C0522CAA-2A7F-4F4A-970E-71B025056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3" name="hcSlideMaster.4_Title OnlyHeader">
            <a:extLst>
              <a:ext uri="{FF2B5EF4-FFF2-40B4-BE49-F238E27FC236}">
                <a16:creationId xmlns:a16="http://schemas.microsoft.com/office/drawing/2014/main" id="{30942C82-31FD-69E8-B0C3-E95F63E84ED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634379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63956E-C289-D042-9267-B4356CEF1B16}"/>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1094016"/>
            <a:ext cx="10403946" cy="66947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433457" y="2049463"/>
            <a:ext cx="4810277" cy="3811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525621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3">
            <a:extLst>
              <a:ext uri="{FF2B5EF4-FFF2-40B4-BE49-F238E27FC236}">
                <a16:creationId xmlns:a16="http://schemas.microsoft.com/office/drawing/2014/main" id="{711B4537-A574-4413-B867-FDA67DA37E1F}"/>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12/16/2022</a:t>
            </a:fld>
            <a:endParaRPr lang="en-US"/>
          </a:p>
        </p:txBody>
      </p:sp>
      <p:sp>
        <p:nvSpPr>
          <p:cNvPr id="10" name="Footer Placeholder 4">
            <a:extLst>
              <a:ext uri="{FF2B5EF4-FFF2-40B4-BE49-F238E27FC236}">
                <a16:creationId xmlns:a16="http://schemas.microsoft.com/office/drawing/2014/main" id="{BCAC9291-83AC-4405-898C-80BAE72E5273}"/>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7EF5C2FF-6692-422A-AF43-D4FDCF1E9738}"/>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EE24632D-7F43-4B4B-8C4B-F7197D608B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5" name="hcSlideMaster.Content with CaptionHeader">
            <a:extLst>
              <a:ext uri="{FF2B5EF4-FFF2-40B4-BE49-F238E27FC236}">
                <a16:creationId xmlns:a16="http://schemas.microsoft.com/office/drawing/2014/main" id="{CCCBF5B1-E05C-86A0-2048-D7DBD3E43DF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59737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BEE0B7-D05C-0A4E-87C2-76B5FF2B4C80}"/>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3">
            <a:extLst>
              <a:ext uri="{FF2B5EF4-FFF2-40B4-BE49-F238E27FC236}">
                <a16:creationId xmlns:a16="http://schemas.microsoft.com/office/drawing/2014/main" id="{9B3733C4-E61C-4D19-A2F8-2D7AF93AA898}"/>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12/16/2022</a:t>
            </a:fld>
            <a:endParaRPr lang="en-US"/>
          </a:p>
        </p:txBody>
      </p:sp>
      <p:sp>
        <p:nvSpPr>
          <p:cNvPr id="10" name="Footer Placeholder 4">
            <a:extLst>
              <a:ext uri="{FF2B5EF4-FFF2-40B4-BE49-F238E27FC236}">
                <a16:creationId xmlns:a16="http://schemas.microsoft.com/office/drawing/2014/main" id="{55F970BD-84FA-4CC6-81B6-201B223DA9CB}"/>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129311D2-C66A-472E-A156-46EFDA6F9AD0}"/>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3E05B3FE-00BC-4BB2-90FD-19BF6C0FCE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5" name="hcSlideMaster.Picture with CaptionHeader">
            <a:extLst>
              <a:ext uri="{FF2B5EF4-FFF2-40B4-BE49-F238E27FC236}">
                <a16:creationId xmlns:a16="http://schemas.microsoft.com/office/drawing/2014/main" id="{B7AFFFE8-9CE3-64F3-53CB-CC8D9D5D74E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87158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FD7F32-41E7-A347-B871-0D526124D91B}"/>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6228FCD-A9D7-4369-9AEA-7A2E297CA647}"/>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12/16/2022</a:t>
            </a:fld>
            <a:endParaRPr lang="en-US"/>
          </a:p>
        </p:txBody>
      </p:sp>
      <p:sp>
        <p:nvSpPr>
          <p:cNvPr id="9" name="Footer Placeholder 4">
            <a:extLst>
              <a:ext uri="{FF2B5EF4-FFF2-40B4-BE49-F238E27FC236}">
                <a16:creationId xmlns:a16="http://schemas.microsoft.com/office/drawing/2014/main" id="{8E100771-D995-4C8A-8D64-913688CB5CDC}"/>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3AD328F-D7A0-4E95-A5C6-BBB05CEB520F}"/>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2F2BD555-4DEE-4031-B2C2-B50243F396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Title and Vertical TextHeader">
            <a:extLst>
              <a:ext uri="{FF2B5EF4-FFF2-40B4-BE49-F238E27FC236}">
                <a16:creationId xmlns:a16="http://schemas.microsoft.com/office/drawing/2014/main" id="{07D4C493-DF0A-24A1-D231-A445E60AC8A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225474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E53D9E-AA75-E34D-B207-433AD7A62CF3}"/>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6B8991A-8C74-45E0-A192-829987D0F1EB}"/>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12/16/2022</a:t>
            </a:fld>
            <a:endParaRPr lang="en-US"/>
          </a:p>
        </p:txBody>
      </p:sp>
      <p:sp>
        <p:nvSpPr>
          <p:cNvPr id="9" name="Footer Placeholder 4">
            <a:extLst>
              <a:ext uri="{FF2B5EF4-FFF2-40B4-BE49-F238E27FC236}">
                <a16:creationId xmlns:a16="http://schemas.microsoft.com/office/drawing/2014/main" id="{369622BC-5BA6-486F-9992-C500086661FE}"/>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2B296A5-BCAD-48FC-B5DB-FC36C5A6B925}"/>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20CAE389-3D3C-44C2-AC67-98DA72E17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Vertical Title and TextHeader">
            <a:extLst>
              <a:ext uri="{FF2B5EF4-FFF2-40B4-BE49-F238E27FC236}">
                <a16:creationId xmlns:a16="http://schemas.microsoft.com/office/drawing/2014/main" id="{5D46CBA3-C316-70E9-50DC-18D75AD1B07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46496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4">
            <a:lumMod val="20000"/>
            <a:lumOff val="80000"/>
            <a:alpha val="32000"/>
          </a:schemeClr>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92D9F87-BA26-4ADF-90AB-2C4075FCF408}"/>
              </a:ext>
            </a:extLst>
          </p:cNvPr>
          <p:cNvSpPr/>
          <p:nvPr userDrawn="1"/>
        </p:nvSpPr>
        <p:spPr>
          <a:xfrm>
            <a:off x="-68580" y="4948792"/>
            <a:ext cx="12329160" cy="1909208"/>
          </a:xfrm>
          <a:prstGeom prst="rect">
            <a:avLst/>
          </a:prstGeom>
          <a:solidFill>
            <a:srgbClr val="0070C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33" name="Content Placeholder 32">
            <a:extLst>
              <a:ext uri="{FF2B5EF4-FFF2-40B4-BE49-F238E27FC236}">
                <a16:creationId xmlns:a16="http://schemas.microsoft.com/office/drawing/2014/main" id="{2C96FD66-5B92-4FE6-A1CA-530697084440}"/>
              </a:ext>
            </a:extLst>
          </p:cNvPr>
          <p:cNvSpPr>
            <a:spLocks noGrp="1"/>
          </p:cNvSpPr>
          <p:nvPr>
            <p:ph sz="quarter" idx="21" hasCustomPrompt="1"/>
          </p:nvPr>
        </p:nvSpPr>
        <p:spPr>
          <a:xfrm>
            <a:off x="915988" y="1861103"/>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5" name="Slide Number Placeholder 4">
            <a:extLst>
              <a:ext uri="{FF2B5EF4-FFF2-40B4-BE49-F238E27FC236}">
                <a16:creationId xmlns:a16="http://schemas.microsoft.com/office/drawing/2014/main" id="{A95509D8-FB6B-41AF-82AD-63CB40F2BF3A}"/>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13" name="Picture Placeholder 12">
            <a:extLst>
              <a:ext uri="{FF2B5EF4-FFF2-40B4-BE49-F238E27FC236}">
                <a16:creationId xmlns:a16="http://schemas.microsoft.com/office/drawing/2014/main" id="{ECAC4FFC-7BC2-4788-B7BD-ED8B604A7E7B}"/>
              </a:ext>
            </a:extLst>
          </p:cNvPr>
          <p:cNvSpPr>
            <a:spLocks noGrp="1"/>
          </p:cNvSpPr>
          <p:nvPr>
            <p:ph type="pic" sz="quarter" idx="14"/>
          </p:nvPr>
        </p:nvSpPr>
        <p:spPr>
          <a:xfrm>
            <a:off x="4716463" y="1861102"/>
            <a:ext cx="6637337" cy="3087970"/>
          </a:xfrm>
        </p:spPr>
        <p:txBody>
          <a:bodyPr/>
          <a:lstStyle/>
          <a:p>
            <a:endParaRPr lang="en-US"/>
          </a:p>
        </p:txBody>
      </p:sp>
      <p:sp>
        <p:nvSpPr>
          <p:cNvPr id="14" name="Oval 13">
            <a:extLst>
              <a:ext uri="{FF2B5EF4-FFF2-40B4-BE49-F238E27FC236}">
                <a16:creationId xmlns:a16="http://schemas.microsoft.com/office/drawing/2014/main" id="{9A62FE41-3FB5-416A-A616-169837B66AB5}"/>
              </a:ext>
            </a:extLst>
          </p:cNvPr>
          <p:cNvSpPr/>
          <p:nvPr userDrawn="1"/>
        </p:nvSpPr>
        <p:spPr>
          <a:xfrm>
            <a:off x="472439"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75AD46F4-F714-4AAE-8138-C6EAF15E6B9F}"/>
              </a:ext>
            </a:extLst>
          </p:cNvPr>
          <p:cNvSpPr>
            <a:spLocks noGrp="1"/>
          </p:cNvSpPr>
          <p:nvPr>
            <p:ph type="body" sz="quarter" idx="15" hasCustomPrompt="1"/>
          </p:nvPr>
        </p:nvSpPr>
        <p:spPr>
          <a:xfrm>
            <a:off x="1476736" y="5107582"/>
            <a:ext cx="2063297" cy="422910"/>
          </a:xfrm>
        </p:spPr>
        <p:txBody>
          <a:bodyPr/>
          <a:lstStyle>
            <a:lvl1pPr marL="0" indent="0">
              <a:buNone/>
              <a:defRPr sz="2000" b="1"/>
            </a:lvl1pPr>
            <a:lvl2pPr marL="457200" indent="0">
              <a:buNone/>
              <a:defRPr/>
            </a:lvl2pPr>
          </a:lstStyle>
          <a:p>
            <a:pPr lvl="0"/>
            <a:r>
              <a:rPr lang="en-US"/>
              <a:t>Subheading 2</a:t>
            </a:r>
          </a:p>
        </p:txBody>
      </p:sp>
      <p:sp>
        <p:nvSpPr>
          <p:cNvPr id="18" name="Content Placeholder 17">
            <a:extLst>
              <a:ext uri="{FF2B5EF4-FFF2-40B4-BE49-F238E27FC236}">
                <a16:creationId xmlns:a16="http://schemas.microsoft.com/office/drawing/2014/main" id="{1DB2D5A8-F473-4CF3-82CE-5B2F3BE78F81}"/>
              </a:ext>
            </a:extLst>
          </p:cNvPr>
          <p:cNvSpPr>
            <a:spLocks noGrp="1"/>
          </p:cNvSpPr>
          <p:nvPr>
            <p:ph sz="quarter" idx="16"/>
          </p:nvPr>
        </p:nvSpPr>
        <p:spPr>
          <a:xfrm>
            <a:off x="1200421" y="5689002"/>
            <a:ext cx="2339704"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2" name="Oval 21">
            <a:extLst>
              <a:ext uri="{FF2B5EF4-FFF2-40B4-BE49-F238E27FC236}">
                <a16:creationId xmlns:a16="http://schemas.microsoft.com/office/drawing/2014/main" id="{DC87B820-2CE5-4FB3-8D15-E41105FADB9C}"/>
              </a:ext>
            </a:extLst>
          </p:cNvPr>
          <p:cNvSpPr/>
          <p:nvPr userDrawn="1"/>
        </p:nvSpPr>
        <p:spPr>
          <a:xfrm>
            <a:off x="4198166"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5">
            <a:extLst>
              <a:ext uri="{FF2B5EF4-FFF2-40B4-BE49-F238E27FC236}">
                <a16:creationId xmlns:a16="http://schemas.microsoft.com/office/drawing/2014/main" id="{4A429B31-A805-4091-A9BB-FD850DA02642}"/>
              </a:ext>
            </a:extLst>
          </p:cNvPr>
          <p:cNvSpPr>
            <a:spLocks noGrp="1"/>
          </p:cNvSpPr>
          <p:nvPr>
            <p:ph type="body" sz="quarter" idx="17" hasCustomPrompt="1"/>
          </p:nvPr>
        </p:nvSpPr>
        <p:spPr>
          <a:xfrm>
            <a:off x="5202463" y="5107582"/>
            <a:ext cx="2063297" cy="422910"/>
          </a:xfrm>
        </p:spPr>
        <p:txBody>
          <a:bodyPr/>
          <a:lstStyle>
            <a:lvl1pPr marL="0" indent="0">
              <a:buNone/>
              <a:defRPr sz="2000" b="1"/>
            </a:lvl1pPr>
            <a:lvl2pPr marL="457200" indent="0">
              <a:buNone/>
              <a:defRPr/>
            </a:lvl2pPr>
          </a:lstStyle>
          <a:p>
            <a:pPr lvl="0"/>
            <a:r>
              <a:rPr lang="en-US"/>
              <a:t>Subheading 2</a:t>
            </a:r>
          </a:p>
        </p:txBody>
      </p:sp>
      <p:sp>
        <p:nvSpPr>
          <p:cNvPr id="24" name="Content Placeholder 17">
            <a:extLst>
              <a:ext uri="{FF2B5EF4-FFF2-40B4-BE49-F238E27FC236}">
                <a16:creationId xmlns:a16="http://schemas.microsoft.com/office/drawing/2014/main" id="{59C7D506-88CA-4CEC-9A7A-BEC0F710B918}"/>
              </a:ext>
            </a:extLst>
          </p:cNvPr>
          <p:cNvSpPr>
            <a:spLocks noGrp="1"/>
          </p:cNvSpPr>
          <p:nvPr>
            <p:ph sz="quarter" idx="18"/>
          </p:nvPr>
        </p:nvSpPr>
        <p:spPr>
          <a:xfrm>
            <a:off x="4563927" y="5689002"/>
            <a:ext cx="2701925"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5" name="Oval 24">
            <a:extLst>
              <a:ext uri="{FF2B5EF4-FFF2-40B4-BE49-F238E27FC236}">
                <a16:creationId xmlns:a16="http://schemas.microsoft.com/office/drawing/2014/main" id="{BBAFB821-F123-4074-AE21-C5968CFEE276}"/>
              </a:ext>
            </a:extLst>
          </p:cNvPr>
          <p:cNvSpPr/>
          <p:nvPr userDrawn="1"/>
        </p:nvSpPr>
        <p:spPr>
          <a:xfrm>
            <a:off x="7923893"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5">
            <a:extLst>
              <a:ext uri="{FF2B5EF4-FFF2-40B4-BE49-F238E27FC236}">
                <a16:creationId xmlns:a16="http://schemas.microsoft.com/office/drawing/2014/main" id="{8C024CE0-6AAC-42A6-A0BA-F6B030D079B6}"/>
              </a:ext>
            </a:extLst>
          </p:cNvPr>
          <p:cNvSpPr>
            <a:spLocks noGrp="1"/>
          </p:cNvSpPr>
          <p:nvPr>
            <p:ph type="body" sz="quarter" idx="19" hasCustomPrompt="1"/>
          </p:nvPr>
        </p:nvSpPr>
        <p:spPr>
          <a:xfrm>
            <a:off x="8928190" y="5107582"/>
            <a:ext cx="2063297" cy="422910"/>
          </a:xfrm>
        </p:spPr>
        <p:txBody>
          <a:bodyPr/>
          <a:lstStyle>
            <a:lvl1pPr marL="0" indent="0">
              <a:buNone/>
              <a:defRPr sz="2000" b="1"/>
            </a:lvl1pPr>
            <a:lvl2pPr marL="457200" indent="0">
              <a:buNone/>
              <a:defRPr/>
            </a:lvl2pPr>
          </a:lstStyle>
          <a:p>
            <a:pPr lvl="0"/>
            <a:r>
              <a:rPr lang="en-US"/>
              <a:t>Subheading 2</a:t>
            </a:r>
          </a:p>
        </p:txBody>
      </p:sp>
      <p:sp>
        <p:nvSpPr>
          <p:cNvPr id="27" name="Content Placeholder 17">
            <a:extLst>
              <a:ext uri="{FF2B5EF4-FFF2-40B4-BE49-F238E27FC236}">
                <a16:creationId xmlns:a16="http://schemas.microsoft.com/office/drawing/2014/main" id="{EF6F3724-3740-4BEC-8705-32EEBD3F9CEF}"/>
              </a:ext>
            </a:extLst>
          </p:cNvPr>
          <p:cNvSpPr>
            <a:spLocks noGrp="1"/>
          </p:cNvSpPr>
          <p:nvPr>
            <p:ph sz="quarter" idx="20"/>
          </p:nvPr>
        </p:nvSpPr>
        <p:spPr>
          <a:xfrm>
            <a:off x="8289654" y="5689002"/>
            <a:ext cx="2701925"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1" name="Rectangle 20">
            <a:extLst>
              <a:ext uri="{FF2B5EF4-FFF2-40B4-BE49-F238E27FC236}">
                <a16:creationId xmlns:a16="http://schemas.microsoft.com/office/drawing/2014/main" id="{F5AA2F92-DCF2-4148-93C7-70D80A18A18D}"/>
              </a:ext>
            </a:extLst>
          </p:cNvPr>
          <p:cNvSpPr/>
          <p:nvPr userDrawn="1"/>
        </p:nvSpPr>
        <p:spPr>
          <a:xfrm>
            <a:off x="-68580" y="472440"/>
            <a:ext cx="1226058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8" name="Title 1">
            <a:extLst>
              <a:ext uri="{FF2B5EF4-FFF2-40B4-BE49-F238E27FC236}">
                <a16:creationId xmlns:a16="http://schemas.microsoft.com/office/drawing/2014/main" id="{FB94EC04-E016-413F-BE4D-C868CAC950E0}"/>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17" name="Picture 16">
            <a:extLst>
              <a:ext uri="{FF2B5EF4-FFF2-40B4-BE49-F238E27FC236}">
                <a16:creationId xmlns:a16="http://schemas.microsoft.com/office/drawing/2014/main" id="{3933E6F6-7960-2A4C-AE24-A2BCFA1894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3" name="Picture Placeholder 2">
            <a:extLst>
              <a:ext uri="{FF2B5EF4-FFF2-40B4-BE49-F238E27FC236}">
                <a16:creationId xmlns:a16="http://schemas.microsoft.com/office/drawing/2014/main" id="{041930A0-AB33-5046-8624-4F94A554B9CA}"/>
              </a:ext>
            </a:extLst>
          </p:cNvPr>
          <p:cNvSpPr>
            <a:spLocks noGrp="1"/>
          </p:cNvSpPr>
          <p:nvPr>
            <p:ph type="pic" sz="quarter" idx="22"/>
          </p:nvPr>
        </p:nvSpPr>
        <p:spPr>
          <a:xfrm>
            <a:off x="644446" y="4835120"/>
            <a:ext cx="534987" cy="536575"/>
          </a:xfrm>
        </p:spPr>
        <p:txBody>
          <a:bodyPr/>
          <a:lstStyle/>
          <a:p>
            <a:endParaRPr lang="en-US"/>
          </a:p>
        </p:txBody>
      </p:sp>
      <p:sp>
        <p:nvSpPr>
          <p:cNvPr id="20" name="Picture Placeholder 2">
            <a:extLst>
              <a:ext uri="{FF2B5EF4-FFF2-40B4-BE49-F238E27FC236}">
                <a16:creationId xmlns:a16="http://schemas.microsoft.com/office/drawing/2014/main" id="{7D69B9E4-2213-774D-B687-392CE7261211}"/>
              </a:ext>
            </a:extLst>
          </p:cNvPr>
          <p:cNvSpPr>
            <a:spLocks noGrp="1"/>
          </p:cNvSpPr>
          <p:nvPr>
            <p:ph type="pic" sz="quarter" idx="23"/>
          </p:nvPr>
        </p:nvSpPr>
        <p:spPr>
          <a:xfrm>
            <a:off x="4361423" y="4835120"/>
            <a:ext cx="534987" cy="536575"/>
          </a:xfrm>
        </p:spPr>
        <p:txBody>
          <a:bodyPr/>
          <a:lstStyle/>
          <a:p>
            <a:endParaRPr lang="en-US"/>
          </a:p>
        </p:txBody>
      </p:sp>
      <p:sp>
        <p:nvSpPr>
          <p:cNvPr id="30" name="Picture Placeholder 2">
            <a:extLst>
              <a:ext uri="{FF2B5EF4-FFF2-40B4-BE49-F238E27FC236}">
                <a16:creationId xmlns:a16="http://schemas.microsoft.com/office/drawing/2014/main" id="{B36A7A8D-9DB1-4C41-95AE-C94EB580A77C}"/>
              </a:ext>
            </a:extLst>
          </p:cNvPr>
          <p:cNvSpPr>
            <a:spLocks noGrp="1"/>
          </p:cNvSpPr>
          <p:nvPr>
            <p:ph type="pic" sz="quarter" idx="24"/>
          </p:nvPr>
        </p:nvSpPr>
        <p:spPr>
          <a:xfrm>
            <a:off x="8090275" y="4835120"/>
            <a:ext cx="534987" cy="536575"/>
          </a:xfrm>
        </p:spPr>
        <p:txBody>
          <a:bodyPr/>
          <a:lstStyle/>
          <a:p>
            <a:endParaRPr lang="en-US"/>
          </a:p>
        </p:txBody>
      </p:sp>
      <p:sp>
        <p:nvSpPr>
          <p:cNvPr id="2" name="hcSlideMaster.2_Title OnlyHeader">
            <a:extLst>
              <a:ext uri="{FF2B5EF4-FFF2-40B4-BE49-F238E27FC236}">
                <a16:creationId xmlns:a16="http://schemas.microsoft.com/office/drawing/2014/main" id="{F55B3492-C9EF-7A00-0AD5-64C4859BAFD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356388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55189D-D92D-4A4A-BE90-7C7515E61167}"/>
              </a:ext>
            </a:extLst>
          </p:cNvPr>
          <p:cNvSpPr>
            <a:spLocks noGrp="1"/>
          </p:cNvSpPr>
          <p:nvPr>
            <p:ph type="title"/>
          </p:nvPr>
        </p:nvSpPr>
        <p:spPr>
          <a:xfrm>
            <a:off x="600501" y="389741"/>
            <a:ext cx="10753299" cy="858035"/>
          </a:xfrm>
          <a:prstGeom prst="rect">
            <a:avLst/>
          </a:prstGeom>
        </p:spPr>
        <p:txBody>
          <a:bodyPr>
            <a:normAutofit/>
          </a:bodyPr>
          <a:lstStyle>
            <a:lvl1pPr>
              <a:defRPr sz="4400" b="1">
                <a:solidFill>
                  <a:schemeClr val="tx2"/>
                </a:solidFill>
                <a:latin typeface="+mj-lt"/>
                <a:ea typeface="Open Sans Extrabold" pitchFamily="2" charset="0"/>
                <a:cs typeface="Open Sans Extrabold" pitchFamily="2" charset="0"/>
              </a:defRPr>
            </a:lvl1pPr>
          </a:lstStyle>
          <a:p>
            <a:r>
              <a:rPr lang="en-US"/>
              <a:t>Click to edit Master title style</a:t>
            </a:r>
          </a:p>
        </p:txBody>
      </p:sp>
      <p:sp>
        <p:nvSpPr>
          <p:cNvPr id="7" name="Text Placeholder 6">
            <a:extLst>
              <a:ext uri="{FF2B5EF4-FFF2-40B4-BE49-F238E27FC236}">
                <a16:creationId xmlns:a16="http://schemas.microsoft.com/office/drawing/2014/main" id="{8EDDF4B6-2010-423C-A7C9-48548D41EE4C}"/>
              </a:ext>
            </a:extLst>
          </p:cNvPr>
          <p:cNvSpPr>
            <a:spLocks noGrp="1"/>
          </p:cNvSpPr>
          <p:nvPr>
            <p:ph type="body" sz="quarter" idx="13"/>
          </p:nvPr>
        </p:nvSpPr>
        <p:spPr>
          <a:xfrm>
            <a:off x="600075" y="1466492"/>
            <a:ext cx="10753725" cy="4551722"/>
          </a:xfrm>
          <a:prstGeom prst="rect">
            <a:avLst/>
          </a:prstGeom>
        </p:spPr>
        <p:txBody>
          <a:bodyPr>
            <a:normAutofit/>
          </a:bodyPr>
          <a:lstStyle>
            <a:lvl1pPr marL="0" indent="0">
              <a:buNone/>
              <a:defRPr sz="1800">
                <a:latin typeface="Open Sans Light" pitchFamily="2" charset="0"/>
                <a:ea typeface="Open Sans Light" pitchFamily="2" charset="0"/>
                <a:cs typeface="Open Sans Light" pitchFamily="2" charset="0"/>
              </a:defRPr>
            </a:lvl1pPr>
            <a:lvl2pPr marL="457200" indent="0">
              <a:buNone/>
              <a:defRPr sz="1800">
                <a:latin typeface="Open Sans Light" pitchFamily="2" charset="0"/>
                <a:ea typeface="Open Sans Light" pitchFamily="2" charset="0"/>
                <a:cs typeface="Open Sans Light" pitchFamily="2" charset="0"/>
              </a:defRPr>
            </a:lvl2pPr>
            <a:lvl3pPr marL="914400" indent="0">
              <a:buNone/>
              <a:defRPr sz="1800">
                <a:latin typeface="Open Sans Light" pitchFamily="2" charset="0"/>
                <a:ea typeface="Open Sans Light" pitchFamily="2" charset="0"/>
                <a:cs typeface="Open Sans Light" pitchFamily="2" charset="0"/>
              </a:defRPr>
            </a:lvl3pPr>
            <a:lvl4pPr marL="1371600" indent="0">
              <a:buNone/>
              <a:defRPr sz="1800">
                <a:latin typeface="Open Sans Light" pitchFamily="2" charset="0"/>
                <a:ea typeface="Open Sans Light" pitchFamily="2" charset="0"/>
                <a:cs typeface="Open Sans Light" pitchFamily="2" charset="0"/>
              </a:defRPr>
            </a:lvl4pPr>
            <a:lvl5pPr marL="1828800" indent="0">
              <a:buNone/>
              <a:defRPr sz="180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6">
            <a:extLst>
              <a:ext uri="{FF2B5EF4-FFF2-40B4-BE49-F238E27FC236}">
                <a16:creationId xmlns:a16="http://schemas.microsoft.com/office/drawing/2014/main" id="{BE296133-162F-4490-95F0-71D423AB7688}"/>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C0661842-319C-4669-B9B1-FF493F84782D}" type="slidenum">
              <a:rPr lang="en-US" smtClean="0"/>
              <a:pPr/>
              <a:t>‹#›</a:t>
            </a:fld>
            <a:endParaRPr lang="en-US"/>
          </a:p>
        </p:txBody>
      </p:sp>
      <p:pic>
        <p:nvPicPr>
          <p:cNvPr id="9" name="Picture 8">
            <a:extLst>
              <a:ext uri="{FF2B5EF4-FFF2-40B4-BE49-F238E27FC236}">
                <a16:creationId xmlns:a16="http://schemas.microsoft.com/office/drawing/2014/main" id="{0CC42706-3746-4E55-9311-B6B10992CA9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6047" y="5834368"/>
            <a:ext cx="887107" cy="887107"/>
          </a:xfrm>
          <a:prstGeom prst="rect">
            <a:avLst/>
          </a:prstGeom>
        </p:spPr>
      </p:pic>
      <p:sp>
        <p:nvSpPr>
          <p:cNvPr id="2" name="hcSlideMaster.Custom LayoutHeader">
            <a:extLst>
              <a:ext uri="{FF2B5EF4-FFF2-40B4-BE49-F238E27FC236}">
                <a16:creationId xmlns:a16="http://schemas.microsoft.com/office/drawing/2014/main" id="{514D20C3-A5AF-A9FB-C3FB-D279A3824BF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76271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Only">
    <p:bg>
      <p:bgPr>
        <a:solidFill>
          <a:schemeClr val="accent4">
            <a:lumMod val="20000"/>
            <a:lumOff val="80000"/>
            <a:alpha val="32000"/>
          </a:schemeClr>
        </a:solidFill>
        <a:effectLst/>
      </p:bgPr>
    </p:bg>
    <p:spTree>
      <p:nvGrpSpPr>
        <p:cNvPr id="1" name=""/>
        <p:cNvGrpSpPr/>
        <p:nvPr/>
      </p:nvGrpSpPr>
      <p:grpSpPr>
        <a:xfrm>
          <a:off x="0" y="0"/>
          <a:ext cx="0" cy="0"/>
          <a:chOff x="0" y="0"/>
          <a:chExt cx="0" cy="0"/>
        </a:xfrm>
      </p:grpSpPr>
      <p:sp>
        <p:nvSpPr>
          <p:cNvPr id="33" name="Content Placeholder 32">
            <a:extLst>
              <a:ext uri="{FF2B5EF4-FFF2-40B4-BE49-F238E27FC236}">
                <a16:creationId xmlns:a16="http://schemas.microsoft.com/office/drawing/2014/main" id="{2C96FD66-5B92-4FE6-A1CA-530697084440}"/>
              </a:ext>
            </a:extLst>
          </p:cNvPr>
          <p:cNvSpPr>
            <a:spLocks noGrp="1"/>
          </p:cNvSpPr>
          <p:nvPr>
            <p:ph sz="quarter" idx="21" hasCustomPrompt="1"/>
          </p:nvPr>
        </p:nvSpPr>
        <p:spPr>
          <a:xfrm>
            <a:off x="915988" y="2134235"/>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5" name="Slide Number Placeholder 4">
            <a:extLst>
              <a:ext uri="{FF2B5EF4-FFF2-40B4-BE49-F238E27FC236}">
                <a16:creationId xmlns:a16="http://schemas.microsoft.com/office/drawing/2014/main" id="{A95509D8-FB6B-41AF-82AD-63CB40F2BF3A}"/>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13" name="Picture Placeholder 12">
            <a:extLst>
              <a:ext uri="{FF2B5EF4-FFF2-40B4-BE49-F238E27FC236}">
                <a16:creationId xmlns:a16="http://schemas.microsoft.com/office/drawing/2014/main" id="{ECAC4FFC-7BC2-4788-B7BD-ED8B604A7E7B}"/>
              </a:ext>
            </a:extLst>
          </p:cNvPr>
          <p:cNvSpPr>
            <a:spLocks noGrp="1"/>
          </p:cNvSpPr>
          <p:nvPr>
            <p:ph type="pic" sz="quarter" idx="14"/>
          </p:nvPr>
        </p:nvSpPr>
        <p:spPr>
          <a:xfrm>
            <a:off x="4716463" y="2134234"/>
            <a:ext cx="6637337" cy="3087970"/>
          </a:xfrm>
        </p:spPr>
        <p:txBody>
          <a:bodyPr/>
          <a:lstStyle/>
          <a:p>
            <a:endParaRPr lang="en-US"/>
          </a:p>
        </p:txBody>
      </p:sp>
      <p:sp>
        <p:nvSpPr>
          <p:cNvPr id="16" name="Text Placeholder 15">
            <a:extLst>
              <a:ext uri="{FF2B5EF4-FFF2-40B4-BE49-F238E27FC236}">
                <a16:creationId xmlns:a16="http://schemas.microsoft.com/office/drawing/2014/main" id="{75AD46F4-F714-4AAE-8138-C6EAF15E6B9F}"/>
              </a:ext>
            </a:extLst>
          </p:cNvPr>
          <p:cNvSpPr>
            <a:spLocks noGrp="1"/>
          </p:cNvSpPr>
          <p:nvPr>
            <p:ph type="body" sz="quarter" idx="15" hasCustomPrompt="1"/>
          </p:nvPr>
        </p:nvSpPr>
        <p:spPr>
          <a:xfrm>
            <a:off x="1476736"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3" name="Text Placeholder 15">
            <a:extLst>
              <a:ext uri="{FF2B5EF4-FFF2-40B4-BE49-F238E27FC236}">
                <a16:creationId xmlns:a16="http://schemas.microsoft.com/office/drawing/2014/main" id="{4A429B31-A805-4091-A9BB-FD850DA02642}"/>
              </a:ext>
            </a:extLst>
          </p:cNvPr>
          <p:cNvSpPr>
            <a:spLocks noGrp="1"/>
          </p:cNvSpPr>
          <p:nvPr>
            <p:ph type="body" sz="quarter" idx="17" hasCustomPrompt="1"/>
          </p:nvPr>
        </p:nvSpPr>
        <p:spPr>
          <a:xfrm>
            <a:off x="5202463"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6" name="Text Placeholder 15">
            <a:extLst>
              <a:ext uri="{FF2B5EF4-FFF2-40B4-BE49-F238E27FC236}">
                <a16:creationId xmlns:a16="http://schemas.microsoft.com/office/drawing/2014/main" id="{8C024CE0-6AAC-42A6-A0BA-F6B030D079B6}"/>
              </a:ext>
            </a:extLst>
          </p:cNvPr>
          <p:cNvSpPr>
            <a:spLocks noGrp="1"/>
          </p:cNvSpPr>
          <p:nvPr>
            <p:ph type="body" sz="quarter" idx="19" hasCustomPrompt="1"/>
          </p:nvPr>
        </p:nvSpPr>
        <p:spPr>
          <a:xfrm>
            <a:off x="8928190"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1" name="Rectangle 20">
            <a:extLst>
              <a:ext uri="{FF2B5EF4-FFF2-40B4-BE49-F238E27FC236}">
                <a16:creationId xmlns:a16="http://schemas.microsoft.com/office/drawing/2014/main" id="{F5AA2F92-DCF2-4148-93C7-70D80A18A18D}"/>
              </a:ext>
            </a:extLst>
          </p:cNvPr>
          <p:cNvSpPr/>
          <p:nvPr userDrawn="1"/>
        </p:nvSpPr>
        <p:spPr>
          <a:xfrm>
            <a:off x="-121920" y="472440"/>
            <a:ext cx="1231392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8" name="Title 1">
            <a:extLst>
              <a:ext uri="{FF2B5EF4-FFF2-40B4-BE49-F238E27FC236}">
                <a16:creationId xmlns:a16="http://schemas.microsoft.com/office/drawing/2014/main" id="{FB94EC04-E016-413F-BE4D-C868CAC950E0}"/>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C47DF57D-9CD3-D249-A439-EBFD4E8DB7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2" name="hcSlideMaster.5_Title OnlyHeader">
            <a:extLst>
              <a:ext uri="{FF2B5EF4-FFF2-40B4-BE49-F238E27FC236}">
                <a16:creationId xmlns:a16="http://schemas.microsoft.com/office/drawing/2014/main" id="{1A917A82-DF4C-0806-0204-F2D248FA96D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858473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2">
            <a:lumMod val="50000"/>
          </a:schemeClr>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C6E486C-B27D-48C7-A3E9-BCEEE6B3B5C2}"/>
              </a:ext>
            </a:extLst>
          </p:cNvPr>
          <p:cNvSpPr/>
          <p:nvPr userDrawn="1"/>
        </p:nvSpPr>
        <p:spPr>
          <a:xfrm>
            <a:off x="-106680" y="472440"/>
            <a:ext cx="1229868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Date Placeholder 1">
            <a:extLst>
              <a:ext uri="{FF2B5EF4-FFF2-40B4-BE49-F238E27FC236}">
                <a16:creationId xmlns:a16="http://schemas.microsoft.com/office/drawing/2014/main" id="{ABD107C6-58C2-46C0-9470-B0D08A85B33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D801C9-79ED-4C86-A7EA-E9C881176034}" type="datetimeFigureOut">
              <a:rPr lang="en-US" smtClean="0"/>
              <a:pPr/>
              <a:t>12/16/2022</a:t>
            </a:fld>
            <a:endParaRPr lang="en-US"/>
          </a:p>
        </p:txBody>
      </p:sp>
      <p:sp>
        <p:nvSpPr>
          <p:cNvPr id="3" name="Footer Placeholder 2">
            <a:extLst>
              <a:ext uri="{FF2B5EF4-FFF2-40B4-BE49-F238E27FC236}">
                <a16:creationId xmlns:a16="http://schemas.microsoft.com/office/drawing/2014/main" id="{4939DC04-6456-4EB8-BBED-10565583420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0496A9CA-BC26-4F83-BE7E-2200F37A2D30}"/>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5" name="Rectangle 4">
            <a:extLst>
              <a:ext uri="{FF2B5EF4-FFF2-40B4-BE49-F238E27FC236}">
                <a16:creationId xmlns:a16="http://schemas.microsoft.com/office/drawing/2014/main" id="{DC8DF53E-1E7A-4693-8553-BB57806CBABB}"/>
              </a:ext>
            </a:extLst>
          </p:cNvPr>
          <p:cNvSpPr/>
          <p:nvPr userDrawn="1"/>
        </p:nvSpPr>
        <p:spPr>
          <a:xfrm>
            <a:off x="838200"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658B03A4-73EF-49F8-BEEA-24F5E1CA8E81}"/>
              </a:ext>
            </a:extLst>
          </p:cNvPr>
          <p:cNvSpPr>
            <a:spLocks noGrp="1"/>
          </p:cNvSpPr>
          <p:nvPr>
            <p:ph type="pic" sz="quarter" idx="13"/>
          </p:nvPr>
        </p:nvSpPr>
        <p:spPr>
          <a:xfrm>
            <a:off x="1122620" y="2373085"/>
            <a:ext cx="2497999" cy="2097393"/>
          </a:xfrm>
          <a:noFill/>
        </p:spPr>
        <p:txBody>
          <a:bodyPr/>
          <a:lstStyle/>
          <a:p>
            <a:endParaRPr lang="en-US"/>
          </a:p>
        </p:txBody>
      </p:sp>
      <p:sp>
        <p:nvSpPr>
          <p:cNvPr id="13" name="Text Placeholder 12">
            <a:extLst>
              <a:ext uri="{FF2B5EF4-FFF2-40B4-BE49-F238E27FC236}">
                <a16:creationId xmlns:a16="http://schemas.microsoft.com/office/drawing/2014/main" id="{CF644DF5-D5DF-4625-A661-B7CAD9DC3541}"/>
              </a:ext>
            </a:extLst>
          </p:cNvPr>
          <p:cNvSpPr>
            <a:spLocks noGrp="1"/>
          </p:cNvSpPr>
          <p:nvPr>
            <p:ph type="body" sz="quarter" idx="16" hasCustomPrompt="1"/>
          </p:nvPr>
        </p:nvSpPr>
        <p:spPr>
          <a:xfrm>
            <a:off x="1125583" y="5273042"/>
            <a:ext cx="2497183" cy="600892"/>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p:txBody>
      </p:sp>
      <p:sp>
        <p:nvSpPr>
          <p:cNvPr id="14" name="Text Placeholder 12">
            <a:extLst>
              <a:ext uri="{FF2B5EF4-FFF2-40B4-BE49-F238E27FC236}">
                <a16:creationId xmlns:a16="http://schemas.microsoft.com/office/drawing/2014/main" id="{11B63406-0E0D-464A-941E-D124D9B07D5D}"/>
              </a:ext>
            </a:extLst>
          </p:cNvPr>
          <p:cNvSpPr>
            <a:spLocks noGrp="1"/>
          </p:cNvSpPr>
          <p:nvPr>
            <p:ph type="body" sz="quarter" idx="17" hasCustomPrompt="1"/>
          </p:nvPr>
        </p:nvSpPr>
        <p:spPr>
          <a:xfrm>
            <a:off x="1123406"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15" name="Text Placeholder 12">
            <a:extLst>
              <a:ext uri="{FF2B5EF4-FFF2-40B4-BE49-F238E27FC236}">
                <a16:creationId xmlns:a16="http://schemas.microsoft.com/office/drawing/2014/main" id="{8FD70DF5-C2C1-4681-9D75-81C6D8E7247C}"/>
              </a:ext>
            </a:extLst>
          </p:cNvPr>
          <p:cNvSpPr>
            <a:spLocks noGrp="1"/>
          </p:cNvSpPr>
          <p:nvPr>
            <p:ph type="body" sz="quarter" idx="18" hasCustomPrompt="1"/>
          </p:nvPr>
        </p:nvSpPr>
        <p:spPr>
          <a:xfrm>
            <a:off x="1123406"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18" name="Rectangle 17">
            <a:extLst>
              <a:ext uri="{FF2B5EF4-FFF2-40B4-BE49-F238E27FC236}">
                <a16:creationId xmlns:a16="http://schemas.microsoft.com/office/drawing/2014/main" id="{285A7F3F-E9B2-4BAD-88F2-553ABC81BC09}"/>
              </a:ext>
            </a:extLst>
          </p:cNvPr>
          <p:cNvSpPr/>
          <p:nvPr userDrawn="1"/>
        </p:nvSpPr>
        <p:spPr>
          <a:xfrm>
            <a:off x="4562580"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8">
            <a:extLst>
              <a:ext uri="{FF2B5EF4-FFF2-40B4-BE49-F238E27FC236}">
                <a16:creationId xmlns:a16="http://schemas.microsoft.com/office/drawing/2014/main" id="{EE481D4A-024C-4202-BF67-D683BB8B53C6}"/>
              </a:ext>
            </a:extLst>
          </p:cNvPr>
          <p:cNvSpPr>
            <a:spLocks noGrp="1"/>
          </p:cNvSpPr>
          <p:nvPr>
            <p:ph type="pic" sz="quarter" idx="19"/>
          </p:nvPr>
        </p:nvSpPr>
        <p:spPr>
          <a:xfrm>
            <a:off x="4847000" y="2373086"/>
            <a:ext cx="2497999" cy="2097392"/>
          </a:xfrm>
          <a:noFill/>
        </p:spPr>
        <p:txBody>
          <a:bodyPr/>
          <a:lstStyle/>
          <a:p>
            <a:endParaRPr lang="en-US"/>
          </a:p>
        </p:txBody>
      </p:sp>
      <p:sp>
        <p:nvSpPr>
          <p:cNvPr id="20" name="Text Placeholder 12">
            <a:extLst>
              <a:ext uri="{FF2B5EF4-FFF2-40B4-BE49-F238E27FC236}">
                <a16:creationId xmlns:a16="http://schemas.microsoft.com/office/drawing/2014/main" id="{229ADC80-BF67-4385-88E1-C596930271D4}"/>
              </a:ext>
            </a:extLst>
          </p:cNvPr>
          <p:cNvSpPr>
            <a:spLocks noGrp="1"/>
          </p:cNvSpPr>
          <p:nvPr>
            <p:ph type="body" sz="quarter" idx="20" hasCustomPrompt="1"/>
          </p:nvPr>
        </p:nvSpPr>
        <p:spPr>
          <a:xfrm>
            <a:off x="4847786" y="5273042"/>
            <a:ext cx="2497183" cy="600892"/>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a:p>
            <a:pPr lvl="0"/>
            <a:endParaRPr lang="en-US"/>
          </a:p>
        </p:txBody>
      </p:sp>
      <p:sp>
        <p:nvSpPr>
          <p:cNvPr id="21" name="Text Placeholder 12">
            <a:extLst>
              <a:ext uri="{FF2B5EF4-FFF2-40B4-BE49-F238E27FC236}">
                <a16:creationId xmlns:a16="http://schemas.microsoft.com/office/drawing/2014/main" id="{CB0D64BE-49AE-40ED-992F-EE816C04D980}"/>
              </a:ext>
            </a:extLst>
          </p:cNvPr>
          <p:cNvSpPr>
            <a:spLocks noGrp="1"/>
          </p:cNvSpPr>
          <p:nvPr>
            <p:ph type="body" sz="quarter" idx="21" hasCustomPrompt="1"/>
          </p:nvPr>
        </p:nvSpPr>
        <p:spPr>
          <a:xfrm>
            <a:off x="4847786"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22" name="Text Placeholder 12">
            <a:extLst>
              <a:ext uri="{FF2B5EF4-FFF2-40B4-BE49-F238E27FC236}">
                <a16:creationId xmlns:a16="http://schemas.microsoft.com/office/drawing/2014/main" id="{FC8FE712-9AD7-4D25-8785-043E22A244E4}"/>
              </a:ext>
            </a:extLst>
          </p:cNvPr>
          <p:cNvSpPr>
            <a:spLocks noGrp="1"/>
          </p:cNvSpPr>
          <p:nvPr>
            <p:ph type="body" sz="quarter" idx="22" hasCustomPrompt="1"/>
          </p:nvPr>
        </p:nvSpPr>
        <p:spPr>
          <a:xfrm>
            <a:off x="4847786"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23" name="Rectangle 22">
            <a:extLst>
              <a:ext uri="{FF2B5EF4-FFF2-40B4-BE49-F238E27FC236}">
                <a16:creationId xmlns:a16="http://schemas.microsoft.com/office/drawing/2014/main" id="{4279F98C-9AB4-45EC-B82A-275E29DD6B79}"/>
              </a:ext>
            </a:extLst>
          </p:cNvPr>
          <p:cNvSpPr/>
          <p:nvPr userDrawn="1"/>
        </p:nvSpPr>
        <p:spPr>
          <a:xfrm>
            <a:off x="8284816"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8">
            <a:extLst>
              <a:ext uri="{FF2B5EF4-FFF2-40B4-BE49-F238E27FC236}">
                <a16:creationId xmlns:a16="http://schemas.microsoft.com/office/drawing/2014/main" id="{D7483B64-C5E1-4D52-AB74-04BFF26CED69}"/>
              </a:ext>
            </a:extLst>
          </p:cNvPr>
          <p:cNvSpPr>
            <a:spLocks noGrp="1"/>
          </p:cNvSpPr>
          <p:nvPr>
            <p:ph type="pic" sz="quarter" idx="23"/>
          </p:nvPr>
        </p:nvSpPr>
        <p:spPr>
          <a:xfrm>
            <a:off x="8569236" y="2373086"/>
            <a:ext cx="2497999" cy="2097392"/>
          </a:xfrm>
          <a:noFill/>
        </p:spPr>
        <p:txBody>
          <a:bodyPr/>
          <a:lstStyle/>
          <a:p>
            <a:endParaRPr lang="en-US"/>
          </a:p>
        </p:txBody>
      </p:sp>
      <p:sp>
        <p:nvSpPr>
          <p:cNvPr id="25" name="Text Placeholder 12">
            <a:extLst>
              <a:ext uri="{FF2B5EF4-FFF2-40B4-BE49-F238E27FC236}">
                <a16:creationId xmlns:a16="http://schemas.microsoft.com/office/drawing/2014/main" id="{EC8DB253-A094-416D-B229-525D36D9F994}"/>
              </a:ext>
            </a:extLst>
          </p:cNvPr>
          <p:cNvSpPr>
            <a:spLocks noGrp="1"/>
          </p:cNvSpPr>
          <p:nvPr>
            <p:ph type="body" sz="quarter" idx="24" hasCustomPrompt="1"/>
          </p:nvPr>
        </p:nvSpPr>
        <p:spPr>
          <a:xfrm>
            <a:off x="8570022" y="5273044"/>
            <a:ext cx="2497183" cy="725266"/>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p:txBody>
      </p:sp>
      <p:sp>
        <p:nvSpPr>
          <p:cNvPr id="26" name="Text Placeholder 12">
            <a:extLst>
              <a:ext uri="{FF2B5EF4-FFF2-40B4-BE49-F238E27FC236}">
                <a16:creationId xmlns:a16="http://schemas.microsoft.com/office/drawing/2014/main" id="{B2EDCBD1-B38B-4ADB-B6A7-7923FF0C7EB1}"/>
              </a:ext>
            </a:extLst>
          </p:cNvPr>
          <p:cNvSpPr>
            <a:spLocks noGrp="1"/>
          </p:cNvSpPr>
          <p:nvPr>
            <p:ph type="body" sz="quarter" idx="25" hasCustomPrompt="1"/>
          </p:nvPr>
        </p:nvSpPr>
        <p:spPr>
          <a:xfrm>
            <a:off x="8570022"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27" name="Text Placeholder 12">
            <a:extLst>
              <a:ext uri="{FF2B5EF4-FFF2-40B4-BE49-F238E27FC236}">
                <a16:creationId xmlns:a16="http://schemas.microsoft.com/office/drawing/2014/main" id="{19073F44-BD43-4829-8499-EB20382F6CE6}"/>
              </a:ext>
            </a:extLst>
          </p:cNvPr>
          <p:cNvSpPr>
            <a:spLocks noGrp="1"/>
          </p:cNvSpPr>
          <p:nvPr>
            <p:ph type="body" sz="quarter" idx="26" hasCustomPrompt="1"/>
          </p:nvPr>
        </p:nvSpPr>
        <p:spPr>
          <a:xfrm>
            <a:off x="8570022"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30" name="Title 1">
            <a:extLst>
              <a:ext uri="{FF2B5EF4-FFF2-40B4-BE49-F238E27FC236}">
                <a16:creationId xmlns:a16="http://schemas.microsoft.com/office/drawing/2014/main" id="{B0D31B0E-E70F-47B1-9C9A-246065B3A707}"/>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28" name="Picture 27">
            <a:extLst>
              <a:ext uri="{FF2B5EF4-FFF2-40B4-BE49-F238E27FC236}">
                <a16:creationId xmlns:a16="http://schemas.microsoft.com/office/drawing/2014/main" id="{FA238534-B2DF-084F-B41C-492428286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6" name="hcSlideMaster.BlankHeader">
            <a:extLst>
              <a:ext uri="{FF2B5EF4-FFF2-40B4-BE49-F238E27FC236}">
                <a16:creationId xmlns:a16="http://schemas.microsoft.com/office/drawing/2014/main" id="{D376F9DD-3EBC-2616-1EA7-8FFA06E41A7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894332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C77C89-2799-184E-A3F6-53C5D2A754F9}"/>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9883" y="136524"/>
            <a:ext cx="9144000" cy="1913347"/>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99883" y="2315497"/>
            <a:ext cx="9144000" cy="1482211"/>
          </a:xfrm>
        </p:spPr>
        <p:txBody>
          <a:bodyPr/>
          <a:lstStyle>
            <a:lvl1pPr marL="0" indent="0" algn="l">
              <a:buNone/>
              <a:defRPr sz="24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12/16/2022</a:t>
            </a:fld>
            <a:endParaRPr lang="en-US"/>
          </a:p>
        </p:txBody>
      </p:sp>
      <p:sp>
        <p:nvSpPr>
          <p:cNvPr id="5" name="Footer Placeholder 4"/>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9CE9C56D-7CCF-4148-B35E-8396E52956C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14302" y="3477923"/>
            <a:ext cx="2573096" cy="2585049"/>
          </a:xfrm>
          <a:prstGeom prst="rect">
            <a:avLst/>
          </a:prstGeom>
        </p:spPr>
      </p:pic>
      <p:pic>
        <p:nvPicPr>
          <p:cNvPr id="12" name="Picture 11">
            <a:extLst>
              <a:ext uri="{FF2B5EF4-FFF2-40B4-BE49-F238E27FC236}">
                <a16:creationId xmlns:a16="http://schemas.microsoft.com/office/drawing/2014/main" id="{82A2971B-0482-4149-A712-E55464C99B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6" name="hcSlideMaster.Title SlideHeader">
            <a:extLst>
              <a:ext uri="{FF2B5EF4-FFF2-40B4-BE49-F238E27FC236}">
                <a16:creationId xmlns:a16="http://schemas.microsoft.com/office/drawing/2014/main" id="{99166C5C-1BF9-CB6B-B228-796E4FC16C3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665411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TITU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C77C89-2799-184E-A3F6-53C5D2A754F9}"/>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9883" y="136524"/>
            <a:ext cx="9144000" cy="1913347"/>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99883" y="2315497"/>
            <a:ext cx="9144000" cy="1482211"/>
          </a:xfrm>
        </p:spPr>
        <p:txBody>
          <a:bodyPr/>
          <a:lstStyle>
            <a:lvl1pPr marL="0" indent="0" algn="l">
              <a:buNone/>
              <a:defRPr sz="24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12/16/2022</a:t>
            </a:fld>
            <a:endParaRPr lang="en-US"/>
          </a:p>
        </p:txBody>
      </p:sp>
      <p:sp>
        <p:nvSpPr>
          <p:cNvPr id="5" name="Footer Placeholder 4"/>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9CE9C56D-7CCF-4148-B35E-8396E52956C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14302" y="3477923"/>
            <a:ext cx="2573096" cy="2585049"/>
          </a:xfrm>
          <a:prstGeom prst="rect">
            <a:avLst/>
          </a:prstGeom>
        </p:spPr>
      </p:pic>
      <p:pic>
        <p:nvPicPr>
          <p:cNvPr id="12" name="Picture 11">
            <a:extLst>
              <a:ext uri="{FF2B5EF4-FFF2-40B4-BE49-F238E27FC236}">
                <a16:creationId xmlns:a16="http://schemas.microsoft.com/office/drawing/2014/main" id="{82A2971B-0482-4149-A712-E55464C99B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Tree>
    <p:extLst>
      <p:ext uri="{BB962C8B-B14F-4D97-AF65-F5344CB8AC3E}">
        <p14:creationId xmlns:p14="http://schemas.microsoft.com/office/powerpoint/2010/main" val="4201390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20C7AE-DF86-3B4C-BDC9-B94602EFAFDB}"/>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9883" y="136524"/>
            <a:ext cx="9144000" cy="1913347"/>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99883" y="2315497"/>
            <a:ext cx="9144000" cy="1482211"/>
          </a:xfrm>
        </p:spPr>
        <p:txBody>
          <a:bodyPr/>
          <a:lstStyle>
            <a:lvl1pPr marL="0" indent="0" algn="l">
              <a:buNone/>
              <a:defRPr sz="24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12/16/2022</a:t>
            </a:fld>
            <a:endParaRPr lang="en-US"/>
          </a:p>
        </p:txBody>
      </p:sp>
      <p:sp>
        <p:nvSpPr>
          <p:cNvPr id="5" name="Footer Placeholder 4"/>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9CE9C56D-7CCF-4148-B35E-8396E52956C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12" name="Picture 11">
            <a:extLst>
              <a:ext uri="{FF2B5EF4-FFF2-40B4-BE49-F238E27FC236}">
                <a16:creationId xmlns:a16="http://schemas.microsoft.com/office/drawing/2014/main" id="{82A2971B-0482-4149-A712-E55464C99B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6" name="hcSlideMaster.2_Title SlideHeader">
            <a:extLst>
              <a:ext uri="{FF2B5EF4-FFF2-40B4-BE49-F238E27FC236}">
                <a16:creationId xmlns:a16="http://schemas.microsoft.com/office/drawing/2014/main" id="{5732CDE4-FA14-B8C5-34B0-2E0F1018918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112914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A21D32C-2225-2B40-9992-071FB089A13A}"/>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D527EFDA-2934-4E9D-A021-171ABFDAA0EC}"/>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12/16/2022</a:t>
            </a:fld>
            <a:endParaRPr lang="en-US"/>
          </a:p>
        </p:txBody>
      </p:sp>
      <p:sp>
        <p:nvSpPr>
          <p:cNvPr id="9" name="Footer Placeholder 4">
            <a:extLst>
              <a:ext uri="{FF2B5EF4-FFF2-40B4-BE49-F238E27FC236}">
                <a16:creationId xmlns:a16="http://schemas.microsoft.com/office/drawing/2014/main" id="{DCDE2BFE-A1CD-4DC8-9ABD-547DDACD3E4E}"/>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FA05DC83-E96C-4133-BD18-D5887A191562}"/>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4328D980-0199-46E4-A838-07639B084E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Title and ContentHeader">
            <a:extLst>
              <a:ext uri="{FF2B5EF4-FFF2-40B4-BE49-F238E27FC236}">
                <a16:creationId xmlns:a16="http://schemas.microsoft.com/office/drawing/2014/main" id="{8CD7BE98-8B22-E4DF-4284-5464494474A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685078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266313-054A-4849-9A81-A69321C34EAE}"/>
              </a:ext>
            </a:extLst>
          </p:cNvPr>
          <p:cNvSpPr/>
          <p:nvPr userDrawn="1"/>
        </p:nvSpPr>
        <p:spPr>
          <a:xfrm rot="10800000">
            <a:off x="-88903" y="-6"/>
            <a:ext cx="12280897" cy="6273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accent6"/>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D527EFDA-2934-4E9D-A021-171ABFDAA0EC}"/>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12/16/2022</a:t>
            </a:fld>
            <a:endParaRPr lang="en-US"/>
          </a:p>
        </p:txBody>
      </p:sp>
      <p:sp>
        <p:nvSpPr>
          <p:cNvPr id="9" name="Footer Placeholder 4">
            <a:extLst>
              <a:ext uri="{FF2B5EF4-FFF2-40B4-BE49-F238E27FC236}">
                <a16:creationId xmlns:a16="http://schemas.microsoft.com/office/drawing/2014/main" id="{DCDE2BFE-A1CD-4DC8-9ABD-547DDACD3E4E}"/>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FA05DC83-E96C-4133-BD18-D5887A191562}"/>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4328D980-0199-46E4-A838-07639B084E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1_Title and ContentHeader">
            <a:extLst>
              <a:ext uri="{FF2B5EF4-FFF2-40B4-BE49-F238E27FC236}">
                <a16:creationId xmlns:a16="http://schemas.microsoft.com/office/drawing/2014/main" id="{63E0427C-5C71-83BB-6AB0-DE63979EE9B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93033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night, dark, computer&#10;&#10;Description automatically generated">
            <a:extLst>
              <a:ext uri="{FF2B5EF4-FFF2-40B4-BE49-F238E27FC236}">
                <a16:creationId xmlns:a16="http://schemas.microsoft.com/office/drawing/2014/main" id="{073C6F29-B9B8-494A-96B7-1757321840B6}"/>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l="-662" b="10064"/>
          <a:stretch/>
        </p:blipFill>
        <p:spPr>
          <a:xfrm>
            <a:off x="-130629" y="-1"/>
            <a:ext cx="12321431" cy="6858001"/>
          </a:xfrm>
          <a:prstGeom prst="rect">
            <a:avLst/>
          </a:prstGeom>
        </p:spPr>
      </p:pic>
      <p:sp>
        <p:nvSpPr>
          <p:cNvPr id="2" name="Title Placeholder 1"/>
          <p:cNvSpPr>
            <a:spLocks noGrp="1"/>
          </p:cNvSpPr>
          <p:nvPr>
            <p:ph type="title"/>
          </p:nvPr>
        </p:nvSpPr>
        <p:spPr>
          <a:xfrm>
            <a:off x="438150" y="124984"/>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BDE9AA3D-8D0D-4FE8-AB7E-FA2B4BCBABE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1552705434"/>
      </p:ext>
    </p:extLst>
  </p:cSld>
  <p:clrMap bg1="lt1" tx1="dk1" bg2="lt2" tx2="dk2" accent1="accent1" accent2="accent2" accent3="accent3" accent4="accent4" accent5="accent5" accent6="accent6" hlink="hlink" folHlink="folHlink"/>
  <p:sldLayoutIdLst>
    <p:sldLayoutId id="2147483667" r:id="rId1"/>
    <p:sldLayoutId id="2147483671" r:id="rId2"/>
    <p:sldLayoutId id="2147483675" r:id="rId3"/>
    <p:sldLayoutId id="2147483672" r:id="rId4"/>
    <p:sldLayoutId id="2147483649" r:id="rId5"/>
    <p:sldLayoutId id="2147483677" r:id="rId6"/>
    <p:sldLayoutId id="2147483668" r:id="rId7"/>
    <p:sldLayoutId id="2147483650" r:id="rId8"/>
    <p:sldLayoutId id="2147483662" r:id="rId9"/>
    <p:sldLayoutId id="2147483651" r:id="rId10"/>
    <p:sldLayoutId id="2147483652" r:id="rId11"/>
    <p:sldLayoutId id="2147483653" r:id="rId12"/>
    <p:sldLayoutId id="2147483654" r:id="rId13"/>
    <p:sldLayoutId id="2147483663" r:id="rId14"/>
    <p:sldLayoutId id="2147483674" r:id="rId15"/>
    <p:sldLayoutId id="2147483656" r:id="rId16"/>
    <p:sldLayoutId id="2147483657" r:id="rId17"/>
    <p:sldLayoutId id="2147483658" r:id="rId18"/>
    <p:sldLayoutId id="2147483659" r:id="rId19"/>
    <p:sldLayoutId id="2147483676" r:id="rId20"/>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14.xml"/><Relationship Id="rId16" Type="http://schemas.openxmlformats.org/officeDocument/2006/relationships/image" Target="../media/image25.png"/><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www.nsf.gov/pubs/2023/nsf23521/nsf23521.htm"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hyperlink" Target="https://beta.nsf.gov/events/cybertraining-scipe-program-webina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70666-C161-4D6A-9ABD-E1FB7089B7D1}"/>
              </a:ext>
            </a:extLst>
          </p:cNvPr>
          <p:cNvSpPr>
            <a:spLocks noGrp="1"/>
          </p:cNvSpPr>
          <p:nvPr>
            <p:ph type="ctrTitle"/>
          </p:nvPr>
        </p:nvSpPr>
        <p:spPr>
          <a:xfrm>
            <a:off x="295163" y="-59314"/>
            <a:ext cx="11398474" cy="2088561"/>
          </a:xfrm>
        </p:spPr>
        <p:txBody>
          <a:bodyPr>
            <a:normAutofit/>
          </a:bodyPr>
          <a:lstStyle/>
          <a:p>
            <a:r>
              <a:rPr lang="en-US" sz="4400" dirty="0"/>
              <a:t>CyberTraining and SCIPE Solicitation Webinar</a:t>
            </a:r>
          </a:p>
        </p:txBody>
      </p:sp>
      <p:sp>
        <p:nvSpPr>
          <p:cNvPr id="3" name="Subtitle 2">
            <a:extLst>
              <a:ext uri="{FF2B5EF4-FFF2-40B4-BE49-F238E27FC236}">
                <a16:creationId xmlns:a16="http://schemas.microsoft.com/office/drawing/2014/main" id="{D4B14966-7CCE-47C6-B7EC-91F8C5AF7914}"/>
              </a:ext>
            </a:extLst>
          </p:cNvPr>
          <p:cNvSpPr>
            <a:spLocks noGrp="1"/>
          </p:cNvSpPr>
          <p:nvPr>
            <p:ph type="subTitle" idx="1"/>
          </p:nvPr>
        </p:nvSpPr>
        <p:spPr>
          <a:xfrm>
            <a:off x="295163" y="2298175"/>
            <a:ext cx="9144000" cy="894843"/>
          </a:xfrm>
        </p:spPr>
        <p:txBody>
          <a:bodyPr>
            <a:normAutofit/>
          </a:bodyPr>
          <a:lstStyle/>
          <a:p>
            <a:r>
              <a:rPr lang="en-US" dirty="0"/>
              <a:t>Office of Advanced Cyberinfrastructure (OAC)</a:t>
            </a:r>
          </a:p>
          <a:p>
            <a:r>
              <a:rPr lang="en-US" dirty="0"/>
              <a:t>Dec 14, 2022</a:t>
            </a:r>
          </a:p>
        </p:txBody>
      </p:sp>
      <p:sp>
        <p:nvSpPr>
          <p:cNvPr id="5" name="flSlide1Footer">
            <a:extLst>
              <a:ext uri="{FF2B5EF4-FFF2-40B4-BE49-F238E27FC236}">
                <a16:creationId xmlns:a16="http://schemas.microsoft.com/office/drawing/2014/main" id="{C1F96527-0DEF-E8E1-6A10-2815E44CB233}"/>
              </a:ext>
              <a:ext uri="{C183D7F6-B498-43B3-948B-1728B52AA6E4}">
                <adec:decorative xmlns:adec="http://schemas.microsoft.com/office/drawing/2017/decorative" val="1"/>
              </a:ext>
            </a:extLst>
          </p:cNvPr>
          <p:cNvSpPr txBox="1"/>
          <p:nvPr/>
        </p:nvSpPr>
        <p:spPr>
          <a:xfrm>
            <a:off x="0" y="65379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
        <p:nvSpPr>
          <p:cNvPr id="6" name="hcSlide1Header">
            <a:extLst>
              <a:ext uri="{FF2B5EF4-FFF2-40B4-BE49-F238E27FC236}">
                <a16:creationId xmlns:a16="http://schemas.microsoft.com/office/drawing/2014/main" id="{20467BA4-47F3-12B5-7BCB-6ED8033D4B9C}"/>
              </a:ext>
              <a:ext uri="{C183D7F6-B498-43B3-948B-1728B52AA6E4}">
                <adec:decorative xmlns:adec="http://schemas.microsoft.com/office/drawing/2017/decorative" val="1"/>
              </a:ext>
            </a:extLst>
          </p:cNvPr>
          <p:cNvSpPr txBox="1"/>
          <p:nvPr/>
        </p:nvSpPr>
        <p:spPr>
          <a:xfrm>
            <a:off x="5994400" y="0"/>
            <a:ext cx="184731" cy="369332"/>
          </a:xfrm>
          <a:prstGeom prst="rect">
            <a:avLst/>
          </a:prstGeom>
          <a:noFill/>
        </p:spPr>
        <p:txBody>
          <a:bodyPr vert="horz" wrap="none" rtlCol="0">
            <a:spAutoFit/>
          </a:bodyPr>
          <a:lstStyle/>
          <a:p>
            <a:endParaRPr lang="en-US"/>
          </a:p>
        </p:txBody>
      </p:sp>
      <p:sp>
        <p:nvSpPr>
          <p:cNvPr id="7" name="TextBox 6">
            <a:extLst>
              <a:ext uri="{FF2B5EF4-FFF2-40B4-BE49-F238E27FC236}">
                <a16:creationId xmlns:a16="http://schemas.microsoft.com/office/drawing/2014/main" id="{9BDE58F7-4CCE-66A0-FB60-6E148EDBAF6D}"/>
              </a:ext>
            </a:extLst>
          </p:cNvPr>
          <p:cNvSpPr txBox="1"/>
          <p:nvPr/>
        </p:nvSpPr>
        <p:spPr>
          <a:xfrm>
            <a:off x="2930387" y="3066479"/>
            <a:ext cx="6331226" cy="1390573"/>
          </a:xfrm>
          <a:prstGeom prst="rect">
            <a:avLst/>
          </a:prstGeom>
          <a:noFill/>
        </p:spPr>
        <p:txBody>
          <a:bodyPr wrap="square" rtlCol="0">
            <a:spAutoFit/>
          </a:bodyPr>
          <a:lstStyle/>
          <a:p>
            <a:pPr algn="ctr">
              <a:lnSpc>
                <a:spcPct val="120000"/>
              </a:lnSpc>
            </a:pPr>
            <a:r>
              <a:rPr lang="en-US" sz="2400" dirty="0">
                <a:solidFill>
                  <a:srgbClr val="FFC000"/>
                </a:solidFill>
              </a:rPr>
              <a:t>Ashok Srinivasan, asriniva@nsf.gov</a:t>
            </a:r>
          </a:p>
          <a:p>
            <a:pPr algn="ctr">
              <a:lnSpc>
                <a:spcPct val="120000"/>
              </a:lnSpc>
            </a:pPr>
            <a:r>
              <a:rPr lang="en-US" sz="2400" dirty="0">
                <a:solidFill>
                  <a:srgbClr val="FFC000"/>
                </a:solidFill>
              </a:rPr>
              <a:t>Tom Gulbransen, tgulbran@nsf.gov</a:t>
            </a:r>
          </a:p>
          <a:p>
            <a:pPr algn="ctr">
              <a:lnSpc>
                <a:spcPct val="120000"/>
              </a:lnSpc>
            </a:pPr>
            <a:r>
              <a:rPr lang="en-US" sz="2400" dirty="0">
                <a:solidFill>
                  <a:srgbClr val="FFC000"/>
                </a:solidFill>
              </a:rPr>
              <a:t>Juan (Jenny) Li, jjli@nsf.gov</a:t>
            </a:r>
          </a:p>
        </p:txBody>
      </p:sp>
      <p:sp>
        <p:nvSpPr>
          <p:cNvPr id="8" name="Subtitle 2">
            <a:extLst>
              <a:ext uri="{FF2B5EF4-FFF2-40B4-BE49-F238E27FC236}">
                <a16:creationId xmlns:a16="http://schemas.microsoft.com/office/drawing/2014/main" id="{B8125061-8F05-4961-4443-EF2B15E8480D}"/>
              </a:ext>
            </a:extLst>
          </p:cNvPr>
          <p:cNvSpPr txBox="1">
            <a:spLocks/>
          </p:cNvSpPr>
          <p:nvPr/>
        </p:nvSpPr>
        <p:spPr>
          <a:xfrm>
            <a:off x="3585169" y="4770801"/>
            <a:ext cx="5187923" cy="592026"/>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3">
                    <a:lumMod val="20000"/>
                    <a:lumOff val="8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t>Solicitation deadline: 23 Feb 2023</a:t>
            </a:r>
          </a:p>
        </p:txBody>
      </p:sp>
      <p:sp>
        <p:nvSpPr>
          <p:cNvPr id="9" name="Rectangle 8">
            <a:extLst>
              <a:ext uri="{FF2B5EF4-FFF2-40B4-BE49-F238E27FC236}">
                <a16:creationId xmlns:a16="http://schemas.microsoft.com/office/drawing/2014/main" id="{F6C70FAF-4C19-936D-FA51-84C5EEE3872A}"/>
              </a:ext>
              <a:ext uri="{C183D7F6-B498-43B3-948B-1728B52AA6E4}">
                <adec:decorative xmlns:adec="http://schemas.microsoft.com/office/drawing/2017/decorative" val="1"/>
              </a:ext>
            </a:extLst>
          </p:cNvPr>
          <p:cNvSpPr/>
          <p:nvPr/>
        </p:nvSpPr>
        <p:spPr>
          <a:xfrm>
            <a:off x="2324401" y="5206246"/>
            <a:ext cx="7078016" cy="1022755"/>
          </a:xfrm>
          <a:prstGeom prst="rect">
            <a:avLst/>
          </a:prstGeom>
          <a:solidFill>
            <a:srgbClr val="00245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TextBox 9">
            <a:extLst>
              <a:ext uri="{FF2B5EF4-FFF2-40B4-BE49-F238E27FC236}">
                <a16:creationId xmlns:a16="http://schemas.microsoft.com/office/drawing/2014/main" id="{43C1DCE5-9BB2-4A81-4B55-4E2C8609AB38}"/>
              </a:ext>
            </a:extLst>
          </p:cNvPr>
          <p:cNvSpPr txBox="1"/>
          <p:nvPr/>
        </p:nvSpPr>
        <p:spPr>
          <a:xfrm>
            <a:off x="2324402" y="5380377"/>
            <a:ext cx="71147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rPr>
              <a:t>CyberTraining: </a:t>
            </a:r>
            <a:r>
              <a:rPr kumimoji="0" lang="en-US" sz="1800" b="1" i="1"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rPr>
              <a:t>www.nsf.gov/pubs/2023/nsf23520/nsf23520.htm</a:t>
            </a:r>
            <a:endParaRPr kumimoji="0" lang="en-US" sz="1800" b="0" i="0"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endParaRPr>
          </a:p>
        </p:txBody>
      </p:sp>
      <p:sp>
        <p:nvSpPr>
          <p:cNvPr id="11" name="TextBox 10">
            <a:extLst>
              <a:ext uri="{FF2B5EF4-FFF2-40B4-BE49-F238E27FC236}">
                <a16:creationId xmlns:a16="http://schemas.microsoft.com/office/drawing/2014/main" id="{B670F570-6457-AB5F-17C4-F02B7CE2C2CB}"/>
              </a:ext>
            </a:extLst>
          </p:cNvPr>
          <p:cNvSpPr txBox="1"/>
          <p:nvPr/>
        </p:nvSpPr>
        <p:spPr>
          <a:xfrm>
            <a:off x="2324401" y="5717623"/>
            <a:ext cx="71147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FFFF"/>
                </a:solidFill>
                <a:latin typeface="Open Sans" pitchFamily="2" charset="0"/>
                <a:ea typeface="Open Sans" pitchFamily="2" charset="0"/>
                <a:cs typeface="Open Sans" pitchFamily="2" charset="0"/>
              </a:rPr>
              <a:t>SCIP</a:t>
            </a:r>
            <a:r>
              <a:rPr kumimoji="0" lang="en-US" sz="1800" b="1"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rPr>
              <a:t>E: </a:t>
            </a:r>
            <a:r>
              <a:rPr kumimoji="0" lang="en-US" sz="1800" b="1" i="1"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rPr>
              <a:t>https://www.nsf.gov/pubs/2023/nsf23521/nsf23521.htm</a:t>
            </a:r>
            <a:endParaRPr kumimoji="0" lang="en-US" sz="1800" b="0" i="0"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F019666F-4BFD-4665-B531-3D2DF3537B16}"/>
              </a:ext>
            </a:extLst>
          </p:cNvPr>
          <p:cNvSpPr>
            <a:spLocks noGrp="1"/>
          </p:cNvSpPr>
          <p:nvPr>
            <p:ph type="sldNum" sz="quarter" idx="4"/>
          </p:nvPr>
        </p:nvSpPr>
        <p:spPr/>
        <p:txBody>
          <a:bodyPr/>
          <a:lstStyle/>
          <a:p>
            <a:fld id="{8F4BEAD3-91E3-4FFC-B7DC-935959D17485}" type="slidenum">
              <a:rPr lang="en-US" smtClean="0"/>
              <a:pPr/>
              <a:t>1</a:t>
            </a:fld>
            <a:endParaRPr lang="en-US"/>
          </a:p>
        </p:txBody>
      </p:sp>
    </p:spTree>
    <p:extLst>
      <p:ext uri="{BB962C8B-B14F-4D97-AF65-F5344CB8AC3E}">
        <p14:creationId xmlns:p14="http://schemas.microsoft.com/office/powerpoint/2010/main" val="456543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D02C8-57FB-2E49-A40C-014828641C33}"/>
              </a:ext>
            </a:extLst>
          </p:cNvPr>
          <p:cNvSpPr>
            <a:spLocks noGrp="1"/>
          </p:cNvSpPr>
          <p:nvPr>
            <p:ph type="ctrTitle"/>
          </p:nvPr>
        </p:nvSpPr>
        <p:spPr>
          <a:xfrm>
            <a:off x="761999" y="136525"/>
            <a:ext cx="10031897" cy="2195196"/>
          </a:xfrm>
        </p:spPr>
        <p:txBody>
          <a:bodyPr/>
          <a:lstStyle/>
          <a:p>
            <a:r>
              <a:rPr lang="en-US" dirty="0"/>
              <a:t>SCIPE</a:t>
            </a:r>
          </a:p>
        </p:txBody>
      </p:sp>
      <p:sp>
        <p:nvSpPr>
          <p:cNvPr id="3" name="Subtitle 2">
            <a:extLst>
              <a:ext uri="{FF2B5EF4-FFF2-40B4-BE49-F238E27FC236}">
                <a16:creationId xmlns:a16="http://schemas.microsoft.com/office/drawing/2014/main" id="{C3B755BF-E9FA-C148-A4FB-0897FD480132}"/>
              </a:ext>
            </a:extLst>
          </p:cNvPr>
          <p:cNvSpPr>
            <a:spLocks noGrp="1"/>
          </p:cNvSpPr>
          <p:nvPr>
            <p:ph type="subTitle" idx="1"/>
          </p:nvPr>
        </p:nvSpPr>
        <p:spPr>
          <a:xfrm>
            <a:off x="761998" y="2479040"/>
            <a:ext cx="9791702" cy="3622482"/>
          </a:xfrm>
        </p:spPr>
        <p:txBody>
          <a:bodyPr>
            <a:normAutofit/>
          </a:bodyPr>
          <a:lstStyle/>
          <a:p>
            <a:r>
              <a:rPr lang="en-US" sz="2400" b="1" dirty="0"/>
              <a:t>Motivations</a:t>
            </a:r>
          </a:p>
          <a:p>
            <a:pPr marL="342900" indent="-342900">
              <a:buFont typeface="Arial" panose="020B0604020202020204" pitchFamily="34" charset="0"/>
              <a:buChar char="•"/>
            </a:pPr>
            <a:r>
              <a:rPr lang="en-US" sz="2400" b="1" dirty="0">
                <a:solidFill>
                  <a:schemeClr val="bg1"/>
                </a:solidFill>
              </a:rPr>
              <a:t>Strengthening </a:t>
            </a:r>
            <a:r>
              <a:rPr lang="en-US" sz="2400" b="1" dirty="0">
                <a:solidFill>
                  <a:schemeClr val="bg1"/>
                </a:solidFill>
                <a:latin typeface="Arial" panose="020B0604020202020204" pitchFamily="34" charset="0"/>
                <a:cs typeface="Arial" panose="020B0604020202020204" pitchFamily="34" charset="0"/>
              </a:rPr>
              <a:t>≡ democratizing, connecting, recognizing</a:t>
            </a:r>
          </a:p>
          <a:p>
            <a:pPr marL="342900" indent="-342900">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CI</a:t>
            </a:r>
            <a:r>
              <a:rPr lang="en-US" sz="2400" b="1" dirty="0">
                <a:solidFill>
                  <a:schemeClr val="bg1"/>
                </a:solidFill>
              </a:rPr>
              <a:t> </a:t>
            </a:r>
            <a:r>
              <a:rPr lang="en-US" sz="2400" b="1" dirty="0">
                <a:solidFill>
                  <a:schemeClr val="bg1"/>
                </a:solidFill>
                <a:latin typeface="Arial" panose="020B0604020202020204" pitchFamily="34" charset="0"/>
                <a:cs typeface="Arial" panose="020B0604020202020204" pitchFamily="34" charset="0"/>
              </a:rPr>
              <a:t>≡ Systems, Software, Data, Services, Networking</a:t>
            </a:r>
          </a:p>
          <a:p>
            <a:pPr marL="342900" indent="-342900">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Developers, Users, Admins, Mentors, Computational Scientists</a:t>
            </a:r>
          </a:p>
          <a:p>
            <a:pPr marL="342900" indent="-342900">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Ecosystem of interdependencies &amp; interfaces</a:t>
            </a:r>
          </a:p>
          <a:p>
            <a:pPr marL="342900" indent="-342900">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Leveraging existing program investments</a:t>
            </a:r>
          </a:p>
          <a:p>
            <a:pPr marL="342900" indent="-342900">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Expanding institutional recognition of careers</a:t>
            </a:r>
            <a:endParaRPr lang="en-US" sz="2400" dirty="0">
              <a:solidFill>
                <a:schemeClr val="bg1"/>
              </a:solidFill>
            </a:endParaRPr>
          </a:p>
        </p:txBody>
      </p:sp>
    </p:spTree>
    <p:extLst>
      <p:ext uri="{BB962C8B-B14F-4D97-AF65-F5344CB8AC3E}">
        <p14:creationId xmlns:p14="http://schemas.microsoft.com/office/powerpoint/2010/main" val="2817856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73588-E07E-4A9E-88EE-DF87010E5ABF}"/>
              </a:ext>
            </a:extLst>
          </p:cNvPr>
          <p:cNvSpPr>
            <a:spLocks noGrp="1"/>
          </p:cNvSpPr>
          <p:nvPr>
            <p:ph type="title"/>
          </p:nvPr>
        </p:nvSpPr>
        <p:spPr/>
        <p:txBody>
          <a:bodyPr>
            <a:normAutofit/>
          </a:bodyPr>
          <a:lstStyle/>
          <a:p>
            <a:r>
              <a:rPr lang="en-US" sz="3600" dirty="0"/>
              <a:t>SCIPE Solicitation Goals</a:t>
            </a:r>
          </a:p>
        </p:txBody>
      </p:sp>
      <p:sp>
        <p:nvSpPr>
          <p:cNvPr id="13" name="Text Placeholder 2">
            <a:extLst>
              <a:ext uri="{FF2B5EF4-FFF2-40B4-BE49-F238E27FC236}">
                <a16:creationId xmlns:a16="http://schemas.microsoft.com/office/drawing/2014/main" id="{979953D5-41E0-4B41-847B-D3EB082F9C7B}"/>
              </a:ext>
            </a:extLst>
          </p:cNvPr>
          <p:cNvSpPr txBox="1">
            <a:spLocks/>
          </p:cNvSpPr>
          <p:nvPr/>
        </p:nvSpPr>
        <p:spPr>
          <a:xfrm>
            <a:off x="632797" y="1452828"/>
            <a:ext cx="11286676" cy="391782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800" lvl="0" indent="-228600" algn="l" defTabSz="914400" rtl="0" eaLnBrk="1" fontAlgn="auto" latinLnBrk="0" hangingPunct="1">
              <a:lnSpc>
                <a:spcPct val="90000"/>
              </a:lnSpc>
              <a:spcBef>
                <a:spcPts val="16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effectLst/>
                <a:uLnTx/>
                <a:uFillTx/>
                <a:latin typeface="Open Sans Light" pitchFamily="2" charset="0"/>
                <a:ea typeface="Open Sans Light" pitchFamily="2" charset="0"/>
                <a:cs typeface="Open Sans Light" pitchFamily="2" charset="0"/>
              </a:rPr>
              <a:t>Long-term </a:t>
            </a:r>
            <a:r>
              <a:rPr kumimoji="0" lang="en-US" sz="2400" i="0" u="none" strike="noStrike" kern="1200" cap="none" spc="0" normalizeH="0" baseline="0" noProof="0" dirty="0">
                <a:ln>
                  <a:noFill/>
                </a:ln>
                <a:effectLst/>
                <a:uLnTx/>
                <a:uFillTx/>
                <a:ea typeface="Open Sans Light" pitchFamily="2" charset="0"/>
                <a:cs typeface="Sanskrit Text" panose="020B0502040204020203" pitchFamily="18" charset="0"/>
              </a:rPr>
              <a:t>vision:</a:t>
            </a:r>
            <a:r>
              <a:rPr kumimoji="0" lang="en-US" sz="2000" b="1" i="0" u="none" strike="noStrike" kern="1200" cap="none" spc="0" normalizeH="0" baseline="0" noProof="0" dirty="0">
                <a:ln>
                  <a:noFill/>
                </a:ln>
                <a:effectLst/>
                <a:uLnTx/>
                <a:uFillTx/>
                <a:latin typeface="Sanskrit Text" panose="020B0502040204020203" pitchFamily="18" charset="0"/>
                <a:ea typeface="Open Sans Light" pitchFamily="2" charset="0"/>
                <a:cs typeface="Sanskrit Text" panose="020B0502040204020203" pitchFamily="18" charset="0"/>
              </a:rPr>
              <a:t> </a:t>
            </a:r>
            <a:r>
              <a:rPr kumimoji="0" lang="en-US" sz="2400" i="0" u="none" strike="noStrike" kern="1200" cap="none" spc="0" normalizeH="0" baseline="0" noProof="0" dirty="0">
                <a:ln>
                  <a:noFill/>
                </a:ln>
                <a:uLnTx/>
                <a:uFillTx/>
                <a:latin typeface="Open Sans Light" panose="020B0306030504020204" pitchFamily="34" charset="0"/>
                <a:ea typeface="Open Sans Light" panose="020B0306030504020204" pitchFamily="34" charset="0"/>
                <a:cs typeface="Open Sans Light" panose="020B0306030504020204" pitchFamily="34" charset="0"/>
              </a:rPr>
              <a:t>Research </a:t>
            </a:r>
            <a:r>
              <a:rPr lang="en-US" sz="2400" dirty="0">
                <a:effectLst/>
                <a:latin typeface="Open Sans Light" panose="020B0306030504020204" pitchFamily="34" charset="0"/>
                <a:ea typeface="Open Sans Light" panose="020B0306030504020204" pitchFamily="34" charset="0"/>
                <a:cs typeface="Open Sans Light" panose="020B0306030504020204" pitchFamily="34" charset="0"/>
              </a:rPr>
              <a:t>CI ecosystem with a scalable, agile, diverse, and sustainable network of CI Professionals that can ensure broad adoption of advanced CI resources and expert services, including platforms, tools, methods, software, data, and networks for research communities, to catalyze major research advances, and to enhance researchers' abilities to lead the development of new CI</a:t>
            </a:r>
            <a:endParaRPr kumimoji="0" lang="en-US" sz="2400" i="0" u="none" strike="noStrike" kern="1200" cap="none" spc="0" normalizeH="0" baseline="0" noProof="0" dirty="0">
              <a:ln>
                <a:noFill/>
              </a:ln>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R="2400" lvl="0">
              <a:spcBef>
                <a:spcPts val="1600"/>
              </a:spcBef>
              <a:defRPr/>
            </a:pPr>
            <a:r>
              <a:rPr kumimoji="0" lang="en-US" sz="2400" b="1" i="0" u="none" strike="noStrike" kern="1200" cap="none" spc="0" normalizeH="0" baseline="0" noProof="0" dirty="0">
                <a:ln>
                  <a:noFill/>
                </a:ln>
                <a:effectLst/>
                <a:uLnTx/>
                <a:uFillTx/>
                <a:latin typeface="Open Sans Light" pitchFamily="2" charset="0"/>
                <a:ea typeface="Open Sans Light" pitchFamily="2" charset="0"/>
                <a:cs typeface="Open Sans Light" pitchFamily="2" charset="0"/>
              </a:rPr>
              <a:t>Creation </a:t>
            </a:r>
            <a:r>
              <a:rPr kumimoji="0" lang="en-US" sz="2400" i="0" u="none" strike="noStrike" kern="1200" cap="none" spc="0" normalizeH="0" baseline="0" noProof="0" dirty="0">
                <a:ln>
                  <a:noFill/>
                </a:ln>
                <a:effectLst/>
                <a:uLnTx/>
                <a:uFillTx/>
                <a:latin typeface="Open Sans Light" pitchFamily="2" charset="0"/>
                <a:ea typeface="Open Sans Light" pitchFamily="2" charset="0"/>
                <a:cs typeface="Open Sans Light" pitchFamily="2" charset="0"/>
              </a:rPr>
              <a:t>of science-driven, researcher-facing CIP communities regionally or by disciplines which will collaborate with ACCESS Computational Science Support Network</a:t>
            </a:r>
            <a:endParaRPr kumimoji="0" lang="en-US" sz="2400" b="1" i="0" u="none" strike="noStrike" kern="1200" cap="none" spc="0" normalizeH="0" baseline="0" noProof="0" dirty="0">
              <a:ln>
                <a:noFill/>
              </a:ln>
              <a:effectLst/>
              <a:uLnTx/>
              <a:uFillTx/>
              <a:latin typeface="Open Sans Light" pitchFamily="2" charset="0"/>
              <a:ea typeface="Open Sans Light" pitchFamily="2" charset="0"/>
              <a:cs typeface="Open Sans Light" pitchFamily="2" charset="0"/>
            </a:endParaRPr>
          </a:p>
          <a:p>
            <a:pPr marR="2400" lvl="0">
              <a:spcBef>
                <a:spcPts val="1600"/>
              </a:spcBef>
              <a:defRPr/>
            </a:pPr>
            <a:r>
              <a:rPr kumimoji="0" lang="en-US" sz="2400" b="1" i="0" u="none" strike="noStrike" kern="1200" cap="none" spc="0" normalizeH="0" baseline="0" noProof="0" dirty="0">
                <a:ln>
                  <a:noFill/>
                </a:ln>
                <a:effectLst/>
                <a:uLnTx/>
                <a:uFillTx/>
                <a:latin typeface="Open Sans Light" pitchFamily="2" charset="0"/>
                <a:ea typeface="Open Sans Light" pitchFamily="2" charset="0"/>
                <a:cs typeface="Open Sans Light" pitchFamily="2" charset="0"/>
              </a:rPr>
              <a:t>Democratization </a:t>
            </a:r>
            <a:r>
              <a:rPr kumimoji="0" lang="en-US" sz="2400" b="0" i="0" u="none" strike="noStrike" kern="1200" cap="none" spc="0" normalizeH="0" baseline="0" noProof="0" dirty="0">
                <a:ln>
                  <a:noFill/>
                </a:ln>
                <a:effectLst/>
                <a:uLnTx/>
                <a:uFillTx/>
                <a:latin typeface="Open Sans Light" pitchFamily="2" charset="0"/>
                <a:ea typeface="Open Sans Light" pitchFamily="2" charset="0"/>
                <a:cs typeface="Open Sans Light" pitchFamily="2" charset="0"/>
              </a:rPr>
              <a:t>of involvement in the research CI profession</a:t>
            </a:r>
          </a:p>
          <a:p>
            <a:pPr marL="228600" marR="2400" lvl="0" indent="-228600" algn="l" defTabSz="914400" rtl="0" eaLnBrk="1" fontAlgn="auto" latinLnBrk="0" hangingPunct="1">
              <a:lnSpc>
                <a:spcPct val="90000"/>
              </a:lnSpc>
              <a:spcBef>
                <a:spcPts val="1600"/>
              </a:spcBef>
              <a:spcAft>
                <a:spcPts val="0"/>
              </a:spcAft>
              <a:buClrTx/>
              <a:buSzTx/>
              <a:buFont typeface="Arial" panose="020B0604020202020204" pitchFamily="34" charset="0"/>
              <a:buChar char="•"/>
              <a:tabLst/>
              <a:defRPr/>
            </a:pPr>
            <a:r>
              <a:rPr lang="en-US" sz="2400" b="1" dirty="0">
                <a:latin typeface="Open Sans Light" pitchFamily="2" charset="0"/>
                <a:ea typeface="Open Sans Light" pitchFamily="2" charset="0"/>
                <a:cs typeface="Open Sans Light" pitchFamily="2" charset="0"/>
              </a:rPr>
              <a:t>Institutional recognition </a:t>
            </a:r>
            <a:r>
              <a:rPr lang="en-US" sz="2400" dirty="0">
                <a:latin typeface="Open Sans Light" pitchFamily="2" charset="0"/>
                <a:ea typeface="Open Sans Light" pitchFamily="2" charset="0"/>
                <a:cs typeface="Open Sans Light" pitchFamily="2" charset="0"/>
              </a:rPr>
              <a:t>of</a:t>
            </a:r>
            <a:r>
              <a:rPr kumimoji="0" lang="en-US" sz="2400" i="0" u="none" strike="noStrike" kern="1200" cap="none" spc="0" normalizeH="0" baseline="0" noProof="0" dirty="0">
                <a:ln>
                  <a:noFill/>
                </a:ln>
                <a:effectLst/>
                <a:uLnTx/>
                <a:uFillTx/>
                <a:latin typeface="Open Sans Light" pitchFamily="2" charset="0"/>
                <a:ea typeface="Open Sans Light" pitchFamily="2" charset="0"/>
                <a:cs typeface="Open Sans Light" pitchFamily="2" charset="0"/>
              </a:rPr>
              <a:t> </a:t>
            </a:r>
            <a:r>
              <a:rPr lang="en-US" sz="2400" dirty="0">
                <a:latin typeface="Open Sans Light" pitchFamily="2" charset="0"/>
                <a:ea typeface="Open Sans Light" pitchFamily="2" charset="0"/>
                <a:cs typeface="Open Sans Light" pitchFamily="2" charset="0"/>
              </a:rPr>
              <a:t>c</a:t>
            </a:r>
            <a:r>
              <a:rPr kumimoji="0" lang="en-US" sz="2400" i="0" u="none" strike="noStrike" kern="1200" cap="none" spc="0" normalizeH="0" baseline="0" noProof="0" dirty="0" err="1">
                <a:ln>
                  <a:noFill/>
                </a:ln>
                <a:effectLst/>
                <a:uLnTx/>
                <a:uFillTx/>
                <a:latin typeface="Open Sans Light" pitchFamily="2" charset="0"/>
                <a:ea typeface="Open Sans Light" pitchFamily="2" charset="0"/>
                <a:cs typeface="Open Sans Light" pitchFamily="2" charset="0"/>
              </a:rPr>
              <a:t>areer</a:t>
            </a:r>
            <a:r>
              <a:rPr kumimoji="0" lang="en-US" sz="2400" i="0" u="none" strike="noStrike" kern="1200" cap="none" spc="0" normalizeH="0" baseline="0" noProof="0" dirty="0">
                <a:ln>
                  <a:noFill/>
                </a:ln>
                <a:effectLst/>
                <a:uLnTx/>
                <a:uFillTx/>
                <a:latin typeface="Open Sans Light" pitchFamily="2" charset="0"/>
                <a:ea typeface="Open Sans Light" pitchFamily="2" charset="0"/>
                <a:cs typeface="Open Sans Light" pitchFamily="2" charset="0"/>
              </a:rPr>
              <a:t> pathways that embed CI professionals more deeply into </a:t>
            </a:r>
            <a:r>
              <a:rPr kumimoji="0" lang="en-US" sz="2400" i="0" u="none" strike="noStrike" kern="1200" cap="none" spc="0" normalizeH="0" baseline="0" noProof="0" dirty="0" err="1">
                <a:ln>
                  <a:noFill/>
                </a:ln>
                <a:effectLst/>
                <a:uLnTx/>
                <a:uFillTx/>
                <a:latin typeface="Open Sans Light" pitchFamily="2" charset="0"/>
                <a:ea typeface="Open Sans Light" pitchFamily="2" charset="0"/>
                <a:cs typeface="Open Sans Light" pitchFamily="2" charset="0"/>
              </a:rPr>
              <a:t>th</a:t>
            </a:r>
            <a:r>
              <a:rPr lang="en-US" sz="2400" dirty="0">
                <a:latin typeface="Open Sans Light" pitchFamily="2" charset="0"/>
                <a:ea typeface="Open Sans Light" pitchFamily="2" charset="0"/>
                <a:cs typeface="Open Sans Light" pitchFamily="2" charset="0"/>
              </a:rPr>
              <a:t>e research enterprise</a:t>
            </a:r>
            <a:endParaRPr kumimoji="0" lang="en-US" sz="1800" i="0" u="none" strike="noStrike" kern="1200" cap="none" spc="0" normalizeH="0" baseline="0" noProof="0" dirty="0">
              <a:ln>
                <a:noFill/>
              </a:ln>
              <a:effectLst/>
              <a:uLnTx/>
              <a:uFillTx/>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1297415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73588-E07E-4A9E-88EE-DF87010E5ABF}"/>
              </a:ext>
            </a:extLst>
          </p:cNvPr>
          <p:cNvSpPr>
            <a:spLocks noGrp="1"/>
          </p:cNvSpPr>
          <p:nvPr>
            <p:ph type="title"/>
          </p:nvPr>
        </p:nvSpPr>
        <p:spPr/>
        <p:txBody>
          <a:bodyPr>
            <a:normAutofit/>
          </a:bodyPr>
          <a:lstStyle/>
          <a:p>
            <a:r>
              <a:rPr lang="en-US" sz="3600" dirty="0"/>
              <a:t>NSF-Wide Participation</a:t>
            </a:r>
          </a:p>
        </p:txBody>
      </p:sp>
      <p:graphicFrame>
        <p:nvGraphicFramePr>
          <p:cNvPr id="19" name="Table 13">
            <a:extLst>
              <a:ext uri="{FF2B5EF4-FFF2-40B4-BE49-F238E27FC236}">
                <a16:creationId xmlns:a16="http://schemas.microsoft.com/office/drawing/2014/main" id="{F5CEA54A-9F5A-450C-86EC-31B4C7B972B0}"/>
              </a:ext>
            </a:extLst>
          </p:cNvPr>
          <p:cNvGraphicFramePr>
            <a:graphicFrameLocks noGrp="1"/>
          </p:cNvGraphicFramePr>
          <p:nvPr/>
        </p:nvGraphicFramePr>
        <p:xfrm>
          <a:off x="493468" y="1127653"/>
          <a:ext cx="11205064" cy="3974246"/>
        </p:xfrm>
        <a:graphic>
          <a:graphicData uri="http://schemas.openxmlformats.org/drawingml/2006/table">
            <a:tbl>
              <a:tblPr firstRow="1" bandRow="1">
                <a:tableStyleId>{073A0DAA-6AF3-43AB-8588-CEC1D06C72B9}</a:tableStyleId>
              </a:tblPr>
              <a:tblGrid>
                <a:gridCol w="4409609">
                  <a:extLst>
                    <a:ext uri="{9D8B030D-6E8A-4147-A177-3AD203B41FA5}">
                      <a16:colId xmlns:a16="http://schemas.microsoft.com/office/drawing/2014/main" val="19388630"/>
                    </a:ext>
                  </a:extLst>
                </a:gridCol>
                <a:gridCol w="6795455">
                  <a:extLst>
                    <a:ext uri="{9D8B030D-6E8A-4147-A177-3AD203B41FA5}">
                      <a16:colId xmlns:a16="http://schemas.microsoft.com/office/drawing/2014/main" val="2072843114"/>
                    </a:ext>
                  </a:extLst>
                </a:gridCol>
              </a:tblGrid>
              <a:tr h="485062">
                <a:tc>
                  <a:txBody>
                    <a:bodyPr/>
                    <a:lstStyle/>
                    <a:p>
                      <a:pPr algn="l"/>
                      <a:r>
                        <a:rPr lang="en-US" b="0" dirty="0">
                          <a:solidFill>
                            <a:schemeClr val="bg1"/>
                          </a:solidFill>
                          <a:effectLst/>
                          <a:latin typeface="Open Sans Light" pitchFamily="2" charset="0"/>
                          <a:ea typeface="Open Sans Light" pitchFamily="2" charset="0"/>
                          <a:cs typeface="Open Sans Light" pitchFamily="2" charset="0"/>
                        </a:rPr>
                        <a:t>Directorate</a:t>
                      </a:r>
                    </a:p>
                  </a:txBody>
                  <a:tcPr marL="137160" marR="137160" marT="137160" marB="137160" anchor="ctr">
                    <a:solidFill>
                      <a:srgbClr val="00758D"/>
                    </a:solidFill>
                  </a:tcPr>
                </a:tc>
                <a:tc>
                  <a:txBody>
                    <a:bodyPr/>
                    <a:lstStyle/>
                    <a:p>
                      <a:pPr algn="l"/>
                      <a:r>
                        <a:rPr lang="en-US" b="0" dirty="0">
                          <a:solidFill>
                            <a:schemeClr val="bg1"/>
                          </a:solidFill>
                          <a:effectLst/>
                          <a:latin typeface="Open Sans Light" pitchFamily="2" charset="0"/>
                          <a:ea typeface="Open Sans Light" pitchFamily="2" charset="0"/>
                          <a:cs typeface="Open Sans Light" pitchFamily="2" charset="0"/>
                        </a:rPr>
                        <a:t>Divisions</a:t>
                      </a:r>
                    </a:p>
                  </a:txBody>
                  <a:tcPr marL="137160" marR="137160" marT="137160" marB="137160" anchor="ctr">
                    <a:solidFill>
                      <a:srgbClr val="00758D"/>
                    </a:solidFill>
                  </a:tcPr>
                </a:tc>
                <a:extLst>
                  <a:ext uri="{0D108BD9-81ED-4DB2-BD59-A6C34878D82A}">
                    <a16:rowId xmlns:a16="http://schemas.microsoft.com/office/drawing/2014/main" val="2772399693"/>
                  </a:ext>
                </a:extLst>
              </a:tr>
              <a:tr h="491799">
                <a:tc>
                  <a:txBody>
                    <a:bodyPr/>
                    <a:lstStyle/>
                    <a:p>
                      <a:r>
                        <a:rPr lang="en-US" sz="1800" b="0" i="0" kern="1200" dirty="0">
                          <a:solidFill>
                            <a:schemeClr val="dk1"/>
                          </a:solidFill>
                          <a:effectLst/>
                          <a:latin typeface="Open Sans Light" pitchFamily="2" charset="0"/>
                          <a:ea typeface="Open Sans Light" pitchFamily="2" charset="0"/>
                          <a:cs typeface="Open Sans Light" pitchFamily="2" charset="0"/>
                        </a:rPr>
                        <a:t>CISE</a:t>
                      </a:r>
                      <a:endParaRPr lang="en-US" dirty="0">
                        <a:solidFill>
                          <a:schemeClr val="tx1"/>
                        </a:solidFill>
                        <a:latin typeface="Open Sans Light" pitchFamily="2" charset="0"/>
                        <a:ea typeface="Open Sans Light" pitchFamily="2" charset="0"/>
                        <a:cs typeface="Open Sans Light" pitchFamily="2" charset="0"/>
                      </a:endParaRPr>
                    </a:p>
                  </a:txBody>
                  <a:tcPr marT="91440" marB="91440">
                    <a:solidFill>
                      <a:srgbClr val="FBF7EE"/>
                    </a:solidFill>
                  </a:tcPr>
                </a:tc>
                <a:tc>
                  <a:txBody>
                    <a:bodyPr/>
                    <a:lstStyle/>
                    <a:p>
                      <a:r>
                        <a:rPr lang="en-US" sz="1800" b="1" i="0" kern="1200" dirty="0">
                          <a:solidFill>
                            <a:schemeClr val="tx1"/>
                          </a:solidFill>
                          <a:effectLst/>
                          <a:latin typeface="Open Sans Light" pitchFamily="2" charset="0"/>
                          <a:ea typeface="Open Sans Light" pitchFamily="2" charset="0"/>
                          <a:cs typeface="Open Sans Light" pitchFamily="2" charset="0"/>
                        </a:rPr>
                        <a:t>OAC (lead)</a:t>
                      </a:r>
                      <a:r>
                        <a:rPr lang="en-US" sz="1800" b="0" i="0" kern="1200" dirty="0">
                          <a:solidFill>
                            <a:schemeClr val="tx1"/>
                          </a:solidFill>
                          <a:effectLst/>
                          <a:latin typeface="Open Sans Light" pitchFamily="2" charset="0"/>
                          <a:ea typeface="Open Sans Light" pitchFamily="2" charset="0"/>
                          <a:cs typeface="Open Sans Light" pitchFamily="2" charset="0"/>
                        </a:rPr>
                        <a:t>, CCF, CNS, IIS</a:t>
                      </a:r>
                      <a:endParaRPr lang="en-US" dirty="0">
                        <a:solidFill>
                          <a:schemeClr val="tx1"/>
                        </a:solidFill>
                        <a:latin typeface="Open Sans Light" pitchFamily="2" charset="0"/>
                        <a:ea typeface="Open Sans Light" pitchFamily="2" charset="0"/>
                        <a:cs typeface="Open Sans Light" pitchFamily="2" charset="0"/>
                      </a:endParaRPr>
                    </a:p>
                  </a:txBody>
                  <a:tcPr marT="91440" marB="91440">
                    <a:solidFill>
                      <a:srgbClr val="FBF7EE"/>
                    </a:solidFill>
                  </a:tcPr>
                </a:tc>
                <a:extLst>
                  <a:ext uri="{0D108BD9-81ED-4DB2-BD59-A6C34878D82A}">
                    <a16:rowId xmlns:a16="http://schemas.microsoft.com/office/drawing/2014/main" val="319658004"/>
                  </a:ext>
                </a:extLst>
              </a:tr>
              <a:tr h="491799">
                <a:tc>
                  <a:txBody>
                    <a:bodyPr/>
                    <a:lstStyle/>
                    <a:p>
                      <a:r>
                        <a:rPr lang="en-US" sz="1800" b="0" i="0" kern="1200" dirty="0">
                          <a:solidFill>
                            <a:schemeClr val="dk1"/>
                          </a:solidFill>
                          <a:effectLst/>
                          <a:latin typeface="Open Sans Light" pitchFamily="2" charset="0"/>
                          <a:ea typeface="Open Sans Light" pitchFamily="2" charset="0"/>
                          <a:cs typeface="Open Sans Light" pitchFamily="2" charset="0"/>
                        </a:rPr>
                        <a:t>ENG</a:t>
                      </a:r>
                      <a:endParaRPr lang="en-US" dirty="0">
                        <a:solidFill>
                          <a:schemeClr val="tx1"/>
                        </a:solidFill>
                        <a:latin typeface="Open Sans Light" pitchFamily="2" charset="0"/>
                        <a:ea typeface="Open Sans Light" pitchFamily="2" charset="0"/>
                        <a:cs typeface="Open Sans Light" pitchFamily="2" charset="0"/>
                      </a:endParaRPr>
                    </a:p>
                  </a:txBody>
                  <a:tcPr marT="91440" marB="91440">
                    <a:solidFill>
                      <a:srgbClr val="EDE1BA"/>
                    </a:solidFill>
                  </a:tcPr>
                </a:tc>
                <a:tc>
                  <a:txBody>
                    <a:bodyPr/>
                    <a:lstStyle/>
                    <a:p>
                      <a:r>
                        <a:rPr lang="en-US" sz="1800" b="0" i="0" kern="1200" dirty="0">
                          <a:solidFill>
                            <a:schemeClr val="tx1"/>
                          </a:solidFill>
                          <a:effectLst/>
                          <a:latin typeface="Open Sans Light" pitchFamily="2" charset="0"/>
                          <a:ea typeface="Open Sans Light" pitchFamily="2" charset="0"/>
                          <a:cs typeface="Open Sans Light" pitchFamily="2" charset="0"/>
                        </a:rPr>
                        <a:t>CMMI, CBET</a:t>
                      </a:r>
                      <a:endParaRPr lang="en-US" dirty="0">
                        <a:solidFill>
                          <a:schemeClr val="tx1"/>
                        </a:solidFill>
                        <a:latin typeface="Open Sans Light" pitchFamily="2" charset="0"/>
                        <a:ea typeface="Open Sans Light" pitchFamily="2" charset="0"/>
                        <a:cs typeface="Open Sans Light" pitchFamily="2" charset="0"/>
                      </a:endParaRPr>
                    </a:p>
                  </a:txBody>
                  <a:tcPr marT="91440" marB="91440">
                    <a:solidFill>
                      <a:srgbClr val="EDE1BA"/>
                    </a:solidFill>
                  </a:tcPr>
                </a:tc>
                <a:extLst>
                  <a:ext uri="{0D108BD9-81ED-4DB2-BD59-A6C34878D82A}">
                    <a16:rowId xmlns:a16="http://schemas.microsoft.com/office/drawing/2014/main" val="2665961169"/>
                  </a:ext>
                </a:extLst>
              </a:tr>
              <a:tr h="491799">
                <a:tc>
                  <a:txBody>
                    <a:bodyPr/>
                    <a:lstStyle/>
                    <a:p>
                      <a:r>
                        <a:rPr lang="en-US" sz="1800" b="0" i="0" kern="1200" dirty="0">
                          <a:solidFill>
                            <a:schemeClr val="dk1"/>
                          </a:solidFill>
                          <a:effectLst/>
                          <a:latin typeface="Open Sans Light" pitchFamily="2" charset="0"/>
                          <a:ea typeface="Open Sans Light" pitchFamily="2" charset="0"/>
                          <a:cs typeface="Open Sans Light" pitchFamily="2" charset="0"/>
                        </a:rPr>
                        <a:t>GEO</a:t>
                      </a:r>
                      <a:endParaRPr lang="en-US" dirty="0">
                        <a:solidFill>
                          <a:schemeClr val="tx1"/>
                        </a:solidFill>
                        <a:latin typeface="Open Sans Light" pitchFamily="2" charset="0"/>
                        <a:ea typeface="Open Sans Light" pitchFamily="2" charset="0"/>
                        <a:cs typeface="Open Sans Light" pitchFamily="2" charset="0"/>
                      </a:endParaRPr>
                    </a:p>
                  </a:txBody>
                  <a:tcPr marT="91440" marB="91440">
                    <a:solidFill>
                      <a:srgbClr val="FBF7EE"/>
                    </a:solidFill>
                  </a:tcPr>
                </a:tc>
                <a:tc>
                  <a:txBody>
                    <a:bodyPr/>
                    <a:lstStyle/>
                    <a:p>
                      <a:r>
                        <a:rPr lang="en-US" sz="1800" b="0" i="0" kern="1200" dirty="0">
                          <a:solidFill>
                            <a:schemeClr val="dk1"/>
                          </a:solidFill>
                          <a:effectLst/>
                          <a:latin typeface="Open Sans Light" pitchFamily="2" charset="0"/>
                          <a:ea typeface="Open Sans Light" pitchFamily="2" charset="0"/>
                          <a:cs typeface="Open Sans Light" pitchFamily="2" charset="0"/>
                        </a:rPr>
                        <a:t>AGS, EAR, OCE, OPP</a:t>
                      </a:r>
                      <a:endParaRPr lang="en-US" dirty="0">
                        <a:solidFill>
                          <a:schemeClr val="tx1"/>
                        </a:solidFill>
                        <a:latin typeface="Open Sans Light" pitchFamily="2" charset="0"/>
                        <a:ea typeface="Open Sans Light" pitchFamily="2" charset="0"/>
                        <a:cs typeface="Open Sans Light" pitchFamily="2" charset="0"/>
                      </a:endParaRPr>
                    </a:p>
                  </a:txBody>
                  <a:tcPr marT="91440" marB="91440">
                    <a:solidFill>
                      <a:srgbClr val="FBF7EE"/>
                    </a:solidFill>
                  </a:tcPr>
                </a:tc>
                <a:extLst>
                  <a:ext uri="{0D108BD9-81ED-4DB2-BD59-A6C34878D82A}">
                    <a16:rowId xmlns:a16="http://schemas.microsoft.com/office/drawing/2014/main" val="1631009378"/>
                  </a:ext>
                </a:extLst>
              </a:tr>
              <a:tr h="491799">
                <a:tc>
                  <a:txBody>
                    <a:bodyPr/>
                    <a:lstStyle/>
                    <a:p>
                      <a:r>
                        <a:rPr lang="en-US" sz="1800" b="0" i="0" kern="1200" dirty="0">
                          <a:solidFill>
                            <a:schemeClr val="dk1"/>
                          </a:solidFill>
                          <a:effectLst/>
                          <a:latin typeface="Open Sans Light" pitchFamily="2" charset="0"/>
                          <a:ea typeface="Open Sans Light" pitchFamily="2" charset="0"/>
                          <a:cs typeface="Open Sans Light" pitchFamily="2" charset="0"/>
                        </a:rPr>
                        <a:t>EDU</a:t>
                      </a:r>
                      <a:endParaRPr lang="en-US" dirty="0">
                        <a:solidFill>
                          <a:schemeClr val="tx1"/>
                        </a:solidFill>
                        <a:latin typeface="Open Sans Light" pitchFamily="2" charset="0"/>
                        <a:ea typeface="Open Sans Light" pitchFamily="2" charset="0"/>
                        <a:cs typeface="Open Sans Light" pitchFamily="2" charset="0"/>
                      </a:endParaRPr>
                    </a:p>
                  </a:txBody>
                  <a:tcPr marT="91440" marB="91440">
                    <a:solidFill>
                      <a:srgbClr val="EDE1BA"/>
                    </a:solidFill>
                  </a:tcPr>
                </a:tc>
                <a:tc>
                  <a:txBody>
                    <a:bodyPr/>
                    <a:lstStyle/>
                    <a:p>
                      <a:r>
                        <a:rPr lang="en-US" sz="1800" b="0" i="0" kern="1200" dirty="0">
                          <a:solidFill>
                            <a:schemeClr val="dk1"/>
                          </a:solidFill>
                          <a:effectLst/>
                          <a:latin typeface="Open Sans Light" pitchFamily="2" charset="0"/>
                          <a:ea typeface="Open Sans Light" pitchFamily="2" charset="0"/>
                          <a:cs typeface="Open Sans Light" pitchFamily="2" charset="0"/>
                        </a:rPr>
                        <a:t>DGE</a:t>
                      </a:r>
                      <a:endParaRPr lang="en-US" dirty="0">
                        <a:solidFill>
                          <a:schemeClr val="tx1"/>
                        </a:solidFill>
                        <a:latin typeface="Open Sans Light" pitchFamily="2" charset="0"/>
                        <a:ea typeface="Open Sans Light" pitchFamily="2" charset="0"/>
                        <a:cs typeface="Open Sans Light" pitchFamily="2" charset="0"/>
                      </a:endParaRPr>
                    </a:p>
                  </a:txBody>
                  <a:tcPr marT="91440" marB="91440">
                    <a:solidFill>
                      <a:srgbClr val="EDE1BA"/>
                    </a:solidFill>
                  </a:tcPr>
                </a:tc>
                <a:extLst>
                  <a:ext uri="{0D108BD9-81ED-4DB2-BD59-A6C34878D82A}">
                    <a16:rowId xmlns:a16="http://schemas.microsoft.com/office/drawing/2014/main" val="1383209240"/>
                  </a:ext>
                </a:extLst>
              </a:tr>
              <a:tr h="491799">
                <a:tc>
                  <a:txBody>
                    <a:bodyPr/>
                    <a:lstStyle/>
                    <a:p>
                      <a:r>
                        <a:rPr lang="en-US" sz="1800" b="0" i="0" kern="1200" dirty="0">
                          <a:solidFill>
                            <a:schemeClr val="dk1"/>
                          </a:solidFill>
                          <a:effectLst/>
                          <a:latin typeface="Open Sans Light" pitchFamily="2" charset="0"/>
                          <a:ea typeface="Open Sans Light" pitchFamily="2" charset="0"/>
                          <a:cs typeface="Open Sans Light" pitchFamily="2" charset="0"/>
                        </a:rPr>
                        <a:t>MPS</a:t>
                      </a:r>
                      <a:endParaRPr lang="en-US" dirty="0">
                        <a:solidFill>
                          <a:schemeClr val="tx1"/>
                        </a:solidFill>
                        <a:latin typeface="Open Sans Light" pitchFamily="2" charset="0"/>
                        <a:ea typeface="Open Sans Light" pitchFamily="2" charset="0"/>
                        <a:cs typeface="Open Sans Light" pitchFamily="2" charset="0"/>
                      </a:endParaRPr>
                    </a:p>
                  </a:txBody>
                  <a:tcPr marT="91440" marB="91440">
                    <a:solidFill>
                      <a:srgbClr val="FBF7EE"/>
                    </a:solidFill>
                  </a:tcPr>
                </a:tc>
                <a:tc>
                  <a:txBody>
                    <a:bodyPr/>
                    <a:lstStyle/>
                    <a:p>
                      <a:r>
                        <a:rPr lang="en-US" sz="1800" b="0" i="0" kern="1200" dirty="0">
                          <a:solidFill>
                            <a:schemeClr val="dk1"/>
                          </a:solidFill>
                          <a:effectLst/>
                          <a:latin typeface="Open Sans Light" pitchFamily="2" charset="0"/>
                          <a:ea typeface="Open Sans Light" pitchFamily="2" charset="0"/>
                          <a:cs typeface="Open Sans Light" pitchFamily="2" charset="0"/>
                        </a:rPr>
                        <a:t>AST, CHE, DMR, PHY</a:t>
                      </a:r>
                      <a:endParaRPr lang="en-US" dirty="0">
                        <a:solidFill>
                          <a:schemeClr val="tx1"/>
                        </a:solidFill>
                        <a:latin typeface="Open Sans Light" pitchFamily="2" charset="0"/>
                        <a:ea typeface="Open Sans Light" pitchFamily="2" charset="0"/>
                        <a:cs typeface="Open Sans Light" pitchFamily="2" charset="0"/>
                      </a:endParaRPr>
                    </a:p>
                  </a:txBody>
                  <a:tcPr marT="91440" marB="91440">
                    <a:solidFill>
                      <a:srgbClr val="FBF7EE"/>
                    </a:solidFill>
                  </a:tcPr>
                </a:tc>
                <a:extLst>
                  <a:ext uri="{0D108BD9-81ED-4DB2-BD59-A6C34878D82A}">
                    <a16:rowId xmlns:a16="http://schemas.microsoft.com/office/drawing/2014/main" val="2645736819"/>
                  </a:ext>
                </a:extLst>
              </a:tr>
              <a:tr h="474812">
                <a:tc>
                  <a:txBody>
                    <a:bodyPr/>
                    <a:lstStyle/>
                    <a:p>
                      <a:r>
                        <a:rPr lang="en-US" dirty="0">
                          <a:solidFill>
                            <a:schemeClr val="tx1"/>
                          </a:solidFill>
                          <a:latin typeface="Open Sans Light" pitchFamily="2" charset="0"/>
                          <a:ea typeface="Open Sans Light" pitchFamily="2" charset="0"/>
                          <a:cs typeface="Open Sans Light" pitchFamily="2" charset="0"/>
                        </a:rPr>
                        <a:t>SBE</a:t>
                      </a:r>
                    </a:p>
                  </a:txBody>
                  <a:tcPr marT="91440" marB="91440">
                    <a:solidFill>
                      <a:srgbClr val="EDE1BA"/>
                    </a:solidFill>
                  </a:tcPr>
                </a:tc>
                <a:tc>
                  <a:txBody>
                    <a:bodyPr/>
                    <a:lstStyle/>
                    <a:p>
                      <a:r>
                        <a:rPr lang="en-US" dirty="0">
                          <a:solidFill>
                            <a:schemeClr val="tx1"/>
                          </a:solidFill>
                          <a:latin typeface="Open Sans Light" pitchFamily="2" charset="0"/>
                          <a:ea typeface="Open Sans Light" pitchFamily="2" charset="0"/>
                          <a:cs typeface="Open Sans Light" pitchFamily="2" charset="0"/>
                        </a:rPr>
                        <a:t>SES</a:t>
                      </a:r>
                    </a:p>
                  </a:txBody>
                  <a:tcPr marT="91440" marB="91440">
                    <a:solidFill>
                      <a:srgbClr val="EDE1BA"/>
                    </a:solidFill>
                  </a:tcPr>
                </a:tc>
                <a:extLst>
                  <a:ext uri="{0D108BD9-81ED-4DB2-BD59-A6C34878D82A}">
                    <a16:rowId xmlns:a16="http://schemas.microsoft.com/office/drawing/2014/main" val="3897473772"/>
                  </a:ext>
                </a:extLst>
              </a:tr>
              <a:tr h="491799">
                <a:tc>
                  <a:txBody>
                    <a:bodyPr/>
                    <a:lstStyle/>
                    <a:p>
                      <a:r>
                        <a:rPr lang="en-US" dirty="0">
                          <a:solidFill>
                            <a:schemeClr val="tx1"/>
                          </a:solidFill>
                          <a:latin typeface="Open Sans Light" pitchFamily="2" charset="0"/>
                          <a:ea typeface="Open Sans Light" pitchFamily="2" charset="0"/>
                          <a:cs typeface="Open Sans Light" pitchFamily="2" charset="0"/>
                        </a:rPr>
                        <a:t>TIP</a:t>
                      </a:r>
                    </a:p>
                  </a:txBody>
                  <a:tcPr marT="91440" marB="91440">
                    <a:solidFill>
                      <a:schemeClr val="accent1">
                        <a:lumMod val="20000"/>
                        <a:lumOff val="80000"/>
                      </a:schemeClr>
                    </a:solidFill>
                  </a:tcPr>
                </a:tc>
                <a:tc>
                  <a:txBody>
                    <a:bodyPr/>
                    <a:lstStyle/>
                    <a:p>
                      <a:r>
                        <a:rPr lang="en-US" dirty="0">
                          <a:solidFill>
                            <a:schemeClr val="tx1"/>
                          </a:solidFill>
                          <a:latin typeface="Open Sans Light" pitchFamily="2" charset="0"/>
                          <a:ea typeface="Open Sans Light" pitchFamily="2" charset="0"/>
                          <a:cs typeface="Open Sans Light" pitchFamily="2" charset="0"/>
                        </a:rPr>
                        <a:t>RIE, PFI</a:t>
                      </a:r>
                    </a:p>
                  </a:txBody>
                  <a:tcPr marT="91440" marB="91440">
                    <a:solidFill>
                      <a:schemeClr val="accent1">
                        <a:lumMod val="20000"/>
                        <a:lumOff val="80000"/>
                      </a:schemeClr>
                    </a:solidFill>
                  </a:tcPr>
                </a:tc>
                <a:extLst>
                  <a:ext uri="{0D108BD9-81ED-4DB2-BD59-A6C34878D82A}">
                    <a16:rowId xmlns:a16="http://schemas.microsoft.com/office/drawing/2014/main" val="3432640733"/>
                  </a:ext>
                </a:extLst>
              </a:tr>
            </a:tbl>
          </a:graphicData>
        </a:graphic>
      </p:graphicFrame>
      <p:sp>
        <p:nvSpPr>
          <p:cNvPr id="3" name="Rectangle 2">
            <a:extLst>
              <a:ext uri="{FF2B5EF4-FFF2-40B4-BE49-F238E27FC236}">
                <a16:creationId xmlns:a16="http://schemas.microsoft.com/office/drawing/2014/main" id="{66E0DA5E-7141-5731-4AA3-134CC9EACCB1}"/>
              </a:ext>
              <a:ext uri="{C183D7F6-B498-43B3-948B-1728B52AA6E4}">
                <adec:decorative xmlns:adec="http://schemas.microsoft.com/office/drawing/2017/decorative" val="1"/>
              </a:ext>
            </a:extLst>
          </p:cNvPr>
          <p:cNvSpPr/>
          <p:nvPr/>
        </p:nvSpPr>
        <p:spPr>
          <a:xfrm>
            <a:off x="493468" y="5264972"/>
            <a:ext cx="11205064" cy="546654"/>
          </a:xfrm>
          <a:prstGeom prst="rect">
            <a:avLst/>
          </a:prstGeom>
          <a:solidFill>
            <a:srgbClr val="00245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 name="TextBox 4">
            <a:extLst>
              <a:ext uri="{FF2B5EF4-FFF2-40B4-BE49-F238E27FC236}">
                <a16:creationId xmlns:a16="http://schemas.microsoft.com/office/drawing/2014/main" id="{20BAA32E-3AC7-318A-E1F4-C89402133359}"/>
              </a:ext>
            </a:extLst>
          </p:cNvPr>
          <p:cNvSpPr txBox="1"/>
          <p:nvPr/>
        </p:nvSpPr>
        <p:spPr>
          <a:xfrm>
            <a:off x="2234949" y="5361015"/>
            <a:ext cx="71147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FFFF"/>
                </a:solidFill>
                <a:latin typeface="Open Sans" pitchFamily="2" charset="0"/>
                <a:ea typeface="Open Sans" pitchFamily="2" charset="0"/>
                <a:cs typeface="Open Sans" pitchFamily="2" charset="0"/>
              </a:rPr>
              <a:t>OAC contacts: </a:t>
            </a:r>
            <a:r>
              <a:rPr lang="en-US" dirty="0">
                <a:solidFill>
                  <a:srgbClr val="FFFFFF"/>
                </a:solidFill>
                <a:latin typeface="Open Sans" pitchFamily="2" charset="0"/>
                <a:ea typeface="Open Sans" pitchFamily="2" charset="0"/>
                <a:cs typeface="Open Sans" pitchFamily="2" charset="0"/>
              </a:rPr>
              <a:t>Tom Gulbransen</a:t>
            </a:r>
            <a:endParaRPr kumimoji="0" lang="en-US" sz="1800" i="0"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4157972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BDAF1C0-2113-42D5-9E29-025A5D5A7445}"/>
              </a:ext>
            </a:extLst>
          </p:cNvPr>
          <p:cNvSpPr>
            <a:spLocks noGrp="1"/>
          </p:cNvSpPr>
          <p:nvPr>
            <p:ph type="title"/>
          </p:nvPr>
        </p:nvSpPr>
        <p:spPr/>
        <p:txBody>
          <a:bodyPr/>
          <a:lstStyle/>
          <a:p>
            <a:r>
              <a:rPr lang="en-US" dirty="0"/>
              <a:t>SCIPE Program Context</a:t>
            </a:r>
          </a:p>
        </p:txBody>
      </p:sp>
      <p:sp>
        <p:nvSpPr>
          <p:cNvPr id="4" name="Text Placeholder 3">
            <a:extLst>
              <a:ext uri="{FF2B5EF4-FFF2-40B4-BE49-F238E27FC236}">
                <a16:creationId xmlns:a16="http://schemas.microsoft.com/office/drawing/2014/main" id="{C9A38310-39F5-484A-A072-4C8EC5859A48}"/>
              </a:ext>
            </a:extLst>
          </p:cNvPr>
          <p:cNvSpPr>
            <a:spLocks noGrp="1"/>
          </p:cNvSpPr>
          <p:nvPr>
            <p:ph type="body" sz="quarter" idx="17"/>
          </p:nvPr>
        </p:nvSpPr>
        <p:spPr>
          <a:xfrm>
            <a:off x="1174206" y="2156695"/>
            <a:ext cx="2497183" cy="216618"/>
          </a:xfrm>
        </p:spPr>
        <p:txBody>
          <a:bodyPr/>
          <a:lstStyle/>
          <a:p>
            <a:pPr algn="ctr"/>
            <a:r>
              <a:rPr lang="en-US" dirty="0"/>
              <a:t>FUNDING</a:t>
            </a:r>
          </a:p>
        </p:txBody>
      </p:sp>
      <p:sp>
        <p:nvSpPr>
          <p:cNvPr id="3" name="Text Placeholder 2">
            <a:extLst>
              <a:ext uri="{FF2B5EF4-FFF2-40B4-BE49-F238E27FC236}">
                <a16:creationId xmlns:a16="http://schemas.microsoft.com/office/drawing/2014/main" id="{6C8DE3B7-16F3-4D11-8F14-C5143C559D9C}"/>
              </a:ext>
            </a:extLst>
          </p:cNvPr>
          <p:cNvSpPr>
            <a:spLocks noGrp="1"/>
          </p:cNvSpPr>
          <p:nvPr>
            <p:ph type="body" sz="quarter" idx="16"/>
          </p:nvPr>
        </p:nvSpPr>
        <p:spPr>
          <a:xfrm>
            <a:off x="952501" y="2514840"/>
            <a:ext cx="2838450" cy="2706860"/>
          </a:xfrm>
        </p:spPr>
        <p:txBody>
          <a:bodyPr/>
          <a:lstStyle/>
          <a:p>
            <a:pPr marL="285750" indent="-285750" algn="l">
              <a:buFont typeface="Arial" panose="020B0604020202020204" pitchFamily="34" charset="0"/>
              <a:buChar char="•"/>
            </a:pPr>
            <a:r>
              <a:rPr lang="en-US" dirty="0"/>
              <a:t>Approximately $15M for up to 4 awards</a:t>
            </a:r>
          </a:p>
          <a:p>
            <a:pPr marL="285750" indent="-285750" algn="l">
              <a:buFont typeface="Arial" panose="020B0604020202020204" pitchFamily="34" charset="0"/>
              <a:buChar char="•"/>
            </a:pPr>
            <a:r>
              <a:rPr lang="en-US" dirty="0"/>
              <a:t>Support for research CI professionals’ services</a:t>
            </a:r>
          </a:p>
          <a:p>
            <a:pPr marL="285750" indent="-285750" algn="l">
              <a:buFont typeface="Arial" panose="020B0604020202020204" pitchFamily="34" charset="0"/>
              <a:buChar char="•"/>
            </a:pPr>
            <a:r>
              <a:rPr lang="en-US" dirty="0"/>
              <a:t>Up to 4 FTEs per year for up to 5 years</a:t>
            </a:r>
          </a:p>
          <a:p>
            <a:pPr marL="285750" indent="-285750" algn="l">
              <a:buFont typeface="Arial" panose="020B0604020202020204" pitchFamily="34" charset="0"/>
              <a:buChar char="•"/>
            </a:pPr>
            <a:r>
              <a:rPr lang="en-US" dirty="0"/>
              <a:t>NSF directorates co-funding based on relevance: CISE, ENG, GEO, MPS, EHR, SBE, TIP</a:t>
            </a:r>
          </a:p>
          <a:p>
            <a:pPr marL="285750" indent="-285750" algn="l">
              <a:buFont typeface="Arial" panose="020B0604020202020204" pitchFamily="34" charset="0"/>
              <a:buChar char="•"/>
            </a:pPr>
            <a:r>
              <a:rPr lang="en-US" dirty="0"/>
              <a:t>Longer term plans requested for sustaining CI professionals</a:t>
            </a:r>
          </a:p>
        </p:txBody>
      </p:sp>
      <p:sp>
        <p:nvSpPr>
          <p:cNvPr id="8" name="Text Placeholder 7">
            <a:extLst>
              <a:ext uri="{FF2B5EF4-FFF2-40B4-BE49-F238E27FC236}">
                <a16:creationId xmlns:a16="http://schemas.microsoft.com/office/drawing/2014/main" id="{B23B5870-A033-4845-9BAC-5B8D7A741CE6}"/>
              </a:ext>
            </a:extLst>
          </p:cNvPr>
          <p:cNvSpPr>
            <a:spLocks noGrp="1"/>
          </p:cNvSpPr>
          <p:nvPr>
            <p:ph type="body" sz="quarter" idx="21"/>
          </p:nvPr>
        </p:nvSpPr>
        <p:spPr>
          <a:xfrm>
            <a:off x="4847408" y="2156695"/>
            <a:ext cx="2497183" cy="216618"/>
          </a:xfrm>
        </p:spPr>
        <p:txBody>
          <a:bodyPr/>
          <a:lstStyle/>
          <a:p>
            <a:pPr algn="ctr"/>
            <a:r>
              <a:rPr lang="en-US" dirty="0"/>
              <a:t>WHO ARE CIP?</a:t>
            </a:r>
          </a:p>
        </p:txBody>
      </p:sp>
      <p:sp>
        <p:nvSpPr>
          <p:cNvPr id="25" name="Text Placeholder 2">
            <a:extLst>
              <a:ext uri="{FF2B5EF4-FFF2-40B4-BE49-F238E27FC236}">
                <a16:creationId xmlns:a16="http://schemas.microsoft.com/office/drawing/2014/main" id="{256E9ED1-B836-44F9-9F86-A437CC2DB75F}"/>
              </a:ext>
            </a:extLst>
          </p:cNvPr>
          <p:cNvSpPr txBox="1">
            <a:spLocks/>
          </p:cNvSpPr>
          <p:nvPr/>
        </p:nvSpPr>
        <p:spPr>
          <a:xfrm>
            <a:off x="4632324" y="2630598"/>
            <a:ext cx="2838450" cy="73836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454"/>
                </a:solidFill>
                <a:effectLst/>
                <a:uLnTx/>
                <a:uFillTx/>
                <a:latin typeface="Open Sans"/>
                <a:ea typeface="+mn-ea"/>
                <a:cs typeface="+mn-cs"/>
              </a:rPr>
              <a:t>Develop, manage, and support effective use of research CI</a:t>
            </a:r>
          </a:p>
        </p:txBody>
      </p:sp>
      <p:sp>
        <p:nvSpPr>
          <p:cNvPr id="13" name="Text Placeholder 12">
            <a:extLst>
              <a:ext uri="{FF2B5EF4-FFF2-40B4-BE49-F238E27FC236}">
                <a16:creationId xmlns:a16="http://schemas.microsoft.com/office/drawing/2014/main" id="{287A2D31-2A84-4694-B743-6DDA1E404E43}"/>
              </a:ext>
            </a:extLst>
          </p:cNvPr>
          <p:cNvSpPr>
            <a:spLocks noGrp="1"/>
          </p:cNvSpPr>
          <p:nvPr>
            <p:ph type="body" sz="quarter" idx="26"/>
          </p:nvPr>
        </p:nvSpPr>
        <p:spPr>
          <a:xfrm>
            <a:off x="4632324" y="3364023"/>
            <a:ext cx="2882900" cy="2150074"/>
          </a:xfrm>
        </p:spPr>
        <p:txBody>
          <a:bodyPr/>
          <a:lstStyle/>
          <a:p>
            <a:pPr marL="285750" indent="-285750" algn="l">
              <a:buFont typeface="Arial" panose="020B0604020202020204" pitchFamily="34" charset="0"/>
              <a:buChar char="•"/>
            </a:pPr>
            <a:r>
              <a:rPr lang="en-US" dirty="0"/>
              <a:t>Includes scientists, IT professionals, and engineers who research and develop new CI capabilities, approaches, and methods</a:t>
            </a:r>
          </a:p>
          <a:p>
            <a:pPr marL="285750" indent="-285750" algn="l">
              <a:buFont typeface="Arial" panose="020B0604020202020204" pitchFamily="34" charset="0"/>
              <a:buChar char="•"/>
            </a:pPr>
            <a:r>
              <a:rPr lang="en-US" dirty="0"/>
              <a:t>Various facings: CI system administrators, CI research staff, research software engineers, data curators, CI facilitators, Computational scientists</a:t>
            </a:r>
          </a:p>
        </p:txBody>
      </p:sp>
      <p:sp>
        <p:nvSpPr>
          <p:cNvPr id="12" name="Text Placeholder 11">
            <a:extLst>
              <a:ext uri="{FF2B5EF4-FFF2-40B4-BE49-F238E27FC236}">
                <a16:creationId xmlns:a16="http://schemas.microsoft.com/office/drawing/2014/main" id="{805824C5-942B-43B3-9496-95C95FEE72A9}"/>
              </a:ext>
            </a:extLst>
          </p:cNvPr>
          <p:cNvSpPr>
            <a:spLocks noGrp="1"/>
          </p:cNvSpPr>
          <p:nvPr>
            <p:ph type="body" sz="quarter" idx="25"/>
          </p:nvPr>
        </p:nvSpPr>
        <p:spPr>
          <a:xfrm>
            <a:off x="8570022" y="2156695"/>
            <a:ext cx="2497183" cy="216618"/>
          </a:xfrm>
        </p:spPr>
        <p:txBody>
          <a:bodyPr/>
          <a:lstStyle/>
          <a:p>
            <a:pPr algn="ctr"/>
            <a:r>
              <a:rPr lang="en-US" dirty="0"/>
              <a:t>IDEAL FOR PIs WHO …</a:t>
            </a:r>
          </a:p>
        </p:txBody>
      </p:sp>
      <p:sp>
        <p:nvSpPr>
          <p:cNvPr id="30" name="Text Placeholder 2">
            <a:extLst>
              <a:ext uri="{FF2B5EF4-FFF2-40B4-BE49-F238E27FC236}">
                <a16:creationId xmlns:a16="http://schemas.microsoft.com/office/drawing/2014/main" id="{4D078401-0FC1-037C-91BB-2A07836DA32B}"/>
              </a:ext>
            </a:extLst>
          </p:cNvPr>
          <p:cNvSpPr txBox="1">
            <a:spLocks/>
          </p:cNvSpPr>
          <p:nvPr/>
        </p:nvSpPr>
        <p:spPr>
          <a:xfrm>
            <a:off x="8306787" y="2688465"/>
            <a:ext cx="3105847" cy="270686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454"/>
                </a:solidFill>
                <a:effectLst/>
                <a:uLnTx/>
                <a:uFillTx/>
                <a:latin typeface="Open Sans"/>
                <a:ea typeface="+mn-ea"/>
                <a:cs typeface="+mn-cs"/>
              </a:rPr>
              <a:t>Want to accelerate the adoption of research CI</a:t>
            </a:r>
          </a:p>
          <a:p>
            <a:pPr marL="285750" indent="-285750" algn="l">
              <a:buFont typeface="Arial" panose="020B0604020202020204" pitchFamily="34" charset="0"/>
              <a:buChar char="•"/>
              <a:defRPr/>
            </a:pPr>
            <a:r>
              <a:rPr lang="en-US" dirty="0">
                <a:solidFill>
                  <a:srgbClr val="002454"/>
                </a:solidFill>
              </a:rPr>
              <a:t>Are ready to connect &amp; coordinate with S&amp;E research communities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454"/>
                </a:solidFill>
                <a:effectLst/>
                <a:uLnTx/>
                <a:uFillTx/>
                <a:latin typeface="Open Sans"/>
                <a:ea typeface="+mn-ea"/>
                <a:cs typeface="+mn-cs"/>
              </a:rPr>
              <a:t>Seek to strengthen &amp; broaden the diversity of the CIP workforce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454"/>
                </a:solidFill>
                <a:effectLst/>
                <a:uLnTx/>
                <a:uFillTx/>
                <a:latin typeface="Open Sans"/>
                <a:ea typeface="+mn-ea"/>
                <a:cs typeface="+mn-cs"/>
              </a:rPr>
              <a:t>Whose institutions </a:t>
            </a:r>
            <a:r>
              <a:rPr lang="en-US" dirty="0">
                <a:solidFill>
                  <a:srgbClr val="002454"/>
                </a:solidFill>
                <a:latin typeface="Open Sans"/>
              </a:rPr>
              <a:t>w</a:t>
            </a:r>
            <a:r>
              <a:rPr kumimoji="0" lang="en-US" sz="1600" b="0" i="0" u="none" strike="noStrike" kern="1200" cap="none" spc="0" normalizeH="0" baseline="0" noProof="0" dirty="0">
                <a:ln>
                  <a:noFill/>
                </a:ln>
                <a:solidFill>
                  <a:srgbClr val="002454"/>
                </a:solidFill>
                <a:effectLst/>
                <a:uLnTx/>
                <a:uFillTx/>
                <a:latin typeface="Open Sans"/>
                <a:ea typeface="+mn-ea"/>
                <a:cs typeface="+mn-cs"/>
              </a:rPr>
              <a:t>ill develop sustainable long-term career paths for CIPs</a:t>
            </a:r>
          </a:p>
        </p:txBody>
      </p:sp>
    </p:spTree>
    <p:extLst>
      <p:ext uri="{BB962C8B-B14F-4D97-AF65-F5344CB8AC3E}">
        <p14:creationId xmlns:p14="http://schemas.microsoft.com/office/powerpoint/2010/main" val="171104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734" y="-113053"/>
            <a:ext cx="10515600" cy="1325563"/>
          </a:xfrm>
        </p:spPr>
        <p:txBody>
          <a:bodyPr/>
          <a:lstStyle/>
          <a:p>
            <a:pPr algn="ctr"/>
            <a:r>
              <a:rPr lang="en-US" dirty="0"/>
              <a:t>Elements of the CI Ecosystem</a:t>
            </a:r>
          </a:p>
        </p:txBody>
      </p:sp>
      <p:sp>
        <p:nvSpPr>
          <p:cNvPr id="6" name="Parallelogram 5">
            <a:extLst>
              <a:ext uri="{FF2B5EF4-FFF2-40B4-BE49-F238E27FC236}">
                <a16:creationId xmlns:a16="http://schemas.microsoft.com/office/drawing/2014/main" id="{726C68F6-BC4E-8898-017B-8D7A42768156}"/>
              </a:ext>
              <a:ext uri="{C183D7F6-B498-43B3-948B-1728B52AA6E4}">
                <adec:decorative xmlns:adec="http://schemas.microsoft.com/office/drawing/2017/decorative" val="1"/>
              </a:ext>
            </a:extLst>
          </p:cNvPr>
          <p:cNvSpPr/>
          <p:nvPr/>
        </p:nvSpPr>
        <p:spPr>
          <a:xfrm>
            <a:off x="3636673" y="1216393"/>
            <a:ext cx="4076304" cy="1325562"/>
          </a:xfrm>
          <a:prstGeom prst="parallelogram">
            <a:avLst>
              <a:gd name="adj" fmla="val 88925"/>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dirty="0"/>
          </a:p>
        </p:txBody>
      </p:sp>
      <p:sp>
        <p:nvSpPr>
          <p:cNvPr id="7" name="Parallelogram 6">
            <a:extLst>
              <a:ext uri="{FF2B5EF4-FFF2-40B4-BE49-F238E27FC236}">
                <a16:creationId xmlns:a16="http://schemas.microsoft.com/office/drawing/2014/main" id="{649C3CB4-3534-F823-5A3A-2835A13ACC75}"/>
              </a:ext>
              <a:ext uri="{C183D7F6-B498-43B3-948B-1728B52AA6E4}">
                <adec:decorative xmlns:adec="http://schemas.microsoft.com/office/drawing/2017/decorative" val="1"/>
              </a:ext>
            </a:extLst>
          </p:cNvPr>
          <p:cNvSpPr/>
          <p:nvPr/>
        </p:nvSpPr>
        <p:spPr>
          <a:xfrm>
            <a:off x="3635306" y="2954220"/>
            <a:ext cx="4076303" cy="1325562"/>
          </a:xfrm>
          <a:prstGeom prst="parallelogram">
            <a:avLst>
              <a:gd name="adj" fmla="val 88925"/>
            </a:avLst>
          </a:prstGeom>
          <a:solidFill>
            <a:srgbClr val="92D05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dirty="0"/>
          </a:p>
        </p:txBody>
      </p:sp>
      <p:sp>
        <p:nvSpPr>
          <p:cNvPr id="8" name="Parallelogram 7">
            <a:extLst>
              <a:ext uri="{FF2B5EF4-FFF2-40B4-BE49-F238E27FC236}">
                <a16:creationId xmlns:a16="http://schemas.microsoft.com/office/drawing/2014/main" id="{3521220D-6515-41F6-E768-209BCBD55B58}"/>
              </a:ext>
              <a:ext uri="{C183D7F6-B498-43B3-948B-1728B52AA6E4}">
                <adec:decorative xmlns:adec="http://schemas.microsoft.com/office/drawing/2017/decorative" val="1"/>
              </a:ext>
            </a:extLst>
          </p:cNvPr>
          <p:cNvSpPr/>
          <p:nvPr/>
        </p:nvSpPr>
        <p:spPr>
          <a:xfrm>
            <a:off x="3635306" y="4688009"/>
            <a:ext cx="4076303" cy="1325562"/>
          </a:xfrm>
          <a:prstGeom prst="parallelogram">
            <a:avLst>
              <a:gd name="adj" fmla="val 88925"/>
            </a:avLst>
          </a:prstGeom>
          <a:solidFill>
            <a:schemeClr val="accent3">
              <a:lumMod val="7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dirty="0"/>
          </a:p>
        </p:txBody>
      </p:sp>
      <p:cxnSp>
        <p:nvCxnSpPr>
          <p:cNvPr id="43" name="Straight Connector 42">
            <a:extLst>
              <a:ext uri="{FF2B5EF4-FFF2-40B4-BE49-F238E27FC236}">
                <a16:creationId xmlns:a16="http://schemas.microsoft.com/office/drawing/2014/main" id="{A6B4A6C5-8D5D-6E55-5A3A-6205A2409CFA}"/>
              </a:ext>
              <a:ext uri="{C183D7F6-B498-43B3-948B-1728B52AA6E4}">
                <adec:decorative xmlns:adec="http://schemas.microsoft.com/office/drawing/2017/decorative" val="1"/>
              </a:ext>
            </a:extLst>
          </p:cNvPr>
          <p:cNvCxnSpPr/>
          <p:nvPr/>
        </p:nvCxnSpPr>
        <p:spPr>
          <a:xfrm flipH="1" flipV="1">
            <a:off x="5283557" y="1719307"/>
            <a:ext cx="20093" cy="52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521FDE3-D18E-5C59-380F-781C7EB0459A}"/>
              </a:ext>
              <a:ext uri="{C183D7F6-B498-43B3-948B-1728B52AA6E4}">
                <adec:decorative xmlns:adec="http://schemas.microsoft.com/office/drawing/2017/decorative" val="1"/>
              </a:ext>
            </a:extLst>
          </p:cNvPr>
          <p:cNvCxnSpPr>
            <a:cxnSpLocks/>
          </p:cNvCxnSpPr>
          <p:nvPr/>
        </p:nvCxnSpPr>
        <p:spPr>
          <a:xfrm>
            <a:off x="5994847" y="1534122"/>
            <a:ext cx="618545" cy="69272"/>
          </a:xfrm>
          <a:prstGeom prst="line">
            <a:avLst/>
          </a:prstGeom>
          <a:ln w="63500">
            <a:solidFill>
              <a:schemeClr val="accent5">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4E64A96-7A89-D352-5742-B813871ECE73}"/>
              </a:ext>
              <a:ext uri="{C183D7F6-B498-43B3-948B-1728B52AA6E4}">
                <adec:decorative xmlns:adec="http://schemas.microsoft.com/office/drawing/2017/decorative" val="1"/>
              </a:ext>
            </a:extLst>
          </p:cNvPr>
          <p:cNvCxnSpPr>
            <a:cxnSpLocks/>
          </p:cNvCxnSpPr>
          <p:nvPr/>
        </p:nvCxnSpPr>
        <p:spPr>
          <a:xfrm flipV="1">
            <a:off x="4838396" y="1573624"/>
            <a:ext cx="144971" cy="300060"/>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3B5B7EB-4188-44DF-5C15-8FD6208730AB}"/>
              </a:ext>
              <a:ext uri="{C183D7F6-B498-43B3-948B-1728B52AA6E4}">
                <adec:decorative xmlns:adec="http://schemas.microsoft.com/office/drawing/2017/decorative" val="1"/>
              </a:ext>
            </a:extLst>
          </p:cNvPr>
          <p:cNvCxnSpPr>
            <a:cxnSpLocks/>
          </p:cNvCxnSpPr>
          <p:nvPr/>
        </p:nvCxnSpPr>
        <p:spPr>
          <a:xfrm flipV="1">
            <a:off x="4765183" y="2194461"/>
            <a:ext cx="105842" cy="60578"/>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14378D32-3D0B-8978-7F0F-5584B10064CE}"/>
              </a:ext>
            </a:extLst>
          </p:cNvPr>
          <p:cNvSpPr txBox="1"/>
          <p:nvPr/>
        </p:nvSpPr>
        <p:spPr>
          <a:xfrm rot="16200000">
            <a:off x="-1133245" y="3335172"/>
            <a:ext cx="3124022" cy="523220"/>
          </a:xfrm>
          <a:prstGeom prst="rect">
            <a:avLst/>
          </a:prstGeom>
          <a:noFill/>
        </p:spPr>
        <p:txBody>
          <a:bodyPr wrap="square" rtlCol="0">
            <a:spAutoFit/>
          </a:bodyPr>
          <a:lstStyle/>
          <a:p>
            <a:pPr algn="ctr"/>
            <a:r>
              <a:rPr lang="en-US" sz="2800" b="1" i="1" dirty="0">
                <a:solidFill>
                  <a:srgbClr val="4EC3E0"/>
                </a:solidFill>
              </a:rPr>
              <a:t>ACCESS Program</a:t>
            </a:r>
          </a:p>
        </p:txBody>
      </p:sp>
      <p:sp>
        <p:nvSpPr>
          <p:cNvPr id="62" name="TextBox 61">
            <a:extLst>
              <a:ext uri="{FF2B5EF4-FFF2-40B4-BE49-F238E27FC236}">
                <a16:creationId xmlns:a16="http://schemas.microsoft.com/office/drawing/2014/main" id="{A0666BE7-0F7C-0244-89F7-F2397C5031A6}"/>
              </a:ext>
            </a:extLst>
          </p:cNvPr>
          <p:cNvSpPr txBox="1"/>
          <p:nvPr/>
        </p:nvSpPr>
        <p:spPr>
          <a:xfrm>
            <a:off x="1080210" y="1609293"/>
            <a:ext cx="2942194" cy="523220"/>
          </a:xfrm>
          <a:prstGeom prst="rect">
            <a:avLst/>
          </a:prstGeom>
          <a:noFill/>
        </p:spPr>
        <p:txBody>
          <a:bodyPr wrap="square" rtlCol="0">
            <a:spAutoFit/>
          </a:bodyPr>
          <a:lstStyle/>
          <a:p>
            <a:pPr algn="ctr"/>
            <a:r>
              <a:rPr lang="en-US" sz="2800" dirty="0">
                <a:solidFill>
                  <a:srgbClr val="FFC000"/>
                </a:solidFill>
              </a:rPr>
              <a:t>CI Professionals</a:t>
            </a:r>
          </a:p>
        </p:txBody>
      </p:sp>
      <p:sp>
        <p:nvSpPr>
          <p:cNvPr id="63" name="TextBox 62">
            <a:extLst>
              <a:ext uri="{FF2B5EF4-FFF2-40B4-BE49-F238E27FC236}">
                <a16:creationId xmlns:a16="http://schemas.microsoft.com/office/drawing/2014/main" id="{4CCCF022-510E-814D-C1A0-DE087FCC0130}"/>
              </a:ext>
            </a:extLst>
          </p:cNvPr>
          <p:cNvSpPr txBox="1"/>
          <p:nvPr/>
        </p:nvSpPr>
        <p:spPr>
          <a:xfrm>
            <a:off x="989296" y="3290691"/>
            <a:ext cx="3124022" cy="523220"/>
          </a:xfrm>
          <a:prstGeom prst="rect">
            <a:avLst/>
          </a:prstGeom>
          <a:noFill/>
        </p:spPr>
        <p:txBody>
          <a:bodyPr wrap="square" rtlCol="0">
            <a:spAutoFit/>
          </a:bodyPr>
          <a:lstStyle/>
          <a:p>
            <a:pPr algn="ctr"/>
            <a:r>
              <a:rPr lang="en-US" sz="2800" dirty="0">
                <a:solidFill>
                  <a:srgbClr val="92D050"/>
                </a:solidFill>
              </a:rPr>
              <a:t>S&amp;E Research</a:t>
            </a:r>
          </a:p>
        </p:txBody>
      </p:sp>
      <p:sp>
        <p:nvSpPr>
          <p:cNvPr id="64" name="TextBox 63">
            <a:extLst>
              <a:ext uri="{FF2B5EF4-FFF2-40B4-BE49-F238E27FC236}">
                <a16:creationId xmlns:a16="http://schemas.microsoft.com/office/drawing/2014/main" id="{585445FE-C754-291B-BC42-40696184B7C0}"/>
              </a:ext>
            </a:extLst>
          </p:cNvPr>
          <p:cNvSpPr txBox="1"/>
          <p:nvPr/>
        </p:nvSpPr>
        <p:spPr>
          <a:xfrm>
            <a:off x="1020402" y="4978404"/>
            <a:ext cx="3124022" cy="523220"/>
          </a:xfrm>
          <a:prstGeom prst="rect">
            <a:avLst/>
          </a:prstGeom>
          <a:noFill/>
        </p:spPr>
        <p:txBody>
          <a:bodyPr wrap="square" rtlCol="0">
            <a:spAutoFit/>
          </a:bodyPr>
          <a:lstStyle/>
          <a:p>
            <a:pPr algn="ctr"/>
            <a:r>
              <a:rPr lang="en-US" sz="2800" dirty="0">
                <a:solidFill>
                  <a:srgbClr val="4EC3E0"/>
                </a:solidFill>
              </a:rPr>
              <a:t>HPC Systems</a:t>
            </a:r>
          </a:p>
        </p:txBody>
      </p:sp>
      <p:sp>
        <p:nvSpPr>
          <p:cNvPr id="65" name="TextBox 64">
            <a:extLst>
              <a:ext uri="{FF2B5EF4-FFF2-40B4-BE49-F238E27FC236}">
                <a16:creationId xmlns:a16="http://schemas.microsoft.com/office/drawing/2014/main" id="{AC1FF9AD-58EF-BF19-3838-2F2F596BF464}"/>
              </a:ext>
            </a:extLst>
          </p:cNvPr>
          <p:cNvSpPr txBox="1"/>
          <p:nvPr/>
        </p:nvSpPr>
        <p:spPr>
          <a:xfrm>
            <a:off x="7277688" y="1336979"/>
            <a:ext cx="4850164" cy="954107"/>
          </a:xfrm>
          <a:prstGeom prst="rect">
            <a:avLst/>
          </a:prstGeom>
          <a:noFill/>
        </p:spPr>
        <p:txBody>
          <a:bodyPr wrap="square" rtlCol="0">
            <a:spAutoFit/>
          </a:bodyPr>
          <a:lstStyle/>
          <a:p>
            <a:pPr algn="ctr"/>
            <a:r>
              <a:rPr lang="en-US" sz="2800" b="1" dirty="0">
                <a:solidFill>
                  <a:srgbClr val="FFC000"/>
                </a:solidFill>
              </a:rPr>
              <a:t>CyberTraining, </a:t>
            </a:r>
            <a:r>
              <a:rPr lang="en-US" sz="2800" dirty="0">
                <a:solidFill>
                  <a:schemeClr val="accent5">
                    <a:lumMod val="60000"/>
                    <a:lumOff val="40000"/>
                  </a:schemeClr>
                </a:solidFill>
              </a:rPr>
              <a:t>RCN:CIP, </a:t>
            </a:r>
            <a:r>
              <a:rPr lang="en-US" sz="2800" dirty="0">
                <a:solidFill>
                  <a:srgbClr val="FF0000"/>
                </a:solidFill>
              </a:rPr>
              <a:t>CyberTeams, </a:t>
            </a:r>
            <a:r>
              <a:rPr lang="en-US" sz="2800" dirty="0"/>
              <a:t>RCD-Nexus</a:t>
            </a:r>
            <a:r>
              <a:rPr lang="en-US" sz="2800" dirty="0">
                <a:solidFill>
                  <a:srgbClr val="FF0000"/>
                </a:solidFill>
              </a:rPr>
              <a:t> </a:t>
            </a:r>
            <a:endParaRPr lang="en-US" sz="2800" dirty="0">
              <a:solidFill>
                <a:srgbClr val="EE46E6"/>
              </a:solidFill>
            </a:endParaRPr>
          </a:p>
        </p:txBody>
      </p:sp>
      <p:cxnSp>
        <p:nvCxnSpPr>
          <p:cNvPr id="66" name="Straight Connector 65">
            <a:extLst>
              <a:ext uri="{FF2B5EF4-FFF2-40B4-BE49-F238E27FC236}">
                <a16:creationId xmlns:a16="http://schemas.microsoft.com/office/drawing/2014/main" id="{7A853137-08C1-4380-CE30-C49CD4F5FABB}"/>
              </a:ext>
              <a:ext uri="{C183D7F6-B498-43B3-948B-1728B52AA6E4}">
                <adec:decorative xmlns:adec="http://schemas.microsoft.com/office/drawing/2017/decorative" val="1"/>
              </a:ext>
            </a:extLst>
          </p:cNvPr>
          <p:cNvCxnSpPr>
            <a:cxnSpLocks/>
          </p:cNvCxnSpPr>
          <p:nvPr/>
        </p:nvCxnSpPr>
        <p:spPr>
          <a:xfrm flipH="1">
            <a:off x="4857893" y="1538478"/>
            <a:ext cx="691801" cy="1528997"/>
          </a:xfrm>
          <a:prstGeom prst="line">
            <a:avLst/>
          </a:prstGeom>
          <a:ln w="63500">
            <a:solidFill>
              <a:srgbClr val="EE46E6"/>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C7CCAE6-2207-D94E-A32D-00807B70FD2B}"/>
              </a:ext>
              <a:ext uri="{C183D7F6-B498-43B3-948B-1728B52AA6E4}">
                <adec:decorative xmlns:adec="http://schemas.microsoft.com/office/drawing/2017/decorative" val="1"/>
              </a:ext>
            </a:extLst>
          </p:cNvPr>
          <p:cNvCxnSpPr>
            <a:cxnSpLocks/>
          </p:cNvCxnSpPr>
          <p:nvPr/>
        </p:nvCxnSpPr>
        <p:spPr>
          <a:xfrm>
            <a:off x="4650933" y="2393514"/>
            <a:ext cx="214724" cy="704241"/>
          </a:xfrm>
          <a:prstGeom prst="line">
            <a:avLst/>
          </a:prstGeom>
          <a:ln w="63500">
            <a:solidFill>
              <a:srgbClr val="EE46E6"/>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39A0F54-9840-F66C-C6A4-6B3CB0BA1AE3}"/>
              </a:ext>
              <a:ext uri="{C183D7F6-B498-43B3-948B-1728B52AA6E4}">
                <adec:decorative xmlns:adec="http://schemas.microsoft.com/office/drawing/2017/decorative" val="1"/>
              </a:ext>
            </a:extLst>
          </p:cNvPr>
          <p:cNvCxnSpPr>
            <a:cxnSpLocks/>
          </p:cNvCxnSpPr>
          <p:nvPr/>
        </p:nvCxnSpPr>
        <p:spPr>
          <a:xfrm flipH="1">
            <a:off x="6249565" y="1948014"/>
            <a:ext cx="522118" cy="1812880"/>
          </a:xfrm>
          <a:prstGeom prst="line">
            <a:avLst/>
          </a:prstGeom>
          <a:ln w="63500">
            <a:solidFill>
              <a:srgbClr val="EE46E6"/>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76E5BB-3508-9DAC-EBF6-03F4186747A1}"/>
              </a:ext>
              <a:ext uri="{C183D7F6-B498-43B3-948B-1728B52AA6E4}">
                <adec:decorative xmlns:adec="http://schemas.microsoft.com/office/drawing/2017/decorative" val="1"/>
              </a:ext>
            </a:extLst>
          </p:cNvPr>
          <p:cNvCxnSpPr>
            <a:cxnSpLocks/>
          </p:cNvCxnSpPr>
          <p:nvPr/>
        </p:nvCxnSpPr>
        <p:spPr>
          <a:xfrm>
            <a:off x="6221700" y="4122636"/>
            <a:ext cx="546195" cy="747552"/>
          </a:xfrm>
          <a:prstGeom prst="line">
            <a:avLst/>
          </a:prstGeom>
          <a:ln w="63500">
            <a:solidFill>
              <a:srgbClr val="EE46E6"/>
            </a:solidFill>
            <a:prstDash val="sysDot"/>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0ECC445B-751E-3B14-7B08-20CBFE99767D}"/>
              </a:ext>
            </a:extLst>
          </p:cNvPr>
          <p:cNvSpPr txBox="1"/>
          <p:nvPr/>
        </p:nvSpPr>
        <p:spPr>
          <a:xfrm>
            <a:off x="8365741" y="2502267"/>
            <a:ext cx="3124022" cy="523220"/>
          </a:xfrm>
          <a:prstGeom prst="rect">
            <a:avLst/>
          </a:prstGeom>
          <a:noFill/>
        </p:spPr>
        <p:txBody>
          <a:bodyPr wrap="square" rtlCol="0">
            <a:spAutoFit/>
          </a:bodyPr>
          <a:lstStyle/>
          <a:p>
            <a:pPr algn="ctr"/>
            <a:r>
              <a:rPr lang="en-US" sz="2800" b="1" dirty="0">
                <a:solidFill>
                  <a:srgbClr val="EE46E6"/>
                </a:solidFill>
              </a:rPr>
              <a:t>SCIPE </a:t>
            </a:r>
            <a:r>
              <a:rPr lang="en-US" sz="2800" dirty="0">
                <a:solidFill>
                  <a:srgbClr val="EE46E6"/>
                </a:solidFill>
              </a:rPr>
              <a:t>(examples)</a:t>
            </a:r>
          </a:p>
        </p:txBody>
      </p:sp>
      <p:sp>
        <p:nvSpPr>
          <p:cNvPr id="86" name="TextBox 85">
            <a:extLst>
              <a:ext uri="{FF2B5EF4-FFF2-40B4-BE49-F238E27FC236}">
                <a16:creationId xmlns:a16="http://schemas.microsoft.com/office/drawing/2014/main" id="{72554085-E38C-90A9-A1C4-6217BFC2C39F}"/>
              </a:ext>
            </a:extLst>
          </p:cNvPr>
          <p:cNvSpPr txBox="1"/>
          <p:nvPr/>
        </p:nvSpPr>
        <p:spPr>
          <a:xfrm>
            <a:off x="8209165" y="3203611"/>
            <a:ext cx="3815679" cy="954107"/>
          </a:xfrm>
          <a:prstGeom prst="rect">
            <a:avLst/>
          </a:prstGeom>
          <a:noFill/>
        </p:spPr>
        <p:txBody>
          <a:bodyPr wrap="square" rtlCol="0">
            <a:spAutoFit/>
          </a:bodyPr>
          <a:lstStyle/>
          <a:p>
            <a:pPr algn="ctr"/>
            <a:r>
              <a:rPr lang="en-US" sz="2800" dirty="0"/>
              <a:t>Domain PIs, </a:t>
            </a:r>
          </a:p>
          <a:p>
            <a:pPr algn="ctr"/>
            <a:r>
              <a:rPr lang="en-US" sz="2800" dirty="0"/>
              <a:t>AI Institutes, ACCORD</a:t>
            </a:r>
          </a:p>
        </p:txBody>
      </p:sp>
      <p:cxnSp>
        <p:nvCxnSpPr>
          <p:cNvPr id="87" name="Straight Connector 86">
            <a:extLst>
              <a:ext uri="{FF2B5EF4-FFF2-40B4-BE49-F238E27FC236}">
                <a16:creationId xmlns:a16="http://schemas.microsoft.com/office/drawing/2014/main" id="{F596324F-E738-E957-C1AE-0DA37A8355F6}"/>
              </a:ext>
              <a:ext uri="{C183D7F6-B498-43B3-948B-1728B52AA6E4}">
                <adec:decorative xmlns:adec="http://schemas.microsoft.com/office/drawing/2017/decorative" val="1"/>
              </a:ext>
            </a:extLst>
          </p:cNvPr>
          <p:cNvCxnSpPr>
            <a:cxnSpLocks/>
          </p:cNvCxnSpPr>
          <p:nvPr/>
        </p:nvCxnSpPr>
        <p:spPr>
          <a:xfrm>
            <a:off x="4283668" y="4223165"/>
            <a:ext cx="498455" cy="1063030"/>
          </a:xfrm>
          <a:prstGeom prst="line">
            <a:avLst/>
          </a:prstGeom>
          <a:ln w="635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4FC352A2-B802-270A-69C2-FCFB6352D9F4}"/>
              </a:ext>
            </a:extLst>
          </p:cNvPr>
          <p:cNvSpPr txBox="1"/>
          <p:nvPr/>
        </p:nvSpPr>
        <p:spPr>
          <a:xfrm>
            <a:off x="7760728" y="4275783"/>
            <a:ext cx="3884085" cy="954107"/>
          </a:xfrm>
          <a:prstGeom prst="rect">
            <a:avLst/>
          </a:prstGeom>
          <a:noFill/>
        </p:spPr>
        <p:txBody>
          <a:bodyPr wrap="square" rtlCol="0">
            <a:spAutoFit/>
          </a:bodyPr>
          <a:lstStyle/>
          <a:p>
            <a:pPr algn="ctr"/>
            <a:r>
              <a:rPr lang="en-US" sz="2800" dirty="0">
                <a:solidFill>
                  <a:srgbClr val="00B050"/>
                </a:solidFill>
              </a:rPr>
              <a:t>Gateways,</a:t>
            </a:r>
          </a:p>
          <a:p>
            <a:pPr algn="ctr"/>
            <a:r>
              <a:rPr lang="en-US" sz="2800" dirty="0">
                <a:solidFill>
                  <a:schemeClr val="bg1"/>
                </a:solidFill>
              </a:rPr>
              <a:t>CloudLab, CloudBank</a:t>
            </a:r>
          </a:p>
        </p:txBody>
      </p:sp>
      <p:cxnSp>
        <p:nvCxnSpPr>
          <p:cNvPr id="90" name="Straight Connector 89">
            <a:extLst>
              <a:ext uri="{FF2B5EF4-FFF2-40B4-BE49-F238E27FC236}">
                <a16:creationId xmlns:a16="http://schemas.microsoft.com/office/drawing/2014/main" id="{D231565C-5490-60CE-48C0-70B20173F405}"/>
              </a:ext>
              <a:ext uri="{C183D7F6-B498-43B3-948B-1728B52AA6E4}">
                <adec:decorative xmlns:adec="http://schemas.microsoft.com/office/drawing/2017/decorative" val="1"/>
              </a:ext>
            </a:extLst>
          </p:cNvPr>
          <p:cNvCxnSpPr>
            <a:cxnSpLocks/>
          </p:cNvCxnSpPr>
          <p:nvPr/>
        </p:nvCxnSpPr>
        <p:spPr>
          <a:xfrm>
            <a:off x="5295449" y="4212272"/>
            <a:ext cx="918820" cy="960203"/>
          </a:xfrm>
          <a:prstGeom prst="line">
            <a:avLst/>
          </a:prstGeom>
          <a:ln w="63500">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4A1FE12-7CCA-AD77-D712-25CCFC8A0CB8}"/>
              </a:ext>
              <a:ext uri="{C183D7F6-B498-43B3-948B-1728B52AA6E4}">
                <adec:decorative xmlns:adec="http://schemas.microsoft.com/office/drawing/2017/decorative" val="1"/>
              </a:ext>
            </a:extLst>
          </p:cNvPr>
          <p:cNvCxnSpPr>
            <a:cxnSpLocks/>
          </p:cNvCxnSpPr>
          <p:nvPr/>
        </p:nvCxnSpPr>
        <p:spPr>
          <a:xfrm flipH="1" flipV="1">
            <a:off x="4775038" y="5240014"/>
            <a:ext cx="679052" cy="346139"/>
          </a:xfrm>
          <a:prstGeom prst="line">
            <a:avLst/>
          </a:prstGeom>
          <a:ln w="63500">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93489AB-977B-7D20-08AA-2C13CB6C5D1C}"/>
              </a:ext>
              <a:ext uri="{C183D7F6-B498-43B3-948B-1728B52AA6E4}">
                <adec:decorative xmlns:adec="http://schemas.microsoft.com/office/drawing/2017/decorative" val="1"/>
              </a:ext>
            </a:extLst>
          </p:cNvPr>
          <p:cNvCxnSpPr>
            <a:cxnSpLocks/>
          </p:cNvCxnSpPr>
          <p:nvPr/>
        </p:nvCxnSpPr>
        <p:spPr>
          <a:xfrm flipH="1">
            <a:off x="5440838" y="5452699"/>
            <a:ext cx="529945" cy="132464"/>
          </a:xfrm>
          <a:prstGeom prst="line">
            <a:avLst/>
          </a:prstGeom>
          <a:ln w="63500">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938979A9-13CE-4B64-D366-782DE32F08F3}"/>
              </a:ext>
            </a:extLst>
          </p:cNvPr>
          <p:cNvSpPr txBox="1"/>
          <p:nvPr/>
        </p:nvSpPr>
        <p:spPr>
          <a:xfrm>
            <a:off x="8140759" y="5311225"/>
            <a:ext cx="3678201" cy="523220"/>
          </a:xfrm>
          <a:prstGeom prst="rect">
            <a:avLst/>
          </a:prstGeom>
          <a:noFill/>
        </p:spPr>
        <p:txBody>
          <a:bodyPr wrap="square" rtlCol="0">
            <a:spAutoFit/>
          </a:bodyPr>
          <a:lstStyle/>
          <a:p>
            <a:pPr algn="ctr"/>
            <a:r>
              <a:rPr lang="en-US" sz="2800" dirty="0">
                <a:solidFill>
                  <a:schemeClr val="accent2">
                    <a:lumMod val="60000"/>
                    <a:lumOff val="40000"/>
                  </a:schemeClr>
                </a:solidFill>
              </a:rPr>
              <a:t>Pegasus, </a:t>
            </a:r>
            <a:r>
              <a:rPr lang="en-US" sz="2800" dirty="0">
                <a:solidFill>
                  <a:srgbClr val="FFFF00"/>
                </a:solidFill>
              </a:rPr>
              <a:t>OnDemand </a:t>
            </a:r>
          </a:p>
        </p:txBody>
      </p:sp>
      <p:cxnSp>
        <p:nvCxnSpPr>
          <p:cNvPr id="104" name="Straight Connector 103">
            <a:extLst>
              <a:ext uri="{FF2B5EF4-FFF2-40B4-BE49-F238E27FC236}">
                <a16:creationId xmlns:a16="http://schemas.microsoft.com/office/drawing/2014/main" id="{F4F0AC4D-16B7-8290-B47A-1AD435FCCA18}"/>
              </a:ext>
              <a:ext uri="{C183D7F6-B498-43B3-948B-1728B52AA6E4}">
                <adec:decorative xmlns:adec="http://schemas.microsoft.com/office/drawing/2017/decorative" val="1"/>
              </a:ext>
            </a:extLst>
          </p:cNvPr>
          <p:cNvCxnSpPr>
            <a:cxnSpLocks/>
          </p:cNvCxnSpPr>
          <p:nvPr/>
        </p:nvCxnSpPr>
        <p:spPr>
          <a:xfrm flipH="1">
            <a:off x="4759820" y="5065910"/>
            <a:ext cx="447095" cy="177782"/>
          </a:xfrm>
          <a:prstGeom prst="line">
            <a:avLst/>
          </a:prstGeom>
          <a:ln w="635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B31FBCF-C815-BD5F-DC6C-8DE699DA94FC}"/>
              </a:ext>
              <a:ext uri="{C183D7F6-B498-43B3-948B-1728B52AA6E4}">
                <adec:decorative xmlns:adec="http://schemas.microsoft.com/office/drawing/2017/decorative" val="1"/>
              </a:ext>
            </a:extLst>
          </p:cNvPr>
          <p:cNvCxnSpPr>
            <a:cxnSpLocks/>
          </p:cNvCxnSpPr>
          <p:nvPr/>
        </p:nvCxnSpPr>
        <p:spPr>
          <a:xfrm flipH="1">
            <a:off x="5421742" y="5188803"/>
            <a:ext cx="91461" cy="424005"/>
          </a:xfrm>
          <a:prstGeom prst="line">
            <a:avLst/>
          </a:prstGeom>
          <a:ln w="6350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115" name="Arrow: Left-Right-Up 114">
            <a:extLst>
              <a:ext uri="{FF2B5EF4-FFF2-40B4-BE49-F238E27FC236}">
                <a16:creationId xmlns:a16="http://schemas.microsoft.com/office/drawing/2014/main" id="{FF074FBB-18D5-C01C-EE3A-18BAD8652537}"/>
              </a:ext>
              <a:ext uri="{C183D7F6-B498-43B3-948B-1728B52AA6E4}">
                <adec:decorative xmlns:adec="http://schemas.microsoft.com/office/drawing/2017/decorative" val="1"/>
              </a:ext>
            </a:extLst>
          </p:cNvPr>
          <p:cNvSpPr/>
          <p:nvPr/>
        </p:nvSpPr>
        <p:spPr>
          <a:xfrm rot="5400000">
            <a:off x="-1003576" y="2901264"/>
            <a:ext cx="3443195" cy="1326667"/>
          </a:xfrm>
          <a:prstGeom prst="leftRightUpArrow">
            <a:avLst>
              <a:gd name="adj1" fmla="val 36987"/>
              <a:gd name="adj2" fmla="val 27997"/>
              <a:gd name="adj3" fmla="val 25000"/>
            </a:avLst>
          </a:prstGeom>
          <a:solidFill>
            <a:schemeClr val="tx1">
              <a:alpha val="78000"/>
            </a:schemeClr>
          </a:solidFill>
          <a:ln>
            <a:solidFill>
              <a:srgbClr val="4EC3E0"/>
            </a:solid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dirty="0"/>
          </a:p>
        </p:txBody>
      </p:sp>
      <p:cxnSp>
        <p:nvCxnSpPr>
          <p:cNvPr id="91" name="Straight Connector 90">
            <a:extLst>
              <a:ext uri="{FF2B5EF4-FFF2-40B4-BE49-F238E27FC236}">
                <a16:creationId xmlns:a16="http://schemas.microsoft.com/office/drawing/2014/main" id="{600A0D6B-6A11-0119-9364-7B9006D69F6D}"/>
              </a:ext>
              <a:ext uri="{C183D7F6-B498-43B3-948B-1728B52AA6E4}">
                <adec:decorative xmlns:adec="http://schemas.microsoft.com/office/drawing/2017/decorative" val="1"/>
              </a:ext>
            </a:extLst>
          </p:cNvPr>
          <p:cNvCxnSpPr>
            <a:cxnSpLocks/>
          </p:cNvCxnSpPr>
          <p:nvPr/>
        </p:nvCxnSpPr>
        <p:spPr>
          <a:xfrm>
            <a:off x="4821143" y="3595324"/>
            <a:ext cx="574546" cy="1201401"/>
          </a:xfrm>
          <a:prstGeom prst="line">
            <a:avLst/>
          </a:prstGeom>
          <a:ln w="635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2D00181-B6F3-EFFE-D1D0-74D06D8E51FA}"/>
              </a:ext>
              <a:ext uri="{C183D7F6-B498-43B3-948B-1728B52AA6E4}">
                <adec:decorative xmlns:adec="http://schemas.microsoft.com/office/drawing/2017/decorative" val="1"/>
              </a:ext>
            </a:extLst>
          </p:cNvPr>
          <p:cNvCxnSpPr>
            <a:cxnSpLocks/>
          </p:cNvCxnSpPr>
          <p:nvPr/>
        </p:nvCxnSpPr>
        <p:spPr>
          <a:xfrm flipV="1">
            <a:off x="4410371" y="1980083"/>
            <a:ext cx="88709" cy="76466"/>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78FDEFD-7BC0-D7D8-9E87-F9147756D7AF}"/>
              </a:ext>
              <a:ext uri="{C183D7F6-B498-43B3-948B-1728B52AA6E4}">
                <adec:decorative xmlns:adec="http://schemas.microsoft.com/office/drawing/2017/decorative" val="1"/>
              </a:ext>
            </a:extLst>
          </p:cNvPr>
          <p:cNvCxnSpPr>
            <a:cxnSpLocks/>
          </p:cNvCxnSpPr>
          <p:nvPr/>
        </p:nvCxnSpPr>
        <p:spPr>
          <a:xfrm flipH="1" flipV="1">
            <a:off x="4283567" y="2217864"/>
            <a:ext cx="35035" cy="115616"/>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10712ED6-CA0F-B7DE-422E-76D734056084}"/>
              </a:ext>
              <a:ext uri="{C183D7F6-B498-43B3-948B-1728B52AA6E4}">
                <adec:decorative xmlns:adec="http://schemas.microsoft.com/office/drawing/2017/decorative" val="1"/>
              </a:ext>
            </a:extLst>
          </p:cNvPr>
          <p:cNvCxnSpPr>
            <a:cxnSpLocks/>
          </p:cNvCxnSpPr>
          <p:nvPr/>
        </p:nvCxnSpPr>
        <p:spPr>
          <a:xfrm flipV="1">
            <a:off x="4650933" y="2027527"/>
            <a:ext cx="91455" cy="159223"/>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AE4989D-56BB-C527-4AD2-D73DD785CBFA}"/>
              </a:ext>
              <a:ext uri="{C183D7F6-B498-43B3-948B-1728B52AA6E4}">
                <adec:decorative xmlns:adec="http://schemas.microsoft.com/office/drawing/2017/decorative" val="1"/>
              </a:ext>
            </a:extLst>
          </p:cNvPr>
          <p:cNvCxnSpPr>
            <a:cxnSpLocks/>
          </p:cNvCxnSpPr>
          <p:nvPr/>
        </p:nvCxnSpPr>
        <p:spPr>
          <a:xfrm flipV="1">
            <a:off x="4418121" y="2338327"/>
            <a:ext cx="104987" cy="51297"/>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DC476CA-D764-5AD2-5E06-D9E147603BF7}"/>
              </a:ext>
              <a:ext uri="{C183D7F6-B498-43B3-948B-1728B52AA6E4}">
                <adec:decorative xmlns:adec="http://schemas.microsoft.com/office/drawing/2017/decorative" val="1"/>
              </a:ext>
            </a:extLst>
          </p:cNvPr>
          <p:cNvCxnSpPr>
            <a:cxnSpLocks/>
          </p:cNvCxnSpPr>
          <p:nvPr/>
        </p:nvCxnSpPr>
        <p:spPr>
          <a:xfrm flipV="1">
            <a:off x="5995007" y="2386157"/>
            <a:ext cx="247226" cy="2042"/>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706CB59-45C1-E700-1E27-B8631D197FF0}"/>
              </a:ext>
              <a:ext uri="{C183D7F6-B498-43B3-948B-1728B52AA6E4}">
                <adec:decorative xmlns:adec="http://schemas.microsoft.com/office/drawing/2017/decorative" val="1"/>
              </a:ext>
            </a:extLst>
          </p:cNvPr>
          <p:cNvCxnSpPr>
            <a:cxnSpLocks/>
          </p:cNvCxnSpPr>
          <p:nvPr/>
        </p:nvCxnSpPr>
        <p:spPr>
          <a:xfrm>
            <a:off x="4970889" y="2177288"/>
            <a:ext cx="505524" cy="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F6714E2-E9CC-5DE9-E203-4D6EC26620E1}"/>
              </a:ext>
              <a:ext uri="{C183D7F6-B498-43B3-948B-1728B52AA6E4}">
                <adec:decorative xmlns:adec="http://schemas.microsoft.com/office/drawing/2017/decorative" val="1"/>
              </a:ext>
            </a:extLst>
          </p:cNvPr>
          <p:cNvCxnSpPr>
            <a:cxnSpLocks/>
          </p:cNvCxnSpPr>
          <p:nvPr/>
        </p:nvCxnSpPr>
        <p:spPr>
          <a:xfrm flipH="1">
            <a:off x="6376182" y="1943244"/>
            <a:ext cx="176026" cy="347842"/>
          </a:xfrm>
          <a:prstGeom prst="line">
            <a:avLst/>
          </a:prstGeom>
          <a:ln w="63500">
            <a:solidFill>
              <a:srgbClr val="EE46E6"/>
            </a:solidFill>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32F0377C-4E5A-1443-EEB3-59D5AD186FA4}"/>
              </a:ext>
              <a:ext uri="{C183D7F6-B498-43B3-948B-1728B52AA6E4}">
                <adec:decorative xmlns:adec="http://schemas.microsoft.com/office/drawing/2017/decorative" val="1"/>
              </a:ext>
            </a:extLst>
          </p:cNvPr>
          <p:cNvCxnSpPr>
            <a:cxnSpLocks/>
          </p:cNvCxnSpPr>
          <p:nvPr/>
        </p:nvCxnSpPr>
        <p:spPr>
          <a:xfrm>
            <a:off x="4618187" y="1959570"/>
            <a:ext cx="101891" cy="13717"/>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9FE120CA-4820-0529-834A-CC9A505AA329}"/>
              </a:ext>
              <a:ext uri="{C183D7F6-B498-43B3-948B-1728B52AA6E4}">
                <adec:decorative xmlns:adec="http://schemas.microsoft.com/office/drawing/2017/decorative" val="1"/>
              </a:ext>
            </a:extLst>
          </p:cNvPr>
          <p:cNvCxnSpPr>
            <a:cxnSpLocks/>
          </p:cNvCxnSpPr>
          <p:nvPr/>
        </p:nvCxnSpPr>
        <p:spPr>
          <a:xfrm>
            <a:off x="6002646" y="1865922"/>
            <a:ext cx="0" cy="320828"/>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3" name="Group 212">
            <a:extLst>
              <a:ext uri="{FF2B5EF4-FFF2-40B4-BE49-F238E27FC236}">
                <a16:creationId xmlns:a16="http://schemas.microsoft.com/office/drawing/2014/main" id="{604A4BB8-6592-C670-F828-25381C6CEEF3}"/>
              </a:ext>
              <a:ext uri="{C183D7F6-B498-43B3-948B-1728B52AA6E4}">
                <adec:decorative xmlns:adec="http://schemas.microsoft.com/office/drawing/2017/decorative" val="1"/>
              </a:ext>
            </a:extLst>
          </p:cNvPr>
          <p:cNvGrpSpPr/>
          <p:nvPr/>
        </p:nvGrpSpPr>
        <p:grpSpPr>
          <a:xfrm>
            <a:off x="3795617" y="1058722"/>
            <a:ext cx="3574111" cy="4901630"/>
            <a:chOff x="3795617" y="1058722"/>
            <a:chExt cx="3574111" cy="4901630"/>
          </a:xfrm>
        </p:grpSpPr>
        <p:pic>
          <p:nvPicPr>
            <p:cNvPr id="214" name="Picture 213" descr="A picture containing text&#10;&#10;Description automatically generated">
              <a:extLst>
                <a:ext uri="{FF2B5EF4-FFF2-40B4-BE49-F238E27FC236}">
                  <a16:creationId xmlns:a16="http://schemas.microsoft.com/office/drawing/2014/main" id="{80A7BCC6-203E-5342-C34D-0128DA147C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0946" y="4994480"/>
              <a:ext cx="965872" cy="965872"/>
            </a:xfrm>
            <a:prstGeom prst="rect">
              <a:avLst/>
            </a:prstGeom>
          </p:spPr>
        </p:pic>
        <p:pic>
          <p:nvPicPr>
            <p:cNvPr id="215" name="Picture 214" descr="Graphical user interface&#10;&#10;Description automatically generated">
              <a:extLst>
                <a:ext uri="{FF2B5EF4-FFF2-40B4-BE49-F238E27FC236}">
                  <a16:creationId xmlns:a16="http://schemas.microsoft.com/office/drawing/2014/main" id="{F6C89D83-2016-09E6-F20F-010627082B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7698" y="4661471"/>
              <a:ext cx="785647" cy="785647"/>
            </a:xfrm>
            <a:prstGeom prst="rect">
              <a:avLst/>
            </a:prstGeom>
          </p:spPr>
        </p:pic>
        <p:pic>
          <p:nvPicPr>
            <p:cNvPr id="216" name="Picture 215" descr="Icon&#10;&#10;Description automatically generated">
              <a:extLst>
                <a:ext uri="{FF2B5EF4-FFF2-40B4-BE49-F238E27FC236}">
                  <a16:creationId xmlns:a16="http://schemas.microsoft.com/office/drawing/2014/main" id="{B4050905-9213-640D-19C3-DEC7A8D3F2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2969" y="4498926"/>
              <a:ext cx="1017840" cy="1017840"/>
            </a:xfrm>
            <a:prstGeom prst="rect">
              <a:avLst/>
            </a:prstGeom>
          </p:spPr>
        </p:pic>
        <p:pic>
          <p:nvPicPr>
            <p:cNvPr id="217" name="Picture 216" descr="Icon&#10;&#10;Description automatically generated">
              <a:extLst>
                <a:ext uri="{FF2B5EF4-FFF2-40B4-BE49-F238E27FC236}">
                  <a16:creationId xmlns:a16="http://schemas.microsoft.com/office/drawing/2014/main" id="{21DF9FAC-C800-D53A-BD64-097E1CD85C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52097" y="4988775"/>
              <a:ext cx="923517" cy="923517"/>
            </a:xfrm>
            <a:prstGeom prst="rect">
              <a:avLst/>
            </a:prstGeom>
          </p:spPr>
        </p:pic>
        <p:sp>
          <p:nvSpPr>
            <p:cNvPr id="218" name="Flowchart: Magnetic Disk 217">
              <a:extLst>
                <a:ext uri="{FF2B5EF4-FFF2-40B4-BE49-F238E27FC236}">
                  <a16:creationId xmlns:a16="http://schemas.microsoft.com/office/drawing/2014/main" id="{A7FA0957-ADF0-4A3D-6428-D5F4BBC4595F}"/>
                </a:ext>
              </a:extLst>
            </p:cNvPr>
            <p:cNvSpPr/>
            <p:nvPr/>
          </p:nvSpPr>
          <p:spPr>
            <a:xfrm>
              <a:off x="5204474" y="5549903"/>
              <a:ext cx="452806" cy="342461"/>
            </a:xfrm>
            <a:prstGeom prst="flowChartMagneticDisk">
              <a:avLst/>
            </a:prstGeom>
            <a:noFill/>
            <a:ln w="28575">
              <a:solidFill>
                <a:schemeClr val="accent6">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dirty="0"/>
            </a:p>
          </p:txBody>
        </p:sp>
        <p:pic>
          <p:nvPicPr>
            <p:cNvPr id="219" name="Picture 218" descr="Logo&#10;&#10;Description automatically generated">
              <a:extLst>
                <a:ext uri="{FF2B5EF4-FFF2-40B4-BE49-F238E27FC236}">
                  <a16:creationId xmlns:a16="http://schemas.microsoft.com/office/drawing/2014/main" id="{78C4E12D-A8FE-96A3-7FDF-B70A857AE7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11716" y="2817224"/>
              <a:ext cx="1058012" cy="1058012"/>
            </a:xfrm>
            <a:prstGeom prst="rect">
              <a:avLst/>
            </a:prstGeom>
          </p:spPr>
        </p:pic>
        <p:pic>
          <p:nvPicPr>
            <p:cNvPr id="220" name="Picture 219" descr="Icon&#10;&#10;Description automatically generated">
              <a:extLst>
                <a:ext uri="{FF2B5EF4-FFF2-40B4-BE49-F238E27FC236}">
                  <a16:creationId xmlns:a16="http://schemas.microsoft.com/office/drawing/2014/main" id="{E283734A-3936-7215-91AF-ABA0B2748C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95617" y="3427697"/>
              <a:ext cx="1032379" cy="1032379"/>
            </a:xfrm>
            <a:prstGeom prst="rect">
              <a:avLst/>
            </a:prstGeom>
          </p:spPr>
        </p:pic>
        <p:pic>
          <p:nvPicPr>
            <p:cNvPr id="221" name="Picture 220" descr="Logo&#10;&#10;Description automatically generated">
              <a:extLst>
                <a:ext uri="{FF2B5EF4-FFF2-40B4-BE49-F238E27FC236}">
                  <a16:creationId xmlns:a16="http://schemas.microsoft.com/office/drawing/2014/main" id="{5181C4A7-ECEC-AEA3-A84C-757038BC43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17040" y="3420867"/>
              <a:ext cx="959757" cy="959757"/>
            </a:xfrm>
            <a:prstGeom prst="rect">
              <a:avLst/>
            </a:prstGeom>
          </p:spPr>
        </p:pic>
        <p:pic>
          <p:nvPicPr>
            <p:cNvPr id="222" name="Picture 221" descr="Logo&#10;&#10;Description automatically generated with medium confidence">
              <a:extLst>
                <a:ext uri="{FF2B5EF4-FFF2-40B4-BE49-F238E27FC236}">
                  <a16:creationId xmlns:a16="http://schemas.microsoft.com/office/drawing/2014/main" id="{635AF294-0438-78C0-F499-B6819FC3BF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81915" y="2785715"/>
              <a:ext cx="958279" cy="958279"/>
            </a:xfrm>
            <a:prstGeom prst="rect">
              <a:avLst/>
            </a:prstGeom>
          </p:spPr>
        </p:pic>
        <p:pic>
          <p:nvPicPr>
            <p:cNvPr id="223" name="Picture 222" descr="Icon&#10;&#10;Description automatically generated">
              <a:extLst>
                <a:ext uri="{FF2B5EF4-FFF2-40B4-BE49-F238E27FC236}">
                  <a16:creationId xmlns:a16="http://schemas.microsoft.com/office/drawing/2014/main" id="{A8D7C1A4-3BFB-4416-74C0-DC13D38F50F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49367" y="2724691"/>
              <a:ext cx="1176385" cy="1176385"/>
            </a:xfrm>
            <a:prstGeom prst="rect">
              <a:avLst/>
            </a:prstGeom>
          </p:spPr>
        </p:pic>
        <p:pic>
          <p:nvPicPr>
            <p:cNvPr id="224" name="Picture 223" descr="A blue and yellow logo&#10;&#10;Description automatically generated with low confidence">
              <a:extLst>
                <a:ext uri="{FF2B5EF4-FFF2-40B4-BE49-F238E27FC236}">
                  <a16:creationId xmlns:a16="http://schemas.microsoft.com/office/drawing/2014/main" id="{016572E7-D884-BFF2-7EA4-13177C2427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46411" y="3421807"/>
              <a:ext cx="989431" cy="989431"/>
            </a:xfrm>
            <a:prstGeom prst="rect">
              <a:avLst/>
            </a:prstGeom>
          </p:spPr>
        </p:pic>
        <p:pic>
          <p:nvPicPr>
            <p:cNvPr id="225" name="Picture 224" descr="Icon&#10;&#10;Description automatically generated">
              <a:extLst>
                <a:ext uri="{FF2B5EF4-FFF2-40B4-BE49-F238E27FC236}">
                  <a16:creationId xmlns:a16="http://schemas.microsoft.com/office/drawing/2014/main" id="{0D706CCE-22B3-7B27-1779-0B200E802F8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57582" y="2163272"/>
              <a:ext cx="504673" cy="438547"/>
            </a:xfrm>
            <a:prstGeom prst="rect">
              <a:avLst/>
            </a:prstGeom>
          </p:spPr>
        </p:pic>
        <p:pic>
          <p:nvPicPr>
            <p:cNvPr id="226" name="Picture 225" descr="Icon&#10;&#10;Description automatically generated with medium confidence">
              <a:extLst>
                <a:ext uri="{FF2B5EF4-FFF2-40B4-BE49-F238E27FC236}">
                  <a16:creationId xmlns:a16="http://schemas.microsoft.com/office/drawing/2014/main" id="{9B5EE0B0-0C2F-38C8-8AE5-2305B5F0359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6401695" y="1119808"/>
              <a:ext cx="735426" cy="987841"/>
            </a:xfrm>
            <a:prstGeom prst="rect">
              <a:avLst/>
            </a:prstGeom>
          </p:spPr>
        </p:pic>
        <p:pic>
          <p:nvPicPr>
            <p:cNvPr id="227" name="Picture 226" descr="Icon&#10;&#10;Description automatically generated with low confidence">
              <a:extLst>
                <a:ext uri="{FF2B5EF4-FFF2-40B4-BE49-F238E27FC236}">
                  <a16:creationId xmlns:a16="http://schemas.microsoft.com/office/drawing/2014/main" id="{BB355D79-041B-A236-E0A1-6780FE0D07E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26366" y="1780605"/>
              <a:ext cx="962020" cy="908865"/>
            </a:xfrm>
            <a:prstGeom prst="rect">
              <a:avLst/>
            </a:prstGeom>
          </p:spPr>
        </p:pic>
        <p:pic>
          <p:nvPicPr>
            <p:cNvPr id="228" name="Picture 227" descr="Icon&#10;&#10;Description automatically generated with medium confidence">
              <a:extLst>
                <a:ext uri="{FF2B5EF4-FFF2-40B4-BE49-F238E27FC236}">
                  <a16:creationId xmlns:a16="http://schemas.microsoft.com/office/drawing/2014/main" id="{A8F7CACF-E435-5EAE-B66F-EFEC98F93A9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66096" y="1058722"/>
              <a:ext cx="806945" cy="987841"/>
            </a:xfrm>
            <a:prstGeom prst="rect">
              <a:avLst/>
            </a:prstGeom>
          </p:spPr>
        </p:pic>
        <p:pic>
          <p:nvPicPr>
            <p:cNvPr id="229" name="Picture 228" descr="Icon&#10;&#10;Description automatically generated">
              <a:extLst>
                <a:ext uri="{FF2B5EF4-FFF2-40B4-BE49-F238E27FC236}">
                  <a16:creationId xmlns:a16="http://schemas.microsoft.com/office/drawing/2014/main" id="{DAF1C80E-BB38-B519-C7D2-48D96DDFE49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17404" y="1703627"/>
              <a:ext cx="1092708" cy="944169"/>
            </a:xfrm>
            <a:prstGeom prst="rect">
              <a:avLst/>
            </a:prstGeom>
          </p:spPr>
        </p:pic>
        <p:pic>
          <p:nvPicPr>
            <p:cNvPr id="230" name="Picture 229" descr="Icon&#10;&#10;Description automatically generated">
              <a:extLst>
                <a:ext uri="{FF2B5EF4-FFF2-40B4-BE49-F238E27FC236}">
                  <a16:creationId xmlns:a16="http://schemas.microsoft.com/office/drawing/2014/main" id="{9A8C643A-82D3-885A-7DFB-64D12ED269F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4780715" y="1134701"/>
              <a:ext cx="557293" cy="578847"/>
            </a:xfrm>
            <a:prstGeom prst="rect">
              <a:avLst/>
            </a:prstGeom>
          </p:spPr>
        </p:pic>
      </p:grpSp>
    </p:spTree>
    <p:extLst>
      <p:ext uri="{BB962C8B-B14F-4D97-AF65-F5344CB8AC3E}">
        <p14:creationId xmlns:p14="http://schemas.microsoft.com/office/powerpoint/2010/main" val="61926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65" grpId="0"/>
      <p:bldP spid="85" grpId="0"/>
      <p:bldP spid="86" grpId="0"/>
      <p:bldP spid="89" grpId="0"/>
      <p:bldP spid="10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D02C8-57FB-2E49-A40C-014828641C33}"/>
              </a:ext>
            </a:extLst>
          </p:cNvPr>
          <p:cNvSpPr>
            <a:spLocks noGrp="1"/>
          </p:cNvSpPr>
          <p:nvPr>
            <p:ph type="ctrTitle"/>
          </p:nvPr>
        </p:nvSpPr>
        <p:spPr>
          <a:xfrm>
            <a:off x="761999" y="136525"/>
            <a:ext cx="10031897" cy="2195196"/>
          </a:xfrm>
        </p:spPr>
        <p:txBody>
          <a:bodyPr/>
          <a:lstStyle/>
          <a:p>
            <a:r>
              <a:rPr lang="en-US" dirty="0"/>
              <a:t>Questions?</a:t>
            </a:r>
          </a:p>
        </p:txBody>
      </p:sp>
      <p:sp>
        <p:nvSpPr>
          <p:cNvPr id="3" name="Subtitle 2">
            <a:extLst>
              <a:ext uri="{FF2B5EF4-FFF2-40B4-BE49-F238E27FC236}">
                <a16:creationId xmlns:a16="http://schemas.microsoft.com/office/drawing/2014/main" id="{C3B755BF-E9FA-C148-A4FB-0897FD480132}"/>
              </a:ext>
            </a:extLst>
          </p:cNvPr>
          <p:cNvSpPr>
            <a:spLocks noGrp="1"/>
          </p:cNvSpPr>
          <p:nvPr>
            <p:ph type="subTitle" idx="1"/>
          </p:nvPr>
        </p:nvSpPr>
        <p:spPr>
          <a:xfrm>
            <a:off x="761999" y="2529840"/>
            <a:ext cx="7139610" cy="3622482"/>
          </a:xfrm>
        </p:spPr>
        <p:txBody>
          <a:bodyPr>
            <a:normAutofit/>
          </a:bodyPr>
          <a:lstStyle/>
          <a:p>
            <a:r>
              <a:rPr lang="en-US" sz="2400" b="1" dirty="0"/>
              <a:t>Please post your questions in the Question/Answer window</a:t>
            </a:r>
          </a:p>
          <a:p>
            <a:pPr marL="342900" indent="-342900">
              <a:buFont typeface="Arial" panose="020B0604020202020204" pitchFamily="34" charset="0"/>
              <a:buChar char="•"/>
            </a:pPr>
            <a:r>
              <a:rPr lang="en-US" sz="2400" dirty="0">
                <a:solidFill>
                  <a:schemeClr val="bg1"/>
                </a:solidFill>
              </a:rPr>
              <a:t>You may also email us later</a:t>
            </a:r>
          </a:p>
        </p:txBody>
      </p:sp>
    </p:spTree>
    <p:extLst>
      <p:ext uri="{BB962C8B-B14F-4D97-AF65-F5344CB8AC3E}">
        <p14:creationId xmlns:p14="http://schemas.microsoft.com/office/powerpoint/2010/main" val="131318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Questions</a:t>
            </a:r>
          </a:p>
        </p:txBody>
      </p:sp>
      <p:sp>
        <p:nvSpPr>
          <p:cNvPr id="3" name="Content Placeholder 2"/>
          <p:cNvSpPr>
            <a:spLocks noGrp="1"/>
          </p:cNvSpPr>
          <p:nvPr>
            <p:ph idx="1"/>
          </p:nvPr>
        </p:nvSpPr>
        <p:spPr/>
        <p:txBody>
          <a:bodyPr>
            <a:normAutofit/>
          </a:bodyPr>
          <a:lstStyle/>
          <a:p>
            <a:pPr marL="0" indent="0">
              <a:buNone/>
            </a:pPr>
            <a:r>
              <a:rPr lang="en-US" dirty="0"/>
              <a:t>Q1. Is consultation with a Cognizant Program Officer required?</a:t>
            </a:r>
          </a:p>
          <a:p>
            <a:pPr lvl="1"/>
            <a:r>
              <a:rPr lang="en-US" dirty="0"/>
              <a:t>No, but it is strongly encouraged that you consult with us (with OAC leading this solicitation) and any other Cognizant Program Officer at least a month in advance of the solicitation deadline, and note this in a </a:t>
            </a:r>
            <a:r>
              <a:rPr lang="en-US" b="1" dirty="0"/>
              <a:t>Single Copy Document</a:t>
            </a:r>
            <a:r>
              <a:rPr lang="en-US" dirty="0"/>
              <a:t>.</a:t>
            </a:r>
          </a:p>
        </p:txBody>
      </p:sp>
    </p:spTree>
    <p:extLst>
      <p:ext uri="{BB962C8B-B14F-4D97-AF65-F5344CB8AC3E}">
        <p14:creationId xmlns:p14="http://schemas.microsoft.com/office/powerpoint/2010/main" val="3794113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Questions</a:t>
            </a:r>
          </a:p>
        </p:txBody>
      </p:sp>
      <p:sp>
        <p:nvSpPr>
          <p:cNvPr id="3" name="Content Placeholder 2"/>
          <p:cNvSpPr>
            <a:spLocks noGrp="1"/>
          </p:cNvSpPr>
          <p:nvPr>
            <p:ph idx="1"/>
          </p:nvPr>
        </p:nvSpPr>
        <p:spPr>
          <a:xfrm>
            <a:off x="864703" y="1417639"/>
            <a:ext cx="10396331" cy="4708525"/>
          </a:xfrm>
        </p:spPr>
        <p:txBody>
          <a:bodyPr>
            <a:normAutofit/>
          </a:bodyPr>
          <a:lstStyle/>
          <a:p>
            <a:pPr marL="0" indent="0">
              <a:buNone/>
            </a:pPr>
            <a:r>
              <a:rPr lang="en-US" dirty="0"/>
              <a:t>Q2. Can my project primarily train/re-train for jobs in the IT industry?</a:t>
            </a:r>
          </a:p>
          <a:p>
            <a:pPr lvl="1"/>
            <a:r>
              <a:rPr lang="en-US" sz="2600" dirty="0">
                <a:latin typeface="Tahoma" charset="0"/>
                <a:ea typeface="ＭＳ Ｐゴシック" charset="0"/>
              </a:rPr>
              <a:t>No, </a:t>
            </a:r>
            <a:r>
              <a:rPr lang="en-US" sz="2600" dirty="0">
                <a:latin typeface="Tahoma" charset="0"/>
                <a:ea typeface="ＭＳ Ｐゴシック" charset="0"/>
                <a:cs typeface="ＭＳ Ｐゴシック" charset="0"/>
              </a:rPr>
              <a:t>all proposals, including cybersecurity proposals, must be relevant to </a:t>
            </a:r>
          </a:p>
          <a:p>
            <a:pPr lvl="2"/>
            <a:r>
              <a:rPr lang="en-US" sz="2200" b="1" dirty="0">
                <a:latin typeface="Tahoma" charset="0"/>
                <a:ea typeface="ＭＳ Ｐゴシック" charset="0"/>
                <a:cs typeface="ＭＳ Ｐゴシック" charset="0"/>
              </a:rPr>
              <a:t>Scientific Research </a:t>
            </a:r>
            <a:r>
              <a:rPr lang="en-US" sz="2200" dirty="0">
                <a:latin typeface="Tahoma" charset="0"/>
                <a:ea typeface="ＭＳ Ｐゴシック" charset="0"/>
                <a:cs typeface="ＭＳ Ｐゴシック" charset="0"/>
              </a:rPr>
              <a:t>Workforce Development, and </a:t>
            </a:r>
          </a:p>
          <a:p>
            <a:pPr lvl="2"/>
            <a:r>
              <a:rPr lang="en-US" sz="2200" b="1" dirty="0">
                <a:latin typeface="Tahoma" charset="0"/>
                <a:ea typeface="ＭＳ Ｐゴシック" charset="0"/>
                <a:cs typeface="ＭＳ Ｐゴシック" charset="0"/>
              </a:rPr>
              <a:t>Advanced Cyberinfrastructure </a:t>
            </a:r>
          </a:p>
          <a:p>
            <a:pPr lvl="1"/>
            <a:r>
              <a:rPr lang="en-US" sz="2600" dirty="0">
                <a:latin typeface="Tahoma" charset="0"/>
                <a:ea typeface="ＭＳ Ｐゴシック" charset="0"/>
                <a:cs typeface="ＭＳ Ｐゴシック" charset="0"/>
              </a:rPr>
              <a:t>Cybersecurity proposals must be relevant to the scientific research workflow </a:t>
            </a:r>
          </a:p>
          <a:p>
            <a:pPr lvl="1"/>
            <a:r>
              <a:rPr lang="en-US" sz="2600" dirty="0">
                <a:latin typeface="Tahoma" charset="0"/>
                <a:ea typeface="ＭＳ Ｐゴシック" charset="0"/>
                <a:cs typeface="ＭＳ Ｐゴシック" charset="0"/>
              </a:rPr>
              <a:t>This relevance will vary from undergrads, to grads, to CI professionals, and across disciplines.</a:t>
            </a:r>
            <a:endParaRPr lang="en-US" dirty="0"/>
          </a:p>
        </p:txBody>
      </p:sp>
    </p:spTree>
    <p:extLst>
      <p:ext uri="{BB962C8B-B14F-4D97-AF65-F5344CB8AC3E}">
        <p14:creationId xmlns:p14="http://schemas.microsoft.com/office/powerpoint/2010/main" val="1447741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Questions</a:t>
            </a:r>
          </a:p>
        </p:txBody>
      </p:sp>
      <p:sp>
        <p:nvSpPr>
          <p:cNvPr id="3" name="Content Placeholder 2"/>
          <p:cNvSpPr>
            <a:spLocks noGrp="1"/>
          </p:cNvSpPr>
          <p:nvPr>
            <p:ph idx="1"/>
          </p:nvPr>
        </p:nvSpPr>
        <p:spPr/>
        <p:txBody>
          <a:bodyPr>
            <a:normAutofit/>
          </a:bodyPr>
          <a:lstStyle/>
          <a:p>
            <a:pPr marL="0" indent="0">
              <a:buNone/>
            </a:pPr>
            <a:r>
              <a:rPr lang="en-US" dirty="0"/>
              <a:t>Q3. Must you already have a Small-size Implementation award before seeking a Medium-size Implementation award?</a:t>
            </a:r>
          </a:p>
          <a:p>
            <a:pPr lvl="1"/>
            <a:r>
              <a:rPr lang="en-US" dirty="0"/>
              <a:t>No</a:t>
            </a:r>
          </a:p>
        </p:txBody>
      </p:sp>
    </p:spTree>
    <p:extLst>
      <p:ext uri="{BB962C8B-B14F-4D97-AF65-F5344CB8AC3E}">
        <p14:creationId xmlns:p14="http://schemas.microsoft.com/office/powerpoint/2010/main" val="3090347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70666-C161-4D6A-9ABD-E1FB7089B7D1}"/>
              </a:ext>
            </a:extLst>
          </p:cNvPr>
          <p:cNvSpPr>
            <a:spLocks noGrp="1"/>
          </p:cNvSpPr>
          <p:nvPr>
            <p:ph type="ctrTitle"/>
          </p:nvPr>
        </p:nvSpPr>
        <p:spPr>
          <a:xfrm>
            <a:off x="295163" y="-59314"/>
            <a:ext cx="11398474" cy="2088561"/>
          </a:xfrm>
        </p:spPr>
        <p:txBody>
          <a:bodyPr>
            <a:normAutofit/>
          </a:bodyPr>
          <a:lstStyle/>
          <a:p>
            <a:r>
              <a:rPr lang="en-US" sz="4400" dirty="0"/>
              <a:t>CyberTraining and SCIPE Solicitation Webinar</a:t>
            </a:r>
          </a:p>
        </p:txBody>
      </p:sp>
      <p:sp>
        <p:nvSpPr>
          <p:cNvPr id="3" name="Subtitle 2">
            <a:extLst>
              <a:ext uri="{FF2B5EF4-FFF2-40B4-BE49-F238E27FC236}">
                <a16:creationId xmlns:a16="http://schemas.microsoft.com/office/drawing/2014/main" id="{D4B14966-7CCE-47C6-B7EC-91F8C5AF7914}"/>
              </a:ext>
            </a:extLst>
          </p:cNvPr>
          <p:cNvSpPr>
            <a:spLocks noGrp="1"/>
          </p:cNvSpPr>
          <p:nvPr>
            <p:ph type="subTitle" idx="1"/>
          </p:nvPr>
        </p:nvSpPr>
        <p:spPr>
          <a:xfrm>
            <a:off x="295163" y="2298175"/>
            <a:ext cx="9144000" cy="894843"/>
          </a:xfrm>
        </p:spPr>
        <p:txBody>
          <a:bodyPr>
            <a:normAutofit/>
          </a:bodyPr>
          <a:lstStyle/>
          <a:p>
            <a:r>
              <a:rPr lang="en-US" dirty="0"/>
              <a:t>Office of Advanced Cyberinfrastructure (OAC)</a:t>
            </a:r>
          </a:p>
          <a:p>
            <a:r>
              <a:rPr lang="en-US" dirty="0"/>
              <a:t>Dec 14, 2022</a:t>
            </a:r>
          </a:p>
        </p:txBody>
      </p:sp>
      <p:sp>
        <p:nvSpPr>
          <p:cNvPr id="5" name="flSlide1Footer">
            <a:extLst>
              <a:ext uri="{FF2B5EF4-FFF2-40B4-BE49-F238E27FC236}">
                <a16:creationId xmlns:a16="http://schemas.microsoft.com/office/drawing/2014/main" id="{C1F96527-0DEF-E8E1-6A10-2815E44CB233}"/>
              </a:ext>
              <a:ext uri="{C183D7F6-B498-43B3-948B-1728B52AA6E4}">
                <adec:decorative xmlns:adec="http://schemas.microsoft.com/office/drawing/2017/decorative" val="1"/>
              </a:ext>
            </a:extLst>
          </p:cNvPr>
          <p:cNvSpPr txBox="1"/>
          <p:nvPr/>
        </p:nvSpPr>
        <p:spPr>
          <a:xfrm>
            <a:off x="0" y="65379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
        <p:nvSpPr>
          <p:cNvPr id="6" name="hcSlide1Header">
            <a:extLst>
              <a:ext uri="{FF2B5EF4-FFF2-40B4-BE49-F238E27FC236}">
                <a16:creationId xmlns:a16="http://schemas.microsoft.com/office/drawing/2014/main" id="{20467BA4-47F3-12B5-7BCB-6ED8033D4B9C}"/>
              </a:ext>
              <a:ext uri="{C183D7F6-B498-43B3-948B-1728B52AA6E4}">
                <adec:decorative xmlns:adec="http://schemas.microsoft.com/office/drawing/2017/decorative" val="1"/>
              </a:ext>
            </a:extLst>
          </p:cNvPr>
          <p:cNvSpPr txBox="1"/>
          <p:nvPr/>
        </p:nvSpPr>
        <p:spPr>
          <a:xfrm>
            <a:off x="5994400" y="0"/>
            <a:ext cx="184731" cy="369332"/>
          </a:xfrm>
          <a:prstGeom prst="rect">
            <a:avLst/>
          </a:prstGeom>
          <a:noFill/>
        </p:spPr>
        <p:txBody>
          <a:bodyPr vert="horz" wrap="none" rtlCol="0">
            <a:spAutoFit/>
          </a:bodyPr>
          <a:lstStyle/>
          <a:p>
            <a:endParaRPr lang="en-US"/>
          </a:p>
        </p:txBody>
      </p:sp>
      <p:sp>
        <p:nvSpPr>
          <p:cNvPr id="7" name="TextBox 6">
            <a:extLst>
              <a:ext uri="{FF2B5EF4-FFF2-40B4-BE49-F238E27FC236}">
                <a16:creationId xmlns:a16="http://schemas.microsoft.com/office/drawing/2014/main" id="{9BDE58F7-4CCE-66A0-FB60-6E148EDBAF6D}"/>
              </a:ext>
            </a:extLst>
          </p:cNvPr>
          <p:cNvSpPr txBox="1"/>
          <p:nvPr/>
        </p:nvSpPr>
        <p:spPr>
          <a:xfrm>
            <a:off x="2930387" y="3066479"/>
            <a:ext cx="6331226" cy="1390573"/>
          </a:xfrm>
          <a:prstGeom prst="rect">
            <a:avLst/>
          </a:prstGeom>
          <a:noFill/>
        </p:spPr>
        <p:txBody>
          <a:bodyPr wrap="square" rtlCol="0">
            <a:spAutoFit/>
          </a:bodyPr>
          <a:lstStyle/>
          <a:p>
            <a:pPr algn="ctr">
              <a:lnSpc>
                <a:spcPct val="120000"/>
              </a:lnSpc>
            </a:pPr>
            <a:r>
              <a:rPr lang="en-US" sz="2400" dirty="0">
                <a:solidFill>
                  <a:srgbClr val="FFC000"/>
                </a:solidFill>
              </a:rPr>
              <a:t>Ashok Srinivasan, asriniva@nsf.gov</a:t>
            </a:r>
          </a:p>
          <a:p>
            <a:pPr algn="ctr">
              <a:lnSpc>
                <a:spcPct val="120000"/>
              </a:lnSpc>
            </a:pPr>
            <a:r>
              <a:rPr lang="en-US" sz="2400">
                <a:solidFill>
                  <a:srgbClr val="FFC000"/>
                </a:solidFill>
              </a:rPr>
              <a:t>Tom </a:t>
            </a:r>
            <a:r>
              <a:rPr lang="en-US" sz="2400" dirty="0">
                <a:solidFill>
                  <a:srgbClr val="FFC000"/>
                </a:solidFill>
              </a:rPr>
              <a:t>Gulbransen, tgulbran@nsf.gov</a:t>
            </a:r>
          </a:p>
          <a:p>
            <a:pPr algn="ctr">
              <a:lnSpc>
                <a:spcPct val="120000"/>
              </a:lnSpc>
            </a:pPr>
            <a:r>
              <a:rPr lang="en-US" sz="2400" dirty="0">
                <a:solidFill>
                  <a:srgbClr val="FFC000"/>
                </a:solidFill>
              </a:rPr>
              <a:t>Juan (Jenny) Li, jjli@nsf.gov</a:t>
            </a:r>
          </a:p>
        </p:txBody>
      </p:sp>
      <p:sp>
        <p:nvSpPr>
          <p:cNvPr id="8" name="Subtitle 2">
            <a:extLst>
              <a:ext uri="{FF2B5EF4-FFF2-40B4-BE49-F238E27FC236}">
                <a16:creationId xmlns:a16="http://schemas.microsoft.com/office/drawing/2014/main" id="{B8125061-8F05-4961-4443-EF2B15E8480D}"/>
              </a:ext>
            </a:extLst>
          </p:cNvPr>
          <p:cNvSpPr txBox="1">
            <a:spLocks/>
          </p:cNvSpPr>
          <p:nvPr/>
        </p:nvSpPr>
        <p:spPr>
          <a:xfrm>
            <a:off x="3585169" y="4559500"/>
            <a:ext cx="5187923" cy="592026"/>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3">
                    <a:lumMod val="20000"/>
                    <a:lumOff val="8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t>Solicitation deadline: 23 Feb 2023</a:t>
            </a:r>
          </a:p>
        </p:txBody>
      </p:sp>
      <p:sp>
        <p:nvSpPr>
          <p:cNvPr id="9" name="Rectangle 8">
            <a:extLst>
              <a:ext uri="{FF2B5EF4-FFF2-40B4-BE49-F238E27FC236}">
                <a16:creationId xmlns:a16="http://schemas.microsoft.com/office/drawing/2014/main" id="{F6C70FAF-4C19-936D-FA51-84C5EEE3872A}"/>
              </a:ext>
              <a:ext uri="{C183D7F6-B498-43B3-948B-1728B52AA6E4}">
                <adec:decorative xmlns:adec="http://schemas.microsoft.com/office/drawing/2017/decorative" val="1"/>
              </a:ext>
            </a:extLst>
          </p:cNvPr>
          <p:cNvSpPr/>
          <p:nvPr/>
        </p:nvSpPr>
        <p:spPr>
          <a:xfrm>
            <a:off x="295163" y="4999154"/>
            <a:ext cx="9125626" cy="1022755"/>
          </a:xfrm>
          <a:prstGeom prst="rect">
            <a:avLst/>
          </a:prstGeom>
          <a:solidFill>
            <a:srgbClr val="00245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TextBox 9">
            <a:extLst>
              <a:ext uri="{FF2B5EF4-FFF2-40B4-BE49-F238E27FC236}">
                <a16:creationId xmlns:a16="http://schemas.microsoft.com/office/drawing/2014/main" id="{43C1DCE5-9BB2-4A81-4B55-4E2C8609AB38}"/>
              </a:ext>
            </a:extLst>
          </p:cNvPr>
          <p:cNvSpPr txBox="1"/>
          <p:nvPr/>
        </p:nvSpPr>
        <p:spPr>
          <a:xfrm>
            <a:off x="1096016" y="5012066"/>
            <a:ext cx="8178398" cy="33855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rPr>
              <a:t>CyberTraining: </a:t>
            </a:r>
            <a:r>
              <a:rPr kumimoji="0" lang="en-US" sz="1600" b="1" i="1"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rPr>
              <a:t>www.nsf.gov/pubs/2023/nsf23520/nsf23520.htm</a:t>
            </a:r>
            <a:endParaRPr kumimoji="0" lang="en-US" sz="1600" b="0" i="0"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endParaRPr>
          </a:p>
        </p:txBody>
      </p:sp>
      <p:sp>
        <p:nvSpPr>
          <p:cNvPr id="11" name="TextBox 10">
            <a:extLst>
              <a:ext uri="{FF2B5EF4-FFF2-40B4-BE49-F238E27FC236}">
                <a16:creationId xmlns:a16="http://schemas.microsoft.com/office/drawing/2014/main" id="{B670F570-6457-AB5F-17C4-F02B7CE2C2CB}"/>
              </a:ext>
            </a:extLst>
          </p:cNvPr>
          <p:cNvSpPr txBox="1"/>
          <p:nvPr/>
        </p:nvSpPr>
        <p:spPr>
          <a:xfrm>
            <a:off x="1096016" y="5328468"/>
            <a:ext cx="8911181" cy="66858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srgbClr val="FFFFFF"/>
                </a:solidFill>
                <a:latin typeface="Open Sans" pitchFamily="2" charset="0"/>
                <a:ea typeface="Open Sans" pitchFamily="2" charset="0"/>
                <a:cs typeface="Open Sans" pitchFamily="2" charset="0"/>
              </a:rPr>
              <a:t>SCIP</a:t>
            </a:r>
            <a:r>
              <a:rPr kumimoji="0" lang="en-US" sz="1600" b="1"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rPr>
              <a:t>E: </a:t>
            </a:r>
            <a:r>
              <a:rPr kumimoji="0" lang="en-US" sz="1600" b="1" i="1" strike="noStrike" kern="1200" cap="none" spc="0" normalizeH="0" baseline="0" noProof="0" dirty="0">
                <a:ln>
                  <a:noFill/>
                </a:ln>
                <a:solidFill>
                  <a:schemeClr val="bg1"/>
                </a:solidFill>
                <a:effectLst/>
                <a:uLnTx/>
                <a:uFillTx/>
                <a:latin typeface="Open Sans" pitchFamily="2" charset="0"/>
                <a:ea typeface="Open Sans" pitchFamily="2" charset="0"/>
                <a:cs typeface="Open Sans" pitchFamily="2" charset="0"/>
                <a:hlinkClick r:id="rId3">
                  <a:extLst>
                    <a:ext uri="{A12FA001-AC4F-418D-AE19-62706E023703}">
                      <ahyp:hlinkClr xmlns:ahyp="http://schemas.microsoft.com/office/drawing/2018/hyperlinkcolor" val="tx"/>
                    </a:ext>
                  </a:extLst>
                </a:hlinkClick>
              </a:rPr>
              <a:t>https://www.nsf.gov/pubs/2023/nsf23521/nsf23521.htm</a:t>
            </a:r>
            <a:endParaRPr kumimoji="0" lang="en-US" sz="1600" b="1" i="1" strike="noStrike" kern="1200" cap="none" spc="0" normalizeH="0" baseline="0" noProof="0" dirty="0">
              <a:ln>
                <a:noFill/>
              </a:ln>
              <a:solidFill>
                <a:schemeClr val="bg1"/>
              </a:solidFill>
              <a:effectLst/>
              <a:uLnTx/>
              <a:uFillTx/>
              <a:latin typeface="Open Sans" pitchFamily="2" charset="0"/>
              <a:ea typeface="Open Sans" pitchFamily="2" charset="0"/>
              <a:cs typeface="Open Sans" pitchFamily="2" charset="0"/>
            </a:endParaRPr>
          </a:p>
          <a:p>
            <a:pPr marL="0" marR="0" lvl="0" indent="0" defTabSz="914400" rtl="0" eaLnBrk="1" fontAlgn="auto" latinLnBrk="0" hangingPunct="1">
              <a:lnSpc>
                <a:spcPct val="150000"/>
              </a:lnSpc>
              <a:spcBef>
                <a:spcPts val="0"/>
              </a:spcBef>
              <a:spcAft>
                <a:spcPts val="0"/>
              </a:spcAft>
              <a:buClrTx/>
              <a:buSzTx/>
              <a:buFontTx/>
              <a:buNone/>
              <a:tabLst/>
              <a:defRPr/>
            </a:pPr>
            <a:r>
              <a:rPr lang="en-US" sz="1600" b="1" dirty="0">
                <a:solidFill>
                  <a:schemeClr val="bg1"/>
                </a:solidFill>
                <a:hlinkClick r:id="rId4">
                  <a:extLst>
                    <a:ext uri="{A12FA001-AC4F-418D-AE19-62706E023703}">
                      <ahyp:hlinkClr xmlns:ahyp="http://schemas.microsoft.com/office/drawing/2018/hyperlinkcolor" val="tx"/>
                    </a:ext>
                  </a:extLst>
                </a:hlinkClick>
              </a:rPr>
              <a:t>Webinar Recording</a:t>
            </a:r>
            <a:r>
              <a:rPr lang="en-US" sz="1600" dirty="0">
                <a:solidFill>
                  <a:schemeClr val="bg1"/>
                </a:solidFill>
                <a:hlinkClick r:id="rId4">
                  <a:extLst>
                    <a:ext uri="{A12FA001-AC4F-418D-AE19-62706E023703}">
                      <ahyp:hlinkClr xmlns:ahyp="http://schemas.microsoft.com/office/drawing/2018/hyperlinkcolor" val="tx"/>
                    </a:ext>
                  </a:extLst>
                </a:hlinkClick>
              </a:rPr>
              <a:t>: https://beta.nsf.gov/events/cybertraining-scipe-program-webinar</a:t>
            </a:r>
            <a:endParaRPr kumimoji="0" lang="en-US" sz="1600" b="0" i="0" strike="noStrike" kern="1200" cap="none" spc="0" normalizeH="0" baseline="0" noProof="0" dirty="0">
              <a:ln>
                <a:noFill/>
              </a:ln>
              <a:solidFill>
                <a:schemeClr val="bg1"/>
              </a:solidFill>
              <a:effectLst/>
              <a:uLnTx/>
              <a:uFillTx/>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F019666F-4BFD-4665-B531-3D2DF3537B16}"/>
              </a:ext>
            </a:extLst>
          </p:cNvPr>
          <p:cNvSpPr>
            <a:spLocks noGrp="1"/>
          </p:cNvSpPr>
          <p:nvPr>
            <p:ph type="sldNum" sz="quarter" idx="4"/>
          </p:nvPr>
        </p:nvSpPr>
        <p:spPr/>
        <p:txBody>
          <a:bodyPr/>
          <a:lstStyle/>
          <a:p>
            <a:fld id="{8F4BEAD3-91E3-4FFC-B7DC-935959D17485}" type="slidenum">
              <a:rPr lang="en-US" smtClean="0"/>
              <a:pPr/>
              <a:t>19</a:t>
            </a:fld>
            <a:endParaRPr lang="en-US"/>
          </a:p>
        </p:txBody>
      </p:sp>
    </p:spTree>
    <p:extLst>
      <p:ext uri="{BB962C8B-B14F-4D97-AF65-F5344CB8AC3E}">
        <p14:creationId xmlns:p14="http://schemas.microsoft.com/office/powerpoint/2010/main" val="2005795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6D70779-9548-C04A-9C2F-85AF7FAC7912}"/>
              </a:ext>
            </a:extLst>
          </p:cNvPr>
          <p:cNvSpPr>
            <a:spLocks noGrp="1"/>
          </p:cNvSpPr>
          <p:nvPr>
            <p:ph type="title"/>
          </p:nvPr>
        </p:nvSpPr>
        <p:spPr/>
        <p:txBody>
          <a:bodyPr/>
          <a:lstStyle/>
          <a:p>
            <a:r>
              <a:rPr lang="en-US" dirty="0"/>
              <a:t>Webinar Outline</a:t>
            </a:r>
          </a:p>
        </p:txBody>
      </p:sp>
      <p:sp>
        <p:nvSpPr>
          <p:cNvPr id="7" name="TextBox 6">
            <a:extLst>
              <a:ext uri="{FF2B5EF4-FFF2-40B4-BE49-F238E27FC236}">
                <a16:creationId xmlns:a16="http://schemas.microsoft.com/office/drawing/2014/main" id="{88E41683-FEC8-4E88-BD91-2B08D2E8DADB}"/>
              </a:ext>
            </a:extLst>
          </p:cNvPr>
          <p:cNvSpPr txBox="1"/>
          <p:nvPr/>
        </p:nvSpPr>
        <p:spPr>
          <a:xfrm>
            <a:off x="1672389" y="1756614"/>
            <a:ext cx="4423611" cy="923330"/>
          </a:xfrm>
          <a:prstGeom prst="rect">
            <a:avLst/>
          </a:prstGeom>
          <a:noFill/>
        </p:spPr>
        <p:txBody>
          <a:bodyPr wrap="square" rtlCol="0">
            <a:spAutoFit/>
          </a:bodyPr>
          <a:lstStyle/>
          <a:p>
            <a:r>
              <a:rPr lang="en-US" b="0" i="1" dirty="0">
                <a:solidFill>
                  <a:srgbClr val="000000"/>
                </a:solidFill>
                <a:effectLst/>
                <a:latin typeface="Open Sans" panose="020B0606030504020204" pitchFamily="34" charset="0"/>
              </a:rPr>
              <a:t>CyberTraining – Training-based Workforce Development for Advanced Cyberinfrastructure </a:t>
            </a:r>
            <a:endParaRPr lang="en-US" i="1" dirty="0"/>
          </a:p>
        </p:txBody>
      </p:sp>
      <p:sp>
        <p:nvSpPr>
          <p:cNvPr id="8" name="TextBox 7">
            <a:extLst>
              <a:ext uri="{FF2B5EF4-FFF2-40B4-BE49-F238E27FC236}">
                <a16:creationId xmlns:a16="http://schemas.microsoft.com/office/drawing/2014/main" id="{B8B38F4E-4B60-42C7-A7B6-2C62F3AC9464}"/>
              </a:ext>
            </a:extLst>
          </p:cNvPr>
          <p:cNvSpPr txBox="1"/>
          <p:nvPr/>
        </p:nvSpPr>
        <p:spPr>
          <a:xfrm>
            <a:off x="1672389" y="3128550"/>
            <a:ext cx="4423611" cy="923330"/>
          </a:xfrm>
          <a:prstGeom prst="rect">
            <a:avLst/>
          </a:prstGeom>
          <a:noFill/>
        </p:spPr>
        <p:txBody>
          <a:bodyPr wrap="square" rtlCol="0">
            <a:spAutoFit/>
          </a:bodyPr>
          <a:lstStyle/>
          <a:p>
            <a:r>
              <a:rPr lang="en-US" b="0" i="1" dirty="0">
                <a:solidFill>
                  <a:srgbClr val="000000"/>
                </a:solidFill>
                <a:effectLst/>
                <a:latin typeface="Open Sans" panose="020B0606030504020204" pitchFamily="34" charset="0"/>
              </a:rPr>
              <a:t>SCIPE – Strengthening the Cyberinfrastructure Professionals Ecosystem</a:t>
            </a:r>
            <a:endParaRPr lang="en-US" i="1" dirty="0"/>
          </a:p>
        </p:txBody>
      </p:sp>
      <p:pic>
        <p:nvPicPr>
          <p:cNvPr id="11" name="Picture 10">
            <a:extLst>
              <a:ext uri="{FF2B5EF4-FFF2-40B4-BE49-F238E27FC236}">
                <a16:creationId xmlns:a16="http://schemas.microsoft.com/office/drawing/2014/main" id="{23ED1837-CE5C-4702-A17B-F9015F008A4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995" y="1756614"/>
            <a:ext cx="5974005" cy="3833062"/>
          </a:xfrm>
          <a:prstGeom prst="rect">
            <a:avLst/>
          </a:prstGeom>
          <a:effectLst>
            <a:outerShdw blurRad="50800" dist="50800" dir="7800000" algn="ctr" rotWithShape="0">
              <a:schemeClr val="tx2">
                <a:lumMod val="50000"/>
              </a:schemeClr>
            </a:outerShdw>
          </a:effectLst>
        </p:spPr>
      </p:pic>
      <p:cxnSp>
        <p:nvCxnSpPr>
          <p:cNvPr id="21" name="Straight Connector 20">
            <a:extLst>
              <a:ext uri="{FF2B5EF4-FFF2-40B4-BE49-F238E27FC236}">
                <a16:creationId xmlns:a16="http://schemas.microsoft.com/office/drawing/2014/main" id="{6E01223E-E630-A840-B142-DD126C478AE4}"/>
              </a:ext>
              <a:ext uri="{C183D7F6-B498-43B3-948B-1728B52AA6E4}">
                <adec:decorative xmlns:adec="http://schemas.microsoft.com/office/drawing/2017/decorative" val="1"/>
              </a:ext>
            </a:extLst>
          </p:cNvPr>
          <p:cNvCxnSpPr/>
          <p:nvPr/>
        </p:nvCxnSpPr>
        <p:spPr>
          <a:xfrm>
            <a:off x="1769423" y="5589676"/>
            <a:ext cx="4108863" cy="0"/>
          </a:xfrm>
          <a:prstGeom prst="line">
            <a:avLst/>
          </a:prstGeom>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4D09ACDD-CB3B-45FC-B526-A8B937A927E8}"/>
              </a:ext>
              <a:ext uri="{C183D7F6-B498-43B3-948B-1728B52AA6E4}">
                <adec:decorative xmlns:adec="http://schemas.microsoft.com/office/drawing/2017/decorative" val="0"/>
              </a:ext>
            </a:extLst>
          </p:cNvPr>
          <p:cNvSpPr txBox="1"/>
          <p:nvPr/>
        </p:nvSpPr>
        <p:spPr>
          <a:xfrm>
            <a:off x="1672388" y="4500486"/>
            <a:ext cx="4423611" cy="369332"/>
          </a:xfrm>
          <a:prstGeom prst="rect">
            <a:avLst/>
          </a:prstGeom>
          <a:noFill/>
        </p:spPr>
        <p:txBody>
          <a:bodyPr wrap="square" rtlCol="0">
            <a:spAutoFit/>
          </a:bodyPr>
          <a:lstStyle/>
          <a:p>
            <a:r>
              <a:rPr lang="en-US" b="0" i="1" dirty="0">
                <a:solidFill>
                  <a:srgbClr val="000000"/>
                </a:solidFill>
                <a:effectLst/>
                <a:latin typeface="Open Sans" panose="020B0606030504020204" pitchFamily="34" charset="0"/>
              </a:rPr>
              <a:t>Questions and answers</a:t>
            </a:r>
            <a:endParaRPr lang="en-US" i="1" dirty="0"/>
          </a:p>
        </p:txBody>
      </p:sp>
      <p:sp>
        <p:nvSpPr>
          <p:cNvPr id="6" name="Rectangle 5">
            <a:extLst>
              <a:ext uri="{FF2B5EF4-FFF2-40B4-BE49-F238E27FC236}">
                <a16:creationId xmlns:a16="http://schemas.microsoft.com/office/drawing/2014/main" id="{6240854B-130C-4592-B0E8-52107EA3D3F9}"/>
              </a:ext>
              <a:ext uri="{C183D7F6-B498-43B3-948B-1728B52AA6E4}">
                <adec:decorative xmlns:adec="http://schemas.microsoft.com/office/drawing/2017/decorative" val="1"/>
              </a:ext>
            </a:extLst>
          </p:cNvPr>
          <p:cNvSpPr/>
          <p:nvPr/>
        </p:nvSpPr>
        <p:spPr>
          <a:xfrm>
            <a:off x="438149" y="4500486"/>
            <a:ext cx="1089861" cy="1089861"/>
          </a:xfrm>
          <a:prstGeom prst="rect">
            <a:avLst/>
          </a:prstGeom>
          <a:solidFill>
            <a:schemeClr val="accent2">
              <a:lumMod val="50000"/>
            </a:schemeClr>
          </a:solidFill>
          <a:ln>
            <a:noFill/>
          </a:ln>
          <a:effectLst>
            <a:outerShdw blurRad="50800" dist="38100" dir="90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pic>
        <p:nvPicPr>
          <p:cNvPr id="17" name="Graphic 16">
            <a:extLst>
              <a:ext uri="{FF2B5EF4-FFF2-40B4-BE49-F238E27FC236}">
                <a16:creationId xmlns:a16="http://schemas.microsoft.com/office/drawing/2014/main" id="{9A76A0A1-A306-407A-A2B2-BBAF7FAFB0B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5879" y="4597509"/>
            <a:ext cx="914400" cy="914400"/>
          </a:xfrm>
          <a:prstGeom prst="rect">
            <a:avLst/>
          </a:prstGeom>
        </p:spPr>
      </p:pic>
      <p:cxnSp>
        <p:nvCxnSpPr>
          <p:cNvPr id="20" name="Straight Connector 19">
            <a:extLst>
              <a:ext uri="{FF2B5EF4-FFF2-40B4-BE49-F238E27FC236}">
                <a16:creationId xmlns:a16="http://schemas.microsoft.com/office/drawing/2014/main" id="{081D2839-70F9-EF49-909D-52C8EA30D9AF}"/>
              </a:ext>
              <a:ext uri="{C183D7F6-B498-43B3-948B-1728B52AA6E4}">
                <adec:decorative xmlns:adec="http://schemas.microsoft.com/office/drawing/2017/decorative" val="1"/>
              </a:ext>
            </a:extLst>
          </p:cNvPr>
          <p:cNvCxnSpPr/>
          <p:nvPr/>
        </p:nvCxnSpPr>
        <p:spPr>
          <a:xfrm>
            <a:off x="1769423" y="4212138"/>
            <a:ext cx="4108863" cy="0"/>
          </a:xfrm>
          <a:prstGeom prst="line">
            <a:avLst/>
          </a:prstGeom>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E5529E15-5CBA-4238-8BB1-8BDC5AFCD35C}"/>
              </a:ext>
              <a:ext uri="{C183D7F6-B498-43B3-948B-1728B52AA6E4}">
                <adec:decorative xmlns:adec="http://schemas.microsoft.com/office/drawing/2017/decorative" val="1"/>
              </a:ext>
            </a:extLst>
          </p:cNvPr>
          <p:cNvSpPr/>
          <p:nvPr/>
        </p:nvSpPr>
        <p:spPr>
          <a:xfrm>
            <a:off x="438149" y="3128550"/>
            <a:ext cx="1089861" cy="1089861"/>
          </a:xfrm>
          <a:prstGeom prst="rect">
            <a:avLst/>
          </a:prstGeom>
          <a:solidFill>
            <a:schemeClr val="accent6"/>
          </a:solidFill>
          <a:ln>
            <a:noFill/>
          </a:ln>
          <a:effectLst>
            <a:outerShdw blurRad="50800" dist="38100" dir="90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pic>
        <p:nvPicPr>
          <p:cNvPr id="16" name="Graphic 15">
            <a:extLst>
              <a:ext uri="{FF2B5EF4-FFF2-40B4-BE49-F238E27FC236}">
                <a16:creationId xmlns:a16="http://schemas.microsoft.com/office/drawing/2014/main" id="{D81FDAED-8B04-4FD6-8FAB-7C5C8984F2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5879" y="3216280"/>
            <a:ext cx="914400" cy="914400"/>
          </a:xfrm>
          <a:prstGeom prst="rect">
            <a:avLst/>
          </a:prstGeom>
        </p:spPr>
      </p:pic>
      <p:cxnSp>
        <p:nvCxnSpPr>
          <p:cNvPr id="18" name="Straight Connector 17">
            <a:extLst>
              <a:ext uri="{FF2B5EF4-FFF2-40B4-BE49-F238E27FC236}">
                <a16:creationId xmlns:a16="http://schemas.microsoft.com/office/drawing/2014/main" id="{7349B847-E6CE-0A49-B4BE-2A96A915A63C}"/>
              </a:ext>
              <a:ext uri="{C183D7F6-B498-43B3-948B-1728B52AA6E4}">
                <adec:decorative xmlns:adec="http://schemas.microsoft.com/office/drawing/2017/decorative" val="1"/>
              </a:ext>
            </a:extLst>
          </p:cNvPr>
          <p:cNvCxnSpPr/>
          <p:nvPr/>
        </p:nvCxnSpPr>
        <p:spPr>
          <a:xfrm>
            <a:off x="1769423" y="2846475"/>
            <a:ext cx="4108863" cy="0"/>
          </a:xfrm>
          <a:prstGeom prst="line">
            <a:avLst/>
          </a:prstGeom>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73167BB9-912F-4C08-AD5B-272FFA73657B}"/>
              </a:ext>
              <a:ext uri="{C183D7F6-B498-43B3-948B-1728B52AA6E4}">
                <adec:decorative xmlns:adec="http://schemas.microsoft.com/office/drawing/2017/decorative" val="1"/>
              </a:ext>
            </a:extLst>
          </p:cNvPr>
          <p:cNvSpPr/>
          <p:nvPr/>
        </p:nvSpPr>
        <p:spPr>
          <a:xfrm>
            <a:off x="438150" y="1756614"/>
            <a:ext cx="1089861" cy="1089861"/>
          </a:xfrm>
          <a:prstGeom prst="rect">
            <a:avLst/>
          </a:prstGeom>
          <a:solidFill>
            <a:schemeClr val="accent4"/>
          </a:solidFill>
          <a:ln>
            <a:noFill/>
          </a:ln>
          <a:effectLst>
            <a:outerShdw blurRad="50800" dist="38100" dir="90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pic>
        <p:nvPicPr>
          <p:cNvPr id="15" name="Graphic 14">
            <a:extLst>
              <a:ext uri="{FF2B5EF4-FFF2-40B4-BE49-F238E27FC236}">
                <a16:creationId xmlns:a16="http://schemas.microsoft.com/office/drawing/2014/main" id="{13028AE7-BBB2-4239-81D8-080B732DBD3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5879" y="1844344"/>
            <a:ext cx="914400" cy="914400"/>
          </a:xfrm>
          <a:prstGeom prst="rect">
            <a:avLst/>
          </a:prstGeom>
        </p:spPr>
      </p:pic>
      <p:pic>
        <p:nvPicPr>
          <p:cNvPr id="2" name="Picture 1">
            <a:extLst>
              <a:ext uri="{FF2B5EF4-FFF2-40B4-BE49-F238E27FC236}">
                <a16:creationId xmlns:a16="http://schemas.microsoft.com/office/drawing/2014/main" id="{1C6C7829-21CA-757F-51F9-71B6F5CA2EC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3716" y="1796029"/>
            <a:ext cx="5912949" cy="3912853"/>
          </a:xfrm>
          <a:prstGeom prst="rect">
            <a:avLst/>
          </a:prstGeom>
        </p:spPr>
      </p:pic>
      <p:sp>
        <p:nvSpPr>
          <p:cNvPr id="3" name="Slide Number Placeholder 2">
            <a:extLst>
              <a:ext uri="{FF2B5EF4-FFF2-40B4-BE49-F238E27FC236}">
                <a16:creationId xmlns:a16="http://schemas.microsoft.com/office/drawing/2014/main" id="{50C40B16-6293-4D8A-A0E5-E774907B1CAB}"/>
              </a:ext>
            </a:extLst>
          </p:cNvPr>
          <p:cNvSpPr>
            <a:spLocks noGrp="1"/>
          </p:cNvSpPr>
          <p:nvPr>
            <p:ph type="sldNum" sz="quarter" idx="4"/>
          </p:nvPr>
        </p:nvSpPr>
        <p:spPr/>
        <p:txBody>
          <a:bodyPr/>
          <a:lstStyle/>
          <a:p>
            <a:fld id="{8F4BEAD3-91E3-4FFC-B7DC-935959D17485}" type="slidenum">
              <a:rPr lang="en-US" smtClean="0"/>
              <a:pPr/>
              <a:t>2</a:t>
            </a:fld>
            <a:endParaRPr lang="en-US"/>
          </a:p>
        </p:txBody>
      </p:sp>
    </p:spTree>
    <p:extLst>
      <p:ext uri="{BB962C8B-B14F-4D97-AF65-F5344CB8AC3E}">
        <p14:creationId xmlns:p14="http://schemas.microsoft.com/office/powerpoint/2010/main" val="2791778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73588-E07E-4A9E-88EE-DF87010E5ABF}"/>
              </a:ext>
            </a:extLst>
          </p:cNvPr>
          <p:cNvSpPr>
            <a:spLocks noGrp="1"/>
          </p:cNvSpPr>
          <p:nvPr>
            <p:ph type="title"/>
          </p:nvPr>
        </p:nvSpPr>
        <p:spPr/>
        <p:txBody>
          <a:bodyPr>
            <a:normAutofit/>
          </a:bodyPr>
          <a:lstStyle/>
          <a:p>
            <a:r>
              <a:rPr lang="en-US" sz="3600" dirty="0"/>
              <a:t>Webinar Goals</a:t>
            </a:r>
          </a:p>
        </p:txBody>
      </p:sp>
      <p:sp>
        <p:nvSpPr>
          <p:cNvPr id="13" name="Text Placeholder 2">
            <a:extLst>
              <a:ext uri="{FF2B5EF4-FFF2-40B4-BE49-F238E27FC236}">
                <a16:creationId xmlns:a16="http://schemas.microsoft.com/office/drawing/2014/main" id="{979953D5-41E0-4B41-847B-D3EB082F9C7B}"/>
              </a:ext>
            </a:extLst>
          </p:cNvPr>
          <p:cNvSpPr txBox="1">
            <a:spLocks/>
          </p:cNvSpPr>
          <p:nvPr/>
        </p:nvSpPr>
        <p:spPr>
          <a:xfrm>
            <a:off x="438150" y="1570959"/>
            <a:ext cx="10718375" cy="43028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8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Orient potential proposers</a:t>
            </a:r>
          </a:p>
          <a:p>
            <a:pPr marL="685800" marR="80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Provide the motivation for different OAC programs</a:t>
            </a:r>
          </a:p>
          <a:p>
            <a:pPr marL="228600" marR="24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endParaRPr>
          </a:p>
          <a:p>
            <a:pPr marL="228600" marR="24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Summarize the CyberTraining and SCIPE programs and their review criteria </a:t>
            </a:r>
          </a:p>
          <a:p>
            <a:pPr marL="0" marR="2400" lvl="0" indent="0" algn="l" defTabSz="914400" rtl="0" eaLnBrk="1" fontAlgn="auto" latinLnBrk="0" hangingPunct="1">
              <a:lnSpc>
                <a:spcPct val="90000"/>
              </a:lnSpc>
              <a:spcBef>
                <a:spcPts val="1000"/>
              </a:spcBef>
              <a:spcAft>
                <a:spcPts val="0"/>
              </a:spcAft>
              <a:buClrTx/>
              <a:buSzTx/>
              <a:buNone/>
              <a:tabLst/>
              <a:defRPr/>
            </a:pPr>
            <a:endParaRPr kumimoji="0" lang="en-US" sz="24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endParaRPr>
          </a:p>
          <a:p>
            <a:pPr marL="228600" marR="24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Improve the alignment of proposals with the program goals</a:t>
            </a:r>
          </a:p>
          <a:p>
            <a:pPr marL="228600" marR="24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endParaRPr>
          </a:p>
          <a:p>
            <a:pPr marR="2400">
              <a:defRPr/>
            </a:pPr>
            <a:r>
              <a:rPr kumimoji="0" lang="en-US" sz="24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Answer questions</a:t>
            </a:r>
          </a:p>
          <a:p>
            <a:pPr marL="228600" marR="24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2454"/>
              </a:solidFill>
              <a:effectLst/>
              <a:uLnTx/>
              <a:uFillTx/>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2737468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46D342-EEC3-445B-81E1-9D096A980FBF}"/>
              </a:ext>
            </a:extLst>
          </p:cNvPr>
          <p:cNvSpPr>
            <a:spLocks noGrp="1"/>
          </p:cNvSpPr>
          <p:nvPr>
            <p:ph type="title"/>
          </p:nvPr>
        </p:nvSpPr>
        <p:spPr>
          <a:xfrm>
            <a:off x="468227" y="184666"/>
            <a:ext cx="11255546" cy="1325563"/>
          </a:xfrm>
        </p:spPr>
        <p:txBody>
          <a:bodyPr/>
          <a:lstStyle/>
          <a:p>
            <a:pPr algn="ctr"/>
            <a:r>
              <a:rPr lang="en-US" b="1" dirty="0"/>
              <a:t>Relevant CI-Related Programs</a:t>
            </a:r>
          </a:p>
        </p:txBody>
      </p:sp>
      <p:sp>
        <p:nvSpPr>
          <p:cNvPr id="6" name="TextBox 5">
            <a:extLst>
              <a:ext uri="{FF2B5EF4-FFF2-40B4-BE49-F238E27FC236}">
                <a16:creationId xmlns:a16="http://schemas.microsoft.com/office/drawing/2014/main" id="{5B664E6F-178C-4C7B-9A93-5D07681244BF}"/>
              </a:ext>
            </a:extLst>
          </p:cNvPr>
          <p:cNvSpPr txBox="1"/>
          <p:nvPr/>
        </p:nvSpPr>
        <p:spPr>
          <a:xfrm>
            <a:off x="555858" y="1852190"/>
            <a:ext cx="1543051" cy="523220"/>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rial" panose="020B0604020202020204" pitchFamily="34" charset="0"/>
                <a:cs typeface="Arial" panose="020B0604020202020204" pitchFamily="34" charset="0"/>
              </a:rPr>
              <a:t>What will your project focus on?</a:t>
            </a:r>
            <a:endParaRPr kumimoji="0" 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3DB577E-8BB7-F7DE-0CCA-A03908362F24}"/>
              </a:ext>
            </a:extLst>
          </p:cNvPr>
          <p:cNvSpPr/>
          <p:nvPr/>
        </p:nvSpPr>
        <p:spPr>
          <a:xfrm>
            <a:off x="2525904" y="1747709"/>
            <a:ext cx="2019656" cy="739623"/>
          </a:xfrm>
          <a:prstGeom prst="rect">
            <a:avLst/>
          </a:prstGeom>
          <a:solidFill>
            <a:srgbClr val="D3B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panose="020B0604020202020204" pitchFamily="34" charset="0"/>
                <a:cs typeface="Arial" panose="020B0604020202020204" pitchFamily="34" charset="0"/>
              </a:rPr>
              <a:t>Develop software or data repository</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2AC2FEB-B00B-00C0-D93C-097D141C94A3}"/>
              </a:ext>
            </a:extLst>
          </p:cNvPr>
          <p:cNvSpPr/>
          <p:nvPr/>
        </p:nvSpPr>
        <p:spPr>
          <a:xfrm>
            <a:off x="4813760" y="1743938"/>
            <a:ext cx="2019656" cy="739623"/>
          </a:xfrm>
          <a:prstGeom prst="rect">
            <a:avLst/>
          </a:prstGeom>
          <a:solidFill>
            <a:srgbClr val="D3B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panose="020B0604020202020204" pitchFamily="34" charset="0"/>
                <a:cs typeface="Arial" panose="020B0604020202020204" pitchFamily="34" charset="0"/>
              </a:rPr>
              <a:t>Perform research that will enable future CI</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2C5EF531-96D9-F7D2-190F-3DA740BCA09E}"/>
              </a:ext>
            </a:extLst>
          </p:cNvPr>
          <p:cNvSpPr/>
          <p:nvPr/>
        </p:nvSpPr>
        <p:spPr>
          <a:xfrm>
            <a:off x="7101616" y="1743938"/>
            <a:ext cx="2019658" cy="739623"/>
          </a:xfrm>
          <a:prstGeom prst="rect">
            <a:avLst/>
          </a:prstGeom>
          <a:solidFill>
            <a:srgbClr val="D3B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panose="020B0604020202020204" pitchFamily="34" charset="0"/>
                <a:cs typeface="Arial" panose="020B0604020202020204" pitchFamily="34" charset="0"/>
              </a:rPr>
              <a:t>Support research that uses CI, foster CIP careers</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5E8B8C53-585A-5726-9555-08763AA9071E}"/>
              </a:ext>
            </a:extLst>
          </p:cNvPr>
          <p:cNvSpPr/>
          <p:nvPr/>
        </p:nvSpPr>
        <p:spPr>
          <a:xfrm>
            <a:off x="9366453" y="1743937"/>
            <a:ext cx="2019656" cy="739623"/>
          </a:xfrm>
          <a:prstGeom prst="rect">
            <a:avLst/>
          </a:prstGeom>
          <a:solidFill>
            <a:srgbClr val="D3B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panose="020B0604020202020204" pitchFamily="34" charset="0"/>
                <a:cs typeface="Arial" panose="020B0604020202020204" pitchFamily="34" charset="0"/>
              </a:rPr>
              <a:t>Provide t</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F1A907A-0073-5B62-E0A3-BF0C8271905B}"/>
              </a:ext>
            </a:extLst>
          </p:cNvPr>
          <p:cNvSpPr txBox="1"/>
          <p:nvPr/>
        </p:nvSpPr>
        <p:spPr>
          <a:xfrm>
            <a:off x="555858" y="2734288"/>
            <a:ext cx="1543051" cy="523220"/>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rial" panose="020B0604020202020204" pitchFamily="34" charset="0"/>
                <a:cs typeface="Arial" panose="020B0604020202020204" pitchFamily="34" charset="0"/>
              </a:rPr>
              <a:t>What gap will you fill?</a:t>
            </a:r>
            <a:endParaRPr kumimoji="0" 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38023B8A-AC3C-D2B9-4005-2E631E41CE02}"/>
              </a:ext>
            </a:extLst>
          </p:cNvPr>
          <p:cNvSpPr/>
          <p:nvPr/>
        </p:nvSpPr>
        <p:spPr>
          <a:xfrm>
            <a:off x="2525904" y="2617589"/>
            <a:ext cx="2019656" cy="739623"/>
          </a:xfrm>
          <a:prstGeom prst="rect">
            <a:avLst/>
          </a:prstGeom>
          <a:solidFill>
            <a:srgbClr val="A6C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Increase community CI for research or education</a:t>
            </a:r>
          </a:p>
        </p:txBody>
      </p:sp>
      <p:sp>
        <p:nvSpPr>
          <p:cNvPr id="17" name="Rectangle 16">
            <a:extLst>
              <a:ext uri="{FF2B5EF4-FFF2-40B4-BE49-F238E27FC236}">
                <a16:creationId xmlns:a16="http://schemas.microsoft.com/office/drawing/2014/main" id="{7CA3A919-5857-BC2F-0FD0-A708AA079EA7}"/>
              </a:ext>
            </a:extLst>
          </p:cNvPr>
          <p:cNvSpPr/>
          <p:nvPr/>
        </p:nvSpPr>
        <p:spPr>
          <a:xfrm>
            <a:off x="4813760" y="2626087"/>
            <a:ext cx="2019656" cy="739623"/>
          </a:xfrm>
          <a:prstGeom prst="rect">
            <a:avLst/>
          </a:prstGeom>
          <a:solidFill>
            <a:srgbClr val="A6C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Increase knowledge needed for CI</a:t>
            </a:r>
          </a:p>
        </p:txBody>
      </p:sp>
      <p:sp>
        <p:nvSpPr>
          <p:cNvPr id="21" name="Rectangle 20">
            <a:extLst>
              <a:ext uri="{FF2B5EF4-FFF2-40B4-BE49-F238E27FC236}">
                <a16:creationId xmlns:a16="http://schemas.microsoft.com/office/drawing/2014/main" id="{C2ACCD02-3BF3-91FB-48FD-935CCC0E66C0}"/>
              </a:ext>
            </a:extLst>
          </p:cNvPr>
          <p:cNvSpPr/>
          <p:nvPr/>
        </p:nvSpPr>
        <p:spPr>
          <a:xfrm>
            <a:off x="7101616" y="2605257"/>
            <a:ext cx="2045916" cy="739623"/>
          </a:xfrm>
          <a:prstGeom prst="rect">
            <a:avLst/>
          </a:prstGeom>
          <a:solidFill>
            <a:srgbClr val="A6C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Increase support for CIP career </a:t>
            </a:r>
            <a:r>
              <a:rPr lang="en-US" sz="1400" dirty="0">
                <a:solidFill>
                  <a:srgbClr val="000000"/>
                </a:solidFill>
                <a:latin typeface="Arial" panose="020B0604020202020204" pitchFamily="34" charset="0"/>
                <a:cs typeface="Arial" panose="020B0604020202020204" pitchFamily="34" charset="0"/>
              </a:rPr>
              <a:t>&amp;</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research by underserved groups</a:t>
            </a:r>
          </a:p>
        </p:txBody>
      </p:sp>
      <p:sp>
        <p:nvSpPr>
          <p:cNvPr id="38" name="Rectangle 37">
            <a:extLst>
              <a:ext uri="{FF2B5EF4-FFF2-40B4-BE49-F238E27FC236}">
                <a16:creationId xmlns:a16="http://schemas.microsoft.com/office/drawing/2014/main" id="{5F1B4FD2-65F0-246D-8925-325D87805C5F}"/>
              </a:ext>
            </a:extLst>
          </p:cNvPr>
          <p:cNvSpPr/>
          <p:nvPr/>
        </p:nvSpPr>
        <p:spPr>
          <a:xfrm>
            <a:off x="9366453" y="2605256"/>
            <a:ext cx="2013910" cy="739623"/>
          </a:xfrm>
          <a:prstGeom prst="rect">
            <a:avLst/>
          </a:prstGeom>
          <a:solidFill>
            <a:srgbClr val="A6C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Increase research workforce to leverage CI</a:t>
            </a:r>
          </a:p>
        </p:txBody>
      </p:sp>
      <p:sp>
        <p:nvSpPr>
          <p:cNvPr id="9" name="TextBox 8">
            <a:extLst>
              <a:ext uri="{FF2B5EF4-FFF2-40B4-BE49-F238E27FC236}">
                <a16:creationId xmlns:a16="http://schemas.microsoft.com/office/drawing/2014/main" id="{EB0C2A9C-8846-A774-BFA5-02451783853F}"/>
              </a:ext>
            </a:extLst>
          </p:cNvPr>
          <p:cNvSpPr txBox="1"/>
          <p:nvPr/>
        </p:nvSpPr>
        <p:spPr>
          <a:xfrm>
            <a:off x="555858" y="3575007"/>
            <a:ext cx="1543051" cy="523220"/>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rial" panose="020B0604020202020204" pitchFamily="34" charset="0"/>
                <a:cs typeface="Arial" panose="020B0604020202020204" pitchFamily="34" charset="0"/>
              </a:rPr>
              <a:t>What will your project deliver?</a:t>
            </a:r>
            <a:endParaRPr kumimoji="0" 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066C094-5FB0-A344-B36F-7410385E5126}"/>
              </a:ext>
            </a:extLst>
          </p:cNvPr>
          <p:cNvSpPr/>
          <p:nvPr/>
        </p:nvSpPr>
        <p:spPr>
          <a:xfrm>
            <a:off x="2525904" y="3513064"/>
            <a:ext cx="2019656" cy="739623"/>
          </a:xfrm>
          <a:prstGeom prst="rect">
            <a:avLst/>
          </a:prstGeom>
          <a:solidFill>
            <a:srgbClr val="D3B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Community</a:t>
            </a:r>
            <a:r>
              <a:rPr lang="en-US" sz="1400" dirty="0">
                <a:solidFill>
                  <a:srgbClr val="000000"/>
                </a:solidFill>
                <a:latin typeface="Arial" panose="020B0604020202020204" pitchFamily="34" charset="0"/>
                <a:cs typeface="Arial" panose="020B0604020202020204" pitchFamily="34" charset="0"/>
              </a:rPr>
              <a:t>-sustained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CI</a:t>
            </a:r>
          </a:p>
        </p:txBody>
      </p:sp>
      <p:sp>
        <p:nvSpPr>
          <p:cNvPr id="16" name="Rectangle 15">
            <a:extLst>
              <a:ext uri="{FF2B5EF4-FFF2-40B4-BE49-F238E27FC236}">
                <a16:creationId xmlns:a16="http://schemas.microsoft.com/office/drawing/2014/main" id="{DC49E90C-C8FC-90A3-3866-70C411DE2E61}"/>
              </a:ext>
            </a:extLst>
          </p:cNvPr>
          <p:cNvSpPr/>
          <p:nvPr/>
        </p:nvSpPr>
        <p:spPr>
          <a:xfrm>
            <a:off x="4813760" y="3513064"/>
            <a:ext cx="2019656" cy="739623"/>
          </a:xfrm>
          <a:prstGeom prst="rect">
            <a:avLst/>
          </a:prstGeom>
          <a:solidFill>
            <a:srgbClr val="D3B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Techniques that will enable CI and a CI prototype</a:t>
            </a:r>
          </a:p>
        </p:txBody>
      </p:sp>
      <p:sp>
        <p:nvSpPr>
          <p:cNvPr id="20" name="Rectangle 19">
            <a:extLst>
              <a:ext uri="{FF2B5EF4-FFF2-40B4-BE49-F238E27FC236}">
                <a16:creationId xmlns:a16="http://schemas.microsoft.com/office/drawing/2014/main" id="{E89E70A1-32E6-F06B-CF52-2F686FE409F1}"/>
              </a:ext>
            </a:extLst>
          </p:cNvPr>
          <p:cNvSpPr/>
          <p:nvPr/>
        </p:nvSpPr>
        <p:spPr>
          <a:xfrm>
            <a:off x="7101616" y="3513065"/>
            <a:ext cx="2045916" cy="739623"/>
          </a:xfrm>
          <a:prstGeom prst="rect">
            <a:avLst/>
          </a:prstGeom>
          <a:solidFill>
            <a:srgbClr val="D3B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Research support in CI, CIP career paths</a:t>
            </a:r>
          </a:p>
        </p:txBody>
      </p:sp>
      <p:sp>
        <p:nvSpPr>
          <p:cNvPr id="36" name="Rectangle 35">
            <a:extLst>
              <a:ext uri="{FF2B5EF4-FFF2-40B4-BE49-F238E27FC236}">
                <a16:creationId xmlns:a16="http://schemas.microsoft.com/office/drawing/2014/main" id="{8D9E2568-E103-60B0-9B9E-DCCE17201804}"/>
              </a:ext>
            </a:extLst>
          </p:cNvPr>
          <p:cNvSpPr/>
          <p:nvPr/>
        </p:nvSpPr>
        <p:spPr>
          <a:xfrm>
            <a:off x="9366453" y="3507334"/>
            <a:ext cx="2013910" cy="739623"/>
          </a:xfrm>
          <a:prstGeom prst="rect">
            <a:avLst/>
          </a:prstGeom>
          <a:solidFill>
            <a:srgbClr val="D3B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Scalable and sustainable training program</a:t>
            </a:r>
          </a:p>
        </p:txBody>
      </p:sp>
      <p:sp>
        <p:nvSpPr>
          <p:cNvPr id="3" name="flSlide155Footer">
            <a:extLst>
              <a:ext uri="{FF2B5EF4-FFF2-40B4-BE49-F238E27FC236}">
                <a16:creationId xmlns:a16="http://schemas.microsoft.com/office/drawing/2014/main" id="{37616A1B-7B1B-033E-3711-94E5A20791EB}"/>
              </a:ext>
              <a:ext uri="{C183D7F6-B498-43B3-948B-1728B52AA6E4}">
                <adec:decorative xmlns:adec="http://schemas.microsoft.com/office/drawing/2017/decorative" val="1"/>
              </a:ext>
            </a:extLst>
          </p:cNvPr>
          <p:cNvSpPr txBox="1"/>
          <p:nvPr/>
        </p:nvSpPr>
        <p:spPr>
          <a:xfrm>
            <a:off x="0" y="65379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
        <p:nvSpPr>
          <p:cNvPr id="5" name="hcSlide155Header">
            <a:extLst>
              <a:ext uri="{FF2B5EF4-FFF2-40B4-BE49-F238E27FC236}">
                <a16:creationId xmlns:a16="http://schemas.microsoft.com/office/drawing/2014/main" id="{F5603C97-C1E2-4004-F1E0-FA5DD200E44D}"/>
              </a:ext>
              <a:ext uri="{C183D7F6-B498-43B3-948B-1728B52AA6E4}">
                <adec:decorative xmlns:adec="http://schemas.microsoft.com/office/drawing/2017/decorative" val="1"/>
              </a:ext>
            </a:extLst>
          </p:cNvPr>
          <p:cNvSpPr txBox="1"/>
          <p:nvPr/>
        </p:nvSpPr>
        <p:spPr>
          <a:xfrm>
            <a:off x="5994400" y="0"/>
            <a:ext cx="184731" cy="369332"/>
          </a:xfrm>
          <a:prstGeom prst="rect">
            <a:avLst/>
          </a:prstGeom>
          <a:noFill/>
        </p:spPr>
        <p:txBody>
          <a:bodyPr vert="horz" wrap="none" rtlCol="0">
            <a:spAutoFit/>
          </a:bodyPr>
          <a:lstStyle/>
          <a:p>
            <a:endParaRPr lang="en-US"/>
          </a:p>
        </p:txBody>
      </p:sp>
      <p:sp>
        <p:nvSpPr>
          <p:cNvPr id="10" name="TextBox 9">
            <a:extLst>
              <a:ext uri="{FF2B5EF4-FFF2-40B4-BE49-F238E27FC236}">
                <a16:creationId xmlns:a16="http://schemas.microsoft.com/office/drawing/2014/main" id="{8D92EACE-ADE9-9516-422D-A909190D338E}"/>
              </a:ext>
            </a:extLst>
          </p:cNvPr>
          <p:cNvSpPr txBox="1"/>
          <p:nvPr/>
        </p:nvSpPr>
        <p:spPr>
          <a:xfrm>
            <a:off x="2723817" y="4413882"/>
            <a:ext cx="1623828" cy="492443"/>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CSSI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B861348-D319-8001-D423-62C925A48488}"/>
              </a:ext>
            </a:extLst>
          </p:cNvPr>
          <p:cNvSpPr txBox="1"/>
          <p:nvPr/>
        </p:nvSpPr>
        <p:spPr>
          <a:xfrm>
            <a:off x="5011674" y="4410946"/>
            <a:ext cx="1623828" cy="492443"/>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OAC CORE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E8B2A65-294B-320D-476E-E7817DBB166A}"/>
              </a:ext>
            </a:extLst>
          </p:cNvPr>
          <p:cNvSpPr txBox="1"/>
          <p:nvPr/>
        </p:nvSpPr>
        <p:spPr>
          <a:xfrm>
            <a:off x="7299531" y="4410946"/>
            <a:ext cx="1623828" cy="492443"/>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SCIPE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80A52BEF-2693-1008-D25B-2F78837A9623}"/>
              </a:ext>
              <a:ext uri="{C183D7F6-B498-43B3-948B-1728B52AA6E4}">
                <adec:decorative xmlns:adec="http://schemas.microsoft.com/office/drawing/2017/decorative" val="1"/>
              </a:ext>
            </a:extLst>
          </p:cNvPr>
          <p:cNvSpPr/>
          <p:nvPr/>
        </p:nvSpPr>
        <p:spPr>
          <a:xfrm>
            <a:off x="3447022" y="5264087"/>
            <a:ext cx="1228044" cy="47470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dirty="0"/>
          </a:p>
        </p:txBody>
      </p:sp>
      <p:sp>
        <p:nvSpPr>
          <p:cNvPr id="22" name="Oval 21">
            <a:extLst>
              <a:ext uri="{FF2B5EF4-FFF2-40B4-BE49-F238E27FC236}">
                <a16:creationId xmlns:a16="http://schemas.microsoft.com/office/drawing/2014/main" id="{DB5851E0-6708-ACE3-D62F-AA5B83F49934}"/>
              </a:ext>
              <a:ext uri="{C183D7F6-B498-43B3-948B-1728B52AA6E4}">
                <adec:decorative xmlns:adec="http://schemas.microsoft.com/office/drawing/2017/decorative" val="1"/>
              </a:ext>
            </a:extLst>
          </p:cNvPr>
          <p:cNvSpPr/>
          <p:nvPr/>
        </p:nvSpPr>
        <p:spPr>
          <a:xfrm>
            <a:off x="4380726" y="5156455"/>
            <a:ext cx="1784898" cy="6717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dirty="0"/>
          </a:p>
        </p:txBody>
      </p:sp>
      <p:sp>
        <p:nvSpPr>
          <p:cNvPr id="27" name="Oval 26">
            <a:extLst>
              <a:ext uri="{FF2B5EF4-FFF2-40B4-BE49-F238E27FC236}">
                <a16:creationId xmlns:a16="http://schemas.microsoft.com/office/drawing/2014/main" id="{5E0D80F2-3342-3417-FBFB-FD2B8FB02C56}"/>
              </a:ext>
              <a:ext uri="{C183D7F6-B498-43B3-948B-1728B52AA6E4}">
                <adec:decorative xmlns:adec="http://schemas.microsoft.com/office/drawing/2017/decorative" val="1"/>
              </a:ext>
            </a:extLst>
          </p:cNvPr>
          <p:cNvSpPr/>
          <p:nvPr/>
        </p:nvSpPr>
        <p:spPr>
          <a:xfrm>
            <a:off x="7687280" y="4978442"/>
            <a:ext cx="2636753" cy="10187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dirty="0"/>
          </a:p>
        </p:txBody>
      </p:sp>
      <p:sp>
        <p:nvSpPr>
          <p:cNvPr id="31" name="Oval 30">
            <a:extLst>
              <a:ext uri="{FF2B5EF4-FFF2-40B4-BE49-F238E27FC236}">
                <a16:creationId xmlns:a16="http://schemas.microsoft.com/office/drawing/2014/main" id="{67F6350A-F16E-B9EF-2155-3435A416002F}"/>
              </a:ext>
              <a:ext uri="{C183D7F6-B498-43B3-948B-1728B52AA6E4}">
                <adec:decorative xmlns:adec="http://schemas.microsoft.com/office/drawing/2017/decorative" val="1"/>
              </a:ext>
            </a:extLst>
          </p:cNvPr>
          <p:cNvSpPr/>
          <p:nvPr/>
        </p:nvSpPr>
        <p:spPr>
          <a:xfrm>
            <a:off x="4380726" y="5156455"/>
            <a:ext cx="1784898" cy="6717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dirty="0"/>
          </a:p>
        </p:txBody>
      </p:sp>
      <p:sp>
        <p:nvSpPr>
          <p:cNvPr id="32" name="Oval 31">
            <a:extLst>
              <a:ext uri="{FF2B5EF4-FFF2-40B4-BE49-F238E27FC236}">
                <a16:creationId xmlns:a16="http://schemas.microsoft.com/office/drawing/2014/main" id="{0A70BF45-DF39-CD67-EF8D-E959BF5D80C4}"/>
              </a:ext>
              <a:ext uri="{C183D7F6-B498-43B3-948B-1728B52AA6E4}">
                <adec:decorative xmlns:adec="http://schemas.microsoft.com/office/drawing/2017/decorative" val="1"/>
              </a:ext>
            </a:extLst>
          </p:cNvPr>
          <p:cNvSpPr/>
          <p:nvPr/>
        </p:nvSpPr>
        <p:spPr>
          <a:xfrm>
            <a:off x="5782472" y="5081764"/>
            <a:ext cx="2101887" cy="81205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dirty="0"/>
          </a:p>
        </p:txBody>
      </p:sp>
      <p:sp>
        <p:nvSpPr>
          <p:cNvPr id="7" name="TextBox 6">
            <a:extLst>
              <a:ext uri="{FF2B5EF4-FFF2-40B4-BE49-F238E27FC236}">
                <a16:creationId xmlns:a16="http://schemas.microsoft.com/office/drawing/2014/main" id="{36F78600-E6E6-4CED-80A0-E4A7012E1582}"/>
              </a:ext>
            </a:extLst>
          </p:cNvPr>
          <p:cNvSpPr txBox="1"/>
          <p:nvPr/>
        </p:nvSpPr>
        <p:spPr>
          <a:xfrm>
            <a:off x="9561494" y="4418139"/>
            <a:ext cx="1623828" cy="307777"/>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CyberTraining</a:t>
            </a:r>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FAAD0DA-8A1F-5016-1940-76E508FD0331}"/>
              </a:ext>
            </a:extLst>
          </p:cNvPr>
          <p:cNvSpPr txBox="1"/>
          <p:nvPr/>
        </p:nvSpPr>
        <p:spPr>
          <a:xfrm>
            <a:off x="3445631" y="5338431"/>
            <a:ext cx="6648766" cy="307777"/>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rial" panose="020B0604020202020204" pitchFamily="34" charset="0"/>
                <a:cs typeface="Arial" panose="020B0604020202020204" pitchFamily="34" charset="0"/>
              </a:rPr>
              <a:t>Programs have specific purposes, however, are not necessarily mutually exclusive</a:t>
            </a:r>
            <a:endParaRPr kumimoji="0" 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9391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D02C8-57FB-2E49-A40C-014828641C33}"/>
              </a:ext>
            </a:extLst>
          </p:cNvPr>
          <p:cNvSpPr>
            <a:spLocks noGrp="1"/>
          </p:cNvSpPr>
          <p:nvPr>
            <p:ph type="ctrTitle"/>
          </p:nvPr>
        </p:nvSpPr>
        <p:spPr>
          <a:xfrm>
            <a:off x="761999" y="136525"/>
            <a:ext cx="10031897" cy="2195196"/>
          </a:xfrm>
        </p:spPr>
        <p:txBody>
          <a:bodyPr/>
          <a:lstStyle/>
          <a:p>
            <a:r>
              <a:rPr lang="en-US" dirty="0"/>
              <a:t>CyberTraining</a:t>
            </a:r>
          </a:p>
        </p:txBody>
      </p:sp>
      <p:sp>
        <p:nvSpPr>
          <p:cNvPr id="3" name="Subtitle 2">
            <a:extLst>
              <a:ext uri="{FF2B5EF4-FFF2-40B4-BE49-F238E27FC236}">
                <a16:creationId xmlns:a16="http://schemas.microsoft.com/office/drawing/2014/main" id="{C3B755BF-E9FA-C148-A4FB-0897FD480132}"/>
              </a:ext>
            </a:extLst>
          </p:cNvPr>
          <p:cNvSpPr>
            <a:spLocks noGrp="1"/>
          </p:cNvSpPr>
          <p:nvPr>
            <p:ph type="subTitle" idx="1"/>
          </p:nvPr>
        </p:nvSpPr>
        <p:spPr>
          <a:xfrm>
            <a:off x="761999" y="2529840"/>
            <a:ext cx="7139610" cy="3622482"/>
          </a:xfrm>
        </p:spPr>
        <p:txBody>
          <a:bodyPr>
            <a:normAutofit/>
          </a:bodyPr>
          <a:lstStyle/>
          <a:p>
            <a:r>
              <a:rPr lang="en-US" sz="2400" b="1" dirty="0"/>
              <a:t>Motivation</a:t>
            </a:r>
          </a:p>
          <a:p>
            <a:pPr marL="342900" indent="-342900">
              <a:buFont typeface="Arial" panose="020B0604020202020204" pitchFamily="34" charset="0"/>
              <a:buChar char="•"/>
            </a:pPr>
            <a:r>
              <a:rPr lang="en-US" sz="2400" b="1" dirty="0">
                <a:solidFill>
                  <a:schemeClr val="bg1"/>
                </a:solidFill>
              </a:rPr>
              <a:t>Advanced CI </a:t>
            </a:r>
            <a:r>
              <a:rPr lang="en-US" sz="2400" dirty="0">
                <a:solidFill>
                  <a:schemeClr val="bg1"/>
                </a:solidFill>
              </a:rPr>
              <a:t>has a transformative impact on a variety of scientific </a:t>
            </a:r>
            <a:r>
              <a:rPr lang="en-US" sz="2400" b="1" dirty="0">
                <a:solidFill>
                  <a:schemeClr val="bg1"/>
                </a:solidFill>
              </a:rPr>
              <a:t>research</a:t>
            </a:r>
            <a:r>
              <a:rPr lang="en-US" sz="2400" dirty="0">
                <a:solidFill>
                  <a:schemeClr val="bg1"/>
                </a:solidFill>
              </a:rPr>
              <a:t> domains</a:t>
            </a:r>
          </a:p>
          <a:p>
            <a:pPr marL="342900" indent="-342900">
              <a:buFont typeface="Arial" panose="020B0604020202020204" pitchFamily="34" charset="0"/>
              <a:buChar char="•"/>
            </a:pPr>
            <a:r>
              <a:rPr lang="en-US" sz="2400" dirty="0">
                <a:solidFill>
                  <a:schemeClr val="bg1"/>
                </a:solidFill>
              </a:rPr>
              <a:t>The research workforce will benefit from innovative disciple-appropriate training and curriculum materials</a:t>
            </a:r>
          </a:p>
          <a:p>
            <a:pPr marL="342900" indent="-342900">
              <a:buFont typeface="Arial" panose="020B0604020202020204" pitchFamily="34" charset="0"/>
              <a:buChar char="•"/>
            </a:pPr>
            <a:r>
              <a:rPr lang="en-US" sz="2400" dirty="0">
                <a:solidFill>
                  <a:schemeClr val="bg1"/>
                </a:solidFill>
              </a:rPr>
              <a:t>There is a need to foster broad adoption of CI resources, tools, and methods by diverse research communities</a:t>
            </a:r>
          </a:p>
        </p:txBody>
      </p:sp>
    </p:spTree>
    <p:extLst>
      <p:ext uri="{BB962C8B-B14F-4D97-AF65-F5344CB8AC3E}">
        <p14:creationId xmlns:p14="http://schemas.microsoft.com/office/powerpoint/2010/main" val="4048607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73588-E07E-4A9E-88EE-DF87010E5ABF}"/>
              </a:ext>
            </a:extLst>
          </p:cNvPr>
          <p:cNvSpPr>
            <a:spLocks noGrp="1"/>
          </p:cNvSpPr>
          <p:nvPr>
            <p:ph type="title"/>
          </p:nvPr>
        </p:nvSpPr>
        <p:spPr/>
        <p:txBody>
          <a:bodyPr>
            <a:normAutofit/>
          </a:bodyPr>
          <a:lstStyle/>
          <a:p>
            <a:r>
              <a:rPr lang="en-US" sz="3600" dirty="0"/>
              <a:t>CyberTraining Solicitation Goals</a:t>
            </a:r>
          </a:p>
        </p:txBody>
      </p:sp>
      <p:sp>
        <p:nvSpPr>
          <p:cNvPr id="13" name="Text Placeholder 2">
            <a:extLst>
              <a:ext uri="{FF2B5EF4-FFF2-40B4-BE49-F238E27FC236}">
                <a16:creationId xmlns:a16="http://schemas.microsoft.com/office/drawing/2014/main" id="{979953D5-41E0-4B41-847B-D3EB082F9C7B}"/>
              </a:ext>
            </a:extLst>
          </p:cNvPr>
          <p:cNvSpPr txBox="1">
            <a:spLocks/>
          </p:cNvSpPr>
          <p:nvPr/>
        </p:nvSpPr>
        <p:spPr>
          <a:xfrm>
            <a:off x="632797" y="1452828"/>
            <a:ext cx="10718375" cy="473925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8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Long-term vision: </a:t>
            </a:r>
            <a:r>
              <a:rPr kumimoji="0" lang="en-US" sz="24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Computational and Data-driven Science for All scientists and engineers</a:t>
            </a:r>
          </a:p>
          <a:p>
            <a:pPr marL="685800" marR="80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Prepare, nurture, and grow the scientific research workforce, including students, instructors, and research CI professionals</a:t>
            </a:r>
          </a:p>
          <a:p>
            <a:pPr marL="228600" marR="24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endParaRPr>
          </a:p>
          <a:p>
            <a:pPr marL="228600" marR="24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Ensure broad adoption of CI tools, methods, and resources</a:t>
            </a:r>
          </a:p>
          <a:p>
            <a:pPr marL="228600" marR="24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endParaRPr>
          </a:p>
          <a:p>
            <a:pPr marL="228600" marR="24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Integrate CI and CDS&amp;E skills into undergraduate and graduate curricula</a:t>
            </a:r>
          </a:p>
          <a:p>
            <a:pPr marR="2400" lvl="1">
              <a:spcBef>
                <a:spcPts val="1000"/>
              </a:spcBef>
              <a:defRPr/>
            </a:pPr>
            <a:r>
              <a:rPr lang="en-US" sz="1800" dirty="0">
                <a:solidFill>
                  <a:srgbClr val="000000"/>
                </a:solidFill>
                <a:latin typeface="Open Sans Light" pitchFamily="2" charset="0"/>
                <a:ea typeface="Open Sans Light" pitchFamily="2" charset="0"/>
                <a:cs typeface="Open Sans Light" pitchFamily="2" charset="0"/>
              </a:rPr>
              <a:t>Address emerging needs and unaddressed bottlenecks through innovative and scalable training</a:t>
            </a:r>
          </a:p>
          <a:p>
            <a:pPr marR="2400" lvl="1">
              <a:spcBef>
                <a:spcPts val="1000"/>
              </a:spcBef>
              <a:defRPr/>
            </a:pPr>
            <a:r>
              <a:rPr lang="en-US" sz="1800" dirty="0">
                <a:solidFill>
                  <a:srgbClr val="000000"/>
                </a:solidFill>
                <a:latin typeface="Open Sans Light" pitchFamily="2" charset="0"/>
                <a:ea typeface="Open Sans Light" pitchFamily="2" charset="0"/>
                <a:cs typeface="Open Sans Light" pitchFamily="2" charset="0"/>
              </a:rPr>
              <a:t>C</a:t>
            </a:r>
            <a:r>
              <a:rPr kumimoji="0" lang="en-US" sz="1800" b="0" i="0" u="none" strike="noStrike" kern="1200" cap="none" spc="0" normalizeH="0" baseline="0" noProof="0" dirty="0" err="1">
                <a:ln>
                  <a:noFill/>
                </a:ln>
                <a:solidFill>
                  <a:srgbClr val="000000"/>
                </a:solidFill>
                <a:effectLst/>
                <a:uLnTx/>
                <a:uFillTx/>
                <a:latin typeface="Open Sans Light" pitchFamily="2" charset="0"/>
                <a:ea typeface="Open Sans Light" pitchFamily="2" charset="0"/>
                <a:cs typeface="Open Sans Light" pitchFamily="2" charset="0"/>
              </a:rPr>
              <a:t>atalyze</a:t>
            </a:r>
            <a:r>
              <a:rPr kumimoji="0" lang="en-US" sz="18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 research with training and educational activities</a:t>
            </a:r>
          </a:p>
          <a:p>
            <a:pPr marL="0" marR="2400" lvl="0" indent="0" algn="l" defTabSz="914400" rtl="0" eaLnBrk="1" fontAlgn="auto" latinLnBrk="0" hangingPunct="1">
              <a:lnSpc>
                <a:spcPct val="90000"/>
              </a:lnSpc>
              <a:spcBef>
                <a:spcPts val="1000"/>
              </a:spcBef>
              <a:spcAft>
                <a:spcPts val="0"/>
              </a:spcAft>
              <a:buClrTx/>
              <a:buSzTx/>
              <a:buNone/>
              <a:tabLst/>
              <a:defRPr/>
            </a:pPr>
            <a:endParaRPr kumimoji="0" lang="en-US" sz="24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endParaRPr>
          </a:p>
          <a:p>
            <a:pPr marL="228600" marR="24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Broaden CI access </a:t>
            </a:r>
            <a:r>
              <a:rPr kumimoji="0" lang="en-US" sz="24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and adoption by varied institutions, scientific communities, and underrepresented groups.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2454"/>
              </a:solidFill>
              <a:effectLst/>
              <a:uLnTx/>
              <a:uFillTx/>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1511259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73588-E07E-4A9E-88EE-DF87010E5ABF}"/>
              </a:ext>
            </a:extLst>
          </p:cNvPr>
          <p:cNvSpPr>
            <a:spLocks noGrp="1"/>
          </p:cNvSpPr>
          <p:nvPr>
            <p:ph type="title"/>
          </p:nvPr>
        </p:nvSpPr>
        <p:spPr/>
        <p:txBody>
          <a:bodyPr>
            <a:normAutofit/>
          </a:bodyPr>
          <a:lstStyle/>
          <a:p>
            <a:r>
              <a:rPr lang="en-US" sz="3600" dirty="0"/>
              <a:t>NSF-Wide Participation</a:t>
            </a:r>
          </a:p>
        </p:txBody>
      </p:sp>
      <p:graphicFrame>
        <p:nvGraphicFramePr>
          <p:cNvPr id="19" name="Table 13">
            <a:extLst>
              <a:ext uri="{FF2B5EF4-FFF2-40B4-BE49-F238E27FC236}">
                <a16:creationId xmlns:a16="http://schemas.microsoft.com/office/drawing/2014/main" id="{F5CEA54A-9F5A-450C-86EC-31B4C7B972B0}"/>
              </a:ext>
            </a:extLst>
          </p:cNvPr>
          <p:cNvGraphicFramePr>
            <a:graphicFrameLocks noGrp="1"/>
          </p:cNvGraphicFramePr>
          <p:nvPr>
            <p:extLst>
              <p:ext uri="{D42A27DB-BD31-4B8C-83A1-F6EECF244321}">
                <p14:modId xmlns:p14="http://schemas.microsoft.com/office/powerpoint/2010/main" val="2070466520"/>
              </p:ext>
            </p:extLst>
          </p:nvPr>
        </p:nvGraphicFramePr>
        <p:xfrm>
          <a:off x="493468" y="1319701"/>
          <a:ext cx="11205064" cy="3499434"/>
        </p:xfrm>
        <a:graphic>
          <a:graphicData uri="http://schemas.openxmlformats.org/drawingml/2006/table">
            <a:tbl>
              <a:tblPr firstRow="1" bandRow="1">
                <a:tableStyleId>{073A0DAA-6AF3-43AB-8588-CEC1D06C72B9}</a:tableStyleId>
              </a:tblPr>
              <a:tblGrid>
                <a:gridCol w="4409609">
                  <a:extLst>
                    <a:ext uri="{9D8B030D-6E8A-4147-A177-3AD203B41FA5}">
                      <a16:colId xmlns:a16="http://schemas.microsoft.com/office/drawing/2014/main" val="19388630"/>
                    </a:ext>
                  </a:extLst>
                </a:gridCol>
                <a:gridCol w="6795455">
                  <a:extLst>
                    <a:ext uri="{9D8B030D-6E8A-4147-A177-3AD203B41FA5}">
                      <a16:colId xmlns:a16="http://schemas.microsoft.com/office/drawing/2014/main" val="2072843114"/>
                    </a:ext>
                  </a:extLst>
                </a:gridCol>
              </a:tblGrid>
              <a:tr h="485062">
                <a:tc>
                  <a:txBody>
                    <a:bodyPr/>
                    <a:lstStyle/>
                    <a:p>
                      <a:pPr algn="l"/>
                      <a:r>
                        <a:rPr lang="en-US" b="0" dirty="0">
                          <a:solidFill>
                            <a:schemeClr val="bg1"/>
                          </a:solidFill>
                          <a:effectLst/>
                          <a:latin typeface="Open Sans Light" pitchFamily="2" charset="0"/>
                          <a:ea typeface="Open Sans Light" pitchFamily="2" charset="0"/>
                          <a:cs typeface="Open Sans Light" pitchFamily="2" charset="0"/>
                        </a:rPr>
                        <a:t>Directorate</a:t>
                      </a:r>
                    </a:p>
                  </a:txBody>
                  <a:tcPr marL="137160" marR="137160" marT="137160" marB="137160" anchor="ctr">
                    <a:solidFill>
                      <a:srgbClr val="00758D"/>
                    </a:solidFill>
                  </a:tcPr>
                </a:tc>
                <a:tc>
                  <a:txBody>
                    <a:bodyPr/>
                    <a:lstStyle/>
                    <a:p>
                      <a:pPr algn="l"/>
                      <a:r>
                        <a:rPr lang="en-US" b="0" dirty="0">
                          <a:solidFill>
                            <a:schemeClr val="bg1"/>
                          </a:solidFill>
                          <a:effectLst/>
                          <a:latin typeface="Open Sans Light" pitchFamily="2" charset="0"/>
                          <a:ea typeface="Open Sans Light" pitchFamily="2" charset="0"/>
                          <a:cs typeface="Open Sans Light" pitchFamily="2" charset="0"/>
                        </a:rPr>
                        <a:t>Divisions</a:t>
                      </a:r>
                    </a:p>
                  </a:txBody>
                  <a:tcPr marL="137160" marR="137160" marT="137160" marB="137160" anchor="ctr">
                    <a:solidFill>
                      <a:srgbClr val="00758D"/>
                    </a:solidFill>
                  </a:tcPr>
                </a:tc>
                <a:extLst>
                  <a:ext uri="{0D108BD9-81ED-4DB2-BD59-A6C34878D82A}">
                    <a16:rowId xmlns:a16="http://schemas.microsoft.com/office/drawing/2014/main" val="2772399693"/>
                  </a:ext>
                </a:extLst>
              </a:tr>
              <a:tr h="491799">
                <a:tc>
                  <a:txBody>
                    <a:bodyPr/>
                    <a:lstStyle/>
                    <a:p>
                      <a:r>
                        <a:rPr lang="en-US" sz="1800" b="0" i="0" kern="1200" dirty="0">
                          <a:solidFill>
                            <a:schemeClr val="dk1"/>
                          </a:solidFill>
                          <a:effectLst/>
                          <a:latin typeface="Open Sans Light" pitchFamily="2" charset="0"/>
                          <a:ea typeface="Open Sans Light" pitchFamily="2" charset="0"/>
                          <a:cs typeface="Open Sans Light" pitchFamily="2" charset="0"/>
                        </a:rPr>
                        <a:t>CISE</a:t>
                      </a:r>
                      <a:endParaRPr lang="en-US" dirty="0">
                        <a:solidFill>
                          <a:schemeClr val="tx1"/>
                        </a:solidFill>
                        <a:latin typeface="Open Sans Light" pitchFamily="2" charset="0"/>
                        <a:ea typeface="Open Sans Light" pitchFamily="2" charset="0"/>
                        <a:cs typeface="Open Sans Light" pitchFamily="2" charset="0"/>
                      </a:endParaRPr>
                    </a:p>
                  </a:txBody>
                  <a:tcPr marT="91440" marB="91440">
                    <a:solidFill>
                      <a:srgbClr val="FBF7EE"/>
                    </a:solidFill>
                  </a:tcPr>
                </a:tc>
                <a:tc>
                  <a:txBody>
                    <a:bodyPr/>
                    <a:lstStyle/>
                    <a:p>
                      <a:r>
                        <a:rPr lang="en-US" sz="1800" b="1" i="0" kern="1200" dirty="0">
                          <a:solidFill>
                            <a:schemeClr val="tx1"/>
                          </a:solidFill>
                          <a:effectLst/>
                          <a:latin typeface="Open Sans Light" pitchFamily="2" charset="0"/>
                          <a:ea typeface="Open Sans Light" pitchFamily="2" charset="0"/>
                          <a:cs typeface="Open Sans Light" pitchFamily="2" charset="0"/>
                        </a:rPr>
                        <a:t>OAC (lead)</a:t>
                      </a:r>
                      <a:r>
                        <a:rPr lang="en-US" sz="1800" b="0" i="0" kern="1200" dirty="0">
                          <a:solidFill>
                            <a:schemeClr val="tx1"/>
                          </a:solidFill>
                          <a:effectLst/>
                          <a:latin typeface="Open Sans Light" pitchFamily="2" charset="0"/>
                          <a:ea typeface="Open Sans Light" pitchFamily="2" charset="0"/>
                          <a:cs typeface="Open Sans Light" pitchFamily="2" charset="0"/>
                        </a:rPr>
                        <a:t>, CCF, CNS, IIS</a:t>
                      </a:r>
                      <a:endParaRPr lang="en-US" dirty="0">
                        <a:solidFill>
                          <a:schemeClr val="tx1"/>
                        </a:solidFill>
                        <a:latin typeface="Open Sans Light" pitchFamily="2" charset="0"/>
                        <a:ea typeface="Open Sans Light" pitchFamily="2" charset="0"/>
                        <a:cs typeface="Open Sans Light" pitchFamily="2" charset="0"/>
                      </a:endParaRPr>
                    </a:p>
                  </a:txBody>
                  <a:tcPr marT="91440" marB="91440">
                    <a:solidFill>
                      <a:srgbClr val="FBF7EE"/>
                    </a:solidFill>
                  </a:tcPr>
                </a:tc>
                <a:extLst>
                  <a:ext uri="{0D108BD9-81ED-4DB2-BD59-A6C34878D82A}">
                    <a16:rowId xmlns:a16="http://schemas.microsoft.com/office/drawing/2014/main" val="319658004"/>
                  </a:ext>
                </a:extLst>
              </a:tr>
              <a:tr h="491799">
                <a:tc>
                  <a:txBody>
                    <a:bodyPr/>
                    <a:lstStyle/>
                    <a:p>
                      <a:r>
                        <a:rPr lang="en-US" sz="1800" b="0" i="0" kern="1200" dirty="0">
                          <a:solidFill>
                            <a:schemeClr val="dk1"/>
                          </a:solidFill>
                          <a:effectLst/>
                          <a:latin typeface="Open Sans Light" pitchFamily="2" charset="0"/>
                          <a:ea typeface="Open Sans Light" pitchFamily="2" charset="0"/>
                          <a:cs typeface="Open Sans Light" pitchFamily="2" charset="0"/>
                        </a:rPr>
                        <a:t>ENG</a:t>
                      </a:r>
                      <a:endParaRPr lang="en-US" dirty="0">
                        <a:solidFill>
                          <a:schemeClr val="tx1"/>
                        </a:solidFill>
                        <a:latin typeface="Open Sans Light" pitchFamily="2" charset="0"/>
                        <a:ea typeface="Open Sans Light" pitchFamily="2" charset="0"/>
                        <a:cs typeface="Open Sans Light" pitchFamily="2" charset="0"/>
                      </a:endParaRPr>
                    </a:p>
                  </a:txBody>
                  <a:tcPr marT="91440" marB="91440">
                    <a:solidFill>
                      <a:srgbClr val="EDE1BA"/>
                    </a:solidFill>
                  </a:tcPr>
                </a:tc>
                <a:tc>
                  <a:txBody>
                    <a:bodyPr/>
                    <a:lstStyle/>
                    <a:p>
                      <a:r>
                        <a:rPr lang="en-US" sz="1800" b="0" i="0" kern="1200" dirty="0">
                          <a:solidFill>
                            <a:schemeClr val="tx1"/>
                          </a:solidFill>
                          <a:effectLst/>
                          <a:latin typeface="Open Sans Light" pitchFamily="2" charset="0"/>
                          <a:ea typeface="Open Sans Light" pitchFamily="2" charset="0"/>
                          <a:cs typeface="Open Sans Light" pitchFamily="2" charset="0"/>
                        </a:rPr>
                        <a:t>CMMI, CBET</a:t>
                      </a:r>
                      <a:endParaRPr lang="en-US" dirty="0">
                        <a:solidFill>
                          <a:schemeClr val="tx1"/>
                        </a:solidFill>
                        <a:latin typeface="Open Sans Light" pitchFamily="2" charset="0"/>
                        <a:ea typeface="Open Sans Light" pitchFamily="2" charset="0"/>
                        <a:cs typeface="Open Sans Light" pitchFamily="2" charset="0"/>
                      </a:endParaRPr>
                    </a:p>
                  </a:txBody>
                  <a:tcPr marT="91440" marB="91440">
                    <a:solidFill>
                      <a:srgbClr val="EDE1BA"/>
                    </a:solidFill>
                  </a:tcPr>
                </a:tc>
                <a:extLst>
                  <a:ext uri="{0D108BD9-81ED-4DB2-BD59-A6C34878D82A}">
                    <a16:rowId xmlns:a16="http://schemas.microsoft.com/office/drawing/2014/main" val="2665961169"/>
                  </a:ext>
                </a:extLst>
              </a:tr>
              <a:tr h="491799">
                <a:tc>
                  <a:txBody>
                    <a:bodyPr/>
                    <a:lstStyle/>
                    <a:p>
                      <a:r>
                        <a:rPr lang="en-US" sz="1800" b="0" i="0" kern="1200" dirty="0">
                          <a:solidFill>
                            <a:schemeClr val="dk1"/>
                          </a:solidFill>
                          <a:effectLst/>
                          <a:latin typeface="Open Sans Light" pitchFamily="2" charset="0"/>
                          <a:ea typeface="Open Sans Light" pitchFamily="2" charset="0"/>
                          <a:cs typeface="Open Sans Light" pitchFamily="2" charset="0"/>
                        </a:rPr>
                        <a:t>GEO</a:t>
                      </a:r>
                      <a:endParaRPr lang="en-US" dirty="0">
                        <a:solidFill>
                          <a:schemeClr val="tx1"/>
                        </a:solidFill>
                        <a:latin typeface="Open Sans Light" pitchFamily="2" charset="0"/>
                        <a:ea typeface="Open Sans Light" pitchFamily="2" charset="0"/>
                        <a:cs typeface="Open Sans Light" pitchFamily="2" charset="0"/>
                      </a:endParaRPr>
                    </a:p>
                  </a:txBody>
                  <a:tcPr marT="91440" marB="91440">
                    <a:solidFill>
                      <a:srgbClr val="FBF7EE"/>
                    </a:solidFill>
                  </a:tcPr>
                </a:tc>
                <a:tc>
                  <a:txBody>
                    <a:bodyPr/>
                    <a:lstStyle/>
                    <a:p>
                      <a:r>
                        <a:rPr lang="en-US" sz="1800" b="0" i="0" kern="1200" dirty="0">
                          <a:solidFill>
                            <a:schemeClr val="dk1"/>
                          </a:solidFill>
                          <a:effectLst/>
                          <a:latin typeface="Open Sans Light" pitchFamily="2" charset="0"/>
                          <a:ea typeface="Open Sans Light" pitchFamily="2" charset="0"/>
                          <a:cs typeface="Open Sans Light" pitchFamily="2" charset="0"/>
                        </a:rPr>
                        <a:t>All</a:t>
                      </a:r>
                      <a:endParaRPr lang="en-US" dirty="0">
                        <a:solidFill>
                          <a:schemeClr val="tx1"/>
                        </a:solidFill>
                        <a:latin typeface="Open Sans Light" pitchFamily="2" charset="0"/>
                        <a:ea typeface="Open Sans Light" pitchFamily="2" charset="0"/>
                        <a:cs typeface="Open Sans Light" pitchFamily="2" charset="0"/>
                      </a:endParaRPr>
                    </a:p>
                  </a:txBody>
                  <a:tcPr marT="91440" marB="91440">
                    <a:solidFill>
                      <a:srgbClr val="FBF7EE"/>
                    </a:solidFill>
                  </a:tcPr>
                </a:tc>
                <a:extLst>
                  <a:ext uri="{0D108BD9-81ED-4DB2-BD59-A6C34878D82A}">
                    <a16:rowId xmlns:a16="http://schemas.microsoft.com/office/drawing/2014/main" val="1631009378"/>
                  </a:ext>
                </a:extLst>
              </a:tr>
              <a:tr h="491799">
                <a:tc>
                  <a:txBody>
                    <a:bodyPr/>
                    <a:lstStyle/>
                    <a:p>
                      <a:r>
                        <a:rPr lang="en-US" sz="1800" b="0" i="0" kern="1200" dirty="0">
                          <a:solidFill>
                            <a:schemeClr val="dk1"/>
                          </a:solidFill>
                          <a:effectLst/>
                          <a:latin typeface="Open Sans Light" pitchFamily="2" charset="0"/>
                          <a:ea typeface="Open Sans Light" pitchFamily="2" charset="0"/>
                          <a:cs typeface="Open Sans Light" pitchFamily="2" charset="0"/>
                        </a:rPr>
                        <a:t>EDU</a:t>
                      </a:r>
                      <a:endParaRPr lang="en-US" dirty="0">
                        <a:solidFill>
                          <a:schemeClr val="tx1"/>
                        </a:solidFill>
                        <a:latin typeface="Open Sans Light" pitchFamily="2" charset="0"/>
                        <a:ea typeface="Open Sans Light" pitchFamily="2" charset="0"/>
                        <a:cs typeface="Open Sans Light" pitchFamily="2" charset="0"/>
                      </a:endParaRPr>
                    </a:p>
                  </a:txBody>
                  <a:tcPr marT="91440" marB="91440">
                    <a:solidFill>
                      <a:srgbClr val="EDE1BA"/>
                    </a:solidFill>
                  </a:tcPr>
                </a:tc>
                <a:tc>
                  <a:txBody>
                    <a:bodyPr/>
                    <a:lstStyle/>
                    <a:p>
                      <a:r>
                        <a:rPr lang="en-US" sz="1800" b="0" i="0" kern="1200" dirty="0">
                          <a:solidFill>
                            <a:schemeClr val="dk1"/>
                          </a:solidFill>
                          <a:effectLst/>
                          <a:latin typeface="Open Sans Light" pitchFamily="2" charset="0"/>
                          <a:ea typeface="Open Sans Light" pitchFamily="2" charset="0"/>
                          <a:cs typeface="Open Sans Light" pitchFamily="2" charset="0"/>
                        </a:rPr>
                        <a:t>DGE</a:t>
                      </a:r>
                      <a:endParaRPr lang="en-US" dirty="0">
                        <a:solidFill>
                          <a:schemeClr val="tx1"/>
                        </a:solidFill>
                        <a:latin typeface="Open Sans Light" pitchFamily="2" charset="0"/>
                        <a:ea typeface="Open Sans Light" pitchFamily="2" charset="0"/>
                        <a:cs typeface="Open Sans Light" pitchFamily="2" charset="0"/>
                      </a:endParaRPr>
                    </a:p>
                  </a:txBody>
                  <a:tcPr marT="91440" marB="91440">
                    <a:solidFill>
                      <a:srgbClr val="EDE1BA"/>
                    </a:solidFill>
                  </a:tcPr>
                </a:tc>
                <a:extLst>
                  <a:ext uri="{0D108BD9-81ED-4DB2-BD59-A6C34878D82A}">
                    <a16:rowId xmlns:a16="http://schemas.microsoft.com/office/drawing/2014/main" val="1383209240"/>
                  </a:ext>
                </a:extLst>
              </a:tr>
              <a:tr h="491799">
                <a:tc>
                  <a:txBody>
                    <a:bodyPr/>
                    <a:lstStyle/>
                    <a:p>
                      <a:r>
                        <a:rPr lang="en-US" sz="1800" b="0" i="0" kern="1200" dirty="0">
                          <a:solidFill>
                            <a:schemeClr val="dk1"/>
                          </a:solidFill>
                          <a:effectLst/>
                          <a:latin typeface="Open Sans Light" pitchFamily="2" charset="0"/>
                          <a:ea typeface="Open Sans Light" pitchFamily="2" charset="0"/>
                          <a:cs typeface="Open Sans Light" pitchFamily="2" charset="0"/>
                        </a:rPr>
                        <a:t>MPS</a:t>
                      </a:r>
                      <a:endParaRPr lang="en-US" dirty="0">
                        <a:solidFill>
                          <a:schemeClr val="tx1"/>
                        </a:solidFill>
                        <a:latin typeface="Open Sans Light" pitchFamily="2" charset="0"/>
                        <a:ea typeface="Open Sans Light" pitchFamily="2" charset="0"/>
                        <a:cs typeface="Open Sans Light" pitchFamily="2" charset="0"/>
                      </a:endParaRPr>
                    </a:p>
                  </a:txBody>
                  <a:tcPr marT="91440" marB="91440">
                    <a:solidFill>
                      <a:srgbClr val="FBF7EE"/>
                    </a:solidFill>
                  </a:tcPr>
                </a:tc>
                <a:tc>
                  <a:txBody>
                    <a:bodyPr/>
                    <a:lstStyle/>
                    <a:p>
                      <a:r>
                        <a:rPr lang="en-US" sz="1800" b="0" i="0" kern="1200" dirty="0">
                          <a:solidFill>
                            <a:schemeClr val="dk1"/>
                          </a:solidFill>
                          <a:effectLst/>
                          <a:latin typeface="Open Sans Light" pitchFamily="2" charset="0"/>
                          <a:ea typeface="Open Sans Light" pitchFamily="2" charset="0"/>
                          <a:cs typeface="Open Sans Light" pitchFamily="2" charset="0"/>
                        </a:rPr>
                        <a:t>AST, CHE, DMR, PHY</a:t>
                      </a:r>
                      <a:endParaRPr lang="en-US" dirty="0">
                        <a:solidFill>
                          <a:schemeClr val="tx1"/>
                        </a:solidFill>
                        <a:latin typeface="Open Sans Light" pitchFamily="2" charset="0"/>
                        <a:ea typeface="Open Sans Light" pitchFamily="2" charset="0"/>
                        <a:cs typeface="Open Sans Light" pitchFamily="2" charset="0"/>
                      </a:endParaRPr>
                    </a:p>
                  </a:txBody>
                  <a:tcPr marT="91440" marB="91440">
                    <a:solidFill>
                      <a:srgbClr val="FBF7EE"/>
                    </a:solidFill>
                  </a:tcPr>
                </a:tc>
                <a:extLst>
                  <a:ext uri="{0D108BD9-81ED-4DB2-BD59-A6C34878D82A}">
                    <a16:rowId xmlns:a16="http://schemas.microsoft.com/office/drawing/2014/main" val="2645736819"/>
                  </a:ext>
                </a:extLst>
              </a:tr>
              <a:tr h="491799">
                <a:tc>
                  <a:txBody>
                    <a:bodyPr/>
                    <a:lstStyle/>
                    <a:p>
                      <a:r>
                        <a:rPr lang="en-US" dirty="0">
                          <a:solidFill>
                            <a:schemeClr val="tx1"/>
                          </a:solidFill>
                          <a:latin typeface="Open Sans Light" pitchFamily="2" charset="0"/>
                          <a:ea typeface="Open Sans Light" pitchFamily="2" charset="0"/>
                          <a:cs typeface="Open Sans Light" pitchFamily="2" charset="0"/>
                        </a:rPr>
                        <a:t>SBE</a:t>
                      </a:r>
                    </a:p>
                  </a:txBody>
                  <a:tcPr marT="91440" marB="91440">
                    <a:solidFill>
                      <a:srgbClr val="EDE1BA"/>
                    </a:solidFill>
                  </a:tcPr>
                </a:tc>
                <a:tc>
                  <a:txBody>
                    <a:bodyPr/>
                    <a:lstStyle/>
                    <a:p>
                      <a:r>
                        <a:rPr lang="en-US" dirty="0">
                          <a:solidFill>
                            <a:schemeClr val="tx1"/>
                          </a:solidFill>
                          <a:latin typeface="Open Sans Light" pitchFamily="2" charset="0"/>
                          <a:ea typeface="Open Sans Light" pitchFamily="2" charset="0"/>
                          <a:cs typeface="Open Sans Light" pitchFamily="2" charset="0"/>
                        </a:rPr>
                        <a:t>SES</a:t>
                      </a:r>
                    </a:p>
                  </a:txBody>
                  <a:tcPr marT="91440" marB="91440">
                    <a:solidFill>
                      <a:srgbClr val="EDE1BA"/>
                    </a:solidFill>
                  </a:tcPr>
                </a:tc>
                <a:extLst>
                  <a:ext uri="{0D108BD9-81ED-4DB2-BD59-A6C34878D82A}">
                    <a16:rowId xmlns:a16="http://schemas.microsoft.com/office/drawing/2014/main" val="3897473772"/>
                  </a:ext>
                </a:extLst>
              </a:tr>
            </a:tbl>
          </a:graphicData>
        </a:graphic>
      </p:graphicFrame>
      <p:sp>
        <p:nvSpPr>
          <p:cNvPr id="3" name="Rectangle 2">
            <a:extLst>
              <a:ext uri="{FF2B5EF4-FFF2-40B4-BE49-F238E27FC236}">
                <a16:creationId xmlns:a16="http://schemas.microsoft.com/office/drawing/2014/main" id="{66E0DA5E-7141-5731-4AA3-134CC9EACCB1}"/>
              </a:ext>
              <a:ext uri="{C183D7F6-B498-43B3-948B-1728B52AA6E4}">
                <adec:decorative xmlns:adec="http://schemas.microsoft.com/office/drawing/2017/decorative" val="1"/>
              </a:ext>
            </a:extLst>
          </p:cNvPr>
          <p:cNvSpPr/>
          <p:nvPr/>
        </p:nvSpPr>
        <p:spPr>
          <a:xfrm>
            <a:off x="493468" y="5264972"/>
            <a:ext cx="11205064" cy="546654"/>
          </a:xfrm>
          <a:prstGeom prst="rect">
            <a:avLst/>
          </a:prstGeom>
          <a:solidFill>
            <a:srgbClr val="00245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 name="TextBox 4">
            <a:extLst>
              <a:ext uri="{FF2B5EF4-FFF2-40B4-BE49-F238E27FC236}">
                <a16:creationId xmlns:a16="http://schemas.microsoft.com/office/drawing/2014/main" id="{20BAA32E-3AC7-318A-E1F4-C89402133359}"/>
              </a:ext>
            </a:extLst>
          </p:cNvPr>
          <p:cNvSpPr txBox="1"/>
          <p:nvPr/>
        </p:nvSpPr>
        <p:spPr>
          <a:xfrm>
            <a:off x="2234949" y="5361015"/>
            <a:ext cx="71147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FFFF"/>
                </a:solidFill>
                <a:latin typeface="Open Sans" pitchFamily="2" charset="0"/>
                <a:ea typeface="Open Sans" pitchFamily="2" charset="0"/>
                <a:cs typeface="Open Sans" pitchFamily="2" charset="0"/>
              </a:rPr>
              <a:t>OAC contacts: </a:t>
            </a:r>
            <a:r>
              <a:rPr lang="en-US" dirty="0">
                <a:solidFill>
                  <a:srgbClr val="FFFFFF"/>
                </a:solidFill>
                <a:latin typeface="Open Sans" pitchFamily="2" charset="0"/>
                <a:ea typeface="Open Sans" pitchFamily="2" charset="0"/>
                <a:cs typeface="Open Sans" pitchFamily="2" charset="0"/>
              </a:rPr>
              <a:t>Ashok Srinivasan and Juan (Jenny) Li</a:t>
            </a:r>
            <a:endParaRPr kumimoji="0" lang="en-US" sz="1800" i="0"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821998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73588-E07E-4A9E-88EE-DF87010E5ABF}"/>
              </a:ext>
            </a:extLst>
          </p:cNvPr>
          <p:cNvSpPr>
            <a:spLocks noGrp="1"/>
          </p:cNvSpPr>
          <p:nvPr>
            <p:ph type="title"/>
          </p:nvPr>
        </p:nvSpPr>
        <p:spPr/>
        <p:txBody>
          <a:bodyPr>
            <a:normAutofit/>
          </a:bodyPr>
          <a:lstStyle/>
          <a:p>
            <a:r>
              <a:rPr lang="en-US" sz="3600" dirty="0"/>
              <a:t>Project Classes</a:t>
            </a:r>
          </a:p>
        </p:txBody>
      </p:sp>
      <p:sp>
        <p:nvSpPr>
          <p:cNvPr id="13" name="Text Placeholder 2">
            <a:extLst>
              <a:ext uri="{FF2B5EF4-FFF2-40B4-BE49-F238E27FC236}">
                <a16:creationId xmlns:a16="http://schemas.microsoft.com/office/drawing/2014/main" id="{979953D5-41E0-4B41-847B-D3EB082F9C7B}"/>
              </a:ext>
            </a:extLst>
          </p:cNvPr>
          <p:cNvSpPr txBox="1">
            <a:spLocks/>
          </p:cNvSpPr>
          <p:nvPr/>
        </p:nvSpPr>
        <p:spPr>
          <a:xfrm>
            <a:off x="438150" y="1452145"/>
            <a:ext cx="10718375" cy="218340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24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Pilot:</a:t>
            </a:r>
            <a:r>
              <a:rPr kumimoji="0" lang="en-US" sz="240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 </a:t>
            </a:r>
            <a:r>
              <a:rPr kumimoji="0" lang="en-US" sz="24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Exploratory projects, $300K over 2 years</a:t>
            </a:r>
          </a:p>
          <a:p>
            <a:pPr marL="228600" marR="24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endParaRPr>
          </a:p>
          <a:p>
            <a:pPr marL="228600" marR="24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Small implementation:</a:t>
            </a:r>
            <a:r>
              <a:rPr kumimoji="0" lang="en-US" sz="24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 $500K over 4 years</a:t>
            </a:r>
          </a:p>
          <a:p>
            <a:pPr marL="228600" marR="24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endParaRPr>
          </a:p>
          <a:p>
            <a:pPr marL="228600" marR="24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Medium implementation:</a:t>
            </a:r>
            <a:r>
              <a:rPr kumimoji="0" lang="en-US" sz="24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 $1M over 4 years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2454"/>
              </a:solidFill>
              <a:effectLst/>
              <a:uLnTx/>
              <a:uFillTx/>
              <a:latin typeface="Open Sans Light" pitchFamily="2" charset="0"/>
              <a:ea typeface="Open Sans Light" pitchFamily="2" charset="0"/>
              <a:cs typeface="Open Sans Light" pitchFamily="2" charset="0"/>
            </a:endParaRPr>
          </a:p>
        </p:txBody>
      </p:sp>
      <p:sp>
        <p:nvSpPr>
          <p:cNvPr id="3" name="Rectangle: Rounded Corners 2">
            <a:extLst>
              <a:ext uri="{FF2B5EF4-FFF2-40B4-BE49-F238E27FC236}">
                <a16:creationId xmlns:a16="http://schemas.microsoft.com/office/drawing/2014/main" id="{1F3580CF-E2BE-FB04-D20D-969947967470}"/>
              </a:ext>
            </a:extLst>
          </p:cNvPr>
          <p:cNvSpPr/>
          <p:nvPr/>
        </p:nvSpPr>
        <p:spPr>
          <a:xfrm>
            <a:off x="193910" y="4182318"/>
            <a:ext cx="1423557" cy="48017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005699">
                    <a:lumMod val="75000"/>
                  </a:srgbClr>
                </a:solidFill>
                <a:effectLst/>
                <a:uLnTx/>
                <a:uFillTx/>
                <a:latin typeface="Open Sans"/>
                <a:ea typeface="+mn-ea"/>
                <a:cs typeface="+mn-cs"/>
              </a:rPr>
              <a:t>At least one option in #2</a:t>
            </a:r>
          </a:p>
        </p:txBody>
      </p:sp>
      <p:sp>
        <p:nvSpPr>
          <p:cNvPr id="4" name="TextBox 3">
            <a:extLst>
              <a:ext uri="{FF2B5EF4-FFF2-40B4-BE49-F238E27FC236}">
                <a16:creationId xmlns:a16="http://schemas.microsoft.com/office/drawing/2014/main" id="{377FEE16-CB63-9E37-9BD4-B9D1CC48E73F}"/>
              </a:ext>
              <a:ext uri="{C183D7F6-B498-43B3-948B-1728B52AA6E4}">
                <adec:decorative xmlns:adec="http://schemas.microsoft.com/office/drawing/2017/decorative" val="0"/>
              </a:ext>
            </a:extLst>
          </p:cNvPr>
          <p:cNvSpPr txBox="1"/>
          <p:nvPr/>
        </p:nvSpPr>
        <p:spPr>
          <a:xfrm>
            <a:off x="1706545" y="3749127"/>
            <a:ext cx="5725064" cy="2249847"/>
          </a:xfrm>
          <a:prstGeom prst="rect">
            <a:avLst/>
          </a:prstGeom>
          <a:solidFill>
            <a:srgbClr val="F79646">
              <a:lumMod val="20000"/>
              <a:lumOff val="80000"/>
            </a:srgbClr>
          </a:solidFill>
        </p:spPr>
        <p:txBody>
          <a:bodyPr wrap="square" rtlCol="0">
            <a:spAutoFit/>
          </a:bodyPr>
          <a:lstStyle/>
          <a:p>
            <a:pPr marL="342900" marR="0" lvl="0" indent="-342900" algn="l" defTabSz="914400" rtl="0" eaLnBrk="1" fontAlgn="auto" latinLnBrk="0" hangingPunct="1">
              <a:lnSpc>
                <a:spcPct val="100000"/>
              </a:lnSpc>
              <a:spcBef>
                <a:spcPts val="300"/>
              </a:spcBef>
              <a:spcAft>
                <a:spcPts val="300"/>
              </a:spcAft>
              <a:buClrTx/>
              <a:buSzTx/>
              <a:buFont typeface="+mj-lt"/>
              <a:buAutoNum type="arabicPeriod"/>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Identify challenges in research workforce development</a:t>
            </a:r>
          </a:p>
          <a:p>
            <a:pPr marL="342900" marR="0" lvl="0" indent="-342900" algn="l" defTabSz="914400" rtl="0" eaLnBrk="1" fontAlgn="auto" latinLnBrk="0" hangingPunct="1">
              <a:lnSpc>
                <a:spcPct val="90000"/>
              </a:lnSpc>
              <a:spcBef>
                <a:spcPts val="300"/>
              </a:spcBef>
              <a:spcAft>
                <a:spcPts val="300"/>
              </a:spcAft>
              <a:buClrTx/>
              <a:buSzTx/>
              <a:buFont typeface="+mj-lt"/>
              <a:buAutoNum type="arabicPeriod"/>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 Broaden use of CI resources (b) CI skills training – expected to coordinate with ACCESS (access-ci.org)</a:t>
            </a:r>
          </a:p>
          <a:p>
            <a:pPr marL="342900" marR="0" lvl="0" indent="-342900" algn="l" defTabSz="914400" rtl="0" eaLnBrk="1" fontAlgn="auto" latinLnBrk="0" hangingPunct="1">
              <a:lnSpc>
                <a:spcPct val="90000"/>
              </a:lnSpc>
              <a:spcBef>
                <a:spcPts val="300"/>
              </a:spcBef>
              <a:spcAft>
                <a:spcPts val="300"/>
              </a:spcAft>
              <a:buClrTx/>
              <a:buSzTx/>
              <a:buFont typeface="+mj-lt"/>
              <a:buAutoNum type="arabicPeriod"/>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Scalability and sustainability of the training program</a:t>
            </a:r>
          </a:p>
          <a:p>
            <a:pPr marL="342900" marR="0" lvl="0" indent="-342900" algn="l" defTabSz="914400" rtl="0" eaLnBrk="1" fontAlgn="auto" latinLnBrk="0" hangingPunct="1">
              <a:lnSpc>
                <a:spcPct val="90000"/>
              </a:lnSpc>
              <a:spcBef>
                <a:spcPts val="300"/>
              </a:spcBef>
              <a:spcAft>
                <a:spcPts val="300"/>
              </a:spcAft>
              <a:buClrTx/>
              <a:buSzTx/>
              <a:buFont typeface="+mj-lt"/>
              <a:buAutoNum type="arabicPeriod"/>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Recruitment and evaluation plans</a:t>
            </a:r>
          </a:p>
          <a:p>
            <a:pPr marL="342900" marR="0" lvl="0" indent="-342900" algn="l" defTabSz="914400" rtl="0" eaLnBrk="1" fontAlgn="auto" latinLnBrk="0" hangingPunct="1">
              <a:lnSpc>
                <a:spcPct val="90000"/>
              </a:lnSpc>
              <a:spcBef>
                <a:spcPts val="300"/>
              </a:spcBef>
              <a:spcAft>
                <a:spcPts val="300"/>
              </a:spcAft>
              <a:buClrTx/>
              <a:buSzTx/>
              <a:buFont typeface="+mj-lt"/>
              <a:buAutoNum type="arabicPeriod"/>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Collective impact strategy</a:t>
            </a:r>
          </a:p>
          <a:p>
            <a:pPr marL="342900" marR="0" lvl="0" indent="-342900" algn="l" defTabSz="914400" rtl="0" eaLnBrk="1" fontAlgn="auto" latinLnBrk="0" hangingPunct="1">
              <a:lnSpc>
                <a:spcPct val="90000"/>
              </a:lnSpc>
              <a:spcBef>
                <a:spcPts val="300"/>
              </a:spcBef>
              <a:spcAft>
                <a:spcPts val="300"/>
              </a:spcAft>
              <a:buClrTx/>
              <a:buSzTx/>
              <a:buFont typeface="+mj-lt"/>
              <a:buAutoNum type="arabicPeriod"/>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Fostering a suitable community</a:t>
            </a:r>
          </a:p>
        </p:txBody>
      </p:sp>
      <p:cxnSp>
        <p:nvCxnSpPr>
          <p:cNvPr id="6" name="Straight Connector 5">
            <a:extLst>
              <a:ext uri="{FF2B5EF4-FFF2-40B4-BE49-F238E27FC236}">
                <a16:creationId xmlns:a16="http://schemas.microsoft.com/office/drawing/2014/main" id="{4927D651-5177-6ADD-CA6B-81E2B76572FB}"/>
              </a:ext>
              <a:ext uri="{C183D7F6-B498-43B3-948B-1728B52AA6E4}">
                <adec:decorative xmlns:adec="http://schemas.microsoft.com/office/drawing/2017/decorative" val="1"/>
              </a:ext>
            </a:extLst>
          </p:cNvPr>
          <p:cNvCxnSpPr>
            <a:cxnSpLocks/>
          </p:cNvCxnSpPr>
          <p:nvPr/>
        </p:nvCxnSpPr>
        <p:spPr>
          <a:xfrm>
            <a:off x="7751433" y="3749127"/>
            <a:ext cx="0" cy="22498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B1879C2-DF1E-6BB5-F07C-CBEDBBE3BF8C}"/>
              </a:ext>
              <a:ext uri="{C183D7F6-B498-43B3-948B-1728B52AA6E4}">
                <adec:decorative xmlns:adec="http://schemas.microsoft.com/office/drawing/2017/decorative" val="1"/>
              </a:ext>
            </a:extLst>
          </p:cNvPr>
          <p:cNvCxnSpPr>
            <a:cxnSpLocks/>
          </p:cNvCxnSpPr>
          <p:nvPr/>
        </p:nvCxnSpPr>
        <p:spPr>
          <a:xfrm>
            <a:off x="7916712" y="3749127"/>
            <a:ext cx="0" cy="18267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B65B5BD-B1C5-F5AC-1B6A-558934CBA02D}"/>
              </a:ext>
              <a:ext uri="{C183D7F6-B498-43B3-948B-1728B52AA6E4}">
                <adec:decorative xmlns:adec="http://schemas.microsoft.com/office/drawing/2017/decorative" val="1"/>
              </a:ext>
            </a:extLst>
          </p:cNvPr>
          <p:cNvCxnSpPr>
            <a:cxnSpLocks/>
          </p:cNvCxnSpPr>
          <p:nvPr/>
        </p:nvCxnSpPr>
        <p:spPr>
          <a:xfrm>
            <a:off x="8094869" y="3749127"/>
            <a:ext cx="0" cy="8427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D3916B7-7A2E-0A66-5A92-A84022BDB423}"/>
              </a:ext>
            </a:extLst>
          </p:cNvPr>
          <p:cNvSpPr/>
          <p:nvPr/>
        </p:nvSpPr>
        <p:spPr>
          <a:xfrm>
            <a:off x="8243209" y="3983199"/>
            <a:ext cx="914159" cy="334851"/>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5699">
                    <a:lumMod val="75000"/>
                  </a:srgbClr>
                </a:solidFill>
                <a:effectLst/>
                <a:uLnTx/>
                <a:uFillTx/>
                <a:latin typeface="Open Sans"/>
                <a:ea typeface="+mn-ea"/>
                <a:cs typeface="+mn-cs"/>
              </a:rPr>
              <a:t>Pilot</a:t>
            </a:r>
            <a:endParaRPr kumimoji="0" lang="en-US" sz="1400" i="0" u="none" strike="noStrike" kern="1200" cap="none" spc="0" normalizeH="0" baseline="0" noProof="0" dirty="0">
              <a:ln>
                <a:noFill/>
              </a:ln>
              <a:solidFill>
                <a:srgbClr val="005699">
                  <a:lumMod val="75000"/>
                </a:srgbClr>
              </a:solidFill>
              <a:effectLst/>
              <a:uLnTx/>
              <a:uFillTx/>
              <a:latin typeface="Open Sans"/>
              <a:ea typeface="+mn-ea"/>
              <a:cs typeface="+mn-cs"/>
            </a:endParaRPr>
          </a:p>
        </p:txBody>
      </p:sp>
      <p:sp>
        <p:nvSpPr>
          <p:cNvPr id="10" name="Rectangle: Rounded Corners 9">
            <a:extLst>
              <a:ext uri="{FF2B5EF4-FFF2-40B4-BE49-F238E27FC236}">
                <a16:creationId xmlns:a16="http://schemas.microsoft.com/office/drawing/2014/main" id="{812131EC-2B82-A79C-A2F0-E476FD37D3F6}"/>
              </a:ext>
            </a:extLst>
          </p:cNvPr>
          <p:cNvSpPr/>
          <p:nvPr/>
        </p:nvSpPr>
        <p:spPr>
          <a:xfrm>
            <a:off x="8071258" y="4931126"/>
            <a:ext cx="1086118" cy="33485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3B34E">
                    <a:lumMod val="75000"/>
                  </a:srgbClr>
                </a:solidFill>
                <a:effectLst/>
                <a:uLnTx/>
                <a:uFillTx/>
                <a:latin typeface="Open Sans"/>
                <a:ea typeface="+mn-ea"/>
                <a:cs typeface="+mn-cs"/>
              </a:rPr>
              <a:t>Small</a:t>
            </a:r>
          </a:p>
        </p:txBody>
      </p:sp>
      <p:sp>
        <p:nvSpPr>
          <p:cNvPr id="11" name="Rectangle: Rounded Corners 10">
            <a:extLst>
              <a:ext uri="{FF2B5EF4-FFF2-40B4-BE49-F238E27FC236}">
                <a16:creationId xmlns:a16="http://schemas.microsoft.com/office/drawing/2014/main" id="{5BF227C7-A0AB-E358-0061-8FC1BBB43718}"/>
              </a:ext>
            </a:extLst>
          </p:cNvPr>
          <p:cNvSpPr/>
          <p:nvPr/>
        </p:nvSpPr>
        <p:spPr>
          <a:xfrm>
            <a:off x="7888155" y="5689430"/>
            <a:ext cx="1269220" cy="30954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699">
                    <a:lumMod val="75000"/>
                  </a:srgbClr>
                </a:solidFill>
                <a:effectLst/>
                <a:uLnTx/>
                <a:uFillTx/>
                <a:latin typeface="Open Sans"/>
                <a:ea typeface="+mn-ea"/>
                <a:cs typeface="+mn-cs"/>
              </a:rPr>
              <a:t>Medium</a:t>
            </a:r>
          </a:p>
        </p:txBody>
      </p:sp>
    </p:spTree>
    <p:extLst>
      <p:ext uri="{BB962C8B-B14F-4D97-AF65-F5344CB8AC3E}">
        <p14:creationId xmlns:p14="http://schemas.microsoft.com/office/powerpoint/2010/main" val="2360752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73588-E07E-4A9E-88EE-DF87010E5ABF}"/>
              </a:ext>
            </a:extLst>
          </p:cNvPr>
          <p:cNvSpPr>
            <a:spLocks noGrp="1"/>
          </p:cNvSpPr>
          <p:nvPr>
            <p:ph type="title"/>
          </p:nvPr>
        </p:nvSpPr>
        <p:spPr/>
        <p:txBody>
          <a:bodyPr>
            <a:normAutofit/>
          </a:bodyPr>
          <a:lstStyle/>
          <a:p>
            <a:r>
              <a:rPr lang="en-US" sz="3600" dirty="0"/>
              <a:t>Programmatic Areas of Interest</a:t>
            </a:r>
          </a:p>
        </p:txBody>
      </p:sp>
      <p:sp>
        <p:nvSpPr>
          <p:cNvPr id="13" name="Text Placeholder 2">
            <a:extLst>
              <a:ext uri="{FF2B5EF4-FFF2-40B4-BE49-F238E27FC236}">
                <a16:creationId xmlns:a16="http://schemas.microsoft.com/office/drawing/2014/main" id="{979953D5-41E0-4B41-847B-D3EB082F9C7B}"/>
              </a:ext>
            </a:extLst>
          </p:cNvPr>
          <p:cNvSpPr txBox="1">
            <a:spLocks/>
          </p:cNvSpPr>
          <p:nvPr/>
        </p:nvSpPr>
        <p:spPr>
          <a:xfrm>
            <a:off x="632797" y="1452828"/>
            <a:ext cx="10718375" cy="33080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8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Common theme: </a:t>
            </a:r>
            <a:r>
              <a:rPr kumimoji="0" lang="en-US" sz="24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research and education-related projects in the science/engineering domain</a:t>
            </a:r>
          </a:p>
          <a:p>
            <a:pPr marL="228600" marR="24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endParaRPr>
          </a:p>
          <a:p>
            <a:pPr marL="228600" marR="24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dirty="0">
                <a:solidFill>
                  <a:srgbClr val="000000"/>
                </a:solidFill>
                <a:latin typeface="Open Sans Light" pitchFamily="2" charset="0"/>
                <a:ea typeface="Open Sans Light" pitchFamily="2" charset="0"/>
                <a:cs typeface="Open Sans Light" pitchFamily="2" charset="0"/>
              </a:rPr>
              <a:t>M</a:t>
            </a:r>
            <a:r>
              <a:rPr kumimoji="0" lang="en-US" sz="24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ore effective use of CI to catalyze research advances and address fundamental knowledge gaps</a:t>
            </a:r>
          </a:p>
          <a:p>
            <a:pPr marL="228600" marR="24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endParaRPr>
          </a:p>
          <a:p>
            <a:pPr marL="228600" marR="24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srgbClr val="000000"/>
                </a:solidFill>
                <a:effectLst/>
                <a:uLnTx/>
                <a:uFillTx/>
                <a:latin typeface="Open Sans Light" pitchFamily="2" charset="0"/>
                <a:ea typeface="Open Sans Light" pitchFamily="2" charset="0"/>
                <a:cs typeface="Open Sans Light" pitchFamily="2" charset="0"/>
              </a:rPr>
              <a:t>See the solicitation for descriptions of each directorate/division’s priorities and interests</a:t>
            </a:r>
          </a:p>
        </p:txBody>
      </p:sp>
    </p:spTree>
    <p:extLst>
      <p:ext uri="{BB962C8B-B14F-4D97-AF65-F5344CB8AC3E}">
        <p14:creationId xmlns:p14="http://schemas.microsoft.com/office/powerpoint/2010/main" val="3543546576"/>
      </p:ext>
    </p:extLst>
  </p:cSld>
  <p:clrMapOvr>
    <a:masterClrMapping/>
  </p:clrMapOvr>
</p:sld>
</file>

<file path=ppt/theme/theme1.xml><?xml version="1.0" encoding="utf-8"?>
<a:theme xmlns:a="http://schemas.openxmlformats.org/drawingml/2006/main" name="Office Theme">
  <a:themeElements>
    <a:clrScheme name="NSF Color Palette 1">
      <a:dk1>
        <a:srgbClr val="002454"/>
      </a:dk1>
      <a:lt1>
        <a:srgbClr val="FFFFFF"/>
      </a:lt1>
      <a:dk2>
        <a:srgbClr val="005699"/>
      </a:dk2>
      <a:lt2>
        <a:srgbClr val="E7E6E6"/>
      </a:lt2>
      <a:accent1>
        <a:srgbClr val="D3B34E"/>
      </a:accent1>
      <a:accent2>
        <a:srgbClr val="00C37E"/>
      </a:accent2>
      <a:accent3>
        <a:srgbClr val="4EC3E0"/>
      </a:accent3>
      <a:accent4>
        <a:srgbClr val="00758D"/>
      </a:accent4>
      <a:accent5>
        <a:srgbClr val="473B70"/>
      </a:accent5>
      <a:accent6>
        <a:srgbClr val="002454"/>
      </a:accent6>
      <a:hlink>
        <a:srgbClr val="075697"/>
      </a:hlink>
      <a:folHlink>
        <a:srgbClr val="9089A9"/>
      </a:folHlink>
    </a:clrScheme>
    <a:fontScheme name="NSF Branding">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78000"/>
          </a:schemeClr>
        </a:solidFill>
      </a:spPr>
      <a:bodyPr lIns="182880" rIns="365760" rtlCol="0" anchor="ctr"/>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1176FF569A72144925470ED9676DC30" ma:contentTypeVersion="8" ma:contentTypeDescription="Create a new document." ma:contentTypeScope="" ma:versionID="61e35a3766a54ced0cbcac5d093416e3">
  <xsd:schema xmlns:xsd="http://www.w3.org/2001/XMLSchema" xmlns:xs="http://www.w3.org/2001/XMLSchema" xmlns:p="http://schemas.microsoft.com/office/2006/metadata/properties" xmlns:ns2="0cf77daa-5445-4d26-ace6-97094430d631" targetNamespace="http://schemas.microsoft.com/office/2006/metadata/properties" ma:root="true" ma:fieldsID="2afc24a38483a6145d573f72598346fd" ns2:_="">
    <xsd:import namespace="0cf77daa-5445-4d26-ace6-97094430d63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f77daa-5445-4d26-ace6-97094430d6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1CD1D3-AEC3-4ABD-ADEE-402C003C31BB}">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de4b2a9a-e65a-4b37-ba01-e4ecc7d3ac24"/>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B441B88-736A-4C43-9F61-35206094F2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f77daa-5445-4d26-ace6-97094430d6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A6D1310-1049-413F-B23B-42F6EFC860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1839</TotalTime>
  <Words>3890</Words>
  <Application>Microsoft Office PowerPoint</Application>
  <PresentationFormat>Widescreen</PresentationFormat>
  <Paragraphs>384</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Microsoft Sans Serif</vt:lpstr>
      <vt:lpstr>Open Sans</vt:lpstr>
      <vt:lpstr>Open Sans Light</vt:lpstr>
      <vt:lpstr>Sanskrit Text</vt:lpstr>
      <vt:lpstr>Tahoma</vt:lpstr>
      <vt:lpstr>Office Theme</vt:lpstr>
      <vt:lpstr>CyberTraining and SCIPE Solicitation Webinar</vt:lpstr>
      <vt:lpstr>Webinar Outline</vt:lpstr>
      <vt:lpstr>Webinar Goals</vt:lpstr>
      <vt:lpstr>Relevant CI-Related Programs</vt:lpstr>
      <vt:lpstr>CyberTraining</vt:lpstr>
      <vt:lpstr>CyberTraining Solicitation Goals</vt:lpstr>
      <vt:lpstr>NSF-Wide Participation</vt:lpstr>
      <vt:lpstr>Project Classes</vt:lpstr>
      <vt:lpstr>Programmatic Areas of Interest</vt:lpstr>
      <vt:lpstr>SCIPE</vt:lpstr>
      <vt:lpstr>SCIPE Solicitation Goals</vt:lpstr>
      <vt:lpstr>NSF-Wide Participation</vt:lpstr>
      <vt:lpstr>SCIPE Program Context</vt:lpstr>
      <vt:lpstr>Elements of the CI Ecosystem</vt:lpstr>
      <vt:lpstr>Questions?</vt:lpstr>
      <vt:lpstr>Common Questions</vt:lpstr>
      <vt:lpstr>Common Questions</vt:lpstr>
      <vt:lpstr>Common Questions</vt:lpstr>
      <vt:lpstr>CyberTraining and SCIPE Solicitation Webinar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Kensill, Trinka (Contractor)</dc:creator>
  <cp:lastModifiedBy>Carlson, Paul L. (Contractor)</cp:lastModifiedBy>
  <cp:revision>11</cp:revision>
  <dcterms:created xsi:type="dcterms:W3CDTF">2017-05-04T14:12:29Z</dcterms:created>
  <dcterms:modified xsi:type="dcterms:W3CDTF">2022-12-16T21:55:08Z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0x010100F08065165A04614097FF6BA743FECD0F</vt:lpwstr>
  </property>
  <property fmtid="{D5CDD505-2E9C-101B-9397-08002B2CF9AE}" pid="3" name="TitusGUID">
    <vt:lpwstr>cb899166-e8c1-4a48-97c4-d223845f9f19</vt:lpwstr>
  </property>
  <property fmtid="{D5CDD505-2E9C-101B-9397-08002B2CF9AE}" pid="4" name="ContainsCUI">
    <vt:lpwstr>No</vt:lpwstr>
  </property>
</Properties>
</file>