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78" r:id="rId4"/>
    <p:sldId id="282" r:id="rId5"/>
    <p:sldId id="260" r:id="rId6"/>
    <p:sldId id="259" r:id="rId7"/>
    <p:sldId id="279" r:id="rId8"/>
    <p:sldId id="261" r:id="rId9"/>
    <p:sldId id="262" r:id="rId10"/>
    <p:sldId id="263" r:id="rId11"/>
    <p:sldId id="264" r:id="rId12"/>
    <p:sldId id="265" r:id="rId13"/>
    <p:sldId id="266" r:id="rId14"/>
    <p:sldId id="267" r:id="rId15"/>
    <p:sldId id="268" r:id="rId16"/>
    <p:sldId id="280" r:id="rId17"/>
    <p:sldId id="276" r:id="rId18"/>
    <p:sldId id="277" r:id="rId19"/>
    <p:sldId id="275" r:id="rId20"/>
    <p:sldId id="273" r:id="rId21"/>
    <p:sldId id="274" r:id="rId22"/>
    <p:sldId id="281"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389" autoAdjust="0"/>
  </p:normalViewPr>
  <p:slideViewPr>
    <p:cSldViewPr snapToGrid="0">
      <p:cViewPr varScale="1">
        <p:scale>
          <a:sx n="114" d="100"/>
          <a:sy n="114" d="100"/>
        </p:scale>
        <p:origin x="92" y="688"/>
      </p:cViewPr>
      <p:guideLst/>
    </p:cSldViewPr>
  </p:slideViewPr>
  <p:outlineViewPr>
    <p:cViewPr>
      <p:scale>
        <a:sx n="33" d="100"/>
        <a:sy n="33" d="100"/>
      </p:scale>
      <p:origin x="0" y="-189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D1A6D-E630-4F6D-A38B-20FEFAC07BDC}"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B4268-E6D8-4A99-A5E8-E22EA613FDD0}" type="slidenum">
              <a:rPr lang="en-US" smtClean="0"/>
              <a:t>‹#›</a:t>
            </a:fld>
            <a:endParaRPr lang="en-US"/>
          </a:p>
        </p:txBody>
      </p:sp>
    </p:spTree>
    <p:extLst>
      <p:ext uri="{BB962C8B-B14F-4D97-AF65-F5344CB8AC3E}">
        <p14:creationId xmlns:p14="http://schemas.microsoft.com/office/powerpoint/2010/main" val="330831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B4268-E6D8-4A99-A5E8-E22EA613FDD0}" type="slidenum">
              <a:rPr lang="en-US" smtClean="0"/>
              <a:t>5</a:t>
            </a:fld>
            <a:endParaRPr lang="en-US"/>
          </a:p>
        </p:txBody>
      </p:sp>
    </p:spTree>
    <p:extLst>
      <p:ext uri="{BB962C8B-B14F-4D97-AF65-F5344CB8AC3E}">
        <p14:creationId xmlns:p14="http://schemas.microsoft.com/office/powerpoint/2010/main" val="14322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encourage hiring </a:t>
            </a:r>
            <a:r>
              <a:rPr lang="en-US" dirty="0" err="1"/>
              <a:t>rofessional</a:t>
            </a:r>
            <a:r>
              <a:rPr lang="en-US" dirty="0"/>
              <a:t> staff</a:t>
            </a:r>
          </a:p>
        </p:txBody>
      </p:sp>
      <p:sp>
        <p:nvSpPr>
          <p:cNvPr id="4" name="Slide Number Placeholder 3"/>
          <p:cNvSpPr>
            <a:spLocks noGrp="1"/>
          </p:cNvSpPr>
          <p:nvPr>
            <p:ph type="sldNum" sz="quarter" idx="5"/>
          </p:nvPr>
        </p:nvSpPr>
        <p:spPr/>
        <p:txBody>
          <a:bodyPr/>
          <a:lstStyle/>
          <a:p>
            <a:fld id="{D2FB4268-E6D8-4A99-A5E8-E22EA613FDD0}" type="slidenum">
              <a:rPr lang="en-US" smtClean="0"/>
              <a:t>12</a:t>
            </a:fld>
            <a:endParaRPr lang="en-US"/>
          </a:p>
        </p:txBody>
      </p:sp>
    </p:spTree>
    <p:extLst>
      <p:ext uri="{BB962C8B-B14F-4D97-AF65-F5344CB8AC3E}">
        <p14:creationId xmlns:p14="http://schemas.microsoft.com/office/powerpoint/2010/main" val="98118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DA6-F554-4E9F-A4B2-03FC9C1B4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8D91-016D-4915-81BB-B85B1BCAC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04711-A24D-4C2F-AEBB-87F5485D05A9}"/>
              </a:ext>
            </a:extLst>
          </p:cNvPr>
          <p:cNvSpPr>
            <a:spLocks noGrp="1"/>
          </p:cNvSpPr>
          <p:nvPr>
            <p:ph type="dt" sz="half" idx="10"/>
          </p:nvPr>
        </p:nvSpPr>
        <p:spPr/>
        <p:txBody>
          <a:bodyPr/>
          <a:lstStyle/>
          <a:p>
            <a:fld id="{1E16C1C2-DBD6-4904-8DB1-F45B0E9FA769}" type="datetime1">
              <a:rPr lang="en-US" smtClean="0"/>
              <a:t>12/20/2022</a:t>
            </a:fld>
            <a:endParaRPr lang="en-US"/>
          </a:p>
        </p:txBody>
      </p:sp>
      <p:sp>
        <p:nvSpPr>
          <p:cNvPr id="5" name="Footer Placeholder 4">
            <a:extLst>
              <a:ext uri="{FF2B5EF4-FFF2-40B4-BE49-F238E27FC236}">
                <a16:creationId xmlns:a16="http://schemas.microsoft.com/office/drawing/2014/main" id="{1492F5DA-5E0B-4C16-A22A-05F8E045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7C71B-7A5D-4AC0-A5B9-3846581D70C7}"/>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SlideHeader">
            <a:extLst>
              <a:ext uri="{FF2B5EF4-FFF2-40B4-BE49-F238E27FC236}">
                <a16:creationId xmlns:a16="http://schemas.microsoft.com/office/drawing/2014/main" id="{9097558E-925F-D5E1-8A5C-3E1340B4A7E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749D6B44-02BD-3D9C-6FCB-D8F1458B572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981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F745-1C92-4436-861E-8EAAF76D0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B9DF43-CA3C-495D-89AC-1445EBD23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11D72-374E-4538-8AA7-BD881E5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3FDE2-0D33-40B0-8ED6-C7C51A0819DA}"/>
              </a:ext>
            </a:extLst>
          </p:cNvPr>
          <p:cNvSpPr>
            <a:spLocks noGrp="1"/>
          </p:cNvSpPr>
          <p:nvPr>
            <p:ph type="dt" sz="half" idx="10"/>
          </p:nvPr>
        </p:nvSpPr>
        <p:spPr/>
        <p:txBody>
          <a:bodyPr/>
          <a:lstStyle/>
          <a:p>
            <a:fld id="{47EBCBF7-80EC-47D7-BA88-EC8E89BE800C}" type="datetime1">
              <a:rPr lang="en-US" smtClean="0"/>
              <a:t>12/20/2022</a:t>
            </a:fld>
            <a:endParaRPr lang="en-US"/>
          </a:p>
        </p:txBody>
      </p:sp>
      <p:sp>
        <p:nvSpPr>
          <p:cNvPr id="6" name="Footer Placeholder 5">
            <a:extLst>
              <a:ext uri="{FF2B5EF4-FFF2-40B4-BE49-F238E27FC236}">
                <a16:creationId xmlns:a16="http://schemas.microsoft.com/office/drawing/2014/main" id="{80D61FC7-54EC-418F-A7FA-0987E5E84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541B9-E47D-4C01-B26D-CD2E4F20508F}"/>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Picture with CaptionHeader">
            <a:extLst>
              <a:ext uri="{FF2B5EF4-FFF2-40B4-BE49-F238E27FC236}">
                <a16:creationId xmlns:a16="http://schemas.microsoft.com/office/drawing/2014/main" id="{F4977401-AA8A-A2AB-A2EA-F76B4E1F279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826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C6F-0481-463C-A08C-A87BE29B1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6706A-09B7-4BCB-84CF-4BCEE8E2D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E2B7B-FE64-42C7-9C9F-B030595204D7}"/>
              </a:ext>
            </a:extLst>
          </p:cNvPr>
          <p:cNvSpPr>
            <a:spLocks noGrp="1"/>
          </p:cNvSpPr>
          <p:nvPr>
            <p:ph type="dt" sz="half" idx="10"/>
          </p:nvPr>
        </p:nvSpPr>
        <p:spPr/>
        <p:txBody>
          <a:bodyPr/>
          <a:lstStyle/>
          <a:p>
            <a:fld id="{2A9179B9-C3F7-4074-9BF7-600A90DD7DF3}" type="datetime1">
              <a:rPr lang="en-US" smtClean="0"/>
              <a:t>12/20/2022</a:t>
            </a:fld>
            <a:endParaRPr lang="en-US"/>
          </a:p>
        </p:txBody>
      </p:sp>
      <p:sp>
        <p:nvSpPr>
          <p:cNvPr id="5" name="Footer Placeholder 4">
            <a:extLst>
              <a:ext uri="{FF2B5EF4-FFF2-40B4-BE49-F238E27FC236}">
                <a16:creationId xmlns:a16="http://schemas.microsoft.com/office/drawing/2014/main" id="{6545026B-D699-4E73-9C57-314012548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22526-6ECC-4E8A-B982-806D968361CF}"/>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and Vertical TextHeader">
            <a:extLst>
              <a:ext uri="{FF2B5EF4-FFF2-40B4-BE49-F238E27FC236}">
                <a16:creationId xmlns:a16="http://schemas.microsoft.com/office/drawing/2014/main" id="{80A3FD6C-9970-FE76-E898-D1068B5AB1D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462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7AA7F-F721-4EC8-B880-095648903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4BB75-54CB-42E5-8BF5-109B127352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3AB5D-66BB-47D7-BB4D-4D35661CA084}"/>
              </a:ext>
            </a:extLst>
          </p:cNvPr>
          <p:cNvSpPr>
            <a:spLocks noGrp="1"/>
          </p:cNvSpPr>
          <p:nvPr>
            <p:ph type="dt" sz="half" idx="10"/>
          </p:nvPr>
        </p:nvSpPr>
        <p:spPr/>
        <p:txBody>
          <a:bodyPr/>
          <a:lstStyle/>
          <a:p>
            <a:fld id="{76D39E2D-3726-4B20-A7AE-DE7C5115D136}" type="datetime1">
              <a:rPr lang="en-US" smtClean="0"/>
              <a:t>12/20/2022</a:t>
            </a:fld>
            <a:endParaRPr lang="en-US"/>
          </a:p>
        </p:txBody>
      </p:sp>
      <p:sp>
        <p:nvSpPr>
          <p:cNvPr id="5" name="Footer Placeholder 4">
            <a:extLst>
              <a:ext uri="{FF2B5EF4-FFF2-40B4-BE49-F238E27FC236}">
                <a16:creationId xmlns:a16="http://schemas.microsoft.com/office/drawing/2014/main" id="{7E34A475-86B2-4691-BAA0-A2FE27838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578D5-CF83-4706-9D3B-21A4DD4BDE97}"/>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Vertical Title and TextHeader">
            <a:extLst>
              <a:ext uri="{FF2B5EF4-FFF2-40B4-BE49-F238E27FC236}">
                <a16:creationId xmlns:a16="http://schemas.microsoft.com/office/drawing/2014/main" id="{746D545B-BA80-1531-D6C1-CBA536667CA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2882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DA6-F554-4E9F-A4B2-03FC9C1B4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8D91-016D-4915-81BB-B85B1BCAC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04711-A24D-4C2F-AEBB-87F5485D05A9}"/>
              </a:ext>
            </a:extLst>
          </p:cNvPr>
          <p:cNvSpPr>
            <a:spLocks noGrp="1"/>
          </p:cNvSpPr>
          <p:nvPr>
            <p:ph type="dt" sz="half" idx="10"/>
          </p:nvPr>
        </p:nvSpPr>
        <p:spPr/>
        <p:txBody>
          <a:bodyPr/>
          <a:lstStyle/>
          <a:p>
            <a:fld id="{1E16C1C2-DBD6-4904-8DB1-F45B0E9FA769}" type="datetime1">
              <a:rPr lang="en-US" smtClean="0"/>
              <a:t>12/20/2022</a:t>
            </a:fld>
            <a:endParaRPr lang="en-US"/>
          </a:p>
        </p:txBody>
      </p:sp>
      <p:sp>
        <p:nvSpPr>
          <p:cNvPr id="5" name="Footer Placeholder 4">
            <a:extLst>
              <a:ext uri="{FF2B5EF4-FFF2-40B4-BE49-F238E27FC236}">
                <a16:creationId xmlns:a16="http://schemas.microsoft.com/office/drawing/2014/main" id="{1492F5DA-5E0B-4C16-A22A-05F8E045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7C71B-7A5D-4AC0-A5B9-3846581D70C7}"/>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323215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7FF1-D7DF-4B47-B894-9FCBA59AF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1E4B3-1C3C-45AC-9580-E5CA413E6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341D-5ABC-48AF-A0B2-C66EFAFF9631}"/>
              </a:ext>
            </a:extLst>
          </p:cNvPr>
          <p:cNvSpPr>
            <a:spLocks noGrp="1"/>
          </p:cNvSpPr>
          <p:nvPr>
            <p:ph type="dt" sz="half" idx="10"/>
          </p:nvPr>
        </p:nvSpPr>
        <p:spPr/>
        <p:txBody>
          <a:bodyPr/>
          <a:lstStyle/>
          <a:p>
            <a:fld id="{3FDE5FEF-25E2-4EE6-9B61-5EF579F89189}" type="datetime1">
              <a:rPr lang="en-US" smtClean="0"/>
              <a:t>12/20/2022</a:t>
            </a:fld>
            <a:endParaRPr lang="en-US"/>
          </a:p>
        </p:txBody>
      </p:sp>
      <p:sp>
        <p:nvSpPr>
          <p:cNvPr id="5" name="Footer Placeholder 4">
            <a:extLst>
              <a:ext uri="{FF2B5EF4-FFF2-40B4-BE49-F238E27FC236}">
                <a16:creationId xmlns:a16="http://schemas.microsoft.com/office/drawing/2014/main" id="{E8F3CEDE-0319-4E28-A81B-A2EDDCF66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9E9D3-D582-46AB-952C-F2F990D56F64}"/>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and ContentHeader">
            <a:extLst>
              <a:ext uri="{FF2B5EF4-FFF2-40B4-BE49-F238E27FC236}">
                <a16:creationId xmlns:a16="http://schemas.microsoft.com/office/drawing/2014/main" id="{9A1AE448-7E74-24EF-4EDC-BA41F27D1A8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5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77C4-4DF4-49A1-A814-817023A86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15B7A-AAFA-447D-B4DB-7A65E8957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482BB-4C74-4714-AC11-3782A933525A}"/>
              </a:ext>
            </a:extLst>
          </p:cNvPr>
          <p:cNvSpPr>
            <a:spLocks noGrp="1"/>
          </p:cNvSpPr>
          <p:nvPr>
            <p:ph type="dt" sz="half" idx="10"/>
          </p:nvPr>
        </p:nvSpPr>
        <p:spPr/>
        <p:txBody>
          <a:bodyPr/>
          <a:lstStyle/>
          <a:p>
            <a:fld id="{1284B04E-D4D0-451C-BF4A-17BDF07EE554}" type="datetime1">
              <a:rPr lang="en-US" smtClean="0"/>
              <a:t>12/20/2022</a:t>
            </a:fld>
            <a:endParaRPr lang="en-US"/>
          </a:p>
        </p:txBody>
      </p:sp>
      <p:sp>
        <p:nvSpPr>
          <p:cNvPr id="5" name="Footer Placeholder 4">
            <a:extLst>
              <a:ext uri="{FF2B5EF4-FFF2-40B4-BE49-F238E27FC236}">
                <a16:creationId xmlns:a16="http://schemas.microsoft.com/office/drawing/2014/main" id="{7E2F98DC-74BA-44AF-A397-C4D9EC984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A7CE9-4E30-4F1F-9402-B431092479C8}"/>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Section HeaderHeader">
            <a:extLst>
              <a:ext uri="{FF2B5EF4-FFF2-40B4-BE49-F238E27FC236}">
                <a16:creationId xmlns:a16="http://schemas.microsoft.com/office/drawing/2014/main" id="{973F0DE7-2AB3-ECA1-CE09-4A7AB100761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5972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AAF7-F326-46AC-A702-E43EDA7B1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C5873-4F0F-43CF-9F9D-B4939BF9A1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AC5CA-4782-4D8E-9AEF-C087A369C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7E23AC-B222-435E-9B95-0897D9DF3D5B}"/>
              </a:ext>
            </a:extLst>
          </p:cNvPr>
          <p:cNvSpPr>
            <a:spLocks noGrp="1"/>
          </p:cNvSpPr>
          <p:nvPr>
            <p:ph type="dt" sz="half" idx="10"/>
          </p:nvPr>
        </p:nvSpPr>
        <p:spPr/>
        <p:txBody>
          <a:bodyPr/>
          <a:lstStyle/>
          <a:p>
            <a:fld id="{DF2740CA-17BA-4ABF-B467-085D09BFCEC8}" type="datetime1">
              <a:rPr lang="en-US" smtClean="0"/>
              <a:t>12/20/2022</a:t>
            </a:fld>
            <a:endParaRPr lang="en-US"/>
          </a:p>
        </p:txBody>
      </p:sp>
      <p:sp>
        <p:nvSpPr>
          <p:cNvPr id="6" name="Footer Placeholder 5">
            <a:extLst>
              <a:ext uri="{FF2B5EF4-FFF2-40B4-BE49-F238E27FC236}">
                <a16:creationId xmlns:a16="http://schemas.microsoft.com/office/drawing/2014/main" id="{DC9086DB-8B62-45DE-A2AE-E74E8B135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089F7-B4CE-43EE-976D-63043E1E42C9}"/>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Two ContentHeader">
            <a:extLst>
              <a:ext uri="{FF2B5EF4-FFF2-40B4-BE49-F238E27FC236}">
                <a16:creationId xmlns:a16="http://schemas.microsoft.com/office/drawing/2014/main" id="{77EB6C5D-0BAD-729D-9D0B-111DDD16F26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915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70D-885C-40C5-87F5-8611133BA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C1F0B-64AD-4CA4-A06B-383685961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80707-A199-467B-A01B-7A4EBB241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9C76B-F96C-4F94-B828-68DEFA02A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C2826-8E34-474C-A1C7-FA9B0C0EE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607CC8-F812-4992-AD28-980AD4FDCFB4}"/>
              </a:ext>
            </a:extLst>
          </p:cNvPr>
          <p:cNvSpPr>
            <a:spLocks noGrp="1"/>
          </p:cNvSpPr>
          <p:nvPr>
            <p:ph type="dt" sz="half" idx="10"/>
          </p:nvPr>
        </p:nvSpPr>
        <p:spPr/>
        <p:txBody>
          <a:bodyPr/>
          <a:lstStyle/>
          <a:p>
            <a:fld id="{D518F636-4E39-48EB-93BF-FF1C42174210}" type="datetime1">
              <a:rPr lang="en-US" smtClean="0"/>
              <a:t>12/20/2022</a:t>
            </a:fld>
            <a:endParaRPr lang="en-US"/>
          </a:p>
        </p:txBody>
      </p:sp>
      <p:sp>
        <p:nvSpPr>
          <p:cNvPr id="8" name="Footer Placeholder 7">
            <a:extLst>
              <a:ext uri="{FF2B5EF4-FFF2-40B4-BE49-F238E27FC236}">
                <a16:creationId xmlns:a16="http://schemas.microsoft.com/office/drawing/2014/main" id="{6DCE203A-1EE3-454A-981D-B202DE0EE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D83C60-8F1B-4349-878F-C293D372B6CA}"/>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10" name="hcSlideMaster.ComparisonHeader">
            <a:extLst>
              <a:ext uri="{FF2B5EF4-FFF2-40B4-BE49-F238E27FC236}">
                <a16:creationId xmlns:a16="http://schemas.microsoft.com/office/drawing/2014/main" id="{14D8768B-EF51-33D6-5E96-B184DB4E10B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521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E623-3A50-4959-B156-86174CB4E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6FE53-6D6D-4E8E-9519-63E68816914C}"/>
              </a:ext>
            </a:extLst>
          </p:cNvPr>
          <p:cNvSpPr>
            <a:spLocks noGrp="1"/>
          </p:cNvSpPr>
          <p:nvPr>
            <p:ph type="dt" sz="half" idx="10"/>
          </p:nvPr>
        </p:nvSpPr>
        <p:spPr/>
        <p:txBody>
          <a:bodyPr/>
          <a:lstStyle/>
          <a:p>
            <a:fld id="{73D64F3D-16B8-4DF0-95D7-246B2CE176B8}" type="datetime1">
              <a:rPr lang="en-US" smtClean="0"/>
              <a:t>12/20/2022</a:t>
            </a:fld>
            <a:endParaRPr lang="en-US"/>
          </a:p>
        </p:txBody>
      </p:sp>
      <p:sp>
        <p:nvSpPr>
          <p:cNvPr id="4" name="Footer Placeholder 3">
            <a:extLst>
              <a:ext uri="{FF2B5EF4-FFF2-40B4-BE49-F238E27FC236}">
                <a16:creationId xmlns:a16="http://schemas.microsoft.com/office/drawing/2014/main" id="{1E95E52B-407C-4A7B-A438-0091FFC0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29981-15F2-43E1-8AE2-465FFA5A0B58}"/>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6" name="hcSlideMaster.Title OnlyHeader">
            <a:extLst>
              <a:ext uri="{FF2B5EF4-FFF2-40B4-BE49-F238E27FC236}">
                <a16:creationId xmlns:a16="http://schemas.microsoft.com/office/drawing/2014/main" id="{A94B3D6D-8496-1405-B171-5EC89C0134B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961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848C5-B7A4-4689-B0E2-40C751CE4EB8}"/>
              </a:ext>
            </a:extLst>
          </p:cNvPr>
          <p:cNvSpPr>
            <a:spLocks noGrp="1"/>
          </p:cNvSpPr>
          <p:nvPr>
            <p:ph type="dt" sz="half" idx="10"/>
          </p:nvPr>
        </p:nvSpPr>
        <p:spPr/>
        <p:txBody>
          <a:bodyPr/>
          <a:lstStyle/>
          <a:p>
            <a:fld id="{DEB14CD1-A57E-47D1-8AD7-C6BF97F078A6}" type="datetime1">
              <a:rPr lang="en-US" smtClean="0"/>
              <a:t>12/20/2022</a:t>
            </a:fld>
            <a:endParaRPr lang="en-US"/>
          </a:p>
        </p:txBody>
      </p:sp>
      <p:sp>
        <p:nvSpPr>
          <p:cNvPr id="3" name="Footer Placeholder 2">
            <a:extLst>
              <a:ext uri="{FF2B5EF4-FFF2-40B4-BE49-F238E27FC236}">
                <a16:creationId xmlns:a16="http://schemas.microsoft.com/office/drawing/2014/main" id="{DA499E57-7A69-4D1F-8BF6-C9144CD874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04F751-F374-4850-992C-6B068FEA0AC0}"/>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5" name="hcSlideMaster.BlankHeader">
            <a:extLst>
              <a:ext uri="{FF2B5EF4-FFF2-40B4-BE49-F238E27FC236}">
                <a16:creationId xmlns:a16="http://schemas.microsoft.com/office/drawing/2014/main" id="{C8ACBBC6-9C92-8AC6-A28D-2E71FC3F12D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44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082B-6533-455B-B632-A3E47028B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8BFAD0-C903-467F-8AA6-E62D99CFD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4D4D4-C28A-444F-8681-01AF835D6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0F0E-6471-4BC2-B378-29E259B6B1BC}"/>
              </a:ext>
            </a:extLst>
          </p:cNvPr>
          <p:cNvSpPr>
            <a:spLocks noGrp="1"/>
          </p:cNvSpPr>
          <p:nvPr>
            <p:ph type="dt" sz="half" idx="10"/>
          </p:nvPr>
        </p:nvSpPr>
        <p:spPr/>
        <p:txBody>
          <a:bodyPr/>
          <a:lstStyle/>
          <a:p>
            <a:fld id="{41CE5B2D-DBFE-4174-8E3C-1D9C7B29800E}" type="datetime1">
              <a:rPr lang="en-US" smtClean="0"/>
              <a:t>12/20/2022</a:t>
            </a:fld>
            <a:endParaRPr lang="en-US"/>
          </a:p>
        </p:txBody>
      </p:sp>
      <p:sp>
        <p:nvSpPr>
          <p:cNvPr id="6" name="Footer Placeholder 5">
            <a:extLst>
              <a:ext uri="{FF2B5EF4-FFF2-40B4-BE49-F238E27FC236}">
                <a16:creationId xmlns:a16="http://schemas.microsoft.com/office/drawing/2014/main" id="{255E2793-D729-4D3F-953C-704DA5A29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D01B9-7B27-4770-AB94-4C61A81D5C42}"/>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Content with CaptionHeader">
            <a:extLst>
              <a:ext uri="{FF2B5EF4-FFF2-40B4-BE49-F238E27FC236}">
                <a16:creationId xmlns:a16="http://schemas.microsoft.com/office/drawing/2014/main" id="{1C3E77CD-6C2D-197E-0DC9-8E083EA3B43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7074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FEF72-5732-48B2-A699-ACBA7A776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2EDF1-6305-4DD9-A046-ACD3DC7F7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51EB1-9CA4-46DB-BC14-0FD5C328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AFBC-6FFA-4E01-AADD-1DDDCF87C29F}" type="datetime1">
              <a:rPr lang="en-US" smtClean="0"/>
              <a:t>12/20/2022</a:t>
            </a:fld>
            <a:endParaRPr lang="en-US"/>
          </a:p>
        </p:txBody>
      </p:sp>
      <p:sp>
        <p:nvSpPr>
          <p:cNvPr id="5" name="Footer Placeholder 4">
            <a:extLst>
              <a:ext uri="{FF2B5EF4-FFF2-40B4-BE49-F238E27FC236}">
                <a16:creationId xmlns:a16="http://schemas.microsoft.com/office/drawing/2014/main" id="{5C830A22-2DEB-4D13-ACCC-87ED79FB3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FF445-26D9-422D-9231-BF9383A99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B807-924F-40AA-B333-01EE6FD5ACB2}" type="slidenum">
              <a:rPr lang="en-US" smtClean="0"/>
              <a:t>‹#›</a:t>
            </a:fld>
            <a:endParaRPr lang="en-US"/>
          </a:p>
        </p:txBody>
      </p:sp>
    </p:spTree>
    <p:extLst>
      <p:ext uri="{BB962C8B-B14F-4D97-AF65-F5344CB8AC3E}">
        <p14:creationId xmlns:p14="http://schemas.microsoft.com/office/powerpoint/2010/main" val="20791279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03D2-1D25-4C9E-B366-D342B9A59DB7}"/>
              </a:ext>
            </a:extLst>
          </p:cNvPr>
          <p:cNvSpPr>
            <a:spLocks noGrp="1"/>
          </p:cNvSpPr>
          <p:nvPr>
            <p:ph type="ctrTitle"/>
          </p:nvPr>
        </p:nvSpPr>
        <p:spPr/>
        <p:txBody>
          <a:bodyPr anchor="t">
            <a:normAutofit/>
          </a:bodyPr>
          <a:lstStyle/>
          <a:p>
            <a:pPr algn="l"/>
            <a:r>
              <a:rPr lang="en-US" sz="3700" dirty="0"/>
              <a:t>Internet Measurement Research (IMR):</a:t>
            </a:r>
            <a:br>
              <a:rPr lang="en-US" sz="3700" dirty="0"/>
            </a:br>
            <a:r>
              <a:rPr lang="en-US" sz="3700" dirty="0"/>
              <a:t>Methodologies, Tools, and Infrastructure</a:t>
            </a:r>
          </a:p>
        </p:txBody>
      </p:sp>
      <p:sp>
        <p:nvSpPr>
          <p:cNvPr id="3" name="Subtitle 2">
            <a:extLst>
              <a:ext uri="{FF2B5EF4-FFF2-40B4-BE49-F238E27FC236}">
                <a16:creationId xmlns:a16="http://schemas.microsoft.com/office/drawing/2014/main" id="{E2EA7404-8BE2-4F38-B471-DB1727190483}"/>
              </a:ext>
            </a:extLst>
          </p:cNvPr>
          <p:cNvSpPr>
            <a:spLocks noGrp="1"/>
          </p:cNvSpPr>
          <p:nvPr>
            <p:ph type="subTitle" idx="1"/>
          </p:nvPr>
        </p:nvSpPr>
        <p:spPr/>
        <p:txBody>
          <a:bodyPr anchor="b">
            <a:normAutofit/>
          </a:bodyPr>
          <a:lstStyle/>
          <a:p>
            <a:pPr algn="l"/>
            <a:r>
              <a:rPr lang="en-US" dirty="0"/>
              <a:t>NSF 22-519</a:t>
            </a:r>
          </a:p>
          <a:p>
            <a:pPr algn="l"/>
            <a:r>
              <a:rPr lang="en-US" dirty="0"/>
              <a:t>Webinar 15 December 2022</a:t>
            </a:r>
          </a:p>
        </p:txBody>
      </p:sp>
      <p:sp>
        <p:nvSpPr>
          <p:cNvPr id="4" name="Slide Number Placeholder 3">
            <a:extLst>
              <a:ext uri="{FF2B5EF4-FFF2-40B4-BE49-F238E27FC236}">
                <a16:creationId xmlns:a16="http://schemas.microsoft.com/office/drawing/2014/main" id="{E71197E2-51FB-41B4-A2D8-BC33156F3CCE}"/>
              </a:ext>
            </a:extLst>
          </p:cNvPr>
          <p:cNvSpPr>
            <a:spLocks noGrp="1"/>
          </p:cNvSpPr>
          <p:nvPr>
            <p:ph type="sldNum" sz="quarter" idx="12"/>
          </p:nvPr>
        </p:nvSpPr>
        <p:spPr>
          <a:prstGeom prst="ellipse">
            <a:avLst/>
          </a:prstGeom>
        </p:spPr>
        <p:txBody>
          <a:bodyPr>
            <a:normAutofit/>
          </a:bodyPr>
          <a:lstStyle/>
          <a:p>
            <a:pPr>
              <a:lnSpc>
                <a:spcPct val="90000"/>
              </a:lnSpc>
              <a:spcAft>
                <a:spcPts val="600"/>
              </a:spcAft>
            </a:pPr>
            <a:fld id="{0A6EB807-924F-40AA-B333-01EE6FD5ACB2}" type="slidenum">
              <a:rPr lang="en-US" sz="1100">
                <a:solidFill>
                  <a:srgbClr val="FFFFFF"/>
                </a:solidFill>
              </a:rPr>
              <a:pPr>
                <a:lnSpc>
                  <a:spcPct val="90000"/>
                </a:lnSpc>
                <a:spcAft>
                  <a:spcPts val="600"/>
                </a:spcAft>
              </a:pPr>
              <a:t>1</a:t>
            </a:fld>
            <a:endParaRPr lang="en-US" sz="1100">
              <a:solidFill>
                <a:srgbClr val="FFFFFF"/>
              </a:solidFill>
            </a:endParaRPr>
          </a:p>
        </p:txBody>
      </p:sp>
      <p:pic>
        <p:nvPicPr>
          <p:cNvPr id="6" name="Picture 5" descr="A picture containing text, transport, wheel&#10;&#10;Description automatically generated">
            <a:extLst>
              <a:ext uri="{FF2B5EF4-FFF2-40B4-BE49-F238E27FC236}">
                <a16:creationId xmlns:a16="http://schemas.microsoft.com/office/drawing/2014/main" id="{38CF287E-9C64-4133-A1D8-D841B22446AD}"/>
              </a:ext>
            </a:extLst>
          </p:cNvPr>
          <p:cNvPicPr>
            <a:picLocks noChangeAspect="1"/>
          </p:cNvPicPr>
          <p:nvPr/>
        </p:nvPicPr>
        <p:blipFill rotWithShape="1">
          <a:blip r:embed="rId2">
            <a:extLst>
              <a:ext uri="{28A0092B-C50C-407E-A947-70E740481C1C}">
                <a14:useLocalDpi xmlns:a14="http://schemas.microsoft.com/office/drawing/2010/main" val="0"/>
              </a:ext>
            </a:extLst>
          </a:blip>
          <a:srcRect t="5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5" name="flSlide1Footer" descr="  ">
            <a:extLst>
              <a:ext uri="{FF2B5EF4-FFF2-40B4-BE49-F238E27FC236}">
                <a16:creationId xmlns:a16="http://schemas.microsoft.com/office/drawing/2014/main" id="{5FB03F8D-D7C3-95E6-6066-A5B62B73EA8C}"/>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6F5299F8-71BB-AEFB-48E9-407157B0B7AE}"/>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09882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D244-A1DE-49AC-B719-F108205D234B}"/>
              </a:ext>
            </a:extLst>
          </p:cNvPr>
          <p:cNvSpPr>
            <a:spLocks noGrp="1"/>
          </p:cNvSpPr>
          <p:nvPr>
            <p:ph type="title"/>
          </p:nvPr>
        </p:nvSpPr>
        <p:spPr/>
        <p:txBody>
          <a:bodyPr/>
          <a:lstStyle/>
          <a:p>
            <a:r>
              <a:rPr lang="en-US"/>
              <a:t>1B: Privacy-Preserving Methodologies</a:t>
            </a:r>
          </a:p>
        </p:txBody>
      </p:sp>
      <p:sp>
        <p:nvSpPr>
          <p:cNvPr id="3" name="Content Placeholder 2">
            <a:extLst>
              <a:ext uri="{FF2B5EF4-FFF2-40B4-BE49-F238E27FC236}">
                <a16:creationId xmlns:a16="http://schemas.microsoft.com/office/drawing/2014/main" id="{0DE13E38-2A64-413D-A232-C390997FF2E9}"/>
              </a:ext>
            </a:extLst>
          </p:cNvPr>
          <p:cNvSpPr>
            <a:spLocks noGrp="1"/>
          </p:cNvSpPr>
          <p:nvPr>
            <p:ph idx="1"/>
          </p:nvPr>
        </p:nvSpPr>
        <p:spPr/>
        <p:txBody>
          <a:bodyPr>
            <a:normAutofit fontScale="92500" lnSpcReduction="10000"/>
          </a:bodyPr>
          <a:lstStyle/>
          <a:p>
            <a:r>
              <a:rPr lang="en-US"/>
              <a:t>This </a:t>
            </a:r>
            <a:r>
              <a:rPr lang="en-US" err="1"/>
              <a:t>subtrack</a:t>
            </a:r>
            <a:r>
              <a:rPr lang="en-US"/>
              <a:t> is intended to improve Internet measurement data collection and dissemination by addressing privacy concerns in the data lifecycle. </a:t>
            </a:r>
          </a:p>
          <a:p>
            <a:r>
              <a:rPr lang="en-US"/>
              <a:t>Proposals in this </a:t>
            </a:r>
            <a:r>
              <a:rPr lang="en-US" err="1"/>
              <a:t>subtrack</a:t>
            </a:r>
            <a:r>
              <a:rPr lang="en-US"/>
              <a:t> may include, though are not limited to:</a:t>
            </a:r>
          </a:p>
          <a:p>
            <a:pPr lvl="1"/>
            <a:r>
              <a:rPr lang="en-US"/>
              <a:t>Collection methodologies that de-identify data at the outset;</a:t>
            </a:r>
          </a:p>
          <a:p>
            <a:pPr lvl="1"/>
            <a:r>
              <a:rPr lang="en-US"/>
              <a:t>Creation of methods to de-identify existing data;</a:t>
            </a:r>
          </a:p>
          <a:p>
            <a:pPr lvl="1"/>
            <a:r>
              <a:rPr lang="en-US"/>
              <a:t>Creation of anonymization methods which do not compromise data quality and utility;</a:t>
            </a:r>
          </a:p>
          <a:p>
            <a:pPr lvl="1"/>
            <a:r>
              <a:rPr lang="en-US"/>
              <a:t>Creation of methods to access and/or share collected data in a privacy-preserving manner; and</a:t>
            </a:r>
          </a:p>
          <a:p>
            <a:pPr lvl="1"/>
            <a:r>
              <a:rPr lang="en-US"/>
              <a:t>Privacy preserving analysis of Internet data.</a:t>
            </a:r>
          </a:p>
          <a:p>
            <a:endParaRPr lang="en-US"/>
          </a:p>
          <a:p>
            <a:r>
              <a:rPr lang="en-US"/>
              <a:t> Strongly encourage to have both measurement and security researchers</a:t>
            </a:r>
          </a:p>
        </p:txBody>
      </p:sp>
      <p:sp>
        <p:nvSpPr>
          <p:cNvPr id="4" name="Slide Number Placeholder 3">
            <a:extLst>
              <a:ext uri="{FF2B5EF4-FFF2-40B4-BE49-F238E27FC236}">
                <a16:creationId xmlns:a16="http://schemas.microsoft.com/office/drawing/2014/main" id="{00F13F3F-6A3C-4E34-9AE1-DB7DE933C260}"/>
              </a:ext>
            </a:extLst>
          </p:cNvPr>
          <p:cNvSpPr>
            <a:spLocks noGrp="1"/>
          </p:cNvSpPr>
          <p:nvPr>
            <p:ph type="sldNum" sz="quarter" idx="12"/>
          </p:nvPr>
        </p:nvSpPr>
        <p:spPr/>
        <p:txBody>
          <a:bodyPr/>
          <a:lstStyle/>
          <a:p>
            <a:fld id="{0A6EB807-924F-40AA-B333-01EE6FD5ACB2}" type="slidenum">
              <a:rPr lang="en-US" smtClean="0"/>
              <a:t>10</a:t>
            </a:fld>
            <a:endParaRPr lang="en-US"/>
          </a:p>
        </p:txBody>
      </p:sp>
      <p:pic>
        <p:nvPicPr>
          <p:cNvPr id="5" name="Picture 4" descr="National Science Foundation logo">
            <a:extLst>
              <a:ext uri="{FF2B5EF4-FFF2-40B4-BE49-F238E27FC236}">
                <a16:creationId xmlns:a16="http://schemas.microsoft.com/office/drawing/2014/main" id="{3A127461-CED2-4B14-B89E-93350A58DE74}"/>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175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7556-FBAB-4A51-BA19-6D4195B7CE4F}"/>
              </a:ext>
            </a:extLst>
          </p:cNvPr>
          <p:cNvSpPr>
            <a:spLocks noGrp="1"/>
          </p:cNvSpPr>
          <p:nvPr>
            <p:ph type="title"/>
          </p:nvPr>
        </p:nvSpPr>
        <p:spPr/>
        <p:txBody>
          <a:bodyPr/>
          <a:lstStyle/>
          <a:p>
            <a:r>
              <a:rPr lang="en-US"/>
              <a:t>1C: Other Methodologies</a:t>
            </a:r>
          </a:p>
        </p:txBody>
      </p:sp>
      <p:sp>
        <p:nvSpPr>
          <p:cNvPr id="3" name="Content Placeholder 2">
            <a:extLst>
              <a:ext uri="{FF2B5EF4-FFF2-40B4-BE49-F238E27FC236}">
                <a16:creationId xmlns:a16="http://schemas.microsoft.com/office/drawing/2014/main" id="{1E5837FB-4D17-4EA2-8D3D-11235875B686}"/>
              </a:ext>
            </a:extLst>
          </p:cNvPr>
          <p:cNvSpPr>
            <a:spLocks noGrp="1"/>
          </p:cNvSpPr>
          <p:nvPr>
            <p:ph idx="1"/>
          </p:nvPr>
        </p:nvSpPr>
        <p:spPr/>
        <p:txBody>
          <a:bodyPr>
            <a:normAutofit fontScale="92500" lnSpcReduction="10000"/>
          </a:bodyPr>
          <a:lstStyle/>
          <a:p>
            <a:r>
              <a:rPr lang="en-US"/>
              <a:t>This </a:t>
            </a:r>
            <a:r>
              <a:rPr lang="en-US" err="1"/>
              <a:t>subtrack</a:t>
            </a:r>
            <a:r>
              <a:rPr lang="en-US"/>
              <a:t> is intended to support the creation of new Internet measurement methodologies, analyses, or post-processing, not covered by the first two </a:t>
            </a:r>
            <a:r>
              <a:rPr lang="en-US" err="1"/>
              <a:t>subtracks</a:t>
            </a:r>
            <a:r>
              <a:rPr lang="en-US"/>
              <a:t>. </a:t>
            </a:r>
          </a:p>
          <a:p>
            <a:r>
              <a:rPr lang="en-US"/>
              <a:t>Proposals to this </a:t>
            </a:r>
            <a:r>
              <a:rPr lang="en-US" err="1"/>
              <a:t>subtrack</a:t>
            </a:r>
            <a:r>
              <a:rPr lang="en-US"/>
              <a:t> may include, but are not limited to:</a:t>
            </a:r>
          </a:p>
          <a:p>
            <a:pPr lvl="1"/>
            <a:r>
              <a:rPr lang="en-US"/>
              <a:t>Reduction of the footprint or improving the efficiency of current data collection methods;</a:t>
            </a:r>
          </a:p>
          <a:p>
            <a:pPr lvl="1"/>
            <a:r>
              <a:rPr lang="en-US"/>
              <a:t>Integration of the measurement of core and access networks with the ability to characterize performance by segment;</a:t>
            </a:r>
          </a:p>
          <a:p>
            <a:pPr lvl="1"/>
            <a:r>
              <a:rPr lang="en-US"/>
              <a:t>AI or ML-based methodologies for Internet measurement;</a:t>
            </a:r>
          </a:p>
          <a:p>
            <a:pPr lvl="1"/>
            <a:r>
              <a:rPr lang="en-US"/>
              <a:t>Measurement methods for the IPv6 address space; and</a:t>
            </a:r>
          </a:p>
          <a:p>
            <a:pPr lvl="1"/>
            <a:r>
              <a:rPr lang="en-US"/>
              <a:t>Examination of the extent to which cross layer specifications or measurements can be rendered useful (e.g., propagation maps, signal-related measurements), and assessment of whether these are applicable to mobile Internet performance.</a:t>
            </a:r>
          </a:p>
          <a:p>
            <a:endParaRPr lang="en-US"/>
          </a:p>
        </p:txBody>
      </p:sp>
      <p:sp>
        <p:nvSpPr>
          <p:cNvPr id="4" name="Slide Number Placeholder 3">
            <a:extLst>
              <a:ext uri="{FF2B5EF4-FFF2-40B4-BE49-F238E27FC236}">
                <a16:creationId xmlns:a16="http://schemas.microsoft.com/office/drawing/2014/main" id="{D43BB627-27FB-40EA-B3B7-D218C48412BD}"/>
              </a:ext>
            </a:extLst>
          </p:cNvPr>
          <p:cNvSpPr>
            <a:spLocks noGrp="1"/>
          </p:cNvSpPr>
          <p:nvPr>
            <p:ph type="sldNum" sz="quarter" idx="12"/>
          </p:nvPr>
        </p:nvSpPr>
        <p:spPr/>
        <p:txBody>
          <a:bodyPr/>
          <a:lstStyle/>
          <a:p>
            <a:fld id="{0A6EB807-924F-40AA-B333-01EE6FD5ACB2}" type="slidenum">
              <a:rPr lang="en-US" smtClean="0"/>
              <a:t>11</a:t>
            </a:fld>
            <a:endParaRPr lang="en-US"/>
          </a:p>
        </p:txBody>
      </p:sp>
      <p:pic>
        <p:nvPicPr>
          <p:cNvPr id="5" name="Picture 4" descr="National Science Foundation logo">
            <a:extLst>
              <a:ext uri="{FF2B5EF4-FFF2-40B4-BE49-F238E27FC236}">
                <a16:creationId xmlns:a16="http://schemas.microsoft.com/office/drawing/2014/main" id="{D8E3FB3E-699C-412D-A2F5-6882D1F889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4535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E744-4BB3-4968-82CD-D25C7EFA6544}"/>
              </a:ext>
            </a:extLst>
          </p:cNvPr>
          <p:cNvSpPr>
            <a:spLocks noGrp="1"/>
          </p:cNvSpPr>
          <p:nvPr>
            <p:ph type="title"/>
          </p:nvPr>
        </p:nvSpPr>
        <p:spPr/>
        <p:txBody>
          <a:bodyPr/>
          <a:lstStyle/>
          <a:p>
            <a:r>
              <a:rPr lang="en-US"/>
              <a:t>Track 2: Tool Development &amp; Demonstration</a:t>
            </a:r>
          </a:p>
        </p:txBody>
      </p:sp>
      <p:sp>
        <p:nvSpPr>
          <p:cNvPr id="3" name="Content Placeholder 2">
            <a:extLst>
              <a:ext uri="{FF2B5EF4-FFF2-40B4-BE49-F238E27FC236}">
                <a16:creationId xmlns:a16="http://schemas.microsoft.com/office/drawing/2014/main" id="{0AA4B5A1-29E6-4078-A824-109B57EAE700}"/>
              </a:ext>
            </a:extLst>
          </p:cNvPr>
          <p:cNvSpPr>
            <a:spLocks noGrp="1"/>
          </p:cNvSpPr>
          <p:nvPr>
            <p:ph idx="1"/>
          </p:nvPr>
        </p:nvSpPr>
        <p:spPr/>
        <p:txBody>
          <a:bodyPr vert="horz" lIns="91440" tIns="45720" rIns="91440" bIns="45720" rtlCol="0" anchor="t">
            <a:normAutofit fontScale="85000" lnSpcReduction="20000"/>
          </a:bodyPr>
          <a:lstStyle/>
          <a:p>
            <a:r>
              <a:rPr lang="en-US"/>
              <a:t>Development of deployable Internet measurement data collection tools that others can use (e.g., the research community and citizen scientists)</a:t>
            </a:r>
          </a:p>
          <a:p>
            <a:r>
              <a:rPr lang="en-US"/>
              <a:t>May collect data at different levels, including but not limited to: core Internet, mobile Internet (that can be downloaded to a mobile phone), hand-held devices, laptops/desktops, or tools that could be deployed by ISPs</a:t>
            </a:r>
            <a:endParaRPr lang="en-US">
              <a:cs typeface="Calibri"/>
            </a:endParaRPr>
          </a:p>
          <a:p>
            <a:r>
              <a:rPr lang="en-US"/>
              <a:t>Proposals should seek to demonstrate the application of the tool in a particular environment, and to make the tool publicly available, while at least one version of the tool is expected to be made available through an open-source license</a:t>
            </a:r>
            <a:endParaRPr lang="en-US">
              <a:cs typeface="Calibri"/>
            </a:endParaRPr>
          </a:p>
          <a:p>
            <a:r>
              <a:rPr lang="en-US"/>
              <a:t>Should consider privacy and security aspects, including unintended harms of the proposed data collection mechanism</a:t>
            </a:r>
            <a:endParaRPr lang="en-US">
              <a:cs typeface="Calibri"/>
            </a:endParaRPr>
          </a:p>
          <a:p>
            <a:r>
              <a:rPr lang="en-US"/>
              <a:t>Total Budget: up to $600,000 for 2 years</a:t>
            </a:r>
            <a:endParaRPr lang="en-US">
              <a:cs typeface="Calibri"/>
            </a:endParaRPr>
          </a:p>
          <a:p>
            <a:r>
              <a:rPr lang="en-US"/>
              <a:t>Integration supplement of up to $100,000 may be requested at least 18 months into project based on notable progress</a:t>
            </a:r>
          </a:p>
        </p:txBody>
      </p:sp>
      <p:sp>
        <p:nvSpPr>
          <p:cNvPr id="4" name="Slide Number Placeholder 3">
            <a:extLst>
              <a:ext uri="{FF2B5EF4-FFF2-40B4-BE49-F238E27FC236}">
                <a16:creationId xmlns:a16="http://schemas.microsoft.com/office/drawing/2014/main" id="{7494FEBE-D4D0-4020-9182-DB63E9011E6F}"/>
              </a:ext>
            </a:extLst>
          </p:cNvPr>
          <p:cNvSpPr>
            <a:spLocks noGrp="1"/>
          </p:cNvSpPr>
          <p:nvPr>
            <p:ph type="sldNum" sz="quarter" idx="12"/>
          </p:nvPr>
        </p:nvSpPr>
        <p:spPr/>
        <p:txBody>
          <a:bodyPr/>
          <a:lstStyle/>
          <a:p>
            <a:fld id="{0A6EB807-924F-40AA-B333-01EE6FD5ACB2}" type="slidenum">
              <a:rPr lang="en-US" smtClean="0"/>
              <a:t>12</a:t>
            </a:fld>
            <a:endParaRPr lang="en-US"/>
          </a:p>
        </p:txBody>
      </p:sp>
      <p:pic>
        <p:nvPicPr>
          <p:cNvPr id="5" name="Picture 4" descr="National Science Foundation logo">
            <a:extLst>
              <a:ext uri="{FF2B5EF4-FFF2-40B4-BE49-F238E27FC236}">
                <a16:creationId xmlns:a16="http://schemas.microsoft.com/office/drawing/2014/main" id="{EFAE65B2-03FA-4F7A-AE23-621E8EB4C174}"/>
              </a:ext>
            </a:extLst>
          </p:cNvPr>
          <p:cNvPicPr>
            <a:picLocks noChangeAspect="1"/>
          </p:cNvPicPr>
          <p:nvPr/>
        </p:nvPicPr>
        <p:blipFill rotWithShape="1">
          <a:blip r:embed="rId3">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6474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AD11-8941-4666-A8BF-B5A3EA8A740B}"/>
              </a:ext>
            </a:extLst>
          </p:cNvPr>
          <p:cNvSpPr>
            <a:spLocks noGrp="1"/>
          </p:cNvSpPr>
          <p:nvPr>
            <p:ph type="title"/>
          </p:nvPr>
        </p:nvSpPr>
        <p:spPr/>
        <p:txBody>
          <a:bodyPr/>
          <a:lstStyle/>
          <a:p>
            <a:r>
              <a:rPr lang="en-US"/>
              <a:t>Track 3: Measurement-Related Infrastructure</a:t>
            </a:r>
          </a:p>
        </p:txBody>
      </p:sp>
      <p:sp>
        <p:nvSpPr>
          <p:cNvPr id="3" name="Content Placeholder 2">
            <a:extLst>
              <a:ext uri="{FF2B5EF4-FFF2-40B4-BE49-F238E27FC236}">
                <a16:creationId xmlns:a16="http://schemas.microsoft.com/office/drawing/2014/main" id="{85961A04-3A62-405B-83BA-AF31F564BA90}"/>
              </a:ext>
            </a:extLst>
          </p:cNvPr>
          <p:cNvSpPr>
            <a:spLocks noGrp="1"/>
          </p:cNvSpPr>
          <p:nvPr>
            <p:ph idx="1"/>
          </p:nvPr>
        </p:nvSpPr>
        <p:spPr>
          <a:xfrm>
            <a:off x="838200" y="1690688"/>
            <a:ext cx="10515600" cy="4665662"/>
          </a:xfrm>
        </p:spPr>
        <p:txBody>
          <a:bodyPr vert="horz" lIns="91440" tIns="45720" rIns="91440" bIns="45720" rtlCol="0" anchor="t">
            <a:normAutofit lnSpcReduction="10000"/>
          </a:bodyPr>
          <a:lstStyle/>
          <a:p>
            <a:r>
              <a:rPr lang="en-US" sz="1800" dirty="0"/>
              <a:t>Planning Grant for potential </a:t>
            </a:r>
            <a:r>
              <a:rPr lang="en-US" sz="1800" b="1" i="1" dirty="0"/>
              <a:t>future </a:t>
            </a:r>
            <a:r>
              <a:rPr lang="en-US" sz="1800" dirty="0"/>
              <a:t>research infrastructure grant</a:t>
            </a:r>
            <a:endParaRPr lang="en-US" sz="1800" dirty="0">
              <a:cs typeface="Calibri"/>
            </a:endParaRPr>
          </a:p>
          <a:p>
            <a:pPr lvl="1"/>
            <a:r>
              <a:rPr lang="en-US" sz="1600" dirty="0"/>
              <a:t>Anticipated range of $5,000,000 to $10,000,000 for 5 years</a:t>
            </a:r>
          </a:p>
          <a:p>
            <a:r>
              <a:rPr lang="en-US" sz="1800" dirty="0"/>
              <a:t>Intended to support comprehensive infrastructure development to host data and measurement tools to investigate Internet performance, connectivity, network topology, and service gap</a:t>
            </a:r>
          </a:p>
          <a:p>
            <a:r>
              <a:rPr lang="en-US" sz="1800" dirty="0"/>
              <a:t>Should provide an interface for researchers to submit data for use by other researchers, curate the data, and ensure the data can be accessed in a way that is efficiently utilized in a privacy-preserving manner</a:t>
            </a:r>
          </a:p>
          <a:p>
            <a:r>
              <a:rPr lang="en-US" sz="1800" dirty="0"/>
              <a:t>Expected to leverage and coordinate with existing Internet measurement repositories/infrastructure to avoid duplication of functionalities, and focus on addressing gaps, especially in wireless and fixed broadband access Internet</a:t>
            </a:r>
          </a:p>
          <a:p>
            <a:r>
              <a:rPr lang="en-US" sz="1800" dirty="0"/>
              <a:t>Develop data exchange formats (such as a temporal markup language for data exchange) or tools (such as data retrieval APIs) to facilitate data sharing and usage</a:t>
            </a:r>
          </a:p>
          <a:p>
            <a:r>
              <a:rPr lang="en-US" sz="1800" dirty="0"/>
              <a:t>The infrastructure is expected to work with developers of tools in Track 2 to ensure that the data collection can be integrated into the platform</a:t>
            </a:r>
          </a:p>
          <a:p>
            <a:r>
              <a:rPr lang="en-US" sz="1800" dirty="0"/>
              <a:t>The development of the infrastructure should consider privacy, security aspects, including resilience to external attacks, access control, and the security of the data housed by the infrastructure.</a:t>
            </a:r>
          </a:p>
          <a:p>
            <a:r>
              <a:rPr lang="en-US" sz="1800" dirty="0"/>
              <a:t>Total Budget: up to $100,000 for a year</a:t>
            </a:r>
          </a:p>
        </p:txBody>
      </p:sp>
      <p:sp>
        <p:nvSpPr>
          <p:cNvPr id="4" name="Slide Number Placeholder 3">
            <a:extLst>
              <a:ext uri="{FF2B5EF4-FFF2-40B4-BE49-F238E27FC236}">
                <a16:creationId xmlns:a16="http://schemas.microsoft.com/office/drawing/2014/main" id="{29383C51-B450-48D1-A0E5-8626A50E366B}"/>
              </a:ext>
            </a:extLst>
          </p:cNvPr>
          <p:cNvSpPr>
            <a:spLocks noGrp="1"/>
          </p:cNvSpPr>
          <p:nvPr>
            <p:ph type="sldNum" sz="quarter" idx="12"/>
          </p:nvPr>
        </p:nvSpPr>
        <p:spPr/>
        <p:txBody>
          <a:bodyPr/>
          <a:lstStyle/>
          <a:p>
            <a:fld id="{0A6EB807-924F-40AA-B333-01EE6FD5ACB2}" type="slidenum">
              <a:rPr lang="en-US" smtClean="0"/>
              <a:t>13</a:t>
            </a:fld>
            <a:endParaRPr lang="en-US"/>
          </a:p>
        </p:txBody>
      </p:sp>
      <p:pic>
        <p:nvPicPr>
          <p:cNvPr id="5" name="Picture 4" descr="National Science Foundation logo">
            <a:extLst>
              <a:ext uri="{FF2B5EF4-FFF2-40B4-BE49-F238E27FC236}">
                <a16:creationId xmlns:a16="http://schemas.microsoft.com/office/drawing/2014/main" id="{1A5C81D4-E96A-4705-938A-13819E4A16F7}"/>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9868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E81-3413-4622-BA17-9CA64275FF7F}"/>
              </a:ext>
            </a:extLst>
          </p:cNvPr>
          <p:cNvSpPr>
            <a:spLocks noGrp="1"/>
          </p:cNvSpPr>
          <p:nvPr>
            <p:ph type="title"/>
          </p:nvPr>
        </p:nvSpPr>
        <p:spPr/>
        <p:txBody>
          <a:bodyPr/>
          <a:lstStyle/>
          <a:p>
            <a:r>
              <a:rPr lang="en-US"/>
              <a:t>Estimated Number and Size of Awards</a:t>
            </a:r>
          </a:p>
        </p:txBody>
      </p:sp>
      <p:sp>
        <p:nvSpPr>
          <p:cNvPr id="3" name="Content Placeholder 2">
            <a:extLst>
              <a:ext uri="{FF2B5EF4-FFF2-40B4-BE49-F238E27FC236}">
                <a16:creationId xmlns:a16="http://schemas.microsoft.com/office/drawing/2014/main" id="{C25AD51B-3222-4B09-AEA9-E2B03EF02AB9}"/>
              </a:ext>
            </a:extLst>
          </p:cNvPr>
          <p:cNvSpPr>
            <a:spLocks noGrp="1"/>
          </p:cNvSpPr>
          <p:nvPr>
            <p:ph idx="1"/>
          </p:nvPr>
        </p:nvSpPr>
        <p:spPr/>
        <p:txBody>
          <a:bodyPr>
            <a:normAutofit fontScale="85000" lnSpcReduction="20000"/>
          </a:bodyPr>
          <a:lstStyle/>
          <a:p>
            <a:r>
              <a:rPr lang="en-US" dirty="0"/>
              <a:t>Track 1 (Methodologies and Methods)</a:t>
            </a:r>
          </a:p>
          <a:p>
            <a:pPr lvl="1"/>
            <a:r>
              <a:rPr lang="en-US" dirty="0"/>
              <a:t>Approximately 11 Awards</a:t>
            </a:r>
          </a:p>
          <a:p>
            <a:pPr lvl="1"/>
            <a:r>
              <a:rPr lang="en-US" dirty="0"/>
              <a:t>3 to 4 years</a:t>
            </a:r>
          </a:p>
          <a:p>
            <a:pPr lvl="1"/>
            <a:r>
              <a:rPr lang="en-US" dirty="0"/>
              <a:t>$600,000</a:t>
            </a:r>
          </a:p>
          <a:p>
            <a:r>
              <a:rPr lang="en-US" dirty="0"/>
              <a:t>Track 2 (Measurement Tool Development and Demonstration)</a:t>
            </a:r>
          </a:p>
          <a:p>
            <a:pPr lvl="1"/>
            <a:r>
              <a:rPr lang="en-US" dirty="0"/>
              <a:t>Approximately 11 Awards</a:t>
            </a:r>
          </a:p>
          <a:p>
            <a:pPr lvl="1"/>
            <a:r>
              <a:rPr lang="en-US" dirty="0"/>
              <a:t>2 years</a:t>
            </a:r>
          </a:p>
          <a:p>
            <a:pPr lvl="1"/>
            <a:r>
              <a:rPr lang="en-US" dirty="0"/>
              <a:t>$600,000</a:t>
            </a:r>
          </a:p>
          <a:p>
            <a:pPr lvl="1"/>
            <a:r>
              <a:rPr lang="en-US" dirty="0"/>
              <a:t>$100,000 integration supplement may be requested after 18 months</a:t>
            </a:r>
          </a:p>
          <a:p>
            <a:r>
              <a:rPr lang="en-US" dirty="0"/>
              <a:t>Track 3 (Internet Measurement-Related Infrastructure Planning)</a:t>
            </a:r>
          </a:p>
          <a:p>
            <a:pPr lvl="1"/>
            <a:r>
              <a:rPr lang="en-US" dirty="0"/>
              <a:t>Approximately 4 Awards</a:t>
            </a:r>
          </a:p>
          <a:p>
            <a:pPr lvl="1"/>
            <a:r>
              <a:rPr lang="en-US" dirty="0"/>
              <a:t>1 year</a:t>
            </a:r>
          </a:p>
          <a:p>
            <a:pPr lvl="1"/>
            <a:r>
              <a:rPr lang="en-US" dirty="0"/>
              <a:t>$100,000</a:t>
            </a:r>
          </a:p>
          <a:p>
            <a:r>
              <a:rPr lang="en-US" dirty="0"/>
              <a:t>Total Funding Amount: $14,000,000 over 2 years</a:t>
            </a:r>
          </a:p>
        </p:txBody>
      </p:sp>
      <p:sp>
        <p:nvSpPr>
          <p:cNvPr id="4" name="Slide Number Placeholder 3">
            <a:extLst>
              <a:ext uri="{FF2B5EF4-FFF2-40B4-BE49-F238E27FC236}">
                <a16:creationId xmlns:a16="http://schemas.microsoft.com/office/drawing/2014/main" id="{A83E5FC4-4131-4530-85E3-9B3232FE08E5}"/>
              </a:ext>
            </a:extLst>
          </p:cNvPr>
          <p:cNvSpPr>
            <a:spLocks noGrp="1"/>
          </p:cNvSpPr>
          <p:nvPr>
            <p:ph type="sldNum" sz="quarter" idx="12"/>
          </p:nvPr>
        </p:nvSpPr>
        <p:spPr/>
        <p:txBody>
          <a:bodyPr/>
          <a:lstStyle/>
          <a:p>
            <a:fld id="{0A6EB807-924F-40AA-B333-01EE6FD5ACB2}" type="slidenum">
              <a:rPr lang="en-US" smtClean="0"/>
              <a:t>14</a:t>
            </a:fld>
            <a:endParaRPr lang="en-US"/>
          </a:p>
        </p:txBody>
      </p:sp>
      <p:pic>
        <p:nvPicPr>
          <p:cNvPr id="5" name="Picture 4" descr="National Science Foundation logo">
            <a:extLst>
              <a:ext uri="{FF2B5EF4-FFF2-40B4-BE49-F238E27FC236}">
                <a16:creationId xmlns:a16="http://schemas.microsoft.com/office/drawing/2014/main" id="{8A188F57-1E39-4894-8353-BF4814A9DD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73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B729-994F-45D1-A0C8-3883861F4E86}"/>
              </a:ext>
            </a:extLst>
          </p:cNvPr>
          <p:cNvSpPr>
            <a:spLocks noGrp="1"/>
          </p:cNvSpPr>
          <p:nvPr>
            <p:ph type="title"/>
          </p:nvPr>
        </p:nvSpPr>
        <p:spPr/>
        <p:txBody>
          <a:bodyPr/>
          <a:lstStyle/>
          <a:p>
            <a:r>
              <a:rPr lang="en-US" dirty="0"/>
              <a:t>Upcoming Deadlines</a:t>
            </a:r>
          </a:p>
        </p:txBody>
      </p:sp>
      <p:sp>
        <p:nvSpPr>
          <p:cNvPr id="3" name="Content Placeholder 2">
            <a:extLst>
              <a:ext uri="{FF2B5EF4-FFF2-40B4-BE49-F238E27FC236}">
                <a16:creationId xmlns:a16="http://schemas.microsoft.com/office/drawing/2014/main" id="{D5B3050A-9544-4B4F-A161-AAFEA5A265F7}"/>
              </a:ext>
            </a:extLst>
          </p:cNvPr>
          <p:cNvSpPr>
            <a:spLocks noGrp="1"/>
          </p:cNvSpPr>
          <p:nvPr>
            <p:ph idx="1"/>
          </p:nvPr>
        </p:nvSpPr>
        <p:spPr/>
        <p:txBody>
          <a:bodyPr/>
          <a:lstStyle/>
          <a:p>
            <a:r>
              <a:rPr lang="en-US" dirty="0"/>
              <a:t>Track 1 (Methodologies and Methods)</a:t>
            </a:r>
          </a:p>
          <a:p>
            <a:pPr lvl="1"/>
            <a:r>
              <a:rPr lang="en-US" dirty="0"/>
              <a:t>February 15, 2023</a:t>
            </a:r>
          </a:p>
          <a:p>
            <a:endParaRPr lang="en-US" dirty="0"/>
          </a:p>
          <a:p>
            <a:r>
              <a:rPr lang="en-US" dirty="0"/>
              <a:t>Track 2 (Measurement Tool Development and Demonstration)</a:t>
            </a:r>
          </a:p>
          <a:p>
            <a:pPr lvl="1"/>
            <a:r>
              <a:rPr lang="en-US" dirty="0"/>
              <a:t>March 8, 2023</a:t>
            </a:r>
          </a:p>
          <a:p>
            <a:pPr lvl="1"/>
            <a:endParaRPr lang="en-US" dirty="0"/>
          </a:p>
          <a:p>
            <a:r>
              <a:rPr lang="en-US" dirty="0"/>
              <a:t>No Track 3 in FY23</a:t>
            </a:r>
          </a:p>
        </p:txBody>
      </p:sp>
      <p:sp>
        <p:nvSpPr>
          <p:cNvPr id="4" name="Slide Number Placeholder 3">
            <a:extLst>
              <a:ext uri="{FF2B5EF4-FFF2-40B4-BE49-F238E27FC236}">
                <a16:creationId xmlns:a16="http://schemas.microsoft.com/office/drawing/2014/main" id="{460A9CB7-BC8E-4E81-9767-07DFA12C7DAA}"/>
              </a:ext>
            </a:extLst>
          </p:cNvPr>
          <p:cNvSpPr>
            <a:spLocks noGrp="1"/>
          </p:cNvSpPr>
          <p:nvPr>
            <p:ph type="sldNum" sz="quarter" idx="12"/>
          </p:nvPr>
        </p:nvSpPr>
        <p:spPr/>
        <p:txBody>
          <a:bodyPr/>
          <a:lstStyle/>
          <a:p>
            <a:fld id="{0A6EB807-924F-40AA-B333-01EE6FD5ACB2}" type="slidenum">
              <a:rPr lang="en-US" smtClean="0"/>
              <a:t>15</a:t>
            </a:fld>
            <a:endParaRPr lang="en-US"/>
          </a:p>
        </p:txBody>
      </p:sp>
      <p:pic>
        <p:nvPicPr>
          <p:cNvPr id="5" name="Picture 4" descr="National Science Foundation logo">
            <a:extLst>
              <a:ext uri="{FF2B5EF4-FFF2-40B4-BE49-F238E27FC236}">
                <a16:creationId xmlns:a16="http://schemas.microsoft.com/office/drawing/2014/main" id="{92FD5BEA-D784-4C7E-8E81-402A1E5D52EB}"/>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132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Review Criteria</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16</a:t>
            </a:fld>
            <a:endParaRPr lang="en-US" sz="1100">
              <a:solidFill>
                <a:srgbClr val="FFFFFF"/>
              </a:solidFill>
            </a:endParaRPr>
          </a:p>
        </p:txBody>
      </p:sp>
      <p:pic>
        <p:nvPicPr>
          <p:cNvPr id="11" name="Picture 10">
            <a:extLst>
              <a:ext uri="{FF2B5EF4-FFF2-40B4-BE49-F238E27FC236}">
                <a16:creationId xmlns:a16="http://schemas.microsoft.com/office/drawing/2014/main" id="{91CC2A73-2599-40F8-8059-C6F5FC8A19C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4035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6F46-1E7E-41D7-A718-8C0DCB2BEA88}"/>
              </a:ext>
            </a:extLst>
          </p:cNvPr>
          <p:cNvSpPr>
            <a:spLocks noGrp="1"/>
          </p:cNvSpPr>
          <p:nvPr>
            <p:ph type="title"/>
          </p:nvPr>
        </p:nvSpPr>
        <p:spPr/>
        <p:txBody>
          <a:bodyPr/>
          <a:lstStyle/>
          <a:p>
            <a:r>
              <a:rPr lang="en-US"/>
              <a:t>Intellectual Merit</a:t>
            </a:r>
          </a:p>
        </p:txBody>
      </p:sp>
      <p:sp>
        <p:nvSpPr>
          <p:cNvPr id="3" name="Content Placeholder 2">
            <a:extLst>
              <a:ext uri="{FF2B5EF4-FFF2-40B4-BE49-F238E27FC236}">
                <a16:creationId xmlns:a16="http://schemas.microsoft.com/office/drawing/2014/main" id="{74BAB4F1-B786-4A07-893D-EEDC74D78E9A}"/>
              </a:ext>
            </a:extLst>
          </p:cNvPr>
          <p:cNvSpPr>
            <a:spLocks noGrp="1"/>
          </p:cNvSpPr>
          <p:nvPr>
            <p:ph idx="1"/>
          </p:nvPr>
        </p:nvSpPr>
        <p:spPr/>
        <p:txBody>
          <a:bodyPr>
            <a:normAutofit fontScale="85000" lnSpcReduction="20000"/>
          </a:bodyPr>
          <a:lstStyle/>
          <a:p>
            <a:r>
              <a:rPr lang="en-US"/>
              <a:t>The Intellectual Merit criterion encompasses the potential to advance knowledge</a:t>
            </a:r>
          </a:p>
          <a:p>
            <a:endParaRPr lang="en-US"/>
          </a:p>
          <a:p>
            <a:r>
              <a:rPr lang="en-US"/>
              <a:t>What is the potential for the proposed activity to advance knowledge and understanding within its own field or across different fields?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p:txBody>
      </p:sp>
      <p:sp>
        <p:nvSpPr>
          <p:cNvPr id="4" name="Slide Number Placeholder 3">
            <a:extLst>
              <a:ext uri="{FF2B5EF4-FFF2-40B4-BE49-F238E27FC236}">
                <a16:creationId xmlns:a16="http://schemas.microsoft.com/office/drawing/2014/main" id="{414445D8-8905-41DA-9DD0-EF968B143BEC}"/>
              </a:ext>
            </a:extLst>
          </p:cNvPr>
          <p:cNvSpPr>
            <a:spLocks noGrp="1"/>
          </p:cNvSpPr>
          <p:nvPr>
            <p:ph type="sldNum" sz="quarter" idx="12"/>
          </p:nvPr>
        </p:nvSpPr>
        <p:spPr/>
        <p:txBody>
          <a:bodyPr/>
          <a:lstStyle/>
          <a:p>
            <a:fld id="{0A6EB807-924F-40AA-B333-01EE6FD5ACB2}" type="slidenum">
              <a:rPr lang="en-US" smtClean="0"/>
              <a:t>17</a:t>
            </a:fld>
            <a:endParaRPr lang="en-US"/>
          </a:p>
        </p:txBody>
      </p:sp>
      <p:pic>
        <p:nvPicPr>
          <p:cNvPr id="7" name="Picture 6" descr="National Science Foundation logo">
            <a:extLst>
              <a:ext uri="{FF2B5EF4-FFF2-40B4-BE49-F238E27FC236}">
                <a16:creationId xmlns:a16="http://schemas.microsoft.com/office/drawing/2014/main" id="{E24737A5-1A15-48A0-B7BC-476FAD9CBCDA}"/>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188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B207-1FA8-441E-B699-6584CA24FA52}"/>
              </a:ext>
            </a:extLst>
          </p:cNvPr>
          <p:cNvSpPr>
            <a:spLocks noGrp="1"/>
          </p:cNvSpPr>
          <p:nvPr>
            <p:ph type="title"/>
          </p:nvPr>
        </p:nvSpPr>
        <p:spPr/>
        <p:txBody>
          <a:bodyPr/>
          <a:lstStyle/>
          <a:p>
            <a:r>
              <a:rPr lang="en-US"/>
              <a:t>Broader Impacts</a:t>
            </a:r>
          </a:p>
        </p:txBody>
      </p:sp>
      <p:sp>
        <p:nvSpPr>
          <p:cNvPr id="3" name="Content Placeholder 2">
            <a:extLst>
              <a:ext uri="{FF2B5EF4-FFF2-40B4-BE49-F238E27FC236}">
                <a16:creationId xmlns:a16="http://schemas.microsoft.com/office/drawing/2014/main" id="{7C72FD59-27B3-4953-B206-805079135875}"/>
              </a:ext>
            </a:extLst>
          </p:cNvPr>
          <p:cNvSpPr>
            <a:spLocks noGrp="1"/>
          </p:cNvSpPr>
          <p:nvPr>
            <p:ph idx="1"/>
          </p:nvPr>
        </p:nvSpPr>
        <p:spPr/>
        <p:txBody>
          <a:bodyPr>
            <a:normAutofit fontScale="77500" lnSpcReduction="20000"/>
          </a:bodyPr>
          <a:lstStyle/>
          <a:p>
            <a:r>
              <a:rPr lang="en-US"/>
              <a:t>The Broader Impacts criterion encompasses the potential to benefit society and contribute to the achievement of specific, desired societal outcomes</a:t>
            </a:r>
          </a:p>
          <a:p>
            <a:endParaRPr lang="en-US"/>
          </a:p>
          <a:p>
            <a:r>
              <a:rPr lang="en-US"/>
              <a:t>What is the potential for the proposed activity to benefit society or advance desired societal outcomes?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a:p>
            <a:endParaRPr lang="en-US"/>
          </a:p>
        </p:txBody>
      </p:sp>
      <p:sp>
        <p:nvSpPr>
          <p:cNvPr id="4" name="Slide Number Placeholder 3">
            <a:extLst>
              <a:ext uri="{FF2B5EF4-FFF2-40B4-BE49-F238E27FC236}">
                <a16:creationId xmlns:a16="http://schemas.microsoft.com/office/drawing/2014/main" id="{95F3917A-9F4E-4DF8-958B-AF3F6F15F403}"/>
              </a:ext>
            </a:extLst>
          </p:cNvPr>
          <p:cNvSpPr>
            <a:spLocks noGrp="1"/>
          </p:cNvSpPr>
          <p:nvPr>
            <p:ph type="sldNum" sz="quarter" idx="12"/>
          </p:nvPr>
        </p:nvSpPr>
        <p:spPr/>
        <p:txBody>
          <a:bodyPr/>
          <a:lstStyle/>
          <a:p>
            <a:fld id="{0A6EB807-924F-40AA-B333-01EE6FD5ACB2}" type="slidenum">
              <a:rPr lang="en-US" smtClean="0"/>
              <a:t>18</a:t>
            </a:fld>
            <a:endParaRPr lang="en-US"/>
          </a:p>
        </p:txBody>
      </p:sp>
      <p:pic>
        <p:nvPicPr>
          <p:cNvPr id="5" name="Picture 4" descr="National Science Foundation logo">
            <a:extLst>
              <a:ext uri="{FF2B5EF4-FFF2-40B4-BE49-F238E27FC236}">
                <a16:creationId xmlns:a16="http://schemas.microsoft.com/office/drawing/2014/main" id="{E36801DD-FBB6-4266-8AEB-3448F3F21A6C}"/>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7529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p:txBody>
          <a:bodyPr/>
          <a:lstStyle/>
          <a:p>
            <a:r>
              <a:rPr lang="en-US"/>
              <a:t>Solicitation Specific Review Criteria Track 1</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p:txBody>
          <a:bodyPr>
            <a:normAutofit fontScale="62500" lnSpcReduction="20000"/>
          </a:bodyPr>
          <a:lstStyle/>
          <a:p>
            <a:r>
              <a:rPr lang="en-US"/>
              <a:t>How does the proposed methodology fill a current gap? (1A, 1B, 1C)</a:t>
            </a:r>
          </a:p>
          <a:p>
            <a:r>
              <a:rPr lang="en-US"/>
              <a:t>Significance in Internet Measurement: Does the project address a significant problem in the area of Internet measurement? Is the prior research supporting the proposed project rigorous? (1A, 1B, 1C)</a:t>
            </a:r>
          </a:p>
          <a:p>
            <a:r>
              <a:rPr lang="en-US"/>
              <a:t>Statistical Innovation: Are the proposed statistical methods innovative? Does the project apply existing statistical methodologies to a new situation? If yes, how challenging are such applications? (1A)</a:t>
            </a:r>
          </a:p>
          <a:p>
            <a:r>
              <a:rPr lang="en-US"/>
              <a:t>Integration: How well do the proposed statistical methods integrate with the intended Internet measurement problems? How well does the project develop new statistical methodologies that can apply to Internet Measurement? (1A)</a:t>
            </a:r>
          </a:p>
          <a:p>
            <a:r>
              <a:rPr lang="en-US"/>
              <a:t>Privacy-preserving innovation: How well do the proposed privacy protection methods integrate with the intended Internet measurement privacy problems? How well does the project develop new privacy protection methodologies that can apply to Internet Measurement? (1B)</a:t>
            </a:r>
          </a:p>
          <a:p>
            <a:r>
              <a:rPr lang="en-US"/>
              <a:t>Integration and Utility: How well will the proposed methods integrate with the intended Internet measurement problems? To what extent do the approaches proposed preserve data utility? (1A, 1B, 1C)</a:t>
            </a:r>
          </a:p>
          <a:p>
            <a:r>
              <a:rPr lang="en-US"/>
              <a:t>Are security and privacy aspects being considered in the design, implementation and evaluation of the proposed methods, methodologies, approaches, and tools? (1A, 1C)</a:t>
            </a: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19</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5143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9CEB-4440-4F5D-8840-31E25809034C}"/>
              </a:ext>
            </a:extLst>
          </p:cNvPr>
          <p:cNvSpPr>
            <a:spLocks noGrp="1"/>
          </p:cNvSpPr>
          <p:nvPr>
            <p:ph type="title"/>
          </p:nvPr>
        </p:nvSpPr>
        <p:spPr>
          <a:xfrm>
            <a:off x="838200" y="67468"/>
            <a:ext cx="10515600" cy="1325563"/>
          </a:xfrm>
        </p:spPr>
        <p:txBody>
          <a:bodyPr/>
          <a:lstStyle/>
          <a:p>
            <a:r>
              <a:rPr lang="en-US" dirty="0"/>
              <a:t>Program Directors</a:t>
            </a:r>
          </a:p>
        </p:txBody>
      </p:sp>
      <p:sp>
        <p:nvSpPr>
          <p:cNvPr id="3" name="Content Placeholder 2">
            <a:extLst>
              <a:ext uri="{FF2B5EF4-FFF2-40B4-BE49-F238E27FC236}">
                <a16:creationId xmlns:a16="http://schemas.microsoft.com/office/drawing/2014/main" id="{CEAC2155-04A0-495A-AE06-231077F34094}"/>
              </a:ext>
            </a:extLst>
          </p:cNvPr>
          <p:cNvSpPr>
            <a:spLocks noGrp="1"/>
          </p:cNvSpPr>
          <p:nvPr>
            <p:ph idx="1"/>
          </p:nvPr>
        </p:nvSpPr>
        <p:spPr>
          <a:xfrm>
            <a:off x="838200" y="1381125"/>
            <a:ext cx="10515600" cy="5181600"/>
          </a:xfrm>
        </p:spPr>
        <p:txBody>
          <a:bodyPr>
            <a:normAutofit fontScale="92500" lnSpcReduction="20000"/>
          </a:bodyPr>
          <a:lstStyle/>
          <a:p>
            <a:r>
              <a:rPr lang="en-US" dirty="0"/>
              <a:t>Computer and Network Systems (CNS)</a:t>
            </a:r>
          </a:p>
          <a:p>
            <a:pPr lvl="1"/>
            <a:r>
              <a:rPr lang="en-US" dirty="0"/>
              <a:t>Deep </a:t>
            </a:r>
            <a:r>
              <a:rPr lang="en-US" dirty="0" err="1"/>
              <a:t>Medhi</a:t>
            </a:r>
            <a:endParaRPr lang="en-US" dirty="0"/>
          </a:p>
          <a:p>
            <a:pPr lvl="1"/>
            <a:r>
              <a:rPr lang="en-US" dirty="0"/>
              <a:t>Ann Von </a:t>
            </a:r>
            <a:r>
              <a:rPr lang="en-US" dirty="0" err="1"/>
              <a:t>Lehmen</a:t>
            </a:r>
            <a:endParaRPr lang="en-US" dirty="0"/>
          </a:p>
          <a:p>
            <a:pPr lvl="1"/>
            <a:r>
              <a:rPr lang="en-US" dirty="0"/>
              <a:t>Darleen Fisher</a:t>
            </a:r>
          </a:p>
          <a:p>
            <a:pPr lvl="1"/>
            <a:r>
              <a:rPr lang="en-US" dirty="0"/>
              <a:t>Murat </a:t>
            </a:r>
            <a:r>
              <a:rPr lang="en-US" dirty="0" err="1"/>
              <a:t>Torlak</a:t>
            </a:r>
            <a:endParaRPr lang="en-US" dirty="0"/>
          </a:p>
          <a:p>
            <a:pPr lvl="1"/>
            <a:r>
              <a:rPr lang="en-US" dirty="0"/>
              <a:t>Daniela Oliveira</a:t>
            </a:r>
          </a:p>
          <a:p>
            <a:pPr lvl="1"/>
            <a:r>
              <a:rPr lang="en-US" dirty="0"/>
              <a:t>James Joshi</a:t>
            </a:r>
          </a:p>
          <a:p>
            <a:pPr lvl="1"/>
            <a:r>
              <a:rPr lang="en-US" dirty="0"/>
              <a:t>Nicholas Goldsmith</a:t>
            </a:r>
          </a:p>
          <a:p>
            <a:r>
              <a:rPr lang="en-US" dirty="0"/>
              <a:t>Computing and Communication Foundations (CCF)</a:t>
            </a:r>
          </a:p>
          <a:p>
            <a:pPr lvl="1"/>
            <a:r>
              <a:rPr lang="en-US" dirty="0"/>
              <a:t>Peter Brass</a:t>
            </a:r>
          </a:p>
          <a:p>
            <a:r>
              <a:rPr lang="en-US" dirty="0"/>
              <a:t>Office of Advanced Cyberinfrastructure (OAC)</a:t>
            </a:r>
          </a:p>
          <a:p>
            <a:pPr lvl="1"/>
            <a:r>
              <a:rPr lang="en-US" dirty="0"/>
              <a:t>Robert Beverly</a:t>
            </a:r>
          </a:p>
          <a:p>
            <a:pPr lvl="1"/>
            <a:r>
              <a:rPr lang="en-US" dirty="0"/>
              <a:t>Kevin Thompson</a:t>
            </a:r>
          </a:p>
          <a:p>
            <a:r>
              <a:rPr lang="en-US" dirty="0"/>
              <a:t>Division of Mathematical Sciences (DMS)</a:t>
            </a:r>
          </a:p>
          <a:p>
            <a:pPr lvl="1"/>
            <a:r>
              <a:rPr lang="en-US" dirty="0"/>
              <a:t>Edsel Pena</a:t>
            </a:r>
          </a:p>
          <a:p>
            <a:pPr lvl="1"/>
            <a:r>
              <a:rPr lang="en-US" dirty="0"/>
              <a:t>Yong Zeng</a:t>
            </a:r>
          </a:p>
        </p:txBody>
      </p:sp>
      <p:sp>
        <p:nvSpPr>
          <p:cNvPr id="4" name="Slide Number Placeholder 3">
            <a:extLst>
              <a:ext uri="{FF2B5EF4-FFF2-40B4-BE49-F238E27FC236}">
                <a16:creationId xmlns:a16="http://schemas.microsoft.com/office/drawing/2014/main" id="{E9761201-8E16-4BA0-B67E-84076AE324D3}"/>
              </a:ext>
            </a:extLst>
          </p:cNvPr>
          <p:cNvSpPr>
            <a:spLocks noGrp="1"/>
          </p:cNvSpPr>
          <p:nvPr>
            <p:ph type="sldNum" sz="quarter" idx="12"/>
          </p:nvPr>
        </p:nvSpPr>
        <p:spPr/>
        <p:txBody>
          <a:bodyPr/>
          <a:lstStyle/>
          <a:p>
            <a:fld id="{0A6EB807-924F-40AA-B333-01EE6FD5ACB2}" type="slidenum">
              <a:rPr lang="en-US" smtClean="0"/>
              <a:t>2</a:t>
            </a:fld>
            <a:endParaRPr lang="en-US"/>
          </a:p>
        </p:txBody>
      </p:sp>
      <p:pic>
        <p:nvPicPr>
          <p:cNvPr id="5" name="Picture 4" descr="National Science Foundation logo">
            <a:extLst>
              <a:ext uri="{FF2B5EF4-FFF2-40B4-BE49-F238E27FC236}">
                <a16:creationId xmlns:a16="http://schemas.microsoft.com/office/drawing/2014/main" id="{A6ECF836-16BB-45F8-8263-0E2266AB9F30}"/>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6915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p:txBody>
          <a:bodyPr/>
          <a:lstStyle/>
          <a:p>
            <a:r>
              <a:rPr lang="en-US"/>
              <a:t>Solicitation Specific Review Criteria Track 2</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p:txBody>
          <a:bodyPr>
            <a:normAutofit lnSpcReduction="10000"/>
          </a:bodyPr>
          <a:lstStyle/>
          <a:p>
            <a:r>
              <a:rPr lang="en-US"/>
              <a:t>How broadly applicable is the tool expected to be?</a:t>
            </a:r>
          </a:p>
          <a:p>
            <a:r>
              <a:rPr lang="en-US"/>
              <a:t>Will the tool provide a new method for collecting Internet Measurement data?</a:t>
            </a:r>
          </a:p>
          <a:p>
            <a:r>
              <a:rPr lang="en-US"/>
              <a:t>If the tool is developed for end-users, how will the tool provide privacy for data collection?</a:t>
            </a:r>
          </a:p>
          <a:p>
            <a:r>
              <a:rPr lang="en-US"/>
              <a:t>Will the tool be made publicly deployable and include plans for an open-source license? If so, how?</a:t>
            </a:r>
          </a:p>
          <a:p>
            <a:r>
              <a:rPr lang="en-US"/>
              <a:t>Are security and privacy aspects being considered in the design, implementation and evaluation of the proposed methods, methodologies, approaches, and tools?</a:t>
            </a:r>
          </a:p>
          <a:p>
            <a:pPr marL="0" indent="0">
              <a:buNone/>
            </a:pPr>
            <a:endParaRPr lang="en-US"/>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20</a:t>
            </a:fld>
            <a:endParaRPr lang="en-US"/>
          </a:p>
        </p:txBody>
      </p:sp>
      <p:pic>
        <p:nvPicPr>
          <p:cNvPr id="5" name="Picture 4" descr="National Science Foundation logo">
            <a:extLst>
              <a:ext uri="{FF2B5EF4-FFF2-40B4-BE49-F238E27FC236}">
                <a16:creationId xmlns:a16="http://schemas.microsoft.com/office/drawing/2014/main" id="{2AC78B30-A3C5-4308-8212-8A7FE883792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5200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p:txBody>
          <a:bodyPr/>
          <a:lstStyle/>
          <a:p>
            <a:r>
              <a:rPr lang="en-US"/>
              <a:t>Solicitation Specific Review Criteria Track 3</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p:txBody>
          <a:bodyPr/>
          <a:lstStyle/>
          <a:p>
            <a:endParaRPr lang="en-US"/>
          </a:p>
          <a:p>
            <a:r>
              <a:rPr lang="en-US"/>
              <a:t>Is there a vision for an innovative infrastructure project that could lead to advancing Internet Measurement research, as described in this solicitation?</a:t>
            </a:r>
          </a:p>
          <a:p>
            <a:r>
              <a:rPr lang="en-US"/>
              <a:t>Is there a compelling plan of activities presented to develop a realistic project management and execution plan for the eventual infrastructure and associated services, tools and resources?</a:t>
            </a:r>
          </a:p>
          <a:p>
            <a:r>
              <a:rPr lang="en-US"/>
              <a:t>Does the proposed team have the expertise and leadership needed to lead a community effort and help shape the resource to meet community needs?</a:t>
            </a:r>
          </a:p>
          <a:p>
            <a:endParaRPr lang="en-US"/>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21</a:t>
            </a:fld>
            <a:endParaRPr lang="en-US"/>
          </a:p>
        </p:txBody>
      </p:sp>
      <p:pic>
        <p:nvPicPr>
          <p:cNvPr id="5" name="Picture 4" descr="National Science Foundation logo">
            <a:extLst>
              <a:ext uri="{FF2B5EF4-FFF2-40B4-BE49-F238E27FC236}">
                <a16:creationId xmlns:a16="http://schemas.microsoft.com/office/drawing/2014/main" id="{8A0172F9-3EAE-4C23-BC7D-3C4E4CBE3EDF}"/>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3589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783772" y="1146412"/>
            <a:ext cx="925596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Additional Submission Information</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22</a:t>
            </a:fld>
            <a:endParaRPr lang="en-US" sz="1100">
              <a:solidFill>
                <a:srgbClr val="FFFFFF"/>
              </a:solidFill>
            </a:endParaRPr>
          </a:p>
        </p:txBody>
      </p:sp>
      <p:pic>
        <p:nvPicPr>
          <p:cNvPr id="11" name="Picture 10">
            <a:extLst>
              <a:ext uri="{FF2B5EF4-FFF2-40B4-BE49-F238E27FC236}">
                <a16:creationId xmlns:a16="http://schemas.microsoft.com/office/drawing/2014/main" id="{23D17BC0-7E81-490C-92AF-057EEE8435D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781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940B-C315-4D1F-A755-577A1F3BC151}"/>
              </a:ext>
            </a:extLst>
          </p:cNvPr>
          <p:cNvSpPr>
            <a:spLocks noGrp="1"/>
          </p:cNvSpPr>
          <p:nvPr>
            <p:ph type="title"/>
          </p:nvPr>
        </p:nvSpPr>
        <p:spPr/>
        <p:txBody>
          <a:bodyPr/>
          <a:lstStyle/>
          <a:p>
            <a:r>
              <a:rPr lang="en-US"/>
              <a:t>Supplementary Documents</a:t>
            </a:r>
          </a:p>
        </p:txBody>
      </p:sp>
      <p:sp>
        <p:nvSpPr>
          <p:cNvPr id="3" name="Content Placeholder 2">
            <a:extLst>
              <a:ext uri="{FF2B5EF4-FFF2-40B4-BE49-F238E27FC236}">
                <a16:creationId xmlns:a16="http://schemas.microsoft.com/office/drawing/2014/main" id="{BCD776F5-5190-4EB1-9253-9D062BEE1C03}"/>
              </a:ext>
            </a:extLst>
          </p:cNvPr>
          <p:cNvSpPr>
            <a:spLocks noGrp="1"/>
          </p:cNvSpPr>
          <p:nvPr>
            <p:ph idx="1"/>
          </p:nvPr>
        </p:nvSpPr>
        <p:spPr/>
        <p:txBody>
          <a:bodyPr/>
          <a:lstStyle/>
          <a:p>
            <a:r>
              <a:rPr lang="en-US" dirty="0"/>
              <a:t>A list of Project Personnel and Partner Institutions</a:t>
            </a:r>
          </a:p>
          <a:p>
            <a:r>
              <a:rPr lang="en-US" dirty="0"/>
              <a:t>A List of Letters of Collaboration</a:t>
            </a:r>
          </a:p>
          <a:p>
            <a:r>
              <a:rPr lang="en-US" dirty="0"/>
              <a:t>Letters of Collaboration</a:t>
            </a:r>
          </a:p>
          <a:p>
            <a:pPr lvl="1"/>
            <a:r>
              <a:rPr lang="en-US" dirty="0"/>
              <a:t>Documentation of collaborative arrangements of significance to </a:t>
            </a:r>
            <a:r>
              <a:rPr lang="en-US"/>
              <a:t>the proposal</a:t>
            </a:r>
          </a:p>
          <a:p>
            <a:r>
              <a:rPr lang="en-US" dirty="0"/>
              <a:t>Collaboration Plans</a:t>
            </a:r>
          </a:p>
          <a:p>
            <a:pPr lvl="1"/>
            <a:r>
              <a:rPr lang="en-US" dirty="0"/>
              <a:t>If a project with more than one PI does not include a Collaboration Plan of up to 2 pages, that proposal will be returned without review</a:t>
            </a:r>
          </a:p>
          <a:p>
            <a:r>
              <a:rPr lang="en-US" dirty="0"/>
              <a:t>Data Management Plan (required)</a:t>
            </a:r>
          </a:p>
          <a:p>
            <a:endParaRPr lang="en-US" dirty="0"/>
          </a:p>
        </p:txBody>
      </p:sp>
      <p:sp>
        <p:nvSpPr>
          <p:cNvPr id="4" name="Slide Number Placeholder 3">
            <a:extLst>
              <a:ext uri="{FF2B5EF4-FFF2-40B4-BE49-F238E27FC236}">
                <a16:creationId xmlns:a16="http://schemas.microsoft.com/office/drawing/2014/main" id="{AE66B8DC-2174-4BC6-8422-2CB3996C8E1D}"/>
              </a:ext>
            </a:extLst>
          </p:cNvPr>
          <p:cNvSpPr>
            <a:spLocks noGrp="1"/>
          </p:cNvSpPr>
          <p:nvPr>
            <p:ph type="sldNum" sz="quarter" idx="12"/>
          </p:nvPr>
        </p:nvSpPr>
        <p:spPr/>
        <p:txBody>
          <a:bodyPr/>
          <a:lstStyle/>
          <a:p>
            <a:fld id="{0A6EB807-924F-40AA-B333-01EE6FD5ACB2}" type="slidenum">
              <a:rPr lang="en-US" smtClean="0"/>
              <a:t>23</a:t>
            </a:fld>
            <a:endParaRPr lang="en-US"/>
          </a:p>
        </p:txBody>
      </p:sp>
      <p:pic>
        <p:nvPicPr>
          <p:cNvPr id="5" name="Picture 4" descr="National Science Foundation logo">
            <a:extLst>
              <a:ext uri="{FF2B5EF4-FFF2-40B4-BE49-F238E27FC236}">
                <a16:creationId xmlns:a16="http://schemas.microsoft.com/office/drawing/2014/main" id="{B2F25EBE-CF86-4C64-9338-2DCC81A62B9D}"/>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372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31DC-D3BD-4E45-B5AD-F67F40593F1D}"/>
              </a:ext>
            </a:extLst>
          </p:cNvPr>
          <p:cNvSpPr>
            <a:spLocks noGrp="1"/>
          </p:cNvSpPr>
          <p:nvPr>
            <p:ph type="title"/>
          </p:nvPr>
        </p:nvSpPr>
        <p:spPr/>
        <p:txBody>
          <a:bodyPr/>
          <a:lstStyle/>
          <a:p>
            <a:r>
              <a:rPr lang="en-US"/>
              <a:t>Collaboration</a:t>
            </a:r>
          </a:p>
        </p:txBody>
      </p:sp>
      <p:sp>
        <p:nvSpPr>
          <p:cNvPr id="3" name="Content Placeholder 2">
            <a:extLst>
              <a:ext uri="{FF2B5EF4-FFF2-40B4-BE49-F238E27FC236}">
                <a16:creationId xmlns:a16="http://schemas.microsoft.com/office/drawing/2014/main" id="{25874C68-37EB-4CDF-BD35-D4DECA08FD09}"/>
              </a:ext>
            </a:extLst>
          </p:cNvPr>
          <p:cNvSpPr>
            <a:spLocks noGrp="1"/>
          </p:cNvSpPr>
          <p:nvPr>
            <p:ph idx="1"/>
          </p:nvPr>
        </p:nvSpPr>
        <p:spPr/>
        <p:txBody>
          <a:bodyPr>
            <a:normAutofit lnSpcReduction="10000"/>
          </a:bodyPr>
          <a:lstStyle/>
          <a:p>
            <a:r>
              <a:rPr lang="en-US" dirty="0"/>
              <a:t>Collaborative proposals with separate submissions from multiple organizations are only allowed for Track 1 (MM) proposals</a:t>
            </a:r>
          </a:p>
          <a:p>
            <a:endParaRPr lang="en-US" dirty="0"/>
          </a:p>
          <a:p>
            <a:r>
              <a:rPr lang="en-US" dirty="0"/>
              <a:t>For Track 1, non-lead collaborating organizations may be submitted as collaborative proposals or as </a:t>
            </a:r>
            <a:r>
              <a:rPr lang="en-US" dirty="0" err="1"/>
              <a:t>subawardees</a:t>
            </a:r>
            <a:endParaRPr lang="en-US" dirty="0"/>
          </a:p>
          <a:p>
            <a:endParaRPr lang="en-US" dirty="0"/>
          </a:p>
          <a:p>
            <a:r>
              <a:rPr lang="en-US" dirty="0"/>
              <a:t>For Track 2 (MT): support for non-lead collaborating organizations should be requested as subawards by the lead organization submitting the proposal. For these tracks, separately submitted collaborative proposals are not allowed.</a:t>
            </a:r>
          </a:p>
        </p:txBody>
      </p:sp>
      <p:sp>
        <p:nvSpPr>
          <p:cNvPr id="4" name="Slide Number Placeholder 3">
            <a:extLst>
              <a:ext uri="{FF2B5EF4-FFF2-40B4-BE49-F238E27FC236}">
                <a16:creationId xmlns:a16="http://schemas.microsoft.com/office/drawing/2014/main" id="{13BD049D-E687-4842-8E12-EC722F29423E}"/>
              </a:ext>
            </a:extLst>
          </p:cNvPr>
          <p:cNvSpPr>
            <a:spLocks noGrp="1"/>
          </p:cNvSpPr>
          <p:nvPr>
            <p:ph type="sldNum" sz="quarter" idx="12"/>
          </p:nvPr>
        </p:nvSpPr>
        <p:spPr/>
        <p:txBody>
          <a:bodyPr/>
          <a:lstStyle/>
          <a:p>
            <a:fld id="{0A6EB807-924F-40AA-B333-01EE6FD5ACB2}" type="slidenum">
              <a:rPr lang="en-US" smtClean="0"/>
              <a:t>24</a:t>
            </a:fld>
            <a:endParaRPr lang="en-US"/>
          </a:p>
        </p:txBody>
      </p:sp>
      <p:pic>
        <p:nvPicPr>
          <p:cNvPr id="5" name="Picture 4" descr="National Science Foundation logo">
            <a:extLst>
              <a:ext uri="{FF2B5EF4-FFF2-40B4-BE49-F238E27FC236}">
                <a16:creationId xmlns:a16="http://schemas.microsoft.com/office/drawing/2014/main" id="{D2B36CD3-6B43-4826-9EE2-C58AFE1B8064}"/>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206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74ED5-8D73-40E3-87DF-8A9360CFAC6B}"/>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7200" b="1" kern="1200" dirty="0">
                <a:solidFill>
                  <a:schemeClr val="tx1"/>
                </a:solidFill>
                <a:latin typeface="+mj-lt"/>
                <a:ea typeface="+mj-ea"/>
                <a:cs typeface="+mj-cs"/>
              </a:rPr>
              <a:t>Questions</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AB9B3E-577F-4EB2-B17E-23F755B3F97E}"/>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25</a:t>
            </a:fld>
            <a:endParaRPr lang="en-US" sz="1100">
              <a:solidFill>
                <a:srgbClr val="FFFFFF"/>
              </a:solidFill>
            </a:endParaRPr>
          </a:p>
        </p:txBody>
      </p:sp>
      <p:pic>
        <p:nvPicPr>
          <p:cNvPr id="11" name="Picture 10">
            <a:extLst>
              <a:ext uri="{FF2B5EF4-FFF2-40B4-BE49-F238E27FC236}">
                <a16:creationId xmlns:a16="http://schemas.microsoft.com/office/drawing/2014/main" id="{05DA25A9-7FCC-46FC-AF0F-0D67798649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3426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Overview of the IMR Program</a:t>
            </a:r>
          </a:p>
        </p:txBody>
      </p:sp>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3</a:t>
            </a:fld>
            <a:endParaRPr lang="en-US" sz="1100">
              <a:solidFill>
                <a:srgbClr val="FFFFFF"/>
              </a:solidFill>
            </a:endParaRPr>
          </a:p>
        </p:txBody>
      </p:sp>
      <p:pic>
        <p:nvPicPr>
          <p:cNvPr id="5" name="Picture 4">
            <a:extLst>
              <a:ext uri="{FF2B5EF4-FFF2-40B4-BE49-F238E27FC236}">
                <a16:creationId xmlns:a16="http://schemas.microsoft.com/office/drawing/2014/main" id="{532B3216-5790-4B7C-9FB8-0A2390834D4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592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a:t>Synopsis</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a:normAutofit/>
          </a:bodyPr>
          <a:lstStyle/>
          <a:p>
            <a:r>
              <a:rPr lang="en-US" sz="2000" dirty="0"/>
              <a:t>New, focused program to support Internet measurement</a:t>
            </a:r>
          </a:p>
          <a:p>
            <a:r>
              <a:rPr lang="en-US" sz="2000" dirty="0"/>
              <a:t>Currently, Internet measurement work is done in an ad hoc and piecemeal manner</a:t>
            </a:r>
          </a:p>
          <a:p>
            <a:r>
              <a:rPr lang="en-US" sz="2000" dirty="0"/>
              <a:t>There is work on wired core</a:t>
            </a:r>
            <a:r>
              <a:rPr lang="en-US" sz="2000" dirty="0">
                <a:solidFill>
                  <a:srgbClr val="FF0000"/>
                </a:solidFill>
              </a:rPr>
              <a:t> </a:t>
            </a:r>
            <a:r>
              <a:rPr lang="en-US" sz="2000" dirty="0"/>
              <a:t>networks, but going forward, a comprehensive approach both for wired and wireless Internet together would give us a better understanding</a:t>
            </a:r>
          </a:p>
          <a:p>
            <a:r>
              <a:rPr lang="en-US" sz="2000" dirty="0"/>
              <a:t>While providers provide some data on performance, they are coarse grain and provider specific</a:t>
            </a:r>
          </a:p>
          <a:p>
            <a:pPr lvl="1"/>
            <a:r>
              <a:rPr lang="en-US" sz="1800" dirty="0"/>
              <a:t>Independent ways to assess Internet performance are very important</a:t>
            </a:r>
          </a:p>
          <a:p>
            <a:r>
              <a:rPr lang="en-US" sz="2000" dirty="0"/>
              <a:t>Currently, little ability to understand longitudinal behavior</a:t>
            </a:r>
          </a:p>
          <a:p>
            <a:r>
              <a:rPr lang="en-US" sz="2000" dirty="0"/>
              <a:t>The goal of the IMR program is to encourage, coordinate, and connect research in Internet measurement in a comprehensive manner</a:t>
            </a:r>
          </a:p>
          <a:p>
            <a:r>
              <a:rPr lang="en-US" sz="2000" dirty="0"/>
              <a:t>Tracks</a:t>
            </a:r>
          </a:p>
          <a:p>
            <a:pPr lvl="1"/>
            <a:r>
              <a:rPr lang="en-US" sz="1800" b="1" dirty="0"/>
              <a:t>Track 1: Methodologies and Methods:</a:t>
            </a:r>
            <a:r>
              <a:rPr lang="en-US" sz="1800" dirty="0"/>
              <a:t> support the creation of new methods for collecting, anonymizing, modeling, and analyzing Internet measurement data.</a:t>
            </a:r>
          </a:p>
          <a:p>
            <a:pPr lvl="1"/>
            <a:r>
              <a:rPr lang="en-US" sz="1800" b="1" dirty="0"/>
              <a:t>Track 2: Measurement Tool Development and Demonstration:</a:t>
            </a:r>
            <a:r>
              <a:rPr lang="en-US" sz="1800" dirty="0"/>
              <a:t> support the creation and deployment of new tools to collect Internet measurement data</a:t>
            </a:r>
          </a:p>
          <a:p>
            <a:pPr lvl="1"/>
            <a:r>
              <a:rPr lang="en-US" sz="1800" b="1" dirty="0"/>
              <a:t>Track 3: Internet Measurement Related Infrastructure-Planning:</a:t>
            </a:r>
            <a:r>
              <a:rPr lang="en-US" sz="1800" dirty="0"/>
              <a:t> support the creation of infrastructure for hosting measurement tools and data </a:t>
            </a:r>
            <a:r>
              <a:rPr lang="en-US" sz="1800" dirty="0">
                <a:solidFill>
                  <a:srgbClr val="FF0000"/>
                </a:solidFill>
              </a:rPr>
              <a:t>(not available in FY23)</a:t>
            </a:r>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4</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8268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A281-7828-CE16-EE2F-4B1561A675F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Three tracks</a:t>
            </a:r>
          </a:p>
        </p:txBody>
      </p:sp>
      <p:sp>
        <p:nvSpPr>
          <p:cNvPr id="5" name="Rectangle: Rounded Corners 4">
            <a:extLst>
              <a:ext uri="{FF2B5EF4-FFF2-40B4-BE49-F238E27FC236}">
                <a16:creationId xmlns:a16="http://schemas.microsoft.com/office/drawing/2014/main" id="{DB08E828-4C52-4BC0-9C32-DB7E715890CA}"/>
              </a:ext>
            </a:extLst>
          </p:cNvPr>
          <p:cNvSpPr/>
          <p:nvPr/>
        </p:nvSpPr>
        <p:spPr>
          <a:xfrm>
            <a:off x="4135773" y="574950"/>
            <a:ext cx="2885812" cy="1073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Track 1: Methodologies and Methods</a:t>
            </a:r>
          </a:p>
        </p:txBody>
      </p:sp>
      <p:sp>
        <p:nvSpPr>
          <p:cNvPr id="6" name="Rectangle: Rounded Corners 5">
            <a:extLst>
              <a:ext uri="{FF2B5EF4-FFF2-40B4-BE49-F238E27FC236}">
                <a16:creationId xmlns:a16="http://schemas.microsoft.com/office/drawing/2014/main" id="{7174C535-27FE-4A60-9DCA-5AC384A01EFC}"/>
              </a:ext>
            </a:extLst>
          </p:cNvPr>
          <p:cNvSpPr/>
          <p:nvPr/>
        </p:nvSpPr>
        <p:spPr>
          <a:xfrm>
            <a:off x="838200" y="4935521"/>
            <a:ext cx="2885812" cy="1073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Track 2: Measurement Tool Development and Demonstration</a:t>
            </a:r>
          </a:p>
        </p:txBody>
      </p:sp>
      <p:sp>
        <p:nvSpPr>
          <p:cNvPr id="7" name="Rectangle: Rounded Corners 6">
            <a:extLst>
              <a:ext uri="{FF2B5EF4-FFF2-40B4-BE49-F238E27FC236}">
                <a16:creationId xmlns:a16="http://schemas.microsoft.com/office/drawing/2014/main" id="{431D22BB-B516-4BE3-AD2B-26225235F366}"/>
              </a:ext>
            </a:extLst>
          </p:cNvPr>
          <p:cNvSpPr/>
          <p:nvPr/>
        </p:nvSpPr>
        <p:spPr>
          <a:xfrm>
            <a:off x="8222610" y="3632134"/>
            <a:ext cx="2885812" cy="1073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Track 3: Internet Measurement Related Infrastructure-Planning</a:t>
            </a:r>
          </a:p>
        </p:txBody>
      </p:sp>
      <p:sp>
        <p:nvSpPr>
          <p:cNvPr id="8" name="Arrow: Down 7">
            <a:extLst>
              <a:ext uri="{FF2B5EF4-FFF2-40B4-BE49-F238E27FC236}">
                <a16:creationId xmlns:a16="http://schemas.microsoft.com/office/drawing/2014/main" id="{04EC0F44-C6CC-4D68-93F0-2C6F49571484}"/>
              </a:ext>
              <a:ext uri="{C183D7F6-B498-43B3-948B-1728B52AA6E4}">
                <adec:decorative xmlns:adec="http://schemas.microsoft.com/office/drawing/2017/decorative" val="1"/>
              </a:ext>
            </a:extLst>
          </p:cNvPr>
          <p:cNvSpPr/>
          <p:nvPr/>
        </p:nvSpPr>
        <p:spPr>
          <a:xfrm rot="2390076">
            <a:off x="2397143" y="1398269"/>
            <a:ext cx="419449" cy="3315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3328241C-B568-4E7F-9766-5BFFBE6F059F}"/>
              </a:ext>
              <a:ext uri="{C183D7F6-B498-43B3-948B-1728B52AA6E4}">
                <adec:decorative xmlns:adec="http://schemas.microsoft.com/office/drawing/2017/decorative" val="1"/>
              </a:ext>
            </a:extLst>
          </p:cNvPr>
          <p:cNvSpPr/>
          <p:nvPr/>
        </p:nvSpPr>
        <p:spPr>
          <a:xfrm rot="15380962">
            <a:off x="5860928" y="3493130"/>
            <a:ext cx="419449" cy="3315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0E6A51C-9B86-43AE-864A-3D3A0DF3DAAD}"/>
              </a:ext>
              <a:ext uri="{C183D7F6-B498-43B3-948B-1728B52AA6E4}">
                <adec:decorative xmlns:adec="http://schemas.microsoft.com/office/drawing/2017/decorative" val="1"/>
              </a:ext>
            </a:extLst>
          </p:cNvPr>
          <p:cNvSpPr/>
          <p:nvPr/>
        </p:nvSpPr>
        <p:spPr>
          <a:xfrm rot="7693938">
            <a:off x="8195046" y="726226"/>
            <a:ext cx="419449" cy="3315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1483025-F5A4-46FC-9DF2-B80EBCEF11DB}"/>
              </a:ext>
              <a:ext uri="{C183D7F6-B498-43B3-948B-1728B52AA6E4}">
                <adec:decorative xmlns:adec="http://schemas.microsoft.com/office/drawing/2017/decorative" val="1"/>
              </a:ext>
            </a:extLst>
          </p:cNvPr>
          <p:cNvSpPr/>
          <p:nvPr/>
        </p:nvSpPr>
        <p:spPr>
          <a:xfrm rot="18494374">
            <a:off x="8549693" y="377005"/>
            <a:ext cx="419449" cy="3315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D2DE6AA-C114-4579-9060-8891AF1679F4}"/>
              </a:ext>
            </a:extLst>
          </p:cNvPr>
          <p:cNvSpPr txBox="1"/>
          <p:nvPr/>
        </p:nvSpPr>
        <p:spPr>
          <a:xfrm rot="2309386">
            <a:off x="7346208" y="1567573"/>
            <a:ext cx="3318729" cy="369332"/>
          </a:xfrm>
          <a:prstGeom prst="rect">
            <a:avLst/>
          </a:prstGeom>
          <a:noFill/>
        </p:spPr>
        <p:txBody>
          <a:bodyPr wrap="none" rtlCol="0">
            <a:spAutoFit/>
          </a:bodyPr>
          <a:lstStyle/>
          <a:p>
            <a:r>
              <a:rPr lang="en-US"/>
              <a:t>Analyses and improved collection</a:t>
            </a:r>
          </a:p>
        </p:txBody>
      </p:sp>
      <p:sp>
        <p:nvSpPr>
          <p:cNvPr id="17" name="TextBox 16">
            <a:extLst>
              <a:ext uri="{FF2B5EF4-FFF2-40B4-BE49-F238E27FC236}">
                <a16:creationId xmlns:a16="http://schemas.microsoft.com/office/drawing/2014/main" id="{71C08F64-4E5F-4720-89D1-1651DC1F8C98}"/>
              </a:ext>
            </a:extLst>
          </p:cNvPr>
          <p:cNvSpPr txBox="1"/>
          <p:nvPr/>
        </p:nvSpPr>
        <p:spPr>
          <a:xfrm rot="2286614">
            <a:off x="7567156" y="1944812"/>
            <a:ext cx="1724446" cy="369332"/>
          </a:xfrm>
          <a:prstGeom prst="rect">
            <a:avLst/>
          </a:prstGeom>
          <a:noFill/>
        </p:spPr>
        <p:txBody>
          <a:bodyPr wrap="none" rtlCol="0">
            <a:spAutoFit/>
          </a:bodyPr>
          <a:lstStyle/>
          <a:p>
            <a:r>
              <a:rPr lang="en-US"/>
              <a:t>Data for analysis</a:t>
            </a:r>
          </a:p>
        </p:txBody>
      </p:sp>
      <p:sp>
        <p:nvSpPr>
          <p:cNvPr id="22" name="TextBox 21">
            <a:extLst>
              <a:ext uri="{FF2B5EF4-FFF2-40B4-BE49-F238E27FC236}">
                <a16:creationId xmlns:a16="http://schemas.microsoft.com/office/drawing/2014/main" id="{8F6EE4E6-6359-4A77-807C-2E715E8EB563}"/>
              </a:ext>
            </a:extLst>
          </p:cNvPr>
          <p:cNvSpPr txBox="1"/>
          <p:nvPr/>
        </p:nvSpPr>
        <p:spPr>
          <a:xfrm rot="18572905">
            <a:off x="964016" y="2655416"/>
            <a:ext cx="2722605" cy="369332"/>
          </a:xfrm>
          <a:prstGeom prst="rect">
            <a:avLst/>
          </a:prstGeom>
          <a:noFill/>
        </p:spPr>
        <p:txBody>
          <a:bodyPr wrap="none" rtlCol="0">
            <a:spAutoFit/>
          </a:bodyPr>
          <a:lstStyle/>
          <a:p>
            <a:r>
              <a:rPr lang="en-US"/>
              <a:t>Innovation &amp; improvement</a:t>
            </a:r>
          </a:p>
        </p:txBody>
      </p:sp>
      <p:sp>
        <p:nvSpPr>
          <p:cNvPr id="19" name="TextBox 18">
            <a:extLst>
              <a:ext uri="{FF2B5EF4-FFF2-40B4-BE49-F238E27FC236}">
                <a16:creationId xmlns:a16="http://schemas.microsoft.com/office/drawing/2014/main" id="{9F40F8F6-5E7C-47FF-9B26-19A6E92C8531}"/>
              </a:ext>
            </a:extLst>
          </p:cNvPr>
          <p:cNvSpPr txBox="1"/>
          <p:nvPr/>
        </p:nvSpPr>
        <p:spPr>
          <a:xfrm rot="20824273">
            <a:off x="4753036" y="4744232"/>
            <a:ext cx="2290307" cy="369332"/>
          </a:xfrm>
          <a:prstGeom prst="rect">
            <a:avLst/>
          </a:prstGeom>
          <a:noFill/>
        </p:spPr>
        <p:txBody>
          <a:bodyPr wrap="none" rtlCol="0">
            <a:spAutoFit/>
          </a:bodyPr>
          <a:lstStyle/>
          <a:p>
            <a:r>
              <a:rPr lang="en-US"/>
              <a:t>Tools &amp; Collected Data</a:t>
            </a:r>
          </a:p>
        </p:txBody>
      </p:sp>
      <p:pic>
        <p:nvPicPr>
          <p:cNvPr id="23" name="Picture 22" descr="National Science Foundation logo">
            <a:extLst>
              <a:ext uri="{FF2B5EF4-FFF2-40B4-BE49-F238E27FC236}">
                <a16:creationId xmlns:a16="http://schemas.microsoft.com/office/drawing/2014/main" id="{92F48F33-B238-4302-9625-1002821D36F7}"/>
              </a:ext>
            </a:extLst>
          </p:cNvPr>
          <p:cNvPicPr>
            <a:picLocks noChangeAspect="1"/>
          </p:cNvPicPr>
          <p:nvPr/>
        </p:nvPicPr>
        <p:blipFill rotWithShape="1">
          <a:blip r:embed="rId3">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70F1694A-1D24-455C-82DF-49C59A154EF9}"/>
              </a:ext>
            </a:extLst>
          </p:cNvPr>
          <p:cNvSpPr>
            <a:spLocks noGrp="1"/>
          </p:cNvSpPr>
          <p:nvPr>
            <p:ph type="sldNum" sz="quarter" idx="12"/>
          </p:nvPr>
        </p:nvSpPr>
        <p:spPr/>
        <p:txBody>
          <a:bodyPr/>
          <a:lstStyle/>
          <a:p>
            <a:fld id="{0A6EB807-924F-40AA-B333-01EE6FD5ACB2}" type="slidenum">
              <a:rPr lang="en-US" smtClean="0"/>
              <a:t>5</a:t>
            </a:fld>
            <a:endParaRPr lang="en-US"/>
          </a:p>
        </p:txBody>
      </p:sp>
    </p:spTree>
    <p:extLst>
      <p:ext uri="{BB962C8B-B14F-4D97-AF65-F5344CB8AC3E}">
        <p14:creationId xmlns:p14="http://schemas.microsoft.com/office/powerpoint/2010/main" val="40345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4AC6-A075-44D4-AA03-B2F318570CAC}"/>
              </a:ext>
            </a:extLst>
          </p:cNvPr>
          <p:cNvSpPr>
            <a:spLocks noGrp="1"/>
          </p:cNvSpPr>
          <p:nvPr>
            <p:ph type="title"/>
          </p:nvPr>
        </p:nvSpPr>
        <p:spPr/>
        <p:txBody>
          <a:bodyPr/>
          <a:lstStyle/>
          <a:p>
            <a:r>
              <a:rPr lang="en-US" dirty="0"/>
              <a:t>Partners</a:t>
            </a:r>
          </a:p>
        </p:txBody>
      </p:sp>
      <p:sp>
        <p:nvSpPr>
          <p:cNvPr id="3" name="Content Placeholder 2">
            <a:extLst>
              <a:ext uri="{FF2B5EF4-FFF2-40B4-BE49-F238E27FC236}">
                <a16:creationId xmlns:a16="http://schemas.microsoft.com/office/drawing/2014/main" id="{AA088E37-F61E-4599-8536-A73844AF27D4}"/>
              </a:ext>
            </a:extLst>
          </p:cNvPr>
          <p:cNvSpPr>
            <a:spLocks noGrp="1"/>
          </p:cNvSpPr>
          <p:nvPr>
            <p:ph idx="1"/>
          </p:nvPr>
        </p:nvSpPr>
        <p:spPr/>
        <p:txBody>
          <a:bodyPr/>
          <a:lstStyle/>
          <a:p>
            <a:r>
              <a:rPr lang="en-US"/>
              <a:t>Directorate for Computer and Information Science and Engineering (CISE) </a:t>
            </a:r>
          </a:p>
          <a:p>
            <a:pPr lvl="1"/>
            <a:r>
              <a:rPr lang="en-US"/>
              <a:t>Computer and Network Systems (CNS)</a:t>
            </a:r>
          </a:p>
          <a:p>
            <a:pPr lvl="1"/>
            <a:r>
              <a:rPr lang="en-US"/>
              <a:t>Computing and Communication Foundations (CCF)</a:t>
            </a:r>
          </a:p>
          <a:p>
            <a:pPr lvl="1"/>
            <a:r>
              <a:rPr lang="en-US"/>
              <a:t>Office of Advanced Cyberinfrastructure (OAC)</a:t>
            </a:r>
          </a:p>
          <a:p>
            <a:pPr lvl="1"/>
            <a:r>
              <a:rPr lang="en-US"/>
              <a:t>Secure and Trustworthy Cyberspace Program (</a:t>
            </a:r>
            <a:r>
              <a:rPr lang="en-US" err="1"/>
              <a:t>SaTC</a:t>
            </a:r>
            <a:r>
              <a:rPr lang="en-US"/>
              <a:t>)</a:t>
            </a:r>
          </a:p>
          <a:p>
            <a:r>
              <a:rPr lang="en-US"/>
              <a:t>Directorate for Mathematical and Physical Sciences (MPS)</a:t>
            </a:r>
          </a:p>
          <a:p>
            <a:pPr lvl="1"/>
            <a:r>
              <a:rPr lang="en-US"/>
              <a:t>Division of Mathematical Sciences (DMS)</a:t>
            </a:r>
          </a:p>
        </p:txBody>
      </p:sp>
      <p:sp>
        <p:nvSpPr>
          <p:cNvPr id="4" name="Slide Number Placeholder 3">
            <a:extLst>
              <a:ext uri="{FF2B5EF4-FFF2-40B4-BE49-F238E27FC236}">
                <a16:creationId xmlns:a16="http://schemas.microsoft.com/office/drawing/2014/main" id="{1C734F6F-6F42-49EE-8E20-9DCA5E373DDF}"/>
              </a:ext>
            </a:extLst>
          </p:cNvPr>
          <p:cNvSpPr>
            <a:spLocks noGrp="1"/>
          </p:cNvSpPr>
          <p:nvPr>
            <p:ph type="sldNum" sz="quarter" idx="12"/>
          </p:nvPr>
        </p:nvSpPr>
        <p:spPr/>
        <p:txBody>
          <a:bodyPr/>
          <a:lstStyle/>
          <a:p>
            <a:fld id="{0A6EB807-924F-40AA-B333-01EE6FD5ACB2}" type="slidenum">
              <a:rPr lang="en-US" smtClean="0"/>
              <a:t>6</a:t>
            </a:fld>
            <a:endParaRPr lang="en-US"/>
          </a:p>
        </p:txBody>
      </p:sp>
      <p:pic>
        <p:nvPicPr>
          <p:cNvPr id="5" name="Picture 4" descr="National Science Foundation logo">
            <a:extLst>
              <a:ext uri="{FF2B5EF4-FFF2-40B4-BE49-F238E27FC236}">
                <a16:creationId xmlns:a16="http://schemas.microsoft.com/office/drawing/2014/main" id="{8E773742-2E72-4332-9FBF-3E026456A476}"/>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7108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Program Tracks</a:t>
            </a: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7</a:t>
            </a:fld>
            <a:endParaRPr lang="en-US" sz="1100">
              <a:solidFill>
                <a:srgbClr val="FFFFFF"/>
              </a:solidFill>
            </a:endParaRPr>
          </a:p>
        </p:txBody>
      </p:sp>
      <p:pic>
        <p:nvPicPr>
          <p:cNvPr id="12" name="Picture 11">
            <a:extLst>
              <a:ext uri="{FF2B5EF4-FFF2-40B4-BE49-F238E27FC236}">
                <a16:creationId xmlns:a16="http://schemas.microsoft.com/office/drawing/2014/main" id="{91F06379-6B40-4D22-912B-020A0F47408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1509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a:t>Track 1: Methodologies &amp; Methods</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lnSpcReduction="10000"/>
          </a:bodyPr>
          <a:lstStyle/>
          <a:p>
            <a:r>
              <a:rPr lang="en-US"/>
              <a:t>Support the creation of new methods for collecting, anonymizing, modeling, and analyzing Internet measurement data</a:t>
            </a:r>
          </a:p>
          <a:p>
            <a:r>
              <a:rPr lang="en-US" err="1"/>
              <a:t>Subtracks</a:t>
            </a:r>
            <a:r>
              <a:rPr lang="en-US"/>
              <a:t>: </a:t>
            </a:r>
          </a:p>
          <a:p>
            <a:pPr lvl="1"/>
            <a:r>
              <a:rPr lang="en-US"/>
              <a:t>1A: </a:t>
            </a:r>
            <a:r>
              <a:rPr lang="en-US" b="1"/>
              <a:t>Statistical Methodologies: </a:t>
            </a:r>
            <a:r>
              <a:rPr lang="en-US"/>
              <a:t>supports the creation of new stochastic models and statistical methodologies for Internet measurement research</a:t>
            </a:r>
          </a:p>
          <a:p>
            <a:pPr lvl="1"/>
            <a:r>
              <a:rPr lang="en-US"/>
              <a:t>1B: </a:t>
            </a:r>
            <a:r>
              <a:rPr lang="en-US" b="1"/>
              <a:t>Privacy-Preserving Methodologies:</a:t>
            </a:r>
            <a:r>
              <a:rPr lang="en-US"/>
              <a:t> supports innovative techniques or methodologies to ensure privacy protection during collection, sharing and analysis of Internet measurement data</a:t>
            </a:r>
          </a:p>
          <a:p>
            <a:pPr lvl="1"/>
            <a:r>
              <a:rPr lang="en-US"/>
              <a:t>1C: </a:t>
            </a:r>
            <a:r>
              <a:rPr lang="en-US" b="1"/>
              <a:t>Other Methodologies: </a:t>
            </a:r>
            <a:r>
              <a:rPr lang="en-US"/>
              <a:t>Supports the creation of new Internet measurement methodologies, analyses, or post-processing not covered by the first two </a:t>
            </a:r>
            <a:r>
              <a:rPr lang="en-US" err="1"/>
              <a:t>subtracks</a:t>
            </a:r>
            <a:endParaRPr lang="en-US"/>
          </a:p>
          <a:p>
            <a:r>
              <a:rPr lang="en-US"/>
              <a:t>Total Budget: up to $600,000 up to 4 years</a:t>
            </a:r>
            <a:endParaRPr lang="en-US">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8</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849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DAA7-35ED-4561-9FB6-E78E46BB23C4}"/>
              </a:ext>
            </a:extLst>
          </p:cNvPr>
          <p:cNvSpPr>
            <a:spLocks noGrp="1"/>
          </p:cNvSpPr>
          <p:nvPr>
            <p:ph type="title"/>
          </p:nvPr>
        </p:nvSpPr>
        <p:spPr/>
        <p:txBody>
          <a:bodyPr/>
          <a:lstStyle/>
          <a:p>
            <a:r>
              <a:rPr lang="en-US"/>
              <a:t>1A: Statistical Methodologies</a:t>
            </a:r>
          </a:p>
        </p:txBody>
      </p:sp>
      <p:sp>
        <p:nvSpPr>
          <p:cNvPr id="3" name="Content Placeholder 2">
            <a:extLst>
              <a:ext uri="{FF2B5EF4-FFF2-40B4-BE49-F238E27FC236}">
                <a16:creationId xmlns:a16="http://schemas.microsoft.com/office/drawing/2014/main" id="{C384B5AB-D1DA-40D3-8E28-ED0C296BD78A}"/>
              </a:ext>
            </a:extLst>
          </p:cNvPr>
          <p:cNvSpPr>
            <a:spLocks noGrp="1"/>
          </p:cNvSpPr>
          <p:nvPr>
            <p:ph idx="1"/>
          </p:nvPr>
        </p:nvSpPr>
        <p:spPr/>
        <p:txBody>
          <a:bodyPr>
            <a:normAutofit fontScale="70000" lnSpcReduction="20000"/>
          </a:bodyPr>
          <a:lstStyle/>
          <a:p>
            <a:r>
              <a:rPr lang="en-US"/>
              <a:t>This subtrack is intended to develop new stochastic models and statistical methodologies for Internet measurement data from fixed, wireless, or core Internet.</a:t>
            </a:r>
          </a:p>
          <a:p>
            <a:r>
              <a:rPr lang="en-US"/>
              <a:t>Such models and methodologies may include, but are not restricted to:</a:t>
            </a:r>
          </a:p>
          <a:p>
            <a:pPr lvl="1"/>
            <a:r>
              <a:rPr lang="en-US"/>
              <a:t>Statistical methodologies (including experiment design) to de-bias skewed Internet measurements (such as might be due to sparsity of collected data, lack of geographic representation, crowd sourced data);</a:t>
            </a:r>
          </a:p>
          <a:p>
            <a:pPr lvl="1"/>
            <a:r>
              <a:rPr lang="en-US"/>
              <a:t>Statistical sampling methods to obtain holistic measurements of the Internet in different dimensions for a better sense of the health of the Internet at various levels;</a:t>
            </a:r>
          </a:p>
          <a:p>
            <a:pPr lvl="1"/>
            <a:r>
              <a:rPr lang="en-US"/>
              <a:t>Models that allow for the normalization of collected data or extrapolation from collected data;</a:t>
            </a:r>
          </a:p>
          <a:p>
            <a:pPr lvl="1"/>
            <a:r>
              <a:rPr lang="en-US"/>
              <a:t>Internet data modeling at different frequencies including high-dimension high-frequency and mixed frequency data analysis;</a:t>
            </a:r>
          </a:p>
          <a:p>
            <a:pPr lvl="1"/>
            <a:r>
              <a:rPr lang="en-US"/>
              <a:t>Longitudinal studies of Internet measurements;</a:t>
            </a:r>
          </a:p>
          <a:p>
            <a:pPr lvl="1"/>
            <a:r>
              <a:rPr lang="en-US"/>
              <a:t>Statistical analysis, such as change-point and regression analysis of Internet multi-streaming data; and</a:t>
            </a:r>
          </a:p>
          <a:p>
            <a:pPr lvl="1"/>
            <a:r>
              <a:rPr lang="en-US"/>
              <a:t>Assessment of the validity of crowd-sourced datasets.</a:t>
            </a:r>
          </a:p>
          <a:p>
            <a:endParaRPr lang="en-US"/>
          </a:p>
          <a:p>
            <a:r>
              <a:rPr lang="en-US"/>
              <a:t> Strongly encourage to have both measurement and statistics researchers</a:t>
            </a:r>
          </a:p>
        </p:txBody>
      </p:sp>
      <p:sp>
        <p:nvSpPr>
          <p:cNvPr id="4" name="Slide Number Placeholder 3">
            <a:extLst>
              <a:ext uri="{FF2B5EF4-FFF2-40B4-BE49-F238E27FC236}">
                <a16:creationId xmlns:a16="http://schemas.microsoft.com/office/drawing/2014/main" id="{63C9196A-2BE1-4124-B21E-9FC63FC0B1EE}"/>
              </a:ext>
            </a:extLst>
          </p:cNvPr>
          <p:cNvSpPr>
            <a:spLocks noGrp="1"/>
          </p:cNvSpPr>
          <p:nvPr>
            <p:ph type="sldNum" sz="quarter" idx="12"/>
          </p:nvPr>
        </p:nvSpPr>
        <p:spPr/>
        <p:txBody>
          <a:bodyPr/>
          <a:lstStyle/>
          <a:p>
            <a:fld id="{0A6EB807-924F-40AA-B333-01EE6FD5ACB2}" type="slidenum">
              <a:rPr lang="en-US" smtClean="0"/>
              <a:t>9</a:t>
            </a:fld>
            <a:endParaRPr lang="en-US"/>
          </a:p>
        </p:txBody>
      </p:sp>
      <p:pic>
        <p:nvPicPr>
          <p:cNvPr id="5" name="Picture 4" descr="National Science Foundation logo">
            <a:extLst>
              <a:ext uri="{FF2B5EF4-FFF2-40B4-BE49-F238E27FC236}">
                <a16:creationId xmlns:a16="http://schemas.microsoft.com/office/drawing/2014/main" id="{5F5B63CB-A76E-4D5C-979A-65E5273FAC9A}"/>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60958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42AA1-E520-461C-9701-12E262D03939}"/>
</file>

<file path=customXml/itemProps2.xml><?xml version="1.0" encoding="utf-8"?>
<ds:datastoreItem xmlns:ds="http://schemas.openxmlformats.org/officeDocument/2006/customXml" ds:itemID="{2B9516AB-23E5-4496-936C-F7700DDEB132}"/>
</file>

<file path=docProps/app.xml><?xml version="1.0" encoding="utf-8"?>
<Properties xmlns="http://schemas.openxmlformats.org/officeDocument/2006/extended-properties" xmlns:vt="http://schemas.openxmlformats.org/officeDocument/2006/docPropsVTypes">
  <TotalTime>1186</TotalTime>
  <Words>2186</Words>
  <Application>Microsoft Office PowerPoint</Application>
  <PresentationFormat>Widescreen</PresentationFormat>
  <Paragraphs>208</Paragraphs>
  <Slides>25</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Microsoft Sans Serif</vt:lpstr>
      <vt:lpstr>Office Theme</vt:lpstr>
      <vt:lpstr>Internet Measurement Research (IMR): Methodologies, Tools, and Infrastructure</vt:lpstr>
      <vt:lpstr>Program Directors</vt:lpstr>
      <vt:lpstr>Overview of the IMR Program</vt:lpstr>
      <vt:lpstr>Synopsis</vt:lpstr>
      <vt:lpstr>Three tracks</vt:lpstr>
      <vt:lpstr>Partners</vt:lpstr>
      <vt:lpstr>Program Tracks</vt:lpstr>
      <vt:lpstr>Track 1: Methodologies &amp; Methods</vt:lpstr>
      <vt:lpstr>1A: Statistical Methodologies</vt:lpstr>
      <vt:lpstr>1B: Privacy-Preserving Methodologies</vt:lpstr>
      <vt:lpstr>1C: Other Methodologies</vt:lpstr>
      <vt:lpstr>Track 2: Tool Development &amp; Demonstration</vt:lpstr>
      <vt:lpstr>Track 3: Measurement-Related Infrastructure</vt:lpstr>
      <vt:lpstr>Estimated Number and Size of Awards</vt:lpstr>
      <vt:lpstr>Upcoming Deadlines</vt:lpstr>
      <vt:lpstr>Review Criteria</vt:lpstr>
      <vt:lpstr>Intellectual Merit</vt:lpstr>
      <vt:lpstr>Broader Impacts</vt:lpstr>
      <vt:lpstr>Solicitation Specific Review Criteria Track 1</vt:lpstr>
      <vt:lpstr>Solicitation Specific Review Criteria Track 2</vt:lpstr>
      <vt:lpstr>Solicitation Specific Review Criteria Track 3</vt:lpstr>
      <vt:lpstr>Additional Submission Information</vt:lpstr>
      <vt:lpstr>Supplementary Documents</vt:lpstr>
      <vt:lpstr>Collaboration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Measurement Research (IMR): Methodologies, Tools, and Infrastructure</dc:title>
  <dc:creator>Goldsmith, Nicholas</dc:creator>
  <cp:lastModifiedBy>Carlson, Paul L. (Contractor)</cp:lastModifiedBy>
  <cp:revision>8</cp:revision>
  <dcterms:created xsi:type="dcterms:W3CDTF">2021-11-17T14:24:16Z</dcterms:created>
  <dcterms:modified xsi:type="dcterms:W3CDTF">2022-12-20T14:47:32Z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d60146cb-2959-421c-922c-53816dd3f2d1</vt:lpwstr>
  </property>
  <property fmtid="{D5CDD505-2E9C-101B-9397-08002B2CF9AE}" pid="3" name="ContainsCUI">
    <vt:lpwstr>No</vt:lpwstr>
  </property>
</Properties>
</file>