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3"/>
  </p:notesMasterIdLst>
  <p:sldIdLst>
    <p:sldId id="257" r:id="rId5"/>
    <p:sldId id="2628" r:id="rId6"/>
    <p:sldId id="2142534322" r:id="rId7"/>
    <p:sldId id="2631" r:id="rId8"/>
    <p:sldId id="2620" r:id="rId9"/>
    <p:sldId id="2142534314" r:id="rId10"/>
    <p:sldId id="2650" r:id="rId11"/>
    <p:sldId id="2142534328" r:id="rId12"/>
    <p:sldId id="2633" r:id="rId13"/>
    <p:sldId id="2142534321" r:id="rId14"/>
    <p:sldId id="2142534323" r:id="rId15"/>
    <p:sldId id="2645" r:id="rId16"/>
    <p:sldId id="2640" r:id="rId17"/>
    <p:sldId id="2635" r:id="rId18"/>
    <p:sldId id="2641" r:id="rId19"/>
    <p:sldId id="2643" r:id="rId20"/>
    <p:sldId id="386" r:id="rId21"/>
    <p:sldId id="2142534241" r:id="rId22"/>
    <p:sldId id="340" r:id="rId23"/>
    <p:sldId id="2142534324" r:id="rId24"/>
    <p:sldId id="347" r:id="rId25"/>
    <p:sldId id="370" r:id="rId26"/>
    <p:sldId id="374" r:id="rId27"/>
    <p:sldId id="375" r:id="rId28"/>
    <p:sldId id="373" r:id="rId29"/>
    <p:sldId id="295" r:id="rId30"/>
    <p:sldId id="2142534325" r:id="rId31"/>
    <p:sldId id="3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56D8F-B911-4824-A017-8DF1A3F3372F}" v="4" dt="2023-01-10T20:48:20.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0" autoAdjust="0"/>
    <p:restoredTop sz="80915" autoAdjust="0"/>
  </p:normalViewPr>
  <p:slideViewPr>
    <p:cSldViewPr snapToGrid="0">
      <p:cViewPr varScale="1">
        <p:scale>
          <a:sx n="133" d="100"/>
          <a:sy n="133" d="100"/>
        </p:scale>
        <p:origin x="96" y="100"/>
      </p:cViewPr>
      <p:guideLst/>
    </p:cSldViewPr>
  </p:slideViewPr>
  <p:outlineViewPr>
    <p:cViewPr>
      <p:scale>
        <a:sx n="33" d="100"/>
        <a:sy n="33" d="100"/>
      </p:scale>
      <p:origin x="0" y="-1688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46C0-6312-4EF2-8133-CD3A082A51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100B9B3-15A6-439B-8C8D-A1514C8BC7CC}">
      <dgm:prSet phldrT="[Text]"/>
      <dgm:spPr/>
      <dgm:t>
        <a:bodyPr/>
        <a:lstStyle/>
        <a:p>
          <a:r>
            <a:rPr lang="en-US" dirty="0"/>
            <a:t>Project Motivation and Impact</a:t>
          </a:r>
        </a:p>
      </dgm:t>
    </dgm:pt>
    <dgm:pt modelId="{D915E71D-59E2-483A-8310-04EC7C950439}" type="parTrans" cxnId="{972E539E-D024-40E1-BDCF-88CD8D1C68EA}">
      <dgm:prSet/>
      <dgm:spPr/>
      <dgm:t>
        <a:bodyPr/>
        <a:lstStyle/>
        <a:p>
          <a:endParaRPr lang="en-US"/>
        </a:p>
      </dgm:t>
    </dgm:pt>
    <dgm:pt modelId="{D8773869-DB62-42C4-8DCC-B45CB44E0008}" type="sibTrans" cxnId="{972E539E-D024-40E1-BDCF-88CD8D1C68EA}">
      <dgm:prSet/>
      <dgm:spPr/>
      <dgm:t>
        <a:bodyPr/>
        <a:lstStyle/>
        <a:p>
          <a:endParaRPr lang="en-US"/>
        </a:p>
      </dgm:t>
    </dgm:pt>
    <dgm:pt modelId="{88F10732-62E3-4CF5-85C5-08F78FF7AEB7}">
      <dgm:prSet phldrT="[Text]" custT="1"/>
      <dgm:spPr>
        <a:solidFill>
          <a:schemeClr val="accent2">
            <a:lumMod val="75000"/>
          </a:schemeClr>
        </a:solidFill>
      </dgm:spPr>
      <dgm:t>
        <a:bodyPr/>
        <a:lstStyle/>
        <a:p>
          <a:r>
            <a:rPr lang="en-US" sz="2400" dirty="0"/>
            <a:t>Science-driven</a:t>
          </a:r>
        </a:p>
      </dgm:t>
    </dgm:pt>
    <dgm:pt modelId="{FCFF5D30-5C89-4C09-BE3D-DEBFBBE3CAE7}" type="parTrans" cxnId="{609A0A53-C6F9-4A6E-857D-10B25A67BC79}">
      <dgm:prSet/>
      <dgm:spPr/>
      <dgm:t>
        <a:bodyPr/>
        <a:lstStyle/>
        <a:p>
          <a:endParaRPr lang="en-US"/>
        </a:p>
      </dgm:t>
    </dgm:pt>
    <dgm:pt modelId="{A4165F51-EC3A-45F4-94B5-D1C4BF02C05C}" type="sibTrans" cxnId="{609A0A53-C6F9-4A6E-857D-10B25A67BC79}">
      <dgm:prSet/>
      <dgm:spPr/>
      <dgm:t>
        <a:bodyPr/>
        <a:lstStyle/>
        <a:p>
          <a:endParaRPr lang="en-US"/>
        </a:p>
      </dgm:t>
    </dgm:pt>
    <dgm:pt modelId="{90B4F5B7-C4FA-4EB8-99CC-4526FD0019F4}">
      <dgm:prSet phldrT="[Text]" custT="1"/>
      <dgm:spPr>
        <a:solidFill>
          <a:schemeClr val="accent2">
            <a:lumMod val="75000"/>
          </a:schemeClr>
        </a:solidFill>
      </dgm:spPr>
      <dgm:t>
        <a:bodyPr/>
        <a:lstStyle/>
        <a:p>
          <a:r>
            <a:rPr lang="en-US" sz="2400" dirty="0"/>
            <a:t>Innovation</a:t>
          </a:r>
        </a:p>
      </dgm:t>
    </dgm:pt>
    <dgm:pt modelId="{5D1C3A6A-3186-4CD7-B051-9BCE2F7FA3EB}" type="parTrans" cxnId="{6F34DE3D-543E-4D4E-90C9-758B93A4DE8A}">
      <dgm:prSet/>
      <dgm:spPr/>
      <dgm:t>
        <a:bodyPr/>
        <a:lstStyle/>
        <a:p>
          <a:endParaRPr lang="en-US"/>
        </a:p>
      </dgm:t>
    </dgm:pt>
    <dgm:pt modelId="{092C23A3-F7FF-4C96-9D3C-FC88AC6B7529}" type="sibTrans" cxnId="{6F34DE3D-543E-4D4E-90C9-758B93A4DE8A}">
      <dgm:prSet/>
      <dgm:spPr/>
      <dgm:t>
        <a:bodyPr/>
        <a:lstStyle/>
        <a:p>
          <a:endParaRPr lang="en-US"/>
        </a:p>
      </dgm:t>
    </dgm:pt>
    <dgm:pt modelId="{95DD1439-F073-40C4-9C9D-D9E7EC2882B2}">
      <dgm:prSet phldrT="[Text]"/>
      <dgm:spPr/>
      <dgm:t>
        <a:bodyPr/>
        <a:lstStyle/>
        <a:p>
          <a:r>
            <a:rPr lang="en-US" dirty="0"/>
            <a:t>Cyberinfrastructure Plans</a:t>
          </a:r>
        </a:p>
      </dgm:t>
    </dgm:pt>
    <dgm:pt modelId="{B1C8CE96-FCCB-4028-A67A-1272D4FCAADF}" type="parTrans" cxnId="{2C5B97DB-D803-4342-8355-767DE6F24CF4}">
      <dgm:prSet/>
      <dgm:spPr/>
      <dgm:t>
        <a:bodyPr/>
        <a:lstStyle/>
        <a:p>
          <a:endParaRPr lang="en-US"/>
        </a:p>
      </dgm:t>
    </dgm:pt>
    <dgm:pt modelId="{CB2C05A1-3D4D-4536-89FB-EFD8A869992C}" type="sibTrans" cxnId="{2C5B97DB-D803-4342-8355-767DE6F24CF4}">
      <dgm:prSet/>
      <dgm:spPr/>
      <dgm:t>
        <a:bodyPr/>
        <a:lstStyle/>
        <a:p>
          <a:endParaRPr lang="en-US"/>
        </a:p>
      </dgm:t>
    </dgm:pt>
    <dgm:pt modelId="{E5A65F19-075F-49B0-BAC9-0360DD8B6BFA}">
      <dgm:prSet phldrT="[Text]" custT="1"/>
      <dgm:spPr>
        <a:solidFill>
          <a:schemeClr val="accent2">
            <a:lumMod val="75000"/>
          </a:schemeClr>
        </a:solidFill>
      </dgm:spPr>
      <dgm:t>
        <a:bodyPr/>
        <a:lstStyle/>
        <a:p>
          <a:r>
            <a:rPr lang="en-US" sz="2400" dirty="0"/>
            <a:t>Project plans, and system and process architecture</a:t>
          </a:r>
        </a:p>
      </dgm:t>
    </dgm:pt>
    <dgm:pt modelId="{C7E18C12-A8E0-4B0A-8E4F-42AF190B22A0}" type="parTrans" cxnId="{FE6236F2-6CC1-4F40-A763-0BFA59BBECB0}">
      <dgm:prSet/>
      <dgm:spPr/>
      <dgm:t>
        <a:bodyPr/>
        <a:lstStyle/>
        <a:p>
          <a:endParaRPr lang="en-US"/>
        </a:p>
      </dgm:t>
    </dgm:pt>
    <dgm:pt modelId="{945AB40D-9D97-408E-B5A7-53BB0543ACB7}" type="sibTrans" cxnId="{FE6236F2-6CC1-4F40-A763-0BFA59BBECB0}">
      <dgm:prSet/>
      <dgm:spPr/>
      <dgm:t>
        <a:bodyPr/>
        <a:lstStyle/>
        <a:p>
          <a:endParaRPr lang="en-US"/>
        </a:p>
      </dgm:t>
    </dgm:pt>
    <dgm:pt modelId="{98C67807-9C4E-4131-9B54-38CEADF66542}">
      <dgm:prSet phldrT="[Text]" custT="1"/>
      <dgm:spPr>
        <a:solidFill>
          <a:schemeClr val="accent2">
            <a:lumMod val="75000"/>
          </a:schemeClr>
        </a:solidFill>
      </dgm:spPr>
      <dgm:t>
        <a:bodyPr/>
        <a:lstStyle/>
        <a:p>
          <a:r>
            <a:rPr lang="en-US" sz="2400" dirty="0"/>
            <a:t>Building on existing, recognized capabilities</a:t>
          </a:r>
        </a:p>
      </dgm:t>
    </dgm:pt>
    <dgm:pt modelId="{D4767337-41F9-49C0-92C8-7F4A5C57F4DC}" type="parTrans" cxnId="{359D622F-86C9-489F-A18C-697115262C87}">
      <dgm:prSet/>
      <dgm:spPr/>
      <dgm:t>
        <a:bodyPr/>
        <a:lstStyle/>
        <a:p>
          <a:endParaRPr lang="en-US"/>
        </a:p>
      </dgm:t>
    </dgm:pt>
    <dgm:pt modelId="{8DF5E4DC-F705-4F6C-AACA-134FA3C2186D}" type="sibTrans" cxnId="{359D622F-86C9-489F-A18C-697115262C87}">
      <dgm:prSet/>
      <dgm:spPr/>
      <dgm:t>
        <a:bodyPr/>
        <a:lstStyle/>
        <a:p>
          <a:endParaRPr lang="en-US"/>
        </a:p>
      </dgm:t>
    </dgm:pt>
    <dgm:pt modelId="{3D7D3ECB-56C4-4FBC-B435-2AF577307036}">
      <dgm:prSet phldrT="[Text]"/>
      <dgm:spPr/>
      <dgm:t>
        <a:bodyPr/>
        <a:lstStyle/>
        <a:p>
          <a:r>
            <a:rPr lang="en-US" dirty="0"/>
            <a:t>Measurable Outcomes</a:t>
          </a:r>
        </a:p>
      </dgm:t>
    </dgm:pt>
    <dgm:pt modelId="{198FD979-E616-4345-B880-2E6FEA851503}" type="parTrans" cxnId="{A17B5D8D-2089-4495-8384-D71562ACDE48}">
      <dgm:prSet/>
      <dgm:spPr/>
      <dgm:t>
        <a:bodyPr/>
        <a:lstStyle/>
        <a:p>
          <a:endParaRPr lang="en-US"/>
        </a:p>
      </dgm:t>
    </dgm:pt>
    <dgm:pt modelId="{67C287BE-8333-4ADC-B5F7-8A3BBA2D2AEE}" type="sibTrans" cxnId="{A17B5D8D-2089-4495-8384-D71562ACDE48}">
      <dgm:prSet/>
      <dgm:spPr/>
      <dgm:t>
        <a:bodyPr/>
        <a:lstStyle/>
        <a:p>
          <a:endParaRPr lang="en-US"/>
        </a:p>
      </dgm:t>
    </dgm:pt>
    <dgm:pt modelId="{C9823FA1-4CF9-4196-9299-351B9B7E70AF}">
      <dgm:prSet phldrT="[Text]" custT="1"/>
      <dgm:spPr>
        <a:solidFill>
          <a:schemeClr val="accent2">
            <a:lumMod val="75000"/>
          </a:schemeClr>
        </a:solidFill>
      </dgm:spPr>
      <dgm:t>
        <a:bodyPr/>
        <a:lstStyle/>
        <a:p>
          <a:r>
            <a:rPr lang="en-US" sz="2400" dirty="0"/>
            <a:t>Sustained and sustainable impacts</a:t>
          </a:r>
        </a:p>
      </dgm:t>
    </dgm:pt>
    <dgm:pt modelId="{15E4F806-9173-4436-8C0D-A0EC2475592F}" type="parTrans" cxnId="{60C077AA-8DE7-4ECB-834D-E194AE16013F}">
      <dgm:prSet/>
      <dgm:spPr/>
      <dgm:t>
        <a:bodyPr/>
        <a:lstStyle/>
        <a:p>
          <a:endParaRPr lang="en-US"/>
        </a:p>
      </dgm:t>
    </dgm:pt>
    <dgm:pt modelId="{EF431F00-9DA5-45AA-BFB7-916D53D366C6}" type="sibTrans" cxnId="{60C077AA-8DE7-4ECB-834D-E194AE16013F}">
      <dgm:prSet/>
      <dgm:spPr/>
      <dgm:t>
        <a:bodyPr/>
        <a:lstStyle/>
        <a:p>
          <a:endParaRPr lang="en-US"/>
        </a:p>
      </dgm:t>
    </dgm:pt>
    <dgm:pt modelId="{CB60A6CE-3E3B-4A11-8A7B-EC11A108C1F4}">
      <dgm:prSet phldrT="[Text]" custT="1"/>
      <dgm:spPr>
        <a:solidFill>
          <a:schemeClr val="accent2">
            <a:lumMod val="75000"/>
          </a:schemeClr>
        </a:solidFill>
      </dgm:spPr>
      <dgm:t>
        <a:bodyPr/>
        <a:lstStyle/>
        <a:p>
          <a:r>
            <a:rPr lang="en-US" sz="2400" dirty="0"/>
            <a:t>Close collaborations among stakeholders</a:t>
          </a:r>
        </a:p>
      </dgm:t>
    </dgm:pt>
    <dgm:pt modelId="{42E62E7E-2C79-4CC8-A9F9-6F6E1058A56C}" type="parTrans" cxnId="{0CA432BA-029F-4AA4-9747-F6E400A63888}">
      <dgm:prSet/>
      <dgm:spPr/>
      <dgm:t>
        <a:bodyPr/>
        <a:lstStyle/>
        <a:p>
          <a:endParaRPr lang="en-US"/>
        </a:p>
      </dgm:t>
    </dgm:pt>
    <dgm:pt modelId="{7BFCF8CD-0A88-49AC-8FB9-7B30F6FA4BE4}" type="sibTrans" cxnId="{0CA432BA-029F-4AA4-9747-F6E400A63888}">
      <dgm:prSet/>
      <dgm:spPr/>
      <dgm:t>
        <a:bodyPr/>
        <a:lstStyle/>
        <a:p>
          <a:endParaRPr lang="en-US"/>
        </a:p>
      </dgm:t>
    </dgm:pt>
    <dgm:pt modelId="{8D1EB715-94A5-40FF-AF72-5A8182F41005}" type="pres">
      <dgm:prSet presAssocID="{7E1C46C0-6312-4EF2-8133-CD3A082A512F}" presName="linearFlow" presStyleCnt="0">
        <dgm:presLayoutVars>
          <dgm:dir/>
          <dgm:animLvl val="lvl"/>
          <dgm:resizeHandles/>
        </dgm:presLayoutVars>
      </dgm:prSet>
      <dgm:spPr/>
    </dgm:pt>
    <dgm:pt modelId="{394EAA52-A83F-4D2B-872D-F9319E87DD92}" type="pres">
      <dgm:prSet presAssocID="{A100B9B3-15A6-439B-8C8D-A1514C8BC7CC}" presName="compositeNode" presStyleCnt="0">
        <dgm:presLayoutVars>
          <dgm:bulletEnabled val="1"/>
        </dgm:presLayoutVars>
      </dgm:prSet>
      <dgm:spPr/>
    </dgm:pt>
    <dgm:pt modelId="{DFDFDF1D-9433-4092-9E32-473FF5E8696C}" type="pres">
      <dgm:prSet presAssocID="{A100B9B3-15A6-439B-8C8D-A1514C8BC7CC}" presName="imag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 up of a microscope"/>
        </a:ext>
      </dgm:extLst>
    </dgm:pt>
    <dgm:pt modelId="{DFE0C7FB-B4B1-48DA-9548-E07992AF9522}" type="pres">
      <dgm:prSet presAssocID="{A100B9B3-15A6-439B-8C8D-A1514C8BC7CC}" presName="childNode" presStyleLbl="node1" presStyleIdx="0" presStyleCnt="3">
        <dgm:presLayoutVars>
          <dgm:bulletEnabled val="1"/>
        </dgm:presLayoutVars>
      </dgm:prSet>
      <dgm:spPr/>
    </dgm:pt>
    <dgm:pt modelId="{98B00710-A891-45A7-AB29-2760C6C8AC0B}" type="pres">
      <dgm:prSet presAssocID="{A100B9B3-15A6-439B-8C8D-A1514C8BC7CC}" presName="parentNode" presStyleLbl="revTx" presStyleIdx="0" presStyleCnt="3">
        <dgm:presLayoutVars>
          <dgm:chMax val="0"/>
          <dgm:bulletEnabled val="1"/>
        </dgm:presLayoutVars>
      </dgm:prSet>
      <dgm:spPr/>
    </dgm:pt>
    <dgm:pt modelId="{15909072-6CFE-4D0F-8D5F-9011B7415FED}" type="pres">
      <dgm:prSet presAssocID="{D8773869-DB62-42C4-8DCC-B45CB44E0008}" presName="sibTrans" presStyleCnt="0"/>
      <dgm:spPr/>
    </dgm:pt>
    <dgm:pt modelId="{6961195F-B18B-4089-97B4-AD7848FC61AA}" type="pres">
      <dgm:prSet presAssocID="{95DD1439-F073-40C4-9C9D-D9E7EC2882B2}" presName="compositeNode" presStyleCnt="0">
        <dgm:presLayoutVars>
          <dgm:bulletEnabled val="1"/>
        </dgm:presLayoutVars>
      </dgm:prSet>
      <dgm:spPr/>
    </dgm:pt>
    <dgm:pt modelId="{E7BE0BDC-59DC-464C-A214-9592421FF319}" type="pres">
      <dgm:prSet presAssocID="{95DD1439-F073-40C4-9C9D-D9E7EC2882B2}" presName="imag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hite arrows painted on the asphalt"/>
        </a:ext>
      </dgm:extLst>
    </dgm:pt>
    <dgm:pt modelId="{793D5045-9F23-40C2-9557-79016CA488A5}" type="pres">
      <dgm:prSet presAssocID="{95DD1439-F073-40C4-9C9D-D9E7EC2882B2}" presName="childNode" presStyleLbl="node1" presStyleIdx="1" presStyleCnt="3">
        <dgm:presLayoutVars>
          <dgm:bulletEnabled val="1"/>
        </dgm:presLayoutVars>
      </dgm:prSet>
      <dgm:spPr/>
    </dgm:pt>
    <dgm:pt modelId="{2C84B8CA-5D0D-4439-BA7A-AFF3AE9B16C6}" type="pres">
      <dgm:prSet presAssocID="{95DD1439-F073-40C4-9C9D-D9E7EC2882B2}" presName="parentNode" presStyleLbl="revTx" presStyleIdx="1" presStyleCnt="3">
        <dgm:presLayoutVars>
          <dgm:chMax val="0"/>
          <dgm:bulletEnabled val="1"/>
        </dgm:presLayoutVars>
      </dgm:prSet>
      <dgm:spPr/>
    </dgm:pt>
    <dgm:pt modelId="{811E3151-95F6-4DD1-BE59-6C77061139F3}" type="pres">
      <dgm:prSet presAssocID="{CB2C05A1-3D4D-4536-89FB-EFD8A869992C}" presName="sibTrans" presStyleCnt="0"/>
      <dgm:spPr/>
    </dgm:pt>
    <dgm:pt modelId="{CE04398A-C8BD-4201-A59C-0510BF399BC8}" type="pres">
      <dgm:prSet presAssocID="{3D7D3ECB-56C4-4FBC-B435-2AF577307036}" presName="compositeNode" presStyleCnt="0">
        <dgm:presLayoutVars>
          <dgm:bulletEnabled val="1"/>
        </dgm:presLayoutVars>
      </dgm:prSet>
      <dgm:spPr/>
    </dgm:pt>
    <dgm:pt modelId="{CCC2E2C2-2F90-4315-9FC7-1069E0CF19F4}" type="pres">
      <dgm:prSet presAssocID="{3D7D3ECB-56C4-4FBC-B435-2AF577307036}" presName="imag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aph"/>
        </a:ext>
      </dgm:extLst>
    </dgm:pt>
    <dgm:pt modelId="{A8D6B45C-1DD6-4FCE-BD65-69AFA8291EC2}" type="pres">
      <dgm:prSet presAssocID="{3D7D3ECB-56C4-4FBC-B435-2AF577307036}" presName="childNode" presStyleLbl="node1" presStyleIdx="2" presStyleCnt="3">
        <dgm:presLayoutVars>
          <dgm:bulletEnabled val="1"/>
        </dgm:presLayoutVars>
      </dgm:prSet>
      <dgm:spPr/>
    </dgm:pt>
    <dgm:pt modelId="{B32D178F-10A0-420D-9CC4-CC146B2C8039}" type="pres">
      <dgm:prSet presAssocID="{3D7D3ECB-56C4-4FBC-B435-2AF577307036}" presName="parentNode" presStyleLbl="revTx" presStyleIdx="2" presStyleCnt="3">
        <dgm:presLayoutVars>
          <dgm:chMax val="0"/>
          <dgm:bulletEnabled val="1"/>
        </dgm:presLayoutVars>
      </dgm:prSet>
      <dgm:spPr/>
    </dgm:pt>
  </dgm:ptLst>
  <dgm:cxnLst>
    <dgm:cxn modelId="{5F265203-2718-4098-8592-8F59CBE2DEA0}" type="presOf" srcId="{E5A65F19-075F-49B0-BAC9-0360DD8B6BFA}" destId="{793D5045-9F23-40C2-9557-79016CA488A5}" srcOrd="0" destOrd="0" presId="urn:microsoft.com/office/officeart/2005/8/layout/hList2"/>
    <dgm:cxn modelId="{DAF7D90B-5EAA-4DE4-A4EE-3B356D7D5856}" type="presOf" srcId="{90B4F5B7-C4FA-4EB8-99CC-4526FD0019F4}" destId="{DFE0C7FB-B4B1-48DA-9548-E07992AF9522}" srcOrd="0" destOrd="1" presId="urn:microsoft.com/office/officeart/2005/8/layout/hList2"/>
    <dgm:cxn modelId="{2DDCF014-F7C5-4D4A-9498-629CB8E243EC}" type="presOf" srcId="{3D7D3ECB-56C4-4FBC-B435-2AF577307036}" destId="{B32D178F-10A0-420D-9CC4-CC146B2C8039}" srcOrd="0" destOrd="0" presId="urn:microsoft.com/office/officeart/2005/8/layout/hList2"/>
    <dgm:cxn modelId="{A54CEE2E-5FF0-47C4-B640-E2621113A50C}" type="presOf" srcId="{88F10732-62E3-4CF5-85C5-08F78FF7AEB7}" destId="{DFE0C7FB-B4B1-48DA-9548-E07992AF9522}" srcOrd="0" destOrd="0" presId="urn:microsoft.com/office/officeart/2005/8/layout/hList2"/>
    <dgm:cxn modelId="{359D622F-86C9-489F-A18C-697115262C87}" srcId="{95DD1439-F073-40C4-9C9D-D9E7EC2882B2}" destId="{98C67807-9C4E-4131-9B54-38CEADF66542}" srcOrd="1" destOrd="0" parTransId="{D4767337-41F9-49C0-92C8-7F4A5C57F4DC}" sibTransId="{8DF5E4DC-F705-4F6C-AACA-134FA3C2186D}"/>
    <dgm:cxn modelId="{6F34DE3D-543E-4D4E-90C9-758B93A4DE8A}" srcId="{A100B9B3-15A6-439B-8C8D-A1514C8BC7CC}" destId="{90B4F5B7-C4FA-4EB8-99CC-4526FD0019F4}" srcOrd="1" destOrd="0" parTransId="{5D1C3A6A-3186-4CD7-B051-9BCE2F7FA3EB}" sibTransId="{092C23A3-F7FF-4C96-9D3C-FC88AC6B7529}"/>
    <dgm:cxn modelId="{F64BDF5F-0D4C-4A43-B3E8-BBF59B129502}" type="presOf" srcId="{CB60A6CE-3E3B-4A11-8A7B-EC11A108C1F4}" destId="{793D5045-9F23-40C2-9557-79016CA488A5}" srcOrd="0" destOrd="2" presId="urn:microsoft.com/office/officeart/2005/8/layout/hList2"/>
    <dgm:cxn modelId="{609A0A53-C6F9-4A6E-857D-10B25A67BC79}" srcId="{A100B9B3-15A6-439B-8C8D-A1514C8BC7CC}" destId="{88F10732-62E3-4CF5-85C5-08F78FF7AEB7}" srcOrd="0" destOrd="0" parTransId="{FCFF5D30-5C89-4C09-BE3D-DEBFBBE3CAE7}" sibTransId="{A4165F51-EC3A-45F4-94B5-D1C4BF02C05C}"/>
    <dgm:cxn modelId="{A17B5D8D-2089-4495-8384-D71562ACDE48}" srcId="{7E1C46C0-6312-4EF2-8133-CD3A082A512F}" destId="{3D7D3ECB-56C4-4FBC-B435-2AF577307036}" srcOrd="2" destOrd="0" parTransId="{198FD979-E616-4345-B880-2E6FEA851503}" sibTransId="{67C287BE-8333-4ADC-B5F7-8A3BBA2D2AEE}"/>
    <dgm:cxn modelId="{EE89019E-511B-4720-841F-88FD33C78698}" type="presOf" srcId="{7E1C46C0-6312-4EF2-8133-CD3A082A512F}" destId="{8D1EB715-94A5-40FF-AF72-5A8182F41005}" srcOrd="0" destOrd="0" presId="urn:microsoft.com/office/officeart/2005/8/layout/hList2"/>
    <dgm:cxn modelId="{972E539E-D024-40E1-BDCF-88CD8D1C68EA}" srcId="{7E1C46C0-6312-4EF2-8133-CD3A082A512F}" destId="{A100B9B3-15A6-439B-8C8D-A1514C8BC7CC}" srcOrd="0" destOrd="0" parTransId="{D915E71D-59E2-483A-8310-04EC7C950439}" sibTransId="{D8773869-DB62-42C4-8DCC-B45CB44E0008}"/>
    <dgm:cxn modelId="{60C077AA-8DE7-4ECB-834D-E194AE16013F}" srcId="{3D7D3ECB-56C4-4FBC-B435-2AF577307036}" destId="{C9823FA1-4CF9-4196-9299-351B9B7E70AF}" srcOrd="0" destOrd="0" parTransId="{15E4F806-9173-4436-8C0D-A0EC2475592F}" sibTransId="{EF431F00-9DA5-45AA-BFB7-916D53D366C6}"/>
    <dgm:cxn modelId="{FF57E5B4-8756-47F3-987F-719A04EA5857}" type="presOf" srcId="{C9823FA1-4CF9-4196-9299-351B9B7E70AF}" destId="{A8D6B45C-1DD6-4FCE-BD65-69AFA8291EC2}" srcOrd="0" destOrd="0" presId="urn:microsoft.com/office/officeart/2005/8/layout/hList2"/>
    <dgm:cxn modelId="{4CA5FAB7-5880-48C0-9E24-DE291C53EBA5}" type="presOf" srcId="{98C67807-9C4E-4131-9B54-38CEADF66542}" destId="{793D5045-9F23-40C2-9557-79016CA488A5}" srcOrd="0" destOrd="1" presId="urn:microsoft.com/office/officeart/2005/8/layout/hList2"/>
    <dgm:cxn modelId="{0CA432BA-029F-4AA4-9747-F6E400A63888}" srcId="{95DD1439-F073-40C4-9C9D-D9E7EC2882B2}" destId="{CB60A6CE-3E3B-4A11-8A7B-EC11A108C1F4}" srcOrd="2" destOrd="0" parTransId="{42E62E7E-2C79-4CC8-A9F9-6F6E1058A56C}" sibTransId="{7BFCF8CD-0A88-49AC-8FB9-7B30F6FA4BE4}"/>
    <dgm:cxn modelId="{2C5B97DB-D803-4342-8355-767DE6F24CF4}" srcId="{7E1C46C0-6312-4EF2-8133-CD3A082A512F}" destId="{95DD1439-F073-40C4-9C9D-D9E7EC2882B2}" srcOrd="1" destOrd="0" parTransId="{B1C8CE96-FCCB-4028-A67A-1272D4FCAADF}" sibTransId="{CB2C05A1-3D4D-4536-89FB-EFD8A869992C}"/>
    <dgm:cxn modelId="{28E5B8E0-0089-47F6-A490-2A1B493ADC3A}" type="presOf" srcId="{95DD1439-F073-40C4-9C9D-D9E7EC2882B2}" destId="{2C84B8CA-5D0D-4439-BA7A-AFF3AE9B16C6}" srcOrd="0" destOrd="0" presId="urn:microsoft.com/office/officeart/2005/8/layout/hList2"/>
    <dgm:cxn modelId="{BF1140EF-FA48-42EF-A341-6B09A1A08B4B}" type="presOf" srcId="{A100B9B3-15A6-439B-8C8D-A1514C8BC7CC}" destId="{98B00710-A891-45A7-AB29-2760C6C8AC0B}" srcOrd="0" destOrd="0" presId="urn:microsoft.com/office/officeart/2005/8/layout/hList2"/>
    <dgm:cxn modelId="{FE6236F2-6CC1-4F40-A763-0BFA59BBECB0}" srcId="{95DD1439-F073-40C4-9C9D-D9E7EC2882B2}" destId="{E5A65F19-075F-49B0-BAC9-0360DD8B6BFA}" srcOrd="0" destOrd="0" parTransId="{C7E18C12-A8E0-4B0A-8E4F-42AF190B22A0}" sibTransId="{945AB40D-9D97-408E-B5A7-53BB0543ACB7}"/>
    <dgm:cxn modelId="{13E39563-4842-445A-84F4-0967D7FEBAAC}" type="presParOf" srcId="{8D1EB715-94A5-40FF-AF72-5A8182F41005}" destId="{394EAA52-A83F-4D2B-872D-F9319E87DD92}" srcOrd="0" destOrd="0" presId="urn:microsoft.com/office/officeart/2005/8/layout/hList2"/>
    <dgm:cxn modelId="{1127F5AF-EF08-4219-B218-646C13FB7C1F}" type="presParOf" srcId="{394EAA52-A83F-4D2B-872D-F9319E87DD92}" destId="{DFDFDF1D-9433-4092-9E32-473FF5E8696C}" srcOrd="0" destOrd="0" presId="urn:microsoft.com/office/officeart/2005/8/layout/hList2"/>
    <dgm:cxn modelId="{A96CE8D4-BFBD-491E-84B6-0A2BDFE79A85}" type="presParOf" srcId="{394EAA52-A83F-4D2B-872D-F9319E87DD92}" destId="{DFE0C7FB-B4B1-48DA-9548-E07992AF9522}" srcOrd="1" destOrd="0" presId="urn:microsoft.com/office/officeart/2005/8/layout/hList2"/>
    <dgm:cxn modelId="{13792FF8-D695-4A8A-9B6F-8476F680CB11}" type="presParOf" srcId="{394EAA52-A83F-4D2B-872D-F9319E87DD92}" destId="{98B00710-A891-45A7-AB29-2760C6C8AC0B}" srcOrd="2" destOrd="0" presId="urn:microsoft.com/office/officeart/2005/8/layout/hList2"/>
    <dgm:cxn modelId="{FD059823-BC86-4C40-B96B-EE428F15892A}" type="presParOf" srcId="{8D1EB715-94A5-40FF-AF72-5A8182F41005}" destId="{15909072-6CFE-4D0F-8D5F-9011B7415FED}" srcOrd="1" destOrd="0" presId="urn:microsoft.com/office/officeart/2005/8/layout/hList2"/>
    <dgm:cxn modelId="{86D28679-0A1D-4BB6-AA1F-4CC67331946F}" type="presParOf" srcId="{8D1EB715-94A5-40FF-AF72-5A8182F41005}" destId="{6961195F-B18B-4089-97B4-AD7848FC61AA}" srcOrd="2" destOrd="0" presId="urn:microsoft.com/office/officeart/2005/8/layout/hList2"/>
    <dgm:cxn modelId="{EC1E3AE9-64EC-4E85-A202-6D4D1D11068D}" type="presParOf" srcId="{6961195F-B18B-4089-97B4-AD7848FC61AA}" destId="{E7BE0BDC-59DC-464C-A214-9592421FF319}" srcOrd="0" destOrd="0" presId="urn:microsoft.com/office/officeart/2005/8/layout/hList2"/>
    <dgm:cxn modelId="{DFAC282E-899D-4E4A-9289-BD11115F8811}" type="presParOf" srcId="{6961195F-B18B-4089-97B4-AD7848FC61AA}" destId="{793D5045-9F23-40C2-9557-79016CA488A5}" srcOrd="1" destOrd="0" presId="urn:microsoft.com/office/officeart/2005/8/layout/hList2"/>
    <dgm:cxn modelId="{F1EDADB6-476D-41F9-B4C2-42BFB2540F50}" type="presParOf" srcId="{6961195F-B18B-4089-97B4-AD7848FC61AA}" destId="{2C84B8CA-5D0D-4439-BA7A-AFF3AE9B16C6}" srcOrd="2" destOrd="0" presId="urn:microsoft.com/office/officeart/2005/8/layout/hList2"/>
    <dgm:cxn modelId="{7953F1CB-BC76-405A-ABEF-8EDA577574F5}" type="presParOf" srcId="{8D1EB715-94A5-40FF-AF72-5A8182F41005}" destId="{811E3151-95F6-4DD1-BE59-6C77061139F3}" srcOrd="3" destOrd="0" presId="urn:microsoft.com/office/officeart/2005/8/layout/hList2"/>
    <dgm:cxn modelId="{80F04C58-83F9-4F94-8CE2-58DFAC644783}" type="presParOf" srcId="{8D1EB715-94A5-40FF-AF72-5A8182F41005}" destId="{CE04398A-C8BD-4201-A59C-0510BF399BC8}" srcOrd="4" destOrd="0" presId="urn:microsoft.com/office/officeart/2005/8/layout/hList2"/>
    <dgm:cxn modelId="{AC65C596-A386-430D-8471-3548087B07CC}" type="presParOf" srcId="{CE04398A-C8BD-4201-A59C-0510BF399BC8}" destId="{CCC2E2C2-2F90-4315-9FC7-1069E0CF19F4}" srcOrd="0" destOrd="0" presId="urn:microsoft.com/office/officeart/2005/8/layout/hList2"/>
    <dgm:cxn modelId="{8F0A8378-10EF-4473-B93B-8C3B10828614}" type="presParOf" srcId="{CE04398A-C8BD-4201-A59C-0510BF399BC8}" destId="{A8D6B45C-1DD6-4FCE-BD65-69AFA8291EC2}" srcOrd="1" destOrd="0" presId="urn:microsoft.com/office/officeart/2005/8/layout/hList2"/>
    <dgm:cxn modelId="{57A3B451-5712-4327-9580-D7619DDFF59B}" type="presParOf" srcId="{CE04398A-C8BD-4201-A59C-0510BF399BC8}" destId="{B32D178F-10A0-420D-9CC4-CC146B2C803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710-A891-45A7-AB29-2760C6C8AC0B}">
      <dsp:nvSpPr>
        <dsp:cNvPr id="0" name=""/>
        <dsp:cNvSpPr/>
      </dsp:nvSpPr>
      <dsp:spPr>
        <a:xfrm rot="16200000">
          <a:off x="-1762074"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Project Motivation and Impact</a:t>
          </a:r>
        </a:p>
      </dsp:txBody>
      <dsp:txXfrm>
        <a:off x="-1762074" y="2758292"/>
        <a:ext cx="4174140" cy="516009"/>
      </dsp:txXfrm>
    </dsp:sp>
    <dsp:sp modelId="{DFE0C7FB-B4B1-48DA-9548-E07992AF9522}">
      <dsp:nvSpPr>
        <dsp:cNvPr id="0" name=""/>
        <dsp:cNvSpPr/>
      </dsp:nvSpPr>
      <dsp:spPr>
        <a:xfrm>
          <a:off x="583000"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Science-driven</a:t>
          </a:r>
        </a:p>
        <a:p>
          <a:pPr marL="228600" lvl="1" indent="-228600" algn="l" defTabSz="1066800">
            <a:lnSpc>
              <a:spcPct val="90000"/>
            </a:lnSpc>
            <a:spcBef>
              <a:spcPct val="0"/>
            </a:spcBef>
            <a:spcAft>
              <a:spcPct val="15000"/>
            </a:spcAft>
            <a:buChar char="•"/>
          </a:pPr>
          <a:r>
            <a:rPr lang="en-US" sz="2400" kern="1200" dirty="0"/>
            <a:t>Innovation</a:t>
          </a:r>
        </a:p>
      </dsp:txBody>
      <dsp:txXfrm>
        <a:off x="583000" y="929227"/>
        <a:ext cx="2570276" cy="4174140"/>
      </dsp:txXfrm>
    </dsp:sp>
    <dsp:sp modelId="{DFDFDF1D-9433-4092-9E32-473FF5E8696C}">
      <dsp:nvSpPr>
        <dsp:cNvPr id="0" name=""/>
        <dsp:cNvSpPr/>
      </dsp:nvSpPr>
      <dsp:spPr>
        <a:xfrm>
          <a:off x="66990" y="248094"/>
          <a:ext cx="1032019" cy="1032019"/>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4B8CA-5D0D-4439-BA7A-AFF3AE9B16C6}">
      <dsp:nvSpPr>
        <dsp:cNvPr id="0" name=""/>
        <dsp:cNvSpPr/>
      </dsp:nvSpPr>
      <dsp:spPr>
        <a:xfrm rot="16200000">
          <a:off x="1995128"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Cyberinfrastructure Plans</a:t>
          </a:r>
        </a:p>
      </dsp:txBody>
      <dsp:txXfrm>
        <a:off x="1995128" y="2758292"/>
        <a:ext cx="4174140" cy="516009"/>
      </dsp:txXfrm>
    </dsp:sp>
    <dsp:sp modelId="{793D5045-9F23-40C2-9557-79016CA488A5}">
      <dsp:nvSpPr>
        <dsp:cNvPr id="0" name=""/>
        <dsp:cNvSpPr/>
      </dsp:nvSpPr>
      <dsp:spPr>
        <a:xfrm>
          <a:off x="4340204"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Project plans, and system and process architecture</a:t>
          </a:r>
        </a:p>
        <a:p>
          <a:pPr marL="228600" lvl="1" indent="-228600" algn="l" defTabSz="1066800">
            <a:lnSpc>
              <a:spcPct val="90000"/>
            </a:lnSpc>
            <a:spcBef>
              <a:spcPct val="0"/>
            </a:spcBef>
            <a:spcAft>
              <a:spcPct val="15000"/>
            </a:spcAft>
            <a:buChar char="•"/>
          </a:pPr>
          <a:r>
            <a:rPr lang="en-US" sz="2400" kern="1200" dirty="0"/>
            <a:t>Building on existing, recognized capabilities</a:t>
          </a:r>
        </a:p>
        <a:p>
          <a:pPr marL="228600" lvl="1" indent="-228600" algn="l" defTabSz="1066800">
            <a:lnSpc>
              <a:spcPct val="90000"/>
            </a:lnSpc>
            <a:spcBef>
              <a:spcPct val="0"/>
            </a:spcBef>
            <a:spcAft>
              <a:spcPct val="15000"/>
            </a:spcAft>
            <a:buChar char="•"/>
          </a:pPr>
          <a:r>
            <a:rPr lang="en-US" sz="2400" kern="1200" dirty="0"/>
            <a:t>Close collaborations among stakeholders</a:t>
          </a:r>
        </a:p>
      </dsp:txBody>
      <dsp:txXfrm>
        <a:off x="4340204" y="929227"/>
        <a:ext cx="2570276" cy="4174140"/>
      </dsp:txXfrm>
    </dsp:sp>
    <dsp:sp modelId="{E7BE0BDC-59DC-464C-A214-9592421FF319}">
      <dsp:nvSpPr>
        <dsp:cNvPr id="0" name=""/>
        <dsp:cNvSpPr/>
      </dsp:nvSpPr>
      <dsp:spPr>
        <a:xfrm>
          <a:off x="3824194" y="248094"/>
          <a:ext cx="1032019" cy="1032019"/>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178F-10A0-420D-9CC4-CC146B2C8039}">
      <dsp:nvSpPr>
        <dsp:cNvPr id="0" name=""/>
        <dsp:cNvSpPr/>
      </dsp:nvSpPr>
      <dsp:spPr>
        <a:xfrm rot="16200000">
          <a:off x="5752332"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Measurable Outcomes</a:t>
          </a:r>
        </a:p>
      </dsp:txBody>
      <dsp:txXfrm>
        <a:off x="5752332" y="2758292"/>
        <a:ext cx="4174140" cy="516009"/>
      </dsp:txXfrm>
    </dsp:sp>
    <dsp:sp modelId="{A8D6B45C-1DD6-4FCE-BD65-69AFA8291EC2}">
      <dsp:nvSpPr>
        <dsp:cNvPr id="0" name=""/>
        <dsp:cNvSpPr/>
      </dsp:nvSpPr>
      <dsp:spPr>
        <a:xfrm>
          <a:off x="8097407"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Sustained and sustainable impacts</a:t>
          </a:r>
        </a:p>
      </dsp:txBody>
      <dsp:txXfrm>
        <a:off x="8097407" y="929227"/>
        <a:ext cx="2570276" cy="4174140"/>
      </dsp:txXfrm>
    </dsp:sp>
    <dsp:sp modelId="{CCC2E2C2-2F90-4315-9FC7-1069E0CF19F4}">
      <dsp:nvSpPr>
        <dsp:cNvPr id="0" name=""/>
        <dsp:cNvSpPr/>
      </dsp:nvSpPr>
      <dsp:spPr>
        <a:xfrm>
          <a:off x="7581397" y="248094"/>
          <a:ext cx="1032019" cy="1032019"/>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E2E3E-BA09-4FEE-B829-77DF6C2B17BE}"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EAFE9-A011-4905-BEEB-819B53C2C504}" type="slidenum">
              <a:rPr lang="en-US" smtClean="0"/>
              <a:t>‹#›</a:t>
            </a:fld>
            <a:endParaRPr lang="en-US"/>
          </a:p>
        </p:txBody>
      </p:sp>
    </p:spTree>
    <p:extLst>
      <p:ext uri="{BB962C8B-B14F-4D97-AF65-F5344CB8AC3E}">
        <p14:creationId xmlns:p14="http://schemas.microsoft.com/office/powerpoint/2010/main" val="26080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a:t>
            </a:fld>
            <a:endParaRPr lang="en-US"/>
          </a:p>
        </p:txBody>
      </p:sp>
    </p:spTree>
    <p:extLst>
      <p:ext uri="{BB962C8B-B14F-4D97-AF65-F5344CB8AC3E}">
        <p14:creationId xmlns:p14="http://schemas.microsoft.com/office/powerpoint/2010/main" val="8374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21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80683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a:p>
        </p:txBody>
      </p:sp>
      <p:sp>
        <p:nvSpPr>
          <p:cNvPr id="4" name="Slide Number Placeholder 3"/>
          <p:cNvSpPr>
            <a:spLocks noGrp="1"/>
          </p:cNvSpPr>
          <p:nvPr>
            <p:ph type="sldNum" sz="quarter" idx="5"/>
          </p:nvPr>
        </p:nvSpPr>
        <p:spPr/>
        <p:txBody>
          <a:bodyPr/>
          <a:lstStyle/>
          <a:p>
            <a:fld id="{81EEAFE9-A011-4905-BEEB-819B53C2C504}" type="slidenum">
              <a:rPr lang="en-US" smtClean="0"/>
              <a:t>22</a:t>
            </a:fld>
            <a:endParaRPr lang="en-US"/>
          </a:p>
        </p:txBody>
      </p:sp>
    </p:spTree>
    <p:extLst>
      <p:ext uri="{BB962C8B-B14F-4D97-AF65-F5344CB8AC3E}">
        <p14:creationId xmlns:p14="http://schemas.microsoft.com/office/powerpoint/2010/main" val="340114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4" name="Slide Number Placeholder 3"/>
          <p:cNvSpPr>
            <a:spLocks noGrp="1"/>
          </p:cNvSpPr>
          <p:nvPr>
            <p:ph type="sldNum" sz="quarter" idx="5"/>
          </p:nvPr>
        </p:nvSpPr>
        <p:spPr/>
        <p:txBody>
          <a:bodyPr/>
          <a:lstStyle/>
          <a:p>
            <a:fld id="{81EEAFE9-A011-4905-BEEB-819B53C2C504}" type="slidenum">
              <a:rPr lang="en-US" smtClean="0"/>
              <a:t>23</a:t>
            </a:fld>
            <a:endParaRPr lang="en-US"/>
          </a:p>
        </p:txBody>
      </p:sp>
    </p:spTree>
    <p:extLst>
      <p:ext uri="{BB962C8B-B14F-4D97-AF65-F5344CB8AC3E}">
        <p14:creationId xmlns:p14="http://schemas.microsoft.com/office/powerpoint/2010/main" val="217079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24</a:t>
            </a:fld>
            <a:endParaRPr lang="en-US"/>
          </a:p>
        </p:txBody>
      </p:sp>
    </p:spTree>
    <p:extLst>
      <p:ext uri="{BB962C8B-B14F-4D97-AF65-F5344CB8AC3E}">
        <p14:creationId xmlns:p14="http://schemas.microsoft.com/office/powerpoint/2010/main" val="384913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25</a:t>
            </a:fld>
            <a:endParaRPr lang="en-US"/>
          </a:p>
        </p:txBody>
      </p:sp>
    </p:spTree>
    <p:extLst>
      <p:ext uri="{BB962C8B-B14F-4D97-AF65-F5344CB8AC3E}">
        <p14:creationId xmlns:p14="http://schemas.microsoft.com/office/powerpoint/2010/main" val="278068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26</a:t>
            </a:fld>
            <a:endParaRPr lang="en-US"/>
          </a:p>
        </p:txBody>
      </p:sp>
    </p:spTree>
    <p:extLst>
      <p:ext uri="{BB962C8B-B14F-4D97-AF65-F5344CB8AC3E}">
        <p14:creationId xmlns:p14="http://schemas.microsoft.com/office/powerpoint/2010/main" val="243897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28</a:t>
            </a:fld>
            <a:endParaRPr lang="en-US"/>
          </a:p>
        </p:txBody>
      </p:sp>
    </p:spTree>
    <p:extLst>
      <p:ext uri="{BB962C8B-B14F-4D97-AF65-F5344CB8AC3E}">
        <p14:creationId xmlns:p14="http://schemas.microsoft.com/office/powerpoint/2010/main" val="323394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here is to emphasize the wide array of science that OAC supports, and some of the common challenges we face… then make the point that security permeates through all of these challenges in one way or another.</a:t>
            </a:r>
          </a:p>
        </p:txBody>
      </p:sp>
      <p:sp>
        <p:nvSpPr>
          <p:cNvPr id="4" name="Slide Number Placeholder 3"/>
          <p:cNvSpPr>
            <a:spLocks noGrp="1"/>
          </p:cNvSpPr>
          <p:nvPr>
            <p:ph type="sldNum" sz="quarter" idx="5"/>
          </p:nvPr>
        </p:nvSpPr>
        <p:spPr/>
        <p:txBody>
          <a:bodyPr/>
          <a:lstStyle/>
          <a:p>
            <a:fld id="{AE651379-91FA-4683-8605-4DED11A069B7}" type="slidenum">
              <a:rPr lang="en-US" smtClean="0"/>
              <a:t>5</a:t>
            </a:fld>
            <a:endParaRPr lang="en-US"/>
          </a:p>
        </p:txBody>
      </p:sp>
    </p:spTree>
    <p:extLst>
      <p:ext uri="{BB962C8B-B14F-4D97-AF65-F5344CB8AC3E}">
        <p14:creationId xmlns:p14="http://schemas.microsoft.com/office/powerpoint/2010/main" val="301995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6</a:t>
            </a:fld>
            <a:endParaRPr lang="en-US"/>
          </a:p>
        </p:txBody>
      </p:sp>
    </p:spTree>
    <p:extLst>
      <p:ext uri="{BB962C8B-B14F-4D97-AF65-F5344CB8AC3E}">
        <p14:creationId xmlns:p14="http://schemas.microsoft.com/office/powerpoint/2010/main" val="132330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7</a:t>
            </a:fld>
            <a:endParaRPr lang="en-US"/>
          </a:p>
        </p:txBody>
      </p:sp>
    </p:spTree>
    <p:extLst>
      <p:ext uri="{BB962C8B-B14F-4D97-AF65-F5344CB8AC3E}">
        <p14:creationId xmlns:p14="http://schemas.microsoft.com/office/powerpoint/2010/main" val="135757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8</a:t>
            </a:fld>
            <a:endParaRPr lang="en-US"/>
          </a:p>
        </p:txBody>
      </p:sp>
    </p:spTree>
    <p:extLst>
      <p:ext uri="{BB962C8B-B14F-4D97-AF65-F5344CB8AC3E}">
        <p14:creationId xmlns:p14="http://schemas.microsoft.com/office/powerpoint/2010/main" val="231144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12</a:t>
            </a:fld>
            <a:endParaRPr lang="en-US"/>
          </a:p>
        </p:txBody>
      </p:sp>
    </p:spTree>
    <p:extLst>
      <p:ext uri="{BB962C8B-B14F-4D97-AF65-F5344CB8AC3E}">
        <p14:creationId xmlns:p14="http://schemas.microsoft.com/office/powerpoint/2010/main" val="163785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14</a:t>
            </a:fld>
            <a:endParaRPr lang="en-US"/>
          </a:p>
        </p:txBody>
      </p:sp>
    </p:spTree>
    <p:extLst>
      <p:ext uri="{BB962C8B-B14F-4D97-AF65-F5344CB8AC3E}">
        <p14:creationId xmlns:p14="http://schemas.microsoft.com/office/powerpoint/2010/main" val="419650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17</a:t>
            </a:fld>
            <a:endParaRPr lang="en-US"/>
          </a:p>
        </p:txBody>
      </p:sp>
    </p:spTree>
    <p:extLst>
      <p:ext uri="{BB962C8B-B14F-4D97-AF65-F5344CB8AC3E}">
        <p14:creationId xmlns:p14="http://schemas.microsoft.com/office/powerpoint/2010/main" val="268914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19</a:t>
            </a:fld>
            <a:endParaRPr lang="en-US"/>
          </a:p>
        </p:txBody>
      </p:sp>
    </p:spTree>
    <p:extLst>
      <p:ext uri="{BB962C8B-B14F-4D97-AF65-F5344CB8AC3E}">
        <p14:creationId xmlns:p14="http://schemas.microsoft.com/office/powerpoint/2010/main" val="370184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3B86736A-23D8-6E40-B712-86E6149CF47C}" type="datetime3">
              <a:rPr lang="en-US" smtClean="0"/>
              <a:t>10 January 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
        <p:nvSpPr>
          <p:cNvPr id="7" name="hcSlideMaster.Title SlideHeader">
            <a:extLst>
              <a:ext uri="{FF2B5EF4-FFF2-40B4-BE49-F238E27FC236}">
                <a16:creationId xmlns:a16="http://schemas.microsoft.com/office/drawing/2014/main" id="{CB8A7924-9111-E46C-686D-938C79A9C512}"/>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169E343C-613B-5EC3-562B-F9FE5A8EFC17}"/>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708D1E3D-24D2-864E-BF2F-CA77190A6892}"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hcSlideMaster.Picture with CaptionHeader">
            <a:extLst>
              <a:ext uri="{FF2B5EF4-FFF2-40B4-BE49-F238E27FC236}">
                <a16:creationId xmlns:a16="http://schemas.microsoft.com/office/drawing/2014/main" id="{2923A487-D960-8AD9-3773-50A0FAAAC77A}"/>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84D0F3B-D4FB-5744-9C54-202B99BA16AA}"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hcSlideMaster.Panoramic Picture with CaptionHeader">
            <a:extLst>
              <a:ext uri="{FF2B5EF4-FFF2-40B4-BE49-F238E27FC236}">
                <a16:creationId xmlns:a16="http://schemas.microsoft.com/office/drawing/2014/main" id="{79C9E68A-FB38-2D64-FB63-70F935A531B5}"/>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38AEAED-7137-514B-9E7D-325D8B20B068}"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3" name="hcSlideMaster.Title and CaptionHeader">
            <a:extLst>
              <a:ext uri="{FF2B5EF4-FFF2-40B4-BE49-F238E27FC236}">
                <a16:creationId xmlns:a16="http://schemas.microsoft.com/office/drawing/2014/main" id="{2FCED907-F2E9-09A5-5EDE-EBC4FC7BB0A4}"/>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EB229F30-68BD-A44D-A4E8-4F942FA1ADB7}"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hcSlideMaster.Quote with CaptionHeader">
            <a:extLst>
              <a:ext uri="{FF2B5EF4-FFF2-40B4-BE49-F238E27FC236}">
                <a16:creationId xmlns:a16="http://schemas.microsoft.com/office/drawing/2014/main" id="{5231A4AE-B8B2-DE60-4ACA-F69B2E7076A9}"/>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E16C4AD9-B896-6045-931D-E35F20D16892}"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3" name="hcSlideMaster.Name CardHeader">
            <a:extLst>
              <a:ext uri="{FF2B5EF4-FFF2-40B4-BE49-F238E27FC236}">
                <a16:creationId xmlns:a16="http://schemas.microsoft.com/office/drawing/2014/main" id="{4D6671AE-FEEC-CF9B-1127-80BAFE9BB485}"/>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BDD2FB4B-1A4F-594D-B0D8-93D7030F2979}" type="datetime3">
              <a:rPr lang="en-US" smtClean="0"/>
              <a:t>10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2" name="hcSlideMaster.3 ColumnHeader">
            <a:extLst>
              <a:ext uri="{FF2B5EF4-FFF2-40B4-BE49-F238E27FC236}">
                <a16:creationId xmlns:a16="http://schemas.microsoft.com/office/drawing/2014/main" id="{C74051EC-D56C-6BD7-86A2-815EB77D9301}"/>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963D6975-E0C9-164C-BBA9-895F65F2C244}" type="datetime3">
              <a:rPr lang="en-US" smtClean="0"/>
              <a:t>10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2" name="hcSlideMaster.3 Picture ColumnHeader">
            <a:extLst>
              <a:ext uri="{FF2B5EF4-FFF2-40B4-BE49-F238E27FC236}">
                <a16:creationId xmlns:a16="http://schemas.microsoft.com/office/drawing/2014/main" id="{833196EA-067D-AA56-0820-26178DE9C2C3}"/>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7ECBF74A-9881-FB47-96C8-EA2375B9F327}" type="datetime3">
              <a:rPr lang="en-US" smtClean="0"/>
              <a:t>10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hcSlideMaster.Title and Vertical TextHeader">
            <a:extLst>
              <a:ext uri="{FF2B5EF4-FFF2-40B4-BE49-F238E27FC236}">
                <a16:creationId xmlns:a16="http://schemas.microsoft.com/office/drawing/2014/main" id="{93313FB8-1616-C3B1-F611-642964A71D7B}"/>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6D4C4D3E-481F-1E41-9CEC-6933385F0F31}" type="datetime3">
              <a:rPr lang="en-US" smtClean="0"/>
              <a:t>10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hcSlideMaster.Vertical Title and TextHeader">
            <a:extLst>
              <a:ext uri="{FF2B5EF4-FFF2-40B4-BE49-F238E27FC236}">
                <a16:creationId xmlns:a16="http://schemas.microsoft.com/office/drawing/2014/main" id="{7434001E-335D-C4A8-994E-04F86BF24D0F}"/>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3091862" y="6463430"/>
            <a:ext cx="240772" cy="338554"/>
          </a:xfrm>
          <a:prstGeom prst="rect">
            <a:avLst/>
          </a:prstGeom>
          <a:noFill/>
        </p:spPr>
        <p:txBody>
          <a:bodyPr wrap="none" rtlCol="0">
            <a:spAutoFit/>
          </a:bodyPr>
          <a:lstStyle/>
          <a:p>
            <a:r>
              <a:rPr lang="en-US" sz="1600" dirty="0"/>
              <a:t> </a:t>
            </a:r>
            <a:endParaRPr lang="en-US" sz="1800" dirty="0"/>
          </a:p>
        </p:txBody>
      </p:sp>
      <p:sp>
        <p:nvSpPr>
          <p:cNvPr id="18" name="Slide Number Placeholder 17">
            <a:extLst>
              <a:ext uri="{FF2B5EF4-FFF2-40B4-BE49-F238E27FC236}">
                <a16:creationId xmlns:a16="http://schemas.microsoft.com/office/drawing/2014/main" id="{E2C923D9-FF05-4D4D-A738-8F393250EDDF}"/>
              </a:ext>
            </a:extLst>
          </p:cNvPr>
          <p:cNvSpPr>
            <a:spLocks noGrp="1"/>
          </p:cNvSpPr>
          <p:nvPr>
            <p:ph type="sldNum" sz="quarter" idx="12"/>
          </p:nvPr>
        </p:nvSpPr>
        <p:spPr/>
        <p:txBody>
          <a:bodyPr/>
          <a:lstStyle/>
          <a:p>
            <a:fld id="{1403A9F4-2153-4E30-848A-357EB84591DA}" type="slidenum">
              <a:rPr lang="en-US" smtClean="0"/>
              <a:t>‹#›</a:t>
            </a:fld>
            <a:endParaRPr lang="en-US"/>
          </a:p>
        </p:txBody>
      </p:sp>
      <p:sp>
        <p:nvSpPr>
          <p:cNvPr id="2" name="hcSlideMaster.1_Title SlideHeader">
            <a:extLst>
              <a:ext uri="{FF2B5EF4-FFF2-40B4-BE49-F238E27FC236}">
                <a16:creationId xmlns:a16="http://schemas.microsoft.com/office/drawing/2014/main" id="{0F5EBDF7-3799-CB2C-189B-540B4A28D7D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00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3B86736A-23D8-6E40-B712-86E6149CF47C}" type="datetime3">
              <a:rPr lang="en-US" smtClean="0"/>
              <a:t>10 January 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26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6E33C6C8-5D83-7544-8203-F8CD4A6A028A}" type="datetime3">
              <a:rPr lang="en-US" smtClean="0"/>
              <a:t>10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hcSlideMaster.Title and ContentHeader">
            <a:extLst>
              <a:ext uri="{FF2B5EF4-FFF2-40B4-BE49-F238E27FC236}">
                <a16:creationId xmlns:a16="http://schemas.microsoft.com/office/drawing/2014/main" id="{46E13B21-E422-F9F0-60AD-D6E396B5B45E}"/>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E60C4354-A2D7-EB41-BB53-69B6A9FF326B}" type="datetime3">
              <a:rPr lang="en-US" smtClean="0"/>
              <a:t>10 January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hcSlideMaster.Section HeaderHeader">
            <a:extLst>
              <a:ext uri="{FF2B5EF4-FFF2-40B4-BE49-F238E27FC236}">
                <a16:creationId xmlns:a16="http://schemas.microsoft.com/office/drawing/2014/main" id="{34C1B736-6577-C847-7687-6E8C2DC1170B}"/>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2022DFD5-F19D-0440-94B7-0A8B632C7978}"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hcSlideMaster.Two ContentHeader">
            <a:extLst>
              <a:ext uri="{FF2B5EF4-FFF2-40B4-BE49-F238E27FC236}">
                <a16:creationId xmlns:a16="http://schemas.microsoft.com/office/drawing/2014/main" id="{A1919ACC-CCC0-364D-B68B-FF9ADB431889}"/>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29816F72-0630-9449-973B-B99083678A13}" type="datetime3">
              <a:rPr lang="en-US" smtClean="0"/>
              <a:t>10 January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
        <p:nvSpPr>
          <p:cNvPr id="10" name="hcSlideMaster.ComparisonHeader">
            <a:extLst>
              <a:ext uri="{FF2B5EF4-FFF2-40B4-BE49-F238E27FC236}">
                <a16:creationId xmlns:a16="http://schemas.microsoft.com/office/drawing/2014/main" id="{569A38B2-DD30-26CB-5531-749C6AC78BEC}"/>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CC57EB10-FDB5-7A4C-8197-964A20EDB43B}" type="datetime3">
              <a:rPr lang="en-US" smtClean="0"/>
              <a:t>10 January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6" name="hcSlideMaster.Title OnlyHeader">
            <a:extLst>
              <a:ext uri="{FF2B5EF4-FFF2-40B4-BE49-F238E27FC236}">
                <a16:creationId xmlns:a16="http://schemas.microsoft.com/office/drawing/2014/main" id="{157B0B17-15EF-CE66-261A-B9BD9E60EE69}"/>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0B44557E-7AD9-BD45-96A4-614B71D0F3B0}" type="datetime3">
              <a:rPr lang="en-US" smtClean="0"/>
              <a:t>10 January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
        <p:nvSpPr>
          <p:cNvPr id="5" name="hcSlideMaster.BlankHeader">
            <a:extLst>
              <a:ext uri="{FF2B5EF4-FFF2-40B4-BE49-F238E27FC236}">
                <a16:creationId xmlns:a16="http://schemas.microsoft.com/office/drawing/2014/main" id="{E3B2CD41-0C53-8DBE-3BB1-AA690D4D8F83}"/>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E1E1D98-5D4C-8146-AF53-BB83169E36EC}" type="datetime3">
              <a:rPr lang="en-US" smtClean="0"/>
              <a:t>10 January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hcSlideMaster.Content with CaptionHeader">
            <a:extLst>
              <a:ext uri="{FF2B5EF4-FFF2-40B4-BE49-F238E27FC236}">
                <a16:creationId xmlns:a16="http://schemas.microsoft.com/office/drawing/2014/main" id="{67B1E71B-A6AB-05CE-1C83-570814B87FB7}"/>
              </a:ext>
            </a:extLst>
          </p:cNvPr>
          <p:cNvSpPr txBox="1"/>
          <p:nvPr userDrawn="1"/>
        </p:nvSpPr>
        <p:spPr>
          <a:xfrm>
            <a:off x="0" y="0"/>
            <a:ext cx="12192000" cy="369332"/>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002060"/>
          </a:fgClr>
          <a:bgClr>
            <a:schemeClr val="bg2"/>
          </a:bgClr>
        </a:pattFill>
        <a:effectLst/>
      </p:bgPr>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a:gradFill flip="none" rotWithShape="1">
            <a:gsLst>
              <a:gs pos="2000">
                <a:schemeClr val="tx2"/>
              </a:gs>
              <a:gs pos="86000">
                <a:schemeClr val="accent1">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51" name="Picture 2" descr="\\DROBO-FS\QuickDrops\JB\PPTX NG\Droplets\LightingOverlay.png">
            <a:extLst>
              <a:ext uri="{FF2B5EF4-FFF2-40B4-BE49-F238E27FC236}">
                <a16:creationId xmlns:a16="http://schemas.microsoft.com/office/drawing/2014/main" id="{F58649D9-D145-400E-AB7B-86EEB2452599}"/>
              </a:ext>
            </a:extLst>
          </p:cNvPr>
          <p:cNvPicPr>
            <a:picLocks noChangeAspect="1" noChangeArrowheads="1"/>
          </p:cNvPicPr>
          <p:nvPr userDrawn="1"/>
        </p:nvPicPr>
        <p:blipFill>
          <a:blip r:embed="rId21">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49337" y="6186487"/>
            <a:ext cx="6239309" cy="365125"/>
          </a:xfrm>
          <a:prstGeom prst="rect">
            <a:avLst/>
          </a:prstGeom>
        </p:spPr>
        <p:txBody>
          <a:bodyPr vert="horz" lIns="91440" tIns="45720" rIns="91440" bIns="45720" rtlCol="0" anchor="ctr"/>
          <a:lstStyle>
            <a:lvl1pPr algn="l">
              <a:defRPr sz="160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22373" y="6186486"/>
            <a:ext cx="77108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pic>
        <p:nvPicPr>
          <p:cNvPr id="49" name="Picture 48" descr="nsf1.png">
            <a:extLst>
              <a:ext uri="{FF2B5EF4-FFF2-40B4-BE49-F238E27FC236}">
                <a16:creationId xmlns:a16="http://schemas.microsoft.com/office/drawing/2014/main" id="{B05BE7C1-5EB0-4D21-B666-18ABA116A0DE}"/>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50339" y="5929512"/>
            <a:ext cx="779321" cy="78382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 id="2147483669" r:id="rId19"/>
  </p:sldLayoutIdLst>
  <p:hf hdr="0" ftr="0" dt="0"/>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nsf.gov/awardsearch/advancedSearchResult?ProgEleCode=8027"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grants.gov/" TargetMode="External"/><Relationship Id="rId4" Type="http://schemas.openxmlformats.org/officeDocument/2006/relationships/hyperlink" Target="https://research.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research.gov/research-web/content/fldecom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Cybersecurity Innovation for </a:t>
            </a:r>
            <a:br>
              <a:rPr lang="en-US" sz="3600" b="1" dirty="0"/>
            </a:br>
            <a:r>
              <a:rPr lang="en-US" sz="3600" b="1" dirty="0"/>
              <a:t>Cyberinfrastructure (CICI)</a:t>
            </a:r>
            <a:br>
              <a:rPr lang="en-US" sz="3600" b="1" dirty="0"/>
            </a:br>
            <a:r>
              <a:rPr lang="en-US" sz="3600" b="1" dirty="0"/>
              <a:t>NSF 23-517</a:t>
            </a:r>
            <a:br>
              <a:rPr lang="en-US" sz="2800" dirty="0"/>
            </a:br>
            <a:endParaRPr lang="en-US" sz="2400" dirty="0"/>
          </a:p>
        </p:txBody>
      </p:sp>
      <p:sp>
        <p:nvSpPr>
          <p:cNvPr id="3" name="Subtitle 2"/>
          <p:cNvSpPr>
            <a:spLocks noGrp="1"/>
          </p:cNvSpPr>
          <p:nvPr>
            <p:ph type="subTitle" idx="1"/>
          </p:nvPr>
        </p:nvSpPr>
        <p:spPr/>
        <p:txBody>
          <a:bodyPr>
            <a:normAutofit/>
          </a:bodyPr>
          <a:lstStyle/>
          <a:p>
            <a:r>
              <a:rPr lang="en-US" dirty="0">
                <a:solidFill>
                  <a:schemeClr val="tx1"/>
                </a:solidFill>
              </a:rPr>
              <a:t>Webinar: January 10, 2023</a:t>
            </a:r>
          </a:p>
          <a:p>
            <a:endParaRPr lang="en-US" sz="1800" dirty="0">
              <a:solidFill>
                <a:schemeClr val="tx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2446" y="679125"/>
            <a:ext cx="2175583" cy="2188157"/>
          </a:xfrm>
          <a:prstGeom prst="rect">
            <a:avLst/>
          </a:prstGeom>
        </p:spPr>
      </p:pic>
      <p:sp>
        <p:nvSpPr>
          <p:cNvPr id="7" name="Subtitle 2">
            <a:extLst>
              <a:ext uri="{FF2B5EF4-FFF2-40B4-BE49-F238E27FC236}">
                <a16:creationId xmlns:a16="http://schemas.microsoft.com/office/drawing/2014/main" id="{6F3CFDA9-A076-D54C-8F62-797151E12016}"/>
              </a:ext>
            </a:extLst>
          </p:cNvPr>
          <p:cNvSpPr txBox="1">
            <a:spLocks/>
          </p:cNvSpPr>
          <p:nvPr/>
        </p:nvSpPr>
        <p:spPr>
          <a:xfrm>
            <a:off x="2010225" y="3604641"/>
            <a:ext cx="6546283" cy="5616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solidFill>
                  <a:schemeClr val="tx1"/>
                </a:solidFill>
              </a:rPr>
              <a:t>Robert Beverly and Kevin Thompson</a:t>
            </a:r>
          </a:p>
        </p:txBody>
      </p:sp>
      <p:sp>
        <p:nvSpPr>
          <p:cNvPr id="6" name="Subtitle 2"/>
          <p:cNvSpPr txBox="1">
            <a:spLocks/>
          </p:cNvSpPr>
          <p:nvPr/>
        </p:nvSpPr>
        <p:spPr>
          <a:xfrm>
            <a:off x="1296736" y="4243267"/>
            <a:ext cx="8515480" cy="1236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20850" algn="l"/>
            <a:r>
              <a:rPr lang="en-US" sz="2400" dirty="0">
                <a:solidFill>
                  <a:schemeClr val="tx1"/>
                </a:solidFill>
              </a:rPr>
              <a:t>Office of Advanced Cyberinfrastructure (OAC)</a:t>
            </a:r>
          </a:p>
          <a:p>
            <a:pPr marL="1720850" algn="l"/>
            <a:r>
              <a:rPr lang="en-US" sz="2400" dirty="0">
                <a:solidFill>
                  <a:schemeClr val="tx1"/>
                </a:solidFill>
                <a:ea typeface="Verdana" pitchFamily="34" charset="0"/>
                <a:cs typeface="Verdana" pitchFamily="34" charset="0"/>
              </a:rPr>
              <a:t>Computer &amp; Information Science &amp; Engineering (CISE)</a:t>
            </a:r>
          </a:p>
        </p:txBody>
      </p:sp>
      <p:sp>
        <p:nvSpPr>
          <p:cNvPr id="5" name="flSlide2Footer">
            <a:extLst>
              <a:ext uri="{FF2B5EF4-FFF2-40B4-BE49-F238E27FC236}">
                <a16:creationId xmlns:a16="http://schemas.microsoft.com/office/drawing/2014/main" id="{E7EE999B-0680-1AFB-AB02-DC3BE010580F}"/>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8" name="hcSlide2Header">
            <a:extLst>
              <a:ext uri="{FF2B5EF4-FFF2-40B4-BE49-F238E27FC236}">
                <a16:creationId xmlns:a16="http://schemas.microsoft.com/office/drawing/2014/main" id="{65E1F108-099D-BB8A-802E-2F47D8906735}"/>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35346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AB4F-B1DB-0043-D2B9-F5468E64E1DA}"/>
              </a:ext>
            </a:extLst>
          </p:cNvPr>
          <p:cNvSpPr>
            <a:spLocks noGrp="1"/>
          </p:cNvSpPr>
          <p:nvPr>
            <p:ph type="title"/>
          </p:nvPr>
        </p:nvSpPr>
        <p:spPr>
          <a:xfrm>
            <a:off x="1141413" y="161315"/>
            <a:ext cx="9905998" cy="1478570"/>
          </a:xfrm>
        </p:spPr>
        <p:txBody>
          <a:bodyPr/>
          <a:lstStyle/>
          <a:p>
            <a:r>
              <a:rPr lang="en-US" dirty="0"/>
              <a:t>OAC CI Cybersecurity Vision</a:t>
            </a:r>
          </a:p>
        </p:txBody>
      </p:sp>
      <p:sp>
        <p:nvSpPr>
          <p:cNvPr id="5" name="TextBox 4">
            <a:extLst>
              <a:ext uri="{FF2B5EF4-FFF2-40B4-BE49-F238E27FC236}">
                <a16:creationId xmlns:a16="http://schemas.microsoft.com/office/drawing/2014/main" id="{1EDF088C-6022-7159-6D3B-463ED6575FBD}"/>
              </a:ext>
            </a:extLst>
          </p:cNvPr>
          <p:cNvSpPr txBox="1"/>
          <p:nvPr/>
        </p:nvSpPr>
        <p:spPr>
          <a:xfrm>
            <a:off x="1443415" y="1475604"/>
            <a:ext cx="9905997" cy="707886"/>
          </a:xfrm>
          <a:prstGeom prst="rect">
            <a:avLst/>
          </a:prstGeom>
          <a:noFill/>
        </p:spPr>
        <p:txBody>
          <a:bodyPr wrap="square" rtlCol="0">
            <a:spAutoFit/>
          </a:bodyPr>
          <a:lstStyle/>
          <a:p>
            <a:r>
              <a:rPr lang="en-US" sz="2000" i="1" dirty="0">
                <a:effectLst/>
                <a:cs typeface="Arial" panose="020B0604020202020204" pitchFamily="34" charset="0"/>
              </a:rPr>
              <a:t>“Agile, integrated, </a:t>
            </a:r>
            <a:r>
              <a:rPr lang="en-US" sz="2000" b="1" i="1" dirty="0">
                <a:effectLst/>
                <a:cs typeface="Arial" panose="020B0604020202020204" pitchFamily="34" charset="0"/>
              </a:rPr>
              <a:t>robust</a:t>
            </a:r>
            <a:r>
              <a:rPr lang="en-US" sz="2000" i="1" dirty="0">
                <a:effectLst/>
                <a:cs typeface="Arial" panose="020B0604020202020204" pitchFamily="34" charset="0"/>
              </a:rPr>
              <a:t>, </a:t>
            </a:r>
            <a:r>
              <a:rPr lang="en-US" sz="2000" b="1" i="1" dirty="0">
                <a:effectLst/>
                <a:cs typeface="Arial" panose="020B0604020202020204" pitchFamily="34" charset="0"/>
              </a:rPr>
              <a:t>trustworthy</a:t>
            </a:r>
            <a:r>
              <a:rPr lang="en-US" sz="2000" i="1" dirty="0">
                <a:effectLst/>
                <a:cs typeface="Arial" panose="020B0604020202020204" pitchFamily="34" charset="0"/>
              </a:rPr>
              <a:t>, and sustainable CI ecosystem that drives new thinking and transformative discoveries in all areas of S&amp;E research and education“</a:t>
            </a:r>
            <a:endParaRPr lang="en-US" sz="2000" i="1" dirty="0"/>
          </a:p>
        </p:txBody>
      </p:sp>
      <p:sp>
        <p:nvSpPr>
          <p:cNvPr id="6" name="Rounded Rectangle 5" descr="Rectangle showing research CI encompassing the threads of computing, networking, and data, with cybersecurity intertwined">
            <a:extLst>
              <a:ext uri="{FF2B5EF4-FFF2-40B4-BE49-F238E27FC236}">
                <a16:creationId xmlns:a16="http://schemas.microsoft.com/office/drawing/2014/main" id="{D103AD36-1BB7-49E3-8AF1-3C1ACB33C8D3}"/>
              </a:ext>
            </a:extLst>
          </p:cNvPr>
          <p:cNvSpPr/>
          <p:nvPr/>
        </p:nvSpPr>
        <p:spPr>
          <a:xfrm>
            <a:off x="779498" y="2459220"/>
            <a:ext cx="9015671" cy="3114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dirty="0">
              <a:solidFill>
                <a:schemeClr val="bg1"/>
              </a:solidFill>
            </a:endParaRPr>
          </a:p>
        </p:txBody>
      </p:sp>
      <p:grpSp>
        <p:nvGrpSpPr>
          <p:cNvPr id="33" name="Group 32" descr="Four stacked boxes; the threads point to the boxes.  The boxes are &quot;Collaborative,&quot; &quot;Accessible,&quot; &quot;Robust,&quot; and &quot;Reproducible&quot;">
            <a:extLst>
              <a:ext uri="{FF2B5EF4-FFF2-40B4-BE49-F238E27FC236}">
                <a16:creationId xmlns:a16="http://schemas.microsoft.com/office/drawing/2014/main" id="{05F5552F-5842-B407-D93A-E9022169D297}"/>
              </a:ext>
            </a:extLst>
          </p:cNvPr>
          <p:cNvGrpSpPr/>
          <p:nvPr/>
        </p:nvGrpSpPr>
        <p:grpSpPr>
          <a:xfrm>
            <a:off x="8158502" y="2953620"/>
            <a:ext cx="1537598" cy="2346282"/>
            <a:chOff x="8158502" y="2953620"/>
            <a:chExt cx="1537598" cy="2346282"/>
          </a:xfrm>
        </p:grpSpPr>
        <p:sp>
          <p:nvSpPr>
            <p:cNvPr id="22" name="Rounded Rectangle 21">
              <a:extLst>
                <a:ext uri="{FF2B5EF4-FFF2-40B4-BE49-F238E27FC236}">
                  <a16:creationId xmlns:a16="http://schemas.microsoft.com/office/drawing/2014/main" id="{3266C106-DD1C-CCE2-3A84-913D7FC4DDAA}"/>
                </a:ext>
              </a:extLst>
            </p:cNvPr>
            <p:cNvSpPr/>
            <p:nvPr/>
          </p:nvSpPr>
          <p:spPr>
            <a:xfrm>
              <a:off x="8158502" y="2953620"/>
              <a:ext cx="1537598" cy="5553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Collaborative</a:t>
              </a:r>
            </a:p>
          </p:txBody>
        </p:sp>
        <p:sp>
          <p:nvSpPr>
            <p:cNvPr id="23" name="Rounded Rectangle 22">
              <a:extLst>
                <a:ext uri="{FF2B5EF4-FFF2-40B4-BE49-F238E27FC236}">
                  <a16:creationId xmlns:a16="http://schemas.microsoft.com/office/drawing/2014/main" id="{1391754F-4E01-5A34-3A14-3B5BEE5E301F}"/>
                </a:ext>
              </a:extLst>
            </p:cNvPr>
            <p:cNvSpPr/>
            <p:nvPr/>
          </p:nvSpPr>
          <p:spPr>
            <a:xfrm>
              <a:off x="8158502" y="4744536"/>
              <a:ext cx="1537598" cy="5553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Reproducible</a:t>
              </a:r>
            </a:p>
          </p:txBody>
        </p:sp>
        <p:sp>
          <p:nvSpPr>
            <p:cNvPr id="24" name="Rounded Rectangle 23">
              <a:extLst>
                <a:ext uri="{FF2B5EF4-FFF2-40B4-BE49-F238E27FC236}">
                  <a16:creationId xmlns:a16="http://schemas.microsoft.com/office/drawing/2014/main" id="{11AE9608-AB7E-74DD-7E62-ED142284D950}"/>
                </a:ext>
              </a:extLst>
            </p:cNvPr>
            <p:cNvSpPr/>
            <p:nvPr/>
          </p:nvSpPr>
          <p:spPr>
            <a:xfrm>
              <a:off x="8158502" y="3550592"/>
              <a:ext cx="1537598" cy="5553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Accessible</a:t>
              </a:r>
            </a:p>
          </p:txBody>
        </p:sp>
        <p:sp>
          <p:nvSpPr>
            <p:cNvPr id="25" name="Rounded Rectangle 24">
              <a:extLst>
                <a:ext uri="{FF2B5EF4-FFF2-40B4-BE49-F238E27FC236}">
                  <a16:creationId xmlns:a16="http://schemas.microsoft.com/office/drawing/2014/main" id="{259344DA-2B96-0593-08C4-9C0F16097A5F}"/>
                </a:ext>
              </a:extLst>
            </p:cNvPr>
            <p:cNvSpPr/>
            <p:nvPr/>
          </p:nvSpPr>
          <p:spPr>
            <a:xfrm>
              <a:off x="8158502" y="4147564"/>
              <a:ext cx="1537598" cy="5553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Robust</a:t>
              </a:r>
            </a:p>
          </p:txBody>
        </p:sp>
      </p:grpSp>
      <p:grpSp>
        <p:nvGrpSpPr>
          <p:cNvPr id="39" name="Group 38" descr="Arrow leading from the four vision boxes labeled &quot;science and discovery&quot;">
            <a:extLst>
              <a:ext uri="{FF2B5EF4-FFF2-40B4-BE49-F238E27FC236}">
                <a16:creationId xmlns:a16="http://schemas.microsoft.com/office/drawing/2014/main" id="{3292CCED-A3CA-155F-D367-0A67E1381107}"/>
              </a:ext>
            </a:extLst>
          </p:cNvPr>
          <p:cNvGrpSpPr/>
          <p:nvPr/>
        </p:nvGrpSpPr>
        <p:grpSpPr>
          <a:xfrm>
            <a:off x="9827253" y="3925185"/>
            <a:ext cx="2277977" cy="369332"/>
            <a:chOff x="9827253" y="3925185"/>
            <a:chExt cx="2277977" cy="369332"/>
          </a:xfrm>
        </p:grpSpPr>
        <p:cxnSp>
          <p:nvCxnSpPr>
            <p:cNvPr id="26" name="Straight Arrow Connector 25">
              <a:extLst>
                <a:ext uri="{FF2B5EF4-FFF2-40B4-BE49-F238E27FC236}">
                  <a16:creationId xmlns:a16="http://schemas.microsoft.com/office/drawing/2014/main" id="{95DFEA03-2561-90F2-DCB7-6CD8F6A6C6C2}"/>
                </a:ext>
              </a:extLst>
            </p:cNvPr>
            <p:cNvCxnSpPr>
              <a:cxnSpLocks/>
            </p:cNvCxnSpPr>
            <p:nvPr/>
          </p:nvCxnSpPr>
          <p:spPr>
            <a:xfrm>
              <a:off x="9827253" y="4108524"/>
              <a:ext cx="2277977" cy="0"/>
            </a:xfrm>
            <a:prstGeom prst="straightConnector1">
              <a:avLst/>
            </a:prstGeom>
            <a:ln w="2540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959DA9-7204-A054-66D8-F460D6742E98}"/>
                </a:ext>
              </a:extLst>
            </p:cNvPr>
            <p:cNvSpPr txBox="1"/>
            <p:nvPr/>
          </p:nvSpPr>
          <p:spPr>
            <a:xfrm>
              <a:off x="9836169" y="3925185"/>
              <a:ext cx="2059346" cy="369332"/>
            </a:xfrm>
            <a:prstGeom prst="rect">
              <a:avLst/>
            </a:prstGeom>
            <a:noFill/>
          </p:spPr>
          <p:txBody>
            <a:bodyPr wrap="none" rtlCol="0">
              <a:spAutoFit/>
            </a:bodyPr>
            <a:lstStyle/>
            <a:p>
              <a:r>
                <a:rPr lang="en-US" dirty="0"/>
                <a:t>Science &amp; Discovery</a:t>
              </a:r>
            </a:p>
          </p:txBody>
        </p:sp>
      </p:grpSp>
      <p:sp>
        <p:nvSpPr>
          <p:cNvPr id="28" name="TextBox 27">
            <a:extLst>
              <a:ext uri="{FF2B5EF4-FFF2-40B4-BE49-F238E27FC236}">
                <a16:creationId xmlns:a16="http://schemas.microsoft.com/office/drawing/2014/main" id="{C9F5B3E1-3055-26CA-0505-51F0EDBB335D}"/>
              </a:ext>
            </a:extLst>
          </p:cNvPr>
          <p:cNvSpPr txBox="1"/>
          <p:nvPr/>
        </p:nvSpPr>
        <p:spPr>
          <a:xfrm>
            <a:off x="2145226" y="5112917"/>
            <a:ext cx="5364354" cy="523220"/>
          </a:xfrm>
          <a:prstGeom prst="rect">
            <a:avLst/>
          </a:prstGeom>
          <a:noFill/>
        </p:spPr>
        <p:txBody>
          <a:bodyPr wrap="none" rtlCol="0">
            <a:spAutoFit/>
          </a:bodyPr>
          <a:lstStyle/>
          <a:p>
            <a:r>
              <a:rPr lang="en-US" sz="2800" b="1" dirty="0"/>
              <a:t>RESEARCH CYBERINFASTRUCTURE</a:t>
            </a:r>
          </a:p>
        </p:txBody>
      </p:sp>
      <p:sp>
        <p:nvSpPr>
          <p:cNvPr id="29" name="Oval 28">
            <a:extLst>
              <a:ext uri="{FF2B5EF4-FFF2-40B4-BE49-F238E27FC236}">
                <a16:creationId xmlns:a16="http://schemas.microsoft.com/office/drawing/2014/main" id="{E3945E31-EDDA-F84F-AEDE-5024F2750CE6}"/>
              </a:ext>
              <a:ext uri="{C183D7F6-B498-43B3-948B-1728B52AA6E4}">
                <adec:decorative xmlns:adec="http://schemas.microsoft.com/office/drawing/2017/decorative" val="1"/>
              </a:ext>
            </a:extLst>
          </p:cNvPr>
          <p:cNvSpPr/>
          <p:nvPr/>
        </p:nvSpPr>
        <p:spPr>
          <a:xfrm>
            <a:off x="7852950" y="2480993"/>
            <a:ext cx="2108191" cy="331020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descr="Cybersecurity &quot;thread,&quot; intertwined through the computing, networking, and data threads">
            <a:extLst>
              <a:ext uri="{FF2B5EF4-FFF2-40B4-BE49-F238E27FC236}">
                <a16:creationId xmlns:a16="http://schemas.microsoft.com/office/drawing/2014/main" id="{1031FEE1-1945-5220-D2CC-8398222F89C2}"/>
              </a:ext>
            </a:extLst>
          </p:cNvPr>
          <p:cNvGrpSpPr/>
          <p:nvPr/>
        </p:nvGrpSpPr>
        <p:grpSpPr>
          <a:xfrm>
            <a:off x="1043035" y="2822343"/>
            <a:ext cx="6015309" cy="4955117"/>
            <a:chOff x="1043035" y="2822343"/>
            <a:chExt cx="6015309" cy="4955117"/>
          </a:xfrm>
        </p:grpSpPr>
        <p:sp>
          <p:nvSpPr>
            <p:cNvPr id="30" name="Rectangle 29">
              <a:extLst>
                <a:ext uri="{FF2B5EF4-FFF2-40B4-BE49-F238E27FC236}">
                  <a16:creationId xmlns:a16="http://schemas.microsoft.com/office/drawing/2014/main" id="{4625C2DB-141A-4CD2-2CDB-9015CE665067}"/>
                </a:ext>
              </a:extLst>
            </p:cNvPr>
            <p:cNvSpPr/>
            <p:nvPr/>
          </p:nvSpPr>
          <p:spPr>
            <a:xfrm>
              <a:off x="3073067" y="2822343"/>
              <a:ext cx="3957046" cy="4955117"/>
            </a:xfrm>
            <a:prstGeom prst="rect">
              <a:avLst/>
            </a:prstGeom>
            <a:noFill/>
          </p:spPr>
          <p:txBody>
            <a:bodyPr wrap="none" lIns="91440" tIns="45720" rIns="91440" bIns="45720">
              <a:prstTxWarp prst="textArchUp">
                <a:avLst/>
              </a:prstTxWarp>
              <a:spAutoFit/>
            </a:bodyPr>
            <a:lstStyle/>
            <a:p>
              <a:pPr algn="ctr"/>
              <a:r>
                <a:rPr lang="en-US" b="1" cap="none" spc="0" dirty="0">
                  <a:ln w="12700">
                    <a:noFill/>
                    <a:prstDash val="solid"/>
                  </a:ln>
                  <a:effectLst>
                    <a:outerShdw blurRad="41275" dist="20320" dir="1800000" algn="tl" rotWithShape="0">
                      <a:srgbClr val="000000">
                        <a:alpha val="40000"/>
                      </a:srgbClr>
                    </a:outerShdw>
                  </a:effectLst>
                </a:rPr>
                <a:t>Cybersecurity</a:t>
              </a:r>
            </a:p>
          </p:txBody>
        </p:sp>
        <p:grpSp>
          <p:nvGrpSpPr>
            <p:cNvPr id="13" name="Group 12" descr="The cybersecurity thread that is intertwined with the computing, networking, and data threads">
              <a:extLst>
                <a:ext uri="{FF2B5EF4-FFF2-40B4-BE49-F238E27FC236}">
                  <a16:creationId xmlns:a16="http://schemas.microsoft.com/office/drawing/2014/main" id="{4A28ECED-AFB8-901A-9781-C94AB46608FD}"/>
                </a:ext>
              </a:extLst>
            </p:cNvPr>
            <p:cNvGrpSpPr/>
            <p:nvPr/>
          </p:nvGrpSpPr>
          <p:grpSpPr>
            <a:xfrm>
              <a:off x="1043035" y="3070756"/>
              <a:ext cx="6015309" cy="1891557"/>
              <a:chOff x="1488141" y="2205318"/>
              <a:chExt cx="6015309" cy="1891557"/>
            </a:xfrm>
          </p:grpSpPr>
          <p:cxnSp>
            <p:nvCxnSpPr>
              <p:cNvPr id="14" name="Curved Connector 13">
                <a:extLst>
                  <a:ext uri="{FF2B5EF4-FFF2-40B4-BE49-F238E27FC236}">
                    <a16:creationId xmlns:a16="http://schemas.microsoft.com/office/drawing/2014/main" id="{56EC2021-C580-9934-3B19-00F0DD2431A7}"/>
                  </a:ext>
                </a:extLst>
              </p:cNvPr>
              <p:cNvCxnSpPr>
                <a:cxnSpLocks/>
              </p:cNvCxnSpPr>
              <p:nvPr/>
            </p:nvCxnSpPr>
            <p:spPr>
              <a:xfrm>
                <a:off x="1488141" y="2205318"/>
                <a:ext cx="2008094" cy="1882588"/>
              </a:xfrm>
              <a:prstGeom prst="curvedConnector3">
                <a:avLst>
                  <a:gd name="adj1" fmla="val 50000"/>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48834838-9113-A918-585F-E9F2B2FF6CB5}"/>
                  </a:ext>
                </a:extLst>
              </p:cNvPr>
              <p:cNvCxnSpPr>
                <a:cxnSpLocks/>
              </p:cNvCxnSpPr>
              <p:nvPr/>
            </p:nvCxnSpPr>
            <p:spPr>
              <a:xfrm flipV="1">
                <a:off x="3496235" y="2205318"/>
                <a:ext cx="2008094" cy="1882588"/>
              </a:xfrm>
              <a:prstGeom prst="curvedConnector3">
                <a:avLst>
                  <a:gd name="adj1" fmla="val 50000"/>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7FE1FA38-78CC-ACA7-319E-84EF496892E8}"/>
                  </a:ext>
                </a:extLst>
              </p:cNvPr>
              <p:cNvCxnSpPr>
                <a:cxnSpLocks/>
              </p:cNvCxnSpPr>
              <p:nvPr/>
            </p:nvCxnSpPr>
            <p:spPr>
              <a:xfrm>
                <a:off x="5495356" y="2214287"/>
                <a:ext cx="2008094" cy="1882588"/>
              </a:xfrm>
              <a:prstGeom prst="curvedConnector3">
                <a:avLst>
                  <a:gd name="adj1" fmla="val 50000"/>
                </a:avLst>
              </a:prstGeom>
              <a:ln w="190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oup 34" descr="Computing &quot;thread,&quot; a horizontal line with arrow on the right">
            <a:extLst>
              <a:ext uri="{FF2B5EF4-FFF2-40B4-BE49-F238E27FC236}">
                <a16:creationId xmlns:a16="http://schemas.microsoft.com/office/drawing/2014/main" id="{6A071921-0417-0949-3433-E45AF4823B7A}"/>
              </a:ext>
            </a:extLst>
          </p:cNvPr>
          <p:cNvGrpSpPr/>
          <p:nvPr/>
        </p:nvGrpSpPr>
        <p:grpSpPr>
          <a:xfrm>
            <a:off x="1067395" y="3160620"/>
            <a:ext cx="7043351" cy="369332"/>
            <a:chOff x="1067395" y="3160620"/>
            <a:chExt cx="7043351" cy="369332"/>
          </a:xfrm>
        </p:grpSpPr>
        <p:cxnSp>
          <p:nvCxnSpPr>
            <p:cNvPr id="7" name="Straight Arrow Connector 6">
              <a:extLst>
                <a:ext uri="{FF2B5EF4-FFF2-40B4-BE49-F238E27FC236}">
                  <a16:creationId xmlns:a16="http://schemas.microsoft.com/office/drawing/2014/main" id="{14E73143-EA7D-453F-DBF8-FBC40FB464AA}"/>
                </a:ext>
              </a:extLst>
            </p:cNvPr>
            <p:cNvCxnSpPr>
              <a:cxnSpLocks/>
            </p:cNvCxnSpPr>
            <p:nvPr/>
          </p:nvCxnSpPr>
          <p:spPr>
            <a:xfrm>
              <a:off x="1067395" y="3360931"/>
              <a:ext cx="7043351" cy="0"/>
            </a:xfrm>
            <a:prstGeom prst="straightConnector1">
              <a:avLst/>
            </a:prstGeom>
            <a:ln w="2540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9657CC-16EE-6BCA-6C7A-63F16F79BF62}"/>
                </a:ext>
              </a:extLst>
            </p:cNvPr>
            <p:cNvSpPr txBox="1"/>
            <p:nvPr/>
          </p:nvSpPr>
          <p:spPr>
            <a:xfrm>
              <a:off x="2482347" y="3160620"/>
              <a:ext cx="1162498" cy="369332"/>
            </a:xfrm>
            <a:prstGeom prst="rect">
              <a:avLst/>
            </a:prstGeom>
            <a:noFill/>
          </p:spPr>
          <p:txBody>
            <a:bodyPr wrap="none" rtlCol="0">
              <a:spAutoFit/>
            </a:bodyPr>
            <a:lstStyle/>
            <a:p>
              <a:r>
                <a:rPr lang="en-US" dirty="0"/>
                <a:t>Computing</a:t>
              </a:r>
            </a:p>
          </p:txBody>
        </p:sp>
        <p:sp>
          <p:nvSpPr>
            <p:cNvPr id="17" name="Rectangle 16">
              <a:extLst>
                <a:ext uri="{FF2B5EF4-FFF2-40B4-BE49-F238E27FC236}">
                  <a16:creationId xmlns:a16="http://schemas.microsoft.com/office/drawing/2014/main" id="{AB676387-36C9-E69F-0496-7CEC4FC66293}"/>
                </a:ext>
              </a:extLst>
            </p:cNvPr>
            <p:cNvSpPr/>
            <p:nvPr/>
          </p:nvSpPr>
          <p:spPr>
            <a:xfrm>
              <a:off x="1303203" y="3240942"/>
              <a:ext cx="1026368" cy="25114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BD0A1-45C4-11E1-0BC6-98BB3E9005AF}"/>
                </a:ext>
              </a:extLst>
            </p:cNvPr>
            <p:cNvSpPr/>
            <p:nvPr/>
          </p:nvSpPr>
          <p:spPr>
            <a:xfrm>
              <a:off x="5384405" y="3239286"/>
              <a:ext cx="1026368" cy="25114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descr="Networking &quot;thread,&quot; a horizontal line with arrow on the right">
            <a:extLst>
              <a:ext uri="{FF2B5EF4-FFF2-40B4-BE49-F238E27FC236}">
                <a16:creationId xmlns:a16="http://schemas.microsoft.com/office/drawing/2014/main" id="{A0252FD9-C651-04AA-E4C0-B48B9806F304}"/>
              </a:ext>
            </a:extLst>
          </p:cNvPr>
          <p:cNvGrpSpPr/>
          <p:nvPr/>
        </p:nvGrpSpPr>
        <p:grpSpPr>
          <a:xfrm>
            <a:off x="1067395" y="3805992"/>
            <a:ext cx="7043351" cy="369332"/>
            <a:chOff x="1067395" y="3805992"/>
            <a:chExt cx="7043351" cy="369332"/>
          </a:xfrm>
        </p:grpSpPr>
        <p:cxnSp>
          <p:nvCxnSpPr>
            <p:cNvPr id="8" name="Straight Arrow Connector 7">
              <a:extLst>
                <a:ext uri="{FF2B5EF4-FFF2-40B4-BE49-F238E27FC236}">
                  <a16:creationId xmlns:a16="http://schemas.microsoft.com/office/drawing/2014/main" id="{5174CFC0-B601-66AF-3770-07486A48735B}"/>
                </a:ext>
              </a:extLst>
            </p:cNvPr>
            <p:cNvCxnSpPr>
              <a:cxnSpLocks/>
            </p:cNvCxnSpPr>
            <p:nvPr/>
          </p:nvCxnSpPr>
          <p:spPr>
            <a:xfrm>
              <a:off x="1067395" y="3987179"/>
              <a:ext cx="7043351" cy="0"/>
            </a:xfrm>
            <a:prstGeom prst="straightConnector1">
              <a:avLst/>
            </a:prstGeom>
            <a:ln w="2540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01DC3F8-CE7B-1EA3-7674-B289C2279CBD}"/>
                </a:ext>
              </a:extLst>
            </p:cNvPr>
            <p:cNvSpPr txBox="1"/>
            <p:nvPr/>
          </p:nvSpPr>
          <p:spPr>
            <a:xfrm>
              <a:off x="2456517" y="3805992"/>
              <a:ext cx="1277786" cy="369332"/>
            </a:xfrm>
            <a:prstGeom prst="rect">
              <a:avLst/>
            </a:prstGeom>
            <a:noFill/>
          </p:spPr>
          <p:txBody>
            <a:bodyPr wrap="none" rtlCol="0">
              <a:spAutoFit/>
            </a:bodyPr>
            <a:lstStyle/>
            <a:p>
              <a:r>
                <a:rPr lang="en-US" dirty="0"/>
                <a:t>Networking</a:t>
              </a:r>
            </a:p>
          </p:txBody>
        </p:sp>
        <p:sp>
          <p:nvSpPr>
            <p:cNvPr id="19" name="Rectangle 18">
              <a:extLst>
                <a:ext uri="{FF2B5EF4-FFF2-40B4-BE49-F238E27FC236}">
                  <a16:creationId xmlns:a16="http://schemas.microsoft.com/office/drawing/2014/main" id="{BA1849ED-A906-D235-DB53-F69564D1530E}"/>
                </a:ext>
              </a:extLst>
            </p:cNvPr>
            <p:cNvSpPr/>
            <p:nvPr/>
          </p:nvSpPr>
          <p:spPr>
            <a:xfrm>
              <a:off x="3721806" y="3860576"/>
              <a:ext cx="1026368" cy="251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descr="Data &quot;thread,&quot; a horizontal line with arrow on the right">
            <a:extLst>
              <a:ext uri="{FF2B5EF4-FFF2-40B4-BE49-F238E27FC236}">
                <a16:creationId xmlns:a16="http://schemas.microsoft.com/office/drawing/2014/main" id="{051DD7D7-B324-609E-10FF-936D0CE83837}"/>
              </a:ext>
            </a:extLst>
          </p:cNvPr>
          <p:cNvGrpSpPr/>
          <p:nvPr/>
        </p:nvGrpSpPr>
        <p:grpSpPr>
          <a:xfrm>
            <a:off x="1067395" y="4418329"/>
            <a:ext cx="7043351" cy="369332"/>
            <a:chOff x="1067395" y="4418329"/>
            <a:chExt cx="7043351" cy="369332"/>
          </a:xfrm>
        </p:grpSpPr>
        <p:cxnSp>
          <p:nvCxnSpPr>
            <p:cNvPr id="9" name="Straight Arrow Connector 8">
              <a:extLst>
                <a:ext uri="{FF2B5EF4-FFF2-40B4-BE49-F238E27FC236}">
                  <a16:creationId xmlns:a16="http://schemas.microsoft.com/office/drawing/2014/main" id="{2C6E2C4E-080F-C392-3902-7469FF530B8F}"/>
                </a:ext>
              </a:extLst>
            </p:cNvPr>
            <p:cNvCxnSpPr>
              <a:cxnSpLocks/>
            </p:cNvCxnSpPr>
            <p:nvPr/>
          </p:nvCxnSpPr>
          <p:spPr>
            <a:xfrm>
              <a:off x="1067395" y="4587814"/>
              <a:ext cx="7043351" cy="0"/>
            </a:xfrm>
            <a:prstGeom prst="straightConnector1">
              <a:avLst/>
            </a:prstGeom>
            <a:ln w="2540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EB1FF3-D9D6-8074-DF86-19D43532C299}"/>
                </a:ext>
              </a:extLst>
            </p:cNvPr>
            <p:cNvSpPr txBox="1"/>
            <p:nvPr/>
          </p:nvSpPr>
          <p:spPr>
            <a:xfrm>
              <a:off x="2713286" y="4418329"/>
              <a:ext cx="639919" cy="369332"/>
            </a:xfrm>
            <a:prstGeom prst="rect">
              <a:avLst/>
            </a:prstGeom>
            <a:noFill/>
          </p:spPr>
          <p:txBody>
            <a:bodyPr wrap="none" rtlCol="0">
              <a:spAutoFit/>
            </a:bodyPr>
            <a:lstStyle/>
            <a:p>
              <a:r>
                <a:rPr lang="en-US" dirty="0"/>
                <a:t>Data</a:t>
              </a:r>
            </a:p>
          </p:txBody>
        </p:sp>
        <p:sp>
          <p:nvSpPr>
            <p:cNvPr id="34" name="Rectangle 33">
              <a:extLst>
                <a:ext uri="{FF2B5EF4-FFF2-40B4-BE49-F238E27FC236}">
                  <a16:creationId xmlns:a16="http://schemas.microsoft.com/office/drawing/2014/main" id="{90F85E66-0A4F-6BC8-9794-C65D660441EB}"/>
                </a:ext>
              </a:extLst>
            </p:cNvPr>
            <p:cNvSpPr/>
            <p:nvPr/>
          </p:nvSpPr>
          <p:spPr>
            <a:xfrm>
              <a:off x="1536941" y="4458806"/>
              <a:ext cx="1026368" cy="251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BED1AC9-F975-5168-05B8-4D810CCB386D}"/>
                </a:ext>
              </a:extLst>
            </p:cNvPr>
            <p:cNvSpPr/>
            <p:nvPr/>
          </p:nvSpPr>
          <p:spPr>
            <a:xfrm>
              <a:off x="5537686" y="4454153"/>
              <a:ext cx="1026368" cy="251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26C6A31-E468-A2BA-C492-70247127931E}"/>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4367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Describe CICI program and objectives</a:t>
            </a:r>
          </a:p>
          <a:p>
            <a:r>
              <a:rPr lang="en-US" dirty="0"/>
              <a:t>Detail NSF 23-517 solicitation and changes</a:t>
            </a:r>
          </a:p>
          <a:p>
            <a:r>
              <a:rPr lang="en-US" dirty="0">
                <a:solidFill>
                  <a:schemeClr val="tx1">
                    <a:lumMod val="65000"/>
                  </a:schemeClr>
                </a:solidFill>
              </a:rPr>
              <a:t>Help guide proposal alignment with program</a:t>
            </a:r>
          </a:p>
          <a:p>
            <a:r>
              <a:rPr lang="en-US" dirty="0">
                <a:solidFill>
                  <a:schemeClr val="tx1">
                    <a:lumMod val="65000"/>
                  </a:schemeClr>
                </a:solidFill>
              </a:rPr>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91845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8966-D031-2646-8674-C35FEA1AB078}"/>
              </a:ext>
            </a:extLst>
          </p:cNvPr>
          <p:cNvSpPr>
            <a:spLocks noGrp="1"/>
          </p:cNvSpPr>
          <p:nvPr>
            <p:ph type="title"/>
          </p:nvPr>
        </p:nvSpPr>
        <p:spPr>
          <a:xfrm>
            <a:off x="1141413" y="238690"/>
            <a:ext cx="9905998" cy="1478570"/>
          </a:xfrm>
        </p:spPr>
        <p:txBody>
          <a:bodyPr/>
          <a:lstStyle/>
          <a:p>
            <a:r>
              <a:rPr lang="en-US" dirty="0"/>
              <a:t>NSF 23-517: CICI Program Areas</a:t>
            </a:r>
          </a:p>
        </p:txBody>
      </p:sp>
      <p:graphicFrame>
        <p:nvGraphicFramePr>
          <p:cNvPr id="4" name="Content Placeholder 3">
            <a:extLst>
              <a:ext uri="{FF2B5EF4-FFF2-40B4-BE49-F238E27FC236}">
                <a16:creationId xmlns:a16="http://schemas.microsoft.com/office/drawing/2014/main" id="{B68B3D7E-E8B2-D445-90F8-28B50DB76535}"/>
              </a:ext>
            </a:extLst>
          </p:cNvPr>
          <p:cNvGraphicFramePr>
            <a:graphicFrameLocks noGrp="1"/>
          </p:cNvGraphicFramePr>
          <p:nvPr>
            <p:ph idx="1"/>
            <p:extLst>
              <p:ext uri="{D42A27DB-BD31-4B8C-83A1-F6EECF244321}">
                <p14:modId xmlns:p14="http://schemas.microsoft.com/office/powerpoint/2010/main" val="3702083619"/>
              </p:ext>
            </p:extLst>
          </p:nvPr>
        </p:nvGraphicFramePr>
        <p:xfrm>
          <a:off x="1141413" y="1524045"/>
          <a:ext cx="10520704" cy="4353692"/>
        </p:xfrm>
        <a:graphic>
          <a:graphicData uri="http://schemas.openxmlformats.org/drawingml/2006/table">
            <a:tbl>
              <a:tblPr firstRow="1" bandRow="1">
                <a:tableStyleId>{073A0DAA-6AF3-43AB-8588-CEC1D06C72B9}</a:tableStyleId>
              </a:tblPr>
              <a:tblGrid>
                <a:gridCol w="3342079">
                  <a:extLst>
                    <a:ext uri="{9D8B030D-6E8A-4147-A177-3AD203B41FA5}">
                      <a16:colId xmlns:a16="http://schemas.microsoft.com/office/drawing/2014/main" val="3311706909"/>
                    </a:ext>
                  </a:extLst>
                </a:gridCol>
                <a:gridCol w="7178625">
                  <a:extLst>
                    <a:ext uri="{9D8B030D-6E8A-4147-A177-3AD203B41FA5}">
                      <a16:colId xmlns:a16="http://schemas.microsoft.com/office/drawing/2014/main" val="806540726"/>
                    </a:ext>
                  </a:extLst>
                </a:gridCol>
              </a:tblGrid>
              <a:tr h="475067">
                <a:tc>
                  <a:txBody>
                    <a:bodyPr/>
                    <a:lstStyle/>
                    <a:p>
                      <a:endParaRPr lang="en-US" sz="2400" b="0" dirty="0">
                        <a:solidFill>
                          <a:sysClr val="windowText" lastClr="000000"/>
                        </a:solidFill>
                      </a:endParaRPr>
                    </a:p>
                  </a:txBody>
                  <a:tcPr/>
                </a:tc>
                <a:tc>
                  <a:txBody>
                    <a:bodyPr/>
                    <a:lstStyle/>
                    <a:p>
                      <a:r>
                        <a:rPr lang="en-US" sz="2400" b="1" dirty="0">
                          <a:solidFill>
                            <a:schemeClr val="tx1"/>
                          </a:solidFill>
                        </a:rPr>
                        <a:t>Applied research</a:t>
                      </a:r>
                      <a:r>
                        <a:rPr lang="en-US" sz="2400" dirty="0">
                          <a:solidFill>
                            <a:schemeClr val="tx1"/>
                          </a:solidFill>
                        </a:rPr>
                        <a:t> to:</a:t>
                      </a:r>
                    </a:p>
                  </a:txBody>
                  <a:tcPr/>
                </a:tc>
                <a:extLst>
                  <a:ext uri="{0D108BD9-81ED-4DB2-BD59-A6C34878D82A}">
                    <a16:rowId xmlns:a16="http://schemas.microsoft.com/office/drawing/2014/main" val="3017849886"/>
                  </a:ext>
                </a:extLst>
              </a:tr>
              <a:tr h="1301072">
                <a:tc>
                  <a:txBody>
                    <a:bodyPr/>
                    <a:lstStyle/>
                    <a:p>
                      <a:r>
                        <a:rPr lang="en-US" sz="2400" dirty="0"/>
                        <a:t>Usable and Collaborative Security for Science (</a:t>
                      </a:r>
                      <a:r>
                        <a:rPr lang="en-US" sz="2400" b="1" dirty="0"/>
                        <a:t>UCSS</a:t>
                      </a:r>
                      <a:r>
                        <a:rPr lang="en-US" sz="2400" dirty="0"/>
                        <a:t>)</a:t>
                      </a:r>
                      <a:endParaRPr lang="en-US" sz="2400" b="0" dirty="0">
                        <a:solidFill>
                          <a:sysClr val="windowText" lastClr="000000"/>
                        </a:solidFill>
                      </a:endParaRPr>
                    </a:p>
                  </a:txBody>
                  <a:tcPr/>
                </a:tc>
                <a:tc>
                  <a:txBody>
                    <a:bodyPr/>
                    <a:lstStyle/>
                    <a:p>
                      <a:r>
                        <a:rPr lang="en-US" sz="2400" dirty="0">
                          <a:solidFill>
                            <a:sysClr val="windowText" lastClr="000000"/>
                          </a:solidFill>
                        </a:rPr>
                        <a:t>Facilitate scientific collaboration, adopt security into scientific workflows.  Overcome security and usability obstacles to data and resource sharing.</a:t>
                      </a:r>
                    </a:p>
                  </a:txBody>
                  <a:tcPr/>
                </a:tc>
                <a:extLst>
                  <a:ext uri="{0D108BD9-81ED-4DB2-BD59-A6C34878D82A}">
                    <a16:rowId xmlns:a16="http://schemas.microsoft.com/office/drawing/2014/main" val="2277226716"/>
                  </a:ext>
                </a:extLst>
              </a:tr>
              <a:tr h="1276481">
                <a:tc>
                  <a:txBody>
                    <a:bodyPr/>
                    <a:lstStyle/>
                    <a:p>
                      <a:r>
                        <a:rPr lang="en-US" sz="2400" dirty="0"/>
                        <a:t>Reference Scientific Security Datasets (</a:t>
                      </a:r>
                      <a:r>
                        <a:rPr lang="en-US" sz="2400" b="1" dirty="0"/>
                        <a:t>RSSD</a:t>
                      </a:r>
                      <a:r>
                        <a:rPr lang="en-US" sz="2400" dirty="0"/>
                        <a:t>)</a:t>
                      </a:r>
                      <a:endParaRPr lang="en-US" sz="2400" dirty="0">
                        <a:solidFill>
                          <a:sysClr val="windowText" lastClr="000000"/>
                        </a:solidFill>
                      </a:endParaRPr>
                    </a:p>
                  </a:txBody>
                  <a:tcPr/>
                </a:tc>
                <a:tc>
                  <a:txBody>
                    <a:bodyPr/>
                    <a:lstStyle/>
                    <a:p>
                      <a:r>
                        <a:rPr lang="en-US" sz="2400" dirty="0">
                          <a:solidFill>
                            <a:sysClr val="windowText" lastClr="000000"/>
                          </a:solidFill>
                        </a:rPr>
                        <a:t>Capture science-specific workflow/workload behavior.  Gather and curate canonical science workload datasets that can facilitate techniques to help secure science CI.</a:t>
                      </a:r>
                    </a:p>
                  </a:txBody>
                  <a:tcPr/>
                </a:tc>
                <a:extLst>
                  <a:ext uri="{0D108BD9-81ED-4DB2-BD59-A6C34878D82A}">
                    <a16:rowId xmlns:a16="http://schemas.microsoft.com/office/drawing/2014/main" val="3988743542"/>
                  </a:ext>
                </a:extLst>
              </a:tr>
              <a:tr h="1301072">
                <a:tc>
                  <a:txBody>
                    <a:bodyPr/>
                    <a:lstStyle/>
                    <a:p>
                      <a:r>
                        <a:rPr lang="en-US" sz="2400" dirty="0"/>
                        <a:t>Transition to Cyberinfrastructure Resilience (</a:t>
                      </a:r>
                      <a:r>
                        <a:rPr lang="en-US" sz="2400" b="1" dirty="0"/>
                        <a:t>TCR</a:t>
                      </a:r>
                      <a:r>
                        <a:rPr lang="en-US" sz="2400" dirty="0"/>
                        <a:t>)</a:t>
                      </a:r>
                      <a:endParaRPr lang="en-US" sz="2400" dirty="0">
                        <a:solidFill>
                          <a:sysClr val="windowText" lastClr="000000"/>
                        </a:solidFill>
                      </a:endParaRPr>
                    </a:p>
                  </a:txBody>
                  <a:tcPr/>
                </a:tc>
                <a:tc>
                  <a:txBody>
                    <a:bodyPr/>
                    <a:lstStyle/>
                    <a:p>
                      <a:r>
                        <a:rPr lang="en-US" sz="2400" dirty="0">
                          <a:solidFill>
                            <a:sysClr val="windowText" lastClr="000000"/>
                          </a:solidFill>
                        </a:rPr>
                        <a:t>Improve the robustness and resilience of scientific cyberinfrastructure through testing, evaluation, hardening, validation, and transition of novel cybersecurity research </a:t>
                      </a:r>
                    </a:p>
                  </a:txBody>
                  <a:tcPr/>
                </a:tc>
                <a:extLst>
                  <a:ext uri="{0D108BD9-81ED-4DB2-BD59-A6C34878D82A}">
                    <a16:rowId xmlns:a16="http://schemas.microsoft.com/office/drawing/2014/main" val="3657940212"/>
                  </a:ext>
                </a:extLst>
              </a:tr>
            </a:tbl>
          </a:graphicData>
        </a:graphic>
      </p:graphicFrame>
      <p:sp>
        <p:nvSpPr>
          <p:cNvPr id="5" name="Slide Number Placeholder 4">
            <a:extLst>
              <a:ext uri="{FF2B5EF4-FFF2-40B4-BE49-F238E27FC236}">
                <a16:creationId xmlns:a16="http://schemas.microsoft.com/office/drawing/2014/main" id="{CEFB8403-21F8-4745-8CAC-09D18B13E5FA}"/>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11102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339A-404C-FF44-A7DB-48E3C0A02285}"/>
              </a:ext>
            </a:extLst>
          </p:cNvPr>
          <p:cNvSpPr>
            <a:spLocks noGrp="1"/>
          </p:cNvSpPr>
          <p:nvPr>
            <p:ph type="title"/>
          </p:nvPr>
        </p:nvSpPr>
        <p:spPr/>
        <p:txBody>
          <a:bodyPr/>
          <a:lstStyle/>
          <a:p>
            <a:r>
              <a:rPr lang="en-US" dirty="0"/>
              <a:t>CICI Program Area Key Themes</a:t>
            </a:r>
          </a:p>
        </p:txBody>
      </p:sp>
      <p:sp>
        <p:nvSpPr>
          <p:cNvPr id="3" name="Content Placeholder 2">
            <a:extLst>
              <a:ext uri="{FF2B5EF4-FFF2-40B4-BE49-F238E27FC236}">
                <a16:creationId xmlns:a16="http://schemas.microsoft.com/office/drawing/2014/main" id="{4F886B29-DCC5-E84F-A97A-4841929B2CD7}"/>
              </a:ext>
            </a:extLst>
          </p:cNvPr>
          <p:cNvSpPr>
            <a:spLocks noGrp="1"/>
          </p:cNvSpPr>
          <p:nvPr>
            <p:ph idx="1"/>
          </p:nvPr>
        </p:nvSpPr>
        <p:spPr/>
        <p:txBody>
          <a:bodyPr>
            <a:normAutofit/>
          </a:bodyPr>
          <a:lstStyle/>
          <a:p>
            <a:r>
              <a:rPr lang="en-US" dirty="0"/>
              <a:t>Applied security research to benefit science, domain scientists, and scientific CI</a:t>
            </a:r>
          </a:p>
          <a:p>
            <a:r>
              <a:rPr lang="en-US" dirty="0"/>
              <a:t>Recognize and leverage inherent differences in science CI ecosystem (data, software, workflows and workloads)</a:t>
            </a:r>
          </a:p>
          <a:p>
            <a:r>
              <a:rPr lang="en-US" dirty="0"/>
              <a:t>Consider usability, adoption, and empowering domain scientists</a:t>
            </a:r>
          </a:p>
          <a:p>
            <a:r>
              <a:rPr lang="en-US" dirty="0"/>
              <a:t>Transition cybersecurity research into science CI</a:t>
            </a:r>
          </a:p>
          <a:p>
            <a:r>
              <a:rPr lang="en-US" dirty="0"/>
              <a:t>Discover (and mitigate) weaknesses and vulnerabilities in science CI</a:t>
            </a:r>
          </a:p>
          <a:p>
            <a:endParaRPr lang="en-US" dirty="0"/>
          </a:p>
          <a:p>
            <a:endParaRPr lang="en-US" dirty="0"/>
          </a:p>
        </p:txBody>
      </p:sp>
      <p:sp>
        <p:nvSpPr>
          <p:cNvPr id="5" name="Slide Number Placeholder 4">
            <a:extLst>
              <a:ext uri="{FF2B5EF4-FFF2-40B4-BE49-F238E27FC236}">
                <a16:creationId xmlns:a16="http://schemas.microsoft.com/office/drawing/2014/main" id="{84A5C27A-529F-D14C-82F3-D57132C41CF7}"/>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05665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5DFE-0FAA-6946-BB81-95E5BDB4D9A3}"/>
              </a:ext>
            </a:extLst>
          </p:cNvPr>
          <p:cNvSpPr>
            <a:spLocks noGrp="1"/>
          </p:cNvSpPr>
          <p:nvPr>
            <p:ph type="title"/>
          </p:nvPr>
        </p:nvSpPr>
        <p:spPr/>
        <p:txBody>
          <a:bodyPr/>
          <a:lstStyle/>
          <a:p>
            <a:r>
              <a:rPr lang="en-US" dirty="0"/>
              <a:t>NSF 23-517: CICI</a:t>
            </a:r>
          </a:p>
        </p:txBody>
      </p:sp>
      <p:sp>
        <p:nvSpPr>
          <p:cNvPr id="3" name="Content Placeholder 2">
            <a:extLst>
              <a:ext uri="{FF2B5EF4-FFF2-40B4-BE49-F238E27FC236}">
                <a16:creationId xmlns:a16="http://schemas.microsoft.com/office/drawing/2014/main" id="{923840A0-DA74-7549-BDE9-EB0B514D5ECA}"/>
              </a:ext>
            </a:extLst>
          </p:cNvPr>
          <p:cNvSpPr>
            <a:spLocks noGrp="1"/>
          </p:cNvSpPr>
          <p:nvPr>
            <p:ph idx="1"/>
          </p:nvPr>
        </p:nvSpPr>
        <p:spPr>
          <a:xfrm>
            <a:off x="1141411" y="2249486"/>
            <a:ext cx="10469341" cy="3936999"/>
          </a:xfrm>
        </p:spPr>
        <p:txBody>
          <a:bodyPr>
            <a:normAutofit/>
          </a:bodyPr>
          <a:lstStyle/>
          <a:p>
            <a:r>
              <a:rPr lang="en-US" sz="2800" dirty="0"/>
              <a:t>Continues commitment to three primary areas from 2022 solicitation:</a:t>
            </a:r>
          </a:p>
          <a:p>
            <a:pPr lvl="1"/>
            <a:r>
              <a:rPr lang="en-US" sz="2400" dirty="0"/>
              <a:t>UCSS and RSSD: small, up to $600k / 3 years</a:t>
            </a:r>
            <a:endParaRPr lang="en-US" sz="2200" dirty="0"/>
          </a:p>
          <a:p>
            <a:pPr lvl="1"/>
            <a:r>
              <a:rPr lang="en-US" sz="2400" dirty="0"/>
              <a:t>TCR: medium, up to $1.2M / 3 years</a:t>
            </a:r>
          </a:p>
          <a:p>
            <a:r>
              <a:rPr lang="en-US" sz="2800" dirty="0"/>
              <a:t>Two due dates: </a:t>
            </a:r>
          </a:p>
          <a:p>
            <a:pPr lvl="1"/>
            <a:r>
              <a:rPr lang="en-US" sz="2400" dirty="0"/>
              <a:t>February 17, 2023</a:t>
            </a:r>
          </a:p>
          <a:p>
            <a:pPr lvl="1"/>
            <a:r>
              <a:rPr lang="en-US" sz="2400" dirty="0"/>
              <a:t>February 1, 2024</a:t>
            </a:r>
          </a:p>
          <a:p>
            <a:r>
              <a:rPr lang="en-US" sz="2800" dirty="0"/>
              <a:t>Anticipate supporting 12-20 awards total / year</a:t>
            </a:r>
          </a:p>
        </p:txBody>
      </p:sp>
      <p:sp>
        <p:nvSpPr>
          <p:cNvPr id="5" name="Slide Number Placeholder 4">
            <a:extLst>
              <a:ext uri="{FF2B5EF4-FFF2-40B4-BE49-F238E27FC236}">
                <a16:creationId xmlns:a16="http://schemas.microsoft.com/office/drawing/2014/main" id="{9F321919-AB76-0249-8030-D1A36B4F4031}"/>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81818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1911-D368-514C-B390-14E66C0C9E0B}"/>
              </a:ext>
            </a:extLst>
          </p:cNvPr>
          <p:cNvSpPr>
            <a:spLocks noGrp="1"/>
          </p:cNvSpPr>
          <p:nvPr>
            <p:ph type="title"/>
          </p:nvPr>
        </p:nvSpPr>
        <p:spPr>
          <a:xfrm>
            <a:off x="1141413" y="244443"/>
            <a:ext cx="9905998" cy="1478570"/>
          </a:xfrm>
        </p:spPr>
        <p:txBody>
          <a:bodyPr/>
          <a:lstStyle/>
          <a:p>
            <a:r>
              <a:rPr lang="en-US" dirty="0"/>
              <a:t>Successful CICI proposals describe</a:t>
            </a:r>
          </a:p>
        </p:txBody>
      </p:sp>
      <p:sp>
        <p:nvSpPr>
          <p:cNvPr id="3" name="Content Placeholder 2">
            <a:extLst>
              <a:ext uri="{FF2B5EF4-FFF2-40B4-BE49-F238E27FC236}">
                <a16:creationId xmlns:a16="http://schemas.microsoft.com/office/drawing/2014/main" id="{E61D3D43-6965-EB40-A893-518B37D7D5F6}"/>
              </a:ext>
            </a:extLst>
          </p:cNvPr>
          <p:cNvSpPr>
            <a:spLocks noGrp="1"/>
          </p:cNvSpPr>
          <p:nvPr>
            <p:ph idx="1"/>
          </p:nvPr>
        </p:nvSpPr>
        <p:spPr>
          <a:xfrm>
            <a:off x="1141412" y="1778429"/>
            <a:ext cx="9905999" cy="3541714"/>
          </a:xfrm>
        </p:spPr>
        <p:txBody>
          <a:bodyPr/>
          <a:lstStyle/>
          <a:p>
            <a:r>
              <a:rPr lang="en-US" dirty="0"/>
              <a:t>Non-cybersecurity Science drivers (applications and users)</a:t>
            </a:r>
          </a:p>
          <a:p>
            <a:r>
              <a:rPr lang="en-US" dirty="0"/>
              <a:t>The scientific infrastructure / environment that will benefit</a:t>
            </a:r>
          </a:p>
          <a:p>
            <a:r>
              <a:rPr lang="en-US" dirty="0"/>
              <a:t>Unique properties of the scientific domain or CI that influence the desired security functionality, design, or mechanisms</a:t>
            </a:r>
          </a:p>
          <a:p>
            <a:r>
              <a:rPr lang="en-US" dirty="0"/>
              <a:t>Threat model in the science domain</a:t>
            </a:r>
          </a:p>
          <a:p>
            <a:r>
              <a:rPr lang="en-US" dirty="0"/>
              <a:t>Plan for gathering quantitative metrics to assess security benefits</a:t>
            </a:r>
          </a:p>
        </p:txBody>
      </p:sp>
      <p:sp>
        <p:nvSpPr>
          <p:cNvPr id="7" name="Rounded Rectangle 6">
            <a:extLst>
              <a:ext uri="{FF2B5EF4-FFF2-40B4-BE49-F238E27FC236}">
                <a16:creationId xmlns:a16="http://schemas.microsoft.com/office/drawing/2014/main" id="{44BB7A77-FC58-9174-F3E6-D125B4A0E29A}"/>
              </a:ext>
            </a:extLst>
          </p:cNvPr>
          <p:cNvSpPr/>
          <p:nvPr/>
        </p:nvSpPr>
        <p:spPr>
          <a:xfrm>
            <a:off x="1053958" y="5223157"/>
            <a:ext cx="10048873" cy="857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hlinkClick r:id="rId2">
                  <a:extLst>
                    <a:ext uri="{A12FA001-AC4F-418D-AE19-62706E023703}">
                      <ahyp:hlinkClr xmlns:ahyp="http://schemas.microsoft.com/office/drawing/2018/hyperlinkcolor" val="tx"/>
                    </a:ext>
                  </a:extLst>
                </a:hlinkClick>
              </a:rPr>
              <a:t>https://www.nsf.gov/awardsearch/advancedSearchResult?ProgEleCode=8027</a:t>
            </a:r>
            <a:endParaRPr lang="en-US" sz="2400" dirty="0">
              <a:solidFill>
                <a:schemeClr val="bg1"/>
              </a:solidFill>
            </a:endParaRPr>
          </a:p>
        </p:txBody>
      </p:sp>
      <p:sp>
        <p:nvSpPr>
          <p:cNvPr id="5" name="Slide Number Placeholder 4">
            <a:extLst>
              <a:ext uri="{FF2B5EF4-FFF2-40B4-BE49-F238E27FC236}">
                <a16:creationId xmlns:a16="http://schemas.microsoft.com/office/drawing/2014/main" id="{CFB5E0F2-7907-704C-9000-F57C462D0444}"/>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2705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923-680B-614F-A5D7-CC3710C759A5}"/>
              </a:ext>
            </a:extLst>
          </p:cNvPr>
          <p:cNvSpPr>
            <a:spLocks noGrp="1"/>
          </p:cNvSpPr>
          <p:nvPr>
            <p:ph type="title"/>
          </p:nvPr>
        </p:nvSpPr>
        <p:spPr/>
        <p:txBody>
          <a:bodyPr/>
          <a:lstStyle/>
          <a:p>
            <a:r>
              <a:rPr lang="en-US" dirty="0"/>
              <a:t>What CICI is not</a:t>
            </a:r>
          </a:p>
        </p:txBody>
      </p:sp>
      <p:sp>
        <p:nvSpPr>
          <p:cNvPr id="3" name="Content Placeholder 2">
            <a:extLst>
              <a:ext uri="{FF2B5EF4-FFF2-40B4-BE49-F238E27FC236}">
                <a16:creationId xmlns:a16="http://schemas.microsoft.com/office/drawing/2014/main" id="{9060A1FD-5EA6-7A4C-B2CB-9897DD651FDA}"/>
              </a:ext>
            </a:extLst>
          </p:cNvPr>
          <p:cNvSpPr>
            <a:spLocks noGrp="1"/>
          </p:cNvSpPr>
          <p:nvPr>
            <p:ph idx="1"/>
          </p:nvPr>
        </p:nvSpPr>
        <p:spPr/>
        <p:txBody>
          <a:bodyPr>
            <a:normAutofit/>
          </a:bodyPr>
          <a:lstStyle/>
          <a:p>
            <a:r>
              <a:rPr lang="en-US" sz="2800" dirty="0"/>
              <a:t>Not appropriate mechanism for non-security infrastructure efforts</a:t>
            </a:r>
          </a:p>
          <a:p>
            <a:pPr lvl="1"/>
            <a:r>
              <a:rPr lang="en-US" sz="2400" dirty="0"/>
              <a:t>Not intended to support pure infrastructure operation</a:t>
            </a:r>
          </a:p>
          <a:p>
            <a:r>
              <a:rPr lang="en-US" sz="2800" dirty="0"/>
              <a:t>Not for cybersecurity research without a domain science driver or target science cyberinfrastructure</a:t>
            </a:r>
          </a:p>
          <a:p>
            <a:r>
              <a:rPr lang="en-US" sz="2800" dirty="0"/>
              <a:t>Not intended to support basic cybersecurity or privacy research</a:t>
            </a:r>
          </a:p>
          <a:p>
            <a:pPr lvl="1"/>
            <a:r>
              <a:rPr lang="en-US" sz="2400" dirty="0"/>
              <a:t>Better served by Secure and Trustworthy Cyberspace (</a:t>
            </a:r>
            <a:r>
              <a:rPr lang="en-US" sz="2400" dirty="0" err="1"/>
              <a:t>SaTC</a:t>
            </a:r>
            <a:r>
              <a:rPr lang="en-US" sz="2400" dirty="0"/>
              <a:t>) program</a:t>
            </a:r>
          </a:p>
        </p:txBody>
      </p:sp>
      <p:sp>
        <p:nvSpPr>
          <p:cNvPr id="5" name="Slide Number Placeholder 4">
            <a:extLst>
              <a:ext uri="{FF2B5EF4-FFF2-40B4-BE49-F238E27FC236}">
                <a16:creationId xmlns:a16="http://schemas.microsoft.com/office/drawing/2014/main" id="{FBF6649B-3DA9-9E47-A34E-8F27A8B8AD70}"/>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36947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2B184E-5726-B44B-8075-53FEFD65E104}"/>
              </a:ext>
            </a:extLst>
          </p:cNvPr>
          <p:cNvSpPr txBox="1">
            <a:spLocks noGrp="1"/>
          </p:cNvSpPr>
          <p:nvPr>
            <p:ph type="title" idx="4294967295"/>
          </p:nvPr>
        </p:nvSpPr>
        <p:spPr>
          <a:xfrm>
            <a:off x="1141413" y="618518"/>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Proposal Preparation</a:t>
            </a:r>
          </a:p>
        </p:txBody>
      </p:sp>
      <p:sp>
        <p:nvSpPr>
          <p:cNvPr id="4" name="Content Placeholder 3">
            <a:extLst>
              <a:ext uri="{FF2B5EF4-FFF2-40B4-BE49-F238E27FC236}">
                <a16:creationId xmlns:a16="http://schemas.microsoft.com/office/drawing/2014/main" id="{E00580EF-0E96-4E87-A9E9-0F40FF3AE53F}"/>
              </a:ext>
            </a:extLst>
          </p:cNvPr>
          <p:cNvSpPr>
            <a:spLocks noGrp="1"/>
          </p:cNvSpPr>
          <p:nvPr>
            <p:ph idx="1"/>
          </p:nvPr>
        </p:nvSpPr>
        <p:spPr/>
        <p:txBody>
          <a:bodyPr>
            <a:normAutofit/>
          </a:bodyPr>
          <a:lstStyle/>
          <a:p>
            <a:r>
              <a:rPr lang="en-US" sz="2800" kern="1200" dirty="0">
                <a:solidFill>
                  <a:schemeClr val="tx1"/>
                </a:solidFill>
                <a:effectLst/>
                <a:latin typeface="+mn-lt"/>
                <a:ea typeface="+mn-ea"/>
                <a:cs typeface="+mn-cs"/>
              </a:rPr>
              <a:t>The NSF proposal and award process is detailed in the Proposal &amp; Award Policies &amp; Procedures Guide (PAPPG, NSF 22-1). </a:t>
            </a:r>
          </a:p>
          <a:p>
            <a:pPr marL="0" indent="0" algn="ctr">
              <a:buNone/>
            </a:pPr>
            <a:r>
              <a:rPr lang="en-US" sz="2800" u="sng" dirty="0">
                <a:hlinkClick r:id="rId3"/>
              </a:rPr>
              <a:t>https://www.nsf.gov/pubs/policydocs/pappg22_1/</a:t>
            </a:r>
            <a:r>
              <a:rPr lang="en-US" sz="2800" u="sng" dirty="0"/>
              <a:t> </a:t>
            </a:r>
          </a:p>
          <a:p>
            <a:r>
              <a:rPr lang="en-US" sz="2800" dirty="0"/>
              <a:t>Proposal titles “</a:t>
            </a:r>
            <a:r>
              <a:rPr lang="en-US" sz="2800" dirty="0">
                <a:latin typeface="Courier" pitchFamily="2" charset="0"/>
              </a:rPr>
              <a:t>CICI:[UCSS,RSSD,TCR]:title</a:t>
            </a:r>
            <a:r>
              <a:rPr lang="en-US" sz="2800" dirty="0"/>
              <a:t>” </a:t>
            </a:r>
          </a:p>
          <a:p>
            <a:pPr lvl="1"/>
            <a:r>
              <a:rPr lang="en-US" sz="2400" dirty="0"/>
              <a:t>E.g., “</a:t>
            </a:r>
            <a:r>
              <a:rPr lang="en-US" sz="2400" dirty="0" err="1">
                <a:latin typeface="Courier" pitchFamily="2" charset="0"/>
              </a:rPr>
              <a:t>CICI:RSSD:An</a:t>
            </a:r>
            <a:r>
              <a:rPr lang="en-US" sz="2400" dirty="0">
                <a:latin typeface="Courier" pitchFamily="2" charset="0"/>
              </a:rPr>
              <a:t> amazing proposal</a:t>
            </a:r>
            <a:r>
              <a:rPr lang="en-US" sz="2400" dirty="0"/>
              <a:t>”</a:t>
            </a:r>
          </a:p>
          <a:p>
            <a:r>
              <a:rPr lang="en-US" sz="2800" b="1" dirty="0"/>
              <a:t>Must</a:t>
            </a:r>
            <a:r>
              <a:rPr lang="en-US" sz="2800" dirty="0"/>
              <a:t> be submitted via </a:t>
            </a:r>
            <a:r>
              <a:rPr lang="en-US" sz="2800" dirty="0">
                <a:hlinkClick r:id="rId4"/>
              </a:rPr>
              <a:t>research.gov</a:t>
            </a:r>
            <a:r>
              <a:rPr lang="en-US" sz="2800" dirty="0"/>
              <a:t> or </a:t>
            </a:r>
            <a:r>
              <a:rPr lang="en-US" sz="2800" dirty="0">
                <a:hlinkClick r:id="rId5"/>
              </a:rPr>
              <a:t>grants.gov</a:t>
            </a:r>
            <a:r>
              <a:rPr lang="en-US" sz="2800" dirty="0"/>
              <a:t> (</a:t>
            </a:r>
            <a:r>
              <a:rPr lang="en-US" sz="2800" i="1" dirty="0"/>
              <a:t>not</a:t>
            </a:r>
            <a:r>
              <a:rPr lang="en-US" sz="2800" dirty="0"/>
              <a:t> </a:t>
            </a:r>
            <a:r>
              <a:rPr lang="en-US" sz="2800" dirty="0" err="1"/>
              <a:t>FastLane</a:t>
            </a:r>
            <a:r>
              <a:rPr lang="en-US" sz="2800" dirty="0"/>
              <a:t>)!</a:t>
            </a:r>
            <a:endParaRPr lang="en-US" sz="2800" kern="1200" dirty="0">
              <a:solidFill>
                <a:schemeClr val="tx1"/>
              </a:solidFill>
              <a:effectLst/>
              <a:latin typeface="+mn-lt"/>
              <a:ea typeface="+mn-ea"/>
              <a:cs typeface="+mn-cs"/>
            </a:endParaRPr>
          </a:p>
        </p:txBody>
      </p:sp>
      <p:sp>
        <p:nvSpPr>
          <p:cNvPr id="3" name="Slide Number Placeholder 2">
            <a:extLst>
              <a:ext uri="{FF2B5EF4-FFF2-40B4-BE49-F238E27FC236}">
                <a16:creationId xmlns:a16="http://schemas.microsoft.com/office/drawing/2014/main" id="{4057176A-2EA2-7242-B3D7-11495DB15B0F}"/>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27013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AB2-3926-C5AD-4BB0-8227C1E1E5FA}"/>
              </a:ext>
            </a:extLst>
          </p:cNvPr>
          <p:cNvSpPr>
            <a:spLocks noGrp="1"/>
          </p:cNvSpPr>
          <p:nvPr>
            <p:ph type="title"/>
          </p:nvPr>
        </p:nvSpPr>
        <p:spPr>
          <a:xfrm>
            <a:off x="1141412" y="249666"/>
            <a:ext cx="9905998" cy="1478570"/>
          </a:xfrm>
        </p:spPr>
        <p:txBody>
          <a:bodyPr>
            <a:normAutofit/>
          </a:bodyPr>
          <a:lstStyle/>
          <a:p>
            <a:r>
              <a:rPr lang="en-US" dirty="0"/>
              <a:t>Fastlane System Decommissioning: </a:t>
            </a:r>
            <a:r>
              <a:rPr lang="en-US" i="1" dirty="0"/>
              <a:t>removed</a:t>
            </a:r>
            <a:r>
              <a:rPr lang="en-US" dirty="0"/>
              <a:t> as submission option</a:t>
            </a:r>
          </a:p>
        </p:txBody>
      </p:sp>
      <p:sp>
        <p:nvSpPr>
          <p:cNvPr id="3" name="Content Placeholder 2">
            <a:extLst>
              <a:ext uri="{FF2B5EF4-FFF2-40B4-BE49-F238E27FC236}">
                <a16:creationId xmlns:a16="http://schemas.microsoft.com/office/drawing/2014/main" id="{CC9D07D9-7629-2372-1C58-EA73B0FD276F}"/>
              </a:ext>
            </a:extLst>
          </p:cNvPr>
          <p:cNvSpPr>
            <a:spLocks noGrp="1"/>
          </p:cNvSpPr>
          <p:nvPr>
            <p:ph idx="1"/>
          </p:nvPr>
        </p:nvSpPr>
        <p:spPr>
          <a:xfrm>
            <a:off x="2286002" y="1357393"/>
            <a:ext cx="7384940" cy="741686"/>
          </a:xfrm>
        </p:spPr>
        <p:txBody>
          <a:bodyPr/>
          <a:lstStyle/>
          <a:p>
            <a:pPr marL="0" indent="0">
              <a:buNone/>
            </a:pPr>
            <a:r>
              <a:rPr lang="en-US" sz="2000" dirty="0">
                <a:hlinkClick r:id="rId2"/>
              </a:rPr>
              <a:t>https://www.research.gov/research-web/content/fldecomm</a:t>
            </a:r>
            <a:endParaRPr lang="en-US" sz="2000" dirty="0"/>
          </a:p>
        </p:txBody>
      </p:sp>
      <p:pic>
        <p:nvPicPr>
          <p:cNvPr id="4" name="Picture 3" descr="Graphical user interface, text, application, email&#10;&#10;Description automatically generated">
            <a:extLst>
              <a:ext uri="{FF2B5EF4-FFF2-40B4-BE49-F238E27FC236}">
                <a16:creationId xmlns:a16="http://schemas.microsoft.com/office/drawing/2014/main" id="{DAC00D3B-0B8E-21A0-8129-51B872391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1728236"/>
            <a:ext cx="6553801" cy="5129765"/>
          </a:xfrm>
          <a:prstGeom prst="rect">
            <a:avLst/>
          </a:prstGeom>
        </p:spPr>
      </p:pic>
    </p:spTree>
    <p:extLst>
      <p:ext uri="{BB962C8B-B14F-4D97-AF65-F5344CB8AC3E}">
        <p14:creationId xmlns:p14="http://schemas.microsoft.com/office/powerpoint/2010/main" val="89502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5025DE-E053-3D4E-8D75-CEF88ABF39AD}"/>
              </a:ext>
            </a:extLst>
          </p:cNvPr>
          <p:cNvSpPr txBox="1">
            <a:spLocks noGrp="1"/>
          </p:cNvSpPr>
          <p:nvPr>
            <p:ph type="title" idx="4294967295"/>
          </p:nvPr>
        </p:nvSpPr>
        <p:spPr>
          <a:xfrm>
            <a:off x="1141413" y="646653"/>
            <a:ext cx="9905998" cy="9503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Eligibility</a:t>
            </a:r>
          </a:p>
        </p:txBody>
      </p:sp>
      <p:sp>
        <p:nvSpPr>
          <p:cNvPr id="4" name="Subtitle 3"/>
          <p:cNvSpPr>
            <a:spLocks noGrp="1"/>
          </p:cNvSpPr>
          <p:nvPr>
            <p:ph type="subTitle" idx="1"/>
          </p:nvPr>
        </p:nvSpPr>
        <p:spPr>
          <a:xfrm>
            <a:off x="824132" y="1597001"/>
            <a:ext cx="10369330" cy="4055654"/>
          </a:xfrm>
        </p:spPr>
        <p:txBody>
          <a:bodyPr>
            <a:normAutofit/>
          </a:bodyPr>
          <a:lstStyle/>
          <a:p>
            <a:pPr marL="457200" indent="-457200" algn="l">
              <a:buFont typeface="Courier New" panose="02070309020205020404" pitchFamily="49" charset="0"/>
              <a:buChar char="o"/>
            </a:pPr>
            <a:r>
              <a:rPr lang="en-US" sz="2800" b="1" kern="0" dirty="0">
                <a:solidFill>
                  <a:schemeClr val="tx1"/>
                </a:solidFill>
                <a:ea typeface="Verdana" pitchFamily="34" charset="0"/>
                <a:cs typeface="Verdana" pitchFamily="34" charset="0"/>
              </a:rPr>
              <a:t>Proposals may </a:t>
            </a:r>
            <a:r>
              <a:rPr lang="en-US" sz="2800" b="1" u="sng" kern="0" dirty="0">
                <a:solidFill>
                  <a:schemeClr val="tx1"/>
                </a:solidFill>
                <a:ea typeface="Verdana" pitchFamily="34" charset="0"/>
                <a:cs typeface="Verdana" pitchFamily="34" charset="0"/>
              </a:rPr>
              <a:t>only</a:t>
            </a:r>
            <a:r>
              <a:rPr lang="en-US" sz="2800" b="1" kern="0" dirty="0">
                <a:solidFill>
                  <a:schemeClr val="tx1"/>
                </a:solidFill>
                <a:ea typeface="Verdana" pitchFamily="34" charset="0"/>
                <a:cs typeface="Verdana" pitchFamily="34" charset="0"/>
              </a:rPr>
              <a:t> be submitted by:</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Universities and Colleges</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Non-profit, non-academic organizations</a:t>
            </a:r>
          </a:p>
          <a:p>
            <a:pPr marL="800100" lvl="1" indent="-342900" algn="l">
              <a:buFont typeface="Courier New" panose="02070309020205020404" pitchFamily="49" charset="0"/>
              <a:buChar char="o"/>
            </a:pPr>
            <a:endParaRPr lang="en-US" sz="1200" kern="0" dirty="0">
              <a:solidFill>
                <a:schemeClr val="tx1"/>
              </a:solidFill>
              <a:ea typeface="Verdana" pitchFamily="34" charset="0"/>
              <a:cs typeface="Verdana" pitchFamily="34" charset="0"/>
            </a:endParaRPr>
          </a:p>
          <a:p>
            <a:pPr marL="457200" indent="-457200" algn="l">
              <a:buFont typeface="Courier New" panose="02070309020205020404" pitchFamily="49" charset="0"/>
              <a:buChar char="o"/>
            </a:pPr>
            <a:r>
              <a:rPr lang="en-US" sz="2800" b="1" kern="0" dirty="0">
                <a:solidFill>
                  <a:schemeClr val="tx1"/>
                </a:solidFill>
                <a:ea typeface="Verdana" pitchFamily="34" charset="0"/>
                <a:cs typeface="Verdana" pitchFamily="34" charset="0"/>
              </a:rPr>
              <a:t>Limit on Number of Proposals per PI/Co-PI/Senior Personnel:    </a:t>
            </a:r>
            <a:r>
              <a:rPr lang="en-US" sz="2800" b="1" kern="0" dirty="0">
                <a:solidFill>
                  <a:srgbClr val="FFFF00"/>
                </a:solidFill>
                <a:ea typeface="Verdana" pitchFamily="34" charset="0"/>
                <a:cs typeface="Verdana" pitchFamily="34" charset="0"/>
              </a:rPr>
              <a:t>2</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An individual may participate as Principal Investigator, co-Principal Investigator or other Senior Personnel on no more than two CICI proposals.</a:t>
            </a:r>
          </a:p>
          <a:p>
            <a:pPr marL="800100" lvl="1" indent="-342900" algn="l">
              <a:lnSpc>
                <a:spcPct val="120000"/>
              </a:lnSpc>
              <a:buFont typeface="Courier New" panose="02070309020205020404" pitchFamily="49" charset="0"/>
              <a:buChar char="o"/>
            </a:pPr>
            <a:endParaRPr lang="en-US" b="1" kern="0" dirty="0">
              <a:solidFill>
                <a:schemeClr val="tx1"/>
              </a:solidFill>
              <a:ea typeface="Verdana" pitchFamily="34" charset="0"/>
              <a:cs typeface="Verdana" pitchFamily="34" charset="0"/>
            </a:endParaRPr>
          </a:p>
          <a:p>
            <a:pPr lvl="1" algn="l">
              <a:lnSpc>
                <a:spcPct val="120000"/>
              </a:lnSpc>
            </a:pPr>
            <a:endParaRPr lang="en-US" b="1" kern="0" dirty="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dirty="0">
              <a:solidFill>
                <a:schemeClr val="tx1"/>
              </a:solidFill>
              <a:cs typeface="Arial"/>
            </a:endParaRPr>
          </a:p>
          <a:p>
            <a:pPr marL="457200" indent="-457200" algn="l">
              <a:buFont typeface="Courier New" panose="02070309020205020404" pitchFamily="49" charset="0"/>
              <a:buChar char="o"/>
              <a:defRPr/>
            </a:pPr>
            <a:endParaRPr lang="en-US" dirty="0">
              <a:solidFill>
                <a:schemeClr val="tx1"/>
              </a:solidFill>
              <a:cs typeface="Arial"/>
            </a:endParaRPr>
          </a:p>
          <a:p>
            <a:pPr marL="457200" indent="-457200" algn="l">
              <a:buFont typeface="Courier New" panose="02070309020205020404" pitchFamily="49" charset="0"/>
              <a:buChar char="o"/>
              <a:defRPr/>
            </a:pPr>
            <a:endParaRPr lang="en-US" dirty="0">
              <a:solidFill>
                <a:schemeClr val="tx1"/>
              </a:solidFill>
              <a:cs typeface="Arial"/>
            </a:endParaRPr>
          </a:p>
        </p:txBody>
      </p:sp>
      <p:sp>
        <p:nvSpPr>
          <p:cNvPr id="2" name="Slide Number Placeholder 1">
            <a:extLst>
              <a:ext uri="{FF2B5EF4-FFF2-40B4-BE49-F238E27FC236}">
                <a16:creationId xmlns:a16="http://schemas.microsoft.com/office/drawing/2014/main" id="{CBEE238D-283F-DD44-ACF4-07EDE41F769C}"/>
              </a:ext>
            </a:extLst>
          </p:cNvPr>
          <p:cNvSpPr>
            <a:spLocks noGrp="1"/>
          </p:cNvSpPr>
          <p:nvPr>
            <p:ph type="sldNum" sz="quarter" idx="12"/>
          </p:nvPr>
        </p:nvSpPr>
        <p:spPr/>
        <p:txBody>
          <a:bodyPr/>
          <a:lstStyle/>
          <a:p>
            <a:fld id="{1403A9F4-2153-4E30-848A-357EB84591DA}" type="slidenum">
              <a:rPr lang="en-US" smtClean="0"/>
              <a:t>19</a:t>
            </a:fld>
            <a:endParaRPr lang="en-US"/>
          </a:p>
        </p:txBody>
      </p:sp>
    </p:spTree>
    <p:extLst>
      <p:ext uri="{BB962C8B-B14F-4D97-AF65-F5344CB8AC3E}">
        <p14:creationId xmlns:p14="http://schemas.microsoft.com/office/powerpoint/2010/main" val="386139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t>Describe CICI program and objectives</a:t>
            </a:r>
          </a:p>
          <a:p>
            <a:r>
              <a:rPr lang="en-US" dirty="0"/>
              <a:t>Detail NSF 23-517 solicitation and changes</a:t>
            </a:r>
          </a:p>
          <a:p>
            <a:r>
              <a:rPr lang="en-US" dirty="0"/>
              <a:t>Help guide proposal alignment with program</a:t>
            </a:r>
          </a:p>
          <a:p>
            <a:r>
              <a:rPr lang="en-US" dirty="0"/>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88176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Describe CICI program and objectives</a:t>
            </a:r>
          </a:p>
          <a:p>
            <a:r>
              <a:rPr lang="en-US" dirty="0">
                <a:solidFill>
                  <a:schemeClr val="tx1">
                    <a:lumMod val="65000"/>
                  </a:schemeClr>
                </a:solidFill>
              </a:rPr>
              <a:t>Detail NSF 23-517 solicitation and changes</a:t>
            </a:r>
          </a:p>
          <a:p>
            <a:r>
              <a:rPr lang="en-US" dirty="0"/>
              <a:t>Help guide proposal alignment with program</a:t>
            </a:r>
          </a:p>
          <a:p>
            <a:r>
              <a:rPr lang="en-US" dirty="0">
                <a:solidFill>
                  <a:schemeClr val="tx1">
                    <a:lumMod val="65000"/>
                  </a:schemeClr>
                </a:solidFill>
              </a:rPr>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50218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A00985-91DE-F94D-976E-2D46A4329CE6}"/>
              </a:ext>
            </a:extLst>
          </p:cNvPr>
          <p:cNvSpPr>
            <a:spLocks noGrp="1"/>
          </p:cNvSpPr>
          <p:nvPr>
            <p:ph type="title"/>
          </p:nvPr>
        </p:nvSpPr>
        <p:spPr>
          <a:xfrm>
            <a:off x="1141413" y="618518"/>
            <a:ext cx="9905998" cy="1478570"/>
          </a:xfrm>
        </p:spPr>
        <p:txBody>
          <a:bodyPr/>
          <a:lstStyle/>
          <a:p>
            <a:r>
              <a:rPr lang="en-US" dirty="0"/>
              <a:t>Review Criteria</a:t>
            </a:r>
          </a:p>
        </p:txBody>
      </p:sp>
      <p:sp>
        <p:nvSpPr>
          <p:cNvPr id="29699" name="Rectangle 3"/>
          <p:cNvSpPr>
            <a:spLocks noGrp="1" noChangeArrowheads="1"/>
          </p:cNvSpPr>
          <p:nvPr>
            <p:ph idx="1"/>
          </p:nvPr>
        </p:nvSpPr>
        <p:spPr>
          <a:xfrm>
            <a:off x="1524000" y="2134771"/>
            <a:ext cx="8876714" cy="4135900"/>
          </a:xfrm>
        </p:spPr>
        <p:txBody>
          <a:bodyPr>
            <a:normAutofit/>
          </a:bodyPr>
          <a:lstStyle/>
          <a:p>
            <a:pPr marL="0" indent="0">
              <a:lnSpc>
                <a:spcPts val="3600"/>
              </a:lnSpc>
              <a:spcBef>
                <a:spcPct val="0"/>
              </a:spcBef>
              <a:buNone/>
            </a:pPr>
            <a:r>
              <a:rPr lang="en-US" sz="2800" dirty="0">
                <a:ea typeface="Verdana" pitchFamily="34" charset="0"/>
                <a:cs typeface="Verdana" pitchFamily="34" charset="0"/>
              </a:rPr>
              <a:t>Reviewers and review panel will address:</a:t>
            </a:r>
          </a:p>
          <a:p>
            <a:pPr marL="0" indent="0">
              <a:lnSpc>
                <a:spcPts val="3600"/>
              </a:lnSpc>
              <a:spcBef>
                <a:spcPct val="0"/>
              </a:spcBef>
              <a:buNone/>
            </a:pPr>
            <a:endParaRPr lang="en-US" sz="2800" dirty="0">
              <a:ea typeface="Verdana" pitchFamily="34" charset="0"/>
              <a:cs typeface="Verdana" pitchFamily="34" charset="0"/>
            </a:endParaRPr>
          </a:p>
          <a:p>
            <a:pPr>
              <a:lnSpc>
                <a:spcPts val="3600"/>
              </a:lnSpc>
              <a:spcBef>
                <a:spcPct val="0"/>
              </a:spcBef>
            </a:pPr>
            <a:r>
              <a:rPr lang="en-US" sz="2800" dirty="0">
                <a:ea typeface="Verdana" pitchFamily="34" charset="0"/>
                <a:cs typeface="Verdana" pitchFamily="34" charset="0"/>
              </a:rPr>
              <a:t>Intellectual Merit, </a:t>
            </a:r>
          </a:p>
          <a:p>
            <a:pPr>
              <a:lnSpc>
                <a:spcPts val="3600"/>
              </a:lnSpc>
              <a:spcBef>
                <a:spcPct val="0"/>
              </a:spcBef>
            </a:pPr>
            <a:r>
              <a:rPr lang="en-US" sz="2800" dirty="0">
                <a:ea typeface="Verdana" pitchFamily="34" charset="0"/>
                <a:cs typeface="Verdana" pitchFamily="34" charset="0"/>
              </a:rPr>
              <a:t>Broader Impacts, and </a:t>
            </a:r>
          </a:p>
          <a:p>
            <a:pPr>
              <a:lnSpc>
                <a:spcPts val="3600"/>
              </a:lnSpc>
              <a:spcBef>
                <a:spcPct val="0"/>
              </a:spcBef>
            </a:pPr>
            <a:endParaRPr lang="en-US" sz="2800" dirty="0">
              <a:ea typeface="Verdana" pitchFamily="34" charset="0"/>
              <a:cs typeface="Verdana" pitchFamily="34" charset="0"/>
            </a:endParaRPr>
          </a:p>
          <a:p>
            <a:pPr>
              <a:lnSpc>
                <a:spcPts val="3600"/>
              </a:lnSpc>
              <a:spcBef>
                <a:spcPct val="0"/>
              </a:spcBef>
            </a:pPr>
            <a:r>
              <a:rPr lang="en-US" sz="2800" dirty="0">
                <a:solidFill>
                  <a:srgbClr val="FFFF00"/>
                </a:solidFill>
                <a:ea typeface="Verdana" pitchFamily="34" charset="0"/>
                <a:cs typeface="Verdana" pitchFamily="34" charset="0"/>
              </a:rPr>
              <a:t>CICI Specific Review Criteria</a:t>
            </a:r>
          </a:p>
          <a:p>
            <a:pPr marL="0" indent="0">
              <a:lnSpc>
                <a:spcPts val="3600"/>
              </a:lnSpc>
              <a:spcBef>
                <a:spcPct val="0"/>
              </a:spcBef>
              <a:buNone/>
            </a:pPr>
            <a:endParaRPr lang="en-US" sz="2800" dirty="0">
              <a:ea typeface="Verdana" pitchFamily="34" charset="0"/>
              <a:cs typeface="Verdana" pitchFamily="34" charset="0"/>
            </a:endParaRPr>
          </a:p>
          <a:p>
            <a:pPr marL="0" indent="0">
              <a:lnSpc>
                <a:spcPts val="3600"/>
              </a:lnSpc>
              <a:spcBef>
                <a:spcPct val="0"/>
              </a:spcBef>
              <a:buNone/>
            </a:pPr>
            <a:r>
              <a:rPr lang="en-US" sz="2800" dirty="0">
                <a:ea typeface="Verdana" pitchFamily="34" charset="0"/>
                <a:cs typeface="Verdana" pitchFamily="34" charset="0"/>
              </a:rPr>
              <a:t>in their reviews, panel discussions, and panel summaries</a:t>
            </a:r>
          </a:p>
        </p:txBody>
      </p:sp>
      <p:sp>
        <p:nvSpPr>
          <p:cNvPr id="7" name="Left Arrow Callout 6"/>
          <p:cNvSpPr/>
          <p:nvPr/>
        </p:nvSpPr>
        <p:spPr>
          <a:xfrm>
            <a:off x="5631768" y="3039315"/>
            <a:ext cx="3276600" cy="1066800"/>
          </a:xfrm>
          <a:prstGeom prst="leftArrowCallou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Standard NSF Review Criteria</a:t>
            </a:r>
            <a:endParaRPr lang="en-US" sz="2400" baseline="30000" dirty="0">
              <a:solidFill>
                <a:schemeClr val="tx1"/>
              </a:solidFill>
            </a:endParaRPr>
          </a:p>
        </p:txBody>
      </p:sp>
      <p:sp>
        <p:nvSpPr>
          <p:cNvPr id="2" name="Slide Number Placeholder 1">
            <a:extLst>
              <a:ext uri="{FF2B5EF4-FFF2-40B4-BE49-F238E27FC236}">
                <a16:creationId xmlns:a16="http://schemas.microsoft.com/office/drawing/2014/main" id="{68DD920D-E773-9146-A03D-A0DCD0EFBA56}"/>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92373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lstStyle/>
          <a:p>
            <a:r>
              <a:rPr lang="en-US" dirty="0"/>
              <a:t>CICI Specific Criteria</a:t>
            </a:r>
          </a:p>
        </p:txBody>
      </p:sp>
      <p:graphicFrame>
        <p:nvGraphicFramePr>
          <p:cNvPr id="4" name="Content Placeholder 3">
            <a:extLst>
              <a:ext uri="{FF2B5EF4-FFF2-40B4-BE49-F238E27FC236}">
                <a16:creationId xmlns:a16="http://schemas.microsoft.com/office/drawing/2014/main" id="{4756113C-EA64-4859-8E3F-D216A4C118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35710000"/>
              </p:ext>
            </p:extLst>
          </p:nvPr>
        </p:nvGraphicFramePr>
        <p:xfrm>
          <a:off x="819150" y="954088"/>
          <a:ext cx="10734675"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9CC0848-B289-E54F-BCB6-34B3000A7074}"/>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07035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179"/>
            <a:ext cx="10922000" cy="5413375"/>
            <a:chOff x="1050925" y="1137179"/>
            <a:chExt cx="10922000" cy="5413375"/>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Project Motivation and Impact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Science Driven</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is the proposed project science-driven? How will the project outcomes fill well-recognized science and engineering needs of the research community? What will be the broader impacts of the project, such as its benefits to science and engineering communities beyond its initial targets, under-represented communities, and education and workforce development? The project description should provide a compelling discussion of the potential to benefit its intended as well as broader communities.</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0" name="Straight Connector 9">
              <a:extLst>
                <a:ext uri="{FF2B5EF4-FFF2-40B4-BE49-F238E27FC236}">
                  <a16:creationId xmlns:a16="http://schemas.microsoft.com/office/drawing/2014/main" id="{5A58F684-2CA5-4FAD-92A7-E4B0137A9CE2}"/>
                </a:ext>
              </a:extLst>
            </p:cNvPr>
            <p:cNvSpPr/>
            <p:nvPr/>
          </p:nvSpPr>
          <p:spPr>
            <a:xfrm>
              <a:off x="1988803" y="3740807"/>
              <a:ext cx="9978590" cy="59564"/>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ACE20F1-89FB-4B73-BB0E-08300D849FAC}"/>
                </a:ext>
              </a:extLst>
            </p:cNvPr>
            <p:cNvSpPr/>
            <p:nvPr/>
          </p:nvSpPr>
          <p:spPr>
            <a:xfrm>
              <a:off x="2128546" y="3883815"/>
              <a:ext cx="9838847" cy="1668902"/>
            </a:xfrm>
            <a:custGeom>
              <a:avLst/>
              <a:gdLst>
                <a:gd name="connsiteX0" fmla="*/ 0 w 8113572"/>
                <a:gd name="connsiteY0" fmla="*/ 0 h 1668902"/>
                <a:gd name="connsiteX1" fmla="*/ 8113572 w 8113572"/>
                <a:gd name="connsiteY1" fmla="*/ 0 h 1668902"/>
                <a:gd name="connsiteX2" fmla="*/ 8113572 w 8113572"/>
                <a:gd name="connsiteY2" fmla="*/ 1668902 h 1668902"/>
                <a:gd name="connsiteX3" fmla="*/ 0 w 8113572"/>
                <a:gd name="connsiteY3" fmla="*/ 1668902 h 1668902"/>
                <a:gd name="connsiteX4" fmla="*/ 0 w 8113572"/>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572" h="1668902">
                  <a:moveTo>
                    <a:pt x="0" y="0"/>
                  </a:moveTo>
                  <a:lnTo>
                    <a:pt x="8113572" y="0"/>
                  </a:lnTo>
                  <a:lnTo>
                    <a:pt x="8113572"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Innovation</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is the proposed project innovative? What innovative and transformational capabilities will the project bring to its target communities? How will the project integrate innovation and discovery into the project activities?</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2" name="Straight Connector 11">
              <a:extLst>
                <a:ext uri="{FF2B5EF4-FFF2-40B4-BE49-F238E27FC236}">
                  <a16:creationId xmlns:a16="http://schemas.microsoft.com/office/drawing/2014/main" id="{064B3D21-3BD1-4E7A-BB74-444134BB53B3}"/>
                </a:ext>
              </a:extLst>
            </p:cNvPr>
            <p:cNvSpPr/>
            <p:nvPr/>
          </p:nvSpPr>
          <p:spPr>
            <a:xfrm flipV="1">
              <a:off x="1984634" y="6482612"/>
              <a:ext cx="9854939"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4" name="Title 3">
            <a:extLst>
              <a:ext uri="{FF2B5EF4-FFF2-40B4-BE49-F238E27FC236}">
                <a16:creationId xmlns:a16="http://schemas.microsoft.com/office/drawing/2014/main" id="{F40A3223-2CE4-4745-94B7-5278B6097FDD}"/>
              </a:ext>
            </a:extLst>
          </p:cNvPr>
          <p:cNvSpPr>
            <a:spLocks noGrp="1"/>
          </p:cNvSpPr>
          <p:nvPr>
            <p:ph type="title"/>
          </p:nvPr>
        </p:nvSpPr>
        <p:spPr>
          <a:xfrm>
            <a:off x="1050925" y="-127070"/>
            <a:ext cx="9905998" cy="1478570"/>
          </a:xfrm>
        </p:spPr>
        <p:txBody>
          <a:bodyPr/>
          <a:lstStyle/>
          <a:p>
            <a:r>
              <a:rPr lang="en-US" dirty="0"/>
              <a:t>CICI Specific Criteria</a:t>
            </a:r>
          </a:p>
        </p:txBody>
      </p:sp>
      <p:sp>
        <p:nvSpPr>
          <p:cNvPr id="3" name="Slide Number Placeholder 2">
            <a:extLst>
              <a:ext uri="{FF2B5EF4-FFF2-40B4-BE49-F238E27FC236}">
                <a16:creationId xmlns:a16="http://schemas.microsoft.com/office/drawing/2014/main" id="{3B9BE50A-E4CD-2747-80B2-0CF7F36E90B6}"/>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03128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179"/>
            <a:ext cx="10922000" cy="5413375"/>
            <a:chOff x="1050925" y="1137179"/>
            <a:chExt cx="10922000" cy="5413375"/>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Cyberinfrastructure Plans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Project plans, and system and process architecture</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How well detailed are the project plans, and logical and physical architectures? The project plan should include user interactions and provide a timeline including a proof-of-concept demonstration or prototyping of the proposed system or framework.</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0" name="Straight Connector 9">
              <a:extLst>
                <a:ext uri="{FF2B5EF4-FFF2-40B4-BE49-F238E27FC236}">
                  <a16:creationId xmlns:a16="http://schemas.microsoft.com/office/drawing/2014/main" id="{5A58F684-2CA5-4FAD-92A7-E4B0137A9CE2}"/>
                </a:ext>
              </a:extLst>
            </p:cNvPr>
            <p:cNvSpPr/>
            <p:nvPr/>
          </p:nvSpPr>
          <p:spPr>
            <a:xfrm>
              <a:off x="1984635" y="3055085"/>
              <a:ext cx="9978590" cy="59564"/>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ACE20F1-89FB-4B73-BB0E-08300D849FAC}"/>
                </a:ext>
              </a:extLst>
            </p:cNvPr>
            <p:cNvSpPr/>
            <p:nvPr/>
          </p:nvSpPr>
          <p:spPr>
            <a:xfrm>
              <a:off x="2054506" y="3237871"/>
              <a:ext cx="9838847" cy="1229461"/>
            </a:xfrm>
            <a:custGeom>
              <a:avLst/>
              <a:gdLst>
                <a:gd name="connsiteX0" fmla="*/ 0 w 8113572"/>
                <a:gd name="connsiteY0" fmla="*/ 0 h 1668902"/>
                <a:gd name="connsiteX1" fmla="*/ 8113572 w 8113572"/>
                <a:gd name="connsiteY1" fmla="*/ 0 h 1668902"/>
                <a:gd name="connsiteX2" fmla="*/ 8113572 w 8113572"/>
                <a:gd name="connsiteY2" fmla="*/ 1668902 h 1668902"/>
                <a:gd name="connsiteX3" fmla="*/ 0 w 8113572"/>
                <a:gd name="connsiteY3" fmla="*/ 1668902 h 1668902"/>
                <a:gd name="connsiteX4" fmla="*/ 0 w 8113572"/>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572" h="1668902">
                  <a:moveTo>
                    <a:pt x="0" y="0"/>
                  </a:moveTo>
                  <a:lnTo>
                    <a:pt x="8113572" y="0"/>
                  </a:lnTo>
                  <a:lnTo>
                    <a:pt x="8113572"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Building on existing, recognized capabilities</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does the proposed project build on existing, recognized capabilities? How will the project activities build on and leverage existing NSF, national, and open source cyberinfrastructure and cybersecurity investments, as appropriate?</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2" name="Straight Connector 11">
              <a:extLst>
                <a:ext uri="{FF2B5EF4-FFF2-40B4-BE49-F238E27FC236}">
                  <a16:creationId xmlns:a16="http://schemas.microsoft.com/office/drawing/2014/main" id="{064B3D21-3BD1-4E7A-BB74-444134BB53B3}"/>
                </a:ext>
              </a:extLst>
            </p:cNvPr>
            <p:cNvSpPr/>
            <p:nvPr/>
          </p:nvSpPr>
          <p:spPr>
            <a:xfrm flipV="1">
              <a:off x="1984634" y="4684203"/>
              <a:ext cx="9854939"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89C12A4D-B20A-4B14-A71B-732CF3F1E769}"/>
                </a:ext>
              </a:extLst>
            </p:cNvPr>
            <p:cNvSpPr/>
            <p:nvPr/>
          </p:nvSpPr>
          <p:spPr>
            <a:xfrm>
              <a:off x="2116627" y="4784884"/>
              <a:ext cx="9722948" cy="1668902"/>
            </a:xfrm>
            <a:custGeom>
              <a:avLst/>
              <a:gdLst>
                <a:gd name="connsiteX0" fmla="*/ 0 w 8910430"/>
                <a:gd name="connsiteY0" fmla="*/ 0 h 1668902"/>
                <a:gd name="connsiteX1" fmla="*/ 8910430 w 8910430"/>
                <a:gd name="connsiteY1" fmla="*/ 0 h 1668902"/>
                <a:gd name="connsiteX2" fmla="*/ 8910430 w 8910430"/>
                <a:gd name="connsiteY2" fmla="*/ 1668902 h 1668902"/>
                <a:gd name="connsiteX3" fmla="*/ 0 w 8910430"/>
                <a:gd name="connsiteY3" fmla="*/ 1668902 h 1668902"/>
                <a:gd name="connsiteX4" fmla="*/ 0 w 8910430"/>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430" h="1668902">
                  <a:moveTo>
                    <a:pt x="0" y="0"/>
                  </a:moveTo>
                  <a:lnTo>
                    <a:pt x="8910430" y="0"/>
                  </a:lnTo>
                  <a:lnTo>
                    <a:pt x="8910430"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Close Collaboration among stakeholders</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does the proposed project involve close collaborations among stakeholders? How will the project activities engage cyberinfrastructure (CI) experts, specialists, and scientists working in concert with the relevant domain scientists who are users of CI?</a:t>
              </a:r>
              <a:endParaRPr kumimoji="0" lang="en-US" sz="17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4" name="Straight Connector 13">
              <a:extLst>
                <a:ext uri="{FF2B5EF4-FFF2-40B4-BE49-F238E27FC236}">
                  <a16:creationId xmlns:a16="http://schemas.microsoft.com/office/drawing/2014/main" id="{279C6D59-B18B-4361-861D-00F8628C6765}"/>
                </a:ext>
              </a:extLst>
            </p:cNvPr>
            <p:cNvSpPr/>
            <p:nvPr/>
          </p:nvSpPr>
          <p:spPr>
            <a:xfrm>
              <a:off x="1984636" y="6453786"/>
              <a:ext cx="985493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7" name="Title 3">
            <a:extLst>
              <a:ext uri="{FF2B5EF4-FFF2-40B4-BE49-F238E27FC236}">
                <a16:creationId xmlns:a16="http://schemas.microsoft.com/office/drawing/2014/main" id="{5FB5C11F-ED26-C24E-892D-DC9C7A5F1610}"/>
              </a:ext>
            </a:extLst>
          </p:cNvPr>
          <p:cNvSpPr txBox="1">
            <a:spLocks noGrp="1"/>
          </p:cNvSpPr>
          <p:nvPr>
            <p:ph type="title" idx="4294967295"/>
          </p:nvPr>
        </p:nvSpPr>
        <p:spPr>
          <a:xfrm>
            <a:off x="1050925" y="-127070"/>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Specific Criteria</a:t>
            </a:r>
          </a:p>
        </p:txBody>
      </p:sp>
      <p:sp>
        <p:nvSpPr>
          <p:cNvPr id="3" name="Slide Number Placeholder 2">
            <a:extLst>
              <a:ext uri="{FF2B5EF4-FFF2-40B4-BE49-F238E27FC236}">
                <a16:creationId xmlns:a16="http://schemas.microsoft.com/office/drawing/2014/main" id="{3B47C907-4490-9D47-AE73-2A8449120893}"/>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527887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080"/>
            <a:ext cx="10922000" cy="5413474"/>
            <a:chOff x="1050925" y="1137080"/>
            <a:chExt cx="10922000" cy="5413474"/>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Measurable Outcomes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lvl="0" indent="-342900" algn="l" defTabSz="1066800">
                <a:lnSpc>
                  <a:spcPct val="90000"/>
                </a:lnSpc>
                <a:spcBef>
                  <a:spcPct val="0"/>
                </a:spcBef>
                <a:spcAft>
                  <a:spcPct val="35000"/>
                </a:spcAft>
                <a:buFont typeface="Courier New" panose="02070309020205020404" pitchFamily="49" charset="0"/>
                <a:buChar char="o"/>
              </a:pPr>
              <a:endParaRPr lang="en-US" sz="2000" kern="1200" dirty="0"/>
            </a:p>
          </p:txBody>
        </p:sp>
        <p:sp>
          <p:nvSpPr>
            <p:cNvPr id="13" name="Freeform: Shape 12">
              <a:extLst>
                <a:ext uri="{FF2B5EF4-FFF2-40B4-BE49-F238E27FC236}">
                  <a16:creationId xmlns:a16="http://schemas.microsoft.com/office/drawing/2014/main" id="{89C12A4D-B20A-4B14-A71B-732CF3F1E769}"/>
                </a:ext>
              </a:extLst>
            </p:cNvPr>
            <p:cNvSpPr/>
            <p:nvPr/>
          </p:nvSpPr>
          <p:spPr>
            <a:xfrm>
              <a:off x="2008461" y="1137080"/>
              <a:ext cx="9722948" cy="1668902"/>
            </a:xfrm>
            <a:custGeom>
              <a:avLst/>
              <a:gdLst>
                <a:gd name="connsiteX0" fmla="*/ 0 w 8910430"/>
                <a:gd name="connsiteY0" fmla="*/ 0 h 1668902"/>
                <a:gd name="connsiteX1" fmla="*/ 8910430 w 8910430"/>
                <a:gd name="connsiteY1" fmla="*/ 0 h 1668902"/>
                <a:gd name="connsiteX2" fmla="*/ 8910430 w 8910430"/>
                <a:gd name="connsiteY2" fmla="*/ 1668902 h 1668902"/>
                <a:gd name="connsiteX3" fmla="*/ 0 w 8910430"/>
                <a:gd name="connsiteY3" fmla="*/ 1668902 h 1668902"/>
                <a:gd name="connsiteX4" fmla="*/ 0 w 8910430"/>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430" h="1668902">
                  <a:moveTo>
                    <a:pt x="0" y="0"/>
                  </a:moveTo>
                  <a:lnTo>
                    <a:pt x="8910430" y="0"/>
                  </a:lnTo>
                  <a:lnTo>
                    <a:pt x="8910430"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lvl="0" indent="-342900" algn="l" defTabSz="1066800">
                <a:lnSpc>
                  <a:spcPct val="90000"/>
                </a:lnSpc>
                <a:spcBef>
                  <a:spcPct val="0"/>
                </a:spcBef>
                <a:spcAft>
                  <a:spcPct val="35000"/>
                </a:spcAft>
                <a:buFont typeface="Courier New" panose="02070309020205020404" pitchFamily="49" charset="0"/>
                <a:buChar char="o"/>
              </a:pPr>
              <a:r>
                <a:rPr lang="en-US" sz="2400" b="1" i="1" kern="1200" dirty="0"/>
                <a:t>Sustained and Sustainable Impacts</a:t>
              </a:r>
            </a:p>
            <a:p>
              <a:pPr marL="0" lvl="0" indent="0" algn="l" defTabSz="1066800">
                <a:lnSpc>
                  <a:spcPct val="90000"/>
                </a:lnSpc>
                <a:spcBef>
                  <a:spcPct val="0"/>
                </a:spcBef>
                <a:spcAft>
                  <a:spcPct val="35000"/>
                </a:spcAft>
                <a:buNone/>
              </a:pPr>
              <a:r>
                <a:rPr lang="en-US" sz="2000" kern="1200" dirty="0"/>
                <a:t>How will the project’s outcomes and its activities have long-term impacts, and how will these be sustained beyond the lifetime of the award, as appropriate? Are the sustainability approaches following well-established models?</a:t>
              </a:r>
            </a:p>
            <a:p>
              <a:pPr marL="0" lvl="0" indent="0" algn="l" defTabSz="1066800">
                <a:lnSpc>
                  <a:spcPct val="90000"/>
                </a:lnSpc>
                <a:spcBef>
                  <a:spcPct val="0"/>
                </a:spcBef>
                <a:spcAft>
                  <a:spcPct val="35000"/>
                </a:spcAft>
                <a:buNone/>
              </a:pPr>
              <a:endParaRPr lang="en-US" sz="1700" kern="1200" dirty="0"/>
            </a:p>
            <a:p>
              <a:pPr marL="0" lvl="0" indent="0" algn="l" defTabSz="1066800">
                <a:lnSpc>
                  <a:spcPct val="90000"/>
                </a:lnSpc>
                <a:spcBef>
                  <a:spcPct val="0"/>
                </a:spcBef>
                <a:spcAft>
                  <a:spcPct val="35000"/>
                </a:spcAft>
                <a:buNone/>
              </a:pPr>
              <a:endParaRPr lang="en-US" sz="1700" kern="1200" dirty="0"/>
            </a:p>
          </p:txBody>
        </p:sp>
        <p:sp>
          <p:nvSpPr>
            <p:cNvPr id="14" name="Straight Connector 13">
              <a:extLst>
                <a:ext uri="{FF2B5EF4-FFF2-40B4-BE49-F238E27FC236}">
                  <a16:creationId xmlns:a16="http://schemas.microsoft.com/office/drawing/2014/main" id="{279C6D59-B18B-4361-861D-00F8628C6765}"/>
                </a:ext>
              </a:extLst>
            </p:cNvPr>
            <p:cNvSpPr/>
            <p:nvPr/>
          </p:nvSpPr>
          <p:spPr>
            <a:xfrm>
              <a:off x="1984636" y="6453786"/>
              <a:ext cx="985493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6" name="Title 3">
            <a:extLst>
              <a:ext uri="{FF2B5EF4-FFF2-40B4-BE49-F238E27FC236}">
                <a16:creationId xmlns:a16="http://schemas.microsoft.com/office/drawing/2014/main" id="{6A5C666B-6A71-C44D-8AF1-0094F556B1D9}"/>
              </a:ext>
            </a:extLst>
          </p:cNvPr>
          <p:cNvSpPr txBox="1">
            <a:spLocks noGrp="1"/>
          </p:cNvSpPr>
          <p:nvPr>
            <p:ph type="title" idx="4294967295"/>
          </p:nvPr>
        </p:nvSpPr>
        <p:spPr>
          <a:xfrm>
            <a:off x="1050925" y="-127070"/>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Specific Criteria</a:t>
            </a:r>
          </a:p>
        </p:txBody>
      </p:sp>
      <p:sp>
        <p:nvSpPr>
          <p:cNvPr id="3" name="Slide Number Placeholder 2">
            <a:extLst>
              <a:ext uri="{FF2B5EF4-FFF2-40B4-BE49-F238E27FC236}">
                <a16:creationId xmlns:a16="http://schemas.microsoft.com/office/drawing/2014/main" id="{AF300055-D437-4E41-BDEE-ADD170D28D89}"/>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14599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B53B26-0EEB-A64D-87D9-6DCDB63F9A70}"/>
              </a:ext>
            </a:extLst>
          </p:cNvPr>
          <p:cNvSpPr txBox="1">
            <a:spLocks noGrp="1"/>
          </p:cNvSpPr>
          <p:nvPr>
            <p:ph type="title" idx="4294967295"/>
          </p:nvPr>
        </p:nvSpPr>
        <p:spPr>
          <a:xfrm>
            <a:off x="1141413" y="618518"/>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Schedule</a:t>
            </a:r>
          </a:p>
        </p:txBody>
      </p:sp>
      <p:sp>
        <p:nvSpPr>
          <p:cNvPr id="4" name="Subtitle 3"/>
          <p:cNvSpPr>
            <a:spLocks noGrp="1"/>
          </p:cNvSpPr>
          <p:nvPr>
            <p:ph type="subTitle" idx="1"/>
          </p:nvPr>
        </p:nvSpPr>
        <p:spPr>
          <a:xfrm>
            <a:off x="2289559" y="1853416"/>
            <a:ext cx="8518358" cy="4304714"/>
          </a:xfrm>
        </p:spPr>
        <p:txBody>
          <a:bodyPr>
            <a:normAutofit/>
          </a:bodyPr>
          <a:lstStyle/>
          <a:p>
            <a:pPr marL="342900" indent="-342900" algn="l">
              <a:buFont typeface="Arial" charset="0"/>
              <a:buChar char="•"/>
            </a:pPr>
            <a:r>
              <a:rPr lang="en-US" sz="3200" dirty="0">
                <a:solidFill>
                  <a:schemeClr val="tx1"/>
                </a:solidFill>
              </a:rPr>
              <a:t>Deadlines for NSF 23-517:</a:t>
            </a:r>
          </a:p>
          <a:p>
            <a:r>
              <a:rPr lang="en-US" sz="4000" i="1" dirty="0">
                <a:solidFill>
                  <a:schemeClr val="tx1"/>
                </a:solidFill>
              </a:rPr>
              <a:t>February 17</a:t>
            </a:r>
            <a:r>
              <a:rPr lang="en-US" sz="4000" dirty="0">
                <a:solidFill>
                  <a:schemeClr val="tx1"/>
                </a:solidFill>
              </a:rPr>
              <a:t>, 2023</a:t>
            </a:r>
          </a:p>
          <a:p>
            <a:r>
              <a:rPr lang="en-US" sz="4000" dirty="0">
                <a:solidFill>
                  <a:schemeClr val="tx1"/>
                </a:solidFill>
              </a:rPr>
              <a:t>February 1, 2024</a:t>
            </a:r>
            <a:endParaRPr lang="en-US" sz="3200" dirty="0">
              <a:solidFill>
                <a:schemeClr val="tx1"/>
              </a:solidFill>
            </a:endParaRPr>
          </a:p>
          <a:p>
            <a:pPr marL="342900" indent="-342900" algn="l">
              <a:buFont typeface="Arial" charset="0"/>
              <a:buChar char="•"/>
            </a:pPr>
            <a:r>
              <a:rPr lang="en-US" sz="3200" b="1" dirty="0">
                <a:solidFill>
                  <a:schemeClr val="tx1"/>
                </a:solidFill>
              </a:rPr>
              <a:t>Schedule:</a:t>
            </a:r>
          </a:p>
          <a:p>
            <a:pPr lvl="2" algn="l"/>
            <a:r>
              <a:rPr lang="en-US" sz="2800" dirty="0">
                <a:solidFill>
                  <a:schemeClr val="tx1"/>
                </a:solidFill>
              </a:rPr>
              <a:t>NSF targets a 6-month dwell time</a:t>
            </a:r>
          </a:p>
        </p:txBody>
      </p:sp>
      <p:sp>
        <p:nvSpPr>
          <p:cNvPr id="2" name="Slide Number Placeholder 1">
            <a:extLst>
              <a:ext uri="{FF2B5EF4-FFF2-40B4-BE49-F238E27FC236}">
                <a16:creationId xmlns:a16="http://schemas.microsoft.com/office/drawing/2014/main" id="{FA02C93F-A640-3348-B0D9-190CCCE842B4}"/>
              </a:ext>
            </a:extLst>
          </p:cNvPr>
          <p:cNvSpPr>
            <a:spLocks noGrp="1"/>
          </p:cNvSpPr>
          <p:nvPr>
            <p:ph type="sldNum" sz="quarter" idx="12"/>
          </p:nvPr>
        </p:nvSpPr>
        <p:spPr/>
        <p:txBody>
          <a:bodyPr/>
          <a:lstStyle/>
          <a:p>
            <a:fld id="{1403A9F4-2153-4E30-848A-357EB84591DA}" type="slidenum">
              <a:rPr lang="en-US" smtClean="0"/>
              <a:t>26</a:t>
            </a:fld>
            <a:endParaRPr lang="en-US"/>
          </a:p>
        </p:txBody>
      </p:sp>
    </p:spTree>
    <p:extLst>
      <p:ext uri="{BB962C8B-B14F-4D97-AF65-F5344CB8AC3E}">
        <p14:creationId xmlns:p14="http://schemas.microsoft.com/office/powerpoint/2010/main" val="368150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Describe CICI program and objectives</a:t>
            </a:r>
          </a:p>
          <a:p>
            <a:r>
              <a:rPr lang="en-US" dirty="0">
                <a:solidFill>
                  <a:schemeClr val="tx1">
                    <a:lumMod val="65000"/>
                  </a:schemeClr>
                </a:solidFill>
              </a:rPr>
              <a:t>Detail NSF 23-517 solicitation and changes</a:t>
            </a:r>
          </a:p>
          <a:p>
            <a:r>
              <a:rPr lang="en-US" dirty="0">
                <a:solidFill>
                  <a:schemeClr val="tx1">
                    <a:lumMod val="65000"/>
                  </a:schemeClr>
                </a:solidFill>
              </a:rPr>
              <a:t>Help guide proposal alignment with program</a:t>
            </a:r>
          </a:p>
          <a:p>
            <a:r>
              <a:rPr lang="en-US" dirty="0"/>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465424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b="1" dirty="0"/>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p:txBody>
          <a:bodyPr>
            <a:normAutofit/>
          </a:bodyPr>
          <a:lstStyle/>
          <a:p>
            <a:pPr marL="0" indent="0">
              <a:buNone/>
            </a:pPr>
            <a:r>
              <a:rPr lang="en-US" sz="2800" dirty="0"/>
              <a:t>Questions?</a:t>
            </a:r>
            <a:br>
              <a:rPr lang="en-US" sz="2800" dirty="0"/>
            </a:br>
            <a:br>
              <a:rPr lang="en-US" sz="2800" dirty="0"/>
            </a:br>
            <a:r>
              <a:rPr lang="en-US" sz="2800" dirty="0"/>
              <a:t>During Webinar: Via Zoom Q&amp;A</a:t>
            </a:r>
            <a:br>
              <a:rPr lang="en-US" sz="2800" dirty="0"/>
            </a:br>
            <a:br>
              <a:rPr lang="en-US" sz="2800" dirty="0"/>
            </a:br>
            <a:r>
              <a:rPr lang="en-US" sz="2800" dirty="0"/>
              <a:t>Anytime: </a:t>
            </a:r>
            <a:r>
              <a:rPr lang="en-US" sz="2800" dirty="0">
                <a:latin typeface="Courier" pitchFamily="2" charset="0"/>
              </a:rPr>
              <a:t>{</a:t>
            </a:r>
            <a:r>
              <a:rPr lang="en-US" sz="2800" dirty="0" err="1">
                <a:latin typeface="Courier" pitchFamily="2" charset="0"/>
              </a:rPr>
              <a:t>rbeverly,kthompso</a:t>
            </a:r>
            <a:r>
              <a:rPr lang="en-US" sz="2800" dirty="0">
                <a:latin typeface="Courier" pitchFamily="2" charset="0"/>
              </a:rPr>
              <a:t>}@</a:t>
            </a:r>
            <a:r>
              <a:rPr lang="en-US" sz="2800" dirty="0" err="1">
                <a:latin typeface="Courier" pitchFamily="2" charset="0"/>
              </a:rPr>
              <a:t>nsf.gov</a:t>
            </a:r>
            <a:endParaRPr lang="en-US" sz="2800" dirty="0">
              <a:latin typeface="Courier" pitchFamily="2" charset="0"/>
            </a:endParaRPr>
          </a:p>
        </p:txBody>
      </p:sp>
      <p:sp>
        <p:nvSpPr>
          <p:cNvPr id="3" name="Slide Number Placeholder 2">
            <a:extLst>
              <a:ext uri="{FF2B5EF4-FFF2-40B4-BE49-F238E27FC236}">
                <a16:creationId xmlns:a16="http://schemas.microsoft.com/office/drawing/2014/main" id="{DAC686A5-DCDD-2E47-9996-FFB96059D4B8}"/>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13033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t>Describe CICI program and objectives</a:t>
            </a:r>
          </a:p>
          <a:p>
            <a:r>
              <a:rPr lang="en-US" dirty="0">
                <a:solidFill>
                  <a:schemeClr val="tx1">
                    <a:lumMod val="65000"/>
                  </a:schemeClr>
                </a:solidFill>
              </a:rPr>
              <a:t>Detail NSF 23-517 solicitation and changes</a:t>
            </a:r>
          </a:p>
          <a:p>
            <a:r>
              <a:rPr lang="en-US" dirty="0">
                <a:solidFill>
                  <a:schemeClr val="tx1">
                    <a:lumMod val="65000"/>
                  </a:schemeClr>
                </a:solidFill>
              </a:rPr>
              <a:t>Help guide proposal alignment with program</a:t>
            </a:r>
          </a:p>
          <a:p>
            <a:r>
              <a:rPr lang="en-US" dirty="0">
                <a:solidFill>
                  <a:schemeClr val="tx1">
                    <a:lumMod val="65000"/>
                  </a:schemeClr>
                </a:solidFill>
              </a:rPr>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5168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9727-9D63-404C-AA5E-99D815294E4D}"/>
              </a:ext>
            </a:extLst>
          </p:cNvPr>
          <p:cNvSpPr>
            <a:spLocks noGrp="1"/>
          </p:cNvSpPr>
          <p:nvPr>
            <p:ph type="title"/>
          </p:nvPr>
        </p:nvSpPr>
        <p:spPr>
          <a:xfrm>
            <a:off x="1141413" y="618518"/>
            <a:ext cx="10662660" cy="1478570"/>
          </a:xfrm>
        </p:spPr>
        <p:txBody>
          <a:bodyPr/>
          <a:lstStyle/>
          <a:p>
            <a:r>
              <a:rPr lang="en-US" dirty="0"/>
              <a:t>Orientation: OAC and Scientific Cyberinfrastructure</a:t>
            </a:r>
          </a:p>
        </p:txBody>
      </p:sp>
      <p:sp>
        <p:nvSpPr>
          <p:cNvPr id="3" name="Content Placeholder 2">
            <a:extLst>
              <a:ext uri="{FF2B5EF4-FFF2-40B4-BE49-F238E27FC236}">
                <a16:creationId xmlns:a16="http://schemas.microsoft.com/office/drawing/2014/main" id="{8D9312BE-0D09-8C43-99F4-955C3EED54C9}"/>
              </a:ext>
            </a:extLst>
          </p:cNvPr>
          <p:cNvSpPr>
            <a:spLocks noGrp="1"/>
          </p:cNvSpPr>
          <p:nvPr>
            <p:ph idx="1"/>
          </p:nvPr>
        </p:nvSpPr>
        <p:spPr/>
        <p:txBody>
          <a:bodyPr>
            <a:normAutofit fontScale="92500" lnSpcReduction="10000"/>
          </a:bodyPr>
          <a:lstStyle/>
          <a:p>
            <a:r>
              <a:rPr lang="en-US" sz="2800" b="1" dirty="0"/>
              <a:t>Office of Advanced Cyberinfrastructure</a:t>
            </a:r>
            <a:r>
              <a:rPr lang="en-US" sz="2800" dirty="0"/>
              <a:t>: Supports and coordinates the development, acquisition and provisioning of state-of-the-art cyberinfrastructure resources, tools and services essential to the advancement and transformation of science and engineering.</a:t>
            </a:r>
          </a:p>
          <a:p>
            <a:endParaRPr lang="en-US" sz="2800" dirty="0"/>
          </a:p>
          <a:p>
            <a:r>
              <a:rPr lang="en-US" sz="2800" b="1" dirty="0"/>
              <a:t>Cyberinfrastructure</a:t>
            </a:r>
            <a:r>
              <a:rPr lang="en-US" sz="2800" dirty="0"/>
              <a:t>: Computation, data, software, networking and workforce to facilitate scientific discovery and innovation.</a:t>
            </a:r>
          </a:p>
        </p:txBody>
      </p:sp>
      <p:sp>
        <p:nvSpPr>
          <p:cNvPr id="5" name="Slide Number Placeholder 4">
            <a:extLst>
              <a:ext uri="{FF2B5EF4-FFF2-40B4-BE49-F238E27FC236}">
                <a16:creationId xmlns:a16="http://schemas.microsoft.com/office/drawing/2014/main" id="{9A02C9FE-2157-624A-9A8A-7B15E59F137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8516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8741-BAEB-DF43-B6FB-DA85E9ABCBEB}"/>
              </a:ext>
            </a:extLst>
          </p:cNvPr>
          <p:cNvSpPr>
            <a:spLocks noGrp="1"/>
          </p:cNvSpPr>
          <p:nvPr>
            <p:ph type="title"/>
          </p:nvPr>
        </p:nvSpPr>
        <p:spPr>
          <a:xfrm>
            <a:off x="828675" y="143737"/>
            <a:ext cx="10218736" cy="1478570"/>
          </a:xfrm>
        </p:spPr>
        <p:txBody>
          <a:bodyPr/>
          <a:lstStyle/>
          <a:p>
            <a:r>
              <a:rPr lang="en-US" dirty="0"/>
              <a:t>OAC: Cyberinfrastructure that Enables Research Across Science Disciplines</a:t>
            </a:r>
          </a:p>
        </p:txBody>
      </p:sp>
      <p:sp>
        <p:nvSpPr>
          <p:cNvPr id="3" name="TextBox 2">
            <a:extLst>
              <a:ext uri="{FF2B5EF4-FFF2-40B4-BE49-F238E27FC236}">
                <a16:creationId xmlns:a16="http://schemas.microsoft.com/office/drawing/2014/main" id="{54E36780-FC45-A545-959A-FDCC0A9FB19D}"/>
              </a:ext>
            </a:extLst>
          </p:cNvPr>
          <p:cNvSpPr txBox="1"/>
          <p:nvPr/>
        </p:nvSpPr>
        <p:spPr>
          <a:xfrm>
            <a:off x="785133" y="1402788"/>
            <a:ext cx="921278" cy="307777"/>
          </a:xfrm>
          <a:prstGeom prst="rect">
            <a:avLst/>
          </a:prstGeom>
          <a:noFill/>
        </p:spPr>
        <p:txBody>
          <a:bodyPr wrap="none" rtlCol="0">
            <a:spAutoFit/>
          </a:bodyPr>
          <a:lstStyle/>
          <a:p>
            <a:r>
              <a:rPr lang="en-US" sz="1400" dirty="0"/>
              <a:t>Astronomy</a:t>
            </a:r>
          </a:p>
        </p:txBody>
      </p:sp>
      <p:pic>
        <p:nvPicPr>
          <p:cNvPr id="1028" name="Picture 4" descr="Image of NSF radio telescope">
            <a:extLst>
              <a:ext uri="{FF2B5EF4-FFF2-40B4-BE49-F238E27FC236}">
                <a16:creationId xmlns:a16="http://schemas.microsoft.com/office/drawing/2014/main" id="{D8F1A956-DB50-CEA0-185F-57A41D957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63" y="1680522"/>
            <a:ext cx="2635300" cy="1390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9C9470-14B2-1248-ABBA-E7FD6BBEB8C1}"/>
              </a:ext>
            </a:extLst>
          </p:cNvPr>
          <p:cNvSpPr txBox="1"/>
          <p:nvPr/>
        </p:nvSpPr>
        <p:spPr>
          <a:xfrm>
            <a:off x="3767626" y="1405401"/>
            <a:ext cx="666786" cy="307777"/>
          </a:xfrm>
          <a:prstGeom prst="rect">
            <a:avLst/>
          </a:prstGeom>
          <a:noFill/>
        </p:spPr>
        <p:txBody>
          <a:bodyPr wrap="none" rtlCol="0">
            <a:spAutoFit/>
          </a:bodyPr>
          <a:lstStyle/>
          <a:p>
            <a:r>
              <a:rPr lang="en-US" sz="1400" dirty="0"/>
              <a:t>Physics</a:t>
            </a:r>
            <a:endParaRPr lang="en-US" dirty="0"/>
          </a:p>
        </p:txBody>
      </p:sp>
      <p:pic>
        <p:nvPicPr>
          <p:cNvPr id="7" name="Picture 6" descr="Image of men in the Large Hadron Collider (LHC)">
            <a:extLst>
              <a:ext uri="{FF2B5EF4-FFF2-40B4-BE49-F238E27FC236}">
                <a16:creationId xmlns:a16="http://schemas.microsoft.com/office/drawing/2014/main" id="{AF40CE96-34C3-F148-A0B1-34EBB9D76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574" y="1659732"/>
            <a:ext cx="2658655" cy="1495494"/>
          </a:xfrm>
          <a:prstGeom prst="rect">
            <a:avLst/>
          </a:prstGeom>
        </p:spPr>
      </p:pic>
      <p:sp>
        <p:nvSpPr>
          <p:cNvPr id="13" name="TextBox 12">
            <a:extLst>
              <a:ext uri="{FF2B5EF4-FFF2-40B4-BE49-F238E27FC236}">
                <a16:creationId xmlns:a16="http://schemas.microsoft.com/office/drawing/2014/main" id="{6EF235FD-9FA7-8B43-AA8A-2C0AF2EBAE6D}"/>
              </a:ext>
            </a:extLst>
          </p:cNvPr>
          <p:cNvSpPr txBox="1"/>
          <p:nvPr/>
        </p:nvSpPr>
        <p:spPr>
          <a:xfrm>
            <a:off x="734567" y="3070092"/>
            <a:ext cx="1494320" cy="307777"/>
          </a:xfrm>
          <a:prstGeom prst="rect">
            <a:avLst/>
          </a:prstGeom>
          <a:noFill/>
        </p:spPr>
        <p:txBody>
          <a:bodyPr wrap="none" rtlCol="0">
            <a:spAutoFit/>
          </a:bodyPr>
          <a:lstStyle/>
          <a:p>
            <a:r>
              <a:rPr lang="en-US" sz="1400" dirty="0"/>
              <a:t>Computational Bio</a:t>
            </a:r>
          </a:p>
        </p:txBody>
      </p:sp>
      <p:pic>
        <p:nvPicPr>
          <p:cNvPr id="5" name="Picture 4" descr="Illustration of DNA strands">
            <a:extLst>
              <a:ext uri="{FF2B5EF4-FFF2-40B4-BE49-F238E27FC236}">
                <a16:creationId xmlns:a16="http://schemas.microsoft.com/office/drawing/2014/main" id="{C30EF9DF-0B16-3046-A24B-6BC8D219B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5" y="3324225"/>
            <a:ext cx="2637488" cy="1483587"/>
          </a:xfrm>
          <a:prstGeom prst="rect">
            <a:avLst/>
          </a:prstGeom>
        </p:spPr>
      </p:pic>
      <p:sp>
        <p:nvSpPr>
          <p:cNvPr id="14" name="TextBox 13">
            <a:extLst>
              <a:ext uri="{FF2B5EF4-FFF2-40B4-BE49-F238E27FC236}">
                <a16:creationId xmlns:a16="http://schemas.microsoft.com/office/drawing/2014/main" id="{74FD295D-6814-FA49-B897-58B93F9DB188}"/>
              </a:ext>
            </a:extLst>
          </p:cNvPr>
          <p:cNvSpPr txBox="1"/>
          <p:nvPr/>
        </p:nvSpPr>
        <p:spPr>
          <a:xfrm>
            <a:off x="3749645" y="3090156"/>
            <a:ext cx="1374094" cy="307777"/>
          </a:xfrm>
          <a:prstGeom prst="rect">
            <a:avLst/>
          </a:prstGeom>
          <a:noFill/>
        </p:spPr>
        <p:txBody>
          <a:bodyPr wrap="none" rtlCol="0">
            <a:spAutoFit/>
          </a:bodyPr>
          <a:lstStyle/>
          <a:p>
            <a:r>
              <a:rPr lang="en-US" sz="1400" dirty="0"/>
              <a:t>Material Science</a:t>
            </a:r>
          </a:p>
        </p:txBody>
      </p:sp>
      <p:pic>
        <p:nvPicPr>
          <p:cNvPr id="8" name="Picture 7" descr="Image of atoms">
            <a:extLst>
              <a:ext uri="{FF2B5EF4-FFF2-40B4-BE49-F238E27FC236}">
                <a16:creationId xmlns:a16="http://schemas.microsoft.com/office/drawing/2014/main" id="{F7F21EAE-B697-1343-817D-546555C0A0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8574" y="3324225"/>
            <a:ext cx="2658655" cy="1446276"/>
          </a:xfrm>
          <a:prstGeom prst="rect">
            <a:avLst/>
          </a:prstGeom>
        </p:spPr>
      </p:pic>
      <p:sp>
        <p:nvSpPr>
          <p:cNvPr id="17" name="TextBox 16">
            <a:extLst>
              <a:ext uri="{FF2B5EF4-FFF2-40B4-BE49-F238E27FC236}">
                <a16:creationId xmlns:a16="http://schemas.microsoft.com/office/drawing/2014/main" id="{FDC4AFBA-0AFA-164C-8A33-A95BBB6D3F14}"/>
              </a:ext>
            </a:extLst>
          </p:cNvPr>
          <p:cNvSpPr txBox="1"/>
          <p:nvPr/>
        </p:nvSpPr>
        <p:spPr>
          <a:xfrm>
            <a:off x="730021" y="4706503"/>
            <a:ext cx="1046697" cy="307777"/>
          </a:xfrm>
          <a:prstGeom prst="rect">
            <a:avLst/>
          </a:prstGeom>
          <a:noFill/>
        </p:spPr>
        <p:txBody>
          <a:bodyPr wrap="none" rtlCol="0">
            <a:spAutoFit/>
          </a:bodyPr>
          <a:lstStyle/>
          <a:p>
            <a:r>
              <a:rPr lang="en-US" sz="1400" dirty="0"/>
              <a:t>Climatology</a:t>
            </a:r>
          </a:p>
        </p:txBody>
      </p:sp>
      <p:pic>
        <p:nvPicPr>
          <p:cNvPr id="6" name="Picture 5" descr="Image of an arctic research vessel">
            <a:extLst>
              <a:ext uri="{FF2B5EF4-FFF2-40B4-BE49-F238E27FC236}">
                <a16:creationId xmlns:a16="http://schemas.microsoft.com/office/drawing/2014/main" id="{04201612-5D2D-C04E-8E1A-EDC6F93ED4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675" y="4976812"/>
            <a:ext cx="2637488" cy="1500188"/>
          </a:xfrm>
          <a:prstGeom prst="rect">
            <a:avLst/>
          </a:prstGeom>
        </p:spPr>
      </p:pic>
      <p:sp>
        <p:nvSpPr>
          <p:cNvPr id="16" name="TextBox 15">
            <a:extLst>
              <a:ext uri="{FF2B5EF4-FFF2-40B4-BE49-F238E27FC236}">
                <a16:creationId xmlns:a16="http://schemas.microsoft.com/office/drawing/2014/main" id="{7BE2EB50-3598-074E-8E0A-A24BFE007567}"/>
              </a:ext>
            </a:extLst>
          </p:cNvPr>
          <p:cNvSpPr txBox="1"/>
          <p:nvPr/>
        </p:nvSpPr>
        <p:spPr>
          <a:xfrm>
            <a:off x="3749645" y="4725661"/>
            <a:ext cx="1320811" cy="307777"/>
          </a:xfrm>
          <a:prstGeom prst="rect">
            <a:avLst/>
          </a:prstGeom>
          <a:noFill/>
        </p:spPr>
        <p:txBody>
          <a:bodyPr wrap="none" rtlCol="0">
            <a:spAutoFit/>
          </a:bodyPr>
          <a:lstStyle/>
          <a:p>
            <a:r>
              <a:rPr lang="en-US" sz="1400" dirty="0"/>
              <a:t>Evolutionary Bio</a:t>
            </a:r>
          </a:p>
        </p:txBody>
      </p:sp>
      <p:pic>
        <p:nvPicPr>
          <p:cNvPr id="9" name="Picture 8" descr="Computer generated image of a heart vessel">
            <a:extLst>
              <a:ext uri="{FF2B5EF4-FFF2-40B4-BE49-F238E27FC236}">
                <a16:creationId xmlns:a16="http://schemas.microsoft.com/office/drawing/2014/main" id="{FBD5E46D-455B-644F-8064-27E2A5178F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38574" y="4983043"/>
            <a:ext cx="2658655" cy="1537499"/>
          </a:xfrm>
          <a:prstGeom prst="rect">
            <a:avLst/>
          </a:prstGeom>
        </p:spPr>
      </p:pic>
      <p:sp>
        <p:nvSpPr>
          <p:cNvPr id="10" name="Content Placeholder 2">
            <a:extLst>
              <a:ext uri="{FF2B5EF4-FFF2-40B4-BE49-F238E27FC236}">
                <a16:creationId xmlns:a16="http://schemas.microsoft.com/office/drawing/2014/main" id="{05239A5B-105A-2D41-8D85-7FD88B311031}"/>
              </a:ext>
            </a:extLst>
          </p:cNvPr>
          <p:cNvSpPr txBox="1">
            <a:spLocks/>
          </p:cNvSpPr>
          <p:nvPr/>
        </p:nvSpPr>
        <p:spPr>
          <a:xfrm>
            <a:off x="6629401" y="1298067"/>
            <a:ext cx="5229224" cy="5386754"/>
          </a:xfrm>
          <a:prstGeom prst="rect">
            <a:avLst/>
          </a:prstGeom>
        </p:spPr>
        <p:txBody>
          <a:bodyPr anchor="ctr">
            <a:normAutofit fontScale="92500"/>
          </a:bodyPr>
          <a:lstStyle>
            <a:lvl1pPr marL="457182" indent="-457182" algn="l" defTabSz="609576" rtl="0" eaLnBrk="1" latinLnBrk="0" hangingPunct="1">
              <a:spcBef>
                <a:spcPct val="20000"/>
              </a:spcBef>
              <a:buClr>
                <a:srgbClr val="000090"/>
              </a:buClr>
              <a:buFont typeface="Wingdings" charset="2"/>
              <a:buChar char="§"/>
              <a:defRPr sz="3333" kern="1200">
                <a:solidFill>
                  <a:schemeClr val="tx1">
                    <a:lumMod val="85000"/>
                    <a:lumOff val="15000"/>
                  </a:schemeClr>
                </a:solidFill>
                <a:latin typeface="Arial"/>
                <a:ea typeface="+mn-ea"/>
                <a:cs typeface="Arial"/>
              </a:defRPr>
            </a:lvl1pPr>
            <a:lvl2pPr marL="990560" indent="-380985" algn="l" defTabSz="609576" rtl="0" eaLnBrk="1" latinLnBrk="0" hangingPunct="1">
              <a:spcBef>
                <a:spcPct val="20000"/>
              </a:spcBef>
              <a:buClr>
                <a:srgbClr val="000090"/>
              </a:buClr>
              <a:buFont typeface="Arial"/>
              <a:buChar char="•"/>
              <a:defRPr sz="2917" kern="1200">
                <a:solidFill>
                  <a:schemeClr val="tx1">
                    <a:lumMod val="85000"/>
                    <a:lumOff val="15000"/>
                  </a:schemeClr>
                </a:solidFill>
                <a:latin typeface="Arial"/>
                <a:ea typeface="+mn-ea"/>
                <a:cs typeface="Arial"/>
              </a:defRPr>
            </a:lvl2pPr>
            <a:lvl3pPr marL="1523939" indent="-304788" algn="l" defTabSz="609576" rtl="0" eaLnBrk="1" latinLnBrk="0" hangingPunct="1">
              <a:spcBef>
                <a:spcPct val="20000"/>
              </a:spcBef>
              <a:buFont typeface="Arial"/>
              <a:buChar char="•"/>
              <a:defRPr sz="2667" kern="1200">
                <a:solidFill>
                  <a:schemeClr val="tx1">
                    <a:lumMod val="85000"/>
                    <a:lumOff val="15000"/>
                  </a:schemeClr>
                </a:solidFill>
                <a:latin typeface="Arial"/>
                <a:ea typeface="+mn-ea"/>
                <a:cs typeface="Arial"/>
              </a:defRPr>
            </a:lvl3pPr>
            <a:lvl4pPr marL="2133515" indent="-304788" algn="l" defTabSz="609576" rtl="0" eaLnBrk="1" latinLnBrk="0" hangingPunct="1">
              <a:spcBef>
                <a:spcPct val="20000"/>
              </a:spcBef>
              <a:buFont typeface="Arial"/>
              <a:buChar char="–"/>
              <a:defRPr sz="2417" kern="1200">
                <a:solidFill>
                  <a:schemeClr val="tx1">
                    <a:lumMod val="85000"/>
                    <a:lumOff val="15000"/>
                  </a:schemeClr>
                </a:solidFill>
                <a:latin typeface="Arial"/>
                <a:ea typeface="+mn-ea"/>
                <a:cs typeface="Arial"/>
              </a:defRPr>
            </a:lvl4pPr>
            <a:lvl5pPr marL="2743090" indent="-304788" algn="l" defTabSz="609576" rtl="0" eaLnBrk="1" latinLnBrk="0" hangingPunct="1">
              <a:spcBef>
                <a:spcPct val="20000"/>
              </a:spcBef>
              <a:buFont typeface="Arial"/>
              <a:buChar char="»"/>
              <a:defRPr sz="2167" kern="1200">
                <a:solidFill>
                  <a:schemeClr val="tx1">
                    <a:lumMod val="85000"/>
                    <a:lumOff val="15000"/>
                  </a:schemeClr>
                </a:solidFill>
                <a:latin typeface="Arial"/>
                <a:ea typeface="+mn-ea"/>
                <a:cs typeface="Arial"/>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90000"/>
              </a:lnSpc>
              <a:buNone/>
            </a:pPr>
            <a:r>
              <a:rPr lang="en-US" sz="3000" dirty="0">
                <a:latin typeface="+mn-lt"/>
                <a:ea typeface="ＭＳ Ｐゴシック" charset="0"/>
                <a:cs typeface="ＭＳ Ｐゴシック" charset="0"/>
              </a:rPr>
              <a:t>Challenges:</a:t>
            </a:r>
          </a:p>
          <a:p>
            <a:pPr>
              <a:lnSpc>
                <a:spcPct val="90000"/>
              </a:lnSpc>
            </a:pPr>
            <a:r>
              <a:rPr lang="en-US" sz="2600" b="1" dirty="0">
                <a:latin typeface="Arial" panose="020B0604020202020204" pitchFamily="34" charset="0"/>
                <a:ea typeface="ＭＳ Ｐゴシック" charset="0"/>
                <a:cs typeface="Arial" panose="020B0604020202020204" pitchFamily="34" charset="0"/>
              </a:rPr>
              <a:t>Large instruments </a:t>
            </a:r>
            <a:r>
              <a:rPr lang="en-US" sz="2600" dirty="0">
                <a:latin typeface="Arial" panose="020B0604020202020204" pitchFamily="34" charset="0"/>
                <a:ea typeface="ＭＳ Ｐゴシック" charset="0"/>
                <a:cs typeface="Arial" panose="020B0604020202020204" pitchFamily="34" charset="0"/>
              </a:rPr>
              <a:t>producing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data </a:t>
            </a:r>
            <a:r>
              <a:rPr lang="en-US" sz="2600" dirty="0">
                <a:latin typeface="Arial" panose="020B0604020202020204" pitchFamily="34" charset="0"/>
                <a:ea typeface="ＭＳ Ｐゴシック" charset="0"/>
                <a:cs typeface="Arial" panose="020B0604020202020204" pitchFamily="34" charset="0"/>
              </a:rPr>
              <a:t>requiring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compute </a:t>
            </a:r>
            <a:r>
              <a:rPr lang="en-US" sz="2600" dirty="0">
                <a:latin typeface="Arial" panose="020B0604020202020204" pitchFamily="34" charset="0"/>
                <a:ea typeface="ＭＳ Ｐゴシック" charset="0"/>
                <a:cs typeface="Arial" panose="020B0604020202020204" pitchFamily="34" charset="0"/>
              </a:rPr>
              <a:t>for </a:t>
            </a:r>
          </a:p>
          <a:p>
            <a:pPr>
              <a:lnSpc>
                <a:spcPct val="90000"/>
              </a:lnSpc>
            </a:pPr>
            <a:r>
              <a:rPr lang="en-US" sz="2600" b="1" dirty="0">
                <a:latin typeface="Arial" panose="020B0604020202020204" pitchFamily="34" charset="0"/>
                <a:ea typeface="ＭＳ Ｐゴシック" charset="0"/>
                <a:cs typeface="Arial" panose="020B0604020202020204" pitchFamily="34" charset="0"/>
              </a:rPr>
              <a:t>Highly collaborative </a:t>
            </a:r>
            <a:r>
              <a:rPr lang="en-US" sz="2600" dirty="0">
                <a:latin typeface="Arial" panose="020B0604020202020204" pitchFamily="34" charset="0"/>
                <a:ea typeface="ＭＳ Ｐゴシック" charset="0"/>
                <a:cs typeface="Arial" panose="020B0604020202020204" pitchFamily="34" charset="0"/>
              </a:rPr>
              <a:t>scientists in</a:t>
            </a:r>
          </a:p>
          <a:p>
            <a:pPr>
              <a:lnSpc>
                <a:spcPct val="90000"/>
              </a:lnSpc>
            </a:pPr>
            <a:r>
              <a:rPr lang="en-US" sz="2600" b="1" dirty="0">
                <a:latin typeface="Arial" panose="020B0604020202020204" pitchFamily="34" charset="0"/>
                <a:ea typeface="ＭＳ Ｐゴシック" charset="0"/>
                <a:cs typeface="Arial" panose="020B0604020202020204" pitchFamily="34" charset="0"/>
              </a:rPr>
              <a:t>Different specializations </a:t>
            </a:r>
            <a:r>
              <a:rPr lang="en-US" sz="2600" dirty="0">
                <a:latin typeface="Arial" panose="020B0604020202020204" pitchFamily="34" charset="0"/>
                <a:ea typeface="ＭＳ Ｐゴシック" charset="0"/>
                <a:cs typeface="Arial" panose="020B0604020202020204" pitchFamily="34" charset="0"/>
              </a:rPr>
              <a:t>across</a:t>
            </a:r>
          </a:p>
          <a:p>
            <a:pPr>
              <a:lnSpc>
                <a:spcPct val="90000"/>
              </a:lnSpc>
            </a:pPr>
            <a:r>
              <a:rPr lang="en-US" sz="2600" b="1" dirty="0">
                <a:latin typeface="Arial" panose="020B0604020202020204" pitchFamily="34" charset="0"/>
                <a:ea typeface="ＭＳ Ｐゴシック" charset="0"/>
                <a:cs typeface="Arial" panose="020B0604020202020204" pitchFamily="34" charset="0"/>
              </a:rPr>
              <a:t>Widely Distributed infrastructure </a:t>
            </a:r>
            <a:r>
              <a:rPr lang="en-US" sz="2600" dirty="0">
                <a:latin typeface="Arial" panose="020B0604020202020204" pitchFamily="34" charset="0"/>
                <a:ea typeface="ＭＳ Ｐゴシック" charset="0"/>
                <a:cs typeface="Arial" panose="020B0604020202020204" pitchFamily="34" charset="0"/>
              </a:rPr>
              <a:t>that must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Available, </a:t>
            </a:r>
            <a:r>
              <a:rPr lang="en-US" sz="2600" dirty="0">
                <a:latin typeface="Arial" panose="020B0604020202020204" pitchFamily="34" charset="0"/>
                <a:ea typeface="ＭＳ Ｐゴシック" charset="0"/>
                <a:cs typeface="Arial" panose="020B0604020202020204" pitchFamily="34" charset="0"/>
              </a:rPr>
              <a:t>ensure</a:t>
            </a:r>
          </a:p>
          <a:p>
            <a:pPr>
              <a:lnSpc>
                <a:spcPct val="90000"/>
              </a:lnSpc>
            </a:pPr>
            <a:r>
              <a:rPr lang="en-US" sz="2600" b="1" dirty="0">
                <a:latin typeface="Arial" panose="020B0604020202020204" pitchFamily="34" charset="0"/>
                <a:ea typeface="ＭＳ Ｐゴシック" charset="0"/>
                <a:cs typeface="Arial" panose="020B0604020202020204" pitchFamily="34" charset="0"/>
              </a:rPr>
              <a:t>Workflow Integrity</a:t>
            </a:r>
            <a:r>
              <a:rPr lang="en-US" sz="2600" dirty="0">
                <a:latin typeface="Arial" panose="020B0604020202020204" pitchFamily="34" charset="0"/>
                <a:ea typeface="ＭＳ Ｐゴシック" charset="0"/>
                <a:cs typeface="Arial" panose="020B0604020202020204" pitchFamily="34" charset="0"/>
              </a:rPr>
              <a:t>, and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Easy to use </a:t>
            </a:r>
            <a:r>
              <a:rPr lang="en-US" sz="2600" dirty="0">
                <a:latin typeface="Arial" panose="020B0604020202020204" pitchFamily="34" charset="0"/>
                <a:ea typeface="ＭＳ Ｐゴシック" charset="0"/>
                <a:cs typeface="Arial" panose="020B0604020202020204" pitchFamily="34" charset="0"/>
              </a:rPr>
              <a:t>while adhering to</a:t>
            </a:r>
          </a:p>
          <a:p>
            <a:pPr>
              <a:lnSpc>
                <a:spcPct val="90000"/>
              </a:lnSpc>
            </a:pPr>
            <a:r>
              <a:rPr lang="en-US" sz="2600" b="1" dirty="0">
                <a:latin typeface="Arial" panose="020B0604020202020204" pitchFamily="34" charset="0"/>
                <a:ea typeface="ＭＳ Ｐゴシック" charset="0"/>
                <a:cs typeface="Arial" panose="020B0604020202020204" pitchFamily="34" charset="0"/>
              </a:rPr>
              <a:t>Regulatory</a:t>
            </a:r>
            <a:r>
              <a:rPr lang="en-US" sz="2600" dirty="0">
                <a:latin typeface="Arial" panose="020B0604020202020204" pitchFamily="34" charset="0"/>
                <a:ea typeface="ＭＳ Ｐゴシック" charset="0"/>
                <a:cs typeface="Arial" panose="020B0604020202020204" pitchFamily="34" charset="0"/>
              </a:rPr>
              <a:t> or policy requirements</a:t>
            </a:r>
          </a:p>
        </p:txBody>
      </p:sp>
      <p:sp>
        <p:nvSpPr>
          <p:cNvPr id="11" name="Slide Number Placeholder 10">
            <a:extLst>
              <a:ext uri="{FF2B5EF4-FFF2-40B4-BE49-F238E27FC236}">
                <a16:creationId xmlns:a16="http://schemas.microsoft.com/office/drawing/2014/main" id="{FB1D62E8-9EF2-1547-8BCF-F2481D322F9F}"/>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4236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9EB0-904F-462D-0E60-CC1D0C90F40F}"/>
              </a:ext>
            </a:extLst>
          </p:cNvPr>
          <p:cNvSpPr>
            <a:spLocks noGrp="1"/>
          </p:cNvSpPr>
          <p:nvPr>
            <p:ph type="title"/>
          </p:nvPr>
        </p:nvSpPr>
        <p:spPr>
          <a:xfrm>
            <a:off x="1141412" y="49808"/>
            <a:ext cx="10527547" cy="1478570"/>
          </a:xfrm>
        </p:spPr>
        <p:txBody>
          <a:bodyPr/>
          <a:lstStyle/>
          <a:p>
            <a:r>
              <a:rPr lang="en-US" dirty="0"/>
              <a:t>The Unique Research Cyberinfrastructure Ecosystem</a:t>
            </a:r>
          </a:p>
        </p:txBody>
      </p:sp>
      <p:sp>
        <p:nvSpPr>
          <p:cNvPr id="25" name="TextBox 24">
            <a:extLst>
              <a:ext uri="{FF2B5EF4-FFF2-40B4-BE49-F238E27FC236}">
                <a16:creationId xmlns:a16="http://schemas.microsoft.com/office/drawing/2014/main" id="{5DF68B55-9FDF-5B3F-DB48-EADB5635BBAA}"/>
              </a:ext>
            </a:extLst>
          </p:cNvPr>
          <p:cNvSpPr txBox="1"/>
          <p:nvPr/>
        </p:nvSpPr>
        <p:spPr>
          <a:xfrm>
            <a:off x="162019" y="2734133"/>
            <a:ext cx="1306768" cy="369332"/>
          </a:xfrm>
          <a:prstGeom prst="rect">
            <a:avLst/>
          </a:prstGeom>
          <a:noFill/>
        </p:spPr>
        <p:txBody>
          <a:bodyPr wrap="none" rtlCol="0">
            <a:spAutoFit/>
          </a:bodyPr>
          <a:lstStyle/>
          <a:p>
            <a:r>
              <a:rPr lang="en-US" dirty="0"/>
              <a:t>ENTERPRISE:</a:t>
            </a:r>
          </a:p>
        </p:txBody>
      </p:sp>
      <p:sp>
        <p:nvSpPr>
          <p:cNvPr id="26" name="TextBox 25">
            <a:extLst>
              <a:ext uri="{FF2B5EF4-FFF2-40B4-BE49-F238E27FC236}">
                <a16:creationId xmlns:a16="http://schemas.microsoft.com/office/drawing/2014/main" id="{0A0B1A0C-F9C7-6EA7-31E3-9476F30D54BA}"/>
              </a:ext>
            </a:extLst>
          </p:cNvPr>
          <p:cNvSpPr txBox="1"/>
          <p:nvPr/>
        </p:nvSpPr>
        <p:spPr>
          <a:xfrm>
            <a:off x="195287" y="4443090"/>
            <a:ext cx="1292341" cy="369332"/>
          </a:xfrm>
          <a:prstGeom prst="rect">
            <a:avLst/>
          </a:prstGeom>
          <a:noFill/>
        </p:spPr>
        <p:txBody>
          <a:bodyPr wrap="none" rtlCol="0">
            <a:spAutoFit/>
          </a:bodyPr>
          <a:lstStyle/>
          <a:p>
            <a:r>
              <a:rPr lang="en-US" dirty="0"/>
              <a:t>SCIENCE CI:</a:t>
            </a:r>
          </a:p>
        </p:txBody>
      </p:sp>
      <p:cxnSp>
        <p:nvCxnSpPr>
          <p:cNvPr id="28" name="Straight Connector 27">
            <a:extLst>
              <a:ext uri="{FF2B5EF4-FFF2-40B4-BE49-F238E27FC236}">
                <a16:creationId xmlns:a16="http://schemas.microsoft.com/office/drawing/2014/main" id="{3892B6E5-D6AD-55B4-31B7-3269FE431843}"/>
              </a:ext>
              <a:ext uri="{C183D7F6-B498-43B3-948B-1728B52AA6E4}">
                <adec:decorative xmlns:adec="http://schemas.microsoft.com/office/drawing/2017/decorative" val="1"/>
              </a:ext>
            </a:extLst>
          </p:cNvPr>
          <p:cNvCxnSpPr/>
          <p:nvPr/>
        </p:nvCxnSpPr>
        <p:spPr>
          <a:xfrm>
            <a:off x="390293" y="3836020"/>
            <a:ext cx="112786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F10A1B0-AEA9-2B55-220B-84B7AC8293EB}"/>
              </a:ext>
              <a:ext uri="{C183D7F6-B498-43B3-948B-1728B52AA6E4}">
                <adec:decorative xmlns:adec="http://schemas.microsoft.com/office/drawing/2017/decorative" val="1"/>
              </a:ext>
            </a:extLst>
          </p:cNvPr>
          <p:cNvGrpSpPr/>
          <p:nvPr/>
        </p:nvGrpSpPr>
        <p:grpSpPr>
          <a:xfrm>
            <a:off x="5325339" y="1797473"/>
            <a:ext cx="1284454" cy="3456021"/>
            <a:chOff x="5325339" y="1797473"/>
            <a:chExt cx="1284454" cy="3456021"/>
          </a:xfrm>
        </p:grpSpPr>
        <p:sp>
          <p:nvSpPr>
            <p:cNvPr id="6" name="TextBox 5">
              <a:extLst>
                <a:ext uri="{FF2B5EF4-FFF2-40B4-BE49-F238E27FC236}">
                  <a16:creationId xmlns:a16="http://schemas.microsoft.com/office/drawing/2014/main" id="{F16ABA41-0FA3-38D8-7624-11DAB9BAC939}"/>
                </a:ext>
              </a:extLst>
            </p:cNvPr>
            <p:cNvSpPr txBox="1"/>
            <p:nvPr/>
          </p:nvSpPr>
          <p:spPr>
            <a:xfrm>
              <a:off x="5325339" y="1797473"/>
              <a:ext cx="1284454" cy="369332"/>
            </a:xfrm>
            <a:prstGeom prst="rect">
              <a:avLst/>
            </a:prstGeom>
            <a:noFill/>
          </p:spPr>
          <p:txBody>
            <a:bodyPr wrap="none" rtlCol="0">
              <a:spAutoFit/>
            </a:bodyPr>
            <a:lstStyle/>
            <a:p>
              <a:r>
                <a:rPr lang="en-US" dirty="0"/>
                <a:t>HARDWARE</a:t>
              </a:r>
            </a:p>
          </p:txBody>
        </p:sp>
        <p:sp>
          <p:nvSpPr>
            <p:cNvPr id="11" name="Oval 10">
              <a:extLst>
                <a:ext uri="{FF2B5EF4-FFF2-40B4-BE49-F238E27FC236}">
                  <a16:creationId xmlns:a16="http://schemas.microsoft.com/office/drawing/2014/main" id="{417DA47C-7784-5906-2B44-A937918B13CA}"/>
                </a:ext>
              </a:extLst>
            </p:cNvPr>
            <p:cNvSpPr/>
            <p:nvPr/>
          </p:nvSpPr>
          <p:spPr>
            <a:xfrm>
              <a:off x="5346728" y="4002018"/>
              <a:ext cx="1248937" cy="1251476"/>
            </a:xfrm>
            <a:prstGeom prst="ellipse">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4017A8-1ED8-0788-5190-752E87A75523}"/>
                </a:ext>
              </a:extLst>
            </p:cNvPr>
            <p:cNvSpPr/>
            <p:nvPr/>
          </p:nvSpPr>
          <p:spPr>
            <a:xfrm>
              <a:off x="5346728" y="2293061"/>
              <a:ext cx="1248937" cy="1251476"/>
            </a:xfrm>
            <a:prstGeom prst="ellipse">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3986020-15C4-505F-2CAA-8516FA8596A3}"/>
              </a:ext>
              <a:ext uri="{C183D7F6-B498-43B3-948B-1728B52AA6E4}">
                <adec:decorative xmlns:adec="http://schemas.microsoft.com/office/drawing/2017/decorative" val="1"/>
              </a:ext>
            </a:extLst>
          </p:cNvPr>
          <p:cNvGrpSpPr/>
          <p:nvPr/>
        </p:nvGrpSpPr>
        <p:grpSpPr>
          <a:xfrm>
            <a:off x="2858558" y="2293061"/>
            <a:ext cx="2588529" cy="3656110"/>
            <a:chOff x="2858558" y="2293061"/>
            <a:chExt cx="2588529" cy="3656110"/>
          </a:xfrm>
        </p:grpSpPr>
        <p:sp>
          <p:nvSpPr>
            <p:cNvPr id="5" name="TextBox 4">
              <a:extLst>
                <a:ext uri="{FF2B5EF4-FFF2-40B4-BE49-F238E27FC236}">
                  <a16:creationId xmlns:a16="http://schemas.microsoft.com/office/drawing/2014/main" id="{B89B0CEF-41FF-2B13-17DA-D285D23801BF}"/>
                </a:ext>
              </a:extLst>
            </p:cNvPr>
            <p:cNvSpPr txBox="1"/>
            <p:nvPr/>
          </p:nvSpPr>
          <p:spPr>
            <a:xfrm>
              <a:off x="2858558" y="5579839"/>
              <a:ext cx="2588529" cy="369332"/>
            </a:xfrm>
            <a:prstGeom prst="rect">
              <a:avLst/>
            </a:prstGeom>
            <a:noFill/>
          </p:spPr>
          <p:txBody>
            <a:bodyPr wrap="none" rtlCol="0">
              <a:spAutoFit/>
            </a:bodyPr>
            <a:lstStyle/>
            <a:p>
              <a:r>
                <a:rPr lang="en-US" dirty="0"/>
                <a:t>PHYSICAL ENVIRONMENT</a:t>
              </a:r>
            </a:p>
          </p:txBody>
        </p:sp>
        <p:sp>
          <p:nvSpPr>
            <p:cNvPr id="13" name="Oval 12">
              <a:extLst>
                <a:ext uri="{FF2B5EF4-FFF2-40B4-BE49-F238E27FC236}">
                  <a16:creationId xmlns:a16="http://schemas.microsoft.com/office/drawing/2014/main" id="{73C56C46-E72B-4CC1-31ED-EAAF8D336470}"/>
                </a:ext>
              </a:extLst>
            </p:cNvPr>
            <p:cNvSpPr/>
            <p:nvPr/>
          </p:nvSpPr>
          <p:spPr>
            <a:xfrm>
              <a:off x="3546379" y="4002018"/>
              <a:ext cx="1248937" cy="1251476"/>
            </a:xfrm>
            <a:prstGeom prst="ellipse">
              <a:avLst/>
            </a:prstGeom>
            <a:blipFill>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26D305E-0F5F-DB5E-B6AF-0445B3BC2F02}"/>
                </a:ext>
              </a:extLst>
            </p:cNvPr>
            <p:cNvSpPr/>
            <p:nvPr/>
          </p:nvSpPr>
          <p:spPr>
            <a:xfrm>
              <a:off x="3546379" y="2293061"/>
              <a:ext cx="1248937" cy="1251476"/>
            </a:xfrm>
            <a:prstGeom prst="ellipse">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AB09593-E37D-0E77-B832-45F8D0ACF3F3}"/>
              </a:ext>
              <a:ext uri="{C183D7F6-B498-43B3-948B-1728B52AA6E4}">
                <adec:decorative xmlns:adec="http://schemas.microsoft.com/office/drawing/2017/decorative" val="1"/>
              </a:ext>
            </a:extLst>
          </p:cNvPr>
          <p:cNvGrpSpPr/>
          <p:nvPr/>
        </p:nvGrpSpPr>
        <p:grpSpPr>
          <a:xfrm>
            <a:off x="1746030" y="1797473"/>
            <a:ext cx="1248937" cy="3456021"/>
            <a:chOff x="1746030" y="1797473"/>
            <a:chExt cx="1248937" cy="3456021"/>
          </a:xfrm>
        </p:grpSpPr>
        <p:sp>
          <p:nvSpPr>
            <p:cNvPr id="7" name="TextBox 6">
              <a:extLst>
                <a:ext uri="{FF2B5EF4-FFF2-40B4-BE49-F238E27FC236}">
                  <a16:creationId xmlns:a16="http://schemas.microsoft.com/office/drawing/2014/main" id="{A779EED2-AA12-BFAD-D4F0-4E938DA71A84}"/>
                </a:ext>
              </a:extLst>
            </p:cNvPr>
            <p:cNvSpPr txBox="1"/>
            <p:nvPr/>
          </p:nvSpPr>
          <p:spPr>
            <a:xfrm>
              <a:off x="1856575" y="1797473"/>
              <a:ext cx="1027845" cy="369332"/>
            </a:xfrm>
            <a:prstGeom prst="rect">
              <a:avLst/>
            </a:prstGeom>
            <a:noFill/>
          </p:spPr>
          <p:txBody>
            <a:bodyPr wrap="none" rtlCol="0">
              <a:spAutoFit/>
            </a:bodyPr>
            <a:lstStyle/>
            <a:p>
              <a:r>
                <a:rPr lang="en-US" dirty="0"/>
                <a:t>MISSION</a:t>
              </a:r>
            </a:p>
          </p:txBody>
        </p:sp>
        <p:sp>
          <p:nvSpPr>
            <p:cNvPr id="15" name="Oval 14">
              <a:extLst>
                <a:ext uri="{FF2B5EF4-FFF2-40B4-BE49-F238E27FC236}">
                  <a16:creationId xmlns:a16="http://schemas.microsoft.com/office/drawing/2014/main" id="{D0CB7E20-3A38-E5FD-39E2-52EFE1431157}"/>
                </a:ext>
              </a:extLst>
            </p:cNvPr>
            <p:cNvSpPr/>
            <p:nvPr/>
          </p:nvSpPr>
          <p:spPr>
            <a:xfrm>
              <a:off x="1746030" y="4002018"/>
              <a:ext cx="1248937" cy="1251476"/>
            </a:xfrm>
            <a:prstGeom prst="ellipse">
              <a:avLst/>
            </a:prstGeom>
            <a:blipFill>
              <a:blip r:embed="rId7"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0D23B8-AECC-85F0-92EA-AA3DE0ECB725}"/>
                </a:ext>
              </a:extLst>
            </p:cNvPr>
            <p:cNvSpPr/>
            <p:nvPr/>
          </p:nvSpPr>
          <p:spPr>
            <a:xfrm>
              <a:off x="1746030" y="2269174"/>
              <a:ext cx="1248937" cy="1251476"/>
            </a:xfrm>
            <a:prstGeom prst="ellipse">
              <a:avLst/>
            </a:prstGeom>
            <a:blipFill>
              <a:blip r:embed="rId8"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1EC3714-EE9C-D5BE-F126-8D2B3A91EDD3}"/>
              </a:ext>
              <a:ext uri="{C183D7F6-B498-43B3-948B-1728B52AA6E4}">
                <adec:decorative xmlns:adec="http://schemas.microsoft.com/office/drawing/2017/decorative" val="1"/>
              </a:ext>
            </a:extLst>
          </p:cNvPr>
          <p:cNvGrpSpPr/>
          <p:nvPr/>
        </p:nvGrpSpPr>
        <p:grpSpPr>
          <a:xfrm>
            <a:off x="6723396" y="2293061"/>
            <a:ext cx="2105769" cy="3656110"/>
            <a:chOff x="6723396" y="2293061"/>
            <a:chExt cx="2105769" cy="3656110"/>
          </a:xfrm>
        </p:grpSpPr>
        <p:sp>
          <p:nvSpPr>
            <p:cNvPr id="8" name="TextBox 7">
              <a:extLst>
                <a:ext uri="{FF2B5EF4-FFF2-40B4-BE49-F238E27FC236}">
                  <a16:creationId xmlns:a16="http://schemas.microsoft.com/office/drawing/2014/main" id="{667E9FA0-E6E1-A443-3C76-1A17E2E44A0D}"/>
                </a:ext>
              </a:extLst>
            </p:cNvPr>
            <p:cNvSpPr txBox="1"/>
            <p:nvPr/>
          </p:nvSpPr>
          <p:spPr>
            <a:xfrm>
              <a:off x="6723396" y="5579839"/>
              <a:ext cx="2105769" cy="369332"/>
            </a:xfrm>
            <a:prstGeom prst="rect">
              <a:avLst/>
            </a:prstGeom>
            <a:noFill/>
          </p:spPr>
          <p:txBody>
            <a:bodyPr wrap="none" rtlCol="0">
              <a:spAutoFit/>
            </a:bodyPr>
            <a:lstStyle/>
            <a:p>
              <a:r>
                <a:rPr lang="en-US" dirty="0"/>
                <a:t>OPERATING SYSTEM</a:t>
              </a:r>
            </a:p>
          </p:txBody>
        </p:sp>
        <p:sp>
          <p:nvSpPr>
            <p:cNvPr id="17" name="Oval 16">
              <a:extLst>
                <a:ext uri="{FF2B5EF4-FFF2-40B4-BE49-F238E27FC236}">
                  <a16:creationId xmlns:a16="http://schemas.microsoft.com/office/drawing/2014/main" id="{DF713CED-9CFB-90EA-A50B-60C102A7D1D3}"/>
                </a:ext>
              </a:extLst>
            </p:cNvPr>
            <p:cNvSpPr/>
            <p:nvPr/>
          </p:nvSpPr>
          <p:spPr>
            <a:xfrm>
              <a:off x="7147077" y="4002018"/>
              <a:ext cx="1248937" cy="1251476"/>
            </a:xfrm>
            <a:prstGeom prst="ellipse">
              <a:avLst/>
            </a:prstGeom>
            <a:blipFill>
              <a:blip r:embed="rId9"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1363F0-C719-CE3E-D519-6BD43850BF66}"/>
                </a:ext>
              </a:extLst>
            </p:cNvPr>
            <p:cNvSpPr/>
            <p:nvPr/>
          </p:nvSpPr>
          <p:spPr>
            <a:xfrm>
              <a:off x="7147077" y="2293061"/>
              <a:ext cx="1248937" cy="1251476"/>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4E50FBB9-891C-F4DC-58E5-C9C9762AE39D}"/>
              </a:ext>
              <a:ext uri="{C183D7F6-B498-43B3-948B-1728B52AA6E4}">
                <adec:decorative xmlns:adec="http://schemas.microsoft.com/office/drawing/2017/decorative" val="1"/>
              </a:ext>
            </a:extLst>
          </p:cNvPr>
          <p:cNvGrpSpPr/>
          <p:nvPr/>
        </p:nvGrpSpPr>
        <p:grpSpPr>
          <a:xfrm>
            <a:off x="8791199" y="1797473"/>
            <a:ext cx="1561389" cy="3456021"/>
            <a:chOff x="8791199" y="1797473"/>
            <a:chExt cx="1561389" cy="3456021"/>
          </a:xfrm>
        </p:grpSpPr>
        <p:sp>
          <p:nvSpPr>
            <p:cNvPr id="9" name="TextBox 8">
              <a:extLst>
                <a:ext uri="{FF2B5EF4-FFF2-40B4-BE49-F238E27FC236}">
                  <a16:creationId xmlns:a16="http://schemas.microsoft.com/office/drawing/2014/main" id="{40F5106C-4772-1410-71F3-90276ED5637E}"/>
                </a:ext>
              </a:extLst>
            </p:cNvPr>
            <p:cNvSpPr txBox="1"/>
            <p:nvPr/>
          </p:nvSpPr>
          <p:spPr>
            <a:xfrm>
              <a:off x="8791199" y="1797473"/>
              <a:ext cx="1561389" cy="369332"/>
            </a:xfrm>
            <a:prstGeom prst="rect">
              <a:avLst/>
            </a:prstGeom>
            <a:noFill/>
          </p:spPr>
          <p:txBody>
            <a:bodyPr wrap="none" rtlCol="0">
              <a:spAutoFit/>
            </a:bodyPr>
            <a:lstStyle/>
            <a:p>
              <a:r>
                <a:rPr lang="en-US" dirty="0"/>
                <a:t>APPLICATIONS</a:t>
              </a:r>
            </a:p>
          </p:txBody>
        </p:sp>
        <p:sp>
          <p:nvSpPr>
            <p:cNvPr id="19" name="Oval 18">
              <a:extLst>
                <a:ext uri="{FF2B5EF4-FFF2-40B4-BE49-F238E27FC236}">
                  <a16:creationId xmlns:a16="http://schemas.microsoft.com/office/drawing/2014/main" id="{3C0664F2-D4B4-F87D-54CE-E0DDF5CEC694}"/>
                </a:ext>
              </a:extLst>
            </p:cNvPr>
            <p:cNvSpPr/>
            <p:nvPr/>
          </p:nvSpPr>
          <p:spPr>
            <a:xfrm>
              <a:off x="8947426" y="4002018"/>
              <a:ext cx="1248937" cy="1251476"/>
            </a:xfrm>
            <a:prstGeom prst="ellipse">
              <a:avLst/>
            </a:prstGeom>
            <a:blipFill>
              <a:blip r:embed="rId11"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FC7447E-2627-3454-CB89-FA06A81B7C2D}"/>
                </a:ext>
              </a:extLst>
            </p:cNvPr>
            <p:cNvSpPr/>
            <p:nvPr/>
          </p:nvSpPr>
          <p:spPr>
            <a:xfrm>
              <a:off x="8947426" y="2293061"/>
              <a:ext cx="1248937" cy="1251476"/>
            </a:xfrm>
            <a:prstGeom prst="ellipse">
              <a:avLst/>
            </a:prstGeom>
            <a:blipFill>
              <a:blip r:embed="rId12"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202B496B-B6D3-6645-7187-A4BF93E15CAC}"/>
              </a:ext>
              <a:ext uri="{C183D7F6-B498-43B3-948B-1728B52AA6E4}">
                <adec:decorative xmlns:adec="http://schemas.microsoft.com/office/drawing/2017/decorative" val="1"/>
              </a:ext>
            </a:extLst>
          </p:cNvPr>
          <p:cNvGrpSpPr/>
          <p:nvPr/>
        </p:nvGrpSpPr>
        <p:grpSpPr>
          <a:xfrm>
            <a:off x="10747776" y="2255202"/>
            <a:ext cx="1248937" cy="3693969"/>
            <a:chOff x="10747776" y="2255202"/>
            <a:chExt cx="1248937" cy="3693969"/>
          </a:xfrm>
        </p:grpSpPr>
        <p:sp>
          <p:nvSpPr>
            <p:cNvPr id="10" name="TextBox 9">
              <a:extLst>
                <a:ext uri="{FF2B5EF4-FFF2-40B4-BE49-F238E27FC236}">
                  <a16:creationId xmlns:a16="http://schemas.microsoft.com/office/drawing/2014/main" id="{E4FB3545-5C02-1A76-B380-FDF4A5C1FDC4}"/>
                </a:ext>
              </a:extLst>
            </p:cNvPr>
            <p:cNvSpPr txBox="1"/>
            <p:nvPr/>
          </p:nvSpPr>
          <p:spPr>
            <a:xfrm>
              <a:off x="11075528" y="5579839"/>
              <a:ext cx="593432" cy="369332"/>
            </a:xfrm>
            <a:prstGeom prst="rect">
              <a:avLst/>
            </a:prstGeom>
            <a:noFill/>
          </p:spPr>
          <p:txBody>
            <a:bodyPr wrap="none" rtlCol="0">
              <a:spAutoFit/>
            </a:bodyPr>
            <a:lstStyle/>
            <a:p>
              <a:r>
                <a:rPr lang="en-US" dirty="0"/>
                <a:t>RISK</a:t>
              </a:r>
            </a:p>
          </p:txBody>
        </p:sp>
        <p:sp>
          <p:nvSpPr>
            <p:cNvPr id="21" name="Oval 20">
              <a:extLst>
                <a:ext uri="{FF2B5EF4-FFF2-40B4-BE49-F238E27FC236}">
                  <a16:creationId xmlns:a16="http://schemas.microsoft.com/office/drawing/2014/main" id="{4C2E18BE-2F5E-52BB-23F6-786B49F189F7}"/>
                </a:ext>
              </a:extLst>
            </p:cNvPr>
            <p:cNvSpPr/>
            <p:nvPr/>
          </p:nvSpPr>
          <p:spPr>
            <a:xfrm>
              <a:off x="10747776" y="2255202"/>
              <a:ext cx="1248937" cy="1251476"/>
            </a:xfrm>
            <a:prstGeom prst="ellipse">
              <a:avLst/>
            </a:prstGeom>
            <a:blipFill>
              <a:blip r:embed="rId1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13DCBB8-0FE4-8726-ED0F-5EC96EC9363F}"/>
                </a:ext>
              </a:extLst>
            </p:cNvPr>
            <p:cNvSpPr/>
            <p:nvPr/>
          </p:nvSpPr>
          <p:spPr>
            <a:xfrm>
              <a:off x="10747776" y="4002018"/>
              <a:ext cx="1248937" cy="1251476"/>
            </a:xfrm>
            <a:prstGeom prst="ellipse">
              <a:avLst/>
            </a:prstGeom>
            <a:blipFill>
              <a:blip r:embed="rId1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9A0763C-D020-1B4D-6598-C1E0BBAE478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77485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B2F0-BA76-4B4E-80CC-D556F62DBCB4}"/>
              </a:ext>
            </a:extLst>
          </p:cNvPr>
          <p:cNvSpPr>
            <a:spLocks noGrp="1"/>
          </p:cNvSpPr>
          <p:nvPr>
            <p:ph type="title"/>
          </p:nvPr>
        </p:nvSpPr>
        <p:spPr>
          <a:xfrm>
            <a:off x="600444" y="491625"/>
            <a:ext cx="10816109" cy="1034012"/>
          </a:xfrm>
        </p:spPr>
        <p:txBody>
          <a:bodyPr>
            <a:normAutofit fontScale="90000"/>
          </a:bodyPr>
          <a:lstStyle/>
          <a:p>
            <a:r>
              <a:rPr lang="en-US" dirty="0"/>
              <a:t>The Why: R&amp;E Cybersecurity Provides Benefits Across an Organization</a:t>
            </a:r>
          </a:p>
        </p:txBody>
      </p:sp>
      <p:pic>
        <p:nvPicPr>
          <p:cNvPr id="6" name="Graphic 5">
            <a:extLst>
              <a:ext uri="{FF2B5EF4-FFF2-40B4-BE49-F238E27FC236}">
                <a16:creationId xmlns:a16="http://schemas.microsoft.com/office/drawing/2014/main" id="{D257D055-D1A6-6841-B1CA-AA6E052CA80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1311" y="2868152"/>
            <a:ext cx="1301826" cy="1301826"/>
          </a:xfrm>
          <a:prstGeom prst="rect">
            <a:avLst/>
          </a:prstGeom>
        </p:spPr>
      </p:pic>
      <p:pic>
        <p:nvPicPr>
          <p:cNvPr id="8" name="Graphic 7">
            <a:extLst>
              <a:ext uri="{FF2B5EF4-FFF2-40B4-BE49-F238E27FC236}">
                <a16:creationId xmlns:a16="http://schemas.microsoft.com/office/drawing/2014/main" id="{9A21407A-ED3E-2147-981F-6172167FEA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023" y="2868152"/>
            <a:ext cx="1301826" cy="1301826"/>
          </a:xfrm>
          <a:prstGeom prst="rect">
            <a:avLst/>
          </a:prstGeom>
        </p:spPr>
      </p:pic>
      <p:pic>
        <p:nvPicPr>
          <p:cNvPr id="10" name="Graphic 9">
            <a:extLst>
              <a:ext uri="{FF2B5EF4-FFF2-40B4-BE49-F238E27FC236}">
                <a16:creationId xmlns:a16="http://schemas.microsoft.com/office/drawing/2014/main" id="{EF90EA00-5A5D-2743-996B-93107F5CA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8681" y="2868152"/>
            <a:ext cx="1301826" cy="1301826"/>
          </a:xfrm>
          <a:prstGeom prst="rect">
            <a:avLst/>
          </a:prstGeom>
        </p:spPr>
      </p:pic>
      <p:pic>
        <p:nvPicPr>
          <p:cNvPr id="12" name="Graphic 11">
            <a:extLst>
              <a:ext uri="{FF2B5EF4-FFF2-40B4-BE49-F238E27FC236}">
                <a16:creationId xmlns:a16="http://schemas.microsoft.com/office/drawing/2014/main" id="{A7517E38-F00A-484F-B0E4-DA34DF25E79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89339" y="2868152"/>
            <a:ext cx="1301826" cy="1301826"/>
          </a:xfrm>
          <a:prstGeom prst="rect">
            <a:avLst/>
          </a:prstGeom>
        </p:spPr>
      </p:pic>
      <p:pic>
        <p:nvPicPr>
          <p:cNvPr id="14" name="Graphic 13">
            <a:extLst>
              <a:ext uri="{FF2B5EF4-FFF2-40B4-BE49-F238E27FC236}">
                <a16:creationId xmlns:a16="http://schemas.microsoft.com/office/drawing/2014/main" id="{3D075003-B77A-A54B-B02C-8A2ED748BC94}"/>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9997" y="2868152"/>
            <a:ext cx="1301826" cy="1301826"/>
          </a:xfrm>
          <a:prstGeom prst="rect">
            <a:avLst/>
          </a:prstGeom>
        </p:spPr>
      </p:pic>
      <p:pic>
        <p:nvPicPr>
          <p:cNvPr id="16" name="Graphic 15">
            <a:extLst>
              <a:ext uri="{FF2B5EF4-FFF2-40B4-BE49-F238E27FC236}">
                <a16:creationId xmlns:a16="http://schemas.microsoft.com/office/drawing/2014/main" id="{741BDF2C-E2E7-434B-B5DC-DB27AF9B8085}"/>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90655" y="2868152"/>
            <a:ext cx="1301826" cy="1301826"/>
          </a:xfrm>
          <a:prstGeom prst="rect">
            <a:avLst/>
          </a:prstGeom>
        </p:spPr>
      </p:pic>
      <p:sp>
        <p:nvSpPr>
          <p:cNvPr id="17" name="TextBox 16">
            <a:extLst>
              <a:ext uri="{FF2B5EF4-FFF2-40B4-BE49-F238E27FC236}">
                <a16:creationId xmlns:a16="http://schemas.microsoft.com/office/drawing/2014/main" id="{0AA2B109-06FE-3146-A3BA-050A93401CD9}"/>
              </a:ext>
            </a:extLst>
          </p:cNvPr>
          <p:cNvSpPr txBox="1"/>
          <p:nvPr/>
        </p:nvSpPr>
        <p:spPr>
          <a:xfrm>
            <a:off x="871562" y="2598791"/>
            <a:ext cx="1114408" cy="369332"/>
          </a:xfrm>
          <a:prstGeom prst="rect">
            <a:avLst/>
          </a:prstGeom>
          <a:noFill/>
        </p:spPr>
        <p:txBody>
          <a:bodyPr wrap="none" rtlCol="0">
            <a:spAutoFit/>
          </a:bodyPr>
          <a:lstStyle/>
          <a:p>
            <a:r>
              <a:rPr lang="en-US" dirty="0"/>
              <a:t>SCIENTIST</a:t>
            </a:r>
          </a:p>
        </p:txBody>
      </p:sp>
      <p:sp>
        <p:nvSpPr>
          <p:cNvPr id="23" name="TextBox 22">
            <a:extLst>
              <a:ext uri="{FF2B5EF4-FFF2-40B4-BE49-F238E27FC236}">
                <a16:creationId xmlns:a16="http://schemas.microsoft.com/office/drawing/2014/main" id="{C999EBB8-0E6C-BE4B-AFD8-182EEB213A3D}"/>
              </a:ext>
            </a:extLst>
          </p:cNvPr>
          <p:cNvSpPr txBox="1"/>
          <p:nvPr/>
        </p:nvSpPr>
        <p:spPr>
          <a:xfrm>
            <a:off x="542623" y="4549508"/>
            <a:ext cx="1762057" cy="369332"/>
          </a:xfrm>
          <a:prstGeom prst="rect">
            <a:avLst/>
          </a:prstGeom>
          <a:noFill/>
        </p:spPr>
        <p:txBody>
          <a:bodyPr wrap="square" rtlCol="0">
            <a:spAutoFit/>
          </a:bodyPr>
          <a:lstStyle/>
          <a:p>
            <a:pPr marL="122238" indent="-122238">
              <a:buFont typeface="Arial" panose="020B0604020202020204" pitchFamily="34" charset="0"/>
              <a:buChar char="•"/>
            </a:pPr>
            <a:r>
              <a:rPr lang="en-US" dirty="0"/>
              <a:t>Do research!</a:t>
            </a:r>
          </a:p>
        </p:txBody>
      </p:sp>
      <p:sp>
        <p:nvSpPr>
          <p:cNvPr id="18" name="TextBox 17">
            <a:extLst>
              <a:ext uri="{FF2B5EF4-FFF2-40B4-BE49-F238E27FC236}">
                <a16:creationId xmlns:a16="http://schemas.microsoft.com/office/drawing/2014/main" id="{8B0E1453-40CB-8D46-8C8E-DC51D46983E8}"/>
              </a:ext>
            </a:extLst>
          </p:cNvPr>
          <p:cNvSpPr txBox="1"/>
          <p:nvPr/>
        </p:nvSpPr>
        <p:spPr>
          <a:xfrm>
            <a:off x="2594970" y="2598791"/>
            <a:ext cx="1330364" cy="369332"/>
          </a:xfrm>
          <a:prstGeom prst="rect">
            <a:avLst/>
          </a:prstGeom>
          <a:noFill/>
        </p:spPr>
        <p:txBody>
          <a:bodyPr wrap="none" rtlCol="0">
            <a:spAutoFit/>
          </a:bodyPr>
          <a:lstStyle/>
          <a:p>
            <a:r>
              <a:rPr lang="en-US" dirty="0"/>
              <a:t>COLLEAGUE</a:t>
            </a:r>
          </a:p>
        </p:txBody>
      </p:sp>
      <p:sp>
        <p:nvSpPr>
          <p:cNvPr id="24" name="TextBox 23">
            <a:extLst>
              <a:ext uri="{FF2B5EF4-FFF2-40B4-BE49-F238E27FC236}">
                <a16:creationId xmlns:a16="http://schemas.microsoft.com/office/drawing/2014/main" id="{C60B8A0B-7D6B-A04C-8295-E79C7BEC0C6D}"/>
              </a:ext>
            </a:extLst>
          </p:cNvPr>
          <p:cNvSpPr txBox="1"/>
          <p:nvPr/>
        </p:nvSpPr>
        <p:spPr>
          <a:xfrm>
            <a:off x="2474903" y="4524282"/>
            <a:ext cx="1809418" cy="1200329"/>
          </a:xfrm>
          <a:prstGeom prst="rect">
            <a:avLst/>
          </a:prstGeom>
          <a:noFill/>
        </p:spPr>
        <p:txBody>
          <a:bodyPr wrap="square" rtlCol="0">
            <a:spAutoFit/>
          </a:bodyPr>
          <a:lstStyle/>
          <a:p>
            <a:pPr marL="122238" indent="-122238">
              <a:buFont typeface="Arial" panose="020B0604020202020204" pitchFamily="34" charset="0"/>
              <a:buChar char="•"/>
            </a:pPr>
            <a:r>
              <a:rPr lang="en-US" dirty="0"/>
              <a:t>Share Data + resources</a:t>
            </a:r>
          </a:p>
          <a:p>
            <a:pPr marL="122238" indent="-122238">
              <a:buFont typeface="Arial" panose="020B0604020202020204" pitchFamily="34" charset="0"/>
              <a:buChar char="•"/>
            </a:pPr>
            <a:r>
              <a:rPr lang="en-US" dirty="0"/>
              <a:t>Reproducibility</a:t>
            </a:r>
          </a:p>
          <a:p>
            <a:pPr marL="122238" indent="-122238">
              <a:buFont typeface="Arial" panose="020B0604020202020204" pitchFamily="34" charset="0"/>
              <a:buChar char="•"/>
            </a:pPr>
            <a:r>
              <a:rPr lang="en-US" dirty="0"/>
              <a:t>Integrity</a:t>
            </a:r>
          </a:p>
        </p:txBody>
      </p:sp>
      <p:sp>
        <p:nvSpPr>
          <p:cNvPr id="19" name="TextBox 18">
            <a:extLst>
              <a:ext uri="{FF2B5EF4-FFF2-40B4-BE49-F238E27FC236}">
                <a16:creationId xmlns:a16="http://schemas.microsoft.com/office/drawing/2014/main" id="{C9E25591-39B8-8947-9340-E5543CE3B2E8}"/>
              </a:ext>
            </a:extLst>
          </p:cNvPr>
          <p:cNvSpPr txBox="1"/>
          <p:nvPr/>
        </p:nvSpPr>
        <p:spPr>
          <a:xfrm>
            <a:off x="4342400" y="2598791"/>
            <a:ext cx="1601272" cy="369332"/>
          </a:xfrm>
          <a:prstGeom prst="rect">
            <a:avLst/>
          </a:prstGeom>
          <a:noFill/>
        </p:spPr>
        <p:txBody>
          <a:bodyPr wrap="none" rtlCol="0">
            <a:spAutoFit/>
          </a:bodyPr>
          <a:lstStyle/>
          <a:p>
            <a:r>
              <a:rPr lang="en-US" dirty="0"/>
              <a:t>MANAGEMENT</a:t>
            </a:r>
          </a:p>
        </p:txBody>
      </p:sp>
      <p:sp>
        <p:nvSpPr>
          <p:cNvPr id="25" name="TextBox 24">
            <a:extLst>
              <a:ext uri="{FF2B5EF4-FFF2-40B4-BE49-F238E27FC236}">
                <a16:creationId xmlns:a16="http://schemas.microsoft.com/office/drawing/2014/main" id="{4616B57E-9A3C-4045-A6EE-F734F90C7949}"/>
              </a:ext>
            </a:extLst>
          </p:cNvPr>
          <p:cNvSpPr txBox="1"/>
          <p:nvPr/>
        </p:nvSpPr>
        <p:spPr>
          <a:xfrm>
            <a:off x="4380289" y="4519772"/>
            <a:ext cx="1601272" cy="646331"/>
          </a:xfrm>
          <a:prstGeom prst="rect">
            <a:avLst/>
          </a:prstGeom>
          <a:noFill/>
        </p:spPr>
        <p:txBody>
          <a:bodyPr wrap="square" rtlCol="0">
            <a:spAutoFit/>
          </a:bodyPr>
          <a:lstStyle/>
          <a:p>
            <a:pPr marL="122238" indent="-122238">
              <a:buFont typeface="Arial" panose="020B0604020202020204" pitchFamily="34" charset="0"/>
              <a:buChar char="•"/>
            </a:pPr>
            <a:r>
              <a:rPr lang="en-US" dirty="0"/>
              <a:t>Reputation</a:t>
            </a:r>
          </a:p>
          <a:p>
            <a:pPr marL="122238" indent="-122238">
              <a:buFont typeface="Arial" panose="020B0604020202020204" pitchFamily="34" charset="0"/>
              <a:buChar char="•"/>
            </a:pPr>
            <a:r>
              <a:rPr lang="en-US" dirty="0"/>
              <a:t>Finance</a:t>
            </a:r>
          </a:p>
        </p:txBody>
      </p:sp>
      <p:sp>
        <p:nvSpPr>
          <p:cNvPr id="20" name="TextBox 19">
            <a:extLst>
              <a:ext uri="{FF2B5EF4-FFF2-40B4-BE49-F238E27FC236}">
                <a16:creationId xmlns:a16="http://schemas.microsoft.com/office/drawing/2014/main" id="{8CC35106-4056-5247-BEED-D0AF972BB3D9}"/>
              </a:ext>
            </a:extLst>
          </p:cNvPr>
          <p:cNvSpPr txBox="1"/>
          <p:nvPr/>
        </p:nvSpPr>
        <p:spPr>
          <a:xfrm>
            <a:off x="6360629" y="2355222"/>
            <a:ext cx="1151277" cy="646331"/>
          </a:xfrm>
          <a:prstGeom prst="rect">
            <a:avLst/>
          </a:prstGeom>
          <a:noFill/>
        </p:spPr>
        <p:txBody>
          <a:bodyPr wrap="none" rtlCol="0">
            <a:spAutoFit/>
          </a:bodyPr>
          <a:lstStyle/>
          <a:p>
            <a:r>
              <a:rPr lang="en-US" dirty="0"/>
              <a:t>RESEARCH</a:t>
            </a:r>
          </a:p>
          <a:p>
            <a:r>
              <a:rPr lang="en-US" dirty="0"/>
              <a:t>  OFFICE</a:t>
            </a:r>
          </a:p>
        </p:txBody>
      </p:sp>
      <p:sp>
        <p:nvSpPr>
          <p:cNvPr id="26" name="TextBox 25">
            <a:extLst>
              <a:ext uri="{FF2B5EF4-FFF2-40B4-BE49-F238E27FC236}">
                <a16:creationId xmlns:a16="http://schemas.microsoft.com/office/drawing/2014/main" id="{253A10B9-8119-C64A-A5E1-F82D3C28377E}"/>
              </a:ext>
            </a:extLst>
          </p:cNvPr>
          <p:cNvSpPr txBox="1"/>
          <p:nvPr/>
        </p:nvSpPr>
        <p:spPr>
          <a:xfrm>
            <a:off x="6192125" y="4519772"/>
            <a:ext cx="1301826" cy="369332"/>
          </a:xfrm>
          <a:prstGeom prst="rect">
            <a:avLst/>
          </a:prstGeom>
          <a:noFill/>
        </p:spPr>
        <p:txBody>
          <a:bodyPr wrap="square" rtlCol="0">
            <a:spAutoFit/>
          </a:bodyPr>
          <a:lstStyle/>
          <a:p>
            <a:pPr marL="122238" indent="-122238">
              <a:buFont typeface="Arial" panose="020B0604020202020204" pitchFamily="34" charset="0"/>
              <a:buChar char="•"/>
            </a:pPr>
            <a:r>
              <a:rPr lang="en-US" dirty="0"/>
              <a:t>Protect IP</a:t>
            </a:r>
          </a:p>
        </p:txBody>
      </p:sp>
      <p:sp>
        <p:nvSpPr>
          <p:cNvPr id="21" name="TextBox 20">
            <a:extLst>
              <a:ext uri="{FF2B5EF4-FFF2-40B4-BE49-F238E27FC236}">
                <a16:creationId xmlns:a16="http://schemas.microsoft.com/office/drawing/2014/main" id="{497FB3D1-FEB2-7E4C-B0A3-8F8E025E276F}"/>
              </a:ext>
            </a:extLst>
          </p:cNvPr>
          <p:cNvSpPr txBox="1"/>
          <p:nvPr/>
        </p:nvSpPr>
        <p:spPr>
          <a:xfrm>
            <a:off x="8123654" y="2560421"/>
            <a:ext cx="1213794" cy="369332"/>
          </a:xfrm>
          <a:prstGeom prst="rect">
            <a:avLst/>
          </a:prstGeom>
          <a:noFill/>
        </p:spPr>
        <p:txBody>
          <a:bodyPr wrap="none" rtlCol="0">
            <a:spAutoFit/>
          </a:bodyPr>
          <a:lstStyle/>
          <a:p>
            <a:r>
              <a:rPr lang="en-US" dirty="0"/>
              <a:t>INFO TECH</a:t>
            </a:r>
          </a:p>
        </p:txBody>
      </p:sp>
      <p:sp>
        <p:nvSpPr>
          <p:cNvPr id="27" name="TextBox 26">
            <a:extLst>
              <a:ext uri="{FF2B5EF4-FFF2-40B4-BE49-F238E27FC236}">
                <a16:creationId xmlns:a16="http://schemas.microsoft.com/office/drawing/2014/main" id="{FF669500-79C3-1B47-ADCA-F51ABB46FB14}"/>
              </a:ext>
            </a:extLst>
          </p:cNvPr>
          <p:cNvSpPr txBox="1"/>
          <p:nvPr/>
        </p:nvSpPr>
        <p:spPr>
          <a:xfrm>
            <a:off x="7920282" y="4472229"/>
            <a:ext cx="1534169" cy="369332"/>
          </a:xfrm>
          <a:prstGeom prst="rect">
            <a:avLst/>
          </a:prstGeom>
          <a:noFill/>
        </p:spPr>
        <p:txBody>
          <a:bodyPr wrap="square" rtlCol="0">
            <a:spAutoFit/>
          </a:bodyPr>
          <a:lstStyle/>
          <a:p>
            <a:pPr marL="122238" indent="-122238">
              <a:buFont typeface="Arial" panose="020B0604020202020204" pitchFamily="34" charset="0"/>
              <a:buChar char="•"/>
            </a:pPr>
            <a:r>
              <a:rPr lang="en-US" dirty="0"/>
              <a:t>Availability</a:t>
            </a:r>
          </a:p>
        </p:txBody>
      </p:sp>
      <p:sp>
        <p:nvSpPr>
          <p:cNvPr id="22" name="TextBox 21">
            <a:extLst>
              <a:ext uri="{FF2B5EF4-FFF2-40B4-BE49-F238E27FC236}">
                <a16:creationId xmlns:a16="http://schemas.microsoft.com/office/drawing/2014/main" id="{B95894D6-EFAE-9648-830E-F0558C23F5C6}"/>
              </a:ext>
            </a:extLst>
          </p:cNvPr>
          <p:cNvSpPr txBox="1"/>
          <p:nvPr/>
        </p:nvSpPr>
        <p:spPr>
          <a:xfrm>
            <a:off x="10143790" y="2560421"/>
            <a:ext cx="833883" cy="369332"/>
          </a:xfrm>
          <a:prstGeom prst="rect">
            <a:avLst/>
          </a:prstGeom>
          <a:noFill/>
        </p:spPr>
        <p:txBody>
          <a:bodyPr wrap="none" rtlCol="0">
            <a:spAutoFit/>
          </a:bodyPr>
          <a:lstStyle/>
          <a:p>
            <a:r>
              <a:rPr lang="en-US" dirty="0"/>
              <a:t>PUBLIC</a:t>
            </a:r>
          </a:p>
        </p:txBody>
      </p:sp>
      <p:sp>
        <p:nvSpPr>
          <p:cNvPr id="28" name="TextBox 27">
            <a:extLst>
              <a:ext uri="{FF2B5EF4-FFF2-40B4-BE49-F238E27FC236}">
                <a16:creationId xmlns:a16="http://schemas.microsoft.com/office/drawing/2014/main" id="{F72F65AA-CA93-CB40-8780-748D9EE790AB}"/>
              </a:ext>
            </a:extLst>
          </p:cNvPr>
          <p:cNvSpPr txBox="1"/>
          <p:nvPr/>
        </p:nvSpPr>
        <p:spPr>
          <a:xfrm>
            <a:off x="9777648" y="4472229"/>
            <a:ext cx="1638905" cy="369332"/>
          </a:xfrm>
          <a:prstGeom prst="rect">
            <a:avLst/>
          </a:prstGeom>
          <a:noFill/>
        </p:spPr>
        <p:txBody>
          <a:bodyPr wrap="square" rtlCol="0">
            <a:spAutoFit/>
          </a:bodyPr>
          <a:lstStyle/>
          <a:p>
            <a:pPr marL="122238" indent="-122238">
              <a:buFont typeface="Arial" panose="020B0604020202020204" pitchFamily="34" charset="0"/>
              <a:buChar char="•"/>
            </a:pPr>
            <a:r>
              <a:rPr lang="en-US" dirty="0"/>
              <a:t>Trust in science</a:t>
            </a:r>
          </a:p>
        </p:txBody>
      </p:sp>
      <p:sp>
        <p:nvSpPr>
          <p:cNvPr id="4" name="Slide Number Placeholder 3">
            <a:extLst>
              <a:ext uri="{FF2B5EF4-FFF2-40B4-BE49-F238E27FC236}">
                <a16:creationId xmlns:a16="http://schemas.microsoft.com/office/drawing/2014/main" id="{07605FE7-27C6-AD4F-9AB6-5331E6ADE073}"/>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91293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879-D022-B74D-B2C6-DA936ABF0CB9}"/>
              </a:ext>
            </a:extLst>
          </p:cNvPr>
          <p:cNvSpPr>
            <a:spLocks noGrp="1"/>
          </p:cNvSpPr>
          <p:nvPr>
            <p:ph type="title"/>
          </p:nvPr>
        </p:nvSpPr>
        <p:spPr>
          <a:xfrm>
            <a:off x="1141412" y="215563"/>
            <a:ext cx="10218845" cy="1478570"/>
          </a:xfrm>
        </p:spPr>
        <p:txBody>
          <a:bodyPr/>
          <a:lstStyle/>
          <a:p>
            <a:r>
              <a:rPr lang="en-US" dirty="0"/>
              <a:t>Cybersecurity Innovation for Cyberinfrastructure (CICI)</a:t>
            </a:r>
          </a:p>
        </p:txBody>
      </p:sp>
      <p:sp>
        <p:nvSpPr>
          <p:cNvPr id="3" name="Content Placeholder 2">
            <a:extLst>
              <a:ext uri="{FF2B5EF4-FFF2-40B4-BE49-F238E27FC236}">
                <a16:creationId xmlns:a16="http://schemas.microsoft.com/office/drawing/2014/main" id="{97E65119-B30D-8C47-89FA-7298B82E6103}"/>
              </a:ext>
            </a:extLst>
          </p:cNvPr>
          <p:cNvSpPr txBox="1">
            <a:spLocks/>
          </p:cNvSpPr>
          <p:nvPr/>
        </p:nvSpPr>
        <p:spPr>
          <a:xfrm>
            <a:off x="1141412" y="1551673"/>
            <a:ext cx="9397435" cy="1478570"/>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The objective of the CICI program is to develop, deploy and integrate solutions that benefit the broader scientific community by securing science data, workflows, and infrastructure.</a:t>
            </a:r>
          </a:p>
        </p:txBody>
      </p:sp>
      <p:sp>
        <p:nvSpPr>
          <p:cNvPr id="5" name="Slide Number Placeholder 4">
            <a:extLst>
              <a:ext uri="{FF2B5EF4-FFF2-40B4-BE49-F238E27FC236}">
                <a16:creationId xmlns:a16="http://schemas.microsoft.com/office/drawing/2014/main" id="{61592426-B9FB-3544-B8F3-E20407EAEDC7}"/>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16" name="Content Placeholder 2">
            <a:extLst>
              <a:ext uri="{FF2B5EF4-FFF2-40B4-BE49-F238E27FC236}">
                <a16:creationId xmlns:a16="http://schemas.microsoft.com/office/drawing/2014/main" id="{A36A2FB1-D2BF-9300-BAF3-A82D18901D3C}"/>
              </a:ext>
            </a:extLst>
          </p:cNvPr>
          <p:cNvSpPr txBox="1">
            <a:spLocks/>
          </p:cNvSpPr>
          <p:nvPr/>
        </p:nvSpPr>
        <p:spPr>
          <a:xfrm>
            <a:off x="1141413" y="4904184"/>
            <a:ext cx="9707402" cy="1478570"/>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“Secure” in science CI content is often much more than confidentiality – consider e.g., importance of integrity, provenance, PII, availability</a:t>
            </a:r>
            <a:endParaRPr lang="en-US" u="sng" dirty="0"/>
          </a:p>
          <a:p>
            <a:endParaRPr lang="en-US" dirty="0"/>
          </a:p>
        </p:txBody>
      </p:sp>
      <p:grpSp>
        <p:nvGrpSpPr>
          <p:cNvPr id="4" name="Group 3" descr="Image of boxes with individual steps of an example scientific workflow, each box has an arrow connecting to the next box to illustrate the flow">
            <a:extLst>
              <a:ext uri="{FF2B5EF4-FFF2-40B4-BE49-F238E27FC236}">
                <a16:creationId xmlns:a16="http://schemas.microsoft.com/office/drawing/2014/main" id="{D85A5447-70DF-8EB3-6342-096A486A2894}"/>
              </a:ext>
            </a:extLst>
          </p:cNvPr>
          <p:cNvGrpSpPr/>
          <p:nvPr/>
        </p:nvGrpSpPr>
        <p:grpSpPr>
          <a:xfrm>
            <a:off x="420976" y="3259554"/>
            <a:ext cx="11391231" cy="1214459"/>
            <a:chOff x="420976" y="3259554"/>
            <a:chExt cx="11391231" cy="1214459"/>
          </a:xfrm>
        </p:grpSpPr>
        <p:grpSp>
          <p:nvGrpSpPr>
            <p:cNvPr id="14" name="Group 13">
              <a:extLst>
                <a:ext uri="{FF2B5EF4-FFF2-40B4-BE49-F238E27FC236}">
                  <a16:creationId xmlns:a16="http://schemas.microsoft.com/office/drawing/2014/main" id="{66D10922-C835-CCB0-D56E-99A03E879579}"/>
                </a:ext>
              </a:extLst>
            </p:cNvPr>
            <p:cNvGrpSpPr/>
            <p:nvPr/>
          </p:nvGrpSpPr>
          <p:grpSpPr>
            <a:xfrm>
              <a:off x="420976" y="3628885"/>
              <a:ext cx="11391231" cy="845128"/>
              <a:chOff x="420976" y="4016816"/>
              <a:chExt cx="11391231" cy="845128"/>
            </a:xfrm>
          </p:grpSpPr>
          <p:sp>
            <p:nvSpPr>
              <p:cNvPr id="6" name="Rectangle 5">
                <a:extLst>
                  <a:ext uri="{FF2B5EF4-FFF2-40B4-BE49-F238E27FC236}">
                    <a16:creationId xmlns:a16="http://schemas.microsoft.com/office/drawing/2014/main" id="{F709651F-2ABD-0E3F-A838-3189D9F95888}"/>
                  </a:ext>
                </a:extLst>
              </p:cNvPr>
              <p:cNvSpPr/>
              <p:nvPr/>
            </p:nvSpPr>
            <p:spPr>
              <a:xfrm>
                <a:off x="420976"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Instruments</a:t>
                </a:r>
              </a:p>
            </p:txBody>
          </p:sp>
          <p:sp>
            <p:nvSpPr>
              <p:cNvPr id="7" name="Rectangle 6">
                <a:extLst>
                  <a:ext uri="{FF2B5EF4-FFF2-40B4-BE49-F238E27FC236}">
                    <a16:creationId xmlns:a16="http://schemas.microsoft.com/office/drawing/2014/main" id="{ED0BEDBD-C0D8-CA90-4CC3-1B22D2D1F881}"/>
                  </a:ext>
                </a:extLst>
              </p:cNvPr>
              <p:cNvSpPr/>
              <p:nvPr/>
            </p:nvSpPr>
            <p:spPr>
              <a:xfrm>
                <a:off x="2079369"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a:p>
                <a:pPr algn="ctr"/>
                <a:r>
                  <a:rPr lang="en-US" dirty="0"/>
                  <a:t>Acquisition</a:t>
                </a:r>
              </a:p>
            </p:txBody>
          </p:sp>
          <p:sp>
            <p:nvSpPr>
              <p:cNvPr id="8" name="Rectangle 7">
                <a:extLst>
                  <a:ext uri="{FF2B5EF4-FFF2-40B4-BE49-F238E27FC236}">
                    <a16:creationId xmlns:a16="http://schemas.microsoft.com/office/drawing/2014/main" id="{3F07FA98-0FCB-85E9-76FC-9BDF4D751240}"/>
                  </a:ext>
                </a:extLst>
              </p:cNvPr>
              <p:cNvSpPr/>
              <p:nvPr/>
            </p:nvSpPr>
            <p:spPr>
              <a:xfrm>
                <a:off x="3737762"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Preprocessing</a:t>
                </a:r>
              </a:p>
            </p:txBody>
          </p:sp>
          <p:sp>
            <p:nvSpPr>
              <p:cNvPr id="9" name="Rectangle 8">
                <a:extLst>
                  <a:ext uri="{FF2B5EF4-FFF2-40B4-BE49-F238E27FC236}">
                    <a16:creationId xmlns:a16="http://schemas.microsoft.com/office/drawing/2014/main" id="{8C3ADE61-F06B-A293-381D-51F350CAA3F2}"/>
                  </a:ext>
                </a:extLst>
              </p:cNvPr>
              <p:cNvSpPr/>
              <p:nvPr/>
            </p:nvSpPr>
            <p:spPr>
              <a:xfrm>
                <a:off x="5396155"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a:p>
                <a:pPr algn="ctr"/>
                <a:r>
                  <a:rPr lang="en-US" dirty="0"/>
                  <a:t>Movement</a:t>
                </a:r>
              </a:p>
            </p:txBody>
          </p:sp>
          <p:sp>
            <p:nvSpPr>
              <p:cNvPr id="10" name="Rectangle 9">
                <a:extLst>
                  <a:ext uri="{FF2B5EF4-FFF2-40B4-BE49-F238E27FC236}">
                    <a16:creationId xmlns:a16="http://schemas.microsoft.com/office/drawing/2014/main" id="{41C38E2B-343D-E976-1567-39DDB6C5ACF0}"/>
                  </a:ext>
                </a:extLst>
              </p:cNvPr>
              <p:cNvSpPr/>
              <p:nvPr/>
            </p:nvSpPr>
            <p:spPr>
              <a:xfrm>
                <a:off x="7054548"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Storage</a:t>
                </a:r>
              </a:p>
              <a:p>
                <a:pPr algn="ctr"/>
                <a:r>
                  <a:rPr lang="en-US" dirty="0"/>
                  <a:t>and Sharing</a:t>
                </a:r>
              </a:p>
            </p:txBody>
          </p:sp>
          <p:sp>
            <p:nvSpPr>
              <p:cNvPr id="11" name="Rectangle 10">
                <a:extLst>
                  <a:ext uri="{FF2B5EF4-FFF2-40B4-BE49-F238E27FC236}">
                    <a16:creationId xmlns:a16="http://schemas.microsoft.com/office/drawing/2014/main" id="{C9CCDD0A-CB09-A489-BA53-5F2DF24FE1F2}"/>
                  </a:ext>
                </a:extLst>
              </p:cNvPr>
              <p:cNvSpPr/>
              <p:nvPr/>
            </p:nvSpPr>
            <p:spPr>
              <a:xfrm>
                <a:off x="8712941"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a:t>
                </a:r>
              </a:p>
              <a:p>
                <a:pPr algn="ctr"/>
                <a:r>
                  <a:rPr lang="en-US" dirty="0"/>
                  <a:t>and Analytics</a:t>
                </a:r>
              </a:p>
            </p:txBody>
          </p:sp>
          <p:sp>
            <p:nvSpPr>
              <p:cNvPr id="12" name="Rectangle 11">
                <a:extLst>
                  <a:ext uri="{FF2B5EF4-FFF2-40B4-BE49-F238E27FC236}">
                    <a16:creationId xmlns:a16="http://schemas.microsoft.com/office/drawing/2014/main" id="{5513F097-77EC-A190-8336-D4DD92112527}"/>
                  </a:ext>
                </a:extLst>
              </p:cNvPr>
              <p:cNvSpPr/>
              <p:nvPr/>
            </p:nvSpPr>
            <p:spPr>
              <a:xfrm>
                <a:off x="10371335" y="4016816"/>
                <a:ext cx="1440872" cy="8451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Dissemination</a:t>
                </a:r>
              </a:p>
            </p:txBody>
          </p:sp>
        </p:grpSp>
        <p:sp>
          <p:nvSpPr>
            <p:cNvPr id="15" name="TextBox 14">
              <a:extLst>
                <a:ext uri="{FF2B5EF4-FFF2-40B4-BE49-F238E27FC236}">
                  <a16:creationId xmlns:a16="http://schemas.microsoft.com/office/drawing/2014/main" id="{103C454E-4B23-CCBC-7073-498AA7421C1C}"/>
                </a:ext>
              </a:extLst>
            </p:cNvPr>
            <p:cNvSpPr txBox="1"/>
            <p:nvPr/>
          </p:nvSpPr>
          <p:spPr>
            <a:xfrm>
              <a:off x="456778" y="3259554"/>
              <a:ext cx="2377702" cy="369332"/>
            </a:xfrm>
            <a:prstGeom prst="rect">
              <a:avLst/>
            </a:prstGeom>
            <a:noFill/>
          </p:spPr>
          <p:txBody>
            <a:bodyPr wrap="none" rtlCol="0">
              <a:spAutoFit/>
            </a:bodyPr>
            <a:lstStyle/>
            <a:p>
              <a:r>
                <a:rPr lang="en-US" dirty="0"/>
                <a:t>EXAMPLE WORKFLOW:</a:t>
              </a:r>
            </a:p>
          </p:txBody>
        </p:sp>
        <p:grpSp>
          <p:nvGrpSpPr>
            <p:cNvPr id="27" name="Group 26">
              <a:extLst>
                <a:ext uri="{FF2B5EF4-FFF2-40B4-BE49-F238E27FC236}">
                  <a16:creationId xmlns:a16="http://schemas.microsoft.com/office/drawing/2014/main" id="{ED9CA9E1-945D-6A9F-82AC-513D2949C45C}"/>
                </a:ext>
              </a:extLst>
            </p:cNvPr>
            <p:cNvGrpSpPr/>
            <p:nvPr/>
          </p:nvGrpSpPr>
          <p:grpSpPr>
            <a:xfrm>
              <a:off x="1908889" y="4072184"/>
              <a:ext cx="8451008" cy="0"/>
              <a:chOff x="1908889" y="4072184"/>
              <a:chExt cx="8451008" cy="0"/>
            </a:xfrm>
          </p:grpSpPr>
          <p:cxnSp>
            <p:nvCxnSpPr>
              <p:cNvPr id="18" name="Straight Arrow Connector 17">
                <a:extLst>
                  <a:ext uri="{FF2B5EF4-FFF2-40B4-BE49-F238E27FC236}">
                    <a16:creationId xmlns:a16="http://schemas.microsoft.com/office/drawing/2014/main" id="{7FBE4968-7A9E-A123-010A-FEC58517FBCC}"/>
                  </a:ext>
                </a:extLst>
              </p:cNvPr>
              <p:cNvCxnSpPr>
                <a:cxnSpLocks/>
              </p:cNvCxnSpPr>
              <p:nvPr/>
            </p:nvCxnSpPr>
            <p:spPr>
              <a:xfrm>
                <a:off x="1908889"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A252C7-3991-7982-BBAE-D30BDB8AC955}"/>
                  </a:ext>
                </a:extLst>
              </p:cNvPr>
              <p:cNvCxnSpPr>
                <a:cxnSpLocks/>
              </p:cNvCxnSpPr>
              <p:nvPr/>
            </p:nvCxnSpPr>
            <p:spPr>
              <a:xfrm>
                <a:off x="3564626"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0607973-EC41-B76C-C9C8-6C963F9D303F}"/>
                  </a:ext>
                </a:extLst>
              </p:cNvPr>
              <p:cNvCxnSpPr>
                <a:cxnSpLocks/>
              </p:cNvCxnSpPr>
              <p:nvPr/>
            </p:nvCxnSpPr>
            <p:spPr>
              <a:xfrm>
                <a:off x="5220363"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D963B9-F629-9072-F5E1-B5D7A8343C3C}"/>
                  </a:ext>
                </a:extLst>
              </p:cNvPr>
              <p:cNvCxnSpPr>
                <a:cxnSpLocks/>
              </p:cNvCxnSpPr>
              <p:nvPr/>
            </p:nvCxnSpPr>
            <p:spPr>
              <a:xfrm>
                <a:off x="6876100"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2B4CA-1049-511A-3BC6-3C45AF1ECBF7}"/>
                  </a:ext>
                </a:extLst>
              </p:cNvPr>
              <p:cNvCxnSpPr>
                <a:cxnSpLocks/>
              </p:cNvCxnSpPr>
              <p:nvPr/>
            </p:nvCxnSpPr>
            <p:spPr>
              <a:xfrm>
                <a:off x="8516339"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8E35F35-C4BA-57C9-1062-ECF9FFC05B50}"/>
                  </a:ext>
                </a:extLst>
              </p:cNvPr>
              <p:cNvCxnSpPr>
                <a:cxnSpLocks/>
              </p:cNvCxnSpPr>
              <p:nvPr/>
            </p:nvCxnSpPr>
            <p:spPr>
              <a:xfrm>
                <a:off x="10187574" y="4072184"/>
                <a:ext cx="17232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2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879-D022-B74D-B2C6-DA936ABF0CB9}"/>
              </a:ext>
            </a:extLst>
          </p:cNvPr>
          <p:cNvSpPr>
            <a:spLocks noGrp="1"/>
          </p:cNvSpPr>
          <p:nvPr>
            <p:ph type="title"/>
          </p:nvPr>
        </p:nvSpPr>
        <p:spPr>
          <a:xfrm>
            <a:off x="1141412" y="618518"/>
            <a:ext cx="10218845" cy="1478570"/>
          </a:xfrm>
        </p:spPr>
        <p:txBody>
          <a:bodyPr/>
          <a:lstStyle/>
          <a:p>
            <a:r>
              <a:rPr lang="en-US" dirty="0"/>
              <a:t>Cybersecurity Innovation for Cyberinfrastructure (CICI)</a:t>
            </a:r>
          </a:p>
        </p:txBody>
      </p:sp>
      <p:sp>
        <p:nvSpPr>
          <p:cNvPr id="3" name="Content Placeholder 2">
            <a:extLst>
              <a:ext uri="{FF2B5EF4-FFF2-40B4-BE49-F238E27FC236}">
                <a16:creationId xmlns:a16="http://schemas.microsoft.com/office/drawing/2014/main" id="{97E65119-B30D-8C47-89FA-7298B82E6103}"/>
              </a:ext>
            </a:extLst>
          </p:cNvPr>
          <p:cNvSpPr txBox="1">
            <a:spLocks/>
          </p:cNvSpPr>
          <p:nvPr/>
        </p:nvSpPr>
        <p:spPr>
          <a:xfrm>
            <a:off x="1141412" y="2249487"/>
            <a:ext cx="9905999" cy="3903340"/>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Support </a:t>
            </a:r>
            <a:r>
              <a:rPr lang="en-US" u="sng" dirty="0"/>
              <a:t>applied research</a:t>
            </a:r>
            <a:r>
              <a:rPr lang="en-US" dirty="0"/>
              <a:t> to secure science </a:t>
            </a:r>
            <a:r>
              <a:rPr lang="en-US" u="sng" dirty="0"/>
              <a:t>data, workflows, and infrastructure</a:t>
            </a:r>
          </a:p>
          <a:p>
            <a:r>
              <a:rPr lang="en-US" dirty="0"/>
              <a:t>Develop, deploy, and integrate solutions that </a:t>
            </a:r>
            <a:r>
              <a:rPr lang="en-US" u="sng" dirty="0"/>
              <a:t>benefit the broader scientific community</a:t>
            </a:r>
          </a:p>
          <a:p>
            <a:r>
              <a:rPr lang="en-US" dirty="0"/>
              <a:t>Operationalize emerging cybersecurity techniques into the science CI domain</a:t>
            </a:r>
          </a:p>
          <a:p>
            <a:r>
              <a:rPr lang="en-US" dirty="0"/>
              <a:t>Develop new cybersecurity approaches specific to science CI domain and requirements</a:t>
            </a:r>
          </a:p>
          <a:p>
            <a:endParaRPr lang="en-US" dirty="0"/>
          </a:p>
        </p:txBody>
      </p:sp>
      <p:sp>
        <p:nvSpPr>
          <p:cNvPr id="5" name="Slide Number Placeholder 4">
            <a:extLst>
              <a:ext uri="{FF2B5EF4-FFF2-40B4-BE49-F238E27FC236}">
                <a16:creationId xmlns:a16="http://schemas.microsoft.com/office/drawing/2014/main" id="{61592426-B9FB-3544-B8F3-E20407EAEDC7}"/>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010569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CA5A0-25C5-4EA2-A808-B73A133FA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FF6460-FAEA-47DF-872F-A7BFFEF26627}">
  <ds:schemaRefs>
    <ds:schemaRef ds:uri="http://schemas.microsoft.com/sharepoint/v3/contenttype/forms"/>
  </ds:schemaRefs>
</ds:datastoreItem>
</file>

<file path=customXml/itemProps3.xml><?xml version="1.0" encoding="utf-8"?>
<ds:datastoreItem xmlns:ds="http://schemas.openxmlformats.org/officeDocument/2006/customXml" ds:itemID="{3A4A11F2-2495-448C-B2E9-0640090F4A35}">
  <ds:schemaRefs>
    <ds:schemaRef ds:uri="http://purl.org/dc/elements/1.1/"/>
    <ds:schemaRef ds:uri="http://schemas.microsoft.com/office/2006/metadata/properties"/>
    <ds:schemaRef ds:uri="http://purl.org/dc/terms/"/>
    <ds:schemaRef ds:uri="0cf77daa-5445-4d26-ace6-97094430d63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7750</TotalTime>
  <Words>1517</Words>
  <Application>Microsoft Office PowerPoint</Application>
  <PresentationFormat>Widescreen</PresentationFormat>
  <Paragraphs>253</Paragraphs>
  <Slides>28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vt:lpstr>
      <vt:lpstr>Courier New</vt:lpstr>
      <vt:lpstr>Microsoft Sans Serif</vt:lpstr>
      <vt:lpstr>Times New Roman</vt:lpstr>
      <vt:lpstr>Tw Cen MT</vt:lpstr>
      <vt:lpstr>Wingdings</vt:lpstr>
      <vt:lpstr>Circuit</vt:lpstr>
      <vt:lpstr>Cybersecurity Innovation for  Cyberinfrastructure (CICI) NSF 23-517 </vt:lpstr>
      <vt:lpstr>Webinar Goals</vt:lpstr>
      <vt:lpstr>Webinar Goals</vt:lpstr>
      <vt:lpstr>Orientation: OAC and Scientific Cyberinfrastructure</vt:lpstr>
      <vt:lpstr>OAC: Cyberinfrastructure that Enables Research Across Science Disciplines</vt:lpstr>
      <vt:lpstr>The Unique Research Cyberinfrastructure Ecosystem</vt:lpstr>
      <vt:lpstr>The Why: R&amp;E Cybersecurity Provides Benefits Across an Organization</vt:lpstr>
      <vt:lpstr>Cybersecurity Innovation for Cyberinfrastructure (CICI)</vt:lpstr>
      <vt:lpstr>Cybersecurity Innovation for Cyberinfrastructure (CICI)</vt:lpstr>
      <vt:lpstr>OAC CI Cybersecurity Vision</vt:lpstr>
      <vt:lpstr>Webinar Goals</vt:lpstr>
      <vt:lpstr>NSF 23-517: CICI Program Areas</vt:lpstr>
      <vt:lpstr>CICI Program Area Key Themes</vt:lpstr>
      <vt:lpstr>NSF 23-517: CICI</vt:lpstr>
      <vt:lpstr>Successful CICI proposals describe</vt:lpstr>
      <vt:lpstr>What CICI is not</vt:lpstr>
      <vt:lpstr>Proposal Preparation</vt:lpstr>
      <vt:lpstr>Fastlane System Decommissioning: removed as submission option</vt:lpstr>
      <vt:lpstr>Eligibility</vt:lpstr>
      <vt:lpstr>Webinar Goals</vt:lpstr>
      <vt:lpstr>Review Criteria</vt:lpstr>
      <vt:lpstr>CICI Specific Criteria</vt:lpstr>
      <vt:lpstr>CICI Specific Criteria</vt:lpstr>
      <vt:lpstr>CICI Specific Criteria</vt:lpstr>
      <vt:lpstr>CICI Specific Criteria</vt:lpstr>
      <vt:lpstr>CICI Schedule</vt:lpstr>
      <vt:lpstr>Webinar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Cyberinfrastructure for  Sustained Scientific Innovation  (CSSI) NSF 20-592</dc:title>
  <dc:creator>Robila, Stefan A</dc:creator>
  <cp:lastModifiedBy>Carlson, Paul L. (Contractor)</cp:lastModifiedBy>
  <cp:revision>95</cp:revision>
  <dcterms:created xsi:type="dcterms:W3CDTF">2020-09-08T17:32:03Z</dcterms:created>
  <dcterms:modified xsi:type="dcterms:W3CDTF">2023-01-10T20:48:23Z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6d497c3b-be59-4e43-a969-83b882a5904f</vt:lpwstr>
  </property>
  <property fmtid="{D5CDD505-2E9C-101B-9397-08002B2CF9AE}" pid="3" name="ContainsCUI">
    <vt:lpwstr>No</vt:lpwstr>
  </property>
  <property fmtid="{D5CDD505-2E9C-101B-9397-08002B2CF9AE}" pid="4" name="ContentTypeId">
    <vt:lpwstr>0x010100A1176FF569A72144925470ED9676DC30</vt:lpwstr>
  </property>
</Properties>
</file>