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Layouts/slideLayout17.xml" ContentType="application/vnd.openxmlformats-officedocument.presentationml.slideLayout+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commentAuthors.xml" ContentType="application/vnd.openxmlformats-officedocument.presentationml.commentAuthors+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328" r:id="rId2"/>
    <p:sldId id="303" r:id="rId3"/>
    <p:sldId id="407" r:id="rId4"/>
    <p:sldId id="359" r:id="rId5"/>
    <p:sldId id="392" r:id="rId6"/>
    <p:sldId id="393" r:id="rId7"/>
    <p:sldId id="2145706176"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gers, Michelle L." initials="RML" lastIdx="2" clrIdx="0">
    <p:extLst>
      <p:ext uri="{19B8F6BF-5375-455C-9EA6-DF929625EA0E}">
        <p15:presenceInfo xmlns:p15="http://schemas.microsoft.com/office/powerpoint/2012/main" userId="S::7967328399@nsf.gov::f9d81f89-c19b-40af-8a15-8c03f0bb1abb" providerId="AD"/>
      </p:ext>
    </p:extLst>
  </p:cmAuthor>
  <p:cmAuthor id="2" name="Rebecca" initials="R" lastIdx="11" clrIdx="1">
    <p:extLst>
      <p:ext uri="{19B8F6BF-5375-455C-9EA6-DF929625EA0E}">
        <p15:presenceInfo xmlns:p15="http://schemas.microsoft.com/office/powerpoint/2012/main" userId="S::7972253990@nsf.gov::f37b09fe-ea29-4b9a-85d4-c1d05ef9fe6c" providerId="AD"/>
      </p:ext>
    </p:extLst>
  </p:cmAuthor>
  <p:cmAuthor id="3" name="Christy, Christine M. (Contractor)" initials="C(" lastIdx="1" clrIdx="2">
    <p:extLst>
      <p:ext uri="{19B8F6BF-5375-455C-9EA6-DF929625EA0E}">
        <p15:presenceInfo xmlns:p15="http://schemas.microsoft.com/office/powerpoint/2012/main" userId="S::cchristy@nsf.gov::4aae8f61-772f-4798-870e-98976daaa7e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autoAdjust="0"/>
    <p:restoredTop sz="83543" autoAdjust="0"/>
  </p:normalViewPr>
  <p:slideViewPr>
    <p:cSldViewPr snapToGrid="0">
      <p:cViewPr varScale="1">
        <p:scale>
          <a:sx n="71" d="100"/>
          <a:sy n="71" d="100"/>
        </p:scale>
        <p:origin x="1109" y="67"/>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3E2E3E-BA09-4FEE-B829-77DF6C2B17BE}" type="datetimeFigureOut">
              <a:rPr lang="en-US" smtClean="0"/>
              <a:t>1/19/2023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EEAFE9-A011-4905-BEEB-819B53C2C504}" type="slidenum">
              <a:rPr lang="en-US" smtClean="0"/>
              <a:t>‹#›</a:t>
            </a:fld>
            <a:endParaRPr lang="en-US"/>
          </a:p>
        </p:txBody>
      </p:sp>
    </p:spTree>
    <p:extLst>
      <p:ext uri="{BB962C8B-B14F-4D97-AF65-F5344CB8AC3E}">
        <p14:creationId xmlns:p14="http://schemas.microsoft.com/office/powerpoint/2010/main" val="2608078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afternoon.  This is Juan Li from the NSF-CISE. </a:t>
            </a:r>
          </a:p>
          <a:p>
            <a:r>
              <a:rPr lang="en-US" dirty="0"/>
              <a:t>CISE support </a:t>
            </a:r>
            <a:r>
              <a:rPr lang="en-US" kern="1200" dirty="0">
                <a:effectLst/>
              </a:rPr>
              <a:t>of </a:t>
            </a:r>
            <a:r>
              <a:rPr lang="en-US" dirty="0"/>
              <a:t>research expansion for Minority-Serving Institutions (MSIs). The goal is to have MSIs to participate in CISE research.</a:t>
            </a:r>
          </a:p>
          <a:p>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1</a:t>
            </a:fld>
            <a:endParaRPr lang="en-US"/>
          </a:p>
        </p:txBody>
      </p:sp>
    </p:spTree>
    <p:extLst>
      <p:ext uri="{BB962C8B-B14F-4D97-AF65-F5344CB8AC3E}">
        <p14:creationId xmlns:p14="http://schemas.microsoft.com/office/powerpoint/2010/main" val="1108682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b="1" i="0" dirty="0">
                <a:solidFill>
                  <a:srgbClr val="000000"/>
                </a:solidFill>
                <a:effectLst/>
                <a:latin typeface="Arial" panose="020B0604020202020204" pitchFamily="34" charset="0"/>
              </a:rPr>
              <a:t>Research Capacity Building Planning Projects (RCBPP) Thread (which includes two Tracks)</a:t>
            </a:r>
            <a:endParaRPr lang="en-US" sz="1200" b="0" i="0" dirty="0">
              <a:solidFill>
                <a:srgbClr val="000000"/>
              </a:solidFill>
              <a:effectLst/>
              <a:latin typeface="Arial" panose="020B0604020202020204" pitchFamily="34" charset="0"/>
            </a:endParaRPr>
          </a:p>
          <a:p>
            <a:pPr marL="228600" indent="-228600" algn="l">
              <a:buAutoNum type="alphaUcPeriod"/>
            </a:pPr>
            <a:r>
              <a:rPr lang="en-US" b="1" i="0" dirty="0">
                <a:solidFill>
                  <a:srgbClr val="000000"/>
                </a:solidFill>
                <a:effectLst/>
                <a:latin typeface="Arial" panose="020B0604020202020204" pitchFamily="34" charset="0"/>
              </a:rPr>
              <a:t>Enhancement and Development (RCBP-ED) - Track 1A:</a:t>
            </a:r>
            <a:r>
              <a:rPr lang="en-US" b="0" i="0" dirty="0">
                <a:solidFill>
                  <a:srgbClr val="000000"/>
                </a:solidFill>
                <a:effectLst/>
                <a:latin typeface="Arial" panose="020B0604020202020204" pitchFamily="34" charset="0"/>
              </a:rPr>
              <a:t> This Track is intended to help MSIs enhance and develop infrastructure elements to support research. These elements may include but are not limited to: (1) establishing partnerships to enable access to advanced computing resources (software, datasets, and testbeds) along with faculty/student/staff training to integrate sustained use of these resources in research and education; and (2) curricula revision/sharing and development of (joint) degree undergraduate/graduate degree programs aimed at preparing students for research. Projects in this category can promote the use of advanced computing resources in providing research experiences to undergraduate and/or graduate students (in the classroom or beyond). PIs should describe how the funds requested for infrastructure elements will enable them to build research capacity.</a:t>
            </a:r>
          </a:p>
          <a:p>
            <a:pPr marL="228600" indent="-228600" algn="l">
              <a:buAutoNum type="alphaUcPeriod"/>
            </a:pPr>
            <a:endParaRPr lang="en-US" b="0" i="0" dirty="0">
              <a:solidFill>
                <a:srgbClr val="000000"/>
              </a:solidFill>
              <a:effectLst/>
              <a:latin typeface="Arial" panose="020B0604020202020204" pitchFamily="34" charset="0"/>
            </a:endParaRPr>
          </a:p>
          <a:p>
            <a:pPr marL="228600" indent="-228600" algn="l">
              <a:buAutoNum type="alphaUcPeriod"/>
            </a:pPr>
            <a:endParaRPr lang="en-US" b="0" i="0" dirty="0">
              <a:solidFill>
                <a:srgbClr val="000000"/>
              </a:solidFill>
              <a:effectLst/>
              <a:latin typeface="Arial" panose="020B0604020202020204" pitchFamily="34" charset="0"/>
            </a:endParaRPr>
          </a:p>
          <a:p>
            <a:pPr algn="l"/>
            <a:r>
              <a:rPr lang="en-US" b="1" i="0" dirty="0">
                <a:solidFill>
                  <a:srgbClr val="000000"/>
                </a:solidFill>
                <a:effectLst/>
                <a:latin typeface="Arial" panose="020B0604020202020204" pitchFamily="34" charset="0"/>
              </a:rPr>
              <a:t>B. Research-Focused Projects (RCBP-RF) - Track 1B:</a:t>
            </a:r>
            <a:r>
              <a:rPr lang="en-US" b="0" i="0" dirty="0">
                <a:solidFill>
                  <a:srgbClr val="000000"/>
                </a:solidFill>
                <a:effectLst/>
                <a:latin typeface="Arial" panose="020B0604020202020204" pitchFamily="34" charset="0"/>
              </a:rPr>
              <a:t> This Track is intended to help MSIs build research capacity by developing innovative partnerships around CISE research programs. Interdisciplinary departmental collaborations within a single MSI or involving multiple MSIs and other research-intensive organizations are encouraged, though not required, and may include, but are not limited to computer science, information science, the physical sciences broadly, and other fields, including the social sciences. It is expected that the PIs will build partnerships and undertake activities, such as exploratory investigations, data acquisition and testing, and/or prototype development, which will build capacity to write successful proposals submitted as Demonstration Projects or directly to CISE programs. Proposals to this Track should detail how the proposed work will provide new and/or ongoing research opportunities for undergraduate and/or graduate students enrolled at MSIs, or those students involved in research spanning partnerships between one or more MSIs and other research-intensive organizations as well as promote sustainability of the anticipated outcomes. </a:t>
            </a:r>
            <a:r>
              <a:rPr lang="en-US" b="0" i="1" dirty="0">
                <a:solidFill>
                  <a:srgbClr val="000000"/>
                </a:solidFill>
                <a:effectLst/>
                <a:latin typeface="Arial" panose="020B0604020202020204" pitchFamily="34" charset="0"/>
              </a:rPr>
              <a:t>Standalone (or single-PI) research projects do not qualify for this track.</a:t>
            </a:r>
            <a:endParaRPr lang="en-US" b="0" i="0" dirty="0">
              <a:solidFill>
                <a:srgbClr val="000000"/>
              </a:solidFill>
              <a:effectLst/>
              <a:latin typeface="Arial" panose="020B0604020202020204" pitchFamily="34" charset="0"/>
            </a:endParaRPr>
          </a:p>
          <a:p>
            <a:pPr algn="l"/>
            <a:r>
              <a:rPr lang="en-US" b="0" i="0" dirty="0">
                <a:solidFill>
                  <a:srgbClr val="000000"/>
                </a:solidFill>
                <a:effectLst/>
                <a:latin typeface="Arial" panose="020B0604020202020204" pitchFamily="34" charset="0"/>
              </a:rPr>
              <a:t>RCBP projects, including RCBP-ED (Track 1A) and RCBP-RF (Track 1B) projects, can have total budgets up to $400,000 for up to two years. Projects should detail and promote sustainability of the anticipated outcomes.</a:t>
            </a:r>
          </a:p>
          <a:p>
            <a:pPr algn="l"/>
            <a:r>
              <a:rPr lang="en-US" b="0" i="0" dirty="0">
                <a:solidFill>
                  <a:srgbClr val="000000"/>
                </a:solidFill>
                <a:effectLst/>
                <a:latin typeface="Arial" panose="020B0604020202020204" pitchFamily="34" charset="0"/>
              </a:rPr>
              <a:t>Institutions with two or more active RCBP awards are ineligible to be lead institutions for new RCBP proposals.</a:t>
            </a:r>
          </a:p>
          <a:p>
            <a:pPr algn="l"/>
            <a:endParaRPr lang="en-US" b="0" i="0" dirty="0">
              <a:solidFill>
                <a:srgbClr val="000000"/>
              </a:solidFill>
              <a:effectLst/>
              <a:latin typeface="Arial" panose="020B0604020202020204" pitchFamily="34" charset="0"/>
            </a:endParaRPr>
          </a:p>
          <a:p>
            <a:pPr algn="l"/>
            <a:r>
              <a:rPr lang="en-US" b="1" i="0" dirty="0">
                <a:solidFill>
                  <a:srgbClr val="000000"/>
                </a:solidFill>
                <a:effectLst/>
                <a:latin typeface="Arial" panose="020B0604020202020204" pitchFamily="34" charset="0"/>
              </a:rPr>
              <a:t>2. Demonstration Projects (DP) Thread</a:t>
            </a:r>
            <a:endParaRPr lang="en-US" b="0" i="0" dirty="0">
              <a:solidFill>
                <a:srgbClr val="000000"/>
              </a:solidFill>
              <a:effectLst/>
              <a:latin typeface="Arial" panose="020B0604020202020204" pitchFamily="34" charset="0"/>
            </a:endParaRPr>
          </a:p>
          <a:p>
            <a:pPr algn="l"/>
            <a:r>
              <a:rPr lang="en-US" b="0" i="0" dirty="0">
                <a:solidFill>
                  <a:srgbClr val="000000"/>
                </a:solidFill>
                <a:effectLst/>
                <a:latin typeface="Arial" panose="020B0604020202020204" pitchFamily="34" charset="0"/>
              </a:rPr>
              <a:t>A proposal responsive to this Thread should (1) expand a current research collaboration or establish a new one involving multiple departments at a single MSI, multiple MSIs, or one or more MSIs and other research-intensive organizations; and (2) propose research aligned with one or more CISE programs noted above. DP proposals should engage in activities that strengthen partnerships among the proposing teams to promote long-term relationships. Projects in this thread should indicate how undergraduate and/or graduate students from the MSIs will be involved in the research efforts.</a:t>
            </a:r>
          </a:p>
          <a:p>
            <a:pPr algn="l"/>
            <a:r>
              <a:rPr lang="en-US" b="0" i="0" dirty="0">
                <a:solidFill>
                  <a:srgbClr val="000000"/>
                </a:solidFill>
                <a:effectLst/>
                <a:latin typeface="Arial" panose="020B0604020202020204" pitchFamily="34" charset="0"/>
              </a:rPr>
              <a:t>DP projects can have total budgets of up to $600,000 for up to three years. Projects should detail and promote sustainability of the anticipated outcomes.</a:t>
            </a:r>
          </a:p>
          <a:p>
            <a:pPr algn="l"/>
            <a:r>
              <a:rPr lang="en-US" b="0" i="0" dirty="0">
                <a:solidFill>
                  <a:srgbClr val="000000"/>
                </a:solidFill>
                <a:effectLst/>
                <a:latin typeface="Arial" panose="020B0604020202020204" pitchFamily="34" charset="0"/>
              </a:rPr>
              <a:t>Institutions with two or more active DP awards are ineligible to be lead institutions in new DP proposals.</a:t>
            </a:r>
          </a:p>
          <a:p>
            <a:pPr algn="l"/>
            <a:endParaRPr lang="en-US" b="0" i="0" dirty="0">
              <a:solidFill>
                <a:srgbClr val="000000"/>
              </a:solidFill>
              <a:effectLst/>
              <a:latin typeface="Arial" panose="020B0604020202020204" pitchFamily="34" charset="0"/>
            </a:endParaRPr>
          </a:p>
          <a:p>
            <a:pPr algn="l"/>
            <a:r>
              <a:rPr lang="en-US" b="1" i="0" dirty="0">
                <a:solidFill>
                  <a:srgbClr val="000000"/>
                </a:solidFill>
                <a:effectLst/>
                <a:latin typeface="Arial" panose="020B0604020202020204" pitchFamily="34" charset="0"/>
              </a:rPr>
              <a:t>3. Research Partnerships Enhancement Projects (RPEP) Thread</a:t>
            </a:r>
            <a:endParaRPr lang="en-US" b="0" i="0" dirty="0">
              <a:solidFill>
                <a:srgbClr val="000000"/>
              </a:solidFill>
              <a:effectLst/>
              <a:latin typeface="Arial" panose="020B0604020202020204" pitchFamily="34" charset="0"/>
            </a:endParaRPr>
          </a:p>
          <a:p>
            <a:pPr algn="l"/>
            <a:r>
              <a:rPr lang="en-US" b="0" i="0" dirty="0">
                <a:solidFill>
                  <a:srgbClr val="000000"/>
                </a:solidFill>
                <a:effectLst/>
                <a:latin typeface="Arial" panose="020B0604020202020204" pitchFamily="34" charset="0"/>
              </a:rPr>
              <a:t>A proposal responsive to this Thread develops partnerships that include a MSI along with an NSF-funded research center, a research-intensive organization, and/or a national laboratory. Recalling the overarching goal of this CISE-MSI program solicitation, these projects should be led by one or more MSIs that have not had recent track records of funding through the CISE programs noted above. The proposing team should have demonstrated </a:t>
            </a:r>
            <a:r>
              <a:rPr lang="en-US" b="1" i="0" dirty="0">
                <a:solidFill>
                  <a:srgbClr val="000000"/>
                </a:solidFill>
                <a:effectLst/>
                <a:latin typeface="Arial" panose="020B0604020202020204" pitchFamily="34" charset="0"/>
              </a:rPr>
              <a:t>prior success via collaborative projects </a:t>
            </a:r>
            <a:r>
              <a:rPr lang="en-US" b="0" i="0" dirty="0">
                <a:solidFill>
                  <a:srgbClr val="000000"/>
                </a:solidFill>
                <a:effectLst/>
                <a:latin typeface="Arial" panose="020B0604020202020204" pitchFamily="34" charset="0"/>
              </a:rPr>
              <a:t>and should describe how the requested funds will result in large-scale, transformative impact via the proposed partnership.</a:t>
            </a:r>
          </a:p>
          <a:p>
            <a:pPr algn="l"/>
            <a:r>
              <a:rPr lang="en-US" b="0" i="0" dirty="0">
                <a:solidFill>
                  <a:srgbClr val="000000"/>
                </a:solidFill>
                <a:effectLst/>
                <a:latin typeface="Arial" panose="020B0604020202020204" pitchFamily="34" charset="0"/>
              </a:rPr>
              <a:t>Additionally, the project must include undergraduate and/or graduate students in the research activities and should foster student involvement (attendance, presentation, etc.) at technical conferences. RPEP proposals must be comprehensive and well-integrated and should make convincing cases that the collaborative contributions of the project teams will result in enhanced research capacity at the participating MSIs.</a:t>
            </a:r>
          </a:p>
          <a:p>
            <a:pPr algn="l"/>
            <a:r>
              <a:rPr lang="en-US" b="0" i="0" dirty="0">
                <a:solidFill>
                  <a:srgbClr val="000000"/>
                </a:solidFill>
                <a:effectLst/>
                <a:latin typeface="Arial" panose="020B0604020202020204" pitchFamily="34" charset="0"/>
              </a:rPr>
              <a:t>The potential of the activities should demonstrate contribution to CISE-focused research and collaborative contributions among researchers that could successfully compete directly in the larger size classes of the CISE programs noted in Section II of this solicitation.</a:t>
            </a:r>
          </a:p>
          <a:p>
            <a:pPr algn="l"/>
            <a:r>
              <a:rPr lang="en-US" b="0" i="0" dirty="0">
                <a:solidFill>
                  <a:srgbClr val="000000"/>
                </a:solidFill>
                <a:effectLst/>
                <a:latin typeface="Arial" panose="020B0604020202020204" pitchFamily="34" charset="0"/>
              </a:rPr>
              <a:t>RPEP proposals can have total budgets ranging from $600,001 to $1,200,000 for durations up to four years. Projects should detail and promote sustainability of the anticipated outcomes.</a:t>
            </a:r>
          </a:p>
          <a:p>
            <a:pPr algn="l"/>
            <a:r>
              <a:rPr lang="en-US" b="0" i="0" dirty="0">
                <a:solidFill>
                  <a:srgbClr val="000000"/>
                </a:solidFill>
                <a:effectLst/>
                <a:latin typeface="Arial" panose="020B0604020202020204" pitchFamily="34" charset="0"/>
              </a:rPr>
              <a:t>Institutions with at least one active RPEP award are ineligible to be lead institutions for new RPEP proposals.</a:t>
            </a:r>
          </a:p>
        </p:txBody>
      </p:sp>
      <p:sp>
        <p:nvSpPr>
          <p:cNvPr id="4" name="Slide Number Placeholder 3"/>
          <p:cNvSpPr>
            <a:spLocks noGrp="1"/>
          </p:cNvSpPr>
          <p:nvPr>
            <p:ph type="sldNum" sz="quarter" idx="10"/>
          </p:nvPr>
        </p:nvSpPr>
        <p:spPr/>
        <p:txBody>
          <a:bodyPr/>
          <a:lstStyle/>
          <a:p>
            <a:fld id="{4C7E1CC9-C181-4583-9F0F-C39113424651}" type="slidenum">
              <a:rPr lang="en-US" smtClean="0"/>
              <a:t>2</a:t>
            </a:fld>
            <a:endParaRPr lang="en-US"/>
          </a:p>
        </p:txBody>
      </p:sp>
    </p:spTree>
    <p:extLst>
      <p:ext uri="{BB962C8B-B14F-4D97-AF65-F5344CB8AC3E}">
        <p14:creationId xmlns:p14="http://schemas.microsoft.com/office/powerpoint/2010/main" val="3453042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a:t>OAC recognizes that software and data infrastructure constitute fundamental infrastructure that cross-cuts academic, government, civic, and commercial organizations. The program encourages proposals to explore novel partnerships beyond academe wherever beneficial and permissible within the guidelines of the NSF </a:t>
            </a:r>
            <a:r>
              <a:rPr lang="en-US" sz="1000" i="1"/>
              <a:t>Proposal &amp; Award Policies &amp; Procedures Guide (PAPPG)</a:t>
            </a:r>
            <a:r>
              <a:rPr lang="en-US" sz="1000"/>
              <a:t>.</a:t>
            </a:r>
          </a:p>
          <a:p>
            <a:endParaRPr lang="en-US" sz="1000" b="0" i="0"/>
          </a:p>
          <a:p>
            <a:pPr marL="285750" indent="-285750">
              <a:buFont typeface="Arial" charset="0"/>
              <a:buChar char="•"/>
            </a:pPr>
            <a:r>
              <a:rPr lang="en-US" sz="1000"/>
              <a:t>What types of organizations organizations are allowed to submit proposals?</a:t>
            </a:r>
          </a:p>
          <a:p>
            <a:pPr marL="742950" lvl="1" indent="-285750">
              <a:buFont typeface="Arial" charset="0"/>
              <a:buChar char="•"/>
            </a:pPr>
            <a:r>
              <a:rPr lang="en-US" sz="1000" b="1" i="1"/>
              <a:t>Universities and Colleges </a:t>
            </a:r>
            <a:r>
              <a:rPr lang="en-US" sz="1000"/>
              <a:t>- Universities and two- and four-year colleges (including community colleges) accredited in, and having a campus located in, the US acting on behalf of their faculty members. Such organizations also are referred to as academic institutions. </a:t>
            </a:r>
          </a:p>
          <a:p>
            <a:pPr marL="742950" lvl="1" indent="-285750">
              <a:buFont typeface="Arial" charset="0"/>
              <a:buChar char="•"/>
            </a:pPr>
            <a:endParaRPr lang="en-US" sz="1000"/>
          </a:p>
          <a:p>
            <a:pPr algn="l"/>
            <a:r>
              <a:rPr lang="en-US" sz="1200" b="1" i="0">
                <a:solidFill>
                  <a:srgbClr val="000000"/>
                </a:solidFill>
                <a:effectLst/>
                <a:latin typeface="Arial" panose="020B0604020202020204" pitchFamily="34" charset="0"/>
              </a:rPr>
              <a:t>Who May Serve as PI:</a:t>
            </a:r>
            <a:endParaRPr lang="en-US" sz="1200" b="0" i="0">
              <a:solidFill>
                <a:srgbClr val="000000"/>
              </a:solidFill>
              <a:effectLst/>
              <a:latin typeface="Arial" panose="020B0604020202020204" pitchFamily="34" charset="0"/>
            </a:endParaRPr>
          </a:p>
          <a:p>
            <a:r>
              <a:rPr lang="en-US" sz="1200" b="0" i="1">
                <a:effectLst/>
                <a:latin typeface="Arial" panose="020B0604020202020204" pitchFamily="34" charset="0"/>
              </a:rPr>
              <a:t>A MSI faculty member should serve as the lead principal investigator(s) on any proposal submission. An institution must not have previously received an award funded by any of the CISE programs solicitations noted in Section II. Program Description within the past five years.</a:t>
            </a:r>
            <a:endParaRPr lang="en-US" sz="1200" b="0">
              <a:effectLst/>
              <a:latin typeface="Arial" panose="020B0604020202020204" pitchFamily="34" charset="0"/>
            </a:endParaRPr>
          </a:p>
          <a:p>
            <a:endParaRPr lang="en-US" b="0" i="0"/>
          </a:p>
        </p:txBody>
      </p:sp>
      <p:sp>
        <p:nvSpPr>
          <p:cNvPr id="4" name="Slide Number Placeholder 3"/>
          <p:cNvSpPr>
            <a:spLocks noGrp="1"/>
          </p:cNvSpPr>
          <p:nvPr>
            <p:ph type="sldNum" sz="quarter" idx="10"/>
          </p:nvPr>
        </p:nvSpPr>
        <p:spPr/>
        <p:txBody>
          <a:bodyPr/>
          <a:lstStyle/>
          <a:p>
            <a:fld id="{4C7E1CC9-C181-4583-9F0F-C39113424651}" type="slidenum">
              <a:rPr lang="en-US" smtClean="0"/>
              <a:t>4</a:t>
            </a:fld>
            <a:endParaRPr lang="en-US"/>
          </a:p>
        </p:txBody>
      </p:sp>
    </p:spTree>
    <p:extLst>
      <p:ext uri="{BB962C8B-B14F-4D97-AF65-F5344CB8AC3E}">
        <p14:creationId xmlns:p14="http://schemas.microsoft.com/office/powerpoint/2010/main" val="14479554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a:t>OAC recognizes that software and data infrastructure constitute fundamental infrastructure that cross-cuts academic, government, civic, and commercial organizations. The program encourages proposals to explore novel partnerships beyond academe wherever beneficial and permissible within the guidelines of the NSF </a:t>
            </a:r>
            <a:r>
              <a:rPr lang="en-US" sz="1000" i="1"/>
              <a:t>Proposal &amp; Award Policies &amp; Procedures Guide (PAPPG)</a:t>
            </a:r>
            <a:r>
              <a:rPr lang="en-US" sz="1000"/>
              <a:t>.</a:t>
            </a:r>
          </a:p>
          <a:p>
            <a:endParaRPr lang="en-US" sz="1000" b="0" i="0"/>
          </a:p>
          <a:p>
            <a:pPr marL="285750" indent="-285750">
              <a:buFont typeface="Arial" charset="0"/>
              <a:buChar char="•"/>
            </a:pPr>
            <a:r>
              <a:rPr lang="en-US" sz="1000"/>
              <a:t>What types of organizations organizations are allowed to submit proposals?</a:t>
            </a:r>
          </a:p>
          <a:p>
            <a:pPr marL="742950" lvl="1" indent="-285750">
              <a:buFont typeface="Arial" charset="0"/>
              <a:buChar char="•"/>
            </a:pPr>
            <a:r>
              <a:rPr lang="en-US" sz="1000" b="1" i="1"/>
              <a:t>Universities and Colleges </a:t>
            </a:r>
            <a:r>
              <a:rPr lang="en-US" sz="1000"/>
              <a:t>- Universities and two- and four-year colleges (including community colleges) accredited in, and having a campus located in, the US acting on behalf of their faculty members. Such organizations also are referred to as academic institutions. </a:t>
            </a:r>
          </a:p>
          <a:p>
            <a:pPr marL="742950" lvl="1" indent="-285750">
              <a:buFont typeface="Arial" charset="0"/>
              <a:buChar char="•"/>
            </a:pPr>
            <a:endParaRPr lang="en-US" sz="1000"/>
          </a:p>
          <a:p>
            <a:pPr algn="l"/>
            <a:r>
              <a:rPr lang="en-US" sz="1200" b="1" i="0">
                <a:solidFill>
                  <a:srgbClr val="000000"/>
                </a:solidFill>
                <a:effectLst/>
                <a:latin typeface="Arial" panose="020B0604020202020204" pitchFamily="34" charset="0"/>
              </a:rPr>
              <a:t>Who May Serve as PI:</a:t>
            </a:r>
            <a:endParaRPr lang="en-US" sz="1200" b="0" i="0">
              <a:solidFill>
                <a:srgbClr val="000000"/>
              </a:solidFill>
              <a:effectLst/>
              <a:latin typeface="Arial" panose="020B0604020202020204" pitchFamily="34" charset="0"/>
            </a:endParaRPr>
          </a:p>
          <a:p>
            <a:r>
              <a:rPr lang="en-US" sz="1200" b="0" i="1">
                <a:effectLst/>
                <a:latin typeface="Arial" panose="020B0604020202020204" pitchFamily="34" charset="0"/>
              </a:rPr>
              <a:t>A MSI faculty member should serve as the lead principal investigator(s) on any proposal submission. An institution must not have previously received an award funded by any of the CISE programs solicitations noted in Section II. Program Description within the past five years.</a:t>
            </a:r>
            <a:endParaRPr lang="en-US" sz="1200" b="0">
              <a:effectLst/>
              <a:latin typeface="Arial" panose="020B0604020202020204" pitchFamily="34" charset="0"/>
            </a:endParaRPr>
          </a:p>
          <a:p>
            <a:endParaRPr lang="en-US" b="0" i="0"/>
          </a:p>
        </p:txBody>
      </p:sp>
      <p:sp>
        <p:nvSpPr>
          <p:cNvPr id="4" name="Slide Number Placeholder 3"/>
          <p:cNvSpPr>
            <a:spLocks noGrp="1"/>
          </p:cNvSpPr>
          <p:nvPr>
            <p:ph type="sldNum" sz="quarter" idx="10"/>
          </p:nvPr>
        </p:nvSpPr>
        <p:spPr/>
        <p:txBody>
          <a:bodyPr/>
          <a:lstStyle/>
          <a:p>
            <a:fld id="{4C7E1CC9-C181-4583-9F0F-C39113424651}" type="slidenum">
              <a:rPr lang="en-US" smtClean="0"/>
              <a:t>5</a:t>
            </a:fld>
            <a:endParaRPr lang="en-US"/>
          </a:p>
        </p:txBody>
      </p:sp>
    </p:spTree>
    <p:extLst>
      <p:ext uri="{BB962C8B-B14F-4D97-AF65-F5344CB8AC3E}">
        <p14:creationId xmlns:p14="http://schemas.microsoft.com/office/powerpoint/2010/main" val="1544115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a:t>OAC recognizes that software and data infrastructure constitute fundamental infrastructure that cross-cuts academic, government, civic, and commercial organizations. The program encourages proposals to explore novel partnerships beyond academe wherever beneficial and permissible within the guidelines of the NSF </a:t>
            </a:r>
            <a:r>
              <a:rPr lang="en-US" sz="1000" i="1"/>
              <a:t>Proposal &amp; Award Policies &amp; Procedures Guide (PAPPG)</a:t>
            </a:r>
            <a:r>
              <a:rPr lang="en-US" sz="1000"/>
              <a:t>.</a:t>
            </a:r>
          </a:p>
          <a:p>
            <a:endParaRPr lang="en-US" sz="1000" b="0" i="0"/>
          </a:p>
          <a:p>
            <a:pPr marL="285750" indent="-285750">
              <a:buFont typeface="Arial" charset="0"/>
              <a:buChar char="•"/>
            </a:pPr>
            <a:r>
              <a:rPr lang="en-US" sz="1000"/>
              <a:t>What types of organizations organizations are allowed to submit proposals?</a:t>
            </a:r>
          </a:p>
          <a:p>
            <a:pPr marL="742950" lvl="1" indent="-285750">
              <a:buFont typeface="Arial" charset="0"/>
              <a:buChar char="•"/>
            </a:pPr>
            <a:r>
              <a:rPr lang="en-US" sz="1000" b="1" i="1"/>
              <a:t>Universities and Colleges </a:t>
            </a:r>
            <a:r>
              <a:rPr lang="en-US" sz="1000"/>
              <a:t>- Universities and two- and four-year colleges (including community colleges) accredited in, and having a campus located in, the US acting on behalf of their faculty members. Such organizations also are referred to as academic institutions. </a:t>
            </a:r>
          </a:p>
          <a:p>
            <a:pPr marL="742950" lvl="1" indent="-285750">
              <a:buFont typeface="Arial" charset="0"/>
              <a:buChar char="•"/>
            </a:pPr>
            <a:endParaRPr lang="en-US" sz="1000"/>
          </a:p>
          <a:p>
            <a:pPr algn="l"/>
            <a:r>
              <a:rPr lang="en-US" sz="1200" b="1" i="0">
                <a:solidFill>
                  <a:srgbClr val="000000"/>
                </a:solidFill>
                <a:effectLst/>
                <a:latin typeface="Arial" panose="020B0604020202020204" pitchFamily="34" charset="0"/>
              </a:rPr>
              <a:t>Who May Serve as PI:</a:t>
            </a:r>
            <a:endParaRPr lang="en-US" sz="1200" b="0" i="0">
              <a:solidFill>
                <a:srgbClr val="000000"/>
              </a:solidFill>
              <a:effectLst/>
              <a:latin typeface="Arial" panose="020B0604020202020204" pitchFamily="34" charset="0"/>
            </a:endParaRPr>
          </a:p>
          <a:p>
            <a:r>
              <a:rPr lang="en-US" sz="1200" b="0" i="1">
                <a:effectLst/>
                <a:latin typeface="Arial" panose="020B0604020202020204" pitchFamily="34" charset="0"/>
              </a:rPr>
              <a:t>A MSI faculty member should serve as the lead principal investigator(s) on any proposal submission. An institution must not have previously received an award funded by any of the CISE programs solicitations noted in Section II. Program Description within the past five years.</a:t>
            </a:r>
            <a:endParaRPr lang="en-US" sz="1200" b="0">
              <a:effectLst/>
              <a:latin typeface="Arial" panose="020B0604020202020204" pitchFamily="34" charset="0"/>
            </a:endParaRPr>
          </a:p>
          <a:p>
            <a:endParaRPr lang="en-US" b="0" i="0"/>
          </a:p>
        </p:txBody>
      </p:sp>
      <p:sp>
        <p:nvSpPr>
          <p:cNvPr id="4" name="Slide Number Placeholder 3"/>
          <p:cNvSpPr>
            <a:spLocks noGrp="1"/>
          </p:cNvSpPr>
          <p:nvPr>
            <p:ph type="sldNum" sz="quarter" idx="10"/>
          </p:nvPr>
        </p:nvSpPr>
        <p:spPr/>
        <p:txBody>
          <a:bodyPr/>
          <a:lstStyle/>
          <a:p>
            <a:fld id="{4C7E1CC9-C181-4583-9F0F-C39113424651}" type="slidenum">
              <a:rPr lang="en-US" smtClean="0"/>
              <a:t>6</a:t>
            </a:fld>
            <a:endParaRPr lang="en-US"/>
          </a:p>
        </p:txBody>
      </p:sp>
    </p:spTree>
    <p:extLst>
      <p:ext uri="{BB962C8B-B14F-4D97-AF65-F5344CB8AC3E}">
        <p14:creationId xmlns:p14="http://schemas.microsoft.com/office/powerpoint/2010/main" val="34566741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our contact information. Please contact us for </a:t>
            </a:r>
            <a:r>
              <a:rPr lang="en-US"/>
              <a:t>your submission.</a:t>
            </a:r>
            <a:endParaRPr lang="en-US" dirty="0"/>
          </a:p>
          <a:p>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7</a:t>
            </a:fld>
            <a:endParaRPr lang="en-US"/>
          </a:p>
        </p:txBody>
      </p:sp>
    </p:spTree>
    <p:extLst>
      <p:ext uri="{BB962C8B-B14F-4D97-AF65-F5344CB8AC3E}">
        <p14:creationId xmlns:p14="http://schemas.microsoft.com/office/powerpoint/2010/main" val="30053335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userDrawn="1"/>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3"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a:t>Click to edit Master title style</a:t>
            </a:r>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7077511" y="5410201"/>
            <a:ext cx="2743200" cy="365125"/>
          </a:xfrm>
          <a:prstGeom prst="rect">
            <a:avLst/>
          </a:prstGeom>
        </p:spPr>
        <p:txBody>
          <a:bodyPr/>
          <a:lstStyle/>
          <a:p>
            <a:fld id="{48A87A34-81AB-432B-8DAE-1953F412C126}" type="datetimeFigureOut">
              <a:rPr lang="en-US" dirty="0"/>
              <a:t>1/19/2023</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a:p>
        </p:txBody>
      </p:sp>
      <p:sp>
        <p:nvSpPr>
          <p:cNvPr id="7" name="hcSlideMaster.Title SlideHeader">
            <a:extLst>
              <a:ext uri="{FF2B5EF4-FFF2-40B4-BE49-F238E27FC236}">
                <a16:creationId xmlns:a16="http://schemas.microsoft.com/office/drawing/2014/main" id="{758A28CA-7F6F-C1B2-63B2-D59AFD7BD33A}"/>
              </a:ext>
            </a:extLst>
          </p:cNvPr>
          <p:cNvSpPr txBox="1"/>
          <p:nvPr userDrawn="1"/>
        </p:nvSpPr>
        <p:spPr>
          <a:xfrm>
            <a:off x="0" y="0"/>
            <a:ext cx="12192000" cy="369332"/>
          </a:xfrm>
          <a:prstGeom prst="rect">
            <a:avLst/>
          </a:prstGeom>
          <a:noFill/>
        </p:spPr>
        <p:txBody>
          <a:bodyPr vert="horz" rtlCol="0">
            <a:spAutoFit/>
          </a:bodyPr>
          <a:lstStyle/>
          <a:p>
            <a:endParaRPr lang="en-US"/>
          </a:p>
        </p:txBody>
      </p:sp>
      <p:sp>
        <p:nvSpPr>
          <p:cNvPr id="8" name="hcTitle SlideHeader">
            <a:extLst>
              <a:ext uri="{FF2B5EF4-FFF2-40B4-BE49-F238E27FC236}">
                <a16:creationId xmlns:a16="http://schemas.microsoft.com/office/drawing/2014/main" id="{99AAC1F3-44D1-FF66-80D9-B85AAFDBB409}"/>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
        <p:nvSpPr>
          <p:cNvPr id="8" name="hcSlideMaster.Picture with CaptionHeader">
            <a:extLst>
              <a:ext uri="{FF2B5EF4-FFF2-40B4-BE49-F238E27FC236}">
                <a16:creationId xmlns:a16="http://schemas.microsoft.com/office/drawing/2014/main" id="{2AD5913D-D3AA-1892-7D88-2FE3D3864AA0}"/>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
        <p:nvSpPr>
          <p:cNvPr id="8" name="hcSlideMaster.Panoramic Picture with CaptionHeader">
            <a:extLst>
              <a:ext uri="{FF2B5EF4-FFF2-40B4-BE49-F238E27FC236}">
                <a16:creationId xmlns:a16="http://schemas.microsoft.com/office/drawing/2014/main" id="{D2C740E1-129A-B21C-AA19-5AC86427FD33}"/>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a:t>Click to edit Master title style</a:t>
            </a:r>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
        <p:nvSpPr>
          <p:cNvPr id="3" name="hcSlideMaster.Title and CaptionHeader">
            <a:extLst>
              <a:ext uri="{FF2B5EF4-FFF2-40B4-BE49-F238E27FC236}">
                <a16:creationId xmlns:a16="http://schemas.microsoft.com/office/drawing/2014/main" id="{5683DD86-7A1D-B944-2E3B-14FACB69C50C}"/>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a:t>Click to edit Master title style</a:t>
            </a:r>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3" name="hcSlideMaster.Quote with CaptionHeader">
            <a:extLst>
              <a:ext uri="{FF2B5EF4-FFF2-40B4-BE49-F238E27FC236}">
                <a16:creationId xmlns:a16="http://schemas.microsoft.com/office/drawing/2014/main" id="{902F687C-BDF9-C60A-1457-2C289B7508FA}"/>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a:t>Click to edit Master title style</a:t>
            </a:r>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
        <p:nvSpPr>
          <p:cNvPr id="3" name="hcSlideMaster.Name CardHeader">
            <a:extLst>
              <a:ext uri="{FF2B5EF4-FFF2-40B4-BE49-F238E27FC236}">
                <a16:creationId xmlns:a16="http://schemas.microsoft.com/office/drawing/2014/main" id="{B91480CF-09C3-4617-119A-76898C3B0109}"/>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a:t>Click to edit Master title style</a:t>
            </a:r>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
        <p:nvSpPr>
          <p:cNvPr id="2" name="hcSlideMaster.3 ColumnHeader">
            <a:extLst>
              <a:ext uri="{FF2B5EF4-FFF2-40B4-BE49-F238E27FC236}">
                <a16:creationId xmlns:a16="http://schemas.microsoft.com/office/drawing/2014/main" id="{FC1C91A9-2A2C-1FEE-134B-9F078C360A78}"/>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a:t>Click to edit Master title style</a:t>
            </a:r>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
        <p:nvSpPr>
          <p:cNvPr id="2" name="hcSlideMaster.3 Picture ColumnHeader">
            <a:extLst>
              <a:ext uri="{FF2B5EF4-FFF2-40B4-BE49-F238E27FC236}">
                <a16:creationId xmlns:a16="http://schemas.microsoft.com/office/drawing/2014/main" id="{2CB5CF84-E7E0-16ED-CCE0-9EB4E544F796}"/>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
        <p:nvSpPr>
          <p:cNvPr id="7" name="hcSlideMaster.Title and Vertical TextHeader">
            <a:extLst>
              <a:ext uri="{FF2B5EF4-FFF2-40B4-BE49-F238E27FC236}">
                <a16:creationId xmlns:a16="http://schemas.microsoft.com/office/drawing/2014/main" id="{5107BF26-2090-1456-E6D5-8DA716F8D5D8}"/>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
        <p:nvSpPr>
          <p:cNvPr id="7" name="hcSlideMaster.Vertical Title and TextHeader">
            <a:extLst>
              <a:ext uri="{FF2B5EF4-FFF2-40B4-BE49-F238E27FC236}">
                <a16:creationId xmlns:a16="http://schemas.microsoft.com/office/drawing/2014/main" id="{CD629F0C-8E97-90D3-39EB-5D99D40FDDB4}"/>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Title Slide">
    <p:bg>
      <p:bgPr>
        <a:solidFill>
          <a:schemeClr val="tx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TextBox 6"/>
          <p:cNvSpPr txBox="1"/>
          <p:nvPr userDrawn="1"/>
        </p:nvSpPr>
        <p:spPr>
          <a:xfrm>
            <a:off x="3091862" y="6463430"/>
            <a:ext cx="240772" cy="338554"/>
          </a:xfrm>
          <a:prstGeom prst="rect">
            <a:avLst/>
          </a:prstGeom>
          <a:noFill/>
        </p:spPr>
        <p:txBody>
          <a:bodyPr wrap="none" rtlCol="0">
            <a:spAutoFit/>
          </a:bodyPr>
          <a:lstStyle/>
          <a:p>
            <a:r>
              <a:rPr lang="en-US" sz="1600"/>
              <a:t> </a:t>
            </a:r>
            <a:endParaRPr lang="en-US" sz="1800"/>
          </a:p>
        </p:txBody>
      </p:sp>
      <p:sp>
        <p:nvSpPr>
          <p:cNvPr id="18" name="Slide Number Placeholder 17">
            <a:extLst>
              <a:ext uri="{FF2B5EF4-FFF2-40B4-BE49-F238E27FC236}">
                <a16:creationId xmlns:a16="http://schemas.microsoft.com/office/drawing/2014/main" id="{E2C923D9-FF05-4D4D-A738-8F393250EDDF}"/>
              </a:ext>
            </a:extLst>
          </p:cNvPr>
          <p:cNvSpPr>
            <a:spLocks noGrp="1"/>
          </p:cNvSpPr>
          <p:nvPr>
            <p:ph type="sldNum" sz="quarter" idx="12"/>
          </p:nvPr>
        </p:nvSpPr>
        <p:spPr/>
        <p:txBody>
          <a:bodyPr/>
          <a:lstStyle/>
          <a:p>
            <a:fld id="{1403A9F4-2153-4E30-848A-357EB84591DA}" type="slidenum">
              <a:rPr lang="en-US" smtClean="0"/>
              <a:t>‹#›</a:t>
            </a:fld>
            <a:endParaRPr lang="en-US"/>
          </a:p>
        </p:txBody>
      </p:sp>
      <p:sp>
        <p:nvSpPr>
          <p:cNvPr id="2" name="hcSlideMaster.1_Title SlideHeader">
            <a:extLst>
              <a:ext uri="{FF2B5EF4-FFF2-40B4-BE49-F238E27FC236}">
                <a16:creationId xmlns:a16="http://schemas.microsoft.com/office/drawing/2014/main" id="{A9D50CE4-C5A1-36FF-4001-12B3FC9878F7}"/>
              </a:ext>
            </a:extLst>
          </p:cNvPr>
          <p:cNvSpPr txBox="1"/>
          <p:nvPr userDrawn="1"/>
        </p:nvSpPr>
        <p:spPr>
          <a:xfrm>
            <a:off x="0" y="0"/>
            <a:ext cx="12192000" cy="369332"/>
          </a:xfrm>
          <a:prstGeom prst="rect">
            <a:avLst/>
          </a:prstGeom>
          <a:noFill/>
        </p:spPr>
        <p:txBody>
          <a:bodyPr vert="horz" rtlCol="0">
            <a:spAutoFit/>
          </a:bodyPr>
          <a:lstStyle/>
          <a:p>
            <a:endParaRPr lang="en-US"/>
          </a:p>
        </p:txBody>
      </p:sp>
    </p:spTree>
    <p:extLst>
      <p:ext uri="{BB962C8B-B14F-4D97-AF65-F5344CB8AC3E}">
        <p14:creationId xmlns:p14="http://schemas.microsoft.com/office/powerpoint/2010/main" val="2870014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
        <p:nvSpPr>
          <p:cNvPr id="7" name="hcSlideMaster.Title and ContentHeader">
            <a:extLst>
              <a:ext uri="{FF2B5EF4-FFF2-40B4-BE49-F238E27FC236}">
                <a16:creationId xmlns:a16="http://schemas.microsoft.com/office/drawing/2014/main" id="{FAA10ADE-7E89-1045-35C1-CADEBDA3CCD3}"/>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TITUS">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none" baseline="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Tree>
    <p:extLst>
      <p:ext uri="{BB962C8B-B14F-4D97-AF65-F5344CB8AC3E}">
        <p14:creationId xmlns:p14="http://schemas.microsoft.com/office/powerpoint/2010/main" val="1282139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a:t>Click to edit Master title style</a:t>
            </a:r>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a:p>
        </p:txBody>
      </p:sp>
      <p:sp>
        <p:nvSpPr>
          <p:cNvPr id="7" name="hcSlideMaster.Section HeaderHeader">
            <a:extLst>
              <a:ext uri="{FF2B5EF4-FFF2-40B4-BE49-F238E27FC236}">
                <a16:creationId xmlns:a16="http://schemas.microsoft.com/office/drawing/2014/main" id="{83F86FCF-420C-9E4C-5B79-C11DAB69B612}"/>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1410"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
        <p:nvSpPr>
          <p:cNvPr id="8" name="hcSlideMaster.Two ContentHeader">
            <a:extLst>
              <a:ext uri="{FF2B5EF4-FFF2-40B4-BE49-F238E27FC236}">
                <a16:creationId xmlns:a16="http://schemas.microsoft.com/office/drawing/2014/main" id="{5FF2E13F-22BE-DDC6-1750-01F363E60487}"/>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a:t>Click to edit Master title style</a:t>
            </a:r>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a:p>
        </p:txBody>
      </p:sp>
      <p:sp>
        <p:nvSpPr>
          <p:cNvPr id="10" name="hcSlideMaster.ComparisonHeader">
            <a:extLst>
              <a:ext uri="{FF2B5EF4-FFF2-40B4-BE49-F238E27FC236}">
                <a16:creationId xmlns:a16="http://schemas.microsoft.com/office/drawing/2014/main" id="{36EE18D6-08B9-B946-C6F5-D7DE7CE23660}"/>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a:p>
        </p:txBody>
      </p:sp>
      <p:sp>
        <p:nvSpPr>
          <p:cNvPr id="6" name="hcSlideMaster.Title OnlyHeader">
            <a:extLst>
              <a:ext uri="{FF2B5EF4-FFF2-40B4-BE49-F238E27FC236}">
                <a16:creationId xmlns:a16="http://schemas.microsoft.com/office/drawing/2014/main" id="{319A7A39-AF39-B473-A6D4-D400545DF365}"/>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a:p>
        </p:txBody>
      </p:sp>
      <p:sp>
        <p:nvSpPr>
          <p:cNvPr id="5" name="hcSlideMaster.BlankHeader">
            <a:extLst>
              <a:ext uri="{FF2B5EF4-FFF2-40B4-BE49-F238E27FC236}">
                <a16:creationId xmlns:a16="http://schemas.microsoft.com/office/drawing/2014/main" id="{7CB3FDB3-4D9D-BA58-05E0-39FEA243C4D7}"/>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56200"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456921" y="5883276"/>
            <a:ext cx="2743200" cy="365125"/>
          </a:xfrm>
          <a:prstGeom prst="rect">
            <a:avLst/>
          </a:prstGeom>
        </p:spPr>
        <p:txBody>
          <a:bodyPr/>
          <a:lstStyle/>
          <a:p>
            <a:fld id="{48A87A34-81AB-432B-8DAE-1953F412C126}" type="datetimeFigureOut">
              <a:rPr lang="en-US" dirty="0"/>
              <a:t>1/19/2023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a:p>
        </p:txBody>
      </p:sp>
      <p:sp>
        <p:nvSpPr>
          <p:cNvPr id="8" name="hcSlideMaster.Content with CaptionHeader">
            <a:extLst>
              <a:ext uri="{FF2B5EF4-FFF2-40B4-BE49-F238E27FC236}">
                <a16:creationId xmlns:a16="http://schemas.microsoft.com/office/drawing/2014/main" id="{6EE42ADD-DA4A-80E8-EBF3-00F59CC3A675}"/>
              </a:ext>
            </a:extLst>
          </p:cNvPr>
          <p:cNvSpPr txBox="1"/>
          <p:nvPr userDrawn="1"/>
        </p:nvSpPr>
        <p:spPr>
          <a:xfrm>
            <a:off x="0" y="0"/>
            <a:ext cx="12192000" cy="369332"/>
          </a:xfrm>
          <a:prstGeom prst="rect">
            <a:avLst/>
          </a:prstGeom>
          <a:noFill/>
        </p:spPr>
        <p:txBody>
          <a:bodyPr vert="horz" rtlCol="0">
            <a:spAutoFit/>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UpDiag">
          <a:fgClr>
            <a:srgbClr val="002060"/>
          </a:fgClr>
          <a:bgClr>
            <a:schemeClr val="bg2"/>
          </a:bgClr>
        </a:pattFill>
        <a:effectLst/>
      </p:bgPr>
    </p:bg>
    <p:spTree>
      <p:nvGrpSpPr>
        <p:cNvPr id="1" name=""/>
        <p:cNvGrpSpPr/>
        <p:nvPr/>
      </p:nvGrpSpPr>
      <p:grpSpPr>
        <a:xfrm>
          <a:off x="0" y="0"/>
          <a:ext cx="0" cy="0"/>
          <a:chOff x="0" y="0"/>
          <a:chExt cx="0" cy="0"/>
        </a:xfrm>
      </p:grpSpPr>
      <p:grpSp>
        <p:nvGrpSpPr>
          <p:cNvPr id="8" name="Group 7"/>
          <p:cNvGrpSpPr/>
          <p:nvPr userDrawn="1"/>
        </p:nvGrpSpPr>
        <p:grpSpPr>
          <a:xfrm>
            <a:off x="-14288" y="0"/>
            <a:ext cx="12053888" cy="6858001"/>
            <a:chOff x="-14288" y="0"/>
            <a:chExt cx="12053888" cy="6858001"/>
          </a:xfrm>
          <a:gradFill flip="none" rotWithShape="1">
            <a:gsLst>
              <a:gs pos="2000">
                <a:schemeClr val="tx2"/>
              </a:gs>
              <a:gs pos="86000">
                <a:schemeClr val="accent1">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pic>
        <p:nvPicPr>
          <p:cNvPr id="51" name="Picture 2" descr="\\DROBO-FS\QuickDrops\JB\PPTX NG\Droplets\LightingOverlay.png">
            <a:extLst>
              <a:ext uri="{FF2B5EF4-FFF2-40B4-BE49-F238E27FC236}">
                <a16:creationId xmlns:a16="http://schemas.microsoft.com/office/drawing/2014/main" id="{F58649D9-D145-400E-AB7B-86EEB2452599}"/>
              </a:ext>
            </a:extLst>
          </p:cNvPr>
          <p:cNvPicPr>
            <a:picLocks noChangeAspect="1" noChangeArrowheads="1"/>
          </p:cNvPicPr>
          <p:nvPr userDrawn="1"/>
        </p:nvPicPr>
        <p:blipFill>
          <a:blip r:embed="rId21">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1049337" y="6186487"/>
            <a:ext cx="6239309" cy="365125"/>
          </a:xfrm>
          <a:prstGeom prst="rect">
            <a:avLst/>
          </a:prstGeom>
        </p:spPr>
        <p:txBody>
          <a:bodyPr vert="horz" lIns="91440" tIns="45720" rIns="91440" bIns="45720" rtlCol="0" anchor="ctr"/>
          <a:lstStyle>
            <a:lvl1pPr algn="l">
              <a:defRPr sz="1600" cap="all" baseline="0">
                <a:solidFill>
                  <a:schemeClr val="tx1">
                    <a:tint val="75000"/>
                  </a:schemeClr>
                </a:solidFill>
              </a:defRPr>
            </a:lvl1pPr>
          </a:lstStyle>
          <a:p>
            <a:r>
              <a:rPr lang="en-US"/>
              <a:t>NSF 20-592 MSI</a:t>
            </a:r>
          </a:p>
        </p:txBody>
      </p:sp>
      <p:sp>
        <p:nvSpPr>
          <p:cNvPr id="6" name="Slide Number Placeholder 5"/>
          <p:cNvSpPr>
            <a:spLocks noGrp="1"/>
          </p:cNvSpPr>
          <p:nvPr>
            <p:ph type="sldNum" sz="quarter" idx="4"/>
          </p:nvPr>
        </p:nvSpPr>
        <p:spPr>
          <a:xfrm>
            <a:off x="10422373" y="6186486"/>
            <a:ext cx="771089"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6D22F896-40B5-4ADD-8801-0D06FADFA095}" type="slidenum">
              <a:rPr lang="en-US" smtClean="0"/>
              <a:pPr/>
              <a:t>‹#›</a:t>
            </a:fld>
            <a:endParaRPr lang="en-US"/>
          </a:p>
        </p:txBody>
      </p:sp>
      <p:pic>
        <p:nvPicPr>
          <p:cNvPr id="49" name="Picture 48" descr="nsf1.png">
            <a:extLst>
              <a:ext uri="{FF2B5EF4-FFF2-40B4-BE49-F238E27FC236}">
                <a16:creationId xmlns:a16="http://schemas.microsoft.com/office/drawing/2014/main" id="{B05BE7C1-5EB0-4D21-B666-18ABA116A0DE}"/>
              </a:ext>
            </a:extLst>
          </p:cNvPr>
          <p:cNvPicPr>
            <a:picLocks noChangeAspect="1"/>
          </p:cNvPicPr>
          <p:nvPr userDrawn="1"/>
        </p:nvPicPr>
        <p:blipFill>
          <a:blip r:embed="rId22" cstate="print">
            <a:extLst>
              <a:ext uri="{28A0092B-C50C-407E-A947-70E740481C1C}">
                <a14:useLocalDpi xmlns:a14="http://schemas.microsoft.com/office/drawing/2010/main"/>
              </a:ext>
            </a:extLst>
          </a:blip>
          <a:stretch>
            <a:fillRect/>
          </a:stretch>
        </p:blipFill>
        <p:spPr>
          <a:xfrm>
            <a:off x="150339" y="5929512"/>
            <a:ext cx="779321" cy="783825"/>
          </a:xfrm>
          <a:prstGeom prst="rect">
            <a:avLst/>
          </a:prstGeom>
        </p:spPr>
      </p:pic>
    </p:spTree>
  </p:cSld>
  <p:clrMap bg1="dk1" tx1="lt1" bg2="dk2" tx2="lt2" accent1="accent1" accent2="accent2" accent3="accent3" accent4="accent4" accent5="accent5" accent6="accent6" hlink="hlink" folHlink="folHlink"/>
  <p:sldLayoutIdLst>
    <p:sldLayoutId id="2147483649" r:id="rId1"/>
    <p:sldLayoutId id="2147483650" r:id="rId2"/>
    <p:sldLayoutId id="2147483670" r:id="rId3"/>
    <p:sldLayoutId id="2147483651" r:id="rId4"/>
    <p:sldLayoutId id="2147483652" r:id="rId5"/>
    <p:sldLayoutId id="2147483653" r:id="rId6"/>
    <p:sldLayoutId id="2147483654" r:id="rId7"/>
    <p:sldLayoutId id="2147483655" r:id="rId8"/>
    <p:sldLayoutId id="2147483656" r:id="rId9"/>
    <p:sldLayoutId id="2147483657" r:id="rId10"/>
    <p:sldLayoutId id="2147483660" r:id="rId11"/>
    <p:sldLayoutId id="2147483661" r:id="rId12"/>
    <p:sldLayoutId id="2147483666" r:id="rId13"/>
    <p:sldLayoutId id="2147483663" r:id="rId14"/>
    <p:sldLayoutId id="2147483667" r:id="rId15"/>
    <p:sldLayoutId id="2147483668" r:id="rId16"/>
    <p:sldLayoutId id="2147483658" r:id="rId17"/>
    <p:sldLayoutId id="2147483659" r:id="rId18"/>
    <p:sldLayoutId id="2147483669" r:id="rId19"/>
  </p:sldLayoutIdLst>
  <p:txStyles>
    <p:titleStyle>
      <a:lvl1pPr algn="l" defTabSz="914400" rtl="0" eaLnBrk="1" latinLnBrk="0" hangingPunct="1">
        <a:lnSpc>
          <a:spcPct val="90000"/>
        </a:lnSpc>
        <a:spcBef>
          <a:spcPct val="0"/>
        </a:spcBef>
        <a:buNone/>
        <a:defRPr sz="36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idx="4294967295"/>
          </p:nvPr>
        </p:nvSpPr>
        <p:spPr bwMode="auto">
          <a:xfrm>
            <a:off x="2039023" y="698127"/>
            <a:ext cx="7687101" cy="10668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000" b="1" i="0" u="none" strike="noStrike" kern="1200" cap="none" spc="0" normalizeH="0" baseline="0" noProof="0" dirty="0">
                <a:ln>
                  <a:noFill/>
                </a:ln>
                <a:solidFill>
                  <a:srgbClr val="0070C0"/>
                </a:solidFill>
                <a:effectLst/>
                <a:uLnTx/>
                <a:uFillTx/>
                <a:latin typeface="+mn-lt"/>
                <a:ea typeface="Verdana"/>
                <a:cs typeface="Verdana" pitchFamily="34" charset="0"/>
              </a:rPr>
              <a:t>INTRODUCTION</a:t>
            </a:r>
            <a:endParaRPr kumimoji="0" lang="en-US" sz="4000" b="1" i="0" u="none" strike="noStrike" kern="1200" cap="none" spc="0" normalizeH="0" baseline="0" noProof="0" dirty="0">
              <a:ln>
                <a:noFill/>
              </a:ln>
              <a:solidFill>
                <a:srgbClr val="0070C0"/>
              </a:solidFill>
              <a:effectLst/>
              <a:uLnTx/>
              <a:uFillTx/>
              <a:latin typeface="+mn-lt"/>
              <a:ea typeface="Verdana" pitchFamily="34" charset="0"/>
              <a:cs typeface="Verdana" pitchFamily="34" charset="0"/>
            </a:endParaRPr>
          </a:p>
        </p:txBody>
      </p:sp>
      <p:sp>
        <p:nvSpPr>
          <p:cNvPr id="3" name="Content Placeholder 2"/>
          <p:cNvSpPr>
            <a:spLocks noGrp="1"/>
          </p:cNvSpPr>
          <p:nvPr>
            <p:ph idx="1"/>
          </p:nvPr>
        </p:nvSpPr>
        <p:spPr/>
        <p:txBody>
          <a:bodyPr vert="horz" lIns="91440" tIns="45720" rIns="91440" bIns="45720" rtlCol="0" anchor="t">
            <a:normAutofit fontScale="92500" lnSpcReduction="10000"/>
          </a:bodyPr>
          <a:lstStyle/>
          <a:p>
            <a:pPr marL="0" indent="0">
              <a:buNone/>
            </a:pPr>
            <a:endParaRPr lang="en-US" sz="1800" b="1" dirty="0">
              <a:solidFill>
                <a:srgbClr val="0070C0"/>
              </a:solidFill>
              <a:ea typeface="+mn-lt"/>
              <a:cs typeface="+mn-lt"/>
            </a:endParaRPr>
          </a:p>
          <a:p>
            <a:pPr marL="0" indent="0">
              <a:buNone/>
            </a:pPr>
            <a:r>
              <a:rPr lang="en-US" sz="1800" b="1" dirty="0">
                <a:solidFill>
                  <a:srgbClr val="0070C0"/>
                </a:solidFill>
                <a:ea typeface="+mn-lt"/>
                <a:cs typeface="+mn-lt"/>
              </a:rPr>
              <a:t>Minority-Serving Institutions Research Expansion Program (CISE-MSI Program)</a:t>
            </a:r>
            <a:br>
              <a:rPr lang="en-US" sz="1800" b="1" dirty="0">
                <a:solidFill>
                  <a:srgbClr val="0070C0"/>
                </a:solidFill>
                <a:ea typeface="+mn-lt"/>
                <a:cs typeface="+mn-lt"/>
              </a:rPr>
            </a:br>
            <a:endParaRPr lang="en-US" sz="1800" dirty="0">
              <a:solidFill>
                <a:srgbClr val="0070C0"/>
              </a:solidFill>
              <a:ea typeface="+mn-lt"/>
              <a:cs typeface="+mn-lt"/>
            </a:endParaRPr>
          </a:p>
          <a:p>
            <a:pPr marL="0" indent="0" algn="just">
              <a:buNone/>
            </a:pPr>
            <a:r>
              <a:rPr lang="en-US" sz="1800" dirty="0">
                <a:solidFill>
                  <a:srgbClr val="0070C0"/>
                </a:solidFill>
                <a:ea typeface="+mn-lt"/>
                <a:cs typeface="+mn-lt"/>
              </a:rPr>
              <a:t>The goal of the CISE-MSI program is to broaden participation by increasing the number of CISE-funded research projects from MSIs and to develop research capacity toward successful submissions to core CISE programs. MSIs are central to inclusive excellence: they foster innovation, cultivate current and future undergraduate and graduate computer and information science and engineering talent, and bolster long-term U.S. competitiveness. </a:t>
            </a:r>
          </a:p>
          <a:p>
            <a:pPr marL="0" indent="0">
              <a:buNone/>
            </a:pPr>
            <a:endParaRPr lang="en-US" sz="1800" b="1" dirty="0">
              <a:solidFill>
                <a:srgbClr val="0070C0"/>
              </a:solidFill>
              <a:ea typeface="+mn-lt"/>
              <a:cs typeface="+mn-lt"/>
            </a:endParaRPr>
          </a:p>
          <a:p>
            <a:pPr marL="0" indent="0">
              <a:buNone/>
            </a:pPr>
            <a:r>
              <a:rPr lang="en-US" sz="1800" b="1" dirty="0">
                <a:solidFill>
                  <a:srgbClr val="0070C0"/>
                </a:solidFill>
                <a:ea typeface="+mn-lt"/>
                <a:cs typeface="+mn-lt"/>
              </a:rPr>
              <a:t>For the purposes of this solicitation, MSIs include Historically Black Colleges and Universities (HBCUs), Hispanic-Serving Institutions (HSIs), and Tribal College &amp; Universities (TCUs).</a:t>
            </a:r>
            <a:endParaRPr lang="en-US" sz="1800" dirty="0">
              <a:solidFill>
                <a:srgbClr val="0070C0"/>
              </a:solidFill>
            </a:endParaRPr>
          </a:p>
        </p:txBody>
      </p:sp>
      <p:sp>
        <p:nvSpPr>
          <p:cNvPr id="9" name="Subtitle 2">
            <a:extLst>
              <a:ext uri="{FF2B5EF4-FFF2-40B4-BE49-F238E27FC236}">
                <a16:creationId xmlns:a16="http://schemas.microsoft.com/office/drawing/2014/main" id="{32B2F810-1C09-4E0E-9405-DB45BCE56D07}"/>
              </a:ext>
            </a:extLst>
          </p:cNvPr>
          <p:cNvSpPr>
            <a:spLocks noGrp="1"/>
          </p:cNvSpPr>
          <p:nvPr/>
        </p:nvSpPr>
        <p:spPr>
          <a:xfrm>
            <a:off x="4897842" y="6119996"/>
            <a:ext cx="2185975" cy="505097"/>
          </a:xfrm>
          <a:prstGeom prst="rect">
            <a:avLst/>
          </a:prstGeom>
        </p:spPr>
        <p:txBody>
          <a:bodyPr vert="horz" lIns="91440" tIns="45720" rIns="91440" bIns="45720" rtlCol="0" anchor="t">
            <a:normAutofit/>
          </a:bodyPr>
          <a:lstStyle>
            <a:lvl1pPr marL="0" indent="0" algn="l" defTabSz="914400" rtl="0" eaLnBrk="1" latinLnBrk="0" hangingPunct="1">
              <a:lnSpc>
                <a:spcPct val="120000"/>
              </a:lnSpc>
              <a:spcBef>
                <a:spcPts val="1000"/>
              </a:spcBef>
              <a:buSzPct val="125000"/>
              <a:buFont typeface="Arial" panose="020B0604020202020204" pitchFamily="34" charset="0"/>
              <a:buNone/>
              <a:defRPr sz="2000" kern="1200" cap="all" baseline="0">
                <a:solidFill>
                  <a:schemeClr val="tx2"/>
                </a:solidFill>
                <a:latin typeface="+mn-lt"/>
                <a:ea typeface="+mn-ea"/>
                <a:cs typeface="+mn-cs"/>
              </a:defRPr>
            </a:lvl1pPr>
            <a:lvl2pPr marL="457200" indent="0" algn="ctr" defTabSz="914400" rtl="0" eaLnBrk="1" latinLnBrk="0" hangingPunct="1">
              <a:lnSpc>
                <a:spcPct val="120000"/>
              </a:lnSpc>
              <a:spcBef>
                <a:spcPts val="500"/>
              </a:spcBef>
              <a:buSzPct val="125000"/>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SzPct val="125000"/>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9pPr>
          </a:lstStyle>
          <a:p>
            <a:r>
              <a:rPr lang="en-US" sz="1800" dirty="0">
                <a:solidFill>
                  <a:schemeClr val="tx1"/>
                </a:solidFill>
              </a:rPr>
              <a:t>April 13, 2022</a:t>
            </a:r>
          </a:p>
          <a:p>
            <a:endParaRPr lang="en-US" sz="1800" dirty="0">
              <a:solidFill>
                <a:schemeClr val="tx1"/>
              </a:solidFill>
            </a:endParaRPr>
          </a:p>
        </p:txBody>
      </p:sp>
      <p:sp>
        <p:nvSpPr>
          <p:cNvPr id="2" name="Slide Number Placeholder 1"/>
          <p:cNvSpPr>
            <a:spLocks noGrp="1"/>
          </p:cNvSpPr>
          <p:nvPr>
            <p:ph type="sldNum" sz="quarter" idx="12"/>
          </p:nvPr>
        </p:nvSpPr>
        <p:spPr/>
        <p:txBody>
          <a:bodyPr/>
          <a:lstStyle/>
          <a:p>
            <a:fld id="{1403A9F4-2153-4E30-848A-357EB84591DA}" type="slidenum">
              <a:rPr lang="en-US" smtClean="0"/>
              <a:t>1</a:t>
            </a:fld>
            <a:endParaRPr lang="en-US"/>
          </a:p>
        </p:txBody>
      </p:sp>
      <p:sp>
        <p:nvSpPr>
          <p:cNvPr id="6" name="flSlide73Footer">
            <a:extLst>
              <a:ext uri="{FF2B5EF4-FFF2-40B4-BE49-F238E27FC236}">
                <a16:creationId xmlns:a16="http://schemas.microsoft.com/office/drawing/2014/main" id="{E8EB8532-8CB7-D149-56D1-8A6FF7A86219}"/>
              </a:ext>
              <a:ext uri="{C183D7F6-B498-43B3-948B-1728B52AA6E4}">
                <adec:decorative xmlns:adec="http://schemas.microsoft.com/office/drawing/2017/decorative" val="1"/>
              </a:ext>
            </a:extLst>
          </p:cNvPr>
          <p:cNvSpPr txBox="1"/>
          <p:nvPr/>
        </p:nvSpPr>
        <p:spPr>
          <a:xfrm>
            <a:off x="0" y="6537960"/>
            <a:ext cx="242374" cy="223138"/>
          </a:xfrm>
          <a:prstGeom prst="rect">
            <a:avLst/>
          </a:prstGeom>
          <a:noFill/>
        </p:spPr>
        <p:txBody>
          <a:bodyPr vert="horz" wrap="none" rtlCol="0">
            <a:spAutoFit/>
          </a:bodyPr>
          <a:lstStyle/>
          <a:p>
            <a:r>
              <a:rPr lang="en-US" sz="850">
                <a:solidFill>
                  <a:srgbClr val="000000"/>
                </a:solidFill>
                <a:latin typeface="Microsoft Sans Serif" panose="020B0604020202020204" pitchFamily="34" charset="0"/>
              </a:rPr>
              <a:t>  </a:t>
            </a:r>
          </a:p>
        </p:txBody>
      </p:sp>
      <p:sp>
        <p:nvSpPr>
          <p:cNvPr id="7" name="hcSlide73Header">
            <a:extLst>
              <a:ext uri="{FF2B5EF4-FFF2-40B4-BE49-F238E27FC236}">
                <a16:creationId xmlns:a16="http://schemas.microsoft.com/office/drawing/2014/main" id="{CEBC4B32-0661-7757-CFC1-64B714AD447A}"/>
              </a:ext>
              <a:ext uri="{C183D7F6-B498-43B3-948B-1728B52AA6E4}">
                <adec:decorative xmlns:adec="http://schemas.microsoft.com/office/drawing/2017/decorative" val="1"/>
              </a:ext>
            </a:extLst>
          </p:cNvPr>
          <p:cNvSpPr txBox="1"/>
          <p:nvPr/>
        </p:nvSpPr>
        <p:spPr>
          <a:xfrm>
            <a:off x="5994400" y="0"/>
            <a:ext cx="184731" cy="369332"/>
          </a:xfrm>
          <a:prstGeom prst="rect">
            <a:avLst/>
          </a:prstGeom>
          <a:noFill/>
        </p:spPr>
        <p:txBody>
          <a:bodyPr vert="horz" wrap="none" rtlCol="0">
            <a:spAutoFit/>
          </a:bodyPr>
          <a:lstStyle/>
          <a:p>
            <a:endParaRPr lang="en-US"/>
          </a:p>
        </p:txBody>
      </p:sp>
    </p:spTree>
    <p:extLst>
      <p:ext uri="{BB962C8B-B14F-4D97-AF65-F5344CB8AC3E}">
        <p14:creationId xmlns:p14="http://schemas.microsoft.com/office/powerpoint/2010/main" val="429767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p:cNvGrpSpPr/>
        <p:nvPr/>
      </p:nvGrpSpPr>
      <p:grpSpPr>
        <a:xfrm>
          <a:off x="0" y="0"/>
          <a:ext cx="0" cy="0"/>
          <a:chOff x="0" y="0"/>
          <a:chExt cx="0" cy="0"/>
        </a:xfrm>
      </p:grpSpPr>
      <p:pic>
        <p:nvPicPr>
          <p:cNvPr id="11" name="Picture 2">
            <a:extLst>
              <a:ext uri="{FF2B5EF4-FFF2-40B4-BE49-F238E27FC236}">
                <a16:creationId xmlns:a16="http://schemas.microsoft.com/office/drawing/2014/main" id="{9FBB3149-8289-4060-BB01-ED3047C5314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a16="http://schemas.microsoft.com/office/drawing/2014/main" xmlns="">
                <a:solidFill>
                  <a:srgbClr val="FFFFFF"/>
                </a:solidFill>
              </a14:hiddenFill>
            </a:ext>
          </a:extLst>
        </p:spPr>
      </p:pic>
      <p:grpSp>
        <p:nvGrpSpPr>
          <p:cNvPr id="13" name="Group 12">
            <a:extLst>
              <a:ext uri="{FF2B5EF4-FFF2-40B4-BE49-F238E27FC236}">
                <a16:creationId xmlns:a16="http://schemas.microsoft.com/office/drawing/2014/main" id="{3BAEF7DA-43C4-4736-B5A3-B48E6125AB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053888" cy="6858001"/>
            <a:chOff x="-14288" y="0"/>
            <a:chExt cx="12053888" cy="6858001"/>
          </a:xfrm>
        </p:grpSpPr>
        <p:grpSp>
          <p:nvGrpSpPr>
            <p:cNvPr id="14" name="Group 13">
              <a:extLst>
                <a:ext uri="{FF2B5EF4-FFF2-40B4-BE49-F238E27FC236}">
                  <a16:creationId xmlns:a16="http://schemas.microsoft.com/office/drawing/2014/main" id="{A909436B-313B-4D27-BD55-E8303EF4510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6" name="Rectangle 5">
                <a:extLst>
                  <a:ext uri="{FF2B5EF4-FFF2-40B4-BE49-F238E27FC236}">
                    <a16:creationId xmlns:a16="http://schemas.microsoft.com/office/drawing/2014/main" id="{758BC0E2-32D9-41ED-907C-DA3C4A698EF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sp>
          <p:sp>
            <p:nvSpPr>
              <p:cNvPr id="27" name="Freeform 6">
                <a:extLst>
                  <a:ext uri="{FF2B5EF4-FFF2-40B4-BE49-F238E27FC236}">
                    <a16:creationId xmlns:a16="http://schemas.microsoft.com/office/drawing/2014/main" id="{41E486E5-1757-4896-A762-4D0BE33091A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8" name="Freeform 7">
                <a:extLst>
                  <a:ext uri="{FF2B5EF4-FFF2-40B4-BE49-F238E27FC236}">
                    <a16:creationId xmlns:a16="http://schemas.microsoft.com/office/drawing/2014/main" id="{5812B4BD-11B4-43E6-B3D0-1F424A9FD8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9" name="Freeform 8">
                <a:extLst>
                  <a:ext uri="{FF2B5EF4-FFF2-40B4-BE49-F238E27FC236}">
                    <a16:creationId xmlns:a16="http://schemas.microsoft.com/office/drawing/2014/main" id="{6A0E1D38-C2A3-42C9-920D-F40319CE16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0" name="Freeform 9">
                <a:extLst>
                  <a:ext uri="{FF2B5EF4-FFF2-40B4-BE49-F238E27FC236}">
                    <a16:creationId xmlns:a16="http://schemas.microsoft.com/office/drawing/2014/main" id="{3FAF6AF3-9B01-4BEB-BB6B-08B3485119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1" name="Freeform 10">
                <a:extLst>
                  <a:ext uri="{FF2B5EF4-FFF2-40B4-BE49-F238E27FC236}">
                    <a16:creationId xmlns:a16="http://schemas.microsoft.com/office/drawing/2014/main" id="{53F7FADA-61E9-4AAB-BED8-D6FD1BB545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2" name="Freeform 11">
                <a:extLst>
                  <a:ext uri="{FF2B5EF4-FFF2-40B4-BE49-F238E27FC236}">
                    <a16:creationId xmlns:a16="http://schemas.microsoft.com/office/drawing/2014/main" id="{46419F9F-3EEC-45FF-98BB-4F20D5347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3" name="Freeform 12">
                <a:extLst>
                  <a:ext uri="{FF2B5EF4-FFF2-40B4-BE49-F238E27FC236}">
                    <a16:creationId xmlns:a16="http://schemas.microsoft.com/office/drawing/2014/main" id="{1E081BCD-31AF-4E94-966D-497357D221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4" name="Freeform 13">
                <a:extLst>
                  <a:ext uri="{FF2B5EF4-FFF2-40B4-BE49-F238E27FC236}">
                    <a16:creationId xmlns:a16="http://schemas.microsoft.com/office/drawing/2014/main" id="{5082EAA7-B95F-462F-8307-2C9EC1C35A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5" name="Freeform 14">
                <a:extLst>
                  <a:ext uri="{FF2B5EF4-FFF2-40B4-BE49-F238E27FC236}">
                    <a16:creationId xmlns:a16="http://schemas.microsoft.com/office/drawing/2014/main" id="{E9A57125-4B73-448E-B7B7-94380A928D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6" name="Freeform 15">
                <a:extLst>
                  <a:ext uri="{FF2B5EF4-FFF2-40B4-BE49-F238E27FC236}">
                    <a16:creationId xmlns:a16="http://schemas.microsoft.com/office/drawing/2014/main" id="{7290E834-81F0-42A1-B66B-33D4580573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7" name="Line 16">
                <a:extLst>
                  <a:ext uri="{FF2B5EF4-FFF2-40B4-BE49-F238E27FC236}">
                    <a16:creationId xmlns:a16="http://schemas.microsoft.com/office/drawing/2014/main" id="{C9FA5563-6ED2-4EAC-A8ED-DF71850ACD99}"/>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sp>
          <p:sp>
            <p:nvSpPr>
              <p:cNvPr id="38" name="Freeform 17">
                <a:extLst>
                  <a:ext uri="{FF2B5EF4-FFF2-40B4-BE49-F238E27FC236}">
                    <a16:creationId xmlns:a16="http://schemas.microsoft.com/office/drawing/2014/main" id="{50479572-5CA3-41F4-8BDC-F039335C2C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9" name="Freeform 18">
                <a:extLst>
                  <a:ext uri="{FF2B5EF4-FFF2-40B4-BE49-F238E27FC236}">
                    <a16:creationId xmlns:a16="http://schemas.microsoft.com/office/drawing/2014/main" id="{4156CB6F-DF65-4A51-A840-7A4177BDF6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0" name="Freeform 19">
                <a:extLst>
                  <a:ext uri="{FF2B5EF4-FFF2-40B4-BE49-F238E27FC236}">
                    <a16:creationId xmlns:a16="http://schemas.microsoft.com/office/drawing/2014/main" id="{9252974F-88C0-4CAA-A42D-E94E2B7A6D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1" name="Freeform 20">
                <a:extLst>
                  <a:ext uri="{FF2B5EF4-FFF2-40B4-BE49-F238E27FC236}">
                    <a16:creationId xmlns:a16="http://schemas.microsoft.com/office/drawing/2014/main" id="{DE3974B2-2875-4AFE-A30A-6EE823E5799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2" name="Rectangle 21">
                <a:extLst>
                  <a:ext uri="{FF2B5EF4-FFF2-40B4-BE49-F238E27FC236}">
                    <a16:creationId xmlns:a16="http://schemas.microsoft.com/office/drawing/2014/main" id="{948A52FE-E1B0-4297-BBBE-C860B4E3D3F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sp>
          <p:sp>
            <p:nvSpPr>
              <p:cNvPr id="43" name="Freeform 22">
                <a:extLst>
                  <a:ext uri="{FF2B5EF4-FFF2-40B4-BE49-F238E27FC236}">
                    <a16:creationId xmlns:a16="http://schemas.microsoft.com/office/drawing/2014/main" id="{C6E71B5D-6B02-417C-A0CF-4447C55F27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4" name="Freeform 23">
                <a:extLst>
                  <a:ext uri="{FF2B5EF4-FFF2-40B4-BE49-F238E27FC236}">
                    <a16:creationId xmlns:a16="http://schemas.microsoft.com/office/drawing/2014/main" id="{0FB94710-B373-451B-84A2-947DDB4564E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5" name="Freeform 24">
                <a:extLst>
                  <a:ext uri="{FF2B5EF4-FFF2-40B4-BE49-F238E27FC236}">
                    <a16:creationId xmlns:a16="http://schemas.microsoft.com/office/drawing/2014/main" id="{4E47778B-FD55-4A2C-A53F-E548158C89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6" name="Freeform 25">
                <a:extLst>
                  <a:ext uri="{FF2B5EF4-FFF2-40B4-BE49-F238E27FC236}">
                    <a16:creationId xmlns:a16="http://schemas.microsoft.com/office/drawing/2014/main" id="{DA2A4F49-8FC4-4F12-8707-A6CC117E588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7" name="Freeform 26">
                <a:extLst>
                  <a:ext uri="{FF2B5EF4-FFF2-40B4-BE49-F238E27FC236}">
                    <a16:creationId xmlns:a16="http://schemas.microsoft.com/office/drawing/2014/main" id="{2293D140-51FA-484D-8464-785D8FD3D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8" name="Freeform 27">
                <a:extLst>
                  <a:ext uri="{FF2B5EF4-FFF2-40B4-BE49-F238E27FC236}">
                    <a16:creationId xmlns:a16="http://schemas.microsoft.com/office/drawing/2014/main" id="{AA66B21A-3C7F-426E-9C38-C0D6AEF130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9" name="Freeform 28">
                <a:extLst>
                  <a:ext uri="{FF2B5EF4-FFF2-40B4-BE49-F238E27FC236}">
                    <a16:creationId xmlns:a16="http://schemas.microsoft.com/office/drawing/2014/main" id="{F22F8B0E-04B8-4D29-9E19-CACDAE6ABD0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0" name="Freeform 29">
                <a:extLst>
                  <a:ext uri="{FF2B5EF4-FFF2-40B4-BE49-F238E27FC236}">
                    <a16:creationId xmlns:a16="http://schemas.microsoft.com/office/drawing/2014/main" id="{E0D8C2CC-1759-4605-B3C9-DA4B1EF2509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1" name="Freeform 30">
                <a:extLst>
                  <a:ext uri="{FF2B5EF4-FFF2-40B4-BE49-F238E27FC236}">
                    <a16:creationId xmlns:a16="http://schemas.microsoft.com/office/drawing/2014/main" id="{547A4BC3-AA95-4A78-AC23-65A4CE843B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2" name="Freeform 31">
                <a:extLst>
                  <a:ext uri="{FF2B5EF4-FFF2-40B4-BE49-F238E27FC236}">
                    <a16:creationId xmlns:a16="http://schemas.microsoft.com/office/drawing/2014/main" id="{93059BC9-C7C3-41F9-8BBA-7BF49FF602B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grpSp>
        <p:grpSp>
          <p:nvGrpSpPr>
            <p:cNvPr id="15" name="Group 14">
              <a:extLst>
                <a:ext uri="{FF2B5EF4-FFF2-40B4-BE49-F238E27FC236}">
                  <a16:creationId xmlns:a16="http://schemas.microsoft.com/office/drawing/2014/main" id="{F335FE01-8192-4D2A-93F8-2F680F728C8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6" name="Freeform 32">
                <a:extLst>
                  <a:ext uri="{FF2B5EF4-FFF2-40B4-BE49-F238E27FC236}">
                    <a16:creationId xmlns:a16="http://schemas.microsoft.com/office/drawing/2014/main" id="{A150A82A-9896-4D5B-BAA5-0A7ECD078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7" name="Freeform 33">
                <a:extLst>
                  <a:ext uri="{FF2B5EF4-FFF2-40B4-BE49-F238E27FC236}">
                    <a16:creationId xmlns:a16="http://schemas.microsoft.com/office/drawing/2014/main" id="{82641EF7-9CDB-40BE-A964-13F866165C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8" name="Freeform 34">
                <a:extLst>
                  <a:ext uri="{FF2B5EF4-FFF2-40B4-BE49-F238E27FC236}">
                    <a16:creationId xmlns:a16="http://schemas.microsoft.com/office/drawing/2014/main" id="{A1D1CF16-B5BD-4021-9BA9-637569FC80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9" name="Freeform 35">
                <a:extLst>
                  <a:ext uri="{FF2B5EF4-FFF2-40B4-BE49-F238E27FC236}">
                    <a16:creationId xmlns:a16="http://schemas.microsoft.com/office/drawing/2014/main" id="{FF13F72C-CC27-48A0-AC55-686AB9153E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0" name="Freeform 36">
                <a:extLst>
                  <a:ext uri="{FF2B5EF4-FFF2-40B4-BE49-F238E27FC236}">
                    <a16:creationId xmlns:a16="http://schemas.microsoft.com/office/drawing/2014/main" id="{0EC3BA8B-33ED-483D-935C-170AD0C4DCF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1" name="Freeform 37">
                <a:extLst>
                  <a:ext uri="{FF2B5EF4-FFF2-40B4-BE49-F238E27FC236}">
                    <a16:creationId xmlns:a16="http://schemas.microsoft.com/office/drawing/2014/main" id="{C4C451E6-48CE-4642-B51D-FE44840872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2" name="Freeform 38">
                <a:extLst>
                  <a:ext uri="{FF2B5EF4-FFF2-40B4-BE49-F238E27FC236}">
                    <a16:creationId xmlns:a16="http://schemas.microsoft.com/office/drawing/2014/main" id="{0F88F098-E44C-4A45-AE2B-595A7B85275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3" name="Freeform 39">
                <a:extLst>
                  <a:ext uri="{FF2B5EF4-FFF2-40B4-BE49-F238E27FC236}">
                    <a16:creationId xmlns:a16="http://schemas.microsoft.com/office/drawing/2014/main" id="{5B782B5D-8B67-4CD5-A0B3-8067BBB328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4" name="Freeform 40">
                <a:extLst>
                  <a:ext uri="{FF2B5EF4-FFF2-40B4-BE49-F238E27FC236}">
                    <a16:creationId xmlns:a16="http://schemas.microsoft.com/office/drawing/2014/main" id="{897A4906-0942-4CD6-840D-0915E0C4D09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5" name="Rectangle 41">
                <a:extLst>
                  <a:ext uri="{FF2B5EF4-FFF2-40B4-BE49-F238E27FC236}">
                    <a16:creationId xmlns:a16="http://schemas.microsoft.com/office/drawing/2014/main" id="{D1131789-2DD5-462E-9FC9-E25021F5CFB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sp>
        </p:grpSp>
      </p:grpSp>
      <p:sp useBgFill="1">
        <p:nvSpPr>
          <p:cNvPr id="54" name="Rectangle 53">
            <a:extLst>
              <a:ext uri="{FF2B5EF4-FFF2-40B4-BE49-F238E27FC236}">
                <a16:creationId xmlns:a16="http://schemas.microsoft.com/office/drawing/2014/main" id="{E9B448F0-DA06-4165-AB5F-4330A20E06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6" name="Picture 2">
            <a:extLst>
              <a:ext uri="{FF2B5EF4-FFF2-40B4-BE49-F238E27FC236}">
                <a16:creationId xmlns:a16="http://schemas.microsoft.com/office/drawing/2014/main" id="{92D83638-A467-411A-9C31-FE9A111CD88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58" name="Group 57">
            <a:extLst>
              <a:ext uri="{FF2B5EF4-FFF2-40B4-BE49-F238E27FC236}">
                <a16:creationId xmlns:a16="http://schemas.microsoft.com/office/drawing/2014/main" id="{2576BCDF-119F-4EB5-83D7-ED823C93EB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59" name="Rectangle 5">
              <a:extLst>
                <a:ext uri="{FF2B5EF4-FFF2-40B4-BE49-F238E27FC236}">
                  <a16:creationId xmlns:a16="http://schemas.microsoft.com/office/drawing/2014/main" id="{43D63E8F-FD8A-4CE3-B7C9-3E9E2B66B5F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sp>
        <p:sp>
          <p:nvSpPr>
            <p:cNvPr id="60" name="Freeform 6">
              <a:extLst>
                <a:ext uri="{FF2B5EF4-FFF2-40B4-BE49-F238E27FC236}">
                  <a16:creationId xmlns:a16="http://schemas.microsoft.com/office/drawing/2014/main" id="{D107D890-1831-46D8-90FB-F2FC0B2884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1" name="Freeform 7">
              <a:extLst>
                <a:ext uri="{FF2B5EF4-FFF2-40B4-BE49-F238E27FC236}">
                  <a16:creationId xmlns:a16="http://schemas.microsoft.com/office/drawing/2014/main" id="{02440904-A4EC-4F72-8E22-AAF4D9DB5C1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2" name="Freeform 8">
              <a:extLst>
                <a:ext uri="{FF2B5EF4-FFF2-40B4-BE49-F238E27FC236}">
                  <a16:creationId xmlns:a16="http://schemas.microsoft.com/office/drawing/2014/main" id="{625E9C1F-1569-416B-A85C-FA14348722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3" name="Freeform 9">
              <a:extLst>
                <a:ext uri="{FF2B5EF4-FFF2-40B4-BE49-F238E27FC236}">
                  <a16:creationId xmlns:a16="http://schemas.microsoft.com/office/drawing/2014/main" id="{3A186C77-43BF-4B1B-8170-48944F30575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4" name="Freeform 10">
              <a:extLst>
                <a:ext uri="{FF2B5EF4-FFF2-40B4-BE49-F238E27FC236}">
                  <a16:creationId xmlns:a16="http://schemas.microsoft.com/office/drawing/2014/main" id="{FA8D72C1-8526-44B4-9333-5E0057ECC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5" name="Freeform 11">
              <a:extLst>
                <a:ext uri="{FF2B5EF4-FFF2-40B4-BE49-F238E27FC236}">
                  <a16:creationId xmlns:a16="http://schemas.microsoft.com/office/drawing/2014/main" id="{790E4BA0-9C47-48B6-AA4A-8FC22DA954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6" name="Freeform 12">
              <a:extLst>
                <a:ext uri="{FF2B5EF4-FFF2-40B4-BE49-F238E27FC236}">
                  <a16:creationId xmlns:a16="http://schemas.microsoft.com/office/drawing/2014/main" id="{FD051475-431F-4B9D-94C6-7B49A69582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7" name="Freeform 13">
              <a:extLst>
                <a:ext uri="{FF2B5EF4-FFF2-40B4-BE49-F238E27FC236}">
                  <a16:creationId xmlns:a16="http://schemas.microsoft.com/office/drawing/2014/main" id="{82255D2F-85A1-4A19-8BC4-EB2715F36CC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8" name="Freeform 14">
              <a:extLst>
                <a:ext uri="{FF2B5EF4-FFF2-40B4-BE49-F238E27FC236}">
                  <a16:creationId xmlns:a16="http://schemas.microsoft.com/office/drawing/2014/main" id="{EBC3A004-9794-4EFA-83F0-989248797C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9" name="Freeform 15">
              <a:extLst>
                <a:ext uri="{FF2B5EF4-FFF2-40B4-BE49-F238E27FC236}">
                  <a16:creationId xmlns:a16="http://schemas.microsoft.com/office/drawing/2014/main" id="{6EFD9FC3-E11A-44E3-BCAC-A07F3C601F2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0" name="Line 16">
              <a:extLst>
                <a:ext uri="{FF2B5EF4-FFF2-40B4-BE49-F238E27FC236}">
                  <a16:creationId xmlns:a16="http://schemas.microsoft.com/office/drawing/2014/main" id="{AB6AB6F7-6592-4028-B349-1C0E53A29CD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sp>
        <p:sp>
          <p:nvSpPr>
            <p:cNvPr id="71" name="Freeform 17">
              <a:extLst>
                <a:ext uri="{FF2B5EF4-FFF2-40B4-BE49-F238E27FC236}">
                  <a16:creationId xmlns:a16="http://schemas.microsoft.com/office/drawing/2014/main" id="{6C2415E6-F914-4C11-B48B-4910AA6CA6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2" name="Freeform 18">
              <a:extLst>
                <a:ext uri="{FF2B5EF4-FFF2-40B4-BE49-F238E27FC236}">
                  <a16:creationId xmlns:a16="http://schemas.microsoft.com/office/drawing/2014/main" id="{2412013C-072A-489E-851A-CFEF91A9A6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3" name="Freeform 19">
              <a:extLst>
                <a:ext uri="{FF2B5EF4-FFF2-40B4-BE49-F238E27FC236}">
                  <a16:creationId xmlns:a16="http://schemas.microsoft.com/office/drawing/2014/main" id="{DE93DF9F-296F-4DE4-8813-D8C04DE4CF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4" name="Freeform 20">
              <a:extLst>
                <a:ext uri="{FF2B5EF4-FFF2-40B4-BE49-F238E27FC236}">
                  <a16:creationId xmlns:a16="http://schemas.microsoft.com/office/drawing/2014/main" id="{F440D966-5030-460C-9916-BF9B9154218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5" name="Rectangle 21">
              <a:extLst>
                <a:ext uri="{FF2B5EF4-FFF2-40B4-BE49-F238E27FC236}">
                  <a16:creationId xmlns:a16="http://schemas.microsoft.com/office/drawing/2014/main" id="{1EFE245D-BA05-4F4D-A6E8-40739F48E76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sp>
        <p:sp>
          <p:nvSpPr>
            <p:cNvPr id="76" name="Freeform 22">
              <a:extLst>
                <a:ext uri="{FF2B5EF4-FFF2-40B4-BE49-F238E27FC236}">
                  <a16:creationId xmlns:a16="http://schemas.microsoft.com/office/drawing/2014/main" id="{ED67811C-F735-441C-98A6-2517EC099A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7" name="Freeform 23">
              <a:extLst>
                <a:ext uri="{FF2B5EF4-FFF2-40B4-BE49-F238E27FC236}">
                  <a16:creationId xmlns:a16="http://schemas.microsoft.com/office/drawing/2014/main" id="{3070FC44-32F9-470F-A131-868F3F1DB72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8" name="Freeform 24">
              <a:extLst>
                <a:ext uri="{FF2B5EF4-FFF2-40B4-BE49-F238E27FC236}">
                  <a16:creationId xmlns:a16="http://schemas.microsoft.com/office/drawing/2014/main" id="{95FB52C7-C779-4E3F-978C-4595FEF868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9" name="Freeform 25">
              <a:extLst>
                <a:ext uri="{FF2B5EF4-FFF2-40B4-BE49-F238E27FC236}">
                  <a16:creationId xmlns:a16="http://schemas.microsoft.com/office/drawing/2014/main" id="{D4EB1759-62AC-4B24-9DC6-E4F8737E898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0" name="Freeform 26">
              <a:extLst>
                <a:ext uri="{FF2B5EF4-FFF2-40B4-BE49-F238E27FC236}">
                  <a16:creationId xmlns:a16="http://schemas.microsoft.com/office/drawing/2014/main" id="{7BF6FB39-864B-4F58-86E8-790E16FB3C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1" name="Freeform 27">
              <a:extLst>
                <a:ext uri="{FF2B5EF4-FFF2-40B4-BE49-F238E27FC236}">
                  <a16:creationId xmlns:a16="http://schemas.microsoft.com/office/drawing/2014/main" id="{5FE4FA46-B51C-43DA-87FC-2644ED117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2" name="Freeform 28">
              <a:extLst>
                <a:ext uri="{FF2B5EF4-FFF2-40B4-BE49-F238E27FC236}">
                  <a16:creationId xmlns:a16="http://schemas.microsoft.com/office/drawing/2014/main" id="{25DD1322-2D3A-4E7B-B23B-B4F96E02C29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3" name="Freeform 29">
              <a:extLst>
                <a:ext uri="{FF2B5EF4-FFF2-40B4-BE49-F238E27FC236}">
                  <a16:creationId xmlns:a16="http://schemas.microsoft.com/office/drawing/2014/main" id="{6E4FFBEB-52BB-494D-AD99-A0F072AB6F3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4" name="Freeform 30">
              <a:extLst>
                <a:ext uri="{FF2B5EF4-FFF2-40B4-BE49-F238E27FC236}">
                  <a16:creationId xmlns:a16="http://schemas.microsoft.com/office/drawing/2014/main" id="{7DE92406-3F65-4333-BAAA-A9A7B5AEE9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5" name="Freeform 31">
              <a:extLst>
                <a:ext uri="{FF2B5EF4-FFF2-40B4-BE49-F238E27FC236}">
                  <a16:creationId xmlns:a16="http://schemas.microsoft.com/office/drawing/2014/main" id="{B8B0FFC4-D1BB-4BB9-A224-BB78BFD3380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grpSp>
      <p:sp>
        <p:nvSpPr>
          <p:cNvPr id="2" name="Title 1"/>
          <p:cNvSpPr>
            <a:spLocks noGrp="1"/>
          </p:cNvSpPr>
          <p:nvPr>
            <p:ph type="ctrTitle" idx="4294967295"/>
          </p:nvPr>
        </p:nvSpPr>
        <p:spPr>
          <a:xfrm>
            <a:off x="1093787" y="51064"/>
            <a:ext cx="9906000" cy="1117073"/>
          </a:xfrm>
        </p:spPr>
        <p:txBody>
          <a:bodyPr vert="horz" lIns="91440" tIns="45720" rIns="91440" bIns="45720" rtlCol="0" anchor="ctr">
            <a:normAutofit/>
          </a:bodyPr>
          <a:lstStyle/>
          <a:p>
            <a:pPr algn="ctr"/>
            <a:r>
              <a:rPr lang="en-US" sz="4000" b="1" cap="all" dirty="0"/>
              <a:t>Award Information</a:t>
            </a:r>
          </a:p>
        </p:txBody>
      </p:sp>
      <p:sp>
        <p:nvSpPr>
          <p:cNvPr id="6" name="TextBox 5">
            <a:extLst>
              <a:ext uri="{FF2B5EF4-FFF2-40B4-BE49-F238E27FC236}">
                <a16:creationId xmlns:a16="http://schemas.microsoft.com/office/drawing/2014/main" id="{DB18ED1A-6A04-44C4-9025-005DF2C0634A}"/>
              </a:ext>
            </a:extLst>
          </p:cNvPr>
          <p:cNvSpPr txBox="1"/>
          <p:nvPr/>
        </p:nvSpPr>
        <p:spPr>
          <a:xfrm>
            <a:off x="1144589" y="1035049"/>
            <a:ext cx="9840911" cy="3541714"/>
          </a:xfrm>
          <a:prstGeom prst="rect">
            <a:avLst/>
          </a:prstGeom>
        </p:spPr>
        <p:txBody>
          <a:bodyPr vert="horz" lIns="91440" tIns="45720" rIns="91440" bIns="45720" rtlCol="0" anchor="t">
            <a:noAutofit/>
          </a:bodyPr>
          <a:lstStyle/>
          <a:p>
            <a:pPr indent="-228600" defTabSz="914400">
              <a:lnSpc>
                <a:spcPct val="110000"/>
              </a:lnSpc>
              <a:spcAft>
                <a:spcPts val="600"/>
              </a:spcAft>
              <a:buSzPct val="125000"/>
              <a:buFont typeface="Arial" panose="020B0604020202020204" pitchFamily="34" charset="0"/>
              <a:buChar char="•"/>
            </a:pPr>
            <a:r>
              <a:rPr lang="en-US" sz="2000" b="1" dirty="0"/>
              <a:t>Thread 1: Research Capacity Building Planning Projects (RCBPP)</a:t>
            </a:r>
          </a:p>
          <a:p>
            <a:pPr indent="-228600" defTabSz="914400">
              <a:lnSpc>
                <a:spcPct val="110000"/>
              </a:lnSpc>
              <a:spcAft>
                <a:spcPts val="600"/>
              </a:spcAft>
              <a:buSzPct val="125000"/>
              <a:buFont typeface="Arial" panose="020B0604020202020204" pitchFamily="34" charset="0"/>
              <a:buChar char="•"/>
            </a:pPr>
            <a:r>
              <a:rPr lang="en-US" sz="2000" dirty="0"/>
              <a:t>Number of awards: Up to 4</a:t>
            </a:r>
          </a:p>
          <a:p>
            <a:pPr indent="-228600" defTabSz="914400">
              <a:lnSpc>
                <a:spcPct val="110000"/>
              </a:lnSpc>
              <a:spcAft>
                <a:spcPts val="600"/>
              </a:spcAft>
              <a:buSzPct val="125000"/>
              <a:buFont typeface="Arial" panose="020B0604020202020204" pitchFamily="34" charset="0"/>
              <a:buChar char="•"/>
            </a:pPr>
            <a:r>
              <a:rPr lang="en-US" sz="2000" dirty="0"/>
              <a:t>Project length: Two years</a:t>
            </a:r>
          </a:p>
          <a:p>
            <a:pPr indent="-228600" defTabSz="914400">
              <a:lnSpc>
                <a:spcPct val="110000"/>
              </a:lnSpc>
              <a:spcAft>
                <a:spcPts val="600"/>
              </a:spcAft>
              <a:buSzPct val="125000"/>
              <a:buFont typeface="Arial" panose="020B0604020202020204" pitchFamily="34" charset="0"/>
              <a:buChar char="•"/>
            </a:pPr>
            <a:r>
              <a:rPr lang="en-US" sz="2000" dirty="0"/>
              <a:t>Award size: Up to $400,000 [</a:t>
            </a:r>
            <a:r>
              <a:rPr lang="en-US" sz="2000" i="1" dirty="0"/>
              <a:t>Last year - $300.000</a:t>
            </a:r>
            <a:r>
              <a:rPr lang="en-US" sz="2000" dirty="0"/>
              <a:t>]</a:t>
            </a:r>
          </a:p>
          <a:p>
            <a:pPr indent="-228600" defTabSz="914400">
              <a:lnSpc>
                <a:spcPct val="110000"/>
              </a:lnSpc>
              <a:spcAft>
                <a:spcPts val="600"/>
              </a:spcAft>
              <a:buSzPct val="125000"/>
              <a:buFont typeface="Arial" panose="020B0604020202020204" pitchFamily="34" charset="0"/>
              <a:buChar char="•"/>
            </a:pPr>
            <a:endParaRPr lang="en-US" sz="2000" b="1" dirty="0"/>
          </a:p>
          <a:p>
            <a:pPr indent="-228600" defTabSz="914400">
              <a:lnSpc>
                <a:spcPct val="110000"/>
              </a:lnSpc>
              <a:spcAft>
                <a:spcPts val="600"/>
              </a:spcAft>
              <a:buSzPct val="125000"/>
              <a:buFont typeface="Arial" panose="020B0604020202020204" pitchFamily="34" charset="0"/>
              <a:buChar char="•"/>
            </a:pPr>
            <a:r>
              <a:rPr lang="en-US" sz="2000" b="1" dirty="0"/>
              <a:t>Thread 2: Demonstration Projects (DP)</a:t>
            </a:r>
          </a:p>
          <a:p>
            <a:pPr indent="-228600" defTabSz="914400">
              <a:lnSpc>
                <a:spcPct val="110000"/>
              </a:lnSpc>
              <a:spcAft>
                <a:spcPts val="600"/>
              </a:spcAft>
              <a:buSzPct val="125000"/>
              <a:buFont typeface="Arial" panose="020B0604020202020204" pitchFamily="34" charset="0"/>
              <a:buChar char="•"/>
            </a:pPr>
            <a:r>
              <a:rPr lang="en-US" sz="2000" dirty="0"/>
              <a:t>Number of awards: Up to 10</a:t>
            </a:r>
          </a:p>
          <a:p>
            <a:pPr indent="-228600" defTabSz="914400">
              <a:lnSpc>
                <a:spcPct val="110000"/>
              </a:lnSpc>
              <a:spcAft>
                <a:spcPts val="600"/>
              </a:spcAft>
              <a:buSzPct val="125000"/>
              <a:buFont typeface="Arial" panose="020B0604020202020204" pitchFamily="34" charset="0"/>
              <a:buChar char="•"/>
            </a:pPr>
            <a:r>
              <a:rPr lang="en-US" sz="2000" dirty="0"/>
              <a:t>Project length: Three years</a:t>
            </a:r>
          </a:p>
          <a:p>
            <a:pPr indent="-228600" defTabSz="914400">
              <a:lnSpc>
                <a:spcPct val="110000"/>
              </a:lnSpc>
              <a:spcAft>
                <a:spcPts val="600"/>
              </a:spcAft>
              <a:buSzPct val="125000"/>
              <a:buFont typeface="Arial" panose="020B0604020202020204" pitchFamily="34" charset="0"/>
              <a:buChar char="•"/>
            </a:pPr>
            <a:r>
              <a:rPr lang="en-US" sz="2000" dirty="0"/>
              <a:t>Award size: Up to $600,000 [</a:t>
            </a:r>
            <a:r>
              <a:rPr lang="en-US" sz="2000" i="1" dirty="0"/>
              <a:t>Last year - $500.000</a:t>
            </a:r>
            <a:r>
              <a:rPr lang="en-US" sz="2000" dirty="0"/>
              <a:t>]</a:t>
            </a:r>
          </a:p>
          <a:p>
            <a:pPr indent="-228600" defTabSz="914400">
              <a:lnSpc>
                <a:spcPct val="110000"/>
              </a:lnSpc>
              <a:spcAft>
                <a:spcPts val="600"/>
              </a:spcAft>
              <a:buSzPct val="125000"/>
              <a:buFont typeface="Arial" panose="020B0604020202020204" pitchFamily="34" charset="0"/>
              <a:buChar char="•"/>
            </a:pPr>
            <a:endParaRPr lang="en-US" sz="2000" dirty="0"/>
          </a:p>
          <a:p>
            <a:pPr indent="-228600" defTabSz="914400">
              <a:lnSpc>
                <a:spcPct val="110000"/>
              </a:lnSpc>
              <a:spcAft>
                <a:spcPts val="600"/>
              </a:spcAft>
              <a:buSzPct val="125000"/>
              <a:buFont typeface="Arial" panose="020B0604020202020204" pitchFamily="34" charset="0"/>
              <a:buChar char="•"/>
            </a:pPr>
            <a:r>
              <a:rPr lang="en-US" sz="2000" b="1" dirty="0"/>
              <a:t>Thread 3: Research Partnerships Enhancement Projects (RPEP)</a:t>
            </a:r>
          </a:p>
          <a:p>
            <a:pPr indent="-228600" defTabSz="914400">
              <a:lnSpc>
                <a:spcPct val="110000"/>
              </a:lnSpc>
              <a:spcAft>
                <a:spcPts val="600"/>
              </a:spcAft>
              <a:buSzPct val="125000"/>
              <a:buFont typeface="Arial" panose="020B0604020202020204" pitchFamily="34" charset="0"/>
              <a:buChar char="•"/>
            </a:pPr>
            <a:r>
              <a:rPr lang="en-US" sz="2000" dirty="0"/>
              <a:t>Number of awards: 2-3</a:t>
            </a:r>
          </a:p>
          <a:p>
            <a:pPr indent="-228600" defTabSz="914400">
              <a:lnSpc>
                <a:spcPct val="110000"/>
              </a:lnSpc>
              <a:spcAft>
                <a:spcPts val="600"/>
              </a:spcAft>
              <a:buSzPct val="125000"/>
              <a:buFont typeface="Arial" panose="020B0604020202020204" pitchFamily="34" charset="0"/>
              <a:buChar char="•"/>
            </a:pPr>
            <a:r>
              <a:rPr lang="en-US" sz="2000" dirty="0"/>
              <a:t>Project length: Up to four years</a:t>
            </a:r>
          </a:p>
          <a:p>
            <a:pPr indent="-228600" defTabSz="914400">
              <a:lnSpc>
                <a:spcPct val="110000"/>
              </a:lnSpc>
              <a:spcAft>
                <a:spcPts val="600"/>
              </a:spcAft>
              <a:buSzPct val="125000"/>
              <a:buFont typeface="Arial" panose="020B0604020202020204" pitchFamily="34" charset="0"/>
              <a:buChar char="•"/>
            </a:pPr>
            <a:r>
              <a:rPr lang="en-US" sz="2000" dirty="0"/>
              <a:t>Award size: Up to $1,200,000 (</a:t>
            </a:r>
            <a:r>
              <a:rPr lang="en-US" sz="1400" b="1" i="0" dirty="0">
                <a:solidFill>
                  <a:srgbClr val="000000"/>
                </a:solidFill>
                <a:effectLst/>
                <a:latin typeface="Arial" panose="020B0604020202020204" pitchFamily="34" charset="0"/>
              </a:rPr>
              <a:t>prior success via collaborative projects)</a:t>
            </a:r>
            <a:endParaRPr lang="en-US" sz="2000" dirty="0"/>
          </a:p>
          <a:p>
            <a:pPr indent="-228600" defTabSz="914400">
              <a:lnSpc>
                <a:spcPct val="110000"/>
              </a:lnSpc>
              <a:spcAft>
                <a:spcPts val="600"/>
              </a:spcAft>
              <a:buSzPct val="125000"/>
              <a:buFont typeface="Arial" panose="020B0604020202020204" pitchFamily="34" charset="0"/>
              <a:buChar char="•"/>
            </a:pPr>
            <a:endParaRPr lang="en-US" sz="2000" dirty="0"/>
          </a:p>
          <a:p>
            <a:pPr indent="-228600" defTabSz="914400">
              <a:lnSpc>
                <a:spcPct val="110000"/>
              </a:lnSpc>
              <a:spcAft>
                <a:spcPts val="600"/>
              </a:spcAft>
              <a:buSzPct val="125000"/>
              <a:buFont typeface="Arial" panose="020B0604020202020204" pitchFamily="34" charset="0"/>
              <a:buChar char="•"/>
            </a:pPr>
            <a:r>
              <a:rPr lang="en-US" sz="2000" b="1" dirty="0"/>
              <a:t>Anticipated Total Funding Amount</a:t>
            </a:r>
            <a:r>
              <a:rPr lang="en-US" sz="2000" dirty="0"/>
              <a:t>: $7,000,000</a:t>
            </a:r>
          </a:p>
        </p:txBody>
      </p:sp>
      <p:sp>
        <p:nvSpPr>
          <p:cNvPr id="3" name="Slide Number Placeholder 2"/>
          <p:cNvSpPr>
            <a:spLocks noGrp="1"/>
          </p:cNvSpPr>
          <p:nvPr>
            <p:ph type="sldNum" sz="quarter" idx="12"/>
          </p:nvPr>
        </p:nvSpPr>
        <p:spPr>
          <a:xfrm>
            <a:off x="10276321" y="5883274"/>
            <a:ext cx="771089" cy="365125"/>
          </a:xfrm>
        </p:spPr>
        <p:txBody>
          <a:bodyPr vert="horz" lIns="91440" tIns="45720" rIns="91440" bIns="45720" rtlCol="0" anchor="ctr">
            <a:normAutofit/>
          </a:bodyPr>
          <a:lstStyle/>
          <a:p>
            <a:pPr>
              <a:spcAft>
                <a:spcPts val="600"/>
              </a:spcAft>
            </a:pPr>
            <a:fld id="{1403A9F4-2153-4E30-848A-357EB84591DA}" type="slidenum">
              <a:rPr lang="en-US" sz="1050" kern="1200">
                <a:solidFill>
                  <a:schemeClr val="tx1"/>
                </a:solidFill>
                <a:latin typeface="+mn-lt"/>
                <a:ea typeface="+mn-ea"/>
                <a:cs typeface="+mn-cs"/>
              </a:rPr>
              <a:pPr>
                <a:spcAft>
                  <a:spcPts val="600"/>
                </a:spcAft>
              </a:pPr>
              <a:t>2</a:t>
            </a:fld>
            <a:endParaRPr lang="en-US" sz="1050" kern="1200">
              <a:solidFill>
                <a:schemeClr val="tx1"/>
              </a:solidFill>
              <a:latin typeface="+mn-lt"/>
              <a:ea typeface="+mn-ea"/>
              <a:cs typeface="+mn-cs"/>
            </a:endParaRPr>
          </a:p>
        </p:txBody>
      </p:sp>
      <p:grpSp>
        <p:nvGrpSpPr>
          <p:cNvPr id="87" name="Group 86">
            <a:extLst>
              <a:ext uri="{FF2B5EF4-FFF2-40B4-BE49-F238E27FC236}">
                <a16:creationId xmlns:a16="http://schemas.microsoft.com/office/drawing/2014/main" id="{8DB4BB99-C854-45F9-BED1-63D15E3A24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88" name="Freeform 32">
              <a:extLst>
                <a:ext uri="{FF2B5EF4-FFF2-40B4-BE49-F238E27FC236}">
                  <a16:creationId xmlns:a16="http://schemas.microsoft.com/office/drawing/2014/main" id="{5D1CCC4C-284C-4BF6-97D9-D974674634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9" name="Freeform 33">
              <a:extLst>
                <a:ext uri="{FF2B5EF4-FFF2-40B4-BE49-F238E27FC236}">
                  <a16:creationId xmlns:a16="http://schemas.microsoft.com/office/drawing/2014/main" id="{35D82D1B-EB09-4028-9107-D60B547C7B4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0" name="Freeform 34">
              <a:extLst>
                <a:ext uri="{FF2B5EF4-FFF2-40B4-BE49-F238E27FC236}">
                  <a16:creationId xmlns:a16="http://schemas.microsoft.com/office/drawing/2014/main" id="{1389EE93-8059-437E-8507-7557AD68FB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1" name="Freeform 35">
              <a:extLst>
                <a:ext uri="{FF2B5EF4-FFF2-40B4-BE49-F238E27FC236}">
                  <a16:creationId xmlns:a16="http://schemas.microsoft.com/office/drawing/2014/main" id="{377C05DC-75FF-4426-A34F-DBF0C7E7BE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2" name="Freeform 36">
              <a:extLst>
                <a:ext uri="{FF2B5EF4-FFF2-40B4-BE49-F238E27FC236}">
                  <a16:creationId xmlns:a16="http://schemas.microsoft.com/office/drawing/2014/main" id="{03D385C8-866D-437D-91B1-2E3ECDD88E5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3" name="Freeform 37">
              <a:extLst>
                <a:ext uri="{FF2B5EF4-FFF2-40B4-BE49-F238E27FC236}">
                  <a16:creationId xmlns:a16="http://schemas.microsoft.com/office/drawing/2014/main" id="{3F649CBB-748F-4C79-A14F-C531C40B08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4" name="Freeform 38">
              <a:extLst>
                <a:ext uri="{FF2B5EF4-FFF2-40B4-BE49-F238E27FC236}">
                  <a16:creationId xmlns:a16="http://schemas.microsoft.com/office/drawing/2014/main" id="{7F4622C0-84AF-41F1-9128-FE73CADD36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5" name="Freeform 39">
              <a:extLst>
                <a:ext uri="{FF2B5EF4-FFF2-40B4-BE49-F238E27FC236}">
                  <a16:creationId xmlns:a16="http://schemas.microsoft.com/office/drawing/2014/main" id="{CC6F29C1-A471-4CDE-8C21-E4B15C5EF4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6" name="Freeform 40">
              <a:extLst>
                <a:ext uri="{FF2B5EF4-FFF2-40B4-BE49-F238E27FC236}">
                  <a16:creationId xmlns:a16="http://schemas.microsoft.com/office/drawing/2014/main" id="{67F5B7DA-86C7-4AE0-96B6-D7F5AA51E21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7" name="Rectangle 41">
              <a:extLst>
                <a:ext uri="{FF2B5EF4-FFF2-40B4-BE49-F238E27FC236}">
                  <a16:creationId xmlns:a16="http://schemas.microsoft.com/office/drawing/2014/main" id="{0FA481E3-0439-484A-AC9B-19D58B98E49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sp>
      </p:grpSp>
    </p:spTree>
    <p:extLst>
      <p:ext uri="{BB962C8B-B14F-4D97-AF65-F5344CB8AC3E}">
        <p14:creationId xmlns:p14="http://schemas.microsoft.com/office/powerpoint/2010/main" val="1908420756"/>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p:cNvGrpSpPr/>
        <p:nvPr/>
      </p:nvGrpSpPr>
      <p:grpSpPr>
        <a:xfrm>
          <a:off x="0" y="0"/>
          <a:ext cx="0" cy="0"/>
          <a:chOff x="0" y="0"/>
          <a:chExt cx="0" cy="0"/>
        </a:xfrm>
      </p:grpSpPr>
      <p:pic>
        <p:nvPicPr>
          <p:cNvPr id="7" name="Picture 2">
            <a:extLst>
              <a:ext uri="{FF2B5EF4-FFF2-40B4-BE49-F238E27FC236}">
                <a16:creationId xmlns:a16="http://schemas.microsoft.com/office/drawing/2014/main" id="{9ACD3AF8-B16E-4174-8C1A-41F683C4AF8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a16="http://schemas.microsoft.com/office/drawing/2014/main" xmlns="">
                <a:solidFill>
                  <a:srgbClr val="FFFFFF"/>
                </a:solidFill>
              </a14:hiddenFill>
            </a:ext>
          </a:extLst>
        </p:spPr>
      </p:pic>
      <p:grpSp>
        <p:nvGrpSpPr>
          <p:cNvPr id="9" name="Group 8">
            <a:extLst>
              <a:ext uri="{FF2B5EF4-FFF2-40B4-BE49-F238E27FC236}">
                <a16:creationId xmlns:a16="http://schemas.microsoft.com/office/drawing/2014/main" id="{FF5EAD09-B81D-415F-8BCF-73C81AE05F2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0" name="Rectangle 5">
              <a:extLst>
                <a:ext uri="{FF2B5EF4-FFF2-40B4-BE49-F238E27FC236}">
                  <a16:creationId xmlns:a16="http://schemas.microsoft.com/office/drawing/2014/main" id="{CFB79010-8ED4-49EF-AFD2-F4D8C80B69B2}"/>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209675" y="4763"/>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sp>
        <p:sp>
          <p:nvSpPr>
            <p:cNvPr id="11" name="Freeform 6">
              <a:extLst>
                <a:ext uri="{FF2B5EF4-FFF2-40B4-BE49-F238E27FC236}">
                  <a16:creationId xmlns:a16="http://schemas.microsoft.com/office/drawing/2014/main" id="{4649B869-006E-42B5-9DDC-21049B130E0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2" name="Freeform 7">
              <a:extLst>
                <a:ext uri="{FF2B5EF4-FFF2-40B4-BE49-F238E27FC236}">
                  <a16:creationId xmlns:a16="http://schemas.microsoft.com/office/drawing/2014/main" id="{443096BD-333F-48B6-8220-D1F9793E40A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3" name="Rectangle 8">
              <a:extLst>
                <a:ext uri="{FF2B5EF4-FFF2-40B4-BE49-F238E27FC236}">
                  <a16:creationId xmlns:a16="http://schemas.microsoft.com/office/drawing/2014/main" id="{1A45BB9A-7E84-4B9B-923A-270A97F8524C}"/>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414338" y="9525"/>
              <a:ext cx="28575" cy="4481513"/>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sp>
        <p:sp>
          <p:nvSpPr>
            <p:cNvPr id="14" name="Freeform 9">
              <a:extLst>
                <a:ext uri="{FF2B5EF4-FFF2-40B4-BE49-F238E27FC236}">
                  <a16:creationId xmlns:a16="http://schemas.microsoft.com/office/drawing/2014/main" id="{D7D7C768-2F76-4DE2-A807-1B9FFF816C2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5" name="Freeform 10">
              <a:extLst>
                <a:ext uri="{FF2B5EF4-FFF2-40B4-BE49-F238E27FC236}">
                  <a16:creationId xmlns:a16="http://schemas.microsoft.com/office/drawing/2014/main" id="{1870B32E-EE42-470E-B543-CA55AEC8CA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6" name="Freeform 11">
              <a:extLst>
                <a:ext uri="{FF2B5EF4-FFF2-40B4-BE49-F238E27FC236}">
                  <a16:creationId xmlns:a16="http://schemas.microsoft.com/office/drawing/2014/main" id="{EEF09120-11AA-4DB5-98A8-EC4923002C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7" name="Freeform 12">
              <a:extLst>
                <a:ext uri="{FF2B5EF4-FFF2-40B4-BE49-F238E27FC236}">
                  <a16:creationId xmlns:a16="http://schemas.microsoft.com/office/drawing/2014/main" id="{39CC463D-589C-461C-A234-0460EB06B88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8" name="Freeform 13">
              <a:extLst>
                <a:ext uri="{FF2B5EF4-FFF2-40B4-BE49-F238E27FC236}">
                  <a16:creationId xmlns:a16="http://schemas.microsoft.com/office/drawing/2014/main" id="{B6516153-269A-421E-A021-CB3F3C5E1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9" name="Freeform 14">
              <a:extLst>
                <a:ext uri="{FF2B5EF4-FFF2-40B4-BE49-F238E27FC236}">
                  <a16:creationId xmlns:a16="http://schemas.microsoft.com/office/drawing/2014/main" id="{45E14300-6C4A-4F77-915F-F3B25B0237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0" name="Freeform 15">
              <a:extLst>
                <a:ext uri="{FF2B5EF4-FFF2-40B4-BE49-F238E27FC236}">
                  <a16:creationId xmlns:a16="http://schemas.microsoft.com/office/drawing/2014/main" id="{993E312A-E6A6-4B52-ADE6-618ADC89BA6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1" name="Freeform 16">
              <a:extLst>
                <a:ext uri="{FF2B5EF4-FFF2-40B4-BE49-F238E27FC236}">
                  <a16:creationId xmlns:a16="http://schemas.microsoft.com/office/drawing/2014/main" id="{2F0F3026-2480-472B-8C52-36812C81EF3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2" name="Freeform 17">
              <a:extLst>
                <a:ext uri="{FF2B5EF4-FFF2-40B4-BE49-F238E27FC236}">
                  <a16:creationId xmlns:a16="http://schemas.microsoft.com/office/drawing/2014/main" id="{34E1C992-559D-4827-9F30-31A3CA7A2B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3" name="Freeform 18">
              <a:extLst>
                <a:ext uri="{FF2B5EF4-FFF2-40B4-BE49-F238E27FC236}">
                  <a16:creationId xmlns:a16="http://schemas.microsoft.com/office/drawing/2014/main" id="{D9F2FB98-F443-498F-AAD9-69458256813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4" name="Freeform 19">
              <a:extLst>
                <a:ext uri="{FF2B5EF4-FFF2-40B4-BE49-F238E27FC236}">
                  <a16:creationId xmlns:a16="http://schemas.microsoft.com/office/drawing/2014/main" id="{75DBF6EC-ED50-43E4-8A8B-64CE86A880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5" name="Freeform 20">
              <a:extLst>
                <a:ext uri="{FF2B5EF4-FFF2-40B4-BE49-F238E27FC236}">
                  <a16:creationId xmlns:a16="http://schemas.microsoft.com/office/drawing/2014/main" id="{FD854F40-AC43-4F21-9C62-2CE35CFD2B1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6" name="Freeform 21">
              <a:extLst>
                <a:ext uri="{FF2B5EF4-FFF2-40B4-BE49-F238E27FC236}">
                  <a16:creationId xmlns:a16="http://schemas.microsoft.com/office/drawing/2014/main" id="{62CCB560-494A-4F74-9DE4-068806A8933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7" name="Freeform 22">
              <a:extLst>
                <a:ext uri="{FF2B5EF4-FFF2-40B4-BE49-F238E27FC236}">
                  <a16:creationId xmlns:a16="http://schemas.microsoft.com/office/drawing/2014/main" id="{6F9A05F2-B5D2-4D8A-9A78-14E45C13FE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8" name="Freeform 23">
              <a:extLst>
                <a:ext uri="{FF2B5EF4-FFF2-40B4-BE49-F238E27FC236}">
                  <a16:creationId xmlns:a16="http://schemas.microsoft.com/office/drawing/2014/main" id="{A6373189-19BB-4BEC-84A3-432253E0580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9" name="Freeform 24">
              <a:extLst>
                <a:ext uri="{FF2B5EF4-FFF2-40B4-BE49-F238E27FC236}">
                  <a16:creationId xmlns:a16="http://schemas.microsoft.com/office/drawing/2014/main" id="{71AB3122-947A-44DB-B190-A2601C6C95C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0" name="Freeform 25">
              <a:extLst>
                <a:ext uri="{FF2B5EF4-FFF2-40B4-BE49-F238E27FC236}">
                  <a16:creationId xmlns:a16="http://schemas.microsoft.com/office/drawing/2014/main" id="{74B4109D-3AFC-4D44-87B1-0CDED3E638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1" name="Freeform 26">
              <a:extLst>
                <a:ext uri="{FF2B5EF4-FFF2-40B4-BE49-F238E27FC236}">
                  <a16:creationId xmlns:a16="http://schemas.microsoft.com/office/drawing/2014/main" id="{44AAD39F-F7C9-4D00-95E0-0465B4E8588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2" name="Freeform 27">
              <a:extLst>
                <a:ext uri="{FF2B5EF4-FFF2-40B4-BE49-F238E27FC236}">
                  <a16:creationId xmlns:a16="http://schemas.microsoft.com/office/drawing/2014/main" id="{C1DCAB8D-6EF6-4A84-8D0C-AA9226DEC90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3" name="Freeform 28">
              <a:extLst>
                <a:ext uri="{FF2B5EF4-FFF2-40B4-BE49-F238E27FC236}">
                  <a16:creationId xmlns:a16="http://schemas.microsoft.com/office/drawing/2014/main" id="{C407F97F-83CF-4703-B9E0-6335530E329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4" name="Freeform 29">
              <a:extLst>
                <a:ext uri="{FF2B5EF4-FFF2-40B4-BE49-F238E27FC236}">
                  <a16:creationId xmlns:a16="http://schemas.microsoft.com/office/drawing/2014/main" id="{0D8D2363-5D84-4CFF-89AA-3C93C859DB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5" name="Freeform 30">
              <a:extLst>
                <a:ext uri="{FF2B5EF4-FFF2-40B4-BE49-F238E27FC236}">
                  <a16:creationId xmlns:a16="http://schemas.microsoft.com/office/drawing/2014/main" id="{0435A35C-AC99-4E12-8CB0-9C640DAA945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6" name="Freeform 31">
              <a:extLst>
                <a:ext uri="{FF2B5EF4-FFF2-40B4-BE49-F238E27FC236}">
                  <a16:creationId xmlns:a16="http://schemas.microsoft.com/office/drawing/2014/main" id="{F20392CF-2256-4527-836B-2E6F88596EC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7" name="Freeform 32">
              <a:extLst>
                <a:ext uri="{FF2B5EF4-FFF2-40B4-BE49-F238E27FC236}">
                  <a16:creationId xmlns:a16="http://schemas.microsoft.com/office/drawing/2014/main" id="{C52C3AD3-122C-4010-9C55-B0247F8CCAB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8" name="Rectangle 33">
              <a:extLst>
                <a:ext uri="{FF2B5EF4-FFF2-40B4-BE49-F238E27FC236}">
                  <a16:creationId xmlns:a16="http://schemas.microsoft.com/office/drawing/2014/main" id="{EFCB53ED-09C0-4AD7-9BBC-366833D5FE0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642938" y="6610350"/>
              <a:ext cx="23813" cy="242888"/>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sp>
        <p:sp>
          <p:nvSpPr>
            <p:cNvPr id="39" name="Freeform 34">
              <a:extLst>
                <a:ext uri="{FF2B5EF4-FFF2-40B4-BE49-F238E27FC236}">
                  <a16:creationId xmlns:a16="http://schemas.microsoft.com/office/drawing/2014/main" id="{6F309F52-BFCF-47D9-8089-BC049540DB4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0" name="Freeform 35">
              <a:extLst>
                <a:ext uri="{FF2B5EF4-FFF2-40B4-BE49-F238E27FC236}">
                  <a16:creationId xmlns:a16="http://schemas.microsoft.com/office/drawing/2014/main" id="{5F9AE85F-C7AA-4761-B468-2E100829BC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1" name="Freeform 36">
              <a:extLst>
                <a:ext uri="{FF2B5EF4-FFF2-40B4-BE49-F238E27FC236}">
                  <a16:creationId xmlns:a16="http://schemas.microsoft.com/office/drawing/2014/main" id="{2C81C778-91E5-4AE9-AACB-8566E7A28B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2" name="Freeform 37">
              <a:extLst>
                <a:ext uri="{FF2B5EF4-FFF2-40B4-BE49-F238E27FC236}">
                  <a16:creationId xmlns:a16="http://schemas.microsoft.com/office/drawing/2014/main" id="{6C56E0B4-58A0-4B2B-BD56-54121BB8DBB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3" name="Freeform 38">
              <a:extLst>
                <a:ext uri="{FF2B5EF4-FFF2-40B4-BE49-F238E27FC236}">
                  <a16:creationId xmlns:a16="http://schemas.microsoft.com/office/drawing/2014/main" id="{88A29CFE-13A6-4509-946F-5C074F856E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4" name="Freeform 39">
              <a:extLst>
                <a:ext uri="{FF2B5EF4-FFF2-40B4-BE49-F238E27FC236}">
                  <a16:creationId xmlns:a16="http://schemas.microsoft.com/office/drawing/2014/main" id="{00235A0A-018B-4499-AC16-AF83457BF4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5" name="Freeform 40">
              <a:extLst>
                <a:ext uri="{FF2B5EF4-FFF2-40B4-BE49-F238E27FC236}">
                  <a16:creationId xmlns:a16="http://schemas.microsoft.com/office/drawing/2014/main" id="{861DF9B7-50DC-4EBE-8B23-97FE92DBBB9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6" name="Freeform 41">
              <a:extLst>
                <a:ext uri="{FF2B5EF4-FFF2-40B4-BE49-F238E27FC236}">
                  <a16:creationId xmlns:a16="http://schemas.microsoft.com/office/drawing/2014/main" id="{69673907-73D7-4729-A911-9BD078EC2E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7" name="Freeform 42">
              <a:extLst>
                <a:ext uri="{FF2B5EF4-FFF2-40B4-BE49-F238E27FC236}">
                  <a16:creationId xmlns:a16="http://schemas.microsoft.com/office/drawing/2014/main" id="{4DC844D3-8053-4EE7-A286-50157B6FD86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8" name="Freeform 43">
              <a:extLst>
                <a:ext uri="{FF2B5EF4-FFF2-40B4-BE49-F238E27FC236}">
                  <a16:creationId xmlns:a16="http://schemas.microsoft.com/office/drawing/2014/main" id="{D67575A0-A45A-4773-874C-16370E3670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9" name="Freeform 44">
              <a:extLst>
                <a:ext uri="{FF2B5EF4-FFF2-40B4-BE49-F238E27FC236}">
                  <a16:creationId xmlns:a16="http://schemas.microsoft.com/office/drawing/2014/main" id="{4327252B-B62B-4DE0-A924-B7F6E40AD96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0" name="Rectangle 45">
              <a:extLst>
                <a:ext uri="{FF2B5EF4-FFF2-40B4-BE49-F238E27FC236}">
                  <a16:creationId xmlns:a16="http://schemas.microsoft.com/office/drawing/2014/main" id="{778BC6A7-AC19-497B-A7C6-E447B2EBDAB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228725" y="4662488"/>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sp>
        <p:sp>
          <p:nvSpPr>
            <p:cNvPr id="51" name="Freeform 46">
              <a:extLst>
                <a:ext uri="{FF2B5EF4-FFF2-40B4-BE49-F238E27FC236}">
                  <a16:creationId xmlns:a16="http://schemas.microsoft.com/office/drawing/2014/main" id="{4E79A87B-BF1F-437A-9FED-BE93025E50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2" name="Freeform 47">
              <a:extLst>
                <a:ext uri="{FF2B5EF4-FFF2-40B4-BE49-F238E27FC236}">
                  <a16:creationId xmlns:a16="http://schemas.microsoft.com/office/drawing/2014/main" id="{DFAAF3CC-B4E0-45C8-AC2D-EF0D6D823D1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3" name="Freeform 48">
              <a:extLst>
                <a:ext uri="{FF2B5EF4-FFF2-40B4-BE49-F238E27FC236}">
                  <a16:creationId xmlns:a16="http://schemas.microsoft.com/office/drawing/2014/main" id="{A5A12C87-1E4A-4664-B2F4-A1C8B656F9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4" name="Freeform 49">
              <a:extLst>
                <a:ext uri="{FF2B5EF4-FFF2-40B4-BE49-F238E27FC236}">
                  <a16:creationId xmlns:a16="http://schemas.microsoft.com/office/drawing/2014/main" id="{B3AF8230-4630-4505-ADDB-16A9B6B3772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5" name="Freeform 50">
              <a:extLst>
                <a:ext uri="{FF2B5EF4-FFF2-40B4-BE49-F238E27FC236}">
                  <a16:creationId xmlns:a16="http://schemas.microsoft.com/office/drawing/2014/main" id="{33F93F6D-724D-42F3-AF1D-3081EAB5D13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6" name="Freeform 51">
              <a:extLst>
                <a:ext uri="{FF2B5EF4-FFF2-40B4-BE49-F238E27FC236}">
                  <a16:creationId xmlns:a16="http://schemas.microsoft.com/office/drawing/2014/main" id="{F5DD7A8F-FB67-4E79-80DB-0FAF3A098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7" name="Freeform 52">
              <a:extLst>
                <a:ext uri="{FF2B5EF4-FFF2-40B4-BE49-F238E27FC236}">
                  <a16:creationId xmlns:a16="http://schemas.microsoft.com/office/drawing/2014/main" id="{7B140A84-E89E-4A80-9DF8-7BCA45F908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8" name="Freeform 53">
              <a:extLst>
                <a:ext uri="{FF2B5EF4-FFF2-40B4-BE49-F238E27FC236}">
                  <a16:creationId xmlns:a16="http://schemas.microsoft.com/office/drawing/2014/main" id="{279E1D6A-EFE2-44C6-A5BF-DFADF0DC91D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9" name="Freeform 54">
              <a:extLst>
                <a:ext uri="{FF2B5EF4-FFF2-40B4-BE49-F238E27FC236}">
                  <a16:creationId xmlns:a16="http://schemas.microsoft.com/office/drawing/2014/main" id="{C9FA2204-561F-4ABB-988C-03053820F1D6}"/>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60" name="Freeform 55">
              <a:extLst>
                <a:ext uri="{FF2B5EF4-FFF2-40B4-BE49-F238E27FC236}">
                  <a16:creationId xmlns:a16="http://schemas.microsoft.com/office/drawing/2014/main" id="{8BD7D04E-AC0A-424F-BC40-28842DAFFA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61" name="Freeform 56">
              <a:extLst>
                <a:ext uri="{FF2B5EF4-FFF2-40B4-BE49-F238E27FC236}">
                  <a16:creationId xmlns:a16="http://schemas.microsoft.com/office/drawing/2014/main" id="{32B616A2-FE09-47DD-B58C-12EE58B7CA5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62" name="Freeform 57">
              <a:extLst>
                <a:ext uri="{FF2B5EF4-FFF2-40B4-BE49-F238E27FC236}">
                  <a16:creationId xmlns:a16="http://schemas.microsoft.com/office/drawing/2014/main" id="{08C5EAF5-6064-484E-BA05-80D09D84EAB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63" name="Freeform 58">
              <a:extLst>
                <a:ext uri="{FF2B5EF4-FFF2-40B4-BE49-F238E27FC236}">
                  <a16:creationId xmlns:a16="http://schemas.microsoft.com/office/drawing/2014/main" id="{F11D90DF-D275-4725-884C-77E5E01D89B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grpSp>
      <p:grpSp>
        <p:nvGrpSpPr>
          <p:cNvPr id="65" name="Group 64">
            <a:extLst>
              <a:ext uri="{FF2B5EF4-FFF2-40B4-BE49-F238E27FC236}">
                <a16:creationId xmlns:a16="http://schemas.microsoft.com/office/drawing/2014/main" id="{9BE10567-6165-46A7-867D-4690A16B46D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
            <a:ext cx="12192003" cy="6858001"/>
            <a:chOff x="0" y="-1"/>
            <a:chExt cx="12192003" cy="6858001"/>
          </a:xfrm>
        </p:grpSpPr>
        <p:sp useBgFill="1">
          <p:nvSpPr>
            <p:cNvPr id="66" name="Rectangle 65">
              <a:extLst>
                <a:ext uri="{FF2B5EF4-FFF2-40B4-BE49-F238E27FC236}">
                  <a16:creationId xmlns:a16="http://schemas.microsoft.com/office/drawing/2014/main" id="{0F4DB1F4-429C-4C85-85D7-C4D81996D3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7" name="Picture 2">
              <a:extLst>
                <a:ext uri="{FF2B5EF4-FFF2-40B4-BE49-F238E27FC236}">
                  <a16:creationId xmlns:a16="http://schemas.microsoft.com/office/drawing/2014/main" id="{159C0DA6-71D9-4C96-A774-7FADF5E0A4C4}"/>
                </a:ext>
                <a:ext uri="{C183D7F6-B498-43B3-948B-1728B52AA6E4}">
                  <adec:decorative xmlns:adec="http://schemas.microsoft.com/office/drawing/2017/decorative" val="1"/>
                </a:ext>
              </a:extLst>
            </p:cNvPr>
            <p:cNvPicPr>
              <a:picLocks noChangeAspect="1" noChangeArrowheads="1"/>
            </p:cNvPicPr>
            <p:nvPr>
              <p:extLst>
                <p:ext uri="{386F3935-93C4-4BCD-93E2-E3B085C9AB24}">
                  <p16:designElem xmlns:p16="http://schemas.microsoft.com/office/powerpoint/2015/main" val="1"/>
                </p:ext>
              </p:extLst>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sp>
        <p:nvSpPr>
          <p:cNvPr id="69" name="Round Diagonal Corner Rectangle 7">
            <a:extLst>
              <a:ext uri="{FF2B5EF4-FFF2-40B4-BE49-F238E27FC236}">
                <a16:creationId xmlns:a16="http://schemas.microsoft.com/office/drawing/2014/main" id="{4B24F6DB-F114-44A7-BB56-D401884E4E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82333" y="2235200"/>
            <a:ext cx="7027334" cy="2396067"/>
          </a:xfrm>
          <a:prstGeom prst="round2DiagRect">
            <a:avLst>
              <a:gd name="adj1" fmla="val 9246"/>
              <a:gd name="adj2" fmla="val 0"/>
            </a:avLst>
          </a:prstGeom>
          <a:solidFill>
            <a:srgbClr val="000000">
              <a:alpha val="80000"/>
            </a:srgbClr>
          </a:solidFill>
          <a:ln w="19050" cap="sq">
            <a:solidFill>
              <a:schemeClr val="tx2">
                <a:alpha val="60000"/>
              </a:schemeClr>
            </a:solidFill>
            <a:miter lim="800000"/>
          </a:ln>
          <a:effectLst>
            <a:outerShdw blurRad="88900" dist="38100" dir="5400000" algn="t"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71" name="Group 70">
            <a:extLst>
              <a:ext uri="{FF2B5EF4-FFF2-40B4-BE49-F238E27FC236}">
                <a16:creationId xmlns:a16="http://schemas.microsoft.com/office/drawing/2014/main" id="{4DB50ECD-225E-4F81-AF7B-706DD05F3BA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05895" y="2900097"/>
            <a:ext cx="10982062" cy="1211524"/>
            <a:chOff x="605895" y="2900097"/>
            <a:chExt cx="10982062" cy="1211524"/>
          </a:xfrm>
          <a:effectLst/>
        </p:grpSpPr>
        <p:sp>
          <p:nvSpPr>
            <p:cNvPr id="72" name="Freeform 32">
              <a:extLst>
                <a:ext uri="{FF2B5EF4-FFF2-40B4-BE49-F238E27FC236}">
                  <a16:creationId xmlns:a16="http://schemas.microsoft.com/office/drawing/2014/main" id="{CBC3B006-1357-4969-BC3D-CDD91E492B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5400000" flipV="1">
              <a:off x="9653587" y="3379784"/>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73" name="Freeform 33">
              <a:extLst>
                <a:ext uri="{FF2B5EF4-FFF2-40B4-BE49-F238E27FC236}">
                  <a16:creationId xmlns:a16="http://schemas.microsoft.com/office/drawing/2014/main" id="{0D6E4F1D-B331-41B5-90EF-2236C1EE155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flipV="1">
              <a:off x="10078244" y="3310728"/>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74" name="Freeform 34">
              <a:extLst>
                <a:ext uri="{FF2B5EF4-FFF2-40B4-BE49-F238E27FC236}">
                  <a16:creationId xmlns:a16="http://schemas.microsoft.com/office/drawing/2014/main" id="{54A60014-21DF-44E5-9137-43357188501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flipV="1">
              <a:off x="11146631" y="3574253"/>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75" name="Freeform 37">
              <a:extLst>
                <a:ext uri="{FF2B5EF4-FFF2-40B4-BE49-F238E27FC236}">
                  <a16:creationId xmlns:a16="http://schemas.microsoft.com/office/drawing/2014/main" id="{40B768C0-B003-45F4-9A06-EA3509A90B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5400000" flipV="1">
              <a:off x="10230644" y="3034502"/>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76" name="Freeform 35">
              <a:extLst>
                <a:ext uri="{FF2B5EF4-FFF2-40B4-BE49-F238E27FC236}">
                  <a16:creationId xmlns:a16="http://schemas.microsoft.com/office/drawing/2014/main" id="{5E479182-2054-4AD9-823D-81CFAD7F2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5400000">
              <a:off x="10034587" y="256275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77" name="Freeform 36">
              <a:extLst>
                <a:ext uri="{FF2B5EF4-FFF2-40B4-BE49-F238E27FC236}">
                  <a16:creationId xmlns:a16="http://schemas.microsoft.com/office/drawing/2014/main" id="{A7D912CF-756A-41F1-8BF1-5BA7D1BD052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a:off x="10747375" y="3232679"/>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78" name="Freeform 38">
              <a:extLst>
                <a:ext uri="{FF2B5EF4-FFF2-40B4-BE49-F238E27FC236}">
                  <a16:creationId xmlns:a16="http://schemas.microsoft.com/office/drawing/2014/main" id="{734B6F35-2160-44B1-AB00-F628C84B14F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a:off x="11399044" y="3095360"/>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79" name="Freeform 39">
              <a:extLst>
                <a:ext uri="{FF2B5EF4-FFF2-40B4-BE49-F238E27FC236}">
                  <a16:creationId xmlns:a16="http://schemas.microsoft.com/office/drawing/2014/main" id="{D8657E76-4F63-44FE-86C5-54CA174FCB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5400000">
              <a:off x="10353675" y="2153178"/>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80" name="Freeform 40">
              <a:extLst>
                <a:ext uri="{FF2B5EF4-FFF2-40B4-BE49-F238E27FC236}">
                  <a16:creationId xmlns:a16="http://schemas.microsoft.com/office/drawing/2014/main" id="{482CEB8C-90E5-4152-8B52-A2881B98A3B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5400000">
              <a:off x="9848850" y="330887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81" name="Rectangle 41">
              <a:extLst>
                <a:ext uri="{FF2B5EF4-FFF2-40B4-BE49-F238E27FC236}">
                  <a16:creationId xmlns:a16="http://schemas.microsoft.com/office/drawing/2014/main" id="{85010FC2-BC4C-4692-876D-7FE363BFC635}"/>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rot="5400000">
              <a:off x="9721056" y="3284272"/>
              <a:ext cx="23813" cy="252413"/>
            </a:xfrm>
            <a:prstGeom prst="rect">
              <a:avLst/>
            </a:prstGeom>
            <a:solidFill>
              <a:schemeClr val="tx2">
                <a:alpha val="60000"/>
              </a:schemeClr>
            </a:solidFill>
            <a:ln>
              <a:noFill/>
            </a:ln>
            <a:effectLst>
              <a:outerShdw blurRad="50800" dist="38100" dir="2700000" algn="tl" rotWithShape="0">
                <a:srgbClr val="000000">
                  <a:alpha val="58000"/>
                </a:srgbClr>
              </a:outerShdw>
            </a:effectLst>
          </p:spPr>
        </p:sp>
        <p:sp>
          <p:nvSpPr>
            <p:cNvPr id="82" name="Freeform 32">
              <a:extLst>
                <a:ext uri="{FF2B5EF4-FFF2-40B4-BE49-F238E27FC236}">
                  <a16:creationId xmlns:a16="http://schemas.microsoft.com/office/drawing/2014/main" id="{714C1223-2B78-4715-9ACB-079A60D16D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16200000" flipH="1" flipV="1">
              <a:off x="2122751" y="3532184"/>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83" name="Freeform 33">
              <a:extLst>
                <a:ext uri="{FF2B5EF4-FFF2-40B4-BE49-F238E27FC236}">
                  <a16:creationId xmlns:a16="http://schemas.microsoft.com/office/drawing/2014/main" id="{1D9109D3-C92A-410B-9B43-5F02B2D84EE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flipV="1">
              <a:off x="1958445" y="3463128"/>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84" name="Freeform 34">
              <a:extLst>
                <a:ext uri="{FF2B5EF4-FFF2-40B4-BE49-F238E27FC236}">
                  <a16:creationId xmlns:a16="http://schemas.microsoft.com/office/drawing/2014/main" id="{EF5B327A-A1AE-42F3-815E-84F4AA2948C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flipV="1">
              <a:off x="858308" y="3726653"/>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85" name="Freeform 37">
              <a:extLst>
                <a:ext uri="{FF2B5EF4-FFF2-40B4-BE49-F238E27FC236}">
                  <a16:creationId xmlns:a16="http://schemas.microsoft.com/office/drawing/2014/main" id="{77738BDE-751F-4D4C-B4C4-C9DF3EA291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16200000" flipH="1" flipV="1">
              <a:off x="1658407" y="3186902"/>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86" name="Freeform 35">
              <a:extLst>
                <a:ext uri="{FF2B5EF4-FFF2-40B4-BE49-F238E27FC236}">
                  <a16:creationId xmlns:a16="http://schemas.microsoft.com/office/drawing/2014/main" id="{9C8C4AD6-72BF-490C-963C-97C7FD7E7E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16200000" flipH="1">
              <a:off x="1860814" y="271515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87" name="Freeform 36">
              <a:extLst>
                <a:ext uri="{FF2B5EF4-FFF2-40B4-BE49-F238E27FC236}">
                  <a16:creationId xmlns:a16="http://schemas.microsoft.com/office/drawing/2014/main" id="{94990E31-5AA8-4502-A963-CE1B539DAC4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a:off x="1289314" y="3385079"/>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88" name="Freeform 38">
              <a:extLst>
                <a:ext uri="{FF2B5EF4-FFF2-40B4-BE49-F238E27FC236}">
                  <a16:creationId xmlns:a16="http://schemas.microsoft.com/office/drawing/2014/main" id="{9E703E9D-ED76-449C-A8C0-7A1E24B8B2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a:off x="605895" y="3247760"/>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89" name="Freeform 39">
              <a:extLst>
                <a:ext uri="{FF2B5EF4-FFF2-40B4-BE49-F238E27FC236}">
                  <a16:creationId xmlns:a16="http://schemas.microsoft.com/office/drawing/2014/main" id="{C70A75E8-C815-4CCF-ABEE-83F19BFE05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rot="16200000" flipH="1">
              <a:off x="1532202" y="2305578"/>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90" name="Freeform 40">
              <a:extLst>
                <a:ext uri="{FF2B5EF4-FFF2-40B4-BE49-F238E27FC236}">
                  <a16:creationId xmlns:a16="http://schemas.microsoft.com/office/drawing/2014/main" id="{E15638E1-6A92-4D31-A034-853A65A754E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rot="16200000" flipH="1">
              <a:off x="2154501" y="346127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solidFill>
              <a:schemeClr val="tx2">
                <a:alpha val="60000"/>
              </a:schemeClr>
            </a:solidFill>
            <a:ln>
              <a:noFill/>
            </a:ln>
            <a:effectLst>
              <a:outerShdw blurRad="50800" dist="38100" dir="2700000" algn="tl" rotWithShape="0">
                <a:srgbClr val="000000">
                  <a:alpha val="58000"/>
                </a:srgbClr>
              </a:outerShdw>
            </a:effectLst>
          </p:spPr>
        </p:sp>
        <p:sp>
          <p:nvSpPr>
            <p:cNvPr id="91" name="Rectangle 41">
              <a:extLst>
                <a:ext uri="{FF2B5EF4-FFF2-40B4-BE49-F238E27FC236}">
                  <a16:creationId xmlns:a16="http://schemas.microsoft.com/office/drawing/2014/main" id="{EA3E8D58-D52B-4300-8A50-5696430D1A65}"/>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rot="16200000" flipH="1">
              <a:off x="2448983" y="3436672"/>
              <a:ext cx="23813" cy="252413"/>
            </a:xfrm>
            <a:prstGeom prst="rect">
              <a:avLst/>
            </a:prstGeom>
            <a:solidFill>
              <a:schemeClr val="tx2">
                <a:alpha val="60000"/>
              </a:schemeClr>
            </a:solidFill>
            <a:ln>
              <a:noFill/>
            </a:ln>
            <a:effectLst>
              <a:outerShdw blurRad="50800" dist="38100" dir="2700000" algn="tl" rotWithShape="0">
                <a:srgbClr val="000000">
                  <a:alpha val="58000"/>
                </a:srgbClr>
              </a:outerShdw>
            </a:effectLst>
          </p:spPr>
        </p:sp>
      </p:grpSp>
      <p:sp>
        <p:nvSpPr>
          <p:cNvPr id="2" name="Title 1">
            <a:extLst>
              <a:ext uri="{FF2B5EF4-FFF2-40B4-BE49-F238E27FC236}">
                <a16:creationId xmlns:a16="http://schemas.microsoft.com/office/drawing/2014/main" id="{76AFDF1C-7BFB-4F03-BADA-4A1EB9089E7E}"/>
              </a:ext>
            </a:extLst>
          </p:cNvPr>
          <p:cNvSpPr>
            <a:spLocks noGrp="1"/>
          </p:cNvSpPr>
          <p:nvPr>
            <p:ph type="title"/>
          </p:nvPr>
        </p:nvSpPr>
        <p:spPr>
          <a:xfrm>
            <a:off x="2667000" y="2328334"/>
            <a:ext cx="6858000" cy="1367896"/>
          </a:xfrm>
        </p:spPr>
        <p:txBody>
          <a:bodyPr vert="horz" lIns="91440" tIns="45720" rIns="91440" bIns="45720" rtlCol="0" anchor="b">
            <a:normAutofit/>
          </a:bodyPr>
          <a:lstStyle/>
          <a:p>
            <a:pPr algn="ctr"/>
            <a:r>
              <a:rPr lang="en-US" sz="4800" cap="all">
                <a:solidFill>
                  <a:srgbClr val="FFFFFF"/>
                </a:solidFill>
              </a:rPr>
              <a:t>DISCUSSION</a:t>
            </a:r>
          </a:p>
        </p:txBody>
      </p:sp>
    </p:spTree>
    <p:extLst>
      <p:ext uri="{BB962C8B-B14F-4D97-AF65-F5344CB8AC3E}">
        <p14:creationId xmlns:p14="http://schemas.microsoft.com/office/powerpoint/2010/main" val="386284425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p:cNvGrpSpPr/>
        <p:nvPr/>
      </p:nvGrpSpPr>
      <p:grpSpPr>
        <a:xfrm>
          <a:off x="0" y="0"/>
          <a:ext cx="0" cy="0"/>
          <a:chOff x="0" y="0"/>
          <a:chExt cx="0" cy="0"/>
        </a:xfrm>
      </p:grpSpPr>
      <p:pic>
        <p:nvPicPr>
          <p:cNvPr id="10" name="Picture 2">
            <a:extLst>
              <a:ext uri="{FF2B5EF4-FFF2-40B4-BE49-F238E27FC236}">
                <a16:creationId xmlns:a16="http://schemas.microsoft.com/office/drawing/2014/main" id="{9FBB3149-8289-4060-BB01-ED3047C5314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a16="http://schemas.microsoft.com/office/drawing/2014/main" xmlns="">
                <a:solidFill>
                  <a:srgbClr val="FFFFFF"/>
                </a:solidFill>
              </a14:hiddenFill>
            </a:ext>
          </a:extLst>
        </p:spPr>
      </p:pic>
      <p:grpSp>
        <p:nvGrpSpPr>
          <p:cNvPr id="12" name="Group 11">
            <a:extLst>
              <a:ext uri="{FF2B5EF4-FFF2-40B4-BE49-F238E27FC236}">
                <a16:creationId xmlns:a16="http://schemas.microsoft.com/office/drawing/2014/main" id="{3BAEF7DA-43C4-4736-B5A3-B48E6125AB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053888" cy="6858001"/>
            <a:chOff x="-14288" y="0"/>
            <a:chExt cx="12053888" cy="6858001"/>
          </a:xfrm>
        </p:grpSpPr>
        <p:grpSp>
          <p:nvGrpSpPr>
            <p:cNvPr id="13" name="Group 12">
              <a:extLst>
                <a:ext uri="{FF2B5EF4-FFF2-40B4-BE49-F238E27FC236}">
                  <a16:creationId xmlns:a16="http://schemas.microsoft.com/office/drawing/2014/main" id="{A909436B-313B-4D27-BD55-E8303EF4510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5" name="Rectangle 5">
                <a:extLst>
                  <a:ext uri="{FF2B5EF4-FFF2-40B4-BE49-F238E27FC236}">
                    <a16:creationId xmlns:a16="http://schemas.microsoft.com/office/drawing/2014/main" id="{758BC0E2-32D9-41ED-907C-DA3C4A698EF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sp>
          <p:sp>
            <p:nvSpPr>
              <p:cNvPr id="26" name="Freeform 6">
                <a:extLst>
                  <a:ext uri="{FF2B5EF4-FFF2-40B4-BE49-F238E27FC236}">
                    <a16:creationId xmlns:a16="http://schemas.microsoft.com/office/drawing/2014/main" id="{41E486E5-1757-4896-A762-4D0BE33091A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7" name="Freeform 7">
                <a:extLst>
                  <a:ext uri="{FF2B5EF4-FFF2-40B4-BE49-F238E27FC236}">
                    <a16:creationId xmlns:a16="http://schemas.microsoft.com/office/drawing/2014/main" id="{5812B4BD-11B4-43E6-B3D0-1F424A9FD8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8" name="Freeform 8">
                <a:extLst>
                  <a:ext uri="{FF2B5EF4-FFF2-40B4-BE49-F238E27FC236}">
                    <a16:creationId xmlns:a16="http://schemas.microsoft.com/office/drawing/2014/main" id="{6A0E1D38-C2A3-42C9-920D-F40319CE16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9" name="Freeform 9">
                <a:extLst>
                  <a:ext uri="{FF2B5EF4-FFF2-40B4-BE49-F238E27FC236}">
                    <a16:creationId xmlns:a16="http://schemas.microsoft.com/office/drawing/2014/main" id="{3FAF6AF3-9B01-4BEB-BB6B-08B3485119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0" name="Freeform 10">
                <a:extLst>
                  <a:ext uri="{FF2B5EF4-FFF2-40B4-BE49-F238E27FC236}">
                    <a16:creationId xmlns:a16="http://schemas.microsoft.com/office/drawing/2014/main" id="{53F7FADA-61E9-4AAB-BED8-D6FD1BB545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1" name="Freeform 11">
                <a:extLst>
                  <a:ext uri="{FF2B5EF4-FFF2-40B4-BE49-F238E27FC236}">
                    <a16:creationId xmlns:a16="http://schemas.microsoft.com/office/drawing/2014/main" id="{46419F9F-3EEC-45FF-98BB-4F20D5347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2" name="Freeform 12">
                <a:extLst>
                  <a:ext uri="{FF2B5EF4-FFF2-40B4-BE49-F238E27FC236}">
                    <a16:creationId xmlns:a16="http://schemas.microsoft.com/office/drawing/2014/main" id="{1E081BCD-31AF-4E94-966D-497357D221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3" name="Freeform 13">
                <a:extLst>
                  <a:ext uri="{FF2B5EF4-FFF2-40B4-BE49-F238E27FC236}">
                    <a16:creationId xmlns:a16="http://schemas.microsoft.com/office/drawing/2014/main" id="{5082EAA7-B95F-462F-8307-2C9EC1C35A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4" name="Freeform 14">
                <a:extLst>
                  <a:ext uri="{FF2B5EF4-FFF2-40B4-BE49-F238E27FC236}">
                    <a16:creationId xmlns:a16="http://schemas.microsoft.com/office/drawing/2014/main" id="{E9A57125-4B73-448E-B7B7-94380A928D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5" name="Freeform 15">
                <a:extLst>
                  <a:ext uri="{FF2B5EF4-FFF2-40B4-BE49-F238E27FC236}">
                    <a16:creationId xmlns:a16="http://schemas.microsoft.com/office/drawing/2014/main" id="{7290E834-81F0-42A1-B66B-33D4580573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6" name="Line 16">
                <a:extLst>
                  <a:ext uri="{FF2B5EF4-FFF2-40B4-BE49-F238E27FC236}">
                    <a16:creationId xmlns:a16="http://schemas.microsoft.com/office/drawing/2014/main" id="{C9FA5563-6ED2-4EAC-A8ED-DF71850ACD99}"/>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sp>
          <p:sp>
            <p:nvSpPr>
              <p:cNvPr id="37" name="Freeform 17">
                <a:extLst>
                  <a:ext uri="{FF2B5EF4-FFF2-40B4-BE49-F238E27FC236}">
                    <a16:creationId xmlns:a16="http://schemas.microsoft.com/office/drawing/2014/main" id="{50479572-5CA3-41F4-8BDC-F039335C2C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8" name="Freeform 18">
                <a:extLst>
                  <a:ext uri="{FF2B5EF4-FFF2-40B4-BE49-F238E27FC236}">
                    <a16:creationId xmlns:a16="http://schemas.microsoft.com/office/drawing/2014/main" id="{4156CB6F-DF65-4A51-A840-7A4177BDF6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9" name="Freeform 19">
                <a:extLst>
                  <a:ext uri="{FF2B5EF4-FFF2-40B4-BE49-F238E27FC236}">
                    <a16:creationId xmlns:a16="http://schemas.microsoft.com/office/drawing/2014/main" id="{9252974F-88C0-4CAA-A42D-E94E2B7A6D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0" name="Freeform 20">
                <a:extLst>
                  <a:ext uri="{FF2B5EF4-FFF2-40B4-BE49-F238E27FC236}">
                    <a16:creationId xmlns:a16="http://schemas.microsoft.com/office/drawing/2014/main" id="{DE3974B2-2875-4AFE-A30A-6EE823E5799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1" name="Rectangle 21">
                <a:extLst>
                  <a:ext uri="{FF2B5EF4-FFF2-40B4-BE49-F238E27FC236}">
                    <a16:creationId xmlns:a16="http://schemas.microsoft.com/office/drawing/2014/main" id="{948A52FE-E1B0-4297-BBBE-C860B4E3D3F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sp>
          <p:sp>
            <p:nvSpPr>
              <p:cNvPr id="42" name="Freeform 22">
                <a:extLst>
                  <a:ext uri="{FF2B5EF4-FFF2-40B4-BE49-F238E27FC236}">
                    <a16:creationId xmlns:a16="http://schemas.microsoft.com/office/drawing/2014/main" id="{C6E71B5D-6B02-417C-A0CF-4447C55F27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3" name="Freeform 23">
                <a:extLst>
                  <a:ext uri="{FF2B5EF4-FFF2-40B4-BE49-F238E27FC236}">
                    <a16:creationId xmlns:a16="http://schemas.microsoft.com/office/drawing/2014/main" id="{0FB94710-B373-451B-84A2-947DDB4564E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4" name="Freeform 24">
                <a:extLst>
                  <a:ext uri="{FF2B5EF4-FFF2-40B4-BE49-F238E27FC236}">
                    <a16:creationId xmlns:a16="http://schemas.microsoft.com/office/drawing/2014/main" id="{4E47778B-FD55-4A2C-A53F-E548158C89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5" name="Freeform 25">
                <a:extLst>
                  <a:ext uri="{FF2B5EF4-FFF2-40B4-BE49-F238E27FC236}">
                    <a16:creationId xmlns:a16="http://schemas.microsoft.com/office/drawing/2014/main" id="{DA2A4F49-8FC4-4F12-8707-A6CC117E588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6" name="Freeform 26">
                <a:extLst>
                  <a:ext uri="{FF2B5EF4-FFF2-40B4-BE49-F238E27FC236}">
                    <a16:creationId xmlns:a16="http://schemas.microsoft.com/office/drawing/2014/main" id="{2293D140-51FA-484D-8464-785D8FD3D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7" name="Freeform 27">
                <a:extLst>
                  <a:ext uri="{FF2B5EF4-FFF2-40B4-BE49-F238E27FC236}">
                    <a16:creationId xmlns:a16="http://schemas.microsoft.com/office/drawing/2014/main" id="{AA66B21A-3C7F-426E-9C38-C0D6AEF130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8" name="Freeform 28">
                <a:extLst>
                  <a:ext uri="{FF2B5EF4-FFF2-40B4-BE49-F238E27FC236}">
                    <a16:creationId xmlns:a16="http://schemas.microsoft.com/office/drawing/2014/main" id="{F22F8B0E-04B8-4D29-9E19-CACDAE6ABD0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9" name="Freeform 29">
                <a:extLst>
                  <a:ext uri="{FF2B5EF4-FFF2-40B4-BE49-F238E27FC236}">
                    <a16:creationId xmlns:a16="http://schemas.microsoft.com/office/drawing/2014/main" id="{E0D8C2CC-1759-4605-B3C9-DA4B1EF2509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0" name="Freeform 30">
                <a:extLst>
                  <a:ext uri="{FF2B5EF4-FFF2-40B4-BE49-F238E27FC236}">
                    <a16:creationId xmlns:a16="http://schemas.microsoft.com/office/drawing/2014/main" id="{547A4BC3-AA95-4A78-AC23-65A4CE843B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1" name="Freeform 31">
                <a:extLst>
                  <a:ext uri="{FF2B5EF4-FFF2-40B4-BE49-F238E27FC236}">
                    <a16:creationId xmlns:a16="http://schemas.microsoft.com/office/drawing/2014/main" id="{93059BC9-C7C3-41F9-8BBA-7BF49FF602B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grpSp>
        <p:grpSp>
          <p:nvGrpSpPr>
            <p:cNvPr id="14" name="Group 13">
              <a:extLst>
                <a:ext uri="{FF2B5EF4-FFF2-40B4-BE49-F238E27FC236}">
                  <a16:creationId xmlns:a16="http://schemas.microsoft.com/office/drawing/2014/main" id="{F335FE01-8192-4D2A-93F8-2F680F728C8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5" name="Freeform 32">
                <a:extLst>
                  <a:ext uri="{FF2B5EF4-FFF2-40B4-BE49-F238E27FC236}">
                    <a16:creationId xmlns:a16="http://schemas.microsoft.com/office/drawing/2014/main" id="{A150A82A-9896-4D5B-BAA5-0A7ECD078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6" name="Freeform 33">
                <a:extLst>
                  <a:ext uri="{FF2B5EF4-FFF2-40B4-BE49-F238E27FC236}">
                    <a16:creationId xmlns:a16="http://schemas.microsoft.com/office/drawing/2014/main" id="{82641EF7-9CDB-40BE-A964-13F866165C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7" name="Freeform 34">
                <a:extLst>
                  <a:ext uri="{FF2B5EF4-FFF2-40B4-BE49-F238E27FC236}">
                    <a16:creationId xmlns:a16="http://schemas.microsoft.com/office/drawing/2014/main" id="{A1D1CF16-B5BD-4021-9BA9-637569FC80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8" name="Freeform 35">
                <a:extLst>
                  <a:ext uri="{FF2B5EF4-FFF2-40B4-BE49-F238E27FC236}">
                    <a16:creationId xmlns:a16="http://schemas.microsoft.com/office/drawing/2014/main" id="{FF13F72C-CC27-48A0-AC55-686AB9153E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9" name="Freeform 36">
                <a:extLst>
                  <a:ext uri="{FF2B5EF4-FFF2-40B4-BE49-F238E27FC236}">
                    <a16:creationId xmlns:a16="http://schemas.microsoft.com/office/drawing/2014/main" id="{0EC3BA8B-33ED-483D-935C-170AD0C4DCF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0" name="Freeform 37">
                <a:extLst>
                  <a:ext uri="{FF2B5EF4-FFF2-40B4-BE49-F238E27FC236}">
                    <a16:creationId xmlns:a16="http://schemas.microsoft.com/office/drawing/2014/main" id="{C4C451E6-48CE-4642-B51D-FE44840872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1" name="Freeform 38">
                <a:extLst>
                  <a:ext uri="{FF2B5EF4-FFF2-40B4-BE49-F238E27FC236}">
                    <a16:creationId xmlns:a16="http://schemas.microsoft.com/office/drawing/2014/main" id="{0F88F098-E44C-4A45-AE2B-595A7B85275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2" name="Freeform 39">
                <a:extLst>
                  <a:ext uri="{FF2B5EF4-FFF2-40B4-BE49-F238E27FC236}">
                    <a16:creationId xmlns:a16="http://schemas.microsoft.com/office/drawing/2014/main" id="{5B782B5D-8B67-4CD5-A0B3-8067BBB328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3" name="Freeform 40">
                <a:extLst>
                  <a:ext uri="{FF2B5EF4-FFF2-40B4-BE49-F238E27FC236}">
                    <a16:creationId xmlns:a16="http://schemas.microsoft.com/office/drawing/2014/main" id="{897A4906-0942-4CD6-840D-0915E0C4D09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4" name="Rectangle 41">
                <a:extLst>
                  <a:ext uri="{FF2B5EF4-FFF2-40B4-BE49-F238E27FC236}">
                    <a16:creationId xmlns:a16="http://schemas.microsoft.com/office/drawing/2014/main" id="{D1131789-2DD5-462E-9FC9-E25021F5CFB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sp>
        </p:grpSp>
      </p:grpSp>
      <p:sp useBgFill="1">
        <p:nvSpPr>
          <p:cNvPr id="53" name="Rectangle 52">
            <a:extLst>
              <a:ext uri="{FF2B5EF4-FFF2-40B4-BE49-F238E27FC236}">
                <a16:creationId xmlns:a16="http://schemas.microsoft.com/office/drawing/2014/main" id="{E9B448F0-DA06-4165-AB5F-4330A20E06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5" name="Picture 2">
            <a:extLst>
              <a:ext uri="{FF2B5EF4-FFF2-40B4-BE49-F238E27FC236}">
                <a16:creationId xmlns:a16="http://schemas.microsoft.com/office/drawing/2014/main" id="{92D83638-A467-411A-9C31-FE9A111CD88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57" name="Group 56">
            <a:extLst>
              <a:ext uri="{FF2B5EF4-FFF2-40B4-BE49-F238E27FC236}">
                <a16:creationId xmlns:a16="http://schemas.microsoft.com/office/drawing/2014/main" id="{2576BCDF-119F-4EB5-83D7-ED823C93EB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58" name="Rectangle 5">
              <a:extLst>
                <a:ext uri="{FF2B5EF4-FFF2-40B4-BE49-F238E27FC236}">
                  <a16:creationId xmlns:a16="http://schemas.microsoft.com/office/drawing/2014/main" id="{43D63E8F-FD8A-4CE3-B7C9-3E9E2B66B5F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sp>
        <p:sp>
          <p:nvSpPr>
            <p:cNvPr id="59" name="Freeform 6">
              <a:extLst>
                <a:ext uri="{FF2B5EF4-FFF2-40B4-BE49-F238E27FC236}">
                  <a16:creationId xmlns:a16="http://schemas.microsoft.com/office/drawing/2014/main" id="{D107D890-1831-46D8-90FB-F2FC0B2884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0" name="Freeform 7">
              <a:extLst>
                <a:ext uri="{FF2B5EF4-FFF2-40B4-BE49-F238E27FC236}">
                  <a16:creationId xmlns:a16="http://schemas.microsoft.com/office/drawing/2014/main" id="{02440904-A4EC-4F72-8E22-AAF4D9DB5C1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1" name="Freeform 8">
              <a:extLst>
                <a:ext uri="{FF2B5EF4-FFF2-40B4-BE49-F238E27FC236}">
                  <a16:creationId xmlns:a16="http://schemas.microsoft.com/office/drawing/2014/main" id="{625E9C1F-1569-416B-A85C-FA14348722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2" name="Freeform 9">
              <a:extLst>
                <a:ext uri="{FF2B5EF4-FFF2-40B4-BE49-F238E27FC236}">
                  <a16:creationId xmlns:a16="http://schemas.microsoft.com/office/drawing/2014/main" id="{3A186C77-43BF-4B1B-8170-48944F30575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3" name="Freeform 10">
              <a:extLst>
                <a:ext uri="{FF2B5EF4-FFF2-40B4-BE49-F238E27FC236}">
                  <a16:creationId xmlns:a16="http://schemas.microsoft.com/office/drawing/2014/main" id="{FA8D72C1-8526-44B4-9333-5E0057ECC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4" name="Freeform 11">
              <a:extLst>
                <a:ext uri="{FF2B5EF4-FFF2-40B4-BE49-F238E27FC236}">
                  <a16:creationId xmlns:a16="http://schemas.microsoft.com/office/drawing/2014/main" id="{790E4BA0-9C47-48B6-AA4A-8FC22DA954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5" name="Freeform 12">
              <a:extLst>
                <a:ext uri="{FF2B5EF4-FFF2-40B4-BE49-F238E27FC236}">
                  <a16:creationId xmlns:a16="http://schemas.microsoft.com/office/drawing/2014/main" id="{FD051475-431F-4B9D-94C6-7B49A69582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6" name="Freeform 13">
              <a:extLst>
                <a:ext uri="{FF2B5EF4-FFF2-40B4-BE49-F238E27FC236}">
                  <a16:creationId xmlns:a16="http://schemas.microsoft.com/office/drawing/2014/main" id="{82255D2F-85A1-4A19-8BC4-EB2715F36CC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7" name="Freeform 14">
              <a:extLst>
                <a:ext uri="{FF2B5EF4-FFF2-40B4-BE49-F238E27FC236}">
                  <a16:creationId xmlns:a16="http://schemas.microsoft.com/office/drawing/2014/main" id="{EBC3A004-9794-4EFA-83F0-989248797C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8" name="Freeform 15">
              <a:extLst>
                <a:ext uri="{FF2B5EF4-FFF2-40B4-BE49-F238E27FC236}">
                  <a16:creationId xmlns:a16="http://schemas.microsoft.com/office/drawing/2014/main" id="{6EFD9FC3-E11A-44E3-BCAC-A07F3C601F2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9" name="Line 16">
              <a:extLst>
                <a:ext uri="{FF2B5EF4-FFF2-40B4-BE49-F238E27FC236}">
                  <a16:creationId xmlns:a16="http://schemas.microsoft.com/office/drawing/2014/main" id="{AB6AB6F7-6592-4028-B349-1C0E53A29CD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sp>
        <p:sp>
          <p:nvSpPr>
            <p:cNvPr id="70" name="Freeform 17">
              <a:extLst>
                <a:ext uri="{FF2B5EF4-FFF2-40B4-BE49-F238E27FC236}">
                  <a16:creationId xmlns:a16="http://schemas.microsoft.com/office/drawing/2014/main" id="{6C2415E6-F914-4C11-B48B-4910AA6CA6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1" name="Freeform 18">
              <a:extLst>
                <a:ext uri="{FF2B5EF4-FFF2-40B4-BE49-F238E27FC236}">
                  <a16:creationId xmlns:a16="http://schemas.microsoft.com/office/drawing/2014/main" id="{2412013C-072A-489E-851A-CFEF91A9A6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2" name="Freeform 19">
              <a:extLst>
                <a:ext uri="{FF2B5EF4-FFF2-40B4-BE49-F238E27FC236}">
                  <a16:creationId xmlns:a16="http://schemas.microsoft.com/office/drawing/2014/main" id="{DE93DF9F-296F-4DE4-8813-D8C04DE4CF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3" name="Freeform 20">
              <a:extLst>
                <a:ext uri="{FF2B5EF4-FFF2-40B4-BE49-F238E27FC236}">
                  <a16:creationId xmlns:a16="http://schemas.microsoft.com/office/drawing/2014/main" id="{F440D966-5030-460C-9916-BF9B9154218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4" name="Rectangle 21">
              <a:extLst>
                <a:ext uri="{FF2B5EF4-FFF2-40B4-BE49-F238E27FC236}">
                  <a16:creationId xmlns:a16="http://schemas.microsoft.com/office/drawing/2014/main" id="{1EFE245D-BA05-4F4D-A6E8-40739F48E76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sp>
        <p:sp>
          <p:nvSpPr>
            <p:cNvPr id="75" name="Freeform 22">
              <a:extLst>
                <a:ext uri="{FF2B5EF4-FFF2-40B4-BE49-F238E27FC236}">
                  <a16:creationId xmlns:a16="http://schemas.microsoft.com/office/drawing/2014/main" id="{ED67811C-F735-441C-98A6-2517EC099A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6" name="Freeform 23">
              <a:extLst>
                <a:ext uri="{FF2B5EF4-FFF2-40B4-BE49-F238E27FC236}">
                  <a16:creationId xmlns:a16="http://schemas.microsoft.com/office/drawing/2014/main" id="{3070FC44-32F9-470F-A131-868F3F1DB72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7" name="Freeform 24">
              <a:extLst>
                <a:ext uri="{FF2B5EF4-FFF2-40B4-BE49-F238E27FC236}">
                  <a16:creationId xmlns:a16="http://schemas.microsoft.com/office/drawing/2014/main" id="{95FB52C7-C779-4E3F-978C-4595FEF868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8" name="Freeform 25">
              <a:extLst>
                <a:ext uri="{FF2B5EF4-FFF2-40B4-BE49-F238E27FC236}">
                  <a16:creationId xmlns:a16="http://schemas.microsoft.com/office/drawing/2014/main" id="{D4EB1759-62AC-4B24-9DC6-E4F8737E898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9" name="Freeform 26">
              <a:extLst>
                <a:ext uri="{FF2B5EF4-FFF2-40B4-BE49-F238E27FC236}">
                  <a16:creationId xmlns:a16="http://schemas.microsoft.com/office/drawing/2014/main" id="{7BF6FB39-864B-4F58-86E8-790E16FB3C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0" name="Freeform 27">
              <a:extLst>
                <a:ext uri="{FF2B5EF4-FFF2-40B4-BE49-F238E27FC236}">
                  <a16:creationId xmlns:a16="http://schemas.microsoft.com/office/drawing/2014/main" id="{5FE4FA46-B51C-43DA-87FC-2644ED117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1" name="Freeform 28">
              <a:extLst>
                <a:ext uri="{FF2B5EF4-FFF2-40B4-BE49-F238E27FC236}">
                  <a16:creationId xmlns:a16="http://schemas.microsoft.com/office/drawing/2014/main" id="{25DD1322-2D3A-4E7B-B23B-B4F96E02C29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2" name="Freeform 29">
              <a:extLst>
                <a:ext uri="{FF2B5EF4-FFF2-40B4-BE49-F238E27FC236}">
                  <a16:creationId xmlns:a16="http://schemas.microsoft.com/office/drawing/2014/main" id="{6E4FFBEB-52BB-494D-AD99-A0F072AB6F3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3" name="Freeform 30">
              <a:extLst>
                <a:ext uri="{FF2B5EF4-FFF2-40B4-BE49-F238E27FC236}">
                  <a16:creationId xmlns:a16="http://schemas.microsoft.com/office/drawing/2014/main" id="{7DE92406-3F65-4333-BAAA-A9A7B5AEE9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4" name="Freeform 31">
              <a:extLst>
                <a:ext uri="{FF2B5EF4-FFF2-40B4-BE49-F238E27FC236}">
                  <a16:creationId xmlns:a16="http://schemas.microsoft.com/office/drawing/2014/main" id="{B8B0FFC4-D1BB-4BB9-A224-BB78BFD3380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grpSp>
      <p:sp>
        <p:nvSpPr>
          <p:cNvPr id="2" name="Title 1"/>
          <p:cNvSpPr>
            <a:spLocks noGrp="1"/>
          </p:cNvSpPr>
          <p:nvPr>
            <p:ph type="title"/>
          </p:nvPr>
        </p:nvSpPr>
        <p:spPr>
          <a:xfrm>
            <a:off x="1141411" y="748240"/>
            <a:ext cx="9906000" cy="1117073"/>
          </a:xfrm>
        </p:spPr>
        <p:txBody>
          <a:bodyPr vert="horz" lIns="91440" tIns="45720" rIns="91440" bIns="45720" rtlCol="0" anchor="ctr">
            <a:normAutofit/>
          </a:bodyPr>
          <a:lstStyle/>
          <a:p>
            <a:pPr algn="ctr"/>
            <a:r>
              <a:rPr lang="en-US" sz="4000" b="1" cap="all" dirty="0"/>
              <a:t>Frequently Asked Questions (1)</a:t>
            </a:r>
          </a:p>
        </p:txBody>
      </p:sp>
      <p:sp>
        <p:nvSpPr>
          <p:cNvPr id="3" name="TextBox 2"/>
          <p:cNvSpPr txBox="1"/>
          <p:nvPr/>
        </p:nvSpPr>
        <p:spPr>
          <a:xfrm>
            <a:off x="1206500" y="2249487"/>
            <a:ext cx="9840911" cy="3541714"/>
          </a:xfrm>
          <a:prstGeom prst="rect">
            <a:avLst/>
          </a:prstGeom>
        </p:spPr>
        <p:txBody>
          <a:bodyPr vert="horz" lIns="91440" tIns="45720" rIns="91440" bIns="45720" rtlCol="0" anchor="t">
            <a:normAutofit/>
          </a:bodyPr>
          <a:lstStyle/>
          <a:p>
            <a:pPr indent="-228600" defTabSz="914400">
              <a:lnSpc>
                <a:spcPct val="110000"/>
              </a:lnSpc>
              <a:spcAft>
                <a:spcPts val="600"/>
              </a:spcAft>
              <a:buSzPct val="125000"/>
              <a:buFont typeface="Arial" panose="020B0604020202020204" pitchFamily="34" charset="0"/>
              <a:buChar char="•"/>
            </a:pPr>
            <a:r>
              <a:rPr lang="en-US" sz="1500" i="1"/>
              <a:t>Q: What types of organizations are allowed to submit proposals?</a:t>
            </a:r>
          </a:p>
          <a:p>
            <a:pPr indent="-228600" defTabSz="914400">
              <a:lnSpc>
                <a:spcPct val="110000"/>
              </a:lnSpc>
              <a:spcAft>
                <a:spcPts val="600"/>
              </a:spcAft>
              <a:buSzPct val="125000"/>
              <a:buFont typeface="Arial" panose="020B0604020202020204" pitchFamily="34" charset="0"/>
              <a:buChar char="•"/>
            </a:pPr>
            <a:endParaRPr lang="en-US" sz="1500" i="1"/>
          </a:p>
          <a:p>
            <a:pPr marL="742950" lvl="1" indent="-228600" defTabSz="914400">
              <a:lnSpc>
                <a:spcPct val="110000"/>
              </a:lnSpc>
              <a:spcAft>
                <a:spcPts val="600"/>
              </a:spcAft>
              <a:buSzPct val="125000"/>
              <a:buFont typeface="Arial" panose="020B0604020202020204" pitchFamily="34" charset="0"/>
              <a:buChar char="•"/>
            </a:pPr>
            <a:r>
              <a:rPr lang="en-US" sz="1500" b="1" i="1"/>
              <a:t>Universities and Colleges </a:t>
            </a:r>
            <a:r>
              <a:rPr lang="en-US" sz="1500"/>
              <a:t>- Universities and two- and four-year colleges (including community colleges) accredited in, and having a campus located in, the US acting on behalf of their faculty members. Such organizations also are referred to as academic institutions. </a:t>
            </a:r>
          </a:p>
          <a:p>
            <a:pPr marL="1200150" lvl="2" indent="-228600" defTabSz="914400">
              <a:lnSpc>
                <a:spcPct val="110000"/>
              </a:lnSpc>
              <a:spcAft>
                <a:spcPts val="600"/>
              </a:spcAft>
              <a:buSzPct val="125000"/>
              <a:buFont typeface="Arial" panose="020B0604020202020204" pitchFamily="34" charset="0"/>
              <a:buChar char="•"/>
            </a:pPr>
            <a:endParaRPr lang="en-US" sz="1500"/>
          </a:p>
          <a:p>
            <a:pPr indent="-228600" defTabSz="914400">
              <a:lnSpc>
                <a:spcPct val="110000"/>
              </a:lnSpc>
              <a:spcAft>
                <a:spcPts val="600"/>
              </a:spcAft>
              <a:buSzPct val="125000"/>
              <a:buFont typeface="Arial" panose="020B0604020202020204" pitchFamily="34" charset="0"/>
              <a:buChar char="•"/>
            </a:pPr>
            <a:r>
              <a:rPr lang="en-US" sz="1500" i="1"/>
              <a:t>Q: Who can apply?</a:t>
            </a:r>
          </a:p>
          <a:p>
            <a:pPr marL="285750" indent="-228600" defTabSz="914400">
              <a:lnSpc>
                <a:spcPct val="110000"/>
              </a:lnSpc>
              <a:spcAft>
                <a:spcPts val="600"/>
              </a:spcAft>
              <a:buSzPct val="125000"/>
              <a:buFont typeface="Arial" panose="020B0604020202020204" pitchFamily="34" charset="0"/>
              <a:buChar char="•"/>
            </a:pPr>
            <a:endParaRPr lang="en-US" sz="1500" i="1"/>
          </a:p>
          <a:p>
            <a:pPr lvl="1" indent="-228600" defTabSz="914400">
              <a:lnSpc>
                <a:spcPct val="110000"/>
              </a:lnSpc>
              <a:spcAft>
                <a:spcPts val="600"/>
              </a:spcAft>
              <a:buSzPct val="125000"/>
              <a:buFont typeface="Arial" panose="020B0604020202020204" pitchFamily="34" charset="0"/>
              <a:buChar char="•"/>
            </a:pPr>
            <a:r>
              <a:rPr lang="en-US" sz="1500"/>
              <a:t>A MSI faculty member should serve as the lead principal investigator(s) on any proposal submission. An institution must not have previously received an award funded by any of the CISE programs solicitations noted in Section II. Program Description within the past five years.</a:t>
            </a:r>
          </a:p>
          <a:p>
            <a:pPr lvl="1" indent="-228600" defTabSz="914400">
              <a:lnSpc>
                <a:spcPct val="110000"/>
              </a:lnSpc>
              <a:spcAft>
                <a:spcPts val="600"/>
              </a:spcAft>
              <a:buSzPct val="125000"/>
              <a:buFont typeface="Arial" panose="020B0604020202020204" pitchFamily="34" charset="0"/>
              <a:buChar char="•"/>
            </a:pPr>
            <a:endParaRPr lang="en-US" sz="1500"/>
          </a:p>
        </p:txBody>
      </p:sp>
      <p:sp>
        <p:nvSpPr>
          <p:cNvPr id="5" name="Slide Number Placeholder 4">
            <a:extLst>
              <a:ext uri="{FF2B5EF4-FFF2-40B4-BE49-F238E27FC236}">
                <a16:creationId xmlns:a16="http://schemas.microsoft.com/office/drawing/2014/main" id="{6B0BC6CE-CBC1-4F46-A741-2855CEA76748}"/>
              </a:ext>
            </a:extLst>
          </p:cNvPr>
          <p:cNvSpPr>
            <a:spLocks noGrp="1"/>
          </p:cNvSpPr>
          <p:nvPr>
            <p:ph type="sldNum" sz="quarter" idx="12"/>
          </p:nvPr>
        </p:nvSpPr>
        <p:spPr>
          <a:xfrm>
            <a:off x="10276321" y="5883274"/>
            <a:ext cx="771089" cy="365125"/>
          </a:xfrm>
        </p:spPr>
        <p:txBody>
          <a:bodyPr vert="horz" lIns="91440" tIns="45720" rIns="91440" bIns="45720" rtlCol="0" anchor="ctr">
            <a:normAutofit/>
          </a:bodyPr>
          <a:lstStyle/>
          <a:p>
            <a:pPr>
              <a:spcAft>
                <a:spcPts val="600"/>
              </a:spcAft>
            </a:pPr>
            <a:fld id="{1403A9F4-2153-4E30-848A-357EB84591DA}" type="slidenum">
              <a:rPr lang="en-US" sz="1050" kern="1200">
                <a:solidFill>
                  <a:schemeClr val="tx1"/>
                </a:solidFill>
                <a:latin typeface="+mn-lt"/>
                <a:ea typeface="+mn-ea"/>
                <a:cs typeface="+mn-cs"/>
              </a:rPr>
              <a:pPr>
                <a:spcAft>
                  <a:spcPts val="600"/>
                </a:spcAft>
              </a:pPr>
              <a:t>4</a:t>
            </a:fld>
            <a:endParaRPr lang="en-US" sz="1050" kern="1200">
              <a:solidFill>
                <a:schemeClr val="tx1"/>
              </a:solidFill>
              <a:latin typeface="+mn-lt"/>
              <a:ea typeface="+mn-ea"/>
              <a:cs typeface="+mn-cs"/>
            </a:endParaRPr>
          </a:p>
        </p:txBody>
      </p:sp>
      <p:grpSp>
        <p:nvGrpSpPr>
          <p:cNvPr id="86" name="Group 85">
            <a:extLst>
              <a:ext uri="{FF2B5EF4-FFF2-40B4-BE49-F238E27FC236}">
                <a16:creationId xmlns:a16="http://schemas.microsoft.com/office/drawing/2014/main" id="{8DB4BB99-C854-45F9-BED1-63D15E3A24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87" name="Freeform 32">
              <a:extLst>
                <a:ext uri="{FF2B5EF4-FFF2-40B4-BE49-F238E27FC236}">
                  <a16:creationId xmlns:a16="http://schemas.microsoft.com/office/drawing/2014/main" id="{5D1CCC4C-284C-4BF6-97D9-D974674634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8" name="Freeform 33">
              <a:extLst>
                <a:ext uri="{FF2B5EF4-FFF2-40B4-BE49-F238E27FC236}">
                  <a16:creationId xmlns:a16="http://schemas.microsoft.com/office/drawing/2014/main" id="{35D82D1B-EB09-4028-9107-D60B547C7B4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9" name="Freeform 34">
              <a:extLst>
                <a:ext uri="{FF2B5EF4-FFF2-40B4-BE49-F238E27FC236}">
                  <a16:creationId xmlns:a16="http://schemas.microsoft.com/office/drawing/2014/main" id="{1389EE93-8059-437E-8507-7557AD68FB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0" name="Freeform 35">
              <a:extLst>
                <a:ext uri="{FF2B5EF4-FFF2-40B4-BE49-F238E27FC236}">
                  <a16:creationId xmlns:a16="http://schemas.microsoft.com/office/drawing/2014/main" id="{377C05DC-75FF-4426-A34F-DBF0C7E7BE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1" name="Freeform 36">
              <a:extLst>
                <a:ext uri="{FF2B5EF4-FFF2-40B4-BE49-F238E27FC236}">
                  <a16:creationId xmlns:a16="http://schemas.microsoft.com/office/drawing/2014/main" id="{03D385C8-866D-437D-91B1-2E3ECDD88E5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2" name="Freeform 37">
              <a:extLst>
                <a:ext uri="{FF2B5EF4-FFF2-40B4-BE49-F238E27FC236}">
                  <a16:creationId xmlns:a16="http://schemas.microsoft.com/office/drawing/2014/main" id="{3F649CBB-748F-4C79-A14F-C531C40B08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3" name="Freeform 38">
              <a:extLst>
                <a:ext uri="{FF2B5EF4-FFF2-40B4-BE49-F238E27FC236}">
                  <a16:creationId xmlns:a16="http://schemas.microsoft.com/office/drawing/2014/main" id="{7F4622C0-84AF-41F1-9128-FE73CADD36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4" name="Freeform 39">
              <a:extLst>
                <a:ext uri="{FF2B5EF4-FFF2-40B4-BE49-F238E27FC236}">
                  <a16:creationId xmlns:a16="http://schemas.microsoft.com/office/drawing/2014/main" id="{CC6F29C1-A471-4CDE-8C21-E4B15C5EF4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5" name="Freeform 40">
              <a:extLst>
                <a:ext uri="{FF2B5EF4-FFF2-40B4-BE49-F238E27FC236}">
                  <a16:creationId xmlns:a16="http://schemas.microsoft.com/office/drawing/2014/main" id="{67F5B7DA-86C7-4AE0-96B6-D7F5AA51E21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6" name="Rectangle 41">
              <a:extLst>
                <a:ext uri="{FF2B5EF4-FFF2-40B4-BE49-F238E27FC236}">
                  <a16:creationId xmlns:a16="http://schemas.microsoft.com/office/drawing/2014/main" id="{0FA481E3-0439-484A-AC9B-19D58B98E49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sp>
      </p:grpSp>
    </p:spTree>
    <p:extLst>
      <p:ext uri="{BB962C8B-B14F-4D97-AF65-F5344CB8AC3E}">
        <p14:creationId xmlns:p14="http://schemas.microsoft.com/office/powerpoint/2010/main" val="98074522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p:cNvGrpSpPr/>
        <p:nvPr/>
      </p:nvGrpSpPr>
      <p:grpSpPr>
        <a:xfrm>
          <a:off x="0" y="0"/>
          <a:ext cx="0" cy="0"/>
          <a:chOff x="0" y="0"/>
          <a:chExt cx="0" cy="0"/>
        </a:xfrm>
      </p:grpSpPr>
      <p:pic>
        <p:nvPicPr>
          <p:cNvPr id="10" name="Picture 2">
            <a:extLst>
              <a:ext uri="{FF2B5EF4-FFF2-40B4-BE49-F238E27FC236}">
                <a16:creationId xmlns:a16="http://schemas.microsoft.com/office/drawing/2014/main" id="{9FBB3149-8289-4060-BB01-ED3047C5314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a16="http://schemas.microsoft.com/office/drawing/2014/main" xmlns="">
                <a:solidFill>
                  <a:srgbClr val="FFFFFF"/>
                </a:solidFill>
              </a14:hiddenFill>
            </a:ext>
          </a:extLst>
        </p:spPr>
      </p:pic>
      <p:grpSp>
        <p:nvGrpSpPr>
          <p:cNvPr id="12" name="Group 11">
            <a:extLst>
              <a:ext uri="{FF2B5EF4-FFF2-40B4-BE49-F238E27FC236}">
                <a16:creationId xmlns:a16="http://schemas.microsoft.com/office/drawing/2014/main" id="{3BAEF7DA-43C4-4736-B5A3-B48E6125AB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053888" cy="6858001"/>
            <a:chOff x="-14288" y="0"/>
            <a:chExt cx="12053888" cy="6858001"/>
          </a:xfrm>
        </p:grpSpPr>
        <p:grpSp>
          <p:nvGrpSpPr>
            <p:cNvPr id="13" name="Group 12">
              <a:extLst>
                <a:ext uri="{FF2B5EF4-FFF2-40B4-BE49-F238E27FC236}">
                  <a16:creationId xmlns:a16="http://schemas.microsoft.com/office/drawing/2014/main" id="{A909436B-313B-4D27-BD55-E8303EF4510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5" name="Rectangle 5">
                <a:extLst>
                  <a:ext uri="{FF2B5EF4-FFF2-40B4-BE49-F238E27FC236}">
                    <a16:creationId xmlns:a16="http://schemas.microsoft.com/office/drawing/2014/main" id="{758BC0E2-32D9-41ED-907C-DA3C4A698EF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sp>
          <p:sp>
            <p:nvSpPr>
              <p:cNvPr id="26" name="Freeform 6">
                <a:extLst>
                  <a:ext uri="{FF2B5EF4-FFF2-40B4-BE49-F238E27FC236}">
                    <a16:creationId xmlns:a16="http://schemas.microsoft.com/office/drawing/2014/main" id="{41E486E5-1757-4896-A762-4D0BE33091A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7" name="Freeform 7">
                <a:extLst>
                  <a:ext uri="{FF2B5EF4-FFF2-40B4-BE49-F238E27FC236}">
                    <a16:creationId xmlns:a16="http://schemas.microsoft.com/office/drawing/2014/main" id="{5812B4BD-11B4-43E6-B3D0-1F424A9FD8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8" name="Freeform 8">
                <a:extLst>
                  <a:ext uri="{FF2B5EF4-FFF2-40B4-BE49-F238E27FC236}">
                    <a16:creationId xmlns:a16="http://schemas.microsoft.com/office/drawing/2014/main" id="{6A0E1D38-C2A3-42C9-920D-F40319CE16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9" name="Freeform 9">
                <a:extLst>
                  <a:ext uri="{FF2B5EF4-FFF2-40B4-BE49-F238E27FC236}">
                    <a16:creationId xmlns:a16="http://schemas.microsoft.com/office/drawing/2014/main" id="{3FAF6AF3-9B01-4BEB-BB6B-08B3485119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0" name="Freeform 10">
                <a:extLst>
                  <a:ext uri="{FF2B5EF4-FFF2-40B4-BE49-F238E27FC236}">
                    <a16:creationId xmlns:a16="http://schemas.microsoft.com/office/drawing/2014/main" id="{53F7FADA-61E9-4AAB-BED8-D6FD1BB545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1" name="Freeform 11">
                <a:extLst>
                  <a:ext uri="{FF2B5EF4-FFF2-40B4-BE49-F238E27FC236}">
                    <a16:creationId xmlns:a16="http://schemas.microsoft.com/office/drawing/2014/main" id="{46419F9F-3EEC-45FF-98BB-4F20D5347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2" name="Freeform 12">
                <a:extLst>
                  <a:ext uri="{FF2B5EF4-FFF2-40B4-BE49-F238E27FC236}">
                    <a16:creationId xmlns:a16="http://schemas.microsoft.com/office/drawing/2014/main" id="{1E081BCD-31AF-4E94-966D-497357D221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3" name="Freeform 13">
                <a:extLst>
                  <a:ext uri="{FF2B5EF4-FFF2-40B4-BE49-F238E27FC236}">
                    <a16:creationId xmlns:a16="http://schemas.microsoft.com/office/drawing/2014/main" id="{5082EAA7-B95F-462F-8307-2C9EC1C35A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4" name="Freeform 14">
                <a:extLst>
                  <a:ext uri="{FF2B5EF4-FFF2-40B4-BE49-F238E27FC236}">
                    <a16:creationId xmlns:a16="http://schemas.microsoft.com/office/drawing/2014/main" id="{E9A57125-4B73-448E-B7B7-94380A928D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5" name="Freeform 15">
                <a:extLst>
                  <a:ext uri="{FF2B5EF4-FFF2-40B4-BE49-F238E27FC236}">
                    <a16:creationId xmlns:a16="http://schemas.microsoft.com/office/drawing/2014/main" id="{7290E834-81F0-42A1-B66B-33D4580573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6" name="Line 16">
                <a:extLst>
                  <a:ext uri="{FF2B5EF4-FFF2-40B4-BE49-F238E27FC236}">
                    <a16:creationId xmlns:a16="http://schemas.microsoft.com/office/drawing/2014/main" id="{C9FA5563-6ED2-4EAC-A8ED-DF71850ACD99}"/>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sp>
          <p:sp>
            <p:nvSpPr>
              <p:cNvPr id="37" name="Freeform 17">
                <a:extLst>
                  <a:ext uri="{FF2B5EF4-FFF2-40B4-BE49-F238E27FC236}">
                    <a16:creationId xmlns:a16="http://schemas.microsoft.com/office/drawing/2014/main" id="{50479572-5CA3-41F4-8BDC-F039335C2C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8" name="Freeform 18">
                <a:extLst>
                  <a:ext uri="{FF2B5EF4-FFF2-40B4-BE49-F238E27FC236}">
                    <a16:creationId xmlns:a16="http://schemas.microsoft.com/office/drawing/2014/main" id="{4156CB6F-DF65-4A51-A840-7A4177BDF6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9" name="Freeform 19">
                <a:extLst>
                  <a:ext uri="{FF2B5EF4-FFF2-40B4-BE49-F238E27FC236}">
                    <a16:creationId xmlns:a16="http://schemas.microsoft.com/office/drawing/2014/main" id="{9252974F-88C0-4CAA-A42D-E94E2B7A6D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0" name="Freeform 20">
                <a:extLst>
                  <a:ext uri="{FF2B5EF4-FFF2-40B4-BE49-F238E27FC236}">
                    <a16:creationId xmlns:a16="http://schemas.microsoft.com/office/drawing/2014/main" id="{DE3974B2-2875-4AFE-A30A-6EE823E5799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1" name="Rectangle 21">
                <a:extLst>
                  <a:ext uri="{FF2B5EF4-FFF2-40B4-BE49-F238E27FC236}">
                    <a16:creationId xmlns:a16="http://schemas.microsoft.com/office/drawing/2014/main" id="{948A52FE-E1B0-4297-BBBE-C860B4E3D3F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sp>
          <p:sp>
            <p:nvSpPr>
              <p:cNvPr id="42" name="Freeform 22">
                <a:extLst>
                  <a:ext uri="{FF2B5EF4-FFF2-40B4-BE49-F238E27FC236}">
                    <a16:creationId xmlns:a16="http://schemas.microsoft.com/office/drawing/2014/main" id="{C6E71B5D-6B02-417C-A0CF-4447C55F27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3" name="Freeform 23">
                <a:extLst>
                  <a:ext uri="{FF2B5EF4-FFF2-40B4-BE49-F238E27FC236}">
                    <a16:creationId xmlns:a16="http://schemas.microsoft.com/office/drawing/2014/main" id="{0FB94710-B373-451B-84A2-947DDB4564E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4" name="Freeform 24">
                <a:extLst>
                  <a:ext uri="{FF2B5EF4-FFF2-40B4-BE49-F238E27FC236}">
                    <a16:creationId xmlns:a16="http://schemas.microsoft.com/office/drawing/2014/main" id="{4E47778B-FD55-4A2C-A53F-E548158C89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5" name="Freeform 25">
                <a:extLst>
                  <a:ext uri="{FF2B5EF4-FFF2-40B4-BE49-F238E27FC236}">
                    <a16:creationId xmlns:a16="http://schemas.microsoft.com/office/drawing/2014/main" id="{DA2A4F49-8FC4-4F12-8707-A6CC117E588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6" name="Freeform 26">
                <a:extLst>
                  <a:ext uri="{FF2B5EF4-FFF2-40B4-BE49-F238E27FC236}">
                    <a16:creationId xmlns:a16="http://schemas.microsoft.com/office/drawing/2014/main" id="{2293D140-51FA-484D-8464-785D8FD3D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7" name="Freeform 27">
                <a:extLst>
                  <a:ext uri="{FF2B5EF4-FFF2-40B4-BE49-F238E27FC236}">
                    <a16:creationId xmlns:a16="http://schemas.microsoft.com/office/drawing/2014/main" id="{AA66B21A-3C7F-426E-9C38-C0D6AEF130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8" name="Freeform 28">
                <a:extLst>
                  <a:ext uri="{FF2B5EF4-FFF2-40B4-BE49-F238E27FC236}">
                    <a16:creationId xmlns:a16="http://schemas.microsoft.com/office/drawing/2014/main" id="{F22F8B0E-04B8-4D29-9E19-CACDAE6ABD0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9" name="Freeform 29">
                <a:extLst>
                  <a:ext uri="{FF2B5EF4-FFF2-40B4-BE49-F238E27FC236}">
                    <a16:creationId xmlns:a16="http://schemas.microsoft.com/office/drawing/2014/main" id="{E0D8C2CC-1759-4605-B3C9-DA4B1EF2509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0" name="Freeform 30">
                <a:extLst>
                  <a:ext uri="{FF2B5EF4-FFF2-40B4-BE49-F238E27FC236}">
                    <a16:creationId xmlns:a16="http://schemas.microsoft.com/office/drawing/2014/main" id="{547A4BC3-AA95-4A78-AC23-65A4CE843B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1" name="Freeform 31">
                <a:extLst>
                  <a:ext uri="{FF2B5EF4-FFF2-40B4-BE49-F238E27FC236}">
                    <a16:creationId xmlns:a16="http://schemas.microsoft.com/office/drawing/2014/main" id="{93059BC9-C7C3-41F9-8BBA-7BF49FF602B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grpSp>
        <p:grpSp>
          <p:nvGrpSpPr>
            <p:cNvPr id="14" name="Group 13">
              <a:extLst>
                <a:ext uri="{FF2B5EF4-FFF2-40B4-BE49-F238E27FC236}">
                  <a16:creationId xmlns:a16="http://schemas.microsoft.com/office/drawing/2014/main" id="{F335FE01-8192-4D2A-93F8-2F680F728C8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5" name="Freeform 32">
                <a:extLst>
                  <a:ext uri="{FF2B5EF4-FFF2-40B4-BE49-F238E27FC236}">
                    <a16:creationId xmlns:a16="http://schemas.microsoft.com/office/drawing/2014/main" id="{A150A82A-9896-4D5B-BAA5-0A7ECD078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6" name="Freeform 33">
                <a:extLst>
                  <a:ext uri="{FF2B5EF4-FFF2-40B4-BE49-F238E27FC236}">
                    <a16:creationId xmlns:a16="http://schemas.microsoft.com/office/drawing/2014/main" id="{82641EF7-9CDB-40BE-A964-13F866165C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7" name="Freeform 34">
                <a:extLst>
                  <a:ext uri="{FF2B5EF4-FFF2-40B4-BE49-F238E27FC236}">
                    <a16:creationId xmlns:a16="http://schemas.microsoft.com/office/drawing/2014/main" id="{A1D1CF16-B5BD-4021-9BA9-637569FC80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8" name="Freeform 35">
                <a:extLst>
                  <a:ext uri="{FF2B5EF4-FFF2-40B4-BE49-F238E27FC236}">
                    <a16:creationId xmlns:a16="http://schemas.microsoft.com/office/drawing/2014/main" id="{FF13F72C-CC27-48A0-AC55-686AB9153E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9" name="Freeform 36">
                <a:extLst>
                  <a:ext uri="{FF2B5EF4-FFF2-40B4-BE49-F238E27FC236}">
                    <a16:creationId xmlns:a16="http://schemas.microsoft.com/office/drawing/2014/main" id="{0EC3BA8B-33ED-483D-935C-170AD0C4DCF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0" name="Freeform 37">
                <a:extLst>
                  <a:ext uri="{FF2B5EF4-FFF2-40B4-BE49-F238E27FC236}">
                    <a16:creationId xmlns:a16="http://schemas.microsoft.com/office/drawing/2014/main" id="{C4C451E6-48CE-4642-B51D-FE44840872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1" name="Freeform 38">
                <a:extLst>
                  <a:ext uri="{FF2B5EF4-FFF2-40B4-BE49-F238E27FC236}">
                    <a16:creationId xmlns:a16="http://schemas.microsoft.com/office/drawing/2014/main" id="{0F88F098-E44C-4A45-AE2B-595A7B85275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2" name="Freeform 39">
                <a:extLst>
                  <a:ext uri="{FF2B5EF4-FFF2-40B4-BE49-F238E27FC236}">
                    <a16:creationId xmlns:a16="http://schemas.microsoft.com/office/drawing/2014/main" id="{5B782B5D-8B67-4CD5-A0B3-8067BBB328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3" name="Freeform 40">
                <a:extLst>
                  <a:ext uri="{FF2B5EF4-FFF2-40B4-BE49-F238E27FC236}">
                    <a16:creationId xmlns:a16="http://schemas.microsoft.com/office/drawing/2014/main" id="{897A4906-0942-4CD6-840D-0915E0C4D09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4" name="Rectangle 41">
                <a:extLst>
                  <a:ext uri="{FF2B5EF4-FFF2-40B4-BE49-F238E27FC236}">
                    <a16:creationId xmlns:a16="http://schemas.microsoft.com/office/drawing/2014/main" id="{D1131789-2DD5-462E-9FC9-E25021F5CFB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sp>
        </p:grpSp>
      </p:grpSp>
      <p:sp useBgFill="1">
        <p:nvSpPr>
          <p:cNvPr id="53" name="Rectangle 52">
            <a:extLst>
              <a:ext uri="{FF2B5EF4-FFF2-40B4-BE49-F238E27FC236}">
                <a16:creationId xmlns:a16="http://schemas.microsoft.com/office/drawing/2014/main" id="{E9B448F0-DA06-4165-AB5F-4330A20E06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5" name="Picture 2">
            <a:extLst>
              <a:ext uri="{FF2B5EF4-FFF2-40B4-BE49-F238E27FC236}">
                <a16:creationId xmlns:a16="http://schemas.microsoft.com/office/drawing/2014/main" id="{92D83638-A467-411A-9C31-FE9A111CD88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57" name="Group 56">
            <a:extLst>
              <a:ext uri="{FF2B5EF4-FFF2-40B4-BE49-F238E27FC236}">
                <a16:creationId xmlns:a16="http://schemas.microsoft.com/office/drawing/2014/main" id="{2576BCDF-119F-4EB5-83D7-ED823C93EB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58" name="Rectangle 5">
              <a:extLst>
                <a:ext uri="{FF2B5EF4-FFF2-40B4-BE49-F238E27FC236}">
                  <a16:creationId xmlns:a16="http://schemas.microsoft.com/office/drawing/2014/main" id="{43D63E8F-FD8A-4CE3-B7C9-3E9E2B66B5F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sp>
        <p:sp>
          <p:nvSpPr>
            <p:cNvPr id="59" name="Freeform 6">
              <a:extLst>
                <a:ext uri="{FF2B5EF4-FFF2-40B4-BE49-F238E27FC236}">
                  <a16:creationId xmlns:a16="http://schemas.microsoft.com/office/drawing/2014/main" id="{D107D890-1831-46D8-90FB-F2FC0B2884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0" name="Freeform 7">
              <a:extLst>
                <a:ext uri="{FF2B5EF4-FFF2-40B4-BE49-F238E27FC236}">
                  <a16:creationId xmlns:a16="http://schemas.microsoft.com/office/drawing/2014/main" id="{02440904-A4EC-4F72-8E22-AAF4D9DB5C1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1" name="Freeform 8">
              <a:extLst>
                <a:ext uri="{FF2B5EF4-FFF2-40B4-BE49-F238E27FC236}">
                  <a16:creationId xmlns:a16="http://schemas.microsoft.com/office/drawing/2014/main" id="{625E9C1F-1569-416B-A85C-FA14348722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2" name="Freeform 9">
              <a:extLst>
                <a:ext uri="{FF2B5EF4-FFF2-40B4-BE49-F238E27FC236}">
                  <a16:creationId xmlns:a16="http://schemas.microsoft.com/office/drawing/2014/main" id="{3A186C77-43BF-4B1B-8170-48944F30575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3" name="Freeform 10">
              <a:extLst>
                <a:ext uri="{FF2B5EF4-FFF2-40B4-BE49-F238E27FC236}">
                  <a16:creationId xmlns:a16="http://schemas.microsoft.com/office/drawing/2014/main" id="{FA8D72C1-8526-44B4-9333-5E0057ECC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4" name="Freeform 11">
              <a:extLst>
                <a:ext uri="{FF2B5EF4-FFF2-40B4-BE49-F238E27FC236}">
                  <a16:creationId xmlns:a16="http://schemas.microsoft.com/office/drawing/2014/main" id="{790E4BA0-9C47-48B6-AA4A-8FC22DA954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5" name="Freeform 12">
              <a:extLst>
                <a:ext uri="{FF2B5EF4-FFF2-40B4-BE49-F238E27FC236}">
                  <a16:creationId xmlns:a16="http://schemas.microsoft.com/office/drawing/2014/main" id="{FD051475-431F-4B9D-94C6-7B49A69582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6" name="Freeform 13">
              <a:extLst>
                <a:ext uri="{FF2B5EF4-FFF2-40B4-BE49-F238E27FC236}">
                  <a16:creationId xmlns:a16="http://schemas.microsoft.com/office/drawing/2014/main" id="{82255D2F-85A1-4A19-8BC4-EB2715F36CC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7" name="Freeform 14">
              <a:extLst>
                <a:ext uri="{FF2B5EF4-FFF2-40B4-BE49-F238E27FC236}">
                  <a16:creationId xmlns:a16="http://schemas.microsoft.com/office/drawing/2014/main" id="{EBC3A004-9794-4EFA-83F0-989248797C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8" name="Freeform 15">
              <a:extLst>
                <a:ext uri="{FF2B5EF4-FFF2-40B4-BE49-F238E27FC236}">
                  <a16:creationId xmlns:a16="http://schemas.microsoft.com/office/drawing/2014/main" id="{6EFD9FC3-E11A-44E3-BCAC-A07F3C601F2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9" name="Line 16">
              <a:extLst>
                <a:ext uri="{FF2B5EF4-FFF2-40B4-BE49-F238E27FC236}">
                  <a16:creationId xmlns:a16="http://schemas.microsoft.com/office/drawing/2014/main" id="{AB6AB6F7-6592-4028-B349-1C0E53A29CD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sp>
        <p:sp>
          <p:nvSpPr>
            <p:cNvPr id="70" name="Freeform 17">
              <a:extLst>
                <a:ext uri="{FF2B5EF4-FFF2-40B4-BE49-F238E27FC236}">
                  <a16:creationId xmlns:a16="http://schemas.microsoft.com/office/drawing/2014/main" id="{6C2415E6-F914-4C11-B48B-4910AA6CA6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1" name="Freeform 18">
              <a:extLst>
                <a:ext uri="{FF2B5EF4-FFF2-40B4-BE49-F238E27FC236}">
                  <a16:creationId xmlns:a16="http://schemas.microsoft.com/office/drawing/2014/main" id="{2412013C-072A-489E-851A-CFEF91A9A6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2" name="Freeform 19">
              <a:extLst>
                <a:ext uri="{FF2B5EF4-FFF2-40B4-BE49-F238E27FC236}">
                  <a16:creationId xmlns:a16="http://schemas.microsoft.com/office/drawing/2014/main" id="{DE93DF9F-296F-4DE4-8813-D8C04DE4CF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3" name="Freeform 20">
              <a:extLst>
                <a:ext uri="{FF2B5EF4-FFF2-40B4-BE49-F238E27FC236}">
                  <a16:creationId xmlns:a16="http://schemas.microsoft.com/office/drawing/2014/main" id="{F440D966-5030-460C-9916-BF9B9154218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4" name="Rectangle 21">
              <a:extLst>
                <a:ext uri="{FF2B5EF4-FFF2-40B4-BE49-F238E27FC236}">
                  <a16:creationId xmlns:a16="http://schemas.microsoft.com/office/drawing/2014/main" id="{1EFE245D-BA05-4F4D-A6E8-40739F48E76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sp>
        <p:sp>
          <p:nvSpPr>
            <p:cNvPr id="75" name="Freeform 22">
              <a:extLst>
                <a:ext uri="{FF2B5EF4-FFF2-40B4-BE49-F238E27FC236}">
                  <a16:creationId xmlns:a16="http://schemas.microsoft.com/office/drawing/2014/main" id="{ED67811C-F735-441C-98A6-2517EC099A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6" name="Freeform 23">
              <a:extLst>
                <a:ext uri="{FF2B5EF4-FFF2-40B4-BE49-F238E27FC236}">
                  <a16:creationId xmlns:a16="http://schemas.microsoft.com/office/drawing/2014/main" id="{3070FC44-32F9-470F-A131-868F3F1DB72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7" name="Freeform 24">
              <a:extLst>
                <a:ext uri="{FF2B5EF4-FFF2-40B4-BE49-F238E27FC236}">
                  <a16:creationId xmlns:a16="http://schemas.microsoft.com/office/drawing/2014/main" id="{95FB52C7-C779-4E3F-978C-4595FEF868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8" name="Freeform 25">
              <a:extLst>
                <a:ext uri="{FF2B5EF4-FFF2-40B4-BE49-F238E27FC236}">
                  <a16:creationId xmlns:a16="http://schemas.microsoft.com/office/drawing/2014/main" id="{D4EB1759-62AC-4B24-9DC6-E4F8737E898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9" name="Freeform 26">
              <a:extLst>
                <a:ext uri="{FF2B5EF4-FFF2-40B4-BE49-F238E27FC236}">
                  <a16:creationId xmlns:a16="http://schemas.microsoft.com/office/drawing/2014/main" id="{7BF6FB39-864B-4F58-86E8-790E16FB3C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0" name="Freeform 27">
              <a:extLst>
                <a:ext uri="{FF2B5EF4-FFF2-40B4-BE49-F238E27FC236}">
                  <a16:creationId xmlns:a16="http://schemas.microsoft.com/office/drawing/2014/main" id="{5FE4FA46-B51C-43DA-87FC-2644ED117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1" name="Freeform 28">
              <a:extLst>
                <a:ext uri="{FF2B5EF4-FFF2-40B4-BE49-F238E27FC236}">
                  <a16:creationId xmlns:a16="http://schemas.microsoft.com/office/drawing/2014/main" id="{25DD1322-2D3A-4E7B-B23B-B4F96E02C29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2" name="Freeform 29">
              <a:extLst>
                <a:ext uri="{FF2B5EF4-FFF2-40B4-BE49-F238E27FC236}">
                  <a16:creationId xmlns:a16="http://schemas.microsoft.com/office/drawing/2014/main" id="{6E4FFBEB-52BB-494D-AD99-A0F072AB6F3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3" name="Freeform 30">
              <a:extLst>
                <a:ext uri="{FF2B5EF4-FFF2-40B4-BE49-F238E27FC236}">
                  <a16:creationId xmlns:a16="http://schemas.microsoft.com/office/drawing/2014/main" id="{7DE92406-3F65-4333-BAAA-A9A7B5AEE9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4" name="Freeform 31">
              <a:extLst>
                <a:ext uri="{FF2B5EF4-FFF2-40B4-BE49-F238E27FC236}">
                  <a16:creationId xmlns:a16="http://schemas.microsoft.com/office/drawing/2014/main" id="{B8B0FFC4-D1BB-4BB9-A224-BB78BFD3380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grpSp>
      <p:sp>
        <p:nvSpPr>
          <p:cNvPr id="2" name="Title 1"/>
          <p:cNvSpPr>
            <a:spLocks noGrp="1"/>
          </p:cNvSpPr>
          <p:nvPr>
            <p:ph type="title"/>
          </p:nvPr>
        </p:nvSpPr>
        <p:spPr>
          <a:xfrm>
            <a:off x="1141411" y="748240"/>
            <a:ext cx="9906000" cy="1117073"/>
          </a:xfrm>
        </p:spPr>
        <p:txBody>
          <a:bodyPr vert="horz" lIns="91440" tIns="45720" rIns="91440" bIns="45720" rtlCol="0" anchor="ctr">
            <a:normAutofit/>
          </a:bodyPr>
          <a:lstStyle/>
          <a:p>
            <a:pPr algn="ctr"/>
            <a:r>
              <a:rPr lang="en-US" sz="4000" b="1" cap="all" dirty="0"/>
              <a:t>Frequently Asked Questions (2)</a:t>
            </a:r>
          </a:p>
        </p:txBody>
      </p:sp>
      <p:sp>
        <p:nvSpPr>
          <p:cNvPr id="3" name="TextBox 2"/>
          <p:cNvSpPr txBox="1"/>
          <p:nvPr/>
        </p:nvSpPr>
        <p:spPr>
          <a:xfrm>
            <a:off x="1206500" y="2249487"/>
            <a:ext cx="9840911" cy="3541714"/>
          </a:xfrm>
          <a:prstGeom prst="rect">
            <a:avLst/>
          </a:prstGeom>
        </p:spPr>
        <p:txBody>
          <a:bodyPr vert="horz" lIns="91440" tIns="45720" rIns="91440" bIns="45720" rtlCol="0" anchor="t">
            <a:normAutofit/>
          </a:bodyPr>
          <a:lstStyle/>
          <a:p>
            <a:pPr indent="-228600" defTabSz="914400">
              <a:lnSpc>
                <a:spcPct val="110000"/>
              </a:lnSpc>
              <a:spcAft>
                <a:spcPts val="600"/>
              </a:spcAft>
              <a:buSzPct val="125000"/>
              <a:buFont typeface="Arial" panose="020B0604020202020204" pitchFamily="34" charset="0"/>
              <a:buChar char="•"/>
            </a:pPr>
            <a:r>
              <a:rPr lang="en-US" sz="1400" i="1" dirty="0"/>
              <a:t>Q: </a:t>
            </a:r>
            <a:r>
              <a:rPr lang="en-US" sz="1400" b="1" dirty="0"/>
              <a:t>Does the five-year eligibility restriction apply to collaborators at other institutions, or only to the lead institution and lead PI? </a:t>
            </a:r>
            <a:endParaRPr lang="en-US" sz="1400" dirty="0"/>
          </a:p>
          <a:p>
            <a:pPr indent="-228600" defTabSz="914400">
              <a:lnSpc>
                <a:spcPct val="110000"/>
              </a:lnSpc>
              <a:spcAft>
                <a:spcPts val="600"/>
              </a:spcAft>
              <a:buSzPct val="125000"/>
              <a:buFont typeface="Arial" panose="020B0604020202020204" pitchFamily="34" charset="0"/>
              <a:buChar char="•"/>
            </a:pPr>
            <a:endParaRPr lang="en-US" sz="1400" dirty="0"/>
          </a:p>
          <a:p>
            <a:pPr indent="-228600" defTabSz="914400">
              <a:lnSpc>
                <a:spcPct val="110000"/>
              </a:lnSpc>
              <a:spcAft>
                <a:spcPts val="600"/>
              </a:spcAft>
              <a:buSzPct val="125000"/>
              <a:buFont typeface="Arial" panose="020B0604020202020204" pitchFamily="34" charset="0"/>
              <a:buChar char="•"/>
            </a:pPr>
            <a:r>
              <a:rPr lang="en-US" sz="1400" dirty="0"/>
              <a:t>A: The restriction only applies to the </a:t>
            </a:r>
            <a:r>
              <a:rPr lang="en-US" sz="1400" b="1" dirty="0"/>
              <a:t>lead PI’s institution</a:t>
            </a:r>
            <a:r>
              <a:rPr lang="en-US" sz="1400" dirty="0"/>
              <a:t>; “An institution…” should be taken to mean “A lead institution”.  This is because the solicitation’s intent is to support MSIs in working with partner institutions and PIs that may have existing research capacity.</a:t>
            </a:r>
          </a:p>
          <a:p>
            <a:pPr indent="-228600" defTabSz="914400">
              <a:lnSpc>
                <a:spcPct val="110000"/>
              </a:lnSpc>
              <a:spcAft>
                <a:spcPts val="600"/>
              </a:spcAft>
              <a:buSzPct val="125000"/>
              <a:buFont typeface="Arial" panose="020B0604020202020204" pitchFamily="34" charset="0"/>
              <a:buChar char="•"/>
            </a:pPr>
            <a:endParaRPr lang="en-US" sz="1400" i="1" dirty="0"/>
          </a:p>
          <a:p>
            <a:pPr marL="1200150" lvl="2" indent="-228600" defTabSz="914400">
              <a:lnSpc>
                <a:spcPct val="110000"/>
              </a:lnSpc>
              <a:spcAft>
                <a:spcPts val="600"/>
              </a:spcAft>
              <a:buSzPct val="125000"/>
              <a:buFont typeface="Arial" panose="020B0604020202020204" pitchFamily="34" charset="0"/>
              <a:buChar char="•"/>
            </a:pPr>
            <a:endParaRPr lang="en-US" sz="1400" dirty="0"/>
          </a:p>
          <a:p>
            <a:pPr indent="-228600" defTabSz="914400">
              <a:lnSpc>
                <a:spcPct val="110000"/>
              </a:lnSpc>
              <a:spcAft>
                <a:spcPts val="600"/>
              </a:spcAft>
              <a:buSzPct val="125000"/>
              <a:buFont typeface="Arial" panose="020B0604020202020204" pitchFamily="34" charset="0"/>
              <a:buChar char="•"/>
            </a:pPr>
            <a:r>
              <a:rPr lang="en-US" sz="1400" b="1" dirty="0"/>
              <a:t>Q. How will NSF define the “within the last five years” part of the eligibility criterion? Does this refer to start or end dates?</a:t>
            </a:r>
          </a:p>
          <a:p>
            <a:pPr indent="-228600" defTabSz="914400">
              <a:lnSpc>
                <a:spcPct val="110000"/>
              </a:lnSpc>
              <a:spcAft>
                <a:spcPts val="600"/>
              </a:spcAft>
              <a:buSzPct val="125000"/>
              <a:buFont typeface="Arial" panose="020B0604020202020204" pitchFamily="34" charset="0"/>
              <a:buChar char="•"/>
            </a:pPr>
            <a:endParaRPr lang="en-US" sz="1400" b="1" dirty="0"/>
          </a:p>
          <a:p>
            <a:pPr indent="-228600" defTabSz="914400">
              <a:lnSpc>
                <a:spcPct val="110000"/>
              </a:lnSpc>
              <a:spcAft>
                <a:spcPts val="600"/>
              </a:spcAft>
              <a:buSzPct val="125000"/>
              <a:buFont typeface="Arial" panose="020B0604020202020204" pitchFamily="34" charset="0"/>
              <a:buChar char="•"/>
            </a:pPr>
            <a:r>
              <a:rPr lang="en-US" sz="1400" dirty="0"/>
              <a:t>A: Institutions should interpret this to mean that the awarded proposal must have been submitted more than four fiscal years before the current one (i.e., any award numbers that start with “18” or later are considered for the purpose of this to be “funded within the last five years” for FY 2022, and any that start with “17” or earlier are not).</a:t>
            </a:r>
          </a:p>
          <a:p>
            <a:pPr indent="-228600" defTabSz="914400">
              <a:lnSpc>
                <a:spcPct val="110000"/>
              </a:lnSpc>
              <a:spcAft>
                <a:spcPts val="600"/>
              </a:spcAft>
              <a:buSzPct val="125000"/>
              <a:buFont typeface="Arial" panose="020B0604020202020204" pitchFamily="34" charset="0"/>
              <a:buChar char="•"/>
            </a:pPr>
            <a:endParaRPr lang="en-US" sz="1400" i="1" dirty="0"/>
          </a:p>
        </p:txBody>
      </p:sp>
      <p:sp>
        <p:nvSpPr>
          <p:cNvPr id="5" name="Slide Number Placeholder 4">
            <a:extLst>
              <a:ext uri="{FF2B5EF4-FFF2-40B4-BE49-F238E27FC236}">
                <a16:creationId xmlns:a16="http://schemas.microsoft.com/office/drawing/2014/main" id="{6B0BC6CE-CBC1-4F46-A741-2855CEA76748}"/>
              </a:ext>
            </a:extLst>
          </p:cNvPr>
          <p:cNvSpPr>
            <a:spLocks noGrp="1"/>
          </p:cNvSpPr>
          <p:nvPr>
            <p:ph type="sldNum" sz="quarter" idx="12"/>
          </p:nvPr>
        </p:nvSpPr>
        <p:spPr>
          <a:xfrm>
            <a:off x="10276321" y="5883274"/>
            <a:ext cx="771089" cy="365125"/>
          </a:xfrm>
        </p:spPr>
        <p:txBody>
          <a:bodyPr vert="horz" lIns="91440" tIns="45720" rIns="91440" bIns="45720" rtlCol="0" anchor="ctr">
            <a:normAutofit/>
          </a:bodyPr>
          <a:lstStyle/>
          <a:p>
            <a:pPr>
              <a:spcAft>
                <a:spcPts val="600"/>
              </a:spcAft>
            </a:pPr>
            <a:fld id="{1403A9F4-2153-4E30-848A-357EB84591DA}" type="slidenum">
              <a:rPr lang="en-US" sz="1050" kern="1200">
                <a:solidFill>
                  <a:schemeClr val="tx1"/>
                </a:solidFill>
                <a:latin typeface="+mn-lt"/>
                <a:ea typeface="+mn-ea"/>
                <a:cs typeface="+mn-cs"/>
              </a:rPr>
              <a:pPr>
                <a:spcAft>
                  <a:spcPts val="600"/>
                </a:spcAft>
              </a:pPr>
              <a:t>5</a:t>
            </a:fld>
            <a:endParaRPr lang="en-US" sz="1050" kern="1200">
              <a:solidFill>
                <a:schemeClr val="tx1"/>
              </a:solidFill>
              <a:latin typeface="+mn-lt"/>
              <a:ea typeface="+mn-ea"/>
              <a:cs typeface="+mn-cs"/>
            </a:endParaRPr>
          </a:p>
        </p:txBody>
      </p:sp>
      <p:grpSp>
        <p:nvGrpSpPr>
          <p:cNvPr id="86" name="Group 85">
            <a:extLst>
              <a:ext uri="{FF2B5EF4-FFF2-40B4-BE49-F238E27FC236}">
                <a16:creationId xmlns:a16="http://schemas.microsoft.com/office/drawing/2014/main" id="{8DB4BB99-C854-45F9-BED1-63D15E3A24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87" name="Freeform 32">
              <a:extLst>
                <a:ext uri="{FF2B5EF4-FFF2-40B4-BE49-F238E27FC236}">
                  <a16:creationId xmlns:a16="http://schemas.microsoft.com/office/drawing/2014/main" id="{5D1CCC4C-284C-4BF6-97D9-D974674634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8" name="Freeform 33">
              <a:extLst>
                <a:ext uri="{FF2B5EF4-FFF2-40B4-BE49-F238E27FC236}">
                  <a16:creationId xmlns:a16="http://schemas.microsoft.com/office/drawing/2014/main" id="{35D82D1B-EB09-4028-9107-D60B547C7B4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9" name="Freeform 34">
              <a:extLst>
                <a:ext uri="{FF2B5EF4-FFF2-40B4-BE49-F238E27FC236}">
                  <a16:creationId xmlns:a16="http://schemas.microsoft.com/office/drawing/2014/main" id="{1389EE93-8059-437E-8507-7557AD68FB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0" name="Freeform 35">
              <a:extLst>
                <a:ext uri="{FF2B5EF4-FFF2-40B4-BE49-F238E27FC236}">
                  <a16:creationId xmlns:a16="http://schemas.microsoft.com/office/drawing/2014/main" id="{377C05DC-75FF-4426-A34F-DBF0C7E7BE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1" name="Freeform 36">
              <a:extLst>
                <a:ext uri="{FF2B5EF4-FFF2-40B4-BE49-F238E27FC236}">
                  <a16:creationId xmlns:a16="http://schemas.microsoft.com/office/drawing/2014/main" id="{03D385C8-866D-437D-91B1-2E3ECDD88E5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2" name="Freeform 37">
              <a:extLst>
                <a:ext uri="{FF2B5EF4-FFF2-40B4-BE49-F238E27FC236}">
                  <a16:creationId xmlns:a16="http://schemas.microsoft.com/office/drawing/2014/main" id="{3F649CBB-748F-4C79-A14F-C531C40B08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3" name="Freeform 38">
              <a:extLst>
                <a:ext uri="{FF2B5EF4-FFF2-40B4-BE49-F238E27FC236}">
                  <a16:creationId xmlns:a16="http://schemas.microsoft.com/office/drawing/2014/main" id="{7F4622C0-84AF-41F1-9128-FE73CADD36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4" name="Freeform 39">
              <a:extLst>
                <a:ext uri="{FF2B5EF4-FFF2-40B4-BE49-F238E27FC236}">
                  <a16:creationId xmlns:a16="http://schemas.microsoft.com/office/drawing/2014/main" id="{CC6F29C1-A471-4CDE-8C21-E4B15C5EF4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5" name="Freeform 40">
              <a:extLst>
                <a:ext uri="{FF2B5EF4-FFF2-40B4-BE49-F238E27FC236}">
                  <a16:creationId xmlns:a16="http://schemas.microsoft.com/office/drawing/2014/main" id="{67F5B7DA-86C7-4AE0-96B6-D7F5AA51E21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6" name="Rectangle 41">
              <a:extLst>
                <a:ext uri="{FF2B5EF4-FFF2-40B4-BE49-F238E27FC236}">
                  <a16:creationId xmlns:a16="http://schemas.microsoft.com/office/drawing/2014/main" id="{0FA481E3-0439-484A-AC9B-19D58B98E49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sp>
      </p:grpSp>
    </p:spTree>
    <p:extLst>
      <p:ext uri="{BB962C8B-B14F-4D97-AF65-F5344CB8AC3E}">
        <p14:creationId xmlns:p14="http://schemas.microsoft.com/office/powerpoint/2010/main" val="323291649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8000"/>
                <a:hueMod val="94000"/>
                <a:satMod val="148000"/>
                <a:lumMod val="150000"/>
              </a:schemeClr>
            </a:gs>
            <a:gs pos="100000">
              <a:schemeClr val="bg1">
                <a:shade val="92000"/>
                <a:hueMod val="104000"/>
                <a:satMod val="140000"/>
                <a:lumMod val="68000"/>
              </a:schemeClr>
            </a:gs>
          </a:gsLst>
          <a:lin ang="5040000" scaled="0"/>
        </a:gradFill>
        <a:effectLst/>
      </p:bgPr>
    </p:bg>
    <p:spTree>
      <p:nvGrpSpPr>
        <p:cNvPr id="1" name=""/>
        <p:cNvGrpSpPr/>
        <p:nvPr/>
      </p:nvGrpSpPr>
      <p:grpSpPr>
        <a:xfrm>
          <a:off x="0" y="0"/>
          <a:ext cx="0" cy="0"/>
          <a:chOff x="0" y="0"/>
          <a:chExt cx="0" cy="0"/>
        </a:xfrm>
      </p:grpSpPr>
      <p:pic>
        <p:nvPicPr>
          <p:cNvPr id="10" name="Picture 2">
            <a:extLst>
              <a:ext uri="{FF2B5EF4-FFF2-40B4-BE49-F238E27FC236}">
                <a16:creationId xmlns:a16="http://schemas.microsoft.com/office/drawing/2014/main" id="{9FBB3149-8289-4060-BB01-ED3047C5314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a16="http://schemas.microsoft.com/office/drawing/2014/main" xmlns="">
                <a:solidFill>
                  <a:srgbClr val="FFFFFF"/>
                </a:solidFill>
              </a14:hiddenFill>
            </a:ext>
          </a:extLst>
        </p:spPr>
      </p:pic>
      <p:grpSp>
        <p:nvGrpSpPr>
          <p:cNvPr id="12" name="Group 11">
            <a:extLst>
              <a:ext uri="{FF2B5EF4-FFF2-40B4-BE49-F238E27FC236}">
                <a16:creationId xmlns:a16="http://schemas.microsoft.com/office/drawing/2014/main" id="{3BAEF7DA-43C4-4736-B5A3-B48E6125AB2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4288" y="0"/>
            <a:ext cx="12053888" cy="6858001"/>
            <a:chOff x="-14288" y="0"/>
            <a:chExt cx="12053888" cy="6858001"/>
          </a:xfrm>
        </p:grpSpPr>
        <p:grpSp>
          <p:nvGrpSpPr>
            <p:cNvPr id="13" name="Group 12">
              <a:extLst>
                <a:ext uri="{FF2B5EF4-FFF2-40B4-BE49-F238E27FC236}">
                  <a16:creationId xmlns:a16="http://schemas.microsoft.com/office/drawing/2014/main" id="{A909436B-313B-4D27-BD55-E8303EF4510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5" name="Rectangle 5">
                <a:extLst>
                  <a:ext uri="{FF2B5EF4-FFF2-40B4-BE49-F238E27FC236}">
                    <a16:creationId xmlns:a16="http://schemas.microsoft.com/office/drawing/2014/main" id="{758BC0E2-32D9-41ED-907C-DA3C4A698EF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sp>
          <p:sp>
            <p:nvSpPr>
              <p:cNvPr id="26" name="Freeform 6">
                <a:extLst>
                  <a:ext uri="{FF2B5EF4-FFF2-40B4-BE49-F238E27FC236}">
                    <a16:creationId xmlns:a16="http://schemas.microsoft.com/office/drawing/2014/main" id="{41E486E5-1757-4896-A762-4D0BE33091A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7" name="Freeform 7">
                <a:extLst>
                  <a:ext uri="{FF2B5EF4-FFF2-40B4-BE49-F238E27FC236}">
                    <a16:creationId xmlns:a16="http://schemas.microsoft.com/office/drawing/2014/main" id="{5812B4BD-11B4-43E6-B3D0-1F424A9FD83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8" name="Freeform 8">
                <a:extLst>
                  <a:ext uri="{FF2B5EF4-FFF2-40B4-BE49-F238E27FC236}">
                    <a16:creationId xmlns:a16="http://schemas.microsoft.com/office/drawing/2014/main" id="{6A0E1D38-C2A3-42C9-920D-F40319CE16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9" name="Freeform 9">
                <a:extLst>
                  <a:ext uri="{FF2B5EF4-FFF2-40B4-BE49-F238E27FC236}">
                    <a16:creationId xmlns:a16="http://schemas.microsoft.com/office/drawing/2014/main" id="{3FAF6AF3-9B01-4BEB-BB6B-08B34851198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0" name="Freeform 10">
                <a:extLst>
                  <a:ext uri="{FF2B5EF4-FFF2-40B4-BE49-F238E27FC236}">
                    <a16:creationId xmlns:a16="http://schemas.microsoft.com/office/drawing/2014/main" id="{53F7FADA-61E9-4AAB-BED8-D6FD1BB545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1" name="Freeform 11">
                <a:extLst>
                  <a:ext uri="{FF2B5EF4-FFF2-40B4-BE49-F238E27FC236}">
                    <a16:creationId xmlns:a16="http://schemas.microsoft.com/office/drawing/2014/main" id="{46419F9F-3EEC-45FF-98BB-4F20D5347E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2" name="Freeform 12">
                <a:extLst>
                  <a:ext uri="{FF2B5EF4-FFF2-40B4-BE49-F238E27FC236}">
                    <a16:creationId xmlns:a16="http://schemas.microsoft.com/office/drawing/2014/main" id="{1E081BCD-31AF-4E94-966D-497357D221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3" name="Freeform 13">
                <a:extLst>
                  <a:ext uri="{FF2B5EF4-FFF2-40B4-BE49-F238E27FC236}">
                    <a16:creationId xmlns:a16="http://schemas.microsoft.com/office/drawing/2014/main" id="{5082EAA7-B95F-462F-8307-2C9EC1C35A77}"/>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4" name="Freeform 14">
                <a:extLst>
                  <a:ext uri="{FF2B5EF4-FFF2-40B4-BE49-F238E27FC236}">
                    <a16:creationId xmlns:a16="http://schemas.microsoft.com/office/drawing/2014/main" id="{E9A57125-4B73-448E-B7B7-94380A928D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5" name="Freeform 15">
                <a:extLst>
                  <a:ext uri="{FF2B5EF4-FFF2-40B4-BE49-F238E27FC236}">
                    <a16:creationId xmlns:a16="http://schemas.microsoft.com/office/drawing/2014/main" id="{7290E834-81F0-42A1-B66B-33D45805739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6" name="Line 16">
                <a:extLst>
                  <a:ext uri="{FF2B5EF4-FFF2-40B4-BE49-F238E27FC236}">
                    <a16:creationId xmlns:a16="http://schemas.microsoft.com/office/drawing/2014/main" id="{C9FA5563-6ED2-4EAC-A8ED-DF71850ACD99}"/>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sp>
          <p:sp>
            <p:nvSpPr>
              <p:cNvPr id="37" name="Freeform 17">
                <a:extLst>
                  <a:ext uri="{FF2B5EF4-FFF2-40B4-BE49-F238E27FC236}">
                    <a16:creationId xmlns:a16="http://schemas.microsoft.com/office/drawing/2014/main" id="{50479572-5CA3-41F4-8BDC-F039335C2C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8" name="Freeform 18">
                <a:extLst>
                  <a:ext uri="{FF2B5EF4-FFF2-40B4-BE49-F238E27FC236}">
                    <a16:creationId xmlns:a16="http://schemas.microsoft.com/office/drawing/2014/main" id="{4156CB6F-DF65-4A51-A840-7A4177BDF6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39" name="Freeform 19">
                <a:extLst>
                  <a:ext uri="{FF2B5EF4-FFF2-40B4-BE49-F238E27FC236}">
                    <a16:creationId xmlns:a16="http://schemas.microsoft.com/office/drawing/2014/main" id="{9252974F-88C0-4CAA-A42D-E94E2B7A6D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0" name="Freeform 20">
                <a:extLst>
                  <a:ext uri="{FF2B5EF4-FFF2-40B4-BE49-F238E27FC236}">
                    <a16:creationId xmlns:a16="http://schemas.microsoft.com/office/drawing/2014/main" id="{DE3974B2-2875-4AFE-A30A-6EE823E5799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1" name="Rectangle 21">
                <a:extLst>
                  <a:ext uri="{FF2B5EF4-FFF2-40B4-BE49-F238E27FC236}">
                    <a16:creationId xmlns:a16="http://schemas.microsoft.com/office/drawing/2014/main" id="{948A52FE-E1B0-4297-BBBE-C860B4E3D3F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sp>
          <p:sp>
            <p:nvSpPr>
              <p:cNvPr id="42" name="Freeform 22">
                <a:extLst>
                  <a:ext uri="{FF2B5EF4-FFF2-40B4-BE49-F238E27FC236}">
                    <a16:creationId xmlns:a16="http://schemas.microsoft.com/office/drawing/2014/main" id="{C6E71B5D-6B02-417C-A0CF-4447C55F27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3" name="Freeform 23">
                <a:extLst>
                  <a:ext uri="{FF2B5EF4-FFF2-40B4-BE49-F238E27FC236}">
                    <a16:creationId xmlns:a16="http://schemas.microsoft.com/office/drawing/2014/main" id="{0FB94710-B373-451B-84A2-947DDB4564E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4" name="Freeform 24">
                <a:extLst>
                  <a:ext uri="{FF2B5EF4-FFF2-40B4-BE49-F238E27FC236}">
                    <a16:creationId xmlns:a16="http://schemas.microsoft.com/office/drawing/2014/main" id="{4E47778B-FD55-4A2C-A53F-E548158C89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5" name="Freeform 25">
                <a:extLst>
                  <a:ext uri="{FF2B5EF4-FFF2-40B4-BE49-F238E27FC236}">
                    <a16:creationId xmlns:a16="http://schemas.microsoft.com/office/drawing/2014/main" id="{DA2A4F49-8FC4-4F12-8707-A6CC117E5888}"/>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6" name="Freeform 26">
                <a:extLst>
                  <a:ext uri="{FF2B5EF4-FFF2-40B4-BE49-F238E27FC236}">
                    <a16:creationId xmlns:a16="http://schemas.microsoft.com/office/drawing/2014/main" id="{2293D140-51FA-484D-8464-785D8FD3D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7" name="Freeform 27">
                <a:extLst>
                  <a:ext uri="{FF2B5EF4-FFF2-40B4-BE49-F238E27FC236}">
                    <a16:creationId xmlns:a16="http://schemas.microsoft.com/office/drawing/2014/main" id="{AA66B21A-3C7F-426E-9C38-C0D6AEF130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8" name="Freeform 28">
                <a:extLst>
                  <a:ext uri="{FF2B5EF4-FFF2-40B4-BE49-F238E27FC236}">
                    <a16:creationId xmlns:a16="http://schemas.microsoft.com/office/drawing/2014/main" id="{F22F8B0E-04B8-4D29-9E19-CACDAE6ABD0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49" name="Freeform 29">
                <a:extLst>
                  <a:ext uri="{FF2B5EF4-FFF2-40B4-BE49-F238E27FC236}">
                    <a16:creationId xmlns:a16="http://schemas.microsoft.com/office/drawing/2014/main" id="{E0D8C2CC-1759-4605-B3C9-DA4B1EF25093}"/>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0" name="Freeform 30">
                <a:extLst>
                  <a:ext uri="{FF2B5EF4-FFF2-40B4-BE49-F238E27FC236}">
                    <a16:creationId xmlns:a16="http://schemas.microsoft.com/office/drawing/2014/main" id="{547A4BC3-AA95-4A78-AC23-65A4CE843B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51" name="Freeform 31">
                <a:extLst>
                  <a:ext uri="{FF2B5EF4-FFF2-40B4-BE49-F238E27FC236}">
                    <a16:creationId xmlns:a16="http://schemas.microsoft.com/office/drawing/2014/main" id="{93059BC9-C7C3-41F9-8BBA-7BF49FF602B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grpSp>
        <p:grpSp>
          <p:nvGrpSpPr>
            <p:cNvPr id="14" name="Group 13">
              <a:extLst>
                <a:ext uri="{FF2B5EF4-FFF2-40B4-BE49-F238E27FC236}">
                  <a16:creationId xmlns:a16="http://schemas.microsoft.com/office/drawing/2014/main" id="{F335FE01-8192-4D2A-93F8-2F680F728C8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5" name="Freeform 32">
                <a:extLst>
                  <a:ext uri="{FF2B5EF4-FFF2-40B4-BE49-F238E27FC236}">
                    <a16:creationId xmlns:a16="http://schemas.microsoft.com/office/drawing/2014/main" id="{A150A82A-9896-4D5B-BAA5-0A7ECD0789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6" name="Freeform 33">
                <a:extLst>
                  <a:ext uri="{FF2B5EF4-FFF2-40B4-BE49-F238E27FC236}">
                    <a16:creationId xmlns:a16="http://schemas.microsoft.com/office/drawing/2014/main" id="{82641EF7-9CDB-40BE-A964-13F866165C3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7" name="Freeform 34">
                <a:extLst>
                  <a:ext uri="{FF2B5EF4-FFF2-40B4-BE49-F238E27FC236}">
                    <a16:creationId xmlns:a16="http://schemas.microsoft.com/office/drawing/2014/main" id="{A1D1CF16-B5BD-4021-9BA9-637569FC801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8" name="Freeform 35">
                <a:extLst>
                  <a:ext uri="{FF2B5EF4-FFF2-40B4-BE49-F238E27FC236}">
                    <a16:creationId xmlns:a16="http://schemas.microsoft.com/office/drawing/2014/main" id="{FF13F72C-CC27-48A0-AC55-686AB9153E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19" name="Freeform 36">
                <a:extLst>
                  <a:ext uri="{FF2B5EF4-FFF2-40B4-BE49-F238E27FC236}">
                    <a16:creationId xmlns:a16="http://schemas.microsoft.com/office/drawing/2014/main" id="{0EC3BA8B-33ED-483D-935C-170AD0C4DCFA}"/>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0" name="Freeform 37">
                <a:extLst>
                  <a:ext uri="{FF2B5EF4-FFF2-40B4-BE49-F238E27FC236}">
                    <a16:creationId xmlns:a16="http://schemas.microsoft.com/office/drawing/2014/main" id="{C4C451E6-48CE-4642-B51D-FE44840872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1" name="Freeform 38">
                <a:extLst>
                  <a:ext uri="{FF2B5EF4-FFF2-40B4-BE49-F238E27FC236}">
                    <a16:creationId xmlns:a16="http://schemas.microsoft.com/office/drawing/2014/main" id="{0F88F098-E44C-4A45-AE2B-595A7B85275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2" name="Freeform 39">
                <a:extLst>
                  <a:ext uri="{FF2B5EF4-FFF2-40B4-BE49-F238E27FC236}">
                    <a16:creationId xmlns:a16="http://schemas.microsoft.com/office/drawing/2014/main" id="{5B782B5D-8B67-4CD5-A0B3-8067BBB328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3" name="Freeform 40">
                <a:extLst>
                  <a:ext uri="{FF2B5EF4-FFF2-40B4-BE49-F238E27FC236}">
                    <a16:creationId xmlns:a16="http://schemas.microsoft.com/office/drawing/2014/main" id="{897A4906-0942-4CD6-840D-0915E0C4D09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a16="http://schemas.microsoft.com/office/drawing/2014/main" xmlns="" w="9525">
                    <a:solidFill>
                      <a:srgbClr val="000000"/>
                    </a:solidFill>
                    <a:round/>
                    <a:headEnd/>
                    <a:tailEnd/>
                  </a14:hiddenLine>
                </a:ext>
              </a:extLst>
            </p:spPr>
          </p:sp>
          <p:sp>
            <p:nvSpPr>
              <p:cNvPr id="24" name="Rectangle 41">
                <a:extLst>
                  <a:ext uri="{FF2B5EF4-FFF2-40B4-BE49-F238E27FC236}">
                    <a16:creationId xmlns:a16="http://schemas.microsoft.com/office/drawing/2014/main" id="{D1131789-2DD5-462E-9FC9-E25021F5CFB3}"/>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a16="http://schemas.microsoft.com/office/drawing/2014/main" xmlns="" w="9525">
                    <a:solidFill>
                      <a:srgbClr val="000000"/>
                    </a:solidFill>
                    <a:miter lim="800000"/>
                    <a:headEnd/>
                    <a:tailEnd/>
                  </a14:hiddenLine>
                </a:ext>
              </a:extLst>
            </p:spPr>
          </p:sp>
        </p:grpSp>
      </p:grpSp>
      <p:sp useBgFill="1">
        <p:nvSpPr>
          <p:cNvPr id="53" name="Rectangle 52">
            <a:extLst>
              <a:ext uri="{FF2B5EF4-FFF2-40B4-BE49-F238E27FC236}">
                <a16:creationId xmlns:a16="http://schemas.microsoft.com/office/drawing/2014/main" id="{E9B448F0-DA06-4165-AB5F-4330A20E06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5" name="Picture 2">
            <a:extLst>
              <a:ext uri="{FF2B5EF4-FFF2-40B4-BE49-F238E27FC236}">
                <a16:creationId xmlns:a16="http://schemas.microsoft.com/office/drawing/2014/main" id="{92D83638-A467-411A-9C31-FE9A111CD88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xmlns:p14="http://schemas.microsoft.com/office/powerpoint/2010/main" xmlns:a16="http://schemas.microsoft.com/office/drawing/2014/main" xmlns="">
                <a:solidFill>
                  <a:srgbClr val="FFFFFF"/>
                </a:solidFill>
              </a14:hiddenFill>
            </a:ext>
          </a:extLst>
        </p:spPr>
      </p:pic>
      <p:grpSp>
        <p:nvGrpSpPr>
          <p:cNvPr id="57" name="Group 56">
            <a:extLst>
              <a:ext uri="{FF2B5EF4-FFF2-40B4-BE49-F238E27FC236}">
                <a16:creationId xmlns:a16="http://schemas.microsoft.com/office/drawing/2014/main" id="{2576BCDF-119F-4EB5-83D7-ED823C93EBB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20788" cy="6858001"/>
            <a:chOff x="-14288" y="0"/>
            <a:chExt cx="1220788" cy="6858001"/>
          </a:xfrm>
          <a:solidFill>
            <a:schemeClr val="tx2">
              <a:alpha val="45000"/>
            </a:schemeClr>
          </a:solidFill>
        </p:grpSpPr>
        <p:sp>
          <p:nvSpPr>
            <p:cNvPr id="58" name="Rectangle 5">
              <a:extLst>
                <a:ext uri="{FF2B5EF4-FFF2-40B4-BE49-F238E27FC236}">
                  <a16:creationId xmlns:a16="http://schemas.microsoft.com/office/drawing/2014/main" id="{43D63E8F-FD8A-4CE3-B7C9-3E9E2B66B5FD}"/>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4300" y="4763"/>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sp>
        <p:sp>
          <p:nvSpPr>
            <p:cNvPr id="59" name="Freeform 6">
              <a:extLst>
                <a:ext uri="{FF2B5EF4-FFF2-40B4-BE49-F238E27FC236}">
                  <a16:creationId xmlns:a16="http://schemas.microsoft.com/office/drawing/2014/main" id="{D107D890-1831-46D8-90FB-F2FC0B2884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0" name="Freeform 7">
              <a:extLst>
                <a:ext uri="{FF2B5EF4-FFF2-40B4-BE49-F238E27FC236}">
                  <a16:creationId xmlns:a16="http://schemas.microsoft.com/office/drawing/2014/main" id="{02440904-A4EC-4F72-8E22-AAF4D9DB5C1B}"/>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1" name="Freeform 8">
              <a:extLst>
                <a:ext uri="{FF2B5EF4-FFF2-40B4-BE49-F238E27FC236}">
                  <a16:creationId xmlns:a16="http://schemas.microsoft.com/office/drawing/2014/main" id="{625E9C1F-1569-416B-A85C-FA14348722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2" name="Freeform 9">
              <a:extLst>
                <a:ext uri="{FF2B5EF4-FFF2-40B4-BE49-F238E27FC236}">
                  <a16:creationId xmlns:a16="http://schemas.microsoft.com/office/drawing/2014/main" id="{3A186C77-43BF-4B1B-8170-48944F305750}"/>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3" name="Freeform 10">
              <a:extLst>
                <a:ext uri="{FF2B5EF4-FFF2-40B4-BE49-F238E27FC236}">
                  <a16:creationId xmlns:a16="http://schemas.microsoft.com/office/drawing/2014/main" id="{FA8D72C1-8526-44B4-9333-5E0057ECC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4" name="Freeform 11">
              <a:extLst>
                <a:ext uri="{FF2B5EF4-FFF2-40B4-BE49-F238E27FC236}">
                  <a16:creationId xmlns:a16="http://schemas.microsoft.com/office/drawing/2014/main" id="{790E4BA0-9C47-48B6-AA4A-8FC22DA954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5" name="Freeform 12">
              <a:extLst>
                <a:ext uri="{FF2B5EF4-FFF2-40B4-BE49-F238E27FC236}">
                  <a16:creationId xmlns:a16="http://schemas.microsoft.com/office/drawing/2014/main" id="{FD051475-431F-4B9D-94C6-7B49A69582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6" name="Freeform 13">
              <a:extLst>
                <a:ext uri="{FF2B5EF4-FFF2-40B4-BE49-F238E27FC236}">
                  <a16:creationId xmlns:a16="http://schemas.microsoft.com/office/drawing/2014/main" id="{82255D2F-85A1-4A19-8BC4-EB2715F36CCE}"/>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7" name="Freeform 14">
              <a:extLst>
                <a:ext uri="{FF2B5EF4-FFF2-40B4-BE49-F238E27FC236}">
                  <a16:creationId xmlns:a16="http://schemas.microsoft.com/office/drawing/2014/main" id="{EBC3A004-9794-4EFA-83F0-989248797CD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8" name="Freeform 15">
              <a:extLst>
                <a:ext uri="{FF2B5EF4-FFF2-40B4-BE49-F238E27FC236}">
                  <a16:creationId xmlns:a16="http://schemas.microsoft.com/office/drawing/2014/main" id="{6EFD9FC3-E11A-44E3-BCAC-A07F3C601F2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69" name="Line 16">
              <a:extLst>
                <a:ext uri="{FF2B5EF4-FFF2-40B4-BE49-F238E27FC236}">
                  <a16:creationId xmlns:a16="http://schemas.microsoft.com/office/drawing/2014/main" id="{AB6AB6F7-6592-4028-B349-1C0E53A29CDC}"/>
                </a:ext>
                <a:ext uri="{C183D7F6-B498-43B3-948B-1728B52AA6E4}">
                  <adec:decorative xmlns:adec="http://schemas.microsoft.com/office/drawing/2017/decorative" val="1"/>
                </a:ext>
              </a:extLst>
            </p:cNvPr>
            <p:cNvSpPr>
              <a:spLocks noChangeShapeType="1"/>
            </p:cNvSpPr>
            <p:nvPr>
              <p:extLst>
                <p:ext uri="{386F3935-93C4-4BCD-93E2-E3B085C9AB24}">
                  <p16:designElem xmlns:p16="http://schemas.microsoft.com/office/powerpoint/2015/main" val="1"/>
                </p:ext>
              </p:extLst>
            </p:nvPr>
          </p:nvSpPr>
          <p:spPr bwMode="auto">
            <a:xfrm>
              <a:off x="-4763" y="9525"/>
              <a:ext cx="0" cy="0"/>
            </a:xfrm>
            <a:prstGeom prst="line">
              <a:avLst/>
            </a:prstGeom>
            <a:grpFill/>
            <a:ln w="15" cap="flat">
              <a:solidFill>
                <a:srgbClr val="FFFFFF"/>
              </a:solidFill>
              <a:prstDash val="solid"/>
              <a:miter lim="800000"/>
              <a:headEnd/>
              <a:tailEnd/>
            </a:ln>
          </p:spPr>
        </p:sp>
        <p:sp>
          <p:nvSpPr>
            <p:cNvPr id="70" name="Freeform 17">
              <a:extLst>
                <a:ext uri="{FF2B5EF4-FFF2-40B4-BE49-F238E27FC236}">
                  <a16:creationId xmlns:a16="http://schemas.microsoft.com/office/drawing/2014/main" id="{6C2415E6-F914-4C11-B48B-4910AA6CA6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1" name="Freeform 18">
              <a:extLst>
                <a:ext uri="{FF2B5EF4-FFF2-40B4-BE49-F238E27FC236}">
                  <a16:creationId xmlns:a16="http://schemas.microsoft.com/office/drawing/2014/main" id="{2412013C-072A-489E-851A-CFEF91A9A6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2" name="Freeform 19">
              <a:extLst>
                <a:ext uri="{FF2B5EF4-FFF2-40B4-BE49-F238E27FC236}">
                  <a16:creationId xmlns:a16="http://schemas.microsoft.com/office/drawing/2014/main" id="{DE93DF9F-296F-4DE4-8813-D8C04DE4CF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3" name="Freeform 20">
              <a:extLst>
                <a:ext uri="{FF2B5EF4-FFF2-40B4-BE49-F238E27FC236}">
                  <a16:creationId xmlns:a16="http://schemas.microsoft.com/office/drawing/2014/main" id="{F440D966-5030-460C-9916-BF9B9154218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4" name="Rectangle 21">
              <a:extLst>
                <a:ext uri="{FF2B5EF4-FFF2-40B4-BE49-F238E27FC236}">
                  <a16:creationId xmlns:a16="http://schemas.microsoft.com/office/drawing/2014/main" id="{1EFE245D-BA05-4F4D-A6E8-40739F48E769}"/>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33350" y="4662488"/>
              <a:ext cx="23813" cy="2181225"/>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sp>
        <p:sp>
          <p:nvSpPr>
            <p:cNvPr id="75" name="Freeform 22">
              <a:extLst>
                <a:ext uri="{FF2B5EF4-FFF2-40B4-BE49-F238E27FC236}">
                  <a16:creationId xmlns:a16="http://schemas.microsoft.com/office/drawing/2014/main" id="{ED67811C-F735-441C-98A6-2517EC099A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6" name="Freeform 23">
              <a:extLst>
                <a:ext uri="{FF2B5EF4-FFF2-40B4-BE49-F238E27FC236}">
                  <a16:creationId xmlns:a16="http://schemas.microsoft.com/office/drawing/2014/main" id="{3070FC44-32F9-470F-A131-868F3F1DB72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7" name="Freeform 24">
              <a:extLst>
                <a:ext uri="{FF2B5EF4-FFF2-40B4-BE49-F238E27FC236}">
                  <a16:creationId xmlns:a16="http://schemas.microsoft.com/office/drawing/2014/main" id="{95FB52C7-C779-4E3F-978C-4595FEF868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8" name="Freeform 25">
              <a:extLst>
                <a:ext uri="{FF2B5EF4-FFF2-40B4-BE49-F238E27FC236}">
                  <a16:creationId xmlns:a16="http://schemas.microsoft.com/office/drawing/2014/main" id="{D4EB1759-62AC-4B24-9DC6-E4F8737E8984}"/>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79" name="Freeform 26">
              <a:extLst>
                <a:ext uri="{FF2B5EF4-FFF2-40B4-BE49-F238E27FC236}">
                  <a16:creationId xmlns:a16="http://schemas.microsoft.com/office/drawing/2014/main" id="{7BF6FB39-864B-4F58-86E8-790E16FB3C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0" name="Freeform 27">
              <a:extLst>
                <a:ext uri="{FF2B5EF4-FFF2-40B4-BE49-F238E27FC236}">
                  <a16:creationId xmlns:a16="http://schemas.microsoft.com/office/drawing/2014/main" id="{5FE4FA46-B51C-43DA-87FC-2644ED117A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1" name="Freeform 28">
              <a:extLst>
                <a:ext uri="{FF2B5EF4-FFF2-40B4-BE49-F238E27FC236}">
                  <a16:creationId xmlns:a16="http://schemas.microsoft.com/office/drawing/2014/main" id="{25DD1322-2D3A-4E7B-B23B-B4F96E02C29F}"/>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2" name="Freeform 29">
              <a:extLst>
                <a:ext uri="{FF2B5EF4-FFF2-40B4-BE49-F238E27FC236}">
                  <a16:creationId xmlns:a16="http://schemas.microsoft.com/office/drawing/2014/main" id="{6E4FFBEB-52BB-494D-AD99-A0F072AB6F35}"/>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3" name="Freeform 30">
              <a:extLst>
                <a:ext uri="{FF2B5EF4-FFF2-40B4-BE49-F238E27FC236}">
                  <a16:creationId xmlns:a16="http://schemas.microsoft.com/office/drawing/2014/main" id="{7DE92406-3F65-4333-BAAA-A9A7B5AEE9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4" name="Freeform 31">
              <a:extLst>
                <a:ext uri="{FF2B5EF4-FFF2-40B4-BE49-F238E27FC236}">
                  <a16:creationId xmlns:a16="http://schemas.microsoft.com/office/drawing/2014/main" id="{B8B0FFC4-D1BB-4BB9-A224-BB78BFD33801}"/>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grpSp>
      <p:sp>
        <p:nvSpPr>
          <p:cNvPr id="2" name="Title 1"/>
          <p:cNvSpPr>
            <a:spLocks noGrp="1"/>
          </p:cNvSpPr>
          <p:nvPr>
            <p:ph type="title"/>
          </p:nvPr>
        </p:nvSpPr>
        <p:spPr>
          <a:xfrm>
            <a:off x="1141411" y="748240"/>
            <a:ext cx="9906000" cy="1117073"/>
          </a:xfrm>
        </p:spPr>
        <p:txBody>
          <a:bodyPr vert="horz" lIns="91440" tIns="45720" rIns="91440" bIns="45720" rtlCol="0" anchor="ctr">
            <a:normAutofit/>
          </a:bodyPr>
          <a:lstStyle/>
          <a:p>
            <a:pPr algn="ctr"/>
            <a:r>
              <a:rPr lang="en-US" sz="4000" b="1" cap="all" dirty="0"/>
              <a:t>Frequently Asked Questions (3)</a:t>
            </a:r>
          </a:p>
        </p:txBody>
      </p:sp>
      <p:sp>
        <p:nvSpPr>
          <p:cNvPr id="3" name="TextBox 2"/>
          <p:cNvSpPr txBox="1"/>
          <p:nvPr/>
        </p:nvSpPr>
        <p:spPr>
          <a:xfrm>
            <a:off x="1206500" y="2249487"/>
            <a:ext cx="9840911" cy="3541714"/>
          </a:xfrm>
          <a:prstGeom prst="rect">
            <a:avLst/>
          </a:prstGeom>
        </p:spPr>
        <p:txBody>
          <a:bodyPr vert="horz" lIns="91440" tIns="45720" rIns="91440" bIns="45720" rtlCol="0" anchor="t">
            <a:normAutofit/>
          </a:bodyPr>
          <a:lstStyle/>
          <a:p>
            <a:pPr indent="-228600" defTabSz="914400">
              <a:lnSpc>
                <a:spcPct val="120000"/>
              </a:lnSpc>
              <a:spcAft>
                <a:spcPts val="600"/>
              </a:spcAft>
              <a:buSzPct val="125000"/>
              <a:buFont typeface="Arial" panose="020B0604020202020204" pitchFamily="34" charset="0"/>
              <a:buChar char="•"/>
            </a:pPr>
            <a:r>
              <a:rPr lang="en-US" b="1" dirty="0"/>
              <a:t>Q: Can a PI or co-PI transfer an award made from this program out of the institution it was awarded in?</a:t>
            </a:r>
            <a:endParaRPr lang="en-US" dirty="0"/>
          </a:p>
          <a:p>
            <a:pPr indent="-228600" defTabSz="914400">
              <a:lnSpc>
                <a:spcPct val="120000"/>
              </a:lnSpc>
              <a:spcAft>
                <a:spcPts val="600"/>
              </a:spcAft>
              <a:buSzPct val="125000"/>
              <a:buFont typeface="Arial" panose="020B0604020202020204" pitchFamily="34" charset="0"/>
              <a:buChar char="•"/>
            </a:pPr>
            <a:r>
              <a:rPr lang="en-US" dirty="0"/>
              <a:t>A: No.  These awards are intended for institutional capacity-building, and developing collaborations between institutions. Institutions/PIs may request appropriate substitute PIs per the PAPPG.</a:t>
            </a:r>
          </a:p>
          <a:p>
            <a:pPr indent="-228600" defTabSz="914400">
              <a:lnSpc>
                <a:spcPct val="120000"/>
              </a:lnSpc>
              <a:spcAft>
                <a:spcPts val="600"/>
              </a:spcAft>
              <a:buSzPct val="125000"/>
              <a:buFont typeface="Arial" panose="020B0604020202020204" pitchFamily="34" charset="0"/>
              <a:buChar char="•"/>
            </a:pPr>
            <a:endParaRPr lang="en-US" b="1" dirty="0"/>
          </a:p>
        </p:txBody>
      </p:sp>
      <p:sp>
        <p:nvSpPr>
          <p:cNvPr id="5" name="Slide Number Placeholder 4">
            <a:extLst>
              <a:ext uri="{FF2B5EF4-FFF2-40B4-BE49-F238E27FC236}">
                <a16:creationId xmlns:a16="http://schemas.microsoft.com/office/drawing/2014/main" id="{6B0BC6CE-CBC1-4F46-A741-2855CEA76748}"/>
              </a:ext>
            </a:extLst>
          </p:cNvPr>
          <p:cNvSpPr>
            <a:spLocks noGrp="1"/>
          </p:cNvSpPr>
          <p:nvPr>
            <p:ph type="sldNum" sz="quarter" idx="12"/>
          </p:nvPr>
        </p:nvSpPr>
        <p:spPr>
          <a:xfrm>
            <a:off x="10276321" y="5883274"/>
            <a:ext cx="771089" cy="365125"/>
          </a:xfrm>
        </p:spPr>
        <p:txBody>
          <a:bodyPr vert="horz" lIns="91440" tIns="45720" rIns="91440" bIns="45720" rtlCol="0" anchor="ctr">
            <a:normAutofit/>
          </a:bodyPr>
          <a:lstStyle/>
          <a:p>
            <a:pPr>
              <a:spcAft>
                <a:spcPts val="600"/>
              </a:spcAft>
            </a:pPr>
            <a:fld id="{1403A9F4-2153-4E30-848A-357EB84591DA}" type="slidenum">
              <a:rPr lang="en-US" sz="1050" kern="1200">
                <a:solidFill>
                  <a:schemeClr val="tx1"/>
                </a:solidFill>
                <a:latin typeface="+mn-lt"/>
                <a:ea typeface="+mn-ea"/>
                <a:cs typeface="+mn-cs"/>
              </a:rPr>
              <a:pPr>
                <a:spcAft>
                  <a:spcPts val="600"/>
                </a:spcAft>
              </a:pPr>
              <a:t>6</a:t>
            </a:fld>
            <a:endParaRPr lang="en-US" sz="1050" kern="1200">
              <a:solidFill>
                <a:schemeClr val="tx1"/>
              </a:solidFill>
              <a:latin typeface="+mn-lt"/>
              <a:ea typeface="+mn-ea"/>
              <a:cs typeface="+mn-cs"/>
            </a:endParaRPr>
          </a:p>
        </p:txBody>
      </p:sp>
      <p:grpSp>
        <p:nvGrpSpPr>
          <p:cNvPr id="86" name="Group 85">
            <a:extLst>
              <a:ext uri="{FF2B5EF4-FFF2-40B4-BE49-F238E27FC236}">
                <a16:creationId xmlns:a16="http://schemas.microsoft.com/office/drawing/2014/main" id="{8DB4BB99-C854-45F9-BED1-63D15E3A24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64912" y="0"/>
            <a:ext cx="674688" cy="6848476"/>
            <a:chOff x="11364912" y="0"/>
            <a:chExt cx="674688" cy="6848476"/>
          </a:xfrm>
          <a:solidFill>
            <a:schemeClr val="tx2">
              <a:alpha val="45000"/>
            </a:schemeClr>
          </a:solidFill>
        </p:grpSpPr>
        <p:sp>
          <p:nvSpPr>
            <p:cNvPr id="87" name="Freeform 32">
              <a:extLst>
                <a:ext uri="{FF2B5EF4-FFF2-40B4-BE49-F238E27FC236}">
                  <a16:creationId xmlns:a16="http://schemas.microsoft.com/office/drawing/2014/main" id="{5D1CCC4C-284C-4BF6-97D9-D974674634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8" name="Freeform 33">
              <a:extLst>
                <a:ext uri="{FF2B5EF4-FFF2-40B4-BE49-F238E27FC236}">
                  <a16:creationId xmlns:a16="http://schemas.microsoft.com/office/drawing/2014/main" id="{35D82D1B-EB09-4028-9107-D60B547C7B4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89" name="Freeform 34">
              <a:extLst>
                <a:ext uri="{FF2B5EF4-FFF2-40B4-BE49-F238E27FC236}">
                  <a16:creationId xmlns:a16="http://schemas.microsoft.com/office/drawing/2014/main" id="{1389EE93-8059-437E-8507-7557AD68FB1D}"/>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0" name="Freeform 35">
              <a:extLst>
                <a:ext uri="{FF2B5EF4-FFF2-40B4-BE49-F238E27FC236}">
                  <a16:creationId xmlns:a16="http://schemas.microsoft.com/office/drawing/2014/main" id="{377C05DC-75FF-4426-A34F-DBF0C7E7BE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1" name="Freeform 36">
              <a:extLst>
                <a:ext uri="{FF2B5EF4-FFF2-40B4-BE49-F238E27FC236}">
                  <a16:creationId xmlns:a16="http://schemas.microsoft.com/office/drawing/2014/main" id="{03D385C8-866D-437D-91B1-2E3ECDD88E59}"/>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2" name="Freeform 37">
              <a:extLst>
                <a:ext uri="{FF2B5EF4-FFF2-40B4-BE49-F238E27FC236}">
                  <a16:creationId xmlns:a16="http://schemas.microsoft.com/office/drawing/2014/main" id="{3F649CBB-748F-4C79-A14F-C531C40B08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3" name="Freeform 38">
              <a:extLst>
                <a:ext uri="{FF2B5EF4-FFF2-40B4-BE49-F238E27FC236}">
                  <a16:creationId xmlns:a16="http://schemas.microsoft.com/office/drawing/2014/main" id="{7F4622C0-84AF-41F1-9128-FE73CADD36F2}"/>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4" name="Freeform 39">
              <a:extLst>
                <a:ext uri="{FF2B5EF4-FFF2-40B4-BE49-F238E27FC236}">
                  <a16:creationId xmlns:a16="http://schemas.microsoft.com/office/drawing/2014/main" id="{CC6F29C1-A471-4CDE-8C21-E4B15C5EF4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5" name="Freeform 40">
              <a:extLst>
                <a:ext uri="{FF2B5EF4-FFF2-40B4-BE49-F238E27FC236}">
                  <a16:creationId xmlns:a16="http://schemas.microsoft.com/office/drawing/2014/main" id="{67F5B7DA-86C7-4AE0-96B6-D7F5AA51E21C}"/>
                </a:ext>
                <a:ext uri="{C183D7F6-B498-43B3-948B-1728B52AA6E4}">
                  <adec:decorative xmlns:adec="http://schemas.microsoft.com/office/drawing/2017/decorative" val="1"/>
                </a:ext>
              </a:extLst>
            </p:cNvPr>
            <p:cNvSpPr>
              <a:spLocks noEditPoints="1"/>
            </p:cNvSpPr>
            <p:nvPr>
              <p:extLst>
                <p:ext uri="{386F3935-93C4-4BCD-93E2-E3B085C9AB24}">
                  <p16:designElem xmlns:p16="http://schemas.microsoft.com/office/powerpoint/2015/main" val="1"/>
                </p:ext>
              </p:extLst>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p>
        <p:sp>
          <p:nvSpPr>
            <p:cNvPr id="96" name="Rectangle 41">
              <a:extLst>
                <a:ext uri="{FF2B5EF4-FFF2-40B4-BE49-F238E27FC236}">
                  <a16:creationId xmlns:a16="http://schemas.microsoft.com/office/drawing/2014/main" id="{0FA481E3-0439-484A-AC9B-19D58B98E49F}"/>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939587" y="6596063"/>
              <a:ext cx="23813" cy="252413"/>
            </a:xfrm>
            <a:prstGeom prst="rect">
              <a:avLst/>
            </a:prstGeom>
            <a:grpFill/>
            <a:ln>
              <a:noFill/>
            </a:ln>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miter lim="800000"/>
                  <a:headEnd/>
                  <a:tailEnd/>
                </a14:hiddenLine>
              </a:ext>
            </a:extLst>
          </p:spPr>
        </p:sp>
      </p:grpSp>
    </p:spTree>
    <p:extLst>
      <p:ext uri="{BB962C8B-B14F-4D97-AF65-F5344CB8AC3E}">
        <p14:creationId xmlns:p14="http://schemas.microsoft.com/office/powerpoint/2010/main" val="1488831383"/>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noGrp="1"/>
          </p:cNvSpPr>
          <p:nvPr>
            <p:ph type="title" idx="4294967295"/>
          </p:nvPr>
        </p:nvSpPr>
        <p:spPr bwMode="auto">
          <a:xfrm>
            <a:off x="2039023" y="698127"/>
            <a:ext cx="7687101" cy="1066800"/>
          </a:xfrm>
          <a:prstGeom prst="rect">
            <a:avLst/>
          </a:prstGeom>
          <a:noFill/>
          <a:ln w="9525">
            <a:noFill/>
            <a:prstDash/>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0" lang="en-US" sz="4400" b="1" i="0" u="none" strike="noStrike" kern="1200" cap="none" spc="0" normalizeH="0" baseline="0" noProof="0" dirty="0">
                <a:ln>
                  <a:noFill/>
                </a:ln>
                <a:solidFill>
                  <a:srgbClr val="0070C0"/>
                </a:solidFill>
                <a:effectLst/>
                <a:uLnTx/>
                <a:uFillTx/>
                <a:latin typeface="Algerian" panose="04020705040A02060702" pitchFamily="82" charset="0"/>
                <a:ea typeface="Verdana"/>
                <a:cs typeface="Verdana" pitchFamily="34" charset="0"/>
              </a:rPr>
              <a:t>Thank you</a:t>
            </a:r>
            <a:r>
              <a:rPr kumimoji="0" lang="en-US" sz="4000" b="1" i="0" u="none" strike="noStrike" kern="1200" cap="none" spc="0" normalizeH="0" baseline="0" noProof="0" dirty="0">
                <a:ln>
                  <a:noFill/>
                </a:ln>
                <a:solidFill>
                  <a:srgbClr val="0070C0"/>
                </a:solidFill>
                <a:effectLst/>
                <a:uLnTx/>
                <a:uFillTx/>
                <a:latin typeface="+mn-lt"/>
                <a:ea typeface="Verdana"/>
                <a:cs typeface="Verdana" pitchFamily="34" charset="0"/>
              </a:rPr>
              <a:t>, please contact us --</a:t>
            </a:r>
            <a:endParaRPr kumimoji="0" lang="en-US" sz="4000" b="1" i="0" u="none" strike="noStrike" kern="1200" cap="none" spc="0" normalizeH="0" baseline="0" noProof="0" dirty="0">
              <a:ln>
                <a:noFill/>
              </a:ln>
              <a:solidFill>
                <a:srgbClr val="0070C0"/>
              </a:solidFill>
              <a:effectLst/>
              <a:uLnTx/>
              <a:uFillTx/>
              <a:latin typeface="+mn-lt"/>
              <a:ea typeface="Verdana" pitchFamily="34" charset="0"/>
              <a:cs typeface="Verdana" pitchFamily="34" charset="0"/>
            </a:endParaRPr>
          </a:p>
        </p:txBody>
      </p:sp>
      <p:sp>
        <p:nvSpPr>
          <p:cNvPr id="3" name="Content Placeholder 2"/>
          <p:cNvSpPr>
            <a:spLocks noGrp="1"/>
          </p:cNvSpPr>
          <p:nvPr>
            <p:ph idx="1"/>
          </p:nvPr>
        </p:nvSpPr>
        <p:spPr>
          <a:xfrm>
            <a:off x="1141412" y="1764927"/>
            <a:ext cx="9905999" cy="4860166"/>
          </a:xfrm>
        </p:spPr>
        <p:txBody>
          <a:bodyPr vert="horz" lIns="91440" tIns="45720" rIns="91440" bIns="45720" rtlCol="0" anchor="t">
            <a:normAutofit lnSpcReduction="10000"/>
          </a:bodyPr>
          <a:lstStyle/>
          <a:p>
            <a:pPr marL="0" indent="0" algn="ctr">
              <a:buNone/>
            </a:pPr>
            <a:r>
              <a:rPr lang="en-US" sz="3000" b="1" dirty="0">
                <a:solidFill>
                  <a:srgbClr val="0C64C0"/>
                </a:solidFill>
                <a:effectLst/>
                <a:latin typeface="Arial" panose="020B0604020202020204" pitchFamily="34" charset="0"/>
                <a:ea typeface="Calibri" panose="020F0502020204030204" pitchFamily="34" charset="0"/>
              </a:rPr>
              <a:t>Subrata Acharya, CISE/CNS, acharyas@nsf.gov</a:t>
            </a:r>
          </a:p>
          <a:p>
            <a:pPr marL="0" indent="0" algn="ctr">
              <a:buNone/>
            </a:pPr>
            <a:r>
              <a:rPr lang="en-US" sz="3600" b="1" dirty="0">
                <a:solidFill>
                  <a:srgbClr val="0070C0"/>
                </a:solidFill>
                <a:latin typeface="TW Cen MT"/>
                <a:ea typeface="Verdana"/>
                <a:cs typeface="Verdana" pitchFamily="34" charset="0"/>
              </a:rPr>
              <a:t>Juan (Jenny) LI, CISE/OAC, jjli@nsf.gov</a:t>
            </a:r>
            <a:endParaRPr lang="en-US" sz="3600" dirty="0">
              <a:solidFill>
                <a:srgbClr val="0070C0"/>
              </a:solidFill>
              <a:ea typeface="+mn-lt"/>
              <a:cs typeface="+mn-lt"/>
            </a:endParaRPr>
          </a:p>
          <a:p>
            <a:pPr marL="0" indent="0">
              <a:buNone/>
            </a:pPr>
            <a:endParaRPr lang="en-US" sz="1800" b="1" dirty="0">
              <a:solidFill>
                <a:srgbClr val="0070C0"/>
              </a:solidFill>
              <a:ea typeface="+mn-lt"/>
              <a:cs typeface="+mn-lt"/>
            </a:endParaRPr>
          </a:p>
          <a:p>
            <a:pPr marL="0" indent="0">
              <a:buNone/>
            </a:pPr>
            <a:r>
              <a:rPr lang="en-US" sz="1800" b="1" dirty="0">
                <a:solidFill>
                  <a:srgbClr val="0070C0"/>
                </a:solidFill>
                <a:ea typeface="+mn-lt"/>
                <a:cs typeface="+mn-lt"/>
              </a:rPr>
              <a:t>Minority-Serving Institutions Research Expansion Program (CISE-MSI Program)</a:t>
            </a:r>
            <a:endParaRPr lang="en-US" sz="1800" dirty="0">
              <a:solidFill>
                <a:srgbClr val="0070C0"/>
              </a:solidFill>
              <a:ea typeface="+mn-lt"/>
              <a:cs typeface="+mn-lt"/>
            </a:endParaRPr>
          </a:p>
          <a:p>
            <a:pPr marL="0" indent="0" algn="just">
              <a:buNone/>
            </a:pPr>
            <a:r>
              <a:rPr lang="en-US" sz="1800" dirty="0">
                <a:solidFill>
                  <a:srgbClr val="0070C0"/>
                </a:solidFill>
                <a:ea typeface="+mn-lt"/>
                <a:cs typeface="+mn-lt"/>
              </a:rPr>
              <a:t>The goal of the CISE-MSI program is to broaden participation by increasing the number of CISE-funded research projects from MSIs and to develop research capacity toward successful submissions to core CISE programs. MSIs are central to inclusive excellence: they foster innovation, cultivate current and future undergraduate and graduate computer and information science and engineering talent, and bolster long-term U.S. competitiveness. </a:t>
            </a:r>
            <a:endParaRPr lang="en-US" sz="1800" b="1" dirty="0">
              <a:solidFill>
                <a:srgbClr val="0070C0"/>
              </a:solidFill>
              <a:ea typeface="+mn-lt"/>
              <a:cs typeface="+mn-lt"/>
            </a:endParaRPr>
          </a:p>
          <a:p>
            <a:pPr marL="0" indent="0">
              <a:buNone/>
            </a:pPr>
            <a:r>
              <a:rPr lang="en-US" sz="1800" b="1" dirty="0">
                <a:solidFill>
                  <a:srgbClr val="0070C0"/>
                </a:solidFill>
                <a:ea typeface="+mn-lt"/>
                <a:cs typeface="+mn-lt"/>
              </a:rPr>
              <a:t>For the purposes of this solicitation, MSIs include Historically Black Colleges and Universities (HBCUs), Hispanic-Serving Institutions (HSIs), and Tribal College &amp; Universities (TCUs).</a:t>
            </a:r>
            <a:endParaRPr lang="en-US" sz="1800" dirty="0">
              <a:solidFill>
                <a:srgbClr val="0070C0"/>
              </a:solidFill>
            </a:endParaRPr>
          </a:p>
        </p:txBody>
      </p:sp>
      <p:sp>
        <p:nvSpPr>
          <p:cNvPr id="9" name="Subtitle 2">
            <a:extLst>
              <a:ext uri="{FF2B5EF4-FFF2-40B4-BE49-F238E27FC236}">
                <a16:creationId xmlns:a16="http://schemas.microsoft.com/office/drawing/2014/main" id="{32B2F810-1C09-4E0E-9405-DB45BCE56D07}"/>
              </a:ext>
            </a:extLst>
          </p:cNvPr>
          <p:cNvSpPr>
            <a:spLocks noGrp="1"/>
          </p:cNvSpPr>
          <p:nvPr/>
        </p:nvSpPr>
        <p:spPr>
          <a:xfrm>
            <a:off x="4897842" y="6119996"/>
            <a:ext cx="2185975" cy="505097"/>
          </a:xfrm>
          <a:prstGeom prst="rect">
            <a:avLst/>
          </a:prstGeom>
        </p:spPr>
        <p:txBody>
          <a:bodyPr vert="horz" lIns="91440" tIns="45720" rIns="91440" bIns="45720" rtlCol="0" anchor="t">
            <a:normAutofit/>
          </a:bodyPr>
          <a:lstStyle>
            <a:lvl1pPr marL="0" indent="0" algn="l" defTabSz="914400" rtl="0" eaLnBrk="1" latinLnBrk="0" hangingPunct="1">
              <a:lnSpc>
                <a:spcPct val="120000"/>
              </a:lnSpc>
              <a:spcBef>
                <a:spcPts val="1000"/>
              </a:spcBef>
              <a:buSzPct val="125000"/>
              <a:buFont typeface="Arial" panose="020B0604020202020204" pitchFamily="34" charset="0"/>
              <a:buNone/>
              <a:defRPr sz="2000" kern="1200" cap="all" baseline="0">
                <a:solidFill>
                  <a:schemeClr val="tx2"/>
                </a:solidFill>
                <a:latin typeface="+mn-lt"/>
                <a:ea typeface="+mn-ea"/>
                <a:cs typeface="+mn-cs"/>
              </a:defRPr>
            </a:lvl1pPr>
            <a:lvl2pPr marL="457200" indent="0" algn="ctr" defTabSz="914400" rtl="0" eaLnBrk="1" latinLnBrk="0" hangingPunct="1">
              <a:lnSpc>
                <a:spcPct val="120000"/>
              </a:lnSpc>
              <a:spcBef>
                <a:spcPts val="500"/>
              </a:spcBef>
              <a:buSzPct val="125000"/>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120000"/>
              </a:lnSpc>
              <a:spcBef>
                <a:spcPts val="500"/>
              </a:spcBef>
              <a:buSzPct val="125000"/>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9pPr>
          </a:lstStyle>
          <a:p>
            <a:r>
              <a:rPr lang="en-US" sz="1800" dirty="0">
                <a:solidFill>
                  <a:schemeClr val="tx1"/>
                </a:solidFill>
              </a:rPr>
              <a:t>April 13, 2022</a:t>
            </a:r>
          </a:p>
          <a:p>
            <a:endParaRPr lang="en-US" sz="1800" dirty="0">
              <a:solidFill>
                <a:schemeClr val="tx1"/>
              </a:solidFill>
            </a:endParaRPr>
          </a:p>
        </p:txBody>
      </p:sp>
      <p:sp>
        <p:nvSpPr>
          <p:cNvPr id="2" name="Slide Number Placeholder 1"/>
          <p:cNvSpPr>
            <a:spLocks noGrp="1"/>
          </p:cNvSpPr>
          <p:nvPr>
            <p:ph type="sldNum" sz="quarter" idx="12"/>
          </p:nvPr>
        </p:nvSpPr>
        <p:spPr/>
        <p:txBody>
          <a:bodyPr/>
          <a:lstStyle/>
          <a:p>
            <a:fld id="{1403A9F4-2153-4E30-848A-357EB84591DA}" type="slidenum">
              <a:rPr lang="en-US" smtClean="0"/>
              <a:t>7</a:t>
            </a:fld>
            <a:endParaRPr lang="en-US"/>
          </a:p>
        </p:txBody>
      </p:sp>
      <p:sp>
        <p:nvSpPr>
          <p:cNvPr id="6" name="flSlide73Footer">
            <a:extLst>
              <a:ext uri="{FF2B5EF4-FFF2-40B4-BE49-F238E27FC236}">
                <a16:creationId xmlns:a16="http://schemas.microsoft.com/office/drawing/2014/main" id="{E8EB8532-8CB7-D149-56D1-8A6FF7A86219}"/>
              </a:ext>
              <a:ext uri="{C183D7F6-B498-43B3-948B-1728B52AA6E4}">
                <adec:decorative xmlns:adec="http://schemas.microsoft.com/office/drawing/2017/decorative" val="1"/>
              </a:ext>
            </a:extLst>
          </p:cNvPr>
          <p:cNvSpPr txBox="1"/>
          <p:nvPr/>
        </p:nvSpPr>
        <p:spPr>
          <a:xfrm>
            <a:off x="0" y="6537960"/>
            <a:ext cx="242374" cy="223138"/>
          </a:xfrm>
          <a:prstGeom prst="rect">
            <a:avLst/>
          </a:prstGeom>
          <a:noFill/>
        </p:spPr>
        <p:txBody>
          <a:bodyPr vert="horz" wrap="none" rtlCol="0">
            <a:spAutoFit/>
          </a:bodyPr>
          <a:lstStyle/>
          <a:p>
            <a:r>
              <a:rPr lang="en-US" sz="850">
                <a:solidFill>
                  <a:srgbClr val="000000"/>
                </a:solidFill>
                <a:latin typeface="Microsoft Sans Serif" panose="020B0604020202020204" pitchFamily="34" charset="0"/>
              </a:rPr>
              <a:t>  </a:t>
            </a:r>
          </a:p>
        </p:txBody>
      </p:sp>
      <p:sp>
        <p:nvSpPr>
          <p:cNvPr id="7" name="hcSlide73Header">
            <a:extLst>
              <a:ext uri="{FF2B5EF4-FFF2-40B4-BE49-F238E27FC236}">
                <a16:creationId xmlns:a16="http://schemas.microsoft.com/office/drawing/2014/main" id="{CEBC4B32-0661-7757-CFC1-64B714AD447A}"/>
              </a:ext>
              <a:ext uri="{C183D7F6-B498-43B3-948B-1728B52AA6E4}">
                <adec:decorative xmlns:adec="http://schemas.microsoft.com/office/drawing/2017/decorative" val="1"/>
              </a:ext>
            </a:extLst>
          </p:cNvPr>
          <p:cNvSpPr txBox="1"/>
          <p:nvPr/>
        </p:nvSpPr>
        <p:spPr>
          <a:xfrm>
            <a:off x="5994400" y="0"/>
            <a:ext cx="184731" cy="369332"/>
          </a:xfrm>
          <a:prstGeom prst="rect">
            <a:avLst/>
          </a:prstGeom>
          <a:noFill/>
        </p:spPr>
        <p:txBody>
          <a:bodyPr vert="horz" wrap="none" rtlCol="0">
            <a:spAutoFit/>
          </a:bodyPr>
          <a:lstStyle/>
          <a:p>
            <a:endParaRPr lang="en-US"/>
          </a:p>
        </p:txBody>
      </p:sp>
    </p:spTree>
    <p:extLst>
      <p:ext uri="{BB962C8B-B14F-4D97-AF65-F5344CB8AC3E}">
        <p14:creationId xmlns:p14="http://schemas.microsoft.com/office/powerpoint/2010/main" val="39455706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176FF569A72144925470ED9676DC30" ma:contentTypeVersion="8" ma:contentTypeDescription="Create a new document." ma:contentTypeScope="" ma:versionID="61e35a3766a54ced0cbcac5d093416e3">
  <xsd:schema xmlns:xsd="http://www.w3.org/2001/XMLSchema" xmlns:xs="http://www.w3.org/2001/XMLSchema" xmlns:p="http://schemas.microsoft.com/office/2006/metadata/properties" xmlns:ns2="0cf77daa-5445-4d26-ace6-97094430d631" targetNamespace="http://schemas.microsoft.com/office/2006/metadata/properties" ma:root="true" ma:fieldsID="2afc24a38483a6145d573f72598346fd" ns2:_="">
    <xsd:import namespace="0cf77daa-5445-4d26-ace6-97094430d63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f77daa-5445-4d26-ace6-97094430d6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2BC8413-67C1-4EC9-90D3-044A2FAD34E2}"/>
</file>

<file path=customXml/itemProps2.xml><?xml version="1.0" encoding="utf-8"?>
<ds:datastoreItem xmlns:ds="http://schemas.openxmlformats.org/officeDocument/2006/customXml" ds:itemID="{C78A6FCE-F3C2-4F9D-8762-1FA7DB4FF57C}"/>
</file>

<file path=docProps/app.xml><?xml version="1.0" encoding="utf-8"?>
<Properties xmlns="http://schemas.openxmlformats.org/officeDocument/2006/extended-properties" xmlns:vt="http://schemas.openxmlformats.org/officeDocument/2006/docPropsVTypes">
  <Template>TM04033919[[fn=Circuit]]</Template>
  <TotalTime>737</TotalTime>
  <Words>2123</Words>
  <Application>Microsoft Office PowerPoint</Application>
  <PresentationFormat>Widescreen</PresentationFormat>
  <Paragraphs>110</Paragraphs>
  <Slides>7</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Algerian</vt:lpstr>
      <vt:lpstr>Arial</vt:lpstr>
      <vt:lpstr>Calibri</vt:lpstr>
      <vt:lpstr>Microsoft Sans Serif</vt:lpstr>
      <vt:lpstr>Tw Cen MT</vt:lpstr>
      <vt:lpstr>Tw Cen MT</vt:lpstr>
      <vt:lpstr>Circuit</vt:lpstr>
      <vt:lpstr>INTRODUCTION</vt:lpstr>
      <vt:lpstr>Award Information</vt:lpstr>
      <vt:lpstr>DISCUSSION</vt:lpstr>
      <vt:lpstr>Frequently Asked Questions (1)</vt:lpstr>
      <vt:lpstr>Frequently Asked Questions (2)</vt:lpstr>
      <vt:lpstr>Frequently Asked Questions (3)</vt:lpstr>
      <vt:lpstr>Thank you, please contact us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Cyberinfrastructure for  Sustained Scientific Innovation  (CSSI) NSF 20-592</dc:title>
  <dc:creator>Robila, Stefan A</dc:creator>
  <cp:lastModifiedBy>Carlson, Paul L. (Contractor)</cp:lastModifiedBy>
  <cp:revision>715</cp:revision>
  <cp:lastPrinted>2020-12-14T12:41:26Z</cp:lastPrinted>
  <dcterms:created xsi:type="dcterms:W3CDTF">2020-09-08T17:32:03Z</dcterms:created>
  <dcterms:modified xsi:type="dcterms:W3CDTF">2023-01-19T20:31:36Z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99dd0071-dd9c-4360-aa82-4051402e0295</vt:lpwstr>
  </property>
  <property fmtid="{D5CDD505-2E9C-101B-9397-08002B2CF9AE}" pid="3" name="ContainsCUI">
    <vt:lpwstr>No</vt:lpwstr>
  </property>
</Properties>
</file>