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5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4" autoAdjust="0"/>
    <p:restoredTop sz="86411" autoAdjust="0"/>
  </p:normalViewPr>
  <p:slideViewPr>
    <p:cSldViewPr>
      <p:cViewPr varScale="1">
        <p:scale>
          <a:sx n="82" d="100"/>
          <a:sy n="82" d="100"/>
        </p:scale>
        <p:origin x="68" y="88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82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838EF-376F-4595-BE7D-9BE6EF45BB11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0C896-0143-4836-9B30-B03FE5BAE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6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0C896-0143-4836-9B30-B03FE5BAE8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68575" y="664971"/>
            <a:ext cx="4197350" cy="1595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14FF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hcSlideMaster.Title SlideHeader">
            <a:extLst>
              <a:ext uri="{FF2B5EF4-FFF2-40B4-BE49-F238E27FC236}">
                <a16:creationId xmlns:a16="http://schemas.microsoft.com/office/drawing/2014/main" id="{E8CE41CD-AA95-4948-4961-3F9F98230AF7}"/>
              </a:ext>
            </a:extLst>
          </p:cNvPr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@@TIT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68575" y="664971"/>
            <a:ext cx="4197350" cy="1595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14FF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26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14FF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hcSlideMaster.Title and ContentHeader">
            <a:extLst>
              <a:ext uri="{FF2B5EF4-FFF2-40B4-BE49-F238E27FC236}">
                <a16:creationId xmlns:a16="http://schemas.microsoft.com/office/drawing/2014/main" id="{08118029-73BE-2AD5-9102-C5B869BD29B3}"/>
              </a:ext>
            </a:extLst>
          </p:cNvPr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" y="761999"/>
            <a:ext cx="9132887" cy="7461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14FF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hcSlideMaster.Two ContentHeader">
            <a:extLst>
              <a:ext uri="{FF2B5EF4-FFF2-40B4-BE49-F238E27FC236}">
                <a16:creationId xmlns:a16="http://schemas.microsoft.com/office/drawing/2014/main" id="{0771E95C-CD29-9701-AF30-7073C3E9BFF1}"/>
              </a:ext>
            </a:extLst>
          </p:cNvPr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14FF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hcSlideMaster.Title OnlyHeader">
            <a:extLst>
              <a:ext uri="{FF2B5EF4-FFF2-40B4-BE49-F238E27FC236}">
                <a16:creationId xmlns:a16="http://schemas.microsoft.com/office/drawing/2014/main" id="{1B078BEF-32C0-E293-7D0C-C8D3E2851E65}"/>
              </a:ext>
            </a:extLst>
          </p:cNvPr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" y="761999"/>
            <a:ext cx="9132887" cy="7461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5" name="hcSlideMaster.BlankHeader">
            <a:extLst>
              <a:ext uri="{FF2B5EF4-FFF2-40B4-BE49-F238E27FC236}">
                <a16:creationId xmlns:a16="http://schemas.microsoft.com/office/drawing/2014/main" id="{D1417CE3-2656-85A5-0A73-CF8A98048FF4}"/>
              </a:ext>
            </a:extLst>
          </p:cNvPr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12" y="761999"/>
            <a:ext cx="9132887" cy="746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0500" y="14731"/>
            <a:ext cx="8763000" cy="720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14FF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2588" y="1061211"/>
            <a:ext cx="7974965" cy="2887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8736" y="6528364"/>
            <a:ext cx="1254125" cy="222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3" r:id="rId4"/>
    <p:sldLayoutId id="2147483664" r:id="rId5"/>
    <p:sldLayoutId id="2147483665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networks.rice.edu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g"/><Relationship Id="rId5" Type="http://schemas.openxmlformats.org/officeDocument/2006/relationships/image" Target="../media/image2.jp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jp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2.jp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jp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jp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35.png"/><Relationship Id="rId9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35.png"/><Relationship Id="rId10" Type="http://schemas.openxmlformats.org/officeDocument/2006/relationships/image" Target="../media/image93.png"/><Relationship Id="rId4" Type="http://schemas.openxmlformats.org/officeDocument/2006/relationships/image" Target="../media/image27.png"/><Relationship Id="rId9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jpg"/><Relationship Id="rId5" Type="http://schemas.openxmlformats.org/officeDocument/2006/relationships/image" Target="../media/image21.jpg"/><Relationship Id="rId4" Type="http://schemas.openxmlformats.org/officeDocument/2006/relationships/image" Target="../media/image5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networks.rice.edu/" TargetMode="External"/><Relationship Id="rId7" Type="http://schemas.openxmlformats.org/officeDocument/2006/relationships/image" Target="../media/image1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jp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2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algn="ctr">
              <a:lnSpc>
                <a:spcPts val="3000"/>
              </a:lnSpc>
              <a:spcBef>
                <a:spcPts val="500"/>
              </a:spcBef>
            </a:pPr>
            <a:r>
              <a:rPr dirty="0"/>
              <a:t>Wireless</a:t>
            </a:r>
            <a:r>
              <a:rPr spc="-10" dirty="0"/>
              <a:t> Networking </a:t>
            </a:r>
            <a:r>
              <a:rPr spc="-20" dirty="0"/>
              <a:t>from</a:t>
            </a:r>
          </a:p>
          <a:p>
            <a:pPr marL="245110" marR="238125" algn="ctr">
              <a:lnSpc>
                <a:spcPts val="3000"/>
              </a:lnSpc>
            </a:pPr>
            <a:r>
              <a:rPr dirty="0"/>
              <a:t>Technology</a:t>
            </a:r>
            <a:r>
              <a:rPr spc="10" dirty="0"/>
              <a:t> </a:t>
            </a:r>
            <a:r>
              <a:rPr dirty="0"/>
              <a:t>For</a:t>
            </a:r>
            <a:r>
              <a:rPr spc="5" dirty="0"/>
              <a:t> </a:t>
            </a:r>
            <a:r>
              <a:rPr spc="-25" dirty="0"/>
              <a:t>All </a:t>
            </a:r>
            <a:r>
              <a:rPr dirty="0"/>
              <a:t>to</a:t>
            </a:r>
            <a:r>
              <a:rPr spc="5" dirty="0"/>
              <a:t> </a:t>
            </a:r>
            <a:r>
              <a:rPr dirty="0"/>
              <a:t>sub-</a:t>
            </a:r>
            <a:r>
              <a:rPr spc="-25" dirty="0"/>
              <a:t>THz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5E03A5-F7B1-AA89-7493-094E8EB736A5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2782887" y="3038348"/>
            <a:ext cx="3806190" cy="9156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9445">
              <a:lnSpc>
                <a:spcPct val="121700"/>
              </a:lnSpc>
              <a:spcBef>
                <a:spcPts val="100"/>
              </a:spcBef>
            </a:pPr>
            <a:r>
              <a:rPr sz="2400" dirty="0">
                <a:solidFill>
                  <a:srgbClr val="FC0128"/>
                </a:solidFill>
                <a:latin typeface="Verdana"/>
                <a:cs typeface="Verdana"/>
              </a:rPr>
              <a:t>Edward</a:t>
            </a:r>
            <a:r>
              <a:rPr sz="2400" spc="-10" dirty="0">
                <a:solidFill>
                  <a:srgbClr val="FC0128"/>
                </a:solidFill>
                <a:latin typeface="Verdana"/>
                <a:cs typeface="Verdana"/>
              </a:rPr>
              <a:t> Knightly </a:t>
            </a:r>
            <a:r>
              <a:rPr sz="2400" spc="-10" dirty="0">
                <a:solidFill>
                  <a:srgbClr val="FC0128"/>
                </a:solidFill>
                <a:latin typeface="Verdana"/>
                <a:cs typeface="Verdana"/>
                <a:hlinkClick r:id="rId2"/>
              </a:rPr>
              <a:t>http://networks.rice.edu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7637" y="4495800"/>
            <a:ext cx="1443084" cy="588625"/>
          </a:xfrm>
          <a:prstGeom prst="rect">
            <a:avLst/>
          </a:prstGeom>
        </p:spPr>
      </p:pic>
      <p:sp>
        <p:nvSpPr>
          <p:cNvPr id="6" name="flSlide1Footer" descr="  ">
            <a:extLst>
              <a:ext uri="{FF2B5EF4-FFF2-40B4-BE49-F238E27FC236}">
                <a16:creationId xmlns:a16="http://schemas.microsoft.com/office/drawing/2014/main" id="{6F85C295-1A49-4861-4170-D11899C45034}"/>
              </a:ext>
            </a:extLst>
          </p:cNvPr>
          <p:cNvSpPr txBox="1"/>
          <p:nvPr/>
        </p:nvSpPr>
        <p:spPr>
          <a:xfrm>
            <a:off x="0" y="6537960"/>
            <a:ext cx="242374" cy="22313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/>
            <a:r>
              <a:rPr lang="en-US" sz="850">
                <a:solidFill>
                  <a:srgbClr val="000000"/>
                </a:solidFill>
                <a:latin typeface="Microsoft Sans Serif" panose="020B0604020202020204" pitchFamily="34" charset="0"/>
              </a:rPr>
              <a:t>  </a:t>
            </a:r>
          </a:p>
        </p:txBody>
      </p:sp>
      <p:sp>
        <p:nvSpPr>
          <p:cNvPr id="7" name="hcSlide1Header">
            <a:extLst>
              <a:ext uri="{FF2B5EF4-FFF2-40B4-BE49-F238E27FC236}">
                <a16:creationId xmlns:a16="http://schemas.microsoft.com/office/drawing/2014/main" id="{BFEA0005-F0E2-9134-1BA2-A3A4FC41E8F6}"/>
              </a:ext>
            </a:extLst>
          </p:cNvPr>
          <p:cNvSpPr txBox="1"/>
          <p:nvPr/>
        </p:nvSpPr>
        <p:spPr>
          <a:xfrm>
            <a:off x="4470400" y="0"/>
            <a:ext cx="184731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59156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Today…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2588" y="929132"/>
            <a:ext cx="8235950" cy="196723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7815" marR="5080" indent="-285115">
              <a:lnSpc>
                <a:spcPts val="2590"/>
              </a:lnSpc>
              <a:spcBef>
                <a:spcPts val="4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FCC continues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to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open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spectrum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for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unlicensed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and </a:t>
            </a:r>
            <a:r>
              <a:rPr sz="2400" dirty="0">
                <a:latin typeface="Verdana"/>
                <a:cs typeface="Verdana"/>
              </a:rPr>
              <a:t>shared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access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49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Spectrum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sharing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capabilities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in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Wi-</a:t>
            </a:r>
            <a:r>
              <a:rPr sz="2400" dirty="0">
                <a:latin typeface="Verdana"/>
                <a:cs typeface="Verdana"/>
              </a:rPr>
              <a:t>Fi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APs</a:t>
            </a:r>
            <a:endParaRPr sz="2400">
              <a:latin typeface="Verdana"/>
              <a:cs typeface="Verdana"/>
            </a:endParaRPr>
          </a:p>
          <a:p>
            <a:pPr marL="412750">
              <a:lnSpc>
                <a:spcPct val="100000"/>
              </a:lnSpc>
              <a:spcBef>
                <a:spcPts val="520"/>
              </a:spcBef>
            </a:pPr>
            <a:r>
              <a:rPr sz="2000" dirty="0">
                <a:solidFill>
                  <a:srgbClr val="FC0128"/>
                </a:solidFill>
                <a:latin typeface="Calibri"/>
                <a:cs typeface="Calibri"/>
              </a:rPr>
              <a:t>–</a:t>
            </a:r>
            <a:r>
              <a:rPr sz="2000" spc="345" dirty="0">
                <a:solidFill>
                  <a:srgbClr val="FC0128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latin typeface="Verdana"/>
                <a:cs typeface="Verdana"/>
              </a:rPr>
              <a:t>Wi-</a:t>
            </a:r>
            <a:r>
              <a:rPr sz="2000" dirty="0">
                <a:latin typeface="Verdana"/>
                <a:cs typeface="Verdana"/>
              </a:rPr>
              <a:t>Fi in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6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GHz </a:t>
            </a:r>
            <a:r>
              <a:rPr sz="2000" spc="-20" dirty="0">
                <a:latin typeface="Verdana"/>
                <a:cs typeface="Verdana"/>
              </a:rPr>
              <a:t>bands</a:t>
            </a:r>
            <a:endParaRPr sz="20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60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5G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deployments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in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CBRS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and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diverse </a:t>
            </a:r>
            <a:r>
              <a:rPr sz="2400" spc="-10" dirty="0">
                <a:latin typeface="Verdana"/>
                <a:cs typeface="Verdana"/>
              </a:rPr>
              <a:t>spectrum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82005" y="3322542"/>
            <a:ext cx="2438400" cy="415430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8835" y="3844218"/>
            <a:ext cx="1739585" cy="2205199"/>
          </a:xfrm>
          <a:prstGeom prst="rect">
            <a:avLst/>
          </a:prstGeom>
        </p:spPr>
      </p:pic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2410" y="2971800"/>
            <a:ext cx="3702050" cy="3505200"/>
            <a:chOff x="1162410" y="2971800"/>
            <a:chExt cx="3702050" cy="35052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2410" y="2971800"/>
              <a:ext cx="2070942" cy="35051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25901" y="3949268"/>
              <a:ext cx="1738630" cy="371475"/>
            </a:xfrm>
            <a:custGeom>
              <a:avLst/>
              <a:gdLst/>
              <a:ahLst/>
              <a:cxnLst/>
              <a:rect l="l" t="t" r="r" b="b"/>
              <a:pathLst>
                <a:path w="1738629" h="371475">
                  <a:moveTo>
                    <a:pt x="1640094" y="330404"/>
                  </a:moveTo>
                  <a:lnTo>
                    <a:pt x="1621608" y="359716"/>
                  </a:lnTo>
                  <a:lnTo>
                    <a:pt x="1738176" y="371295"/>
                  </a:lnTo>
                  <a:lnTo>
                    <a:pt x="1719003" y="339633"/>
                  </a:lnTo>
                  <a:lnTo>
                    <a:pt x="1655240" y="339633"/>
                  </a:lnTo>
                  <a:lnTo>
                    <a:pt x="1640094" y="330404"/>
                  </a:lnTo>
                  <a:close/>
                </a:path>
                <a:path w="1738629" h="371475">
                  <a:moveTo>
                    <a:pt x="1658722" y="300865"/>
                  </a:moveTo>
                  <a:lnTo>
                    <a:pt x="1640094" y="330404"/>
                  </a:lnTo>
                  <a:lnTo>
                    <a:pt x="1655240" y="339633"/>
                  </a:lnTo>
                  <a:lnTo>
                    <a:pt x="1673407" y="309806"/>
                  </a:lnTo>
                  <a:lnTo>
                    <a:pt x="1658722" y="300865"/>
                  </a:lnTo>
                  <a:close/>
                </a:path>
                <a:path w="1738629" h="371475">
                  <a:moveTo>
                    <a:pt x="1677498" y="271092"/>
                  </a:moveTo>
                  <a:lnTo>
                    <a:pt x="1658722" y="300865"/>
                  </a:lnTo>
                  <a:lnTo>
                    <a:pt x="1673407" y="309806"/>
                  </a:lnTo>
                  <a:lnTo>
                    <a:pt x="1655240" y="339633"/>
                  </a:lnTo>
                  <a:lnTo>
                    <a:pt x="1719003" y="339633"/>
                  </a:lnTo>
                  <a:lnTo>
                    <a:pt x="1677498" y="271092"/>
                  </a:lnTo>
                  <a:close/>
                </a:path>
                <a:path w="1738629" h="371475">
                  <a:moveTo>
                    <a:pt x="999400" y="34921"/>
                  </a:moveTo>
                  <a:lnTo>
                    <a:pt x="690700" y="34921"/>
                  </a:lnTo>
                  <a:lnTo>
                    <a:pt x="746930" y="36559"/>
                  </a:lnTo>
                  <a:lnTo>
                    <a:pt x="804294" y="40567"/>
                  </a:lnTo>
                  <a:lnTo>
                    <a:pt x="862690" y="46950"/>
                  </a:lnTo>
                  <a:lnTo>
                    <a:pt x="922008" y="55709"/>
                  </a:lnTo>
                  <a:lnTo>
                    <a:pt x="982143" y="66845"/>
                  </a:lnTo>
                  <a:lnTo>
                    <a:pt x="1042987" y="80359"/>
                  </a:lnTo>
                  <a:lnTo>
                    <a:pt x="1104435" y="96252"/>
                  </a:lnTo>
                  <a:lnTo>
                    <a:pt x="1166379" y="114524"/>
                  </a:lnTo>
                  <a:lnTo>
                    <a:pt x="1228716" y="135176"/>
                  </a:lnTo>
                  <a:lnTo>
                    <a:pt x="1291337" y="158207"/>
                  </a:lnTo>
                  <a:lnTo>
                    <a:pt x="1354137" y="183617"/>
                  </a:lnTo>
                  <a:lnTo>
                    <a:pt x="1417011" y="211405"/>
                  </a:lnTo>
                  <a:lnTo>
                    <a:pt x="1479853" y="241571"/>
                  </a:lnTo>
                  <a:lnTo>
                    <a:pt x="1542558" y="274114"/>
                  </a:lnTo>
                  <a:lnTo>
                    <a:pt x="1605022" y="309032"/>
                  </a:lnTo>
                  <a:lnTo>
                    <a:pt x="1640094" y="330404"/>
                  </a:lnTo>
                  <a:lnTo>
                    <a:pt x="1658722" y="300865"/>
                  </a:lnTo>
                  <a:lnTo>
                    <a:pt x="1622060" y="278545"/>
                  </a:lnTo>
                  <a:lnTo>
                    <a:pt x="1558643" y="243113"/>
                  </a:lnTo>
                  <a:lnTo>
                    <a:pt x="1494962" y="210084"/>
                  </a:lnTo>
                  <a:lnTo>
                    <a:pt x="1431124" y="179459"/>
                  </a:lnTo>
                  <a:lnTo>
                    <a:pt x="1367232" y="151240"/>
                  </a:lnTo>
                  <a:lnTo>
                    <a:pt x="1303387" y="125427"/>
                  </a:lnTo>
                  <a:lnTo>
                    <a:pt x="1239693" y="102021"/>
                  </a:lnTo>
                  <a:lnTo>
                    <a:pt x="1176256" y="81024"/>
                  </a:lnTo>
                  <a:lnTo>
                    <a:pt x="1113175" y="62438"/>
                  </a:lnTo>
                  <a:lnTo>
                    <a:pt x="1050554" y="46263"/>
                  </a:lnTo>
                  <a:lnTo>
                    <a:pt x="999400" y="34921"/>
                  </a:lnTo>
                  <a:close/>
                </a:path>
                <a:path w="1738629" h="371475">
                  <a:moveTo>
                    <a:pt x="690225" y="0"/>
                  </a:moveTo>
                  <a:lnTo>
                    <a:pt x="633691" y="786"/>
                  </a:lnTo>
                  <a:lnTo>
                    <a:pt x="578435" y="4011"/>
                  </a:lnTo>
                  <a:lnTo>
                    <a:pt x="524559" y="9685"/>
                  </a:lnTo>
                  <a:lnTo>
                    <a:pt x="472169" y="17811"/>
                  </a:lnTo>
                  <a:lnTo>
                    <a:pt x="421366" y="28402"/>
                  </a:lnTo>
                  <a:lnTo>
                    <a:pt x="372258" y="41464"/>
                  </a:lnTo>
                  <a:lnTo>
                    <a:pt x="324953" y="57007"/>
                  </a:lnTo>
                  <a:lnTo>
                    <a:pt x="279558" y="75041"/>
                  </a:lnTo>
                  <a:lnTo>
                    <a:pt x="236186" y="95577"/>
                  </a:lnTo>
                  <a:lnTo>
                    <a:pt x="194955" y="118624"/>
                  </a:lnTo>
                  <a:lnTo>
                    <a:pt x="155978" y="144186"/>
                  </a:lnTo>
                  <a:lnTo>
                    <a:pt x="119381" y="172269"/>
                  </a:lnTo>
                  <a:lnTo>
                    <a:pt x="85284" y="202871"/>
                  </a:lnTo>
                  <a:lnTo>
                    <a:pt x="53812" y="235987"/>
                  </a:lnTo>
                  <a:lnTo>
                    <a:pt x="25088" y="271606"/>
                  </a:lnTo>
                  <a:lnTo>
                    <a:pt x="0" y="308482"/>
                  </a:lnTo>
                  <a:lnTo>
                    <a:pt x="28875" y="328128"/>
                  </a:lnTo>
                  <a:lnTo>
                    <a:pt x="53964" y="291251"/>
                  </a:lnTo>
                  <a:lnTo>
                    <a:pt x="80970" y="257945"/>
                  </a:lnTo>
                  <a:lnTo>
                    <a:pt x="110570" y="226961"/>
                  </a:lnTo>
                  <a:lnTo>
                    <a:pt x="142678" y="198288"/>
                  </a:lnTo>
                  <a:lnTo>
                    <a:pt x="177209" y="171918"/>
                  </a:lnTo>
                  <a:lnTo>
                    <a:pt x="214078" y="147848"/>
                  </a:lnTo>
                  <a:lnTo>
                    <a:pt x="253198" y="126080"/>
                  </a:lnTo>
                  <a:lnTo>
                    <a:pt x="294478" y="106620"/>
                  </a:lnTo>
                  <a:lnTo>
                    <a:pt x="337823" y="89474"/>
                  </a:lnTo>
                  <a:lnTo>
                    <a:pt x="383139" y="74650"/>
                  </a:lnTo>
                  <a:lnTo>
                    <a:pt x="430325" y="62158"/>
                  </a:lnTo>
                  <a:lnTo>
                    <a:pt x="479278" y="52006"/>
                  </a:lnTo>
                  <a:lnTo>
                    <a:pt x="529898" y="44199"/>
                  </a:lnTo>
                  <a:lnTo>
                    <a:pt x="582079" y="38746"/>
                  </a:lnTo>
                  <a:lnTo>
                    <a:pt x="635715" y="35651"/>
                  </a:lnTo>
                  <a:lnTo>
                    <a:pt x="690700" y="34921"/>
                  </a:lnTo>
                  <a:lnTo>
                    <a:pt x="999400" y="34921"/>
                  </a:lnTo>
                  <a:lnTo>
                    <a:pt x="988495" y="32503"/>
                  </a:lnTo>
                  <a:lnTo>
                    <a:pt x="927102" y="21158"/>
                  </a:lnTo>
                  <a:lnTo>
                    <a:pt x="866477" y="12231"/>
                  </a:lnTo>
                  <a:lnTo>
                    <a:pt x="806721" y="5727"/>
                  </a:lnTo>
                  <a:lnTo>
                    <a:pt x="747937" y="1648"/>
                  </a:lnTo>
                  <a:lnTo>
                    <a:pt x="690225" y="0"/>
                  </a:lnTo>
                  <a:close/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112316" y="4376420"/>
            <a:ext cx="1576070" cy="5651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84150" marR="5080" indent="-171450">
              <a:lnSpc>
                <a:spcPts val="1390"/>
              </a:lnSpc>
              <a:spcBef>
                <a:spcPts val="185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dirty="0">
                <a:latin typeface="Arial"/>
                <a:cs typeface="Arial"/>
              </a:rPr>
              <a:t>Spectrum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from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100 </a:t>
            </a:r>
            <a:r>
              <a:rPr sz="1200" b="1" dirty="0">
                <a:latin typeface="Arial"/>
                <a:cs typeface="Arial"/>
              </a:rPr>
              <a:t>MHz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GHz</a:t>
            </a:r>
            <a:endParaRPr sz="1200">
              <a:latin typeface="Arial"/>
              <a:cs typeface="Arial"/>
            </a:endParaRPr>
          </a:p>
          <a:p>
            <a:pPr marL="184150" indent="-171450">
              <a:lnSpc>
                <a:spcPts val="1380"/>
              </a:lnSpc>
              <a:buFont typeface="Arial"/>
              <a:buChar char="•"/>
              <a:tabLst>
                <a:tab pos="184150" algn="l"/>
              </a:tabLst>
            </a:pPr>
            <a:r>
              <a:rPr sz="1200" b="1" dirty="0">
                <a:latin typeface="Arial"/>
                <a:cs typeface="Arial"/>
              </a:rPr>
              <a:t>Massive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MIMO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3388" rIns="0" bIns="0" rtlCol="0">
            <a:spAutoFit/>
          </a:bodyPr>
          <a:lstStyle/>
          <a:p>
            <a:pPr marL="485775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Looking</a:t>
            </a:r>
            <a:r>
              <a:rPr sz="2400" spc="-20" dirty="0"/>
              <a:t> </a:t>
            </a:r>
            <a:r>
              <a:rPr sz="2400" dirty="0"/>
              <a:t>Forward:</a:t>
            </a:r>
            <a:r>
              <a:rPr sz="2400" spc="-10" dirty="0"/>
              <a:t> </a:t>
            </a:r>
            <a:r>
              <a:rPr sz="2400" dirty="0"/>
              <a:t>The Next</a:t>
            </a:r>
            <a:r>
              <a:rPr sz="2400" spc="-15" dirty="0"/>
              <a:t> </a:t>
            </a:r>
            <a:r>
              <a:rPr sz="2400" dirty="0"/>
              <a:t>Wireless</a:t>
            </a:r>
            <a:r>
              <a:rPr sz="2400" spc="-5" dirty="0"/>
              <a:t> </a:t>
            </a:r>
            <a:r>
              <a:rPr sz="2400" spc="-10" dirty="0"/>
              <a:t>Network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204788" y="813308"/>
            <a:ext cx="8152130" cy="3545204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23215" indent="-285115">
              <a:lnSpc>
                <a:spcPct val="100000"/>
              </a:lnSpc>
              <a:spcBef>
                <a:spcPts val="725"/>
              </a:spcBef>
              <a:buClr>
                <a:srgbClr val="FC0128"/>
              </a:buClr>
              <a:buFont typeface="Arial"/>
              <a:buChar char="•"/>
              <a:tabLst>
                <a:tab pos="323215" algn="l"/>
                <a:tab pos="323850" algn="l"/>
              </a:tabLst>
            </a:pPr>
            <a:r>
              <a:rPr sz="2400" dirty="0">
                <a:latin typeface="Verdana"/>
                <a:cs typeface="Verdana"/>
              </a:rPr>
              <a:t>New capabilities and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performance </a:t>
            </a:r>
            <a:r>
              <a:rPr sz="2400" spc="-10" dirty="0">
                <a:latin typeface="Verdana"/>
                <a:cs typeface="Verdana"/>
              </a:rPr>
              <a:t>milestones</a:t>
            </a:r>
            <a:endParaRPr sz="2400">
              <a:latin typeface="Verdana"/>
              <a:cs typeface="Verdana"/>
            </a:endParaRPr>
          </a:p>
          <a:p>
            <a:pPr marL="666750" lvl="1" indent="-228600">
              <a:lnSpc>
                <a:spcPct val="100000"/>
              </a:lnSpc>
              <a:spcBef>
                <a:spcPts val="520"/>
              </a:spcBef>
              <a:buClr>
                <a:srgbClr val="FC0128"/>
              </a:buClr>
              <a:buFont typeface="Calibri"/>
              <a:buChar char="–"/>
              <a:tabLst>
                <a:tab pos="666750" algn="l"/>
              </a:tabLst>
            </a:pPr>
            <a:r>
              <a:rPr sz="2000" dirty="0">
                <a:latin typeface="Verdana"/>
                <a:cs typeface="Verdana"/>
              </a:rPr>
              <a:t>Tb/sec,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mobile,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low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latency,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robust,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secure</a:t>
            </a:r>
            <a:endParaRPr sz="2000">
              <a:latin typeface="Verdana"/>
              <a:cs typeface="Verdana"/>
            </a:endParaRPr>
          </a:p>
          <a:p>
            <a:pPr marL="323215" indent="-285115">
              <a:lnSpc>
                <a:spcPct val="100000"/>
              </a:lnSpc>
              <a:spcBef>
                <a:spcPts val="484"/>
              </a:spcBef>
              <a:buClr>
                <a:srgbClr val="FC0128"/>
              </a:buClr>
              <a:buFont typeface="Arial"/>
              <a:buChar char="•"/>
              <a:tabLst>
                <a:tab pos="323215" algn="l"/>
                <a:tab pos="323850" algn="l"/>
              </a:tabLst>
            </a:pPr>
            <a:r>
              <a:rPr sz="2400" dirty="0">
                <a:latin typeface="Verdana"/>
                <a:cs typeface="Verdana"/>
              </a:rPr>
              <a:t>Millimeter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wave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to sub-THz </a:t>
            </a:r>
            <a:r>
              <a:rPr sz="2400" spc="-10" dirty="0">
                <a:latin typeface="Verdana"/>
                <a:cs typeface="Verdana"/>
              </a:rPr>
              <a:t>spectrum</a:t>
            </a:r>
            <a:endParaRPr sz="2400">
              <a:latin typeface="Verdana"/>
              <a:cs typeface="Verdana"/>
            </a:endParaRPr>
          </a:p>
          <a:p>
            <a:pPr marL="666750" lvl="1" indent="-228600">
              <a:lnSpc>
                <a:spcPct val="100000"/>
              </a:lnSpc>
              <a:spcBef>
                <a:spcPts val="520"/>
              </a:spcBef>
              <a:buClr>
                <a:srgbClr val="FC0128"/>
              </a:buClr>
              <a:buFont typeface="Calibri"/>
              <a:buChar char="–"/>
              <a:tabLst>
                <a:tab pos="666750" algn="l"/>
              </a:tabLst>
            </a:pPr>
            <a:r>
              <a:rPr sz="2000" dirty="0">
                <a:latin typeface="Verdana"/>
                <a:cs typeface="Verdana"/>
              </a:rPr>
              <a:t>GHz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vs.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MHz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scale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bandwidth</a:t>
            </a:r>
            <a:endParaRPr sz="2000">
              <a:latin typeface="Verdana"/>
              <a:cs typeface="Verdana"/>
            </a:endParaRPr>
          </a:p>
          <a:p>
            <a:pPr marL="6667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66750" algn="l"/>
              </a:tabLst>
            </a:pPr>
            <a:r>
              <a:rPr sz="2000" dirty="0">
                <a:latin typeface="Verdana"/>
                <a:cs typeface="Verdana"/>
              </a:rPr>
              <a:t>High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resolution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sensing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fused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with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communications</a:t>
            </a:r>
            <a:endParaRPr sz="2000">
              <a:latin typeface="Verdana"/>
              <a:cs typeface="Verdana"/>
            </a:endParaRPr>
          </a:p>
          <a:p>
            <a:pPr marL="6667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66750" algn="l"/>
              </a:tabLst>
            </a:pPr>
            <a:r>
              <a:rPr sz="2000" dirty="0">
                <a:latin typeface="Verdana"/>
                <a:cs typeface="Verdana"/>
              </a:rPr>
              <a:t>High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directivity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for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spatial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multiplexing</a:t>
            </a:r>
            <a:endParaRPr sz="2000">
              <a:latin typeface="Verdana"/>
              <a:cs typeface="Verdana"/>
            </a:endParaRPr>
          </a:p>
          <a:p>
            <a:pPr marL="323215" indent="-285115">
              <a:lnSpc>
                <a:spcPct val="100000"/>
              </a:lnSpc>
              <a:spcBef>
                <a:spcPts val="484"/>
              </a:spcBef>
              <a:buClr>
                <a:srgbClr val="FC0128"/>
              </a:buClr>
              <a:buFont typeface="Arial"/>
              <a:buChar char="•"/>
              <a:tabLst>
                <a:tab pos="323215" algn="l"/>
                <a:tab pos="323850" algn="l"/>
              </a:tabLst>
            </a:pPr>
            <a:r>
              <a:rPr sz="2400" dirty="0">
                <a:latin typeface="Verdana"/>
                <a:cs typeface="Verdana"/>
              </a:rPr>
              <a:t>Newly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enabled </a:t>
            </a:r>
            <a:r>
              <a:rPr sz="2400" spc="-10" dirty="0">
                <a:latin typeface="Verdana"/>
                <a:cs typeface="Verdana"/>
              </a:rPr>
              <a:t>applications</a:t>
            </a:r>
            <a:endParaRPr sz="2400">
              <a:latin typeface="Verdana"/>
              <a:cs typeface="Verdana"/>
            </a:endParaRPr>
          </a:p>
          <a:p>
            <a:pPr marL="666750" lvl="1" indent="-228600">
              <a:lnSpc>
                <a:spcPct val="100000"/>
              </a:lnSpc>
              <a:spcBef>
                <a:spcPts val="520"/>
              </a:spcBef>
              <a:buClr>
                <a:srgbClr val="FC0128"/>
              </a:buClr>
              <a:buFont typeface="Calibri"/>
              <a:buChar char="–"/>
              <a:tabLst>
                <a:tab pos="666750" algn="l"/>
              </a:tabLst>
            </a:pPr>
            <a:r>
              <a:rPr sz="2000" dirty="0">
                <a:latin typeface="Verdana"/>
                <a:cs typeface="Verdana"/>
              </a:rPr>
              <a:t>High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resolution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sensing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with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UAV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networks</a:t>
            </a:r>
            <a:endParaRPr sz="2000">
              <a:latin typeface="Verdana"/>
              <a:cs typeface="Verdana"/>
            </a:endParaRPr>
          </a:p>
          <a:p>
            <a:pPr marL="6667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66750" algn="l"/>
              </a:tabLst>
            </a:pPr>
            <a:r>
              <a:rPr sz="2000" dirty="0">
                <a:latin typeface="Verdana"/>
                <a:cs typeface="Verdana"/>
              </a:rPr>
              <a:t>Wireless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virtual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augmented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reality: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10’s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of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Gb/sec/m</a:t>
            </a:r>
            <a:r>
              <a:rPr sz="1950" spc="-15" baseline="25641" dirty="0">
                <a:latin typeface="Verdana"/>
                <a:cs typeface="Verdana"/>
              </a:rPr>
              <a:t>2</a:t>
            </a:r>
            <a:endParaRPr sz="1950" baseline="25641"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38800" y="4597038"/>
            <a:ext cx="2695275" cy="2184761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993" y="4931962"/>
            <a:ext cx="3968804" cy="192603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148080">
              <a:lnSpc>
                <a:spcPct val="100000"/>
              </a:lnSpc>
              <a:spcBef>
                <a:spcPts val="100"/>
              </a:spcBef>
            </a:pPr>
            <a:r>
              <a:rPr dirty="0"/>
              <a:t>State of</a:t>
            </a:r>
            <a:r>
              <a:rPr spc="5" dirty="0"/>
              <a:t> </a:t>
            </a:r>
            <a:r>
              <a:rPr dirty="0"/>
              <a:t>the</a:t>
            </a:r>
            <a:r>
              <a:rPr spc="5" dirty="0"/>
              <a:t> </a:t>
            </a:r>
            <a:r>
              <a:rPr dirty="0"/>
              <a:t>Art: Wi-Fi</a:t>
            </a:r>
            <a:r>
              <a:rPr spc="10" dirty="0"/>
              <a:t> </a:t>
            </a:r>
            <a:r>
              <a:rPr dirty="0"/>
              <a:t>at</a:t>
            </a:r>
            <a:r>
              <a:rPr spc="5" dirty="0"/>
              <a:t> </a:t>
            </a:r>
            <a:r>
              <a:rPr dirty="0"/>
              <a:t>60 </a:t>
            </a:r>
            <a:r>
              <a:rPr spc="-25" dirty="0"/>
              <a:t>GHz</a:t>
            </a: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47850" y="971550"/>
            <a:ext cx="5448300" cy="5895975"/>
            <a:chOff x="1847850" y="971550"/>
            <a:chExt cx="5448300" cy="58959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6900" y="990599"/>
              <a:ext cx="5385939" cy="58674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57375" y="981075"/>
              <a:ext cx="5429250" cy="5876925"/>
            </a:xfrm>
            <a:custGeom>
              <a:avLst/>
              <a:gdLst/>
              <a:ahLst/>
              <a:cxnLst/>
              <a:rect l="l" t="t" r="r" b="b"/>
              <a:pathLst>
                <a:path w="5429250" h="5876925">
                  <a:moveTo>
                    <a:pt x="0" y="0"/>
                  </a:moveTo>
                  <a:lnTo>
                    <a:pt x="5429250" y="0"/>
                  </a:lnTo>
                  <a:lnTo>
                    <a:pt x="5429250" y="5876924"/>
                  </a:lnTo>
                </a:path>
                <a:path w="5429250" h="5876925">
                  <a:moveTo>
                    <a:pt x="0" y="5876924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2820670">
              <a:lnSpc>
                <a:spcPct val="100000"/>
              </a:lnSpc>
              <a:spcBef>
                <a:spcPts val="100"/>
              </a:spcBef>
            </a:pPr>
            <a:r>
              <a:rPr dirty="0"/>
              <a:t>Wi-Fi at</a:t>
            </a:r>
            <a:r>
              <a:rPr spc="10" dirty="0"/>
              <a:t> </a:t>
            </a:r>
            <a:r>
              <a:rPr dirty="0"/>
              <a:t>60</a:t>
            </a:r>
            <a:r>
              <a:rPr spc="5" dirty="0"/>
              <a:t> </a:t>
            </a:r>
            <a:r>
              <a:rPr spc="-25" dirty="0"/>
              <a:t>GHz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82588" y="980948"/>
            <a:ext cx="8416290" cy="222313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2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Antenna</a:t>
            </a:r>
            <a:r>
              <a:rPr sz="2400" spc="-1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array</a:t>
            </a:r>
            <a:r>
              <a:rPr sz="2400" spc="1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with</a:t>
            </a:r>
            <a:r>
              <a:rPr sz="2400" spc="1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analog/RF beam</a:t>
            </a:r>
            <a:r>
              <a:rPr sz="2400" spc="1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002C52"/>
                </a:solidFill>
                <a:latin typeface="Verdana"/>
                <a:cs typeface="Verdana"/>
              </a:rPr>
              <a:t>steering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6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Predefined</a:t>
            </a:r>
            <a:r>
              <a:rPr sz="2400" spc="1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codebook</a:t>
            </a:r>
            <a:r>
              <a:rPr sz="2400" spc="1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weights</a:t>
            </a:r>
            <a:r>
              <a:rPr sz="2400" spc="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create virtual</a:t>
            </a:r>
            <a:r>
              <a:rPr sz="2400" spc="1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002C52"/>
                </a:solidFill>
                <a:latin typeface="Verdana"/>
                <a:cs typeface="Verdana"/>
              </a:rPr>
              <a:t>“sectors”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53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Up to</a:t>
            </a:r>
            <a:r>
              <a:rPr sz="2400" spc="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128 sectors</a:t>
            </a:r>
            <a:r>
              <a:rPr sz="2400" spc="-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per device</a:t>
            </a:r>
            <a:r>
              <a:rPr sz="2400" spc="-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(3</a:t>
            </a:r>
            <a:r>
              <a:rPr sz="2400" dirty="0">
                <a:solidFill>
                  <a:srgbClr val="002C52"/>
                </a:solidFill>
                <a:latin typeface="Cambria Math"/>
                <a:cs typeface="Cambria Math"/>
              </a:rPr>
              <a:t>°</a:t>
            </a:r>
            <a:r>
              <a:rPr sz="2400" spc="310" dirty="0">
                <a:solidFill>
                  <a:srgbClr val="002C52"/>
                </a:solidFill>
                <a:latin typeface="Cambria Math"/>
                <a:cs typeface="Cambria Math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beam </a:t>
            </a:r>
            <a:r>
              <a:rPr sz="2400" spc="-10" dirty="0">
                <a:solidFill>
                  <a:srgbClr val="002C52"/>
                </a:solidFill>
                <a:latin typeface="Verdana"/>
                <a:cs typeface="Verdana"/>
              </a:rPr>
              <a:t>width)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60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Mechanisms</a:t>
            </a:r>
            <a:r>
              <a:rPr sz="2400" spc="-1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to select and</a:t>
            </a:r>
            <a:r>
              <a:rPr sz="2400" spc="-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adapt </a:t>
            </a:r>
            <a:r>
              <a:rPr sz="2400" spc="-10" dirty="0">
                <a:solidFill>
                  <a:srgbClr val="002C52"/>
                </a:solidFill>
                <a:latin typeface="Verdana"/>
                <a:cs typeface="Verdana"/>
              </a:rPr>
              <a:t>sectors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5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Multiple</a:t>
            </a:r>
            <a:r>
              <a:rPr sz="2400" spc="-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streams</a:t>
            </a:r>
            <a:r>
              <a:rPr sz="2400" spc="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02C52"/>
                </a:solidFill>
                <a:latin typeface="Verdana"/>
                <a:cs typeface="Verdana"/>
              </a:rPr>
              <a:t>(MIMO) for</a:t>
            </a:r>
            <a:r>
              <a:rPr sz="2400" spc="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002C52"/>
                </a:solidFill>
                <a:latin typeface="Verdana"/>
                <a:cs typeface="Verdana"/>
              </a:rPr>
              <a:t>11ay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8736" y="6509004"/>
            <a:ext cx="1254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Edward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Knightly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" y="761999"/>
            <a:ext cx="9132887" cy="74612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47708" y="3566829"/>
            <a:ext cx="1294765" cy="1311910"/>
            <a:chOff x="6247708" y="3566829"/>
            <a:chExt cx="1294765" cy="1311910"/>
          </a:xfrm>
        </p:grpSpPr>
        <p:sp>
          <p:nvSpPr>
            <p:cNvPr id="8" name="object 8"/>
            <p:cNvSpPr/>
            <p:nvPr/>
          </p:nvSpPr>
          <p:spPr>
            <a:xfrm>
              <a:off x="6251836" y="4240853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225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84732" y="3850423"/>
              <a:ext cx="10160" cy="1024255"/>
            </a:xfrm>
            <a:custGeom>
              <a:avLst/>
              <a:gdLst/>
              <a:ahLst/>
              <a:cxnLst/>
              <a:rect l="l" t="t" r="r" b="b"/>
              <a:pathLst>
                <a:path w="10159" h="1024254">
                  <a:moveTo>
                    <a:pt x="0" y="1023831"/>
                  </a:moveTo>
                  <a:lnTo>
                    <a:pt x="9571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92952" y="3850422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225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47743" y="4240853"/>
              <a:ext cx="407034" cy="2540"/>
            </a:xfrm>
            <a:custGeom>
              <a:avLst/>
              <a:gdLst/>
              <a:ahLst/>
              <a:cxnLst/>
              <a:rect l="l" t="t" r="r" b="b"/>
              <a:pathLst>
                <a:path w="407034" h="2539">
                  <a:moveTo>
                    <a:pt x="0" y="0"/>
                  </a:moveTo>
                  <a:lnTo>
                    <a:pt x="406969" y="2014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80622" y="4873762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225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23119" y="4240853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225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68345" y="4101120"/>
              <a:ext cx="2540" cy="139700"/>
            </a:xfrm>
            <a:custGeom>
              <a:avLst/>
              <a:gdLst/>
              <a:ahLst/>
              <a:cxnLst/>
              <a:rect l="l" t="t" r="r" b="b"/>
              <a:pathLst>
                <a:path w="2540" h="139700">
                  <a:moveTo>
                    <a:pt x="0" y="139396"/>
                  </a:moveTo>
                  <a:lnTo>
                    <a:pt x="2426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94367" y="3961387"/>
              <a:ext cx="144145" cy="140335"/>
            </a:xfrm>
            <a:custGeom>
              <a:avLst/>
              <a:gdLst/>
              <a:ahLst/>
              <a:cxnLst/>
              <a:rect l="l" t="t" r="r" b="b"/>
              <a:pathLst>
                <a:path w="144145" h="140335">
                  <a:moveTo>
                    <a:pt x="143843" y="0"/>
                  </a:moveTo>
                  <a:lnTo>
                    <a:pt x="77179" y="139733"/>
                  </a:lnTo>
                  <a:lnTo>
                    <a:pt x="0" y="0"/>
                  </a:lnTo>
                  <a:lnTo>
                    <a:pt x="143843" y="0"/>
                  </a:lnTo>
                  <a:close/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017093" y="3998378"/>
              <a:ext cx="24130" cy="143510"/>
            </a:xfrm>
            <a:custGeom>
              <a:avLst/>
              <a:gdLst/>
              <a:ahLst/>
              <a:cxnLst/>
              <a:rect l="l" t="t" r="r" b="b"/>
              <a:pathLst>
                <a:path w="24129" h="143510">
                  <a:moveTo>
                    <a:pt x="23825" y="117932"/>
                  </a:moveTo>
                  <a:lnTo>
                    <a:pt x="15608" y="117932"/>
                  </a:lnTo>
                  <a:lnTo>
                    <a:pt x="15608" y="0"/>
                  </a:lnTo>
                  <a:lnTo>
                    <a:pt x="7391" y="0"/>
                  </a:lnTo>
                  <a:lnTo>
                    <a:pt x="7391" y="117690"/>
                  </a:lnTo>
                  <a:lnTo>
                    <a:pt x="0" y="117690"/>
                  </a:lnTo>
                  <a:lnTo>
                    <a:pt x="0" y="121500"/>
                  </a:lnTo>
                  <a:lnTo>
                    <a:pt x="6350" y="121500"/>
                  </a:lnTo>
                  <a:lnTo>
                    <a:pt x="6350" y="143090"/>
                  </a:lnTo>
                  <a:lnTo>
                    <a:pt x="16637" y="143090"/>
                  </a:lnTo>
                  <a:lnTo>
                    <a:pt x="16637" y="122034"/>
                  </a:lnTo>
                  <a:lnTo>
                    <a:pt x="21767" y="122034"/>
                  </a:lnTo>
                  <a:lnTo>
                    <a:pt x="23825" y="1179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094350" y="4873762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225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39576" y="4734028"/>
              <a:ext cx="2540" cy="139700"/>
            </a:xfrm>
            <a:custGeom>
              <a:avLst/>
              <a:gdLst/>
              <a:ahLst/>
              <a:cxnLst/>
              <a:rect l="l" t="t" r="r" b="b"/>
              <a:pathLst>
                <a:path w="2540" h="139700">
                  <a:moveTo>
                    <a:pt x="0" y="139396"/>
                  </a:moveTo>
                  <a:lnTo>
                    <a:pt x="2426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65599" y="4594295"/>
              <a:ext cx="144145" cy="140335"/>
            </a:xfrm>
            <a:custGeom>
              <a:avLst/>
              <a:gdLst/>
              <a:ahLst/>
              <a:cxnLst/>
              <a:rect l="l" t="t" r="r" b="b"/>
              <a:pathLst>
                <a:path w="144145" h="140335">
                  <a:moveTo>
                    <a:pt x="143843" y="0"/>
                  </a:moveTo>
                  <a:lnTo>
                    <a:pt x="77179" y="139733"/>
                  </a:lnTo>
                  <a:lnTo>
                    <a:pt x="0" y="0"/>
                  </a:lnTo>
                  <a:lnTo>
                    <a:pt x="143843" y="0"/>
                  </a:lnTo>
                  <a:close/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017321" y="4618964"/>
              <a:ext cx="24130" cy="142875"/>
            </a:xfrm>
            <a:custGeom>
              <a:avLst/>
              <a:gdLst/>
              <a:ahLst/>
              <a:cxnLst/>
              <a:rect l="l" t="t" r="r" b="b"/>
              <a:pathLst>
                <a:path w="24129" h="142875">
                  <a:moveTo>
                    <a:pt x="23596" y="117919"/>
                  </a:moveTo>
                  <a:lnTo>
                    <a:pt x="15379" y="117919"/>
                  </a:lnTo>
                  <a:lnTo>
                    <a:pt x="15379" y="0"/>
                  </a:lnTo>
                  <a:lnTo>
                    <a:pt x="7162" y="0"/>
                  </a:lnTo>
                  <a:lnTo>
                    <a:pt x="7162" y="118135"/>
                  </a:lnTo>
                  <a:lnTo>
                    <a:pt x="0" y="118135"/>
                  </a:lnTo>
                  <a:lnTo>
                    <a:pt x="0" y="121945"/>
                  </a:lnTo>
                  <a:lnTo>
                    <a:pt x="6032" y="121945"/>
                  </a:lnTo>
                  <a:lnTo>
                    <a:pt x="6032" y="142265"/>
                  </a:lnTo>
                  <a:lnTo>
                    <a:pt x="16497" y="142265"/>
                  </a:lnTo>
                  <a:lnTo>
                    <a:pt x="16497" y="122034"/>
                  </a:lnTo>
                  <a:lnTo>
                    <a:pt x="21539" y="122034"/>
                  </a:lnTo>
                  <a:lnTo>
                    <a:pt x="23596" y="1179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10790" y="3850422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225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56016" y="3710689"/>
              <a:ext cx="2540" cy="139700"/>
            </a:xfrm>
            <a:custGeom>
              <a:avLst/>
              <a:gdLst/>
              <a:ahLst/>
              <a:cxnLst/>
              <a:rect l="l" t="t" r="r" b="b"/>
              <a:pathLst>
                <a:path w="2540" h="139700">
                  <a:moveTo>
                    <a:pt x="0" y="139396"/>
                  </a:moveTo>
                  <a:lnTo>
                    <a:pt x="2426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377929" y="3570956"/>
              <a:ext cx="144145" cy="135890"/>
            </a:xfrm>
            <a:custGeom>
              <a:avLst/>
              <a:gdLst/>
              <a:ahLst/>
              <a:cxnLst/>
              <a:rect l="l" t="t" r="r" b="b"/>
              <a:pathLst>
                <a:path w="144145" h="135889">
                  <a:moveTo>
                    <a:pt x="143843" y="0"/>
                  </a:moveTo>
                  <a:lnTo>
                    <a:pt x="77179" y="135623"/>
                  </a:lnTo>
                  <a:lnTo>
                    <a:pt x="0" y="0"/>
                  </a:lnTo>
                  <a:lnTo>
                    <a:pt x="143843" y="0"/>
                  </a:lnTo>
                  <a:close/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09142" y="3607955"/>
              <a:ext cx="24130" cy="142875"/>
            </a:xfrm>
            <a:custGeom>
              <a:avLst/>
              <a:gdLst/>
              <a:ahLst/>
              <a:cxnLst/>
              <a:rect l="l" t="t" r="r" b="b"/>
              <a:pathLst>
                <a:path w="24129" h="142875">
                  <a:moveTo>
                    <a:pt x="23558" y="117919"/>
                  </a:moveTo>
                  <a:lnTo>
                    <a:pt x="15341" y="117919"/>
                  </a:lnTo>
                  <a:lnTo>
                    <a:pt x="15341" y="0"/>
                  </a:lnTo>
                  <a:lnTo>
                    <a:pt x="7112" y="0"/>
                  </a:lnTo>
                  <a:lnTo>
                    <a:pt x="7112" y="118224"/>
                  </a:lnTo>
                  <a:lnTo>
                    <a:pt x="0" y="118224"/>
                  </a:lnTo>
                  <a:lnTo>
                    <a:pt x="0" y="122034"/>
                  </a:lnTo>
                  <a:lnTo>
                    <a:pt x="6032" y="122034"/>
                  </a:lnTo>
                  <a:lnTo>
                    <a:pt x="6032" y="142354"/>
                  </a:lnTo>
                  <a:lnTo>
                    <a:pt x="16421" y="142354"/>
                  </a:lnTo>
                  <a:lnTo>
                    <a:pt x="16421" y="122034"/>
                  </a:lnTo>
                  <a:lnTo>
                    <a:pt x="21501" y="122034"/>
                  </a:lnTo>
                  <a:lnTo>
                    <a:pt x="23558" y="1179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09377" y="3486334"/>
            <a:ext cx="220979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250" dirty="0">
                <a:latin typeface="Cambria Math"/>
                <a:cs typeface="Cambria Math"/>
              </a:rPr>
              <a:t>!</a:t>
            </a:r>
            <a:r>
              <a:rPr sz="1125" spc="375" baseline="-14814" dirty="0">
                <a:latin typeface="Cambria Math"/>
                <a:cs typeface="Cambria Math"/>
              </a:rPr>
              <a:t>"</a:t>
            </a:r>
            <a:endParaRPr sz="1125" baseline="-14814">
              <a:latin typeface="Cambria Math"/>
              <a:cs typeface="Cambria Math"/>
            </a:endParaRPr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17124" y="3905533"/>
            <a:ext cx="224154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175" dirty="0">
                <a:latin typeface="Cambria Math"/>
                <a:cs typeface="Cambria Math"/>
              </a:rPr>
              <a:t>!</a:t>
            </a:r>
            <a:r>
              <a:rPr sz="1125" spc="262" baseline="-14814" dirty="0">
                <a:latin typeface="Cambria Math"/>
                <a:cs typeface="Cambria Math"/>
              </a:rPr>
              <a:t>#</a:t>
            </a:r>
            <a:endParaRPr sz="1125" baseline="-14814">
              <a:latin typeface="Cambria Math"/>
              <a:cs typeface="Cambria Math"/>
            </a:endParaRPr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06455" y="4536387"/>
            <a:ext cx="253365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335" dirty="0">
                <a:latin typeface="Cambria Math"/>
                <a:cs typeface="Cambria Math"/>
              </a:rPr>
              <a:t>!</a:t>
            </a:r>
            <a:r>
              <a:rPr sz="1125" spc="502" baseline="-14814" dirty="0">
                <a:latin typeface="Cambria Math"/>
                <a:cs typeface="Cambria Math"/>
              </a:rPr>
              <a:t>$</a:t>
            </a:r>
            <a:endParaRPr sz="1125" baseline="-14814">
              <a:latin typeface="Cambria Math"/>
              <a:cs typeface="Cambria Math"/>
            </a:endParaRPr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86916" y="3587024"/>
            <a:ext cx="99060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315" dirty="0">
                <a:latin typeface="Cambria Math"/>
                <a:cs typeface="Cambria Math"/>
              </a:rPr>
              <a:t>%</a:t>
            </a:r>
            <a:endParaRPr sz="1000">
              <a:latin typeface="Cambria Math"/>
              <a:cs typeface="Cambria Math"/>
            </a:endParaRPr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57337" y="3650726"/>
            <a:ext cx="80645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135" dirty="0">
                <a:latin typeface="Cambria Math"/>
                <a:cs typeface="Cambria Math"/>
              </a:rPr>
              <a:t>"</a:t>
            </a:r>
            <a:endParaRPr sz="750">
              <a:latin typeface="Cambria Math"/>
              <a:cs typeface="Cambria Math"/>
            </a:endParaRPr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2155" y="4039102"/>
            <a:ext cx="204470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-55" dirty="0">
                <a:latin typeface="Cambria Math"/>
                <a:cs typeface="Cambria Math"/>
              </a:rPr>
              <a:t>%</a:t>
            </a:r>
            <a:r>
              <a:rPr sz="1125" spc="-82" baseline="-14814" dirty="0">
                <a:latin typeface="Cambria Math"/>
                <a:cs typeface="Cambria Math"/>
              </a:rPr>
              <a:t>#</a:t>
            </a:r>
            <a:endParaRPr sz="1125" baseline="-14814">
              <a:latin typeface="Cambria Math"/>
              <a:cs typeface="Cambria Math"/>
            </a:endParaRPr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40017" y="4643242"/>
            <a:ext cx="238125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-25" dirty="0">
                <a:latin typeface="Cambria Math"/>
                <a:cs typeface="Cambria Math"/>
              </a:rPr>
              <a:t>%</a:t>
            </a:r>
            <a:r>
              <a:rPr sz="1125" spc="-37" baseline="-14814" dirty="0">
                <a:latin typeface="Cambria Math"/>
                <a:cs typeface="Cambria Math"/>
              </a:rPr>
              <a:t>$</a:t>
            </a:r>
            <a:endParaRPr sz="1125" baseline="-14814">
              <a:latin typeface="Cambria Math"/>
              <a:cs typeface="Cambria Math"/>
            </a:endParaRPr>
          </a:p>
        </p:txBody>
      </p:sp>
      <p:grpSp>
        <p:nvGrp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02305" y="3710692"/>
            <a:ext cx="276225" cy="1298575"/>
            <a:chOff x="6902305" y="3710692"/>
            <a:chExt cx="276225" cy="1298575"/>
          </a:xfrm>
        </p:grpSpPr>
        <p:sp>
          <p:nvSpPr>
            <p:cNvPr id="33" name="object 33"/>
            <p:cNvSpPr/>
            <p:nvPr/>
          </p:nvSpPr>
          <p:spPr>
            <a:xfrm>
              <a:off x="6950506" y="4150438"/>
              <a:ext cx="180975" cy="185420"/>
            </a:xfrm>
            <a:custGeom>
              <a:avLst/>
              <a:gdLst/>
              <a:ahLst/>
              <a:cxnLst/>
              <a:rect l="l" t="t" r="r" b="b"/>
              <a:pathLst>
                <a:path w="180975" h="185420">
                  <a:moveTo>
                    <a:pt x="0" y="92470"/>
                  </a:moveTo>
                  <a:lnTo>
                    <a:pt x="7105" y="56476"/>
                  </a:lnTo>
                  <a:lnTo>
                    <a:pt x="26482" y="27083"/>
                  </a:lnTo>
                  <a:lnTo>
                    <a:pt x="55222" y="7266"/>
                  </a:lnTo>
                  <a:lnTo>
                    <a:pt x="90416" y="0"/>
                  </a:lnTo>
                  <a:lnTo>
                    <a:pt x="125610" y="7266"/>
                  </a:lnTo>
                  <a:lnTo>
                    <a:pt x="154350" y="27083"/>
                  </a:lnTo>
                  <a:lnTo>
                    <a:pt x="173726" y="56476"/>
                  </a:lnTo>
                  <a:lnTo>
                    <a:pt x="180832" y="92470"/>
                  </a:lnTo>
                  <a:lnTo>
                    <a:pt x="173726" y="128464"/>
                  </a:lnTo>
                  <a:lnTo>
                    <a:pt x="154350" y="157856"/>
                  </a:lnTo>
                  <a:lnTo>
                    <a:pt x="125610" y="177674"/>
                  </a:lnTo>
                  <a:lnTo>
                    <a:pt x="90416" y="184940"/>
                  </a:lnTo>
                  <a:lnTo>
                    <a:pt x="55222" y="177674"/>
                  </a:lnTo>
                  <a:lnTo>
                    <a:pt x="26482" y="157856"/>
                  </a:lnTo>
                  <a:lnTo>
                    <a:pt x="7105" y="128464"/>
                  </a:lnTo>
                  <a:lnTo>
                    <a:pt x="0" y="92470"/>
                  </a:lnTo>
                  <a:close/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926964" y="4101123"/>
              <a:ext cx="251460" cy="266700"/>
            </a:xfrm>
            <a:custGeom>
              <a:avLst/>
              <a:gdLst/>
              <a:ahLst/>
              <a:cxnLst/>
              <a:rect l="l" t="t" r="r" b="b"/>
              <a:pathLst>
                <a:path w="251459" h="266700">
                  <a:moveTo>
                    <a:pt x="239529" y="12329"/>
                  </a:moveTo>
                  <a:lnTo>
                    <a:pt x="231467" y="14902"/>
                  </a:lnTo>
                  <a:lnTo>
                    <a:pt x="0" y="261010"/>
                  </a:lnTo>
                  <a:lnTo>
                    <a:pt x="5986" y="266641"/>
                  </a:lnTo>
                  <a:lnTo>
                    <a:pt x="237455" y="20533"/>
                  </a:lnTo>
                  <a:lnTo>
                    <a:pt x="239529" y="12329"/>
                  </a:lnTo>
                  <a:close/>
                </a:path>
                <a:path w="251459" h="266700">
                  <a:moveTo>
                    <a:pt x="250277" y="3350"/>
                  </a:moveTo>
                  <a:lnTo>
                    <a:pt x="242332" y="3350"/>
                  </a:lnTo>
                  <a:lnTo>
                    <a:pt x="248320" y="8981"/>
                  </a:lnTo>
                  <a:lnTo>
                    <a:pt x="237455" y="20533"/>
                  </a:lnTo>
                  <a:lnTo>
                    <a:pt x="230414" y="48379"/>
                  </a:lnTo>
                  <a:lnTo>
                    <a:pt x="231747" y="50614"/>
                  </a:lnTo>
                  <a:lnTo>
                    <a:pt x="236148" y="51727"/>
                  </a:lnTo>
                  <a:lnTo>
                    <a:pt x="238382" y="50394"/>
                  </a:lnTo>
                  <a:lnTo>
                    <a:pt x="250277" y="3350"/>
                  </a:lnTo>
                  <a:close/>
                </a:path>
                <a:path w="251459" h="266700">
                  <a:moveTo>
                    <a:pt x="251124" y="0"/>
                  </a:moveTo>
                  <a:lnTo>
                    <a:pt x="201604" y="15805"/>
                  </a:lnTo>
                  <a:lnTo>
                    <a:pt x="200412" y="18116"/>
                  </a:lnTo>
                  <a:lnTo>
                    <a:pt x="201792" y="22442"/>
                  </a:lnTo>
                  <a:lnTo>
                    <a:pt x="204104" y="23635"/>
                  </a:lnTo>
                  <a:lnTo>
                    <a:pt x="231467" y="14902"/>
                  </a:lnTo>
                  <a:lnTo>
                    <a:pt x="242332" y="3350"/>
                  </a:lnTo>
                  <a:lnTo>
                    <a:pt x="250277" y="3350"/>
                  </a:lnTo>
                  <a:lnTo>
                    <a:pt x="251124" y="0"/>
                  </a:lnTo>
                  <a:close/>
                </a:path>
                <a:path w="251459" h="266700">
                  <a:moveTo>
                    <a:pt x="244254" y="5157"/>
                  </a:moveTo>
                  <a:lnTo>
                    <a:pt x="241343" y="5157"/>
                  </a:lnTo>
                  <a:lnTo>
                    <a:pt x="246576" y="10079"/>
                  </a:lnTo>
                  <a:lnTo>
                    <a:pt x="239529" y="12329"/>
                  </a:lnTo>
                  <a:lnTo>
                    <a:pt x="237455" y="20533"/>
                  </a:lnTo>
                  <a:lnTo>
                    <a:pt x="248320" y="8981"/>
                  </a:lnTo>
                  <a:lnTo>
                    <a:pt x="244254" y="5157"/>
                  </a:lnTo>
                  <a:close/>
                </a:path>
                <a:path w="251459" h="266700">
                  <a:moveTo>
                    <a:pt x="242332" y="3350"/>
                  </a:moveTo>
                  <a:lnTo>
                    <a:pt x="231467" y="14902"/>
                  </a:lnTo>
                  <a:lnTo>
                    <a:pt x="239529" y="12329"/>
                  </a:lnTo>
                  <a:lnTo>
                    <a:pt x="241343" y="5157"/>
                  </a:lnTo>
                  <a:lnTo>
                    <a:pt x="244254" y="5157"/>
                  </a:lnTo>
                  <a:lnTo>
                    <a:pt x="242332" y="3350"/>
                  </a:lnTo>
                  <a:close/>
                </a:path>
                <a:path w="251459" h="266700">
                  <a:moveTo>
                    <a:pt x="241343" y="5157"/>
                  </a:moveTo>
                  <a:lnTo>
                    <a:pt x="239529" y="12329"/>
                  </a:lnTo>
                  <a:lnTo>
                    <a:pt x="246576" y="10079"/>
                  </a:lnTo>
                  <a:lnTo>
                    <a:pt x="241343" y="51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1738" y="4787456"/>
              <a:ext cx="189051" cy="19316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902305" y="4742251"/>
              <a:ext cx="251460" cy="266700"/>
            </a:xfrm>
            <a:custGeom>
              <a:avLst/>
              <a:gdLst/>
              <a:ahLst/>
              <a:cxnLst/>
              <a:rect l="l" t="t" r="r" b="b"/>
              <a:pathLst>
                <a:path w="251459" h="266700">
                  <a:moveTo>
                    <a:pt x="239529" y="12329"/>
                  </a:moveTo>
                  <a:lnTo>
                    <a:pt x="231467" y="14902"/>
                  </a:lnTo>
                  <a:lnTo>
                    <a:pt x="0" y="261010"/>
                  </a:lnTo>
                  <a:lnTo>
                    <a:pt x="5988" y="266641"/>
                  </a:lnTo>
                  <a:lnTo>
                    <a:pt x="237455" y="20533"/>
                  </a:lnTo>
                  <a:lnTo>
                    <a:pt x="239529" y="12329"/>
                  </a:lnTo>
                  <a:close/>
                </a:path>
                <a:path w="251459" h="266700">
                  <a:moveTo>
                    <a:pt x="250278" y="3350"/>
                  </a:moveTo>
                  <a:lnTo>
                    <a:pt x="242332" y="3350"/>
                  </a:lnTo>
                  <a:lnTo>
                    <a:pt x="248320" y="8981"/>
                  </a:lnTo>
                  <a:lnTo>
                    <a:pt x="237455" y="20533"/>
                  </a:lnTo>
                  <a:lnTo>
                    <a:pt x="230414" y="48380"/>
                  </a:lnTo>
                  <a:lnTo>
                    <a:pt x="231748" y="50614"/>
                  </a:lnTo>
                  <a:lnTo>
                    <a:pt x="236148" y="51728"/>
                  </a:lnTo>
                  <a:lnTo>
                    <a:pt x="238384" y="50394"/>
                  </a:lnTo>
                  <a:lnTo>
                    <a:pt x="250278" y="3350"/>
                  </a:lnTo>
                  <a:close/>
                </a:path>
                <a:path w="251459" h="266700">
                  <a:moveTo>
                    <a:pt x="251125" y="0"/>
                  </a:moveTo>
                  <a:lnTo>
                    <a:pt x="201606" y="15805"/>
                  </a:lnTo>
                  <a:lnTo>
                    <a:pt x="200412" y="18117"/>
                  </a:lnTo>
                  <a:lnTo>
                    <a:pt x="201792" y="22442"/>
                  </a:lnTo>
                  <a:lnTo>
                    <a:pt x="204105" y="23635"/>
                  </a:lnTo>
                  <a:lnTo>
                    <a:pt x="231467" y="14902"/>
                  </a:lnTo>
                  <a:lnTo>
                    <a:pt x="242332" y="3350"/>
                  </a:lnTo>
                  <a:lnTo>
                    <a:pt x="250278" y="3350"/>
                  </a:lnTo>
                  <a:lnTo>
                    <a:pt x="251125" y="0"/>
                  </a:lnTo>
                  <a:close/>
                </a:path>
                <a:path w="251459" h="266700">
                  <a:moveTo>
                    <a:pt x="244254" y="5157"/>
                  </a:moveTo>
                  <a:lnTo>
                    <a:pt x="241343" y="5157"/>
                  </a:lnTo>
                  <a:lnTo>
                    <a:pt x="246578" y="10079"/>
                  </a:lnTo>
                  <a:lnTo>
                    <a:pt x="239529" y="12329"/>
                  </a:lnTo>
                  <a:lnTo>
                    <a:pt x="237455" y="20533"/>
                  </a:lnTo>
                  <a:lnTo>
                    <a:pt x="248320" y="8981"/>
                  </a:lnTo>
                  <a:lnTo>
                    <a:pt x="244254" y="5157"/>
                  </a:lnTo>
                  <a:close/>
                </a:path>
                <a:path w="251459" h="266700">
                  <a:moveTo>
                    <a:pt x="242332" y="3350"/>
                  </a:moveTo>
                  <a:lnTo>
                    <a:pt x="231467" y="14902"/>
                  </a:lnTo>
                  <a:lnTo>
                    <a:pt x="239529" y="12329"/>
                  </a:lnTo>
                  <a:lnTo>
                    <a:pt x="241343" y="5157"/>
                  </a:lnTo>
                  <a:lnTo>
                    <a:pt x="244254" y="5157"/>
                  </a:lnTo>
                  <a:lnTo>
                    <a:pt x="242332" y="3350"/>
                  </a:lnTo>
                  <a:close/>
                </a:path>
                <a:path w="251459" h="266700">
                  <a:moveTo>
                    <a:pt x="241343" y="5157"/>
                  </a:moveTo>
                  <a:lnTo>
                    <a:pt x="239529" y="12329"/>
                  </a:lnTo>
                  <a:lnTo>
                    <a:pt x="246578" y="10079"/>
                  </a:lnTo>
                  <a:lnTo>
                    <a:pt x="241343" y="51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4067" y="3755898"/>
              <a:ext cx="189051" cy="19316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918745" y="3710692"/>
              <a:ext cx="251460" cy="266700"/>
            </a:xfrm>
            <a:custGeom>
              <a:avLst/>
              <a:gdLst/>
              <a:ahLst/>
              <a:cxnLst/>
              <a:rect l="l" t="t" r="r" b="b"/>
              <a:pathLst>
                <a:path w="251459" h="266700">
                  <a:moveTo>
                    <a:pt x="239529" y="12329"/>
                  </a:moveTo>
                  <a:lnTo>
                    <a:pt x="231467" y="14902"/>
                  </a:lnTo>
                  <a:lnTo>
                    <a:pt x="0" y="261010"/>
                  </a:lnTo>
                  <a:lnTo>
                    <a:pt x="5986" y="266641"/>
                  </a:lnTo>
                  <a:lnTo>
                    <a:pt x="237455" y="20532"/>
                  </a:lnTo>
                  <a:lnTo>
                    <a:pt x="239529" y="12329"/>
                  </a:lnTo>
                  <a:close/>
                </a:path>
                <a:path w="251459" h="266700">
                  <a:moveTo>
                    <a:pt x="250277" y="3350"/>
                  </a:moveTo>
                  <a:lnTo>
                    <a:pt x="242332" y="3350"/>
                  </a:lnTo>
                  <a:lnTo>
                    <a:pt x="248319" y="8981"/>
                  </a:lnTo>
                  <a:lnTo>
                    <a:pt x="237455" y="20532"/>
                  </a:lnTo>
                  <a:lnTo>
                    <a:pt x="230413" y="48379"/>
                  </a:lnTo>
                  <a:lnTo>
                    <a:pt x="231747" y="50614"/>
                  </a:lnTo>
                  <a:lnTo>
                    <a:pt x="236147" y="51727"/>
                  </a:lnTo>
                  <a:lnTo>
                    <a:pt x="238382" y="50394"/>
                  </a:lnTo>
                  <a:lnTo>
                    <a:pt x="250277" y="3350"/>
                  </a:lnTo>
                  <a:close/>
                </a:path>
                <a:path w="251459" h="266700">
                  <a:moveTo>
                    <a:pt x="251124" y="0"/>
                  </a:moveTo>
                  <a:lnTo>
                    <a:pt x="201604" y="15805"/>
                  </a:lnTo>
                  <a:lnTo>
                    <a:pt x="200412" y="18117"/>
                  </a:lnTo>
                  <a:lnTo>
                    <a:pt x="201791" y="22442"/>
                  </a:lnTo>
                  <a:lnTo>
                    <a:pt x="204104" y="23635"/>
                  </a:lnTo>
                  <a:lnTo>
                    <a:pt x="231467" y="14902"/>
                  </a:lnTo>
                  <a:lnTo>
                    <a:pt x="242332" y="3350"/>
                  </a:lnTo>
                  <a:lnTo>
                    <a:pt x="250277" y="3350"/>
                  </a:lnTo>
                  <a:lnTo>
                    <a:pt x="251124" y="0"/>
                  </a:lnTo>
                  <a:close/>
                </a:path>
                <a:path w="251459" h="266700">
                  <a:moveTo>
                    <a:pt x="244253" y="5157"/>
                  </a:moveTo>
                  <a:lnTo>
                    <a:pt x="241343" y="5157"/>
                  </a:lnTo>
                  <a:lnTo>
                    <a:pt x="246576" y="10079"/>
                  </a:lnTo>
                  <a:lnTo>
                    <a:pt x="239529" y="12329"/>
                  </a:lnTo>
                  <a:lnTo>
                    <a:pt x="237455" y="20532"/>
                  </a:lnTo>
                  <a:lnTo>
                    <a:pt x="248319" y="8981"/>
                  </a:lnTo>
                  <a:lnTo>
                    <a:pt x="244253" y="5157"/>
                  </a:lnTo>
                  <a:close/>
                </a:path>
                <a:path w="251459" h="266700">
                  <a:moveTo>
                    <a:pt x="242332" y="3350"/>
                  </a:moveTo>
                  <a:lnTo>
                    <a:pt x="231467" y="14902"/>
                  </a:lnTo>
                  <a:lnTo>
                    <a:pt x="239529" y="12329"/>
                  </a:lnTo>
                  <a:lnTo>
                    <a:pt x="241343" y="5157"/>
                  </a:lnTo>
                  <a:lnTo>
                    <a:pt x="244253" y="5157"/>
                  </a:lnTo>
                  <a:lnTo>
                    <a:pt x="242332" y="3350"/>
                  </a:lnTo>
                  <a:close/>
                </a:path>
                <a:path w="251459" h="266700">
                  <a:moveTo>
                    <a:pt x="241343" y="5157"/>
                  </a:moveTo>
                  <a:lnTo>
                    <a:pt x="239529" y="12329"/>
                  </a:lnTo>
                  <a:lnTo>
                    <a:pt x="246576" y="10079"/>
                  </a:lnTo>
                  <a:lnTo>
                    <a:pt x="241343" y="51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19520" y="4131572"/>
            <a:ext cx="184785" cy="2032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150" spc="-25" dirty="0">
                <a:latin typeface="Gill Sans MT"/>
                <a:cs typeface="Gill Sans MT"/>
              </a:rPr>
              <a:t>RF</a:t>
            </a:r>
            <a:endParaRPr sz="1150">
              <a:latin typeface="Gill Sans MT"/>
              <a:cs typeface="Gill Sans MT"/>
            </a:endParaRPr>
          </a:p>
        </p:txBody>
      </p:sp>
      <p:grpSp>
        <p:nvGrpSp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46960" y="3848780"/>
            <a:ext cx="1414780" cy="1372870"/>
            <a:chOff x="2346960" y="3848780"/>
            <a:chExt cx="1414780" cy="1372870"/>
          </a:xfrm>
        </p:grpSpPr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78097" y="3848780"/>
              <a:ext cx="1183182" cy="118318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6960" y="4657344"/>
              <a:ext cx="719327" cy="563880"/>
            </a:xfrm>
            <a:prstGeom prst="rect">
              <a:avLst/>
            </a:prstGeom>
          </p:spPr>
        </p:pic>
      </p:grpSp>
      <p:grpSp>
        <p:nvGrp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47708" y="5339242"/>
            <a:ext cx="1294765" cy="1311910"/>
            <a:chOff x="6247708" y="5339242"/>
            <a:chExt cx="1294765" cy="1311910"/>
          </a:xfrm>
        </p:grpSpPr>
        <p:sp>
          <p:nvSpPr>
            <p:cNvPr id="44" name="object 44"/>
            <p:cNvSpPr/>
            <p:nvPr/>
          </p:nvSpPr>
          <p:spPr>
            <a:xfrm>
              <a:off x="6251836" y="6013267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225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584732" y="5622837"/>
              <a:ext cx="10160" cy="1024255"/>
            </a:xfrm>
            <a:custGeom>
              <a:avLst/>
              <a:gdLst/>
              <a:ahLst/>
              <a:cxnLst/>
              <a:rect l="l" t="t" r="r" b="b"/>
              <a:pathLst>
                <a:path w="10159" h="1024254">
                  <a:moveTo>
                    <a:pt x="0" y="1023831"/>
                  </a:moveTo>
                  <a:lnTo>
                    <a:pt x="9571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592952" y="5622836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225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547743" y="6013267"/>
              <a:ext cx="407034" cy="2540"/>
            </a:xfrm>
            <a:custGeom>
              <a:avLst/>
              <a:gdLst/>
              <a:ahLst/>
              <a:cxnLst/>
              <a:rect l="l" t="t" r="r" b="b"/>
              <a:pathLst>
                <a:path w="407034" h="2539">
                  <a:moveTo>
                    <a:pt x="0" y="0"/>
                  </a:moveTo>
                  <a:lnTo>
                    <a:pt x="406969" y="2014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580622" y="6646176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225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123119" y="6013267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225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468345" y="5873534"/>
              <a:ext cx="2540" cy="139700"/>
            </a:xfrm>
            <a:custGeom>
              <a:avLst/>
              <a:gdLst/>
              <a:ahLst/>
              <a:cxnLst/>
              <a:rect l="l" t="t" r="r" b="b"/>
              <a:pathLst>
                <a:path w="2540" h="139700">
                  <a:moveTo>
                    <a:pt x="0" y="139396"/>
                  </a:moveTo>
                  <a:lnTo>
                    <a:pt x="2426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394367" y="5733801"/>
              <a:ext cx="144145" cy="140335"/>
            </a:xfrm>
            <a:custGeom>
              <a:avLst/>
              <a:gdLst/>
              <a:ahLst/>
              <a:cxnLst/>
              <a:rect l="l" t="t" r="r" b="b"/>
              <a:pathLst>
                <a:path w="144145" h="140335">
                  <a:moveTo>
                    <a:pt x="143843" y="0"/>
                  </a:moveTo>
                  <a:lnTo>
                    <a:pt x="77179" y="139733"/>
                  </a:lnTo>
                  <a:lnTo>
                    <a:pt x="0" y="0"/>
                  </a:lnTo>
                  <a:lnTo>
                    <a:pt x="143843" y="0"/>
                  </a:lnTo>
                  <a:close/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017347" y="5770791"/>
              <a:ext cx="24130" cy="142875"/>
            </a:xfrm>
            <a:custGeom>
              <a:avLst/>
              <a:gdLst/>
              <a:ahLst/>
              <a:cxnLst/>
              <a:rect l="l" t="t" r="r" b="b"/>
              <a:pathLst>
                <a:path w="24129" h="142875">
                  <a:moveTo>
                    <a:pt x="23571" y="117932"/>
                  </a:moveTo>
                  <a:lnTo>
                    <a:pt x="15354" y="117932"/>
                  </a:lnTo>
                  <a:lnTo>
                    <a:pt x="15354" y="0"/>
                  </a:lnTo>
                  <a:lnTo>
                    <a:pt x="7137" y="0"/>
                  </a:lnTo>
                  <a:lnTo>
                    <a:pt x="7137" y="118198"/>
                  </a:lnTo>
                  <a:lnTo>
                    <a:pt x="0" y="118198"/>
                  </a:lnTo>
                  <a:lnTo>
                    <a:pt x="0" y="122008"/>
                  </a:lnTo>
                  <a:lnTo>
                    <a:pt x="6032" y="122008"/>
                  </a:lnTo>
                  <a:lnTo>
                    <a:pt x="6032" y="142328"/>
                  </a:lnTo>
                  <a:lnTo>
                    <a:pt x="16446" y="142328"/>
                  </a:lnTo>
                  <a:lnTo>
                    <a:pt x="16446" y="122047"/>
                  </a:lnTo>
                  <a:lnTo>
                    <a:pt x="21513" y="122047"/>
                  </a:lnTo>
                  <a:lnTo>
                    <a:pt x="23571" y="1179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094350" y="6646176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225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439576" y="6506443"/>
              <a:ext cx="2540" cy="139700"/>
            </a:xfrm>
            <a:custGeom>
              <a:avLst/>
              <a:gdLst/>
              <a:ahLst/>
              <a:cxnLst/>
              <a:rect l="l" t="t" r="r" b="b"/>
              <a:pathLst>
                <a:path w="2540" h="139700">
                  <a:moveTo>
                    <a:pt x="0" y="139396"/>
                  </a:moveTo>
                  <a:lnTo>
                    <a:pt x="2426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365599" y="6366710"/>
              <a:ext cx="144145" cy="140335"/>
            </a:xfrm>
            <a:custGeom>
              <a:avLst/>
              <a:gdLst/>
              <a:ahLst/>
              <a:cxnLst/>
              <a:rect l="l" t="t" r="r" b="b"/>
              <a:pathLst>
                <a:path w="144145" h="140334">
                  <a:moveTo>
                    <a:pt x="143843" y="0"/>
                  </a:moveTo>
                  <a:lnTo>
                    <a:pt x="77179" y="139733"/>
                  </a:lnTo>
                  <a:lnTo>
                    <a:pt x="0" y="0"/>
                  </a:lnTo>
                  <a:lnTo>
                    <a:pt x="143843" y="0"/>
                  </a:lnTo>
                  <a:close/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017258" y="6391376"/>
              <a:ext cx="24130" cy="142875"/>
            </a:xfrm>
            <a:custGeom>
              <a:avLst/>
              <a:gdLst/>
              <a:ahLst/>
              <a:cxnLst/>
              <a:rect l="l" t="t" r="r" b="b"/>
              <a:pathLst>
                <a:path w="24129" h="142875">
                  <a:moveTo>
                    <a:pt x="23660" y="117932"/>
                  </a:moveTo>
                  <a:lnTo>
                    <a:pt x="15443" y="117932"/>
                  </a:lnTo>
                  <a:lnTo>
                    <a:pt x="15443" y="0"/>
                  </a:lnTo>
                  <a:lnTo>
                    <a:pt x="7226" y="0"/>
                  </a:lnTo>
                  <a:lnTo>
                    <a:pt x="7226" y="117373"/>
                  </a:lnTo>
                  <a:lnTo>
                    <a:pt x="0" y="117373"/>
                  </a:lnTo>
                  <a:lnTo>
                    <a:pt x="0" y="122453"/>
                  </a:lnTo>
                  <a:lnTo>
                    <a:pt x="6350" y="122453"/>
                  </a:lnTo>
                  <a:lnTo>
                    <a:pt x="6350" y="142773"/>
                  </a:lnTo>
                  <a:lnTo>
                    <a:pt x="16306" y="142773"/>
                  </a:lnTo>
                  <a:lnTo>
                    <a:pt x="16306" y="122453"/>
                  </a:lnTo>
                  <a:lnTo>
                    <a:pt x="7226" y="122453"/>
                  </a:lnTo>
                  <a:lnTo>
                    <a:pt x="7226" y="122034"/>
                  </a:lnTo>
                  <a:lnTo>
                    <a:pt x="15443" y="122034"/>
                  </a:lnTo>
                  <a:lnTo>
                    <a:pt x="21602" y="122034"/>
                  </a:lnTo>
                  <a:lnTo>
                    <a:pt x="23660" y="1179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110790" y="5622836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225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456016" y="5483103"/>
              <a:ext cx="2540" cy="139700"/>
            </a:xfrm>
            <a:custGeom>
              <a:avLst/>
              <a:gdLst/>
              <a:ahLst/>
              <a:cxnLst/>
              <a:rect l="l" t="t" r="r" b="b"/>
              <a:pathLst>
                <a:path w="2540" h="139700">
                  <a:moveTo>
                    <a:pt x="0" y="139396"/>
                  </a:moveTo>
                  <a:lnTo>
                    <a:pt x="2426" y="0"/>
                  </a:lnTo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77929" y="5343370"/>
              <a:ext cx="144145" cy="135890"/>
            </a:xfrm>
            <a:custGeom>
              <a:avLst/>
              <a:gdLst/>
              <a:ahLst/>
              <a:cxnLst/>
              <a:rect l="l" t="t" r="r" b="b"/>
              <a:pathLst>
                <a:path w="144145" h="135889">
                  <a:moveTo>
                    <a:pt x="143843" y="0"/>
                  </a:moveTo>
                  <a:lnTo>
                    <a:pt x="77179" y="135623"/>
                  </a:lnTo>
                  <a:lnTo>
                    <a:pt x="0" y="0"/>
                  </a:lnTo>
                  <a:lnTo>
                    <a:pt x="143843" y="0"/>
                  </a:lnTo>
                  <a:close/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009079" y="5380367"/>
              <a:ext cx="24130" cy="142875"/>
            </a:xfrm>
            <a:custGeom>
              <a:avLst/>
              <a:gdLst/>
              <a:ahLst/>
              <a:cxnLst/>
              <a:rect l="l" t="t" r="r" b="b"/>
              <a:pathLst>
                <a:path w="24129" h="142875">
                  <a:moveTo>
                    <a:pt x="23622" y="117919"/>
                  </a:moveTo>
                  <a:lnTo>
                    <a:pt x="15405" y="117919"/>
                  </a:lnTo>
                  <a:lnTo>
                    <a:pt x="15405" y="0"/>
                  </a:lnTo>
                  <a:lnTo>
                    <a:pt x="7175" y="0"/>
                  </a:lnTo>
                  <a:lnTo>
                    <a:pt x="7175" y="117462"/>
                  </a:lnTo>
                  <a:lnTo>
                    <a:pt x="0" y="117462"/>
                  </a:lnTo>
                  <a:lnTo>
                    <a:pt x="0" y="122542"/>
                  </a:lnTo>
                  <a:lnTo>
                    <a:pt x="6350" y="122542"/>
                  </a:lnTo>
                  <a:lnTo>
                    <a:pt x="6350" y="142862"/>
                  </a:lnTo>
                  <a:lnTo>
                    <a:pt x="16230" y="142862"/>
                  </a:lnTo>
                  <a:lnTo>
                    <a:pt x="16230" y="122542"/>
                  </a:lnTo>
                  <a:lnTo>
                    <a:pt x="7175" y="122542"/>
                  </a:lnTo>
                  <a:lnTo>
                    <a:pt x="7175" y="122034"/>
                  </a:lnTo>
                  <a:lnTo>
                    <a:pt x="15405" y="122034"/>
                  </a:lnTo>
                  <a:lnTo>
                    <a:pt x="21564" y="122034"/>
                  </a:lnTo>
                  <a:lnTo>
                    <a:pt x="23622" y="1179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09377" y="5258748"/>
            <a:ext cx="220979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250" dirty="0">
                <a:latin typeface="Cambria Math"/>
                <a:cs typeface="Cambria Math"/>
              </a:rPr>
              <a:t>!</a:t>
            </a:r>
            <a:r>
              <a:rPr sz="1125" spc="375" baseline="-14814" dirty="0">
                <a:latin typeface="Cambria Math"/>
                <a:cs typeface="Cambria Math"/>
              </a:rPr>
              <a:t>"</a:t>
            </a:r>
            <a:endParaRPr sz="1125" baseline="-14814">
              <a:latin typeface="Cambria Math"/>
              <a:cs typeface="Cambria Math"/>
            </a:endParaRPr>
          </a:p>
        </p:txBody>
      </p:sp>
      <p:sp>
        <p:nvSpPr>
          <p:cNvPr id="62" name="object 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17124" y="5677947"/>
            <a:ext cx="224154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175" dirty="0">
                <a:latin typeface="Cambria Math"/>
                <a:cs typeface="Cambria Math"/>
              </a:rPr>
              <a:t>!</a:t>
            </a:r>
            <a:r>
              <a:rPr sz="1125" spc="262" baseline="-14814" dirty="0">
                <a:latin typeface="Cambria Math"/>
                <a:cs typeface="Cambria Math"/>
              </a:rPr>
              <a:t>#</a:t>
            </a:r>
            <a:endParaRPr sz="1125" baseline="-14814">
              <a:latin typeface="Cambria Math"/>
              <a:cs typeface="Cambria Math"/>
            </a:endParaRPr>
          </a:p>
        </p:txBody>
      </p:sp>
      <p:sp>
        <p:nvSpPr>
          <p:cNvPr id="63" name="object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06455" y="6308802"/>
            <a:ext cx="253365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335" dirty="0">
                <a:latin typeface="Cambria Math"/>
                <a:cs typeface="Cambria Math"/>
              </a:rPr>
              <a:t>!</a:t>
            </a:r>
            <a:r>
              <a:rPr sz="1125" spc="502" baseline="-14814" dirty="0">
                <a:latin typeface="Cambria Math"/>
                <a:cs typeface="Cambria Math"/>
              </a:rPr>
              <a:t>$</a:t>
            </a:r>
            <a:endParaRPr sz="1125" baseline="-14814">
              <a:latin typeface="Cambria Math"/>
              <a:cs typeface="Cambria Math"/>
            </a:endParaRPr>
          </a:p>
        </p:txBody>
      </p:sp>
      <p:sp>
        <p:nvSpPr>
          <p:cNvPr id="64" name="object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86916" y="5359438"/>
            <a:ext cx="99060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315" dirty="0">
                <a:latin typeface="Cambria Math"/>
                <a:cs typeface="Cambria Math"/>
              </a:rPr>
              <a:t>%</a:t>
            </a:r>
            <a:endParaRPr sz="1000">
              <a:latin typeface="Cambria Math"/>
              <a:cs typeface="Cambria Math"/>
            </a:endParaRPr>
          </a:p>
        </p:txBody>
      </p:sp>
      <p:sp>
        <p:nvSpPr>
          <p:cNvPr id="65" name="object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57337" y="5423140"/>
            <a:ext cx="80645" cy="13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135" dirty="0">
                <a:latin typeface="Cambria Math"/>
                <a:cs typeface="Cambria Math"/>
              </a:rPr>
              <a:t>"</a:t>
            </a:r>
            <a:endParaRPr sz="750">
              <a:latin typeface="Cambria Math"/>
              <a:cs typeface="Cambria Math"/>
            </a:endParaRPr>
          </a:p>
        </p:txBody>
      </p:sp>
      <p:sp>
        <p:nvSpPr>
          <p:cNvPr id="66" name="object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2155" y="5811515"/>
            <a:ext cx="204470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-55" dirty="0">
                <a:latin typeface="Cambria Math"/>
                <a:cs typeface="Cambria Math"/>
              </a:rPr>
              <a:t>%</a:t>
            </a:r>
            <a:r>
              <a:rPr sz="1125" spc="-82" baseline="-14814" dirty="0">
                <a:latin typeface="Cambria Math"/>
                <a:cs typeface="Cambria Math"/>
              </a:rPr>
              <a:t>#</a:t>
            </a:r>
            <a:endParaRPr sz="1125" baseline="-14814">
              <a:latin typeface="Cambria Math"/>
              <a:cs typeface="Cambria Math"/>
            </a:endParaRPr>
          </a:p>
        </p:txBody>
      </p:sp>
      <p:sp>
        <p:nvSpPr>
          <p:cNvPr id="67" name="object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40017" y="6415656"/>
            <a:ext cx="238125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-25" dirty="0">
                <a:latin typeface="Cambria Math"/>
                <a:cs typeface="Cambria Math"/>
              </a:rPr>
              <a:t>%</a:t>
            </a:r>
            <a:r>
              <a:rPr sz="1125" spc="-37" baseline="-14814" dirty="0">
                <a:latin typeface="Cambria Math"/>
                <a:cs typeface="Cambria Math"/>
              </a:rPr>
              <a:t>$</a:t>
            </a:r>
            <a:endParaRPr sz="1125" baseline="-14814">
              <a:latin typeface="Cambria Math"/>
              <a:cs typeface="Cambria Math"/>
            </a:endParaRPr>
          </a:p>
        </p:txBody>
      </p:sp>
      <p:grpSp>
        <p:nvGrpSpPr>
          <p:cNvPr id="68" name="object 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02305" y="5483106"/>
            <a:ext cx="276225" cy="1298575"/>
            <a:chOff x="6902305" y="5483106"/>
            <a:chExt cx="276225" cy="1298575"/>
          </a:xfrm>
        </p:grpSpPr>
        <p:sp>
          <p:nvSpPr>
            <p:cNvPr id="69" name="object 69"/>
            <p:cNvSpPr/>
            <p:nvPr/>
          </p:nvSpPr>
          <p:spPr>
            <a:xfrm>
              <a:off x="6950506" y="5922851"/>
              <a:ext cx="180975" cy="185420"/>
            </a:xfrm>
            <a:custGeom>
              <a:avLst/>
              <a:gdLst/>
              <a:ahLst/>
              <a:cxnLst/>
              <a:rect l="l" t="t" r="r" b="b"/>
              <a:pathLst>
                <a:path w="180975" h="185420">
                  <a:moveTo>
                    <a:pt x="0" y="92470"/>
                  </a:moveTo>
                  <a:lnTo>
                    <a:pt x="7105" y="56476"/>
                  </a:lnTo>
                  <a:lnTo>
                    <a:pt x="26482" y="27083"/>
                  </a:lnTo>
                  <a:lnTo>
                    <a:pt x="55222" y="7266"/>
                  </a:lnTo>
                  <a:lnTo>
                    <a:pt x="90416" y="0"/>
                  </a:lnTo>
                  <a:lnTo>
                    <a:pt x="125610" y="7266"/>
                  </a:lnTo>
                  <a:lnTo>
                    <a:pt x="154350" y="27083"/>
                  </a:lnTo>
                  <a:lnTo>
                    <a:pt x="173726" y="56476"/>
                  </a:lnTo>
                  <a:lnTo>
                    <a:pt x="180832" y="92470"/>
                  </a:lnTo>
                  <a:lnTo>
                    <a:pt x="173726" y="128464"/>
                  </a:lnTo>
                  <a:lnTo>
                    <a:pt x="154350" y="157856"/>
                  </a:lnTo>
                  <a:lnTo>
                    <a:pt x="125610" y="177674"/>
                  </a:lnTo>
                  <a:lnTo>
                    <a:pt x="90416" y="184940"/>
                  </a:lnTo>
                  <a:lnTo>
                    <a:pt x="55222" y="177674"/>
                  </a:lnTo>
                  <a:lnTo>
                    <a:pt x="26482" y="157856"/>
                  </a:lnTo>
                  <a:lnTo>
                    <a:pt x="7105" y="128464"/>
                  </a:lnTo>
                  <a:lnTo>
                    <a:pt x="0" y="92470"/>
                  </a:lnTo>
                  <a:close/>
                </a:path>
              </a:pathLst>
            </a:custGeom>
            <a:ln w="82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926964" y="5873537"/>
              <a:ext cx="251460" cy="266700"/>
            </a:xfrm>
            <a:custGeom>
              <a:avLst/>
              <a:gdLst/>
              <a:ahLst/>
              <a:cxnLst/>
              <a:rect l="l" t="t" r="r" b="b"/>
              <a:pathLst>
                <a:path w="251459" h="266700">
                  <a:moveTo>
                    <a:pt x="239529" y="12328"/>
                  </a:moveTo>
                  <a:lnTo>
                    <a:pt x="231467" y="14901"/>
                  </a:lnTo>
                  <a:lnTo>
                    <a:pt x="0" y="261010"/>
                  </a:lnTo>
                  <a:lnTo>
                    <a:pt x="5986" y="266641"/>
                  </a:lnTo>
                  <a:lnTo>
                    <a:pt x="237455" y="20533"/>
                  </a:lnTo>
                  <a:lnTo>
                    <a:pt x="239529" y="12328"/>
                  </a:lnTo>
                  <a:close/>
                </a:path>
                <a:path w="251459" h="266700">
                  <a:moveTo>
                    <a:pt x="250277" y="3350"/>
                  </a:moveTo>
                  <a:lnTo>
                    <a:pt x="242332" y="3350"/>
                  </a:lnTo>
                  <a:lnTo>
                    <a:pt x="248320" y="8981"/>
                  </a:lnTo>
                  <a:lnTo>
                    <a:pt x="237455" y="20533"/>
                  </a:lnTo>
                  <a:lnTo>
                    <a:pt x="230414" y="48379"/>
                  </a:lnTo>
                  <a:lnTo>
                    <a:pt x="231747" y="50614"/>
                  </a:lnTo>
                  <a:lnTo>
                    <a:pt x="236148" y="51727"/>
                  </a:lnTo>
                  <a:lnTo>
                    <a:pt x="238382" y="50394"/>
                  </a:lnTo>
                  <a:lnTo>
                    <a:pt x="250277" y="3350"/>
                  </a:lnTo>
                  <a:close/>
                </a:path>
                <a:path w="251459" h="266700">
                  <a:moveTo>
                    <a:pt x="251124" y="0"/>
                  </a:moveTo>
                  <a:lnTo>
                    <a:pt x="201604" y="15804"/>
                  </a:lnTo>
                  <a:lnTo>
                    <a:pt x="200412" y="18117"/>
                  </a:lnTo>
                  <a:lnTo>
                    <a:pt x="201792" y="22441"/>
                  </a:lnTo>
                  <a:lnTo>
                    <a:pt x="204104" y="23635"/>
                  </a:lnTo>
                  <a:lnTo>
                    <a:pt x="231467" y="14901"/>
                  </a:lnTo>
                  <a:lnTo>
                    <a:pt x="242332" y="3350"/>
                  </a:lnTo>
                  <a:lnTo>
                    <a:pt x="250277" y="3350"/>
                  </a:lnTo>
                  <a:lnTo>
                    <a:pt x="251124" y="0"/>
                  </a:lnTo>
                  <a:close/>
                </a:path>
                <a:path w="251459" h="266700">
                  <a:moveTo>
                    <a:pt x="244253" y="5156"/>
                  </a:moveTo>
                  <a:lnTo>
                    <a:pt x="241343" y="5156"/>
                  </a:lnTo>
                  <a:lnTo>
                    <a:pt x="246576" y="10079"/>
                  </a:lnTo>
                  <a:lnTo>
                    <a:pt x="239529" y="12328"/>
                  </a:lnTo>
                  <a:lnTo>
                    <a:pt x="237455" y="20533"/>
                  </a:lnTo>
                  <a:lnTo>
                    <a:pt x="248320" y="8981"/>
                  </a:lnTo>
                  <a:lnTo>
                    <a:pt x="244253" y="5156"/>
                  </a:lnTo>
                  <a:close/>
                </a:path>
                <a:path w="251459" h="266700">
                  <a:moveTo>
                    <a:pt x="242332" y="3350"/>
                  </a:moveTo>
                  <a:lnTo>
                    <a:pt x="231467" y="14901"/>
                  </a:lnTo>
                  <a:lnTo>
                    <a:pt x="239529" y="12328"/>
                  </a:lnTo>
                  <a:lnTo>
                    <a:pt x="241343" y="5156"/>
                  </a:lnTo>
                  <a:lnTo>
                    <a:pt x="244253" y="5156"/>
                  </a:lnTo>
                  <a:lnTo>
                    <a:pt x="242332" y="3350"/>
                  </a:lnTo>
                  <a:close/>
                </a:path>
                <a:path w="251459" h="266700">
                  <a:moveTo>
                    <a:pt x="241343" y="5156"/>
                  </a:moveTo>
                  <a:lnTo>
                    <a:pt x="239529" y="12328"/>
                  </a:lnTo>
                  <a:lnTo>
                    <a:pt x="246576" y="10079"/>
                  </a:lnTo>
                  <a:lnTo>
                    <a:pt x="241343" y="51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1738" y="6559870"/>
              <a:ext cx="189051" cy="193160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6902305" y="6514665"/>
              <a:ext cx="251460" cy="266700"/>
            </a:xfrm>
            <a:custGeom>
              <a:avLst/>
              <a:gdLst/>
              <a:ahLst/>
              <a:cxnLst/>
              <a:rect l="l" t="t" r="r" b="b"/>
              <a:pathLst>
                <a:path w="251459" h="266700">
                  <a:moveTo>
                    <a:pt x="239529" y="12329"/>
                  </a:moveTo>
                  <a:lnTo>
                    <a:pt x="231467" y="14902"/>
                  </a:lnTo>
                  <a:lnTo>
                    <a:pt x="0" y="261010"/>
                  </a:lnTo>
                  <a:lnTo>
                    <a:pt x="5988" y="266641"/>
                  </a:lnTo>
                  <a:lnTo>
                    <a:pt x="237455" y="20533"/>
                  </a:lnTo>
                  <a:lnTo>
                    <a:pt x="239529" y="12329"/>
                  </a:lnTo>
                  <a:close/>
                </a:path>
                <a:path w="251459" h="266700">
                  <a:moveTo>
                    <a:pt x="250278" y="3350"/>
                  </a:moveTo>
                  <a:lnTo>
                    <a:pt x="242332" y="3350"/>
                  </a:lnTo>
                  <a:lnTo>
                    <a:pt x="248320" y="8981"/>
                  </a:lnTo>
                  <a:lnTo>
                    <a:pt x="237455" y="20533"/>
                  </a:lnTo>
                  <a:lnTo>
                    <a:pt x="230414" y="48379"/>
                  </a:lnTo>
                  <a:lnTo>
                    <a:pt x="231748" y="50614"/>
                  </a:lnTo>
                  <a:lnTo>
                    <a:pt x="236148" y="51727"/>
                  </a:lnTo>
                  <a:lnTo>
                    <a:pt x="238384" y="50394"/>
                  </a:lnTo>
                  <a:lnTo>
                    <a:pt x="250278" y="3350"/>
                  </a:lnTo>
                  <a:close/>
                </a:path>
                <a:path w="251459" h="266700">
                  <a:moveTo>
                    <a:pt x="251125" y="0"/>
                  </a:moveTo>
                  <a:lnTo>
                    <a:pt x="201606" y="15804"/>
                  </a:lnTo>
                  <a:lnTo>
                    <a:pt x="200412" y="18117"/>
                  </a:lnTo>
                  <a:lnTo>
                    <a:pt x="201792" y="22441"/>
                  </a:lnTo>
                  <a:lnTo>
                    <a:pt x="204105" y="23635"/>
                  </a:lnTo>
                  <a:lnTo>
                    <a:pt x="231467" y="14902"/>
                  </a:lnTo>
                  <a:lnTo>
                    <a:pt x="242332" y="3350"/>
                  </a:lnTo>
                  <a:lnTo>
                    <a:pt x="250278" y="3350"/>
                  </a:lnTo>
                  <a:lnTo>
                    <a:pt x="251125" y="0"/>
                  </a:lnTo>
                  <a:close/>
                </a:path>
                <a:path w="251459" h="266700">
                  <a:moveTo>
                    <a:pt x="244253" y="5156"/>
                  </a:moveTo>
                  <a:lnTo>
                    <a:pt x="241343" y="5156"/>
                  </a:lnTo>
                  <a:lnTo>
                    <a:pt x="246578" y="10079"/>
                  </a:lnTo>
                  <a:lnTo>
                    <a:pt x="239529" y="12329"/>
                  </a:lnTo>
                  <a:lnTo>
                    <a:pt x="237455" y="20533"/>
                  </a:lnTo>
                  <a:lnTo>
                    <a:pt x="248320" y="8981"/>
                  </a:lnTo>
                  <a:lnTo>
                    <a:pt x="244253" y="5156"/>
                  </a:lnTo>
                  <a:close/>
                </a:path>
                <a:path w="251459" h="266700">
                  <a:moveTo>
                    <a:pt x="242332" y="3350"/>
                  </a:moveTo>
                  <a:lnTo>
                    <a:pt x="231467" y="14902"/>
                  </a:lnTo>
                  <a:lnTo>
                    <a:pt x="239529" y="12329"/>
                  </a:lnTo>
                  <a:lnTo>
                    <a:pt x="241343" y="5156"/>
                  </a:lnTo>
                  <a:lnTo>
                    <a:pt x="244253" y="5156"/>
                  </a:lnTo>
                  <a:lnTo>
                    <a:pt x="242332" y="3350"/>
                  </a:lnTo>
                  <a:close/>
                </a:path>
                <a:path w="251459" h="266700">
                  <a:moveTo>
                    <a:pt x="241343" y="5156"/>
                  </a:moveTo>
                  <a:lnTo>
                    <a:pt x="239529" y="12329"/>
                  </a:lnTo>
                  <a:lnTo>
                    <a:pt x="246578" y="10079"/>
                  </a:lnTo>
                  <a:lnTo>
                    <a:pt x="241343" y="51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4067" y="5528311"/>
              <a:ext cx="189051" cy="193160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6918745" y="5483106"/>
              <a:ext cx="251460" cy="266700"/>
            </a:xfrm>
            <a:custGeom>
              <a:avLst/>
              <a:gdLst/>
              <a:ahLst/>
              <a:cxnLst/>
              <a:rect l="l" t="t" r="r" b="b"/>
              <a:pathLst>
                <a:path w="251459" h="266700">
                  <a:moveTo>
                    <a:pt x="239529" y="12327"/>
                  </a:moveTo>
                  <a:lnTo>
                    <a:pt x="231467" y="14901"/>
                  </a:lnTo>
                  <a:lnTo>
                    <a:pt x="0" y="261009"/>
                  </a:lnTo>
                  <a:lnTo>
                    <a:pt x="5986" y="266641"/>
                  </a:lnTo>
                  <a:lnTo>
                    <a:pt x="237455" y="20531"/>
                  </a:lnTo>
                  <a:lnTo>
                    <a:pt x="239529" y="12327"/>
                  </a:lnTo>
                  <a:close/>
                </a:path>
                <a:path w="251459" h="266700">
                  <a:moveTo>
                    <a:pt x="250277" y="3348"/>
                  </a:moveTo>
                  <a:lnTo>
                    <a:pt x="242332" y="3348"/>
                  </a:lnTo>
                  <a:lnTo>
                    <a:pt x="248319" y="8980"/>
                  </a:lnTo>
                  <a:lnTo>
                    <a:pt x="237455" y="20531"/>
                  </a:lnTo>
                  <a:lnTo>
                    <a:pt x="230413" y="48379"/>
                  </a:lnTo>
                  <a:lnTo>
                    <a:pt x="231747" y="50613"/>
                  </a:lnTo>
                  <a:lnTo>
                    <a:pt x="236147" y="51727"/>
                  </a:lnTo>
                  <a:lnTo>
                    <a:pt x="238382" y="50393"/>
                  </a:lnTo>
                  <a:lnTo>
                    <a:pt x="250277" y="3348"/>
                  </a:lnTo>
                  <a:close/>
                </a:path>
                <a:path w="251459" h="266700">
                  <a:moveTo>
                    <a:pt x="251124" y="0"/>
                  </a:moveTo>
                  <a:lnTo>
                    <a:pt x="201604" y="15803"/>
                  </a:lnTo>
                  <a:lnTo>
                    <a:pt x="200412" y="18116"/>
                  </a:lnTo>
                  <a:lnTo>
                    <a:pt x="201791" y="22440"/>
                  </a:lnTo>
                  <a:lnTo>
                    <a:pt x="204104" y="23634"/>
                  </a:lnTo>
                  <a:lnTo>
                    <a:pt x="231467" y="14901"/>
                  </a:lnTo>
                  <a:lnTo>
                    <a:pt x="242332" y="3348"/>
                  </a:lnTo>
                  <a:lnTo>
                    <a:pt x="250277" y="3348"/>
                  </a:lnTo>
                  <a:lnTo>
                    <a:pt x="251124" y="0"/>
                  </a:lnTo>
                  <a:close/>
                </a:path>
                <a:path w="251459" h="266700">
                  <a:moveTo>
                    <a:pt x="244253" y="5156"/>
                  </a:moveTo>
                  <a:lnTo>
                    <a:pt x="241343" y="5156"/>
                  </a:lnTo>
                  <a:lnTo>
                    <a:pt x="246576" y="10078"/>
                  </a:lnTo>
                  <a:lnTo>
                    <a:pt x="239529" y="12327"/>
                  </a:lnTo>
                  <a:lnTo>
                    <a:pt x="237455" y="20531"/>
                  </a:lnTo>
                  <a:lnTo>
                    <a:pt x="248319" y="8980"/>
                  </a:lnTo>
                  <a:lnTo>
                    <a:pt x="244253" y="5156"/>
                  </a:lnTo>
                  <a:close/>
                </a:path>
                <a:path w="251459" h="266700">
                  <a:moveTo>
                    <a:pt x="242332" y="3348"/>
                  </a:moveTo>
                  <a:lnTo>
                    <a:pt x="231467" y="14901"/>
                  </a:lnTo>
                  <a:lnTo>
                    <a:pt x="239529" y="12327"/>
                  </a:lnTo>
                  <a:lnTo>
                    <a:pt x="241343" y="5156"/>
                  </a:lnTo>
                  <a:lnTo>
                    <a:pt x="244253" y="5156"/>
                  </a:lnTo>
                  <a:lnTo>
                    <a:pt x="242332" y="3348"/>
                  </a:lnTo>
                  <a:close/>
                </a:path>
                <a:path w="251459" h="266700">
                  <a:moveTo>
                    <a:pt x="241343" y="5156"/>
                  </a:moveTo>
                  <a:lnTo>
                    <a:pt x="239529" y="12327"/>
                  </a:lnTo>
                  <a:lnTo>
                    <a:pt x="246576" y="10078"/>
                  </a:lnTo>
                  <a:lnTo>
                    <a:pt x="241343" y="51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19520" y="5903986"/>
            <a:ext cx="184785" cy="2032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150" spc="-25" dirty="0">
                <a:latin typeface="Gill Sans MT"/>
                <a:cs typeface="Gill Sans MT"/>
              </a:rPr>
              <a:t>RF</a:t>
            </a:r>
            <a:endParaRPr sz="115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39488" y="4070192"/>
            <a:ext cx="782320" cy="781685"/>
            <a:chOff x="6739488" y="4070192"/>
            <a:chExt cx="782320" cy="781685"/>
          </a:xfrm>
        </p:grpSpPr>
        <p:sp>
          <p:nvSpPr>
            <p:cNvPr id="4" name="object 4"/>
            <p:cNvSpPr/>
            <p:nvPr/>
          </p:nvSpPr>
          <p:spPr>
            <a:xfrm>
              <a:off x="6758567" y="4082892"/>
              <a:ext cx="750570" cy="756285"/>
            </a:xfrm>
            <a:custGeom>
              <a:avLst/>
              <a:gdLst/>
              <a:ahLst/>
              <a:cxnLst/>
              <a:rect l="l" t="t" r="r" b="b"/>
              <a:pathLst>
                <a:path w="750570" h="756285">
                  <a:moveTo>
                    <a:pt x="375047" y="0"/>
                  </a:moveTo>
                  <a:lnTo>
                    <a:pt x="328002" y="2946"/>
                  </a:lnTo>
                  <a:lnTo>
                    <a:pt x="282700" y="11547"/>
                  </a:lnTo>
                  <a:lnTo>
                    <a:pt x="239494" y="25451"/>
                  </a:lnTo>
                  <a:lnTo>
                    <a:pt x="198735" y="44301"/>
                  </a:lnTo>
                  <a:lnTo>
                    <a:pt x="160774" y="67745"/>
                  </a:lnTo>
                  <a:lnTo>
                    <a:pt x="125963" y="95427"/>
                  </a:lnTo>
                  <a:lnTo>
                    <a:pt x="94653" y="126993"/>
                  </a:lnTo>
                  <a:lnTo>
                    <a:pt x="67195" y="162089"/>
                  </a:lnTo>
                  <a:lnTo>
                    <a:pt x="43942" y="200360"/>
                  </a:lnTo>
                  <a:lnTo>
                    <a:pt x="25244" y="241453"/>
                  </a:lnTo>
                  <a:lnTo>
                    <a:pt x="11454" y="285012"/>
                  </a:lnTo>
                  <a:lnTo>
                    <a:pt x="2922" y="330684"/>
                  </a:lnTo>
                  <a:lnTo>
                    <a:pt x="0" y="378114"/>
                  </a:lnTo>
                  <a:lnTo>
                    <a:pt x="2922" y="425544"/>
                  </a:lnTo>
                  <a:lnTo>
                    <a:pt x="11454" y="471216"/>
                  </a:lnTo>
                  <a:lnTo>
                    <a:pt x="25244" y="514775"/>
                  </a:lnTo>
                  <a:lnTo>
                    <a:pt x="43942" y="555868"/>
                  </a:lnTo>
                  <a:lnTo>
                    <a:pt x="67195" y="594140"/>
                  </a:lnTo>
                  <a:lnTo>
                    <a:pt x="94653" y="629236"/>
                  </a:lnTo>
                  <a:lnTo>
                    <a:pt x="125963" y="660802"/>
                  </a:lnTo>
                  <a:lnTo>
                    <a:pt x="160774" y="688484"/>
                  </a:lnTo>
                  <a:lnTo>
                    <a:pt x="198735" y="711928"/>
                  </a:lnTo>
                  <a:lnTo>
                    <a:pt x="239494" y="730778"/>
                  </a:lnTo>
                  <a:lnTo>
                    <a:pt x="282700" y="744682"/>
                  </a:lnTo>
                  <a:lnTo>
                    <a:pt x="328002" y="753284"/>
                  </a:lnTo>
                  <a:lnTo>
                    <a:pt x="375047" y="756230"/>
                  </a:lnTo>
                  <a:lnTo>
                    <a:pt x="422092" y="753284"/>
                  </a:lnTo>
                  <a:lnTo>
                    <a:pt x="467394" y="744682"/>
                  </a:lnTo>
                  <a:lnTo>
                    <a:pt x="510600" y="730778"/>
                  </a:lnTo>
                  <a:lnTo>
                    <a:pt x="551359" y="711928"/>
                  </a:lnTo>
                  <a:lnTo>
                    <a:pt x="589320" y="688484"/>
                  </a:lnTo>
                  <a:lnTo>
                    <a:pt x="624131" y="660802"/>
                  </a:lnTo>
                  <a:lnTo>
                    <a:pt x="655441" y="629236"/>
                  </a:lnTo>
                  <a:lnTo>
                    <a:pt x="682899" y="594140"/>
                  </a:lnTo>
                  <a:lnTo>
                    <a:pt x="706152" y="555868"/>
                  </a:lnTo>
                  <a:lnTo>
                    <a:pt x="724850" y="514775"/>
                  </a:lnTo>
                  <a:lnTo>
                    <a:pt x="738640" y="471216"/>
                  </a:lnTo>
                  <a:lnTo>
                    <a:pt x="747172" y="425544"/>
                  </a:lnTo>
                  <a:lnTo>
                    <a:pt x="750095" y="378114"/>
                  </a:lnTo>
                  <a:lnTo>
                    <a:pt x="747172" y="330684"/>
                  </a:lnTo>
                  <a:lnTo>
                    <a:pt x="738640" y="285012"/>
                  </a:lnTo>
                  <a:lnTo>
                    <a:pt x="724850" y="241453"/>
                  </a:lnTo>
                  <a:lnTo>
                    <a:pt x="706152" y="200360"/>
                  </a:lnTo>
                  <a:lnTo>
                    <a:pt x="682899" y="162089"/>
                  </a:lnTo>
                  <a:lnTo>
                    <a:pt x="655441" y="126993"/>
                  </a:lnTo>
                  <a:lnTo>
                    <a:pt x="624131" y="95427"/>
                  </a:lnTo>
                  <a:lnTo>
                    <a:pt x="589320" y="67745"/>
                  </a:lnTo>
                  <a:lnTo>
                    <a:pt x="551359" y="44301"/>
                  </a:lnTo>
                  <a:lnTo>
                    <a:pt x="510600" y="25451"/>
                  </a:lnTo>
                  <a:lnTo>
                    <a:pt x="467394" y="11547"/>
                  </a:lnTo>
                  <a:lnTo>
                    <a:pt x="422092" y="2946"/>
                  </a:lnTo>
                  <a:lnTo>
                    <a:pt x="375047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8567" y="4082892"/>
              <a:ext cx="750570" cy="756285"/>
            </a:xfrm>
            <a:custGeom>
              <a:avLst/>
              <a:gdLst/>
              <a:ahLst/>
              <a:cxnLst/>
              <a:rect l="l" t="t" r="r" b="b"/>
              <a:pathLst>
                <a:path w="750570" h="756285">
                  <a:moveTo>
                    <a:pt x="0" y="378115"/>
                  </a:moveTo>
                  <a:lnTo>
                    <a:pt x="2922" y="330685"/>
                  </a:lnTo>
                  <a:lnTo>
                    <a:pt x="11454" y="285013"/>
                  </a:lnTo>
                  <a:lnTo>
                    <a:pt x="25244" y="241454"/>
                  </a:lnTo>
                  <a:lnTo>
                    <a:pt x="43942" y="200361"/>
                  </a:lnTo>
                  <a:lnTo>
                    <a:pt x="67195" y="162089"/>
                  </a:lnTo>
                  <a:lnTo>
                    <a:pt x="94653" y="126993"/>
                  </a:lnTo>
                  <a:lnTo>
                    <a:pt x="125963" y="95427"/>
                  </a:lnTo>
                  <a:lnTo>
                    <a:pt x="160774" y="67745"/>
                  </a:lnTo>
                  <a:lnTo>
                    <a:pt x="198735" y="44302"/>
                  </a:lnTo>
                  <a:lnTo>
                    <a:pt x="239494" y="25451"/>
                  </a:lnTo>
                  <a:lnTo>
                    <a:pt x="282700" y="11547"/>
                  </a:lnTo>
                  <a:lnTo>
                    <a:pt x="328001" y="2946"/>
                  </a:lnTo>
                  <a:lnTo>
                    <a:pt x="375047" y="0"/>
                  </a:lnTo>
                  <a:lnTo>
                    <a:pt x="422092" y="2946"/>
                  </a:lnTo>
                  <a:lnTo>
                    <a:pt x="467393" y="11547"/>
                  </a:lnTo>
                  <a:lnTo>
                    <a:pt x="510599" y="25451"/>
                  </a:lnTo>
                  <a:lnTo>
                    <a:pt x="551358" y="44302"/>
                  </a:lnTo>
                  <a:lnTo>
                    <a:pt x="589319" y="67745"/>
                  </a:lnTo>
                  <a:lnTo>
                    <a:pt x="624130" y="95427"/>
                  </a:lnTo>
                  <a:lnTo>
                    <a:pt x="655440" y="126993"/>
                  </a:lnTo>
                  <a:lnTo>
                    <a:pt x="682898" y="162089"/>
                  </a:lnTo>
                  <a:lnTo>
                    <a:pt x="706151" y="200361"/>
                  </a:lnTo>
                  <a:lnTo>
                    <a:pt x="724849" y="241454"/>
                  </a:lnTo>
                  <a:lnTo>
                    <a:pt x="738639" y="285013"/>
                  </a:lnTo>
                  <a:lnTo>
                    <a:pt x="747171" y="330685"/>
                  </a:lnTo>
                  <a:lnTo>
                    <a:pt x="750094" y="378115"/>
                  </a:lnTo>
                  <a:lnTo>
                    <a:pt x="747171" y="425545"/>
                  </a:lnTo>
                  <a:lnTo>
                    <a:pt x="738639" y="471217"/>
                  </a:lnTo>
                  <a:lnTo>
                    <a:pt x="724849" y="514776"/>
                  </a:lnTo>
                  <a:lnTo>
                    <a:pt x="706151" y="555869"/>
                  </a:lnTo>
                  <a:lnTo>
                    <a:pt x="682898" y="594141"/>
                  </a:lnTo>
                  <a:lnTo>
                    <a:pt x="655440" y="629237"/>
                  </a:lnTo>
                  <a:lnTo>
                    <a:pt x="624130" y="660803"/>
                  </a:lnTo>
                  <a:lnTo>
                    <a:pt x="589319" y="688485"/>
                  </a:lnTo>
                  <a:lnTo>
                    <a:pt x="551358" y="711928"/>
                  </a:lnTo>
                  <a:lnTo>
                    <a:pt x="510599" y="730779"/>
                  </a:lnTo>
                  <a:lnTo>
                    <a:pt x="467393" y="744683"/>
                  </a:lnTo>
                  <a:lnTo>
                    <a:pt x="422092" y="753284"/>
                  </a:lnTo>
                  <a:lnTo>
                    <a:pt x="375047" y="756231"/>
                  </a:lnTo>
                  <a:lnTo>
                    <a:pt x="328001" y="753284"/>
                  </a:lnTo>
                  <a:lnTo>
                    <a:pt x="282700" y="744683"/>
                  </a:lnTo>
                  <a:lnTo>
                    <a:pt x="239494" y="730779"/>
                  </a:lnTo>
                  <a:lnTo>
                    <a:pt x="198735" y="711928"/>
                  </a:lnTo>
                  <a:lnTo>
                    <a:pt x="160774" y="688485"/>
                  </a:lnTo>
                  <a:lnTo>
                    <a:pt x="125963" y="660803"/>
                  </a:lnTo>
                  <a:lnTo>
                    <a:pt x="94653" y="629237"/>
                  </a:lnTo>
                  <a:lnTo>
                    <a:pt x="67195" y="594141"/>
                  </a:lnTo>
                  <a:lnTo>
                    <a:pt x="43942" y="555869"/>
                  </a:lnTo>
                  <a:lnTo>
                    <a:pt x="25244" y="514776"/>
                  </a:lnTo>
                  <a:lnTo>
                    <a:pt x="11454" y="471217"/>
                  </a:lnTo>
                  <a:lnTo>
                    <a:pt x="2922" y="425545"/>
                  </a:lnTo>
                  <a:lnTo>
                    <a:pt x="0" y="37811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9488" y="4297047"/>
              <a:ext cx="762124" cy="428694"/>
            </a:xfrm>
            <a:prstGeom prst="rect">
              <a:avLst/>
            </a:prstGeom>
          </p:spPr>
        </p:pic>
      </p:grp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98673" y="3641597"/>
            <a:ext cx="1525270" cy="1490345"/>
            <a:chOff x="1198673" y="3641597"/>
            <a:chExt cx="1525270" cy="1490345"/>
          </a:xfrm>
        </p:grpSpPr>
        <p:sp>
          <p:nvSpPr>
            <p:cNvPr id="8" name="object 8"/>
            <p:cNvSpPr/>
            <p:nvPr/>
          </p:nvSpPr>
          <p:spPr>
            <a:xfrm>
              <a:off x="1263519" y="4049025"/>
              <a:ext cx="497840" cy="285115"/>
            </a:xfrm>
            <a:custGeom>
              <a:avLst/>
              <a:gdLst/>
              <a:ahLst/>
              <a:cxnLst/>
              <a:rect l="l" t="t" r="r" b="b"/>
              <a:pathLst>
                <a:path w="497839" h="285114">
                  <a:moveTo>
                    <a:pt x="42728" y="0"/>
                  </a:moveTo>
                  <a:lnTo>
                    <a:pt x="19597" y="39710"/>
                  </a:lnTo>
                  <a:lnTo>
                    <a:pt x="0" y="81326"/>
                  </a:lnTo>
                  <a:lnTo>
                    <a:pt x="497479" y="284500"/>
                  </a:lnTo>
                  <a:lnTo>
                    <a:pt x="4272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63519" y="4049025"/>
              <a:ext cx="497840" cy="285115"/>
            </a:xfrm>
            <a:custGeom>
              <a:avLst/>
              <a:gdLst/>
              <a:ahLst/>
              <a:cxnLst/>
              <a:rect l="l" t="t" r="r" b="b"/>
              <a:pathLst>
                <a:path w="497839" h="285114">
                  <a:moveTo>
                    <a:pt x="0" y="81327"/>
                  </a:moveTo>
                  <a:lnTo>
                    <a:pt x="19598" y="39710"/>
                  </a:lnTo>
                  <a:lnTo>
                    <a:pt x="42728" y="0"/>
                  </a:lnTo>
                  <a:lnTo>
                    <a:pt x="497479" y="284501"/>
                  </a:lnTo>
                  <a:lnTo>
                    <a:pt x="0" y="81327"/>
                  </a:lnTo>
                  <a:close/>
                </a:path>
              </a:pathLst>
            </a:custGeom>
            <a:ln w="320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78883" y="4612040"/>
              <a:ext cx="337820" cy="386080"/>
            </a:xfrm>
            <a:custGeom>
              <a:avLst/>
              <a:gdLst/>
              <a:ahLst/>
              <a:cxnLst/>
              <a:rect l="l" t="t" r="r" b="b"/>
              <a:pathLst>
                <a:path w="337819" h="386079">
                  <a:moveTo>
                    <a:pt x="337597" y="0"/>
                  </a:moveTo>
                  <a:lnTo>
                    <a:pt x="0" y="335836"/>
                  </a:lnTo>
                  <a:lnTo>
                    <a:pt x="31776" y="362215"/>
                  </a:lnTo>
                  <a:lnTo>
                    <a:pt x="65797" y="385898"/>
                  </a:lnTo>
                  <a:lnTo>
                    <a:pt x="33759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78883" y="4612040"/>
              <a:ext cx="337820" cy="386080"/>
            </a:xfrm>
            <a:custGeom>
              <a:avLst/>
              <a:gdLst/>
              <a:ahLst/>
              <a:cxnLst/>
              <a:rect l="l" t="t" r="r" b="b"/>
              <a:pathLst>
                <a:path w="337819" h="386079">
                  <a:moveTo>
                    <a:pt x="65798" y="385898"/>
                  </a:moveTo>
                  <a:lnTo>
                    <a:pt x="31777" y="362215"/>
                  </a:lnTo>
                  <a:lnTo>
                    <a:pt x="0" y="335835"/>
                  </a:lnTo>
                  <a:lnTo>
                    <a:pt x="337597" y="0"/>
                  </a:lnTo>
                  <a:lnTo>
                    <a:pt x="65798" y="385898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84696" y="4581010"/>
              <a:ext cx="403225" cy="327660"/>
            </a:xfrm>
            <a:custGeom>
              <a:avLst/>
              <a:gdLst/>
              <a:ahLst/>
              <a:cxnLst/>
              <a:rect l="l" t="t" r="r" b="b"/>
              <a:pathLst>
                <a:path w="403225" h="327660">
                  <a:moveTo>
                    <a:pt x="402654" y="0"/>
                  </a:moveTo>
                  <a:lnTo>
                    <a:pt x="0" y="266193"/>
                  </a:lnTo>
                  <a:lnTo>
                    <a:pt x="25913" y="297835"/>
                  </a:lnTo>
                  <a:lnTo>
                    <a:pt x="54594" y="327265"/>
                  </a:lnTo>
                  <a:lnTo>
                    <a:pt x="40265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4696" y="4581010"/>
              <a:ext cx="403225" cy="327660"/>
            </a:xfrm>
            <a:custGeom>
              <a:avLst/>
              <a:gdLst/>
              <a:ahLst/>
              <a:cxnLst/>
              <a:rect l="l" t="t" r="r" b="b"/>
              <a:pathLst>
                <a:path w="403225" h="327660">
                  <a:moveTo>
                    <a:pt x="54595" y="327264"/>
                  </a:moveTo>
                  <a:lnTo>
                    <a:pt x="25913" y="297835"/>
                  </a:lnTo>
                  <a:lnTo>
                    <a:pt x="0" y="266192"/>
                  </a:lnTo>
                  <a:lnTo>
                    <a:pt x="402654" y="0"/>
                  </a:lnTo>
                  <a:lnTo>
                    <a:pt x="54595" y="327264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03615" y="4544532"/>
              <a:ext cx="457834" cy="267335"/>
            </a:xfrm>
            <a:custGeom>
              <a:avLst/>
              <a:gdLst/>
              <a:ahLst/>
              <a:cxnLst/>
              <a:rect l="l" t="t" r="r" b="b"/>
              <a:pathLst>
                <a:path w="457835" h="267335">
                  <a:moveTo>
                    <a:pt x="457575" y="0"/>
                  </a:moveTo>
                  <a:lnTo>
                    <a:pt x="0" y="194280"/>
                  </a:lnTo>
                  <a:lnTo>
                    <a:pt x="19133" y="231443"/>
                  </a:lnTo>
                  <a:lnTo>
                    <a:pt x="41492" y="266896"/>
                  </a:lnTo>
                  <a:lnTo>
                    <a:pt x="4575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03615" y="4544532"/>
              <a:ext cx="457834" cy="267335"/>
            </a:xfrm>
            <a:custGeom>
              <a:avLst/>
              <a:gdLst/>
              <a:ahLst/>
              <a:cxnLst/>
              <a:rect l="l" t="t" r="r" b="b"/>
              <a:pathLst>
                <a:path w="457835" h="267335">
                  <a:moveTo>
                    <a:pt x="41491" y="266896"/>
                  </a:moveTo>
                  <a:lnTo>
                    <a:pt x="19133" y="231443"/>
                  </a:lnTo>
                  <a:lnTo>
                    <a:pt x="0" y="194280"/>
                  </a:lnTo>
                  <a:lnTo>
                    <a:pt x="457575" y="0"/>
                  </a:lnTo>
                  <a:lnTo>
                    <a:pt x="41491" y="266896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39321" y="4492894"/>
              <a:ext cx="505459" cy="178435"/>
            </a:xfrm>
            <a:custGeom>
              <a:avLst/>
              <a:gdLst/>
              <a:ahLst/>
              <a:cxnLst/>
              <a:rect l="l" t="t" r="r" b="b"/>
              <a:pathLst>
                <a:path w="505460" h="178435">
                  <a:moveTo>
                    <a:pt x="504979" y="0"/>
                  </a:moveTo>
                  <a:lnTo>
                    <a:pt x="0" y="101777"/>
                  </a:lnTo>
                  <a:lnTo>
                    <a:pt x="11564" y="140624"/>
                  </a:lnTo>
                  <a:lnTo>
                    <a:pt x="26920" y="178428"/>
                  </a:lnTo>
                  <a:lnTo>
                    <a:pt x="50497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39321" y="4492894"/>
              <a:ext cx="505459" cy="178435"/>
            </a:xfrm>
            <a:custGeom>
              <a:avLst/>
              <a:gdLst/>
              <a:ahLst/>
              <a:cxnLst/>
              <a:rect l="l" t="t" r="r" b="b"/>
              <a:pathLst>
                <a:path w="505460" h="178435">
                  <a:moveTo>
                    <a:pt x="26920" y="178428"/>
                  </a:moveTo>
                  <a:lnTo>
                    <a:pt x="11564" y="140624"/>
                  </a:lnTo>
                  <a:lnTo>
                    <a:pt x="0" y="101777"/>
                  </a:lnTo>
                  <a:lnTo>
                    <a:pt x="504979" y="0"/>
                  </a:lnTo>
                  <a:lnTo>
                    <a:pt x="26920" y="178428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19188" y="4446268"/>
              <a:ext cx="516890" cy="100330"/>
            </a:xfrm>
            <a:custGeom>
              <a:avLst/>
              <a:gdLst/>
              <a:ahLst/>
              <a:cxnLst/>
              <a:rect l="l" t="t" r="r" b="b"/>
              <a:pathLst>
                <a:path w="516889" h="100329">
                  <a:moveTo>
                    <a:pt x="516713" y="0"/>
                  </a:moveTo>
                  <a:lnTo>
                    <a:pt x="0" y="12195"/>
                  </a:lnTo>
                  <a:lnTo>
                    <a:pt x="2960" y="56462"/>
                  </a:lnTo>
                  <a:lnTo>
                    <a:pt x="9804" y="100317"/>
                  </a:lnTo>
                  <a:lnTo>
                    <a:pt x="51671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19188" y="4446268"/>
              <a:ext cx="516890" cy="100330"/>
            </a:xfrm>
            <a:custGeom>
              <a:avLst/>
              <a:gdLst/>
              <a:ahLst/>
              <a:cxnLst/>
              <a:rect l="l" t="t" r="r" b="b"/>
              <a:pathLst>
                <a:path w="516889" h="100329">
                  <a:moveTo>
                    <a:pt x="9804" y="100317"/>
                  </a:moveTo>
                  <a:lnTo>
                    <a:pt x="2960" y="56462"/>
                  </a:lnTo>
                  <a:lnTo>
                    <a:pt x="0" y="12195"/>
                  </a:lnTo>
                  <a:lnTo>
                    <a:pt x="516712" y="0"/>
                  </a:lnTo>
                  <a:lnTo>
                    <a:pt x="9804" y="100317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14674" y="4320792"/>
              <a:ext cx="521334" cy="96520"/>
            </a:xfrm>
            <a:custGeom>
              <a:avLst/>
              <a:gdLst/>
              <a:ahLst/>
              <a:cxnLst/>
              <a:rect l="l" t="t" r="r" b="b"/>
              <a:pathLst>
                <a:path w="521335" h="96520">
                  <a:moveTo>
                    <a:pt x="7737" y="0"/>
                  </a:moveTo>
                  <a:lnTo>
                    <a:pt x="1920" y="47892"/>
                  </a:lnTo>
                  <a:lnTo>
                    <a:pt x="0" y="96158"/>
                  </a:lnTo>
                  <a:lnTo>
                    <a:pt x="520987" y="96158"/>
                  </a:lnTo>
                  <a:lnTo>
                    <a:pt x="773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14674" y="4320792"/>
              <a:ext cx="521334" cy="96520"/>
            </a:xfrm>
            <a:custGeom>
              <a:avLst/>
              <a:gdLst/>
              <a:ahLst/>
              <a:cxnLst/>
              <a:rect l="l" t="t" r="r" b="b"/>
              <a:pathLst>
                <a:path w="521335" h="96520">
                  <a:moveTo>
                    <a:pt x="0" y="96157"/>
                  </a:moveTo>
                  <a:lnTo>
                    <a:pt x="1920" y="47892"/>
                  </a:lnTo>
                  <a:lnTo>
                    <a:pt x="7737" y="0"/>
                  </a:lnTo>
                  <a:lnTo>
                    <a:pt x="520986" y="96157"/>
                  </a:lnTo>
                  <a:lnTo>
                    <a:pt x="0" y="96157"/>
                  </a:lnTo>
                  <a:close/>
                </a:path>
              </a:pathLst>
            </a:custGeom>
            <a:ln w="320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24658" y="4184063"/>
              <a:ext cx="520065" cy="189865"/>
            </a:xfrm>
            <a:custGeom>
              <a:avLst/>
              <a:gdLst/>
              <a:ahLst/>
              <a:cxnLst/>
              <a:rect l="l" t="t" r="r" b="b"/>
              <a:pathLst>
                <a:path w="520064" h="189864">
                  <a:moveTo>
                    <a:pt x="25456" y="0"/>
                  </a:moveTo>
                  <a:lnTo>
                    <a:pt x="10783" y="42983"/>
                  </a:lnTo>
                  <a:lnTo>
                    <a:pt x="0" y="87111"/>
                  </a:lnTo>
                  <a:lnTo>
                    <a:pt x="519750" y="189729"/>
                  </a:lnTo>
                  <a:lnTo>
                    <a:pt x="254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24658" y="4184063"/>
              <a:ext cx="520065" cy="189865"/>
            </a:xfrm>
            <a:custGeom>
              <a:avLst/>
              <a:gdLst/>
              <a:ahLst/>
              <a:cxnLst/>
              <a:rect l="l" t="t" r="r" b="b"/>
              <a:pathLst>
                <a:path w="520064" h="189864">
                  <a:moveTo>
                    <a:pt x="0" y="87111"/>
                  </a:moveTo>
                  <a:lnTo>
                    <a:pt x="10783" y="42982"/>
                  </a:lnTo>
                  <a:lnTo>
                    <a:pt x="25456" y="0"/>
                  </a:lnTo>
                  <a:lnTo>
                    <a:pt x="519750" y="189728"/>
                  </a:lnTo>
                  <a:lnTo>
                    <a:pt x="0" y="87111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29320" y="3929401"/>
              <a:ext cx="458470" cy="367665"/>
            </a:xfrm>
            <a:custGeom>
              <a:avLst/>
              <a:gdLst/>
              <a:ahLst/>
              <a:cxnLst/>
              <a:rect l="l" t="t" r="r" b="b"/>
              <a:pathLst>
                <a:path w="458469" h="367664">
                  <a:moveTo>
                    <a:pt x="59441" y="0"/>
                  </a:moveTo>
                  <a:lnTo>
                    <a:pt x="28147" y="34564"/>
                  </a:lnTo>
                  <a:lnTo>
                    <a:pt x="0" y="71570"/>
                  </a:lnTo>
                  <a:lnTo>
                    <a:pt x="458182" y="367215"/>
                  </a:lnTo>
                  <a:lnTo>
                    <a:pt x="59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29320" y="3929401"/>
              <a:ext cx="458470" cy="367665"/>
            </a:xfrm>
            <a:custGeom>
              <a:avLst/>
              <a:gdLst/>
              <a:ahLst/>
              <a:cxnLst/>
              <a:rect l="l" t="t" r="r" b="b"/>
              <a:pathLst>
                <a:path w="458469" h="367664">
                  <a:moveTo>
                    <a:pt x="0" y="71570"/>
                  </a:moveTo>
                  <a:lnTo>
                    <a:pt x="28147" y="34564"/>
                  </a:lnTo>
                  <a:lnTo>
                    <a:pt x="59441" y="0"/>
                  </a:lnTo>
                  <a:lnTo>
                    <a:pt x="458183" y="367216"/>
                  </a:lnTo>
                  <a:lnTo>
                    <a:pt x="0" y="7157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13540" y="3827594"/>
              <a:ext cx="403225" cy="438784"/>
            </a:xfrm>
            <a:custGeom>
              <a:avLst/>
              <a:gdLst/>
              <a:ahLst/>
              <a:cxnLst/>
              <a:rect l="l" t="t" r="r" b="b"/>
              <a:pathLst>
                <a:path w="403225" h="438785">
                  <a:moveTo>
                    <a:pt x="75172" y="0"/>
                  </a:moveTo>
                  <a:lnTo>
                    <a:pt x="36233" y="28220"/>
                  </a:lnTo>
                  <a:lnTo>
                    <a:pt x="0" y="59460"/>
                  </a:lnTo>
                  <a:lnTo>
                    <a:pt x="402788" y="438344"/>
                  </a:lnTo>
                  <a:lnTo>
                    <a:pt x="7517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13540" y="3827594"/>
              <a:ext cx="403225" cy="438784"/>
            </a:xfrm>
            <a:custGeom>
              <a:avLst/>
              <a:gdLst/>
              <a:ahLst/>
              <a:cxnLst/>
              <a:rect l="l" t="t" r="r" b="b"/>
              <a:pathLst>
                <a:path w="403225" h="438785">
                  <a:moveTo>
                    <a:pt x="0" y="59460"/>
                  </a:moveTo>
                  <a:lnTo>
                    <a:pt x="36233" y="28221"/>
                  </a:lnTo>
                  <a:lnTo>
                    <a:pt x="75172" y="0"/>
                  </a:lnTo>
                  <a:lnTo>
                    <a:pt x="402788" y="438345"/>
                  </a:lnTo>
                  <a:lnTo>
                    <a:pt x="0" y="5946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27125" y="3743529"/>
              <a:ext cx="326390" cy="498475"/>
            </a:xfrm>
            <a:custGeom>
              <a:avLst/>
              <a:gdLst/>
              <a:ahLst/>
              <a:cxnLst/>
              <a:rect l="l" t="t" r="r" b="b"/>
              <a:pathLst>
                <a:path w="326389" h="498475">
                  <a:moveTo>
                    <a:pt x="88663" y="0"/>
                  </a:moveTo>
                  <a:lnTo>
                    <a:pt x="58149" y="13479"/>
                  </a:lnTo>
                  <a:lnTo>
                    <a:pt x="0" y="45152"/>
                  </a:lnTo>
                  <a:lnTo>
                    <a:pt x="325944" y="498043"/>
                  </a:lnTo>
                  <a:lnTo>
                    <a:pt x="8866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27125" y="3743529"/>
              <a:ext cx="326390" cy="498475"/>
            </a:xfrm>
            <a:custGeom>
              <a:avLst/>
              <a:gdLst/>
              <a:ahLst/>
              <a:cxnLst/>
              <a:rect l="l" t="t" r="r" b="b"/>
              <a:pathLst>
                <a:path w="326389" h="498475">
                  <a:moveTo>
                    <a:pt x="0" y="45151"/>
                  </a:moveTo>
                  <a:lnTo>
                    <a:pt x="58149" y="13479"/>
                  </a:lnTo>
                  <a:lnTo>
                    <a:pt x="88664" y="0"/>
                  </a:lnTo>
                  <a:lnTo>
                    <a:pt x="325944" y="498042"/>
                  </a:lnTo>
                  <a:lnTo>
                    <a:pt x="0" y="45151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62855" y="3688531"/>
              <a:ext cx="231140" cy="536575"/>
            </a:xfrm>
            <a:custGeom>
              <a:avLst/>
              <a:gdLst/>
              <a:ahLst/>
              <a:cxnLst/>
              <a:rect l="l" t="t" r="r" b="b"/>
              <a:pathLst>
                <a:path w="231139" h="536575">
                  <a:moveTo>
                    <a:pt x="99056" y="0"/>
                  </a:moveTo>
                  <a:lnTo>
                    <a:pt x="48902" y="12278"/>
                  </a:lnTo>
                  <a:lnTo>
                    <a:pt x="0" y="28582"/>
                  </a:lnTo>
                  <a:lnTo>
                    <a:pt x="230666" y="536147"/>
                  </a:lnTo>
                  <a:lnTo>
                    <a:pt x="990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62855" y="3688531"/>
              <a:ext cx="231140" cy="536575"/>
            </a:xfrm>
            <a:custGeom>
              <a:avLst/>
              <a:gdLst/>
              <a:ahLst/>
              <a:cxnLst/>
              <a:rect l="l" t="t" r="r" b="b"/>
              <a:pathLst>
                <a:path w="231139" h="536575">
                  <a:moveTo>
                    <a:pt x="0" y="28582"/>
                  </a:moveTo>
                  <a:lnTo>
                    <a:pt x="48901" y="12278"/>
                  </a:lnTo>
                  <a:lnTo>
                    <a:pt x="99055" y="0"/>
                  </a:lnTo>
                  <a:lnTo>
                    <a:pt x="230666" y="536146"/>
                  </a:lnTo>
                  <a:lnTo>
                    <a:pt x="0" y="28582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980573" y="3657599"/>
              <a:ext cx="104775" cy="558800"/>
            </a:xfrm>
            <a:custGeom>
              <a:avLst/>
              <a:gdLst/>
              <a:ahLst/>
              <a:cxnLst/>
              <a:rect l="l" t="t" r="r" b="b"/>
              <a:pathLst>
                <a:path w="104775" h="558800">
                  <a:moveTo>
                    <a:pt x="0" y="0"/>
                  </a:moveTo>
                  <a:lnTo>
                    <a:pt x="0" y="558420"/>
                  </a:lnTo>
                  <a:lnTo>
                    <a:pt x="104735" y="8295"/>
                  </a:lnTo>
                  <a:lnTo>
                    <a:pt x="52557" y="2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980573" y="3657599"/>
              <a:ext cx="104775" cy="558800"/>
            </a:xfrm>
            <a:custGeom>
              <a:avLst/>
              <a:gdLst/>
              <a:ahLst/>
              <a:cxnLst/>
              <a:rect l="l" t="t" r="r" b="b"/>
              <a:pathLst>
                <a:path w="104775" h="558800">
                  <a:moveTo>
                    <a:pt x="0" y="0"/>
                  </a:moveTo>
                  <a:lnTo>
                    <a:pt x="52558" y="2060"/>
                  </a:lnTo>
                  <a:lnTo>
                    <a:pt x="104735" y="8296"/>
                  </a:lnTo>
                  <a:lnTo>
                    <a:pt x="0" y="558420"/>
                  </a:lnTo>
                  <a:lnTo>
                    <a:pt x="0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021561" y="3687932"/>
              <a:ext cx="224154" cy="537210"/>
            </a:xfrm>
            <a:custGeom>
              <a:avLst/>
              <a:gdLst/>
              <a:ahLst/>
              <a:cxnLst/>
              <a:rect l="l" t="t" r="r" b="b"/>
              <a:pathLst>
                <a:path w="224155" h="537210">
                  <a:moveTo>
                    <a:pt x="121109" y="0"/>
                  </a:moveTo>
                  <a:lnTo>
                    <a:pt x="0" y="536878"/>
                  </a:lnTo>
                  <a:lnTo>
                    <a:pt x="223895" y="26277"/>
                  </a:lnTo>
                  <a:lnTo>
                    <a:pt x="190182" y="15735"/>
                  </a:lnTo>
                  <a:lnTo>
                    <a:pt x="1211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021561" y="3687932"/>
              <a:ext cx="224154" cy="537210"/>
            </a:xfrm>
            <a:custGeom>
              <a:avLst/>
              <a:gdLst/>
              <a:ahLst/>
              <a:cxnLst/>
              <a:rect l="l" t="t" r="r" b="b"/>
              <a:pathLst>
                <a:path w="224155" h="537210">
                  <a:moveTo>
                    <a:pt x="121110" y="0"/>
                  </a:moveTo>
                  <a:lnTo>
                    <a:pt x="190181" y="15734"/>
                  </a:lnTo>
                  <a:lnTo>
                    <a:pt x="223896" y="26276"/>
                  </a:lnTo>
                  <a:lnTo>
                    <a:pt x="0" y="536878"/>
                  </a:lnTo>
                  <a:lnTo>
                    <a:pt x="121110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26967" y="3662903"/>
              <a:ext cx="109855" cy="553720"/>
            </a:xfrm>
            <a:custGeom>
              <a:avLst/>
              <a:gdLst/>
              <a:ahLst/>
              <a:cxnLst/>
              <a:rect l="l" t="t" r="r" b="b"/>
              <a:pathLst>
                <a:path w="109855" h="553720">
                  <a:moveTo>
                    <a:pt x="96291" y="0"/>
                  </a:moveTo>
                  <a:lnTo>
                    <a:pt x="47946" y="3169"/>
                  </a:lnTo>
                  <a:lnTo>
                    <a:pt x="0" y="10500"/>
                  </a:lnTo>
                  <a:lnTo>
                    <a:pt x="109599" y="553402"/>
                  </a:lnTo>
                  <a:lnTo>
                    <a:pt x="9629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826967" y="3662903"/>
              <a:ext cx="109855" cy="553720"/>
            </a:xfrm>
            <a:custGeom>
              <a:avLst/>
              <a:gdLst/>
              <a:ahLst/>
              <a:cxnLst/>
              <a:rect l="l" t="t" r="r" b="b"/>
              <a:pathLst>
                <a:path w="109855" h="553720">
                  <a:moveTo>
                    <a:pt x="0" y="10500"/>
                  </a:moveTo>
                  <a:lnTo>
                    <a:pt x="47946" y="3169"/>
                  </a:lnTo>
                  <a:lnTo>
                    <a:pt x="96291" y="0"/>
                  </a:lnTo>
                  <a:lnTo>
                    <a:pt x="109600" y="553402"/>
                  </a:lnTo>
                  <a:lnTo>
                    <a:pt x="0" y="1050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64156" y="3717937"/>
              <a:ext cx="311785" cy="523875"/>
            </a:xfrm>
            <a:custGeom>
              <a:avLst/>
              <a:gdLst/>
              <a:ahLst/>
              <a:cxnLst/>
              <a:rect l="l" t="t" r="r" b="b"/>
              <a:pathLst>
                <a:path w="311785" h="523875">
                  <a:moveTo>
                    <a:pt x="222326" y="0"/>
                  </a:moveTo>
                  <a:lnTo>
                    <a:pt x="0" y="523435"/>
                  </a:lnTo>
                  <a:lnTo>
                    <a:pt x="311251" y="44958"/>
                  </a:lnTo>
                  <a:lnTo>
                    <a:pt x="267733" y="20620"/>
                  </a:lnTo>
                  <a:lnTo>
                    <a:pt x="22232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064156" y="3717937"/>
              <a:ext cx="311785" cy="523875"/>
            </a:xfrm>
            <a:custGeom>
              <a:avLst/>
              <a:gdLst/>
              <a:ahLst/>
              <a:cxnLst/>
              <a:rect l="l" t="t" r="r" b="b"/>
              <a:pathLst>
                <a:path w="311785" h="523875">
                  <a:moveTo>
                    <a:pt x="222326" y="0"/>
                  </a:moveTo>
                  <a:lnTo>
                    <a:pt x="267734" y="20620"/>
                  </a:lnTo>
                  <a:lnTo>
                    <a:pt x="311252" y="44957"/>
                  </a:lnTo>
                  <a:lnTo>
                    <a:pt x="0" y="523435"/>
                  </a:lnTo>
                  <a:lnTo>
                    <a:pt x="222326" y="0"/>
                  </a:lnTo>
                  <a:close/>
                </a:path>
              </a:pathLst>
            </a:custGeom>
            <a:ln w="320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00590" y="3808308"/>
              <a:ext cx="386715" cy="457834"/>
            </a:xfrm>
            <a:custGeom>
              <a:avLst/>
              <a:gdLst/>
              <a:ahLst/>
              <a:cxnLst/>
              <a:rect l="l" t="t" r="r" b="b"/>
              <a:pathLst>
                <a:path w="386714" h="457835">
                  <a:moveTo>
                    <a:pt x="311288" y="0"/>
                  </a:moveTo>
                  <a:lnTo>
                    <a:pt x="0" y="457737"/>
                  </a:lnTo>
                  <a:lnTo>
                    <a:pt x="386684" y="59308"/>
                  </a:lnTo>
                  <a:lnTo>
                    <a:pt x="350292" y="28086"/>
                  </a:lnTo>
                  <a:lnTo>
                    <a:pt x="3112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00590" y="3808308"/>
              <a:ext cx="386715" cy="457834"/>
            </a:xfrm>
            <a:custGeom>
              <a:avLst/>
              <a:gdLst/>
              <a:ahLst/>
              <a:cxnLst/>
              <a:rect l="l" t="t" r="r" b="b"/>
              <a:pathLst>
                <a:path w="386714" h="457835">
                  <a:moveTo>
                    <a:pt x="311289" y="0"/>
                  </a:moveTo>
                  <a:lnTo>
                    <a:pt x="350292" y="28086"/>
                  </a:lnTo>
                  <a:lnTo>
                    <a:pt x="386685" y="59309"/>
                  </a:lnTo>
                  <a:lnTo>
                    <a:pt x="0" y="457737"/>
                  </a:lnTo>
                  <a:lnTo>
                    <a:pt x="311289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131663" y="3896606"/>
              <a:ext cx="448945" cy="400685"/>
            </a:xfrm>
            <a:custGeom>
              <a:avLst/>
              <a:gdLst/>
              <a:ahLst/>
              <a:cxnLst/>
              <a:rect l="l" t="t" r="r" b="b"/>
              <a:pathLst>
                <a:path w="448944" h="400685">
                  <a:moveTo>
                    <a:pt x="387607" y="0"/>
                  </a:moveTo>
                  <a:lnTo>
                    <a:pt x="0" y="400131"/>
                  </a:lnTo>
                  <a:lnTo>
                    <a:pt x="448461" y="74677"/>
                  </a:lnTo>
                  <a:lnTo>
                    <a:pt x="419577" y="35994"/>
                  </a:lnTo>
                  <a:lnTo>
                    <a:pt x="387607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131663" y="3896606"/>
              <a:ext cx="448945" cy="400685"/>
            </a:xfrm>
            <a:custGeom>
              <a:avLst/>
              <a:gdLst/>
              <a:ahLst/>
              <a:cxnLst/>
              <a:rect l="l" t="t" r="r" b="b"/>
              <a:pathLst>
                <a:path w="448944" h="400685">
                  <a:moveTo>
                    <a:pt x="387606" y="0"/>
                  </a:moveTo>
                  <a:lnTo>
                    <a:pt x="419576" y="35994"/>
                  </a:lnTo>
                  <a:lnTo>
                    <a:pt x="448461" y="74677"/>
                  </a:lnTo>
                  <a:lnTo>
                    <a:pt x="0" y="400131"/>
                  </a:lnTo>
                  <a:lnTo>
                    <a:pt x="387606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156043" y="4025234"/>
              <a:ext cx="485775" cy="309880"/>
            </a:xfrm>
            <a:custGeom>
              <a:avLst/>
              <a:gdLst/>
              <a:ahLst/>
              <a:cxnLst/>
              <a:rect l="l" t="t" r="r" b="b"/>
              <a:pathLst>
                <a:path w="485775" h="309879">
                  <a:moveTo>
                    <a:pt x="441552" y="0"/>
                  </a:moveTo>
                  <a:lnTo>
                    <a:pt x="0" y="309507"/>
                  </a:lnTo>
                  <a:lnTo>
                    <a:pt x="485673" y="84142"/>
                  </a:lnTo>
                  <a:lnTo>
                    <a:pt x="465341" y="41028"/>
                  </a:lnTo>
                  <a:lnTo>
                    <a:pt x="441552" y="0"/>
                  </a:lnTo>
                  <a:close/>
                </a:path>
              </a:pathLst>
            </a:custGeom>
            <a:solidFill>
              <a:srgbClr val="CC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156043" y="4025234"/>
              <a:ext cx="485775" cy="309880"/>
            </a:xfrm>
            <a:custGeom>
              <a:avLst/>
              <a:gdLst/>
              <a:ahLst/>
              <a:cxnLst/>
              <a:rect l="l" t="t" r="r" b="b"/>
              <a:pathLst>
                <a:path w="485775" h="309879">
                  <a:moveTo>
                    <a:pt x="441553" y="0"/>
                  </a:moveTo>
                  <a:lnTo>
                    <a:pt x="465342" y="41028"/>
                  </a:lnTo>
                  <a:lnTo>
                    <a:pt x="485674" y="84141"/>
                  </a:lnTo>
                  <a:lnTo>
                    <a:pt x="0" y="309507"/>
                  </a:lnTo>
                  <a:lnTo>
                    <a:pt x="441553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176311" y="4164534"/>
              <a:ext cx="521334" cy="226060"/>
            </a:xfrm>
            <a:custGeom>
              <a:avLst/>
              <a:gdLst/>
              <a:ahLst/>
              <a:cxnLst/>
              <a:rect l="l" t="t" r="r" b="b"/>
              <a:pathLst>
                <a:path w="521335" h="226060">
                  <a:moveTo>
                    <a:pt x="493440" y="0"/>
                  </a:moveTo>
                  <a:lnTo>
                    <a:pt x="0" y="225573"/>
                  </a:lnTo>
                  <a:lnTo>
                    <a:pt x="521190" y="96920"/>
                  </a:lnTo>
                  <a:lnTo>
                    <a:pt x="509186" y="47764"/>
                  </a:lnTo>
                  <a:lnTo>
                    <a:pt x="493440" y="0"/>
                  </a:lnTo>
                  <a:close/>
                </a:path>
              </a:pathLst>
            </a:custGeom>
            <a:solidFill>
              <a:srgbClr val="99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176311" y="4164534"/>
              <a:ext cx="521334" cy="226060"/>
            </a:xfrm>
            <a:custGeom>
              <a:avLst/>
              <a:gdLst/>
              <a:ahLst/>
              <a:cxnLst/>
              <a:rect l="l" t="t" r="r" b="b"/>
              <a:pathLst>
                <a:path w="521335" h="226060">
                  <a:moveTo>
                    <a:pt x="493440" y="0"/>
                  </a:moveTo>
                  <a:lnTo>
                    <a:pt x="509185" y="47764"/>
                  </a:lnTo>
                  <a:lnTo>
                    <a:pt x="521190" y="96919"/>
                  </a:lnTo>
                  <a:lnTo>
                    <a:pt x="0" y="225572"/>
                  </a:lnTo>
                  <a:lnTo>
                    <a:pt x="493440" y="0"/>
                  </a:lnTo>
                  <a:close/>
                </a:path>
              </a:pathLst>
            </a:custGeom>
            <a:ln w="320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181312" y="4316816"/>
              <a:ext cx="526415" cy="113030"/>
            </a:xfrm>
            <a:custGeom>
              <a:avLst/>
              <a:gdLst/>
              <a:ahLst/>
              <a:cxnLst/>
              <a:rect l="l" t="t" r="r" b="b"/>
              <a:pathLst>
                <a:path w="526414" h="113029">
                  <a:moveTo>
                    <a:pt x="516190" y="0"/>
                  </a:moveTo>
                  <a:lnTo>
                    <a:pt x="0" y="112856"/>
                  </a:lnTo>
                  <a:lnTo>
                    <a:pt x="526021" y="99150"/>
                  </a:lnTo>
                  <a:lnTo>
                    <a:pt x="523034" y="49343"/>
                  </a:lnTo>
                  <a:lnTo>
                    <a:pt x="516190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181312" y="4316816"/>
              <a:ext cx="526415" cy="113030"/>
            </a:xfrm>
            <a:custGeom>
              <a:avLst/>
              <a:gdLst/>
              <a:ahLst/>
              <a:cxnLst/>
              <a:rect l="l" t="t" r="r" b="b"/>
              <a:pathLst>
                <a:path w="526414" h="113029">
                  <a:moveTo>
                    <a:pt x="516190" y="0"/>
                  </a:moveTo>
                  <a:lnTo>
                    <a:pt x="523033" y="49342"/>
                  </a:lnTo>
                  <a:lnTo>
                    <a:pt x="526020" y="99149"/>
                  </a:lnTo>
                  <a:lnTo>
                    <a:pt x="0" y="112855"/>
                  </a:lnTo>
                  <a:lnTo>
                    <a:pt x="516190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181313" y="4464844"/>
              <a:ext cx="516255" cy="115570"/>
            </a:xfrm>
            <a:custGeom>
              <a:avLst/>
              <a:gdLst/>
              <a:ahLst/>
              <a:cxnLst/>
              <a:rect l="l" t="t" r="r" b="b"/>
              <a:pathLst>
                <a:path w="516255" h="115570">
                  <a:moveTo>
                    <a:pt x="516077" y="0"/>
                  </a:moveTo>
                  <a:lnTo>
                    <a:pt x="0" y="0"/>
                  </a:lnTo>
                  <a:lnTo>
                    <a:pt x="508510" y="115468"/>
                  </a:lnTo>
                  <a:lnTo>
                    <a:pt x="514184" y="57957"/>
                  </a:lnTo>
                  <a:lnTo>
                    <a:pt x="516077" y="0"/>
                  </a:lnTo>
                  <a:close/>
                </a:path>
              </a:pathLst>
            </a:custGeom>
            <a:solidFill>
              <a:srgbClr val="99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181313" y="4464844"/>
              <a:ext cx="516255" cy="115570"/>
            </a:xfrm>
            <a:custGeom>
              <a:avLst/>
              <a:gdLst/>
              <a:ahLst/>
              <a:cxnLst/>
              <a:rect l="l" t="t" r="r" b="b"/>
              <a:pathLst>
                <a:path w="516255" h="115570">
                  <a:moveTo>
                    <a:pt x="516077" y="0"/>
                  </a:moveTo>
                  <a:lnTo>
                    <a:pt x="514184" y="57957"/>
                  </a:lnTo>
                  <a:lnTo>
                    <a:pt x="508510" y="115468"/>
                  </a:lnTo>
                  <a:lnTo>
                    <a:pt x="0" y="0"/>
                  </a:lnTo>
                  <a:lnTo>
                    <a:pt x="516077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192026" y="4510397"/>
              <a:ext cx="484505" cy="211454"/>
            </a:xfrm>
            <a:custGeom>
              <a:avLst/>
              <a:gdLst/>
              <a:ahLst/>
              <a:cxnLst/>
              <a:rect l="l" t="t" r="r" b="b"/>
              <a:pathLst>
                <a:path w="484505" h="211454">
                  <a:moveTo>
                    <a:pt x="0" y="0"/>
                  </a:moveTo>
                  <a:lnTo>
                    <a:pt x="460731" y="211068"/>
                  </a:lnTo>
                  <a:lnTo>
                    <a:pt x="474338" y="163231"/>
                  </a:lnTo>
                  <a:lnTo>
                    <a:pt x="484489" y="114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192026" y="4510397"/>
              <a:ext cx="484505" cy="211454"/>
            </a:xfrm>
            <a:custGeom>
              <a:avLst/>
              <a:gdLst/>
              <a:ahLst/>
              <a:cxnLst/>
              <a:rect l="l" t="t" r="r" b="b"/>
              <a:pathLst>
                <a:path w="484505" h="211454">
                  <a:moveTo>
                    <a:pt x="484489" y="114167"/>
                  </a:moveTo>
                  <a:lnTo>
                    <a:pt x="474338" y="163232"/>
                  </a:lnTo>
                  <a:lnTo>
                    <a:pt x="460731" y="211069"/>
                  </a:lnTo>
                  <a:lnTo>
                    <a:pt x="0" y="0"/>
                  </a:lnTo>
                  <a:lnTo>
                    <a:pt x="484489" y="114167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156042" y="4544532"/>
              <a:ext cx="462280" cy="287655"/>
            </a:xfrm>
            <a:custGeom>
              <a:avLst/>
              <a:gdLst/>
              <a:ahLst/>
              <a:cxnLst/>
              <a:rect l="l" t="t" r="r" b="b"/>
              <a:pathLst>
                <a:path w="462280" h="287654">
                  <a:moveTo>
                    <a:pt x="0" y="0"/>
                  </a:moveTo>
                  <a:lnTo>
                    <a:pt x="421986" y="287615"/>
                  </a:lnTo>
                  <a:lnTo>
                    <a:pt x="443475" y="247469"/>
                  </a:lnTo>
                  <a:lnTo>
                    <a:pt x="461730" y="205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156042" y="4544532"/>
              <a:ext cx="462280" cy="287655"/>
            </a:xfrm>
            <a:custGeom>
              <a:avLst/>
              <a:gdLst/>
              <a:ahLst/>
              <a:cxnLst/>
              <a:rect l="l" t="t" r="r" b="b"/>
              <a:pathLst>
                <a:path w="462280" h="287654">
                  <a:moveTo>
                    <a:pt x="461729" y="205481"/>
                  </a:moveTo>
                  <a:lnTo>
                    <a:pt x="443475" y="247470"/>
                  </a:lnTo>
                  <a:lnTo>
                    <a:pt x="421987" y="287616"/>
                  </a:lnTo>
                  <a:lnTo>
                    <a:pt x="0" y="0"/>
                  </a:lnTo>
                  <a:lnTo>
                    <a:pt x="461729" y="205481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131663" y="4581010"/>
              <a:ext cx="414655" cy="345440"/>
            </a:xfrm>
            <a:custGeom>
              <a:avLst/>
              <a:gdLst/>
              <a:ahLst/>
              <a:cxnLst/>
              <a:rect l="l" t="t" r="r" b="b"/>
              <a:pathLst>
                <a:path w="414655" h="345439">
                  <a:moveTo>
                    <a:pt x="0" y="0"/>
                  </a:moveTo>
                  <a:lnTo>
                    <a:pt x="360800" y="345309"/>
                  </a:lnTo>
                  <a:lnTo>
                    <a:pt x="389106" y="312817"/>
                  </a:lnTo>
                  <a:lnTo>
                    <a:pt x="414569" y="277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131663" y="4581010"/>
              <a:ext cx="414655" cy="345440"/>
            </a:xfrm>
            <a:custGeom>
              <a:avLst/>
              <a:gdLst/>
              <a:ahLst/>
              <a:cxnLst/>
              <a:rect l="l" t="t" r="r" b="b"/>
              <a:pathLst>
                <a:path w="414655" h="345439">
                  <a:moveTo>
                    <a:pt x="414569" y="277983"/>
                  </a:moveTo>
                  <a:lnTo>
                    <a:pt x="389106" y="312817"/>
                  </a:lnTo>
                  <a:lnTo>
                    <a:pt x="360799" y="345309"/>
                  </a:lnTo>
                  <a:lnTo>
                    <a:pt x="0" y="0"/>
                  </a:lnTo>
                  <a:lnTo>
                    <a:pt x="414569" y="277983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100590" y="4612040"/>
              <a:ext cx="340995" cy="379095"/>
            </a:xfrm>
            <a:custGeom>
              <a:avLst/>
              <a:gdLst/>
              <a:ahLst/>
              <a:cxnLst/>
              <a:rect l="l" t="t" r="r" b="b"/>
              <a:pathLst>
                <a:path w="340994" h="379095">
                  <a:moveTo>
                    <a:pt x="0" y="0"/>
                  </a:moveTo>
                  <a:lnTo>
                    <a:pt x="276910" y="378642"/>
                  </a:lnTo>
                  <a:lnTo>
                    <a:pt x="309799" y="354295"/>
                  </a:lnTo>
                  <a:lnTo>
                    <a:pt x="340446" y="327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100590" y="4612040"/>
              <a:ext cx="340995" cy="379095"/>
            </a:xfrm>
            <a:custGeom>
              <a:avLst/>
              <a:gdLst/>
              <a:ahLst/>
              <a:cxnLst/>
              <a:rect l="l" t="t" r="r" b="b"/>
              <a:pathLst>
                <a:path w="340994" h="379095">
                  <a:moveTo>
                    <a:pt x="340447" y="327302"/>
                  </a:moveTo>
                  <a:lnTo>
                    <a:pt x="309800" y="354295"/>
                  </a:lnTo>
                  <a:lnTo>
                    <a:pt x="276911" y="378641"/>
                  </a:lnTo>
                  <a:lnTo>
                    <a:pt x="0" y="0"/>
                  </a:lnTo>
                  <a:lnTo>
                    <a:pt x="340447" y="327302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064155" y="4636410"/>
              <a:ext cx="261620" cy="406400"/>
            </a:xfrm>
            <a:custGeom>
              <a:avLst/>
              <a:gdLst/>
              <a:ahLst/>
              <a:cxnLst/>
              <a:rect l="l" t="t" r="r" b="b"/>
              <a:pathLst>
                <a:path w="261619" h="406400">
                  <a:moveTo>
                    <a:pt x="0" y="0"/>
                  </a:moveTo>
                  <a:lnTo>
                    <a:pt x="190426" y="406151"/>
                  </a:lnTo>
                  <a:lnTo>
                    <a:pt x="226814" y="389159"/>
                  </a:lnTo>
                  <a:lnTo>
                    <a:pt x="261595" y="369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064155" y="4636410"/>
              <a:ext cx="261620" cy="406400"/>
            </a:xfrm>
            <a:custGeom>
              <a:avLst/>
              <a:gdLst/>
              <a:ahLst/>
              <a:cxnLst/>
              <a:rect l="l" t="t" r="r" b="b"/>
              <a:pathLst>
                <a:path w="261619" h="406400">
                  <a:moveTo>
                    <a:pt x="261595" y="369261"/>
                  </a:moveTo>
                  <a:lnTo>
                    <a:pt x="226814" y="389159"/>
                  </a:lnTo>
                  <a:lnTo>
                    <a:pt x="190426" y="406151"/>
                  </a:lnTo>
                  <a:lnTo>
                    <a:pt x="0" y="0"/>
                  </a:lnTo>
                  <a:lnTo>
                    <a:pt x="261595" y="369261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022655" y="4653206"/>
              <a:ext cx="184150" cy="431165"/>
            </a:xfrm>
            <a:custGeom>
              <a:avLst/>
              <a:gdLst/>
              <a:ahLst/>
              <a:cxnLst/>
              <a:rect l="l" t="t" r="r" b="b"/>
              <a:pathLst>
                <a:path w="184150" h="431164">
                  <a:moveTo>
                    <a:pt x="0" y="0"/>
                  </a:moveTo>
                  <a:lnTo>
                    <a:pt x="105007" y="431161"/>
                  </a:lnTo>
                  <a:lnTo>
                    <a:pt x="145073" y="421245"/>
                  </a:lnTo>
                  <a:lnTo>
                    <a:pt x="184138" y="408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022655" y="4653206"/>
              <a:ext cx="184150" cy="431165"/>
            </a:xfrm>
            <a:custGeom>
              <a:avLst/>
              <a:gdLst/>
              <a:ahLst/>
              <a:cxnLst/>
              <a:rect l="l" t="t" r="r" b="b"/>
              <a:pathLst>
                <a:path w="184150" h="431164">
                  <a:moveTo>
                    <a:pt x="184139" y="408184"/>
                  </a:moveTo>
                  <a:lnTo>
                    <a:pt x="145074" y="421244"/>
                  </a:lnTo>
                  <a:lnTo>
                    <a:pt x="105007" y="431161"/>
                  </a:lnTo>
                  <a:lnTo>
                    <a:pt x="0" y="0"/>
                  </a:lnTo>
                  <a:lnTo>
                    <a:pt x="184139" y="408184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972252" y="4661762"/>
              <a:ext cx="93980" cy="440690"/>
            </a:xfrm>
            <a:custGeom>
              <a:avLst/>
              <a:gdLst/>
              <a:ahLst/>
              <a:cxnLst/>
              <a:rect l="l" t="t" r="r" b="b"/>
              <a:pathLst>
                <a:path w="93980" h="440689">
                  <a:moveTo>
                    <a:pt x="0" y="0"/>
                  </a:moveTo>
                  <a:lnTo>
                    <a:pt x="11402" y="440375"/>
                  </a:lnTo>
                  <a:lnTo>
                    <a:pt x="52825" y="437836"/>
                  </a:lnTo>
                  <a:lnTo>
                    <a:pt x="93906" y="432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972252" y="4661762"/>
              <a:ext cx="93980" cy="440690"/>
            </a:xfrm>
            <a:custGeom>
              <a:avLst/>
              <a:gdLst/>
              <a:ahLst/>
              <a:cxnLst/>
              <a:rect l="l" t="t" r="r" b="b"/>
              <a:pathLst>
                <a:path w="93980" h="440689">
                  <a:moveTo>
                    <a:pt x="93906" y="432033"/>
                  </a:moveTo>
                  <a:lnTo>
                    <a:pt x="52825" y="437836"/>
                  </a:lnTo>
                  <a:lnTo>
                    <a:pt x="11401" y="440375"/>
                  </a:lnTo>
                  <a:lnTo>
                    <a:pt x="0" y="0"/>
                  </a:lnTo>
                  <a:lnTo>
                    <a:pt x="93906" y="432033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856064" y="4661763"/>
              <a:ext cx="80645" cy="454025"/>
            </a:xfrm>
            <a:custGeom>
              <a:avLst/>
              <a:gdLst/>
              <a:ahLst/>
              <a:cxnLst/>
              <a:rect l="l" t="t" r="r" b="b"/>
              <a:pathLst>
                <a:path w="80644" h="454025">
                  <a:moveTo>
                    <a:pt x="80477" y="0"/>
                  </a:moveTo>
                  <a:lnTo>
                    <a:pt x="0" y="447100"/>
                  </a:lnTo>
                  <a:lnTo>
                    <a:pt x="40091" y="452159"/>
                  </a:lnTo>
                  <a:lnTo>
                    <a:pt x="80477" y="453849"/>
                  </a:lnTo>
                  <a:lnTo>
                    <a:pt x="8047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856064" y="4661763"/>
              <a:ext cx="80645" cy="454025"/>
            </a:xfrm>
            <a:custGeom>
              <a:avLst/>
              <a:gdLst/>
              <a:ahLst/>
              <a:cxnLst/>
              <a:rect l="l" t="t" r="r" b="b"/>
              <a:pathLst>
                <a:path w="80644" h="454025">
                  <a:moveTo>
                    <a:pt x="80477" y="453850"/>
                  </a:moveTo>
                  <a:lnTo>
                    <a:pt x="40091" y="452160"/>
                  </a:lnTo>
                  <a:lnTo>
                    <a:pt x="0" y="447102"/>
                  </a:lnTo>
                  <a:lnTo>
                    <a:pt x="80477" y="0"/>
                  </a:lnTo>
                  <a:lnTo>
                    <a:pt x="80477" y="45385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710809" y="4653207"/>
              <a:ext cx="182880" cy="449580"/>
            </a:xfrm>
            <a:custGeom>
              <a:avLst/>
              <a:gdLst/>
              <a:ahLst/>
              <a:cxnLst/>
              <a:rect l="l" t="t" r="r" b="b"/>
              <a:pathLst>
                <a:path w="182880" h="449579">
                  <a:moveTo>
                    <a:pt x="182667" y="0"/>
                  </a:moveTo>
                  <a:lnTo>
                    <a:pt x="0" y="427393"/>
                  </a:lnTo>
                  <a:lnTo>
                    <a:pt x="41408" y="440049"/>
                  </a:lnTo>
                  <a:lnTo>
                    <a:pt x="83789" y="449430"/>
                  </a:lnTo>
                  <a:lnTo>
                    <a:pt x="18266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710809" y="4653207"/>
              <a:ext cx="182880" cy="449580"/>
            </a:xfrm>
            <a:custGeom>
              <a:avLst/>
              <a:gdLst/>
              <a:ahLst/>
              <a:cxnLst/>
              <a:rect l="l" t="t" r="r" b="b"/>
              <a:pathLst>
                <a:path w="182880" h="449579">
                  <a:moveTo>
                    <a:pt x="83789" y="449429"/>
                  </a:moveTo>
                  <a:lnTo>
                    <a:pt x="41408" y="440049"/>
                  </a:lnTo>
                  <a:lnTo>
                    <a:pt x="0" y="427393"/>
                  </a:lnTo>
                  <a:lnTo>
                    <a:pt x="182668" y="0"/>
                  </a:lnTo>
                  <a:lnTo>
                    <a:pt x="83789" y="449429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592132" y="4629599"/>
              <a:ext cx="270510" cy="428625"/>
            </a:xfrm>
            <a:custGeom>
              <a:avLst/>
              <a:gdLst/>
              <a:ahLst/>
              <a:cxnLst/>
              <a:rect l="l" t="t" r="r" b="b"/>
              <a:pathLst>
                <a:path w="270510" h="428625">
                  <a:moveTo>
                    <a:pt x="270294" y="0"/>
                  </a:moveTo>
                  <a:lnTo>
                    <a:pt x="0" y="391754"/>
                  </a:lnTo>
                  <a:lnTo>
                    <a:pt x="37712" y="411716"/>
                  </a:lnTo>
                  <a:lnTo>
                    <a:pt x="77232" y="428611"/>
                  </a:lnTo>
                  <a:lnTo>
                    <a:pt x="27029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592132" y="4629599"/>
              <a:ext cx="270510" cy="428625"/>
            </a:xfrm>
            <a:custGeom>
              <a:avLst/>
              <a:gdLst/>
              <a:ahLst/>
              <a:cxnLst/>
              <a:rect l="l" t="t" r="r" b="b"/>
              <a:pathLst>
                <a:path w="270510" h="428625">
                  <a:moveTo>
                    <a:pt x="77232" y="428611"/>
                  </a:moveTo>
                  <a:lnTo>
                    <a:pt x="37712" y="411716"/>
                  </a:lnTo>
                  <a:lnTo>
                    <a:pt x="0" y="391755"/>
                  </a:lnTo>
                  <a:lnTo>
                    <a:pt x="270294" y="0"/>
                  </a:lnTo>
                  <a:lnTo>
                    <a:pt x="77232" y="428611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0890" y="4185791"/>
              <a:ext cx="427744" cy="427744"/>
            </a:xfrm>
            <a:prstGeom prst="rect">
              <a:avLst/>
            </a:prstGeom>
          </p:spPr>
        </p:pic>
      </p:grpSp>
      <p:grpSp>
        <p:nvGrpSpPr>
          <p:cNvPr id="73" name="object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354" y="5723680"/>
            <a:ext cx="8492490" cy="472440"/>
            <a:chOff x="152354" y="5723680"/>
            <a:chExt cx="8492490" cy="472440"/>
          </a:xfrm>
        </p:grpSpPr>
        <p:sp>
          <p:nvSpPr>
            <p:cNvPr id="74" name="object 74"/>
            <p:cNvSpPr/>
            <p:nvPr/>
          </p:nvSpPr>
          <p:spPr>
            <a:xfrm>
              <a:off x="217297" y="5723686"/>
              <a:ext cx="2714625" cy="401955"/>
            </a:xfrm>
            <a:custGeom>
              <a:avLst/>
              <a:gdLst/>
              <a:ahLst/>
              <a:cxnLst/>
              <a:rect l="l" t="t" r="r" b="b"/>
              <a:pathLst>
                <a:path w="2714625" h="401954">
                  <a:moveTo>
                    <a:pt x="99301" y="5537"/>
                  </a:moveTo>
                  <a:lnTo>
                    <a:pt x="0" y="5537"/>
                  </a:lnTo>
                  <a:lnTo>
                    <a:pt x="0" y="391795"/>
                  </a:lnTo>
                  <a:lnTo>
                    <a:pt x="99301" y="391795"/>
                  </a:lnTo>
                  <a:lnTo>
                    <a:pt x="99301" y="5537"/>
                  </a:lnTo>
                  <a:close/>
                </a:path>
                <a:path w="2714625" h="401954">
                  <a:moveTo>
                    <a:pt x="224320" y="5537"/>
                  </a:moveTo>
                  <a:lnTo>
                    <a:pt x="117157" y="5537"/>
                  </a:lnTo>
                  <a:lnTo>
                    <a:pt x="117157" y="391795"/>
                  </a:lnTo>
                  <a:lnTo>
                    <a:pt x="224320" y="391795"/>
                  </a:lnTo>
                  <a:lnTo>
                    <a:pt x="224320" y="5537"/>
                  </a:lnTo>
                  <a:close/>
                </a:path>
                <a:path w="2714625" h="401954">
                  <a:moveTo>
                    <a:pt x="341477" y="11087"/>
                  </a:moveTo>
                  <a:lnTo>
                    <a:pt x="242176" y="11087"/>
                  </a:lnTo>
                  <a:lnTo>
                    <a:pt x="242176" y="397332"/>
                  </a:lnTo>
                  <a:lnTo>
                    <a:pt x="341477" y="397332"/>
                  </a:lnTo>
                  <a:lnTo>
                    <a:pt x="341477" y="11087"/>
                  </a:lnTo>
                  <a:close/>
                </a:path>
                <a:path w="2714625" h="401954">
                  <a:moveTo>
                    <a:pt x="466496" y="11074"/>
                  </a:moveTo>
                  <a:lnTo>
                    <a:pt x="359333" y="11074"/>
                  </a:lnTo>
                  <a:lnTo>
                    <a:pt x="359333" y="397332"/>
                  </a:lnTo>
                  <a:lnTo>
                    <a:pt x="466496" y="397332"/>
                  </a:lnTo>
                  <a:lnTo>
                    <a:pt x="466496" y="11074"/>
                  </a:lnTo>
                  <a:close/>
                </a:path>
                <a:path w="2714625" h="401954">
                  <a:moveTo>
                    <a:pt x="597763" y="11087"/>
                  </a:moveTo>
                  <a:lnTo>
                    <a:pt x="498462" y="11087"/>
                  </a:lnTo>
                  <a:lnTo>
                    <a:pt x="498462" y="397332"/>
                  </a:lnTo>
                  <a:lnTo>
                    <a:pt x="597763" y="397332"/>
                  </a:lnTo>
                  <a:lnTo>
                    <a:pt x="597763" y="11087"/>
                  </a:lnTo>
                  <a:close/>
                </a:path>
                <a:path w="2714625" h="401954">
                  <a:moveTo>
                    <a:pt x="722782" y="11074"/>
                  </a:moveTo>
                  <a:lnTo>
                    <a:pt x="615619" y="11074"/>
                  </a:lnTo>
                  <a:lnTo>
                    <a:pt x="615619" y="397332"/>
                  </a:lnTo>
                  <a:lnTo>
                    <a:pt x="722782" y="397332"/>
                  </a:lnTo>
                  <a:lnTo>
                    <a:pt x="722782" y="11074"/>
                  </a:lnTo>
                  <a:close/>
                </a:path>
                <a:path w="2714625" h="401954">
                  <a:moveTo>
                    <a:pt x="854049" y="11087"/>
                  </a:moveTo>
                  <a:lnTo>
                    <a:pt x="754748" y="11087"/>
                  </a:lnTo>
                  <a:lnTo>
                    <a:pt x="754748" y="397332"/>
                  </a:lnTo>
                  <a:lnTo>
                    <a:pt x="854049" y="397332"/>
                  </a:lnTo>
                  <a:lnTo>
                    <a:pt x="854049" y="11087"/>
                  </a:lnTo>
                  <a:close/>
                </a:path>
                <a:path w="2714625" h="401954">
                  <a:moveTo>
                    <a:pt x="979055" y="11074"/>
                  </a:moveTo>
                  <a:lnTo>
                    <a:pt x="871905" y="11074"/>
                  </a:lnTo>
                  <a:lnTo>
                    <a:pt x="871905" y="397332"/>
                  </a:lnTo>
                  <a:lnTo>
                    <a:pt x="979055" y="397332"/>
                  </a:lnTo>
                  <a:lnTo>
                    <a:pt x="979055" y="11074"/>
                  </a:lnTo>
                  <a:close/>
                </a:path>
                <a:path w="2714625" h="401954">
                  <a:moveTo>
                    <a:pt x="1095425" y="15544"/>
                  </a:moveTo>
                  <a:lnTo>
                    <a:pt x="996124" y="15544"/>
                  </a:lnTo>
                  <a:lnTo>
                    <a:pt x="996124" y="401802"/>
                  </a:lnTo>
                  <a:lnTo>
                    <a:pt x="1095425" y="401802"/>
                  </a:lnTo>
                  <a:lnTo>
                    <a:pt x="1095425" y="15544"/>
                  </a:lnTo>
                  <a:close/>
                </a:path>
                <a:path w="2714625" h="401954">
                  <a:moveTo>
                    <a:pt x="1220444" y="15544"/>
                  </a:moveTo>
                  <a:lnTo>
                    <a:pt x="1113282" y="15544"/>
                  </a:lnTo>
                  <a:lnTo>
                    <a:pt x="1113282" y="401802"/>
                  </a:lnTo>
                  <a:lnTo>
                    <a:pt x="1220444" y="401802"/>
                  </a:lnTo>
                  <a:lnTo>
                    <a:pt x="1220444" y="15544"/>
                  </a:lnTo>
                  <a:close/>
                </a:path>
                <a:path w="2714625" h="401954">
                  <a:moveTo>
                    <a:pt x="1347482" y="5537"/>
                  </a:moveTo>
                  <a:lnTo>
                    <a:pt x="1248181" y="5537"/>
                  </a:lnTo>
                  <a:lnTo>
                    <a:pt x="1248181" y="391795"/>
                  </a:lnTo>
                  <a:lnTo>
                    <a:pt x="1347482" y="391795"/>
                  </a:lnTo>
                  <a:lnTo>
                    <a:pt x="1347482" y="5537"/>
                  </a:lnTo>
                  <a:close/>
                </a:path>
                <a:path w="2714625" h="401954">
                  <a:moveTo>
                    <a:pt x="1472488" y="5537"/>
                  </a:moveTo>
                  <a:lnTo>
                    <a:pt x="1365338" y="5537"/>
                  </a:lnTo>
                  <a:lnTo>
                    <a:pt x="1365338" y="391795"/>
                  </a:lnTo>
                  <a:lnTo>
                    <a:pt x="1472488" y="391795"/>
                  </a:lnTo>
                  <a:lnTo>
                    <a:pt x="1472488" y="5537"/>
                  </a:lnTo>
                  <a:close/>
                </a:path>
                <a:path w="2714625" h="401954">
                  <a:moveTo>
                    <a:pt x="1585671" y="4470"/>
                  </a:moveTo>
                  <a:lnTo>
                    <a:pt x="1486369" y="4470"/>
                  </a:lnTo>
                  <a:lnTo>
                    <a:pt x="1486369" y="390715"/>
                  </a:lnTo>
                  <a:lnTo>
                    <a:pt x="1585671" y="390715"/>
                  </a:lnTo>
                  <a:lnTo>
                    <a:pt x="1585671" y="4470"/>
                  </a:lnTo>
                  <a:close/>
                </a:path>
                <a:path w="2714625" h="401954">
                  <a:moveTo>
                    <a:pt x="1710677" y="4470"/>
                  </a:moveTo>
                  <a:lnTo>
                    <a:pt x="1603527" y="4470"/>
                  </a:lnTo>
                  <a:lnTo>
                    <a:pt x="1603527" y="390715"/>
                  </a:lnTo>
                  <a:lnTo>
                    <a:pt x="1710677" y="390715"/>
                  </a:lnTo>
                  <a:lnTo>
                    <a:pt x="1710677" y="4470"/>
                  </a:lnTo>
                  <a:close/>
                </a:path>
                <a:path w="2714625" h="401954">
                  <a:moveTo>
                    <a:pt x="1841957" y="0"/>
                  </a:moveTo>
                  <a:lnTo>
                    <a:pt x="1742655" y="0"/>
                  </a:lnTo>
                  <a:lnTo>
                    <a:pt x="1742655" y="386257"/>
                  </a:lnTo>
                  <a:lnTo>
                    <a:pt x="1841957" y="386257"/>
                  </a:lnTo>
                  <a:lnTo>
                    <a:pt x="1841957" y="0"/>
                  </a:lnTo>
                  <a:close/>
                </a:path>
                <a:path w="2714625" h="401954">
                  <a:moveTo>
                    <a:pt x="1966963" y="0"/>
                  </a:moveTo>
                  <a:lnTo>
                    <a:pt x="1859813" y="0"/>
                  </a:lnTo>
                  <a:lnTo>
                    <a:pt x="1859813" y="386257"/>
                  </a:lnTo>
                  <a:lnTo>
                    <a:pt x="1966963" y="386257"/>
                  </a:lnTo>
                  <a:lnTo>
                    <a:pt x="1966963" y="0"/>
                  </a:lnTo>
                  <a:close/>
                </a:path>
                <a:path w="2714625" h="401954">
                  <a:moveTo>
                    <a:pt x="2082190" y="0"/>
                  </a:moveTo>
                  <a:lnTo>
                    <a:pt x="1982889" y="0"/>
                  </a:lnTo>
                  <a:lnTo>
                    <a:pt x="1982889" y="386257"/>
                  </a:lnTo>
                  <a:lnTo>
                    <a:pt x="2082190" y="386257"/>
                  </a:lnTo>
                  <a:lnTo>
                    <a:pt x="2082190" y="0"/>
                  </a:lnTo>
                  <a:close/>
                </a:path>
                <a:path w="2714625" h="401954">
                  <a:moveTo>
                    <a:pt x="2207209" y="0"/>
                  </a:moveTo>
                  <a:lnTo>
                    <a:pt x="2100059" y="0"/>
                  </a:lnTo>
                  <a:lnTo>
                    <a:pt x="2100059" y="386257"/>
                  </a:lnTo>
                  <a:lnTo>
                    <a:pt x="2207209" y="386257"/>
                  </a:lnTo>
                  <a:lnTo>
                    <a:pt x="2207209" y="0"/>
                  </a:lnTo>
                  <a:close/>
                </a:path>
                <a:path w="2714625" h="401954">
                  <a:moveTo>
                    <a:pt x="2339619" y="0"/>
                  </a:moveTo>
                  <a:lnTo>
                    <a:pt x="2240318" y="0"/>
                  </a:lnTo>
                  <a:lnTo>
                    <a:pt x="2240318" y="386257"/>
                  </a:lnTo>
                  <a:lnTo>
                    <a:pt x="2339619" y="386257"/>
                  </a:lnTo>
                  <a:lnTo>
                    <a:pt x="2339619" y="0"/>
                  </a:lnTo>
                  <a:close/>
                </a:path>
                <a:path w="2714625" h="401954">
                  <a:moveTo>
                    <a:pt x="2464625" y="0"/>
                  </a:moveTo>
                  <a:lnTo>
                    <a:pt x="2357475" y="0"/>
                  </a:lnTo>
                  <a:lnTo>
                    <a:pt x="2357475" y="386257"/>
                  </a:lnTo>
                  <a:lnTo>
                    <a:pt x="2464625" y="386257"/>
                  </a:lnTo>
                  <a:lnTo>
                    <a:pt x="2464625" y="0"/>
                  </a:lnTo>
                  <a:close/>
                </a:path>
                <a:path w="2714625" h="401954">
                  <a:moveTo>
                    <a:pt x="2589212" y="1079"/>
                  </a:moveTo>
                  <a:lnTo>
                    <a:pt x="2489911" y="1079"/>
                  </a:lnTo>
                  <a:lnTo>
                    <a:pt x="2489911" y="387337"/>
                  </a:lnTo>
                  <a:lnTo>
                    <a:pt x="2589212" y="387337"/>
                  </a:lnTo>
                  <a:lnTo>
                    <a:pt x="2589212" y="1079"/>
                  </a:lnTo>
                  <a:close/>
                </a:path>
                <a:path w="2714625" h="401954">
                  <a:moveTo>
                    <a:pt x="2714231" y="1079"/>
                  </a:moveTo>
                  <a:lnTo>
                    <a:pt x="2607068" y="1079"/>
                  </a:lnTo>
                  <a:lnTo>
                    <a:pt x="2607068" y="387337"/>
                  </a:lnTo>
                  <a:lnTo>
                    <a:pt x="2714231" y="387337"/>
                  </a:lnTo>
                  <a:lnTo>
                    <a:pt x="2714231" y="10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949387" y="5730296"/>
              <a:ext cx="99695" cy="386715"/>
            </a:xfrm>
            <a:custGeom>
              <a:avLst/>
              <a:gdLst/>
              <a:ahLst/>
              <a:cxnLst/>
              <a:rect l="l" t="t" r="r" b="b"/>
              <a:pathLst>
                <a:path w="99694" h="386714">
                  <a:moveTo>
                    <a:pt x="99301" y="0"/>
                  </a:moveTo>
                  <a:lnTo>
                    <a:pt x="0" y="0"/>
                  </a:lnTo>
                  <a:lnTo>
                    <a:pt x="0" y="386255"/>
                  </a:lnTo>
                  <a:lnTo>
                    <a:pt x="99301" y="386255"/>
                  </a:lnTo>
                  <a:lnTo>
                    <a:pt x="99301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066548" y="5730295"/>
              <a:ext cx="107314" cy="386715"/>
            </a:xfrm>
            <a:custGeom>
              <a:avLst/>
              <a:gdLst/>
              <a:ahLst/>
              <a:cxnLst/>
              <a:rect l="l" t="t" r="r" b="b"/>
              <a:pathLst>
                <a:path w="107314" h="386714">
                  <a:moveTo>
                    <a:pt x="107156" y="0"/>
                  </a:moveTo>
                  <a:lnTo>
                    <a:pt x="0" y="0"/>
                  </a:lnTo>
                  <a:lnTo>
                    <a:pt x="0" y="386255"/>
                  </a:lnTo>
                  <a:lnTo>
                    <a:pt x="107156" y="386255"/>
                  </a:lnTo>
                  <a:lnTo>
                    <a:pt x="107156" y="0"/>
                  </a:lnTo>
                  <a:close/>
                </a:path>
              </a:pathLst>
            </a:custGeom>
            <a:solidFill>
              <a:srgbClr val="CC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205671" y="5730296"/>
              <a:ext cx="99695" cy="386715"/>
            </a:xfrm>
            <a:custGeom>
              <a:avLst/>
              <a:gdLst/>
              <a:ahLst/>
              <a:cxnLst/>
              <a:rect l="l" t="t" r="r" b="b"/>
              <a:pathLst>
                <a:path w="99695" h="386714">
                  <a:moveTo>
                    <a:pt x="99301" y="0"/>
                  </a:moveTo>
                  <a:lnTo>
                    <a:pt x="0" y="0"/>
                  </a:lnTo>
                  <a:lnTo>
                    <a:pt x="0" y="386255"/>
                  </a:lnTo>
                  <a:lnTo>
                    <a:pt x="99301" y="386255"/>
                  </a:lnTo>
                  <a:lnTo>
                    <a:pt x="99301" y="0"/>
                  </a:lnTo>
                  <a:close/>
                </a:path>
              </a:pathLst>
            </a:custGeom>
            <a:solidFill>
              <a:srgbClr val="99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322833" y="5730295"/>
              <a:ext cx="107314" cy="386715"/>
            </a:xfrm>
            <a:custGeom>
              <a:avLst/>
              <a:gdLst/>
              <a:ahLst/>
              <a:cxnLst/>
              <a:rect l="l" t="t" r="r" b="b"/>
              <a:pathLst>
                <a:path w="107314" h="386714">
                  <a:moveTo>
                    <a:pt x="107156" y="0"/>
                  </a:moveTo>
                  <a:lnTo>
                    <a:pt x="0" y="0"/>
                  </a:lnTo>
                  <a:lnTo>
                    <a:pt x="0" y="386255"/>
                  </a:lnTo>
                  <a:lnTo>
                    <a:pt x="107156" y="386255"/>
                  </a:lnTo>
                  <a:lnTo>
                    <a:pt x="107156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461956" y="5730296"/>
              <a:ext cx="99695" cy="386715"/>
            </a:xfrm>
            <a:custGeom>
              <a:avLst/>
              <a:gdLst/>
              <a:ahLst/>
              <a:cxnLst/>
              <a:rect l="l" t="t" r="r" b="b"/>
              <a:pathLst>
                <a:path w="99695" h="386714">
                  <a:moveTo>
                    <a:pt x="99301" y="0"/>
                  </a:moveTo>
                  <a:lnTo>
                    <a:pt x="0" y="0"/>
                  </a:lnTo>
                  <a:lnTo>
                    <a:pt x="0" y="386255"/>
                  </a:lnTo>
                  <a:lnTo>
                    <a:pt x="99301" y="386255"/>
                  </a:lnTo>
                  <a:lnTo>
                    <a:pt x="99301" y="0"/>
                  </a:lnTo>
                  <a:close/>
                </a:path>
              </a:pathLst>
            </a:custGeom>
            <a:solidFill>
              <a:srgbClr val="99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579117" y="5730295"/>
              <a:ext cx="107314" cy="386715"/>
            </a:xfrm>
            <a:custGeom>
              <a:avLst/>
              <a:gdLst/>
              <a:ahLst/>
              <a:cxnLst/>
              <a:rect l="l" t="t" r="r" b="b"/>
              <a:pathLst>
                <a:path w="107314" h="386714">
                  <a:moveTo>
                    <a:pt x="107156" y="0"/>
                  </a:moveTo>
                  <a:lnTo>
                    <a:pt x="0" y="0"/>
                  </a:lnTo>
                  <a:lnTo>
                    <a:pt x="0" y="386255"/>
                  </a:lnTo>
                  <a:lnTo>
                    <a:pt x="107156" y="386255"/>
                  </a:lnTo>
                  <a:lnTo>
                    <a:pt x="107156" y="0"/>
                  </a:lnTo>
                  <a:close/>
                </a:path>
              </a:pathLst>
            </a:custGeom>
            <a:solidFill>
              <a:srgbClr val="CC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3703332" y="5734760"/>
              <a:ext cx="99695" cy="386715"/>
            </a:xfrm>
            <a:custGeom>
              <a:avLst/>
              <a:gdLst/>
              <a:ahLst/>
              <a:cxnLst/>
              <a:rect l="l" t="t" r="r" b="b"/>
              <a:pathLst>
                <a:path w="99695" h="386714">
                  <a:moveTo>
                    <a:pt x="99301" y="0"/>
                  </a:moveTo>
                  <a:lnTo>
                    <a:pt x="0" y="0"/>
                  </a:lnTo>
                  <a:lnTo>
                    <a:pt x="0" y="386254"/>
                  </a:lnTo>
                  <a:lnTo>
                    <a:pt x="99301" y="386254"/>
                  </a:lnTo>
                  <a:lnTo>
                    <a:pt x="99301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820490" y="5734761"/>
              <a:ext cx="350520" cy="391160"/>
            </a:xfrm>
            <a:custGeom>
              <a:avLst/>
              <a:gdLst/>
              <a:ahLst/>
              <a:cxnLst/>
              <a:rect l="l" t="t" r="r" b="b"/>
              <a:pathLst>
                <a:path w="350520" h="391160">
                  <a:moveTo>
                    <a:pt x="107149" y="0"/>
                  </a:moveTo>
                  <a:lnTo>
                    <a:pt x="0" y="0"/>
                  </a:lnTo>
                  <a:lnTo>
                    <a:pt x="0" y="386257"/>
                  </a:lnTo>
                  <a:lnTo>
                    <a:pt x="107149" y="386257"/>
                  </a:lnTo>
                  <a:lnTo>
                    <a:pt x="107149" y="0"/>
                  </a:lnTo>
                  <a:close/>
                </a:path>
                <a:path w="350520" h="391160">
                  <a:moveTo>
                    <a:pt x="225247" y="4470"/>
                  </a:moveTo>
                  <a:lnTo>
                    <a:pt x="125945" y="4470"/>
                  </a:lnTo>
                  <a:lnTo>
                    <a:pt x="125945" y="390728"/>
                  </a:lnTo>
                  <a:lnTo>
                    <a:pt x="225247" y="390728"/>
                  </a:lnTo>
                  <a:lnTo>
                    <a:pt x="225247" y="4470"/>
                  </a:lnTo>
                  <a:close/>
                </a:path>
                <a:path w="350520" h="391160">
                  <a:moveTo>
                    <a:pt x="350266" y="4470"/>
                  </a:moveTo>
                  <a:lnTo>
                    <a:pt x="243103" y="4470"/>
                  </a:lnTo>
                  <a:lnTo>
                    <a:pt x="243103" y="390728"/>
                  </a:lnTo>
                  <a:lnTo>
                    <a:pt x="350266" y="390728"/>
                  </a:lnTo>
                  <a:lnTo>
                    <a:pt x="350266" y="447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52354" y="6043272"/>
              <a:ext cx="8492490" cy="152400"/>
            </a:xfrm>
            <a:custGeom>
              <a:avLst/>
              <a:gdLst/>
              <a:ahLst/>
              <a:cxnLst/>
              <a:rect l="l" t="t" r="r" b="b"/>
              <a:pathLst>
                <a:path w="8492490" h="152400">
                  <a:moveTo>
                    <a:pt x="8441607" y="50754"/>
                  </a:moveTo>
                  <a:lnTo>
                    <a:pt x="8365172" y="50754"/>
                  </a:lnTo>
                  <a:lnTo>
                    <a:pt x="8365262" y="101554"/>
                  </a:lnTo>
                  <a:lnTo>
                    <a:pt x="8339823" y="101599"/>
                  </a:lnTo>
                  <a:lnTo>
                    <a:pt x="8339914" y="152399"/>
                  </a:lnTo>
                  <a:lnTo>
                    <a:pt x="8492178" y="75926"/>
                  </a:lnTo>
                  <a:lnTo>
                    <a:pt x="8441607" y="50754"/>
                  </a:lnTo>
                  <a:close/>
                </a:path>
                <a:path w="8492490" h="152400">
                  <a:moveTo>
                    <a:pt x="8339733" y="50799"/>
                  </a:moveTo>
                  <a:lnTo>
                    <a:pt x="0" y="65735"/>
                  </a:lnTo>
                  <a:lnTo>
                    <a:pt x="90" y="116535"/>
                  </a:lnTo>
                  <a:lnTo>
                    <a:pt x="8339823" y="101599"/>
                  </a:lnTo>
                  <a:lnTo>
                    <a:pt x="8339733" y="50799"/>
                  </a:lnTo>
                  <a:close/>
                </a:path>
                <a:path w="8492490" h="152400">
                  <a:moveTo>
                    <a:pt x="8365172" y="50754"/>
                  </a:moveTo>
                  <a:lnTo>
                    <a:pt x="8339733" y="50799"/>
                  </a:lnTo>
                  <a:lnTo>
                    <a:pt x="8339823" y="101599"/>
                  </a:lnTo>
                  <a:lnTo>
                    <a:pt x="8365262" y="101554"/>
                  </a:lnTo>
                  <a:lnTo>
                    <a:pt x="8365172" y="50754"/>
                  </a:lnTo>
                  <a:close/>
                </a:path>
                <a:path w="8492490" h="152400">
                  <a:moveTo>
                    <a:pt x="8339642" y="0"/>
                  </a:moveTo>
                  <a:lnTo>
                    <a:pt x="8339733" y="50799"/>
                  </a:lnTo>
                  <a:lnTo>
                    <a:pt x="8441607" y="50754"/>
                  </a:lnTo>
                  <a:lnTo>
                    <a:pt x="83396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387" rIns="0" bIns="0" rtlCol="0">
            <a:spAutoFit/>
          </a:bodyPr>
          <a:lstStyle/>
          <a:p>
            <a:pPr marL="2343785">
              <a:lnSpc>
                <a:spcPct val="100000"/>
              </a:lnSpc>
              <a:spcBef>
                <a:spcPts val="100"/>
              </a:spcBef>
            </a:pPr>
            <a:r>
              <a:rPr dirty="0"/>
              <a:t>Wi-Fi</a:t>
            </a:r>
            <a:r>
              <a:rPr spc="15" dirty="0"/>
              <a:t> </a:t>
            </a:r>
            <a:r>
              <a:rPr dirty="0"/>
              <a:t>Beam</a:t>
            </a:r>
            <a:r>
              <a:rPr spc="10" dirty="0"/>
              <a:t> </a:t>
            </a:r>
            <a:r>
              <a:rPr spc="-10" dirty="0"/>
              <a:t>Training</a:t>
            </a:r>
          </a:p>
        </p:txBody>
      </p:sp>
      <p:sp>
        <p:nvSpPr>
          <p:cNvPr id="85" name="object 85"/>
          <p:cNvSpPr txBox="1"/>
          <p:nvPr/>
        </p:nvSpPr>
        <p:spPr>
          <a:xfrm>
            <a:off x="383540" y="980948"/>
            <a:ext cx="7564120" cy="230441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Sector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Level </a:t>
            </a:r>
            <a:r>
              <a:rPr sz="2400" spc="-20" dirty="0">
                <a:latin typeface="Verdana"/>
                <a:cs typeface="Verdana"/>
              </a:rPr>
              <a:t>Sweep</a:t>
            </a:r>
            <a:endParaRPr sz="24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2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Test</a:t>
            </a:r>
            <a:r>
              <a:rPr sz="2000" spc="-3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transmission</a:t>
            </a:r>
            <a:r>
              <a:rPr sz="2000" spc="-2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in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each</a:t>
            </a:r>
            <a:r>
              <a:rPr sz="2000" spc="-2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02C52"/>
                </a:solidFill>
                <a:latin typeface="Verdana"/>
                <a:cs typeface="Verdana"/>
              </a:rPr>
              <a:t>direction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Transmit</a:t>
            </a:r>
            <a:r>
              <a:rPr sz="2000" spc="-3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sector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ID</a:t>
            </a:r>
            <a:r>
              <a:rPr sz="2000" spc="-2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coded</a:t>
            </a:r>
            <a:r>
              <a:rPr sz="2000" spc="-1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in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02C52"/>
                </a:solidFill>
                <a:latin typeface="Verdana"/>
                <a:cs typeface="Verdana"/>
              </a:rPr>
              <a:t>transmission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Receiver</a:t>
            </a:r>
            <a:r>
              <a:rPr sz="2000" spc="-4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“quasi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02C52"/>
                </a:solidFill>
                <a:latin typeface="Verdana"/>
                <a:cs typeface="Verdana"/>
              </a:rPr>
              <a:t>omni-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directional”</a:t>
            </a:r>
            <a:r>
              <a:rPr sz="2000" spc="-3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antenna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02C52"/>
                </a:solidFill>
                <a:latin typeface="Verdana"/>
                <a:cs typeface="Verdana"/>
              </a:rPr>
              <a:t>pattern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Receiver</a:t>
            </a:r>
            <a:r>
              <a:rPr sz="2000" spc="-4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identifies</a:t>
            </a:r>
            <a:r>
              <a:rPr sz="2000" spc="-3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strongest</a:t>
            </a:r>
            <a:r>
              <a:rPr sz="2000" spc="-2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TX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sector</a:t>
            </a:r>
            <a:r>
              <a:rPr sz="2000" spc="-3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and</a:t>
            </a:r>
            <a:r>
              <a:rPr sz="2000" spc="-2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feeds</a:t>
            </a:r>
            <a:r>
              <a:rPr sz="2000" spc="-2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back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0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Repeat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in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both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02C52"/>
                </a:solidFill>
                <a:latin typeface="Verdana"/>
                <a:cs typeface="Verdana"/>
              </a:rPr>
              <a:t>directions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6" name="object 8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387" rIns="0" bIns="0" rtlCol="0">
            <a:spAutoFit/>
          </a:bodyPr>
          <a:lstStyle/>
          <a:p>
            <a:pPr marL="2343785">
              <a:lnSpc>
                <a:spcPct val="100000"/>
              </a:lnSpc>
              <a:spcBef>
                <a:spcPts val="100"/>
              </a:spcBef>
            </a:pPr>
            <a:r>
              <a:rPr dirty="0"/>
              <a:t>Wi-Fi</a:t>
            </a:r>
            <a:r>
              <a:rPr spc="15" dirty="0"/>
              <a:t> </a:t>
            </a:r>
            <a:r>
              <a:rPr dirty="0"/>
              <a:t>Beam</a:t>
            </a:r>
            <a:r>
              <a:rPr spc="10" dirty="0"/>
              <a:t> </a:t>
            </a:r>
            <a:r>
              <a:rPr spc="-10" dirty="0"/>
              <a:t>Training</a:t>
            </a: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33208" y="3798994"/>
            <a:ext cx="775970" cy="781685"/>
            <a:chOff x="1633208" y="3798994"/>
            <a:chExt cx="775970" cy="781685"/>
          </a:xfrm>
        </p:grpSpPr>
        <p:sp>
          <p:nvSpPr>
            <p:cNvPr id="5" name="object 5"/>
            <p:cNvSpPr/>
            <p:nvPr/>
          </p:nvSpPr>
          <p:spPr>
            <a:xfrm>
              <a:off x="1645908" y="3811694"/>
              <a:ext cx="750570" cy="756285"/>
            </a:xfrm>
            <a:custGeom>
              <a:avLst/>
              <a:gdLst/>
              <a:ahLst/>
              <a:cxnLst/>
              <a:rect l="l" t="t" r="r" b="b"/>
              <a:pathLst>
                <a:path w="750569" h="756285">
                  <a:moveTo>
                    <a:pt x="375047" y="0"/>
                  </a:moveTo>
                  <a:lnTo>
                    <a:pt x="328002" y="2946"/>
                  </a:lnTo>
                  <a:lnTo>
                    <a:pt x="282700" y="11548"/>
                  </a:lnTo>
                  <a:lnTo>
                    <a:pt x="239494" y="25451"/>
                  </a:lnTo>
                  <a:lnTo>
                    <a:pt x="198735" y="44302"/>
                  </a:lnTo>
                  <a:lnTo>
                    <a:pt x="160774" y="67745"/>
                  </a:lnTo>
                  <a:lnTo>
                    <a:pt x="125963" y="95427"/>
                  </a:lnTo>
                  <a:lnTo>
                    <a:pt x="94653" y="126994"/>
                  </a:lnTo>
                  <a:lnTo>
                    <a:pt x="67195" y="162090"/>
                  </a:lnTo>
                  <a:lnTo>
                    <a:pt x="43942" y="200361"/>
                  </a:lnTo>
                  <a:lnTo>
                    <a:pt x="25244" y="241454"/>
                  </a:lnTo>
                  <a:lnTo>
                    <a:pt x="11454" y="285013"/>
                  </a:lnTo>
                  <a:lnTo>
                    <a:pt x="2922" y="330685"/>
                  </a:lnTo>
                  <a:lnTo>
                    <a:pt x="0" y="378115"/>
                  </a:lnTo>
                  <a:lnTo>
                    <a:pt x="2922" y="425545"/>
                  </a:lnTo>
                  <a:lnTo>
                    <a:pt x="11454" y="471217"/>
                  </a:lnTo>
                  <a:lnTo>
                    <a:pt x="25244" y="514777"/>
                  </a:lnTo>
                  <a:lnTo>
                    <a:pt x="43942" y="555869"/>
                  </a:lnTo>
                  <a:lnTo>
                    <a:pt x="67195" y="594141"/>
                  </a:lnTo>
                  <a:lnTo>
                    <a:pt x="94653" y="629236"/>
                  </a:lnTo>
                  <a:lnTo>
                    <a:pt x="125963" y="660803"/>
                  </a:lnTo>
                  <a:lnTo>
                    <a:pt x="160774" y="688484"/>
                  </a:lnTo>
                  <a:lnTo>
                    <a:pt x="198735" y="711928"/>
                  </a:lnTo>
                  <a:lnTo>
                    <a:pt x="239494" y="730779"/>
                  </a:lnTo>
                  <a:lnTo>
                    <a:pt x="282700" y="744682"/>
                  </a:lnTo>
                  <a:lnTo>
                    <a:pt x="328002" y="753284"/>
                  </a:lnTo>
                  <a:lnTo>
                    <a:pt x="375047" y="756230"/>
                  </a:lnTo>
                  <a:lnTo>
                    <a:pt x="422092" y="753284"/>
                  </a:lnTo>
                  <a:lnTo>
                    <a:pt x="467394" y="744682"/>
                  </a:lnTo>
                  <a:lnTo>
                    <a:pt x="510600" y="730779"/>
                  </a:lnTo>
                  <a:lnTo>
                    <a:pt x="551359" y="711928"/>
                  </a:lnTo>
                  <a:lnTo>
                    <a:pt x="589320" y="688484"/>
                  </a:lnTo>
                  <a:lnTo>
                    <a:pt x="624131" y="660803"/>
                  </a:lnTo>
                  <a:lnTo>
                    <a:pt x="655441" y="629236"/>
                  </a:lnTo>
                  <a:lnTo>
                    <a:pt x="682899" y="594141"/>
                  </a:lnTo>
                  <a:lnTo>
                    <a:pt x="706152" y="555869"/>
                  </a:lnTo>
                  <a:lnTo>
                    <a:pt x="724850" y="514777"/>
                  </a:lnTo>
                  <a:lnTo>
                    <a:pt x="738640" y="471217"/>
                  </a:lnTo>
                  <a:lnTo>
                    <a:pt x="747172" y="425545"/>
                  </a:lnTo>
                  <a:lnTo>
                    <a:pt x="750095" y="378115"/>
                  </a:lnTo>
                  <a:lnTo>
                    <a:pt x="747172" y="330685"/>
                  </a:lnTo>
                  <a:lnTo>
                    <a:pt x="738640" y="285013"/>
                  </a:lnTo>
                  <a:lnTo>
                    <a:pt x="724850" y="241454"/>
                  </a:lnTo>
                  <a:lnTo>
                    <a:pt x="706152" y="200361"/>
                  </a:lnTo>
                  <a:lnTo>
                    <a:pt x="682899" y="162090"/>
                  </a:lnTo>
                  <a:lnTo>
                    <a:pt x="655441" y="126994"/>
                  </a:lnTo>
                  <a:lnTo>
                    <a:pt x="624131" y="95427"/>
                  </a:lnTo>
                  <a:lnTo>
                    <a:pt x="589320" y="67745"/>
                  </a:lnTo>
                  <a:lnTo>
                    <a:pt x="551359" y="44302"/>
                  </a:lnTo>
                  <a:lnTo>
                    <a:pt x="510600" y="25451"/>
                  </a:lnTo>
                  <a:lnTo>
                    <a:pt x="467394" y="11548"/>
                  </a:lnTo>
                  <a:lnTo>
                    <a:pt x="422092" y="2946"/>
                  </a:lnTo>
                  <a:lnTo>
                    <a:pt x="375047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45908" y="3811694"/>
              <a:ext cx="750570" cy="756285"/>
            </a:xfrm>
            <a:custGeom>
              <a:avLst/>
              <a:gdLst/>
              <a:ahLst/>
              <a:cxnLst/>
              <a:rect l="l" t="t" r="r" b="b"/>
              <a:pathLst>
                <a:path w="750569" h="756285">
                  <a:moveTo>
                    <a:pt x="0" y="378115"/>
                  </a:moveTo>
                  <a:lnTo>
                    <a:pt x="2922" y="330685"/>
                  </a:lnTo>
                  <a:lnTo>
                    <a:pt x="11454" y="285013"/>
                  </a:lnTo>
                  <a:lnTo>
                    <a:pt x="25244" y="241454"/>
                  </a:lnTo>
                  <a:lnTo>
                    <a:pt x="43942" y="200361"/>
                  </a:lnTo>
                  <a:lnTo>
                    <a:pt x="67195" y="162089"/>
                  </a:lnTo>
                  <a:lnTo>
                    <a:pt x="94653" y="126993"/>
                  </a:lnTo>
                  <a:lnTo>
                    <a:pt x="125963" y="95427"/>
                  </a:lnTo>
                  <a:lnTo>
                    <a:pt x="160774" y="67745"/>
                  </a:lnTo>
                  <a:lnTo>
                    <a:pt x="198735" y="44302"/>
                  </a:lnTo>
                  <a:lnTo>
                    <a:pt x="239494" y="25451"/>
                  </a:lnTo>
                  <a:lnTo>
                    <a:pt x="282700" y="11547"/>
                  </a:lnTo>
                  <a:lnTo>
                    <a:pt x="328001" y="2946"/>
                  </a:lnTo>
                  <a:lnTo>
                    <a:pt x="375047" y="0"/>
                  </a:lnTo>
                  <a:lnTo>
                    <a:pt x="422092" y="2946"/>
                  </a:lnTo>
                  <a:lnTo>
                    <a:pt x="467393" y="11547"/>
                  </a:lnTo>
                  <a:lnTo>
                    <a:pt x="510599" y="25451"/>
                  </a:lnTo>
                  <a:lnTo>
                    <a:pt x="551358" y="44302"/>
                  </a:lnTo>
                  <a:lnTo>
                    <a:pt x="589319" y="67745"/>
                  </a:lnTo>
                  <a:lnTo>
                    <a:pt x="624130" y="95427"/>
                  </a:lnTo>
                  <a:lnTo>
                    <a:pt x="655440" y="126993"/>
                  </a:lnTo>
                  <a:lnTo>
                    <a:pt x="682898" y="162089"/>
                  </a:lnTo>
                  <a:lnTo>
                    <a:pt x="706151" y="200361"/>
                  </a:lnTo>
                  <a:lnTo>
                    <a:pt x="724849" y="241454"/>
                  </a:lnTo>
                  <a:lnTo>
                    <a:pt x="738639" y="285013"/>
                  </a:lnTo>
                  <a:lnTo>
                    <a:pt x="747171" y="330685"/>
                  </a:lnTo>
                  <a:lnTo>
                    <a:pt x="750094" y="378115"/>
                  </a:lnTo>
                  <a:lnTo>
                    <a:pt x="747171" y="425545"/>
                  </a:lnTo>
                  <a:lnTo>
                    <a:pt x="738639" y="471217"/>
                  </a:lnTo>
                  <a:lnTo>
                    <a:pt x="724849" y="514776"/>
                  </a:lnTo>
                  <a:lnTo>
                    <a:pt x="706151" y="555869"/>
                  </a:lnTo>
                  <a:lnTo>
                    <a:pt x="682898" y="594141"/>
                  </a:lnTo>
                  <a:lnTo>
                    <a:pt x="655440" y="629237"/>
                  </a:lnTo>
                  <a:lnTo>
                    <a:pt x="624130" y="660803"/>
                  </a:lnTo>
                  <a:lnTo>
                    <a:pt x="589319" y="688485"/>
                  </a:lnTo>
                  <a:lnTo>
                    <a:pt x="551358" y="711928"/>
                  </a:lnTo>
                  <a:lnTo>
                    <a:pt x="510599" y="730779"/>
                  </a:lnTo>
                  <a:lnTo>
                    <a:pt x="467393" y="744683"/>
                  </a:lnTo>
                  <a:lnTo>
                    <a:pt x="422092" y="753284"/>
                  </a:lnTo>
                  <a:lnTo>
                    <a:pt x="375047" y="756231"/>
                  </a:lnTo>
                  <a:lnTo>
                    <a:pt x="328001" y="753284"/>
                  </a:lnTo>
                  <a:lnTo>
                    <a:pt x="282700" y="744683"/>
                  </a:lnTo>
                  <a:lnTo>
                    <a:pt x="239494" y="730779"/>
                  </a:lnTo>
                  <a:lnTo>
                    <a:pt x="198735" y="711928"/>
                  </a:lnTo>
                  <a:lnTo>
                    <a:pt x="160774" y="688485"/>
                  </a:lnTo>
                  <a:lnTo>
                    <a:pt x="125963" y="660803"/>
                  </a:lnTo>
                  <a:lnTo>
                    <a:pt x="94653" y="629237"/>
                  </a:lnTo>
                  <a:lnTo>
                    <a:pt x="67195" y="594141"/>
                  </a:lnTo>
                  <a:lnTo>
                    <a:pt x="43942" y="555869"/>
                  </a:lnTo>
                  <a:lnTo>
                    <a:pt x="25244" y="514776"/>
                  </a:lnTo>
                  <a:lnTo>
                    <a:pt x="11454" y="471217"/>
                  </a:lnTo>
                  <a:lnTo>
                    <a:pt x="2922" y="425545"/>
                  </a:lnTo>
                  <a:lnTo>
                    <a:pt x="0" y="37811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7085" y="3960992"/>
              <a:ext cx="427743" cy="427744"/>
            </a:xfrm>
            <a:prstGeom prst="rect">
              <a:avLst/>
            </a:prstGeom>
          </p:spPr>
        </p:pic>
      </p:grp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71276" y="3489197"/>
            <a:ext cx="1525270" cy="1490345"/>
            <a:chOff x="6471276" y="3489197"/>
            <a:chExt cx="1525270" cy="1490345"/>
          </a:xfrm>
        </p:grpSpPr>
        <p:sp>
          <p:nvSpPr>
            <p:cNvPr id="9" name="object 9"/>
            <p:cNvSpPr/>
            <p:nvPr/>
          </p:nvSpPr>
          <p:spPr>
            <a:xfrm>
              <a:off x="6536122" y="3896626"/>
              <a:ext cx="497840" cy="285115"/>
            </a:xfrm>
            <a:custGeom>
              <a:avLst/>
              <a:gdLst/>
              <a:ahLst/>
              <a:cxnLst/>
              <a:rect l="l" t="t" r="r" b="b"/>
              <a:pathLst>
                <a:path w="497840" h="285114">
                  <a:moveTo>
                    <a:pt x="42729" y="0"/>
                  </a:moveTo>
                  <a:lnTo>
                    <a:pt x="19598" y="39710"/>
                  </a:lnTo>
                  <a:lnTo>
                    <a:pt x="0" y="81326"/>
                  </a:lnTo>
                  <a:lnTo>
                    <a:pt x="497479" y="284500"/>
                  </a:lnTo>
                  <a:lnTo>
                    <a:pt x="42729" y="0"/>
                  </a:lnTo>
                  <a:close/>
                </a:path>
              </a:pathLst>
            </a:custGeom>
            <a:solidFill>
              <a:srgbClr val="CC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36122" y="3896626"/>
              <a:ext cx="497840" cy="285115"/>
            </a:xfrm>
            <a:custGeom>
              <a:avLst/>
              <a:gdLst/>
              <a:ahLst/>
              <a:cxnLst/>
              <a:rect l="l" t="t" r="r" b="b"/>
              <a:pathLst>
                <a:path w="497840" h="285114">
                  <a:moveTo>
                    <a:pt x="0" y="81327"/>
                  </a:moveTo>
                  <a:lnTo>
                    <a:pt x="19598" y="39710"/>
                  </a:lnTo>
                  <a:lnTo>
                    <a:pt x="42728" y="0"/>
                  </a:lnTo>
                  <a:lnTo>
                    <a:pt x="497479" y="284501"/>
                  </a:lnTo>
                  <a:lnTo>
                    <a:pt x="0" y="81327"/>
                  </a:lnTo>
                  <a:close/>
                </a:path>
              </a:pathLst>
            </a:custGeom>
            <a:ln w="320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51486" y="4459641"/>
              <a:ext cx="337820" cy="386080"/>
            </a:xfrm>
            <a:custGeom>
              <a:avLst/>
              <a:gdLst/>
              <a:ahLst/>
              <a:cxnLst/>
              <a:rect l="l" t="t" r="r" b="b"/>
              <a:pathLst>
                <a:path w="337820" h="386079">
                  <a:moveTo>
                    <a:pt x="337597" y="0"/>
                  </a:moveTo>
                  <a:lnTo>
                    <a:pt x="0" y="335836"/>
                  </a:lnTo>
                  <a:lnTo>
                    <a:pt x="31776" y="362215"/>
                  </a:lnTo>
                  <a:lnTo>
                    <a:pt x="65798" y="385898"/>
                  </a:lnTo>
                  <a:lnTo>
                    <a:pt x="33759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51486" y="4459641"/>
              <a:ext cx="337820" cy="386080"/>
            </a:xfrm>
            <a:custGeom>
              <a:avLst/>
              <a:gdLst/>
              <a:ahLst/>
              <a:cxnLst/>
              <a:rect l="l" t="t" r="r" b="b"/>
              <a:pathLst>
                <a:path w="337820" h="386079">
                  <a:moveTo>
                    <a:pt x="65798" y="385898"/>
                  </a:moveTo>
                  <a:lnTo>
                    <a:pt x="31777" y="362215"/>
                  </a:lnTo>
                  <a:lnTo>
                    <a:pt x="0" y="335835"/>
                  </a:lnTo>
                  <a:lnTo>
                    <a:pt x="337597" y="0"/>
                  </a:lnTo>
                  <a:lnTo>
                    <a:pt x="65798" y="385898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57299" y="4428611"/>
              <a:ext cx="403225" cy="327660"/>
            </a:xfrm>
            <a:custGeom>
              <a:avLst/>
              <a:gdLst/>
              <a:ahLst/>
              <a:cxnLst/>
              <a:rect l="l" t="t" r="r" b="b"/>
              <a:pathLst>
                <a:path w="403225" h="327660">
                  <a:moveTo>
                    <a:pt x="402654" y="0"/>
                  </a:moveTo>
                  <a:lnTo>
                    <a:pt x="0" y="266191"/>
                  </a:lnTo>
                  <a:lnTo>
                    <a:pt x="25914" y="297835"/>
                  </a:lnTo>
                  <a:lnTo>
                    <a:pt x="54596" y="327263"/>
                  </a:lnTo>
                  <a:lnTo>
                    <a:pt x="40265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57299" y="4428611"/>
              <a:ext cx="403225" cy="327660"/>
            </a:xfrm>
            <a:custGeom>
              <a:avLst/>
              <a:gdLst/>
              <a:ahLst/>
              <a:cxnLst/>
              <a:rect l="l" t="t" r="r" b="b"/>
              <a:pathLst>
                <a:path w="403225" h="327660">
                  <a:moveTo>
                    <a:pt x="54595" y="327264"/>
                  </a:moveTo>
                  <a:lnTo>
                    <a:pt x="25913" y="297835"/>
                  </a:lnTo>
                  <a:lnTo>
                    <a:pt x="0" y="266192"/>
                  </a:lnTo>
                  <a:lnTo>
                    <a:pt x="402654" y="0"/>
                  </a:lnTo>
                  <a:lnTo>
                    <a:pt x="54595" y="327264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76218" y="4392133"/>
              <a:ext cx="457834" cy="267335"/>
            </a:xfrm>
            <a:custGeom>
              <a:avLst/>
              <a:gdLst/>
              <a:ahLst/>
              <a:cxnLst/>
              <a:rect l="l" t="t" r="r" b="b"/>
              <a:pathLst>
                <a:path w="457834" h="267335">
                  <a:moveTo>
                    <a:pt x="457575" y="0"/>
                  </a:moveTo>
                  <a:lnTo>
                    <a:pt x="0" y="194280"/>
                  </a:lnTo>
                  <a:lnTo>
                    <a:pt x="19133" y="231443"/>
                  </a:lnTo>
                  <a:lnTo>
                    <a:pt x="41492" y="266896"/>
                  </a:lnTo>
                  <a:lnTo>
                    <a:pt x="457575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576218" y="4392133"/>
              <a:ext cx="457834" cy="267335"/>
            </a:xfrm>
            <a:custGeom>
              <a:avLst/>
              <a:gdLst/>
              <a:ahLst/>
              <a:cxnLst/>
              <a:rect l="l" t="t" r="r" b="b"/>
              <a:pathLst>
                <a:path w="457834" h="267335">
                  <a:moveTo>
                    <a:pt x="41491" y="266896"/>
                  </a:moveTo>
                  <a:lnTo>
                    <a:pt x="19133" y="231443"/>
                  </a:lnTo>
                  <a:lnTo>
                    <a:pt x="0" y="194280"/>
                  </a:lnTo>
                  <a:lnTo>
                    <a:pt x="457575" y="0"/>
                  </a:lnTo>
                  <a:lnTo>
                    <a:pt x="41491" y="266896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511925" y="4340494"/>
              <a:ext cx="505459" cy="178435"/>
            </a:xfrm>
            <a:custGeom>
              <a:avLst/>
              <a:gdLst/>
              <a:ahLst/>
              <a:cxnLst/>
              <a:rect l="l" t="t" r="r" b="b"/>
              <a:pathLst>
                <a:path w="505459" h="178435">
                  <a:moveTo>
                    <a:pt x="504978" y="0"/>
                  </a:moveTo>
                  <a:lnTo>
                    <a:pt x="0" y="101777"/>
                  </a:lnTo>
                  <a:lnTo>
                    <a:pt x="11563" y="140624"/>
                  </a:lnTo>
                  <a:lnTo>
                    <a:pt x="26920" y="178428"/>
                  </a:lnTo>
                  <a:lnTo>
                    <a:pt x="504978" y="0"/>
                  </a:lnTo>
                  <a:close/>
                </a:path>
              </a:pathLst>
            </a:custGeom>
            <a:solidFill>
              <a:srgbClr val="CC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511925" y="4340494"/>
              <a:ext cx="505459" cy="178435"/>
            </a:xfrm>
            <a:custGeom>
              <a:avLst/>
              <a:gdLst/>
              <a:ahLst/>
              <a:cxnLst/>
              <a:rect l="l" t="t" r="r" b="b"/>
              <a:pathLst>
                <a:path w="505459" h="178435">
                  <a:moveTo>
                    <a:pt x="26920" y="178428"/>
                  </a:moveTo>
                  <a:lnTo>
                    <a:pt x="11564" y="140624"/>
                  </a:lnTo>
                  <a:lnTo>
                    <a:pt x="0" y="101777"/>
                  </a:lnTo>
                  <a:lnTo>
                    <a:pt x="504979" y="0"/>
                  </a:lnTo>
                  <a:lnTo>
                    <a:pt x="26920" y="178428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491791" y="4293869"/>
              <a:ext cx="516890" cy="100330"/>
            </a:xfrm>
            <a:custGeom>
              <a:avLst/>
              <a:gdLst/>
              <a:ahLst/>
              <a:cxnLst/>
              <a:rect l="l" t="t" r="r" b="b"/>
              <a:pathLst>
                <a:path w="516890" h="100329">
                  <a:moveTo>
                    <a:pt x="516713" y="0"/>
                  </a:moveTo>
                  <a:lnTo>
                    <a:pt x="0" y="12195"/>
                  </a:lnTo>
                  <a:lnTo>
                    <a:pt x="2960" y="56462"/>
                  </a:lnTo>
                  <a:lnTo>
                    <a:pt x="9804" y="100317"/>
                  </a:lnTo>
                  <a:lnTo>
                    <a:pt x="516713" y="0"/>
                  </a:lnTo>
                  <a:close/>
                </a:path>
              </a:pathLst>
            </a:custGeom>
            <a:solidFill>
              <a:srgbClr val="99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91791" y="4293869"/>
              <a:ext cx="516890" cy="100330"/>
            </a:xfrm>
            <a:custGeom>
              <a:avLst/>
              <a:gdLst/>
              <a:ahLst/>
              <a:cxnLst/>
              <a:rect l="l" t="t" r="r" b="b"/>
              <a:pathLst>
                <a:path w="516890" h="100329">
                  <a:moveTo>
                    <a:pt x="9804" y="100317"/>
                  </a:moveTo>
                  <a:lnTo>
                    <a:pt x="2960" y="56462"/>
                  </a:lnTo>
                  <a:lnTo>
                    <a:pt x="0" y="12195"/>
                  </a:lnTo>
                  <a:lnTo>
                    <a:pt x="516712" y="0"/>
                  </a:lnTo>
                  <a:lnTo>
                    <a:pt x="9804" y="100317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487278" y="4168392"/>
              <a:ext cx="521334" cy="96520"/>
            </a:xfrm>
            <a:custGeom>
              <a:avLst/>
              <a:gdLst/>
              <a:ahLst/>
              <a:cxnLst/>
              <a:rect l="l" t="t" r="r" b="b"/>
              <a:pathLst>
                <a:path w="521334" h="96520">
                  <a:moveTo>
                    <a:pt x="7738" y="0"/>
                  </a:moveTo>
                  <a:lnTo>
                    <a:pt x="1920" y="47892"/>
                  </a:lnTo>
                  <a:lnTo>
                    <a:pt x="0" y="96158"/>
                  </a:lnTo>
                  <a:lnTo>
                    <a:pt x="520985" y="96158"/>
                  </a:lnTo>
                  <a:lnTo>
                    <a:pt x="7738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487278" y="4168392"/>
              <a:ext cx="521334" cy="96520"/>
            </a:xfrm>
            <a:custGeom>
              <a:avLst/>
              <a:gdLst/>
              <a:ahLst/>
              <a:cxnLst/>
              <a:rect l="l" t="t" r="r" b="b"/>
              <a:pathLst>
                <a:path w="521334" h="96520">
                  <a:moveTo>
                    <a:pt x="0" y="96157"/>
                  </a:moveTo>
                  <a:lnTo>
                    <a:pt x="1920" y="47892"/>
                  </a:lnTo>
                  <a:lnTo>
                    <a:pt x="7737" y="0"/>
                  </a:lnTo>
                  <a:lnTo>
                    <a:pt x="520986" y="96157"/>
                  </a:lnTo>
                  <a:lnTo>
                    <a:pt x="0" y="96157"/>
                  </a:lnTo>
                  <a:close/>
                </a:path>
              </a:pathLst>
            </a:custGeom>
            <a:ln w="320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497261" y="4031663"/>
              <a:ext cx="520065" cy="189865"/>
            </a:xfrm>
            <a:custGeom>
              <a:avLst/>
              <a:gdLst/>
              <a:ahLst/>
              <a:cxnLst/>
              <a:rect l="l" t="t" r="r" b="b"/>
              <a:pathLst>
                <a:path w="520065" h="189864">
                  <a:moveTo>
                    <a:pt x="25457" y="0"/>
                  </a:moveTo>
                  <a:lnTo>
                    <a:pt x="10784" y="42983"/>
                  </a:lnTo>
                  <a:lnTo>
                    <a:pt x="0" y="87111"/>
                  </a:lnTo>
                  <a:lnTo>
                    <a:pt x="519751" y="189729"/>
                  </a:lnTo>
                  <a:lnTo>
                    <a:pt x="25457" y="0"/>
                  </a:lnTo>
                  <a:close/>
                </a:path>
              </a:pathLst>
            </a:custGeom>
            <a:solidFill>
              <a:srgbClr val="99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497261" y="4031663"/>
              <a:ext cx="520065" cy="189865"/>
            </a:xfrm>
            <a:custGeom>
              <a:avLst/>
              <a:gdLst/>
              <a:ahLst/>
              <a:cxnLst/>
              <a:rect l="l" t="t" r="r" b="b"/>
              <a:pathLst>
                <a:path w="520065" h="189864">
                  <a:moveTo>
                    <a:pt x="0" y="87111"/>
                  </a:moveTo>
                  <a:lnTo>
                    <a:pt x="10783" y="42982"/>
                  </a:lnTo>
                  <a:lnTo>
                    <a:pt x="25456" y="0"/>
                  </a:lnTo>
                  <a:lnTo>
                    <a:pt x="519750" y="189728"/>
                  </a:lnTo>
                  <a:lnTo>
                    <a:pt x="0" y="87111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601923" y="3777001"/>
              <a:ext cx="458470" cy="367665"/>
            </a:xfrm>
            <a:custGeom>
              <a:avLst/>
              <a:gdLst/>
              <a:ahLst/>
              <a:cxnLst/>
              <a:rect l="l" t="t" r="r" b="b"/>
              <a:pathLst>
                <a:path w="458470" h="367664">
                  <a:moveTo>
                    <a:pt x="59441" y="0"/>
                  </a:moveTo>
                  <a:lnTo>
                    <a:pt x="28148" y="34565"/>
                  </a:lnTo>
                  <a:lnTo>
                    <a:pt x="0" y="71570"/>
                  </a:lnTo>
                  <a:lnTo>
                    <a:pt x="458184" y="367216"/>
                  </a:lnTo>
                  <a:lnTo>
                    <a:pt x="59441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601923" y="3777001"/>
              <a:ext cx="458470" cy="367665"/>
            </a:xfrm>
            <a:custGeom>
              <a:avLst/>
              <a:gdLst/>
              <a:ahLst/>
              <a:cxnLst/>
              <a:rect l="l" t="t" r="r" b="b"/>
              <a:pathLst>
                <a:path w="458470" h="367664">
                  <a:moveTo>
                    <a:pt x="0" y="71570"/>
                  </a:moveTo>
                  <a:lnTo>
                    <a:pt x="28147" y="34564"/>
                  </a:lnTo>
                  <a:lnTo>
                    <a:pt x="59441" y="0"/>
                  </a:lnTo>
                  <a:lnTo>
                    <a:pt x="458183" y="367216"/>
                  </a:lnTo>
                  <a:lnTo>
                    <a:pt x="0" y="7157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686142" y="3675194"/>
              <a:ext cx="403225" cy="438784"/>
            </a:xfrm>
            <a:custGeom>
              <a:avLst/>
              <a:gdLst/>
              <a:ahLst/>
              <a:cxnLst/>
              <a:rect l="l" t="t" r="r" b="b"/>
              <a:pathLst>
                <a:path w="403225" h="438785">
                  <a:moveTo>
                    <a:pt x="75173" y="0"/>
                  </a:moveTo>
                  <a:lnTo>
                    <a:pt x="36234" y="28220"/>
                  </a:lnTo>
                  <a:lnTo>
                    <a:pt x="0" y="59460"/>
                  </a:lnTo>
                  <a:lnTo>
                    <a:pt x="402789" y="438344"/>
                  </a:lnTo>
                  <a:lnTo>
                    <a:pt x="751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686142" y="3675194"/>
              <a:ext cx="403225" cy="438784"/>
            </a:xfrm>
            <a:custGeom>
              <a:avLst/>
              <a:gdLst/>
              <a:ahLst/>
              <a:cxnLst/>
              <a:rect l="l" t="t" r="r" b="b"/>
              <a:pathLst>
                <a:path w="403225" h="438785">
                  <a:moveTo>
                    <a:pt x="0" y="59460"/>
                  </a:moveTo>
                  <a:lnTo>
                    <a:pt x="36233" y="28221"/>
                  </a:lnTo>
                  <a:lnTo>
                    <a:pt x="75172" y="0"/>
                  </a:lnTo>
                  <a:lnTo>
                    <a:pt x="402788" y="438345"/>
                  </a:lnTo>
                  <a:lnTo>
                    <a:pt x="0" y="5946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799728" y="3591130"/>
              <a:ext cx="326390" cy="498475"/>
            </a:xfrm>
            <a:custGeom>
              <a:avLst/>
              <a:gdLst/>
              <a:ahLst/>
              <a:cxnLst/>
              <a:rect l="l" t="t" r="r" b="b"/>
              <a:pathLst>
                <a:path w="326390" h="498475">
                  <a:moveTo>
                    <a:pt x="88665" y="0"/>
                  </a:moveTo>
                  <a:lnTo>
                    <a:pt x="58149" y="13479"/>
                  </a:lnTo>
                  <a:lnTo>
                    <a:pt x="0" y="45152"/>
                  </a:lnTo>
                  <a:lnTo>
                    <a:pt x="325945" y="498043"/>
                  </a:lnTo>
                  <a:lnTo>
                    <a:pt x="8866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799728" y="3591130"/>
              <a:ext cx="326390" cy="498475"/>
            </a:xfrm>
            <a:custGeom>
              <a:avLst/>
              <a:gdLst/>
              <a:ahLst/>
              <a:cxnLst/>
              <a:rect l="l" t="t" r="r" b="b"/>
              <a:pathLst>
                <a:path w="326390" h="498475">
                  <a:moveTo>
                    <a:pt x="0" y="45151"/>
                  </a:moveTo>
                  <a:lnTo>
                    <a:pt x="58149" y="13479"/>
                  </a:lnTo>
                  <a:lnTo>
                    <a:pt x="88664" y="0"/>
                  </a:lnTo>
                  <a:lnTo>
                    <a:pt x="325944" y="498042"/>
                  </a:lnTo>
                  <a:lnTo>
                    <a:pt x="0" y="45151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935458" y="3536131"/>
              <a:ext cx="231140" cy="536575"/>
            </a:xfrm>
            <a:custGeom>
              <a:avLst/>
              <a:gdLst/>
              <a:ahLst/>
              <a:cxnLst/>
              <a:rect l="l" t="t" r="r" b="b"/>
              <a:pathLst>
                <a:path w="231140" h="536575">
                  <a:moveTo>
                    <a:pt x="99056" y="0"/>
                  </a:moveTo>
                  <a:lnTo>
                    <a:pt x="48902" y="12278"/>
                  </a:lnTo>
                  <a:lnTo>
                    <a:pt x="0" y="28582"/>
                  </a:lnTo>
                  <a:lnTo>
                    <a:pt x="230666" y="536147"/>
                  </a:lnTo>
                  <a:lnTo>
                    <a:pt x="990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935458" y="3536131"/>
              <a:ext cx="231140" cy="536575"/>
            </a:xfrm>
            <a:custGeom>
              <a:avLst/>
              <a:gdLst/>
              <a:ahLst/>
              <a:cxnLst/>
              <a:rect l="l" t="t" r="r" b="b"/>
              <a:pathLst>
                <a:path w="231140" h="536575">
                  <a:moveTo>
                    <a:pt x="0" y="28582"/>
                  </a:moveTo>
                  <a:lnTo>
                    <a:pt x="48901" y="12278"/>
                  </a:lnTo>
                  <a:lnTo>
                    <a:pt x="99055" y="0"/>
                  </a:lnTo>
                  <a:lnTo>
                    <a:pt x="230666" y="536146"/>
                  </a:lnTo>
                  <a:lnTo>
                    <a:pt x="0" y="28582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253177" y="3505199"/>
              <a:ext cx="104775" cy="558800"/>
            </a:xfrm>
            <a:custGeom>
              <a:avLst/>
              <a:gdLst/>
              <a:ahLst/>
              <a:cxnLst/>
              <a:rect l="l" t="t" r="r" b="b"/>
              <a:pathLst>
                <a:path w="104775" h="558800">
                  <a:moveTo>
                    <a:pt x="0" y="0"/>
                  </a:moveTo>
                  <a:lnTo>
                    <a:pt x="0" y="558420"/>
                  </a:lnTo>
                  <a:lnTo>
                    <a:pt x="104735" y="8295"/>
                  </a:lnTo>
                  <a:lnTo>
                    <a:pt x="52557" y="2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253177" y="3505199"/>
              <a:ext cx="104775" cy="558800"/>
            </a:xfrm>
            <a:custGeom>
              <a:avLst/>
              <a:gdLst/>
              <a:ahLst/>
              <a:cxnLst/>
              <a:rect l="l" t="t" r="r" b="b"/>
              <a:pathLst>
                <a:path w="104775" h="558800">
                  <a:moveTo>
                    <a:pt x="0" y="0"/>
                  </a:moveTo>
                  <a:lnTo>
                    <a:pt x="52558" y="2060"/>
                  </a:lnTo>
                  <a:lnTo>
                    <a:pt x="104735" y="8296"/>
                  </a:lnTo>
                  <a:lnTo>
                    <a:pt x="0" y="558420"/>
                  </a:lnTo>
                  <a:lnTo>
                    <a:pt x="0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294165" y="3535532"/>
              <a:ext cx="224154" cy="537210"/>
            </a:xfrm>
            <a:custGeom>
              <a:avLst/>
              <a:gdLst/>
              <a:ahLst/>
              <a:cxnLst/>
              <a:rect l="l" t="t" r="r" b="b"/>
              <a:pathLst>
                <a:path w="224154" h="537210">
                  <a:moveTo>
                    <a:pt x="121109" y="0"/>
                  </a:moveTo>
                  <a:lnTo>
                    <a:pt x="0" y="536878"/>
                  </a:lnTo>
                  <a:lnTo>
                    <a:pt x="223895" y="26277"/>
                  </a:lnTo>
                  <a:lnTo>
                    <a:pt x="190181" y="15735"/>
                  </a:lnTo>
                  <a:lnTo>
                    <a:pt x="1211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294165" y="3535532"/>
              <a:ext cx="224154" cy="537210"/>
            </a:xfrm>
            <a:custGeom>
              <a:avLst/>
              <a:gdLst/>
              <a:ahLst/>
              <a:cxnLst/>
              <a:rect l="l" t="t" r="r" b="b"/>
              <a:pathLst>
                <a:path w="224154" h="537210">
                  <a:moveTo>
                    <a:pt x="121110" y="0"/>
                  </a:moveTo>
                  <a:lnTo>
                    <a:pt x="190181" y="15734"/>
                  </a:lnTo>
                  <a:lnTo>
                    <a:pt x="223896" y="26276"/>
                  </a:lnTo>
                  <a:lnTo>
                    <a:pt x="0" y="536878"/>
                  </a:lnTo>
                  <a:lnTo>
                    <a:pt x="121110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099570" y="3510504"/>
              <a:ext cx="109855" cy="553720"/>
            </a:xfrm>
            <a:custGeom>
              <a:avLst/>
              <a:gdLst/>
              <a:ahLst/>
              <a:cxnLst/>
              <a:rect l="l" t="t" r="r" b="b"/>
              <a:pathLst>
                <a:path w="109854" h="553720">
                  <a:moveTo>
                    <a:pt x="96291" y="0"/>
                  </a:moveTo>
                  <a:lnTo>
                    <a:pt x="47946" y="3168"/>
                  </a:lnTo>
                  <a:lnTo>
                    <a:pt x="0" y="10500"/>
                  </a:lnTo>
                  <a:lnTo>
                    <a:pt x="109599" y="553402"/>
                  </a:lnTo>
                  <a:lnTo>
                    <a:pt x="9629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099570" y="3510504"/>
              <a:ext cx="109855" cy="553720"/>
            </a:xfrm>
            <a:custGeom>
              <a:avLst/>
              <a:gdLst/>
              <a:ahLst/>
              <a:cxnLst/>
              <a:rect l="l" t="t" r="r" b="b"/>
              <a:pathLst>
                <a:path w="109854" h="553720">
                  <a:moveTo>
                    <a:pt x="0" y="10500"/>
                  </a:moveTo>
                  <a:lnTo>
                    <a:pt x="47946" y="3169"/>
                  </a:lnTo>
                  <a:lnTo>
                    <a:pt x="96291" y="0"/>
                  </a:lnTo>
                  <a:lnTo>
                    <a:pt x="109600" y="553402"/>
                  </a:lnTo>
                  <a:lnTo>
                    <a:pt x="0" y="1050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336759" y="3565537"/>
              <a:ext cx="311785" cy="523875"/>
            </a:xfrm>
            <a:custGeom>
              <a:avLst/>
              <a:gdLst/>
              <a:ahLst/>
              <a:cxnLst/>
              <a:rect l="l" t="t" r="r" b="b"/>
              <a:pathLst>
                <a:path w="311784" h="523875">
                  <a:moveTo>
                    <a:pt x="222326" y="0"/>
                  </a:moveTo>
                  <a:lnTo>
                    <a:pt x="0" y="523435"/>
                  </a:lnTo>
                  <a:lnTo>
                    <a:pt x="311251" y="44958"/>
                  </a:lnTo>
                  <a:lnTo>
                    <a:pt x="267733" y="20620"/>
                  </a:lnTo>
                  <a:lnTo>
                    <a:pt x="22232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336759" y="3565537"/>
              <a:ext cx="311785" cy="523875"/>
            </a:xfrm>
            <a:custGeom>
              <a:avLst/>
              <a:gdLst/>
              <a:ahLst/>
              <a:cxnLst/>
              <a:rect l="l" t="t" r="r" b="b"/>
              <a:pathLst>
                <a:path w="311784" h="523875">
                  <a:moveTo>
                    <a:pt x="222326" y="0"/>
                  </a:moveTo>
                  <a:lnTo>
                    <a:pt x="267734" y="20620"/>
                  </a:lnTo>
                  <a:lnTo>
                    <a:pt x="311252" y="44957"/>
                  </a:lnTo>
                  <a:lnTo>
                    <a:pt x="0" y="523435"/>
                  </a:lnTo>
                  <a:lnTo>
                    <a:pt x="222326" y="0"/>
                  </a:lnTo>
                  <a:close/>
                </a:path>
              </a:pathLst>
            </a:custGeom>
            <a:ln w="320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373193" y="3655908"/>
              <a:ext cx="386715" cy="457834"/>
            </a:xfrm>
            <a:custGeom>
              <a:avLst/>
              <a:gdLst/>
              <a:ahLst/>
              <a:cxnLst/>
              <a:rect l="l" t="t" r="r" b="b"/>
              <a:pathLst>
                <a:path w="386715" h="457835">
                  <a:moveTo>
                    <a:pt x="311288" y="0"/>
                  </a:moveTo>
                  <a:lnTo>
                    <a:pt x="0" y="457737"/>
                  </a:lnTo>
                  <a:lnTo>
                    <a:pt x="386684" y="59308"/>
                  </a:lnTo>
                  <a:lnTo>
                    <a:pt x="350292" y="28086"/>
                  </a:lnTo>
                  <a:lnTo>
                    <a:pt x="3112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373193" y="3655908"/>
              <a:ext cx="386715" cy="457834"/>
            </a:xfrm>
            <a:custGeom>
              <a:avLst/>
              <a:gdLst/>
              <a:ahLst/>
              <a:cxnLst/>
              <a:rect l="l" t="t" r="r" b="b"/>
              <a:pathLst>
                <a:path w="386715" h="457835">
                  <a:moveTo>
                    <a:pt x="311289" y="0"/>
                  </a:moveTo>
                  <a:lnTo>
                    <a:pt x="350292" y="28086"/>
                  </a:lnTo>
                  <a:lnTo>
                    <a:pt x="386685" y="59309"/>
                  </a:lnTo>
                  <a:lnTo>
                    <a:pt x="0" y="457737"/>
                  </a:lnTo>
                  <a:lnTo>
                    <a:pt x="311289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404266" y="3744207"/>
              <a:ext cx="448945" cy="400685"/>
            </a:xfrm>
            <a:custGeom>
              <a:avLst/>
              <a:gdLst/>
              <a:ahLst/>
              <a:cxnLst/>
              <a:rect l="l" t="t" r="r" b="b"/>
              <a:pathLst>
                <a:path w="448945" h="400685">
                  <a:moveTo>
                    <a:pt x="387606" y="0"/>
                  </a:moveTo>
                  <a:lnTo>
                    <a:pt x="0" y="400131"/>
                  </a:lnTo>
                  <a:lnTo>
                    <a:pt x="448461" y="74675"/>
                  </a:lnTo>
                  <a:lnTo>
                    <a:pt x="419577" y="35994"/>
                  </a:lnTo>
                  <a:lnTo>
                    <a:pt x="3876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404266" y="3744207"/>
              <a:ext cx="448945" cy="400685"/>
            </a:xfrm>
            <a:custGeom>
              <a:avLst/>
              <a:gdLst/>
              <a:ahLst/>
              <a:cxnLst/>
              <a:rect l="l" t="t" r="r" b="b"/>
              <a:pathLst>
                <a:path w="448945" h="400685">
                  <a:moveTo>
                    <a:pt x="387606" y="0"/>
                  </a:moveTo>
                  <a:lnTo>
                    <a:pt x="419576" y="35994"/>
                  </a:lnTo>
                  <a:lnTo>
                    <a:pt x="448461" y="74677"/>
                  </a:lnTo>
                  <a:lnTo>
                    <a:pt x="0" y="400131"/>
                  </a:lnTo>
                  <a:lnTo>
                    <a:pt x="387606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428645" y="3872834"/>
              <a:ext cx="485775" cy="309880"/>
            </a:xfrm>
            <a:custGeom>
              <a:avLst/>
              <a:gdLst/>
              <a:ahLst/>
              <a:cxnLst/>
              <a:rect l="l" t="t" r="r" b="b"/>
              <a:pathLst>
                <a:path w="485775" h="309879">
                  <a:moveTo>
                    <a:pt x="441553" y="0"/>
                  </a:moveTo>
                  <a:lnTo>
                    <a:pt x="0" y="309507"/>
                  </a:lnTo>
                  <a:lnTo>
                    <a:pt x="485674" y="84142"/>
                  </a:lnTo>
                  <a:lnTo>
                    <a:pt x="465341" y="41028"/>
                  </a:lnTo>
                  <a:lnTo>
                    <a:pt x="4415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428645" y="3872834"/>
              <a:ext cx="485775" cy="309880"/>
            </a:xfrm>
            <a:custGeom>
              <a:avLst/>
              <a:gdLst/>
              <a:ahLst/>
              <a:cxnLst/>
              <a:rect l="l" t="t" r="r" b="b"/>
              <a:pathLst>
                <a:path w="485775" h="309879">
                  <a:moveTo>
                    <a:pt x="441553" y="0"/>
                  </a:moveTo>
                  <a:lnTo>
                    <a:pt x="465342" y="41028"/>
                  </a:lnTo>
                  <a:lnTo>
                    <a:pt x="485674" y="84141"/>
                  </a:lnTo>
                  <a:lnTo>
                    <a:pt x="0" y="309507"/>
                  </a:lnTo>
                  <a:lnTo>
                    <a:pt x="441553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448915" y="4012134"/>
              <a:ext cx="521334" cy="226060"/>
            </a:xfrm>
            <a:custGeom>
              <a:avLst/>
              <a:gdLst/>
              <a:ahLst/>
              <a:cxnLst/>
              <a:rect l="l" t="t" r="r" b="b"/>
              <a:pathLst>
                <a:path w="521334" h="226060">
                  <a:moveTo>
                    <a:pt x="493440" y="0"/>
                  </a:moveTo>
                  <a:lnTo>
                    <a:pt x="0" y="225573"/>
                  </a:lnTo>
                  <a:lnTo>
                    <a:pt x="521190" y="96920"/>
                  </a:lnTo>
                  <a:lnTo>
                    <a:pt x="509186" y="47764"/>
                  </a:lnTo>
                  <a:lnTo>
                    <a:pt x="49344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448915" y="4012134"/>
              <a:ext cx="521334" cy="226060"/>
            </a:xfrm>
            <a:custGeom>
              <a:avLst/>
              <a:gdLst/>
              <a:ahLst/>
              <a:cxnLst/>
              <a:rect l="l" t="t" r="r" b="b"/>
              <a:pathLst>
                <a:path w="521334" h="226060">
                  <a:moveTo>
                    <a:pt x="493440" y="0"/>
                  </a:moveTo>
                  <a:lnTo>
                    <a:pt x="509185" y="47764"/>
                  </a:lnTo>
                  <a:lnTo>
                    <a:pt x="521190" y="96919"/>
                  </a:lnTo>
                  <a:lnTo>
                    <a:pt x="0" y="225572"/>
                  </a:lnTo>
                  <a:lnTo>
                    <a:pt x="493440" y="0"/>
                  </a:lnTo>
                  <a:close/>
                </a:path>
              </a:pathLst>
            </a:custGeom>
            <a:ln w="320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453917" y="4164416"/>
              <a:ext cx="526415" cy="113030"/>
            </a:xfrm>
            <a:custGeom>
              <a:avLst/>
              <a:gdLst/>
              <a:ahLst/>
              <a:cxnLst/>
              <a:rect l="l" t="t" r="r" b="b"/>
              <a:pathLst>
                <a:path w="526415" h="113029">
                  <a:moveTo>
                    <a:pt x="516188" y="0"/>
                  </a:moveTo>
                  <a:lnTo>
                    <a:pt x="0" y="112856"/>
                  </a:lnTo>
                  <a:lnTo>
                    <a:pt x="526020" y="99150"/>
                  </a:lnTo>
                  <a:lnTo>
                    <a:pt x="523032" y="49343"/>
                  </a:lnTo>
                  <a:lnTo>
                    <a:pt x="5161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453917" y="4164416"/>
              <a:ext cx="526415" cy="113030"/>
            </a:xfrm>
            <a:custGeom>
              <a:avLst/>
              <a:gdLst/>
              <a:ahLst/>
              <a:cxnLst/>
              <a:rect l="l" t="t" r="r" b="b"/>
              <a:pathLst>
                <a:path w="526415" h="113029">
                  <a:moveTo>
                    <a:pt x="516190" y="0"/>
                  </a:moveTo>
                  <a:lnTo>
                    <a:pt x="523033" y="49342"/>
                  </a:lnTo>
                  <a:lnTo>
                    <a:pt x="526020" y="99149"/>
                  </a:lnTo>
                  <a:lnTo>
                    <a:pt x="0" y="112855"/>
                  </a:lnTo>
                  <a:lnTo>
                    <a:pt x="516190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453917" y="4312446"/>
              <a:ext cx="516255" cy="115570"/>
            </a:xfrm>
            <a:custGeom>
              <a:avLst/>
              <a:gdLst/>
              <a:ahLst/>
              <a:cxnLst/>
              <a:rect l="l" t="t" r="r" b="b"/>
              <a:pathLst>
                <a:path w="516254" h="115570">
                  <a:moveTo>
                    <a:pt x="516075" y="0"/>
                  </a:moveTo>
                  <a:lnTo>
                    <a:pt x="0" y="0"/>
                  </a:lnTo>
                  <a:lnTo>
                    <a:pt x="508509" y="115468"/>
                  </a:lnTo>
                  <a:lnTo>
                    <a:pt x="514183" y="57957"/>
                  </a:lnTo>
                  <a:lnTo>
                    <a:pt x="5160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453917" y="4312446"/>
              <a:ext cx="516255" cy="115570"/>
            </a:xfrm>
            <a:custGeom>
              <a:avLst/>
              <a:gdLst/>
              <a:ahLst/>
              <a:cxnLst/>
              <a:rect l="l" t="t" r="r" b="b"/>
              <a:pathLst>
                <a:path w="516254" h="115570">
                  <a:moveTo>
                    <a:pt x="516077" y="0"/>
                  </a:moveTo>
                  <a:lnTo>
                    <a:pt x="514184" y="57957"/>
                  </a:lnTo>
                  <a:lnTo>
                    <a:pt x="508510" y="115468"/>
                  </a:lnTo>
                  <a:lnTo>
                    <a:pt x="0" y="0"/>
                  </a:lnTo>
                  <a:lnTo>
                    <a:pt x="516077" y="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464630" y="4357997"/>
              <a:ext cx="484505" cy="211454"/>
            </a:xfrm>
            <a:custGeom>
              <a:avLst/>
              <a:gdLst/>
              <a:ahLst/>
              <a:cxnLst/>
              <a:rect l="l" t="t" r="r" b="b"/>
              <a:pathLst>
                <a:path w="484504" h="211454">
                  <a:moveTo>
                    <a:pt x="0" y="0"/>
                  </a:moveTo>
                  <a:lnTo>
                    <a:pt x="460731" y="211068"/>
                  </a:lnTo>
                  <a:lnTo>
                    <a:pt x="474338" y="163231"/>
                  </a:lnTo>
                  <a:lnTo>
                    <a:pt x="484488" y="1141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464630" y="4357997"/>
              <a:ext cx="484505" cy="211454"/>
            </a:xfrm>
            <a:custGeom>
              <a:avLst/>
              <a:gdLst/>
              <a:ahLst/>
              <a:cxnLst/>
              <a:rect l="l" t="t" r="r" b="b"/>
              <a:pathLst>
                <a:path w="484504" h="211454">
                  <a:moveTo>
                    <a:pt x="484489" y="114167"/>
                  </a:moveTo>
                  <a:lnTo>
                    <a:pt x="474338" y="163232"/>
                  </a:lnTo>
                  <a:lnTo>
                    <a:pt x="460731" y="211069"/>
                  </a:lnTo>
                  <a:lnTo>
                    <a:pt x="0" y="0"/>
                  </a:lnTo>
                  <a:lnTo>
                    <a:pt x="484489" y="114167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428645" y="4392132"/>
              <a:ext cx="462280" cy="287655"/>
            </a:xfrm>
            <a:custGeom>
              <a:avLst/>
              <a:gdLst/>
              <a:ahLst/>
              <a:cxnLst/>
              <a:rect l="l" t="t" r="r" b="b"/>
              <a:pathLst>
                <a:path w="462279" h="287654">
                  <a:moveTo>
                    <a:pt x="0" y="0"/>
                  </a:moveTo>
                  <a:lnTo>
                    <a:pt x="421987" y="287616"/>
                  </a:lnTo>
                  <a:lnTo>
                    <a:pt x="443476" y="247470"/>
                  </a:lnTo>
                  <a:lnTo>
                    <a:pt x="461730" y="205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428645" y="4392132"/>
              <a:ext cx="462280" cy="287655"/>
            </a:xfrm>
            <a:custGeom>
              <a:avLst/>
              <a:gdLst/>
              <a:ahLst/>
              <a:cxnLst/>
              <a:rect l="l" t="t" r="r" b="b"/>
              <a:pathLst>
                <a:path w="462279" h="287654">
                  <a:moveTo>
                    <a:pt x="461729" y="205481"/>
                  </a:moveTo>
                  <a:lnTo>
                    <a:pt x="443475" y="247470"/>
                  </a:lnTo>
                  <a:lnTo>
                    <a:pt x="421987" y="287616"/>
                  </a:lnTo>
                  <a:lnTo>
                    <a:pt x="0" y="0"/>
                  </a:lnTo>
                  <a:lnTo>
                    <a:pt x="461729" y="205481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404266" y="4428610"/>
              <a:ext cx="414655" cy="345440"/>
            </a:xfrm>
            <a:custGeom>
              <a:avLst/>
              <a:gdLst/>
              <a:ahLst/>
              <a:cxnLst/>
              <a:rect l="l" t="t" r="r" b="b"/>
              <a:pathLst>
                <a:path w="414654" h="345439">
                  <a:moveTo>
                    <a:pt x="0" y="0"/>
                  </a:moveTo>
                  <a:lnTo>
                    <a:pt x="360800" y="345309"/>
                  </a:lnTo>
                  <a:lnTo>
                    <a:pt x="389106" y="312817"/>
                  </a:lnTo>
                  <a:lnTo>
                    <a:pt x="414569" y="277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404266" y="4428610"/>
              <a:ext cx="414655" cy="345440"/>
            </a:xfrm>
            <a:custGeom>
              <a:avLst/>
              <a:gdLst/>
              <a:ahLst/>
              <a:cxnLst/>
              <a:rect l="l" t="t" r="r" b="b"/>
              <a:pathLst>
                <a:path w="414654" h="345439">
                  <a:moveTo>
                    <a:pt x="414569" y="277983"/>
                  </a:moveTo>
                  <a:lnTo>
                    <a:pt x="389106" y="312817"/>
                  </a:lnTo>
                  <a:lnTo>
                    <a:pt x="360799" y="345309"/>
                  </a:lnTo>
                  <a:lnTo>
                    <a:pt x="0" y="0"/>
                  </a:lnTo>
                  <a:lnTo>
                    <a:pt x="414569" y="277983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373193" y="4459640"/>
              <a:ext cx="340995" cy="379095"/>
            </a:xfrm>
            <a:custGeom>
              <a:avLst/>
              <a:gdLst/>
              <a:ahLst/>
              <a:cxnLst/>
              <a:rect l="l" t="t" r="r" b="b"/>
              <a:pathLst>
                <a:path w="340995" h="379095">
                  <a:moveTo>
                    <a:pt x="0" y="0"/>
                  </a:moveTo>
                  <a:lnTo>
                    <a:pt x="276910" y="378642"/>
                  </a:lnTo>
                  <a:lnTo>
                    <a:pt x="309799" y="354295"/>
                  </a:lnTo>
                  <a:lnTo>
                    <a:pt x="340446" y="327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373193" y="4459640"/>
              <a:ext cx="340995" cy="379095"/>
            </a:xfrm>
            <a:custGeom>
              <a:avLst/>
              <a:gdLst/>
              <a:ahLst/>
              <a:cxnLst/>
              <a:rect l="l" t="t" r="r" b="b"/>
              <a:pathLst>
                <a:path w="340995" h="379095">
                  <a:moveTo>
                    <a:pt x="340447" y="327302"/>
                  </a:moveTo>
                  <a:lnTo>
                    <a:pt x="309800" y="354295"/>
                  </a:lnTo>
                  <a:lnTo>
                    <a:pt x="276911" y="378641"/>
                  </a:lnTo>
                  <a:lnTo>
                    <a:pt x="0" y="0"/>
                  </a:lnTo>
                  <a:lnTo>
                    <a:pt x="340447" y="327302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336759" y="4484010"/>
              <a:ext cx="261620" cy="406400"/>
            </a:xfrm>
            <a:custGeom>
              <a:avLst/>
              <a:gdLst/>
              <a:ahLst/>
              <a:cxnLst/>
              <a:rect l="l" t="t" r="r" b="b"/>
              <a:pathLst>
                <a:path w="261620" h="406400">
                  <a:moveTo>
                    <a:pt x="0" y="0"/>
                  </a:moveTo>
                  <a:lnTo>
                    <a:pt x="190426" y="406151"/>
                  </a:lnTo>
                  <a:lnTo>
                    <a:pt x="226814" y="389159"/>
                  </a:lnTo>
                  <a:lnTo>
                    <a:pt x="261595" y="369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336759" y="4484010"/>
              <a:ext cx="261620" cy="406400"/>
            </a:xfrm>
            <a:custGeom>
              <a:avLst/>
              <a:gdLst/>
              <a:ahLst/>
              <a:cxnLst/>
              <a:rect l="l" t="t" r="r" b="b"/>
              <a:pathLst>
                <a:path w="261620" h="406400">
                  <a:moveTo>
                    <a:pt x="261595" y="369261"/>
                  </a:moveTo>
                  <a:lnTo>
                    <a:pt x="226814" y="389159"/>
                  </a:lnTo>
                  <a:lnTo>
                    <a:pt x="190426" y="406151"/>
                  </a:lnTo>
                  <a:lnTo>
                    <a:pt x="0" y="0"/>
                  </a:lnTo>
                  <a:lnTo>
                    <a:pt x="261595" y="369261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295257" y="4500806"/>
              <a:ext cx="184150" cy="431165"/>
            </a:xfrm>
            <a:custGeom>
              <a:avLst/>
              <a:gdLst/>
              <a:ahLst/>
              <a:cxnLst/>
              <a:rect l="l" t="t" r="r" b="b"/>
              <a:pathLst>
                <a:path w="184150" h="431164">
                  <a:moveTo>
                    <a:pt x="0" y="0"/>
                  </a:moveTo>
                  <a:lnTo>
                    <a:pt x="105007" y="431161"/>
                  </a:lnTo>
                  <a:lnTo>
                    <a:pt x="145074" y="421245"/>
                  </a:lnTo>
                  <a:lnTo>
                    <a:pt x="184139" y="408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295257" y="4500806"/>
              <a:ext cx="184150" cy="431165"/>
            </a:xfrm>
            <a:custGeom>
              <a:avLst/>
              <a:gdLst/>
              <a:ahLst/>
              <a:cxnLst/>
              <a:rect l="l" t="t" r="r" b="b"/>
              <a:pathLst>
                <a:path w="184150" h="431164">
                  <a:moveTo>
                    <a:pt x="184139" y="408184"/>
                  </a:moveTo>
                  <a:lnTo>
                    <a:pt x="145074" y="421244"/>
                  </a:lnTo>
                  <a:lnTo>
                    <a:pt x="105007" y="431161"/>
                  </a:lnTo>
                  <a:lnTo>
                    <a:pt x="0" y="0"/>
                  </a:lnTo>
                  <a:lnTo>
                    <a:pt x="184139" y="408184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244856" y="4509363"/>
              <a:ext cx="93980" cy="440690"/>
            </a:xfrm>
            <a:custGeom>
              <a:avLst/>
              <a:gdLst/>
              <a:ahLst/>
              <a:cxnLst/>
              <a:rect l="l" t="t" r="r" b="b"/>
              <a:pathLst>
                <a:path w="93979" h="440689">
                  <a:moveTo>
                    <a:pt x="0" y="0"/>
                  </a:moveTo>
                  <a:lnTo>
                    <a:pt x="11400" y="440375"/>
                  </a:lnTo>
                  <a:lnTo>
                    <a:pt x="52824" y="437836"/>
                  </a:lnTo>
                  <a:lnTo>
                    <a:pt x="93906" y="432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244856" y="4509363"/>
              <a:ext cx="93980" cy="440690"/>
            </a:xfrm>
            <a:custGeom>
              <a:avLst/>
              <a:gdLst/>
              <a:ahLst/>
              <a:cxnLst/>
              <a:rect l="l" t="t" r="r" b="b"/>
              <a:pathLst>
                <a:path w="93979" h="440689">
                  <a:moveTo>
                    <a:pt x="93906" y="432033"/>
                  </a:moveTo>
                  <a:lnTo>
                    <a:pt x="52825" y="437836"/>
                  </a:lnTo>
                  <a:lnTo>
                    <a:pt x="11401" y="440375"/>
                  </a:lnTo>
                  <a:lnTo>
                    <a:pt x="0" y="0"/>
                  </a:lnTo>
                  <a:lnTo>
                    <a:pt x="93906" y="432033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128667" y="4509363"/>
              <a:ext cx="80645" cy="454025"/>
            </a:xfrm>
            <a:custGeom>
              <a:avLst/>
              <a:gdLst/>
              <a:ahLst/>
              <a:cxnLst/>
              <a:rect l="l" t="t" r="r" b="b"/>
              <a:pathLst>
                <a:path w="80645" h="454025">
                  <a:moveTo>
                    <a:pt x="80477" y="0"/>
                  </a:moveTo>
                  <a:lnTo>
                    <a:pt x="0" y="447100"/>
                  </a:lnTo>
                  <a:lnTo>
                    <a:pt x="40091" y="452159"/>
                  </a:lnTo>
                  <a:lnTo>
                    <a:pt x="80477" y="453849"/>
                  </a:lnTo>
                  <a:lnTo>
                    <a:pt x="8047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128667" y="4509363"/>
              <a:ext cx="80645" cy="454025"/>
            </a:xfrm>
            <a:custGeom>
              <a:avLst/>
              <a:gdLst/>
              <a:ahLst/>
              <a:cxnLst/>
              <a:rect l="l" t="t" r="r" b="b"/>
              <a:pathLst>
                <a:path w="80645" h="454025">
                  <a:moveTo>
                    <a:pt x="80477" y="453850"/>
                  </a:moveTo>
                  <a:lnTo>
                    <a:pt x="40091" y="452160"/>
                  </a:lnTo>
                  <a:lnTo>
                    <a:pt x="0" y="447102"/>
                  </a:lnTo>
                  <a:lnTo>
                    <a:pt x="80477" y="0"/>
                  </a:lnTo>
                  <a:lnTo>
                    <a:pt x="80477" y="45385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983412" y="4500807"/>
              <a:ext cx="182880" cy="449580"/>
            </a:xfrm>
            <a:custGeom>
              <a:avLst/>
              <a:gdLst/>
              <a:ahLst/>
              <a:cxnLst/>
              <a:rect l="l" t="t" r="r" b="b"/>
              <a:pathLst>
                <a:path w="182879" h="449579">
                  <a:moveTo>
                    <a:pt x="182667" y="0"/>
                  </a:moveTo>
                  <a:lnTo>
                    <a:pt x="0" y="427393"/>
                  </a:lnTo>
                  <a:lnTo>
                    <a:pt x="41408" y="440049"/>
                  </a:lnTo>
                  <a:lnTo>
                    <a:pt x="83789" y="449430"/>
                  </a:lnTo>
                  <a:lnTo>
                    <a:pt x="18266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983412" y="4500807"/>
              <a:ext cx="182880" cy="449580"/>
            </a:xfrm>
            <a:custGeom>
              <a:avLst/>
              <a:gdLst/>
              <a:ahLst/>
              <a:cxnLst/>
              <a:rect l="l" t="t" r="r" b="b"/>
              <a:pathLst>
                <a:path w="182879" h="449579">
                  <a:moveTo>
                    <a:pt x="83789" y="449429"/>
                  </a:moveTo>
                  <a:lnTo>
                    <a:pt x="41408" y="440049"/>
                  </a:lnTo>
                  <a:lnTo>
                    <a:pt x="0" y="427393"/>
                  </a:lnTo>
                  <a:lnTo>
                    <a:pt x="182668" y="0"/>
                  </a:lnTo>
                  <a:lnTo>
                    <a:pt x="83789" y="449429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864736" y="4477199"/>
              <a:ext cx="270510" cy="428625"/>
            </a:xfrm>
            <a:custGeom>
              <a:avLst/>
              <a:gdLst/>
              <a:ahLst/>
              <a:cxnLst/>
              <a:rect l="l" t="t" r="r" b="b"/>
              <a:pathLst>
                <a:path w="270509" h="428625">
                  <a:moveTo>
                    <a:pt x="270294" y="0"/>
                  </a:moveTo>
                  <a:lnTo>
                    <a:pt x="0" y="391755"/>
                  </a:lnTo>
                  <a:lnTo>
                    <a:pt x="37711" y="411716"/>
                  </a:lnTo>
                  <a:lnTo>
                    <a:pt x="77232" y="428612"/>
                  </a:lnTo>
                  <a:lnTo>
                    <a:pt x="27029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864736" y="4477199"/>
              <a:ext cx="270510" cy="428625"/>
            </a:xfrm>
            <a:custGeom>
              <a:avLst/>
              <a:gdLst/>
              <a:ahLst/>
              <a:cxnLst/>
              <a:rect l="l" t="t" r="r" b="b"/>
              <a:pathLst>
                <a:path w="270509" h="428625">
                  <a:moveTo>
                    <a:pt x="77232" y="428611"/>
                  </a:moveTo>
                  <a:lnTo>
                    <a:pt x="37712" y="411716"/>
                  </a:lnTo>
                  <a:lnTo>
                    <a:pt x="0" y="391755"/>
                  </a:lnTo>
                  <a:lnTo>
                    <a:pt x="270294" y="0"/>
                  </a:lnTo>
                  <a:lnTo>
                    <a:pt x="77232" y="428611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145" y="4125639"/>
              <a:ext cx="762124" cy="428694"/>
            </a:xfrm>
            <a:prstGeom prst="rect">
              <a:avLst/>
            </a:prstGeom>
          </p:spPr>
        </p:pic>
      </p:grpSp>
      <p:grpSp>
        <p:nvGrpSpPr>
          <p:cNvPr id="74" name="object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8548" y="5489981"/>
            <a:ext cx="8492490" cy="481330"/>
            <a:chOff x="178548" y="5489981"/>
            <a:chExt cx="8492490" cy="481330"/>
          </a:xfrm>
        </p:grpSpPr>
        <p:sp>
          <p:nvSpPr>
            <p:cNvPr id="75" name="object 75"/>
            <p:cNvSpPr/>
            <p:nvPr/>
          </p:nvSpPr>
          <p:spPr>
            <a:xfrm>
              <a:off x="4317225" y="5495531"/>
              <a:ext cx="598170" cy="391795"/>
            </a:xfrm>
            <a:custGeom>
              <a:avLst/>
              <a:gdLst/>
              <a:ahLst/>
              <a:cxnLst/>
              <a:rect l="l" t="t" r="r" b="b"/>
              <a:pathLst>
                <a:path w="598170" h="391795">
                  <a:moveTo>
                    <a:pt x="99288" y="0"/>
                  </a:moveTo>
                  <a:lnTo>
                    <a:pt x="0" y="0"/>
                  </a:lnTo>
                  <a:lnTo>
                    <a:pt x="0" y="386257"/>
                  </a:lnTo>
                  <a:lnTo>
                    <a:pt x="99288" y="386257"/>
                  </a:lnTo>
                  <a:lnTo>
                    <a:pt x="99288" y="0"/>
                  </a:lnTo>
                  <a:close/>
                </a:path>
                <a:path w="598170" h="391795">
                  <a:moveTo>
                    <a:pt x="224307" y="0"/>
                  </a:moveTo>
                  <a:lnTo>
                    <a:pt x="117157" y="0"/>
                  </a:lnTo>
                  <a:lnTo>
                    <a:pt x="117157" y="386257"/>
                  </a:lnTo>
                  <a:lnTo>
                    <a:pt x="224307" y="386257"/>
                  </a:lnTo>
                  <a:lnTo>
                    <a:pt x="224307" y="0"/>
                  </a:lnTo>
                  <a:close/>
                </a:path>
                <a:path w="598170" h="391795">
                  <a:moveTo>
                    <a:pt x="341464" y="5537"/>
                  </a:moveTo>
                  <a:lnTo>
                    <a:pt x="242163" y="5537"/>
                  </a:lnTo>
                  <a:lnTo>
                    <a:pt x="242163" y="391795"/>
                  </a:lnTo>
                  <a:lnTo>
                    <a:pt x="341464" y="391795"/>
                  </a:lnTo>
                  <a:lnTo>
                    <a:pt x="341464" y="5537"/>
                  </a:lnTo>
                  <a:close/>
                </a:path>
                <a:path w="598170" h="391795">
                  <a:moveTo>
                    <a:pt x="466483" y="5537"/>
                  </a:moveTo>
                  <a:lnTo>
                    <a:pt x="359333" y="5537"/>
                  </a:lnTo>
                  <a:lnTo>
                    <a:pt x="359333" y="391795"/>
                  </a:lnTo>
                  <a:lnTo>
                    <a:pt x="466483" y="391795"/>
                  </a:lnTo>
                  <a:lnTo>
                    <a:pt x="466483" y="5537"/>
                  </a:lnTo>
                  <a:close/>
                </a:path>
                <a:path w="598170" h="391795">
                  <a:moveTo>
                    <a:pt x="597750" y="5537"/>
                  </a:moveTo>
                  <a:lnTo>
                    <a:pt x="498449" y="5537"/>
                  </a:lnTo>
                  <a:lnTo>
                    <a:pt x="498449" y="391795"/>
                  </a:lnTo>
                  <a:lnTo>
                    <a:pt x="597750" y="391795"/>
                  </a:lnTo>
                  <a:lnTo>
                    <a:pt x="597750" y="553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932847" y="5501061"/>
              <a:ext cx="107314" cy="386715"/>
            </a:xfrm>
            <a:custGeom>
              <a:avLst/>
              <a:gdLst/>
              <a:ahLst/>
              <a:cxnLst/>
              <a:rect l="l" t="t" r="r" b="b"/>
              <a:pathLst>
                <a:path w="107314" h="386714">
                  <a:moveTo>
                    <a:pt x="107154" y="0"/>
                  </a:moveTo>
                  <a:lnTo>
                    <a:pt x="0" y="0"/>
                  </a:lnTo>
                  <a:lnTo>
                    <a:pt x="0" y="386255"/>
                  </a:lnTo>
                  <a:lnTo>
                    <a:pt x="107154" y="386255"/>
                  </a:lnTo>
                  <a:lnTo>
                    <a:pt x="107154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071971" y="5501062"/>
              <a:ext cx="99695" cy="386715"/>
            </a:xfrm>
            <a:custGeom>
              <a:avLst/>
              <a:gdLst/>
              <a:ahLst/>
              <a:cxnLst/>
              <a:rect l="l" t="t" r="r" b="b"/>
              <a:pathLst>
                <a:path w="99695" h="386714">
                  <a:moveTo>
                    <a:pt x="99301" y="0"/>
                  </a:moveTo>
                  <a:lnTo>
                    <a:pt x="0" y="0"/>
                  </a:lnTo>
                  <a:lnTo>
                    <a:pt x="0" y="386254"/>
                  </a:lnTo>
                  <a:lnTo>
                    <a:pt x="99301" y="386254"/>
                  </a:lnTo>
                  <a:lnTo>
                    <a:pt x="99301" y="0"/>
                  </a:lnTo>
                  <a:close/>
                </a:path>
              </a:pathLst>
            </a:custGeom>
            <a:solidFill>
              <a:srgbClr val="CC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189131" y="5501061"/>
              <a:ext cx="107314" cy="386715"/>
            </a:xfrm>
            <a:custGeom>
              <a:avLst/>
              <a:gdLst/>
              <a:ahLst/>
              <a:cxnLst/>
              <a:rect l="l" t="t" r="r" b="b"/>
              <a:pathLst>
                <a:path w="107314" h="386714">
                  <a:moveTo>
                    <a:pt x="107156" y="0"/>
                  </a:moveTo>
                  <a:lnTo>
                    <a:pt x="0" y="0"/>
                  </a:lnTo>
                  <a:lnTo>
                    <a:pt x="0" y="386255"/>
                  </a:lnTo>
                  <a:lnTo>
                    <a:pt x="107156" y="386255"/>
                  </a:lnTo>
                  <a:lnTo>
                    <a:pt x="107156" y="0"/>
                  </a:lnTo>
                  <a:close/>
                </a:path>
              </a:pathLst>
            </a:custGeom>
            <a:solidFill>
              <a:srgbClr val="99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313347" y="5505526"/>
              <a:ext cx="99695" cy="386715"/>
            </a:xfrm>
            <a:custGeom>
              <a:avLst/>
              <a:gdLst/>
              <a:ahLst/>
              <a:cxnLst/>
              <a:rect l="l" t="t" r="r" b="b"/>
              <a:pathLst>
                <a:path w="99695" h="386714">
                  <a:moveTo>
                    <a:pt x="99301" y="0"/>
                  </a:moveTo>
                  <a:lnTo>
                    <a:pt x="0" y="0"/>
                  </a:lnTo>
                  <a:lnTo>
                    <a:pt x="0" y="386254"/>
                  </a:lnTo>
                  <a:lnTo>
                    <a:pt x="99301" y="386254"/>
                  </a:lnTo>
                  <a:lnTo>
                    <a:pt x="9930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430507" y="5505525"/>
              <a:ext cx="107314" cy="386715"/>
            </a:xfrm>
            <a:custGeom>
              <a:avLst/>
              <a:gdLst/>
              <a:ahLst/>
              <a:cxnLst/>
              <a:rect l="l" t="t" r="r" b="b"/>
              <a:pathLst>
                <a:path w="107314" h="386714">
                  <a:moveTo>
                    <a:pt x="107154" y="0"/>
                  </a:moveTo>
                  <a:lnTo>
                    <a:pt x="0" y="0"/>
                  </a:lnTo>
                  <a:lnTo>
                    <a:pt x="0" y="386255"/>
                  </a:lnTo>
                  <a:lnTo>
                    <a:pt x="107154" y="386255"/>
                  </a:lnTo>
                  <a:lnTo>
                    <a:pt x="107154" y="0"/>
                  </a:lnTo>
                  <a:close/>
                </a:path>
              </a:pathLst>
            </a:custGeom>
            <a:solidFill>
              <a:srgbClr val="99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565401" y="5495522"/>
              <a:ext cx="99695" cy="386715"/>
            </a:xfrm>
            <a:custGeom>
              <a:avLst/>
              <a:gdLst/>
              <a:ahLst/>
              <a:cxnLst/>
              <a:rect l="l" t="t" r="r" b="b"/>
              <a:pathLst>
                <a:path w="99695" h="386714">
                  <a:moveTo>
                    <a:pt x="99301" y="0"/>
                  </a:moveTo>
                  <a:lnTo>
                    <a:pt x="0" y="0"/>
                  </a:lnTo>
                  <a:lnTo>
                    <a:pt x="0" y="386255"/>
                  </a:lnTo>
                  <a:lnTo>
                    <a:pt x="99301" y="386255"/>
                  </a:lnTo>
                  <a:lnTo>
                    <a:pt x="99301" y="0"/>
                  </a:lnTo>
                  <a:close/>
                </a:path>
              </a:pathLst>
            </a:custGeom>
            <a:solidFill>
              <a:srgbClr val="CC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682561" y="5495522"/>
              <a:ext cx="107314" cy="386715"/>
            </a:xfrm>
            <a:custGeom>
              <a:avLst/>
              <a:gdLst/>
              <a:ahLst/>
              <a:cxnLst/>
              <a:rect l="l" t="t" r="r" b="b"/>
              <a:pathLst>
                <a:path w="107314" h="386714">
                  <a:moveTo>
                    <a:pt x="107156" y="0"/>
                  </a:moveTo>
                  <a:lnTo>
                    <a:pt x="0" y="0"/>
                  </a:lnTo>
                  <a:lnTo>
                    <a:pt x="0" y="386254"/>
                  </a:lnTo>
                  <a:lnTo>
                    <a:pt x="107156" y="386254"/>
                  </a:lnTo>
                  <a:lnTo>
                    <a:pt x="107156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43484" y="5489981"/>
              <a:ext cx="8027670" cy="410845"/>
            </a:xfrm>
            <a:custGeom>
              <a:avLst/>
              <a:gdLst/>
              <a:ahLst/>
              <a:cxnLst/>
              <a:rect l="l" t="t" r="r" b="b"/>
              <a:pathLst>
                <a:path w="8027670" h="410845">
                  <a:moveTo>
                    <a:pt x="99301" y="14452"/>
                  </a:moveTo>
                  <a:lnTo>
                    <a:pt x="0" y="14452"/>
                  </a:lnTo>
                  <a:lnTo>
                    <a:pt x="0" y="400697"/>
                  </a:lnTo>
                  <a:lnTo>
                    <a:pt x="99301" y="400697"/>
                  </a:lnTo>
                  <a:lnTo>
                    <a:pt x="99301" y="14452"/>
                  </a:lnTo>
                  <a:close/>
                </a:path>
                <a:path w="8027670" h="410845">
                  <a:moveTo>
                    <a:pt x="224320" y="14452"/>
                  </a:moveTo>
                  <a:lnTo>
                    <a:pt x="117170" y="14452"/>
                  </a:lnTo>
                  <a:lnTo>
                    <a:pt x="117170" y="400697"/>
                  </a:lnTo>
                  <a:lnTo>
                    <a:pt x="224320" y="400697"/>
                  </a:lnTo>
                  <a:lnTo>
                    <a:pt x="224320" y="14452"/>
                  </a:lnTo>
                  <a:close/>
                </a:path>
                <a:path w="8027670" h="410845">
                  <a:moveTo>
                    <a:pt x="341477" y="19989"/>
                  </a:moveTo>
                  <a:lnTo>
                    <a:pt x="242176" y="19989"/>
                  </a:lnTo>
                  <a:lnTo>
                    <a:pt x="242176" y="406247"/>
                  </a:lnTo>
                  <a:lnTo>
                    <a:pt x="341477" y="406247"/>
                  </a:lnTo>
                  <a:lnTo>
                    <a:pt x="341477" y="19989"/>
                  </a:lnTo>
                  <a:close/>
                </a:path>
                <a:path w="8027670" h="410845">
                  <a:moveTo>
                    <a:pt x="466496" y="19989"/>
                  </a:moveTo>
                  <a:lnTo>
                    <a:pt x="359346" y="19989"/>
                  </a:lnTo>
                  <a:lnTo>
                    <a:pt x="359346" y="406247"/>
                  </a:lnTo>
                  <a:lnTo>
                    <a:pt x="466496" y="406247"/>
                  </a:lnTo>
                  <a:lnTo>
                    <a:pt x="466496" y="19989"/>
                  </a:lnTo>
                  <a:close/>
                </a:path>
                <a:path w="8027670" h="410845">
                  <a:moveTo>
                    <a:pt x="597763" y="19989"/>
                  </a:moveTo>
                  <a:lnTo>
                    <a:pt x="498462" y="19989"/>
                  </a:lnTo>
                  <a:lnTo>
                    <a:pt x="498462" y="406247"/>
                  </a:lnTo>
                  <a:lnTo>
                    <a:pt x="597763" y="406247"/>
                  </a:lnTo>
                  <a:lnTo>
                    <a:pt x="597763" y="19989"/>
                  </a:lnTo>
                  <a:close/>
                </a:path>
                <a:path w="8027670" h="410845">
                  <a:moveTo>
                    <a:pt x="722782" y="19989"/>
                  </a:moveTo>
                  <a:lnTo>
                    <a:pt x="615632" y="19989"/>
                  </a:lnTo>
                  <a:lnTo>
                    <a:pt x="615632" y="406247"/>
                  </a:lnTo>
                  <a:lnTo>
                    <a:pt x="722782" y="406247"/>
                  </a:lnTo>
                  <a:lnTo>
                    <a:pt x="722782" y="19989"/>
                  </a:lnTo>
                  <a:close/>
                </a:path>
                <a:path w="8027670" h="410845">
                  <a:moveTo>
                    <a:pt x="854049" y="19989"/>
                  </a:moveTo>
                  <a:lnTo>
                    <a:pt x="754748" y="19989"/>
                  </a:lnTo>
                  <a:lnTo>
                    <a:pt x="754748" y="406247"/>
                  </a:lnTo>
                  <a:lnTo>
                    <a:pt x="854049" y="406247"/>
                  </a:lnTo>
                  <a:lnTo>
                    <a:pt x="854049" y="19989"/>
                  </a:lnTo>
                  <a:close/>
                </a:path>
                <a:path w="8027670" h="410845">
                  <a:moveTo>
                    <a:pt x="979068" y="19989"/>
                  </a:moveTo>
                  <a:lnTo>
                    <a:pt x="871918" y="19989"/>
                  </a:lnTo>
                  <a:lnTo>
                    <a:pt x="871918" y="406247"/>
                  </a:lnTo>
                  <a:lnTo>
                    <a:pt x="979068" y="406247"/>
                  </a:lnTo>
                  <a:lnTo>
                    <a:pt x="979068" y="19989"/>
                  </a:lnTo>
                  <a:close/>
                </a:path>
                <a:path w="8027670" h="410845">
                  <a:moveTo>
                    <a:pt x="1095425" y="24447"/>
                  </a:moveTo>
                  <a:lnTo>
                    <a:pt x="996124" y="24447"/>
                  </a:lnTo>
                  <a:lnTo>
                    <a:pt x="996124" y="410705"/>
                  </a:lnTo>
                  <a:lnTo>
                    <a:pt x="1095425" y="410705"/>
                  </a:lnTo>
                  <a:lnTo>
                    <a:pt x="1095425" y="24447"/>
                  </a:lnTo>
                  <a:close/>
                </a:path>
                <a:path w="8027670" h="410845">
                  <a:moveTo>
                    <a:pt x="1220444" y="24447"/>
                  </a:moveTo>
                  <a:lnTo>
                    <a:pt x="1113294" y="24447"/>
                  </a:lnTo>
                  <a:lnTo>
                    <a:pt x="1113294" y="410705"/>
                  </a:lnTo>
                  <a:lnTo>
                    <a:pt x="1220444" y="410705"/>
                  </a:lnTo>
                  <a:lnTo>
                    <a:pt x="1220444" y="24447"/>
                  </a:lnTo>
                  <a:close/>
                </a:path>
                <a:path w="8027670" h="410845">
                  <a:moveTo>
                    <a:pt x="1347482" y="14452"/>
                  </a:moveTo>
                  <a:lnTo>
                    <a:pt x="1248181" y="14452"/>
                  </a:lnTo>
                  <a:lnTo>
                    <a:pt x="1248181" y="400697"/>
                  </a:lnTo>
                  <a:lnTo>
                    <a:pt x="1347482" y="400697"/>
                  </a:lnTo>
                  <a:lnTo>
                    <a:pt x="1347482" y="14452"/>
                  </a:lnTo>
                  <a:close/>
                </a:path>
                <a:path w="8027670" h="410845">
                  <a:moveTo>
                    <a:pt x="1472501" y="14452"/>
                  </a:moveTo>
                  <a:lnTo>
                    <a:pt x="1365338" y="14452"/>
                  </a:lnTo>
                  <a:lnTo>
                    <a:pt x="1365338" y="400697"/>
                  </a:lnTo>
                  <a:lnTo>
                    <a:pt x="1472501" y="400697"/>
                  </a:lnTo>
                  <a:lnTo>
                    <a:pt x="1472501" y="14452"/>
                  </a:lnTo>
                  <a:close/>
                </a:path>
                <a:path w="8027670" h="410845">
                  <a:moveTo>
                    <a:pt x="1585671" y="13373"/>
                  </a:moveTo>
                  <a:lnTo>
                    <a:pt x="1486369" y="13373"/>
                  </a:lnTo>
                  <a:lnTo>
                    <a:pt x="1486369" y="399630"/>
                  </a:lnTo>
                  <a:lnTo>
                    <a:pt x="1585671" y="399630"/>
                  </a:lnTo>
                  <a:lnTo>
                    <a:pt x="1585671" y="13373"/>
                  </a:lnTo>
                  <a:close/>
                </a:path>
                <a:path w="8027670" h="410845">
                  <a:moveTo>
                    <a:pt x="1710690" y="13373"/>
                  </a:moveTo>
                  <a:lnTo>
                    <a:pt x="1603540" y="13373"/>
                  </a:lnTo>
                  <a:lnTo>
                    <a:pt x="1603540" y="399630"/>
                  </a:lnTo>
                  <a:lnTo>
                    <a:pt x="1710690" y="399630"/>
                  </a:lnTo>
                  <a:lnTo>
                    <a:pt x="1710690" y="13373"/>
                  </a:lnTo>
                  <a:close/>
                </a:path>
                <a:path w="8027670" h="410845">
                  <a:moveTo>
                    <a:pt x="1841957" y="8902"/>
                  </a:moveTo>
                  <a:lnTo>
                    <a:pt x="1742655" y="8902"/>
                  </a:lnTo>
                  <a:lnTo>
                    <a:pt x="1742655" y="395160"/>
                  </a:lnTo>
                  <a:lnTo>
                    <a:pt x="1841957" y="395160"/>
                  </a:lnTo>
                  <a:lnTo>
                    <a:pt x="1841957" y="8902"/>
                  </a:lnTo>
                  <a:close/>
                </a:path>
                <a:path w="8027670" h="410845">
                  <a:moveTo>
                    <a:pt x="1966976" y="8902"/>
                  </a:moveTo>
                  <a:lnTo>
                    <a:pt x="1859813" y="8902"/>
                  </a:lnTo>
                  <a:lnTo>
                    <a:pt x="1859813" y="395160"/>
                  </a:lnTo>
                  <a:lnTo>
                    <a:pt x="1966976" y="395160"/>
                  </a:lnTo>
                  <a:lnTo>
                    <a:pt x="1966976" y="8902"/>
                  </a:lnTo>
                  <a:close/>
                </a:path>
                <a:path w="8027670" h="410845">
                  <a:moveTo>
                    <a:pt x="2082203" y="8902"/>
                  </a:moveTo>
                  <a:lnTo>
                    <a:pt x="1982901" y="8902"/>
                  </a:lnTo>
                  <a:lnTo>
                    <a:pt x="1982901" y="395160"/>
                  </a:lnTo>
                  <a:lnTo>
                    <a:pt x="2082203" y="395160"/>
                  </a:lnTo>
                  <a:lnTo>
                    <a:pt x="2082203" y="8902"/>
                  </a:lnTo>
                  <a:close/>
                </a:path>
                <a:path w="8027670" h="410845">
                  <a:moveTo>
                    <a:pt x="2207222" y="8902"/>
                  </a:moveTo>
                  <a:lnTo>
                    <a:pt x="2100059" y="8902"/>
                  </a:lnTo>
                  <a:lnTo>
                    <a:pt x="2100059" y="395160"/>
                  </a:lnTo>
                  <a:lnTo>
                    <a:pt x="2207222" y="395160"/>
                  </a:lnTo>
                  <a:lnTo>
                    <a:pt x="2207222" y="8902"/>
                  </a:lnTo>
                  <a:close/>
                </a:path>
                <a:path w="8027670" h="410845">
                  <a:moveTo>
                    <a:pt x="2339619" y="8902"/>
                  </a:moveTo>
                  <a:lnTo>
                    <a:pt x="2240318" y="8902"/>
                  </a:lnTo>
                  <a:lnTo>
                    <a:pt x="2240318" y="395160"/>
                  </a:lnTo>
                  <a:lnTo>
                    <a:pt x="2339619" y="395160"/>
                  </a:lnTo>
                  <a:lnTo>
                    <a:pt x="2339619" y="8902"/>
                  </a:lnTo>
                  <a:close/>
                </a:path>
                <a:path w="8027670" h="410845">
                  <a:moveTo>
                    <a:pt x="2464638" y="8902"/>
                  </a:moveTo>
                  <a:lnTo>
                    <a:pt x="2357475" y="8902"/>
                  </a:lnTo>
                  <a:lnTo>
                    <a:pt x="2357475" y="395160"/>
                  </a:lnTo>
                  <a:lnTo>
                    <a:pt x="2464638" y="395160"/>
                  </a:lnTo>
                  <a:lnTo>
                    <a:pt x="2464638" y="8902"/>
                  </a:lnTo>
                  <a:close/>
                </a:path>
                <a:path w="8027670" h="410845">
                  <a:moveTo>
                    <a:pt x="2589212" y="9982"/>
                  </a:moveTo>
                  <a:lnTo>
                    <a:pt x="2489911" y="9982"/>
                  </a:lnTo>
                  <a:lnTo>
                    <a:pt x="2489911" y="396240"/>
                  </a:lnTo>
                  <a:lnTo>
                    <a:pt x="2589212" y="396240"/>
                  </a:lnTo>
                  <a:lnTo>
                    <a:pt x="2589212" y="9982"/>
                  </a:lnTo>
                  <a:close/>
                </a:path>
                <a:path w="8027670" h="410845">
                  <a:moveTo>
                    <a:pt x="2714231" y="9982"/>
                  </a:moveTo>
                  <a:lnTo>
                    <a:pt x="2607081" y="9982"/>
                  </a:lnTo>
                  <a:lnTo>
                    <a:pt x="2607081" y="396240"/>
                  </a:lnTo>
                  <a:lnTo>
                    <a:pt x="2714231" y="396240"/>
                  </a:lnTo>
                  <a:lnTo>
                    <a:pt x="2714231" y="9982"/>
                  </a:lnTo>
                  <a:close/>
                </a:path>
                <a:path w="8027670" h="410845">
                  <a:moveTo>
                    <a:pt x="5659399" y="4470"/>
                  </a:moveTo>
                  <a:lnTo>
                    <a:pt x="5560098" y="4470"/>
                  </a:lnTo>
                  <a:lnTo>
                    <a:pt x="5560098" y="390728"/>
                  </a:lnTo>
                  <a:lnTo>
                    <a:pt x="5659399" y="390728"/>
                  </a:lnTo>
                  <a:lnTo>
                    <a:pt x="5659399" y="4470"/>
                  </a:lnTo>
                  <a:close/>
                </a:path>
                <a:path w="8027670" h="410845">
                  <a:moveTo>
                    <a:pt x="5784418" y="4470"/>
                  </a:moveTo>
                  <a:lnTo>
                    <a:pt x="5677268" y="4470"/>
                  </a:lnTo>
                  <a:lnTo>
                    <a:pt x="5677268" y="390728"/>
                  </a:lnTo>
                  <a:lnTo>
                    <a:pt x="5784418" y="390728"/>
                  </a:lnTo>
                  <a:lnTo>
                    <a:pt x="5784418" y="4470"/>
                  </a:lnTo>
                  <a:close/>
                </a:path>
                <a:path w="8027670" h="410845">
                  <a:moveTo>
                    <a:pt x="5915685" y="0"/>
                  </a:moveTo>
                  <a:lnTo>
                    <a:pt x="5816384" y="0"/>
                  </a:lnTo>
                  <a:lnTo>
                    <a:pt x="5816384" y="386257"/>
                  </a:lnTo>
                  <a:lnTo>
                    <a:pt x="5915685" y="386257"/>
                  </a:lnTo>
                  <a:lnTo>
                    <a:pt x="5915685" y="0"/>
                  </a:lnTo>
                  <a:close/>
                </a:path>
                <a:path w="8027670" h="410845">
                  <a:moveTo>
                    <a:pt x="6040704" y="0"/>
                  </a:moveTo>
                  <a:lnTo>
                    <a:pt x="5933541" y="0"/>
                  </a:lnTo>
                  <a:lnTo>
                    <a:pt x="5933541" y="386257"/>
                  </a:lnTo>
                  <a:lnTo>
                    <a:pt x="6040704" y="386257"/>
                  </a:lnTo>
                  <a:lnTo>
                    <a:pt x="6040704" y="0"/>
                  </a:lnTo>
                  <a:close/>
                </a:path>
                <a:path w="8027670" h="410845">
                  <a:moveTo>
                    <a:pt x="6155931" y="0"/>
                  </a:moveTo>
                  <a:lnTo>
                    <a:pt x="6056630" y="0"/>
                  </a:lnTo>
                  <a:lnTo>
                    <a:pt x="6056630" y="386257"/>
                  </a:lnTo>
                  <a:lnTo>
                    <a:pt x="6155931" y="386257"/>
                  </a:lnTo>
                  <a:lnTo>
                    <a:pt x="6155931" y="0"/>
                  </a:lnTo>
                  <a:close/>
                </a:path>
                <a:path w="8027670" h="410845">
                  <a:moveTo>
                    <a:pt x="6280950" y="0"/>
                  </a:moveTo>
                  <a:lnTo>
                    <a:pt x="6173787" y="0"/>
                  </a:lnTo>
                  <a:lnTo>
                    <a:pt x="6173787" y="386257"/>
                  </a:lnTo>
                  <a:lnTo>
                    <a:pt x="6280950" y="386257"/>
                  </a:lnTo>
                  <a:lnTo>
                    <a:pt x="6280950" y="0"/>
                  </a:lnTo>
                  <a:close/>
                </a:path>
                <a:path w="8027670" h="410845">
                  <a:moveTo>
                    <a:pt x="6413347" y="0"/>
                  </a:moveTo>
                  <a:lnTo>
                    <a:pt x="6314046" y="0"/>
                  </a:lnTo>
                  <a:lnTo>
                    <a:pt x="6314046" y="386257"/>
                  </a:lnTo>
                  <a:lnTo>
                    <a:pt x="6413347" y="386257"/>
                  </a:lnTo>
                  <a:lnTo>
                    <a:pt x="6413347" y="0"/>
                  </a:lnTo>
                  <a:close/>
                </a:path>
                <a:path w="8027670" h="410845">
                  <a:moveTo>
                    <a:pt x="6538366" y="0"/>
                  </a:moveTo>
                  <a:lnTo>
                    <a:pt x="6431204" y="0"/>
                  </a:lnTo>
                  <a:lnTo>
                    <a:pt x="6431204" y="386257"/>
                  </a:lnTo>
                  <a:lnTo>
                    <a:pt x="6538366" y="386257"/>
                  </a:lnTo>
                  <a:lnTo>
                    <a:pt x="6538366" y="0"/>
                  </a:lnTo>
                  <a:close/>
                </a:path>
                <a:path w="8027670" h="410845">
                  <a:moveTo>
                    <a:pt x="6662941" y="1079"/>
                  </a:moveTo>
                  <a:lnTo>
                    <a:pt x="6563639" y="1079"/>
                  </a:lnTo>
                  <a:lnTo>
                    <a:pt x="6563639" y="387337"/>
                  </a:lnTo>
                  <a:lnTo>
                    <a:pt x="6662941" y="387337"/>
                  </a:lnTo>
                  <a:lnTo>
                    <a:pt x="6662941" y="1079"/>
                  </a:lnTo>
                  <a:close/>
                </a:path>
                <a:path w="8027670" h="410845">
                  <a:moveTo>
                    <a:pt x="6787959" y="1079"/>
                  </a:moveTo>
                  <a:lnTo>
                    <a:pt x="6680809" y="1079"/>
                  </a:lnTo>
                  <a:lnTo>
                    <a:pt x="6680809" y="387337"/>
                  </a:lnTo>
                  <a:lnTo>
                    <a:pt x="6787959" y="387337"/>
                  </a:lnTo>
                  <a:lnTo>
                    <a:pt x="6787959" y="1079"/>
                  </a:lnTo>
                  <a:close/>
                </a:path>
                <a:path w="8027670" h="410845">
                  <a:moveTo>
                    <a:pt x="6905117" y="6616"/>
                  </a:moveTo>
                  <a:lnTo>
                    <a:pt x="6805816" y="6616"/>
                  </a:lnTo>
                  <a:lnTo>
                    <a:pt x="6805816" y="392874"/>
                  </a:lnTo>
                  <a:lnTo>
                    <a:pt x="6905117" y="392874"/>
                  </a:lnTo>
                  <a:lnTo>
                    <a:pt x="6905117" y="6616"/>
                  </a:lnTo>
                  <a:close/>
                </a:path>
                <a:path w="8027670" h="410845">
                  <a:moveTo>
                    <a:pt x="7030136" y="6616"/>
                  </a:moveTo>
                  <a:lnTo>
                    <a:pt x="6922986" y="6616"/>
                  </a:lnTo>
                  <a:lnTo>
                    <a:pt x="6922986" y="392874"/>
                  </a:lnTo>
                  <a:lnTo>
                    <a:pt x="7030136" y="392874"/>
                  </a:lnTo>
                  <a:lnTo>
                    <a:pt x="7030136" y="6616"/>
                  </a:lnTo>
                  <a:close/>
                </a:path>
                <a:path w="8027670" h="410845">
                  <a:moveTo>
                    <a:pt x="7161403" y="6616"/>
                  </a:moveTo>
                  <a:lnTo>
                    <a:pt x="7062102" y="6616"/>
                  </a:lnTo>
                  <a:lnTo>
                    <a:pt x="7062102" y="392874"/>
                  </a:lnTo>
                  <a:lnTo>
                    <a:pt x="7161403" y="392874"/>
                  </a:lnTo>
                  <a:lnTo>
                    <a:pt x="7161403" y="6616"/>
                  </a:lnTo>
                  <a:close/>
                </a:path>
                <a:path w="8027670" h="410845">
                  <a:moveTo>
                    <a:pt x="7286422" y="6616"/>
                  </a:moveTo>
                  <a:lnTo>
                    <a:pt x="7179259" y="6616"/>
                  </a:lnTo>
                  <a:lnTo>
                    <a:pt x="7179259" y="392874"/>
                  </a:lnTo>
                  <a:lnTo>
                    <a:pt x="7286422" y="392874"/>
                  </a:lnTo>
                  <a:lnTo>
                    <a:pt x="7286422" y="6616"/>
                  </a:lnTo>
                  <a:close/>
                </a:path>
                <a:path w="8027670" h="410845">
                  <a:moveTo>
                    <a:pt x="7417689" y="6616"/>
                  </a:moveTo>
                  <a:lnTo>
                    <a:pt x="7318388" y="6616"/>
                  </a:lnTo>
                  <a:lnTo>
                    <a:pt x="7318388" y="392874"/>
                  </a:lnTo>
                  <a:lnTo>
                    <a:pt x="7417689" y="392874"/>
                  </a:lnTo>
                  <a:lnTo>
                    <a:pt x="7417689" y="6616"/>
                  </a:lnTo>
                  <a:close/>
                </a:path>
                <a:path w="8027670" h="410845">
                  <a:moveTo>
                    <a:pt x="7542708" y="6616"/>
                  </a:moveTo>
                  <a:lnTo>
                    <a:pt x="7435545" y="6616"/>
                  </a:lnTo>
                  <a:lnTo>
                    <a:pt x="7435545" y="392874"/>
                  </a:lnTo>
                  <a:lnTo>
                    <a:pt x="7542708" y="392874"/>
                  </a:lnTo>
                  <a:lnTo>
                    <a:pt x="7542708" y="6616"/>
                  </a:lnTo>
                  <a:close/>
                </a:path>
                <a:path w="8027670" h="410845">
                  <a:moveTo>
                    <a:pt x="7659065" y="11087"/>
                  </a:moveTo>
                  <a:lnTo>
                    <a:pt x="7559764" y="11087"/>
                  </a:lnTo>
                  <a:lnTo>
                    <a:pt x="7559764" y="397344"/>
                  </a:lnTo>
                  <a:lnTo>
                    <a:pt x="7659065" y="397344"/>
                  </a:lnTo>
                  <a:lnTo>
                    <a:pt x="7659065" y="11087"/>
                  </a:lnTo>
                  <a:close/>
                </a:path>
                <a:path w="8027670" h="410845">
                  <a:moveTo>
                    <a:pt x="7784084" y="11087"/>
                  </a:moveTo>
                  <a:lnTo>
                    <a:pt x="7676921" y="11087"/>
                  </a:lnTo>
                  <a:lnTo>
                    <a:pt x="7676921" y="397344"/>
                  </a:lnTo>
                  <a:lnTo>
                    <a:pt x="7784084" y="397344"/>
                  </a:lnTo>
                  <a:lnTo>
                    <a:pt x="7784084" y="11087"/>
                  </a:lnTo>
                  <a:close/>
                </a:path>
                <a:path w="8027670" h="410845">
                  <a:moveTo>
                    <a:pt x="7902181" y="15544"/>
                  </a:moveTo>
                  <a:lnTo>
                    <a:pt x="7802880" y="15544"/>
                  </a:lnTo>
                  <a:lnTo>
                    <a:pt x="7802880" y="401802"/>
                  </a:lnTo>
                  <a:lnTo>
                    <a:pt x="7902181" y="401802"/>
                  </a:lnTo>
                  <a:lnTo>
                    <a:pt x="7902181" y="15544"/>
                  </a:lnTo>
                  <a:close/>
                </a:path>
                <a:path w="8027670" h="410845">
                  <a:moveTo>
                    <a:pt x="8027187" y="15544"/>
                  </a:moveTo>
                  <a:lnTo>
                    <a:pt x="7920037" y="15544"/>
                  </a:lnTo>
                  <a:lnTo>
                    <a:pt x="7920037" y="401802"/>
                  </a:lnTo>
                  <a:lnTo>
                    <a:pt x="8027187" y="401802"/>
                  </a:lnTo>
                  <a:lnTo>
                    <a:pt x="8027187" y="1554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975580" y="5505498"/>
              <a:ext cx="99695" cy="386715"/>
            </a:xfrm>
            <a:custGeom>
              <a:avLst/>
              <a:gdLst/>
              <a:ahLst/>
              <a:cxnLst/>
              <a:rect l="l" t="t" r="r" b="b"/>
              <a:pathLst>
                <a:path w="99694" h="386714">
                  <a:moveTo>
                    <a:pt x="99301" y="0"/>
                  </a:moveTo>
                  <a:lnTo>
                    <a:pt x="0" y="0"/>
                  </a:lnTo>
                  <a:lnTo>
                    <a:pt x="0" y="386254"/>
                  </a:lnTo>
                  <a:lnTo>
                    <a:pt x="99301" y="386254"/>
                  </a:lnTo>
                  <a:lnTo>
                    <a:pt x="99301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092742" y="5505497"/>
              <a:ext cx="107314" cy="386715"/>
            </a:xfrm>
            <a:custGeom>
              <a:avLst/>
              <a:gdLst/>
              <a:ahLst/>
              <a:cxnLst/>
              <a:rect l="l" t="t" r="r" b="b"/>
              <a:pathLst>
                <a:path w="107314" h="386714">
                  <a:moveTo>
                    <a:pt x="107156" y="0"/>
                  </a:moveTo>
                  <a:lnTo>
                    <a:pt x="0" y="0"/>
                  </a:lnTo>
                  <a:lnTo>
                    <a:pt x="0" y="386254"/>
                  </a:lnTo>
                  <a:lnTo>
                    <a:pt x="107156" y="386254"/>
                  </a:lnTo>
                  <a:lnTo>
                    <a:pt x="107156" y="0"/>
                  </a:lnTo>
                  <a:close/>
                </a:path>
              </a:pathLst>
            </a:custGeom>
            <a:solidFill>
              <a:srgbClr val="CC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231865" y="5505498"/>
              <a:ext cx="99695" cy="386715"/>
            </a:xfrm>
            <a:custGeom>
              <a:avLst/>
              <a:gdLst/>
              <a:ahLst/>
              <a:cxnLst/>
              <a:rect l="l" t="t" r="r" b="b"/>
              <a:pathLst>
                <a:path w="99695" h="386714">
                  <a:moveTo>
                    <a:pt x="99301" y="0"/>
                  </a:moveTo>
                  <a:lnTo>
                    <a:pt x="0" y="0"/>
                  </a:lnTo>
                  <a:lnTo>
                    <a:pt x="0" y="386254"/>
                  </a:lnTo>
                  <a:lnTo>
                    <a:pt x="99301" y="386254"/>
                  </a:lnTo>
                  <a:lnTo>
                    <a:pt x="99301" y="0"/>
                  </a:lnTo>
                  <a:close/>
                </a:path>
              </a:pathLst>
            </a:custGeom>
            <a:solidFill>
              <a:srgbClr val="99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349026" y="5505497"/>
              <a:ext cx="107314" cy="386715"/>
            </a:xfrm>
            <a:custGeom>
              <a:avLst/>
              <a:gdLst/>
              <a:ahLst/>
              <a:cxnLst/>
              <a:rect l="l" t="t" r="r" b="b"/>
              <a:pathLst>
                <a:path w="107314" h="386714">
                  <a:moveTo>
                    <a:pt x="107156" y="0"/>
                  </a:moveTo>
                  <a:lnTo>
                    <a:pt x="0" y="0"/>
                  </a:lnTo>
                  <a:lnTo>
                    <a:pt x="0" y="386254"/>
                  </a:lnTo>
                  <a:lnTo>
                    <a:pt x="107156" y="386254"/>
                  </a:lnTo>
                  <a:lnTo>
                    <a:pt x="107156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488151" y="5505498"/>
              <a:ext cx="99695" cy="386715"/>
            </a:xfrm>
            <a:custGeom>
              <a:avLst/>
              <a:gdLst/>
              <a:ahLst/>
              <a:cxnLst/>
              <a:rect l="l" t="t" r="r" b="b"/>
              <a:pathLst>
                <a:path w="99695" h="386714">
                  <a:moveTo>
                    <a:pt x="99300" y="0"/>
                  </a:moveTo>
                  <a:lnTo>
                    <a:pt x="0" y="0"/>
                  </a:lnTo>
                  <a:lnTo>
                    <a:pt x="0" y="386254"/>
                  </a:lnTo>
                  <a:lnTo>
                    <a:pt x="99300" y="386254"/>
                  </a:lnTo>
                  <a:lnTo>
                    <a:pt x="99300" y="0"/>
                  </a:lnTo>
                  <a:close/>
                </a:path>
              </a:pathLst>
            </a:custGeom>
            <a:solidFill>
              <a:srgbClr val="99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605311" y="5505497"/>
              <a:ext cx="107314" cy="386715"/>
            </a:xfrm>
            <a:custGeom>
              <a:avLst/>
              <a:gdLst/>
              <a:ahLst/>
              <a:cxnLst/>
              <a:rect l="l" t="t" r="r" b="b"/>
              <a:pathLst>
                <a:path w="107314" h="386714">
                  <a:moveTo>
                    <a:pt x="107156" y="0"/>
                  </a:moveTo>
                  <a:lnTo>
                    <a:pt x="0" y="0"/>
                  </a:lnTo>
                  <a:lnTo>
                    <a:pt x="0" y="386254"/>
                  </a:lnTo>
                  <a:lnTo>
                    <a:pt x="107156" y="386254"/>
                  </a:lnTo>
                  <a:lnTo>
                    <a:pt x="107156" y="0"/>
                  </a:lnTo>
                  <a:close/>
                </a:path>
              </a:pathLst>
            </a:custGeom>
            <a:solidFill>
              <a:srgbClr val="CC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729526" y="5509962"/>
              <a:ext cx="99695" cy="386715"/>
            </a:xfrm>
            <a:custGeom>
              <a:avLst/>
              <a:gdLst/>
              <a:ahLst/>
              <a:cxnLst/>
              <a:rect l="l" t="t" r="r" b="b"/>
              <a:pathLst>
                <a:path w="99695" h="386714">
                  <a:moveTo>
                    <a:pt x="99301" y="0"/>
                  </a:moveTo>
                  <a:lnTo>
                    <a:pt x="0" y="0"/>
                  </a:lnTo>
                  <a:lnTo>
                    <a:pt x="0" y="386254"/>
                  </a:lnTo>
                  <a:lnTo>
                    <a:pt x="99301" y="386254"/>
                  </a:lnTo>
                  <a:lnTo>
                    <a:pt x="99301" y="0"/>
                  </a:lnTo>
                  <a:close/>
                </a:path>
              </a:pathLst>
            </a:custGeom>
            <a:solidFill>
              <a:srgbClr val="FFCC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846677" y="5509971"/>
              <a:ext cx="350520" cy="391160"/>
            </a:xfrm>
            <a:custGeom>
              <a:avLst/>
              <a:gdLst/>
              <a:ahLst/>
              <a:cxnLst/>
              <a:rect l="l" t="t" r="r" b="b"/>
              <a:pathLst>
                <a:path w="350520" h="391160">
                  <a:moveTo>
                    <a:pt x="107162" y="0"/>
                  </a:moveTo>
                  <a:lnTo>
                    <a:pt x="0" y="0"/>
                  </a:lnTo>
                  <a:lnTo>
                    <a:pt x="0" y="386245"/>
                  </a:lnTo>
                  <a:lnTo>
                    <a:pt x="107162" y="386245"/>
                  </a:lnTo>
                  <a:lnTo>
                    <a:pt x="107162" y="0"/>
                  </a:lnTo>
                  <a:close/>
                </a:path>
                <a:path w="350520" h="391160">
                  <a:moveTo>
                    <a:pt x="225259" y="4457"/>
                  </a:moveTo>
                  <a:lnTo>
                    <a:pt x="125958" y="4457"/>
                  </a:lnTo>
                  <a:lnTo>
                    <a:pt x="125958" y="390715"/>
                  </a:lnTo>
                  <a:lnTo>
                    <a:pt x="225259" y="390715"/>
                  </a:lnTo>
                  <a:lnTo>
                    <a:pt x="225259" y="4457"/>
                  </a:lnTo>
                  <a:close/>
                </a:path>
                <a:path w="350520" h="391160">
                  <a:moveTo>
                    <a:pt x="350266" y="4457"/>
                  </a:moveTo>
                  <a:lnTo>
                    <a:pt x="243116" y="4457"/>
                  </a:lnTo>
                  <a:lnTo>
                    <a:pt x="243116" y="390715"/>
                  </a:lnTo>
                  <a:lnTo>
                    <a:pt x="350266" y="390715"/>
                  </a:lnTo>
                  <a:lnTo>
                    <a:pt x="350266" y="44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78548" y="5818473"/>
              <a:ext cx="8492490" cy="152400"/>
            </a:xfrm>
            <a:custGeom>
              <a:avLst/>
              <a:gdLst/>
              <a:ahLst/>
              <a:cxnLst/>
              <a:rect l="l" t="t" r="r" b="b"/>
              <a:pathLst>
                <a:path w="8492490" h="152400">
                  <a:moveTo>
                    <a:pt x="8441607" y="50754"/>
                  </a:moveTo>
                  <a:lnTo>
                    <a:pt x="8365171" y="50754"/>
                  </a:lnTo>
                  <a:lnTo>
                    <a:pt x="8365262" y="101554"/>
                  </a:lnTo>
                  <a:lnTo>
                    <a:pt x="8339823" y="101599"/>
                  </a:lnTo>
                  <a:lnTo>
                    <a:pt x="8339914" y="152399"/>
                  </a:lnTo>
                  <a:lnTo>
                    <a:pt x="8492178" y="75926"/>
                  </a:lnTo>
                  <a:lnTo>
                    <a:pt x="8441607" y="50754"/>
                  </a:lnTo>
                  <a:close/>
                </a:path>
                <a:path w="8492490" h="152400">
                  <a:moveTo>
                    <a:pt x="8339733" y="50799"/>
                  </a:moveTo>
                  <a:lnTo>
                    <a:pt x="0" y="65736"/>
                  </a:lnTo>
                  <a:lnTo>
                    <a:pt x="90" y="116535"/>
                  </a:lnTo>
                  <a:lnTo>
                    <a:pt x="8339823" y="101599"/>
                  </a:lnTo>
                  <a:lnTo>
                    <a:pt x="8339733" y="50799"/>
                  </a:lnTo>
                  <a:close/>
                </a:path>
                <a:path w="8492490" h="152400">
                  <a:moveTo>
                    <a:pt x="8365171" y="50754"/>
                  </a:moveTo>
                  <a:lnTo>
                    <a:pt x="8339733" y="50799"/>
                  </a:lnTo>
                  <a:lnTo>
                    <a:pt x="8339823" y="101599"/>
                  </a:lnTo>
                  <a:lnTo>
                    <a:pt x="8365262" y="101554"/>
                  </a:lnTo>
                  <a:lnTo>
                    <a:pt x="8365171" y="50754"/>
                  </a:lnTo>
                  <a:close/>
                </a:path>
                <a:path w="8492490" h="152400">
                  <a:moveTo>
                    <a:pt x="8339642" y="0"/>
                  </a:moveTo>
                  <a:lnTo>
                    <a:pt x="8339733" y="50799"/>
                  </a:lnTo>
                  <a:lnTo>
                    <a:pt x="8441607" y="50754"/>
                  </a:lnTo>
                  <a:lnTo>
                    <a:pt x="83396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383540" y="980948"/>
            <a:ext cx="7564120" cy="230441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Sector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Level </a:t>
            </a:r>
            <a:r>
              <a:rPr sz="2400" spc="-20" dirty="0">
                <a:latin typeface="Verdana"/>
                <a:cs typeface="Verdana"/>
              </a:rPr>
              <a:t>Sweep</a:t>
            </a:r>
            <a:endParaRPr sz="24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2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Test</a:t>
            </a:r>
            <a:r>
              <a:rPr sz="2000" spc="-3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transmission</a:t>
            </a:r>
            <a:r>
              <a:rPr sz="2000" spc="-2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in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each</a:t>
            </a:r>
            <a:r>
              <a:rPr sz="2000" spc="-2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02C52"/>
                </a:solidFill>
                <a:latin typeface="Verdana"/>
                <a:cs typeface="Verdana"/>
              </a:rPr>
              <a:t>direction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Transmit</a:t>
            </a:r>
            <a:r>
              <a:rPr sz="2000" spc="-3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sector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ID</a:t>
            </a:r>
            <a:r>
              <a:rPr sz="2000" spc="-2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coded</a:t>
            </a:r>
            <a:r>
              <a:rPr sz="2000" spc="-1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in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02C52"/>
                </a:solidFill>
                <a:latin typeface="Verdana"/>
                <a:cs typeface="Verdana"/>
              </a:rPr>
              <a:t>transmission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Receiver</a:t>
            </a:r>
            <a:r>
              <a:rPr sz="2000" spc="-4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“quasi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02C52"/>
                </a:solidFill>
                <a:latin typeface="Verdana"/>
                <a:cs typeface="Verdana"/>
              </a:rPr>
              <a:t>omni-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directional”</a:t>
            </a:r>
            <a:r>
              <a:rPr sz="2000" spc="-3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antenna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02C52"/>
                </a:solidFill>
                <a:latin typeface="Verdana"/>
                <a:cs typeface="Verdana"/>
              </a:rPr>
              <a:t>pattern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Receiver</a:t>
            </a:r>
            <a:r>
              <a:rPr sz="2000" spc="-4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identifies</a:t>
            </a:r>
            <a:r>
              <a:rPr sz="2000" spc="-3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strongest</a:t>
            </a:r>
            <a:r>
              <a:rPr sz="2000" spc="-2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TX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sector</a:t>
            </a:r>
            <a:r>
              <a:rPr sz="2000" spc="-3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and</a:t>
            </a:r>
            <a:r>
              <a:rPr sz="2000" spc="-2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feeds</a:t>
            </a:r>
            <a:r>
              <a:rPr sz="2000" spc="-25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back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0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Repeat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in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002C52"/>
                </a:solidFill>
                <a:latin typeface="Verdana"/>
                <a:cs typeface="Verdana"/>
              </a:rPr>
              <a:t>both</a:t>
            </a:r>
            <a:r>
              <a:rPr sz="2000" spc="-20" dirty="0">
                <a:solidFill>
                  <a:srgbClr val="002C52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02C52"/>
                </a:solidFill>
                <a:latin typeface="Verdana"/>
                <a:cs typeface="Verdana"/>
              </a:rPr>
              <a:t>directions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94" name="object 9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3810">
              <a:lnSpc>
                <a:spcPct val="100000"/>
              </a:lnSpc>
              <a:spcBef>
                <a:spcPts val="100"/>
              </a:spcBef>
            </a:pPr>
            <a:r>
              <a:rPr dirty="0"/>
              <a:t>Directional</a:t>
            </a:r>
            <a:r>
              <a:rPr spc="10" dirty="0"/>
              <a:t> </a:t>
            </a:r>
            <a:r>
              <a:rPr dirty="0"/>
              <a:t>Beams</a:t>
            </a:r>
            <a:r>
              <a:rPr spc="5" dirty="0"/>
              <a:t> </a:t>
            </a:r>
            <a:r>
              <a:rPr dirty="0"/>
              <a:t>and</a:t>
            </a:r>
            <a:r>
              <a:rPr spc="15" dirty="0"/>
              <a:t> </a:t>
            </a:r>
            <a:r>
              <a:rPr spc="-10" dirty="0"/>
              <a:t>Mobility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2588" y="980948"/>
            <a:ext cx="6911340" cy="915669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2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Sector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sweep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yields best beam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pair, </a:t>
            </a:r>
            <a:r>
              <a:rPr sz="2400" spc="-10" dirty="0">
                <a:latin typeface="Verdana"/>
                <a:cs typeface="Verdana"/>
              </a:rPr>
              <a:t>until…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6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Mobility-induced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beam </a:t>
            </a:r>
            <a:r>
              <a:rPr sz="2400" spc="-10" dirty="0">
                <a:latin typeface="Verdana"/>
                <a:cs typeface="Verdana"/>
              </a:rPr>
              <a:t>misalignment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30748" y="3642359"/>
            <a:ext cx="4147185" cy="1684655"/>
            <a:chOff x="3430748" y="3642359"/>
            <a:chExt cx="4147185" cy="168465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0087" y="4049064"/>
              <a:ext cx="2267623" cy="12774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30748" y="4047107"/>
              <a:ext cx="2267623" cy="12774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8831" y="3998975"/>
              <a:ext cx="1054608" cy="533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6023" y="3980687"/>
              <a:ext cx="1057655" cy="5364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09999" y="3642359"/>
              <a:ext cx="1060703" cy="667512"/>
            </a:xfrm>
            <a:prstGeom prst="rect">
              <a:avLst/>
            </a:prstGeom>
          </p:spPr>
        </p:pic>
      </p:grpSp>
      <p:grpSp>
        <p:nvGrp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3103" y="3429000"/>
            <a:ext cx="2200275" cy="1667510"/>
            <a:chOff x="863103" y="3429000"/>
            <a:chExt cx="2200275" cy="166751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103" y="3429000"/>
              <a:ext cx="1667280" cy="16672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6899" y="4166097"/>
              <a:ext cx="586703" cy="3300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11680" y="3983736"/>
              <a:ext cx="1051559" cy="536448"/>
            </a:xfrm>
            <a:prstGeom prst="rect">
              <a:avLst/>
            </a:prstGeom>
          </p:spPr>
        </p:pic>
      </p:grpSp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650991" y="5660135"/>
            <a:ext cx="1057656" cy="53339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155766" y="3150108"/>
            <a:ext cx="9575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rotation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53969" y="3147059"/>
            <a:ext cx="13061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translation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3810">
              <a:lnSpc>
                <a:spcPct val="100000"/>
              </a:lnSpc>
              <a:spcBef>
                <a:spcPts val="100"/>
              </a:spcBef>
            </a:pPr>
            <a:r>
              <a:rPr dirty="0"/>
              <a:t>Directional</a:t>
            </a:r>
            <a:r>
              <a:rPr spc="10" dirty="0"/>
              <a:t> </a:t>
            </a:r>
            <a:r>
              <a:rPr dirty="0"/>
              <a:t>Beams</a:t>
            </a:r>
            <a:r>
              <a:rPr spc="5" dirty="0"/>
              <a:t> </a:t>
            </a:r>
            <a:r>
              <a:rPr dirty="0"/>
              <a:t>and</a:t>
            </a:r>
            <a:r>
              <a:rPr spc="15" dirty="0"/>
              <a:t> </a:t>
            </a:r>
            <a:r>
              <a:rPr spc="-10" dirty="0"/>
              <a:t>Mobility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2588" y="1060196"/>
            <a:ext cx="6423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Blockage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due to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environmental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mobility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93019" y="3665138"/>
            <a:ext cx="785154" cy="1196425"/>
          </a:xfrm>
          <a:prstGeom prst="rect">
            <a:avLst/>
          </a:prstGeom>
        </p:spPr>
      </p:pic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37440" y="3460826"/>
            <a:ext cx="2556510" cy="1667510"/>
            <a:chOff x="1537440" y="3460826"/>
            <a:chExt cx="2556510" cy="16675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7440" y="3460826"/>
              <a:ext cx="1667280" cy="16672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1235" y="4197922"/>
              <a:ext cx="586703" cy="3300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1903" y="3974592"/>
              <a:ext cx="1051559" cy="533400"/>
            </a:xfrm>
            <a:prstGeom prst="rect">
              <a:avLst/>
            </a:prstGeom>
          </p:spPr>
        </p:pic>
      </p:grp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08903" y="3950208"/>
            <a:ext cx="2275840" cy="1372235"/>
            <a:chOff x="5708903" y="3950208"/>
            <a:chExt cx="2275840" cy="137223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6532" y="4044980"/>
              <a:ext cx="2267623" cy="12774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08903" y="3950208"/>
              <a:ext cx="1039368" cy="536448"/>
            </a:xfrm>
            <a:prstGeom prst="rect">
              <a:avLst/>
            </a:prstGeom>
          </p:spPr>
        </p:pic>
      </p:grp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83954" y="2433637"/>
            <a:ext cx="3276600" cy="182880"/>
            <a:chOff x="3283954" y="2433637"/>
            <a:chExt cx="3276600" cy="182880"/>
          </a:xfrm>
        </p:grpSpPr>
        <p:sp>
          <p:nvSpPr>
            <p:cNvPr id="14" name="object 14"/>
            <p:cNvSpPr/>
            <p:nvPr/>
          </p:nvSpPr>
          <p:spPr>
            <a:xfrm>
              <a:off x="3283954" y="2590800"/>
              <a:ext cx="3276600" cy="0"/>
            </a:xfrm>
            <a:custGeom>
              <a:avLst/>
              <a:gdLst/>
              <a:ahLst/>
              <a:cxnLst/>
              <a:rect l="l" t="t" r="r" b="b"/>
              <a:pathLst>
                <a:path w="3276600">
                  <a:moveTo>
                    <a:pt x="0" y="0"/>
                  </a:moveTo>
                  <a:lnTo>
                    <a:pt x="3276600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81400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81400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96225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96225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11050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598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11049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25875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25875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40699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40699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55524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55524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70351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070351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3810">
              <a:lnSpc>
                <a:spcPct val="100000"/>
              </a:lnSpc>
              <a:spcBef>
                <a:spcPts val="100"/>
              </a:spcBef>
            </a:pPr>
            <a:r>
              <a:rPr dirty="0"/>
              <a:t>Directional</a:t>
            </a:r>
            <a:r>
              <a:rPr spc="10" dirty="0"/>
              <a:t> </a:t>
            </a:r>
            <a:r>
              <a:rPr dirty="0"/>
              <a:t>Beams</a:t>
            </a:r>
            <a:r>
              <a:rPr spc="5" dirty="0"/>
              <a:t> </a:t>
            </a:r>
            <a:r>
              <a:rPr dirty="0"/>
              <a:t>and</a:t>
            </a:r>
            <a:r>
              <a:rPr spc="15" dirty="0"/>
              <a:t> </a:t>
            </a:r>
            <a:r>
              <a:rPr spc="-10" dirty="0"/>
              <a:t>Mobility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2588" y="1060196"/>
            <a:ext cx="6423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Blockage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due to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environmental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mobility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93019" y="3665138"/>
            <a:ext cx="785154" cy="1196425"/>
          </a:xfrm>
          <a:prstGeom prst="rect">
            <a:avLst/>
          </a:prstGeom>
        </p:spPr>
      </p:pic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37440" y="3243072"/>
            <a:ext cx="2358390" cy="1885314"/>
            <a:chOff x="1537440" y="3243072"/>
            <a:chExt cx="2358390" cy="1885314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7440" y="3460826"/>
              <a:ext cx="1667280" cy="16672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1235" y="4197922"/>
              <a:ext cx="586703" cy="3300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3031" y="3243072"/>
              <a:ext cx="972312" cy="871727"/>
            </a:xfrm>
            <a:prstGeom prst="rect">
              <a:avLst/>
            </a:prstGeom>
          </p:spPr>
        </p:pic>
      </p:grp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6532" y="3218688"/>
            <a:ext cx="2268220" cy="2103755"/>
            <a:chOff x="5716532" y="3218688"/>
            <a:chExt cx="2268220" cy="210375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6532" y="4044980"/>
              <a:ext cx="2267623" cy="12774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72911" y="3218688"/>
              <a:ext cx="926591" cy="923544"/>
            </a:xfrm>
            <a:prstGeom prst="rect">
              <a:avLst/>
            </a:prstGeom>
          </p:spPr>
        </p:pic>
      </p:grp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83954" y="2433637"/>
            <a:ext cx="3276600" cy="182880"/>
            <a:chOff x="3283954" y="2433637"/>
            <a:chExt cx="3276600" cy="182880"/>
          </a:xfrm>
        </p:grpSpPr>
        <p:sp>
          <p:nvSpPr>
            <p:cNvPr id="14" name="object 14"/>
            <p:cNvSpPr/>
            <p:nvPr/>
          </p:nvSpPr>
          <p:spPr>
            <a:xfrm>
              <a:off x="3283954" y="2590800"/>
              <a:ext cx="3276600" cy="0"/>
            </a:xfrm>
            <a:custGeom>
              <a:avLst/>
              <a:gdLst/>
              <a:ahLst/>
              <a:cxnLst/>
              <a:rect l="l" t="t" r="r" b="b"/>
              <a:pathLst>
                <a:path w="3276600">
                  <a:moveTo>
                    <a:pt x="0" y="0"/>
                  </a:moveTo>
                  <a:lnTo>
                    <a:pt x="3276600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81400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81400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96225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96225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11050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598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11049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25875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25875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40699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40699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55524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55524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70351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070351" y="2438400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67723" y="2819400"/>
            <a:ext cx="415290" cy="304800"/>
          </a:xfrm>
          <a:custGeom>
            <a:avLst/>
            <a:gdLst/>
            <a:ahLst/>
            <a:cxnLst/>
            <a:rect l="l" t="t" r="r" b="b"/>
            <a:pathLst>
              <a:path w="415289" h="304800">
                <a:moveTo>
                  <a:pt x="63125" y="181588"/>
                </a:moveTo>
                <a:lnTo>
                  <a:pt x="0" y="304800"/>
                </a:lnTo>
                <a:lnTo>
                  <a:pt x="136444" y="281373"/>
                </a:lnTo>
                <a:lnTo>
                  <a:pt x="120984" y="260332"/>
                </a:lnTo>
                <a:lnTo>
                  <a:pt x="95374" y="260332"/>
                </a:lnTo>
                <a:lnTo>
                  <a:pt x="70934" y="227069"/>
                </a:lnTo>
                <a:lnTo>
                  <a:pt x="87565" y="214850"/>
                </a:lnTo>
                <a:lnTo>
                  <a:pt x="63125" y="181588"/>
                </a:lnTo>
                <a:close/>
              </a:path>
              <a:path w="415289" h="304800">
                <a:moveTo>
                  <a:pt x="87565" y="214850"/>
                </a:moveTo>
                <a:lnTo>
                  <a:pt x="70934" y="227069"/>
                </a:lnTo>
                <a:lnTo>
                  <a:pt x="95374" y="260332"/>
                </a:lnTo>
                <a:lnTo>
                  <a:pt x="112005" y="248112"/>
                </a:lnTo>
                <a:lnTo>
                  <a:pt x="87565" y="214850"/>
                </a:lnTo>
                <a:close/>
              </a:path>
              <a:path w="415289" h="304800">
                <a:moveTo>
                  <a:pt x="112005" y="248112"/>
                </a:moveTo>
                <a:lnTo>
                  <a:pt x="95374" y="260332"/>
                </a:lnTo>
                <a:lnTo>
                  <a:pt x="120984" y="260332"/>
                </a:lnTo>
                <a:lnTo>
                  <a:pt x="112005" y="248112"/>
                </a:lnTo>
                <a:close/>
              </a:path>
              <a:path w="415289" h="304800">
                <a:moveTo>
                  <a:pt x="302820" y="56687"/>
                </a:moveTo>
                <a:lnTo>
                  <a:pt x="87565" y="214850"/>
                </a:lnTo>
                <a:lnTo>
                  <a:pt x="112005" y="248112"/>
                </a:lnTo>
                <a:lnTo>
                  <a:pt x="327260" y="89949"/>
                </a:lnTo>
                <a:lnTo>
                  <a:pt x="302820" y="56687"/>
                </a:lnTo>
                <a:close/>
              </a:path>
              <a:path w="415289" h="304800">
                <a:moveTo>
                  <a:pt x="392042" y="44467"/>
                </a:moveTo>
                <a:lnTo>
                  <a:pt x="319451" y="44467"/>
                </a:lnTo>
                <a:lnTo>
                  <a:pt x="343891" y="77729"/>
                </a:lnTo>
                <a:lnTo>
                  <a:pt x="327260" y="89949"/>
                </a:lnTo>
                <a:lnTo>
                  <a:pt x="351699" y="123211"/>
                </a:lnTo>
                <a:lnTo>
                  <a:pt x="392042" y="44467"/>
                </a:lnTo>
                <a:close/>
              </a:path>
              <a:path w="415289" h="304800">
                <a:moveTo>
                  <a:pt x="319451" y="44467"/>
                </a:moveTo>
                <a:lnTo>
                  <a:pt x="302820" y="56687"/>
                </a:lnTo>
                <a:lnTo>
                  <a:pt x="327260" y="89949"/>
                </a:lnTo>
                <a:lnTo>
                  <a:pt x="343891" y="77729"/>
                </a:lnTo>
                <a:lnTo>
                  <a:pt x="319451" y="44467"/>
                </a:lnTo>
                <a:close/>
              </a:path>
              <a:path w="415289" h="304800">
                <a:moveTo>
                  <a:pt x="414825" y="0"/>
                </a:moveTo>
                <a:lnTo>
                  <a:pt x="278381" y="23426"/>
                </a:lnTo>
                <a:lnTo>
                  <a:pt x="302820" y="56687"/>
                </a:lnTo>
                <a:lnTo>
                  <a:pt x="319451" y="44467"/>
                </a:lnTo>
                <a:lnTo>
                  <a:pt x="392042" y="44467"/>
                </a:lnTo>
                <a:lnTo>
                  <a:pt x="41482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47586" y="2819400"/>
            <a:ext cx="415290" cy="304800"/>
          </a:xfrm>
          <a:custGeom>
            <a:avLst/>
            <a:gdLst/>
            <a:ahLst/>
            <a:cxnLst/>
            <a:rect l="l" t="t" r="r" b="b"/>
            <a:pathLst>
              <a:path w="415289" h="304800">
                <a:moveTo>
                  <a:pt x="302820" y="248112"/>
                </a:moveTo>
                <a:lnTo>
                  <a:pt x="278381" y="281373"/>
                </a:lnTo>
                <a:lnTo>
                  <a:pt x="414825" y="304800"/>
                </a:lnTo>
                <a:lnTo>
                  <a:pt x="392042" y="260332"/>
                </a:lnTo>
                <a:lnTo>
                  <a:pt x="319450" y="260332"/>
                </a:lnTo>
                <a:lnTo>
                  <a:pt x="302820" y="248112"/>
                </a:lnTo>
                <a:close/>
              </a:path>
              <a:path w="415289" h="304800">
                <a:moveTo>
                  <a:pt x="327260" y="214850"/>
                </a:moveTo>
                <a:lnTo>
                  <a:pt x="302820" y="248112"/>
                </a:lnTo>
                <a:lnTo>
                  <a:pt x="319450" y="260332"/>
                </a:lnTo>
                <a:lnTo>
                  <a:pt x="343890" y="227069"/>
                </a:lnTo>
                <a:lnTo>
                  <a:pt x="327260" y="214850"/>
                </a:lnTo>
                <a:close/>
              </a:path>
              <a:path w="415289" h="304800">
                <a:moveTo>
                  <a:pt x="351699" y="181588"/>
                </a:moveTo>
                <a:lnTo>
                  <a:pt x="327260" y="214850"/>
                </a:lnTo>
                <a:lnTo>
                  <a:pt x="343890" y="227069"/>
                </a:lnTo>
                <a:lnTo>
                  <a:pt x="319450" y="260332"/>
                </a:lnTo>
                <a:lnTo>
                  <a:pt x="392042" y="260332"/>
                </a:lnTo>
                <a:lnTo>
                  <a:pt x="351699" y="181588"/>
                </a:lnTo>
                <a:close/>
              </a:path>
              <a:path w="415289" h="304800">
                <a:moveTo>
                  <a:pt x="112004" y="56687"/>
                </a:moveTo>
                <a:lnTo>
                  <a:pt x="87565" y="89949"/>
                </a:lnTo>
                <a:lnTo>
                  <a:pt x="302820" y="248112"/>
                </a:lnTo>
                <a:lnTo>
                  <a:pt x="327260" y="214850"/>
                </a:lnTo>
                <a:lnTo>
                  <a:pt x="112004" y="56687"/>
                </a:lnTo>
                <a:close/>
              </a:path>
              <a:path w="415289" h="304800">
                <a:moveTo>
                  <a:pt x="0" y="0"/>
                </a:moveTo>
                <a:lnTo>
                  <a:pt x="63125" y="123211"/>
                </a:lnTo>
                <a:lnTo>
                  <a:pt x="87565" y="89949"/>
                </a:lnTo>
                <a:lnTo>
                  <a:pt x="70934" y="77729"/>
                </a:lnTo>
                <a:lnTo>
                  <a:pt x="95374" y="44467"/>
                </a:lnTo>
                <a:lnTo>
                  <a:pt x="120983" y="44467"/>
                </a:lnTo>
                <a:lnTo>
                  <a:pt x="136443" y="23426"/>
                </a:lnTo>
                <a:lnTo>
                  <a:pt x="0" y="0"/>
                </a:lnTo>
                <a:close/>
              </a:path>
              <a:path w="415289" h="304800">
                <a:moveTo>
                  <a:pt x="95374" y="44467"/>
                </a:moveTo>
                <a:lnTo>
                  <a:pt x="70934" y="77729"/>
                </a:lnTo>
                <a:lnTo>
                  <a:pt x="87565" y="89949"/>
                </a:lnTo>
                <a:lnTo>
                  <a:pt x="112004" y="56687"/>
                </a:lnTo>
                <a:lnTo>
                  <a:pt x="95374" y="44467"/>
                </a:lnTo>
                <a:close/>
              </a:path>
              <a:path w="415289" h="304800">
                <a:moveTo>
                  <a:pt x="120983" y="44467"/>
                </a:moveTo>
                <a:lnTo>
                  <a:pt x="95374" y="44467"/>
                </a:lnTo>
                <a:lnTo>
                  <a:pt x="112004" y="56687"/>
                </a:lnTo>
                <a:lnTo>
                  <a:pt x="120983" y="44467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496570">
              <a:lnSpc>
                <a:spcPct val="100000"/>
              </a:lnSpc>
              <a:spcBef>
                <a:spcPts val="100"/>
              </a:spcBef>
            </a:pPr>
            <a:r>
              <a:rPr dirty="0"/>
              <a:t>Timescales</a:t>
            </a:r>
            <a:r>
              <a:rPr spc="-5" dirty="0"/>
              <a:t> </a:t>
            </a:r>
            <a:r>
              <a:rPr dirty="0"/>
              <a:t>of</a:t>
            </a:r>
            <a:r>
              <a:rPr spc="15" dirty="0"/>
              <a:t> </a:t>
            </a:r>
            <a:r>
              <a:rPr dirty="0"/>
              <a:t>Mobility</a:t>
            </a:r>
            <a:r>
              <a:rPr spc="10" dirty="0"/>
              <a:t> </a:t>
            </a:r>
            <a:r>
              <a:rPr dirty="0"/>
              <a:t>Induced</a:t>
            </a:r>
            <a:r>
              <a:rPr spc="15" dirty="0"/>
              <a:t> </a:t>
            </a:r>
            <a:r>
              <a:rPr spc="-10" dirty="0"/>
              <a:t>Outage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2588" y="828547"/>
            <a:ext cx="8576310" cy="267017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Blockage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and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misalignment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can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break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links</a:t>
            </a:r>
            <a:endParaRPr sz="24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2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Temporary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outage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until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re-</a:t>
            </a:r>
            <a:r>
              <a:rPr sz="2000" spc="-10" dirty="0">
                <a:latin typeface="Verdana"/>
                <a:cs typeface="Verdana"/>
              </a:rPr>
              <a:t>aligned</a:t>
            </a:r>
            <a:endParaRPr sz="2000">
              <a:latin typeface="Verdana"/>
              <a:cs typeface="Verdana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Clr>
                <a:srgbClr val="FC0128"/>
              </a:buClr>
              <a:buFont typeface="Calibri"/>
              <a:buChar char="–"/>
            </a:pPr>
            <a:endParaRPr sz="225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Training overhead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to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recover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from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link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breakage</a:t>
            </a:r>
            <a:endParaRPr sz="24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2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Training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time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can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exceed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data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transmission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time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Each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sector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is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short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control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message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with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PHY/MAC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headers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Exhaustive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search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over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all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sectors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at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both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ends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800" y="4054382"/>
            <a:ext cx="7238998" cy="242261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830580">
              <a:lnSpc>
                <a:spcPct val="100000"/>
              </a:lnSpc>
              <a:spcBef>
                <a:spcPts val="100"/>
              </a:spcBef>
            </a:pPr>
            <a:r>
              <a:rPr dirty="0"/>
              <a:t>Technology</a:t>
            </a:r>
            <a:r>
              <a:rPr spc="5" dirty="0"/>
              <a:t> </a:t>
            </a:r>
            <a:r>
              <a:rPr dirty="0"/>
              <a:t>For</a:t>
            </a:r>
            <a:r>
              <a:rPr spc="5" dirty="0"/>
              <a:t> </a:t>
            </a:r>
            <a:r>
              <a:rPr dirty="0"/>
              <a:t>All</a:t>
            </a:r>
            <a:r>
              <a:rPr spc="15" dirty="0"/>
              <a:t> </a:t>
            </a:r>
            <a:r>
              <a:rPr dirty="0"/>
              <a:t>Wireless</a:t>
            </a:r>
            <a:r>
              <a:rPr spc="10" dirty="0"/>
              <a:t> </a:t>
            </a:r>
            <a:r>
              <a:rPr spc="-10" dirty="0"/>
              <a:t>Project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2588" y="904748"/>
            <a:ext cx="8096250" cy="235331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2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2003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NSF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ITR grant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on “Transit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Access </a:t>
            </a:r>
            <a:r>
              <a:rPr sz="2400" spc="-10" dirty="0">
                <a:latin typeface="Verdana"/>
                <a:cs typeface="Verdana"/>
              </a:rPr>
              <a:t>Points”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6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Houston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Chronicle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front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page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story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53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Challenge from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b="1" dirty="0">
                <a:latin typeface="Verdana"/>
                <a:cs typeface="Verdana"/>
              </a:rPr>
              <a:t>Technology</a:t>
            </a:r>
            <a:r>
              <a:rPr sz="2400" b="1" spc="5" dirty="0">
                <a:latin typeface="Verdana"/>
                <a:cs typeface="Verdana"/>
              </a:rPr>
              <a:t> </a:t>
            </a:r>
            <a:r>
              <a:rPr sz="2400" b="1" dirty="0">
                <a:latin typeface="Verdana"/>
                <a:cs typeface="Verdana"/>
              </a:rPr>
              <a:t>For</a:t>
            </a:r>
            <a:r>
              <a:rPr sz="2400" b="1" spc="-5" dirty="0">
                <a:latin typeface="Verdana"/>
                <a:cs typeface="Verdana"/>
              </a:rPr>
              <a:t> </a:t>
            </a:r>
            <a:r>
              <a:rPr sz="2400" b="1" dirty="0">
                <a:latin typeface="Verdana"/>
                <a:cs typeface="Verdana"/>
              </a:rPr>
              <a:t>All</a:t>
            </a:r>
            <a:r>
              <a:rPr sz="2400" b="1" spc="3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founder</a:t>
            </a:r>
            <a:endParaRPr sz="2400">
              <a:latin typeface="Verdana"/>
              <a:cs typeface="Verdana"/>
            </a:endParaRPr>
          </a:p>
          <a:p>
            <a:pPr marL="640715" marR="5080" lvl="1" indent="-228600">
              <a:lnSpc>
                <a:spcPts val="2090"/>
              </a:lnSpc>
              <a:spcBef>
                <a:spcPts val="844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Mission: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“Empower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under-</a:t>
            </a:r>
            <a:r>
              <a:rPr sz="2000" dirty="0">
                <a:latin typeface="Verdana"/>
                <a:cs typeface="Verdana"/>
              </a:rPr>
              <a:t>resourced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communities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through technology”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84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Missing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link: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broadband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access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34498" y="3553621"/>
            <a:ext cx="2948939" cy="2209799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800" y="3553621"/>
            <a:ext cx="4071402" cy="322817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988185">
              <a:lnSpc>
                <a:spcPct val="100000"/>
              </a:lnSpc>
              <a:spcBef>
                <a:spcPts val="100"/>
              </a:spcBef>
            </a:pPr>
            <a:r>
              <a:rPr dirty="0"/>
              <a:t>Control</a:t>
            </a:r>
            <a:r>
              <a:rPr spc="5" dirty="0"/>
              <a:t> </a:t>
            </a:r>
            <a:r>
              <a:rPr dirty="0"/>
              <a:t>Plane </a:t>
            </a:r>
            <a:r>
              <a:rPr spc="-10" dirty="0"/>
              <a:t>Challenge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2588" y="907795"/>
            <a:ext cx="7886700" cy="19278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7815" marR="5080" indent="-285115">
              <a:lnSpc>
                <a:spcPts val="2590"/>
              </a:lnSpc>
              <a:spcBef>
                <a:spcPts val="4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Frequent </a:t>
            </a:r>
            <a:r>
              <a:rPr sz="2400" spc="-10" dirty="0">
                <a:latin typeface="Verdana"/>
                <a:cs typeface="Verdana"/>
              </a:rPr>
              <a:t>re-</a:t>
            </a:r>
            <a:r>
              <a:rPr sz="2400" dirty="0">
                <a:latin typeface="Verdana"/>
                <a:cs typeface="Verdana"/>
              </a:rPr>
              <a:t>training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and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overhead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to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maintain </a:t>
            </a:r>
            <a:r>
              <a:rPr sz="2400" dirty="0">
                <a:latin typeface="Verdana"/>
                <a:cs typeface="Verdana"/>
              </a:rPr>
              <a:t>directional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link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can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yield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throughput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&lt;&lt;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PHY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rate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C0128"/>
              </a:buClr>
              <a:buFont typeface="Arial"/>
              <a:buChar char="•"/>
            </a:pPr>
            <a:endParaRPr sz="3550">
              <a:latin typeface="Verdana"/>
              <a:cs typeface="Verdana"/>
            </a:endParaRPr>
          </a:p>
          <a:p>
            <a:pPr marL="297815" marR="603250" indent="-285115">
              <a:lnSpc>
                <a:spcPts val="259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High directivity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for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higher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data rate </a:t>
            </a:r>
            <a:r>
              <a:rPr sz="2400" spc="-10" dirty="0">
                <a:latin typeface="Verdana"/>
                <a:cs typeface="Verdana"/>
              </a:rPr>
              <a:t>increases </a:t>
            </a:r>
            <a:r>
              <a:rPr sz="2400" dirty="0">
                <a:latin typeface="Verdana"/>
                <a:cs typeface="Verdana"/>
              </a:rPr>
              <a:t>control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plane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overhead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677" y="5647435"/>
            <a:ext cx="5201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Can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we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rapidly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re-</a:t>
            </a:r>
            <a:r>
              <a:rPr sz="2400" dirty="0">
                <a:latin typeface="Verdana"/>
                <a:cs typeface="Verdana"/>
              </a:rPr>
              <a:t>steer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beams?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20601" y="3014176"/>
            <a:ext cx="2428240" cy="2237740"/>
            <a:chOff x="5420601" y="3014176"/>
            <a:chExt cx="2428240" cy="22377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0601" y="3081625"/>
              <a:ext cx="2375895" cy="216991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123002" y="3014176"/>
              <a:ext cx="725805" cy="337820"/>
            </a:xfrm>
            <a:custGeom>
              <a:avLst/>
              <a:gdLst/>
              <a:ahLst/>
              <a:cxnLst/>
              <a:rect l="l" t="t" r="r" b="b"/>
              <a:pathLst>
                <a:path w="725804" h="337820">
                  <a:moveTo>
                    <a:pt x="725596" y="0"/>
                  </a:moveTo>
                  <a:lnTo>
                    <a:pt x="0" y="0"/>
                  </a:lnTo>
                  <a:lnTo>
                    <a:pt x="0" y="337248"/>
                  </a:lnTo>
                  <a:lnTo>
                    <a:pt x="725596" y="337248"/>
                  </a:lnTo>
                  <a:lnTo>
                    <a:pt x="7255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2201" y="2999617"/>
            <a:ext cx="2366370" cy="232039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2748" rIns="0" bIns="0" rtlCol="0">
            <a:spAutoFit/>
          </a:bodyPr>
          <a:lstStyle/>
          <a:p>
            <a:pPr marL="789305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11893"/>
                </a:solidFill>
              </a:rPr>
              <a:t>“New”</a:t>
            </a:r>
            <a:r>
              <a:rPr sz="3200" spc="-15" dirty="0">
                <a:solidFill>
                  <a:srgbClr val="011893"/>
                </a:solidFill>
              </a:rPr>
              <a:t> </a:t>
            </a:r>
            <a:r>
              <a:rPr sz="3200" dirty="0">
                <a:solidFill>
                  <a:srgbClr val="011893"/>
                </a:solidFill>
              </a:rPr>
              <a:t>Devices</a:t>
            </a:r>
            <a:r>
              <a:rPr sz="3200" spc="-5" dirty="0">
                <a:solidFill>
                  <a:srgbClr val="011893"/>
                </a:solidFill>
              </a:rPr>
              <a:t> </a:t>
            </a:r>
            <a:r>
              <a:rPr sz="3200" dirty="0">
                <a:solidFill>
                  <a:srgbClr val="011893"/>
                </a:solidFill>
              </a:rPr>
              <a:t>Above</a:t>
            </a:r>
            <a:r>
              <a:rPr sz="3200" spc="-5" dirty="0">
                <a:solidFill>
                  <a:srgbClr val="011893"/>
                </a:solidFill>
              </a:rPr>
              <a:t> </a:t>
            </a:r>
            <a:r>
              <a:rPr sz="3200" dirty="0">
                <a:solidFill>
                  <a:srgbClr val="011893"/>
                </a:solidFill>
              </a:rPr>
              <a:t>100</a:t>
            </a:r>
            <a:r>
              <a:rPr sz="3200" spc="-5" dirty="0">
                <a:solidFill>
                  <a:srgbClr val="011893"/>
                </a:solidFill>
              </a:rPr>
              <a:t> </a:t>
            </a:r>
            <a:r>
              <a:rPr sz="3200" spc="-25" dirty="0">
                <a:solidFill>
                  <a:srgbClr val="011893"/>
                </a:solidFill>
              </a:rPr>
              <a:t>GHz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96772" y="810937"/>
            <a:ext cx="7479030" cy="220154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844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800" dirty="0">
                <a:latin typeface="Verdana"/>
                <a:cs typeface="Verdana"/>
              </a:rPr>
              <a:t>Leaky</a:t>
            </a:r>
            <a:r>
              <a:rPr sz="2800" spc="-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Wave</a:t>
            </a:r>
            <a:r>
              <a:rPr sz="2800" spc="-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Antenna</a:t>
            </a:r>
            <a:r>
              <a:rPr sz="2800" spc="10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(LWA)</a:t>
            </a:r>
            <a:endParaRPr sz="28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640"/>
              </a:spcBef>
              <a:buClr>
                <a:srgbClr val="FC0128"/>
              </a:buClr>
              <a:buChar char="-"/>
              <a:tabLst>
                <a:tab pos="641350" algn="l"/>
              </a:tabLst>
            </a:pPr>
            <a:r>
              <a:rPr sz="2400" dirty="0">
                <a:latin typeface="Verdana"/>
                <a:cs typeface="Verdana"/>
              </a:rPr>
              <a:t>Metal</a:t>
            </a:r>
            <a:r>
              <a:rPr sz="2400" spc="2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parallel-</a:t>
            </a:r>
            <a:r>
              <a:rPr sz="2400" dirty="0">
                <a:latin typeface="Verdana"/>
                <a:cs typeface="Verdana"/>
              </a:rPr>
              <a:t>plate</a:t>
            </a:r>
            <a:r>
              <a:rPr sz="2400" spc="3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waveguide</a:t>
            </a:r>
            <a:endParaRPr sz="24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30"/>
              </a:spcBef>
              <a:buClr>
                <a:srgbClr val="FC0128"/>
              </a:buClr>
              <a:buChar char="-"/>
              <a:tabLst>
                <a:tab pos="641350" algn="l"/>
              </a:tabLst>
            </a:pPr>
            <a:r>
              <a:rPr sz="2400" dirty="0">
                <a:latin typeface="Verdana"/>
                <a:cs typeface="Verdana"/>
              </a:rPr>
              <a:t>Narrow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slot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open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in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one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side</a:t>
            </a:r>
            <a:endParaRPr sz="2400">
              <a:latin typeface="Verdana"/>
              <a:cs typeface="Verdana"/>
            </a:endParaRPr>
          </a:p>
          <a:p>
            <a:pPr marL="641350" marR="5080" lvl="1" indent="-228600">
              <a:lnSpc>
                <a:spcPts val="2590"/>
              </a:lnSpc>
              <a:spcBef>
                <a:spcPts val="950"/>
              </a:spcBef>
              <a:buClr>
                <a:srgbClr val="FC0128"/>
              </a:buClr>
              <a:buChar char="-"/>
              <a:tabLst>
                <a:tab pos="641350" algn="l"/>
              </a:tabLst>
            </a:pPr>
            <a:r>
              <a:rPr sz="2400" dirty="0">
                <a:latin typeface="Verdana"/>
                <a:cs typeface="Verdana"/>
              </a:rPr>
              <a:t>Angular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dispersion: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higher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input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frequencies </a:t>
            </a:r>
            <a:r>
              <a:rPr sz="2400" dirty="0">
                <a:latin typeface="Verdana"/>
                <a:cs typeface="Verdana"/>
              </a:rPr>
              <a:t>emit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at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lower </a:t>
            </a:r>
            <a:r>
              <a:rPr sz="2400" spc="-20" dirty="0">
                <a:latin typeface="Verdana"/>
                <a:cs typeface="Verdana"/>
              </a:rPr>
              <a:t>angle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07476" y="6242129"/>
            <a:ext cx="463371" cy="565070"/>
          </a:xfrm>
          <a:prstGeom prst="rect">
            <a:avLst/>
          </a:prstGeom>
        </p:spPr>
      </p:pic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35674" y="3416478"/>
            <a:ext cx="2743200" cy="2432050"/>
            <a:chOff x="1635674" y="3416478"/>
            <a:chExt cx="2743200" cy="24320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5674" y="3416478"/>
              <a:ext cx="2743200" cy="24315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46389" y="5021452"/>
              <a:ext cx="1157605" cy="643890"/>
            </a:xfrm>
            <a:custGeom>
              <a:avLst/>
              <a:gdLst/>
              <a:ahLst/>
              <a:cxnLst/>
              <a:rect l="l" t="t" r="r" b="b"/>
              <a:pathLst>
                <a:path w="1157605" h="643889">
                  <a:moveTo>
                    <a:pt x="1157351" y="138404"/>
                  </a:moveTo>
                  <a:lnTo>
                    <a:pt x="1148842" y="132092"/>
                  </a:lnTo>
                  <a:lnTo>
                    <a:pt x="1088910" y="87680"/>
                  </a:lnTo>
                  <a:lnTo>
                    <a:pt x="1083132" y="120510"/>
                  </a:lnTo>
                  <a:lnTo>
                    <a:pt x="398145" y="0"/>
                  </a:lnTo>
                  <a:lnTo>
                    <a:pt x="397306" y="4699"/>
                  </a:lnTo>
                  <a:lnTo>
                    <a:pt x="393280" y="2184"/>
                  </a:lnTo>
                  <a:lnTo>
                    <a:pt x="36195" y="576313"/>
                  </a:lnTo>
                  <a:lnTo>
                    <a:pt x="7886" y="558711"/>
                  </a:lnTo>
                  <a:lnTo>
                    <a:pt x="0" y="643534"/>
                  </a:lnTo>
                  <a:lnTo>
                    <a:pt x="72593" y="598957"/>
                  </a:lnTo>
                  <a:lnTo>
                    <a:pt x="61633" y="592124"/>
                  </a:lnTo>
                  <a:lnTo>
                    <a:pt x="44284" y="581342"/>
                  </a:lnTo>
                  <a:lnTo>
                    <a:pt x="399669" y="9956"/>
                  </a:lnTo>
                  <a:lnTo>
                    <a:pt x="1081481" y="129895"/>
                  </a:lnTo>
                  <a:lnTo>
                    <a:pt x="1075702" y="162725"/>
                  </a:lnTo>
                  <a:lnTo>
                    <a:pt x="1157351" y="1384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9553" y="4289403"/>
              <a:ext cx="167675" cy="2225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253591" y="4270258"/>
              <a:ext cx="889635" cy="91440"/>
            </a:xfrm>
            <a:custGeom>
              <a:avLst/>
              <a:gdLst/>
              <a:ahLst/>
              <a:cxnLst/>
              <a:rect l="l" t="t" r="r" b="b"/>
              <a:pathLst>
                <a:path w="889635" h="91439">
                  <a:moveTo>
                    <a:pt x="0" y="0"/>
                  </a:moveTo>
                  <a:lnTo>
                    <a:pt x="889546" y="91056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24974" y="4280916"/>
            <a:ext cx="147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Cambria Math"/>
                <a:cs typeface="Cambria Math"/>
              </a:rPr>
              <a:t>𝜙</a:t>
            </a:r>
            <a:endParaRPr sz="1400">
              <a:latin typeface="Cambria Math"/>
              <a:cs typeface="Cambria Math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40291" y="4368292"/>
            <a:ext cx="1022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10" dirty="0">
                <a:latin typeface="Cambria Math"/>
                <a:cs typeface="Cambria Math"/>
              </a:rPr>
              <a:t>!</a:t>
            </a:r>
            <a:endParaRPr sz="1000">
              <a:latin typeface="Cambria Math"/>
              <a:cs typeface="Cambria Math"/>
            </a:endParaRPr>
          </a:p>
        </p:txBody>
      </p:sp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41970" y="5041872"/>
            <a:ext cx="250825" cy="699135"/>
            <a:chOff x="2341970" y="5041872"/>
            <a:chExt cx="250825" cy="699135"/>
          </a:xfrm>
        </p:grpSpPr>
        <p:sp>
          <p:nvSpPr>
            <p:cNvPr id="13" name="object 13"/>
            <p:cNvSpPr/>
            <p:nvPr/>
          </p:nvSpPr>
          <p:spPr>
            <a:xfrm>
              <a:off x="2341970" y="5041872"/>
              <a:ext cx="241300" cy="699135"/>
            </a:xfrm>
            <a:custGeom>
              <a:avLst/>
              <a:gdLst/>
              <a:ahLst/>
              <a:cxnLst/>
              <a:rect l="l" t="t" r="r" b="b"/>
              <a:pathLst>
                <a:path w="241300" h="699135">
                  <a:moveTo>
                    <a:pt x="200027" y="627687"/>
                  </a:moveTo>
                  <a:lnTo>
                    <a:pt x="168277" y="637852"/>
                  </a:lnTo>
                  <a:lnTo>
                    <a:pt x="227797" y="698806"/>
                  </a:lnTo>
                  <a:lnTo>
                    <a:pt x="236947" y="639782"/>
                  </a:lnTo>
                  <a:lnTo>
                    <a:pt x="203899" y="639782"/>
                  </a:lnTo>
                  <a:lnTo>
                    <a:pt x="200027" y="627687"/>
                  </a:lnTo>
                  <a:close/>
                </a:path>
                <a:path w="241300" h="699135">
                  <a:moveTo>
                    <a:pt x="209099" y="624783"/>
                  </a:moveTo>
                  <a:lnTo>
                    <a:pt x="200027" y="627687"/>
                  </a:lnTo>
                  <a:lnTo>
                    <a:pt x="203899" y="639782"/>
                  </a:lnTo>
                  <a:lnTo>
                    <a:pt x="212971" y="636878"/>
                  </a:lnTo>
                  <a:lnTo>
                    <a:pt x="209099" y="624783"/>
                  </a:lnTo>
                  <a:close/>
                </a:path>
                <a:path w="241300" h="699135">
                  <a:moveTo>
                    <a:pt x="240849" y="614618"/>
                  </a:moveTo>
                  <a:lnTo>
                    <a:pt x="209099" y="624783"/>
                  </a:lnTo>
                  <a:lnTo>
                    <a:pt x="212971" y="636878"/>
                  </a:lnTo>
                  <a:lnTo>
                    <a:pt x="203899" y="639782"/>
                  </a:lnTo>
                  <a:lnTo>
                    <a:pt x="236947" y="639782"/>
                  </a:lnTo>
                  <a:lnTo>
                    <a:pt x="240849" y="614618"/>
                  </a:lnTo>
                  <a:close/>
                </a:path>
                <a:path w="241300" h="699135">
                  <a:moveTo>
                    <a:pt x="9071" y="0"/>
                  </a:moveTo>
                  <a:lnTo>
                    <a:pt x="0" y="2904"/>
                  </a:lnTo>
                  <a:lnTo>
                    <a:pt x="200027" y="627687"/>
                  </a:lnTo>
                  <a:lnTo>
                    <a:pt x="209099" y="624783"/>
                  </a:lnTo>
                  <a:lnTo>
                    <a:pt x="90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5006" y="5063517"/>
              <a:ext cx="167675" cy="22259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839652" y="4885109"/>
            <a:ext cx="1195070" cy="70104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064260">
              <a:lnSpc>
                <a:spcPct val="100000"/>
              </a:lnSpc>
              <a:spcBef>
                <a:spcPts val="254"/>
              </a:spcBef>
            </a:pPr>
            <a:r>
              <a:rPr sz="1500" spc="-50" dirty="0">
                <a:latin typeface="Cambria Math"/>
                <a:cs typeface="Cambria Math"/>
              </a:rPr>
              <a:t>𝑧</a:t>
            </a:r>
            <a:endParaRPr sz="1500">
              <a:latin typeface="Cambria Math"/>
              <a:cs typeface="Cambria Math"/>
            </a:endParaRPr>
          </a:p>
          <a:p>
            <a:pPr marL="739775">
              <a:lnSpc>
                <a:spcPts val="1545"/>
              </a:lnSpc>
              <a:spcBef>
                <a:spcPts val="150"/>
              </a:spcBef>
            </a:pPr>
            <a:r>
              <a:rPr sz="1400" spc="105" dirty="0">
                <a:latin typeface="Cambria Math"/>
                <a:cs typeface="Cambria Math"/>
              </a:rPr>
              <a:t>𝜙</a:t>
            </a:r>
            <a:r>
              <a:rPr sz="1500" spc="157" baseline="-16666" dirty="0">
                <a:latin typeface="Cambria Math"/>
                <a:cs typeface="Cambria Math"/>
              </a:rPr>
              <a:t>!</a:t>
            </a:r>
            <a:endParaRPr sz="1500" baseline="-16666">
              <a:latin typeface="Cambria Math"/>
              <a:cs typeface="Cambria Math"/>
            </a:endParaRPr>
          </a:p>
          <a:p>
            <a:pPr marL="25400">
              <a:lnSpc>
                <a:spcPts val="1664"/>
              </a:lnSpc>
            </a:pPr>
            <a:r>
              <a:rPr sz="1500" spc="-50" dirty="0">
                <a:latin typeface="Cambria Math"/>
                <a:cs typeface="Cambria Math"/>
              </a:rPr>
              <a:t>𝜌</a:t>
            </a:r>
            <a:endParaRPr sz="1500">
              <a:latin typeface="Cambria Math"/>
              <a:cs typeface="Cambria Math"/>
            </a:endParaRPr>
          </a:p>
        </p:txBody>
      </p:sp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92334" y="3555578"/>
            <a:ext cx="116013" cy="156331"/>
          </a:xfrm>
          <a:prstGeom prst="rect">
            <a:avLst/>
          </a:prstGeom>
        </p:spPr>
      </p:pic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49316" y="3441700"/>
            <a:ext cx="149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62600" y="4176576"/>
            <a:ext cx="2440305" cy="591820"/>
          </a:xfrm>
          <a:custGeom>
            <a:avLst/>
            <a:gdLst/>
            <a:ahLst/>
            <a:cxnLst/>
            <a:rect l="l" t="t" r="r" b="b"/>
            <a:pathLst>
              <a:path w="2440304" h="591820">
                <a:moveTo>
                  <a:pt x="2439705" y="0"/>
                </a:moveTo>
                <a:lnTo>
                  <a:pt x="0" y="0"/>
                </a:lnTo>
                <a:lnTo>
                  <a:pt x="0" y="591765"/>
                </a:lnTo>
                <a:lnTo>
                  <a:pt x="2439705" y="591765"/>
                </a:lnTo>
                <a:lnTo>
                  <a:pt x="2439705" y="0"/>
                </a:lnTo>
                <a:close/>
              </a:path>
            </a:pathLst>
          </a:custGeom>
          <a:solidFill>
            <a:srgbClr val="00B0F0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24733" y="4265676"/>
            <a:ext cx="10191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mbria Math"/>
                <a:cs typeface="Cambria Math"/>
              </a:rPr>
              <a:t>𝜙</a:t>
            </a:r>
            <a:r>
              <a:rPr sz="2250" baseline="-14814" dirty="0">
                <a:latin typeface="Cambria Math"/>
                <a:cs typeface="Cambria Math"/>
              </a:rPr>
              <a:t>#</a:t>
            </a:r>
            <a:r>
              <a:rPr sz="2250" spc="375" baseline="-14814" dirty="0">
                <a:latin typeface="Cambria Math"/>
                <a:cs typeface="Cambria Math"/>
              </a:rPr>
              <a:t> </a:t>
            </a:r>
            <a:r>
              <a:rPr sz="2000" dirty="0">
                <a:latin typeface="Cambria Math"/>
                <a:cs typeface="Cambria Math"/>
              </a:rPr>
              <a:t>=</a:t>
            </a:r>
            <a:r>
              <a:rPr sz="2000" spc="65" dirty="0">
                <a:latin typeface="Cambria Math"/>
                <a:cs typeface="Cambria Math"/>
              </a:rPr>
              <a:t> </a:t>
            </a:r>
            <a:r>
              <a:rPr sz="2000" spc="-25" dirty="0">
                <a:latin typeface="Cambria Math"/>
                <a:cs typeface="Cambria Math"/>
              </a:rPr>
              <a:t>sin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92154" y="4234688"/>
            <a:ext cx="2711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60" dirty="0">
                <a:latin typeface="Cambria Math"/>
                <a:cs typeface="Cambria Math"/>
              </a:rPr>
              <a:t>$%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21716" y="4208729"/>
            <a:ext cx="689610" cy="502284"/>
          </a:xfrm>
          <a:custGeom>
            <a:avLst/>
            <a:gdLst/>
            <a:ahLst/>
            <a:cxnLst/>
            <a:rect l="l" t="t" r="r" b="b"/>
            <a:pathLst>
              <a:path w="689609" h="502285">
                <a:moveTo>
                  <a:pt x="96367" y="8305"/>
                </a:moveTo>
                <a:lnTo>
                  <a:pt x="55626" y="36944"/>
                </a:lnTo>
                <a:lnTo>
                  <a:pt x="26670" y="91719"/>
                </a:lnTo>
                <a:lnTo>
                  <a:pt x="6667" y="163322"/>
                </a:lnTo>
                <a:lnTo>
                  <a:pt x="1663" y="205066"/>
                </a:lnTo>
                <a:lnTo>
                  <a:pt x="0" y="250901"/>
                </a:lnTo>
                <a:lnTo>
                  <a:pt x="1663" y="296595"/>
                </a:lnTo>
                <a:lnTo>
                  <a:pt x="6667" y="338416"/>
                </a:lnTo>
                <a:lnTo>
                  <a:pt x="14998" y="376250"/>
                </a:lnTo>
                <a:lnTo>
                  <a:pt x="40576" y="439699"/>
                </a:lnTo>
                <a:lnTo>
                  <a:pt x="71831" y="485559"/>
                </a:lnTo>
                <a:lnTo>
                  <a:pt x="89179" y="501802"/>
                </a:lnTo>
                <a:lnTo>
                  <a:pt x="96367" y="493483"/>
                </a:lnTo>
                <a:lnTo>
                  <a:pt x="81356" y="476961"/>
                </a:lnTo>
                <a:lnTo>
                  <a:pt x="67716" y="456412"/>
                </a:lnTo>
                <a:lnTo>
                  <a:pt x="44526" y="403199"/>
                </a:lnTo>
                <a:lnTo>
                  <a:pt x="29171" y="334492"/>
                </a:lnTo>
                <a:lnTo>
                  <a:pt x="25336" y="294551"/>
                </a:lnTo>
                <a:lnTo>
                  <a:pt x="24066" y="250774"/>
                </a:lnTo>
                <a:lnTo>
                  <a:pt x="25336" y="207238"/>
                </a:lnTo>
                <a:lnTo>
                  <a:pt x="29171" y="167309"/>
                </a:lnTo>
                <a:lnTo>
                  <a:pt x="44526" y="98602"/>
                </a:lnTo>
                <a:lnTo>
                  <a:pt x="67716" y="45389"/>
                </a:lnTo>
                <a:lnTo>
                  <a:pt x="81356" y="24841"/>
                </a:lnTo>
                <a:lnTo>
                  <a:pt x="96367" y="8305"/>
                </a:lnTo>
                <a:close/>
              </a:path>
              <a:path w="689609" h="502285">
                <a:moveTo>
                  <a:pt x="589407" y="247256"/>
                </a:moveTo>
                <a:lnTo>
                  <a:pt x="106807" y="247256"/>
                </a:lnTo>
                <a:lnTo>
                  <a:pt x="106807" y="259956"/>
                </a:lnTo>
                <a:lnTo>
                  <a:pt x="589407" y="259956"/>
                </a:lnTo>
                <a:lnTo>
                  <a:pt x="589407" y="247256"/>
                </a:lnTo>
                <a:close/>
              </a:path>
              <a:path w="689609" h="502285">
                <a:moveTo>
                  <a:pt x="689394" y="250774"/>
                </a:moveTo>
                <a:lnTo>
                  <a:pt x="687717" y="205066"/>
                </a:lnTo>
                <a:lnTo>
                  <a:pt x="682726" y="163322"/>
                </a:lnTo>
                <a:lnTo>
                  <a:pt x="674382" y="125539"/>
                </a:lnTo>
                <a:lnTo>
                  <a:pt x="648817" y="62103"/>
                </a:lnTo>
                <a:lnTo>
                  <a:pt x="617562" y="16243"/>
                </a:lnTo>
                <a:lnTo>
                  <a:pt x="600214" y="0"/>
                </a:lnTo>
                <a:lnTo>
                  <a:pt x="593026" y="8305"/>
                </a:lnTo>
                <a:lnTo>
                  <a:pt x="608025" y="24841"/>
                </a:lnTo>
                <a:lnTo>
                  <a:pt x="621665" y="45389"/>
                </a:lnTo>
                <a:lnTo>
                  <a:pt x="644867" y="98602"/>
                </a:lnTo>
                <a:lnTo>
                  <a:pt x="660209" y="167309"/>
                </a:lnTo>
                <a:lnTo>
                  <a:pt x="664044" y="207238"/>
                </a:lnTo>
                <a:lnTo>
                  <a:pt x="665327" y="250901"/>
                </a:lnTo>
                <a:lnTo>
                  <a:pt x="664044" y="294551"/>
                </a:lnTo>
                <a:lnTo>
                  <a:pt x="660209" y="334492"/>
                </a:lnTo>
                <a:lnTo>
                  <a:pt x="644867" y="403199"/>
                </a:lnTo>
                <a:lnTo>
                  <a:pt x="621665" y="456412"/>
                </a:lnTo>
                <a:lnTo>
                  <a:pt x="593026" y="493483"/>
                </a:lnTo>
                <a:lnTo>
                  <a:pt x="600214" y="501802"/>
                </a:lnTo>
                <a:lnTo>
                  <a:pt x="633768" y="464858"/>
                </a:lnTo>
                <a:lnTo>
                  <a:pt x="662724" y="410083"/>
                </a:lnTo>
                <a:lnTo>
                  <a:pt x="682726" y="338416"/>
                </a:lnTo>
                <a:lnTo>
                  <a:pt x="687717" y="296595"/>
                </a:lnTo>
                <a:lnTo>
                  <a:pt x="689394" y="250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90960" y="4073652"/>
            <a:ext cx="142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latin typeface="Cambria Math"/>
                <a:cs typeface="Cambria Math"/>
              </a:rPr>
              <a:t>𝑐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13478" y="4436364"/>
            <a:ext cx="4432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Cambria Math"/>
                <a:cs typeface="Cambria Math"/>
              </a:rPr>
              <a:t>2𝑏𝑓</a:t>
            </a:r>
            <a:endParaRPr sz="2000">
              <a:latin typeface="Cambria Math"/>
              <a:cs typeface="Cambria Math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12" y="761999"/>
            <a:ext cx="9133205" cy="6107430"/>
            <a:chOff x="11112" y="761999"/>
            <a:chExt cx="9133205" cy="61074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605" y="1098549"/>
              <a:ext cx="4168394" cy="33210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199" y="1763999"/>
              <a:ext cx="3949919" cy="9871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4243" y="942342"/>
              <a:ext cx="4969756" cy="20546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520062" y="863400"/>
              <a:ext cx="4276090" cy="1052195"/>
            </a:xfrm>
            <a:custGeom>
              <a:avLst/>
              <a:gdLst/>
              <a:ahLst/>
              <a:cxnLst/>
              <a:rect l="l" t="t" r="r" b="b"/>
              <a:pathLst>
                <a:path w="4276090" h="1052195">
                  <a:moveTo>
                    <a:pt x="4275771" y="0"/>
                  </a:moveTo>
                  <a:lnTo>
                    <a:pt x="0" y="0"/>
                  </a:lnTo>
                  <a:lnTo>
                    <a:pt x="2137884" y="1051678"/>
                  </a:lnTo>
                  <a:lnTo>
                    <a:pt x="42757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0599" y="6248399"/>
              <a:ext cx="457200" cy="5587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5042" y="3429000"/>
              <a:ext cx="7347113" cy="3429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03930" y="3417887"/>
              <a:ext cx="7369809" cy="3440429"/>
            </a:xfrm>
            <a:custGeom>
              <a:avLst/>
              <a:gdLst/>
              <a:ahLst/>
              <a:cxnLst/>
              <a:rect l="l" t="t" r="r" b="b"/>
              <a:pathLst>
                <a:path w="7369809" h="3440429">
                  <a:moveTo>
                    <a:pt x="0" y="0"/>
                  </a:moveTo>
                  <a:lnTo>
                    <a:pt x="7369339" y="0"/>
                  </a:lnTo>
                  <a:lnTo>
                    <a:pt x="7369339" y="3440112"/>
                  </a:lnTo>
                </a:path>
                <a:path w="7369809" h="3440429">
                  <a:moveTo>
                    <a:pt x="0" y="3440112"/>
                  </a:moveTo>
                  <a:lnTo>
                    <a:pt x="0" y="0"/>
                  </a:lnTo>
                </a:path>
              </a:pathLst>
            </a:custGeom>
            <a:ln w="22225">
              <a:solidFill>
                <a:srgbClr val="FC01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2281555">
              <a:lnSpc>
                <a:spcPct val="100000"/>
              </a:lnSpc>
              <a:spcBef>
                <a:spcPts val="100"/>
              </a:spcBef>
            </a:pPr>
            <a:r>
              <a:rPr dirty="0"/>
              <a:t>Leaky Wave </a:t>
            </a:r>
            <a:r>
              <a:rPr spc="-10" dirty="0"/>
              <a:t>Antenna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3896" rIns="0" bIns="0" rtlCol="0">
            <a:spAutoFit/>
          </a:bodyPr>
          <a:lstStyle/>
          <a:p>
            <a:pPr marL="797560">
              <a:lnSpc>
                <a:spcPct val="100000"/>
              </a:lnSpc>
              <a:spcBef>
                <a:spcPts val="100"/>
              </a:spcBef>
            </a:pPr>
            <a:r>
              <a:rPr sz="2900" dirty="0">
                <a:solidFill>
                  <a:srgbClr val="011893"/>
                </a:solidFill>
              </a:rPr>
              <a:t>Couples</a:t>
            </a:r>
            <a:r>
              <a:rPr sz="2900" spc="-30" dirty="0">
                <a:solidFill>
                  <a:srgbClr val="011893"/>
                </a:solidFill>
              </a:rPr>
              <a:t> </a:t>
            </a:r>
            <a:r>
              <a:rPr sz="2900" dirty="0">
                <a:solidFill>
                  <a:srgbClr val="011893"/>
                </a:solidFill>
              </a:rPr>
              <a:t>Emission</a:t>
            </a:r>
            <a:r>
              <a:rPr sz="2900" spc="-25" dirty="0">
                <a:solidFill>
                  <a:srgbClr val="011893"/>
                </a:solidFill>
              </a:rPr>
              <a:t> </a:t>
            </a:r>
            <a:r>
              <a:rPr sz="2900" dirty="0">
                <a:solidFill>
                  <a:srgbClr val="011893"/>
                </a:solidFill>
              </a:rPr>
              <a:t>Angle</a:t>
            </a:r>
            <a:r>
              <a:rPr sz="2900" spc="-20" dirty="0">
                <a:solidFill>
                  <a:srgbClr val="011893"/>
                </a:solidFill>
              </a:rPr>
              <a:t> </a:t>
            </a:r>
            <a:r>
              <a:rPr sz="2900" dirty="0">
                <a:solidFill>
                  <a:srgbClr val="011893"/>
                </a:solidFill>
              </a:rPr>
              <a:t>&amp;</a:t>
            </a:r>
            <a:r>
              <a:rPr sz="2900" spc="-25" dirty="0">
                <a:solidFill>
                  <a:srgbClr val="011893"/>
                </a:solidFill>
              </a:rPr>
              <a:t> </a:t>
            </a:r>
            <a:r>
              <a:rPr sz="2900" spc="-10" dirty="0">
                <a:solidFill>
                  <a:srgbClr val="011893"/>
                </a:solidFill>
              </a:rPr>
              <a:t>Frequency</a:t>
            </a:r>
            <a:endParaRPr sz="2900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07476" y="6242129"/>
            <a:ext cx="463371" cy="565070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1456" y="1190069"/>
            <a:ext cx="2971800" cy="2755900"/>
          </a:xfrm>
          <a:prstGeom prst="rect">
            <a:avLst/>
          </a:prstGeom>
        </p:spPr>
      </p:pic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2104" y="1206020"/>
            <a:ext cx="3420745" cy="2687955"/>
          </a:xfrm>
          <a:custGeom>
            <a:avLst/>
            <a:gdLst/>
            <a:ahLst/>
            <a:cxnLst/>
            <a:rect l="l" t="t" r="r" b="b"/>
            <a:pathLst>
              <a:path w="3420745" h="2687954">
                <a:moveTo>
                  <a:pt x="0" y="2687328"/>
                </a:moveTo>
                <a:lnTo>
                  <a:pt x="3420190" y="2687328"/>
                </a:lnTo>
              </a:path>
              <a:path w="3420745" h="2687954">
                <a:moveTo>
                  <a:pt x="0" y="2687328"/>
                </a:moveTo>
                <a:lnTo>
                  <a:pt x="0" y="2649921"/>
                </a:lnTo>
              </a:path>
              <a:path w="3420745" h="2687954">
                <a:moveTo>
                  <a:pt x="488598" y="2687328"/>
                </a:moveTo>
                <a:lnTo>
                  <a:pt x="488598" y="2649921"/>
                </a:lnTo>
              </a:path>
              <a:path w="3420745" h="2687954">
                <a:moveTo>
                  <a:pt x="977197" y="2687328"/>
                </a:moveTo>
                <a:lnTo>
                  <a:pt x="977197" y="2649921"/>
                </a:lnTo>
              </a:path>
              <a:path w="3420745" h="2687954">
                <a:moveTo>
                  <a:pt x="1465795" y="2687328"/>
                </a:moveTo>
                <a:lnTo>
                  <a:pt x="1465795" y="2649921"/>
                </a:lnTo>
              </a:path>
              <a:path w="3420745" h="2687954">
                <a:moveTo>
                  <a:pt x="1954394" y="2687328"/>
                </a:moveTo>
                <a:lnTo>
                  <a:pt x="1954394" y="2649921"/>
                </a:lnTo>
              </a:path>
              <a:path w="3420745" h="2687954">
                <a:moveTo>
                  <a:pt x="2442993" y="2687328"/>
                </a:moveTo>
                <a:lnTo>
                  <a:pt x="2442993" y="2649921"/>
                </a:lnTo>
              </a:path>
              <a:path w="3420745" h="2687954">
                <a:moveTo>
                  <a:pt x="2931592" y="2687328"/>
                </a:moveTo>
                <a:lnTo>
                  <a:pt x="2931592" y="2649921"/>
                </a:lnTo>
              </a:path>
              <a:path w="3420745" h="2687954">
                <a:moveTo>
                  <a:pt x="3420190" y="2687328"/>
                </a:moveTo>
                <a:lnTo>
                  <a:pt x="3420190" y="2649921"/>
                </a:lnTo>
              </a:path>
              <a:path w="3420745" h="2687954">
                <a:moveTo>
                  <a:pt x="0" y="0"/>
                </a:moveTo>
                <a:lnTo>
                  <a:pt x="3420190" y="0"/>
                </a:lnTo>
              </a:path>
              <a:path w="3420745" h="2687954">
                <a:moveTo>
                  <a:pt x="0" y="0"/>
                </a:moveTo>
                <a:lnTo>
                  <a:pt x="0" y="37406"/>
                </a:lnTo>
              </a:path>
              <a:path w="3420745" h="2687954">
                <a:moveTo>
                  <a:pt x="488598" y="0"/>
                </a:moveTo>
                <a:lnTo>
                  <a:pt x="488598" y="37406"/>
                </a:lnTo>
              </a:path>
              <a:path w="3420745" h="2687954">
                <a:moveTo>
                  <a:pt x="977197" y="0"/>
                </a:moveTo>
                <a:lnTo>
                  <a:pt x="977197" y="37406"/>
                </a:lnTo>
              </a:path>
              <a:path w="3420745" h="2687954">
                <a:moveTo>
                  <a:pt x="1465795" y="0"/>
                </a:moveTo>
                <a:lnTo>
                  <a:pt x="1465795" y="37406"/>
                </a:lnTo>
              </a:path>
              <a:path w="3420745" h="2687954">
                <a:moveTo>
                  <a:pt x="1954394" y="0"/>
                </a:moveTo>
                <a:lnTo>
                  <a:pt x="1954394" y="37406"/>
                </a:lnTo>
              </a:path>
              <a:path w="3420745" h="2687954">
                <a:moveTo>
                  <a:pt x="2442993" y="0"/>
                </a:moveTo>
                <a:lnTo>
                  <a:pt x="2442993" y="37406"/>
                </a:lnTo>
              </a:path>
              <a:path w="3420745" h="2687954">
                <a:moveTo>
                  <a:pt x="2931592" y="0"/>
                </a:moveTo>
                <a:lnTo>
                  <a:pt x="2931592" y="37406"/>
                </a:lnTo>
              </a:path>
              <a:path w="3420745" h="2687954">
                <a:moveTo>
                  <a:pt x="3420190" y="0"/>
                </a:moveTo>
                <a:lnTo>
                  <a:pt x="3420190" y="37406"/>
                </a:lnTo>
              </a:path>
            </a:pathLst>
          </a:custGeom>
          <a:ln w="3175">
            <a:solidFill>
              <a:srgbClr val="262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60683" y="3913273"/>
            <a:ext cx="179705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49281" y="3913273"/>
            <a:ext cx="179705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37879" y="3913273"/>
            <a:ext cx="179705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30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26479" y="3913273"/>
            <a:ext cx="179705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40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92274" y="3913273"/>
            <a:ext cx="179705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70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80873" y="3913273"/>
            <a:ext cx="179705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80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47503" y="4129510"/>
            <a:ext cx="124333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0"/>
              </a:lnSpc>
            </a:pPr>
            <a:r>
              <a:rPr sz="1300" spc="-55" dirty="0">
                <a:solidFill>
                  <a:srgbClr val="262626"/>
                </a:solidFill>
                <a:latin typeface="Arial"/>
                <a:cs typeface="Arial"/>
              </a:rPr>
              <a:t>Emission</a:t>
            </a:r>
            <a:r>
              <a:rPr sz="1300" spc="-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300" spc="-60" dirty="0">
                <a:solidFill>
                  <a:srgbClr val="262626"/>
                </a:solidFill>
                <a:latin typeface="Arial"/>
                <a:cs typeface="Arial"/>
              </a:rPr>
              <a:t>Angle</a:t>
            </a:r>
            <a:r>
              <a:rPr sz="1300" spc="-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300" spc="-80" dirty="0">
                <a:solidFill>
                  <a:srgbClr val="262626"/>
                </a:solidFill>
                <a:latin typeface="Arial"/>
                <a:cs typeface="Arial"/>
              </a:rPr>
              <a:t>(°)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0698" y="3785873"/>
            <a:ext cx="218440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0.1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0698" y="1770376"/>
            <a:ext cx="218440" cy="18872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0.7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0.6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0.5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0.4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0.3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0.2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0698" y="1434460"/>
            <a:ext cx="218440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0.8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0698" y="1098544"/>
            <a:ext cx="218440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0" dirty="0">
                <a:solidFill>
                  <a:srgbClr val="262626"/>
                </a:solidFill>
                <a:latin typeface="Arial"/>
                <a:cs typeface="Arial"/>
              </a:rPr>
              <a:t>0.9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9612" y="1830194"/>
            <a:ext cx="153035" cy="15011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>
              <a:lnSpc>
                <a:spcPts val="1165"/>
              </a:lnSpc>
            </a:pPr>
            <a:r>
              <a:rPr sz="1200" dirty="0">
                <a:solidFill>
                  <a:srgbClr val="262626"/>
                </a:solidFill>
                <a:latin typeface="Arial"/>
                <a:cs typeface="Arial"/>
              </a:rPr>
              <a:t>Spectral</a:t>
            </a:r>
            <a:r>
              <a:rPr sz="1200" spc="229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262626"/>
                </a:solidFill>
                <a:latin typeface="Arial"/>
                <a:cs typeface="Arial"/>
              </a:rPr>
              <a:t>Peak</a:t>
            </a:r>
            <a:r>
              <a:rPr sz="1200" spc="229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262626"/>
                </a:solidFill>
                <a:latin typeface="Arial"/>
                <a:cs typeface="Arial"/>
              </a:rPr>
              <a:t>(THz)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984" y="1190068"/>
            <a:ext cx="369570" cy="2545715"/>
          </a:xfrm>
          <a:custGeom>
            <a:avLst/>
            <a:gdLst/>
            <a:ahLst/>
            <a:cxnLst/>
            <a:rect l="l" t="t" r="r" b="b"/>
            <a:pathLst>
              <a:path w="369569" h="2545715">
                <a:moveTo>
                  <a:pt x="369332" y="0"/>
                </a:moveTo>
                <a:lnTo>
                  <a:pt x="0" y="0"/>
                </a:lnTo>
                <a:lnTo>
                  <a:pt x="0" y="2545325"/>
                </a:lnTo>
                <a:lnTo>
                  <a:pt x="369332" y="2545325"/>
                </a:lnTo>
                <a:lnTo>
                  <a:pt x="369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8371" y="2232812"/>
            <a:ext cx="177800" cy="4591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30"/>
              </a:lnSpc>
            </a:pPr>
            <a:r>
              <a:rPr sz="1200" b="1" dirty="0">
                <a:latin typeface="Corbel"/>
                <a:cs typeface="Corbel"/>
              </a:rPr>
              <a:t>f</a:t>
            </a:r>
            <a:r>
              <a:rPr sz="1200" b="1" spc="5" dirty="0">
                <a:latin typeface="Corbel"/>
                <a:cs typeface="Corbel"/>
              </a:rPr>
              <a:t> </a:t>
            </a:r>
            <a:r>
              <a:rPr sz="1200" b="1" spc="-10" dirty="0">
                <a:latin typeface="Corbel"/>
                <a:cs typeface="Corbel"/>
              </a:rPr>
              <a:t>(</a:t>
            </a:r>
            <a:r>
              <a:rPr sz="1200" b="1" i="1" spc="-10" dirty="0">
                <a:latin typeface="Corbel"/>
                <a:cs typeface="Corbel"/>
              </a:rPr>
              <a:t>THz</a:t>
            </a:r>
            <a:r>
              <a:rPr sz="1200" b="1" spc="-10" dirty="0">
                <a:latin typeface="Corbel"/>
                <a:cs typeface="Corbel"/>
              </a:rPr>
              <a:t>)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39695" y="4100352"/>
            <a:ext cx="2071370" cy="391795"/>
          </a:xfrm>
          <a:custGeom>
            <a:avLst/>
            <a:gdLst/>
            <a:ahLst/>
            <a:cxnLst/>
            <a:rect l="l" t="t" r="r" b="b"/>
            <a:pathLst>
              <a:path w="2071370" h="391795">
                <a:moveTo>
                  <a:pt x="2071116" y="0"/>
                </a:moveTo>
                <a:lnTo>
                  <a:pt x="0" y="0"/>
                </a:lnTo>
                <a:lnTo>
                  <a:pt x="0" y="391582"/>
                </a:lnTo>
                <a:lnTo>
                  <a:pt x="2071116" y="391582"/>
                </a:lnTo>
                <a:lnTo>
                  <a:pt x="20711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41944" y="1047380"/>
            <a:ext cx="3441065" cy="2847340"/>
            <a:chOff x="1141944" y="1047380"/>
            <a:chExt cx="3441065" cy="2847340"/>
          </a:xfrm>
        </p:grpSpPr>
        <p:sp>
          <p:nvSpPr>
            <p:cNvPr id="22" name="object 22"/>
            <p:cNvSpPr/>
            <p:nvPr/>
          </p:nvSpPr>
          <p:spPr>
            <a:xfrm>
              <a:off x="1152104" y="1206020"/>
              <a:ext cx="3420745" cy="2687955"/>
            </a:xfrm>
            <a:custGeom>
              <a:avLst/>
              <a:gdLst/>
              <a:ahLst/>
              <a:cxnLst/>
              <a:rect l="l" t="t" r="r" b="b"/>
              <a:pathLst>
                <a:path w="3420745" h="2687954">
                  <a:moveTo>
                    <a:pt x="0" y="2687328"/>
                  </a:moveTo>
                  <a:lnTo>
                    <a:pt x="0" y="0"/>
                  </a:lnTo>
                </a:path>
                <a:path w="3420745" h="2687954">
                  <a:moveTo>
                    <a:pt x="3420190" y="2687328"/>
                  </a:moveTo>
                  <a:lnTo>
                    <a:pt x="3420190" y="0"/>
                  </a:lnTo>
                </a:path>
                <a:path w="3420745" h="2687954">
                  <a:moveTo>
                    <a:pt x="0" y="2687328"/>
                  </a:moveTo>
                  <a:lnTo>
                    <a:pt x="34201" y="2687328"/>
                  </a:lnTo>
                </a:path>
                <a:path w="3420745" h="2687954">
                  <a:moveTo>
                    <a:pt x="0" y="2351412"/>
                  </a:moveTo>
                  <a:lnTo>
                    <a:pt x="34201" y="2351412"/>
                  </a:lnTo>
                </a:path>
                <a:path w="3420745" h="2687954">
                  <a:moveTo>
                    <a:pt x="0" y="2015496"/>
                  </a:moveTo>
                  <a:lnTo>
                    <a:pt x="34201" y="2015496"/>
                  </a:lnTo>
                </a:path>
                <a:path w="3420745" h="2687954">
                  <a:moveTo>
                    <a:pt x="0" y="1679580"/>
                  </a:moveTo>
                  <a:lnTo>
                    <a:pt x="34201" y="1679580"/>
                  </a:lnTo>
                </a:path>
                <a:path w="3420745" h="2687954">
                  <a:moveTo>
                    <a:pt x="0" y="1343664"/>
                  </a:moveTo>
                  <a:lnTo>
                    <a:pt x="34201" y="1343664"/>
                  </a:lnTo>
                </a:path>
                <a:path w="3420745" h="2687954">
                  <a:moveTo>
                    <a:pt x="0" y="1007748"/>
                  </a:moveTo>
                  <a:lnTo>
                    <a:pt x="34201" y="1007748"/>
                  </a:lnTo>
                </a:path>
                <a:path w="3420745" h="2687954">
                  <a:moveTo>
                    <a:pt x="0" y="671832"/>
                  </a:moveTo>
                  <a:lnTo>
                    <a:pt x="34201" y="671832"/>
                  </a:lnTo>
                </a:path>
                <a:path w="3420745" h="2687954">
                  <a:moveTo>
                    <a:pt x="0" y="335915"/>
                  </a:moveTo>
                  <a:lnTo>
                    <a:pt x="34201" y="335915"/>
                  </a:lnTo>
                </a:path>
                <a:path w="3420745" h="2687954">
                  <a:moveTo>
                    <a:pt x="0" y="0"/>
                  </a:moveTo>
                  <a:lnTo>
                    <a:pt x="34201" y="0"/>
                  </a:lnTo>
                </a:path>
                <a:path w="3420745" h="2687954">
                  <a:moveTo>
                    <a:pt x="3420190" y="2687328"/>
                  </a:moveTo>
                  <a:lnTo>
                    <a:pt x="3385988" y="2687328"/>
                  </a:lnTo>
                </a:path>
                <a:path w="3420745" h="2687954">
                  <a:moveTo>
                    <a:pt x="3420190" y="2351412"/>
                  </a:moveTo>
                  <a:lnTo>
                    <a:pt x="3385988" y="2351412"/>
                  </a:lnTo>
                </a:path>
                <a:path w="3420745" h="2687954">
                  <a:moveTo>
                    <a:pt x="3420190" y="2015496"/>
                  </a:moveTo>
                  <a:lnTo>
                    <a:pt x="3385988" y="2015496"/>
                  </a:lnTo>
                </a:path>
                <a:path w="3420745" h="2687954">
                  <a:moveTo>
                    <a:pt x="3420190" y="1679580"/>
                  </a:moveTo>
                  <a:lnTo>
                    <a:pt x="3385988" y="1679580"/>
                  </a:lnTo>
                </a:path>
                <a:path w="3420745" h="2687954">
                  <a:moveTo>
                    <a:pt x="3420190" y="1343664"/>
                  </a:moveTo>
                  <a:lnTo>
                    <a:pt x="3385988" y="1343664"/>
                  </a:lnTo>
                </a:path>
                <a:path w="3420745" h="2687954">
                  <a:moveTo>
                    <a:pt x="3420190" y="1007748"/>
                  </a:moveTo>
                  <a:lnTo>
                    <a:pt x="3385988" y="1007748"/>
                  </a:lnTo>
                </a:path>
                <a:path w="3420745" h="2687954">
                  <a:moveTo>
                    <a:pt x="3420190" y="671832"/>
                  </a:moveTo>
                  <a:lnTo>
                    <a:pt x="3385988" y="671832"/>
                  </a:lnTo>
                </a:path>
                <a:path w="3420745" h="2687954">
                  <a:moveTo>
                    <a:pt x="3420190" y="335915"/>
                  </a:moveTo>
                  <a:lnTo>
                    <a:pt x="3385988" y="335915"/>
                  </a:lnTo>
                </a:path>
                <a:path w="3420745" h="2687954">
                  <a:moveTo>
                    <a:pt x="3420190" y="0"/>
                  </a:moveTo>
                  <a:lnTo>
                    <a:pt x="3385988" y="0"/>
                  </a:lnTo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52104" y="1530014"/>
              <a:ext cx="3420745" cy="2223770"/>
            </a:xfrm>
            <a:custGeom>
              <a:avLst/>
              <a:gdLst/>
              <a:ahLst/>
              <a:cxnLst/>
              <a:rect l="l" t="t" r="r" b="b"/>
              <a:pathLst>
                <a:path w="3420745" h="2223770">
                  <a:moveTo>
                    <a:pt x="0" y="0"/>
                  </a:moveTo>
                  <a:lnTo>
                    <a:pt x="48859" y="242762"/>
                  </a:lnTo>
                  <a:lnTo>
                    <a:pt x="97719" y="444832"/>
                  </a:lnTo>
                  <a:lnTo>
                    <a:pt x="146579" y="615597"/>
                  </a:lnTo>
                  <a:lnTo>
                    <a:pt x="195439" y="761766"/>
                  </a:lnTo>
                  <a:lnTo>
                    <a:pt x="244299" y="888255"/>
                  </a:lnTo>
                  <a:lnTo>
                    <a:pt x="293159" y="998755"/>
                  </a:lnTo>
                  <a:lnTo>
                    <a:pt x="342019" y="1096086"/>
                  </a:lnTo>
                  <a:lnTo>
                    <a:pt x="390878" y="1182441"/>
                  </a:lnTo>
                  <a:lnTo>
                    <a:pt x="439738" y="1259552"/>
                  </a:lnTo>
                  <a:lnTo>
                    <a:pt x="488598" y="1328805"/>
                  </a:lnTo>
                  <a:lnTo>
                    <a:pt x="537458" y="1391321"/>
                  </a:lnTo>
                  <a:lnTo>
                    <a:pt x="586318" y="1448018"/>
                  </a:lnTo>
                  <a:lnTo>
                    <a:pt x="635178" y="1499653"/>
                  </a:lnTo>
                  <a:lnTo>
                    <a:pt x="684038" y="1546859"/>
                  </a:lnTo>
                  <a:lnTo>
                    <a:pt x="732897" y="1590164"/>
                  </a:lnTo>
                  <a:lnTo>
                    <a:pt x="781757" y="1630020"/>
                  </a:lnTo>
                  <a:lnTo>
                    <a:pt x="830617" y="1666806"/>
                  </a:lnTo>
                  <a:lnTo>
                    <a:pt x="879477" y="1700852"/>
                  </a:lnTo>
                  <a:lnTo>
                    <a:pt x="928337" y="1732438"/>
                  </a:lnTo>
                  <a:lnTo>
                    <a:pt x="977197" y="1761811"/>
                  </a:lnTo>
                  <a:lnTo>
                    <a:pt x="1026057" y="1789182"/>
                  </a:lnTo>
                  <a:lnTo>
                    <a:pt x="1074916" y="1814739"/>
                  </a:lnTo>
                  <a:lnTo>
                    <a:pt x="1123776" y="1838644"/>
                  </a:lnTo>
                  <a:lnTo>
                    <a:pt x="1172636" y="1861042"/>
                  </a:lnTo>
                  <a:lnTo>
                    <a:pt x="1221496" y="1882062"/>
                  </a:lnTo>
                  <a:lnTo>
                    <a:pt x="1270356" y="1901816"/>
                  </a:lnTo>
                  <a:lnTo>
                    <a:pt x="1319216" y="1920406"/>
                  </a:lnTo>
                  <a:lnTo>
                    <a:pt x="1368076" y="1937923"/>
                  </a:lnTo>
                  <a:lnTo>
                    <a:pt x="1416935" y="1954447"/>
                  </a:lnTo>
                  <a:lnTo>
                    <a:pt x="1465795" y="1970052"/>
                  </a:lnTo>
                  <a:lnTo>
                    <a:pt x="1514655" y="1984803"/>
                  </a:lnTo>
                  <a:lnTo>
                    <a:pt x="1563515" y="1998760"/>
                  </a:lnTo>
                  <a:lnTo>
                    <a:pt x="1612375" y="2011976"/>
                  </a:lnTo>
                  <a:lnTo>
                    <a:pt x="1661235" y="2024502"/>
                  </a:lnTo>
                  <a:lnTo>
                    <a:pt x="1710095" y="2036380"/>
                  </a:lnTo>
                  <a:lnTo>
                    <a:pt x="1758954" y="2047653"/>
                  </a:lnTo>
                  <a:lnTo>
                    <a:pt x="1807814" y="2058357"/>
                  </a:lnTo>
                  <a:lnTo>
                    <a:pt x="1856674" y="2068526"/>
                  </a:lnTo>
                  <a:lnTo>
                    <a:pt x="1905534" y="2078191"/>
                  </a:lnTo>
                  <a:lnTo>
                    <a:pt x="1954394" y="2087380"/>
                  </a:lnTo>
                  <a:lnTo>
                    <a:pt x="2003254" y="2096121"/>
                  </a:lnTo>
                  <a:lnTo>
                    <a:pt x="2052114" y="2104436"/>
                  </a:lnTo>
                  <a:lnTo>
                    <a:pt x="2100974" y="2112350"/>
                  </a:lnTo>
                  <a:lnTo>
                    <a:pt x="2149833" y="2119881"/>
                  </a:lnTo>
                  <a:lnTo>
                    <a:pt x="2198693" y="2127049"/>
                  </a:lnTo>
                  <a:lnTo>
                    <a:pt x="2247553" y="2133872"/>
                  </a:lnTo>
                  <a:lnTo>
                    <a:pt x="2296413" y="2140366"/>
                  </a:lnTo>
                  <a:lnTo>
                    <a:pt x="2345273" y="2146546"/>
                  </a:lnTo>
                  <a:lnTo>
                    <a:pt x="2394133" y="2152426"/>
                  </a:lnTo>
                  <a:lnTo>
                    <a:pt x="2442993" y="2158019"/>
                  </a:lnTo>
                  <a:lnTo>
                    <a:pt x="2491852" y="2163338"/>
                  </a:lnTo>
                  <a:lnTo>
                    <a:pt x="2540712" y="2168392"/>
                  </a:lnTo>
                  <a:lnTo>
                    <a:pt x="2589572" y="2173194"/>
                  </a:lnTo>
                  <a:lnTo>
                    <a:pt x="2638432" y="2177752"/>
                  </a:lnTo>
                  <a:lnTo>
                    <a:pt x="2687292" y="2182075"/>
                  </a:lnTo>
                  <a:lnTo>
                    <a:pt x="2736152" y="2186172"/>
                  </a:lnTo>
                  <a:lnTo>
                    <a:pt x="2785013" y="2190052"/>
                  </a:lnTo>
                  <a:lnTo>
                    <a:pt x="2833870" y="2193720"/>
                  </a:lnTo>
                  <a:lnTo>
                    <a:pt x="2882731" y="2197184"/>
                  </a:lnTo>
                  <a:lnTo>
                    <a:pt x="2931592" y="2200449"/>
                  </a:lnTo>
                  <a:lnTo>
                    <a:pt x="2980452" y="2203523"/>
                  </a:lnTo>
                  <a:lnTo>
                    <a:pt x="3029310" y="2206409"/>
                  </a:lnTo>
                  <a:lnTo>
                    <a:pt x="3078171" y="2209114"/>
                  </a:lnTo>
                  <a:lnTo>
                    <a:pt x="3127032" y="2211641"/>
                  </a:lnTo>
                  <a:lnTo>
                    <a:pt x="3175889" y="2213996"/>
                  </a:lnTo>
                  <a:lnTo>
                    <a:pt x="3224750" y="2216181"/>
                  </a:lnTo>
                  <a:lnTo>
                    <a:pt x="3273611" y="2218201"/>
                  </a:lnTo>
                  <a:lnTo>
                    <a:pt x="3322472" y="2220059"/>
                  </a:lnTo>
                  <a:lnTo>
                    <a:pt x="3371329" y="2221758"/>
                  </a:lnTo>
                  <a:lnTo>
                    <a:pt x="3420190" y="2223300"/>
                  </a:lnTo>
                </a:path>
              </a:pathLst>
            </a:custGeom>
            <a:ln w="19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057400" y="1047380"/>
              <a:ext cx="2440305" cy="591820"/>
            </a:xfrm>
            <a:custGeom>
              <a:avLst/>
              <a:gdLst/>
              <a:ahLst/>
              <a:cxnLst/>
              <a:rect l="l" t="t" r="r" b="b"/>
              <a:pathLst>
                <a:path w="2440304" h="591819">
                  <a:moveTo>
                    <a:pt x="2439705" y="0"/>
                  </a:moveTo>
                  <a:lnTo>
                    <a:pt x="0" y="0"/>
                  </a:lnTo>
                  <a:lnTo>
                    <a:pt x="0" y="591764"/>
                  </a:lnTo>
                  <a:lnTo>
                    <a:pt x="2439705" y="591764"/>
                  </a:lnTo>
                  <a:lnTo>
                    <a:pt x="2439705" y="0"/>
                  </a:lnTo>
                  <a:close/>
                </a:path>
              </a:pathLst>
            </a:custGeom>
            <a:solidFill>
              <a:srgbClr val="00B0F0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80080" y="3888173"/>
            <a:ext cx="1028700" cy="44069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47345">
              <a:lnSpc>
                <a:spcPct val="100000"/>
              </a:lnSpc>
              <a:spcBef>
                <a:spcPts val="290"/>
              </a:spcBef>
              <a:tabLst>
                <a:tab pos="835660" algn="l"/>
              </a:tabLst>
            </a:pPr>
            <a:r>
              <a:rPr sz="1200" spc="-25" dirty="0">
                <a:solidFill>
                  <a:srgbClr val="262626"/>
                </a:solidFill>
                <a:latin typeface="Arial"/>
                <a:cs typeface="Arial"/>
              </a:rPr>
              <a:t>50</a:t>
            </a:r>
            <a:r>
              <a:rPr sz="1200" dirty="0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sz="1200" spc="-25" dirty="0">
                <a:solidFill>
                  <a:srgbClr val="262626"/>
                </a:solidFill>
                <a:latin typeface="Arial"/>
                <a:cs typeface="Arial"/>
              </a:rPr>
              <a:t>60</a:t>
            </a:r>
            <a:endParaRPr sz="12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195"/>
              </a:spcBef>
            </a:pPr>
            <a:r>
              <a:rPr sz="1200" spc="135" dirty="0">
                <a:latin typeface="Cambria Math"/>
                <a:cs typeface="Cambria Math"/>
              </a:rPr>
              <a:t>∅</a:t>
            </a:r>
            <a:r>
              <a:rPr sz="1350" spc="202" baseline="-15432" dirty="0">
                <a:latin typeface="Cambria Math"/>
                <a:cs typeface="Cambria Math"/>
              </a:rPr>
              <a:t>!</a:t>
            </a:r>
            <a:r>
              <a:rPr sz="1350" spc="179" baseline="-15432" dirty="0">
                <a:latin typeface="Cambria Math"/>
                <a:cs typeface="Cambria Math"/>
              </a:rPr>
              <a:t> </a:t>
            </a:r>
            <a:r>
              <a:rPr sz="1200" spc="-10" dirty="0">
                <a:latin typeface="Cambria Math"/>
                <a:cs typeface="Cambria Math"/>
              </a:rPr>
              <a:t>(𝑑𝑒𝑔𝑟𝑒𝑒𝑠)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53148" y="4102100"/>
            <a:ext cx="13449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b="1" i="1" baseline="11574" dirty="0">
                <a:solidFill>
                  <a:srgbClr val="0007FE"/>
                </a:solidFill>
                <a:latin typeface="Corbel"/>
                <a:cs typeface="Corbel"/>
              </a:rPr>
              <a:t>f</a:t>
            </a:r>
            <a:r>
              <a:rPr sz="1600" b="1" i="1" dirty="0">
                <a:solidFill>
                  <a:srgbClr val="0007FE"/>
                </a:solidFill>
                <a:latin typeface="Corbel"/>
                <a:cs typeface="Corbel"/>
              </a:rPr>
              <a:t>blue</a:t>
            </a:r>
            <a:r>
              <a:rPr sz="1600" b="1" i="1" spc="-15" dirty="0">
                <a:solidFill>
                  <a:srgbClr val="0007FE"/>
                </a:solidFill>
                <a:latin typeface="Corbel"/>
                <a:cs typeface="Corbel"/>
              </a:rPr>
              <a:t> </a:t>
            </a:r>
            <a:r>
              <a:rPr sz="3600" b="1" i="1" spc="-15" baseline="11574" dirty="0">
                <a:latin typeface="Corbel"/>
                <a:cs typeface="Corbel"/>
              </a:rPr>
              <a:t>&gt;</a:t>
            </a:r>
            <a:r>
              <a:rPr sz="3600" b="1" i="1" spc="-15" baseline="11574" dirty="0">
                <a:solidFill>
                  <a:srgbClr val="009051"/>
                </a:solidFill>
                <a:latin typeface="Corbel"/>
                <a:cs typeface="Corbel"/>
              </a:rPr>
              <a:t>f</a:t>
            </a:r>
            <a:r>
              <a:rPr sz="1600" b="1" i="1" spc="-10" dirty="0">
                <a:solidFill>
                  <a:srgbClr val="009051"/>
                </a:solidFill>
                <a:latin typeface="Corbel"/>
                <a:cs typeface="Corbel"/>
              </a:rPr>
              <a:t>green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5636" y="4589779"/>
            <a:ext cx="8212455" cy="1930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97815" marR="5080" indent="-285115">
              <a:lnSpc>
                <a:spcPts val="2620"/>
              </a:lnSpc>
              <a:spcBef>
                <a:spcPts val="40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Yields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highest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frequency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beam steering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mechanism </a:t>
            </a:r>
            <a:r>
              <a:rPr sz="2400" dirty="0">
                <a:latin typeface="Verdana"/>
                <a:cs typeface="Verdana"/>
              </a:rPr>
              <a:t>to </a:t>
            </a:r>
            <a:r>
              <a:rPr sz="2400" spc="-20" dirty="0">
                <a:latin typeface="Verdana"/>
                <a:cs typeface="Verdana"/>
              </a:rPr>
              <a:t>date</a:t>
            </a:r>
            <a:endParaRPr sz="2400">
              <a:latin typeface="Verdana"/>
              <a:cs typeface="Verdana"/>
            </a:endParaRPr>
          </a:p>
          <a:p>
            <a:pPr marL="297815" marR="5080" indent="-285115">
              <a:lnSpc>
                <a:spcPts val="2620"/>
              </a:lnSpc>
              <a:spcBef>
                <a:spcPts val="76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One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antenna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beam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steering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(without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phased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array, </a:t>
            </a:r>
            <a:r>
              <a:rPr sz="2400" dirty="0">
                <a:latin typeface="Verdana"/>
                <a:cs typeface="Verdana"/>
              </a:rPr>
              <a:t>without</a:t>
            </a:r>
            <a:r>
              <a:rPr sz="2400" spc="2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MIMO)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57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Where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to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steer?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Where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is the </a:t>
            </a:r>
            <a:r>
              <a:rPr sz="2400" spc="-10" dirty="0">
                <a:latin typeface="Verdana"/>
                <a:cs typeface="Verdana"/>
              </a:rPr>
              <a:t>client?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08064" y="1250696"/>
            <a:ext cx="1403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0" dirty="0">
                <a:latin typeface="Cambria Math"/>
                <a:cs typeface="Cambria Math"/>
              </a:rPr>
              <a:t>#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19533" y="1135379"/>
            <a:ext cx="12636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98145" algn="l"/>
              </a:tabLst>
            </a:pPr>
            <a:r>
              <a:rPr sz="2000" spc="-50" dirty="0">
                <a:latin typeface="Cambria Math"/>
                <a:cs typeface="Cambria Math"/>
              </a:rPr>
              <a:t>𝜙</a:t>
            </a:r>
            <a:r>
              <a:rPr sz="2000" dirty="0">
                <a:latin typeface="Cambria Math"/>
                <a:cs typeface="Cambria Math"/>
              </a:rPr>
              <a:t>	=</a:t>
            </a:r>
            <a:r>
              <a:rPr sz="2000" spc="120" dirty="0">
                <a:latin typeface="Cambria Math"/>
                <a:cs typeface="Cambria Math"/>
              </a:rPr>
              <a:t> </a:t>
            </a:r>
            <a:r>
              <a:rPr sz="2000" spc="-10" dirty="0">
                <a:latin typeface="Cambria Math"/>
                <a:cs typeface="Cambria Math"/>
              </a:rPr>
              <a:t>sin</a:t>
            </a:r>
            <a:r>
              <a:rPr sz="2250" spc="-15" baseline="25925" dirty="0">
                <a:latin typeface="Cambria Math"/>
                <a:cs typeface="Cambria Math"/>
              </a:rPr>
              <a:t>$%</a:t>
            </a:r>
            <a:endParaRPr sz="2250" baseline="25925">
              <a:latin typeface="Cambria Math"/>
              <a:cs typeface="Cambria Math"/>
            </a:endParaRPr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16515" y="1079537"/>
            <a:ext cx="689610" cy="502284"/>
          </a:xfrm>
          <a:custGeom>
            <a:avLst/>
            <a:gdLst/>
            <a:ahLst/>
            <a:cxnLst/>
            <a:rect l="l" t="t" r="r" b="b"/>
            <a:pathLst>
              <a:path w="689610" h="502284">
                <a:moveTo>
                  <a:pt x="96367" y="8305"/>
                </a:moveTo>
                <a:lnTo>
                  <a:pt x="55626" y="36944"/>
                </a:lnTo>
                <a:lnTo>
                  <a:pt x="26670" y="91706"/>
                </a:lnTo>
                <a:lnTo>
                  <a:pt x="6667" y="163322"/>
                </a:lnTo>
                <a:lnTo>
                  <a:pt x="1663" y="205066"/>
                </a:lnTo>
                <a:lnTo>
                  <a:pt x="0" y="250888"/>
                </a:lnTo>
                <a:lnTo>
                  <a:pt x="1663" y="296583"/>
                </a:lnTo>
                <a:lnTo>
                  <a:pt x="6667" y="338404"/>
                </a:lnTo>
                <a:lnTo>
                  <a:pt x="14998" y="376237"/>
                </a:lnTo>
                <a:lnTo>
                  <a:pt x="40576" y="439686"/>
                </a:lnTo>
                <a:lnTo>
                  <a:pt x="71831" y="485546"/>
                </a:lnTo>
                <a:lnTo>
                  <a:pt x="89179" y="501789"/>
                </a:lnTo>
                <a:lnTo>
                  <a:pt x="96367" y="493483"/>
                </a:lnTo>
                <a:lnTo>
                  <a:pt x="81356" y="476961"/>
                </a:lnTo>
                <a:lnTo>
                  <a:pt x="67716" y="456399"/>
                </a:lnTo>
                <a:lnTo>
                  <a:pt x="44526" y="403199"/>
                </a:lnTo>
                <a:lnTo>
                  <a:pt x="29171" y="334479"/>
                </a:lnTo>
                <a:lnTo>
                  <a:pt x="25336" y="294551"/>
                </a:lnTo>
                <a:lnTo>
                  <a:pt x="24066" y="250774"/>
                </a:lnTo>
                <a:lnTo>
                  <a:pt x="25336" y="207238"/>
                </a:lnTo>
                <a:lnTo>
                  <a:pt x="29171" y="167297"/>
                </a:lnTo>
                <a:lnTo>
                  <a:pt x="44526" y="98590"/>
                </a:lnTo>
                <a:lnTo>
                  <a:pt x="67716" y="45389"/>
                </a:lnTo>
                <a:lnTo>
                  <a:pt x="81356" y="24828"/>
                </a:lnTo>
                <a:lnTo>
                  <a:pt x="96367" y="8305"/>
                </a:lnTo>
                <a:close/>
              </a:path>
              <a:path w="689610" h="502284">
                <a:moveTo>
                  <a:pt x="589407" y="247243"/>
                </a:moveTo>
                <a:lnTo>
                  <a:pt x="106807" y="247243"/>
                </a:lnTo>
                <a:lnTo>
                  <a:pt x="106807" y="259943"/>
                </a:lnTo>
                <a:lnTo>
                  <a:pt x="589407" y="259943"/>
                </a:lnTo>
                <a:lnTo>
                  <a:pt x="589407" y="247243"/>
                </a:lnTo>
                <a:close/>
              </a:path>
              <a:path w="689610" h="502284">
                <a:moveTo>
                  <a:pt x="689394" y="250774"/>
                </a:moveTo>
                <a:lnTo>
                  <a:pt x="687717" y="205066"/>
                </a:lnTo>
                <a:lnTo>
                  <a:pt x="682726" y="163322"/>
                </a:lnTo>
                <a:lnTo>
                  <a:pt x="674382" y="125539"/>
                </a:lnTo>
                <a:lnTo>
                  <a:pt x="648817" y="62090"/>
                </a:lnTo>
                <a:lnTo>
                  <a:pt x="617562" y="16243"/>
                </a:lnTo>
                <a:lnTo>
                  <a:pt x="600214" y="0"/>
                </a:lnTo>
                <a:lnTo>
                  <a:pt x="593026" y="8305"/>
                </a:lnTo>
                <a:lnTo>
                  <a:pt x="608025" y="24828"/>
                </a:lnTo>
                <a:lnTo>
                  <a:pt x="621665" y="45389"/>
                </a:lnTo>
                <a:lnTo>
                  <a:pt x="644867" y="98590"/>
                </a:lnTo>
                <a:lnTo>
                  <a:pt x="660209" y="167297"/>
                </a:lnTo>
                <a:lnTo>
                  <a:pt x="664044" y="207238"/>
                </a:lnTo>
                <a:lnTo>
                  <a:pt x="665327" y="250888"/>
                </a:lnTo>
                <a:lnTo>
                  <a:pt x="664044" y="294551"/>
                </a:lnTo>
                <a:lnTo>
                  <a:pt x="660209" y="334479"/>
                </a:lnTo>
                <a:lnTo>
                  <a:pt x="644867" y="403199"/>
                </a:lnTo>
                <a:lnTo>
                  <a:pt x="621665" y="456399"/>
                </a:lnTo>
                <a:lnTo>
                  <a:pt x="593026" y="493483"/>
                </a:lnTo>
                <a:lnTo>
                  <a:pt x="600214" y="501789"/>
                </a:lnTo>
                <a:lnTo>
                  <a:pt x="633768" y="464845"/>
                </a:lnTo>
                <a:lnTo>
                  <a:pt x="662724" y="410083"/>
                </a:lnTo>
                <a:lnTo>
                  <a:pt x="682726" y="338404"/>
                </a:lnTo>
                <a:lnTo>
                  <a:pt x="687717" y="296583"/>
                </a:lnTo>
                <a:lnTo>
                  <a:pt x="689394" y="250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85760" y="943355"/>
            <a:ext cx="142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latin typeface="Cambria Math"/>
                <a:cs typeface="Cambria Math"/>
              </a:rPr>
              <a:t>𝑐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  <p:sp>
        <p:nv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08278" y="1306067"/>
            <a:ext cx="4432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Cambria Math"/>
                <a:cs typeface="Cambria Math"/>
              </a:rPr>
              <a:t>2𝑏𝑓</a:t>
            </a:r>
            <a:endParaRPr sz="2000">
              <a:latin typeface="Cambria Math"/>
              <a:cs typeface="Cambria Math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8948" rIns="0" bIns="0" rtlCol="0">
            <a:spAutoFit/>
          </a:bodyPr>
          <a:lstStyle/>
          <a:p>
            <a:pPr marL="1631314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11893"/>
                </a:solidFill>
              </a:rPr>
              <a:t>Key</a:t>
            </a:r>
            <a:r>
              <a:rPr sz="3200" spc="-5" dirty="0">
                <a:solidFill>
                  <a:srgbClr val="011893"/>
                </a:solidFill>
              </a:rPr>
              <a:t> </a:t>
            </a:r>
            <a:r>
              <a:rPr sz="3200" dirty="0">
                <a:solidFill>
                  <a:srgbClr val="011893"/>
                </a:solidFill>
              </a:rPr>
              <a:t>Idea: THz</a:t>
            </a:r>
            <a:r>
              <a:rPr sz="3200" spc="5" dirty="0">
                <a:solidFill>
                  <a:srgbClr val="011893"/>
                </a:solidFill>
              </a:rPr>
              <a:t> </a:t>
            </a:r>
            <a:r>
              <a:rPr sz="3200" spc="-10" dirty="0">
                <a:solidFill>
                  <a:srgbClr val="011893"/>
                </a:solidFill>
              </a:rPr>
              <a:t>Rainbow</a:t>
            </a:r>
            <a:endParaRPr sz="3200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07476" y="6242129"/>
            <a:ext cx="463371" cy="565070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32336" y="1066800"/>
            <a:ext cx="5698095" cy="32051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8149" y="4480052"/>
            <a:ext cx="7186930" cy="159829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97815" marR="55880" indent="-285115">
              <a:lnSpc>
                <a:spcPts val="2620"/>
              </a:lnSpc>
              <a:spcBef>
                <a:spcPts val="40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Idea: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excite the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Leaky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Wave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Antenna with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50" dirty="0">
                <a:latin typeface="Verdana"/>
                <a:cs typeface="Verdana"/>
              </a:rPr>
              <a:t>a </a:t>
            </a:r>
            <a:r>
              <a:rPr sz="2400" dirty="0">
                <a:latin typeface="Verdana"/>
                <a:cs typeface="Verdana"/>
              </a:rPr>
              <a:t>broadband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pulse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(all </a:t>
            </a:r>
            <a:r>
              <a:rPr sz="2400" spc="-10" dirty="0">
                <a:latin typeface="Verdana"/>
                <a:cs typeface="Verdana"/>
              </a:rPr>
              <a:t>frequencies!)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459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Emits in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all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directions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6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Each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direction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has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its own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spectral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signature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8948" rIns="0" bIns="0" rtlCol="0">
            <a:spAutoFit/>
          </a:bodyPr>
          <a:lstStyle/>
          <a:p>
            <a:pPr marL="1016635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11893"/>
                </a:solidFill>
              </a:rPr>
              <a:t>One</a:t>
            </a:r>
            <a:r>
              <a:rPr sz="3200" spc="-10" dirty="0">
                <a:solidFill>
                  <a:srgbClr val="011893"/>
                </a:solidFill>
              </a:rPr>
              <a:t> </a:t>
            </a:r>
            <a:r>
              <a:rPr sz="3200" dirty="0">
                <a:solidFill>
                  <a:srgbClr val="011893"/>
                </a:solidFill>
              </a:rPr>
              <a:t>Shot</a:t>
            </a:r>
            <a:r>
              <a:rPr sz="3200" spc="5" dirty="0">
                <a:solidFill>
                  <a:srgbClr val="011893"/>
                </a:solidFill>
              </a:rPr>
              <a:t> </a:t>
            </a:r>
            <a:r>
              <a:rPr sz="3200" dirty="0">
                <a:solidFill>
                  <a:srgbClr val="011893"/>
                </a:solidFill>
              </a:rPr>
              <a:t>Location </a:t>
            </a:r>
            <a:r>
              <a:rPr sz="3200" spc="-10" dirty="0">
                <a:solidFill>
                  <a:srgbClr val="011893"/>
                </a:solidFill>
              </a:rPr>
              <a:t>Discovery</a:t>
            </a:r>
            <a:endParaRPr sz="3200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07476" y="6242129"/>
            <a:ext cx="463371" cy="565070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32336" y="1138221"/>
            <a:ext cx="5698095" cy="32051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8149" y="4480052"/>
            <a:ext cx="7870190" cy="181673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97815" marR="5080" indent="-285115">
              <a:lnSpc>
                <a:spcPts val="2620"/>
              </a:lnSpc>
              <a:spcBef>
                <a:spcPts val="40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With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single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nano-second scale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transmission, </a:t>
            </a:r>
            <a:r>
              <a:rPr sz="2400" spc="-25" dirty="0">
                <a:latin typeface="Verdana"/>
                <a:cs typeface="Verdana"/>
              </a:rPr>
              <a:t>all </a:t>
            </a:r>
            <a:r>
              <a:rPr sz="2400" dirty="0">
                <a:latin typeface="Verdana"/>
                <a:cs typeface="Verdana"/>
              </a:rPr>
              <a:t>receivers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know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their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relative </a:t>
            </a:r>
            <a:r>
              <a:rPr sz="2400" spc="-10" dirty="0">
                <a:latin typeface="Verdana"/>
                <a:cs typeface="Verdana"/>
              </a:rPr>
              <a:t>angle</a:t>
            </a:r>
            <a:endParaRPr sz="2400">
              <a:latin typeface="Verdana"/>
              <a:cs typeface="Verdana"/>
            </a:endParaRPr>
          </a:p>
          <a:p>
            <a:pPr marL="641350" lvl="1" indent="-229235">
              <a:lnSpc>
                <a:spcPct val="100000"/>
              </a:lnSpc>
              <a:spcBef>
                <a:spcPts val="38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No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trial-and-</a:t>
            </a:r>
            <a:r>
              <a:rPr sz="2000" dirty="0">
                <a:latin typeface="Verdana"/>
                <a:cs typeface="Verdana"/>
              </a:rPr>
              <a:t>error testing</a:t>
            </a:r>
            <a:r>
              <a:rPr sz="2000" spc="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of </a:t>
            </a:r>
            <a:r>
              <a:rPr sz="2000" spc="-10" dirty="0">
                <a:latin typeface="Verdana"/>
                <a:cs typeface="Verdana"/>
              </a:rPr>
              <a:t>directions</a:t>
            </a:r>
            <a:endParaRPr sz="2000">
              <a:latin typeface="Verdana"/>
              <a:cs typeface="Verdana"/>
            </a:endParaRPr>
          </a:p>
          <a:p>
            <a:pPr marL="641350" lvl="1" indent="-229235">
              <a:lnSpc>
                <a:spcPct val="100000"/>
              </a:lnSpc>
              <a:spcBef>
                <a:spcPts val="48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No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phase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information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needed</a:t>
            </a:r>
            <a:endParaRPr sz="2000">
              <a:latin typeface="Verdana"/>
              <a:cs typeface="Verdana"/>
            </a:endParaRPr>
          </a:p>
          <a:p>
            <a:pPr marL="641350" lvl="1" indent="-229235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No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array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signal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processing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" y="761999"/>
            <a:ext cx="9132887" cy="74612"/>
          </a:xfrm>
          <a:prstGeom prst="rect">
            <a:avLst/>
          </a:prstGeom>
        </p:spPr>
      </p:pic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06162" y="3266677"/>
            <a:ext cx="4190365" cy="3540760"/>
            <a:chOff x="4906162" y="3266677"/>
            <a:chExt cx="4190365" cy="35407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0600" y="6248400"/>
              <a:ext cx="457200" cy="5587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06162" y="3266677"/>
              <a:ext cx="4190365" cy="3515360"/>
            </a:xfrm>
            <a:custGeom>
              <a:avLst/>
              <a:gdLst/>
              <a:ahLst/>
              <a:cxnLst/>
              <a:rect l="l" t="t" r="r" b="b"/>
              <a:pathLst>
                <a:path w="4190365" h="3515359">
                  <a:moveTo>
                    <a:pt x="4190231" y="0"/>
                  </a:moveTo>
                  <a:lnTo>
                    <a:pt x="0" y="0"/>
                  </a:lnTo>
                  <a:lnTo>
                    <a:pt x="0" y="3515122"/>
                  </a:lnTo>
                  <a:lnTo>
                    <a:pt x="4190231" y="3515122"/>
                  </a:lnTo>
                  <a:lnTo>
                    <a:pt x="41902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19074" y="3530311"/>
              <a:ext cx="3058795" cy="2857500"/>
            </a:xfrm>
            <a:custGeom>
              <a:avLst/>
              <a:gdLst/>
              <a:ahLst/>
              <a:cxnLst/>
              <a:rect l="l" t="t" r="r" b="b"/>
              <a:pathLst>
                <a:path w="3058795" h="2857500">
                  <a:moveTo>
                    <a:pt x="0" y="2857013"/>
                  </a:moveTo>
                  <a:lnTo>
                    <a:pt x="3058539" y="2857013"/>
                  </a:lnTo>
                </a:path>
                <a:path w="3058795" h="2857500">
                  <a:moveTo>
                    <a:pt x="0" y="0"/>
                  </a:moveTo>
                  <a:lnTo>
                    <a:pt x="3058539" y="0"/>
                  </a:lnTo>
                </a:path>
                <a:path w="3058795" h="2857500">
                  <a:moveTo>
                    <a:pt x="0" y="2857013"/>
                  </a:moveTo>
                  <a:lnTo>
                    <a:pt x="0" y="2825456"/>
                  </a:lnTo>
                </a:path>
                <a:path w="3058795" h="2857500">
                  <a:moveTo>
                    <a:pt x="436933" y="2857013"/>
                  </a:moveTo>
                  <a:lnTo>
                    <a:pt x="436933" y="2825456"/>
                  </a:lnTo>
                </a:path>
                <a:path w="3058795" h="2857500">
                  <a:moveTo>
                    <a:pt x="873867" y="2857013"/>
                  </a:moveTo>
                  <a:lnTo>
                    <a:pt x="873867" y="2825456"/>
                  </a:lnTo>
                </a:path>
                <a:path w="3058795" h="2857500">
                  <a:moveTo>
                    <a:pt x="1310804" y="2857013"/>
                  </a:moveTo>
                  <a:lnTo>
                    <a:pt x="1310804" y="2825456"/>
                  </a:lnTo>
                </a:path>
                <a:path w="3058795" h="2857500">
                  <a:moveTo>
                    <a:pt x="1747734" y="2857013"/>
                  </a:moveTo>
                  <a:lnTo>
                    <a:pt x="1747734" y="2825456"/>
                  </a:lnTo>
                </a:path>
                <a:path w="3058795" h="2857500">
                  <a:moveTo>
                    <a:pt x="2184671" y="2857013"/>
                  </a:moveTo>
                  <a:lnTo>
                    <a:pt x="2184671" y="2825456"/>
                  </a:lnTo>
                </a:path>
                <a:path w="3058795" h="2857500">
                  <a:moveTo>
                    <a:pt x="2621605" y="2857013"/>
                  </a:moveTo>
                  <a:lnTo>
                    <a:pt x="2621605" y="2825456"/>
                  </a:lnTo>
                </a:path>
                <a:path w="3058795" h="2857500">
                  <a:moveTo>
                    <a:pt x="3058539" y="2857013"/>
                  </a:moveTo>
                  <a:lnTo>
                    <a:pt x="3058539" y="2825456"/>
                  </a:lnTo>
                </a:path>
                <a:path w="3058795" h="2857500">
                  <a:moveTo>
                    <a:pt x="0" y="0"/>
                  </a:moveTo>
                  <a:lnTo>
                    <a:pt x="0" y="31557"/>
                  </a:lnTo>
                </a:path>
                <a:path w="3058795" h="2857500">
                  <a:moveTo>
                    <a:pt x="436933" y="0"/>
                  </a:moveTo>
                  <a:lnTo>
                    <a:pt x="436933" y="31557"/>
                  </a:lnTo>
                </a:path>
                <a:path w="3058795" h="2857500">
                  <a:moveTo>
                    <a:pt x="873867" y="0"/>
                  </a:moveTo>
                  <a:lnTo>
                    <a:pt x="873867" y="31557"/>
                  </a:lnTo>
                </a:path>
                <a:path w="3058795" h="2857500">
                  <a:moveTo>
                    <a:pt x="1310804" y="0"/>
                  </a:moveTo>
                  <a:lnTo>
                    <a:pt x="1310804" y="31557"/>
                  </a:lnTo>
                </a:path>
                <a:path w="3058795" h="2857500">
                  <a:moveTo>
                    <a:pt x="1747734" y="0"/>
                  </a:moveTo>
                  <a:lnTo>
                    <a:pt x="1747734" y="31557"/>
                  </a:lnTo>
                </a:path>
                <a:path w="3058795" h="2857500">
                  <a:moveTo>
                    <a:pt x="2184671" y="0"/>
                  </a:moveTo>
                  <a:lnTo>
                    <a:pt x="2184671" y="31557"/>
                  </a:lnTo>
                </a:path>
                <a:path w="3058795" h="2857500">
                  <a:moveTo>
                    <a:pt x="2621605" y="0"/>
                  </a:moveTo>
                  <a:lnTo>
                    <a:pt x="2621605" y="31557"/>
                  </a:lnTo>
                </a:path>
                <a:path w="3058795" h="2857500">
                  <a:moveTo>
                    <a:pt x="3058539" y="0"/>
                  </a:moveTo>
                  <a:lnTo>
                    <a:pt x="3058539" y="31557"/>
                  </a:lnTo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2416810">
              <a:lnSpc>
                <a:spcPct val="100000"/>
              </a:lnSpc>
              <a:spcBef>
                <a:spcPts val="100"/>
              </a:spcBef>
            </a:pPr>
            <a:r>
              <a:rPr dirty="0"/>
              <a:t>Modeling</a:t>
            </a:r>
            <a:r>
              <a:rPr spc="15" dirty="0"/>
              <a:t> </a:t>
            </a:r>
            <a:r>
              <a:rPr spc="-10" dirty="0"/>
              <a:t>Reception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82588" y="980948"/>
            <a:ext cx="8274684" cy="123253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2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Maxwell’s</a:t>
            </a:r>
            <a:r>
              <a:rPr sz="2400" spc="-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Equations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predict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b="1" dirty="0">
                <a:latin typeface="Verdana"/>
                <a:cs typeface="Verdana"/>
              </a:rPr>
              <a:t>peak</a:t>
            </a:r>
            <a:r>
              <a:rPr sz="2400" b="1" spc="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emission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angle</a:t>
            </a:r>
            <a:endParaRPr sz="2400" dirty="0">
              <a:latin typeface="Verdana"/>
              <a:cs typeface="Verdana"/>
            </a:endParaRPr>
          </a:p>
          <a:p>
            <a:pPr marL="297815" marR="5080" indent="-285115">
              <a:lnSpc>
                <a:spcPts val="2500"/>
              </a:lnSpc>
              <a:spcBef>
                <a:spcPts val="10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Can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also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characterize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decay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as move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off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peak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using </a:t>
            </a:r>
            <a:r>
              <a:rPr sz="2400" dirty="0">
                <a:latin typeface="Verdana"/>
                <a:cs typeface="Verdana"/>
              </a:rPr>
              <a:t>LWA </a:t>
            </a:r>
            <a:r>
              <a:rPr sz="2400" spc="-10" dirty="0">
                <a:latin typeface="Verdana"/>
                <a:cs typeface="Verdana"/>
              </a:rPr>
              <a:t>parameters</a:t>
            </a:r>
            <a:endParaRPr sz="2400" dirty="0">
              <a:latin typeface="Verdana"/>
              <a:cs typeface="Verdana"/>
            </a:endParaRPr>
          </a:p>
        </p:txBody>
      </p: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505200"/>
            <a:ext cx="4384040" cy="3276600"/>
            <a:chOff x="0" y="3505200"/>
            <a:chExt cx="4384040" cy="3276600"/>
          </a:xfrm>
        </p:grpSpPr>
        <p:sp>
          <p:nvSpPr>
            <p:cNvPr id="11" name="object 11"/>
            <p:cNvSpPr/>
            <p:nvPr/>
          </p:nvSpPr>
          <p:spPr>
            <a:xfrm>
              <a:off x="0" y="3505200"/>
              <a:ext cx="4384040" cy="3276600"/>
            </a:xfrm>
            <a:custGeom>
              <a:avLst/>
              <a:gdLst/>
              <a:ahLst/>
              <a:cxnLst/>
              <a:rect l="l" t="t" r="r" b="b"/>
              <a:pathLst>
                <a:path w="4384040" h="3276600">
                  <a:moveTo>
                    <a:pt x="4384000" y="0"/>
                  </a:moveTo>
                  <a:lnTo>
                    <a:pt x="0" y="0"/>
                  </a:lnTo>
                  <a:lnTo>
                    <a:pt x="0" y="3276599"/>
                  </a:lnTo>
                  <a:lnTo>
                    <a:pt x="4384000" y="3276599"/>
                  </a:lnTo>
                  <a:lnTo>
                    <a:pt x="438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9139" y="3643545"/>
              <a:ext cx="3399154" cy="2670810"/>
            </a:xfrm>
            <a:custGeom>
              <a:avLst/>
              <a:gdLst/>
              <a:ahLst/>
              <a:cxnLst/>
              <a:rect l="l" t="t" r="r" b="b"/>
              <a:pathLst>
                <a:path w="3399154" h="2670810">
                  <a:moveTo>
                    <a:pt x="0" y="2670429"/>
                  </a:moveTo>
                  <a:lnTo>
                    <a:pt x="3398682" y="2670429"/>
                  </a:lnTo>
                </a:path>
                <a:path w="3399154" h="2670810">
                  <a:moveTo>
                    <a:pt x="0" y="0"/>
                  </a:moveTo>
                  <a:lnTo>
                    <a:pt x="3398682" y="0"/>
                  </a:lnTo>
                </a:path>
                <a:path w="3399154" h="2670810">
                  <a:moveTo>
                    <a:pt x="0" y="2670429"/>
                  </a:moveTo>
                  <a:lnTo>
                    <a:pt x="0" y="2633257"/>
                  </a:lnTo>
                </a:path>
                <a:path w="3399154" h="2670810">
                  <a:moveTo>
                    <a:pt x="485525" y="2670429"/>
                  </a:moveTo>
                  <a:lnTo>
                    <a:pt x="485525" y="2633257"/>
                  </a:lnTo>
                </a:path>
                <a:path w="3399154" h="2670810">
                  <a:moveTo>
                    <a:pt x="971052" y="2670429"/>
                  </a:moveTo>
                  <a:lnTo>
                    <a:pt x="971052" y="2633257"/>
                  </a:lnTo>
                </a:path>
                <a:path w="3399154" h="2670810">
                  <a:moveTo>
                    <a:pt x="1456578" y="2670429"/>
                  </a:moveTo>
                  <a:lnTo>
                    <a:pt x="1456578" y="2633257"/>
                  </a:lnTo>
                </a:path>
                <a:path w="3399154" h="2670810">
                  <a:moveTo>
                    <a:pt x="1942104" y="2670429"/>
                  </a:moveTo>
                  <a:lnTo>
                    <a:pt x="1942104" y="2633257"/>
                  </a:lnTo>
                </a:path>
                <a:path w="3399154" h="2670810">
                  <a:moveTo>
                    <a:pt x="2427630" y="2670429"/>
                  </a:moveTo>
                  <a:lnTo>
                    <a:pt x="2427630" y="2633257"/>
                  </a:lnTo>
                </a:path>
                <a:path w="3399154" h="2670810">
                  <a:moveTo>
                    <a:pt x="2913156" y="2670429"/>
                  </a:moveTo>
                  <a:lnTo>
                    <a:pt x="2913156" y="2633257"/>
                  </a:lnTo>
                </a:path>
                <a:path w="3399154" h="2670810">
                  <a:moveTo>
                    <a:pt x="3398682" y="2670429"/>
                  </a:moveTo>
                  <a:lnTo>
                    <a:pt x="3398682" y="2633257"/>
                  </a:lnTo>
                </a:path>
                <a:path w="3399154" h="2670810">
                  <a:moveTo>
                    <a:pt x="0" y="0"/>
                  </a:moveTo>
                  <a:lnTo>
                    <a:pt x="0" y="37171"/>
                  </a:lnTo>
                </a:path>
                <a:path w="3399154" h="2670810">
                  <a:moveTo>
                    <a:pt x="485525" y="0"/>
                  </a:moveTo>
                  <a:lnTo>
                    <a:pt x="485525" y="37171"/>
                  </a:lnTo>
                </a:path>
                <a:path w="3399154" h="2670810">
                  <a:moveTo>
                    <a:pt x="971052" y="0"/>
                  </a:moveTo>
                  <a:lnTo>
                    <a:pt x="971052" y="37171"/>
                  </a:lnTo>
                </a:path>
                <a:path w="3399154" h="2670810">
                  <a:moveTo>
                    <a:pt x="1456578" y="0"/>
                  </a:moveTo>
                  <a:lnTo>
                    <a:pt x="1456578" y="37171"/>
                  </a:lnTo>
                </a:path>
                <a:path w="3399154" h="2670810">
                  <a:moveTo>
                    <a:pt x="1942104" y="0"/>
                  </a:moveTo>
                  <a:lnTo>
                    <a:pt x="1942104" y="37171"/>
                  </a:lnTo>
                </a:path>
                <a:path w="3399154" h="2670810">
                  <a:moveTo>
                    <a:pt x="2427630" y="0"/>
                  </a:moveTo>
                  <a:lnTo>
                    <a:pt x="2427630" y="37171"/>
                  </a:lnTo>
                </a:path>
                <a:path w="3399154" h="2670810">
                  <a:moveTo>
                    <a:pt x="2913156" y="0"/>
                  </a:moveTo>
                  <a:lnTo>
                    <a:pt x="2913156" y="37171"/>
                  </a:lnTo>
                </a:path>
                <a:path w="3399154" h="2670810">
                  <a:moveTo>
                    <a:pt x="3398682" y="0"/>
                  </a:moveTo>
                  <a:lnTo>
                    <a:pt x="3398682" y="37171"/>
                  </a:lnTo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8212" y="6333693"/>
            <a:ext cx="1790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10</a:t>
            </a:r>
            <a:endParaRPr sz="115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23738" y="6333693"/>
            <a:ext cx="1790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20</a:t>
            </a:r>
            <a:endParaRPr sz="115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09264" y="6333693"/>
            <a:ext cx="1790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30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65842" y="6333693"/>
            <a:ext cx="1790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60</a:t>
            </a:r>
            <a:endParaRPr sz="115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51369" y="6333693"/>
            <a:ext cx="1790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70</a:t>
            </a:r>
            <a:endParaRPr sz="1150">
              <a:latin typeface="Arial"/>
              <a:cs typeface="Arial"/>
            </a:endParaRPr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36895" y="6333693"/>
            <a:ext cx="1790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80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04949" y="6333693"/>
            <a:ext cx="1261110" cy="388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02260">
              <a:lnSpc>
                <a:spcPts val="1320"/>
              </a:lnSpc>
              <a:spcBef>
                <a:spcPts val="135"/>
              </a:spcBef>
              <a:tabLst>
                <a:tab pos="787400" algn="l"/>
              </a:tabLst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40</a:t>
            </a:r>
            <a:r>
              <a:rPr sz="1150" dirty="0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50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ts val="1500"/>
              </a:lnSpc>
            </a:pPr>
            <a:r>
              <a:rPr sz="1300" spc="-60" dirty="0">
                <a:solidFill>
                  <a:srgbClr val="262626"/>
                </a:solidFill>
                <a:latin typeface="Arial"/>
                <a:cs typeface="Arial"/>
              </a:rPr>
              <a:t>Emission</a:t>
            </a:r>
            <a:r>
              <a:rPr sz="1300" spc="-1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262626"/>
                </a:solidFill>
                <a:latin typeface="Arial"/>
                <a:cs typeface="Arial"/>
              </a:rPr>
              <a:t>Angle</a:t>
            </a:r>
            <a:r>
              <a:rPr sz="1300" spc="-1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62626"/>
                </a:solidFill>
                <a:latin typeface="Arial"/>
                <a:cs typeface="Arial"/>
              </a:rPr>
              <a:t>(°)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139" y="3643545"/>
            <a:ext cx="3399154" cy="2670810"/>
          </a:xfrm>
          <a:custGeom>
            <a:avLst/>
            <a:gdLst/>
            <a:ahLst/>
            <a:cxnLst/>
            <a:rect l="l" t="t" r="r" b="b"/>
            <a:pathLst>
              <a:path w="3399154" h="2670810">
                <a:moveTo>
                  <a:pt x="0" y="2670429"/>
                </a:moveTo>
                <a:lnTo>
                  <a:pt x="0" y="0"/>
                </a:lnTo>
              </a:path>
              <a:path w="3399154" h="2670810">
                <a:moveTo>
                  <a:pt x="3398682" y="2670429"/>
                </a:moveTo>
                <a:lnTo>
                  <a:pt x="3398682" y="0"/>
                </a:lnTo>
              </a:path>
              <a:path w="3399154" h="2670810">
                <a:moveTo>
                  <a:pt x="0" y="2670429"/>
                </a:moveTo>
                <a:lnTo>
                  <a:pt x="33986" y="2670429"/>
                </a:lnTo>
              </a:path>
              <a:path w="3399154" h="2670810">
                <a:moveTo>
                  <a:pt x="0" y="2336625"/>
                </a:moveTo>
                <a:lnTo>
                  <a:pt x="33986" y="2336625"/>
                </a:lnTo>
              </a:path>
              <a:path w="3399154" h="2670810">
                <a:moveTo>
                  <a:pt x="0" y="2002821"/>
                </a:moveTo>
                <a:lnTo>
                  <a:pt x="33986" y="2002821"/>
                </a:lnTo>
              </a:path>
              <a:path w="3399154" h="2670810">
                <a:moveTo>
                  <a:pt x="0" y="1669018"/>
                </a:moveTo>
                <a:lnTo>
                  <a:pt x="33986" y="1669018"/>
                </a:lnTo>
              </a:path>
              <a:path w="3399154" h="2670810">
                <a:moveTo>
                  <a:pt x="0" y="1335214"/>
                </a:moveTo>
                <a:lnTo>
                  <a:pt x="33986" y="1335214"/>
                </a:lnTo>
              </a:path>
              <a:path w="3399154" h="2670810">
                <a:moveTo>
                  <a:pt x="0" y="1001410"/>
                </a:moveTo>
                <a:lnTo>
                  <a:pt x="33986" y="1001410"/>
                </a:lnTo>
              </a:path>
              <a:path w="3399154" h="2670810">
                <a:moveTo>
                  <a:pt x="0" y="667607"/>
                </a:moveTo>
                <a:lnTo>
                  <a:pt x="33986" y="667607"/>
                </a:lnTo>
              </a:path>
              <a:path w="3399154" h="2670810">
                <a:moveTo>
                  <a:pt x="0" y="333803"/>
                </a:moveTo>
                <a:lnTo>
                  <a:pt x="33986" y="333803"/>
                </a:lnTo>
              </a:path>
              <a:path w="3399154" h="2670810">
                <a:moveTo>
                  <a:pt x="0" y="0"/>
                </a:moveTo>
                <a:lnTo>
                  <a:pt x="33986" y="0"/>
                </a:lnTo>
              </a:path>
              <a:path w="3399154" h="2670810">
                <a:moveTo>
                  <a:pt x="3398682" y="2670429"/>
                </a:moveTo>
                <a:lnTo>
                  <a:pt x="3364695" y="2670429"/>
                </a:lnTo>
              </a:path>
              <a:path w="3399154" h="2670810">
                <a:moveTo>
                  <a:pt x="3398682" y="2336625"/>
                </a:moveTo>
                <a:lnTo>
                  <a:pt x="3364695" y="2336625"/>
                </a:lnTo>
              </a:path>
              <a:path w="3399154" h="2670810">
                <a:moveTo>
                  <a:pt x="3398682" y="2002821"/>
                </a:moveTo>
                <a:lnTo>
                  <a:pt x="3364695" y="2002821"/>
                </a:lnTo>
              </a:path>
              <a:path w="3399154" h="2670810">
                <a:moveTo>
                  <a:pt x="3398682" y="1669018"/>
                </a:moveTo>
                <a:lnTo>
                  <a:pt x="3364695" y="1669018"/>
                </a:lnTo>
              </a:path>
              <a:path w="3399154" h="2670810">
                <a:moveTo>
                  <a:pt x="3398682" y="1335214"/>
                </a:moveTo>
                <a:lnTo>
                  <a:pt x="3364695" y="1335214"/>
                </a:lnTo>
              </a:path>
              <a:path w="3399154" h="2670810">
                <a:moveTo>
                  <a:pt x="3398682" y="1001410"/>
                </a:moveTo>
                <a:lnTo>
                  <a:pt x="3364695" y="1001410"/>
                </a:lnTo>
              </a:path>
              <a:path w="3399154" h="2670810">
                <a:moveTo>
                  <a:pt x="3398682" y="667607"/>
                </a:moveTo>
                <a:lnTo>
                  <a:pt x="3364695" y="667607"/>
                </a:lnTo>
              </a:path>
              <a:path w="3399154" h="2670810">
                <a:moveTo>
                  <a:pt x="3398682" y="333803"/>
                </a:moveTo>
                <a:lnTo>
                  <a:pt x="3364695" y="333803"/>
                </a:lnTo>
              </a:path>
              <a:path w="3399154" h="2670810">
                <a:moveTo>
                  <a:pt x="3398682" y="0"/>
                </a:moveTo>
                <a:lnTo>
                  <a:pt x="3364695" y="0"/>
                </a:lnTo>
              </a:path>
            </a:pathLst>
          </a:custGeom>
          <a:ln w="3175">
            <a:solidFill>
              <a:srgbClr val="262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9171" y="6207093"/>
            <a:ext cx="2171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0.1</a:t>
            </a:r>
            <a:endParaRPr sz="1150">
              <a:latin typeface="Arial"/>
              <a:cs typeface="Arial"/>
            </a:endParaRPr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9171" y="5873290"/>
            <a:ext cx="2171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0.2</a:t>
            </a:r>
            <a:endParaRPr sz="1150">
              <a:latin typeface="Arial"/>
              <a:cs typeface="Arial"/>
            </a:endParaRPr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9171" y="5539486"/>
            <a:ext cx="2171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0.3</a:t>
            </a:r>
            <a:endParaRPr sz="1150">
              <a:latin typeface="Arial"/>
              <a:cs typeface="Arial"/>
            </a:endParaRPr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9171" y="5205683"/>
            <a:ext cx="2171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0.4</a:t>
            </a:r>
            <a:endParaRPr sz="1150">
              <a:latin typeface="Arial"/>
              <a:cs typeface="Arial"/>
            </a:endParaRPr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9171" y="4871878"/>
            <a:ext cx="2171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0.5</a:t>
            </a:r>
            <a:endParaRPr sz="1150">
              <a:latin typeface="Arial"/>
              <a:cs typeface="Arial"/>
            </a:endParaRPr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9171" y="4538076"/>
            <a:ext cx="2171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0.6</a:t>
            </a:r>
            <a:endParaRPr sz="1150">
              <a:latin typeface="Arial"/>
              <a:cs typeface="Arial"/>
            </a:endParaRPr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9171" y="4204271"/>
            <a:ext cx="2171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0.7</a:t>
            </a:r>
            <a:endParaRPr sz="1150">
              <a:latin typeface="Arial"/>
              <a:cs typeface="Arial"/>
            </a:endParaRPr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9171" y="3870468"/>
            <a:ext cx="2171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0.8</a:t>
            </a:r>
            <a:endParaRPr sz="1150">
              <a:latin typeface="Arial"/>
              <a:cs typeface="Arial"/>
            </a:endParaRPr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9171" y="3536664"/>
            <a:ext cx="21717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25" dirty="0">
                <a:solidFill>
                  <a:srgbClr val="262626"/>
                </a:solidFill>
                <a:latin typeface="Arial"/>
                <a:cs typeface="Arial"/>
              </a:rPr>
              <a:t>0.9</a:t>
            </a:r>
            <a:endParaRPr sz="1150">
              <a:latin typeface="Arial"/>
              <a:cs typeface="Arial"/>
            </a:endParaRPr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7044" y="4251092"/>
            <a:ext cx="177165" cy="15170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60"/>
              </a:lnSpc>
            </a:pPr>
            <a:r>
              <a:rPr sz="1200" dirty="0">
                <a:solidFill>
                  <a:srgbClr val="262626"/>
                </a:solidFill>
                <a:latin typeface="Arial"/>
                <a:cs typeface="Arial"/>
              </a:rPr>
              <a:t>Spectral</a:t>
            </a:r>
            <a:r>
              <a:rPr sz="1200" spc="21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262626"/>
                </a:solidFill>
                <a:latin typeface="Arial"/>
                <a:cs typeface="Arial"/>
              </a:rPr>
              <a:t>Peak</a:t>
            </a:r>
            <a:r>
              <a:rPr sz="1200" spc="21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62626"/>
                </a:solidFill>
                <a:latin typeface="Arial"/>
                <a:cs typeface="Arial"/>
              </a:rPr>
              <a:t>(THz)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139" y="3965501"/>
            <a:ext cx="3399154" cy="2209800"/>
          </a:xfrm>
          <a:custGeom>
            <a:avLst/>
            <a:gdLst/>
            <a:ahLst/>
            <a:cxnLst/>
            <a:rect l="l" t="t" r="r" b="b"/>
            <a:pathLst>
              <a:path w="3399154" h="2209800">
                <a:moveTo>
                  <a:pt x="0" y="0"/>
                </a:moveTo>
                <a:lnTo>
                  <a:pt x="48552" y="241236"/>
                </a:lnTo>
                <a:lnTo>
                  <a:pt x="97105" y="442034"/>
                </a:lnTo>
                <a:lnTo>
                  <a:pt x="145657" y="611726"/>
                </a:lnTo>
                <a:lnTo>
                  <a:pt x="194210" y="756975"/>
                </a:lnTo>
                <a:lnTo>
                  <a:pt x="242763" y="882670"/>
                </a:lnTo>
                <a:lnTo>
                  <a:pt x="291315" y="992475"/>
                </a:lnTo>
                <a:lnTo>
                  <a:pt x="339868" y="1089193"/>
                </a:lnTo>
                <a:lnTo>
                  <a:pt x="388420" y="1175005"/>
                </a:lnTo>
                <a:lnTo>
                  <a:pt x="436973" y="1251631"/>
                </a:lnTo>
                <a:lnTo>
                  <a:pt x="485525" y="1320449"/>
                </a:lnTo>
                <a:lnTo>
                  <a:pt x="534078" y="1382572"/>
                </a:lnTo>
                <a:lnTo>
                  <a:pt x="582631" y="1438912"/>
                </a:lnTo>
                <a:lnTo>
                  <a:pt x="631183" y="1490223"/>
                </a:lnTo>
                <a:lnTo>
                  <a:pt x="679736" y="1537131"/>
                </a:lnTo>
                <a:lnTo>
                  <a:pt x="728289" y="1580165"/>
                </a:lnTo>
                <a:lnTo>
                  <a:pt x="776841" y="1619769"/>
                </a:lnTo>
                <a:lnTo>
                  <a:pt x="825394" y="1656325"/>
                </a:lnTo>
                <a:lnTo>
                  <a:pt x="873946" y="1690156"/>
                </a:lnTo>
                <a:lnTo>
                  <a:pt x="922499" y="1721543"/>
                </a:lnTo>
                <a:lnTo>
                  <a:pt x="971052" y="1750731"/>
                </a:lnTo>
                <a:lnTo>
                  <a:pt x="1019604" y="1777931"/>
                </a:lnTo>
                <a:lnTo>
                  <a:pt x="1068157" y="1803327"/>
                </a:lnTo>
                <a:lnTo>
                  <a:pt x="1116709" y="1827082"/>
                </a:lnTo>
                <a:lnTo>
                  <a:pt x="1165262" y="1849339"/>
                </a:lnTo>
                <a:lnTo>
                  <a:pt x="1213815" y="1870227"/>
                </a:lnTo>
                <a:lnTo>
                  <a:pt x="1262367" y="1889857"/>
                </a:lnTo>
                <a:lnTo>
                  <a:pt x="1310920" y="1908330"/>
                </a:lnTo>
                <a:lnTo>
                  <a:pt x="1359472" y="1925736"/>
                </a:lnTo>
                <a:lnTo>
                  <a:pt x="1408025" y="1942157"/>
                </a:lnTo>
                <a:lnTo>
                  <a:pt x="1456578" y="1957663"/>
                </a:lnTo>
                <a:lnTo>
                  <a:pt x="1505130" y="1972321"/>
                </a:lnTo>
                <a:lnTo>
                  <a:pt x="1553683" y="1986190"/>
                </a:lnTo>
                <a:lnTo>
                  <a:pt x="1602236" y="1999324"/>
                </a:lnTo>
                <a:lnTo>
                  <a:pt x="1650788" y="2011771"/>
                </a:lnTo>
                <a:lnTo>
                  <a:pt x="1699341" y="2023575"/>
                </a:lnTo>
                <a:lnTo>
                  <a:pt x="1747893" y="2034776"/>
                </a:lnTo>
                <a:lnTo>
                  <a:pt x="1796446" y="2045413"/>
                </a:lnTo>
                <a:lnTo>
                  <a:pt x="1844998" y="2055518"/>
                </a:lnTo>
                <a:lnTo>
                  <a:pt x="1893551" y="2065122"/>
                </a:lnTo>
                <a:lnTo>
                  <a:pt x="1942104" y="2074253"/>
                </a:lnTo>
                <a:lnTo>
                  <a:pt x="1990656" y="2082939"/>
                </a:lnTo>
                <a:lnTo>
                  <a:pt x="2039209" y="2091203"/>
                </a:lnTo>
                <a:lnTo>
                  <a:pt x="2087761" y="2099066"/>
                </a:lnTo>
                <a:lnTo>
                  <a:pt x="2136314" y="2106550"/>
                </a:lnTo>
                <a:lnTo>
                  <a:pt x="2184867" y="2113673"/>
                </a:lnTo>
                <a:lnTo>
                  <a:pt x="2233419" y="2120454"/>
                </a:lnTo>
                <a:lnTo>
                  <a:pt x="2281972" y="2126906"/>
                </a:lnTo>
                <a:lnTo>
                  <a:pt x="2330525" y="2133048"/>
                </a:lnTo>
                <a:lnTo>
                  <a:pt x="2379077" y="2138891"/>
                </a:lnTo>
                <a:lnTo>
                  <a:pt x="2427630" y="2144449"/>
                </a:lnTo>
                <a:lnTo>
                  <a:pt x="2476182" y="2149734"/>
                </a:lnTo>
                <a:lnTo>
                  <a:pt x="2524735" y="2154757"/>
                </a:lnTo>
                <a:lnTo>
                  <a:pt x="2573287" y="2159528"/>
                </a:lnTo>
                <a:lnTo>
                  <a:pt x="2621840" y="2164057"/>
                </a:lnTo>
                <a:lnTo>
                  <a:pt x="2670393" y="2168353"/>
                </a:lnTo>
                <a:lnTo>
                  <a:pt x="2718945" y="2172425"/>
                </a:lnTo>
                <a:lnTo>
                  <a:pt x="2767499" y="2176280"/>
                </a:lnTo>
                <a:lnTo>
                  <a:pt x="2816049" y="2179925"/>
                </a:lnTo>
                <a:lnTo>
                  <a:pt x="2864603" y="2183367"/>
                </a:lnTo>
                <a:lnTo>
                  <a:pt x="2913156" y="2186612"/>
                </a:lnTo>
                <a:lnTo>
                  <a:pt x="2961710" y="2189666"/>
                </a:lnTo>
                <a:lnTo>
                  <a:pt x="3010260" y="2192534"/>
                </a:lnTo>
                <a:lnTo>
                  <a:pt x="3058814" y="2195222"/>
                </a:lnTo>
                <a:lnTo>
                  <a:pt x="3107367" y="2197734"/>
                </a:lnTo>
                <a:lnTo>
                  <a:pt x="3155917" y="2200073"/>
                </a:lnTo>
                <a:lnTo>
                  <a:pt x="3204471" y="2202245"/>
                </a:lnTo>
                <a:lnTo>
                  <a:pt x="3253025" y="2204252"/>
                </a:lnTo>
                <a:lnTo>
                  <a:pt x="3301578" y="2206098"/>
                </a:lnTo>
                <a:lnTo>
                  <a:pt x="3350128" y="2207786"/>
                </a:lnTo>
                <a:lnTo>
                  <a:pt x="3398682" y="2209319"/>
                </a:lnTo>
              </a:path>
            </a:pathLst>
          </a:custGeom>
          <a:ln w="19570">
            <a:solidFill>
              <a:srgbClr val="0072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28776" y="6404474"/>
            <a:ext cx="1803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65675" y="6404474"/>
            <a:ext cx="1803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20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02575" y="6404474"/>
            <a:ext cx="1803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13273" y="6404474"/>
            <a:ext cx="1803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60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50172" y="6404474"/>
            <a:ext cx="1803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70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7071" y="6404474"/>
            <a:ext cx="1803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80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03816" y="6404474"/>
            <a:ext cx="1113155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48285">
              <a:lnSpc>
                <a:spcPct val="100000"/>
              </a:lnSpc>
              <a:spcBef>
                <a:spcPts val="125"/>
              </a:spcBef>
              <a:tabLst>
                <a:tab pos="685165" algn="l"/>
              </a:tabLst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40</a:t>
            </a:r>
            <a:r>
              <a:rPr sz="1100" dirty="0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50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50" spc="-20" dirty="0">
                <a:solidFill>
                  <a:srgbClr val="262626"/>
                </a:solidFill>
                <a:latin typeface="Arial"/>
                <a:cs typeface="Arial"/>
              </a:rPr>
              <a:t>Angle</a:t>
            </a:r>
            <a:r>
              <a:rPr sz="1250" spc="-5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262626"/>
                </a:solidFill>
                <a:latin typeface="Arial"/>
                <a:cs typeface="Arial"/>
              </a:rPr>
              <a:t>(degrees)</a:t>
            </a:r>
            <a:endParaRPr sz="1250">
              <a:latin typeface="Arial"/>
              <a:cs typeface="Arial"/>
            </a:endParaRPr>
          </a:p>
        </p:txBody>
      </p:sp>
      <p:sp>
        <p:nvSp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9074" y="3530311"/>
            <a:ext cx="3058795" cy="2857500"/>
          </a:xfrm>
          <a:custGeom>
            <a:avLst/>
            <a:gdLst/>
            <a:ahLst/>
            <a:cxnLst/>
            <a:rect l="l" t="t" r="r" b="b"/>
            <a:pathLst>
              <a:path w="3058795" h="2857500">
                <a:moveTo>
                  <a:pt x="0" y="2857013"/>
                </a:moveTo>
                <a:lnTo>
                  <a:pt x="0" y="0"/>
                </a:lnTo>
              </a:path>
              <a:path w="3058795" h="2857500">
                <a:moveTo>
                  <a:pt x="3058539" y="2857013"/>
                </a:moveTo>
                <a:lnTo>
                  <a:pt x="3058539" y="0"/>
                </a:lnTo>
              </a:path>
              <a:path w="3058795" h="2857500">
                <a:moveTo>
                  <a:pt x="0" y="2587993"/>
                </a:moveTo>
                <a:lnTo>
                  <a:pt x="30585" y="2587993"/>
                </a:lnTo>
              </a:path>
              <a:path w="3058795" h="2857500">
                <a:moveTo>
                  <a:pt x="0" y="2049950"/>
                </a:moveTo>
                <a:lnTo>
                  <a:pt x="30585" y="2049950"/>
                </a:lnTo>
              </a:path>
              <a:path w="3058795" h="2857500">
                <a:moveTo>
                  <a:pt x="0" y="1511904"/>
                </a:moveTo>
                <a:lnTo>
                  <a:pt x="30585" y="1511904"/>
                </a:lnTo>
              </a:path>
              <a:path w="3058795" h="2857500">
                <a:moveTo>
                  <a:pt x="0" y="973860"/>
                </a:moveTo>
                <a:lnTo>
                  <a:pt x="30585" y="973860"/>
                </a:lnTo>
              </a:path>
              <a:path w="3058795" h="2857500">
                <a:moveTo>
                  <a:pt x="0" y="435817"/>
                </a:moveTo>
                <a:lnTo>
                  <a:pt x="30585" y="435817"/>
                </a:lnTo>
              </a:path>
              <a:path w="3058795" h="2857500">
                <a:moveTo>
                  <a:pt x="3058539" y="2587993"/>
                </a:moveTo>
                <a:lnTo>
                  <a:pt x="3027956" y="2587993"/>
                </a:lnTo>
              </a:path>
              <a:path w="3058795" h="2857500">
                <a:moveTo>
                  <a:pt x="3058539" y="2049950"/>
                </a:moveTo>
                <a:lnTo>
                  <a:pt x="3027956" y="2049950"/>
                </a:lnTo>
              </a:path>
              <a:path w="3058795" h="2857500">
                <a:moveTo>
                  <a:pt x="3058539" y="1511904"/>
                </a:moveTo>
                <a:lnTo>
                  <a:pt x="3027956" y="1511904"/>
                </a:lnTo>
              </a:path>
              <a:path w="3058795" h="2857500">
                <a:moveTo>
                  <a:pt x="3058539" y="973860"/>
                </a:moveTo>
                <a:lnTo>
                  <a:pt x="3027956" y="973860"/>
                </a:lnTo>
              </a:path>
              <a:path w="3058795" h="2857500">
                <a:moveTo>
                  <a:pt x="3058539" y="435817"/>
                </a:moveTo>
                <a:lnTo>
                  <a:pt x="3027956" y="435817"/>
                </a:lnTo>
              </a:path>
            </a:pathLst>
          </a:custGeom>
          <a:ln w="3175">
            <a:solidFill>
              <a:srgbClr val="262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74185" y="6015002"/>
            <a:ext cx="2184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0.2</a:t>
            </a:r>
            <a:endParaRPr sz="1100">
              <a:latin typeface="Arial"/>
              <a:cs typeface="Arial"/>
            </a:endParaRPr>
          </a:p>
        </p:txBody>
      </p:sp>
      <p:sp>
        <p:nvSp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74185" y="5476952"/>
            <a:ext cx="2184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0.3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74185" y="4938903"/>
            <a:ext cx="2184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0.4</a:t>
            </a:r>
            <a:endParaRPr sz="1100">
              <a:latin typeface="Arial"/>
              <a:cs typeface="Arial"/>
            </a:endParaRPr>
          </a:p>
        </p:txBody>
      </p:sp>
      <p:sp>
        <p:nv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74185" y="4400853"/>
            <a:ext cx="2184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0.5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74185" y="3862803"/>
            <a:ext cx="2184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0.6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12993" y="4339043"/>
            <a:ext cx="178435" cy="12090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65"/>
              </a:lnSpc>
            </a:pPr>
            <a:r>
              <a:rPr sz="1200" dirty="0">
                <a:solidFill>
                  <a:srgbClr val="262626"/>
                </a:solidFill>
                <a:latin typeface="Arial"/>
                <a:cs typeface="Arial"/>
              </a:rPr>
              <a:t>Frequency</a:t>
            </a:r>
            <a:r>
              <a:rPr sz="1200" spc="18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62626"/>
                </a:solidFill>
                <a:latin typeface="Arial"/>
                <a:cs typeface="Arial"/>
              </a:rPr>
              <a:t>(THz)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13129" y="3516023"/>
            <a:ext cx="3237865" cy="2886075"/>
            <a:chOff x="5413129" y="3516023"/>
            <a:chExt cx="3237865" cy="2886075"/>
          </a:xfrm>
        </p:grpSpPr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9074" y="3529971"/>
              <a:ext cx="3058570" cy="285733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427417" y="3530311"/>
              <a:ext cx="3051175" cy="2857500"/>
            </a:xfrm>
            <a:custGeom>
              <a:avLst/>
              <a:gdLst/>
              <a:ahLst/>
              <a:cxnLst/>
              <a:rect l="l" t="t" r="r" b="b"/>
              <a:pathLst>
                <a:path w="3051175" h="2857500">
                  <a:moveTo>
                    <a:pt x="2333608" y="2857013"/>
                  </a:moveTo>
                  <a:lnTo>
                    <a:pt x="2101340" y="2828154"/>
                  </a:lnTo>
                  <a:lnTo>
                    <a:pt x="1930635" y="2799295"/>
                  </a:lnTo>
                  <a:lnTo>
                    <a:pt x="1793183" y="2770436"/>
                  </a:lnTo>
                  <a:lnTo>
                    <a:pt x="1677425" y="2741577"/>
                  </a:lnTo>
                  <a:lnTo>
                    <a:pt x="1577234" y="2712721"/>
                  </a:lnTo>
                  <a:lnTo>
                    <a:pt x="1488910" y="2683862"/>
                  </a:lnTo>
                  <a:lnTo>
                    <a:pt x="1409984" y="2655003"/>
                  </a:lnTo>
                  <a:lnTo>
                    <a:pt x="1338724" y="2626144"/>
                  </a:lnTo>
                  <a:lnTo>
                    <a:pt x="1273851" y="2597285"/>
                  </a:lnTo>
                  <a:lnTo>
                    <a:pt x="1214398" y="2568425"/>
                  </a:lnTo>
                  <a:lnTo>
                    <a:pt x="1159607" y="2539566"/>
                  </a:lnTo>
                  <a:lnTo>
                    <a:pt x="1108864" y="2510707"/>
                  </a:lnTo>
                  <a:lnTo>
                    <a:pt x="1061680" y="2481848"/>
                  </a:lnTo>
                  <a:lnTo>
                    <a:pt x="1017641" y="2452993"/>
                  </a:lnTo>
                  <a:lnTo>
                    <a:pt x="976408" y="2424133"/>
                  </a:lnTo>
                  <a:lnTo>
                    <a:pt x="937691" y="2395274"/>
                  </a:lnTo>
                  <a:lnTo>
                    <a:pt x="901248" y="2366415"/>
                  </a:lnTo>
                  <a:lnTo>
                    <a:pt x="866854" y="2337556"/>
                  </a:lnTo>
                  <a:lnTo>
                    <a:pt x="834334" y="2308697"/>
                  </a:lnTo>
                  <a:lnTo>
                    <a:pt x="803526" y="2279838"/>
                  </a:lnTo>
                  <a:lnTo>
                    <a:pt x="774280" y="2250979"/>
                  </a:lnTo>
                  <a:lnTo>
                    <a:pt x="746479" y="2222120"/>
                  </a:lnTo>
                  <a:lnTo>
                    <a:pt x="720004" y="2193264"/>
                  </a:lnTo>
                  <a:lnTo>
                    <a:pt x="694761" y="2164405"/>
                  </a:lnTo>
                  <a:lnTo>
                    <a:pt x="647618" y="2106687"/>
                  </a:lnTo>
                  <a:lnTo>
                    <a:pt x="604433" y="2048968"/>
                  </a:lnTo>
                  <a:lnTo>
                    <a:pt x="564696" y="1991250"/>
                  </a:lnTo>
                  <a:lnTo>
                    <a:pt x="528000" y="1933536"/>
                  </a:lnTo>
                  <a:lnTo>
                    <a:pt x="493987" y="1875817"/>
                  </a:lnTo>
                  <a:lnTo>
                    <a:pt x="462367" y="1818099"/>
                  </a:lnTo>
                  <a:lnTo>
                    <a:pt x="432882" y="1760381"/>
                  </a:lnTo>
                  <a:lnTo>
                    <a:pt x="405316" y="1702663"/>
                  </a:lnTo>
                  <a:lnTo>
                    <a:pt x="379487" y="1644948"/>
                  </a:lnTo>
                  <a:lnTo>
                    <a:pt x="355223" y="1587230"/>
                  </a:lnTo>
                  <a:lnTo>
                    <a:pt x="332386" y="1529511"/>
                  </a:lnTo>
                  <a:lnTo>
                    <a:pt x="310851" y="1471793"/>
                  </a:lnTo>
                  <a:lnTo>
                    <a:pt x="290503" y="1414079"/>
                  </a:lnTo>
                  <a:lnTo>
                    <a:pt x="271249" y="1356360"/>
                  </a:lnTo>
                  <a:lnTo>
                    <a:pt x="252998" y="1298642"/>
                  </a:lnTo>
                  <a:lnTo>
                    <a:pt x="235674" y="1240924"/>
                  </a:lnTo>
                  <a:lnTo>
                    <a:pt x="219204" y="1183206"/>
                  </a:lnTo>
                  <a:lnTo>
                    <a:pt x="203529" y="1125491"/>
                  </a:lnTo>
                  <a:lnTo>
                    <a:pt x="188587" y="1067773"/>
                  </a:lnTo>
                  <a:lnTo>
                    <a:pt x="174332" y="1010054"/>
                  </a:lnTo>
                  <a:lnTo>
                    <a:pt x="160716" y="952336"/>
                  </a:lnTo>
                  <a:lnTo>
                    <a:pt x="147690" y="894622"/>
                  </a:lnTo>
                  <a:lnTo>
                    <a:pt x="135227" y="836903"/>
                  </a:lnTo>
                  <a:lnTo>
                    <a:pt x="123280" y="779185"/>
                  </a:lnTo>
                  <a:lnTo>
                    <a:pt x="111820" y="721467"/>
                  </a:lnTo>
                  <a:lnTo>
                    <a:pt x="100822" y="663749"/>
                  </a:lnTo>
                  <a:lnTo>
                    <a:pt x="90257" y="606034"/>
                  </a:lnTo>
                  <a:lnTo>
                    <a:pt x="80092" y="548316"/>
                  </a:lnTo>
                  <a:lnTo>
                    <a:pt x="70316" y="490597"/>
                  </a:lnTo>
                  <a:lnTo>
                    <a:pt x="60897" y="432879"/>
                  </a:lnTo>
                  <a:lnTo>
                    <a:pt x="51825" y="375164"/>
                  </a:lnTo>
                  <a:lnTo>
                    <a:pt x="43073" y="317446"/>
                  </a:lnTo>
                  <a:lnTo>
                    <a:pt x="34623" y="259728"/>
                  </a:lnTo>
                  <a:lnTo>
                    <a:pt x="26471" y="202010"/>
                  </a:lnTo>
                  <a:lnTo>
                    <a:pt x="18587" y="144292"/>
                  </a:lnTo>
                  <a:lnTo>
                    <a:pt x="10970" y="86577"/>
                  </a:lnTo>
                  <a:lnTo>
                    <a:pt x="3596" y="28859"/>
                  </a:lnTo>
                  <a:lnTo>
                    <a:pt x="0" y="0"/>
                  </a:lnTo>
                </a:path>
                <a:path w="3051175" h="2857500">
                  <a:moveTo>
                    <a:pt x="3050561" y="2830999"/>
                  </a:moveTo>
                  <a:lnTo>
                    <a:pt x="2825819" y="2799295"/>
                  </a:lnTo>
                  <a:lnTo>
                    <a:pt x="2661756" y="2770436"/>
                  </a:lnTo>
                  <a:lnTo>
                    <a:pt x="2520863" y="2741577"/>
                  </a:lnTo>
                  <a:lnTo>
                    <a:pt x="2396905" y="2712721"/>
                  </a:lnTo>
                  <a:lnTo>
                    <a:pt x="2286067" y="2683862"/>
                  </a:lnTo>
                  <a:lnTo>
                    <a:pt x="2185793" y="2655003"/>
                  </a:lnTo>
                  <a:lnTo>
                    <a:pt x="2094268" y="2626144"/>
                  </a:lnTo>
                  <a:lnTo>
                    <a:pt x="2010131" y="2597285"/>
                  </a:lnTo>
                  <a:lnTo>
                    <a:pt x="1932343" y="2568425"/>
                  </a:lnTo>
                  <a:lnTo>
                    <a:pt x="1860083" y="2539566"/>
                  </a:lnTo>
                  <a:lnTo>
                    <a:pt x="1792683" y="2510707"/>
                  </a:lnTo>
                  <a:lnTo>
                    <a:pt x="1729594" y="2481848"/>
                  </a:lnTo>
                  <a:lnTo>
                    <a:pt x="1670360" y="2452993"/>
                  </a:lnTo>
                  <a:lnTo>
                    <a:pt x="1614594" y="2424133"/>
                  </a:lnTo>
                  <a:lnTo>
                    <a:pt x="1561962" y="2395274"/>
                  </a:lnTo>
                  <a:lnTo>
                    <a:pt x="1512181" y="2366415"/>
                  </a:lnTo>
                  <a:lnTo>
                    <a:pt x="1465008" y="2337556"/>
                  </a:lnTo>
                  <a:lnTo>
                    <a:pt x="1420215" y="2308697"/>
                  </a:lnTo>
                  <a:lnTo>
                    <a:pt x="1377617" y="2279838"/>
                  </a:lnTo>
                  <a:lnTo>
                    <a:pt x="1337047" y="2250979"/>
                  </a:lnTo>
                  <a:lnTo>
                    <a:pt x="1298347" y="2222120"/>
                  </a:lnTo>
                  <a:lnTo>
                    <a:pt x="1261381" y="2193264"/>
                  </a:lnTo>
                  <a:lnTo>
                    <a:pt x="1226035" y="2164405"/>
                  </a:lnTo>
                  <a:lnTo>
                    <a:pt x="1192189" y="2135546"/>
                  </a:lnTo>
                  <a:lnTo>
                    <a:pt x="1159756" y="2106687"/>
                  </a:lnTo>
                  <a:lnTo>
                    <a:pt x="1128636" y="2077828"/>
                  </a:lnTo>
                  <a:lnTo>
                    <a:pt x="1098744" y="2048968"/>
                  </a:lnTo>
                  <a:lnTo>
                    <a:pt x="1070019" y="2020109"/>
                  </a:lnTo>
                  <a:lnTo>
                    <a:pt x="1042374" y="1991250"/>
                  </a:lnTo>
                  <a:lnTo>
                    <a:pt x="1015760" y="1962391"/>
                  </a:lnTo>
                  <a:lnTo>
                    <a:pt x="990114" y="1933536"/>
                  </a:lnTo>
                  <a:lnTo>
                    <a:pt x="941506" y="1875817"/>
                  </a:lnTo>
                  <a:lnTo>
                    <a:pt x="896173" y="1818099"/>
                  </a:lnTo>
                  <a:lnTo>
                    <a:pt x="853790" y="1760381"/>
                  </a:lnTo>
                  <a:lnTo>
                    <a:pt x="814059" y="1702663"/>
                  </a:lnTo>
                  <a:lnTo>
                    <a:pt x="776738" y="1644948"/>
                  </a:lnTo>
                  <a:lnTo>
                    <a:pt x="741615" y="1587230"/>
                  </a:lnTo>
                  <a:lnTo>
                    <a:pt x="708491" y="1529511"/>
                  </a:lnTo>
                  <a:lnTo>
                    <a:pt x="677194" y="1471793"/>
                  </a:lnTo>
                  <a:lnTo>
                    <a:pt x="647576" y="1414079"/>
                  </a:lnTo>
                  <a:lnTo>
                    <a:pt x="619508" y="1356360"/>
                  </a:lnTo>
                  <a:lnTo>
                    <a:pt x="592869" y="1298642"/>
                  </a:lnTo>
                  <a:lnTo>
                    <a:pt x="567543" y="1240924"/>
                  </a:lnTo>
                  <a:lnTo>
                    <a:pt x="543439" y="1183206"/>
                  </a:lnTo>
                  <a:lnTo>
                    <a:pt x="520473" y="1125491"/>
                  </a:lnTo>
                  <a:lnTo>
                    <a:pt x="498560" y="1067773"/>
                  </a:lnTo>
                  <a:lnTo>
                    <a:pt x="477629" y="1010054"/>
                  </a:lnTo>
                  <a:lnTo>
                    <a:pt x="457614" y="952336"/>
                  </a:lnTo>
                  <a:lnTo>
                    <a:pt x="438461" y="894622"/>
                  </a:lnTo>
                  <a:lnTo>
                    <a:pt x="420109" y="836903"/>
                  </a:lnTo>
                  <a:lnTo>
                    <a:pt x="402511" y="779185"/>
                  </a:lnTo>
                  <a:lnTo>
                    <a:pt x="385621" y="721467"/>
                  </a:lnTo>
                  <a:lnTo>
                    <a:pt x="369398" y="663749"/>
                  </a:lnTo>
                  <a:lnTo>
                    <a:pt x="353799" y="606034"/>
                  </a:lnTo>
                  <a:lnTo>
                    <a:pt x="338788" y="548316"/>
                  </a:lnTo>
                  <a:lnTo>
                    <a:pt x="324338" y="490597"/>
                  </a:lnTo>
                  <a:lnTo>
                    <a:pt x="310413" y="432879"/>
                  </a:lnTo>
                  <a:lnTo>
                    <a:pt x="296988" y="375164"/>
                  </a:lnTo>
                  <a:lnTo>
                    <a:pt x="284035" y="317446"/>
                  </a:lnTo>
                  <a:lnTo>
                    <a:pt x="271526" y="259728"/>
                  </a:lnTo>
                  <a:lnTo>
                    <a:pt x="259445" y="202010"/>
                  </a:lnTo>
                  <a:lnTo>
                    <a:pt x="247762" y="144292"/>
                  </a:lnTo>
                  <a:lnTo>
                    <a:pt x="236469" y="86577"/>
                  </a:lnTo>
                  <a:lnTo>
                    <a:pt x="225533" y="28859"/>
                  </a:lnTo>
                  <a:lnTo>
                    <a:pt x="220197" y="0"/>
                  </a:lnTo>
                </a:path>
              </a:pathLst>
            </a:custGeom>
            <a:ln w="28223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94093" y="3529415"/>
              <a:ext cx="56620" cy="286661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622082" y="3530311"/>
              <a:ext cx="27940" cy="2865120"/>
            </a:xfrm>
            <a:custGeom>
              <a:avLst/>
              <a:gdLst/>
              <a:ahLst/>
              <a:cxnLst/>
              <a:rect l="l" t="t" r="r" b="b"/>
              <a:pathLst>
                <a:path w="27940" h="2865120">
                  <a:moveTo>
                    <a:pt x="27763" y="2864825"/>
                  </a:moveTo>
                  <a:lnTo>
                    <a:pt x="27763" y="0"/>
                  </a:lnTo>
                </a:path>
                <a:path w="27940" h="2865120">
                  <a:moveTo>
                    <a:pt x="27763" y="2625757"/>
                  </a:moveTo>
                  <a:lnTo>
                    <a:pt x="0" y="2625757"/>
                  </a:lnTo>
                </a:path>
                <a:path w="27940" h="2865120">
                  <a:moveTo>
                    <a:pt x="27763" y="2334009"/>
                  </a:moveTo>
                  <a:lnTo>
                    <a:pt x="0" y="2334009"/>
                  </a:lnTo>
                </a:path>
                <a:path w="27940" h="2865120">
                  <a:moveTo>
                    <a:pt x="27763" y="2042257"/>
                  </a:moveTo>
                  <a:lnTo>
                    <a:pt x="0" y="2042257"/>
                  </a:lnTo>
                </a:path>
                <a:path w="27940" h="2865120">
                  <a:moveTo>
                    <a:pt x="27763" y="1750506"/>
                  </a:moveTo>
                  <a:lnTo>
                    <a:pt x="0" y="1750506"/>
                  </a:lnTo>
                </a:path>
                <a:path w="27940" h="2865120">
                  <a:moveTo>
                    <a:pt x="27763" y="1458758"/>
                  </a:moveTo>
                  <a:lnTo>
                    <a:pt x="0" y="1458758"/>
                  </a:lnTo>
                </a:path>
                <a:path w="27940" h="2865120">
                  <a:moveTo>
                    <a:pt x="27763" y="1167006"/>
                  </a:moveTo>
                  <a:lnTo>
                    <a:pt x="0" y="1167006"/>
                  </a:lnTo>
                </a:path>
                <a:path w="27940" h="2865120">
                  <a:moveTo>
                    <a:pt x="27763" y="875254"/>
                  </a:moveTo>
                  <a:lnTo>
                    <a:pt x="0" y="875254"/>
                  </a:lnTo>
                </a:path>
                <a:path w="27940" h="2865120">
                  <a:moveTo>
                    <a:pt x="27763" y="583503"/>
                  </a:moveTo>
                  <a:lnTo>
                    <a:pt x="0" y="583503"/>
                  </a:lnTo>
                </a:path>
                <a:path w="27940" h="2865120">
                  <a:moveTo>
                    <a:pt x="27763" y="291751"/>
                  </a:moveTo>
                  <a:lnTo>
                    <a:pt x="0" y="291751"/>
                  </a:lnTo>
                </a:path>
                <a:path w="27940" h="2865120">
                  <a:moveTo>
                    <a:pt x="2776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9738" y="6061242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9738" y="5769489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0.2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9738" y="5477736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0.3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9738" y="5185983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0.4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9738" y="4894230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0.5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9738" y="4602477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0.6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9738" y="4310725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0.7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9738" y="4018972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0.8</a:t>
            </a:r>
            <a:endParaRPr sz="1000">
              <a:latin typeface="Arial"/>
              <a:cs typeface="Arial"/>
            </a:endParaRPr>
          </a:p>
        </p:txBody>
      </p:sp>
      <p:sp>
        <p:nvSpPr>
          <p:cNvPr id="59" name="object 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9738" y="3727219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0.9</a:t>
            </a:r>
            <a:endParaRPr sz="1000">
              <a:latin typeface="Arial"/>
              <a:cs typeface="Arial"/>
            </a:endParaRPr>
          </a:p>
        </p:txBody>
      </p:sp>
      <p:sp>
        <p:nvSpPr>
          <p:cNvPr id="60" name="object 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9738" y="3435466"/>
            <a:ext cx="9525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10" dirty="0">
                <a:solidFill>
                  <a:srgbClr val="262626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61" name="object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94094" y="3529415"/>
            <a:ext cx="57150" cy="2867025"/>
            <a:chOff x="8594094" y="3529415"/>
            <a:chExt cx="57150" cy="2867025"/>
          </a:xfrm>
        </p:grpSpPr>
        <p:sp>
          <p:nvSpPr>
            <p:cNvPr id="62" name="object 62"/>
            <p:cNvSpPr/>
            <p:nvPr/>
          </p:nvSpPr>
          <p:spPr>
            <a:xfrm>
              <a:off x="8594962" y="3530311"/>
              <a:ext cx="55244" cy="2865120"/>
            </a:xfrm>
            <a:custGeom>
              <a:avLst/>
              <a:gdLst/>
              <a:ahLst/>
              <a:cxnLst/>
              <a:rect l="l" t="t" r="r" b="b"/>
              <a:pathLst>
                <a:path w="55245" h="2865120">
                  <a:moveTo>
                    <a:pt x="0" y="0"/>
                  </a:moveTo>
                  <a:lnTo>
                    <a:pt x="54884" y="0"/>
                  </a:lnTo>
                </a:path>
                <a:path w="55245" h="2865120">
                  <a:moveTo>
                    <a:pt x="0" y="2864825"/>
                  </a:moveTo>
                  <a:lnTo>
                    <a:pt x="54884" y="2864825"/>
                  </a:lnTo>
                </a:path>
                <a:path w="55245" h="2865120">
                  <a:moveTo>
                    <a:pt x="0" y="2864825"/>
                  </a:moveTo>
                  <a:lnTo>
                    <a:pt x="0" y="0"/>
                  </a:lnTo>
                </a:path>
                <a:path w="55245" h="2865120">
                  <a:moveTo>
                    <a:pt x="54884" y="2864825"/>
                  </a:moveTo>
                  <a:lnTo>
                    <a:pt x="54884" y="0"/>
                  </a:lnTo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594090" y="3529418"/>
              <a:ext cx="57150" cy="2867025"/>
            </a:xfrm>
            <a:custGeom>
              <a:avLst/>
              <a:gdLst/>
              <a:ahLst/>
              <a:cxnLst/>
              <a:rect l="l" t="t" r="r" b="b"/>
              <a:pathLst>
                <a:path w="57150" h="2867025">
                  <a:moveTo>
                    <a:pt x="1727" y="2865729"/>
                  </a:moveTo>
                  <a:lnTo>
                    <a:pt x="1473" y="2865094"/>
                  </a:lnTo>
                  <a:lnTo>
                    <a:pt x="863" y="2864828"/>
                  </a:lnTo>
                  <a:lnTo>
                    <a:pt x="254" y="2865094"/>
                  </a:lnTo>
                  <a:lnTo>
                    <a:pt x="0" y="2865729"/>
                  </a:lnTo>
                  <a:lnTo>
                    <a:pt x="254" y="2866352"/>
                  </a:lnTo>
                  <a:lnTo>
                    <a:pt x="863" y="2866618"/>
                  </a:lnTo>
                  <a:lnTo>
                    <a:pt x="1473" y="2866352"/>
                  </a:lnTo>
                  <a:lnTo>
                    <a:pt x="1727" y="2865729"/>
                  </a:lnTo>
                  <a:close/>
                </a:path>
                <a:path w="57150" h="2867025">
                  <a:moveTo>
                    <a:pt x="1727" y="901"/>
                  </a:moveTo>
                  <a:lnTo>
                    <a:pt x="1473" y="266"/>
                  </a:lnTo>
                  <a:lnTo>
                    <a:pt x="863" y="0"/>
                  </a:lnTo>
                  <a:lnTo>
                    <a:pt x="254" y="266"/>
                  </a:lnTo>
                  <a:lnTo>
                    <a:pt x="0" y="901"/>
                  </a:lnTo>
                  <a:lnTo>
                    <a:pt x="254" y="1536"/>
                  </a:lnTo>
                  <a:lnTo>
                    <a:pt x="863" y="1790"/>
                  </a:lnTo>
                  <a:lnTo>
                    <a:pt x="1473" y="1536"/>
                  </a:lnTo>
                  <a:lnTo>
                    <a:pt x="1727" y="901"/>
                  </a:lnTo>
                  <a:close/>
                </a:path>
                <a:path w="57150" h="2867025">
                  <a:moveTo>
                    <a:pt x="56616" y="2865729"/>
                  </a:moveTo>
                  <a:lnTo>
                    <a:pt x="56362" y="2865094"/>
                  </a:lnTo>
                  <a:lnTo>
                    <a:pt x="55753" y="2864828"/>
                  </a:lnTo>
                  <a:lnTo>
                    <a:pt x="55130" y="2865094"/>
                  </a:lnTo>
                  <a:lnTo>
                    <a:pt x="54876" y="2865729"/>
                  </a:lnTo>
                  <a:lnTo>
                    <a:pt x="55130" y="2866352"/>
                  </a:lnTo>
                  <a:lnTo>
                    <a:pt x="55753" y="2866618"/>
                  </a:lnTo>
                  <a:lnTo>
                    <a:pt x="56362" y="2866352"/>
                  </a:lnTo>
                  <a:lnTo>
                    <a:pt x="56616" y="2865729"/>
                  </a:lnTo>
                  <a:close/>
                </a:path>
                <a:path w="57150" h="2867025">
                  <a:moveTo>
                    <a:pt x="56616" y="901"/>
                  </a:moveTo>
                  <a:lnTo>
                    <a:pt x="56362" y="266"/>
                  </a:lnTo>
                  <a:lnTo>
                    <a:pt x="55753" y="0"/>
                  </a:lnTo>
                  <a:lnTo>
                    <a:pt x="55130" y="266"/>
                  </a:lnTo>
                  <a:lnTo>
                    <a:pt x="54876" y="901"/>
                  </a:lnTo>
                  <a:lnTo>
                    <a:pt x="55130" y="1536"/>
                  </a:lnTo>
                  <a:lnTo>
                    <a:pt x="55753" y="1790"/>
                  </a:lnTo>
                  <a:lnTo>
                    <a:pt x="56362" y="1536"/>
                  </a:lnTo>
                  <a:lnTo>
                    <a:pt x="56616" y="90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0" y="2746136"/>
            <a:ext cx="4326255" cy="437515"/>
            <a:chOff x="4572000" y="2746136"/>
            <a:chExt cx="4326255" cy="437515"/>
          </a:xfrm>
        </p:grpSpPr>
        <p:sp>
          <p:nvSpPr>
            <p:cNvPr id="65" name="object 65"/>
            <p:cNvSpPr/>
            <p:nvPr/>
          </p:nvSpPr>
          <p:spPr>
            <a:xfrm>
              <a:off x="4572000" y="2746136"/>
              <a:ext cx="4326255" cy="437515"/>
            </a:xfrm>
            <a:custGeom>
              <a:avLst/>
              <a:gdLst/>
              <a:ahLst/>
              <a:cxnLst/>
              <a:rect l="l" t="t" r="r" b="b"/>
              <a:pathLst>
                <a:path w="4326255" h="437514">
                  <a:moveTo>
                    <a:pt x="4325753" y="0"/>
                  </a:moveTo>
                  <a:lnTo>
                    <a:pt x="0" y="0"/>
                  </a:lnTo>
                  <a:lnTo>
                    <a:pt x="0" y="437099"/>
                  </a:lnTo>
                  <a:lnTo>
                    <a:pt x="4325753" y="437099"/>
                  </a:lnTo>
                  <a:lnTo>
                    <a:pt x="4325753" y="0"/>
                  </a:lnTo>
                  <a:close/>
                </a:path>
              </a:pathLst>
            </a:custGeom>
            <a:solidFill>
              <a:srgbClr val="00B0F0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621912" y="2803598"/>
              <a:ext cx="3893185" cy="334010"/>
            </a:xfrm>
            <a:custGeom>
              <a:avLst/>
              <a:gdLst/>
              <a:ahLst/>
              <a:cxnLst/>
              <a:rect l="l" t="t" r="r" b="b"/>
              <a:pathLst>
                <a:path w="3893184" h="334010">
                  <a:moveTo>
                    <a:pt x="0" y="0"/>
                  </a:moveTo>
                  <a:lnTo>
                    <a:pt x="0" y="333808"/>
                  </a:lnTo>
                </a:path>
                <a:path w="3893184" h="334010">
                  <a:moveTo>
                    <a:pt x="555371" y="0"/>
                  </a:moveTo>
                  <a:lnTo>
                    <a:pt x="555371" y="333808"/>
                  </a:lnTo>
                </a:path>
                <a:path w="3893184" h="334010">
                  <a:moveTo>
                    <a:pt x="3893100" y="43099"/>
                  </a:moveTo>
                  <a:lnTo>
                    <a:pt x="3815459" y="283174"/>
                  </a:lnTo>
                </a:path>
              </a:pathLst>
            </a:custGeom>
            <a:ln w="110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72000" y="2746136"/>
            <a:ext cx="4326255" cy="437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265">
              <a:lnSpc>
                <a:spcPts val="2750"/>
              </a:lnSpc>
            </a:pPr>
            <a:r>
              <a:rPr sz="1900" i="1" dirty="0">
                <a:latin typeface="Times New Roman"/>
                <a:cs typeface="Times New Roman"/>
              </a:rPr>
              <a:t>E</a:t>
            </a:r>
            <a:r>
              <a:rPr sz="1900" i="1" spc="-210" dirty="0">
                <a:latin typeface="Times New Roman"/>
                <a:cs typeface="Times New Roman"/>
              </a:rPr>
              <a:t> </a:t>
            </a:r>
            <a:r>
              <a:rPr sz="3750" spc="-157" baseline="-3333" dirty="0">
                <a:latin typeface="Symbol"/>
                <a:cs typeface="Symbol"/>
              </a:rPr>
              <a:t></a:t>
            </a:r>
            <a:r>
              <a:rPr sz="1900" spc="-105" dirty="0">
                <a:latin typeface="Symbol"/>
                <a:cs typeface="Symbol"/>
              </a:rPr>
              <a:t>�</a:t>
            </a:r>
            <a:r>
              <a:rPr sz="3750" spc="-157" baseline="-3333" dirty="0">
                <a:latin typeface="Symbol"/>
                <a:cs typeface="Symbol"/>
              </a:rPr>
              <a:t></a:t>
            </a:r>
            <a:r>
              <a:rPr sz="3750" spc="67" baseline="-3333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</a:t>
            </a:r>
            <a:r>
              <a:rPr sz="1900" spc="-114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sinc</a:t>
            </a:r>
            <a:r>
              <a:rPr sz="1900" spc="-220" dirty="0">
                <a:latin typeface="Times New Roman"/>
                <a:cs typeface="Times New Roman"/>
              </a:rPr>
              <a:t> </a:t>
            </a:r>
            <a:r>
              <a:rPr sz="2850" spc="-254" baseline="1461" dirty="0">
                <a:latin typeface="Symbol"/>
                <a:cs typeface="Symbol"/>
              </a:rPr>
              <a:t></a:t>
            </a:r>
            <a:r>
              <a:rPr sz="2850" spc="-254" baseline="-20467" dirty="0">
                <a:latin typeface="Symbol"/>
                <a:cs typeface="Symbol"/>
              </a:rPr>
              <a:t></a:t>
            </a:r>
            <a:r>
              <a:rPr sz="3825" spc="-254" baseline="-3267" dirty="0">
                <a:latin typeface="Symbol"/>
                <a:cs typeface="Symbol"/>
              </a:rPr>
              <a:t></a:t>
            </a:r>
            <a:r>
              <a:rPr sz="1900" i="1" spc="-170" dirty="0">
                <a:latin typeface="Times New Roman"/>
                <a:cs typeface="Times New Roman"/>
              </a:rPr>
              <a:t>k</a:t>
            </a:r>
            <a:r>
              <a:rPr sz="1800" i="1" spc="-254" baseline="-23148" dirty="0">
                <a:latin typeface="Times New Roman"/>
                <a:cs typeface="Times New Roman"/>
              </a:rPr>
              <a:t>PPWG</a:t>
            </a:r>
            <a:r>
              <a:rPr sz="1800" i="1" spc="442" baseline="-23148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22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j</a:t>
            </a:r>
            <a:r>
              <a:rPr sz="1900" dirty="0">
                <a:latin typeface="Symbol"/>
                <a:cs typeface="Symbol"/>
              </a:rPr>
              <a:t></a:t>
            </a:r>
            <a:r>
              <a:rPr sz="1900" spc="-11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Symbol"/>
                <a:cs typeface="Symbol"/>
              </a:rPr>
              <a:t></a:t>
            </a:r>
            <a:r>
              <a:rPr sz="1900" spc="-120" dirty="0">
                <a:latin typeface="Times New Roman"/>
                <a:cs typeface="Times New Roman"/>
              </a:rPr>
              <a:t> </a:t>
            </a:r>
            <a:r>
              <a:rPr sz="1900" i="1" dirty="0">
                <a:latin typeface="Times New Roman"/>
                <a:cs typeface="Times New Roman"/>
              </a:rPr>
              <a:t>k</a:t>
            </a:r>
            <a:r>
              <a:rPr sz="1800" baseline="-23148" dirty="0">
                <a:latin typeface="Times New Roman"/>
                <a:cs typeface="Times New Roman"/>
              </a:rPr>
              <a:t>0</a:t>
            </a:r>
            <a:r>
              <a:rPr sz="1800" spc="135" baseline="-23148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cos</a:t>
            </a:r>
            <a:r>
              <a:rPr sz="1900" spc="-280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Symbol"/>
                <a:cs typeface="Symbol"/>
              </a:rPr>
              <a:t>�</a:t>
            </a:r>
            <a:r>
              <a:rPr sz="3825" spc="-30" baseline="-3267" dirty="0">
                <a:latin typeface="Symbol"/>
                <a:cs typeface="Symbol"/>
              </a:rPr>
              <a:t></a:t>
            </a:r>
            <a:r>
              <a:rPr sz="3750" spc="-30" baseline="-3333" dirty="0">
                <a:latin typeface="Symbol"/>
                <a:cs typeface="Symbol"/>
              </a:rPr>
              <a:t></a:t>
            </a:r>
            <a:r>
              <a:rPr sz="1900" i="1" spc="-20" dirty="0">
                <a:latin typeface="Times New Roman"/>
                <a:cs typeface="Times New Roman"/>
              </a:rPr>
              <a:t>L</a:t>
            </a:r>
            <a:r>
              <a:rPr sz="1900" i="1" spc="500" dirty="0">
                <a:latin typeface="Times New Roman"/>
                <a:cs typeface="Times New Roman"/>
              </a:rPr>
              <a:t> </a:t>
            </a:r>
            <a:r>
              <a:rPr sz="1900" spc="-570" dirty="0">
                <a:latin typeface="Times New Roman"/>
                <a:cs typeface="Times New Roman"/>
              </a:rPr>
              <a:t>2</a:t>
            </a:r>
            <a:r>
              <a:rPr sz="3750" spc="-855" baseline="-3333" dirty="0">
                <a:latin typeface="Symbol"/>
                <a:cs typeface="Symbol"/>
              </a:rPr>
              <a:t></a:t>
            </a:r>
            <a:r>
              <a:rPr sz="2850" spc="-855" baseline="1461" dirty="0">
                <a:latin typeface="Symbol"/>
                <a:cs typeface="Symbol"/>
              </a:rPr>
              <a:t></a:t>
            </a:r>
            <a:r>
              <a:rPr sz="2850" spc="-855" baseline="-20467" dirty="0">
                <a:latin typeface="Symbol"/>
                <a:cs typeface="Symbol"/>
              </a:rPr>
              <a:t></a:t>
            </a:r>
            <a:endParaRPr sz="2850" baseline="-20467">
              <a:latin typeface="Symbol"/>
              <a:cs typeface="Symbol"/>
            </a:endParaRPr>
          </a:p>
        </p:txBody>
      </p:sp>
      <p:sp>
        <p:nvSpPr>
          <p:cNvPr id="68" name="object 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5523" y="2738456"/>
            <a:ext cx="2440305" cy="591820"/>
          </a:xfrm>
          <a:custGeom>
            <a:avLst/>
            <a:gdLst/>
            <a:ahLst/>
            <a:cxnLst/>
            <a:rect l="l" t="t" r="r" b="b"/>
            <a:pathLst>
              <a:path w="2440304" h="591820">
                <a:moveTo>
                  <a:pt x="2439706" y="0"/>
                </a:moveTo>
                <a:lnTo>
                  <a:pt x="0" y="0"/>
                </a:lnTo>
                <a:lnTo>
                  <a:pt x="0" y="591765"/>
                </a:lnTo>
                <a:lnTo>
                  <a:pt x="2439706" y="591765"/>
                </a:lnTo>
                <a:lnTo>
                  <a:pt x="2439706" y="0"/>
                </a:lnTo>
                <a:close/>
              </a:path>
            </a:pathLst>
          </a:custGeom>
          <a:solidFill>
            <a:srgbClr val="00B0F0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36187" y="2942335"/>
            <a:ext cx="1403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0" dirty="0">
                <a:latin typeface="Cambria Math"/>
                <a:cs typeface="Cambria Math"/>
              </a:rPr>
              <a:t>#</a:t>
            </a:r>
            <a:endParaRPr sz="1500">
              <a:latin typeface="Cambria Math"/>
              <a:cs typeface="Cambria Math"/>
            </a:endParaRPr>
          </a:p>
        </p:txBody>
      </p:sp>
      <p:sp>
        <p:nvSpPr>
          <p:cNvPr id="70" name="object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47655" y="2827020"/>
            <a:ext cx="12763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98145" algn="l"/>
              </a:tabLst>
            </a:pPr>
            <a:r>
              <a:rPr sz="2000" spc="-50" dirty="0">
                <a:latin typeface="Cambria Math"/>
                <a:cs typeface="Cambria Math"/>
              </a:rPr>
              <a:t>𝜙</a:t>
            </a:r>
            <a:r>
              <a:rPr sz="2000" dirty="0">
                <a:latin typeface="Cambria Math"/>
                <a:cs typeface="Cambria Math"/>
              </a:rPr>
              <a:t>	=</a:t>
            </a:r>
            <a:r>
              <a:rPr sz="2000" spc="120" dirty="0">
                <a:latin typeface="Cambria Math"/>
                <a:cs typeface="Cambria Math"/>
              </a:rPr>
              <a:t> </a:t>
            </a:r>
            <a:r>
              <a:rPr sz="2000" spc="-10" dirty="0">
                <a:latin typeface="Cambria Math"/>
                <a:cs typeface="Cambria Math"/>
              </a:rPr>
              <a:t>sin</a:t>
            </a:r>
            <a:r>
              <a:rPr sz="2250" spc="-15" baseline="25925" dirty="0">
                <a:latin typeface="Cambria Math"/>
                <a:cs typeface="Cambria Math"/>
              </a:rPr>
              <a:t>$%</a:t>
            </a:r>
            <a:endParaRPr sz="2250" baseline="25925">
              <a:latin typeface="Cambria Math"/>
              <a:cs typeface="Cambria Math"/>
            </a:endParaRPr>
          </a:p>
        </p:txBody>
      </p:sp>
      <p:sp>
        <p:nvSpPr>
          <p:cNvPr id="71" name="object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44648" y="2770606"/>
            <a:ext cx="689610" cy="502284"/>
          </a:xfrm>
          <a:custGeom>
            <a:avLst/>
            <a:gdLst/>
            <a:ahLst/>
            <a:cxnLst/>
            <a:rect l="l" t="t" r="r" b="b"/>
            <a:pathLst>
              <a:path w="689610" h="502285">
                <a:moveTo>
                  <a:pt x="96354" y="8318"/>
                </a:moveTo>
                <a:lnTo>
                  <a:pt x="55613" y="36944"/>
                </a:lnTo>
                <a:lnTo>
                  <a:pt x="26657" y="91719"/>
                </a:lnTo>
                <a:lnTo>
                  <a:pt x="6654" y="163322"/>
                </a:lnTo>
                <a:lnTo>
                  <a:pt x="1663" y="205066"/>
                </a:lnTo>
                <a:lnTo>
                  <a:pt x="0" y="250901"/>
                </a:lnTo>
                <a:lnTo>
                  <a:pt x="1663" y="296595"/>
                </a:lnTo>
                <a:lnTo>
                  <a:pt x="6654" y="338416"/>
                </a:lnTo>
                <a:lnTo>
                  <a:pt x="14986" y="376250"/>
                </a:lnTo>
                <a:lnTo>
                  <a:pt x="40563" y="439699"/>
                </a:lnTo>
                <a:lnTo>
                  <a:pt x="71818" y="485559"/>
                </a:lnTo>
                <a:lnTo>
                  <a:pt x="89166" y="501802"/>
                </a:lnTo>
                <a:lnTo>
                  <a:pt x="96354" y="493496"/>
                </a:lnTo>
                <a:lnTo>
                  <a:pt x="81356" y="476961"/>
                </a:lnTo>
                <a:lnTo>
                  <a:pt x="67703" y="456412"/>
                </a:lnTo>
                <a:lnTo>
                  <a:pt x="44513" y="403199"/>
                </a:lnTo>
                <a:lnTo>
                  <a:pt x="29171" y="334492"/>
                </a:lnTo>
                <a:lnTo>
                  <a:pt x="25336" y="294563"/>
                </a:lnTo>
                <a:lnTo>
                  <a:pt x="24053" y="250774"/>
                </a:lnTo>
                <a:lnTo>
                  <a:pt x="25336" y="207251"/>
                </a:lnTo>
                <a:lnTo>
                  <a:pt x="29171" y="167309"/>
                </a:lnTo>
                <a:lnTo>
                  <a:pt x="44513" y="98602"/>
                </a:lnTo>
                <a:lnTo>
                  <a:pt x="67703" y="45389"/>
                </a:lnTo>
                <a:lnTo>
                  <a:pt x="81356" y="24841"/>
                </a:lnTo>
                <a:lnTo>
                  <a:pt x="96354" y="8318"/>
                </a:lnTo>
                <a:close/>
              </a:path>
              <a:path w="689610" h="502285">
                <a:moveTo>
                  <a:pt x="589394" y="247256"/>
                </a:moveTo>
                <a:lnTo>
                  <a:pt x="106794" y="247256"/>
                </a:lnTo>
                <a:lnTo>
                  <a:pt x="106794" y="259956"/>
                </a:lnTo>
                <a:lnTo>
                  <a:pt x="589394" y="259956"/>
                </a:lnTo>
                <a:lnTo>
                  <a:pt x="589394" y="247256"/>
                </a:lnTo>
                <a:close/>
              </a:path>
              <a:path w="689610" h="502285">
                <a:moveTo>
                  <a:pt x="689381" y="250774"/>
                </a:moveTo>
                <a:lnTo>
                  <a:pt x="687717" y="205066"/>
                </a:lnTo>
                <a:lnTo>
                  <a:pt x="682713" y="163322"/>
                </a:lnTo>
                <a:lnTo>
                  <a:pt x="674382" y="125539"/>
                </a:lnTo>
                <a:lnTo>
                  <a:pt x="648804" y="62103"/>
                </a:lnTo>
                <a:lnTo>
                  <a:pt x="617550" y="16243"/>
                </a:lnTo>
                <a:lnTo>
                  <a:pt x="600202" y="0"/>
                </a:lnTo>
                <a:lnTo>
                  <a:pt x="593013" y="8318"/>
                </a:lnTo>
                <a:lnTo>
                  <a:pt x="608025" y="24841"/>
                </a:lnTo>
                <a:lnTo>
                  <a:pt x="621665" y="45389"/>
                </a:lnTo>
                <a:lnTo>
                  <a:pt x="644855" y="98602"/>
                </a:lnTo>
                <a:lnTo>
                  <a:pt x="660196" y="167309"/>
                </a:lnTo>
                <a:lnTo>
                  <a:pt x="664032" y="207251"/>
                </a:lnTo>
                <a:lnTo>
                  <a:pt x="665314" y="250901"/>
                </a:lnTo>
                <a:lnTo>
                  <a:pt x="664032" y="294563"/>
                </a:lnTo>
                <a:lnTo>
                  <a:pt x="660196" y="334492"/>
                </a:lnTo>
                <a:lnTo>
                  <a:pt x="644855" y="403199"/>
                </a:lnTo>
                <a:lnTo>
                  <a:pt x="621665" y="456412"/>
                </a:lnTo>
                <a:lnTo>
                  <a:pt x="593013" y="493496"/>
                </a:lnTo>
                <a:lnTo>
                  <a:pt x="600202" y="501802"/>
                </a:lnTo>
                <a:lnTo>
                  <a:pt x="633755" y="464858"/>
                </a:lnTo>
                <a:lnTo>
                  <a:pt x="662711" y="410083"/>
                </a:lnTo>
                <a:lnTo>
                  <a:pt x="682713" y="338416"/>
                </a:lnTo>
                <a:lnTo>
                  <a:pt x="687717" y="296595"/>
                </a:lnTo>
                <a:lnTo>
                  <a:pt x="689381" y="250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13883" y="2634996"/>
            <a:ext cx="1422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latin typeface="Cambria Math"/>
                <a:cs typeface="Cambria Math"/>
              </a:rPr>
              <a:t>𝑐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73" name="object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36400" y="2997708"/>
            <a:ext cx="4432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Cambria Math"/>
                <a:cs typeface="Cambria Math"/>
              </a:rPr>
              <a:t>2𝑏𝑓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1436" y="6541064"/>
            <a:ext cx="122872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latin typeface="Times New Roman"/>
                <a:cs typeface="Times New Roman"/>
              </a:rPr>
              <a:t>Edward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Knightly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2397760">
              <a:lnSpc>
                <a:spcPct val="100000"/>
              </a:lnSpc>
              <a:spcBef>
                <a:spcPts val="100"/>
              </a:spcBef>
            </a:pPr>
            <a:r>
              <a:rPr dirty="0"/>
              <a:t>Inference</a:t>
            </a:r>
            <a:r>
              <a:rPr spc="10" dirty="0"/>
              <a:t> </a:t>
            </a:r>
            <a:r>
              <a:rPr spc="-10" dirty="0"/>
              <a:t>Approach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44486" y="980948"/>
            <a:ext cx="8014970" cy="222821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35915" indent="-285115">
              <a:lnSpc>
                <a:spcPct val="100000"/>
              </a:lnSpc>
              <a:spcBef>
                <a:spcPts val="725"/>
              </a:spcBef>
              <a:buClr>
                <a:srgbClr val="FC0128"/>
              </a:buClr>
              <a:buFont typeface="Arial"/>
              <a:buChar char="•"/>
              <a:tabLst>
                <a:tab pos="335915" algn="l"/>
                <a:tab pos="336550" algn="l"/>
              </a:tabLst>
            </a:pPr>
            <a:r>
              <a:rPr sz="2400" dirty="0">
                <a:latin typeface="Verdana"/>
                <a:cs typeface="Verdana"/>
              </a:rPr>
              <a:t>Spectral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signature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for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each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angle of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the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rainbow</a:t>
            </a:r>
            <a:endParaRPr sz="2400">
              <a:latin typeface="Verdana"/>
              <a:cs typeface="Verdana"/>
            </a:endParaRPr>
          </a:p>
          <a:p>
            <a:pPr marL="679450" lvl="1" indent="-228600">
              <a:lnSpc>
                <a:spcPct val="100000"/>
              </a:lnSpc>
              <a:spcBef>
                <a:spcPts val="520"/>
              </a:spcBef>
              <a:buClr>
                <a:srgbClr val="FC0128"/>
              </a:buClr>
              <a:buFont typeface="Calibri"/>
              <a:buChar char="–"/>
              <a:tabLst>
                <a:tab pos="679450" algn="l"/>
              </a:tabLst>
            </a:pPr>
            <a:r>
              <a:rPr sz="2000" dirty="0">
                <a:latin typeface="Verdana"/>
                <a:cs typeface="Verdana"/>
              </a:rPr>
              <a:t>Inspired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by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EM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analysis</a:t>
            </a:r>
            <a:endParaRPr sz="2000">
              <a:latin typeface="Verdana"/>
              <a:cs typeface="Verdana"/>
            </a:endParaRPr>
          </a:p>
          <a:p>
            <a:pPr marL="679450" lvl="1" indent="-228600">
              <a:lnSpc>
                <a:spcPct val="100000"/>
              </a:lnSpc>
              <a:spcBef>
                <a:spcPts val="405"/>
              </a:spcBef>
              <a:buClr>
                <a:srgbClr val="FC0128"/>
              </a:buClr>
              <a:buFont typeface="Calibri"/>
              <a:buChar char="–"/>
              <a:tabLst>
                <a:tab pos="679450" algn="l"/>
              </a:tabLst>
            </a:pPr>
            <a:r>
              <a:rPr sz="2000" dirty="0">
                <a:latin typeface="Verdana"/>
                <a:cs typeface="Verdana"/>
              </a:rPr>
              <a:t>Angle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of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arrival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estimate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is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best</a:t>
            </a:r>
            <a:r>
              <a:rPr sz="2000" spc="-10" dirty="0">
                <a:latin typeface="Verdana"/>
                <a:cs typeface="Verdana"/>
              </a:rPr>
              <a:t> match</a:t>
            </a:r>
            <a:endParaRPr sz="2000">
              <a:latin typeface="Verdana"/>
              <a:cs typeface="Verdana"/>
            </a:endParaRPr>
          </a:p>
          <a:p>
            <a:pPr marL="6794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79450" algn="l"/>
              </a:tabLst>
            </a:pPr>
            <a:r>
              <a:rPr sz="2000" dirty="0">
                <a:latin typeface="Verdana"/>
                <a:cs typeface="Verdana"/>
              </a:rPr>
              <a:t>LWA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imperfections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higher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modes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(TE</a:t>
            </a:r>
            <a:r>
              <a:rPr sz="1950" baseline="-17094" dirty="0">
                <a:latin typeface="Verdana"/>
                <a:cs typeface="Verdana"/>
              </a:rPr>
              <a:t>2</a:t>
            </a:r>
            <a:r>
              <a:rPr sz="2000" dirty="0">
                <a:latin typeface="Verdana"/>
                <a:cs typeface="Verdana"/>
              </a:rPr>
              <a:t>,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TE</a:t>
            </a:r>
            <a:r>
              <a:rPr sz="1950" baseline="-17094" dirty="0">
                <a:latin typeface="Verdana"/>
                <a:cs typeface="Verdana"/>
              </a:rPr>
              <a:t>3</a:t>
            </a:r>
            <a:r>
              <a:rPr sz="2000" dirty="0">
                <a:latin typeface="Verdana"/>
                <a:cs typeface="Verdana"/>
              </a:rPr>
              <a:t>,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5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TE</a:t>
            </a:r>
            <a:r>
              <a:rPr sz="1950" spc="-30" baseline="-17094" dirty="0">
                <a:latin typeface="Verdana"/>
                <a:cs typeface="Verdana"/>
              </a:rPr>
              <a:t>4</a:t>
            </a:r>
            <a:r>
              <a:rPr sz="2000" spc="-20" dirty="0">
                <a:latin typeface="Verdana"/>
                <a:cs typeface="Verdana"/>
              </a:rPr>
              <a:t>)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Verdana"/>
              <a:cs typeface="Verdana"/>
            </a:endParaRPr>
          </a:p>
          <a:p>
            <a:pPr marL="440055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Theory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vs.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Practice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1436" y="6541064"/>
            <a:ext cx="122872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latin typeface="Times New Roman"/>
                <a:cs typeface="Times New Roman"/>
              </a:rPr>
              <a:t>Edward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Knightly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" y="761999"/>
            <a:ext cx="9132887" cy="74612"/>
          </a:xfrm>
          <a:prstGeom prst="rect">
            <a:avLst/>
          </a:prstGeom>
        </p:spPr>
      </p:pic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18246" y="3329625"/>
            <a:ext cx="4326255" cy="3515360"/>
            <a:chOff x="4818246" y="3329625"/>
            <a:chExt cx="4326255" cy="35153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0600" y="6248400"/>
              <a:ext cx="457200" cy="5587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18246" y="3329625"/>
              <a:ext cx="4326255" cy="3515360"/>
            </a:xfrm>
            <a:custGeom>
              <a:avLst/>
              <a:gdLst/>
              <a:ahLst/>
              <a:cxnLst/>
              <a:rect l="l" t="t" r="r" b="b"/>
              <a:pathLst>
                <a:path w="4326255" h="3515359">
                  <a:moveTo>
                    <a:pt x="4325749" y="0"/>
                  </a:moveTo>
                  <a:lnTo>
                    <a:pt x="0" y="0"/>
                  </a:lnTo>
                  <a:lnTo>
                    <a:pt x="0" y="3515122"/>
                  </a:lnTo>
                  <a:lnTo>
                    <a:pt x="4325749" y="3515122"/>
                  </a:lnTo>
                  <a:lnTo>
                    <a:pt x="43257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47731" y="3593259"/>
              <a:ext cx="3161665" cy="2857500"/>
            </a:xfrm>
            <a:custGeom>
              <a:avLst/>
              <a:gdLst/>
              <a:ahLst/>
              <a:cxnLst/>
              <a:rect l="l" t="t" r="r" b="b"/>
              <a:pathLst>
                <a:path w="3161665" h="2857500">
                  <a:moveTo>
                    <a:pt x="0" y="2857016"/>
                  </a:moveTo>
                  <a:lnTo>
                    <a:pt x="3161275" y="2857016"/>
                  </a:lnTo>
                </a:path>
                <a:path w="3161665" h="2857500">
                  <a:moveTo>
                    <a:pt x="0" y="0"/>
                  </a:moveTo>
                  <a:lnTo>
                    <a:pt x="3161275" y="0"/>
                  </a:lnTo>
                </a:path>
                <a:path w="3161665" h="2857500">
                  <a:moveTo>
                    <a:pt x="0" y="2857016"/>
                  </a:moveTo>
                  <a:lnTo>
                    <a:pt x="0" y="2825419"/>
                  </a:lnTo>
                </a:path>
                <a:path w="3161665" h="2857500">
                  <a:moveTo>
                    <a:pt x="451607" y="2857016"/>
                  </a:moveTo>
                  <a:lnTo>
                    <a:pt x="451607" y="2825419"/>
                  </a:lnTo>
                </a:path>
                <a:path w="3161665" h="2857500">
                  <a:moveTo>
                    <a:pt x="903221" y="2857016"/>
                  </a:moveTo>
                  <a:lnTo>
                    <a:pt x="903221" y="2825419"/>
                  </a:lnTo>
                </a:path>
                <a:path w="3161665" h="2857500">
                  <a:moveTo>
                    <a:pt x="1354828" y="2857016"/>
                  </a:moveTo>
                  <a:lnTo>
                    <a:pt x="1354828" y="2825419"/>
                  </a:lnTo>
                </a:path>
                <a:path w="3161665" h="2857500">
                  <a:moveTo>
                    <a:pt x="1806443" y="2857016"/>
                  </a:moveTo>
                  <a:lnTo>
                    <a:pt x="1806443" y="2825419"/>
                  </a:lnTo>
                </a:path>
                <a:path w="3161665" h="2857500">
                  <a:moveTo>
                    <a:pt x="2258050" y="2857016"/>
                  </a:moveTo>
                  <a:lnTo>
                    <a:pt x="2258050" y="2825419"/>
                  </a:lnTo>
                </a:path>
                <a:path w="3161665" h="2857500">
                  <a:moveTo>
                    <a:pt x="2709664" y="2857016"/>
                  </a:moveTo>
                  <a:lnTo>
                    <a:pt x="2709664" y="2825419"/>
                  </a:lnTo>
                </a:path>
                <a:path w="3161665" h="2857500">
                  <a:moveTo>
                    <a:pt x="3161275" y="2857016"/>
                  </a:moveTo>
                  <a:lnTo>
                    <a:pt x="3161275" y="2825419"/>
                  </a:lnTo>
                </a:path>
                <a:path w="3161665" h="2857500">
                  <a:moveTo>
                    <a:pt x="0" y="0"/>
                  </a:moveTo>
                  <a:lnTo>
                    <a:pt x="0" y="31596"/>
                  </a:lnTo>
                </a:path>
                <a:path w="3161665" h="2857500">
                  <a:moveTo>
                    <a:pt x="451607" y="0"/>
                  </a:moveTo>
                  <a:lnTo>
                    <a:pt x="451607" y="31596"/>
                  </a:lnTo>
                </a:path>
                <a:path w="3161665" h="2857500">
                  <a:moveTo>
                    <a:pt x="903221" y="0"/>
                  </a:moveTo>
                  <a:lnTo>
                    <a:pt x="903221" y="31596"/>
                  </a:lnTo>
                </a:path>
                <a:path w="3161665" h="2857500">
                  <a:moveTo>
                    <a:pt x="1354828" y="0"/>
                  </a:moveTo>
                  <a:lnTo>
                    <a:pt x="1354828" y="31596"/>
                  </a:lnTo>
                </a:path>
                <a:path w="3161665" h="2857500">
                  <a:moveTo>
                    <a:pt x="1806443" y="0"/>
                  </a:moveTo>
                  <a:lnTo>
                    <a:pt x="1806443" y="31596"/>
                  </a:lnTo>
                </a:path>
                <a:path w="3161665" h="2857500">
                  <a:moveTo>
                    <a:pt x="2258050" y="0"/>
                  </a:moveTo>
                  <a:lnTo>
                    <a:pt x="2258050" y="31596"/>
                  </a:lnTo>
                </a:path>
                <a:path w="3161665" h="2857500">
                  <a:moveTo>
                    <a:pt x="2709664" y="0"/>
                  </a:moveTo>
                  <a:lnTo>
                    <a:pt x="2709664" y="31596"/>
                  </a:lnTo>
                </a:path>
                <a:path w="3161665" h="2857500">
                  <a:moveTo>
                    <a:pt x="3161275" y="0"/>
                  </a:moveTo>
                  <a:lnTo>
                    <a:pt x="3161275" y="31596"/>
                  </a:lnTo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54924" y="6467302"/>
            <a:ext cx="18542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06494" y="6467302"/>
            <a:ext cx="18542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20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58064" y="6467302"/>
            <a:ext cx="18542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12773" y="6467302"/>
            <a:ext cx="18542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60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64342" y="6467302"/>
            <a:ext cx="18542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70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415911" y="6467302"/>
            <a:ext cx="18542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80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66648" y="6467302"/>
            <a:ext cx="1149350" cy="3879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55270">
              <a:lnSpc>
                <a:spcPct val="100000"/>
              </a:lnSpc>
              <a:spcBef>
                <a:spcPts val="130"/>
              </a:spcBef>
              <a:tabLst>
                <a:tab pos="706755" algn="l"/>
              </a:tabLst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40</a:t>
            </a:r>
            <a:r>
              <a:rPr sz="1100" dirty="0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50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dirty="0">
                <a:solidFill>
                  <a:srgbClr val="262626"/>
                </a:solidFill>
                <a:latin typeface="Arial"/>
                <a:cs typeface="Arial"/>
              </a:rPr>
              <a:t>Angle</a:t>
            </a:r>
            <a:r>
              <a:rPr sz="1250" spc="-4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262626"/>
                </a:solidFill>
                <a:latin typeface="Arial"/>
                <a:cs typeface="Arial"/>
              </a:rPr>
              <a:t>(degrees)</a:t>
            </a:r>
            <a:endParaRPr sz="125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7731" y="3593259"/>
            <a:ext cx="3161665" cy="2857500"/>
          </a:xfrm>
          <a:custGeom>
            <a:avLst/>
            <a:gdLst/>
            <a:ahLst/>
            <a:cxnLst/>
            <a:rect l="l" t="t" r="r" b="b"/>
            <a:pathLst>
              <a:path w="3161665" h="2857500">
                <a:moveTo>
                  <a:pt x="0" y="2857016"/>
                </a:moveTo>
                <a:lnTo>
                  <a:pt x="0" y="0"/>
                </a:lnTo>
              </a:path>
              <a:path w="3161665" h="2857500">
                <a:moveTo>
                  <a:pt x="3161275" y="2857016"/>
                </a:moveTo>
                <a:lnTo>
                  <a:pt x="3161275" y="0"/>
                </a:lnTo>
              </a:path>
              <a:path w="3161665" h="2857500">
                <a:moveTo>
                  <a:pt x="0" y="2587994"/>
                </a:moveTo>
                <a:lnTo>
                  <a:pt x="31610" y="2587994"/>
                </a:lnTo>
              </a:path>
              <a:path w="3161665" h="2857500">
                <a:moveTo>
                  <a:pt x="0" y="2049951"/>
                </a:moveTo>
                <a:lnTo>
                  <a:pt x="31610" y="2049951"/>
                </a:lnTo>
              </a:path>
              <a:path w="3161665" h="2857500">
                <a:moveTo>
                  <a:pt x="0" y="1511908"/>
                </a:moveTo>
                <a:lnTo>
                  <a:pt x="31610" y="1511908"/>
                </a:lnTo>
              </a:path>
              <a:path w="3161665" h="2857500">
                <a:moveTo>
                  <a:pt x="0" y="973861"/>
                </a:moveTo>
                <a:lnTo>
                  <a:pt x="31610" y="973861"/>
                </a:lnTo>
              </a:path>
              <a:path w="3161665" h="2857500">
                <a:moveTo>
                  <a:pt x="0" y="435817"/>
                </a:moveTo>
                <a:lnTo>
                  <a:pt x="31610" y="435817"/>
                </a:lnTo>
              </a:path>
              <a:path w="3161665" h="2857500">
                <a:moveTo>
                  <a:pt x="3161275" y="2587994"/>
                </a:moveTo>
                <a:lnTo>
                  <a:pt x="3129660" y="2587994"/>
                </a:lnTo>
              </a:path>
              <a:path w="3161665" h="2857500">
                <a:moveTo>
                  <a:pt x="3161275" y="2049951"/>
                </a:moveTo>
                <a:lnTo>
                  <a:pt x="3129660" y="2049951"/>
                </a:lnTo>
              </a:path>
              <a:path w="3161665" h="2857500">
                <a:moveTo>
                  <a:pt x="3161275" y="1511908"/>
                </a:moveTo>
                <a:lnTo>
                  <a:pt x="3129660" y="1511908"/>
                </a:lnTo>
              </a:path>
              <a:path w="3161665" h="2857500">
                <a:moveTo>
                  <a:pt x="3161275" y="973861"/>
                </a:moveTo>
                <a:lnTo>
                  <a:pt x="3129660" y="973861"/>
                </a:lnTo>
              </a:path>
              <a:path w="3161665" h="2857500">
                <a:moveTo>
                  <a:pt x="3161275" y="435817"/>
                </a:moveTo>
                <a:lnTo>
                  <a:pt x="3129660" y="435817"/>
                </a:lnTo>
              </a:path>
            </a:pathLst>
          </a:custGeom>
          <a:ln w="3175">
            <a:solidFill>
              <a:srgbClr val="262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95309" y="6077801"/>
            <a:ext cx="225425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95309" y="5539753"/>
            <a:ext cx="225425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0.3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95309" y="5001704"/>
            <a:ext cx="225425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0.4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95309" y="4463655"/>
            <a:ext cx="225425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0.5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95309" y="3925606"/>
            <a:ext cx="225425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0.6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28786" y="4400787"/>
            <a:ext cx="183515" cy="12103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50" dirty="0">
                <a:solidFill>
                  <a:srgbClr val="262626"/>
                </a:solidFill>
                <a:latin typeface="Arial"/>
                <a:cs typeface="Arial"/>
              </a:rPr>
              <a:t>Frequency</a:t>
            </a:r>
            <a:r>
              <a:rPr sz="1250" spc="-6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262626"/>
                </a:solidFill>
                <a:latin typeface="Arial"/>
                <a:cs typeface="Arial"/>
              </a:rPr>
              <a:t>(THz)</a:t>
            </a:r>
            <a:endParaRPr sz="1250">
              <a:latin typeface="Arial"/>
              <a:cs typeface="Arial"/>
            </a:endParaRPr>
          </a:p>
        </p:txBody>
      </p:sp>
      <p:grpSp>
        <p:nvGrp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47732" y="3592306"/>
            <a:ext cx="3340100" cy="2867025"/>
            <a:chOff x="5347732" y="3592306"/>
            <a:chExt cx="3340100" cy="2867025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732" y="3592918"/>
              <a:ext cx="3161301" cy="285768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27290" y="3592362"/>
              <a:ext cx="60409" cy="286662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658141" y="3593259"/>
              <a:ext cx="29209" cy="2865120"/>
            </a:xfrm>
            <a:custGeom>
              <a:avLst/>
              <a:gdLst/>
              <a:ahLst/>
              <a:cxnLst/>
              <a:rect l="l" t="t" r="r" b="b"/>
              <a:pathLst>
                <a:path w="29209" h="2865120">
                  <a:moveTo>
                    <a:pt x="28662" y="2864828"/>
                  </a:moveTo>
                  <a:lnTo>
                    <a:pt x="28662" y="0"/>
                  </a:lnTo>
                </a:path>
                <a:path w="29209" h="2865120">
                  <a:moveTo>
                    <a:pt x="28662" y="2581445"/>
                  </a:moveTo>
                  <a:lnTo>
                    <a:pt x="0" y="2581445"/>
                  </a:lnTo>
                </a:path>
                <a:path w="29209" h="2865120">
                  <a:moveTo>
                    <a:pt x="28662" y="2294618"/>
                  </a:moveTo>
                  <a:lnTo>
                    <a:pt x="0" y="2294618"/>
                  </a:lnTo>
                </a:path>
                <a:path w="29209" h="2865120">
                  <a:moveTo>
                    <a:pt x="28662" y="2007791"/>
                  </a:moveTo>
                  <a:lnTo>
                    <a:pt x="0" y="2007791"/>
                  </a:lnTo>
                </a:path>
                <a:path w="29209" h="2865120">
                  <a:moveTo>
                    <a:pt x="28662" y="1720968"/>
                  </a:moveTo>
                  <a:lnTo>
                    <a:pt x="0" y="1720968"/>
                  </a:lnTo>
                </a:path>
                <a:path w="29209" h="2865120">
                  <a:moveTo>
                    <a:pt x="28662" y="1434137"/>
                  </a:moveTo>
                  <a:lnTo>
                    <a:pt x="0" y="1434137"/>
                  </a:lnTo>
                </a:path>
                <a:path w="29209" h="2865120">
                  <a:moveTo>
                    <a:pt x="28662" y="1147310"/>
                  </a:moveTo>
                  <a:lnTo>
                    <a:pt x="0" y="1147310"/>
                  </a:lnTo>
                </a:path>
                <a:path w="29209" h="2865120">
                  <a:moveTo>
                    <a:pt x="28662" y="860484"/>
                  </a:moveTo>
                  <a:lnTo>
                    <a:pt x="0" y="860484"/>
                  </a:lnTo>
                </a:path>
                <a:path w="29209" h="2865120">
                  <a:moveTo>
                    <a:pt x="28662" y="573657"/>
                  </a:moveTo>
                  <a:lnTo>
                    <a:pt x="0" y="573657"/>
                  </a:lnTo>
                </a:path>
                <a:path w="29209" h="2865120">
                  <a:moveTo>
                    <a:pt x="28662" y="286826"/>
                  </a:moveTo>
                  <a:lnTo>
                    <a:pt x="0" y="286826"/>
                  </a:lnTo>
                </a:path>
                <a:path w="29209" h="2865120">
                  <a:moveTo>
                    <a:pt x="28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07759" y="6079746"/>
            <a:ext cx="205104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07759" y="5792918"/>
            <a:ext cx="205104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07759" y="5506090"/>
            <a:ext cx="205104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07759" y="5219262"/>
            <a:ext cx="205104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0.4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07759" y="4932434"/>
            <a:ext cx="205104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0.5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07759" y="4645605"/>
            <a:ext cx="205104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0.6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07759" y="4358778"/>
            <a:ext cx="205104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0.7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07759" y="4071949"/>
            <a:ext cx="205104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0.8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07759" y="3785122"/>
            <a:ext cx="205104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0.9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07759" y="3498293"/>
            <a:ext cx="97790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5" dirty="0">
                <a:solidFill>
                  <a:srgbClr val="262626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27290" y="3592362"/>
            <a:ext cx="60960" cy="2867025"/>
            <a:chOff x="8627290" y="3592362"/>
            <a:chExt cx="60960" cy="2867025"/>
          </a:xfrm>
        </p:grpSpPr>
        <p:sp>
          <p:nvSpPr>
            <p:cNvPr id="39" name="object 39"/>
            <p:cNvSpPr/>
            <p:nvPr/>
          </p:nvSpPr>
          <p:spPr>
            <a:xfrm>
              <a:off x="8628187" y="3593259"/>
              <a:ext cx="59055" cy="2865120"/>
            </a:xfrm>
            <a:custGeom>
              <a:avLst/>
              <a:gdLst/>
              <a:ahLst/>
              <a:cxnLst/>
              <a:rect l="l" t="t" r="r" b="b"/>
              <a:pathLst>
                <a:path w="59054" h="2865120">
                  <a:moveTo>
                    <a:pt x="0" y="0"/>
                  </a:moveTo>
                  <a:lnTo>
                    <a:pt x="58616" y="0"/>
                  </a:lnTo>
                </a:path>
                <a:path w="59054" h="2865120">
                  <a:moveTo>
                    <a:pt x="0" y="2864828"/>
                  </a:moveTo>
                  <a:lnTo>
                    <a:pt x="58616" y="2864828"/>
                  </a:lnTo>
                </a:path>
                <a:path w="59054" h="2865120">
                  <a:moveTo>
                    <a:pt x="0" y="2864828"/>
                  </a:moveTo>
                  <a:lnTo>
                    <a:pt x="0" y="0"/>
                  </a:lnTo>
                </a:path>
                <a:path w="59054" h="2865120">
                  <a:moveTo>
                    <a:pt x="58616" y="2864828"/>
                  </a:moveTo>
                  <a:lnTo>
                    <a:pt x="58616" y="0"/>
                  </a:lnTo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627287" y="3592372"/>
              <a:ext cx="60960" cy="2867025"/>
            </a:xfrm>
            <a:custGeom>
              <a:avLst/>
              <a:gdLst/>
              <a:ahLst/>
              <a:cxnLst/>
              <a:rect l="l" t="t" r="r" b="b"/>
              <a:pathLst>
                <a:path w="60959" h="2867025">
                  <a:moveTo>
                    <a:pt x="1790" y="2865717"/>
                  </a:moveTo>
                  <a:lnTo>
                    <a:pt x="1524" y="2865082"/>
                  </a:lnTo>
                  <a:lnTo>
                    <a:pt x="889" y="2864828"/>
                  </a:lnTo>
                  <a:lnTo>
                    <a:pt x="254" y="2865082"/>
                  </a:lnTo>
                  <a:lnTo>
                    <a:pt x="0" y="2865717"/>
                  </a:lnTo>
                  <a:lnTo>
                    <a:pt x="254" y="2866352"/>
                  </a:lnTo>
                  <a:lnTo>
                    <a:pt x="889" y="2866618"/>
                  </a:lnTo>
                  <a:lnTo>
                    <a:pt x="1524" y="2866352"/>
                  </a:lnTo>
                  <a:lnTo>
                    <a:pt x="1790" y="2865717"/>
                  </a:lnTo>
                  <a:close/>
                </a:path>
                <a:path w="60959" h="2867025">
                  <a:moveTo>
                    <a:pt x="1790" y="889"/>
                  </a:moveTo>
                  <a:lnTo>
                    <a:pt x="1524" y="254"/>
                  </a:lnTo>
                  <a:lnTo>
                    <a:pt x="889" y="0"/>
                  </a:lnTo>
                  <a:lnTo>
                    <a:pt x="254" y="254"/>
                  </a:lnTo>
                  <a:lnTo>
                    <a:pt x="0" y="889"/>
                  </a:lnTo>
                  <a:lnTo>
                    <a:pt x="254" y="1524"/>
                  </a:lnTo>
                  <a:lnTo>
                    <a:pt x="889" y="1790"/>
                  </a:lnTo>
                  <a:lnTo>
                    <a:pt x="1524" y="1524"/>
                  </a:lnTo>
                  <a:lnTo>
                    <a:pt x="1790" y="889"/>
                  </a:lnTo>
                  <a:close/>
                </a:path>
                <a:path w="60959" h="2867025">
                  <a:moveTo>
                    <a:pt x="60401" y="2865717"/>
                  </a:moveTo>
                  <a:lnTo>
                    <a:pt x="60147" y="2865082"/>
                  </a:lnTo>
                  <a:lnTo>
                    <a:pt x="59512" y="2864828"/>
                  </a:lnTo>
                  <a:lnTo>
                    <a:pt x="58877" y="2865082"/>
                  </a:lnTo>
                  <a:lnTo>
                    <a:pt x="58610" y="2865717"/>
                  </a:lnTo>
                  <a:lnTo>
                    <a:pt x="58877" y="2866352"/>
                  </a:lnTo>
                  <a:lnTo>
                    <a:pt x="59512" y="2866618"/>
                  </a:lnTo>
                  <a:lnTo>
                    <a:pt x="60147" y="2866352"/>
                  </a:lnTo>
                  <a:lnTo>
                    <a:pt x="60401" y="2865717"/>
                  </a:lnTo>
                  <a:close/>
                </a:path>
                <a:path w="60959" h="2867025">
                  <a:moveTo>
                    <a:pt x="60401" y="889"/>
                  </a:moveTo>
                  <a:lnTo>
                    <a:pt x="60147" y="254"/>
                  </a:lnTo>
                  <a:lnTo>
                    <a:pt x="59512" y="0"/>
                  </a:lnTo>
                  <a:lnTo>
                    <a:pt x="58877" y="254"/>
                  </a:lnTo>
                  <a:lnTo>
                    <a:pt x="58610" y="889"/>
                  </a:lnTo>
                  <a:lnTo>
                    <a:pt x="58877" y="1524"/>
                  </a:lnTo>
                  <a:lnTo>
                    <a:pt x="59512" y="1790"/>
                  </a:lnTo>
                  <a:lnTo>
                    <a:pt x="60147" y="1524"/>
                  </a:lnTo>
                  <a:lnTo>
                    <a:pt x="60401" y="889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342877"/>
            <a:ext cx="4187190" cy="3515360"/>
            <a:chOff x="0" y="3342877"/>
            <a:chExt cx="4187190" cy="3515360"/>
          </a:xfrm>
        </p:grpSpPr>
        <p:sp>
          <p:nvSpPr>
            <p:cNvPr id="42" name="object 42"/>
            <p:cNvSpPr/>
            <p:nvPr/>
          </p:nvSpPr>
          <p:spPr>
            <a:xfrm>
              <a:off x="0" y="3342877"/>
              <a:ext cx="4187190" cy="3515360"/>
            </a:xfrm>
            <a:custGeom>
              <a:avLst/>
              <a:gdLst/>
              <a:ahLst/>
              <a:cxnLst/>
              <a:rect l="l" t="t" r="r" b="b"/>
              <a:pathLst>
                <a:path w="4187190" h="3515359">
                  <a:moveTo>
                    <a:pt x="4186918" y="3515122"/>
                  </a:moveTo>
                  <a:lnTo>
                    <a:pt x="4186918" y="0"/>
                  </a:lnTo>
                  <a:lnTo>
                    <a:pt x="0" y="0"/>
                  </a:lnTo>
                  <a:lnTo>
                    <a:pt x="0" y="3515122"/>
                  </a:lnTo>
                  <a:lnTo>
                    <a:pt x="4186918" y="35151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09599" y="3606511"/>
              <a:ext cx="3058795" cy="2857500"/>
            </a:xfrm>
            <a:custGeom>
              <a:avLst/>
              <a:gdLst/>
              <a:ahLst/>
              <a:cxnLst/>
              <a:rect l="l" t="t" r="r" b="b"/>
              <a:pathLst>
                <a:path w="3058795" h="2857500">
                  <a:moveTo>
                    <a:pt x="0" y="2857013"/>
                  </a:moveTo>
                  <a:lnTo>
                    <a:pt x="3058539" y="2857013"/>
                  </a:lnTo>
                </a:path>
                <a:path w="3058795" h="2857500">
                  <a:moveTo>
                    <a:pt x="0" y="0"/>
                  </a:moveTo>
                  <a:lnTo>
                    <a:pt x="3058539" y="0"/>
                  </a:lnTo>
                </a:path>
                <a:path w="3058795" h="2857500">
                  <a:moveTo>
                    <a:pt x="0" y="2857013"/>
                  </a:moveTo>
                  <a:lnTo>
                    <a:pt x="0" y="2825456"/>
                  </a:lnTo>
                </a:path>
                <a:path w="3058795" h="2857500">
                  <a:moveTo>
                    <a:pt x="436933" y="2857013"/>
                  </a:moveTo>
                  <a:lnTo>
                    <a:pt x="436933" y="2825456"/>
                  </a:lnTo>
                </a:path>
                <a:path w="3058795" h="2857500">
                  <a:moveTo>
                    <a:pt x="873867" y="2857013"/>
                  </a:moveTo>
                  <a:lnTo>
                    <a:pt x="873867" y="2825456"/>
                  </a:lnTo>
                </a:path>
                <a:path w="3058795" h="2857500">
                  <a:moveTo>
                    <a:pt x="1310804" y="2857013"/>
                  </a:moveTo>
                  <a:lnTo>
                    <a:pt x="1310804" y="2825456"/>
                  </a:lnTo>
                </a:path>
                <a:path w="3058795" h="2857500">
                  <a:moveTo>
                    <a:pt x="1747734" y="2857013"/>
                  </a:moveTo>
                  <a:lnTo>
                    <a:pt x="1747734" y="2825456"/>
                  </a:lnTo>
                </a:path>
                <a:path w="3058795" h="2857500">
                  <a:moveTo>
                    <a:pt x="2184671" y="2857013"/>
                  </a:moveTo>
                  <a:lnTo>
                    <a:pt x="2184671" y="2825456"/>
                  </a:lnTo>
                </a:path>
                <a:path w="3058795" h="2857500">
                  <a:moveTo>
                    <a:pt x="2621605" y="2857013"/>
                  </a:moveTo>
                  <a:lnTo>
                    <a:pt x="2621605" y="2825456"/>
                  </a:lnTo>
                </a:path>
                <a:path w="3058795" h="2857500">
                  <a:moveTo>
                    <a:pt x="3058539" y="2857013"/>
                  </a:moveTo>
                  <a:lnTo>
                    <a:pt x="3058539" y="2825456"/>
                  </a:lnTo>
                </a:path>
                <a:path w="3058795" h="2857500">
                  <a:moveTo>
                    <a:pt x="0" y="0"/>
                  </a:moveTo>
                  <a:lnTo>
                    <a:pt x="0" y="31557"/>
                  </a:lnTo>
                </a:path>
                <a:path w="3058795" h="2857500">
                  <a:moveTo>
                    <a:pt x="436933" y="0"/>
                  </a:moveTo>
                  <a:lnTo>
                    <a:pt x="436933" y="31557"/>
                  </a:lnTo>
                </a:path>
                <a:path w="3058795" h="2857500">
                  <a:moveTo>
                    <a:pt x="873867" y="0"/>
                  </a:moveTo>
                  <a:lnTo>
                    <a:pt x="873867" y="31557"/>
                  </a:lnTo>
                </a:path>
                <a:path w="3058795" h="2857500">
                  <a:moveTo>
                    <a:pt x="1310804" y="0"/>
                  </a:moveTo>
                  <a:lnTo>
                    <a:pt x="1310804" y="31557"/>
                  </a:lnTo>
                </a:path>
                <a:path w="3058795" h="2857500">
                  <a:moveTo>
                    <a:pt x="1747734" y="0"/>
                  </a:moveTo>
                  <a:lnTo>
                    <a:pt x="1747734" y="31557"/>
                  </a:lnTo>
                </a:path>
                <a:path w="3058795" h="2857500">
                  <a:moveTo>
                    <a:pt x="2184671" y="0"/>
                  </a:moveTo>
                  <a:lnTo>
                    <a:pt x="2184671" y="31557"/>
                  </a:lnTo>
                </a:path>
                <a:path w="3058795" h="2857500">
                  <a:moveTo>
                    <a:pt x="2621605" y="0"/>
                  </a:moveTo>
                  <a:lnTo>
                    <a:pt x="2621605" y="31557"/>
                  </a:lnTo>
                </a:path>
                <a:path w="3058795" h="2857500">
                  <a:moveTo>
                    <a:pt x="3058539" y="0"/>
                  </a:moveTo>
                  <a:lnTo>
                    <a:pt x="3058539" y="31557"/>
                  </a:lnTo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9301" y="6480674"/>
            <a:ext cx="1803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6200" y="6480674"/>
            <a:ext cx="1803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20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93099" y="6480674"/>
            <a:ext cx="1803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03797" y="6480674"/>
            <a:ext cx="1803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60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" name="object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40697" y="6480674"/>
            <a:ext cx="1803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70</a:t>
            </a:r>
            <a:endParaRPr sz="1100">
              <a:latin typeface="Arial"/>
              <a:cs typeface="Arial"/>
            </a:endParaRPr>
          </a:p>
        </p:txBody>
      </p:sp>
      <p:sp>
        <p:nvSpPr>
          <p:cNvPr id="49" name="object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77596" y="6480674"/>
            <a:ext cx="1803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80</a:t>
            </a:r>
            <a:endParaRPr sz="11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94340" y="6480674"/>
            <a:ext cx="1113155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48285">
              <a:lnSpc>
                <a:spcPct val="100000"/>
              </a:lnSpc>
              <a:spcBef>
                <a:spcPts val="125"/>
              </a:spcBef>
              <a:tabLst>
                <a:tab pos="685165" algn="l"/>
              </a:tabLst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40</a:t>
            </a:r>
            <a:r>
              <a:rPr sz="1100" dirty="0">
                <a:solidFill>
                  <a:srgbClr val="262626"/>
                </a:solidFill>
                <a:latin typeface="Arial"/>
                <a:cs typeface="Arial"/>
              </a:rPr>
              <a:t>	</a:t>
            </a: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50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50" spc="-20" dirty="0">
                <a:solidFill>
                  <a:srgbClr val="262626"/>
                </a:solidFill>
                <a:latin typeface="Arial"/>
                <a:cs typeface="Arial"/>
              </a:rPr>
              <a:t>Angle</a:t>
            </a:r>
            <a:r>
              <a:rPr sz="1250" spc="-5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262626"/>
                </a:solidFill>
                <a:latin typeface="Arial"/>
                <a:cs typeface="Arial"/>
              </a:rPr>
              <a:t>(degrees)</a:t>
            </a:r>
            <a:endParaRPr sz="1250">
              <a:latin typeface="Arial"/>
              <a:cs typeface="Arial"/>
            </a:endParaRPr>
          </a:p>
        </p:txBody>
      </p:sp>
      <p:sp>
        <p:nvSpPr>
          <p:cNvPr id="51" name="object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9599" y="3606511"/>
            <a:ext cx="3058795" cy="2857500"/>
          </a:xfrm>
          <a:custGeom>
            <a:avLst/>
            <a:gdLst/>
            <a:ahLst/>
            <a:cxnLst/>
            <a:rect l="l" t="t" r="r" b="b"/>
            <a:pathLst>
              <a:path w="3058795" h="2857500">
                <a:moveTo>
                  <a:pt x="0" y="2857013"/>
                </a:moveTo>
                <a:lnTo>
                  <a:pt x="0" y="0"/>
                </a:lnTo>
              </a:path>
              <a:path w="3058795" h="2857500">
                <a:moveTo>
                  <a:pt x="3058539" y="2857013"/>
                </a:moveTo>
                <a:lnTo>
                  <a:pt x="3058539" y="0"/>
                </a:lnTo>
              </a:path>
              <a:path w="3058795" h="2857500">
                <a:moveTo>
                  <a:pt x="0" y="2587993"/>
                </a:moveTo>
                <a:lnTo>
                  <a:pt x="30585" y="2587993"/>
                </a:lnTo>
              </a:path>
              <a:path w="3058795" h="2857500">
                <a:moveTo>
                  <a:pt x="0" y="2049950"/>
                </a:moveTo>
                <a:lnTo>
                  <a:pt x="30585" y="2049950"/>
                </a:lnTo>
              </a:path>
              <a:path w="3058795" h="2857500">
                <a:moveTo>
                  <a:pt x="0" y="1511904"/>
                </a:moveTo>
                <a:lnTo>
                  <a:pt x="30585" y="1511904"/>
                </a:lnTo>
              </a:path>
              <a:path w="3058795" h="2857500">
                <a:moveTo>
                  <a:pt x="0" y="973860"/>
                </a:moveTo>
                <a:lnTo>
                  <a:pt x="30585" y="973860"/>
                </a:lnTo>
              </a:path>
              <a:path w="3058795" h="2857500">
                <a:moveTo>
                  <a:pt x="0" y="435817"/>
                </a:moveTo>
                <a:lnTo>
                  <a:pt x="30585" y="435817"/>
                </a:lnTo>
              </a:path>
              <a:path w="3058795" h="2857500">
                <a:moveTo>
                  <a:pt x="3058539" y="2587993"/>
                </a:moveTo>
                <a:lnTo>
                  <a:pt x="3027956" y="2587993"/>
                </a:lnTo>
              </a:path>
              <a:path w="3058795" h="2857500">
                <a:moveTo>
                  <a:pt x="3058539" y="2049950"/>
                </a:moveTo>
                <a:lnTo>
                  <a:pt x="3027956" y="2049950"/>
                </a:lnTo>
              </a:path>
              <a:path w="3058795" h="2857500">
                <a:moveTo>
                  <a:pt x="3058539" y="1511904"/>
                </a:moveTo>
                <a:lnTo>
                  <a:pt x="3027956" y="1511904"/>
                </a:lnTo>
              </a:path>
              <a:path w="3058795" h="2857500">
                <a:moveTo>
                  <a:pt x="3058539" y="973860"/>
                </a:moveTo>
                <a:lnTo>
                  <a:pt x="3027956" y="973860"/>
                </a:lnTo>
              </a:path>
              <a:path w="3058795" h="2857500">
                <a:moveTo>
                  <a:pt x="3058539" y="435817"/>
                </a:moveTo>
                <a:lnTo>
                  <a:pt x="3027956" y="435817"/>
                </a:lnTo>
              </a:path>
            </a:pathLst>
          </a:custGeom>
          <a:ln w="3175">
            <a:solidFill>
              <a:srgbClr val="262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4710" y="6091202"/>
            <a:ext cx="2184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0.2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" name="object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4710" y="5553152"/>
            <a:ext cx="2184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0.3</a:t>
            </a:r>
            <a:endParaRPr sz="1100">
              <a:latin typeface="Arial"/>
              <a:cs typeface="Arial"/>
            </a:endParaRPr>
          </a:p>
        </p:txBody>
      </p:sp>
      <p:sp>
        <p:nvSpPr>
          <p:cNvPr id="54" name="object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4710" y="5015103"/>
            <a:ext cx="2184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0.4</a:t>
            </a:r>
            <a:endParaRPr sz="1100">
              <a:latin typeface="Arial"/>
              <a:cs typeface="Arial"/>
            </a:endParaRPr>
          </a:p>
        </p:txBody>
      </p:sp>
      <p:sp>
        <p:nvSpPr>
          <p:cNvPr id="55" name="object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4710" y="4477053"/>
            <a:ext cx="2184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0.5</a:t>
            </a:r>
            <a:endParaRPr sz="1100">
              <a:latin typeface="Arial"/>
              <a:cs typeface="Arial"/>
            </a:endParaRPr>
          </a:p>
        </p:txBody>
      </p:sp>
      <p:sp>
        <p:nvSpPr>
          <p:cNvPr id="56" name="object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4710" y="3939003"/>
            <a:ext cx="2184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25" dirty="0">
                <a:solidFill>
                  <a:srgbClr val="262626"/>
                </a:solidFill>
                <a:latin typeface="Arial"/>
                <a:cs typeface="Arial"/>
              </a:rPr>
              <a:t>0.6</a:t>
            </a:r>
            <a:endParaRPr sz="1100">
              <a:latin typeface="Arial"/>
              <a:cs typeface="Arial"/>
            </a:endParaRPr>
          </a:p>
        </p:txBody>
      </p:sp>
      <p:sp>
        <p:nvSpPr>
          <p:cNvPr id="57" name="object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3517" y="4415243"/>
            <a:ext cx="178435" cy="12090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65"/>
              </a:lnSpc>
            </a:pPr>
            <a:r>
              <a:rPr sz="1200" dirty="0">
                <a:solidFill>
                  <a:srgbClr val="262626"/>
                </a:solidFill>
                <a:latin typeface="Arial"/>
                <a:cs typeface="Arial"/>
              </a:rPr>
              <a:t>Frequency</a:t>
            </a:r>
            <a:r>
              <a:rPr sz="1200" spc="18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62626"/>
                </a:solidFill>
                <a:latin typeface="Arial"/>
                <a:cs typeface="Arial"/>
              </a:rPr>
              <a:t>(THz)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8" name="object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654" y="3592223"/>
            <a:ext cx="3237865" cy="2886075"/>
            <a:chOff x="503654" y="3592223"/>
            <a:chExt cx="3237865" cy="2886075"/>
          </a:xfrm>
        </p:grpSpPr>
        <p:pic>
          <p:nvPicPr>
            <p:cNvPr id="59" name="object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600" y="3606171"/>
              <a:ext cx="3058570" cy="2857339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17941" y="3606511"/>
              <a:ext cx="3051175" cy="2857500"/>
            </a:xfrm>
            <a:custGeom>
              <a:avLst/>
              <a:gdLst/>
              <a:ahLst/>
              <a:cxnLst/>
              <a:rect l="l" t="t" r="r" b="b"/>
              <a:pathLst>
                <a:path w="3051175" h="2857500">
                  <a:moveTo>
                    <a:pt x="2333608" y="2857013"/>
                  </a:moveTo>
                  <a:lnTo>
                    <a:pt x="2101340" y="2828154"/>
                  </a:lnTo>
                  <a:lnTo>
                    <a:pt x="1930635" y="2799295"/>
                  </a:lnTo>
                  <a:lnTo>
                    <a:pt x="1793183" y="2770436"/>
                  </a:lnTo>
                  <a:lnTo>
                    <a:pt x="1677425" y="2741577"/>
                  </a:lnTo>
                  <a:lnTo>
                    <a:pt x="1577234" y="2712721"/>
                  </a:lnTo>
                  <a:lnTo>
                    <a:pt x="1488910" y="2683862"/>
                  </a:lnTo>
                  <a:lnTo>
                    <a:pt x="1409984" y="2655003"/>
                  </a:lnTo>
                  <a:lnTo>
                    <a:pt x="1338724" y="2626144"/>
                  </a:lnTo>
                  <a:lnTo>
                    <a:pt x="1273851" y="2597285"/>
                  </a:lnTo>
                  <a:lnTo>
                    <a:pt x="1214398" y="2568425"/>
                  </a:lnTo>
                  <a:lnTo>
                    <a:pt x="1159607" y="2539566"/>
                  </a:lnTo>
                  <a:lnTo>
                    <a:pt x="1108864" y="2510707"/>
                  </a:lnTo>
                  <a:lnTo>
                    <a:pt x="1061680" y="2481848"/>
                  </a:lnTo>
                  <a:lnTo>
                    <a:pt x="1017641" y="2452993"/>
                  </a:lnTo>
                  <a:lnTo>
                    <a:pt x="976408" y="2424133"/>
                  </a:lnTo>
                  <a:lnTo>
                    <a:pt x="937691" y="2395274"/>
                  </a:lnTo>
                  <a:lnTo>
                    <a:pt x="901248" y="2366415"/>
                  </a:lnTo>
                  <a:lnTo>
                    <a:pt x="866854" y="2337556"/>
                  </a:lnTo>
                  <a:lnTo>
                    <a:pt x="834334" y="2308697"/>
                  </a:lnTo>
                  <a:lnTo>
                    <a:pt x="803526" y="2279838"/>
                  </a:lnTo>
                  <a:lnTo>
                    <a:pt x="774280" y="2250979"/>
                  </a:lnTo>
                  <a:lnTo>
                    <a:pt x="746479" y="2222120"/>
                  </a:lnTo>
                  <a:lnTo>
                    <a:pt x="720004" y="2193264"/>
                  </a:lnTo>
                  <a:lnTo>
                    <a:pt x="694761" y="2164405"/>
                  </a:lnTo>
                  <a:lnTo>
                    <a:pt x="647618" y="2106687"/>
                  </a:lnTo>
                  <a:lnTo>
                    <a:pt x="604433" y="2048968"/>
                  </a:lnTo>
                  <a:lnTo>
                    <a:pt x="564696" y="1991250"/>
                  </a:lnTo>
                  <a:lnTo>
                    <a:pt x="528000" y="1933536"/>
                  </a:lnTo>
                  <a:lnTo>
                    <a:pt x="493987" y="1875817"/>
                  </a:lnTo>
                  <a:lnTo>
                    <a:pt x="462367" y="1818099"/>
                  </a:lnTo>
                  <a:lnTo>
                    <a:pt x="432882" y="1760381"/>
                  </a:lnTo>
                  <a:lnTo>
                    <a:pt x="405316" y="1702663"/>
                  </a:lnTo>
                  <a:lnTo>
                    <a:pt x="379487" y="1644948"/>
                  </a:lnTo>
                  <a:lnTo>
                    <a:pt x="355223" y="1587230"/>
                  </a:lnTo>
                  <a:lnTo>
                    <a:pt x="332386" y="1529511"/>
                  </a:lnTo>
                  <a:lnTo>
                    <a:pt x="310851" y="1471793"/>
                  </a:lnTo>
                  <a:lnTo>
                    <a:pt x="290503" y="1414079"/>
                  </a:lnTo>
                  <a:lnTo>
                    <a:pt x="271249" y="1356360"/>
                  </a:lnTo>
                  <a:lnTo>
                    <a:pt x="252998" y="1298642"/>
                  </a:lnTo>
                  <a:lnTo>
                    <a:pt x="235674" y="1240924"/>
                  </a:lnTo>
                  <a:lnTo>
                    <a:pt x="219204" y="1183206"/>
                  </a:lnTo>
                  <a:lnTo>
                    <a:pt x="203529" y="1125491"/>
                  </a:lnTo>
                  <a:lnTo>
                    <a:pt x="188587" y="1067773"/>
                  </a:lnTo>
                  <a:lnTo>
                    <a:pt x="174332" y="1010054"/>
                  </a:lnTo>
                  <a:lnTo>
                    <a:pt x="160716" y="952336"/>
                  </a:lnTo>
                  <a:lnTo>
                    <a:pt x="147690" y="894622"/>
                  </a:lnTo>
                  <a:lnTo>
                    <a:pt x="135227" y="836903"/>
                  </a:lnTo>
                  <a:lnTo>
                    <a:pt x="123280" y="779185"/>
                  </a:lnTo>
                  <a:lnTo>
                    <a:pt x="111820" y="721467"/>
                  </a:lnTo>
                  <a:lnTo>
                    <a:pt x="100822" y="663749"/>
                  </a:lnTo>
                  <a:lnTo>
                    <a:pt x="90257" y="606034"/>
                  </a:lnTo>
                  <a:lnTo>
                    <a:pt x="80092" y="548316"/>
                  </a:lnTo>
                  <a:lnTo>
                    <a:pt x="70316" y="490597"/>
                  </a:lnTo>
                  <a:lnTo>
                    <a:pt x="60897" y="432879"/>
                  </a:lnTo>
                  <a:lnTo>
                    <a:pt x="51825" y="375164"/>
                  </a:lnTo>
                  <a:lnTo>
                    <a:pt x="43073" y="317446"/>
                  </a:lnTo>
                  <a:lnTo>
                    <a:pt x="34623" y="259728"/>
                  </a:lnTo>
                  <a:lnTo>
                    <a:pt x="26471" y="202010"/>
                  </a:lnTo>
                  <a:lnTo>
                    <a:pt x="18587" y="144292"/>
                  </a:lnTo>
                  <a:lnTo>
                    <a:pt x="10970" y="86577"/>
                  </a:lnTo>
                  <a:lnTo>
                    <a:pt x="3596" y="28859"/>
                  </a:lnTo>
                  <a:lnTo>
                    <a:pt x="0" y="0"/>
                  </a:lnTo>
                </a:path>
                <a:path w="3051175" h="2857500">
                  <a:moveTo>
                    <a:pt x="3050561" y="2830999"/>
                  </a:moveTo>
                  <a:lnTo>
                    <a:pt x="2825819" y="2799295"/>
                  </a:lnTo>
                  <a:lnTo>
                    <a:pt x="2661756" y="2770436"/>
                  </a:lnTo>
                  <a:lnTo>
                    <a:pt x="2520863" y="2741577"/>
                  </a:lnTo>
                  <a:lnTo>
                    <a:pt x="2396905" y="2712721"/>
                  </a:lnTo>
                  <a:lnTo>
                    <a:pt x="2286067" y="2683862"/>
                  </a:lnTo>
                  <a:lnTo>
                    <a:pt x="2185793" y="2655003"/>
                  </a:lnTo>
                  <a:lnTo>
                    <a:pt x="2094268" y="2626144"/>
                  </a:lnTo>
                  <a:lnTo>
                    <a:pt x="2010131" y="2597285"/>
                  </a:lnTo>
                  <a:lnTo>
                    <a:pt x="1932343" y="2568425"/>
                  </a:lnTo>
                  <a:lnTo>
                    <a:pt x="1860083" y="2539566"/>
                  </a:lnTo>
                  <a:lnTo>
                    <a:pt x="1792683" y="2510707"/>
                  </a:lnTo>
                  <a:lnTo>
                    <a:pt x="1729594" y="2481848"/>
                  </a:lnTo>
                  <a:lnTo>
                    <a:pt x="1670360" y="2452993"/>
                  </a:lnTo>
                  <a:lnTo>
                    <a:pt x="1614594" y="2424133"/>
                  </a:lnTo>
                  <a:lnTo>
                    <a:pt x="1561962" y="2395274"/>
                  </a:lnTo>
                  <a:lnTo>
                    <a:pt x="1512181" y="2366415"/>
                  </a:lnTo>
                  <a:lnTo>
                    <a:pt x="1465008" y="2337556"/>
                  </a:lnTo>
                  <a:lnTo>
                    <a:pt x="1420215" y="2308697"/>
                  </a:lnTo>
                  <a:lnTo>
                    <a:pt x="1377617" y="2279838"/>
                  </a:lnTo>
                  <a:lnTo>
                    <a:pt x="1337047" y="2250979"/>
                  </a:lnTo>
                  <a:lnTo>
                    <a:pt x="1298347" y="2222120"/>
                  </a:lnTo>
                  <a:lnTo>
                    <a:pt x="1261381" y="2193264"/>
                  </a:lnTo>
                  <a:lnTo>
                    <a:pt x="1226035" y="2164405"/>
                  </a:lnTo>
                  <a:lnTo>
                    <a:pt x="1192189" y="2135546"/>
                  </a:lnTo>
                  <a:lnTo>
                    <a:pt x="1159756" y="2106687"/>
                  </a:lnTo>
                  <a:lnTo>
                    <a:pt x="1128636" y="2077828"/>
                  </a:lnTo>
                  <a:lnTo>
                    <a:pt x="1098744" y="2048968"/>
                  </a:lnTo>
                  <a:lnTo>
                    <a:pt x="1070019" y="2020109"/>
                  </a:lnTo>
                  <a:lnTo>
                    <a:pt x="1042374" y="1991250"/>
                  </a:lnTo>
                  <a:lnTo>
                    <a:pt x="1015760" y="1962391"/>
                  </a:lnTo>
                  <a:lnTo>
                    <a:pt x="990114" y="1933536"/>
                  </a:lnTo>
                  <a:lnTo>
                    <a:pt x="941506" y="1875817"/>
                  </a:lnTo>
                  <a:lnTo>
                    <a:pt x="896173" y="1818099"/>
                  </a:lnTo>
                  <a:lnTo>
                    <a:pt x="853790" y="1760381"/>
                  </a:lnTo>
                  <a:lnTo>
                    <a:pt x="814059" y="1702663"/>
                  </a:lnTo>
                  <a:lnTo>
                    <a:pt x="776738" y="1644948"/>
                  </a:lnTo>
                  <a:lnTo>
                    <a:pt x="741615" y="1587230"/>
                  </a:lnTo>
                  <a:lnTo>
                    <a:pt x="708491" y="1529511"/>
                  </a:lnTo>
                  <a:lnTo>
                    <a:pt x="677194" y="1471793"/>
                  </a:lnTo>
                  <a:lnTo>
                    <a:pt x="647576" y="1414079"/>
                  </a:lnTo>
                  <a:lnTo>
                    <a:pt x="619508" y="1356360"/>
                  </a:lnTo>
                  <a:lnTo>
                    <a:pt x="592869" y="1298642"/>
                  </a:lnTo>
                  <a:lnTo>
                    <a:pt x="567543" y="1240924"/>
                  </a:lnTo>
                  <a:lnTo>
                    <a:pt x="543439" y="1183206"/>
                  </a:lnTo>
                  <a:lnTo>
                    <a:pt x="520473" y="1125491"/>
                  </a:lnTo>
                  <a:lnTo>
                    <a:pt x="498560" y="1067773"/>
                  </a:lnTo>
                  <a:lnTo>
                    <a:pt x="477629" y="1010054"/>
                  </a:lnTo>
                  <a:lnTo>
                    <a:pt x="457614" y="952336"/>
                  </a:lnTo>
                  <a:lnTo>
                    <a:pt x="438461" y="894622"/>
                  </a:lnTo>
                  <a:lnTo>
                    <a:pt x="420109" y="836903"/>
                  </a:lnTo>
                  <a:lnTo>
                    <a:pt x="402511" y="779185"/>
                  </a:lnTo>
                  <a:lnTo>
                    <a:pt x="385621" y="721467"/>
                  </a:lnTo>
                  <a:lnTo>
                    <a:pt x="369398" y="663749"/>
                  </a:lnTo>
                  <a:lnTo>
                    <a:pt x="353799" y="606034"/>
                  </a:lnTo>
                  <a:lnTo>
                    <a:pt x="338788" y="548316"/>
                  </a:lnTo>
                  <a:lnTo>
                    <a:pt x="324338" y="490597"/>
                  </a:lnTo>
                  <a:lnTo>
                    <a:pt x="310413" y="432879"/>
                  </a:lnTo>
                  <a:lnTo>
                    <a:pt x="296988" y="375164"/>
                  </a:lnTo>
                  <a:lnTo>
                    <a:pt x="284035" y="317446"/>
                  </a:lnTo>
                  <a:lnTo>
                    <a:pt x="271526" y="259728"/>
                  </a:lnTo>
                  <a:lnTo>
                    <a:pt x="259445" y="202010"/>
                  </a:lnTo>
                  <a:lnTo>
                    <a:pt x="247762" y="144292"/>
                  </a:lnTo>
                  <a:lnTo>
                    <a:pt x="236469" y="86577"/>
                  </a:lnTo>
                  <a:lnTo>
                    <a:pt x="225533" y="28859"/>
                  </a:lnTo>
                  <a:lnTo>
                    <a:pt x="220197" y="0"/>
                  </a:lnTo>
                </a:path>
              </a:pathLst>
            </a:custGeom>
            <a:ln w="28223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84618" y="3605615"/>
              <a:ext cx="56620" cy="2866616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3712607" y="3606511"/>
              <a:ext cx="27940" cy="2865120"/>
            </a:xfrm>
            <a:custGeom>
              <a:avLst/>
              <a:gdLst/>
              <a:ahLst/>
              <a:cxnLst/>
              <a:rect l="l" t="t" r="r" b="b"/>
              <a:pathLst>
                <a:path w="27939" h="2865120">
                  <a:moveTo>
                    <a:pt x="27763" y="2864825"/>
                  </a:moveTo>
                  <a:lnTo>
                    <a:pt x="27763" y="0"/>
                  </a:lnTo>
                </a:path>
                <a:path w="27939" h="2865120">
                  <a:moveTo>
                    <a:pt x="27763" y="2625757"/>
                  </a:moveTo>
                  <a:lnTo>
                    <a:pt x="0" y="2625757"/>
                  </a:lnTo>
                </a:path>
                <a:path w="27939" h="2865120">
                  <a:moveTo>
                    <a:pt x="27763" y="2334009"/>
                  </a:moveTo>
                  <a:lnTo>
                    <a:pt x="0" y="2334009"/>
                  </a:lnTo>
                </a:path>
                <a:path w="27939" h="2865120">
                  <a:moveTo>
                    <a:pt x="27763" y="2042257"/>
                  </a:moveTo>
                  <a:lnTo>
                    <a:pt x="0" y="2042257"/>
                  </a:lnTo>
                </a:path>
                <a:path w="27939" h="2865120">
                  <a:moveTo>
                    <a:pt x="27763" y="1750506"/>
                  </a:moveTo>
                  <a:lnTo>
                    <a:pt x="0" y="1750506"/>
                  </a:lnTo>
                </a:path>
                <a:path w="27939" h="2865120">
                  <a:moveTo>
                    <a:pt x="27763" y="1458758"/>
                  </a:moveTo>
                  <a:lnTo>
                    <a:pt x="0" y="1458758"/>
                  </a:lnTo>
                </a:path>
                <a:path w="27939" h="2865120">
                  <a:moveTo>
                    <a:pt x="27763" y="1167006"/>
                  </a:moveTo>
                  <a:lnTo>
                    <a:pt x="0" y="1167006"/>
                  </a:lnTo>
                </a:path>
                <a:path w="27939" h="2865120">
                  <a:moveTo>
                    <a:pt x="27763" y="875254"/>
                  </a:moveTo>
                  <a:lnTo>
                    <a:pt x="0" y="875254"/>
                  </a:lnTo>
                </a:path>
                <a:path w="27939" h="2865120">
                  <a:moveTo>
                    <a:pt x="27763" y="583503"/>
                  </a:moveTo>
                  <a:lnTo>
                    <a:pt x="0" y="583503"/>
                  </a:lnTo>
                </a:path>
                <a:path w="27939" h="2865120">
                  <a:moveTo>
                    <a:pt x="27763" y="291751"/>
                  </a:moveTo>
                  <a:lnTo>
                    <a:pt x="0" y="291751"/>
                  </a:lnTo>
                </a:path>
                <a:path w="27939" h="2865120">
                  <a:moveTo>
                    <a:pt x="2776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0263" y="6137442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0.1</a:t>
            </a:r>
            <a:endParaRPr sz="1000">
              <a:latin typeface="Arial"/>
              <a:cs typeface="Arial"/>
            </a:endParaRPr>
          </a:p>
        </p:txBody>
      </p:sp>
      <p:sp>
        <p:nvSpPr>
          <p:cNvPr id="64" name="object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0263" y="5845689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0.2</a:t>
            </a:r>
            <a:endParaRPr sz="1000">
              <a:latin typeface="Arial"/>
              <a:cs typeface="Arial"/>
            </a:endParaRPr>
          </a:p>
        </p:txBody>
      </p:sp>
      <p:sp>
        <p:nvSpPr>
          <p:cNvPr id="65" name="object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0263" y="5553936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0.3</a:t>
            </a:r>
            <a:endParaRPr sz="1000">
              <a:latin typeface="Arial"/>
              <a:cs typeface="Arial"/>
            </a:endParaRPr>
          </a:p>
        </p:txBody>
      </p:sp>
      <p:sp>
        <p:nvSpPr>
          <p:cNvPr id="66" name="object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0263" y="5262183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0.4</a:t>
            </a:r>
            <a:endParaRPr sz="1000">
              <a:latin typeface="Arial"/>
              <a:cs typeface="Arial"/>
            </a:endParaRPr>
          </a:p>
        </p:txBody>
      </p:sp>
      <p:sp>
        <p:nvSpPr>
          <p:cNvPr id="67" name="object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0263" y="4970430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0.5</a:t>
            </a:r>
            <a:endParaRPr sz="1000">
              <a:latin typeface="Arial"/>
              <a:cs typeface="Arial"/>
            </a:endParaRPr>
          </a:p>
        </p:txBody>
      </p:sp>
      <p:sp>
        <p:nvSpPr>
          <p:cNvPr id="68" name="object 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0263" y="4678677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0.6</a:t>
            </a:r>
            <a:endParaRPr sz="1000">
              <a:latin typeface="Arial"/>
              <a:cs typeface="Arial"/>
            </a:endParaRPr>
          </a:p>
        </p:txBody>
      </p:sp>
      <p:sp>
        <p:nvSpPr>
          <p:cNvPr id="69" name="object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0263" y="4386925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0.7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0263" y="4095172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0.8</a:t>
            </a:r>
            <a:endParaRPr sz="1000">
              <a:latin typeface="Arial"/>
              <a:cs typeface="Arial"/>
            </a:endParaRPr>
          </a:p>
        </p:txBody>
      </p:sp>
      <p:sp>
        <p:nvSpPr>
          <p:cNvPr id="71" name="object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0263" y="3803419"/>
            <a:ext cx="19939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25" dirty="0">
                <a:solidFill>
                  <a:srgbClr val="262626"/>
                </a:solidFill>
                <a:latin typeface="Arial"/>
                <a:cs typeface="Arial"/>
              </a:rPr>
              <a:t>0.9</a:t>
            </a:r>
            <a:endParaRPr sz="1000">
              <a:latin typeface="Arial"/>
              <a:cs typeface="Arial"/>
            </a:endParaRPr>
          </a:p>
        </p:txBody>
      </p:sp>
      <p:sp>
        <p:nvSpPr>
          <p:cNvPr id="72" name="object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0263" y="3511667"/>
            <a:ext cx="95250" cy="180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spc="-10" dirty="0">
                <a:solidFill>
                  <a:srgbClr val="262626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73" name="object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84618" y="3605615"/>
            <a:ext cx="57150" cy="2867025"/>
            <a:chOff x="3684618" y="3605615"/>
            <a:chExt cx="57150" cy="2867025"/>
          </a:xfrm>
        </p:grpSpPr>
        <p:sp>
          <p:nvSpPr>
            <p:cNvPr id="74" name="object 74"/>
            <p:cNvSpPr/>
            <p:nvPr/>
          </p:nvSpPr>
          <p:spPr>
            <a:xfrm>
              <a:off x="3685486" y="3606511"/>
              <a:ext cx="55244" cy="2865120"/>
            </a:xfrm>
            <a:custGeom>
              <a:avLst/>
              <a:gdLst/>
              <a:ahLst/>
              <a:cxnLst/>
              <a:rect l="l" t="t" r="r" b="b"/>
              <a:pathLst>
                <a:path w="55245" h="2865120">
                  <a:moveTo>
                    <a:pt x="0" y="0"/>
                  </a:moveTo>
                  <a:lnTo>
                    <a:pt x="54884" y="0"/>
                  </a:lnTo>
                </a:path>
                <a:path w="55245" h="2865120">
                  <a:moveTo>
                    <a:pt x="0" y="2864825"/>
                  </a:moveTo>
                  <a:lnTo>
                    <a:pt x="54884" y="2864825"/>
                  </a:lnTo>
                </a:path>
                <a:path w="55245" h="2865120">
                  <a:moveTo>
                    <a:pt x="0" y="2864825"/>
                  </a:moveTo>
                  <a:lnTo>
                    <a:pt x="0" y="0"/>
                  </a:lnTo>
                </a:path>
                <a:path w="55245" h="2865120">
                  <a:moveTo>
                    <a:pt x="54884" y="2864825"/>
                  </a:moveTo>
                  <a:lnTo>
                    <a:pt x="54884" y="0"/>
                  </a:lnTo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684612" y="3605618"/>
              <a:ext cx="57150" cy="2867025"/>
            </a:xfrm>
            <a:custGeom>
              <a:avLst/>
              <a:gdLst/>
              <a:ahLst/>
              <a:cxnLst/>
              <a:rect l="l" t="t" r="r" b="b"/>
              <a:pathLst>
                <a:path w="57150" h="2867025">
                  <a:moveTo>
                    <a:pt x="1739" y="2865729"/>
                  </a:moveTo>
                  <a:lnTo>
                    <a:pt x="1485" y="2865094"/>
                  </a:lnTo>
                  <a:lnTo>
                    <a:pt x="863" y="2864828"/>
                  </a:lnTo>
                  <a:lnTo>
                    <a:pt x="254" y="2865094"/>
                  </a:lnTo>
                  <a:lnTo>
                    <a:pt x="0" y="2865729"/>
                  </a:lnTo>
                  <a:lnTo>
                    <a:pt x="254" y="2866352"/>
                  </a:lnTo>
                  <a:lnTo>
                    <a:pt x="863" y="2866618"/>
                  </a:lnTo>
                  <a:lnTo>
                    <a:pt x="1485" y="2866352"/>
                  </a:lnTo>
                  <a:lnTo>
                    <a:pt x="1739" y="2865729"/>
                  </a:lnTo>
                  <a:close/>
                </a:path>
                <a:path w="57150" h="2867025">
                  <a:moveTo>
                    <a:pt x="1739" y="901"/>
                  </a:moveTo>
                  <a:lnTo>
                    <a:pt x="1485" y="266"/>
                  </a:lnTo>
                  <a:lnTo>
                    <a:pt x="863" y="0"/>
                  </a:lnTo>
                  <a:lnTo>
                    <a:pt x="254" y="266"/>
                  </a:lnTo>
                  <a:lnTo>
                    <a:pt x="0" y="901"/>
                  </a:lnTo>
                  <a:lnTo>
                    <a:pt x="254" y="1536"/>
                  </a:lnTo>
                  <a:lnTo>
                    <a:pt x="863" y="1790"/>
                  </a:lnTo>
                  <a:lnTo>
                    <a:pt x="1485" y="1536"/>
                  </a:lnTo>
                  <a:lnTo>
                    <a:pt x="1739" y="901"/>
                  </a:lnTo>
                  <a:close/>
                </a:path>
                <a:path w="57150" h="2867025">
                  <a:moveTo>
                    <a:pt x="56616" y="2865729"/>
                  </a:moveTo>
                  <a:lnTo>
                    <a:pt x="56362" y="2865094"/>
                  </a:lnTo>
                  <a:lnTo>
                    <a:pt x="55753" y="2864828"/>
                  </a:lnTo>
                  <a:lnTo>
                    <a:pt x="55143" y="2865094"/>
                  </a:lnTo>
                  <a:lnTo>
                    <a:pt x="54889" y="2865729"/>
                  </a:lnTo>
                  <a:lnTo>
                    <a:pt x="55143" y="2866352"/>
                  </a:lnTo>
                  <a:lnTo>
                    <a:pt x="55753" y="2866618"/>
                  </a:lnTo>
                  <a:lnTo>
                    <a:pt x="56362" y="2866352"/>
                  </a:lnTo>
                  <a:lnTo>
                    <a:pt x="56616" y="2865729"/>
                  </a:lnTo>
                  <a:close/>
                </a:path>
                <a:path w="57150" h="2867025">
                  <a:moveTo>
                    <a:pt x="56616" y="901"/>
                  </a:moveTo>
                  <a:lnTo>
                    <a:pt x="56362" y="266"/>
                  </a:lnTo>
                  <a:lnTo>
                    <a:pt x="55753" y="0"/>
                  </a:lnTo>
                  <a:lnTo>
                    <a:pt x="55143" y="266"/>
                  </a:lnTo>
                  <a:lnTo>
                    <a:pt x="54889" y="901"/>
                  </a:lnTo>
                  <a:lnTo>
                    <a:pt x="55143" y="1536"/>
                  </a:lnTo>
                  <a:lnTo>
                    <a:pt x="55753" y="1790"/>
                  </a:lnTo>
                  <a:lnTo>
                    <a:pt x="56362" y="1536"/>
                  </a:lnTo>
                  <a:lnTo>
                    <a:pt x="56616" y="90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813560">
              <a:lnSpc>
                <a:spcPct val="100000"/>
              </a:lnSpc>
              <a:spcBef>
                <a:spcPts val="100"/>
              </a:spcBef>
            </a:pPr>
            <a:r>
              <a:rPr dirty="0"/>
              <a:t>Angle Inference</a:t>
            </a:r>
            <a:r>
              <a:rPr spc="5" dirty="0"/>
              <a:t> </a:t>
            </a:r>
            <a:r>
              <a:rPr spc="-10" dirty="0"/>
              <a:t>Accuracy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0188" y="1465579"/>
            <a:ext cx="3551554" cy="3350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ts val="2700"/>
              </a:lnSpc>
              <a:spcBef>
                <a:spcPts val="100"/>
              </a:spcBef>
              <a:buClr>
                <a:srgbClr val="FC0128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Verdana"/>
                <a:cs typeface="Verdana"/>
              </a:rPr>
              <a:t>AoA estimation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error</a:t>
            </a:r>
            <a:endParaRPr sz="2400">
              <a:latin typeface="Verdana"/>
              <a:cs typeface="Verdana"/>
            </a:endParaRPr>
          </a:p>
          <a:p>
            <a:pPr marL="355600" marR="145415">
              <a:lnSpc>
                <a:spcPts val="2690"/>
              </a:lnSpc>
              <a:spcBef>
                <a:spcPts val="65"/>
              </a:spcBef>
            </a:pPr>
            <a:r>
              <a:rPr sz="2400" dirty="0">
                <a:latin typeface="Verdana"/>
                <a:cs typeface="Verdana"/>
              </a:rPr>
              <a:t>&lt;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5</a:t>
            </a:r>
            <a:r>
              <a:rPr sz="2400" dirty="0">
                <a:latin typeface="Times New Roman"/>
                <a:cs typeface="Times New Roman"/>
              </a:rPr>
              <a:t>º</a:t>
            </a:r>
            <a:r>
              <a:rPr sz="2400" spc="25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Verdana"/>
                <a:cs typeface="Verdana"/>
              </a:rPr>
              <a:t>in over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80%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of </a:t>
            </a:r>
            <a:r>
              <a:rPr sz="2400" spc="-10" dirty="0">
                <a:latin typeface="Verdana"/>
                <a:cs typeface="Verdana"/>
              </a:rPr>
              <a:t>cases</a:t>
            </a:r>
            <a:endParaRPr sz="2400">
              <a:latin typeface="Verdana"/>
              <a:cs typeface="Verdana"/>
            </a:endParaRPr>
          </a:p>
          <a:p>
            <a:pPr marL="355600" marR="356870" indent="-342900" algn="just">
              <a:lnSpc>
                <a:spcPct val="88300"/>
              </a:lnSpc>
              <a:spcBef>
                <a:spcPts val="2605"/>
              </a:spcBef>
              <a:buClr>
                <a:srgbClr val="FC0128"/>
              </a:buClr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Verdana"/>
                <a:cs typeface="Verdana"/>
              </a:rPr>
              <a:t>Spectrum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only,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no </a:t>
            </a:r>
            <a:r>
              <a:rPr sz="2400" dirty="0">
                <a:latin typeface="Verdana"/>
                <a:cs typeface="Verdana"/>
              </a:rPr>
              <a:t>phase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information needed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C0128"/>
              </a:buClr>
              <a:buFont typeface="Arial"/>
              <a:buChar char="•"/>
            </a:pPr>
            <a:endParaRPr sz="2150">
              <a:latin typeface="Verdana"/>
              <a:cs typeface="Verdana"/>
            </a:endParaRPr>
          </a:p>
          <a:p>
            <a:pPr marL="354965" marR="1071880" indent="-342265">
              <a:lnSpc>
                <a:spcPts val="2590"/>
              </a:lnSpc>
              <a:buClr>
                <a:srgbClr val="FC0128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Verdana"/>
                <a:cs typeface="Verdana"/>
              </a:rPr>
              <a:t>A</a:t>
            </a:r>
            <a:r>
              <a:rPr sz="2400" spc="6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single-</a:t>
            </a:r>
            <a:r>
              <a:rPr sz="2400" spc="-20" dirty="0">
                <a:latin typeface="Verdana"/>
                <a:cs typeface="Verdana"/>
              </a:rPr>
              <a:t>shot </a:t>
            </a:r>
            <a:r>
              <a:rPr sz="2400" spc="-10" dirty="0">
                <a:latin typeface="Verdana"/>
                <a:cs typeface="Verdana"/>
              </a:rPr>
              <a:t>measurement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35471" y="1444330"/>
            <a:ext cx="4363720" cy="3636010"/>
            <a:chOff x="4635471" y="1444330"/>
            <a:chExt cx="4363720" cy="3636010"/>
          </a:xfrm>
        </p:grpSpPr>
        <p:sp>
          <p:nvSpPr>
            <p:cNvPr id="6" name="object 6"/>
            <p:cNvSpPr/>
            <p:nvPr/>
          </p:nvSpPr>
          <p:spPr>
            <a:xfrm>
              <a:off x="4702803" y="5012897"/>
              <a:ext cx="4283710" cy="0"/>
            </a:xfrm>
            <a:custGeom>
              <a:avLst/>
              <a:gdLst/>
              <a:ahLst/>
              <a:cxnLst/>
              <a:rect l="l" t="t" r="r" b="b"/>
              <a:pathLst>
                <a:path w="4283709">
                  <a:moveTo>
                    <a:pt x="0" y="0"/>
                  </a:moveTo>
                  <a:lnTo>
                    <a:pt x="4283613" y="0"/>
                  </a:lnTo>
                </a:path>
              </a:pathLst>
            </a:custGeom>
            <a:ln w="253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02803" y="5012897"/>
              <a:ext cx="4283710" cy="67310"/>
            </a:xfrm>
            <a:custGeom>
              <a:avLst/>
              <a:gdLst/>
              <a:ahLst/>
              <a:cxnLst/>
              <a:rect l="l" t="t" r="r" b="b"/>
              <a:pathLst>
                <a:path w="4283709" h="67310">
                  <a:moveTo>
                    <a:pt x="306477" y="0"/>
                  </a:moveTo>
                  <a:lnTo>
                    <a:pt x="306477" y="33146"/>
                  </a:lnTo>
                </a:path>
                <a:path w="4283709" h="67310">
                  <a:moveTo>
                    <a:pt x="918416" y="0"/>
                  </a:moveTo>
                  <a:lnTo>
                    <a:pt x="918416" y="33146"/>
                  </a:lnTo>
                </a:path>
                <a:path w="4283709" h="67310">
                  <a:moveTo>
                    <a:pt x="1530368" y="0"/>
                  </a:moveTo>
                  <a:lnTo>
                    <a:pt x="1530368" y="33146"/>
                  </a:lnTo>
                </a:path>
                <a:path w="4283709" h="67310">
                  <a:moveTo>
                    <a:pt x="2142307" y="0"/>
                  </a:moveTo>
                  <a:lnTo>
                    <a:pt x="2142307" y="33146"/>
                  </a:lnTo>
                </a:path>
                <a:path w="4283709" h="67310">
                  <a:moveTo>
                    <a:pt x="2754246" y="0"/>
                  </a:moveTo>
                  <a:lnTo>
                    <a:pt x="2754246" y="33146"/>
                  </a:lnTo>
                </a:path>
                <a:path w="4283709" h="67310">
                  <a:moveTo>
                    <a:pt x="3366173" y="0"/>
                  </a:moveTo>
                  <a:lnTo>
                    <a:pt x="3366173" y="33146"/>
                  </a:lnTo>
                </a:path>
                <a:path w="4283709" h="67310">
                  <a:moveTo>
                    <a:pt x="3978112" y="0"/>
                  </a:moveTo>
                  <a:lnTo>
                    <a:pt x="3978112" y="33146"/>
                  </a:lnTo>
                </a:path>
                <a:path w="4283709" h="67310">
                  <a:moveTo>
                    <a:pt x="0" y="0"/>
                  </a:moveTo>
                  <a:lnTo>
                    <a:pt x="0" y="67228"/>
                  </a:lnTo>
                </a:path>
                <a:path w="4283709" h="67310">
                  <a:moveTo>
                    <a:pt x="611939" y="0"/>
                  </a:moveTo>
                  <a:lnTo>
                    <a:pt x="611939" y="67228"/>
                  </a:lnTo>
                </a:path>
                <a:path w="4283709" h="67310">
                  <a:moveTo>
                    <a:pt x="1223891" y="0"/>
                  </a:moveTo>
                  <a:lnTo>
                    <a:pt x="1223891" y="67228"/>
                  </a:lnTo>
                </a:path>
                <a:path w="4283709" h="67310">
                  <a:moveTo>
                    <a:pt x="1835830" y="0"/>
                  </a:moveTo>
                  <a:lnTo>
                    <a:pt x="1835830" y="67228"/>
                  </a:lnTo>
                </a:path>
                <a:path w="4283709" h="67310">
                  <a:moveTo>
                    <a:pt x="2447769" y="0"/>
                  </a:moveTo>
                  <a:lnTo>
                    <a:pt x="2447769" y="67228"/>
                  </a:lnTo>
                </a:path>
                <a:path w="4283709" h="67310">
                  <a:moveTo>
                    <a:pt x="3059721" y="0"/>
                  </a:moveTo>
                  <a:lnTo>
                    <a:pt x="3059721" y="67228"/>
                  </a:lnTo>
                </a:path>
                <a:path w="4283709" h="67310">
                  <a:moveTo>
                    <a:pt x="3671661" y="0"/>
                  </a:moveTo>
                  <a:lnTo>
                    <a:pt x="3671661" y="67228"/>
                  </a:lnTo>
                </a:path>
                <a:path w="4283709" h="67310">
                  <a:moveTo>
                    <a:pt x="4283613" y="0"/>
                  </a:moveTo>
                  <a:lnTo>
                    <a:pt x="4283613" y="67228"/>
                  </a:lnTo>
                </a:path>
              </a:pathLst>
            </a:custGeom>
            <a:ln w="25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02803" y="1571932"/>
              <a:ext cx="0" cy="3441065"/>
            </a:xfrm>
            <a:custGeom>
              <a:avLst/>
              <a:gdLst/>
              <a:ahLst/>
              <a:cxnLst/>
              <a:rect l="l" t="t" r="r" b="b"/>
              <a:pathLst>
                <a:path h="3441065">
                  <a:moveTo>
                    <a:pt x="0" y="3440965"/>
                  </a:moveTo>
                  <a:lnTo>
                    <a:pt x="0" y="0"/>
                  </a:lnTo>
                </a:path>
              </a:pathLst>
            </a:custGeom>
            <a:ln w="253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35471" y="1571932"/>
              <a:ext cx="67945" cy="3441065"/>
            </a:xfrm>
            <a:custGeom>
              <a:avLst/>
              <a:gdLst/>
              <a:ahLst/>
              <a:cxnLst/>
              <a:rect l="l" t="t" r="r" b="b"/>
              <a:pathLst>
                <a:path w="67945" h="3441065">
                  <a:moveTo>
                    <a:pt x="67332" y="3195551"/>
                  </a:moveTo>
                  <a:lnTo>
                    <a:pt x="34154" y="3195551"/>
                  </a:lnTo>
                </a:path>
                <a:path w="67945" h="3441065">
                  <a:moveTo>
                    <a:pt x="67332" y="2703699"/>
                  </a:moveTo>
                  <a:lnTo>
                    <a:pt x="34154" y="2703699"/>
                  </a:lnTo>
                </a:path>
                <a:path w="67945" h="3441065">
                  <a:moveTo>
                    <a:pt x="67332" y="2211860"/>
                  </a:moveTo>
                  <a:lnTo>
                    <a:pt x="34154" y="2211860"/>
                  </a:lnTo>
                </a:path>
                <a:path w="67945" h="3441065">
                  <a:moveTo>
                    <a:pt x="67332" y="1720008"/>
                  </a:moveTo>
                  <a:lnTo>
                    <a:pt x="34154" y="1720008"/>
                  </a:lnTo>
                </a:path>
                <a:path w="67945" h="3441065">
                  <a:moveTo>
                    <a:pt x="67332" y="1229104"/>
                  </a:moveTo>
                  <a:lnTo>
                    <a:pt x="34154" y="1229104"/>
                  </a:lnTo>
                </a:path>
                <a:path w="67945" h="3441065">
                  <a:moveTo>
                    <a:pt x="67332" y="737265"/>
                  </a:moveTo>
                  <a:lnTo>
                    <a:pt x="34154" y="737265"/>
                  </a:lnTo>
                </a:path>
                <a:path w="67945" h="3441065">
                  <a:moveTo>
                    <a:pt x="67332" y="245413"/>
                  </a:moveTo>
                  <a:lnTo>
                    <a:pt x="34154" y="245413"/>
                  </a:lnTo>
                </a:path>
                <a:path w="67945" h="3441065">
                  <a:moveTo>
                    <a:pt x="67332" y="3440965"/>
                  </a:moveTo>
                  <a:lnTo>
                    <a:pt x="0" y="3440965"/>
                  </a:lnTo>
                </a:path>
                <a:path w="67945" h="3441065">
                  <a:moveTo>
                    <a:pt x="67332" y="2949125"/>
                  </a:moveTo>
                  <a:lnTo>
                    <a:pt x="0" y="2949125"/>
                  </a:lnTo>
                </a:path>
                <a:path w="67945" h="3441065">
                  <a:moveTo>
                    <a:pt x="67332" y="2458247"/>
                  </a:moveTo>
                  <a:lnTo>
                    <a:pt x="0" y="2458247"/>
                  </a:lnTo>
                </a:path>
                <a:path w="67945" h="3441065">
                  <a:moveTo>
                    <a:pt x="67332" y="1966408"/>
                  </a:moveTo>
                  <a:lnTo>
                    <a:pt x="0" y="1966408"/>
                  </a:lnTo>
                </a:path>
                <a:path w="67945" h="3441065">
                  <a:moveTo>
                    <a:pt x="67332" y="1474556"/>
                  </a:moveTo>
                  <a:lnTo>
                    <a:pt x="0" y="1474556"/>
                  </a:lnTo>
                </a:path>
                <a:path w="67945" h="3441065">
                  <a:moveTo>
                    <a:pt x="67332" y="982717"/>
                  </a:moveTo>
                  <a:lnTo>
                    <a:pt x="0" y="982717"/>
                  </a:lnTo>
                </a:path>
                <a:path w="67945" h="3441065">
                  <a:moveTo>
                    <a:pt x="67332" y="491839"/>
                  </a:moveTo>
                  <a:lnTo>
                    <a:pt x="0" y="491839"/>
                  </a:lnTo>
                </a:path>
                <a:path w="67945" h="3441065">
                  <a:moveTo>
                    <a:pt x="67332" y="0"/>
                  </a:moveTo>
                  <a:lnTo>
                    <a:pt x="0" y="0"/>
                  </a:lnTo>
                </a:path>
              </a:pathLst>
            </a:custGeom>
            <a:ln w="25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02803" y="4662465"/>
              <a:ext cx="29845" cy="59055"/>
            </a:xfrm>
            <a:custGeom>
              <a:avLst/>
              <a:gdLst/>
              <a:ahLst/>
              <a:cxnLst/>
              <a:rect l="l" t="t" r="r" b="b"/>
              <a:pathLst>
                <a:path w="29845" h="59054">
                  <a:moveTo>
                    <a:pt x="0" y="0"/>
                  </a:moveTo>
                  <a:lnTo>
                    <a:pt x="0" y="59053"/>
                  </a:lnTo>
                  <a:lnTo>
                    <a:pt x="10753" y="56862"/>
                  </a:lnTo>
                  <a:lnTo>
                    <a:pt x="20383" y="50361"/>
                  </a:lnTo>
                  <a:lnTo>
                    <a:pt x="26903" y="40749"/>
                  </a:lnTo>
                  <a:lnTo>
                    <a:pt x="29301" y="29026"/>
                  </a:lnTo>
                  <a:lnTo>
                    <a:pt x="26903" y="17478"/>
                  </a:lnTo>
                  <a:lnTo>
                    <a:pt x="20383" y="8212"/>
                  </a:lnTo>
                  <a:lnTo>
                    <a:pt x="10753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02803" y="4662465"/>
              <a:ext cx="29845" cy="59055"/>
            </a:xfrm>
            <a:custGeom>
              <a:avLst/>
              <a:gdLst/>
              <a:ahLst/>
              <a:cxnLst/>
              <a:rect l="l" t="t" r="r" b="b"/>
              <a:pathLst>
                <a:path w="29845" h="59054">
                  <a:moveTo>
                    <a:pt x="0" y="59053"/>
                  </a:moveTo>
                  <a:lnTo>
                    <a:pt x="10753" y="56862"/>
                  </a:lnTo>
                  <a:lnTo>
                    <a:pt x="20383" y="50361"/>
                  </a:lnTo>
                  <a:lnTo>
                    <a:pt x="26903" y="40749"/>
                  </a:lnTo>
                  <a:lnTo>
                    <a:pt x="29301" y="29026"/>
                  </a:lnTo>
                  <a:lnTo>
                    <a:pt x="26903" y="17478"/>
                  </a:lnTo>
                  <a:lnTo>
                    <a:pt x="20383" y="8212"/>
                  </a:lnTo>
                  <a:lnTo>
                    <a:pt x="10753" y="2050"/>
                  </a:lnTo>
                  <a:lnTo>
                    <a:pt x="0" y="0"/>
                  </a:lnTo>
                  <a:lnTo>
                    <a:pt x="0" y="59053"/>
                  </a:lnTo>
                </a:path>
              </a:pathLst>
            </a:custGeom>
            <a:ln w="1658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34056" y="466227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9275" y="0"/>
                  </a:moveTo>
                  <a:lnTo>
                    <a:pt x="17702" y="2236"/>
                  </a:lnTo>
                  <a:lnTo>
                    <a:pt x="8416" y="8398"/>
                  </a:lnTo>
                  <a:lnTo>
                    <a:pt x="2241" y="17664"/>
                  </a:lnTo>
                  <a:lnTo>
                    <a:pt x="0" y="29212"/>
                  </a:lnTo>
                  <a:lnTo>
                    <a:pt x="2241" y="40935"/>
                  </a:lnTo>
                  <a:lnTo>
                    <a:pt x="8416" y="50547"/>
                  </a:lnTo>
                  <a:lnTo>
                    <a:pt x="17702" y="57048"/>
                  </a:lnTo>
                  <a:lnTo>
                    <a:pt x="29275" y="59438"/>
                  </a:lnTo>
                  <a:lnTo>
                    <a:pt x="41000" y="57048"/>
                  </a:lnTo>
                  <a:lnTo>
                    <a:pt x="50621" y="50547"/>
                  </a:lnTo>
                  <a:lnTo>
                    <a:pt x="57132" y="40935"/>
                  </a:lnTo>
                  <a:lnTo>
                    <a:pt x="59525" y="29212"/>
                  </a:lnTo>
                  <a:lnTo>
                    <a:pt x="57132" y="17664"/>
                  </a:lnTo>
                  <a:lnTo>
                    <a:pt x="50621" y="8398"/>
                  </a:lnTo>
                  <a:lnTo>
                    <a:pt x="41000" y="2236"/>
                  </a:lnTo>
                  <a:lnTo>
                    <a:pt x="2927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34056" y="466227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0" y="29212"/>
                  </a:moveTo>
                  <a:lnTo>
                    <a:pt x="2241" y="40935"/>
                  </a:lnTo>
                  <a:lnTo>
                    <a:pt x="8416" y="50547"/>
                  </a:lnTo>
                  <a:lnTo>
                    <a:pt x="17702" y="57048"/>
                  </a:lnTo>
                  <a:lnTo>
                    <a:pt x="29275" y="59438"/>
                  </a:lnTo>
                  <a:lnTo>
                    <a:pt x="41000" y="57048"/>
                  </a:lnTo>
                  <a:lnTo>
                    <a:pt x="50621" y="50547"/>
                  </a:lnTo>
                  <a:lnTo>
                    <a:pt x="57132" y="40935"/>
                  </a:lnTo>
                  <a:lnTo>
                    <a:pt x="59525" y="29212"/>
                  </a:lnTo>
                  <a:lnTo>
                    <a:pt x="57132" y="17664"/>
                  </a:lnTo>
                  <a:lnTo>
                    <a:pt x="50621" y="8398"/>
                  </a:lnTo>
                  <a:lnTo>
                    <a:pt x="41000" y="2236"/>
                  </a:lnTo>
                  <a:lnTo>
                    <a:pt x="29275" y="0"/>
                  </a:lnTo>
                  <a:lnTo>
                    <a:pt x="17702" y="2236"/>
                  </a:lnTo>
                  <a:lnTo>
                    <a:pt x="8416" y="8398"/>
                  </a:lnTo>
                  <a:lnTo>
                    <a:pt x="2241" y="17664"/>
                  </a:lnTo>
                  <a:lnTo>
                    <a:pt x="0" y="29212"/>
                  </a:lnTo>
                  <a:close/>
                </a:path>
              </a:pathLst>
            </a:custGeom>
            <a:ln w="1657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94558" y="4642804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9275" y="0"/>
                  </a:moveTo>
                  <a:lnTo>
                    <a:pt x="17702" y="2236"/>
                  </a:lnTo>
                  <a:lnTo>
                    <a:pt x="8416" y="8398"/>
                  </a:lnTo>
                  <a:lnTo>
                    <a:pt x="2241" y="17664"/>
                  </a:lnTo>
                  <a:lnTo>
                    <a:pt x="0" y="29212"/>
                  </a:lnTo>
                  <a:lnTo>
                    <a:pt x="2241" y="40919"/>
                  </a:lnTo>
                  <a:lnTo>
                    <a:pt x="8416" y="50533"/>
                  </a:lnTo>
                  <a:lnTo>
                    <a:pt x="17702" y="57043"/>
                  </a:lnTo>
                  <a:lnTo>
                    <a:pt x="29275" y="59438"/>
                  </a:lnTo>
                  <a:lnTo>
                    <a:pt x="41000" y="57043"/>
                  </a:lnTo>
                  <a:lnTo>
                    <a:pt x="50621" y="50533"/>
                  </a:lnTo>
                  <a:lnTo>
                    <a:pt x="57132" y="40919"/>
                  </a:lnTo>
                  <a:lnTo>
                    <a:pt x="59525" y="29212"/>
                  </a:lnTo>
                  <a:lnTo>
                    <a:pt x="57132" y="17664"/>
                  </a:lnTo>
                  <a:lnTo>
                    <a:pt x="50621" y="8398"/>
                  </a:lnTo>
                  <a:lnTo>
                    <a:pt x="41000" y="2236"/>
                  </a:lnTo>
                  <a:lnTo>
                    <a:pt x="2927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94558" y="4642804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0" y="29212"/>
                  </a:moveTo>
                  <a:lnTo>
                    <a:pt x="2241" y="40919"/>
                  </a:lnTo>
                  <a:lnTo>
                    <a:pt x="8416" y="50533"/>
                  </a:lnTo>
                  <a:lnTo>
                    <a:pt x="17702" y="57043"/>
                  </a:lnTo>
                  <a:lnTo>
                    <a:pt x="29275" y="59438"/>
                  </a:lnTo>
                  <a:lnTo>
                    <a:pt x="41000" y="57043"/>
                  </a:lnTo>
                  <a:lnTo>
                    <a:pt x="50621" y="50533"/>
                  </a:lnTo>
                  <a:lnTo>
                    <a:pt x="57132" y="40919"/>
                  </a:lnTo>
                  <a:lnTo>
                    <a:pt x="59525" y="29212"/>
                  </a:lnTo>
                  <a:lnTo>
                    <a:pt x="57132" y="17664"/>
                  </a:lnTo>
                  <a:lnTo>
                    <a:pt x="50621" y="8398"/>
                  </a:lnTo>
                  <a:lnTo>
                    <a:pt x="41000" y="2236"/>
                  </a:lnTo>
                  <a:lnTo>
                    <a:pt x="29275" y="0"/>
                  </a:lnTo>
                  <a:lnTo>
                    <a:pt x="17702" y="2236"/>
                  </a:lnTo>
                  <a:lnTo>
                    <a:pt x="8416" y="8398"/>
                  </a:lnTo>
                  <a:lnTo>
                    <a:pt x="2241" y="17664"/>
                  </a:lnTo>
                  <a:lnTo>
                    <a:pt x="0" y="29212"/>
                  </a:lnTo>
                  <a:close/>
                </a:path>
              </a:pathLst>
            </a:custGeom>
            <a:ln w="1657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56035" y="463793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9275" y="0"/>
                  </a:moveTo>
                  <a:lnTo>
                    <a:pt x="17702" y="2236"/>
                  </a:lnTo>
                  <a:lnTo>
                    <a:pt x="8416" y="8398"/>
                  </a:lnTo>
                  <a:lnTo>
                    <a:pt x="2241" y="17664"/>
                  </a:lnTo>
                  <a:lnTo>
                    <a:pt x="0" y="29212"/>
                  </a:lnTo>
                  <a:lnTo>
                    <a:pt x="2241" y="40913"/>
                  </a:lnTo>
                  <a:lnTo>
                    <a:pt x="8416" y="50513"/>
                  </a:lnTo>
                  <a:lnTo>
                    <a:pt x="17702" y="57010"/>
                  </a:lnTo>
                  <a:lnTo>
                    <a:pt x="29275" y="59399"/>
                  </a:lnTo>
                  <a:lnTo>
                    <a:pt x="41000" y="57010"/>
                  </a:lnTo>
                  <a:lnTo>
                    <a:pt x="50621" y="50513"/>
                  </a:lnTo>
                  <a:lnTo>
                    <a:pt x="57132" y="40913"/>
                  </a:lnTo>
                  <a:lnTo>
                    <a:pt x="59525" y="29212"/>
                  </a:lnTo>
                  <a:lnTo>
                    <a:pt x="57132" y="17664"/>
                  </a:lnTo>
                  <a:lnTo>
                    <a:pt x="50621" y="8398"/>
                  </a:lnTo>
                  <a:lnTo>
                    <a:pt x="41000" y="2236"/>
                  </a:lnTo>
                  <a:lnTo>
                    <a:pt x="2927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856035" y="463793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0" y="29212"/>
                  </a:moveTo>
                  <a:lnTo>
                    <a:pt x="2241" y="40913"/>
                  </a:lnTo>
                  <a:lnTo>
                    <a:pt x="8416" y="50513"/>
                  </a:lnTo>
                  <a:lnTo>
                    <a:pt x="17702" y="57010"/>
                  </a:lnTo>
                  <a:lnTo>
                    <a:pt x="29275" y="59399"/>
                  </a:lnTo>
                  <a:lnTo>
                    <a:pt x="41000" y="57010"/>
                  </a:lnTo>
                  <a:lnTo>
                    <a:pt x="50621" y="50513"/>
                  </a:lnTo>
                  <a:lnTo>
                    <a:pt x="57132" y="40913"/>
                  </a:lnTo>
                  <a:lnTo>
                    <a:pt x="59525" y="29212"/>
                  </a:lnTo>
                  <a:lnTo>
                    <a:pt x="57132" y="17664"/>
                  </a:lnTo>
                  <a:lnTo>
                    <a:pt x="50621" y="8398"/>
                  </a:lnTo>
                  <a:lnTo>
                    <a:pt x="41000" y="2236"/>
                  </a:lnTo>
                  <a:lnTo>
                    <a:pt x="29275" y="0"/>
                  </a:lnTo>
                  <a:lnTo>
                    <a:pt x="17702" y="2236"/>
                  </a:lnTo>
                  <a:lnTo>
                    <a:pt x="8416" y="8398"/>
                  </a:lnTo>
                  <a:lnTo>
                    <a:pt x="2241" y="17664"/>
                  </a:lnTo>
                  <a:lnTo>
                    <a:pt x="0" y="29212"/>
                  </a:lnTo>
                  <a:close/>
                </a:path>
              </a:pathLst>
            </a:custGeom>
            <a:ln w="1657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917513" y="463793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9314" y="0"/>
                  </a:moveTo>
                  <a:lnTo>
                    <a:pt x="17718" y="2236"/>
                  </a:lnTo>
                  <a:lnTo>
                    <a:pt x="8421" y="8398"/>
                  </a:lnTo>
                  <a:lnTo>
                    <a:pt x="2241" y="17664"/>
                  </a:lnTo>
                  <a:lnTo>
                    <a:pt x="0" y="29212"/>
                  </a:lnTo>
                  <a:lnTo>
                    <a:pt x="2241" y="40913"/>
                  </a:lnTo>
                  <a:lnTo>
                    <a:pt x="8421" y="50513"/>
                  </a:lnTo>
                  <a:lnTo>
                    <a:pt x="17718" y="57010"/>
                  </a:lnTo>
                  <a:lnTo>
                    <a:pt x="29314" y="59399"/>
                  </a:lnTo>
                  <a:lnTo>
                    <a:pt x="41039" y="57010"/>
                  </a:lnTo>
                  <a:lnTo>
                    <a:pt x="50660" y="50513"/>
                  </a:lnTo>
                  <a:lnTo>
                    <a:pt x="57171" y="40913"/>
                  </a:lnTo>
                  <a:lnTo>
                    <a:pt x="59564" y="29212"/>
                  </a:lnTo>
                  <a:lnTo>
                    <a:pt x="57171" y="17664"/>
                  </a:lnTo>
                  <a:lnTo>
                    <a:pt x="50660" y="8398"/>
                  </a:lnTo>
                  <a:lnTo>
                    <a:pt x="41039" y="2236"/>
                  </a:lnTo>
                  <a:lnTo>
                    <a:pt x="2931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17513" y="463793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0" y="29212"/>
                  </a:moveTo>
                  <a:lnTo>
                    <a:pt x="2241" y="40913"/>
                  </a:lnTo>
                  <a:lnTo>
                    <a:pt x="8421" y="50513"/>
                  </a:lnTo>
                  <a:lnTo>
                    <a:pt x="17718" y="57010"/>
                  </a:lnTo>
                  <a:lnTo>
                    <a:pt x="29314" y="59399"/>
                  </a:lnTo>
                  <a:lnTo>
                    <a:pt x="41039" y="57010"/>
                  </a:lnTo>
                  <a:lnTo>
                    <a:pt x="50660" y="50513"/>
                  </a:lnTo>
                  <a:lnTo>
                    <a:pt x="57171" y="40913"/>
                  </a:lnTo>
                  <a:lnTo>
                    <a:pt x="59564" y="29212"/>
                  </a:lnTo>
                  <a:lnTo>
                    <a:pt x="57171" y="17664"/>
                  </a:lnTo>
                  <a:lnTo>
                    <a:pt x="50660" y="8398"/>
                  </a:lnTo>
                  <a:lnTo>
                    <a:pt x="41039" y="2236"/>
                  </a:lnTo>
                  <a:lnTo>
                    <a:pt x="29314" y="0"/>
                  </a:lnTo>
                  <a:lnTo>
                    <a:pt x="17718" y="2236"/>
                  </a:lnTo>
                  <a:lnTo>
                    <a:pt x="8421" y="8398"/>
                  </a:lnTo>
                  <a:lnTo>
                    <a:pt x="2241" y="17664"/>
                  </a:lnTo>
                  <a:lnTo>
                    <a:pt x="0" y="29212"/>
                  </a:lnTo>
                  <a:close/>
                </a:path>
              </a:pathLst>
            </a:custGeom>
            <a:ln w="1657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79030" y="463501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9275" y="0"/>
                  </a:moveTo>
                  <a:lnTo>
                    <a:pt x="17702" y="2236"/>
                  </a:lnTo>
                  <a:lnTo>
                    <a:pt x="8416" y="8398"/>
                  </a:lnTo>
                  <a:lnTo>
                    <a:pt x="2241" y="17664"/>
                  </a:lnTo>
                  <a:lnTo>
                    <a:pt x="0" y="29212"/>
                  </a:lnTo>
                  <a:lnTo>
                    <a:pt x="2241" y="40913"/>
                  </a:lnTo>
                  <a:lnTo>
                    <a:pt x="8416" y="50513"/>
                  </a:lnTo>
                  <a:lnTo>
                    <a:pt x="17702" y="57010"/>
                  </a:lnTo>
                  <a:lnTo>
                    <a:pt x="29275" y="59399"/>
                  </a:lnTo>
                  <a:lnTo>
                    <a:pt x="41000" y="57010"/>
                  </a:lnTo>
                  <a:lnTo>
                    <a:pt x="50621" y="50513"/>
                  </a:lnTo>
                  <a:lnTo>
                    <a:pt x="57132" y="40913"/>
                  </a:lnTo>
                  <a:lnTo>
                    <a:pt x="59525" y="29212"/>
                  </a:lnTo>
                  <a:lnTo>
                    <a:pt x="57132" y="17664"/>
                  </a:lnTo>
                  <a:lnTo>
                    <a:pt x="50621" y="8398"/>
                  </a:lnTo>
                  <a:lnTo>
                    <a:pt x="41000" y="2236"/>
                  </a:lnTo>
                  <a:lnTo>
                    <a:pt x="2927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979030" y="463501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0" y="29212"/>
                  </a:moveTo>
                  <a:lnTo>
                    <a:pt x="2241" y="40913"/>
                  </a:lnTo>
                  <a:lnTo>
                    <a:pt x="8416" y="50513"/>
                  </a:lnTo>
                  <a:lnTo>
                    <a:pt x="17702" y="57010"/>
                  </a:lnTo>
                  <a:lnTo>
                    <a:pt x="29275" y="59399"/>
                  </a:lnTo>
                  <a:lnTo>
                    <a:pt x="41000" y="57010"/>
                  </a:lnTo>
                  <a:lnTo>
                    <a:pt x="50621" y="50513"/>
                  </a:lnTo>
                  <a:lnTo>
                    <a:pt x="57132" y="40913"/>
                  </a:lnTo>
                  <a:lnTo>
                    <a:pt x="59525" y="29212"/>
                  </a:lnTo>
                  <a:lnTo>
                    <a:pt x="57132" y="17664"/>
                  </a:lnTo>
                  <a:lnTo>
                    <a:pt x="50621" y="8398"/>
                  </a:lnTo>
                  <a:lnTo>
                    <a:pt x="41000" y="2236"/>
                  </a:lnTo>
                  <a:lnTo>
                    <a:pt x="29275" y="0"/>
                  </a:lnTo>
                  <a:lnTo>
                    <a:pt x="17702" y="2236"/>
                  </a:lnTo>
                  <a:lnTo>
                    <a:pt x="8416" y="8398"/>
                  </a:lnTo>
                  <a:lnTo>
                    <a:pt x="2241" y="17664"/>
                  </a:lnTo>
                  <a:lnTo>
                    <a:pt x="0" y="29212"/>
                  </a:lnTo>
                  <a:close/>
                </a:path>
              </a:pathLst>
            </a:custGeom>
            <a:ln w="1657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39531" y="4632092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9275" y="0"/>
                  </a:moveTo>
                  <a:lnTo>
                    <a:pt x="17702" y="2236"/>
                  </a:lnTo>
                  <a:lnTo>
                    <a:pt x="8416" y="8398"/>
                  </a:lnTo>
                  <a:lnTo>
                    <a:pt x="2241" y="17664"/>
                  </a:lnTo>
                  <a:lnTo>
                    <a:pt x="0" y="29212"/>
                  </a:lnTo>
                  <a:lnTo>
                    <a:pt x="2241" y="40913"/>
                  </a:lnTo>
                  <a:lnTo>
                    <a:pt x="8416" y="50513"/>
                  </a:lnTo>
                  <a:lnTo>
                    <a:pt x="17702" y="57010"/>
                  </a:lnTo>
                  <a:lnTo>
                    <a:pt x="29275" y="59399"/>
                  </a:lnTo>
                  <a:lnTo>
                    <a:pt x="41000" y="57010"/>
                  </a:lnTo>
                  <a:lnTo>
                    <a:pt x="50621" y="50513"/>
                  </a:lnTo>
                  <a:lnTo>
                    <a:pt x="57132" y="40913"/>
                  </a:lnTo>
                  <a:lnTo>
                    <a:pt x="59525" y="29212"/>
                  </a:lnTo>
                  <a:lnTo>
                    <a:pt x="57132" y="17664"/>
                  </a:lnTo>
                  <a:lnTo>
                    <a:pt x="50621" y="8398"/>
                  </a:lnTo>
                  <a:lnTo>
                    <a:pt x="41000" y="2236"/>
                  </a:lnTo>
                  <a:lnTo>
                    <a:pt x="2927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39531" y="4632092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0" y="29212"/>
                  </a:moveTo>
                  <a:lnTo>
                    <a:pt x="2241" y="40913"/>
                  </a:lnTo>
                  <a:lnTo>
                    <a:pt x="8416" y="50513"/>
                  </a:lnTo>
                  <a:lnTo>
                    <a:pt x="17702" y="57010"/>
                  </a:lnTo>
                  <a:lnTo>
                    <a:pt x="29275" y="59399"/>
                  </a:lnTo>
                  <a:lnTo>
                    <a:pt x="41000" y="57010"/>
                  </a:lnTo>
                  <a:lnTo>
                    <a:pt x="50621" y="50513"/>
                  </a:lnTo>
                  <a:lnTo>
                    <a:pt x="57132" y="40913"/>
                  </a:lnTo>
                  <a:lnTo>
                    <a:pt x="59525" y="29212"/>
                  </a:lnTo>
                  <a:lnTo>
                    <a:pt x="57132" y="17664"/>
                  </a:lnTo>
                  <a:lnTo>
                    <a:pt x="50621" y="8398"/>
                  </a:lnTo>
                  <a:lnTo>
                    <a:pt x="41000" y="2236"/>
                  </a:lnTo>
                  <a:lnTo>
                    <a:pt x="29275" y="0"/>
                  </a:lnTo>
                  <a:lnTo>
                    <a:pt x="17702" y="2236"/>
                  </a:lnTo>
                  <a:lnTo>
                    <a:pt x="8416" y="8398"/>
                  </a:lnTo>
                  <a:lnTo>
                    <a:pt x="2241" y="17664"/>
                  </a:lnTo>
                  <a:lnTo>
                    <a:pt x="0" y="29212"/>
                  </a:lnTo>
                  <a:close/>
                </a:path>
              </a:pathLst>
            </a:custGeom>
            <a:ln w="1657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101009" y="4629171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9275" y="0"/>
                  </a:moveTo>
                  <a:lnTo>
                    <a:pt x="17702" y="2236"/>
                  </a:lnTo>
                  <a:lnTo>
                    <a:pt x="8416" y="8398"/>
                  </a:lnTo>
                  <a:lnTo>
                    <a:pt x="2241" y="17664"/>
                  </a:lnTo>
                  <a:lnTo>
                    <a:pt x="0" y="29212"/>
                  </a:lnTo>
                  <a:lnTo>
                    <a:pt x="2241" y="40913"/>
                  </a:lnTo>
                  <a:lnTo>
                    <a:pt x="8416" y="50513"/>
                  </a:lnTo>
                  <a:lnTo>
                    <a:pt x="17702" y="57010"/>
                  </a:lnTo>
                  <a:lnTo>
                    <a:pt x="29275" y="59399"/>
                  </a:lnTo>
                  <a:lnTo>
                    <a:pt x="41004" y="57010"/>
                  </a:lnTo>
                  <a:lnTo>
                    <a:pt x="50634" y="50513"/>
                  </a:lnTo>
                  <a:lnTo>
                    <a:pt x="57154" y="40913"/>
                  </a:lnTo>
                  <a:lnTo>
                    <a:pt x="59551" y="29212"/>
                  </a:lnTo>
                  <a:lnTo>
                    <a:pt x="57154" y="17664"/>
                  </a:lnTo>
                  <a:lnTo>
                    <a:pt x="50634" y="8398"/>
                  </a:lnTo>
                  <a:lnTo>
                    <a:pt x="41004" y="2236"/>
                  </a:lnTo>
                  <a:lnTo>
                    <a:pt x="2927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01009" y="4629171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0" y="29212"/>
                  </a:moveTo>
                  <a:lnTo>
                    <a:pt x="2241" y="40913"/>
                  </a:lnTo>
                  <a:lnTo>
                    <a:pt x="8416" y="50513"/>
                  </a:lnTo>
                  <a:lnTo>
                    <a:pt x="17702" y="57010"/>
                  </a:lnTo>
                  <a:lnTo>
                    <a:pt x="29275" y="59399"/>
                  </a:lnTo>
                  <a:lnTo>
                    <a:pt x="41004" y="57010"/>
                  </a:lnTo>
                  <a:lnTo>
                    <a:pt x="50634" y="50513"/>
                  </a:lnTo>
                  <a:lnTo>
                    <a:pt x="57154" y="40913"/>
                  </a:lnTo>
                  <a:lnTo>
                    <a:pt x="59551" y="29212"/>
                  </a:lnTo>
                  <a:lnTo>
                    <a:pt x="57154" y="17664"/>
                  </a:lnTo>
                  <a:lnTo>
                    <a:pt x="50634" y="8398"/>
                  </a:lnTo>
                  <a:lnTo>
                    <a:pt x="41004" y="2236"/>
                  </a:lnTo>
                  <a:lnTo>
                    <a:pt x="29275" y="0"/>
                  </a:lnTo>
                  <a:lnTo>
                    <a:pt x="17702" y="2236"/>
                  </a:lnTo>
                  <a:lnTo>
                    <a:pt x="8416" y="8398"/>
                  </a:lnTo>
                  <a:lnTo>
                    <a:pt x="2241" y="17664"/>
                  </a:lnTo>
                  <a:lnTo>
                    <a:pt x="0" y="29212"/>
                  </a:lnTo>
                  <a:close/>
                </a:path>
              </a:pathLst>
            </a:custGeom>
            <a:ln w="1657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02803" y="4652541"/>
              <a:ext cx="449580" cy="360680"/>
            </a:xfrm>
            <a:custGeom>
              <a:avLst/>
              <a:gdLst/>
              <a:ahLst/>
              <a:cxnLst/>
              <a:rect l="l" t="t" r="r" b="b"/>
              <a:pathLst>
                <a:path w="449579" h="360679">
                  <a:moveTo>
                    <a:pt x="0" y="360355"/>
                  </a:moveTo>
                  <a:lnTo>
                    <a:pt x="78092" y="298035"/>
                  </a:lnTo>
                </a:path>
                <a:path w="449579" h="360679">
                  <a:moveTo>
                    <a:pt x="184458" y="212344"/>
                  </a:moveTo>
                  <a:lnTo>
                    <a:pt x="263540" y="149024"/>
                  </a:lnTo>
                </a:path>
                <a:path w="449579" h="360679">
                  <a:moveTo>
                    <a:pt x="370882" y="62359"/>
                  </a:moveTo>
                  <a:lnTo>
                    <a:pt x="448974" y="0"/>
                  </a:lnTo>
                </a:path>
              </a:pathLst>
            </a:custGeom>
            <a:ln w="253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4227" y="1444330"/>
              <a:ext cx="3843883" cy="3135189"/>
            </a:xfrm>
            <a:prstGeom prst="rect">
              <a:avLst/>
            </a:prstGeom>
          </p:spPr>
        </p:pic>
      </p:grp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609109" y="5082032"/>
            <a:ext cx="1879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5" dirty="0">
                <a:latin typeface="Arial"/>
                <a:cs typeface="Arial"/>
              </a:rPr>
              <a:t>10</a:t>
            </a:r>
            <a:endParaRPr sz="1150">
              <a:latin typeface="Arial"/>
              <a:cs typeface="Arial"/>
            </a:endParaRPr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21049" y="5082032"/>
            <a:ext cx="1879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5" dirty="0">
                <a:latin typeface="Arial"/>
                <a:cs typeface="Arial"/>
              </a:rPr>
              <a:t>20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81282" y="5027228"/>
            <a:ext cx="2125980" cy="53784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530"/>
              </a:spcBef>
              <a:tabLst>
                <a:tab pos="676275" algn="l"/>
                <a:tab pos="1287780" algn="l"/>
                <a:tab pos="1899920" algn="l"/>
              </a:tabLst>
            </a:pPr>
            <a:r>
              <a:rPr sz="1150" spc="-25" dirty="0">
                <a:latin typeface="Arial"/>
                <a:cs typeface="Arial"/>
              </a:rPr>
              <a:t>30</a:t>
            </a:r>
            <a:r>
              <a:rPr sz="1150" dirty="0">
                <a:latin typeface="Arial"/>
                <a:cs typeface="Arial"/>
              </a:rPr>
              <a:t>	</a:t>
            </a:r>
            <a:r>
              <a:rPr sz="1150" spc="-25" dirty="0">
                <a:latin typeface="Arial"/>
                <a:cs typeface="Arial"/>
              </a:rPr>
              <a:t>40</a:t>
            </a:r>
            <a:r>
              <a:rPr sz="1150" dirty="0">
                <a:latin typeface="Arial"/>
                <a:cs typeface="Arial"/>
              </a:rPr>
              <a:t>	</a:t>
            </a:r>
            <a:r>
              <a:rPr sz="1150" spc="-25" dirty="0">
                <a:latin typeface="Arial"/>
                <a:cs typeface="Arial"/>
              </a:rPr>
              <a:t>50</a:t>
            </a:r>
            <a:r>
              <a:rPr sz="1150" dirty="0">
                <a:latin typeface="Arial"/>
                <a:cs typeface="Arial"/>
              </a:rPr>
              <a:t>	</a:t>
            </a:r>
            <a:r>
              <a:rPr sz="1150" spc="-25" dirty="0">
                <a:latin typeface="Arial"/>
                <a:cs typeface="Arial"/>
              </a:rPr>
              <a:t>60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400" dirty="0">
                <a:latin typeface="Arial"/>
                <a:cs typeface="Arial"/>
              </a:rPr>
              <a:t>Measured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angle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(degrees)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80771" y="5082032"/>
            <a:ext cx="1879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5" dirty="0">
                <a:latin typeface="Arial"/>
                <a:cs typeface="Arial"/>
              </a:rPr>
              <a:t>70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892684" y="5082032"/>
            <a:ext cx="1879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5" dirty="0">
                <a:latin typeface="Arial"/>
                <a:cs typeface="Arial"/>
              </a:rPr>
              <a:t>80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13903" y="4897965"/>
            <a:ext cx="1879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5" dirty="0">
                <a:latin typeface="Arial"/>
                <a:cs typeface="Arial"/>
              </a:rPr>
              <a:t>10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13903" y="4406113"/>
            <a:ext cx="1879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5" dirty="0">
                <a:latin typeface="Arial"/>
                <a:cs typeface="Arial"/>
              </a:rPr>
              <a:t>20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13903" y="3915248"/>
            <a:ext cx="1879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5" dirty="0">
                <a:latin typeface="Arial"/>
                <a:cs typeface="Arial"/>
              </a:rPr>
              <a:t>30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13903" y="3423369"/>
            <a:ext cx="1879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5" dirty="0">
                <a:latin typeface="Arial"/>
                <a:cs typeface="Arial"/>
              </a:rPr>
              <a:t>40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13903" y="2931518"/>
            <a:ext cx="1879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5" dirty="0">
                <a:latin typeface="Arial"/>
                <a:cs typeface="Arial"/>
              </a:rPr>
              <a:t>50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13903" y="2439678"/>
            <a:ext cx="1879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5" dirty="0">
                <a:latin typeface="Arial"/>
                <a:cs typeface="Arial"/>
              </a:rPr>
              <a:t>60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13903" y="1948800"/>
            <a:ext cx="1879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5" dirty="0">
                <a:latin typeface="Arial"/>
                <a:cs typeface="Arial"/>
              </a:rPr>
              <a:t>70</a:t>
            </a:r>
            <a:endParaRPr sz="1150">
              <a:latin typeface="Arial"/>
              <a:cs typeface="Arial"/>
            </a:endParaRPr>
          </a:p>
        </p:txBody>
      </p:sp>
      <p:sp>
        <p:nvSp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13903" y="1456961"/>
            <a:ext cx="1879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25" dirty="0">
                <a:latin typeface="Arial"/>
                <a:cs typeface="Arial"/>
              </a:rPr>
              <a:t>80</a:t>
            </a:r>
            <a:endParaRPr sz="1150">
              <a:latin typeface="Arial"/>
              <a:cs typeface="Arial"/>
            </a:endParaRPr>
          </a:p>
        </p:txBody>
      </p:sp>
      <p:sp>
        <p:nvSpPr>
          <p:cNvPr id="41" name="object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76195" y="2229950"/>
            <a:ext cx="226060" cy="21228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60"/>
              </a:lnSpc>
            </a:pPr>
            <a:r>
              <a:rPr sz="1400" dirty="0">
                <a:latin typeface="Arial"/>
                <a:cs typeface="Arial"/>
              </a:rPr>
              <a:t>Estimated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angle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(degrees)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63985" y="2805870"/>
            <a:ext cx="71120" cy="123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latin typeface="Arial"/>
                <a:cs typeface="Arial"/>
              </a:rPr>
              <a:t>0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03647" y="2805870"/>
            <a:ext cx="117475" cy="123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25" dirty="0">
                <a:latin typeface="Arial"/>
                <a:cs typeface="Arial"/>
              </a:rPr>
              <a:t>12</a:t>
            </a:r>
            <a:endParaRPr sz="650">
              <a:latin typeface="Arial"/>
              <a:cs typeface="Arial"/>
            </a:endParaRPr>
          </a:p>
        </p:txBody>
      </p:sp>
      <p:sp>
        <p:nvSp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31246" y="2724035"/>
            <a:ext cx="139700" cy="123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25" dirty="0">
                <a:latin typeface="Arial"/>
                <a:cs typeface="Arial"/>
              </a:rPr>
              <a:t>0.0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31246" y="2052986"/>
            <a:ext cx="139700" cy="123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25" dirty="0">
                <a:latin typeface="Arial"/>
                <a:cs typeface="Arial"/>
              </a:rPr>
              <a:t>0.5</a:t>
            </a:r>
            <a:endParaRPr sz="650">
              <a:latin typeface="Arial"/>
              <a:cs typeface="Arial"/>
            </a:endParaRPr>
          </a:p>
        </p:txBody>
      </p:sp>
      <p:sp>
        <p:nvSp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31246" y="1381936"/>
            <a:ext cx="139700" cy="123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25" dirty="0">
                <a:latin typeface="Arial"/>
                <a:cs typeface="Arial"/>
              </a:rPr>
              <a:t>1.0</a:t>
            </a:r>
            <a:endParaRPr sz="650">
              <a:latin typeface="Arial"/>
              <a:cs typeface="Arial"/>
            </a:endParaRPr>
          </a:p>
        </p:txBody>
      </p:sp>
      <p:sp>
        <p:nvSp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60670" y="1426498"/>
            <a:ext cx="143510" cy="1393190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800" dirty="0">
                <a:latin typeface="Arial"/>
                <a:cs typeface="Arial"/>
              </a:rPr>
              <a:t>Empirical</a:t>
            </a:r>
            <a:r>
              <a:rPr sz="800" spc="9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distribution</a:t>
            </a:r>
            <a:r>
              <a:rPr sz="800" spc="9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function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06018" y="2781491"/>
            <a:ext cx="1249680" cy="3060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285"/>
              </a:spcBef>
              <a:tabLst>
                <a:tab pos="324485" algn="l"/>
                <a:tab pos="601980" algn="l"/>
                <a:tab pos="878840" algn="l"/>
                <a:tab pos="1132840" algn="l"/>
              </a:tabLst>
            </a:pPr>
            <a:r>
              <a:rPr sz="650" spc="-50" dirty="0">
                <a:latin typeface="Arial"/>
                <a:cs typeface="Arial"/>
              </a:rPr>
              <a:t>2</a:t>
            </a:r>
            <a:r>
              <a:rPr sz="650" dirty="0">
                <a:latin typeface="Arial"/>
                <a:cs typeface="Arial"/>
              </a:rPr>
              <a:t>	</a:t>
            </a:r>
            <a:r>
              <a:rPr sz="650" spc="-50" dirty="0">
                <a:latin typeface="Arial"/>
                <a:cs typeface="Arial"/>
              </a:rPr>
              <a:t>4</a:t>
            </a:r>
            <a:r>
              <a:rPr sz="650" dirty="0">
                <a:latin typeface="Arial"/>
                <a:cs typeface="Arial"/>
              </a:rPr>
              <a:t>	</a:t>
            </a:r>
            <a:r>
              <a:rPr sz="650" spc="-50" dirty="0">
                <a:latin typeface="Arial"/>
                <a:cs typeface="Arial"/>
              </a:rPr>
              <a:t>6</a:t>
            </a:r>
            <a:r>
              <a:rPr sz="650" dirty="0">
                <a:latin typeface="Arial"/>
                <a:cs typeface="Arial"/>
              </a:rPr>
              <a:t>	</a:t>
            </a:r>
            <a:r>
              <a:rPr sz="650" spc="-50" dirty="0">
                <a:latin typeface="Arial"/>
                <a:cs typeface="Arial"/>
              </a:rPr>
              <a:t>8</a:t>
            </a:r>
            <a:r>
              <a:rPr sz="650" dirty="0">
                <a:latin typeface="Arial"/>
                <a:cs typeface="Arial"/>
              </a:rPr>
              <a:t>	</a:t>
            </a:r>
            <a:r>
              <a:rPr sz="650" spc="-25" dirty="0">
                <a:latin typeface="Arial"/>
                <a:cs typeface="Arial"/>
              </a:rPr>
              <a:t>10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800" dirty="0">
                <a:latin typeface="Arial"/>
                <a:cs typeface="Arial"/>
              </a:rPr>
              <a:t>Estimation</a:t>
            </a:r>
            <a:r>
              <a:rPr sz="800" spc="7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error</a:t>
            </a:r>
            <a:r>
              <a:rPr sz="800" spc="7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(degrees)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60382" y="6090411"/>
            <a:ext cx="67208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65" dirty="0">
                <a:latin typeface="Arial"/>
                <a:cs typeface="Arial"/>
              </a:rPr>
              <a:t>Y.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Ghasempour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et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al.,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Nature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Communications</a:t>
            </a:r>
            <a:r>
              <a:rPr sz="1600" b="1" dirty="0">
                <a:latin typeface="Arial"/>
                <a:cs typeface="Arial"/>
              </a:rPr>
              <a:t>,</a:t>
            </a:r>
            <a:r>
              <a:rPr sz="1600" b="1" spc="-10" dirty="0">
                <a:latin typeface="Arial"/>
                <a:cs typeface="Arial"/>
              </a:rPr>
              <a:t> 11(1):2017,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April</a:t>
            </a:r>
            <a:r>
              <a:rPr sz="1600" b="1" spc="-10" dirty="0">
                <a:latin typeface="Arial"/>
                <a:cs typeface="Arial"/>
              </a:rPr>
              <a:t> 2020.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" y="761999"/>
            <a:ext cx="9132887" cy="74612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3969543" y="116331"/>
            <a:ext cx="1205230" cy="4521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7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10" normalizeH="0" baseline="0" noProof="0" dirty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Verdana"/>
                <a:cs typeface="Verdana"/>
              </a:rPr>
              <a:t>Radar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2588" y="1060196"/>
            <a:ext cx="84861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Verdana"/>
                <a:cs typeface="Verdana"/>
              </a:rPr>
              <a:t>Radar</a:t>
            </a:r>
            <a:r>
              <a:rPr sz="2400" spc="-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sweeps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directions,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mechanically or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electronically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3000" y="2201333"/>
            <a:ext cx="6400800" cy="341598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452018" y="5693664"/>
            <a:ext cx="15544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Image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source: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Wikipedia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2041525">
              <a:lnSpc>
                <a:spcPct val="100000"/>
              </a:lnSpc>
              <a:spcBef>
                <a:spcPts val="100"/>
              </a:spcBef>
            </a:pPr>
            <a:r>
              <a:rPr dirty="0"/>
              <a:t>Lab</a:t>
            </a:r>
            <a:r>
              <a:rPr spc="-5" dirty="0"/>
              <a:t> </a:t>
            </a:r>
            <a:r>
              <a:rPr dirty="0"/>
              <a:t>to</a:t>
            </a:r>
            <a:r>
              <a:rPr spc="5" dirty="0"/>
              <a:t> </a:t>
            </a:r>
            <a:r>
              <a:rPr dirty="0"/>
              <a:t>Urban</a:t>
            </a:r>
            <a:r>
              <a:rPr spc="10" dirty="0"/>
              <a:t> </a:t>
            </a:r>
            <a:r>
              <a:rPr dirty="0"/>
              <a:t>Field</a:t>
            </a:r>
            <a:r>
              <a:rPr spc="10" dirty="0"/>
              <a:t> </a:t>
            </a:r>
            <a:r>
              <a:rPr spc="-10" dirty="0"/>
              <a:t>Trial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2588" y="801115"/>
            <a:ext cx="6516370" cy="201168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Expanded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goal: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urban-</a:t>
            </a:r>
            <a:r>
              <a:rPr sz="2400" dirty="0">
                <a:latin typeface="Verdana"/>
                <a:cs typeface="Verdana"/>
              </a:rPr>
              <a:t>scale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deployment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62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Custom s/w and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h/w </a:t>
            </a:r>
            <a:r>
              <a:rPr sz="2400" spc="-20" dirty="0">
                <a:latin typeface="Verdana"/>
                <a:cs typeface="Verdana"/>
              </a:rPr>
              <a:t>TAPs</a:t>
            </a:r>
            <a:endParaRPr sz="24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2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Access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tier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for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all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neighbors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in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the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block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Multi</a:t>
            </a:r>
            <a:r>
              <a:rPr sz="2000" spc="-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hop backhaul</a:t>
            </a:r>
            <a:r>
              <a:rPr sz="2000" spc="-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to</a:t>
            </a:r>
            <a:r>
              <a:rPr sz="2000" spc="-10" dirty="0">
                <a:latin typeface="Verdana"/>
                <a:cs typeface="Verdana"/>
              </a:rPr>
              <a:t> inter-connect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Capacity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injection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to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scale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capacity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3282863"/>
            <a:ext cx="3860406" cy="2895600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73877" y="2514600"/>
            <a:ext cx="2917929" cy="43433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" y="761999"/>
            <a:ext cx="9132887" cy="74612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5" name="object 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861185">
              <a:lnSpc>
                <a:spcPct val="100000"/>
              </a:lnSpc>
              <a:spcBef>
                <a:spcPts val="100"/>
              </a:spcBef>
            </a:pPr>
            <a:r>
              <a:rPr dirty="0"/>
              <a:t>New</a:t>
            </a:r>
            <a:r>
              <a:rPr spc="-10" dirty="0"/>
              <a:t> </a:t>
            </a:r>
            <a:r>
              <a:rPr dirty="0"/>
              <a:t>Sensing</a:t>
            </a:r>
            <a:r>
              <a:rPr spc="15" dirty="0"/>
              <a:t> </a:t>
            </a:r>
            <a:r>
              <a:rPr spc="-10" dirty="0"/>
              <a:t>Capabilities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3988" y="907795"/>
            <a:ext cx="8548370" cy="222250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7815" marR="743585" indent="-285115">
              <a:lnSpc>
                <a:spcPts val="2590"/>
              </a:lnSpc>
              <a:spcBef>
                <a:spcPts val="4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THz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Radar with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LWA: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frequency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embeds </a:t>
            </a:r>
            <a:r>
              <a:rPr sz="2400" spc="-10" dirty="0">
                <a:latin typeface="Verdana"/>
                <a:cs typeface="Verdana"/>
              </a:rPr>
              <a:t>location information</a:t>
            </a:r>
            <a:endParaRPr sz="2400">
              <a:latin typeface="Verdana"/>
              <a:cs typeface="Verdana"/>
            </a:endParaRPr>
          </a:p>
          <a:p>
            <a:pPr marL="297815" marR="5080" indent="-285115">
              <a:lnSpc>
                <a:spcPts val="2590"/>
              </a:lnSpc>
              <a:spcBef>
                <a:spcPts val="819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Experiment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(Mittleman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Lab):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move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metal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rod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with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10 </a:t>
            </a:r>
            <a:r>
              <a:rPr sz="2400" dirty="0">
                <a:latin typeface="Verdana"/>
                <a:cs typeface="Verdana"/>
              </a:rPr>
              <a:t>mm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radius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along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triangle</a:t>
            </a:r>
            <a:endParaRPr sz="24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84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Accuracy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of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1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mm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1.2</a:t>
            </a:r>
            <a:r>
              <a:rPr sz="2000" spc="-20" dirty="0">
                <a:latin typeface="Times New Roman"/>
                <a:cs typeface="Times New Roman"/>
              </a:rPr>
              <a:t>º</a:t>
            </a:r>
            <a:endParaRPr sz="2000">
              <a:latin typeface="Times New Roman"/>
              <a:cs typeface="Times New Roman"/>
            </a:endParaRPr>
          </a:p>
          <a:p>
            <a:pPr marL="6413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Real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time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computation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200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msec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2781" y="6358635"/>
            <a:ext cx="52508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0" dirty="0">
                <a:latin typeface="Arial"/>
                <a:cs typeface="Arial"/>
              </a:rPr>
              <a:t>Y.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Amarasinghe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et al., </a:t>
            </a:r>
            <a:r>
              <a:rPr sz="1600" b="1" i="1" dirty="0">
                <a:latin typeface="Arial"/>
                <a:cs typeface="Arial"/>
              </a:rPr>
              <a:t>Optics</a:t>
            </a:r>
            <a:r>
              <a:rPr sz="1600" b="1" i="1" spc="-1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Express</a:t>
            </a:r>
            <a:r>
              <a:rPr sz="1600" b="1" i="1" spc="-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28, 17997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(2020)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0972" y="3629519"/>
            <a:ext cx="4013426" cy="2592213"/>
          </a:xfrm>
          <a:prstGeom prst="rect">
            <a:avLst/>
          </a:prstGeom>
        </p:spPr>
      </p:pic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4295" y="3388725"/>
            <a:ext cx="3197860" cy="2494915"/>
            <a:chOff x="714295" y="3388725"/>
            <a:chExt cx="3197860" cy="249491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7141" y="3388725"/>
              <a:ext cx="2414569" cy="19975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5541" y="4129087"/>
              <a:ext cx="248701" cy="23355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955541" y="4129087"/>
              <a:ext cx="248920" cy="233679"/>
            </a:xfrm>
            <a:custGeom>
              <a:avLst/>
              <a:gdLst/>
              <a:ahLst/>
              <a:cxnLst/>
              <a:rect l="l" t="t" r="r" b="b"/>
              <a:pathLst>
                <a:path w="248919" h="233679">
                  <a:moveTo>
                    <a:pt x="0" y="116778"/>
                  </a:moveTo>
                  <a:lnTo>
                    <a:pt x="9772" y="71322"/>
                  </a:lnTo>
                  <a:lnTo>
                    <a:pt x="36421" y="34203"/>
                  </a:lnTo>
                  <a:lnTo>
                    <a:pt x="75947" y="9176"/>
                  </a:lnTo>
                  <a:lnTo>
                    <a:pt x="124350" y="0"/>
                  </a:lnTo>
                  <a:lnTo>
                    <a:pt x="172753" y="9176"/>
                  </a:lnTo>
                  <a:lnTo>
                    <a:pt x="212279" y="34203"/>
                  </a:lnTo>
                  <a:lnTo>
                    <a:pt x="238928" y="71322"/>
                  </a:lnTo>
                  <a:lnTo>
                    <a:pt x="248701" y="116778"/>
                  </a:lnTo>
                  <a:lnTo>
                    <a:pt x="238928" y="162233"/>
                  </a:lnTo>
                  <a:lnTo>
                    <a:pt x="212279" y="199352"/>
                  </a:lnTo>
                  <a:lnTo>
                    <a:pt x="172753" y="224379"/>
                  </a:lnTo>
                  <a:lnTo>
                    <a:pt x="124350" y="233556"/>
                  </a:lnTo>
                  <a:lnTo>
                    <a:pt x="75947" y="224379"/>
                  </a:lnTo>
                  <a:lnTo>
                    <a:pt x="36421" y="199352"/>
                  </a:lnTo>
                  <a:lnTo>
                    <a:pt x="9772" y="162233"/>
                  </a:lnTo>
                  <a:lnTo>
                    <a:pt x="0" y="11677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4385" y="5475819"/>
              <a:ext cx="438150" cy="161290"/>
            </a:xfrm>
            <a:custGeom>
              <a:avLst/>
              <a:gdLst/>
              <a:ahLst/>
              <a:cxnLst/>
              <a:rect l="l" t="t" r="r" b="b"/>
              <a:pathLst>
                <a:path w="438150" h="161289">
                  <a:moveTo>
                    <a:pt x="438031" y="0"/>
                  </a:moveTo>
                  <a:lnTo>
                    <a:pt x="0" y="0"/>
                  </a:lnTo>
                  <a:lnTo>
                    <a:pt x="0" y="161226"/>
                  </a:lnTo>
                  <a:lnTo>
                    <a:pt x="438031" y="161226"/>
                  </a:lnTo>
                  <a:lnTo>
                    <a:pt x="438031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29155" y="5529353"/>
              <a:ext cx="438150" cy="354330"/>
            </a:xfrm>
            <a:custGeom>
              <a:avLst/>
              <a:gdLst/>
              <a:ahLst/>
              <a:cxnLst/>
              <a:rect l="l" t="t" r="r" b="b"/>
              <a:pathLst>
                <a:path w="438150" h="354329">
                  <a:moveTo>
                    <a:pt x="437816" y="0"/>
                  </a:moveTo>
                  <a:lnTo>
                    <a:pt x="380943" y="1864"/>
                  </a:lnTo>
                  <a:lnTo>
                    <a:pt x="326577" y="6838"/>
                  </a:lnTo>
                  <a:lnTo>
                    <a:pt x="273478" y="14837"/>
                  </a:lnTo>
                  <a:lnTo>
                    <a:pt x="221978" y="25770"/>
                  </a:lnTo>
                  <a:lnTo>
                    <a:pt x="172406" y="39546"/>
                  </a:lnTo>
                  <a:lnTo>
                    <a:pt x="125092" y="56072"/>
                  </a:lnTo>
                  <a:lnTo>
                    <a:pt x="80367" y="75257"/>
                  </a:lnTo>
                  <a:lnTo>
                    <a:pt x="38559" y="97010"/>
                  </a:lnTo>
                  <a:lnTo>
                    <a:pt x="0" y="121238"/>
                  </a:lnTo>
                  <a:lnTo>
                    <a:pt x="437950" y="354202"/>
                  </a:lnTo>
                  <a:lnTo>
                    <a:pt x="437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8583" y="5529337"/>
              <a:ext cx="438784" cy="119380"/>
            </a:xfrm>
            <a:custGeom>
              <a:avLst/>
              <a:gdLst/>
              <a:ahLst/>
              <a:cxnLst/>
              <a:rect l="l" t="t" r="r" b="b"/>
              <a:pathLst>
                <a:path w="438784" h="119379">
                  <a:moveTo>
                    <a:pt x="438388" y="16"/>
                  </a:moveTo>
                  <a:lnTo>
                    <a:pt x="437875" y="16"/>
                  </a:lnTo>
                  <a:lnTo>
                    <a:pt x="437361" y="0"/>
                  </a:lnTo>
                  <a:lnTo>
                    <a:pt x="436820" y="16"/>
                  </a:lnTo>
                  <a:lnTo>
                    <a:pt x="381508" y="1607"/>
                  </a:lnTo>
                  <a:lnTo>
                    <a:pt x="327119" y="6319"/>
                  </a:lnTo>
                  <a:lnTo>
                    <a:pt x="273984" y="14063"/>
                  </a:lnTo>
                  <a:lnTo>
                    <a:pt x="222432" y="24748"/>
                  </a:lnTo>
                  <a:lnTo>
                    <a:pt x="172795" y="38285"/>
                  </a:lnTo>
                  <a:lnTo>
                    <a:pt x="125403" y="54583"/>
                  </a:lnTo>
                  <a:lnTo>
                    <a:pt x="80586" y="73553"/>
                  </a:lnTo>
                  <a:lnTo>
                    <a:pt x="38675" y="95104"/>
                  </a:lnTo>
                  <a:lnTo>
                    <a:pt x="0" y="119147"/>
                  </a:lnTo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4385" y="5331988"/>
              <a:ext cx="438150" cy="160655"/>
            </a:xfrm>
            <a:custGeom>
              <a:avLst/>
              <a:gdLst/>
              <a:ahLst/>
              <a:cxnLst/>
              <a:rect l="l" t="t" r="r" b="b"/>
              <a:pathLst>
                <a:path w="438150" h="160654">
                  <a:moveTo>
                    <a:pt x="438032" y="0"/>
                  </a:moveTo>
                  <a:lnTo>
                    <a:pt x="0" y="0"/>
                  </a:lnTo>
                  <a:lnTo>
                    <a:pt x="0" y="160109"/>
                  </a:lnTo>
                  <a:lnTo>
                    <a:pt x="438032" y="160109"/>
                  </a:lnTo>
                  <a:lnTo>
                    <a:pt x="438032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9399" y="5057952"/>
              <a:ext cx="434975" cy="391160"/>
            </a:xfrm>
            <a:custGeom>
              <a:avLst/>
              <a:gdLst/>
              <a:ahLst/>
              <a:cxnLst/>
              <a:rect l="l" t="t" r="r" b="b"/>
              <a:pathLst>
                <a:path w="434975" h="391160">
                  <a:moveTo>
                    <a:pt x="434830" y="0"/>
                  </a:moveTo>
                  <a:lnTo>
                    <a:pt x="0" y="257248"/>
                  </a:lnTo>
                  <a:lnTo>
                    <a:pt x="38261" y="283958"/>
                  </a:lnTo>
                  <a:lnTo>
                    <a:pt x="79747" y="307934"/>
                  </a:lnTo>
                  <a:lnTo>
                    <a:pt x="124131" y="329076"/>
                  </a:lnTo>
                  <a:lnTo>
                    <a:pt x="171086" y="347283"/>
                  </a:lnTo>
                  <a:lnTo>
                    <a:pt x="220283" y="362454"/>
                  </a:lnTo>
                  <a:lnTo>
                    <a:pt x="271396" y="374488"/>
                  </a:lnTo>
                  <a:lnTo>
                    <a:pt x="324096" y="383285"/>
                  </a:lnTo>
                  <a:lnTo>
                    <a:pt x="378057" y="388743"/>
                  </a:lnTo>
                  <a:lnTo>
                    <a:pt x="434508" y="390770"/>
                  </a:lnTo>
                  <a:lnTo>
                    <a:pt x="4348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8767" y="5317292"/>
              <a:ext cx="435609" cy="131445"/>
            </a:xfrm>
            <a:custGeom>
              <a:avLst/>
              <a:gdLst/>
              <a:ahLst/>
              <a:cxnLst/>
              <a:rect l="l" t="t" r="r" b="b"/>
              <a:pathLst>
                <a:path w="435609" h="131445">
                  <a:moveTo>
                    <a:pt x="435139" y="131430"/>
                  </a:moveTo>
                  <a:lnTo>
                    <a:pt x="434630" y="131430"/>
                  </a:lnTo>
                  <a:lnTo>
                    <a:pt x="434120" y="131448"/>
                  </a:lnTo>
                  <a:lnTo>
                    <a:pt x="433583" y="131430"/>
                  </a:lnTo>
                  <a:lnTo>
                    <a:pt x="378681" y="129675"/>
                  </a:lnTo>
                  <a:lnTo>
                    <a:pt x="324695" y="124476"/>
                  </a:lnTo>
                  <a:lnTo>
                    <a:pt x="271953" y="115932"/>
                  </a:lnTo>
                  <a:lnTo>
                    <a:pt x="220784" y="104144"/>
                  </a:lnTo>
                  <a:lnTo>
                    <a:pt x="171514" y="89210"/>
                  </a:lnTo>
                  <a:lnTo>
                    <a:pt x="124473" y="71229"/>
                  </a:lnTo>
                  <a:lnTo>
                    <a:pt x="79989" y="50300"/>
                  </a:lnTo>
                  <a:lnTo>
                    <a:pt x="38388" y="26524"/>
                  </a:lnTo>
                  <a:lnTo>
                    <a:pt x="0" y="0"/>
                  </a:lnTo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54128" y="5451284"/>
              <a:ext cx="909319" cy="66040"/>
            </a:xfrm>
            <a:custGeom>
              <a:avLst/>
              <a:gdLst/>
              <a:ahLst/>
              <a:cxnLst/>
              <a:rect l="l" t="t" r="r" b="b"/>
              <a:pathLst>
                <a:path w="909319" h="66039">
                  <a:moveTo>
                    <a:pt x="909224" y="0"/>
                  </a:moveTo>
                  <a:lnTo>
                    <a:pt x="0" y="0"/>
                  </a:lnTo>
                  <a:lnTo>
                    <a:pt x="0" y="65819"/>
                  </a:lnTo>
                  <a:lnTo>
                    <a:pt x="909224" y="65819"/>
                  </a:lnTo>
                  <a:lnTo>
                    <a:pt x="909224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54128" y="5521561"/>
              <a:ext cx="909319" cy="1270"/>
            </a:xfrm>
            <a:custGeom>
              <a:avLst/>
              <a:gdLst/>
              <a:ahLst/>
              <a:cxnLst/>
              <a:rect l="l" t="t" r="r" b="b"/>
              <a:pathLst>
                <a:path w="909319" h="1270">
                  <a:moveTo>
                    <a:pt x="0" y="0"/>
                  </a:moveTo>
                  <a:lnTo>
                    <a:pt x="909224" y="1067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51676" y="5441799"/>
              <a:ext cx="224154" cy="635"/>
            </a:xfrm>
            <a:custGeom>
              <a:avLst/>
              <a:gdLst/>
              <a:ahLst/>
              <a:cxnLst/>
              <a:rect l="l" t="t" r="r" b="b"/>
              <a:pathLst>
                <a:path w="224155" h="635">
                  <a:moveTo>
                    <a:pt x="0" y="288"/>
                  </a:moveTo>
                  <a:lnTo>
                    <a:pt x="22378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73430" y="5447788"/>
              <a:ext cx="664210" cy="0"/>
            </a:xfrm>
            <a:custGeom>
              <a:avLst/>
              <a:gdLst/>
              <a:ahLst/>
              <a:cxnLst/>
              <a:rect l="l" t="t" r="r" b="b"/>
              <a:pathLst>
                <a:path w="664210">
                  <a:moveTo>
                    <a:pt x="0" y="1"/>
                  </a:moveTo>
                  <a:lnTo>
                    <a:pt x="66392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75526" y="3681476"/>
            <a:ext cx="500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Object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87330" y="3855490"/>
            <a:ext cx="1468755" cy="1617345"/>
            <a:chOff x="1487330" y="3855490"/>
            <a:chExt cx="1468755" cy="1617345"/>
          </a:xfrm>
        </p:grpSpPr>
        <p:sp>
          <p:nvSpPr>
            <p:cNvPr id="25" name="object 25"/>
            <p:cNvSpPr/>
            <p:nvPr/>
          </p:nvSpPr>
          <p:spPr>
            <a:xfrm>
              <a:off x="2016366" y="3855490"/>
              <a:ext cx="939800" cy="331470"/>
            </a:xfrm>
            <a:custGeom>
              <a:avLst/>
              <a:gdLst/>
              <a:ahLst/>
              <a:cxnLst/>
              <a:rect l="l" t="t" r="r" b="b"/>
              <a:pathLst>
                <a:path w="939800" h="331470">
                  <a:moveTo>
                    <a:pt x="865415" y="299287"/>
                  </a:moveTo>
                  <a:lnTo>
                    <a:pt x="854815" y="330893"/>
                  </a:lnTo>
                  <a:lnTo>
                    <a:pt x="939175" y="319001"/>
                  </a:lnTo>
                  <a:lnTo>
                    <a:pt x="923557" y="303325"/>
                  </a:lnTo>
                  <a:lnTo>
                    <a:pt x="877456" y="303325"/>
                  </a:lnTo>
                  <a:lnTo>
                    <a:pt x="865415" y="299287"/>
                  </a:lnTo>
                  <a:close/>
                </a:path>
                <a:path w="939800" h="331470">
                  <a:moveTo>
                    <a:pt x="868444" y="290256"/>
                  </a:moveTo>
                  <a:lnTo>
                    <a:pt x="865415" y="299287"/>
                  </a:lnTo>
                  <a:lnTo>
                    <a:pt x="877456" y="303325"/>
                  </a:lnTo>
                  <a:lnTo>
                    <a:pt x="880485" y="294294"/>
                  </a:lnTo>
                  <a:lnTo>
                    <a:pt x="868444" y="290256"/>
                  </a:lnTo>
                  <a:close/>
                </a:path>
                <a:path w="939800" h="331470">
                  <a:moveTo>
                    <a:pt x="879045" y="258648"/>
                  </a:moveTo>
                  <a:lnTo>
                    <a:pt x="868444" y="290256"/>
                  </a:lnTo>
                  <a:lnTo>
                    <a:pt x="880485" y="294294"/>
                  </a:lnTo>
                  <a:lnTo>
                    <a:pt x="877456" y="303325"/>
                  </a:lnTo>
                  <a:lnTo>
                    <a:pt x="923557" y="303325"/>
                  </a:lnTo>
                  <a:lnTo>
                    <a:pt x="879045" y="258648"/>
                  </a:lnTo>
                  <a:close/>
                </a:path>
                <a:path w="939800" h="331470">
                  <a:moveTo>
                    <a:pt x="3028" y="0"/>
                  </a:moveTo>
                  <a:lnTo>
                    <a:pt x="0" y="9030"/>
                  </a:lnTo>
                  <a:lnTo>
                    <a:pt x="865415" y="299287"/>
                  </a:lnTo>
                  <a:lnTo>
                    <a:pt x="868444" y="290256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88825" y="5079779"/>
              <a:ext cx="192405" cy="380365"/>
            </a:xfrm>
            <a:custGeom>
              <a:avLst/>
              <a:gdLst/>
              <a:ahLst/>
              <a:cxnLst/>
              <a:rect l="l" t="t" r="r" b="b"/>
              <a:pathLst>
                <a:path w="192405" h="380364">
                  <a:moveTo>
                    <a:pt x="0" y="0"/>
                  </a:moveTo>
                  <a:lnTo>
                    <a:pt x="40150" y="14790"/>
                  </a:lnTo>
                  <a:lnTo>
                    <a:pt x="76379" y="36634"/>
                  </a:lnTo>
                  <a:lnTo>
                    <a:pt x="108343" y="64820"/>
                  </a:lnTo>
                  <a:lnTo>
                    <a:pt x="135697" y="98637"/>
                  </a:lnTo>
                  <a:lnTo>
                    <a:pt x="158098" y="137374"/>
                  </a:lnTo>
                  <a:lnTo>
                    <a:pt x="175201" y="180319"/>
                  </a:lnTo>
                  <a:lnTo>
                    <a:pt x="186662" y="226761"/>
                  </a:lnTo>
                  <a:lnTo>
                    <a:pt x="192138" y="275988"/>
                  </a:lnTo>
                  <a:lnTo>
                    <a:pt x="191284" y="327290"/>
                  </a:lnTo>
                  <a:lnTo>
                    <a:pt x="183757" y="379954"/>
                  </a:lnTo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87330" y="4385095"/>
              <a:ext cx="1393190" cy="1021080"/>
            </a:xfrm>
            <a:custGeom>
              <a:avLst/>
              <a:gdLst/>
              <a:ahLst/>
              <a:cxnLst/>
              <a:rect l="l" t="t" r="r" b="b"/>
              <a:pathLst>
                <a:path w="1393189" h="1021079">
                  <a:moveTo>
                    <a:pt x="1298058" y="47856"/>
                  </a:moveTo>
                  <a:lnTo>
                    <a:pt x="1199466" y="120122"/>
                  </a:lnTo>
                  <a:lnTo>
                    <a:pt x="1220114" y="148291"/>
                  </a:lnTo>
                  <a:lnTo>
                    <a:pt x="1318705" y="76025"/>
                  </a:lnTo>
                  <a:lnTo>
                    <a:pt x="1298058" y="47856"/>
                  </a:lnTo>
                  <a:close/>
                </a:path>
                <a:path w="1393189" h="1021079">
                  <a:moveTo>
                    <a:pt x="1373601" y="37534"/>
                  </a:moveTo>
                  <a:lnTo>
                    <a:pt x="1312139" y="37534"/>
                  </a:lnTo>
                  <a:lnTo>
                    <a:pt x="1332787" y="65703"/>
                  </a:lnTo>
                  <a:lnTo>
                    <a:pt x="1318705" y="76025"/>
                  </a:lnTo>
                  <a:lnTo>
                    <a:pt x="1339352" y="104193"/>
                  </a:lnTo>
                  <a:lnTo>
                    <a:pt x="1373601" y="37534"/>
                  </a:lnTo>
                  <a:close/>
                </a:path>
                <a:path w="1393189" h="1021079">
                  <a:moveTo>
                    <a:pt x="1312139" y="37534"/>
                  </a:moveTo>
                  <a:lnTo>
                    <a:pt x="1298058" y="47856"/>
                  </a:lnTo>
                  <a:lnTo>
                    <a:pt x="1318705" y="76025"/>
                  </a:lnTo>
                  <a:lnTo>
                    <a:pt x="1332787" y="65703"/>
                  </a:lnTo>
                  <a:lnTo>
                    <a:pt x="1312139" y="37534"/>
                  </a:lnTo>
                  <a:close/>
                </a:path>
                <a:path w="1393189" h="1021079">
                  <a:moveTo>
                    <a:pt x="1392886" y="0"/>
                  </a:moveTo>
                  <a:lnTo>
                    <a:pt x="1277411" y="19687"/>
                  </a:lnTo>
                  <a:lnTo>
                    <a:pt x="1298058" y="47856"/>
                  </a:lnTo>
                  <a:lnTo>
                    <a:pt x="1312139" y="37534"/>
                  </a:lnTo>
                  <a:lnTo>
                    <a:pt x="1373601" y="37534"/>
                  </a:lnTo>
                  <a:lnTo>
                    <a:pt x="1392886" y="0"/>
                  </a:lnTo>
                  <a:close/>
                </a:path>
                <a:path w="1393189" h="1021079">
                  <a:moveTo>
                    <a:pt x="1114962" y="182063"/>
                  </a:moveTo>
                  <a:lnTo>
                    <a:pt x="1002289" y="264651"/>
                  </a:lnTo>
                  <a:lnTo>
                    <a:pt x="1022935" y="292820"/>
                  </a:lnTo>
                  <a:lnTo>
                    <a:pt x="1135608" y="210231"/>
                  </a:lnTo>
                  <a:lnTo>
                    <a:pt x="1114962" y="182063"/>
                  </a:lnTo>
                  <a:close/>
                </a:path>
                <a:path w="1393189" h="1021079">
                  <a:moveTo>
                    <a:pt x="917783" y="326593"/>
                  </a:moveTo>
                  <a:lnTo>
                    <a:pt x="805110" y="409181"/>
                  </a:lnTo>
                  <a:lnTo>
                    <a:pt x="825757" y="437349"/>
                  </a:lnTo>
                  <a:lnTo>
                    <a:pt x="938430" y="354761"/>
                  </a:lnTo>
                  <a:lnTo>
                    <a:pt x="917783" y="326593"/>
                  </a:lnTo>
                  <a:close/>
                </a:path>
                <a:path w="1393189" h="1021079">
                  <a:moveTo>
                    <a:pt x="720605" y="471123"/>
                  </a:moveTo>
                  <a:lnTo>
                    <a:pt x="607932" y="553711"/>
                  </a:lnTo>
                  <a:lnTo>
                    <a:pt x="628578" y="581878"/>
                  </a:lnTo>
                  <a:lnTo>
                    <a:pt x="741252" y="499290"/>
                  </a:lnTo>
                  <a:lnTo>
                    <a:pt x="720605" y="471123"/>
                  </a:lnTo>
                  <a:close/>
                </a:path>
                <a:path w="1393189" h="1021079">
                  <a:moveTo>
                    <a:pt x="523426" y="615651"/>
                  </a:moveTo>
                  <a:lnTo>
                    <a:pt x="410753" y="698239"/>
                  </a:lnTo>
                  <a:lnTo>
                    <a:pt x="431399" y="726408"/>
                  </a:lnTo>
                  <a:lnTo>
                    <a:pt x="544074" y="643820"/>
                  </a:lnTo>
                  <a:lnTo>
                    <a:pt x="523426" y="615651"/>
                  </a:lnTo>
                  <a:close/>
                </a:path>
                <a:path w="1393189" h="1021079">
                  <a:moveTo>
                    <a:pt x="326249" y="760181"/>
                  </a:moveTo>
                  <a:lnTo>
                    <a:pt x="213574" y="842769"/>
                  </a:lnTo>
                  <a:lnTo>
                    <a:pt x="234222" y="870938"/>
                  </a:lnTo>
                  <a:lnTo>
                    <a:pt x="346895" y="788349"/>
                  </a:lnTo>
                  <a:lnTo>
                    <a:pt x="326249" y="760181"/>
                  </a:lnTo>
                  <a:close/>
                </a:path>
                <a:path w="1393189" h="1021079">
                  <a:moveTo>
                    <a:pt x="53534" y="916774"/>
                  </a:moveTo>
                  <a:lnTo>
                    <a:pt x="0" y="1020968"/>
                  </a:lnTo>
                  <a:lnTo>
                    <a:pt x="115476" y="1001279"/>
                  </a:lnTo>
                  <a:lnTo>
                    <a:pt x="102395" y="983434"/>
                  </a:lnTo>
                  <a:lnTo>
                    <a:pt x="80744" y="983434"/>
                  </a:lnTo>
                  <a:lnTo>
                    <a:pt x="60097" y="955266"/>
                  </a:lnTo>
                  <a:lnTo>
                    <a:pt x="74181" y="944942"/>
                  </a:lnTo>
                  <a:lnTo>
                    <a:pt x="53534" y="916774"/>
                  </a:lnTo>
                  <a:close/>
                </a:path>
                <a:path w="1393189" h="1021079">
                  <a:moveTo>
                    <a:pt x="74181" y="944942"/>
                  </a:moveTo>
                  <a:lnTo>
                    <a:pt x="60097" y="955266"/>
                  </a:lnTo>
                  <a:lnTo>
                    <a:pt x="80744" y="983434"/>
                  </a:lnTo>
                  <a:lnTo>
                    <a:pt x="94828" y="973111"/>
                  </a:lnTo>
                  <a:lnTo>
                    <a:pt x="74181" y="944942"/>
                  </a:lnTo>
                  <a:close/>
                </a:path>
                <a:path w="1393189" h="1021079">
                  <a:moveTo>
                    <a:pt x="94828" y="973111"/>
                  </a:moveTo>
                  <a:lnTo>
                    <a:pt x="80744" y="983434"/>
                  </a:lnTo>
                  <a:lnTo>
                    <a:pt x="102395" y="983434"/>
                  </a:lnTo>
                  <a:lnTo>
                    <a:pt x="94828" y="973111"/>
                  </a:lnTo>
                  <a:close/>
                </a:path>
                <a:path w="1393189" h="1021079">
                  <a:moveTo>
                    <a:pt x="129070" y="904709"/>
                  </a:moveTo>
                  <a:lnTo>
                    <a:pt x="74181" y="944942"/>
                  </a:lnTo>
                  <a:lnTo>
                    <a:pt x="94828" y="973111"/>
                  </a:lnTo>
                  <a:lnTo>
                    <a:pt x="149717" y="932878"/>
                  </a:lnTo>
                  <a:lnTo>
                    <a:pt x="129070" y="90470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16104" y="4446523"/>
            <a:ext cx="381000" cy="1072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00">
              <a:latin typeface="Times New Roman"/>
              <a:cs typeface="Times New Roman"/>
            </a:endParaRPr>
          </a:p>
          <a:p>
            <a:pPr marL="208915">
              <a:lnSpc>
                <a:spcPct val="100000"/>
              </a:lnSpc>
            </a:pPr>
            <a:r>
              <a:rPr sz="2350" b="1" spc="20" dirty="0">
                <a:solidFill>
                  <a:srgbClr val="FF0000"/>
                </a:solidFill>
                <a:latin typeface="Symbol"/>
                <a:cs typeface="Symbol"/>
              </a:rPr>
              <a:t>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75192" y="5574395"/>
            <a:ext cx="276860" cy="180975"/>
          </a:xfrm>
          <a:custGeom>
            <a:avLst/>
            <a:gdLst/>
            <a:ahLst/>
            <a:cxnLst/>
            <a:rect l="l" t="t" r="r" b="b"/>
            <a:pathLst>
              <a:path w="276860" h="180975">
                <a:moveTo>
                  <a:pt x="66590" y="37346"/>
                </a:moveTo>
                <a:lnTo>
                  <a:pt x="61422" y="45347"/>
                </a:lnTo>
                <a:lnTo>
                  <a:pt x="271242" y="180883"/>
                </a:lnTo>
                <a:lnTo>
                  <a:pt x="276410" y="172882"/>
                </a:lnTo>
                <a:lnTo>
                  <a:pt x="66590" y="37346"/>
                </a:lnTo>
                <a:close/>
              </a:path>
              <a:path w="276860" h="180975">
                <a:moveTo>
                  <a:pt x="0" y="0"/>
                </a:moveTo>
                <a:lnTo>
                  <a:pt x="43333" y="73350"/>
                </a:lnTo>
                <a:lnTo>
                  <a:pt x="61422" y="45347"/>
                </a:lnTo>
                <a:lnTo>
                  <a:pt x="50754" y="38455"/>
                </a:lnTo>
                <a:lnTo>
                  <a:pt x="55923" y="30455"/>
                </a:lnTo>
                <a:lnTo>
                  <a:pt x="71042" y="30455"/>
                </a:lnTo>
                <a:lnTo>
                  <a:pt x="84679" y="9343"/>
                </a:lnTo>
                <a:lnTo>
                  <a:pt x="0" y="0"/>
                </a:lnTo>
                <a:close/>
              </a:path>
              <a:path w="276860" h="180975">
                <a:moveTo>
                  <a:pt x="55923" y="30455"/>
                </a:moveTo>
                <a:lnTo>
                  <a:pt x="50754" y="38455"/>
                </a:lnTo>
                <a:lnTo>
                  <a:pt x="61422" y="45347"/>
                </a:lnTo>
                <a:lnTo>
                  <a:pt x="66590" y="37346"/>
                </a:lnTo>
                <a:lnTo>
                  <a:pt x="55923" y="30455"/>
                </a:lnTo>
                <a:close/>
              </a:path>
              <a:path w="276860" h="180975">
                <a:moveTo>
                  <a:pt x="71042" y="30455"/>
                </a:moveTo>
                <a:lnTo>
                  <a:pt x="55923" y="30455"/>
                </a:lnTo>
                <a:lnTo>
                  <a:pt x="66590" y="37346"/>
                </a:lnTo>
                <a:lnTo>
                  <a:pt x="71042" y="304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50483" y="5676900"/>
            <a:ext cx="961390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7305" marR="5080" indent="-15240">
              <a:lnSpc>
                <a:spcPts val="1610"/>
              </a:lnSpc>
              <a:spcBef>
                <a:spcPts val="210"/>
              </a:spcBef>
            </a:pPr>
            <a:r>
              <a:rPr sz="1400" b="1" spc="-10" dirty="0">
                <a:latin typeface="Arial"/>
                <a:cs typeface="Arial"/>
              </a:rPr>
              <a:t>leaky-</a:t>
            </a:r>
            <a:r>
              <a:rPr sz="1400" b="1" spc="-20" dirty="0">
                <a:latin typeface="Arial"/>
                <a:cs typeface="Arial"/>
              </a:rPr>
              <a:t>wave </a:t>
            </a:r>
            <a:r>
              <a:rPr sz="1400" b="1" spc="-10" dirty="0">
                <a:latin typeface="Arial"/>
                <a:cs typeface="Arial"/>
              </a:rPr>
              <a:t>waveguide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8736" y="6509004"/>
            <a:ext cx="1254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Edward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Knightly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58356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65FB"/>
                </a:solidFill>
              </a:rPr>
              <a:t>CMOS</a:t>
            </a:r>
            <a:r>
              <a:rPr sz="2400" spc="-10" dirty="0">
                <a:solidFill>
                  <a:srgbClr val="3365FB"/>
                </a:solidFill>
              </a:rPr>
              <a:t> </a:t>
            </a:r>
            <a:r>
              <a:rPr sz="2400" dirty="0">
                <a:solidFill>
                  <a:srgbClr val="3365FB"/>
                </a:solidFill>
              </a:rPr>
              <a:t>Circuit</a:t>
            </a:r>
            <a:r>
              <a:rPr sz="2400" spc="-10" dirty="0">
                <a:solidFill>
                  <a:srgbClr val="3365FB"/>
                </a:solidFill>
              </a:rPr>
              <a:t> </a:t>
            </a:r>
            <a:r>
              <a:rPr sz="2400" dirty="0">
                <a:solidFill>
                  <a:srgbClr val="3365FB"/>
                </a:solidFill>
              </a:rPr>
              <a:t>Realization from</a:t>
            </a:r>
            <a:r>
              <a:rPr sz="2400" spc="-5" dirty="0">
                <a:solidFill>
                  <a:srgbClr val="3365FB"/>
                </a:solidFill>
              </a:rPr>
              <a:t> </a:t>
            </a:r>
            <a:r>
              <a:rPr sz="2400" dirty="0">
                <a:solidFill>
                  <a:srgbClr val="3365FB"/>
                </a:solidFill>
              </a:rPr>
              <a:t>360-400</a:t>
            </a:r>
            <a:r>
              <a:rPr sz="2400" spc="5" dirty="0">
                <a:solidFill>
                  <a:srgbClr val="3365FB"/>
                </a:solidFill>
              </a:rPr>
              <a:t> </a:t>
            </a:r>
            <a:r>
              <a:rPr sz="2400" spc="-25" dirty="0">
                <a:solidFill>
                  <a:srgbClr val="3365FB"/>
                </a:solidFill>
              </a:rPr>
              <a:t>GHz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411213" y="5656579"/>
            <a:ext cx="8421370" cy="57721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</a:pPr>
            <a:r>
              <a:rPr sz="1200" b="1" dirty="0">
                <a:latin typeface="Verdana"/>
                <a:cs typeface="Verdana"/>
              </a:rPr>
              <a:t>H.Saeidi,</a:t>
            </a:r>
            <a:r>
              <a:rPr sz="1200" b="1" spc="-1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et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al.,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"THz</a:t>
            </a:r>
            <a:r>
              <a:rPr sz="1200" b="1" spc="-1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Prism: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One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Shot</a:t>
            </a:r>
            <a:r>
              <a:rPr sz="1200" b="1" spc="-1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Simultaneous</a:t>
            </a:r>
            <a:r>
              <a:rPr sz="1200" b="1" spc="-1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Localization</a:t>
            </a:r>
            <a:r>
              <a:rPr sz="1200" b="1" spc="-1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of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Multiple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Wireless</a:t>
            </a:r>
            <a:r>
              <a:rPr sz="1200" b="1" spc="-1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Nodes</a:t>
            </a:r>
            <a:r>
              <a:rPr sz="1200" b="1" spc="-10" dirty="0">
                <a:latin typeface="Verdana"/>
                <a:cs typeface="Verdana"/>
              </a:rPr>
              <a:t> </a:t>
            </a:r>
            <a:r>
              <a:rPr sz="1200" b="1" spc="-20" dirty="0">
                <a:latin typeface="Verdana"/>
                <a:cs typeface="Verdana"/>
              </a:rPr>
              <a:t>with </a:t>
            </a:r>
            <a:r>
              <a:rPr sz="1200" b="1" spc="-10" dirty="0">
                <a:latin typeface="Verdana"/>
                <a:cs typeface="Verdana"/>
              </a:rPr>
              <a:t>Leaky-</a:t>
            </a:r>
            <a:r>
              <a:rPr sz="1200" b="1" dirty="0">
                <a:latin typeface="Verdana"/>
                <a:cs typeface="Verdana"/>
              </a:rPr>
              <a:t>wave</a:t>
            </a:r>
            <a:r>
              <a:rPr sz="1200" b="1" spc="-1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THz</a:t>
            </a:r>
            <a:r>
              <a:rPr sz="1200" b="1" spc="-1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Antennas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and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Transceivers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in</a:t>
            </a:r>
            <a:r>
              <a:rPr sz="1200" b="1" spc="-1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CMOS,"</a:t>
            </a:r>
            <a:r>
              <a:rPr sz="1200" b="1" spc="-1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IEEE</a:t>
            </a:r>
            <a:r>
              <a:rPr sz="1200" b="1" spc="-10" dirty="0">
                <a:latin typeface="Verdana"/>
                <a:cs typeface="Verdana"/>
              </a:rPr>
              <a:t> J.Solid-</a:t>
            </a:r>
            <a:r>
              <a:rPr sz="1200" b="1" dirty="0">
                <a:latin typeface="Verdana"/>
                <a:cs typeface="Verdana"/>
              </a:rPr>
              <a:t>State Circuits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, vol. 56, no. </a:t>
            </a:r>
            <a:r>
              <a:rPr sz="1200" b="1" spc="-25" dirty="0">
                <a:latin typeface="Verdana"/>
                <a:cs typeface="Verdana"/>
              </a:rPr>
              <a:t>12,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pp. </a:t>
            </a:r>
            <a:r>
              <a:rPr sz="1200" b="1" spc="-10" dirty="0">
                <a:latin typeface="Verdana"/>
                <a:cs typeface="Verdana"/>
              </a:rPr>
              <a:t>3840-</a:t>
            </a:r>
            <a:r>
              <a:rPr sz="1200" b="1" dirty="0">
                <a:latin typeface="Verdana"/>
                <a:cs typeface="Verdana"/>
              </a:rPr>
              <a:t>3854, Dec. </a:t>
            </a:r>
            <a:r>
              <a:rPr sz="1200" b="1" spc="-10" dirty="0">
                <a:latin typeface="Verdana"/>
                <a:cs typeface="Verdana"/>
              </a:rPr>
              <a:t>2021.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721" y="1063175"/>
            <a:ext cx="3998789" cy="4118424"/>
          </a:xfrm>
          <a:prstGeom prst="rect">
            <a:avLst/>
          </a:prstGeom>
        </p:spPr>
      </p:pic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57969" y="1119830"/>
            <a:ext cx="3963035" cy="4312920"/>
            <a:chOff x="4957969" y="1119830"/>
            <a:chExt cx="3963035" cy="431292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7969" y="1119830"/>
              <a:ext cx="3962902" cy="22263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6837" y="3878170"/>
              <a:ext cx="1827603" cy="10174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2065" y="3447688"/>
              <a:ext cx="1143621" cy="10475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1473" y="3414961"/>
              <a:ext cx="1383413" cy="12671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48794" y="3623823"/>
              <a:ext cx="1108578" cy="10154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61613" y="3848608"/>
              <a:ext cx="777456" cy="7120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16776" y="3738303"/>
              <a:ext cx="922147" cy="84465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51975" y="3663374"/>
              <a:ext cx="1054138" cy="9655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18322" y="3535645"/>
              <a:ext cx="419009" cy="38065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37486" y="3752576"/>
              <a:ext cx="360942" cy="2983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43899" y="4687827"/>
              <a:ext cx="358183" cy="2960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45089" y="4541899"/>
              <a:ext cx="663836" cy="4849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63440" y="3474114"/>
              <a:ext cx="173795" cy="1770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59761" y="3409902"/>
              <a:ext cx="123664" cy="17501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517217" y="3421798"/>
              <a:ext cx="113030" cy="63500"/>
            </a:xfrm>
            <a:custGeom>
              <a:avLst/>
              <a:gdLst/>
              <a:ahLst/>
              <a:cxnLst/>
              <a:rect l="l" t="t" r="r" b="b"/>
              <a:pathLst>
                <a:path w="113029" h="63500">
                  <a:moveTo>
                    <a:pt x="15913" y="58000"/>
                  </a:moveTo>
                  <a:lnTo>
                    <a:pt x="11239" y="42494"/>
                  </a:lnTo>
                  <a:lnTo>
                    <a:pt x="0" y="47434"/>
                  </a:lnTo>
                  <a:lnTo>
                    <a:pt x="4673" y="62928"/>
                  </a:lnTo>
                  <a:lnTo>
                    <a:pt x="15913" y="58000"/>
                  </a:lnTo>
                  <a:close/>
                </a:path>
                <a:path w="113029" h="63500">
                  <a:moveTo>
                    <a:pt x="43154" y="46024"/>
                  </a:moveTo>
                  <a:lnTo>
                    <a:pt x="38481" y="30530"/>
                  </a:lnTo>
                  <a:lnTo>
                    <a:pt x="27254" y="35458"/>
                  </a:lnTo>
                  <a:lnTo>
                    <a:pt x="31927" y="50965"/>
                  </a:lnTo>
                  <a:lnTo>
                    <a:pt x="43154" y="46024"/>
                  </a:lnTo>
                  <a:close/>
                </a:path>
                <a:path w="113029" h="63500">
                  <a:moveTo>
                    <a:pt x="70408" y="34061"/>
                  </a:moveTo>
                  <a:lnTo>
                    <a:pt x="65735" y="18554"/>
                  </a:lnTo>
                  <a:lnTo>
                    <a:pt x="54533" y="23482"/>
                  </a:lnTo>
                  <a:lnTo>
                    <a:pt x="59207" y="38976"/>
                  </a:lnTo>
                  <a:lnTo>
                    <a:pt x="70408" y="34061"/>
                  </a:lnTo>
                  <a:close/>
                </a:path>
                <a:path w="113029" h="63500">
                  <a:moveTo>
                    <a:pt x="112890" y="15049"/>
                  </a:moveTo>
                  <a:lnTo>
                    <a:pt x="112483" y="12001"/>
                  </a:lnTo>
                  <a:lnTo>
                    <a:pt x="110629" y="5854"/>
                  </a:lnTo>
                  <a:lnTo>
                    <a:pt x="109410" y="2895"/>
                  </a:lnTo>
                  <a:lnTo>
                    <a:pt x="107988" y="0"/>
                  </a:lnTo>
                  <a:lnTo>
                    <a:pt x="98247" y="4279"/>
                  </a:lnTo>
                  <a:lnTo>
                    <a:pt x="99491" y="7467"/>
                  </a:lnTo>
                  <a:lnTo>
                    <a:pt x="100622" y="10756"/>
                  </a:lnTo>
                  <a:lnTo>
                    <a:pt x="102628" y="17437"/>
                  </a:lnTo>
                  <a:lnTo>
                    <a:pt x="103289" y="20243"/>
                  </a:lnTo>
                  <a:lnTo>
                    <a:pt x="103835" y="24955"/>
                  </a:lnTo>
                  <a:lnTo>
                    <a:pt x="103809" y="27165"/>
                  </a:lnTo>
                  <a:lnTo>
                    <a:pt x="103174" y="31330"/>
                  </a:lnTo>
                  <a:lnTo>
                    <a:pt x="102374" y="33870"/>
                  </a:lnTo>
                  <a:lnTo>
                    <a:pt x="101104" y="36842"/>
                  </a:lnTo>
                  <a:lnTo>
                    <a:pt x="105346" y="39598"/>
                  </a:lnTo>
                  <a:lnTo>
                    <a:pt x="107848" y="35013"/>
                  </a:lnTo>
                  <a:lnTo>
                    <a:pt x="109677" y="31026"/>
                  </a:lnTo>
                  <a:lnTo>
                    <a:pt x="112014" y="24193"/>
                  </a:lnTo>
                  <a:lnTo>
                    <a:pt x="112661" y="20993"/>
                  </a:lnTo>
                  <a:lnTo>
                    <a:pt x="112890" y="150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15381" y="4456607"/>
              <a:ext cx="828851" cy="97557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53108" y="3282250"/>
              <a:ext cx="138347" cy="1738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82810" y="3787791"/>
              <a:ext cx="466170" cy="40785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96330" y="3447701"/>
              <a:ext cx="742633" cy="46482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256113" y="3541895"/>
              <a:ext cx="683938" cy="391449"/>
            </a:xfrm>
            <a:prstGeom prst="rect">
              <a:avLst/>
            </a:prstGeom>
          </p:spPr>
        </p:pic>
      </p:grp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20340000">
            <a:off x="6160037" y="4311095"/>
            <a:ext cx="404016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spc="-10" dirty="0">
                <a:latin typeface="Cambria Math"/>
                <a:cs typeface="Cambria Math"/>
              </a:rPr>
              <a:t>𝑃𝑜𝑟𝑡</a:t>
            </a:r>
            <a:r>
              <a:rPr sz="1100" spc="-35" dirty="0">
                <a:latin typeface="Cambria Math"/>
                <a:cs typeface="Cambria Math"/>
              </a:rPr>
              <a:t> </a:t>
            </a:r>
            <a:r>
              <a:rPr sz="1100" spc="-75" dirty="0">
                <a:latin typeface="Cambria Math"/>
                <a:cs typeface="Cambria Math"/>
              </a:rPr>
              <a:t>1</a:t>
            </a:r>
            <a:endParaRPr sz="1100">
              <a:latin typeface="Cambria Math"/>
              <a:cs typeface="Cambria Math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20340000">
            <a:off x="6486886" y="4697010"/>
            <a:ext cx="405208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spc="-10" dirty="0">
                <a:latin typeface="Cambria Math"/>
                <a:cs typeface="Cambria Math"/>
              </a:rPr>
              <a:t>𝑃𝑜𝑟𝑡</a:t>
            </a:r>
            <a:r>
              <a:rPr sz="1100" spc="-30" dirty="0">
                <a:latin typeface="Cambria Math"/>
                <a:cs typeface="Cambria Math"/>
              </a:rPr>
              <a:t> </a:t>
            </a:r>
            <a:r>
              <a:rPr sz="1100" b="1" spc="-70" dirty="0"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20340000">
            <a:off x="7791041" y="3459717"/>
            <a:ext cx="404016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spc="-10" dirty="0">
                <a:latin typeface="Cambria Math"/>
                <a:cs typeface="Cambria Math"/>
              </a:rPr>
              <a:t>𝑃𝑜𝑟𝑡</a:t>
            </a:r>
            <a:r>
              <a:rPr sz="1100" spc="-35" dirty="0">
                <a:latin typeface="Cambria Math"/>
                <a:cs typeface="Cambria Math"/>
              </a:rPr>
              <a:t> </a:t>
            </a:r>
            <a:r>
              <a:rPr sz="1100" b="1" spc="-75" dirty="0"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20340000">
            <a:off x="7928091" y="4078577"/>
            <a:ext cx="318755" cy="160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5"/>
              </a:lnSpc>
            </a:pPr>
            <a:r>
              <a:rPr sz="1100" spc="-40" dirty="0">
                <a:latin typeface="Cambria Math"/>
                <a:cs typeface="Cambria Math"/>
              </a:rPr>
              <a:t>𝑃𝑜𝑟𝑡</a:t>
            </a:r>
            <a:endParaRPr sz="1100">
              <a:latin typeface="Cambria Math"/>
              <a:cs typeface="Cambria Math"/>
            </a:endParaRPr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20340000">
            <a:off x="8203969" y="4037024"/>
            <a:ext cx="143410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b="1" dirty="0"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9900" y="14731"/>
            <a:ext cx="488823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724535" marR="5080" indent="-712470">
              <a:lnSpc>
                <a:spcPts val="2590"/>
              </a:lnSpc>
              <a:spcBef>
                <a:spcPts val="425"/>
              </a:spcBef>
            </a:pPr>
            <a:r>
              <a:rPr sz="2400" dirty="0">
                <a:solidFill>
                  <a:srgbClr val="011893"/>
                </a:solidFill>
              </a:rPr>
              <a:t>Sensing</a:t>
            </a:r>
            <a:r>
              <a:rPr sz="2400" spc="-15" dirty="0">
                <a:solidFill>
                  <a:srgbClr val="011893"/>
                </a:solidFill>
              </a:rPr>
              <a:t> </a:t>
            </a:r>
            <a:r>
              <a:rPr sz="2400" dirty="0">
                <a:solidFill>
                  <a:srgbClr val="011893"/>
                </a:solidFill>
              </a:rPr>
              <a:t>and</a:t>
            </a:r>
            <a:r>
              <a:rPr sz="2400" spc="-5" dirty="0">
                <a:solidFill>
                  <a:srgbClr val="011893"/>
                </a:solidFill>
              </a:rPr>
              <a:t> </a:t>
            </a:r>
            <a:r>
              <a:rPr sz="2400" spc="-10" dirty="0">
                <a:solidFill>
                  <a:srgbClr val="011893"/>
                </a:solidFill>
              </a:rPr>
              <a:t>Communication </a:t>
            </a:r>
            <a:r>
              <a:rPr sz="2400" dirty="0">
                <a:solidFill>
                  <a:srgbClr val="011893"/>
                </a:solidFill>
              </a:rPr>
              <a:t>Take Away</a:t>
            </a:r>
            <a:r>
              <a:rPr sz="2400" spc="-5" dirty="0">
                <a:solidFill>
                  <a:srgbClr val="011893"/>
                </a:solidFill>
              </a:rPr>
              <a:t> </a:t>
            </a:r>
            <a:r>
              <a:rPr sz="2400" spc="-10" dirty="0">
                <a:solidFill>
                  <a:srgbClr val="011893"/>
                </a:solidFill>
              </a:rPr>
              <a:t>Message</a:t>
            </a:r>
            <a:endParaRPr sz="2400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07476" y="6242129"/>
            <a:ext cx="463371" cy="565070"/>
          </a:xfrm>
          <a:prstGeom prst="rect">
            <a:avLst/>
          </a:prstGeom>
        </p:spPr>
      </p:pic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277" y="1010122"/>
            <a:ext cx="1583690" cy="2092325"/>
            <a:chOff x="1400277" y="1010122"/>
            <a:chExt cx="1583690" cy="2092325"/>
          </a:xfrm>
        </p:grpSpPr>
        <p:sp>
          <p:nvSpPr>
            <p:cNvPr id="5" name="object 5"/>
            <p:cNvSpPr/>
            <p:nvPr/>
          </p:nvSpPr>
          <p:spPr>
            <a:xfrm>
              <a:off x="1458367" y="1428329"/>
              <a:ext cx="527050" cy="299720"/>
            </a:xfrm>
            <a:custGeom>
              <a:avLst/>
              <a:gdLst/>
              <a:ahLst/>
              <a:cxnLst/>
              <a:rect l="l" t="t" r="r" b="b"/>
              <a:pathLst>
                <a:path w="527050" h="299719">
                  <a:moveTo>
                    <a:pt x="45260" y="0"/>
                  </a:moveTo>
                  <a:lnTo>
                    <a:pt x="20759" y="41782"/>
                  </a:lnTo>
                  <a:lnTo>
                    <a:pt x="0" y="85572"/>
                  </a:lnTo>
                  <a:lnTo>
                    <a:pt x="526962" y="299351"/>
                  </a:lnTo>
                  <a:lnTo>
                    <a:pt x="4526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58367" y="1428329"/>
              <a:ext cx="527050" cy="299720"/>
            </a:xfrm>
            <a:custGeom>
              <a:avLst/>
              <a:gdLst/>
              <a:ahLst/>
              <a:cxnLst/>
              <a:rect l="l" t="t" r="r" b="b"/>
              <a:pathLst>
                <a:path w="527050" h="299719">
                  <a:moveTo>
                    <a:pt x="0" y="85572"/>
                  </a:moveTo>
                  <a:lnTo>
                    <a:pt x="20759" y="41783"/>
                  </a:lnTo>
                  <a:lnTo>
                    <a:pt x="45260" y="0"/>
                  </a:lnTo>
                  <a:lnTo>
                    <a:pt x="526961" y="299351"/>
                  </a:lnTo>
                  <a:lnTo>
                    <a:pt x="0" y="8557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86495" y="2020731"/>
              <a:ext cx="358140" cy="446405"/>
            </a:xfrm>
            <a:custGeom>
              <a:avLst/>
              <a:gdLst/>
              <a:ahLst/>
              <a:cxnLst/>
              <a:rect l="l" t="t" r="r" b="b"/>
              <a:pathLst>
                <a:path w="358139" h="446405">
                  <a:moveTo>
                    <a:pt x="357605" y="0"/>
                  </a:moveTo>
                  <a:lnTo>
                    <a:pt x="0" y="388211"/>
                  </a:lnTo>
                  <a:lnTo>
                    <a:pt x="33660" y="418703"/>
                  </a:lnTo>
                  <a:lnTo>
                    <a:pt x="69697" y="446079"/>
                  </a:lnTo>
                  <a:lnTo>
                    <a:pt x="357605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86495" y="2020731"/>
              <a:ext cx="358140" cy="446405"/>
            </a:xfrm>
            <a:custGeom>
              <a:avLst/>
              <a:gdLst/>
              <a:ahLst/>
              <a:cxnLst/>
              <a:rect l="l" t="t" r="r" b="b"/>
              <a:pathLst>
                <a:path w="358139" h="446405">
                  <a:moveTo>
                    <a:pt x="69697" y="446079"/>
                  </a:moveTo>
                  <a:lnTo>
                    <a:pt x="33660" y="418703"/>
                  </a:lnTo>
                  <a:lnTo>
                    <a:pt x="0" y="388210"/>
                  </a:lnTo>
                  <a:lnTo>
                    <a:pt x="357605" y="0"/>
                  </a:lnTo>
                  <a:lnTo>
                    <a:pt x="69697" y="44607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86726" y="1988083"/>
              <a:ext cx="426720" cy="386715"/>
            </a:xfrm>
            <a:custGeom>
              <a:avLst/>
              <a:gdLst/>
              <a:ahLst/>
              <a:cxnLst/>
              <a:rect l="l" t="t" r="r" b="b"/>
              <a:pathLst>
                <a:path w="426719" h="386714">
                  <a:moveTo>
                    <a:pt x="426516" y="0"/>
                  </a:moveTo>
                  <a:lnTo>
                    <a:pt x="0" y="314200"/>
                  </a:lnTo>
                  <a:lnTo>
                    <a:pt x="27448" y="351549"/>
                  </a:lnTo>
                  <a:lnTo>
                    <a:pt x="57830" y="386287"/>
                  </a:lnTo>
                  <a:lnTo>
                    <a:pt x="42651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86726" y="1988083"/>
              <a:ext cx="426720" cy="386715"/>
            </a:xfrm>
            <a:custGeom>
              <a:avLst/>
              <a:gdLst/>
              <a:ahLst/>
              <a:cxnLst/>
              <a:rect l="l" t="t" r="r" b="b"/>
              <a:pathLst>
                <a:path w="426719" h="386714">
                  <a:moveTo>
                    <a:pt x="57830" y="386287"/>
                  </a:moveTo>
                  <a:lnTo>
                    <a:pt x="27449" y="351551"/>
                  </a:lnTo>
                  <a:lnTo>
                    <a:pt x="0" y="314201"/>
                  </a:lnTo>
                  <a:lnTo>
                    <a:pt x="426517" y="0"/>
                  </a:lnTo>
                  <a:lnTo>
                    <a:pt x="57830" y="38628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00840" y="1949701"/>
              <a:ext cx="485140" cy="281305"/>
            </a:xfrm>
            <a:custGeom>
              <a:avLst/>
              <a:gdLst/>
              <a:ahLst/>
              <a:cxnLst/>
              <a:rect l="l" t="t" r="r" b="b"/>
              <a:pathLst>
                <a:path w="485139" h="281305">
                  <a:moveTo>
                    <a:pt x="484692" y="0"/>
                  </a:moveTo>
                  <a:lnTo>
                    <a:pt x="0" y="204420"/>
                  </a:lnTo>
                  <a:lnTo>
                    <a:pt x="20266" y="243523"/>
                  </a:lnTo>
                  <a:lnTo>
                    <a:pt x="43949" y="280826"/>
                  </a:lnTo>
                  <a:lnTo>
                    <a:pt x="484692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00840" y="1949701"/>
              <a:ext cx="485140" cy="281305"/>
            </a:xfrm>
            <a:custGeom>
              <a:avLst/>
              <a:gdLst/>
              <a:ahLst/>
              <a:cxnLst/>
              <a:rect l="l" t="t" r="r" b="b"/>
              <a:pathLst>
                <a:path w="485139" h="281305">
                  <a:moveTo>
                    <a:pt x="43950" y="280826"/>
                  </a:moveTo>
                  <a:lnTo>
                    <a:pt x="20267" y="243523"/>
                  </a:lnTo>
                  <a:lnTo>
                    <a:pt x="0" y="204421"/>
                  </a:lnTo>
                  <a:lnTo>
                    <a:pt x="484693" y="0"/>
                  </a:lnTo>
                  <a:lnTo>
                    <a:pt x="43950" y="28082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32736" y="1895365"/>
              <a:ext cx="535305" cy="187960"/>
            </a:xfrm>
            <a:custGeom>
              <a:avLst/>
              <a:gdLst/>
              <a:ahLst/>
              <a:cxnLst/>
              <a:rect l="l" t="t" r="r" b="b"/>
              <a:pathLst>
                <a:path w="535305" h="187960">
                  <a:moveTo>
                    <a:pt x="534906" y="0"/>
                  </a:moveTo>
                  <a:lnTo>
                    <a:pt x="0" y="107090"/>
                  </a:lnTo>
                  <a:lnTo>
                    <a:pt x="12249" y="147965"/>
                  </a:lnTo>
                  <a:lnTo>
                    <a:pt x="28515" y="187742"/>
                  </a:lnTo>
                  <a:lnTo>
                    <a:pt x="53490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32736" y="1895365"/>
              <a:ext cx="535305" cy="187960"/>
            </a:xfrm>
            <a:custGeom>
              <a:avLst/>
              <a:gdLst/>
              <a:ahLst/>
              <a:cxnLst/>
              <a:rect l="l" t="t" r="r" b="b"/>
              <a:pathLst>
                <a:path w="535305" h="187960">
                  <a:moveTo>
                    <a:pt x="28516" y="187742"/>
                  </a:moveTo>
                  <a:lnTo>
                    <a:pt x="12249" y="147964"/>
                  </a:lnTo>
                  <a:lnTo>
                    <a:pt x="0" y="107090"/>
                  </a:lnTo>
                  <a:lnTo>
                    <a:pt x="534906" y="0"/>
                  </a:lnTo>
                  <a:lnTo>
                    <a:pt x="28516" y="18774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11409" y="1846308"/>
              <a:ext cx="547370" cy="106045"/>
            </a:xfrm>
            <a:custGeom>
              <a:avLst/>
              <a:gdLst/>
              <a:ahLst/>
              <a:cxnLst/>
              <a:rect l="l" t="t" r="r" b="b"/>
              <a:pathLst>
                <a:path w="547369" h="106044">
                  <a:moveTo>
                    <a:pt x="547335" y="0"/>
                  </a:moveTo>
                  <a:lnTo>
                    <a:pt x="0" y="12832"/>
                  </a:lnTo>
                  <a:lnTo>
                    <a:pt x="3135" y="59409"/>
                  </a:lnTo>
                  <a:lnTo>
                    <a:pt x="10386" y="105553"/>
                  </a:lnTo>
                  <a:lnTo>
                    <a:pt x="547335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11409" y="1846308"/>
              <a:ext cx="547370" cy="106045"/>
            </a:xfrm>
            <a:custGeom>
              <a:avLst/>
              <a:gdLst/>
              <a:ahLst/>
              <a:cxnLst/>
              <a:rect l="l" t="t" r="r" b="b"/>
              <a:pathLst>
                <a:path w="547369" h="106044">
                  <a:moveTo>
                    <a:pt x="10385" y="105553"/>
                  </a:moveTo>
                  <a:lnTo>
                    <a:pt x="3135" y="59409"/>
                  </a:lnTo>
                  <a:lnTo>
                    <a:pt x="0" y="12832"/>
                  </a:lnTo>
                  <a:lnTo>
                    <a:pt x="547334" y="0"/>
                  </a:lnTo>
                  <a:lnTo>
                    <a:pt x="10385" y="10555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06627" y="1714281"/>
              <a:ext cx="552450" cy="101600"/>
            </a:xfrm>
            <a:custGeom>
              <a:avLst/>
              <a:gdLst/>
              <a:ahLst/>
              <a:cxnLst/>
              <a:rect l="l" t="t" r="r" b="b"/>
              <a:pathLst>
                <a:path w="552450" h="101600">
                  <a:moveTo>
                    <a:pt x="8196" y="0"/>
                  </a:moveTo>
                  <a:lnTo>
                    <a:pt x="2034" y="50392"/>
                  </a:lnTo>
                  <a:lnTo>
                    <a:pt x="0" y="101175"/>
                  </a:lnTo>
                  <a:lnTo>
                    <a:pt x="551861" y="101175"/>
                  </a:lnTo>
                  <a:lnTo>
                    <a:pt x="819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06627" y="1714281"/>
              <a:ext cx="552450" cy="101600"/>
            </a:xfrm>
            <a:custGeom>
              <a:avLst/>
              <a:gdLst/>
              <a:ahLst/>
              <a:cxnLst/>
              <a:rect l="l" t="t" r="r" b="b"/>
              <a:pathLst>
                <a:path w="552450" h="101600">
                  <a:moveTo>
                    <a:pt x="0" y="101175"/>
                  </a:moveTo>
                  <a:lnTo>
                    <a:pt x="2034" y="50392"/>
                  </a:lnTo>
                  <a:lnTo>
                    <a:pt x="8196" y="0"/>
                  </a:lnTo>
                  <a:lnTo>
                    <a:pt x="551862" y="101175"/>
                  </a:lnTo>
                  <a:lnTo>
                    <a:pt x="0" y="10117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17204" y="1570415"/>
              <a:ext cx="551180" cy="200025"/>
            </a:xfrm>
            <a:custGeom>
              <a:avLst/>
              <a:gdLst/>
              <a:ahLst/>
              <a:cxnLst/>
              <a:rect l="l" t="t" r="r" b="b"/>
              <a:pathLst>
                <a:path w="551180" h="200025">
                  <a:moveTo>
                    <a:pt x="26964" y="0"/>
                  </a:moveTo>
                  <a:lnTo>
                    <a:pt x="11422" y="45225"/>
                  </a:lnTo>
                  <a:lnTo>
                    <a:pt x="0" y="91658"/>
                  </a:lnTo>
                  <a:lnTo>
                    <a:pt x="550552" y="199631"/>
                  </a:lnTo>
                  <a:lnTo>
                    <a:pt x="26964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17204" y="1570415"/>
              <a:ext cx="551180" cy="200025"/>
            </a:xfrm>
            <a:custGeom>
              <a:avLst/>
              <a:gdLst/>
              <a:ahLst/>
              <a:cxnLst/>
              <a:rect l="l" t="t" r="r" b="b"/>
              <a:pathLst>
                <a:path w="551180" h="200025">
                  <a:moveTo>
                    <a:pt x="0" y="91658"/>
                  </a:moveTo>
                  <a:lnTo>
                    <a:pt x="11423" y="45226"/>
                  </a:lnTo>
                  <a:lnTo>
                    <a:pt x="26965" y="0"/>
                  </a:lnTo>
                  <a:lnTo>
                    <a:pt x="550553" y="199631"/>
                  </a:lnTo>
                  <a:lnTo>
                    <a:pt x="0" y="9165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28067" y="1302462"/>
              <a:ext cx="485775" cy="386715"/>
            </a:xfrm>
            <a:custGeom>
              <a:avLst/>
              <a:gdLst/>
              <a:ahLst/>
              <a:cxnLst/>
              <a:rect l="l" t="t" r="r" b="b"/>
              <a:pathLst>
                <a:path w="485775" h="386714">
                  <a:moveTo>
                    <a:pt x="62964" y="0"/>
                  </a:moveTo>
                  <a:lnTo>
                    <a:pt x="29815" y="36368"/>
                  </a:lnTo>
                  <a:lnTo>
                    <a:pt x="0" y="75305"/>
                  </a:lnTo>
                  <a:lnTo>
                    <a:pt x="485338" y="386383"/>
                  </a:lnTo>
                  <a:lnTo>
                    <a:pt x="62964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28067" y="1302462"/>
              <a:ext cx="485775" cy="386715"/>
            </a:xfrm>
            <a:custGeom>
              <a:avLst/>
              <a:gdLst/>
              <a:ahLst/>
              <a:cxnLst/>
              <a:rect l="l" t="t" r="r" b="b"/>
              <a:pathLst>
                <a:path w="485775" h="386714">
                  <a:moveTo>
                    <a:pt x="0" y="75306"/>
                  </a:moveTo>
                  <a:lnTo>
                    <a:pt x="29816" y="36369"/>
                  </a:lnTo>
                  <a:lnTo>
                    <a:pt x="62963" y="0"/>
                  </a:lnTo>
                  <a:lnTo>
                    <a:pt x="485337" y="386383"/>
                  </a:lnTo>
                  <a:lnTo>
                    <a:pt x="0" y="7530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17278" y="1195340"/>
              <a:ext cx="426720" cy="461645"/>
            </a:xfrm>
            <a:custGeom>
              <a:avLst/>
              <a:gdLst/>
              <a:ahLst/>
              <a:cxnLst/>
              <a:rect l="l" t="t" r="r" b="b"/>
              <a:pathLst>
                <a:path w="426719" h="461644">
                  <a:moveTo>
                    <a:pt x="79627" y="0"/>
                  </a:moveTo>
                  <a:lnTo>
                    <a:pt x="38380" y="29693"/>
                  </a:lnTo>
                  <a:lnTo>
                    <a:pt x="0" y="62564"/>
                  </a:lnTo>
                  <a:lnTo>
                    <a:pt x="426659" y="461224"/>
                  </a:lnTo>
                  <a:lnTo>
                    <a:pt x="79627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17278" y="1195340"/>
              <a:ext cx="426720" cy="461645"/>
            </a:xfrm>
            <a:custGeom>
              <a:avLst/>
              <a:gdLst/>
              <a:ahLst/>
              <a:cxnLst/>
              <a:rect l="l" t="t" r="r" b="b"/>
              <a:pathLst>
                <a:path w="426719" h="461644">
                  <a:moveTo>
                    <a:pt x="0" y="62564"/>
                  </a:moveTo>
                  <a:lnTo>
                    <a:pt x="38381" y="29694"/>
                  </a:lnTo>
                  <a:lnTo>
                    <a:pt x="79627" y="0"/>
                  </a:lnTo>
                  <a:lnTo>
                    <a:pt x="426659" y="461225"/>
                  </a:lnTo>
                  <a:lnTo>
                    <a:pt x="0" y="6256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37596" y="1106888"/>
              <a:ext cx="345440" cy="524510"/>
            </a:xfrm>
            <a:custGeom>
              <a:avLst/>
              <a:gdLst/>
              <a:ahLst/>
              <a:cxnLst/>
              <a:rect l="l" t="t" r="r" b="b"/>
              <a:pathLst>
                <a:path w="345439" h="524510">
                  <a:moveTo>
                    <a:pt x="93919" y="0"/>
                  </a:moveTo>
                  <a:lnTo>
                    <a:pt x="61594" y="14183"/>
                  </a:lnTo>
                  <a:lnTo>
                    <a:pt x="0" y="47508"/>
                  </a:lnTo>
                  <a:lnTo>
                    <a:pt x="345262" y="524038"/>
                  </a:lnTo>
                  <a:lnTo>
                    <a:pt x="93919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37596" y="1106888"/>
              <a:ext cx="345440" cy="524510"/>
            </a:xfrm>
            <a:custGeom>
              <a:avLst/>
              <a:gdLst/>
              <a:ahLst/>
              <a:cxnLst/>
              <a:rect l="l" t="t" r="r" b="b"/>
              <a:pathLst>
                <a:path w="345439" h="524510">
                  <a:moveTo>
                    <a:pt x="0" y="47508"/>
                  </a:moveTo>
                  <a:lnTo>
                    <a:pt x="61595" y="14183"/>
                  </a:lnTo>
                  <a:lnTo>
                    <a:pt x="93919" y="0"/>
                  </a:lnTo>
                  <a:lnTo>
                    <a:pt x="345261" y="524038"/>
                  </a:lnTo>
                  <a:lnTo>
                    <a:pt x="0" y="4750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81370" y="1049020"/>
              <a:ext cx="244475" cy="564515"/>
            </a:xfrm>
            <a:custGeom>
              <a:avLst/>
              <a:gdLst/>
              <a:ahLst/>
              <a:cxnLst/>
              <a:rect l="l" t="t" r="r" b="b"/>
              <a:pathLst>
                <a:path w="244475" h="564515">
                  <a:moveTo>
                    <a:pt x="104926" y="0"/>
                  </a:moveTo>
                  <a:lnTo>
                    <a:pt x="51799" y="12918"/>
                  </a:lnTo>
                  <a:lnTo>
                    <a:pt x="0" y="30073"/>
                  </a:lnTo>
                  <a:lnTo>
                    <a:pt x="244336" y="564130"/>
                  </a:lnTo>
                  <a:lnTo>
                    <a:pt x="10492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881370" y="1049020"/>
              <a:ext cx="244475" cy="564515"/>
            </a:xfrm>
            <a:custGeom>
              <a:avLst/>
              <a:gdLst/>
              <a:ahLst/>
              <a:cxnLst/>
              <a:rect l="l" t="t" r="r" b="b"/>
              <a:pathLst>
                <a:path w="244475" h="564515">
                  <a:moveTo>
                    <a:pt x="0" y="30074"/>
                  </a:moveTo>
                  <a:lnTo>
                    <a:pt x="51799" y="12918"/>
                  </a:lnTo>
                  <a:lnTo>
                    <a:pt x="104926" y="0"/>
                  </a:lnTo>
                  <a:lnTo>
                    <a:pt x="244336" y="564130"/>
                  </a:lnTo>
                  <a:lnTo>
                    <a:pt x="0" y="3007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17916" y="1016472"/>
              <a:ext cx="111125" cy="588010"/>
            </a:xfrm>
            <a:custGeom>
              <a:avLst/>
              <a:gdLst/>
              <a:ahLst/>
              <a:cxnLst/>
              <a:rect l="l" t="t" r="r" b="b"/>
              <a:pathLst>
                <a:path w="111125" h="588010">
                  <a:moveTo>
                    <a:pt x="0" y="0"/>
                  </a:moveTo>
                  <a:lnTo>
                    <a:pt x="0" y="587568"/>
                  </a:lnTo>
                  <a:lnTo>
                    <a:pt x="110943" y="8729"/>
                  </a:lnTo>
                  <a:lnTo>
                    <a:pt x="55672" y="2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217916" y="1016472"/>
              <a:ext cx="111125" cy="588010"/>
            </a:xfrm>
            <a:custGeom>
              <a:avLst/>
              <a:gdLst/>
              <a:ahLst/>
              <a:cxnLst/>
              <a:rect l="l" t="t" r="r" b="b"/>
              <a:pathLst>
                <a:path w="111125" h="588010">
                  <a:moveTo>
                    <a:pt x="0" y="0"/>
                  </a:moveTo>
                  <a:lnTo>
                    <a:pt x="55673" y="2167"/>
                  </a:lnTo>
                  <a:lnTo>
                    <a:pt x="110942" y="8729"/>
                  </a:lnTo>
                  <a:lnTo>
                    <a:pt x="0" y="58756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261336" y="1032093"/>
              <a:ext cx="228600" cy="581660"/>
            </a:xfrm>
            <a:custGeom>
              <a:avLst/>
              <a:gdLst/>
              <a:ahLst/>
              <a:cxnLst/>
              <a:rect l="l" t="t" r="r" b="b"/>
              <a:pathLst>
                <a:path w="228600" h="581660">
                  <a:moveTo>
                    <a:pt x="123562" y="0"/>
                  </a:moveTo>
                  <a:lnTo>
                    <a:pt x="0" y="581191"/>
                  </a:lnTo>
                  <a:lnTo>
                    <a:pt x="228429" y="28445"/>
                  </a:lnTo>
                  <a:lnTo>
                    <a:pt x="194033" y="17033"/>
                  </a:lnTo>
                  <a:lnTo>
                    <a:pt x="123562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261336" y="1032093"/>
              <a:ext cx="228600" cy="581660"/>
            </a:xfrm>
            <a:custGeom>
              <a:avLst/>
              <a:gdLst/>
              <a:ahLst/>
              <a:cxnLst/>
              <a:rect l="l" t="t" r="r" b="b"/>
              <a:pathLst>
                <a:path w="228600" h="581660">
                  <a:moveTo>
                    <a:pt x="123563" y="0"/>
                  </a:moveTo>
                  <a:lnTo>
                    <a:pt x="194033" y="17033"/>
                  </a:lnTo>
                  <a:lnTo>
                    <a:pt x="228431" y="28445"/>
                  </a:lnTo>
                  <a:lnTo>
                    <a:pt x="0" y="581192"/>
                  </a:lnTo>
                  <a:lnTo>
                    <a:pt x="123563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055206" y="1022055"/>
              <a:ext cx="116205" cy="582295"/>
            </a:xfrm>
            <a:custGeom>
              <a:avLst/>
              <a:gdLst/>
              <a:ahLst/>
              <a:cxnLst/>
              <a:rect l="l" t="t" r="r" b="b"/>
              <a:pathLst>
                <a:path w="116205" h="582294">
                  <a:moveTo>
                    <a:pt x="101998" y="0"/>
                  </a:moveTo>
                  <a:lnTo>
                    <a:pt x="50788" y="3333"/>
                  </a:lnTo>
                  <a:lnTo>
                    <a:pt x="0" y="11047"/>
                  </a:lnTo>
                  <a:lnTo>
                    <a:pt x="116095" y="582287"/>
                  </a:lnTo>
                  <a:lnTo>
                    <a:pt x="10199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055206" y="1022055"/>
              <a:ext cx="116205" cy="582295"/>
            </a:xfrm>
            <a:custGeom>
              <a:avLst/>
              <a:gdLst/>
              <a:ahLst/>
              <a:cxnLst/>
              <a:rect l="l" t="t" r="r" b="b"/>
              <a:pathLst>
                <a:path w="116205" h="582294">
                  <a:moveTo>
                    <a:pt x="0" y="11048"/>
                  </a:moveTo>
                  <a:lnTo>
                    <a:pt x="50788" y="3334"/>
                  </a:lnTo>
                  <a:lnTo>
                    <a:pt x="101998" y="0"/>
                  </a:lnTo>
                  <a:lnTo>
                    <a:pt x="116095" y="582287"/>
                  </a:lnTo>
                  <a:lnTo>
                    <a:pt x="0" y="110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306453" y="1079959"/>
              <a:ext cx="330200" cy="551180"/>
            </a:xfrm>
            <a:custGeom>
              <a:avLst/>
              <a:gdLst/>
              <a:ahLst/>
              <a:cxnLst/>
              <a:rect l="l" t="t" r="r" b="b"/>
              <a:pathLst>
                <a:path w="330200" h="551180">
                  <a:moveTo>
                    <a:pt x="235502" y="0"/>
                  </a:moveTo>
                  <a:lnTo>
                    <a:pt x="0" y="550757"/>
                  </a:lnTo>
                  <a:lnTo>
                    <a:pt x="329697" y="47304"/>
                  </a:lnTo>
                  <a:lnTo>
                    <a:pt x="283601" y="21696"/>
                  </a:lnTo>
                  <a:lnTo>
                    <a:pt x="235502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306453" y="1079959"/>
              <a:ext cx="330200" cy="551180"/>
            </a:xfrm>
            <a:custGeom>
              <a:avLst/>
              <a:gdLst/>
              <a:ahLst/>
              <a:cxnLst/>
              <a:rect l="l" t="t" r="r" b="b"/>
              <a:pathLst>
                <a:path w="330200" h="551180">
                  <a:moveTo>
                    <a:pt x="235502" y="0"/>
                  </a:moveTo>
                  <a:lnTo>
                    <a:pt x="283601" y="21696"/>
                  </a:lnTo>
                  <a:lnTo>
                    <a:pt x="329698" y="47304"/>
                  </a:lnTo>
                  <a:lnTo>
                    <a:pt x="0" y="550756"/>
                  </a:lnTo>
                  <a:lnTo>
                    <a:pt x="235502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345046" y="1158327"/>
              <a:ext cx="410845" cy="494030"/>
            </a:xfrm>
            <a:custGeom>
              <a:avLst/>
              <a:gdLst/>
              <a:ahLst/>
              <a:cxnLst/>
              <a:rect l="l" t="t" r="r" b="b"/>
              <a:pathLst>
                <a:path w="410844" h="494030">
                  <a:moveTo>
                    <a:pt x="330518" y="0"/>
                  </a:moveTo>
                  <a:lnTo>
                    <a:pt x="0" y="493440"/>
                  </a:lnTo>
                  <a:lnTo>
                    <a:pt x="410571" y="63936"/>
                  </a:lnTo>
                  <a:lnTo>
                    <a:pt x="371932" y="30278"/>
                  </a:lnTo>
                  <a:lnTo>
                    <a:pt x="33051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345046" y="1158327"/>
              <a:ext cx="410845" cy="494030"/>
            </a:xfrm>
            <a:custGeom>
              <a:avLst/>
              <a:gdLst/>
              <a:ahLst/>
              <a:cxnLst/>
              <a:rect l="l" t="t" r="r" b="b"/>
              <a:pathLst>
                <a:path w="410844" h="494030">
                  <a:moveTo>
                    <a:pt x="330518" y="0"/>
                  </a:moveTo>
                  <a:lnTo>
                    <a:pt x="371931" y="30277"/>
                  </a:lnTo>
                  <a:lnTo>
                    <a:pt x="410572" y="63935"/>
                  </a:lnTo>
                  <a:lnTo>
                    <a:pt x="0" y="493440"/>
                  </a:lnTo>
                  <a:lnTo>
                    <a:pt x="330518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377962" y="1267955"/>
              <a:ext cx="475615" cy="421640"/>
            </a:xfrm>
            <a:custGeom>
              <a:avLst/>
              <a:gdLst/>
              <a:ahLst/>
              <a:cxnLst/>
              <a:rect l="l" t="t" r="r" b="b"/>
              <a:pathLst>
                <a:path w="475614" h="421639">
                  <a:moveTo>
                    <a:pt x="410578" y="0"/>
                  </a:moveTo>
                  <a:lnTo>
                    <a:pt x="0" y="421016"/>
                  </a:lnTo>
                  <a:lnTo>
                    <a:pt x="475038" y="78574"/>
                  </a:lnTo>
                  <a:lnTo>
                    <a:pt x="444442" y="37873"/>
                  </a:lnTo>
                  <a:lnTo>
                    <a:pt x="410578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377962" y="1267955"/>
              <a:ext cx="475615" cy="421640"/>
            </a:xfrm>
            <a:custGeom>
              <a:avLst/>
              <a:gdLst/>
              <a:ahLst/>
              <a:cxnLst/>
              <a:rect l="l" t="t" r="r" b="b"/>
              <a:pathLst>
                <a:path w="475614" h="421639">
                  <a:moveTo>
                    <a:pt x="410577" y="0"/>
                  </a:moveTo>
                  <a:lnTo>
                    <a:pt x="444442" y="37873"/>
                  </a:lnTo>
                  <a:lnTo>
                    <a:pt x="475038" y="78574"/>
                  </a:lnTo>
                  <a:lnTo>
                    <a:pt x="0" y="421017"/>
                  </a:lnTo>
                  <a:lnTo>
                    <a:pt x="410577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403784" y="1388571"/>
              <a:ext cx="514984" cy="325755"/>
            </a:xfrm>
            <a:custGeom>
              <a:avLst/>
              <a:gdLst/>
              <a:ahLst/>
              <a:cxnLst/>
              <a:rect l="l" t="t" r="r" b="b"/>
              <a:pathLst>
                <a:path w="514985" h="325755">
                  <a:moveTo>
                    <a:pt x="467721" y="0"/>
                  </a:moveTo>
                  <a:lnTo>
                    <a:pt x="0" y="325662"/>
                  </a:lnTo>
                  <a:lnTo>
                    <a:pt x="514457" y="88532"/>
                  </a:lnTo>
                  <a:lnTo>
                    <a:pt x="492920" y="43169"/>
                  </a:lnTo>
                  <a:lnTo>
                    <a:pt x="467721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403784" y="1388571"/>
              <a:ext cx="514984" cy="325755"/>
            </a:xfrm>
            <a:custGeom>
              <a:avLst/>
              <a:gdLst/>
              <a:ahLst/>
              <a:cxnLst/>
              <a:rect l="l" t="t" r="r" b="b"/>
              <a:pathLst>
                <a:path w="514985" h="325755">
                  <a:moveTo>
                    <a:pt x="467722" y="0"/>
                  </a:moveTo>
                  <a:lnTo>
                    <a:pt x="492920" y="43170"/>
                  </a:lnTo>
                  <a:lnTo>
                    <a:pt x="514457" y="88533"/>
                  </a:lnTo>
                  <a:lnTo>
                    <a:pt x="0" y="325662"/>
                  </a:lnTo>
                  <a:lnTo>
                    <a:pt x="467722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410432" y="1535141"/>
              <a:ext cx="552450" cy="237490"/>
            </a:xfrm>
            <a:custGeom>
              <a:avLst/>
              <a:gdLst/>
              <a:ahLst/>
              <a:cxnLst/>
              <a:rect l="l" t="t" r="r" b="b"/>
              <a:pathLst>
                <a:path w="552450" h="237489">
                  <a:moveTo>
                    <a:pt x="522683" y="0"/>
                  </a:moveTo>
                  <a:lnTo>
                    <a:pt x="0" y="237346"/>
                  </a:lnTo>
                  <a:lnTo>
                    <a:pt x="552077" y="101978"/>
                  </a:lnTo>
                  <a:lnTo>
                    <a:pt x="539361" y="50257"/>
                  </a:lnTo>
                  <a:lnTo>
                    <a:pt x="522683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10432" y="1535141"/>
              <a:ext cx="552450" cy="237490"/>
            </a:xfrm>
            <a:custGeom>
              <a:avLst/>
              <a:gdLst/>
              <a:ahLst/>
              <a:cxnLst/>
              <a:rect l="l" t="t" r="r" b="b"/>
              <a:pathLst>
                <a:path w="552450" h="237489">
                  <a:moveTo>
                    <a:pt x="522683" y="0"/>
                  </a:moveTo>
                  <a:lnTo>
                    <a:pt x="539362" y="50257"/>
                  </a:lnTo>
                  <a:lnTo>
                    <a:pt x="552077" y="101978"/>
                  </a:lnTo>
                  <a:lnTo>
                    <a:pt x="0" y="237346"/>
                  </a:lnTo>
                  <a:lnTo>
                    <a:pt x="522683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20251" y="1690560"/>
              <a:ext cx="557530" cy="118745"/>
            </a:xfrm>
            <a:custGeom>
              <a:avLst/>
              <a:gdLst/>
              <a:ahLst/>
              <a:cxnLst/>
              <a:rect l="l" t="t" r="r" b="b"/>
              <a:pathLst>
                <a:path w="557530" h="118744">
                  <a:moveTo>
                    <a:pt x="546781" y="0"/>
                  </a:moveTo>
                  <a:lnTo>
                    <a:pt x="0" y="118746"/>
                  </a:lnTo>
                  <a:lnTo>
                    <a:pt x="557195" y="104325"/>
                  </a:lnTo>
                  <a:lnTo>
                    <a:pt x="554031" y="51918"/>
                  </a:lnTo>
                  <a:lnTo>
                    <a:pt x="546781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20251" y="1690560"/>
              <a:ext cx="557530" cy="118745"/>
            </a:xfrm>
            <a:custGeom>
              <a:avLst/>
              <a:gdLst/>
              <a:ahLst/>
              <a:cxnLst/>
              <a:rect l="l" t="t" r="r" b="b"/>
              <a:pathLst>
                <a:path w="557530" h="118744">
                  <a:moveTo>
                    <a:pt x="546781" y="0"/>
                  </a:moveTo>
                  <a:lnTo>
                    <a:pt x="554030" y="51917"/>
                  </a:lnTo>
                  <a:lnTo>
                    <a:pt x="557195" y="104324"/>
                  </a:lnTo>
                  <a:lnTo>
                    <a:pt x="0" y="118745"/>
                  </a:lnTo>
                  <a:lnTo>
                    <a:pt x="546781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430553" y="1851127"/>
              <a:ext cx="546735" cy="121920"/>
            </a:xfrm>
            <a:custGeom>
              <a:avLst/>
              <a:gdLst/>
              <a:ahLst/>
              <a:cxnLst/>
              <a:rect l="l" t="t" r="r" b="b"/>
              <a:pathLst>
                <a:path w="546735" h="121919">
                  <a:moveTo>
                    <a:pt x="546661" y="0"/>
                  </a:moveTo>
                  <a:lnTo>
                    <a:pt x="0" y="0"/>
                  </a:lnTo>
                  <a:lnTo>
                    <a:pt x="538646" y="121495"/>
                  </a:lnTo>
                  <a:lnTo>
                    <a:pt x="544657" y="60982"/>
                  </a:lnTo>
                  <a:lnTo>
                    <a:pt x="546661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430553" y="1851127"/>
              <a:ext cx="546735" cy="121920"/>
            </a:xfrm>
            <a:custGeom>
              <a:avLst/>
              <a:gdLst/>
              <a:ahLst/>
              <a:cxnLst/>
              <a:rect l="l" t="t" r="r" b="b"/>
              <a:pathLst>
                <a:path w="546735" h="121919">
                  <a:moveTo>
                    <a:pt x="546661" y="0"/>
                  </a:moveTo>
                  <a:lnTo>
                    <a:pt x="544657" y="60983"/>
                  </a:lnTo>
                  <a:lnTo>
                    <a:pt x="538646" y="121495"/>
                  </a:lnTo>
                  <a:lnTo>
                    <a:pt x="0" y="0"/>
                  </a:lnTo>
                  <a:lnTo>
                    <a:pt x="546661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436961" y="1908874"/>
              <a:ext cx="524510" cy="215900"/>
            </a:xfrm>
            <a:custGeom>
              <a:avLst/>
              <a:gdLst/>
              <a:ahLst/>
              <a:cxnLst/>
              <a:rect l="l" t="t" r="r" b="b"/>
              <a:pathLst>
                <a:path w="524510" h="215900">
                  <a:moveTo>
                    <a:pt x="0" y="0"/>
                  </a:moveTo>
                  <a:lnTo>
                    <a:pt x="498737" y="215779"/>
                  </a:lnTo>
                  <a:lnTo>
                    <a:pt x="513467" y="166875"/>
                  </a:lnTo>
                  <a:lnTo>
                    <a:pt x="524455" y="1167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436961" y="1908874"/>
              <a:ext cx="524510" cy="215900"/>
            </a:xfrm>
            <a:custGeom>
              <a:avLst/>
              <a:gdLst/>
              <a:ahLst/>
              <a:cxnLst/>
              <a:rect l="l" t="t" r="r" b="b"/>
              <a:pathLst>
                <a:path w="524510" h="215900">
                  <a:moveTo>
                    <a:pt x="524455" y="116715"/>
                  </a:moveTo>
                  <a:lnTo>
                    <a:pt x="513467" y="166875"/>
                  </a:lnTo>
                  <a:lnTo>
                    <a:pt x="498738" y="215779"/>
                  </a:lnTo>
                  <a:lnTo>
                    <a:pt x="0" y="0"/>
                  </a:lnTo>
                  <a:lnTo>
                    <a:pt x="524455" y="11671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403786" y="1949701"/>
              <a:ext cx="512445" cy="304165"/>
            </a:xfrm>
            <a:custGeom>
              <a:avLst/>
              <a:gdLst/>
              <a:ahLst/>
              <a:cxnLst/>
              <a:rect l="l" t="t" r="r" b="b"/>
              <a:pathLst>
                <a:path w="512444" h="304164">
                  <a:moveTo>
                    <a:pt x="0" y="0"/>
                  </a:moveTo>
                  <a:lnTo>
                    <a:pt x="467941" y="303876"/>
                  </a:lnTo>
                  <a:lnTo>
                    <a:pt x="491770" y="261461"/>
                  </a:lnTo>
                  <a:lnTo>
                    <a:pt x="512011" y="2170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403786" y="1949701"/>
              <a:ext cx="512445" cy="304165"/>
            </a:xfrm>
            <a:custGeom>
              <a:avLst/>
              <a:gdLst/>
              <a:ahLst/>
              <a:cxnLst/>
              <a:rect l="l" t="t" r="r" b="b"/>
              <a:pathLst>
                <a:path w="512444" h="304164">
                  <a:moveTo>
                    <a:pt x="512012" y="217099"/>
                  </a:moveTo>
                  <a:lnTo>
                    <a:pt x="491770" y="261462"/>
                  </a:lnTo>
                  <a:lnTo>
                    <a:pt x="467941" y="303877"/>
                  </a:lnTo>
                  <a:lnTo>
                    <a:pt x="0" y="0"/>
                  </a:lnTo>
                  <a:lnTo>
                    <a:pt x="512012" y="21709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368077" y="1983173"/>
              <a:ext cx="478790" cy="380365"/>
            </a:xfrm>
            <a:custGeom>
              <a:avLst/>
              <a:gdLst/>
              <a:ahLst/>
              <a:cxnLst/>
              <a:rect l="l" t="t" r="r" b="b"/>
              <a:pathLst>
                <a:path w="478789" h="380364">
                  <a:moveTo>
                    <a:pt x="0" y="0"/>
                  </a:moveTo>
                  <a:lnTo>
                    <a:pt x="416429" y="379860"/>
                  </a:lnTo>
                  <a:lnTo>
                    <a:pt x="449099" y="344116"/>
                  </a:lnTo>
                  <a:lnTo>
                    <a:pt x="478490" y="305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368077" y="1983173"/>
              <a:ext cx="478790" cy="380365"/>
            </a:xfrm>
            <a:custGeom>
              <a:avLst/>
              <a:gdLst/>
              <a:ahLst/>
              <a:cxnLst/>
              <a:rect l="l" t="t" r="r" b="b"/>
              <a:pathLst>
                <a:path w="478789" h="380364">
                  <a:moveTo>
                    <a:pt x="478490" y="305798"/>
                  </a:moveTo>
                  <a:lnTo>
                    <a:pt x="449100" y="344117"/>
                  </a:lnTo>
                  <a:lnTo>
                    <a:pt x="416429" y="379860"/>
                  </a:lnTo>
                  <a:lnTo>
                    <a:pt x="0" y="0"/>
                  </a:lnTo>
                  <a:lnTo>
                    <a:pt x="478490" y="30579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340104" y="2015824"/>
              <a:ext cx="405130" cy="434975"/>
            </a:xfrm>
            <a:custGeom>
              <a:avLst/>
              <a:gdLst/>
              <a:ahLst/>
              <a:cxnLst/>
              <a:rect l="l" t="t" r="r" b="b"/>
              <a:pathLst>
                <a:path w="405130" h="434975">
                  <a:moveTo>
                    <a:pt x="0" y="0"/>
                  </a:moveTo>
                  <a:lnTo>
                    <a:pt x="329464" y="434451"/>
                  </a:lnTo>
                  <a:lnTo>
                    <a:pt x="368595" y="406515"/>
                  </a:lnTo>
                  <a:lnTo>
                    <a:pt x="405058" y="3755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340104" y="2015824"/>
              <a:ext cx="405130" cy="434975"/>
            </a:xfrm>
            <a:custGeom>
              <a:avLst/>
              <a:gdLst/>
              <a:ahLst/>
              <a:cxnLst/>
              <a:rect l="l" t="t" r="r" b="b"/>
              <a:pathLst>
                <a:path w="405130" h="434975">
                  <a:moveTo>
                    <a:pt x="405058" y="375544"/>
                  </a:moveTo>
                  <a:lnTo>
                    <a:pt x="368595" y="406516"/>
                  </a:lnTo>
                  <a:lnTo>
                    <a:pt x="329464" y="434451"/>
                  </a:lnTo>
                  <a:lnTo>
                    <a:pt x="0" y="0"/>
                  </a:lnTo>
                  <a:lnTo>
                    <a:pt x="405058" y="37554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306453" y="2046373"/>
              <a:ext cx="327025" cy="476250"/>
            </a:xfrm>
            <a:custGeom>
              <a:avLst/>
              <a:gdLst/>
              <a:ahLst/>
              <a:cxnLst/>
              <a:rect l="l" t="t" r="r" b="b"/>
              <a:pathLst>
                <a:path w="327025" h="476250">
                  <a:moveTo>
                    <a:pt x="0" y="0"/>
                  </a:moveTo>
                  <a:lnTo>
                    <a:pt x="237636" y="476037"/>
                  </a:lnTo>
                  <a:lnTo>
                    <a:pt x="283044" y="456123"/>
                  </a:lnTo>
                  <a:lnTo>
                    <a:pt x="326448" y="432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B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306453" y="2046373"/>
              <a:ext cx="327025" cy="476250"/>
            </a:xfrm>
            <a:custGeom>
              <a:avLst/>
              <a:gdLst/>
              <a:ahLst/>
              <a:cxnLst/>
              <a:rect l="l" t="t" r="r" b="b"/>
              <a:pathLst>
                <a:path w="327025" h="476250">
                  <a:moveTo>
                    <a:pt x="326449" y="432800"/>
                  </a:moveTo>
                  <a:lnTo>
                    <a:pt x="283045" y="456122"/>
                  </a:lnTo>
                  <a:lnTo>
                    <a:pt x="237636" y="476038"/>
                  </a:lnTo>
                  <a:lnTo>
                    <a:pt x="0" y="0"/>
                  </a:lnTo>
                  <a:lnTo>
                    <a:pt x="326449" y="432800"/>
                  </a:lnTo>
                  <a:close/>
                </a:path>
              </a:pathLst>
            </a:custGeom>
            <a:ln w="12700">
              <a:solidFill>
                <a:srgbClr val="043B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262492" y="2064045"/>
              <a:ext cx="236854" cy="513080"/>
            </a:xfrm>
            <a:custGeom>
              <a:avLst/>
              <a:gdLst/>
              <a:ahLst/>
              <a:cxnLst/>
              <a:rect l="l" t="t" r="r" b="b"/>
              <a:pathLst>
                <a:path w="236855" h="513080">
                  <a:moveTo>
                    <a:pt x="0" y="0"/>
                  </a:moveTo>
                  <a:lnTo>
                    <a:pt x="134792" y="512939"/>
                  </a:lnTo>
                  <a:lnTo>
                    <a:pt x="186223" y="501141"/>
                  </a:lnTo>
                  <a:lnTo>
                    <a:pt x="236369" y="4856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262492" y="2064045"/>
              <a:ext cx="236854" cy="513080"/>
            </a:xfrm>
            <a:custGeom>
              <a:avLst/>
              <a:gdLst/>
              <a:ahLst/>
              <a:cxnLst/>
              <a:rect l="l" t="t" r="r" b="b"/>
              <a:pathLst>
                <a:path w="236855" h="513080">
                  <a:moveTo>
                    <a:pt x="236370" y="485604"/>
                  </a:moveTo>
                  <a:lnTo>
                    <a:pt x="186224" y="501141"/>
                  </a:lnTo>
                  <a:lnTo>
                    <a:pt x="134792" y="512939"/>
                  </a:lnTo>
                  <a:lnTo>
                    <a:pt x="0" y="0"/>
                  </a:lnTo>
                  <a:lnTo>
                    <a:pt x="236370" y="48560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209102" y="2073048"/>
              <a:ext cx="123825" cy="534035"/>
            </a:xfrm>
            <a:custGeom>
              <a:avLst/>
              <a:gdLst/>
              <a:ahLst/>
              <a:cxnLst/>
              <a:rect l="l" t="t" r="r" b="b"/>
              <a:pathLst>
                <a:path w="123825" h="534035">
                  <a:moveTo>
                    <a:pt x="0" y="0"/>
                  </a:moveTo>
                  <a:lnTo>
                    <a:pt x="14965" y="533617"/>
                  </a:lnTo>
                  <a:lnTo>
                    <a:pt x="69335" y="530541"/>
                  </a:lnTo>
                  <a:lnTo>
                    <a:pt x="123257" y="5235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209102" y="2073048"/>
              <a:ext cx="123825" cy="534035"/>
            </a:xfrm>
            <a:custGeom>
              <a:avLst/>
              <a:gdLst/>
              <a:ahLst/>
              <a:cxnLst/>
              <a:rect l="l" t="t" r="r" b="b"/>
              <a:pathLst>
                <a:path w="123825" h="534035">
                  <a:moveTo>
                    <a:pt x="123257" y="523509"/>
                  </a:moveTo>
                  <a:lnTo>
                    <a:pt x="69335" y="530541"/>
                  </a:lnTo>
                  <a:lnTo>
                    <a:pt x="14965" y="533617"/>
                  </a:lnTo>
                  <a:lnTo>
                    <a:pt x="0" y="0"/>
                  </a:lnTo>
                  <a:lnTo>
                    <a:pt x="123257" y="52350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086027" y="2073047"/>
              <a:ext cx="87630" cy="534035"/>
            </a:xfrm>
            <a:custGeom>
              <a:avLst/>
              <a:gdLst/>
              <a:ahLst/>
              <a:cxnLst/>
              <a:rect l="l" t="t" r="r" b="b"/>
              <a:pathLst>
                <a:path w="87630" h="534035">
                  <a:moveTo>
                    <a:pt x="87430" y="0"/>
                  </a:moveTo>
                  <a:lnTo>
                    <a:pt x="0" y="525830"/>
                  </a:lnTo>
                  <a:lnTo>
                    <a:pt x="43555" y="531779"/>
                  </a:lnTo>
                  <a:lnTo>
                    <a:pt x="87430" y="533767"/>
                  </a:lnTo>
                  <a:lnTo>
                    <a:pt x="8743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086027" y="2073047"/>
              <a:ext cx="87630" cy="534035"/>
            </a:xfrm>
            <a:custGeom>
              <a:avLst/>
              <a:gdLst/>
              <a:ahLst/>
              <a:cxnLst/>
              <a:rect l="l" t="t" r="r" b="b"/>
              <a:pathLst>
                <a:path w="87630" h="534035">
                  <a:moveTo>
                    <a:pt x="87431" y="533767"/>
                  </a:moveTo>
                  <a:lnTo>
                    <a:pt x="43556" y="531778"/>
                  </a:lnTo>
                  <a:lnTo>
                    <a:pt x="0" y="525830"/>
                  </a:lnTo>
                  <a:lnTo>
                    <a:pt x="87431" y="0"/>
                  </a:lnTo>
                  <a:lnTo>
                    <a:pt x="87431" y="53376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932165" y="2064045"/>
              <a:ext cx="193675" cy="525145"/>
            </a:xfrm>
            <a:custGeom>
              <a:avLst/>
              <a:gdLst/>
              <a:ahLst/>
              <a:cxnLst/>
              <a:rect l="l" t="t" r="r" b="b"/>
              <a:pathLst>
                <a:path w="193675" h="525144">
                  <a:moveTo>
                    <a:pt x="193493" y="0"/>
                  </a:moveTo>
                  <a:lnTo>
                    <a:pt x="0" y="499291"/>
                  </a:lnTo>
                  <a:lnTo>
                    <a:pt x="43861" y="514075"/>
                  </a:lnTo>
                  <a:lnTo>
                    <a:pt x="88755" y="525034"/>
                  </a:lnTo>
                  <a:lnTo>
                    <a:pt x="193493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932165" y="2064045"/>
              <a:ext cx="193675" cy="525145"/>
            </a:xfrm>
            <a:custGeom>
              <a:avLst/>
              <a:gdLst/>
              <a:ahLst/>
              <a:cxnLst/>
              <a:rect l="l" t="t" r="r" b="b"/>
              <a:pathLst>
                <a:path w="193675" h="525144">
                  <a:moveTo>
                    <a:pt x="88755" y="525034"/>
                  </a:moveTo>
                  <a:lnTo>
                    <a:pt x="43862" y="514076"/>
                  </a:lnTo>
                  <a:lnTo>
                    <a:pt x="0" y="499291"/>
                  </a:lnTo>
                  <a:lnTo>
                    <a:pt x="193494" y="0"/>
                  </a:lnTo>
                  <a:lnTo>
                    <a:pt x="88755" y="52503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806455" y="2039207"/>
              <a:ext cx="286385" cy="501015"/>
            </a:xfrm>
            <a:custGeom>
              <a:avLst/>
              <a:gdLst/>
              <a:ahLst/>
              <a:cxnLst/>
              <a:rect l="l" t="t" r="r" b="b"/>
              <a:pathLst>
                <a:path w="286385" h="501014">
                  <a:moveTo>
                    <a:pt x="286313" y="0"/>
                  </a:moveTo>
                  <a:lnTo>
                    <a:pt x="0" y="457568"/>
                  </a:lnTo>
                  <a:lnTo>
                    <a:pt x="39947" y="480882"/>
                  </a:lnTo>
                  <a:lnTo>
                    <a:pt x="81809" y="500616"/>
                  </a:lnTo>
                  <a:lnTo>
                    <a:pt x="286313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806455" y="2039207"/>
              <a:ext cx="286385" cy="501015"/>
            </a:xfrm>
            <a:custGeom>
              <a:avLst/>
              <a:gdLst/>
              <a:ahLst/>
              <a:cxnLst/>
              <a:rect l="l" t="t" r="r" b="b"/>
              <a:pathLst>
                <a:path w="286385" h="501014">
                  <a:moveTo>
                    <a:pt x="81809" y="500616"/>
                  </a:moveTo>
                  <a:lnTo>
                    <a:pt x="39947" y="480883"/>
                  </a:lnTo>
                  <a:lnTo>
                    <a:pt x="0" y="457568"/>
                  </a:lnTo>
                  <a:lnTo>
                    <a:pt x="286313" y="0"/>
                  </a:lnTo>
                  <a:lnTo>
                    <a:pt x="81809" y="50061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6992" y="1672413"/>
              <a:ext cx="428388" cy="288325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2507560" y="2830982"/>
              <a:ext cx="204470" cy="194945"/>
            </a:xfrm>
            <a:custGeom>
              <a:avLst/>
              <a:gdLst/>
              <a:ahLst/>
              <a:cxnLst/>
              <a:rect l="l" t="t" r="r" b="b"/>
              <a:pathLst>
                <a:path w="204469" h="194944">
                  <a:moveTo>
                    <a:pt x="204452" y="0"/>
                  </a:moveTo>
                  <a:lnTo>
                    <a:pt x="0" y="0"/>
                  </a:lnTo>
                  <a:lnTo>
                    <a:pt x="0" y="194562"/>
                  </a:lnTo>
                  <a:lnTo>
                    <a:pt x="204452" y="194562"/>
                  </a:lnTo>
                  <a:lnTo>
                    <a:pt x="204452" y="0"/>
                  </a:lnTo>
                  <a:close/>
                </a:path>
              </a:pathLst>
            </a:custGeom>
            <a:solidFill>
              <a:srgbClr val="043B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507560" y="2830982"/>
              <a:ext cx="204470" cy="194945"/>
            </a:xfrm>
            <a:custGeom>
              <a:avLst/>
              <a:gdLst/>
              <a:ahLst/>
              <a:cxnLst/>
              <a:rect l="l" t="t" r="r" b="b"/>
              <a:pathLst>
                <a:path w="204469" h="194944">
                  <a:moveTo>
                    <a:pt x="0" y="0"/>
                  </a:moveTo>
                  <a:lnTo>
                    <a:pt x="204452" y="0"/>
                  </a:lnTo>
                  <a:lnTo>
                    <a:pt x="204452" y="194563"/>
                  </a:lnTo>
                  <a:lnTo>
                    <a:pt x="0" y="19456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43B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606335" y="2556522"/>
              <a:ext cx="318135" cy="546100"/>
            </a:xfrm>
            <a:custGeom>
              <a:avLst/>
              <a:gdLst/>
              <a:ahLst/>
              <a:cxnLst/>
              <a:rect l="l" t="t" r="r" b="b"/>
              <a:pathLst>
                <a:path w="318135" h="546100">
                  <a:moveTo>
                    <a:pt x="275865" y="482321"/>
                  </a:moveTo>
                  <a:lnTo>
                    <a:pt x="246998" y="498996"/>
                  </a:lnTo>
                  <a:lnTo>
                    <a:pt x="318104" y="545920"/>
                  </a:lnTo>
                  <a:lnTo>
                    <a:pt x="314935" y="493318"/>
                  </a:lnTo>
                  <a:lnTo>
                    <a:pt x="282218" y="493318"/>
                  </a:lnTo>
                  <a:lnTo>
                    <a:pt x="275865" y="482321"/>
                  </a:lnTo>
                  <a:close/>
                </a:path>
                <a:path w="318135" h="546100">
                  <a:moveTo>
                    <a:pt x="284114" y="477556"/>
                  </a:moveTo>
                  <a:lnTo>
                    <a:pt x="275865" y="482321"/>
                  </a:lnTo>
                  <a:lnTo>
                    <a:pt x="282218" y="493318"/>
                  </a:lnTo>
                  <a:lnTo>
                    <a:pt x="290466" y="488553"/>
                  </a:lnTo>
                  <a:lnTo>
                    <a:pt x="284114" y="477556"/>
                  </a:lnTo>
                  <a:close/>
                </a:path>
                <a:path w="318135" h="546100">
                  <a:moveTo>
                    <a:pt x="312981" y="460881"/>
                  </a:moveTo>
                  <a:lnTo>
                    <a:pt x="284114" y="477556"/>
                  </a:lnTo>
                  <a:lnTo>
                    <a:pt x="290466" y="488553"/>
                  </a:lnTo>
                  <a:lnTo>
                    <a:pt x="282218" y="493318"/>
                  </a:lnTo>
                  <a:lnTo>
                    <a:pt x="314935" y="493318"/>
                  </a:lnTo>
                  <a:lnTo>
                    <a:pt x="312981" y="460881"/>
                  </a:lnTo>
                  <a:close/>
                </a:path>
                <a:path w="318135" h="546100">
                  <a:moveTo>
                    <a:pt x="8247" y="0"/>
                  </a:moveTo>
                  <a:lnTo>
                    <a:pt x="0" y="4765"/>
                  </a:lnTo>
                  <a:lnTo>
                    <a:pt x="275865" y="482321"/>
                  </a:lnTo>
                  <a:lnTo>
                    <a:pt x="284114" y="477556"/>
                  </a:lnTo>
                  <a:lnTo>
                    <a:pt x="8247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3" name="object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00483" y="990600"/>
            <a:ext cx="2872027" cy="1424525"/>
          </a:xfrm>
          <a:prstGeom prst="rect">
            <a:avLst/>
          </a:prstGeom>
        </p:spPr>
      </p:pic>
      <p:pic>
        <p:nvPicPr>
          <p:cNvPr id="74" name="object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05131" y="3007276"/>
            <a:ext cx="209843" cy="380579"/>
          </a:xfrm>
          <a:prstGeom prst="rect">
            <a:avLst/>
          </a:prstGeom>
        </p:spPr>
      </p:pic>
      <p:pic>
        <p:nvPicPr>
          <p:cNvPr id="75" name="object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0318" y="3079828"/>
            <a:ext cx="209843" cy="380579"/>
          </a:xfrm>
          <a:prstGeom prst="rect">
            <a:avLst/>
          </a:prstGeom>
        </p:spPr>
      </p:pic>
      <p:sp>
        <p:nvSpPr>
          <p:cNvPr id="76" name="object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70839" y="3151123"/>
            <a:ext cx="761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Beam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ID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0" dirty="0">
                <a:latin typeface="Arial"/>
                <a:cs typeface="Arial"/>
              </a:rPr>
              <a:t>x</a:t>
            </a:r>
            <a:endParaRPr sz="1200">
              <a:latin typeface="Arial"/>
              <a:cs typeface="Arial"/>
            </a:endParaRPr>
          </a:p>
        </p:txBody>
      </p:sp>
      <p:sp>
        <p:nvSpPr>
          <p:cNvPr id="77" name="object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33806" y="1232988"/>
            <a:ext cx="0" cy="2966720"/>
          </a:xfrm>
          <a:custGeom>
            <a:avLst/>
            <a:gdLst/>
            <a:ahLst/>
            <a:cxnLst/>
            <a:rect l="l" t="t" r="r" b="b"/>
            <a:pathLst>
              <a:path h="2966720">
                <a:moveTo>
                  <a:pt x="0" y="0"/>
                </a:moveTo>
                <a:lnTo>
                  <a:pt x="1" y="2966203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459971" y="4250435"/>
            <a:ext cx="356806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FC0128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Verdana"/>
                <a:cs typeface="Verdana"/>
              </a:rPr>
              <a:t>Phased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array</a:t>
            </a:r>
            <a:endParaRPr sz="2000">
              <a:latin typeface="Verdana"/>
              <a:cs typeface="Verdana"/>
            </a:endParaRPr>
          </a:p>
          <a:p>
            <a:pPr marL="354965" indent="-34226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Verdana"/>
                <a:cs typeface="Verdana"/>
              </a:rPr>
              <a:t>Unique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ID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for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each</a:t>
            </a:r>
            <a:r>
              <a:rPr sz="2000" spc="-20" dirty="0">
                <a:latin typeface="Verdana"/>
                <a:cs typeface="Verdana"/>
              </a:rPr>
              <a:t> beam</a:t>
            </a:r>
            <a:endParaRPr sz="2000">
              <a:latin typeface="Verdana"/>
              <a:cs typeface="Verdana"/>
            </a:endParaRPr>
          </a:p>
          <a:p>
            <a:pPr marL="354965" indent="-34226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latin typeface="Verdana"/>
                <a:cs typeface="Verdana"/>
              </a:rPr>
              <a:t>Trial-and-</a:t>
            </a:r>
            <a:r>
              <a:rPr sz="2000" dirty="0">
                <a:latin typeface="Verdana"/>
                <a:cs typeface="Verdana"/>
              </a:rPr>
              <a:t>error</a:t>
            </a:r>
            <a:r>
              <a:rPr sz="2000" spc="6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testing</a:t>
            </a:r>
            <a:endParaRPr sz="2000">
              <a:latin typeface="Verdana"/>
              <a:cs typeface="Verdana"/>
            </a:endParaRPr>
          </a:p>
          <a:p>
            <a:pPr marL="354965" indent="-34226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latin typeface="Verdana"/>
                <a:cs typeface="Verdana"/>
              </a:rPr>
              <a:t>micro-</a:t>
            </a:r>
            <a:r>
              <a:rPr sz="2000" dirty="0">
                <a:latin typeface="Verdana"/>
                <a:cs typeface="Verdana"/>
              </a:rPr>
              <a:t>second</a:t>
            </a:r>
            <a:r>
              <a:rPr sz="2000" spc="20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scale</a:t>
            </a:r>
            <a:endParaRPr sz="2000">
              <a:latin typeface="Verdana"/>
              <a:cs typeface="Verdana"/>
            </a:endParaRPr>
          </a:p>
          <a:p>
            <a:pPr marL="354965" marR="1067435" indent="-342900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Verdana"/>
                <a:cs typeface="Verdana"/>
              </a:rPr>
              <a:t>Array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processing localization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619377" y="4250435"/>
            <a:ext cx="3722370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FC0128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Verdana"/>
                <a:cs typeface="Verdana"/>
              </a:rPr>
              <a:t>New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devices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10" dirty="0">
                <a:latin typeface="Verdana"/>
                <a:cs typeface="Verdana"/>
              </a:rPr>
              <a:t> physics</a:t>
            </a:r>
            <a:endParaRPr sz="2000">
              <a:latin typeface="Verdana"/>
              <a:cs typeface="Verdana"/>
            </a:endParaRPr>
          </a:p>
          <a:p>
            <a:pPr marL="354965" indent="-34226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Verdana"/>
                <a:cs typeface="Verdana"/>
              </a:rPr>
              <a:t>Single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antenna</a:t>
            </a:r>
            <a:endParaRPr sz="2000">
              <a:latin typeface="Verdana"/>
              <a:cs typeface="Verdana"/>
            </a:endParaRPr>
          </a:p>
          <a:p>
            <a:pPr marL="354965" marR="5080" indent="-34226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Verdana"/>
                <a:cs typeface="Verdana"/>
              </a:rPr>
              <a:t>Spectral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signature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at</a:t>
            </a:r>
            <a:r>
              <a:rPr sz="2000" spc="-20" dirty="0">
                <a:latin typeface="Verdana"/>
                <a:cs typeface="Verdana"/>
              </a:rPr>
              <a:t> each angle</a:t>
            </a:r>
            <a:endParaRPr sz="2000">
              <a:latin typeface="Verdana"/>
              <a:cs typeface="Verdana"/>
            </a:endParaRPr>
          </a:p>
          <a:p>
            <a:pPr marL="354965" indent="-34226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Verdana"/>
                <a:cs typeface="Verdana"/>
              </a:rPr>
              <a:t>All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directions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at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once</a:t>
            </a:r>
            <a:endParaRPr sz="2000">
              <a:latin typeface="Verdana"/>
              <a:cs typeface="Verdana"/>
            </a:endParaRPr>
          </a:p>
          <a:p>
            <a:pPr marL="354965" indent="-34226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latin typeface="Verdana"/>
                <a:cs typeface="Verdana"/>
              </a:rPr>
              <a:t>Nano-</a:t>
            </a:r>
            <a:r>
              <a:rPr sz="2000" dirty="0">
                <a:latin typeface="Verdana"/>
                <a:cs typeface="Verdana"/>
              </a:rPr>
              <a:t>second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scale</a:t>
            </a:r>
            <a:endParaRPr sz="2000">
              <a:latin typeface="Verdana"/>
              <a:cs typeface="Verdana"/>
            </a:endParaRPr>
          </a:p>
          <a:p>
            <a:pPr marL="354965" indent="-34226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Verdana"/>
                <a:cs typeface="Verdana"/>
              </a:rPr>
              <a:t>Fast</a:t>
            </a:r>
            <a:r>
              <a:rPr sz="2000" spc="-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high-</a:t>
            </a:r>
            <a:r>
              <a:rPr sz="2000" dirty="0">
                <a:latin typeface="Verdana"/>
                <a:cs typeface="Verdana"/>
              </a:rPr>
              <a:t>resolution</a:t>
            </a:r>
            <a:r>
              <a:rPr sz="2000" spc="-10" dirty="0">
                <a:latin typeface="Verdana"/>
                <a:cs typeface="Verdana"/>
              </a:rPr>
              <a:t> radar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0" name="object 8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1A68FE65-06FA-251F-953D-781DD4AAC0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500" y="-430887"/>
            <a:ext cx="8763000" cy="430887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Final </a:t>
            </a:r>
            <a:r>
              <a:rPr lang="en-US" spc="-10" dirty="0"/>
              <a:t>Challenge</a:t>
            </a:r>
            <a:endParaRPr lang="en-US" dirty="0"/>
          </a:p>
        </p:txBody>
      </p:sp>
      <p:sp>
        <p:nvSpPr>
          <p:cNvPr id="2" name="object 2"/>
          <p:cNvSpPr txBox="1"/>
          <p:nvPr/>
        </p:nvSpPr>
        <p:spPr>
          <a:xfrm>
            <a:off x="382588" y="8635"/>
            <a:ext cx="7446645" cy="1887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2815" algn="ctr">
              <a:lnSpc>
                <a:spcPts val="2735"/>
              </a:lnSpc>
              <a:spcBef>
                <a:spcPts val="100"/>
              </a:spcBef>
            </a:pPr>
            <a:r>
              <a:rPr sz="2400" b="1" dirty="0">
                <a:solidFill>
                  <a:srgbClr val="114FFB"/>
                </a:solidFill>
                <a:latin typeface="Verdana"/>
                <a:cs typeface="Verdana"/>
              </a:rPr>
              <a:t>Final </a:t>
            </a:r>
            <a:r>
              <a:rPr sz="2400" b="1" spc="-10" dirty="0">
                <a:solidFill>
                  <a:srgbClr val="114FFB"/>
                </a:solidFill>
                <a:latin typeface="Verdana"/>
                <a:cs typeface="Verdana"/>
              </a:rPr>
              <a:t>Challenge:</a:t>
            </a:r>
            <a:endParaRPr sz="2400" dirty="0">
              <a:latin typeface="Verdana"/>
              <a:cs typeface="Verdana"/>
            </a:endParaRPr>
          </a:p>
          <a:p>
            <a:pPr marL="931544" algn="ctr">
              <a:lnSpc>
                <a:spcPts val="2735"/>
              </a:lnSpc>
            </a:pPr>
            <a:r>
              <a:rPr sz="2400" b="1" dirty="0">
                <a:solidFill>
                  <a:srgbClr val="114FFB"/>
                </a:solidFill>
                <a:latin typeface="Verdana"/>
                <a:cs typeface="Verdana"/>
              </a:rPr>
              <a:t>Blockage</a:t>
            </a:r>
            <a:r>
              <a:rPr sz="2400" b="1" spc="-20" dirty="0">
                <a:solidFill>
                  <a:srgbClr val="114FFB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114FFB"/>
                </a:solidFill>
                <a:latin typeface="Verdana"/>
                <a:cs typeface="Verdana"/>
              </a:rPr>
              <a:t>without</a:t>
            </a:r>
            <a:r>
              <a:rPr sz="2400" b="1" spc="-15" dirty="0">
                <a:solidFill>
                  <a:srgbClr val="114FFB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114FFB"/>
                </a:solidFill>
                <a:latin typeface="Verdana"/>
                <a:cs typeface="Verdana"/>
              </a:rPr>
              <a:t>Specular</a:t>
            </a:r>
            <a:r>
              <a:rPr sz="2400" b="1" spc="-15" dirty="0">
                <a:solidFill>
                  <a:srgbClr val="114FFB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114FFB"/>
                </a:solidFill>
                <a:latin typeface="Verdana"/>
                <a:cs typeface="Verdana"/>
              </a:rPr>
              <a:t>NLOS</a:t>
            </a:r>
            <a:r>
              <a:rPr sz="2400" b="1" spc="-15" dirty="0">
                <a:solidFill>
                  <a:srgbClr val="114FFB"/>
                </a:solidFill>
                <a:latin typeface="Verdana"/>
                <a:cs typeface="Verdana"/>
              </a:rPr>
              <a:t> </a:t>
            </a:r>
            <a:r>
              <a:rPr sz="2400" b="1" spc="-20" dirty="0">
                <a:solidFill>
                  <a:srgbClr val="114FFB"/>
                </a:solidFill>
                <a:latin typeface="Verdana"/>
                <a:cs typeface="Verdana"/>
              </a:rPr>
              <a:t>Path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 dirty="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Blockage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due to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environmental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mobility</a:t>
            </a:r>
            <a:endParaRPr sz="2400" dirty="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6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Suppose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there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is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no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wall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93019" y="4438744"/>
            <a:ext cx="785154" cy="1196425"/>
          </a:xfrm>
          <a:prstGeom prst="rect">
            <a:avLst/>
          </a:prstGeom>
        </p:spPr>
      </p:pic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37440" y="4014215"/>
            <a:ext cx="2556510" cy="1887855"/>
            <a:chOff x="1537440" y="4014215"/>
            <a:chExt cx="2556510" cy="18878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7440" y="4234431"/>
              <a:ext cx="1667280" cy="16672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1235" y="4971527"/>
              <a:ext cx="586703" cy="3300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3031" y="4014215"/>
              <a:ext cx="972312" cy="8747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1903" y="4748783"/>
              <a:ext cx="1051559" cy="533399"/>
            </a:xfrm>
            <a:prstGeom prst="rect">
              <a:avLst/>
            </a:prstGeom>
          </p:spPr>
        </p:pic>
      </p:grp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83954" y="2602992"/>
            <a:ext cx="4700270" cy="3493135"/>
            <a:chOff x="3283954" y="2602992"/>
            <a:chExt cx="4700270" cy="349313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6532" y="4818587"/>
              <a:ext cx="2267623" cy="12774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72911" y="3992880"/>
              <a:ext cx="926591" cy="9235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8904" y="4724400"/>
              <a:ext cx="1039368" cy="53644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83954" y="3364406"/>
              <a:ext cx="3276600" cy="0"/>
            </a:xfrm>
            <a:custGeom>
              <a:avLst/>
              <a:gdLst/>
              <a:ahLst/>
              <a:cxnLst/>
              <a:rect l="l" t="t" r="r" b="b"/>
              <a:pathLst>
                <a:path w="3276600">
                  <a:moveTo>
                    <a:pt x="0" y="0"/>
                  </a:moveTo>
                  <a:lnTo>
                    <a:pt x="3276600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81400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81400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96225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96225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11050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598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11049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25875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25875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40699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40699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55524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55524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070351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1524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70351" y="3212006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00144" y="2602992"/>
              <a:ext cx="1517903" cy="1517904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EDED9EB3-049B-A1E5-FACF-90BEC554A2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500" y="-430887"/>
            <a:ext cx="8763000" cy="430887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Final </a:t>
            </a:r>
            <a:r>
              <a:rPr lang="en-US" spc="-10" dirty="0"/>
              <a:t>Challenge</a:t>
            </a:r>
            <a:endParaRPr lang="en-US" dirty="0"/>
          </a:p>
        </p:txBody>
      </p:sp>
      <p:sp>
        <p:nvSpPr>
          <p:cNvPr id="2" name="object 2"/>
          <p:cNvSpPr txBox="1"/>
          <p:nvPr/>
        </p:nvSpPr>
        <p:spPr>
          <a:xfrm>
            <a:off x="382588" y="8635"/>
            <a:ext cx="7564120" cy="2320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5340" algn="ctr">
              <a:lnSpc>
                <a:spcPts val="2735"/>
              </a:lnSpc>
              <a:spcBef>
                <a:spcPts val="100"/>
              </a:spcBef>
            </a:pPr>
            <a:r>
              <a:rPr sz="2400" b="1" dirty="0">
                <a:solidFill>
                  <a:srgbClr val="114FFB"/>
                </a:solidFill>
                <a:latin typeface="Verdana"/>
                <a:cs typeface="Verdana"/>
              </a:rPr>
              <a:t>Final </a:t>
            </a:r>
            <a:r>
              <a:rPr sz="2400" b="1" spc="-10" dirty="0">
                <a:solidFill>
                  <a:srgbClr val="114FFB"/>
                </a:solidFill>
                <a:latin typeface="Verdana"/>
                <a:cs typeface="Verdana"/>
              </a:rPr>
              <a:t>Challenge:</a:t>
            </a:r>
            <a:endParaRPr sz="2400" dirty="0">
              <a:latin typeface="Verdana"/>
              <a:cs typeface="Verdana"/>
            </a:endParaRPr>
          </a:p>
          <a:p>
            <a:pPr marL="814069" algn="ctr">
              <a:lnSpc>
                <a:spcPts val="2735"/>
              </a:lnSpc>
            </a:pPr>
            <a:r>
              <a:rPr sz="2400" b="1" dirty="0">
                <a:solidFill>
                  <a:srgbClr val="114FFB"/>
                </a:solidFill>
                <a:latin typeface="Verdana"/>
                <a:cs typeface="Verdana"/>
              </a:rPr>
              <a:t>Blockage</a:t>
            </a:r>
            <a:r>
              <a:rPr sz="2400" b="1" spc="-20" dirty="0">
                <a:solidFill>
                  <a:srgbClr val="114FFB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114FFB"/>
                </a:solidFill>
                <a:latin typeface="Verdana"/>
                <a:cs typeface="Verdana"/>
              </a:rPr>
              <a:t>without</a:t>
            </a:r>
            <a:r>
              <a:rPr sz="2400" b="1" spc="-15" dirty="0">
                <a:solidFill>
                  <a:srgbClr val="114FFB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114FFB"/>
                </a:solidFill>
                <a:latin typeface="Verdana"/>
                <a:cs typeface="Verdana"/>
              </a:rPr>
              <a:t>Specular</a:t>
            </a:r>
            <a:r>
              <a:rPr sz="2400" b="1" spc="-15" dirty="0">
                <a:solidFill>
                  <a:srgbClr val="114FFB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114FFB"/>
                </a:solidFill>
                <a:latin typeface="Verdana"/>
                <a:cs typeface="Verdana"/>
              </a:rPr>
              <a:t>NLOS</a:t>
            </a:r>
            <a:r>
              <a:rPr sz="2400" b="1" spc="-15" dirty="0">
                <a:solidFill>
                  <a:srgbClr val="114FFB"/>
                </a:solidFill>
                <a:latin typeface="Verdana"/>
                <a:cs typeface="Verdana"/>
              </a:rPr>
              <a:t> </a:t>
            </a:r>
            <a:r>
              <a:rPr sz="2400" b="1" spc="-20" dirty="0">
                <a:solidFill>
                  <a:srgbClr val="114FFB"/>
                </a:solidFill>
                <a:latin typeface="Verdana"/>
                <a:cs typeface="Verdana"/>
              </a:rPr>
              <a:t>Path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 dirty="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Blockage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due to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environmental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mobility</a:t>
            </a:r>
            <a:endParaRPr sz="2400" dirty="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6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Suppose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there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is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no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wall</a:t>
            </a:r>
            <a:endParaRPr sz="2400" dirty="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53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Objective: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curve the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beam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around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the </a:t>
            </a:r>
            <a:r>
              <a:rPr sz="2400" spc="-10" dirty="0">
                <a:latin typeface="Verdana"/>
                <a:cs typeface="Verdana"/>
              </a:rPr>
              <a:t>obstacle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93019" y="4438744"/>
            <a:ext cx="785154" cy="1196425"/>
          </a:xfrm>
          <a:prstGeom prst="rect">
            <a:avLst/>
          </a:prstGeom>
        </p:spPr>
      </p:pic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37440" y="4014215"/>
            <a:ext cx="2556510" cy="1887855"/>
            <a:chOff x="1537440" y="4014215"/>
            <a:chExt cx="2556510" cy="188785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7440" y="4234431"/>
              <a:ext cx="1667280" cy="16672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1235" y="4971527"/>
              <a:ext cx="586703" cy="3300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3031" y="4014215"/>
              <a:ext cx="972312" cy="8747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1903" y="4748783"/>
              <a:ext cx="1051559" cy="533399"/>
            </a:xfrm>
            <a:prstGeom prst="rect">
              <a:avLst/>
            </a:prstGeom>
          </p:spPr>
        </p:pic>
      </p:grp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14373" y="3585493"/>
            <a:ext cx="3870325" cy="2510790"/>
            <a:chOff x="4114373" y="3585493"/>
            <a:chExt cx="3870325" cy="251079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16532" y="4818586"/>
              <a:ext cx="2267623" cy="12774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72911" y="3992879"/>
              <a:ext cx="926591" cy="9235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8903" y="4724399"/>
              <a:ext cx="1039368" cy="53644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114373" y="3585493"/>
              <a:ext cx="1617345" cy="379730"/>
            </a:xfrm>
            <a:custGeom>
              <a:avLst/>
              <a:gdLst/>
              <a:ahLst/>
              <a:cxnLst/>
              <a:rect l="l" t="t" r="r" b="b"/>
              <a:pathLst>
                <a:path w="1617345" h="379729">
                  <a:moveTo>
                    <a:pt x="1477965" y="275042"/>
                  </a:moveTo>
                  <a:lnTo>
                    <a:pt x="1437543" y="312935"/>
                  </a:lnTo>
                  <a:lnTo>
                    <a:pt x="1617342" y="379388"/>
                  </a:lnTo>
                  <a:lnTo>
                    <a:pt x="1592492" y="295953"/>
                  </a:lnTo>
                  <a:lnTo>
                    <a:pt x="1500035" y="295953"/>
                  </a:lnTo>
                  <a:lnTo>
                    <a:pt x="1477965" y="275042"/>
                  </a:lnTo>
                  <a:close/>
                </a:path>
                <a:path w="1617345" h="379729">
                  <a:moveTo>
                    <a:pt x="94437" y="162243"/>
                  </a:moveTo>
                  <a:lnTo>
                    <a:pt x="0" y="329053"/>
                  </a:lnTo>
                  <a:lnTo>
                    <a:pt x="190110" y="304516"/>
                  </a:lnTo>
                  <a:lnTo>
                    <a:pt x="169146" y="273342"/>
                  </a:lnTo>
                  <a:lnTo>
                    <a:pt x="134044" y="273342"/>
                  </a:lnTo>
                  <a:lnTo>
                    <a:pt x="103078" y="225308"/>
                  </a:lnTo>
                  <a:lnTo>
                    <a:pt x="126633" y="210122"/>
                  </a:lnTo>
                  <a:lnTo>
                    <a:pt x="94437" y="162243"/>
                  </a:lnTo>
                  <a:close/>
                </a:path>
                <a:path w="1617345" h="379729">
                  <a:moveTo>
                    <a:pt x="1519622" y="235989"/>
                  </a:moveTo>
                  <a:lnTo>
                    <a:pt x="1477965" y="275042"/>
                  </a:lnTo>
                  <a:lnTo>
                    <a:pt x="1500035" y="295953"/>
                  </a:lnTo>
                  <a:lnTo>
                    <a:pt x="1539220" y="254353"/>
                  </a:lnTo>
                  <a:lnTo>
                    <a:pt x="1519622" y="235989"/>
                  </a:lnTo>
                  <a:close/>
                </a:path>
                <a:path w="1617345" h="379729">
                  <a:moveTo>
                    <a:pt x="1562625" y="195676"/>
                  </a:moveTo>
                  <a:lnTo>
                    <a:pt x="1519622" y="235989"/>
                  </a:lnTo>
                  <a:lnTo>
                    <a:pt x="1539220" y="254353"/>
                  </a:lnTo>
                  <a:lnTo>
                    <a:pt x="1500035" y="295953"/>
                  </a:lnTo>
                  <a:lnTo>
                    <a:pt x="1592492" y="295953"/>
                  </a:lnTo>
                  <a:lnTo>
                    <a:pt x="1562625" y="195676"/>
                  </a:lnTo>
                  <a:close/>
                </a:path>
                <a:path w="1617345" h="379729">
                  <a:moveTo>
                    <a:pt x="1210741" y="57108"/>
                  </a:moveTo>
                  <a:lnTo>
                    <a:pt x="835409" y="57108"/>
                  </a:lnTo>
                  <a:lnTo>
                    <a:pt x="889279" y="57565"/>
                  </a:lnTo>
                  <a:lnTo>
                    <a:pt x="942493" y="60501"/>
                  </a:lnTo>
                  <a:lnTo>
                    <a:pt x="994949" y="65910"/>
                  </a:lnTo>
                  <a:lnTo>
                    <a:pt x="1046547" y="73785"/>
                  </a:lnTo>
                  <a:lnTo>
                    <a:pt x="1097187" y="84117"/>
                  </a:lnTo>
                  <a:lnTo>
                    <a:pt x="1146770" y="96901"/>
                  </a:lnTo>
                  <a:lnTo>
                    <a:pt x="1195198" y="112125"/>
                  </a:lnTo>
                  <a:lnTo>
                    <a:pt x="1242372" y="129786"/>
                  </a:lnTo>
                  <a:lnTo>
                    <a:pt x="1288199" y="149872"/>
                  </a:lnTo>
                  <a:lnTo>
                    <a:pt x="1332581" y="172379"/>
                  </a:lnTo>
                  <a:lnTo>
                    <a:pt x="1375427" y="197299"/>
                  </a:lnTo>
                  <a:lnTo>
                    <a:pt x="1416644" y="224628"/>
                  </a:lnTo>
                  <a:lnTo>
                    <a:pt x="1456140" y="254363"/>
                  </a:lnTo>
                  <a:lnTo>
                    <a:pt x="1477965" y="275042"/>
                  </a:lnTo>
                  <a:lnTo>
                    <a:pt x="1519622" y="235989"/>
                  </a:lnTo>
                  <a:lnTo>
                    <a:pt x="1490465" y="208669"/>
                  </a:lnTo>
                  <a:lnTo>
                    <a:pt x="1448179" y="176966"/>
                  </a:lnTo>
                  <a:lnTo>
                    <a:pt x="1404114" y="147871"/>
                  </a:lnTo>
                  <a:lnTo>
                    <a:pt x="1358383" y="121385"/>
                  </a:lnTo>
                  <a:lnTo>
                    <a:pt x="1311097" y="97510"/>
                  </a:lnTo>
                  <a:lnTo>
                    <a:pt x="1262366" y="76246"/>
                  </a:lnTo>
                  <a:lnTo>
                    <a:pt x="1212202" y="57565"/>
                  </a:lnTo>
                  <a:lnTo>
                    <a:pt x="1210741" y="57108"/>
                  </a:lnTo>
                  <a:close/>
                </a:path>
                <a:path w="1617345" h="379729">
                  <a:moveTo>
                    <a:pt x="126633" y="210122"/>
                  </a:moveTo>
                  <a:lnTo>
                    <a:pt x="103078" y="225308"/>
                  </a:lnTo>
                  <a:lnTo>
                    <a:pt x="134044" y="273342"/>
                  </a:lnTo>
                  <a:lnTo>
                    <a:pt x="158531" y="257556"/>
                  </a:lnTo>
                  <a:lnTo>
                    <a:pt x="126633" y="210122"/>
                  </a:lnTo>
                  <a:close/>
                </a:path>
                <a:path w="1617345" h="379729">
                  <a:moveTo>
                    <a:pt x="158531" y="257556"/>
                  </a:moveTo>
                  <a:lnTo>
                    <a:pt x="134044" y="273342"/>
                  </a:lnTo>
                  <a:lnTo>
                    <a:pt x="169146" y="273342"/>
                  </a:lnTo>
                  <a:lnTo>
                    <a:pt x="158531" y="257556"/>
                  </a:lnTo>
                  <a:close/>
                </a:path>
                <a:path w="1617345" h="379729">
                  <a:moveTo>
                    <a:pt x="833249" y="0"/>
                  </a:moveTo>
                  <a:lnTo>
                    <a:pt x="776262" y="2184"/>
                  </a:lnTo>
                  <a:lnTo>
                    <a:pt x="718870" y="6969"/>
                  </a:lnTo>
                  <a:lnTo>
                    <a:pt x="661179" y="14359"/>
                  </a:lnTo>
                  <a:lnTo>
                    <a:pt x="603286" y="24352"/>
                  </a:lnTo>
                  <a:lnTo>
                    <a:pt x="545294" y="36949"/>
                  </a:lnTo>
                  <a:lnTo>
                    <a:pt x="487306" y="52152"/>
                  </a:lnTo>
                  <a:lnTo>
                    <a:pt x="429421" y="69964"/>
                  </a:lnTo>
                  <a:lnTo>
                    <a:pt x="371740" y="90387"/>
                  </a:lnTo>
                  <a:lnTo>
                    <a:pt x="314366" y="113422"/>
                  </a:lnTo>
                  <a:lnTo>
                    <a:pt x="257402" y="139071"/>
                  </a:lnTo>
                  <a:lnTo>
                    <a:pt x="200949" y="167339"/>
                  </a:lnTo>
                  <a:lnTo>
                    <a:pt x="144458" y="198631"/>
                  </a:lnTo>
                  <a:lnTo>
                    <a:pt x="126633" y="210122"/>
                  </a:lnTo>
                  <a:lnTo>
                    <a:pt x="158531" y="257556"/>
                  </a:lnTo>
                  <a:lnTo>
                    <a:pt x="175425" y="246665"/>
                  </a:lnTo>
                  <a:lnTo>
                    <a:pt x="228591" y="217359"/>
                  </a:lnTo>
                  <a:lnTo>
                    <a:pt x="282969" y="190183"/>
                  </a:lnTo>
                  <a:lnTo>
                    <a:pt x="337811" y="165541"/>
                  </a:lnTo>
                  <a:lnTo>
                    <a:pt x="393012" y="143431"/>
                  </a:lnTo>
                  <a:lnTo>
                    <a:pt x="448473" y="123845"/>
                  </a:lnTo>
                  <a:lnTo>
                    <a:pt x="504092" y="106782"/>
                  </a:lnTo>
                  <a:lnTo>
                    <a:pt x="559765" y="92236"/>
                  </a:lnTo>
                  <a:lnTo>
                    <a:pt x="615393" y="80204"/>
                  </a:lnTo>
                  <a:lnTo>
                    <a:pt x="670874" y="70680"/>
                  </a:lnTo>
                  <a:lnTo>
                    <a:pt x="726104" y="63661"/>
                  </a:lnTo>
                  <a:lnTo>
                    <a:pt x="780983" y="59138"/>
                  </a:lnTo>
                  <a:lnTo>
                    <a:pt x="835409" y="57108"/>
                  </a:lnTo>
                  <a:lnTo>
                    <a:pt x="1210741" y="57108"/>
                  </a:lnTo>
                  <a:lnTo>
                    <a:pt x="1160997" y="41549"/>
                  </a:lnTo>
                  <a:lnTo>
                    <a:pt x="1108575" y="28113"/>
                  </a:lnTo>
                  <a:lnTo>
                    <a:pt x="1055132" y="17283"/>
                  </a:lnTo>
                  <a:lnTo>
                    <a:pt x="1000776" y="9058"/>
                  </a:lnTo>
                  <a:lnTo>
                    <a:pt x="945608" y="3436"/>
                  </a:lnTo>
                  <a:lnTo>
                    <a:pt x="889732" y="416"/>
                  </a:lnTo>
                  <a:lnTo>
                    <a:pt x="833249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805305">
              <a:lnSpc>
                <a:spcPct val="100000"/>
              </a:lnSpc>
              <a:spcBef>
                <a:spcPts val="100"/>
              </a:spcBef>
            </a:pPr>
            <a:r>
              <a:rPr dirty="0"/>
              <a:t>Programming</a:t>
            </a:r>
            <a:r>
              <a:rPr spc="-20" dirty="0"/>
              <a:t> </a:t>
            </a:r>
            <a:r>
              <a:rPr spc="-10" dirty="0"/>
              <a:t>Wavefronts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2588" y="1060196"/>
            <a:ext cx="7218045" cy="3174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Can we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curve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beam? Does Maxwell </a:t>
            </a:r>
            <a:r>
              <a:rPr sz="2400" spc="-10" dirty="0">
                <a:latin typeface="Verdana"/>
                <a:cs typeface="Verdana"/>
              </a:rPr>
              <a:t>object?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C0128"/>
              </a:buClr>
              <a:buFont typeface="Arial"/>
              <a:buChar char="•"/>
            </a:pPr>
            <a:endParaRPr sz="33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Airy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beams</a:t>
            </a:r>
            <a:endParaRPr sz="24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2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Quadratic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path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38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Satisfy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Maxwell’s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Equations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A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solution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to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Helmholtz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equation</a:t>
            </a:r>
            <a:endParaRPr sz="2000">
              <a:latin typeface="Verdana"/>
              <a:cs typeface="Verdana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C0128"/>
              </a:buClr>
              <a:buFont typeface="Calibri"/>
              <a:buChar char="–"/>
            </a:pPr>
            <a:endParaRPr sz="285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How to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generate </a:t>
            </a:r>
            <a:r>
              <a:rPr sz="2400" spc="-20" dirty="0">
                <a:latin typeface="Verdana"/>
                <a:cs typeface="Verdana"/>
              </a:rPr>
              <a:t>one?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0950" y="2613660"/>
            <a:ext cx="2768600" cy="29463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5000" y="1683457"/>
            <a:ext cx="3406775" cy="5123815"/>
            <a:chOff x="5715000" y="1683457"/>
            <a:chExt cx="3406775" cy="51238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0600" y="6248399"/>
              <a:ext cx="457200" cy="558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5000" y="1683457"/>
              <a:ext cx="3406421" cy="510963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2601595">
              <a:lnSpc>
                <a:spcPct val="100000"/>
              </a:lnSpc>
              <a:spcBef>
                <a:spcPts val="100"/>
              </a:spcBef>
            </a:pPr>
            <a:r>
              <a:rPr dirty="0"/>
              <a:t>Airy</a:t>
            </a:r>
            <a:r>
              <a:rPr spc="5" dirty="0"/>
              <a:t> </a:t>
            </a:r>
            <a:r>
              <a:rPr dirty="0"/>
              <a:t>Beam</a:t>
            </a:r>
            <a:r>
              <a:rPr spc="5" dirty="0"/>
              <a:t> </a:t>
            </a:r>
            <a:r>
              <a:rPr spc="-10" dirty="0"/>
              <a:t>Theory</a:t>
            </a:r>
          </a:p>
        </p:txBody>
      </p: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9119" y="2121344"/>
            <a:ext cx="247054" cy="188217"/>
          </a:xfrm>
          <a:prstGeom prst="rect">
            <a:avLst/>
          </a:prstGeom>
        </p:spPr>
      </p:pic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8347" y="2014715"/>
            <a:ext cx="367665" cy="401955"/>
          </a:xfrm>
          <a:custGeom>
            <a:avLst/>
            <a:gdLst/>
            <a:ahLst/>
            <a:cxnLst/>
            <a:rect l="l" t="t" r="r" b="b"/>
            <a:pathLst>
              <a:path w="367664" h="401955">
                <a:moveTo>
                  <a:pt x="77089" y="6654"/>
                </a:moveTo>
                <a:lnTo>
                  <a:pt x="44488" y="29565"/>
                </a:lnTo>
                <a:lnTo>
                  <a:pt x="21323" y="73380"/>
                </a:lnTo>
                <a:lnTo>
                  <a:pt x="5321" y="130670"/>
                </a:lnTo>
                <a:lnTo>
                  <a:pt x="0" y="200723"/>
                </a:lnTo>
                <a:lnTo>
                  <a:pt x="1320" y="237274"/>
                </a:lnTo>
                <a:lnTo>
                  <a:pt x="11988" y="301002"/>
                </a:lnTo>
                <a:lnTo>
                  <a:pt x="32448" y="351764"/>
                </a:lnTo>
                <a:lnTo>
                  <a:pt x="57454" y="388454"/>
                </a:lnTo>
                <a:lnTo>
                  <a:pt x="71335" y="401447"/>
                </a:lnTo>
                <a:lnTo>
                  <a:pt x="77089" y="394792"/>
                </a:lnTo>
                <a:lnTo>
                  <a:pt x="65074" y="381571"/>
                </a:lnTo>
                <a:lnTo>
                  <a:pt x="54165" y="365137"/>
                </a:lnTo>
                <a:lnTo>
                  <a:pt x="35610" y="322567"/>
                </a:lnTo>
                <a:lnTo>
                  <a:pt x="23329" y="267601"/>
                </a:lnTo>
                <a:lnTo>
                  <a:pt x="19240" y="200621"/>
                </a:lnTo>
                <a:lnTo>
                  <a:pt x="20269" y="165798"/>
                </a:lnTo>
                <a:lnTo>
                  <a:pt x="28448" y="104876"/>
                </a:lnTo>
                <a:lnTo>
                  <a:pt x="44348" y="55994"/>
                </a:lnTo>
                <a:lnTo>
                  <a:pt x="65074" y="19875"/>
                </a:lnTo>
                <a:lnTo>
                  <a:pt x="77089" y="6654"/>
                </a:lnTo>
                <a:close/>
              </a:path>
              <a:path w="367664" h="401955">
                <a:moveTo>
                  <a:pt x="280809" y="195262"/>
                </a:moveTo>
                <a:lnTo>
                  <a:pt x="77609" y="195262"/>
                </a:lnTo>
                <a:lnTo>
                  <a:pt x="77609" y="207962"/>
                </a:lnTo>
                <a:lnTo>
                  <a:pt x="280809" y="207962"/>
                </a:lnTo>
                <a:lnTo>
                  <a:pt x="280809" y="195262"/>
                </a:lnTo>
                <a:close/>
              </a:path>
              <a:path w="367664" h="401955">
                <a:moveTo>
                  <a:pt x="367207" y="200621"/>
                </a:moveTo>
                <a:lnTo>
                  <a:pt x="361873" y="130670"/>
                </a:lnTo>
                <a:lnTo>
                  <a:pt x="345884" y="73380"/>
                </a:lnTo>
                <a:lnTo>
                  <a:pt x="322707" y="29565"/>
                </a:lnTo>
                <a:lnTo>
                  <a:pt x="295871" y="0"/>
                </a:lnTo>
                <a:lnTo>
                  <a:pt x="290118" y="6654"/>
                </a:lnTo>
                <a:lnTo>
                  <a:pt x="302120" y="19875"/>
                </a:lnTo>
                <a:lnTo>
                  <a:pt x="313042" y="36322"/>
                </a:lnTo>
                <a:lnTo>
                  <a:pt x="331597" y="78879"/>
                </a:lnTo>
                <a:lnTo>
                  <a:pt x="343865" y="133858"/>
                </a:lnTo>
                <a:lnTo>
                  <a:pt x="347967" y="200723"/>
                </a:lnTo>
                <a:lnTo>
                  <a:pt x="346938" y="235648"/>
                </a:lnTo>
                <a:lnTo>
                  <a:pt x="338759" y="296570"/>
                </a:lnTo>
                <a:lnTo>
                  <a:pt x="322859" y="345465"/>
                </a:lnTo>
                <a:lnTo>
                  <a:pt x="302120" y="381571"/>
                </a:lnTo>
                <a:lnTo>
                  <a:pt x="290118" y="394792"/>
                </a:lnTo>
                <a:lnTo>
                  <a:pt x="295871" y="401447"/>
                </a:lnTo>
                <a:lnTo>
                  <a:pt x="322707" y="371894"/>
                </a:lnTo>
                <a:lnTo>
                  <a:pt x="345884" y="328066"/>
                </a:lnTo>
                <a:lnTo>
                  <a:pt x="361873" y="270738"/>
                </a:lnTo>
                <a:lnTo>
                  <a:pt x="365874" y="237274"/>
                </a:lnTo>
                <a:lnTo>
                  <a:pt x="367207" y="2006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6388" y="949451"/>
            <a:ext cx="4906645" cy="12223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300"/>
              </a:spcBef>
            </a:pPr>
            <a:r>
              <a:rPr sz="2000" dirty="0">
                <a:latin typeface="Verdana"/>
                <a:cs typeface="Verdana"/>
              </a:rPr>
              <a:t>Launch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wave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with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initial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spatial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profile </a:t>
            </a:r>
            <a:r>
              <a:rPr sz="2000" dirty="0">
                <a:latin typeface="Verdana"/>
                <a:cs typeface="Verdana"/>
              </a:rPr>
              <a:t>(amplitude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phase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of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radiating </a:t>
            </a:r>
            <a:r>
              <a:rPr sz="2000" dirty="0">
                <a:latin typeface="Verdana"/>
                <a:cs typeface="Verdana"/>
              </a:rPr>
              <a:t>elements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located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at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position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i="1" spc="-25" dirty="0">
                <a:latin typeface="Verdana"/>
                <a:cs typeface="Verdana"/>
              </a:rPr>
              <a:t>x</a:t>
            </a:r>
            <a:r>
              <a:rPr sz="2000" spc="-25" dirty="0">
                <a:latin typeface="Verdana"/>
                <a:cs typeface="Verdana"/>
              </a:rPr>
              <a:t>):</a:t>
            </a:r>
            <a:endParaRPr sz="2000">
              <a:latin typeface="Verdana"/>
              <a:cs typeface="Verdana"/>
            </a:endParaRPr>
          </a:p>
          <a:p>
            <a:pPr marR="1113155" algn="ctr">
              <a:lnSpc>
                <a:spcPct val="100000"/>
              </a:lnSpc>
              <a:spcBef>
                <a:spcPts val="715"/>
              </a:spcBef>
            </a:pPr>
            <a:r>
              <a:rPr sz="1600" spc="-50" dirty="0">
                <a:latin typeface="Cambria Math"/>
                <a:cs typeface="Cambria Math"/>
              </a:rPr>
              <a:t>𝑥</a:t>
            </a:r>
            <a:endParaRPr sz="1600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89029" y="882395"/>
            <a:ext cx="2729230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330"/>
              </a:spcBef>
            </a:pPr>
            <a:r>
              <a:rPr sz="2000" dirty="0">
                <a:latin typeface="Verdana"/>
                <a:cs typeface="Verdana"/>
              </a:rPr>
              <a:t>Yields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</a:t>
            </a:r>
            <a:r>
              <a:rPr sz="2000" spc="-10" dirty="0">
                <a:latin typeface="Verdana"/>
                <a:cs typeface="Verdana"/>
              </a:rPr>
              <a:t> quadratically </a:t>
            </a:r>
            <a:r>
              <a:rPr sz="2000" dirty="0">
                <a:latin typeface="Verdana"/>
                <a:cs typeface="Verdana"/>
              </a:rPr>
              <a:t>curved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wave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472" y="2192020"/>
            <a:ext cx="2451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600" spc="60" dirty="0">
                <a:latin typeface="Cambria Math"/>
                <a:cs typeface="Cambria Math"/>
              </a:rPr>
              <a:t>𝑥</a:t>
            </a:r>
            <a:r>
              <a:rPr sz="1800" spc="89" baseline="-16203" dirty="0">
                <a:latin typeface="Cambria Math"/>
                <a:cs typeface="Cambria Math"/>
              </a:rPr>
              <a:t>)</a:t>
            </a:r>
            <a:endParaRPr sz="1800" baseline="-16203">
              <a:latin typeface="Cambria Math"/>
              <a:cs typeface="Cambria Math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1716" y="2014715"/>
            <a:ext cx="518795" cy="401955"/>
          </a:xfrm>
          <a:custGeom>
            <a:avLst/>
            <a:gdLst/>
            <a:ahLst/>
            <a:cxnLst/>
            <a:rect l="l" t="t" r="r" b="b"/>
            <a:pathLst>
              <a:path w="518795" h="401955">
                <a:moveTo>
                  <a:pt x="77089" y="6654"/>
                </a:moveTo>
                <a:lnTo>
                  <a:pt x="44488" y="29565"/>
                </a:lnTo>
                <a:lnTo>
                  <a:pt x="21323" y="73380"/>
                </a:lnTo>
                <a:lnTo>
                  <a:pt x="5321" y="130670"/>
                </a:lnTo>
                <a:lnTo>
                  <a:pt x="0" y="200723"/>
                </a:lnTo>
                <a:lnTo>
                  <a:pt x="1320" y="237274"/>
                </a:lnTo>
                <a:lnTo>
                  <a:pt x="11988" y="301002"/>
                </a:lnTo>
                <a:lnTo>
                  <a:pt x="32448" y="351764"/>
                </a:lnTo>
                <a:lnTo>
                  <a:pt x="57454" y="388454"/>
                </a:lnTo>
                <a:lnTo>
                  <a:pt x="71335" y="401447"/>
                </a:lnTo>
                <a:lnTo>
                  <a:pt x="77089" y="394792"/>
                </a:lnTo>
                <a:lnTo>
                  <a:pt x="65074" y="381571"/>
                </a:lnTo>
                <a:lnTo>
                  <a:pt x="54165" y="365137"/>
                </a:lnTo>
                <a:lnTo>
                  <a:pt x="35610" y="322567"/>
                </a:lnTo>
                <a:lnTo>
                  <a:pt x="23329" y="267601"/>
                </a:lnTo>
                <a:lnTo>
                  <a:pt x="19240" y="200621"/>
                </a:lnTo>
                <a:lnTo>
                  <a:pt x="20269" y="165798"/>
                </a:lnTo>
                <a:lnTo>
                  <a:pt x="28448" y="104876"/>
                </a:lnTo>
                <a:lnTo>
                  <a:pt x="44348" y="55994"/>
                </a:lnTo>
                <a:lnTo>
                  <a:pt x="65074" y="19875"/>
                </a:lnTo>
                <a:lnTo>
                  <a:pt x="77089" y="6654"/>
                </a:lnTo>
                <a:close/>
              </a:path>
              <a:path w="518795" h="401955">
                <a:moveTo>
                  <a:pt x="439940" y="195262"/>
                </a:moveTo>
                <a:lnTo>
                  <a:pt x="236740" y="195262"/>
                </a:lnTo>
                <a:lnTo>
                  <a:pt x="236740" y="207962"/>
                </a:lnTo>
                <a:lnTo>
                  <a:pt x="439940" y="207962"/>
                </a:lnTo>
                <a:lnTo>
                  <a:pt x="439940" y="195262"/>
                </a:lnTo>
                <a:close/>
              </a:path>
              <a:path w="518795" h="401955">
                <a:moveTo>
                  <a:pt x="518718" y="200621"/>
                </a:moveTo>
                <a:lnTo>
                  <a:pt x="513384" y="130670"/>
                </a:lnTo>
                <a:lnTo>
                  <a:pt x="497395" y="73380"/>
                </a:lnTo>
                <a:lnTo>
                  <a:pt x="474218" y="29565"/>
                </a:lnTo>
                <a:lnTo>
                  <a:pt x="447382" y="0"/>
                </a:lnTo>
                <a:lnTo>
                  <a:pt x="441629" y="6654"/>
                </a:lnTo>
                <a:lnTo>
                  <a:pt x="453631" y="19875"/>
                </a:lnTo>
                <a:lnTo>
                  <a:pt x="464553" y="36322"/>
                </a:lnTo>
                <a:lnTo>
                  <a:pt x="483108" y="78879"/>
                </a:lnTo>
                <a:lnTo>
                  <a:pt x="495388" y="133858"/>
                </a:lnTo>
                <a:lnTo>
                  <a:pt x="499478" y="200723"/>
                </a:lnTo>
                <a:lnTo>
                  <a:pt x="498449" y="235648"/>
                </a:lnTo>
                <a:lnTo>
                  <a:pt x="490270" y="296570"/>
                </a:lnTo>
                <a:lnTo>
                  <a:pt x="474370" y="345465"/>
                </a:lnTo>
                <a:lnTo>
                  <a:pt x="453631" y="381571"/>
                </a:lnTo>
                <a:lnTo>
                  <a:pt x="441629" y="394792"/>
                </a:lnTo>
                <a:lnTo>
                  <a:pt x="447382" y="401447"/>
                </a:lnTo>
                <a:lnTo>
                  <a:pt x="474218" y="371894"/>
                </a:lnTo>
                <a:lnTo>
                  <a:pt x="497395" y="328066"/>
                </a:lnTo>
                <a:lnTo>
                  <a:pt x="513384" y="270738"/>
                </a:lnTo>
                <a:lnTo>
                  <a:pt x="517385" y="237274"/>
                </a:lnTo>
                <a:lnTo>
                  <a:pt x="518718" y="2006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12822" y="2057908"/>
            <a:ext cx="24364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37210" algn="l"/>
                <a:tab pos="1623060" algn="l"/>
                <a:tab pos="2082164" algn="l"/>
              </a:tabLst>
            </a:pPr>
            <a:r>
              <a:rPr sz="1600" dirty="0">
                <a:latin typeface="Cambria Math"/>
                <a:cs typeface="Cambria Math"/>
              </a:rPr>
              <a:t>Φ</a:t>
            </a:r>
            <a:r>
              <a:rPr sz="1600" spc="315" dirty="0">
                <a:latin typeface="Cambria Math"/>
                <a:cs typeface="Cambria Math"/>
              </a:rPr>
              <a:t> </a:t>
            </a:r>
            <a:r>
              <a:rPr sz="1600" spc="-60" dirty="0">
                <a:latin typeface="Cambria Math"/>
                <a:cs typeface="Cambria Math"/>
              </a:rPr>
              <a:t>𝑥</a:t>
            </a:r>
            <a:r>
              <a:rPr sz="1600" dirty="0">
                <a:latin typeface="Cambria Math"/>
                <a:cs typeface="Cambria Math"/>
              </a:rPr>
              <a:t>	=</a:t>
            </a:r>
            <a:r>
              <a:rPr sz="1600" spc="85" dirty="0">
                <a:latin typeface="Cambria Math"/>
                <a:cs typeface="Cambria Math"/>
              </a:rPr>
              <a:t> </a:t>
            </a:r>
            <a:r>
              <a:rPr sz="1600" spc="-20" dirty="0">
                <a:latin typeface="Cambria Math"/>
                <a:cs typeface="Cambria Math"/>
              </a:rPr>
              <a:t>𝐴𝑖𝑟𝑦</a:t>
            </a:r>
            <a:r>
              <a:rPr sz="1600" dirty="0">
                <a:latin typeface="Cambria Math"/>
                <a:cs typeface="Cambria Math"/>
              </a:rPr>
              <a:t>	</a:t>
            </a:r>
            <a:r>
              <a:rPr sz="1600" spc="-25" dirty="0">
                <a:latin typeface="Cambria Math"/>
                <a:cs typeface="Cambria Math"/>
              </a:rPr>
              <a:t>𝑒𝑥𝑝</a:t>
            </a:r>
            <a:r>
              <a:rPr sz="1600" dirty="0">
                <a:latin typeface="Cambria Math"/>
                <a:cs typeface="Cambria Math"/>
              </a:rPr>
              <a:t>	𝑎</a:t>
            </a:r>
            <a:r>
              <a:rPr sz="1600" spc="275" dirty="0">
                <a:latin typeface="Cambria Math"/>
                <a:cs typeface="Cambria Math"/>
              </a:rPr>
              <a:t> </a:t>
            </a:r>
            <a:r>
              <a:rPr sz="2400" spc="-75" baseline="41666" dirty="0">
                <a:latin typeface="Cambria Math"/>
                <a:cs typeface="Cambria Math"/>
              </a:rPr>
              <a:t>𝑥</a:t>
            </a:r>
            <a:endParaRPr sz="2400" baseline="41666">
              <a:latin typeface="Cambria Math"/>
              <a:cs typeface="Cambria Math"/>
            </a:endParaRPr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08652" y="2192020"/>
            <a:ext cx="2705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spc="60" dirty="0">
                <a:latin typeface="Cambria Math"/>
                <a:cs typeface="Cambria Math"/>
              </a:rPr>
              <a:t>𝑥</a:t>
            </a:r>
            <a:r>
              <a:rPr sz="1800" spc="89" baseline="-16203" dirty="0">
                <a:latin typeface="Cambria Math"/>
                <a:cs typeface="Cambria Math"/>
              </a:rPr>
              <a:t>)</a:t>
            </a:r>
            <a:endParaRPr sz="1800" baseline="-16203">
              <a:latin typeface="Cambria Math"/>
              <a:cs typeface="Cambria Math"/>
            </a:endParaRPr>
          </a:p>
        </p:txBody>
      </p:sp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5168" y="2764951"/>
            <a:ext cx="247054" cy="188219"/>
          </a:xfrm>
          <a:prstGeom prst="rect">
            <a:avLst/>
          </a:prstGeom>
        </p:spPr>
      </p:pic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14869" y="2853585"/>
            <a:ext cx="127000" cy="12700"/>
          </a:xfrm>
          <a:custGeom>
            <a:avLst/>
            <a:gdLst/>
            <a:ahLst/>
            <a:cxnLst/>
            <a:rect l="l" t="t" r="r" b="b"/>
            <a:pathLst>
              <a:path w="127000" h="12700">
                <a:moveTo>
                  <a:pt x="127000" y="0"/>
                </a:moveTo>
                <a:lnTo>
                  <a:pt x="0" y="0"/>
                </a:lnTo>
                <a:lnTo>
                  <a:pt x="0" y="12700"/>
                </a:lnTo>
                <a:lnTo>
                  <a:pt x="127000" y="12700"/>
                </a:lnTo>
                <a:lnTo>
                  <a:pt x="127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08836" y="2548635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Cambria Math"/>
                <a:cs typeface="Cambria Math"/>
              </a:rPr>
              <a:t>1</a:t>
            </a:r>
            <a:endParaRPr sz="1600">
              <a:latin typeface="Cambria Math"/>
              <a:cs typeface="Cambria Math"/>
            </a:endParaRPr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0904" y="2701035"/>
            <a:ext cx="13557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85495" algn="l"/>
              </a:tabLst>
            </a:pPr>
            <a:r>
              <a:rPr sz="1600" dirty="0">
                <a:latin typeface="Cambria Math"/>
                <a:cs typeface="Cambria Math"/>
              </a:rPr>
              <a:t>𝐴𝑖𝑟𝑦</a:t>
            </a:r>
            <a:r>
              <a:rPr sz="1600" spc="340" dirty="0">
                <a:latin typeface="Cambria Math"/>
                <a:cs typeface="Cambria Math"/>
              </a:rPr>
              <a:t> </a:t>
            </a:r>
            <a:r>
              <a:rPr sz="1600" spc="-50" dirty="0">
                <a:latin typeface="Cambria Math"/>
                <a:cs typeface="Cambria Math"/>
              </a:rPr>
              <a:t>𝑥</a:t>
            </a:r>
            <a:r>
              <a:rPr sz="1600" dirty="0">
                <a:latin typeface="Cambria Math"/>
                <a:cs typeface="Cambria Math"/>
              </a:rPr>
              <a:t>	=</a:t>
            </a:r>
            <a:r>
              <a:rPr sz="1600" spc="85" dirty="0">
                <a:latin typeface="Cambria Math"/>
                <a:cs typeface="Cambria Math"/>
              </a:rPr>
              <a:t> </a:t>
            </a:r>
            <a:r>
              <a:rPr sz="2400" baseline="-38194" dirty="0">
                <a:latin typeface="Cambria Math"/>
                <a:cs typeface="Cambria Math"/>
              </a:rPr>
              <a:t>𝜋</a:t>
            </a:r>
            <a:r>
              <a:rPr sz="2400" spc="-75" baseline="-38194" dirty="0">
                <a:latin typeface="Cambria Math"/>
                <a:cs typeface="Cambria Math"/>
              </a:rPr>
              <a:t> </a:t>
            </a:r>
            <a:r>
              <a:rPr sz="1600" spc="700" dirty="0">
                <a:latin typeface="Cambria Math"/>
                <a:cs typeface="Cambria Math"/>
              </a:rPr>
              <a:t>-</a:t>
            </a:r>
            <a:endParaRPr sz="1600">
              <a:latin typeface="Cambria Math"/>
              <a:cs typeface="Cambria Math"/>
            </a:endParaRPr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50517" y="2943859"/>
            <a:ext cx="1136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95" dirty="0">
                <a:latin typeface="Cambria Math"/>
                <a:cs typeface="Cambria Math"/>
              </a:rPr>
              <a:t>)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43187" y="2600019"/>
            <a:ext cx="822960" cy="518159"/>
          </a:xfrm>
          <a:custGeom>
            <a:avLst/>
            <a:gdLst/>
            <a:ahLst/>
            <a:cxnLst/>
            <a:rect l="l" t="t" r="r" b="b"/>
            <a:pathLst>
              <a:path w="822960" h="518160">
                <a:moveTo>
                  <a:pt x="93370" y="7442"/>
                </a:moveTo>
                <a:lnTo>
                  <a:pt x="52133" y="43510"/>
                </a:lnTo>
                <a:lnTo>
                  <a:pt x="23964" y="104178"/>
                </a:lnTo>
                <a:lnTo>
                  <a:pt x="5994" y="177444"/>
                </a:lnTo>
                <a:lnTo>
                  <a:pt x="1498" y="217093"/>
                </a:lnTo>
                <a:lnTo>
                  <a:pt x="0" y="258864"/>
                </a:lnTo>
                <a:lnTo>
                  <a:pt x="1498" y="299923"/>
                </a:lnTo>
                <a:lnTo>
                  <a:pt x="5994" y="339356"/>
                </a:lnTo>
                <a:lnTo>
                  <a:pt x="13474" y="377088"/>
                </a:lnTo>
                <a:lnTo>
                  <a:pt x="36995" y="446024"/>
                </a:lnTo>
                <a:lnTo>
                  <a:pt x="69367" y="498525"/>
                </a:lnTo>
                <a:lnTo>
                  <a:pt x="88709" y="518121"/>
                </a:lnTo>
                <a:lnTo>
                  <a:pt x="93370" y="510768"/>
                </a:lnTo>
                <a:lnTo>
                  <a:pt x="76771" y="490867"/>
                </a:lnTo>
                <a:lnTo>
                  <a:pt x="62191" y="466940"/>
                </a:lnTo>
                <a:lnTo>
                  <a:pt x="39090" y="407085"/>
                </a:lnTo>
                <a:lnTo>
                  <a:pt x="24803" y="336105"/>
                </a:lnTo>
                <a:lnTo>
                  <a:pt x="20053" y="258762"/>
                </a:lnTo>
                <a:lnTo>
                  <a:pt x="21234" y="218706"/>
                </a:lnTo>
                <a:lnTo>
                  <a:pt x="24815" y="180505"/>
                </a:lnTo>
                <a:lnTo>
                  <a:pt x="39141" y="109931"/>
                </a:lnTo>
                <a:lnTo>
                  <a:pt x="62255" y="50965"/>
                </a:lnTo>
                <a:lnTo>
                  <a:pt x="76809" y="27279"/>
                </a:lnTo>
                <a:lnTo>
                  <a:pt x="93370" y="7442"/>
                </a:lnTo>
                <a:close/>
              </a:path>
              <a:path w="822960" h="518160">
                <a:moveTo>
                  <a:pt x="289280" y="253568"/>
                </a:moveTo>
                <a:lnTo>
                  <a:pt x="98780" y="253568"/>
                </a:lnTo>
                <a:lnTo>
                  <a:pt x="98780" y="266268"/>
                </a:lnTo>
                <a:lnTo>
                  <a:pt x="289280" y="266268"/>
                </a:lnTo>
                <a:lnTo>
                  <a:pt x="289280" y="253568"/>
                </a:lnTo>
                <a:close/>
              </a:path>
              <a:path w="822960" h="518160">
                <a:moveTo>
                  <a:pt x="822960" y="258762"/>
                </a:moveTo>
                <a:lnTo>
                  <a:pt x="821461" y="217093"/>
                </a:lnTo>
                <a:lnTo>
                  <a:pt x="816965" y="177444"/>
                </a:lnTo>
                <a:lnTo>
                  <a:pt x="809485" y="139814"/>
                </a:lnTo>
                <a:lnTo>
                  <a:pt x="785964" y="71691"/>
                </a:lnTo>
                <a:lnTo>
                  <a:pt x="753592" y="19608"/>
                </a:lnTo>
                <a:lnTo>
                  <a:pt x="734250" y="0"/>
                </a:lnTo>
                <a:lnTo>
                  <a:pt x="729589" y="7442"/>
                </a:lnTo>
                <a:lnTo>
                  <a:pt x="746112" y="27279"/>
                </a:lnTo>
                <a:lnTo>
                  <a:pt x="760653" y="50965"/>
                </a:lnTo>
                <a:lnTo>
                  <a:pt x="783767" y="109931"/>
                </a:lnTo>
                <a:lnTo>
                  <a:pt x="798131" y="180505"/>
                </a:lnTo>
                <a:lnTo>
                  <a:pt x="801712" y="218706"/>
                </a:lnTo>
                <a:lnTo>
                  <a:pt x="802919" y="258864"/>
                </a:lnTo>
                <a:lnTo>
                  <a:pt x="801725" y="298259"/>
                </a:lnTo>
                <a:lnTo>
                  <a:pt x="792200" y="372376"/>
                </a:lnTo>
                <a:lnTo>
                  <a:pt x="773328" y="439026"/>
                </a:lnTo>
                <a:lnTo>
                  <a:pt x="746188" y="490867"/>
                </a:lnTo>
                <a:lnTo>
                  <a:pt x="729589" y="510768"/>
                </a:lnTo>
                <a:lnTo>
                  <a:pt x="734250" y="518121"/>
                </a:lnTo>
                <a:lnTo>
                  <a:pt x="770826" y="474497"/>
                </a:lnTo>
                <a:lnTo>
                  <a:pt x="798995" y="413092"/>
                </a:lnTo>
                <a:lnTo>
                  <a:pt x="816965" y="339356"/>
                </a:lnTo>
                <a:lnTo>
                  <a:pt x="821461" y="299923"/>
                </a:lnTo>
                <a:lnTo>
                  <a:pt x="822960" y="2587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12747" y="2472435"/>
            <a:ext cx="8623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  <a:tabLst>
                <a:tab pos="629920" algn="l"/>
              </a:tabLst>
            </a:pPr>
            <a:r>
              <a:rPr sz="1200" spc="540" dirty="0">
                <a:latin typeface="Cambria Math"/>
                <a:cs typeface="Cambria Math"/>
              </a:rPr>
              <a:t>*</a:t>
            </a:r>
            <a:r>
              <a:rPr sz="1200" dirty="0">
                <a:latin typeface="Cambria Math"/>
                <a:cs typeface="Cambria Math"/>
              </a:rPr>
              <a:t>	</a:t>
            </a:r>
            <a:r>
              <a:rPr sz="2400" spc="-37" baseline="-20833" dirty="0">
                <a:latin typeface="Cambria Math"/>
                <a:cs typeface="Cambria Math"/>
              </a:rPr>
              <a:t>𝑡</a:t>
            </a:r>
            <a:r>
              <a:rPr sz="1200" spc="-25" dirty="0">
                <a:latin typeface="Cambria Math"/>
                <a:cs typeface="Cambria Math"/>
              </a:rPr>
              <a:t>+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70418" y="2701035"/>
            <a:ext cx="11283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09270" algn="l"/>
              </a:tabLst>
            </a:pPr>
            <a:r>
              <a:rPr sz="1600" spc="-25" dirty="0">
                <a:latin typeface="Cambria Math"/>
                <a:cs typeface="Cambria Math"/>
              </a:rPr>
              <a:t>cos</a:t>
            </a:r>
            <a:r>
              <a:rPr sz="1600" dirty="0">
                <a:latin typeface="Cambria Math"/>
                <a:cs typeface="Cambria Math"/>
              </a:rPr>
              <a:t>	</a:t>
            </a:r>
            <a:r>
              <a:rPr sz="2400" baseline="-38194" dirty="0">
                <a:latin typeface="Cambria Math"/>
                <a:cs typeface="Cambria Math"/>
              </a:rPr>
              <a:t>3</a:t>
            </a:r>
            <a:r>
              <a:rPr sz="2400" spc="419" baseline="-38194" dirty="0">
                <a:latin typeface="Cambria Math"/>
                <a:cs typeface="Cambria Math"/>
              </a:rPr>
              <a:t> </a:t>
            </a:r>
            <a:r>
              <a:rPr sz="1600" dirty="0">
                <a:latin typeface="Cambria Math"/>
                <a:cs typeface="Cambria Math"/>
              </a:rPr>
              <a:t>+</a:t>
            </a:r>
            <a:r>
              <a:rPr sz="1600" spc="5" dirty="0">
                <a:latin typeface="Cambria Math"/>
                <a:cs typeface="Cambria Math"/>
              </a:rPr>
              <a:t> </a:t>
            </a:r>
            <a:r>
              <a:rPr sz="1600" spc="-25" dirty="0">
                <a:latin typeface="Cambria Math"/>
                <a:cs typeface="Cambria Math"/>
              </a:rPr>
              <a:t>𝑥𝑡</a:t>
            </a:r>
            <a:endParaRPr sz="1600">
              <a:latin typeface="Cambria Math"/>
              <a:cs typeface="Cambria Math"/>
            </a:endParaRPr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03969" y="2701035"/>
            <a:ext cx="2228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Cambria Math"/>
                <a:cs typeface="Cambria Math"/>
              </a:rPr>
              <a:t>𝑑𝑡</a:t>
            </a:r>
            <a:endParaRPr sz="1600">
              <a:latin typeface="Cambria Math"/>
              <a:cs typeface="Cambria Math"/>
            </a:endParaRPr>
          </a:p>
        </p:txBody>
      </p:sp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5211" y="3516064"/>
            <a:ext cx="4502002" cy="2973544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452755">
              <a:lnSpc>
                <a:spcPct val="100000"/>
              </a:lnSpc>
              <a:spcBef>
                <a:spcPts val="100"/>
              </a:spcBef>
            </a:pPr>
            <a:r>
              <a:rPr dirty="0"/>
              <a:t>Airy</a:t>
            </a:r>
            <a:r>
              <a:rPr spc="5" dirty="0"/>
              <a:t> </a:t>
            </a:r>
            <a:r>
              <a:rPr dirty="0"/>
              <a:t>Beam</a:t>
            </a:r>
            <a:r>
              <a:rPr spc="10" dirty="0"/>
              <a:t> </a:t>
            </a:r>
            <a:r>
              <a:rPr dirty="0"/>
              <a:t>vs.</a:t>
            </a:r>
            <a:r>
              <a:rPr spc="5" dirty="0"/>
              <a:t> </a:t>
            </a:r>
            <a:r>
              <a:rPr dirty="0"/>
              <a:t>Traditional</a:t>
            </a:r>
            <a:r>
              <a:rPr spc="15" dirty="0"/>
              <a:t> </a:t>
            </a:r>
            <a:r>
              <a:rPr spc="-10" dirty="0"/>
              <a:t>Beamforming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187" y="979931"/>
            <a:ext cx="3308985" cy="195198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spc="-10" dirty="0">
                <a:latin typeface="Verdana"/>
                <a:cs typeface="Verdana"/>
              </a:rPr>
              <a:t>Beamforming</a:t>
            </a:r>
            <a:endParaRPr sz="2000">
              <a:latin typeface="Verdana"/>
              <a:cs typeface="Verdana"/>
            </a:endParaRPr>
          </a:p>
          <a:p>
            <a:pPr marL="297815" marR="507365" indent="-285115">
              <a:lnSpc>
                <a:spcPts val="2210"/>
              </a:lnSpc>
              <a:spcBef>
                <a:spcPts val="71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000" dirty="0">
                <a:latin typeface="Verdana"/>
                <a:cs typeface="Verdana"/>
              </a:rPr>
              <a:t>Constant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amplitude profile</a:t>
            </a:r>
            <a:endParaRPr sz="2000">
              <a:latin typeface="Verdana"/>
              <a:cs typeface="Verdana"/>
            </a:endParaRPr>
          </a:p>
          <a:p>
            <a:pPr marL="297815" marR="5080" indent="-285115">
              <a:lnSpc>
                <a:spcPct val="89500"/>
              </a:lnSpc>
              <a:spcBef>
                <a:spcPts val="71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000" dirty="0">
                <a:latin typeface="Verdana"/>
                <a:cs typeface="Verdana"/>
              </a:rPr>
              <a:t>Linear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phase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profile </a:t>
            </a:r>
            <a:r>
              <a:rPr sz="2000" dirty="0">
                <a:latin typeface="Verdana"/>
                <a:cs typeface="Verdana"/>
              </a:rPr>
              <a:t>(slope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controls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steering direction)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4287" y="979931"/>
            <a:ext cx="3863340" cy="139446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dirty="0">
                <a:latin typeface="Verdana"/>
                <a:cs typeface="Verdana"/>
              </a:rPr>
              <a:t>Airy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beam</a:t>
            </a:r>
            <a:endParaRPr sz="20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48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000" dirty="0">
                <a:latin typeface="Verdana"/>
                <a:cs typeface="Verdana"/>
              </a:rPr>
              <a:t>Non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linear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amplitude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profile</a:t>
            </a:r>
            <a:endParaRPr sz="2000">
              <a:latin typeface="Verdana"/>
              <a:cs typeface="Verdana"/>
            </a:endParaRPr>
          </a:p>
          <a:p>
            <a:pPr marL="297815" marR="419100" indent="-285115">
              <a:lnSpc>
                <a:spcPts val="2110"/>
              </a:lnSpc>
              <a:spcBef>
                <a:spcPts val="81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000" dirty="0">
                <a:latin typeface="Verdana"/>
                <a:cs typeface="Verdana"/>
              </a:rPr>
              <a:t>Alternating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phase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profile </a:t>
            </a:r>
            <a:r>
              <a:rPr sz="2000" dirty="0">
                <a:latin typeface="Verdana"/>
                <a:cs typeface="Verdana"/>
              </a:rPr>
              <a:t>[0,</a:t>
            </a:r>
            <a:r>
              <a:rPr sz="2000" spc="-5" dirty="0">
                <a:latin typeface="Verdana"/>
                <a:cs typeface="Verdana"/>
              </a:rPr>
              <a:t> </a:t>
            </a:r>
            <a:r>
              <a:rPr sz="2000" spc="-25" dirty="0">
                <a:latin typeface="Cambria Math"/>
                <a:cs typeface="Cambria Math"/>
              </a:rPr>
              <a:t>𝜋</a:t>
            </a:r>
            <a:r>
              <a:rPr sz="2000" spc="-25" dirty="0">
                <a:latin typeface="Verdana"/>
                <a:cs typeface="Verdana"/>
              </a:rPr>
              <a:t>]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7766" y="3521871"/>
            <a:ext cx="4014501" cy="2651553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3117" y="3515918"/>
            <a:ext cx="3886326" cy="256237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38598" y="2937568"/>
            <a:ext cx="4177029" cy="3082925"/>
            <a:chOff x="4538598" y="2937568"/>
            <a:chExt cx="4177029" cy="30829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8598" y="3261724"/>
              <a:ext cx="4176522" cy="275856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637312" y="2937573"/>
              <a:ext cx="1269365" cy="3067685"/>
            </a:xfrm>
            <a:custGeom>
              <a:avLst/>
              <a:gdLst/>
              <a:ahLst/>
              <a:cxnLst/>
              <a:rect l="l" t="t" r="r" b="b"/>
              <a:pathLst>
                <a:path w="1269365" h="3067685">
                  <a:moveTo>
                    <a:pt x="399262" y="5994"/>
                  </a:moveTo>
                  <a:lnTo>
                    <a:pt x="391858" y="0"/>
                  </a:lnTo>
                  <a:lnTo>
                    <a:pt x="44259" y="429221"/>
                  </a:lnTo>
                  <a:lnTo>
                    <a:pt x="18351" y="408241"/>
                  </a:lnTo>
                  <a:lnTo>
                    <a:pt x="0" y="491426"/>
                  </a:lnTo>
                  <a:lnTo>
                    <a:pt x="77558" y="456196"/>
                  </a:lnTo>
                  <a:lnTo>
                    <a:pt x="63842" y="445084"/>
                  </a:lnTo>
                  <a:lnTo>
                    <a:pt x="51650" y="435216"/>
                  </a:lnTo>
                  <a:lnTo>
                    <a:pt x="399262" y="5994"/>
                  </a:lnTo>
                  <a:close/>
                </a:path>
                <a:path w="1269365" h="3067685">
                  <a:moveTo>
                    <a:pt x="1269339" y="1701673"/>
                  </a:moveTo>
                  <a:lnTo>
                    <a:pt x="1264475" y="1678482"/>
                  </a:lnTo>
                  <a:lnTo>
                    <a:pt x="1251877" y="1618284"/>
                  </a:lnTo>
                  <a:lnTo>
                    <a:pt x="1195641" y="1682280"/>
                  </a:lnTo>
                  <a:lnTo>
                    <a:pt x="1227886" y="1690763"/>
                  </a:lnTo>
                  <a:lnTo>
                    <a:pt x="866279" y="3064878"/>
                  </a:lnTo>
                  <a:lnTo>
                    <a:pt x="875487" y="3067304"/>
                  </a:lnTo>
                  <a:lnTo>
                    <a:pt x="1237094" y="1693189"/>
                  </a:lnTo>
                  <a:lnTo>
                    <a:pt x="1269339" y="17016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705610">
              <a:lnSpc>
                <a:spcPct val="100000"/>
              </a:lnSpc>
              <a:spcBef>
                <a:spcPts val="100"/>
              </a:spcBef>
            </a:pPr>
            <a:r>
              <a:rPr dirty="0"/>
              <a:t>How</a:t>
            </a:r>
            <a:r>
              <a:rPr spc="-15" dirty="0"/>
              <a:t> </a:t>
            </a:r>
            <a:r>
              <a:rPr dirty="0"/>
              <a:t>to</a:t>
            </a:r>
            <a:r>
              <a:rPr spc="5" dirty="0"/>
              <a:t> </a:t>
            </a:r>
            <a:r>
              <a:rPr dirty="0"/>
              <a:t>Realize</a:t>
            </a:r>
            <a:r>
              <a:rPr spc="10" dirty="0"/>
              <a:t> </a:t>
            </a:r>
            <a:r>
              <a:rPr dirty="0"/>
              <a:t>Airy</a:t>
            </a:r>
            <a:r>
              <a:rPr spc="5" dirty="0"/>
              <a:t> </a:t>
            </a:r>
            <a:r>
              <a:rPr spc="-10" dirty="0"/>
              <a:t>Profile</a:t>
            </a: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52908" y="1479850"/>
            <a:ext cx="309245" cy="235585"/>
          </a:xfrm>
          <a:custGeom>
            <a:avLst/>
            <a:gdLst/>
            <a:ahLst/>
            <a:cxnLst/>
            <a:rect l="l" t="t" r="r" b="b"/>
            <a:pathLst>
              <a:path w="309245" h="235585">
                <a:moveTo>
                  <a:pt x="233768" y="0"/>
                </a:moveTo>
                <a:lnTo>
                  <a:pt x="230419" y="9549"/>
                </a:lnTo>
                <a:lnTo>
                  <a:pt x="244038" y="15459"/>
                </a:lnTo>
                <a:lnTo>
                  <a:pt x="255751" y="23641"/>
                </a:lnTo>
                <a:lnTo>
                  <a:pt x="279533" y="61565"/>
                </a:lnTo>
                <a:lnTo>
                  <a:pt x="287346" y="116457"/>
                </a:lnTo>
                <a:lnTo>
                  <a:pt x="286474" y="137208"/>
                </a:lnTo>
                <a:lnTo>
                  <a:pt x="273394" y="188019"/>
                </a:lnTo>
                <a:lnTo>
                  <a:pt x="244198" y="219784"/>
                </a:lnTo>
                <a:lnTo>
                  <a:pt x="230792" y="225722"/>
                </a:lnTo>
                <a:lnTo>
                  <a:pt x="233768" y="235272"/>
                </a:lnTo>
                <a:lnTo>
                  <a:pt x="278718" y="208564"/>
                </a:lnTo>
                <a:lnTo>
                  <a:pt x="303966" y="159260"/>
                </a:lnTo>
                <a:lnTo>
                  <a:pt x="308803" y="117697"/>
                </a:lnTo>
                <a:lnTo>
                  <a:pt x="307589" y="96129"/>
                </a:lnTo>
                <a:lnTo>
                  <a:pt x="297884" y="57898"/>
                </a:lnTo>
                <a:lnTo>
                  <a:pt x="265782" y="15083"/>
                </a:lnTo>
                <a:lnTo>
                  <a:pt x="250825" y="6158"/>
                </a:lnTo>
                <a:lnTo>
                  <a:pt x="233768" y="0"/>
                </a:lnTo>
                <a:close/>
              </a:path>
              <a:path w="309245" h="235585">
                <a:moveTo>
                  <a:pt x="75034" y="0"/>
                </a:moveTo>
                <a:lnTo>
                  <a:pt x="30164" y="26776"/>
                </a:lnTo>
                <a:lnTo>
                  <a:pt x="4852" y="76196"/>
                </a:lnTo>
                <a:lnTo>
                  <a:pt x="0" y="117697"/>
                </a:lnTo>
                <a:lnTo>
                  <a:pt x="1209" y="139312"/>
                </a:lnTo>
                <a:lnTo>
                  <a:pt x="10883" y="177542"/>
                </a:lnTo>
                <a:lnTo>
                  <a:pt x="42943" y="220219"/>
                </a:lnTo>
                <a:lnTo>
                  <a:pt x="75034" y="235272"/>
                </a:lnTo>
                <a:lnTo>
                  <a:pt x="78011" y="225722"/>
                </a:lnTo>
                <a:lnTo>
                  <a:pt x="64604" y="219784"/>
                </a:lnTo>
                <a:lnTo>
                  <a:pt x="53035" y="211521"/>
                </a:lnTo>
                <a:lnTo>
                  <a:pt x="29304" y="172989"/>
                </a:lnTo>
                <a:lnTo>
                  <a:pt x="21456" y="116457"/>
                </a:lnTo>
                <a:lnTo>
                  <a:pt x="22328" y="96385"/>
                </a:lnTo>
                <a:lnTo>
                  <a:pt x="35408" y="46818"/>
                </a:lnTo>
                <a:lnTo>
                  <a:pt x="64814" y="15459"/>
                </a:lnTo>
                <a:lnTo>
                  <a:pt x="78383" y="9549"/>
                </a:lnTo>
                <a:lnTo>
                  <a:pt x="750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6809" y="919378"/>
            <a:ext cx="8059420" cy="179387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60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spc="-10" dirty="0">
                <a:latin typeface="Verdana"/>
                <a:cs typeface="Verdana"/>
              </a:rPr>
              <a:t>Approach</a:t>
            </a:r>
            <a:endParaRPr sz="24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2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Discretize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the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Airy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beam’s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spatial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profile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Cambria Math"/>
                <a:cs typeface="Cambria Math"/>
              </a:rPr>
              <a:t>Φ</a:t>
            </a:r>
            <a:r>
              <a:rPr sz="2000" spc="375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𝑥</a:t>
            </a:r>
            <a:endParaRPr sz="2000">
              <a:latin typeface="Cambria Math"/>
              <a:cs typeface="Cambria Math"/>
            </a:endParaRPr>
          </a:p>
          <a:p>
            <a:pPr marL="641350" marR="240029" lvl="1" indent="-228600">
              <a:lnSpc>
                <a:spcPts val="2180"/>
              </a:lnSpc>
              <a:spcBef>
                <a:spcPts val="76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Radiate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waves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from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multiple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points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in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space,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each</a:t>
            </a:r>
            <a:r>
              <a:rPr sz="2000" spc="-20" dirty="0">
                <a:latin typeface="Verdana"/>
                <a:cs typeface="Verdana"/>
              </a:rPr>
              <a:t> wave </a:t>
            </a:r>
            <a:r>
              <a:rPr sz="2000" dirty="0">
                <a:latin typeface="Verdana"/>
                <a:cs typeface="Verdana"/>
              </a:rPr>
              <a:t>having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the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required</a:t>
            </a:r>
            <a:r>
              <a:rPr sz="2000" spc="-10" dirty="0">
                <a:latin typeface="Verdana"/>
                <a:cs typeface="Verdana"/>
              </a:rPr>
              <a:t> profile</a:t>
            </a:r>
            <a:endParaRPr sz="2000">
              <a:latin typeface="Verdana"/>
              <a:cs typeface="Verdana"/>
            </a:endParaRPr>
          </a:p>
          <a:p>
            <a:pPr marL="6657340">
              <a:lnSpc>
                <a:spcPts val="1175"/>
              </a:lnSpc>
            </a:pPr>
            <a:r>
              <a:rPr sz="1200" b="1" dirty="0">
                <a:latin typeface="Arial"/>
                <a:cs typeface="Arial"/>
              </a:rPr>
              <a:t>Transmit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maximum</a:t>
            </a:r>
            <a:endParaRPr sz="1200">
              <a:latin typeface="Arial"/>
              <a:cs typeface="Arial"/>
            </a:endParaRPr>
          </a:p>
          <a:p>
            <a:pPr marL="6718300">
              <a:lnSpc>
                <a:spcPts val="1415"/>
              </a:lnSpc>
            </a:pPr>
            <a:r>
              <a:rPr sz="1200" b="1" dirty="0">
                <a:latin typeface="Arial"/>
                <a:cs typeface="Arial"/>
              </a:rPr>
              <a:t>amplitude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no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0188" y="2575051"/>
            <a:ext cx="3850004" cy="256667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Solution</a:t>
            </a:r>
            <a:r>
              <a:rPr sz="2400" spc="25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space</a:t>
            </a:r>
            <a:endParaRPr sz="2400">
              <a:latin typeface="Verdana"/>
              <a:cs typeface="Verdana"/>
            </a:endParaRPr>
          </a:p>
          <a:p>
            <a:pPr marL="641350" marR="38735" lvl="1" indent="-228600">
              <a:lnSpc>
                <a:spcPct val="89500"/>
              </a:lnSpc>
              <a:spcBef>
                <a:spcPts val="77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Antenna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array: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lacks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the </a:t>
            </a:r>
            <a:r>
              <a:rPr sz="2000" dirty="0">
                <a:latin typeface="Verdana"/>
                <a:cs typeface="Verdana"/>
              </a:rPr>
              <a:t>spatial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resolution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and </a:t>
            </a:r>
            <a:r>
              <a:rPr sz="2000" dirty="0">
                <a:latin typeface="Verdana"/>
                <a:cs typeface="Verdana"/>
              </a:rPr>
              <a:t>array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size</a:t>
            </a:r>
            <a:endParaRPr sz="2000">
              <a:latin typeface="Verdana"/>
              <a:cs typeface="Verdana"/>
            </a:endParaRPr>
          </a:p>
          <a:p>
            <a:pPr marL="641350" marR="5080" lvl="1" indent="-228600">
              <a:lnSpc>
                <a:spcPct val="88700"/>
              </a:lnSpc>
              <a:spcBef>
                <a:spcPts val="77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Metasurface: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2-</a:t>
            </a:r>
            <a:r>
              <a:rPr sz="2000" spc="-50" dirty="0">
                <a:latin typeface="Verdana"/>
                <a:cs typeface="Verdana"/>
              </a:rPr>
              <a:t>D </a:t>
            </a:r>
            <a:r>
              <a:rPr sz="2000" dirty="0">
                <a:latin typeface="Verdana"/>
                <a:cs typeface="Verdana"/>
              </a:rPr>
              <a:t>structure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with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sub- </a:t>
            </a:r>
            <a:r>
              <a:rPr sz="2000" dirty="0">
                <a:latin typeface="Verdana"/>
                <a:cs typeface="Verdana"/>
              </a:rPr>
              <a:t>wavelength </a:t>
            </a:r>
            <a:r>
              <a:rPr sz="2000" spc="-10" dirty="0">
                <a:latin typeface="Verdana"/>
                <a:cs typeface="Verdana"/>
              </a:rPr>
              <a:t>meta-</a:t>
            </a:r>
            <a:r>
              <a:rPr sz="2000" spc="-20" dirty="0">
                <a:latin typeface="Verdana"/>
                <a:cs typeface="Verdana"/>
              </a:rPr>
              <a:t>atoms </a:t>
            </a:r>
            <a:r>
              <a:rPr sz="2000" dirty="0">
                <a:latin typeface="Verdana"/>
                <a:cs typeface="Verdana"/>
              </a:rPr>
              <a:t>that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shape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wave’s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profile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65292" y="2681732"/>
            <a:ext cx="12865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phase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offset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here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68502" y="6202171"/>
            <a:ext cx="126492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75895" marR="5080" indent="-163830">
              <a:lnSpc>
                <a:spcPts val="1390"/>
              </a:lnSpc>
              <a:spcBef>
                <a:spcPts val="185"/>
              </a:spcBef>
            </a:pPr>
            <a:r>
              <a:rPr sz="1200" b="1" dirty="0">
                <a:latin typeface="Arial"/>
                <a:cs typeface="Arial"/>
              </a:rPr>
              <a:t>Transmit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nothing </a:t>
            </a:r>
            <a:r>
              <a:rPr sz="1200" b="1" dirty="0">
                <a:latin typeface="Arial"/>
                <a:cs typeface="Arial"/>
              </a:rPr>
              <a:t>here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(near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0)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744980">
              <a:lnSpc>
                <a:spcPct val="100000"/>
              </a:lnSpc>
              <a:spcBef>
                <a:spcPts val="100"/>
              </a:spcBef>
            </a:pPr>
            <a:r>
              <a:rPr dirty="0"/>
              <a:t>Building</a:t>
            </a:r>
            <a:r>
              <a:rPr spc="10" dirty="0"/>
              <a:t> </a:t>
            </a:r>
            <a:r>
              <a:rPr dirty="0"/>
              <a:t>Block:</a:t>
            </a:r>
            <a:r>
              <a:rPr spc="5" dirty="0"/>
              <a:t> </a:t>
            </a:r>
            <a:r>
              <a:rPr dirty="0"/>
              <a:t>Meta</a:t>
            </a:r>
            <a:r>
              <a:rPr spc="10" dirty="0"/>
              <a:t> </a:t>
            </a:r>
            <a:r>
              <a:rPr spc="-20" dirty="0"/>
              <a:t>Atom</a:t>
            </a: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4511" y="5632749"/>
            <a:ext cx="309245" cy="235585"/>
          </a:xfrm>
          <a:custGeom>
            <a:avLst/>
            <a:gdLst/>
            <a:ahLst/>
            <a:cxnLst/>
            <a:rect l="l" t="t" r="r" b="b"/>
            <a:pathLst>
              <a:path w="309244" h="235585">
                <a:moveTo>
                  <a:pt x="233768" y="0"/>
                </a:moveTo>
                <a:lnTo>
                  <a:pt x="230419" y="9549"/>
                </a:lnTo>
                <a:lnTo>
                  <a:pt x="244039" y="15460"/>
                </a:lnTo>
                <a:lnTo>
                  <a:pt x="255751" y="23642"/>
                </a:lnTo>
                <a:lnTo>
                  <a:pt x="279533" y="61566"/>
                </a:lnTo>
                <a:lnTo>
                  <a:pt x="287346" y="116458"/>
                </a:lnTo>
                <a:lnTo>
                  <a:pt x="286474" y="137208"/>
                </a:lnTo>
                <a:lnTo>
                  <a:pt x="273394" y="188019"/>
                </a:lnTo>
                <a:lnTo>
                  <a:pt x="244198" y="219785"/>
                </a:lnTo>
                <a:lnTo>
                  <a:pt x="230792" y="225722"/>
                </a:lnTo>
                <a:lnTo>
                  <a:pt x="233768" y="235272"/>
                </a:lnTo>
                <a:lnTo>
                  <a:pt x="278719" y="208564"/>
                </a:lnTo>
                <a:lnTo>
                  <a:pt x="303966" y="159261"/>
                </a:lnTo>
                <a:lnTo>
                  <a:pt x="308803" y="117698"/>
                </a:lnTo>
                <a:lnTo>
                  <a:pt x="307590" y="96129"/>
                </a:lnTo>
                <a:lnTo>
                  <a:pt x="297885" y="57899"/>
                </a:lnTo>
                <a:lnTo>
                  <a:pt x="265782" y="15084"/>
                </a:lnTo>
                <a:lnTo>
                  <a:pt x="250825" y="6158"/>
                </a:lnTo>
                <a:lnTo>
                  <a:pt x="233768" y="0"/>
                </a:lnTo>
                <a:close/>
              </a:path>
              <a:path w="309244" h="235585">
                <a:moveTo>
                  <a:pt x="75034" y="0"/>
                </a:moveTo>
                <a:lnTo>
                  <a:pt x="30165" y="26777"/>
                </a:lnTo>
                <a:lnTo>
                  <a:pt x="4852" y="76196"/>
                </a:lnTo>
                <a:lnTo>
                  <a:pt x="0" y="117698"/>
                </a:lnTo>
                <a:lnTo>
                  <a:pt x="1209" y="139313"/>
                </a:lnTo>
                <a:lnTo>
                  <a:pt x="10883" y="177543"/>
                </a:lnTo>
                <a:lnTo>
                  <a:pt x="42943" y="220219"/>
                </a:lnTo>
                <a:lnTo>
                  <a:pt x="75034" y="235272"/>
                </a:lnTo>
                <a:lnTo>
                  <a:pt x="78011" y="225722"/>
                </a:lnTo>
                <a:lnTo>
                  <a:pt x="64605" y="219785"/>
                </a:lnTo>
                <a:lnTo>
                  <a:pt x="53036" y="211521"/>
                </a:lnTo>
                <a:lnTo>
                  <a:pt x="29304" y="172989"/>
                </a:lnTo>
                <a:lnTo>
                  <a:pt x="21456" y="116458"/>
                </a:lnTo>
                <a:lnTo>
                  <a:pt x="22328" y="96385"/>
                </a:lnTo>
                <a:lnTo>
                  <a:pt x="35408" y="46818"/>
                </a:lnTo>
                <a:lnTo>
                  <a:pt x="64814" y="15460"/>
                </a:lnTo>
                <a:lnTo>
                  <a:pt x="78383" y="9549"/>
                </a:lnTo>
                <a:lnTo>
                  <a:pt x="750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6388" y="980948"/>
            <a:ext cx="5527040" cy="490474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Meta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Atom: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radiating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element</a:t>
            </a:r>
            <a:endParaRPr sz="2400">
              <a:latin typeface="Verdana"/>
              <a:cs typeface="Verdana"/>
            </a:endParaRPr>
          </a:p>
          <a:p>
            <a:pPr marL="640715" marR="1151255" lvl="1" indent="-228600">
              <a:lnSpc>
                <a:spcPts val="2110"/>
              </a:lnSpc>
              <a:spcBef>
                <a:spcPts val="83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spc="-10" dirty="0">
                <a:latin typeface="Verdana"/>
                <a:cs typeface="Verdana"/>
              </a:rPr>
              <a:t>Sub-</a:t>
            </a:r>
            <a:r>
              <a:rPr sz="2000" dirty="0">
                <a:latin typeface="Verdana"/>
                <a:cs typeface="Verdana"/>
              </a:rPr>
              <a:t>wavelength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size</a:t>
            </a:r>
            <a:r>
              <a:rPr sz="2000" spc="-10" dirty="0">
                <a:latin typeface="Verdana"/>
                <a:cs typeface="Verdana"/>
              </a:rPr>
              <a:t> metallic structure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59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Acts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as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very</a:t>
            </a:r>
            <a:r>
              <a:rPr sz="2000" spc="-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small</a:t>
            </a:r>
            <a:r>
              <a:rPr sz="2000" spc="-10" dirty="0">
                <a:latin typeface="Verdana"/>
                <a:cs typeface="Verdana"/>
              </a:rPr>
              <a:t> antenna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Split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Ring</a:t>
            </a:r>
            <a:r>
              <a:rPr sz="2000" spc="-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Resonator</a:t>
            </a:r>
            <a:endParaRPr sz="2000">
              <a:latin typeface="Verdana"/>
              <a:cs typeface="Verdana"/>
            </a:endParaRPr>
          </a:p>
          <a:p>
            <a:pPr marL="640715" marR="664210" lvl="1" indent="-228600">
              <a:lnSpc>
                <a:spcPts val="2110"/>
              </a:lnSpc>
              <a:spcBef>
                <a:spcPts val="81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Parameters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to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control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amplitude, </a:t>
            </a:r>
            <a:r>
              <a:rPr sz="2000" dirty="0">
                <a:latin typeface="Verdana"/>
                <a:cs typeface="Verdana"/>
              </a:rPr>
              <a:t>phase,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polarity</a:t>
            </a:r>
            <a:endParaRPr sz="2000">
              <a:latin typeface="Verdana"/>
              <a:cs typeface="Verdana"/>
            </a:endParaRPr>
          </a:p>
          <a:p>
            <a:pPr marL="983615" lvl="2" indent="-228600">
              <a:lnSpc>
                <a:spcPct val="100000"/>
              </a:lnSpc>
              <a:spcBef>
                <a:spcPts val="370"/>
              </a:spcBef>
              <a:buClr>
                <a:srgbClr val="FC0128"/>
              </a:buClr>
              <a:buSzPct val="61111"/>
              <a:buFont typeface="Arial"/>
              <a:buChar char="■"/>
              <a:tabLst>
                <a:tab pos="983615" algn="l"/>
                <a:tab pos="984250" algn="l"/>
              </a:tabLst>
            </a:pPr>
            <a:r>
              <a:rPr sz="1800" dirty="0">
                <a:latin typeface="Verdana"/>
                <a:cs typeface="Verdana"/>
              </a:rPr>
              <a:t>radius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spc="-50" dirty="0">
                <a:latin typeface="Cambria Math"/>
                <a:cs typeface="Cambria Math"/>
              </a:rPr>
              <a:t>𝑟</a:t>
            </a:r>
            <a:endParaRPr sz="1800">
              <a:latin typeface="Cambria Math"/>
              <a:cs typeface="Cambria Math"/>
            </a:endParaRPr>
          </a:p>
          <a:p>
            <a:pPr marL="983615" lvl="2" indent="-228600">
              <a:lnSpc>
                <a:spcPct val="100000"/>
              </a:lnSpc>
              <a:spcBef>
                <a:spcPts val="434"/>
              </a:spcBef>
              <a:buClr>
                <a:srgbClr val="FC0128"/>
              </a:buClr>
              <a:buSzPct val="61111"/>
              <a:buFont typeface="Arial"/>
              <a:buChar char="■"/>
              <a:tabLst>
                <a:tab pos="983615" algn="l"/>
                <a:tab pos="984250" algn="l"/>
              </a:tabLst>
            </a:pPr>
            <a:r>
              <a:rPr sz="1800" dirty="0">
                <a:latin typeface="Verdana"/>
                <a:cs typeface="Verdana"/>
              </a:rPr>
              <a:t>opening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angle</a:t>
            </a:r>
            <a:r>
              <a:rPr sz="1800" spc="-10" dirty="0">
                <a:latin typeface="Verdana"/>
                <a:cs typeface="Verdana"/>
              </a:rPr>
              <a:t> </a:t>
            </a:r>
            <a:r>
              <a:rPr sz="1800" spc="-50" dirty="0">
                <a:latin typeface="Cambria Math"/>
                <a:cs typeface="Cambria Math"/>
              </a:rPr>
              <a:t>𝛼</a:t>
            </a:r>
            <a:endParaRPr sz="1800">
              <a:latin typeface="Cambria Math"/>
              <a:cs typeface="Cambria Math"/>
            </a:endParaRPr>
          </a:p>
          <a:p>
            <a:pPr marL="983615" lvl="2" indent="-228600">
              <a:lnSpc>
                <a:spcPct val="100000"/>
              </a:lnSpc>
              <a:spcBef>
                <a:spcPts val="455"/>
              </a:spcBef>
              <a:buClr>
                <a:srgbClr val="FC0128"/>
              </a:buClr>
              <a:buSzPct val="61111"/>
              <a:buFont typeface="Arial"/>
              <a:buChar char="■"/>
              <a:tabLst>
                <a:tab pos="983615" algn="l"/>
                <a:tab pos="984250" algn="l"/>
              </a:tabLst>
            </a:pPr>
            <a:r>
              <a:rPr sz="1800" dirty="0">
                <a:latin typeface="Verdana"/>
                <a:cs typeface="Verdana"/>
              </a:rPr>
              <a:t>orientation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angle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spc="-50" dirty="0">
                <a:latin typeface="Verdana"/>
                <a:cs typeface="Verdana"/>
              </a:rPr>
              <a:t>β</a:t>
            </a:r>
            <a:endParaRPr sz="1800">
              <a:latin typeface="Verdana"/>
              <a:cs typeface="Verdana"/>
            </a:endParaRPr>
          </a:p>
          <a:p>
            <a:pPr lvl="2">
              <a:lnSpc>
                <a:spcPct val="100000"/>
              </a:lnSpc>
              <a:spcBef>
                <a:spcPts val="30"/>
              </a:spcBef>
              <a:buClr>
                <a:srgbClr val="FC0128"/>
              </a:buClr>
              <a:buFont typeface="Arial"/>
              <a:buChar char="■"/>
            </a:pPr>
            <a:endParaRPr sz="28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Atom-</a:t>
            </a:r>
            <a:r>
              <a:rPr sz="2400" spc="-10" dirty="0">
                <a:latin typeface="Verdana"/>
                <a:cs typeface="Verdana"/>
              </a:rPr>
              <a:t>by-</a:t>
            </a:r>
            <a:r>
              <a:rPr sz="2400" dirty="0">
                <a:latin typeface="Verdana"/>
                <a:cs typeface="Verdana"/>
              </a:rPr>
              <a:t>atom</a:t>
            </a:r>
            <a:r>
              <a:rPr sz="2400" spc="2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configuration</a:t>
            </a:r>
            <a:endParaRPr sz="2400">
              <a:latin typeface="Verdana"/>
              <a:cs typeface="Verdana"/>
            </a:endParaRPr>
          </a:p>
          <a:p>
            <a:pPr marL="640715" marR="5080" lvl="1" indent="-228600">
              <a:lnSpc>
                <a:spcPts val="2090"/>
              </a:lnSpc>
              <a:spcBef>
                <a:spcPts val="844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Working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together,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provide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the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desired </a:t>
            </a:r>
            <a:r>
              <a:rPr sz="2000" dirty="0">
                <a:latin typeface="Verdana"/>
                <a:cs typeface="Verdana"/>
              </a:rPr>
              <a:t>function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Cambria Math"/>
                <a:cs typeface="Cambria Math"/>
              </a:rPr>
              <a:t>Φ</a:t>
            </a:r>
            <a:r>
              <a:rPr sz="2000" spc="380" dirty="0">
                <a:latin typeface="Cambria Math"/>
                <a:cs typeface="Cambria Math"/>
              </a:rPr>
              <a:t> </a:t>
            </a:r>
            <a:r>
              <a:rPr sz="2000" spc="-60" dirty="0">
                <a:latin typeface="Cambria Math"/>
                <a:cs typeface="Cambria Math"/>
              </a:rPr>
              <a:t>𝑥</a:t>
            </a:r>
            <a:endParaRPr sz="2000">
              <a:latin typeface="Cambria Math"/>
              <a:cs typeface="Cambria Math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54377" y="1024981"/>
            <a:ext cx="2116964" cy="2131100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24600" y="3705554"/>
            <a:ext cx="1953019" cy="195301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12986" y="3886200"/>
            <a:ext cx="4962525" cy="2921000"/>
            <a:chOff x="4112986" y="3886200"/>
            <a:chExt cx="4962525" cy="2921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0600" y="6248399"/>
              <a:ext cx="457200" cy="558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2986" y="3886200"/>
              <a:ext cx="4962433" cy="267665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Result:</a:t>
            </a:r>
            <a:r>
              <a:rPr spc="-10" dirty="0"/>
              <a:t> </a:t>
            </a:r>
            <a:r>
              <a:rPr dirty="0"/>
              <a:t>First</a:t>
            </a:r>
            <a:r>
              <a:rPr spc="5" dirty="0"/>
              <a:t> </a:t>
            </a:r>
            <a:r>
              <a:rPr dirty="0"/>
              <a:t>Multi-tier</a:t>
            </a:r>
            <a:r>
              <a:rPr spc="-10" dirty="0"/>
              <a:t> </a:t>
            </a:r>
            <a:r>
              <a:rPr dirty="0"/>
              <a:t>Urban</a:t>
            </a:r>
            <a:r>
              <a:rPr spc="10" dirty="0"/>
              <a:t> </a:t>
            </a:r>
            <a:r>
              <a:rPr dirty="0"/>
              <a:t>Mesh</a:t>
            </a:r>
            <a:r>
              <a:rPr spc="10" dirty="0"/>
              <a:t> </a:t>
            </a:r>
            <a:r>
              <a:rPr spc="-10" dirty="0"/>
              <a:t>Network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77492" y="982979"/>
            <a:ext cx="8503920" cy="229425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323215" marR="30480" indent="-285115">
              <a:lnSpc>
                <a:spcPts val="2210"/>
              </a:lnSpc>
              <a:spcBef>
                <a:spcPts val="330"/>
              </a:spcBef>
              <a:buClr>
                <a:srgbClr val="FC0128"/>
              </a:buClr>
              <a:buFont typeface="Arial"/>
              <a:buChar char="•"/>
              <a:tabLst>
                <a:tab pos="323215" algn="l"/>
                <a:tab pos="323850" algn="l"/>
              </a:tabLst>
            </a:pPr>
            <a:r>
              <a:rPr sz="2000" dirty="0">
                <a:latin typeface="Verdana"/>
                <a:cs typeface="Verdana"/>
              </a:rPr>
              <a:t>ISP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for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over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1,000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users/km</a:t>
            </a:r>
            <a:r>
              <a:rPr sz="1950" baseline="25641" dirty="0">
                <a:latin typeface="Verdana"/>
                <a:cs typeface="Verdana"/>
              </a:rPr>
              <a:t>2</a:t>
            </a:r>
            <a:r>
              <a:rPr sz="1950" spc="375" baseline="25641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in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Houston’s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under-</a:t>
            </a:r>
            <a:r>
              <a:rPr sz="2000" dirty="0">
                <a:latin typeface="Verdana"/>
                <a:cs typeface="Verdana"/>
              </a:rPr>
              <a:t>served</a:t>
            </a:r>
            <a:r>
              <a:rPr sz="2000" spc="-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under- </a:t>
            </a:r>
            <a:r>
              <a:rPr sz="2000" dirty="0">
                <a:latin typeface="Verdana"/>
                <a:cs typeface="Verdana"/>
              </a:rPr>
              <a:t>resourced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neighborhoods</a:t>
            </a:r>
            <a:endParaRPr sz="2000">
              <a:latin typeface="Verdana"/>
              <a:cs typeface="Verdana"/>
            </a:endParaRPr>
          </a:p>
          <a:p>
            <a:pPr marL="323215" indent="-285115">
              <a:lnSpc>
                <a:spcPct val="100000"/>
              </a:lnSpc>
              <a:spcBef>
                <a:spcPts val="459"/>
              </a:spcBef>
              <a:buClr>
                <a:srgbClr val="FC0128"/>
              </a:buClr>
              <a:buFont typeface="Arial"/>
              <a:buChar char="•"/>
              <a:tabLst>
                <a:tab pos="323215" algn="l"/>
                <a:tab pos="323850" algn="l"/>
              </a:tabLst>
            </a:pPr>
            <a:r>
              <a:rPr sz="2000" i="1" dirty="0">
                <a:latin typeface="Verdana"/>
                <a:cs typeface="Verdana"/>
              </a:rPr>
              <a:t>At</a:t>
            </a:r>
            <a:r>
              <a:rPr sz="2000" i="1" spc="-25" dirty="0">
                <a:latin typeface="Verdana"/>
                <a:cs typeface="Verdana"/>
              </a:rPr>
              <a:t> </a:t>
            </a:r>
            <a:r>
              <a:rPr sz="2000" i="1" dirty="0">
                <a:latin typeface="Verdana"/>
                <a:cs typeface="Verdana"/>
              </a:rPr>
              <a:t>scale</a:t>
            </a:r>
            <a:r>
              <a:rPr sz="2000" i="1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experimental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research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in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wireless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networks</a:t>
            </a:r>
            <a:endParaRPr sz="2000">
              <a:latin typeface="Verdana"/>
              <a:cs typeface="Verdana"/>
            </a:endParaRPr>
          </a:p>
          <a:p>
            <a:pPr marL="666750" lvl="1" indent="-228600">
              <a:lnSpc>
                <a:spcPct val="100000"/>
              </a:lnSpc>
              <a:spcBef>
                <a:spcPts val="395"/>
              </a:spcBef>
              <a:buClr>
                <a:srgbClr val="FC0128"/>
              </a:buClr>
              <a:buFont typeface="Calibri"/>
              <a:buChar char="–"/>
              <a:tabLst>
                <a:tab pos="666750" algn="l"/>
              </a:tabLst>
            </a:pPr>
            <a:r>
              <a:rPr sz="1800" dirty="0">
                <a:latin typeface="Verdana"/>
                <a:cs typeface="Verdana"/>
              </a:rPr>
              <a:t>Asymmetric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topology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and</a:t>
            </a:r>
            <a:r>
              <a:rPr sz="1800" spc="-10" dirty="0">
                <a:latin typeface="Verdana"/>
                <a:cs typeface="Verdana"/>
              </a:rPr>
              <a:t> starvation</a:t>
            </a:r>
            <a:endParaRPr sz="1800">
              <a:latin typeface="Verdana"/>
              <a:cs typeface="Verdana"/>
            </a:endParaRPr>
          </a:p>
          <a:p>
            <a:pPr marL="666750" lvl="1" indent="-228600">
              <a:lnSpc>
                <a:spcPct val="100000"/>
              </a:lnSpc>
              <a:spcBef>
                <a:spcPts val="455"/>
              </a:spcBef>
              <a:buClr>
                <a:srgbClr val="FC0128"/>
              </a:buClr>
              <a:buFont typeface="Calibri"/>
              <a:buChar char="–"/>
              <a:tabLst>
                <a:tab pos="666750" algn="l"/>
              </a:tabLst>
            </a:pPr>
            <a:r>
              <a:rPr sz="1800" dirty="0">
                <a:latin typeface="Verdana"/>
                <a:cs typeface="Verdana"/>
              </a:rPr>
              <a:t>Network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architecture</a:t>
            </a:r>
            <a:endParaRPr sz="1800">
              <a:latin typeface="Verdana"/>
              <a:cs typeface="Verdana"/>
            </a:endParaRPr>
          </a:p>
          <a:p>
            <a:pPr marL="666750" lvl="1" indent="-228600">
              <a:lnSpc>
                <a:spcPct val="100000"/>
              </a:lnSpc>
              <a:spcBef>
                <a:spcPts val="430"/>
              </a:spcBef>
              <a:buClr>
                <a:srgbClr val="FC0128"/>
              </a:buClr>
              <a:buFont typeface="Calibri"/>
              <a:buChar char="–"/>
              <a:tabLst>
                <a:tab pos="666750" algn="l"/>
              </a:tabLst>
            </a:pPr>
            <a:r>
              <a:rPr sz="1800" spc="-10" dirty="0">
                <a:latin typeface="Verdana"/>
                <a:cs typeface="Verdana"/>
              </a:rPr>
              <a:t>Multi-</a:t>
            </a:r>
            <a:r>
              <a:rPr sz="1800" dirty="0">
                <a:latin typeface="Verdana"/>
                <a:cs typeface="Verdana"/>
              </a:rPr>
              <a:t>hop</a:t>
            </a:r>
            <a:r>
              <a:rPr sz="1800" spc="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congestion</a:t>
            </a:r>
            <a:r>
              <a:rPr sz="1800" spc="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mechanisms</a:t>
            </a:r>
            <a:endParaRPr sz="1800">
              <a:latin typeface="Verdana"/>
              <a:cs typeface="Verdana"/>
            </a:endParaRPr>
          </a:p>
          <a:p>
            <a:pPr marL="666750" lvl="1" indent="-228600">
              <a:lnSpc>
                <a:spcPct val="100000"/>
              </a:lnSpc>
              <a:spcBef>
                <a:spcPts val="434"/>
              </a:spcBef>
              <a:buClr>
                <a:srgbClr val="FC0128"/>
              </a:buClr>
              <a:buFont typeface="Calibri"/>
              <a:buChar char="–"/>
              <a:tabLst>
                <a:tab pos="666750" algn="l"/>
              </a:tabLst>
            </a:pPr>
            <a:r>
              <a:rPr sz="1800" dirty="0">
                <a:latin typeface="Verdana"/>
                <a:cs typeface="Verdana"/>
              </a:rPr>
              <a:t>Network</a:t>
            </a:r>
            <a:r>
              <a:rPr sz="1800" spc="-3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measurement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and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modeling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392447"/>
            <a:ext cx="3774423" cy="246555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946910">
              <a:lnSpc>
                <a:spcPct val="100000"/>
              </a:lnSpc>
              <a:spcBef>
                <a:spcPts val="100"/>
              </a:spcBef>
            </a:pPr>
            <a:r>
              <a:rPr dirty="0"/>
              <a:t>Airy Metasurface </a:t>
            </a:r>
            <a:r>
              <a:rPr spc="-10" dirty="0"/>
              <a:t>Design</a:t>
            </a: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1289" y="2464198"/>
            <a:ext cx="370840" cy="282575"/>
          </a:xfrm>
          <a:custGeom>
            <a:avLst/>
            <a:gdLst/>
            <a:ahLst/>
            <a:cxnLst/>
            <a:rect l="l" t="t" r="r" b="b"/>
            <a:pathLst>
              <a:path w="370839" h="282575">
                <a:moveTo>
                  <a:pt x="280508" y="0"/>
                </a:moveTo>
                <a:lnTo>
                  <a:pt x="276490" y="11459"/>
                </a:lnTo>
                <a:lnTo>
                  <a:pt x="292833" y="18552"/>
                </a:lnTo>
                <a:lnTo>
                  <a:pt x="306888" y="28370"/>
                </a:lnTo>
                <a:lnTo>
                  <a:pt x="335426" y="73878"/>
                </a:lnTo>
                <a:lnTo>
                  <a:pt x="343760" y="115662"/>
                </a:lnTo>
                <a:lnTo>
                  <a:pt x="344802" y="139749"/>
                </a:lnTo>
                <a:lnTo>
                  <a:pt x="343756" y="164650"/>
                </a:lnTo>
                <a:lnTo>
                  <a:pt x="335385" y="207587"/>
                </a:lnTo>
                <a:lnTo>
                  <a:pt x="306907" y="253826"/>
                </a:lnTo>
                <a:lnTo>
                  <a:pt x="276937" y="270866"/>
                </a:lnTo>
                <a:lnTo>
                  <a:pt x="280508" y="282327"/>
                </a:lnTo>
                <a:lnTo>
                  <a:pt x="319018" y="264263"/>
                </a:lnTo>
                <a:lnTo>
                  <a:pt x="347333" y="232990"/>
                </a:lnTo>
                <a:lnTo>
                  <a:pt x="364746" y="191113"/>
                </a:lnTo>
                <a:lnTo>
                  <a:pt x="370550" y="141237"/>
                </a:lnTo>
                <a:lnTo>
                  <a:pt x="369094" y="115355"/>
                </a:lnTo>
                <a:lnTo>
                  <a:pt x="357448" y="69479"/>
                </a:lnTo>
                <a:lnTo>
                  <a:pt x="334352" y="32133"/>
                </a:lnTo>
                <a:lnTo>
                  <a:pt x="300977" y="7390"/>
                </a:lnTo>
                <a:lnTo>
                  <a:pt x="280508" y="0"/>
                </a:lnTo>
                <a:close/>
              </a:path>
              <a:path w="370839" h="282575">
                <a:moveTo>
                  <a:pt x="90040" y="0"/>
                </a:moveTo>
                <a:lnTo>
                  <a:pt x="51624" y="18101"/>
                </a:lnTo>
                <a:lnTo>
                  <a:pt x="23291" y="49485"/>
                </a:lnTo>
                <a:lnTo>
                  <a:pt x="5822" y="91436"/>
                </a:lnTo>
                <a:lnTo>
                  <a:pt x="0" y="141237"/>
                </a:lnTo>
                <a:lnTo>
                  <a:pt x="1451" y="167175"/>
                </a:lnTo>
                <a:lnTo>
                  <a:pt x="13059" y="213051"/>
                </a:lnTo>
                <a:lnTo>
                  <a:pt x="36100" y="250277"/>
                </a:lnTo>
                <a:lnTo>
                  <a:pt x="69511" y="274946"/>
                </a:lnTo>
                <a:lnTo>
                  <a:pt x="90040" y="282327"/>
                </a:lnTo>
                <a:lnTo>
                  <a:pt x="93612" y="270866"/>
                </a:lnTo>
                <a:lnTo>
                  <a:pt x="77525" y="263742"/>
                </a:lnTo>
                <a:lnTo>
                  <a:pt x="63642" y="253826"/>
                </a:lnTo>
                <a:lnTo>
                  <a:pt x="35165" y="207587"/>
                </a:lnTo>
                <a:lnTo>
                  <a:pt x="26793" y="164650"/>
                </a:lnTo>
                <a:lnTo>
                  <a:pt x="25746" y="139749"/>
                </a:lnTo>
                <a:lnTo>
                  <a:pt x="26793" y="115662"/>
                </a:lnTo>
                <a:lnTo>
                  <a:pt x="35165" y="73878"/>
                </a:lnTo>
                <a:lnTo>
                  <a:pt x="63754" y="28370"/>
                </a:lnTo>
                <a:lnTo>
                  <a:pt x="94060" y="11459"/>
                </a:lnTo>
                <a:lnTo>
                  <a:pt x="90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6887" y="1727708"/>
            <a:ext cx="3447415" cy="103759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97815" marR="5080" indent="-285115">
              <a:lnSpc>
                <a:spcPct val="88300"/>
              </a:lnSpc>
              <a:spcBef>
                <a:spcPts val="434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Select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meta-</a:t>
            </a:r>
            <a:r>
              <a:rPr sz="2400" spc="-20" dirty="0">
                <a:latin typeface="Verdana"/>
                <a:cs typeface="Verdana"/>
              </a:rPr>
              <a:t>atom </a:t>
            </a:r>
            <a:r>
              <a:rPr sz="2400" dirty="0">
                <a:latin typeface="Verdana"/>
                <a:cs typeface="Verdana"/>
              </a:rPr>
              <a:t>orientation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to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match </a:t>
            </a:r>
            <a:r>
              <a:rPr sz="2400" dirty="0">
                <a:latin typeface="Verdana"/>
                <a:cs typeface="Verdana"/>
              </a:rPr>
              <a:t>the function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dirty="0">
                <a:latin typeface="Cambria Math"/>
                <a:cs typeface="Cambria Math"/>
              </a:rPr>
              <a:t>Φ</a:t>
            </a:r>
            <a:r>
              <a:rPr sz="2400" spc="475" dirty="0">
                <a:latin typeface="Cambria Math"/>
                <a:cs typeface="Cambria Math"/>
              </a:rPr>
              <a:t> </a:t>
            </a:r>
            <a:r>
              <a:rPr sz="2400" spc="-50" dirty="0">
                <a:latin typeface="Cambria Math"/>
                <a:cs typeface="Cambria Math"/>
              </a:rPr>
              <a:t>𝑥</a:t>
            </a:r>
            <a:endParaRPr sz="2400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6887" y="4583683"/>
            <a:ext cx="3940810" cy="7239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97815" marR="5080" indent="-285115">
              <a:lnSpc>
                <a:spcPts val="2620"/>
              </a:lnSpc>
              <a:spcBef>
                <a:spcPts val="40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Tile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on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the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metasurface </a:t>
            </a:r>
            <a:r>
              <a:rPr sz="2400" dirty="0">
                <a:latin typeface="Verdana"/>
                <a:cs typeface="Verdana"/>
              </a:rPr>
              <a:t>(in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columns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along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x)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60937" y="3576637"/>
            <a:ext cx="1139825" cy="390525"/>
            <a:chOff x="4960937" y="3576637"/>
            <a:chExt cx="1139825" cy="390525"/>
          </a:xfrm>
        </p:grpSpPr>
        <p:sp>
          <p:nvSpPr>
            <p:cNvPr id="8" name="object 8"/>
            <p:cNvSpPr/>
            <p:nvPr/>
          </p:nvSpPr>
          <p:spPr>
            <a:xfrm>
              <a:off x="4965700" y="3581400"/>
              <a:ext cx="1130300" cy="381000"/>
            </a:xfrm>
            <a:custGeom>
              <a:avLst/>
              <a:gdLst/>
              <a:ahLst/>
              <a:cxnLst/>
              <a:rect l="l" t="t" r="r" b="b"/>
              <a:pathLst>
                <a:path w="1130300" h="381000">
                  <a:moveTo>
                    <a:pt x="1130300" y="0"/>
                  </a:moveTo>
                  <a:lnTo>
                    <a:pt x="0" y="3810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65700" y="3581400"/>
              <a:ext cx="1130300" cy="381000"/>
            </a:xfrm>
            <a:custGeom>
              <a:avLst/>
              <a:gdLst/>
              <a:ahLst/>
              <a:cxnLst/>
              <a:rect l="l" t="t" r="r" b="b"/>
              <a:pathLst>
                <a:path w="1130300" h="381000">
                  <a:moveTo>
                    <a:pt x="1130300" y="0"/>
                  </a:moveTo>
                  <a:lnTo>
                    <a:pt x="0" y="38100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96037" y="3576637"/>
            <a:ext cx="1838325" cy="390525"/>
            <a:chOff x="6396037" y="3576637"/>
            <a:chExt cx="1838325" cy="390525"/>
          </a:xfrm>
        </p:grpSpPr>
        <p:sp>
          <p:nvSpPr>
            <p:cNvPr id="11" name="object 11"/>
            <p:cNvSpPr/>
            <p:nvPr/>
          </p:nvSpPr>
          <p:spPr>
            <a:xfrm>
              <a:off x="6400800" y="3581400"/>
              <a:ext cx="1828800" cy="381000"/>
            </a:xfrm>
            <a:custGeom>
              <a:avLst/>
              <a:gdLst/>
              <a:ahLst/>
              <a:cxnLst/>
              <a:rect l="l" t="t" r="r" b="b"/>
              <a:pathLst>
                <a:path w="1828800" h="381000">
                  <a:moveTo>
                    <a:pt x="0" y="0"/>
                  </a:moveTo>
                  <a:lnTo>
                    <a:pt x="1828800" y="381000"/>
                  </a:lnTo>
                </a:path>
              </a:pathLst>
            </a:custGeom>
            <a:solidFill>
              <a:srgbClr val="FC0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00800" y="3581400"/>
              <a:ext cx="1828800" cy="381000"/>
            </a:xfrm>
            <a:custGeom>
              <a:avLst/>
              <a:gdLst/>
              <a:ahLst/>
              <a:cxnLst/>
              <a:rect l="l" t="t" r="r" b="b"/>
              <a:pathLst>
                <a:path w="1828800" h="381000">
                  <a:moveTo>
                    <a:pt x="0" y="0"/>
                  </a:moveTo>
                  <a:lnTo>
                    <a:pt x="1828800" y="38100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90560" y="1028545"/>
            <a:ext cx="3605259" cy="2395207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48766" y="4069203"/>
            <a:ext cx="3597288" cy="1901503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863725">
              <a:lnSpc>
                <a:spcPct val="100000"/>
              </a:lnSpc>
              <a:spcBef>
                <a:spcPts val="100"/>
              </a:spcBef>
            </a:pPr>
            <a:r>
              <a:rPr dirty="0"/>
              <a:t>Fabricating</a:t>
            </a:r>
            <a:r>
              <a:rPr spc="15" dirty="0"/>
              <a:t> </a:t>
            </a:r>
            <a:r>
              <a:rPr spc="-10" dirty="0"/>
              <a:t>Metasurfaces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8749" y="953516"/>
            <a:ext cx="3866515" cy="1628775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z="2400" b="1" dirty="0">
                <a:latin typeface="Verdana"/>
                <a:cs typeface="Verdana"/>
              </a:rPr>
              <a:t>Hot</a:t>
            </a:r>
            <a:r>
              <a:rPr sz="2400" b="1" spc="-15" dirty="0">
                <a:latin typeface="Verdana"/>
                <a:cs typeface="Verdana"/>
              </a:rPr>
              <a:t> </a:t>
            </a:r>
            <a:r>
              <a:rPr sz="2400" b="1" dirty="0">
                <a:latin typeface="Verdana"/>
                <a:cs typeface="Verdana"/>
              </a:rPr>
              <a:t>stamped</a:t>
            </a:r>
            <a:r>
              <a:rPr sz="2400" b="1" spc="-10" dirty="0">
                <a:latin typeface="Verdana"/>
                <a:cs typeface="Verdana"/>
              </a:rPr>
              <a:t> </a:t>
            </a:r>
            <a:r>
              <a:rPr sz="2400" b="1" dirty="0">
                <a:latin typeface="Verdana"/>
                <a:cs typeface="Verdana"/>
              </a:rPr>
              <a:t>static</a:t>
            </a:r>
            <a:r>
              <a:rPr sz="2400" b="1" spc="-5" dirty="0">
                <a:latin typeface="Verdana"/>
                <a:cs typeface="Verdana"/>
              </a:rPr>
              <a:t> </a:t>
            </a:r>
            <a:r>
              <a:rPr sz="2400" b="1" spc="-25" dirty="0">
                <a:latin typeface="Verdana"/>
                <a:cs typeface="Verdana"/>
              </a:rPr>
              <a:t>MS</a:t>
            </a:r>
            <a:endParaRPr sz="2400">
              <a:latin typeface="Verdana"/>
              <a:cs typeface="Verdana"/>
            </a:endParaRPr>
          </a:p>
          <a:p>
            <a:pPr marL="581660" indent="-285750">
              <a:lnSpc>
                <a:spcPct val="100000"/>
              </a:lnSpc>
              <a:spcBef>
                <a:spcPts val="1680"/>
              </a:spcBef>
              <a:buClr>
                <a:srgbClr val="FC0128"/>
              </a:buClr>
              <a:buFont typeface="Arial"/>
              <a:buChar char="•"/>
              <a:tabLst>
                <a:tab pos="581660" algn="l"/>
                <a:tab pos="582295" algn="l"/>
              </a:tabLst>
            </a:pPr>
            <a:r>
              <a:rPr sz="2400" dirty="0">
                <a:latin typeface="Verdana"/>
                <a:cs typeface="Verdana"/>
              </a:rPr>
              <a:t>Rapid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prototyping</a:t>
            </a:r>
            <a:endParaRPr sz="2400">
              <a:latin typeface="Verdana"/>
              <a:cs typeface="Verdana"/>
            </a:endParaRPr>
          </a:p>
          <a:p>
            <a:pPr marL="581660" indent="-285750">
              <a:lnSpc>
                <a:spcPct val="100000"/>
              </a:lnSpc>
              <a:spcBef>
                <a:spcPts val="620"/>
              </a:spcBef>
              <a:buClr>
                <a:srgbClr val="FC0128"/>
              </a:buClr>
              <a:buFont typeface="Arial"/>
              <a:buChar char="•"/>
              <a:tabLst>
                <a:tab pos="581660" algn="l"/>
                <a:tab pos="582295" algn="l"/>
              </a:tabLst>
            </a:pPr>
            <a:r>
              <a:rPr sz="2400" spc="-10" dirty="0">
                <a:latin typeface="Verdana"/>
                <a:cs typeface="Verdana"/>
              </a:rPr>
              <a:t>Inexpensive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21187" y="953516"/>
            <a:ext cx="4339590" cy="1628775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z="2400" b="1" dirty="0">
                <a:latin typeface="Verdana"/>
                <a:cs typeface="Verdana"/>
              </a:rPr>
              <a:t>CMOS</a:t>
            </a:r>
            <a:r>
              <a:rPr sz="2400" b="1" spc="-35" dirty="0">
                <a:latin typeface="Verdana"/>
                <a:cs typeface="Verdana"/>
              </a:rPr>
              <a:t> </a:t>
            </a:r>
            <a:r>
              <a:rPr sz="2400" b="1" dirty="0">
                <a:latin typeface="Verdana"/>
                <a:cs typeface="Verdana"/>
              </a:rPr>
              <a:t>programmable</a:t>
            </a:r>
            <a:r>
              <a:rPr sz="2400" b="1" spc="-20" dirty="0">
                <a:latin typeface="Verdana"/>
                <a:cs typeface="Verdana"/>
              </a:rPr>
              <a:t> </a:t>
            </a:r>
            <a:r>
              <a:rPr sz="2400" b="1" spc="-25" dirty="0">
                <a:latin typeface="Verdana"/>
                <a:cs typeface="Verdana"/>
              </a:rPr>
              <a:t>MS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168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spc="-10" dirty="0">
                <a:latin typeface="Verdana"/>
                <a:cs typeface="Verdana"/>
              </a:rPr>
              <a:t>Programmable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62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Open/short ring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segments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2842528"/>
            <a:ext cx="2862911" cy="2514600"/>
          </a:xfrm>
          <a:prstGeom prst="rect">
            <a:avLst/>
          </a:prstGeom>
        </p:spPr>
      </p:pic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6804" y="5557274"/>
            <a:ext cx="3581400" cy="1077595"/>
          </a:xfrm>
          <a:custGeom>
            <a:avLst/>
            <a:gdLst/>
            <a:ahLst/>
            <a:cxnLst/>
            <a:rect l="l" t="t" r="r" b="b"/>
            <a:pathLst>
              <a:path w="3581400" h="1077595">
                <a:moveTo>
                  <a:pt x="3581399" y="0"/>
                </a:moveTo>
                <a:lnTo>
                  <a:pt x="0" y="0"/>
                </a:lnTo>
                <a:lnTo>
                  <a:pt x="0" y="1077217"/>
                </a:lnTo>
                <a:lnTo>
                  <a:pt x="3581399" y="1077217"/>
                </a:lnTo>
                <a:lnTo>
                  <a:pt x="3581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5544" y="5590540"/>
            <a:ext cx="275209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dirty="0">
                <a:latin typeface="Arial"/>
                <a:cs typeface="Arial"/>
              </a:rPr>
              <a:t>H. Guerboukha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et al., </a:t>
            </a:r>
            <a:r>
              <a:rPr sz="1600" b="1" spc="-10" dirty="0">
                <a:latin typeface="Arial"/>
                <a:cs typeface="Arial"/>
              </a:rPr>
              <a:t>Optics </a:t>
            </a:r>
            <a:r>
              <a:rPr sz="1600" b="1" dirty="0">
                <a:latin typeface="Arial"/>
                <a:cs typeface="Arial"/>
              </a:rPr>
              <a:t>Express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2021.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33954" y="2790351"/>
            <a:ext cx="4518985" cy="309481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422140" y="5959347"/>
            <a:ext cx="255841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dirty="0">
                <a:solidFill>
                  <a:srgbClr val="212121"/>
                </a:solidFill>
                <a:latin typeface="Arial"/>
                <a:cs typeface="Arial"/>
              </a:rPr>
              <a:t>S.</a:t>
            </a:r>
            <a:r>
              <a:rPr sz="16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Venkatesh</a:t>
            </a:r>
            <a:r>
              <a:rPr sz="16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212121"/>
                </a:solidFill>
                <a:latin typeface="Arial"/>
                <a:cs typeface="Arial"/>
              </a:rPr>
              <a:t>et al., </a:t>
            </a:r>
            <a:r>
              <a:rPr sz="1600" b="1" i="1" spc="-10" dirty="0">
                <a:solidFill>
                  <a:srgbClr val="212121"/>
                </a:solidFill>
                <a:latin typeface="Arial"/>
                <a:cs typeface="Arial"/>
              </a:rPr>
              <a:t>Nature </a:t>
            </a:r>
            <a:r>
              <a:rPr sz="1600" b="1" i="1" dirty="0">
                <a:solidFill>
                  <a:srgbClr val="212121"/>
                </a:solidFill>
                <a:latin typeface="Arial"/>
                <a:cs typeface="Arial"/>
              </a:rPr>
              <a:t>Electronics</a:t>
            </a:r>
            <a:r>
              <a:rPr sz="1600" b="1" i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12121"/>
                </a:solidFill>
                <a:latin typeface="Arial"/>
                <a:cs typeface="Arial"/>
              </a:rPr>
              <a:t>2020.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2" y="761999"/>
            <a:ext cx="9132887" cy="74612"/>
          </a:xfrm>
          <a:prstGeom prst="rect">
            <a:avLst/>
          </a:prstGeom>
        </p:spPr>
      </p:pic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200" y="990600"/>
            <a:ext cx="9067800" cy="5867400"/>
            <a:chOff x="76200" y="990600"/>
            <a:chExt cx="9067800" cy="58674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0600" y="6248399"/>
              <a:ext cx="457200" cy="5587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00" y="990600"/>
              <a:ext cx="9067800" cy="58673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291215" y="1848150"/>
              <a:ext cx="309245" cy="235585"/>
            </a:xfrm>
            <a:custGeom>
              <a:avLst/>
              <a:gdLst/>
              <a:ahLst/>
              <a:cxnLst/>
              <a:rect l="l" t="t" r="r" b="b"/>
              <a:pathLst>
                <a:path w="309245" h="235585">
                  <a:moveTo>
                    <a:pt x="233768" y="0"/>
                  </a:moveTo>
                  <a:lnTo>
                    <a:pt x="230419" y="9549"/>
                  </a:lnTo>
                  <a:lnTo>
                    <a:pt x="244038" y="15459"/>
                  </a:lnTo>
                  <a:lnTo>
                    <a:pt x="255751" y="23641"/>
                  </a:lnTo>
                  <a:lnTo>
                    <a:pt x="279533" y="61565"/>
                  </a:lnTo>
                  <a:lnTo>
                    <a:pt x="287346" y="116457"/>
                  </a:lnTo>
                  <a:lnTo>
                    <a:pt x="286474" y="137208"/>
                  </a:lnTo>
                  <a:lnTo>
                    <a:pt x="273394" y="188019"/>
                  </a:lnTo>
                  <a:lnTo>
                    <a:pt x="244198" y="219784"/>
                  </a:lnTo>
                  <a:lnTo>
                    <a:pt x="230792" y="225722"/>
                  </a:lnTo>
                  <a:lnTo>
                    <a:pt x="233768" y="235272"/>
                  </a:lnTo>
                  <a:lnTo>
                    <a:pt x="278718" y="208563"/>
                  </a:lnTo>
                  <a:lnTo>
                    <a:pt x="303966" y="159260"/>
                  </a:lnTo>
                  <a:lnTo>
                    <a:pt x="308803" y="117697"/>
                  </a:lnTo>
                  <a:lnTo>
                    <a:pt x="307589" y="96129"/>
                  </a:lnTo>
                  <a:lnTo>
                    <a:pt x="297884" y="57898"/>
                  </a:lnTo>
                  <a:lnTo>
                    <a:pt x="265782" y="15083"/>
                  </a:lnTo>
                  <a:lnTo>
                    <a:pt x="250825" y="6158"/>
                  </a:lnTo>
                  <a:lnTo>
                    <a:pt x="233768" y="0"/>
                  </a:lnTo>
                  <a:close/>
                </a:path>
                <a:path w="309245" h="235585">
                  <a:moveTo>
                    <a:pt x="75034" y="0"/>
                  </a:moveTo>
                  <a:lnTo>
                    <a:pt x="30164" y="26776"/>
                  </a:lnTo>
                  <a:lnTo>
                    <a:pt x="4852" y="76196"/>
                  </a:lnTo>
                  <a:lnTo>
                    <a:pt x="0" y="117697"/>
                  </a:lnTo>
                  <a:lnTo>
                    <a:pt x="1209" y="139312"/>
                  </a:lnTo>
                  <a:lnTo>
                    <a:pt x="10883" y="177542"/>
                  </a:lnTo>
                  <a:lnTo>
                    <a:pt x="42943" y="220218"/>
                  </a:lnTo>
                  <a:lnTo>
                    <a:pt x="75034" y="235272"/>
                  </a:lnTo>
                  <a:lnTo>
                    <a:pt x="78011" y="225722"/>
                  </a:lnTo>
                  <a:lnTo>
                    <a:pt x="64604" y="219784"/>
                  </a:lnTo>
                  <a:lnTo>
                    <a:pt x="53035" y="211521"/>
                  </a:lnTo>
                  <a:lnTo>
                    <a:pt x="29304" y="172989"/>
                  </a:lnTo>
                  <a:lnTo>
                    <a:pt x="21456" y="116457"/>
                  </a:lnTo>
                  <a:lnTo>
                    <a:pt x="22328" y="96385"/>
                  </a:lnTo>
                  <a:lnTo>
                    <a:pt x="35408" y="46818"/>
                  </a:lnTo>
                  <a:lnTo>
                    <a:pt x="64814" y="15459"/>
                  </a:lnTo>
                  <a:lnTo>
                    <a:pt x="78383" y="9549"/>
                  </a:lnTo>
                  <a:lnTo>
                    <a:pt x="750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378585">
              <a:lnSpc>
                <a:spcPct val="100000"/>
              </a:lnSpc>
              <a:spcBef>
                <a:spcPts val="100"/>
              </a:spcBef>
            </a:pPr>
            <a:r>
              <a:rPr dirty="0"/>
              <a:t>Airy</a:t>
            </a:r>
            <a:r>
              <a:rPr spc="-10" dirty="0"/>
              <a:t> </a:t>
            </a:r>
            <a:r>
              <a:rPr dirty="0"/>
              <a:t>Metasurface </a:t>
            </a:r>
            <a:r>
              <a:rPr spc="-10" dirty="0"/>
              <a:t>Experiments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9145" y="828547"/>
            <a:ext cx="4283710" cy="175577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spc="-10" dirty="0">
                <a:latin typeface="Verdana"/>
                <a:cs typeface="Verdana"/>
              </a:rPr>
              <a:t>Setup</a:t>
            </a:r>
            <a:endParaRPr sz="2400">
              <a:latin typeface="Verdana"/>
              <a:cs typeface="Verdana"/>
            </a:endParaRPr>
          </a:p>
          <a:p>
            <a:pPr marL="641350" marR="5080" lvl="1" indent="-228600">
              <a:lnSpc>
                <a:spcPts val="2110"/>
              </a:lnSpc>
              <a:spcBef>
                <a:spcPts val="83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spc="-10" dirty="0">
                <a:latin typeface="Verdana"/>
                <a:cs typeface="Verdana"/>
              </a:rPr>
              <a:t>Small-</a:t>
            </a:r>
            <a:r>
              <a:rPr sz="2000" dirty="0">
                <a:latin typeface="Verdana"/>
                <a:cs typeface="Verdana"/>
              </a:rPr>
              <a:t>scale</a:t>
            </a:r>
            <a:r>
              <a:rPr sz="2000" spc="-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experiment </a:t>
            </a:r>
            <a:r>
              <a:rPr sz="2000" spc="-20" dirty="0">
                <a:latin typeface="Verdana"/>
                <a:cs typeface="Verdana"/>
              </a:rPr>
              <a:t>with </a:t>
            </a:r>
            <a:r>
              <a:rPr sz="2000" dirty="0">
                <a:latin typeface="Verdana"/>
                <a:cs typeface="Verdana"/>
              </a:rPr>
              <a:t>sub</a:t>
            </a:r>
            <a:r>
              <a:rPr sz="2000" spc="10" dirty="0">
                <a:latin typeface="Verdana"/>
                <a:cs typeface="Verdana"/>
              </a:rPr>
              <a:t> </a:t>
            </a:r>
            <a:r>
              <a:rPr sz="2000" dirty="0">
                <a:latin typeface="Cambria Math"/>
                <a:cs typeface="Cambria Math"/>
              </a:rPr>
              <a:t>𝜇</a:t>
            </a:r>
            <a:r>
              <a:rPr sz="2000" dirty="0">
                <a:latin typeface="Verdana"/>
                <a:cs typeface="Verdana"/>
              </a:rPr>
              <a:t>W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TDS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transmitter</a:t>
            </a:r>
            <a:endParaRPr sz="2000">
              <a:latin typeface="Verdana"/>
              <a:cs typeface="Verdana"/>
            </a:endParaRPr>
          </a:p>
          <a:p>
            <a:pPr marL="641350" marR="365125" lvl="1" indent="-228600">
              <a:lnSpc>
                <a:spcPts val="2210"/>
              </a:lnSpc>
              <a:spcBef>
                <a:spcPts val="69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spc="-10" dirty="0">
                <a:latin typeface="Verdana"/>
                <a:cs typeface="Verdana"/>
              </a:rPr>
              <a:t>Hot-</a:t>
            </a:r>
            <a:r>
              <a:rPr sz="2000" dirty="0">
                <a:latin typeface="Verdana"/>
                <a:cs typeface="Verdana"/>
              </a:rPr>
              <a:t>stamped</a:t>
            </a:r>
            <a:r>
              <a:rPr sz="2000" spc="-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150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GHz </a:t>
            </a:r>
            <a:r>
              <a:rPr sz="2000" dirty="0">
                <a:latin typeface="Verdana"/>
                <a:cs typeface="Verdana"/>
              </a:rPr>
              <a:t>transmissive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metasurface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82778" y="828547"/>
            <a:ext cx="3539490" cy="164338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Curved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profile</a:t>
            </a:r>
            <a:endParaRPr sz="24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62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Less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than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model</a:t>
            </a:r>
            <a:endParaRPr sz="24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2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Spatially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sampled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Cambria Math"/>
                <a:cs typeface="Cambria Math"/>
              </a:rPr>
              <a:t>Φ</a:t>
            </a:r>
            <a:r>
              <a:rPr sz="2000" spc="385" dirty="0">
                <a:latin typeface="Cambria Math"/>
                <a:cs typeface="Cambria Math"/>
              </a:rPr>
              <a:t> </a:t>
            </a:r>
            <a:r>
              <a:rPr sz="2000" spc="-50" dirty="0">
                <a:latin typeface="Cambria Math"/>
                <a:cs typeface="Cambria Math"/>
              </a:rPr>
              <a:t>𝑥</a:t>
            </a:r>
            <a:endParaRPr sz="2000">
              <a:latin typeface="Cambria Math"/>
              <a:cs typeface="Cambria Math"/>
            </a:endParaRPr>
          </a:p>
          <a:p>
            <a:pPr marL="6413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Imperfect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meta-atoms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1436" y="6541064"/>
            <a:ext cx="122872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latin typeface="Times New Roman"/>
                <a:cs typeface="Times New Roman"/>
              </a:rPr>
              <a:t>Edward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Knightly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576705">
              <a:lnSpc>
                <a:spcPct val="100000"/>
              </a:lnSpc>
              <a:spcBef>
                <a:spcPts val="100"/>
              </a:spcBef>
            </a:pPr>
            <a:r>
              <a:rPr dirty="0"/>
              <a:t>Future Work:</a:t>
            </a:r>
            <a:r>
              <a:rPr spc="-5" dirty="0"/>
              <a:t> </a:t>
            </a:r>
            <a:r>
              <a:rPr dirty="0"/>
              <a:t>Airy </a:t>
            </a:r>
            <a:r>
              <a:rPr spc="-10" dirty="0"/>
              <a:t>Networks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2588" y="1060196"/>
            <a:ext cx="6532245" cy="360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At scale experiments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including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obstacles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C0128"/>
              </a:buClr>
              <a:buFont typeface="Arial"/>
              <a:buChar char="•"/>
            </a:pPr>
            <a:endParaRPr sz="33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Control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plane: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how to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aim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the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curve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ball</a:t>
            </a:r>
            <a:endParaRPr sz="24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2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Where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is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the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target?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38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Best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curvature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profile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steering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angle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0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Programmable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metasurface</a:t>
            </a:r>
            <a:endParaRPr sz="2000">
              <a:latin typeface="Verdana"/>
              <a:cs typeface="Verdana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lr>
                <a:srgbClr val="FC0128"/>
              </a:buClr>
              <a:buFont typeface="Calibri"/>
              <a:buChar char="–"/>
            </a:pPr>
            <a:endParaRPr sz="335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Data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plane</a:t>
            </a:r>
            <a:endParaRPr sz="24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0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2000" dirty="0">
                <a:latin typeface="Verdana"/>
                <a:cs typeface="Verdana"/>
              </a:rPr>
              <a:t>Sending</a:t>
            </a:r>
            <a:r>
              <a:rPr sz="2000" spc="-20" dirty="0">
                <a:latin typeface="Verdana"/>
                <a:cs typeface="Verdana"/>
              </a:rPr>
              <a:t> data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6419" y="3581400"/>
            <a:ext cx="4232780" cy="2350717"/>
          </a:xfrm>
          <a:prstGeom prst="rect">
            <a:avLst/>
          </a:prstGeom>
        </p:spPr>
      </p:pic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48072" y="6053328"/>
            <a:ext cx="21494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Image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source: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Indian</a:t>
            </a:r>
            <a:r>
              <a:rPr sz="1100" spc="-10" dirty="0">
                <a:latin typeface="Arial"/>
                <a:cs typeface="Arial"/>
              </a:rPr>
              <a:t> Express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5178044"/>
            <a:ext cx="3720465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7500"/>
              </a:lnSpc>
              <a:spcBef>
                <a:spcPts val="135"/>
              </a:spcBef>
            </a:pPr>
            <a:r>
              <a:rPr sz="1200" b="1" dirty="0">
                <a:latin typeface="Arial"/>
                <a:cs typeface="Arial"/>
              </a:rPr>
              <a:t>J.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Jornet,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E.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Knightly,</a:t>
            </a:r>
            <a:r>
              <a:rPr sz="1200" b="1" dirty="0">
                <a:latin typeface="Arial"/>
                <a:cs typeface="Arial"/>
              </a:rPr>
              <a:t> and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D. Mittleman, </a:t>
            </a:r>
            <a:r>
              <a:rPr sz="1200" b="1" spc="-10" dirty="0">
                <a:latin typeface="Arial"/>
                <a:cs typeface="Arial"/>
              </a:rPr>
              <a:t>“Wireless </a:t>
            </a:r>
            <a:r>
              <a:rPr sz="1200" b="1" dirty="0">
                <a:latin typeface="Arial"/>
                <a:cs typeface="Arial"/>
              </a:rPr>
              <a:t>Communications,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Sensing,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Security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above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100 </a:t>
            </a:r>
            <a:r>
              <a:rPr sz="1200" b="1" dirty="0">
                <a:latin typeface="Arial"/>
                <a:cs typeface="Arial"/>
              </a:rPr>
              <a:t>GHz,”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Nature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Communications,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449705">
              <a:lnSpc>
                <a:spcPct val="100000"/>
              </a:lnSpc>
              <a:spcBef>
                <a:spcPts val="100"/>
              </a:spcBef>
            </a:pPr>
            <a:r>
              <a:rPr dirty="0"/>
              <a:t>Upcoming Wireless</a:t>
            </a:r>
            <a:r>
              <a:rPr spc="10" dirty="0"/>
              <a:t> </a:t>
            </a:r>
            <a:r>
              <a:rPr spc="-10" dirty="0"/>
              <a:t>Advances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3988" y="1136396"/>
            <a:ext cx="8593455" cy="48869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7815" marR="514984" indent="-285115">
              <a:lnSpc>
                <a:spcPts val="2590"/>
              </a:lnSpc>
              <a:spcBef>
                <a:spcPts val="4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Network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design,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optimization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and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management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to </a:t>
            </a:r>
            <a:r>
              <a:rPr sz="2400" dirty="0">
                <a:latin typeface="Verdana"/>
                <a:cs typeface="Verdana"/>
              </a:rPr>
              <a:t>harness new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antenna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and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metasurface </a:t>
            </a:r>
            <a:r>
              <a:rPr sz="2400" spc="-10" dirty="0">
                <a:latin typeface="Verdana"/>
                <a:cs typeface="Verdana"/>
              </a:rPr>
              <a:t>capabilities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C0128"/>
              </a:buClr>
              <a:buFont typeface="Arial"/>
              <a:buChar char="•"/>
            </a:pPr>
            <a:endParaRPr sz="3550">
              <a:latin typeface="Verdana"/>
              <a:cs typeface="Verdana"/>
            </a:endParaRPr>
          </a:p>
          <a:p>
            <a:pPr marL="297815" marR="296545" indent="-285115">
              <a:lnSpc>
                <a:spcPts val="259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Radically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transformed networks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architectures </a:t>
            </a:r>
            <a:r>
              <a:rPr sz="2400" spc="-10" dirty="0">
                <a:latin typeface="Verdana"/>
                <a:cs typeface="Verdana"/>
              </a:rPr>
              <a:t>fusing </a:t>
            </a:r>
            <a:r>
              <a:rPr sz="2400" dirty="0">
                <a:latin typeface="Verdana"/>
                <a:cs typeface="Verdana"/>
              </a:rPr>
              <a:t>diverse spectrum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from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sub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6 GHz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to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THz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C0128"/>
              </a:buClr>
              <a:buFont typeface="Arial"/>
              <a:buChar char="•"/>
            </a:pPr>
            <a:endParaRPr sz="325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Programmable,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low cost,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energy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efficient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components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buClr>
                <a:srgbClr val="FC0128"/>
              </a:buClr>
              <a:buFont typeface="Arial"/>
              <a:buChar char="•"/>
            </a:pPr>
            <a:endParaRPr sz="3550">
              <a:latin typeface="Verdana"/>
              <a:cs typeface="Verdana"/>
            </a:endParaRPr>
          </a:p>
          <a:p>
            <a:pPr marL="297815" marR="465455" indent="-285115">
              <a:lnSpc>
                <a:spcPts val="262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Sensing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and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learning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including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physical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models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vs. </a:t>
            </a:r>
            <a:r>
              <a:rPr sz="2400" dirty="0">
                <a:latin typeface="Verdana"/>
                <a:cs typeface="Verdana"/>
              </a:rPr>
              <a:t>black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box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C0128"/>
              </a:buClr>
              <a:buFont typeface="Arial"/>
              <a:buChar char="•"/>
            </a:pPr>
            <a:endParaRPr sz="325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New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applications and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use </a:t>
            </a:r>
            <a:r>
              <a:rPr sz="2400" spc="-10" dirty="0">
                <a:latin typeface="Verdana"/>
                <a:cs typeface="Verdana"/>
              </a:rPr>
              <a:t>cases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73719" y="3532615"/>
            <a:ext cx="5394325" cy="3274695"/>
            <a:chOff x="3673719" y="3532615"/>
            <a:chExt cx="5394325" cy="3274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0600" y="6248399"/>
              <a:ext cx="457200" cy="558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3719" y="3532615"/>
              <a:ext cx="5357390" cy="272569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4290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Summary</a:t>
            </a: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0" y="4813561"/>
            <a:ext cx="3549263" cy="1996460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2642" y="1143000"/>
            <a:ext cx="1989375" cy="3367143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2000" y="1173270"/>
            <a:ext cx="2576501" cy="226303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242951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Acknowledgements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dirty="0"/>
              <a:t>Ph.D.</a:t>
            </a:r>
            <a:r>
              <a:rPr spc="-30" dirty="0"/>
              <a:t> </a:t>
            </a:r>
            <a:r>
              <a:rPr dirty="0"/>
              <a:t>students</a:t>
            </a:r>
            <a:r>
              <a:rPr spc="-15" dirty="0"/>
              <a:t> </a:t>
            </a:r>
            <a:r>
              <a:rPr dirty="0"/>
              <a:t>and</a:t>
            </a:r>
            <a:r>
              <a:rPr spc="-15" dirty="0"/>
              <a:t> </a:t>
            </a:r>
            <a:r>
              <a:rPr dirty="0"/>
              <a:t>alumni</a:t>
            </a:r>
            <a:r>
              <a:rPr spc="-20" dirty="0"/>
              <a:t> </a:t>
            </a:r>
            <a:r>
              <a:rPr dirty="0"/>
              <a:t>at</a:t>
            </a:r>
            <a:r>
              <a:rPr spc="-10" dirty="0"/>
              <a:t> </a:t>
            </a:r>
            <a:r>
              <a:rPr u="sng" spc="-10" dirty="0">
                <a:solidFill>
                  <a:srgbClr val="FE9B03"/>
                </a:solidFill>
                <a:uFill>
                  <a:solidFill>
                    <a:srgbClr val="FE9B03"/>
                  </a:solidFill>
                </a:uFill>
                <a:hlinkClick r:id="rId3"/>
              </a:rPr>
              <a:t>http://networks.rice.edu</a:t>
            </a: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C0128"/>
              </a:buClr>
              <a:buFont typeface="Arial"/>
              <a:buChar char="•"/>
            </a:pPr>
            <a:endParaRPr sz="2550"/>
          </a:p>
          <a:p>
            <a:pPr marL="297815" indent="-285115">
              <a:lnSpc>
                <a:spcPct val="100000"/>
              </a:lnSpc>
              <a:spcBef>
                <a:spcPts val="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dirty="0"/>
              <a:t>Collaborators</a:t>
            </a:r>
            <a:r>
              <a:rPr spc="-10" dirty="0"/>
              <a:t> </a:t>
            </a:r>
            <a:r>
              <a:rPr dirty="0"/>
              <a:t>at</a:t>
            </a:r>
            <a:r>
              <a:rPr spc="-15" dirty="0"/>
              <a:t> </a:t>
            </a:r>
            <a:r>
              <a:rPr dirty="0"/>
              <a:t>Rice</a:t>
            </a:r>
            <a:r>
              <a:rPr spc="-10" dirty="0"/>
              <a:t> </a:t>
            </a:r>
            <a:r>
              <a:rPr dirty="0"/>
              <a:t>and</a:t>
            </a:r>
            <a:r>
              <a:rPr spc="-10" dirty="0"/>
              <a:t> beyond:</a:t>
            </a:r>
          </a:p>
          <a:p>
            <a:pPr marL="641350" lvl="1" indent="-228600">
              <a:lnSpc>
                <a:spcPct val="100000"/>
              </a:lnSpc>
              <a:spcBef>
                <a:spcPts val="47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1800" dirty="0">
                <a:latin typeface="Verdana"/>
                <a:cs typeface="Verdana"/>
              </a:rPr>
              <a:t>Dan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Mittleman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at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Brown</a:t>
            </a:r>
            <a:r>
              <a:rPr sz="1800" spc="-10" dirty="0">
                <a:latin typeface="Verdana"/>
                <a:cs typeface="Verdana"/>
              </a:rPr>
              <a:t> University</a:t>
            </a:r>
            <a:endParaRPr sz="18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33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1800" dirty="0">
                <a:latin typeface="Verdana"/>
                <a:cs typeface="Verdana"/>
              </a:rPr>
              <a:t>Josep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Jornet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at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Northeastern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University</a:t>
            </a:r>
            <a:endParaRPr sz="18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34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1800" dirty="0">
                <a:latin typeface="Verdana"/>
                <a:cs typeface="Verdana"/>
              </a:rPr>
              <a:t>Kaushik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Sengupta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at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Princeton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University</a:t>
            </a:r>
            <a:endParaRPr sz="1800">
              <a:latin typeface="Verdana"/>
              <a:cs typeface="Verdana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C0128"/>
              </a:buClr>
              <a:buFont typeface="Calibri"/>
              <a:buChar char="–"/>
            </a:pPr>
            <a:endParaRPr sz="3050"/>
          </a:p>
          <a:p>
            <a:pPr marL="297815" indent="-28511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pc="-10" dirty="0"/>
              <a:t>Sponsors</a:t>
            </a: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86231" y="5707095"/>
            <a:ext cx="1200903" cy="629742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09731" y="5648870"/>
            <a:ext cx="1044667" cy="678355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98498" y="3876558"/>
            <a:ext cx="1290760" cy="1290760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29028" y="4051607"/>
            <a:ext cx="2715310" cy="94066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31597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Outlawed?</a:t>
            </a: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0550" y="1030287"/>
            <a:ext cx="7715250" cy="5599430"/>
            <a:chOff x="590550" y="1030287"/>
            <a:chExt cx="7715250" cy="55994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550" y="1030287"/>
              <a:ext cx="7562850" cy="55229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14600" y="2362200"/>
              <a:ext cx="1752600" cy="2362200"/>
            </a:xfrm>
            <a:custGeom>
              <a:avLst/>
              <a:gdLst/>
              <a:ahLst/>
              <a:cxnLst/>
              <a:rect l="l" t="t" r="r" b="b"/>
              <a:pathLst>
                <a:path w="1752600" h="2362200">
                  <a:moveTo>
                    <a:pt x="0" y="1181100"/>
                  </a:moveTo>
                  <a:lnTo>
                    <a:pt x="953" y="1125500"/>
                  </a:lnTo>
                  <a:lnTo>
                    <a:pt x="3787" y="1070562"/>
                  </a:lnTo>
                  <a:lnTo>
                    <a:pt x="8457" y="1016342"/>
                  </a:lnTo>
                  <a:lnTo>
                    <a:pt x="14924" y="962897"/>
                  </a:lnTo>
                  <a:lnTo>
                    <a:pt x="23143" y="910284"/>
                  </a:lnTo>
                  <a:lnTo>
                    <a:pt x="33074" y="858560"/>
                  </a:lnTo>
                  <a:lnTo>
                    <a:pt x="44674" y="807781"/>
                  </a:lnTo>
                  <a:lnTo>
                    <a:pt x="57901" y="758003"/>
                  </a:lnTo>
                  <a:lnTo>
                    <a:pt x="72713" y="709285"/>
                  </a:lnTo>
                  <a:lnTo>
                    <a:pt x="89068" y="661682"/>
                  </a:lnTo>
                  <a:lnTo>
                    <a:pt x="106923" y="615251"/>
                  </a:lnTo>
                  <a:lnTo>
                    <a:pt x="126238" y="570048"/>
                  </a:lnTo>
                  <a:lnTo>
                    <a:pt x="146969" y="526132"/>
                  </a:lnTo>
                  <a:lnTo>
                    <a:pt x="169075" y="483557"/>
                  </a:lnTo>
                  <a:lnTo>
                    <a:pt x="192513" y="442382"/>
                  </a:lnTo>
                  <a:lnTo>
                    <a:pt x="217241" y="402662"/>
                  </a:lnTo>
                  <a:lnTo>
                    <a:pt x="243218" y="364454"/>
                  </a:lnTo>
                  <a:lnTo>
                    <a:pt x="270402" y="327816"/>
                  </a:lnTo>
                  <a:lnTo>
                    <a:pt x="298749" y="292804"/>
                  </a:lnTo>
                  <a:lnTo>
                    <a:pt x="328219" y="259474"/>
                  </a:lnTo>
                  <a:lnTo>
                    <a:pt x="358768" y="227883"/>
                  </a:lnTo>
                  <a:lnTo>
                    <a:pt x="390356" y="198089"/>
                  </a:lnTo>
                  <a:lnTo>
                    <a:pt x="422939" y="170147"/>
                  </a:lnTo>
                  <a:lnTo>
                    <a:pt x="456476" y="144114"/>
                  </a:lnTo>
                  <a:lnTo>
                    <a:pt x="490925" y="120048"/>
                  </a:lnTo>
                  <a:lnTo>
                    <a:pt x="526243" y="98004"/>
                  </a:lnTo>
                  <a:lnTo>
                    <a:pt x="562389" y="78040"/>
                  </a:lnTo>
                  <a:lnTo>
                    <a:pt x="599321" y="60213"/>
                  </a:lnTo>
                  <a:lnTo>
                    <a:pt x="636996" y="44578"/>
                  </a:lnTo>
                  <a:lnTo>
                    <a:pt x="675372" y="31193"/>
                  </a:lnTo>
                  <a:lnTo>
                    <a:pt x="714407" y="20115"/>
                  </a:lnTo>
                  <a:lnTo>
                    <a:pt x="754060" y="11399"/>
                  </a:lnTo>
                  <a:lnTo>
                    <a:pt x="794287" y="5104"/>
                  </a:lnTo>
                  <a:lnTo>
                    <a:pt x="835048" y="1285"/>
                  </a:lnTo>
                  <a:lnTo>
                    <a:pt x="876300" y="0"/>
                  </a:lnTo>
                  <a:lnTo>
                    <a:pt x="917551" y="1285"/>
                  </a:lnTo>
                  <a:lnTo>
                    <a:pt x="958312" y="5104"/>
                  </a:lnTo>
                  <a:lnTo>
                    <a:pt x="998539" y="11399"/>
                  </a:lnTo>
                  <a:lnTo>
                    <a:pt x="1038192" y="20115"/>
                  </a:lnTo>
                  <a:lnTo>
                    <a:pt x="1077227" y="31193"/>
                  </a:lnTo>
                  <a:lnTo>
                    <a:pt x="1115603" y="44578"/>
                  </a:lnTo>
                  <a:lnTo>
                    <a:pt x="1153278" y="60213"/>
                  </a:lnTo>
                  <a:lnTo>
                    <a:pt x="1190210" y="78040"/>
                  </a:lnTo>
                  <a:lnTo>
                    <a:pt x="1226356" y="98004"/>
                  </a:lnTo>
                  <a:lnTo>
                    <a:pt x="1261674" y="120048"/>
                  </a:lnTo>
                  <a:lnTo>
                    <a:pt x="1296123" y="144114"/>
                  </a:lnTo>
                  <a:lnTo>
                    <a:pt x="1329660" y="170147"/>
                  </a:lnTo>
                  <a:lnTo>
                    <a:pt x="1362243" y="198089"/>
                  </a:lnTo>
                  <a:lnTo>
                    <a:pt x="1393831" y="227883"/>
                  </a:lnTo>
                  <a:lnTo>
                    <a:pt x="1424380" y="259474"/>
                  </a:lnTo>
                  <a:lnTo>
                    <a:pt x="1453850" y="292804"/>
                  </a:lnTo>
                  <a:lnTo>
                    <a:pt x="1482197" y="327816"/>
                  </a:lnTo>
                  <a:lnTo>
                    <a:pt x="1509381" y="364454"/>
                  </a:lnTo>
                  <a:lnTo>
                    <a:pt x="1535358" y="402662"/>
                  </a:lnTo>
                  <a:lnTo>
                    <a:pt x="1560086" y="442382"/>
                  </a:lnTo>
                  <a:lnTo>
                    <a:pt x="1583524" y="483557"/>
                  </a:lnTo>
                  <a:lnTo>
                    <a:pt x="1605630" y="526132"/>
                  </a:lnTo>
                  <a:lnTo>
                    <a:pt x="1626361" y="570048"/>
                  </a:lnTo>
                  <a:lnTo>
                    <a:pt x="1645676" y="615251"/>
                  </a:lnTo>
                  <a:lnTo>
                    <a:pt x="1663531" y="661682"/>
                  </a:lnTo>
                  <a:lnTo>
                    <a:pt x="1679886" y="709285"/>
                  </a:lnTo>
                  <a:lnTo>
                    <a:pt x="1694698" y="758003"/>
                  </a:lnTo>
                  <a:lnTo>
                    <a:pt x="1707925" y="807781"/>
                  </a:lnTo>
                  <a:lnTo>
                    <a:pt x="1719525" y="858560"/>
                  </a:lnTo>
                  <a:lnTo>
                    <a:pt x="1729456" y="910284"/>
                  </a:lnTo>
                  <a:lnTo>
                    <a:pt x="1737675" y="962897"/>
                  </a:lnTo>
                  <a:lnTo>
                    <a:pt x="1744142" y="1016342"/>
                  </a:lnTo>
                  <a:lnTo>
                    <a:pt x="1748812" y="1070562"/>
                  </a:lnTo>
                  <a:lnTo>
                    <a:pt x="1751646" y="1125500"/>
                  </a:lnTo>
                  <a:lnTo>
                    <a:pt x="1752600" y="1181100"/>
                  </a:lnTo>
                  <a:lnTo>
                    <a:pt x="1751646" y="1236699"/>
                  </a:lnTo>
                  <a:lnTo>
                    <a:pt x="1748812" y="1291637"/>
                  </a:lnTo>
                  <a:lnTo>
                    <a:pt x="1744142" y="1345857"/>
                  </a:lnTo>
                  <a:lnTo>
                    <a:pt x="1737675" y="1399302"/>
                  </a:lnTo>
                  <a:lnTo>
                    <a:pt x="1729456" y="1451915"/>
                  </a:lnTo>
                  <a:lnTo>
                    <a:pt x="1719525" y="1503639"/>
                  </a:lnTo>
                  <a:lnTo>
                    <a:pt x="1707925" y="1554418"/>
                  </a:lnTo>
                  <a:lnTo>
                    <a:pt x="1694698" y="1604195"/>
                  </a:lnTo>
                  <a:lnTo>
                    <a:pt x="1679886" y="1652914"/>
                  </a:lnTo>
                  <a:lnTo>
                    <a:pt x="1663531" y="1700517"/>
                  </a:lnTo>
                  <a:lnTo>
                    <a:pt x="1645676" y="1746948"/>
                  </a:lnTo>
                  <a:lnTo>
                    <a:pt x="1626361" y="1792150"/>
                  </a:lnTo>
                  <a:lnTo>
                    <a:pt x="1605630" y="1836067"/>
                  </a:lnTo>
                  <a:lnTo>
                    <a:pt x="1583524" y="1878642"/>
                  </a:lnTo>
                  <a:lnTo>
                    <a:pt x="1560086" y="1919817"/>
                  </a:lnTo>
                  <a:lnTo>
                    <a:pt x="1535358" y="1959537"/>
                  </a:lnTo>
                  <a:lnTo>
                    <a:pt x="1509381" y="1997744"/>
                  </a:lnTo>
                  <a:lnTo>
                    <a:pt x="1482197" y="2034383"/>
                  </a:lnTo>
                  <a:lnTo>
                    <a:pt x="1453850" y="2069395"/>
                  </a:lnTo>
                  <a:lnTo>
                    <a:pt x="1424380" y="2102725"/>
                  </a:lnTo>
                  <a:lnTo>
                    <a:pt x="1393831" y="2134316"/>
                  </a:lnTo>
                  <a:lnTo>
                    <a:pt x="1362243" y="2164110"/>
                  </a:lnTo>
                  <a:lnTo>
                    <a:pt x="1329660" y="2192052"/>
                  </a:lnTo>
                  <a:lnTo>
                    <a:pt x="1296123" y="2218085"/>
                  </a:lnTo>
                  <a:lnTo>
                    <a:pt x="1261674" y="2242151"/>
                  </a:lnTo>
                  <a:lnTo>
                    <a:pt x="1226356" y="2264195"/>
                  </a:lnTo>
                  <a:lnTo>
                    <a:pt x="1190210" y="2284159"/>
                  </a:lnTo>
                  <a:lnTo>
                    <a:pt x="1153278" y="2301986"/>
                  </a:lnTo>
                  <a:lnTo>
                    <a:pt x="1115603" y="2317621"/>
                  </a:lnTo>
                  <a:lnTo>
                    <a:pt x="1077227" y="2331006"/>
                  </a:lnTo>
                  <a:lnTo>
                    <a:pt x="1038192" y="2342084"/>
                  </a:lnTo>
                  <a:lnTo>
                    <a:pt x="998539" y="2350800"/>
                  </a:lnTo>
                  <a:lnTo>
                    <a:pt x="958312" y="2357095"/>
                  </a:lnTo>
                  <a:lnTo>
                    <a:pt x="917551" y="2360914"/>
                  </a:lnTo>
                  <a:lnTo>
                    <a:pt x="876300" y="2362200"/>
                  </a:lnTo>
                  <a:lnTo>
                    <a:pt x="835048" y="2360914"/>
                  </a:lnTo>
                  <a:lnTo>
                    <a:pt x="794287" y="2357095"/>
                  </a:lnTo>
                  <a:lnTo>
                    <a:pt x="754060" y="2350800"/>
                  </a:lnTo>
                  <a:lnTo>
                    <a:pt x="714407" y="2342084"/>
                  </a:lnTo>
                  <a:lnTo>
                    <a:pt x="675372" y="2331006"/>
                  </a:lnTo>
                  <a:lnTo>
                    <a:pt x="636996" y="2317621"/>
                  </a:lnTo>
                  <a:lnTo>
                    <a:pt x="599321" y="2301986"/>
                  </a:lnTo>
                  <a:lnTo>
                    <a:pt x="562389" y="2284159"/>
                  </a:lnTo>
                  <a:lnTo>
                    <a:pt x="526243" y="2264195"/>
                  </a:lnTo>
                  <a:lnTo>
                    <a:pt x="490925" y="2242151"/>
                  </a:lnTo>
                  <a:lnTo>
                    <a:pt x="456476" y="2218085"/>
                  </a:lnTo>
                  <a:lnTo>
                    <a:pt x="422939" y="2192052"/>
                  </a:lnTo>
                  <a:lnTo>
                    <a:pt x="390356" y="2164110"/>
                  </a:lnTo>
                  <a:lnTo>
                    <a:pt x="358768" y="2134316"/>
                  </a:lnTo>
                  <a:lnTo>
                    <a:pt x="328219" y="2102725"/>
                  </a:lnTo>
                  <a:lnTo>
                    <a:pt x="298749" y="2069395"/>
                  </a:lnTo>
                  <a:lnTo>
                    <a:pt x="270402" y="2034383"/>
                  </a:lnTo>
                  <a:lnTo>
                    <a:pt x="243218" y="1997744"/>
                  </a:lnTo>
                  <a:lnTo>
                    <a:pt x="217241" y="1959537"/>
                  </a:lnTo>
                  <a:lnTo>
                    <a:pt x="192513" y="1919817"/>
                  </a:lnTo>
                  <a:lnTo>
                    <a:pt x="169075" y="1878642"/>
                  </a:lnTo>
                  <a:lnTo>
                    <a:pt x="146969" y="1836067"/>
                  </a:lnTo>
                  <a:lnTo>
                    <a:pt x="126238" y="1792150"/>
                  </a:lnTo>
                  <a:lnTo>
                    <a:pt x="106923" y="1746948"/>
                  </a:lnTo>
                  <a:lnTo>
                    <a:pt x="89068" y="1700517"/>
                  </a:lnTo>
                  <a:lnTo>
                    <a:pt x="72713" y="1652914"/>
                  </a:lnTo>
                  <a:lnTo>
                    <a:pt x="57901" y="1604195"/>
                  </a:lnTo>
                  <a:lnTo>
                    <a:pt x="44674" y="1554418"/>
                  </a:lnTo>
                  <a:lnTo>
                    <a:pt x="33074" y="1503639"/>
                  </a:lnTo>
                  <a:lnTo>
                    <a:pt x="23143" y="1451915"/>
                  </a:lnTo>
                  <a:lnTo>
                    <a:pt x="14924" y="1399302"/>
                  </a:lnTo>
                  <a:lnTo>
                    <a:pt x="8457" y="1345857"/>
                  </a:lnTo>
                  <a:lnTo>
                    <a:pt x="3787" y="1291637"/>
                  </a:lnTo>
                  <a:lnTo>
                    <a:pt x="953" y="1236699"/>
                  </a:lnTo>
                  <a:lnTo>
                    <a:pt x="0" y="1181100"/>
                  </a:lnTo>
                  <a:close/>
                </a:path>
              </a:pathLst>
            </a:custGeom>
            <a:ln w="63500">
              <a:solidFill>
                <a:srgbClr val="FC01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67200" y="2895600"/>
              <a:ext cx="4038600" cy="3733800"/>
            </a:xfrm>
            <a:custGeom>
              <a:avLst/>
              <a:gdLst/>
              <a:ahLst/>
              <a:cxnLst/>
              <a:rect l="l" t="t" r="r" b="b"/>
              <a:pathLst>
                <a:path w="4038600" h="3733800">
                  <a:moveTo>
                    <a:pt x="4038600" y="0"/>
                  </a:moveTo>
                  <a:lnTo>
                    <a:pt x="0" y="0"/>
                  </a:lnTo>
                  <a:lnTo>
                    <a:pt x="0" y="3733799"/>
                  </a:lnTo>
                  <a:lnTo>
                    <a:pt x="4038600" y="3733799"/>
                  </a:lnTo>
                  <a:lnTo>
                    <a:pt x="403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561079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Impacts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2588" y="834531"/>
            <a:ext cx="6729095" cy="348551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66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000" dirty="0">
                <a:latin typeface="Verdana"/>
                <a:cs typeface="Verdana"/>
              </a:rPr>
              <a:t>Disruptive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industry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shift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51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1800" spc="-10" dirty="0">
                <a:latin typeface="Verdana"/>
                <a:cs typeface="Verdana"/>
              </a:rPr>
              <a:t>Wi-</a:t>
            </a:r>
            <a:r>
              <a:rPr sz="1800" dirty="0">
                <a:latin typeface="Verdana"/>
                <a:cs typeface="Verdana"/>
              </a:rPr>
              <a:t>Fi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as a</a:t>
            </a:r>
            <a:r>
              <a:rPr sz="1800" spc="-1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public Internet entry </a:t>
            </a:r>
            <a:r>
              <a:rPr sz="1800" spc="-10" dirty="0">
                <a:latin typeface="Verdana"/>
                <a:cs typeface="Verdana"/>
              </a:rPr>
              <a:t>point</a:t>
            </a:r>
            <a:endParaRPr sz="18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3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1800" dirty="0">
                <a:latin typeface="Verdana"/>
                <a:cs typeface="Verdana"/>
              </a:rPr>
              <a:t>Mesh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networking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industry: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$5B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today</a:t>
            </a:r>
            <a:endParaRPr sz="1800">
              <a:latin typeface="Verdana"/>
              <a:cs typeface="Verdana"/>
            </a:endParaRPr>
          </a:p>
          <a:p>
            <a:pPr lvl="1">
              <a:lnSpc>
                <a:spcPct val="100000"/>
              </a:lnSpc>
              <a:buClr>
                <a:srgbClr val="FC0128"/>
              </a:buClr>
              <a:buFont typeface="Calibri"/>
              <a:buChar char="–"/>
            </a:pPr>
            <a:endParaRPr sz="25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spcBef>
                <a:spcPts val="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000" spc="-10" dirty="0">
                <a:latin typeface="Verdana"/>
                <a:cs typeface="Verdana"/>
              </a:rPr>
              <a:t>Standards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1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1800" dirty="0">
                <a:latin typeface="Verdana"/>
                <a:cs typeface="Verdana"/>
              </a:rPr>
              <a:t>IEEE</a:t>
            </a:r>
            <a:r>
              <a:rPr sz="1800" spc="-1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802.11s (mandatory</a:t>
            </a:r>
            <a:r>
              <a:rPr sz="1800" spc="-1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since </a:t>
            </a:r>
            <a:r>
              <a:rPr sz="1800" spc="-10" dirty="0">
                <a:latin typeface="Verdana"/>
                <a:cs typeface="Verdana"/>
              </a:rPr>
              <a:t>Wi-</a:t>
            </a:r>
            <a:r>
              <a:rPr sz="1800" dirty="0">
                <a:latin typeface="Verdana"/>
                <a:cs typeface="Verdana"/>
              </a:rPr>
              <a:t>Fi</a:t>
            </a:r>
            <a:r>
              <a:rPr sz="1800" spc="5" dirty="0">
                <a:latin typeface="Verdana"/>
                <a:cs typeface="Verdana"/>
              </a:rPr>
              <a:t> </a:t>
            </a:r>
            <a:r>
              <a:rPr sz="1800" spc="-25" dirty="0">
                <a:latin typeface="Verdana"/>
                <a:cs typeface="Verdana"/>
              </a:rPr>
              <a:t>5)</a:t>
            </a:r>
            <a:endParaRPr sz="1800">
              <a:latin typeface="Verdana"/>
              <a:cs typeface="Verdana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FC0128"/>
              </a:buClr>
              <a:buFont typeface="Calibri"/>
              <a:buChar char="–"/>
            </a:pPr>
            <a:endParaRPr sz="2800">
              <a:latin typeface="Verdana"/>
              <a:cs typeface="Verdana"/>
            </a:endParaRPr>
          </a:p>
          <a:p>
            <a:pPr marL="297815" indent="-285115">
              <a:lnSpc>
                <a:spcPct val="10000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000" dirty="0">
                <a:latin typeface="Verdana"/>
                <a:cs typeface="Verdana"/>
              </a:rPr>
              <a:t>Societal: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Broadband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for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underserved</a:t>
            </a:r>
            <a:r>
              <a:rPr sz="2000" spc="-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communities</a:t>
            </a:r>
            <a:endParaRPr sz="20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15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1800" dirty="0">
                <a:latin typeface="Verdana"/>
                <a:cs typeface="Verdana"/>
              </a:rPr>
              <a:t>Transformative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impact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for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education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and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job</a:t>
            </a:r>
            <a:r>
              <a:rPr sz="1800" spc="-10" dirty="0">
                <a:latin typeface="Verdana"/>
                <a:cs typeface="Verdana"/>
              </a:rPr>
              <a:t> search</a:t>
            </a:r>
            <a:endParaRPr sz="1800">
              <a:latin typeface="Verdana"/>
              <a:cs typeface="Verdana"/>
            </a:endParaRPr>
          </a:p>
          <a:p>
            <a:pPr marL="641350" lvl="1" indent="-228600">
              <a:lnSpc>
                <a:spcPct val="100000"/>
              </a:lnSpc>
              <a:spcBef>
                <a:spcPts val="434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1800" dirty="0">
                <a:latin typeface="Verdana"/>
                <a:cs typeface="Verdana"/>
              </a:rPr>
              <a:t>Previously,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“digital</a:t>
            </a:r>
            <a:r>
              <a:rPr sz="1800" spc="1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citizen” limited to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higher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incomes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77349" y="942722"/>
            <a:ext cx="3467100" cy="5915660"/>
            <a:chOff x="5677349" y="942722"/>
            <a:chExt cx="3467100" cy="5915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0600" y="6248400"/>
              <a:ext cx="457200" cy="558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7349" y="942722"/>
              <a:ext cx="3466650" cy="591527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804035">
              <a:lnSpc>
                <a:spcPct val="100000"/>
              </a:lnSpc>
              <a:spcBef>
                <a:spcPts val="100"/>
              </a:spcBef>
            </a:pPr>
            <a:r>
              <a:rPr dirty="0"/>
              <a:t>Houston</a:t>
            </a:r>
            <a:r>
              <a:rPr spc="5" dirty="0"/>
              <a:t> </a:t>
            </a:r>
            <a:r>
              <a:rPr dirty="0"/>
              <a:t>Super</a:t>
            </a:r>
            <a:r>
              <a:rPr spc="5" dirty="0"/>
              <a:t> </a:t>
            </a:r>
            <a:r>
              <a:rPr dirty="0"/>
              <a:t>Wi-Fi</a:t>
            </a:r>
            <a:r>
              <a:rPr spc="15" dirty="0"/>
              <a:t> </a:t>
            </a:r>
            <a:r>
              <a:rPr spc="-10" dirty="0"/>
              <a:t>Trial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9658" y="899667"/>
            <a:ext cx="4859655" cy="1840864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297815" marR="5080" indent="-285115">
              <a:lnSpc>
                <a:spcPct val="68200"/>
              </a:lnSpc>
              <a:spcBef>
                <a:spcPts val="94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200" dirty="0">
                <a:latin typeface="Verdana"/>
                <a:cs typeface="Verdana"/>
              </a:rPr>
              <a:t>Community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challenge:</a:t>
            </a:r>
            <a:r>
              <a:rPr sz="2200" spc="-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reliability </a:t>
            </a:r>
            <a:r>
              <a:rPr sz="2200" dirty="0">
                <a:latin typeface="Verdana"/>
                <a:cs typeface="Verdana"/>
              </a:rPr>
              <a:t>(coverage</a:t>
            </a:r>
            <a:r>
              <a:rPr sz="2200" spc="-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gaps)</a:t>
            </a:r>
            <a:endParaRPr sz="2200">
              <a:latin typeface="Verdana"/>
              <a:cs typeface="Verdana"/>
            </a:endParaRPr>
          </a:p>
          <a:p>
            <a:pPr marL="297815" indent="-285115">
              <a:lnSpc>
                <a:spcPts val="2615"/>
              </a:lnSpc>
              <a:spcBef>
                <a:spcPts val="70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200" dirty="0">
                <a:latin typeface="Verdana"/>
                <a:cs typeface="Verdana"/>
              </a:rPr>
              <a:t>NSF</a:t>
            </a:r>
            <a:r>
              <a:rPr sz="2200" spc="-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NetSE</a:t>
            </a:r>
            <a:r>
              <a:rPr sz="2200" spc="-1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large</a:t>
            </a:r>
            <a:r>
              <a:rPr sz="2200" spc="-1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 </a:t>
            </a:r>
            <a:r>
              <a:rPr sz="2200" spc="-25" dirty="0">
                <a:latin typeface="Verdana"/>
                <a:cs typeface="Verdana"/>
              </a:rPr>
              <a:t>MRI</a:t>
            </a:r>
            <a:endParaRPr sz="2200">
              <a:latin typeface="Verdana"/>
              <a:cs typeface="Verdana"/>
            </a:endParaRPr>
          </a:p>
          <a:p>
            <a:pPr marL="297815" indent="-285115">
              <a:lnSpc>
                <a:spcPts val="2615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200" dirty="0">
                <a:latin typeface="Verdana"/>
                <a:cs typeface="Verdana"/>
              </a:rPr>
              <a:t>First</a:t>
            </a:r>
            <a:r>
              <a:rPr sz="2200" spc="-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residential</a:t>
            </a:r>
            <a:r>
              <a:rPr sz="2200" spc="-1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Super</a:t>
            </a:r>
            <a:r>
              <a:rPr sz="2200" spc="-10" dirty="0">
                <a:latin typeface="Verdana"/>
                <a:cs typeface="Verdana"/>
              </a:rPr>
              <a:t> Wi-</a:t>
            </a:r>
            <a:r>
              <a:rPr sz="2200" spc="-25" dirty="0">
                <a:latin typeface="Verdana"/>
                <a:cs typeface="Verdana"/>
              </a:rPr>
              <a:t>Fi</a:t>
            </a:r>
            <a:endParaRPr sz="2200">
              <a:latin typeface="Verdana"/>
              <a:cs typeface="Verdana"/>
            </a:endParaRPr>
          </a:p>
          <a:p>
            <a:pPr marL="641350" lvl="1" indent="-228600">
              <a:lnSpc>
                <a:spcPts val="2245"/>
              </a:lnSpc>
              <a:spcBef>
                <a:spcPts val="60"/>
              </a:spcBef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1900" dirty="0">
                <a:latin typeface="Verdana"/>
                <a:cs typeface="Verdana"/>
              </a:rPr>
              <a:t>Unused</a:t>
            </a:r>
            <a:r>
              <a:rPr sz="1900" spc="-2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UHF</a:t>
            </a:r>
            <a:r>
              <a:rPr sz="1900" spc="-2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TV</a:t>
            </a:r>
            <a:r>
              <a:rPr sz="1900" spc="-15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channel</a:t>
            </a:r>
            <a:endParaRPr sz="1900">
              <a:latin typeface="Verdana"/>
              <a:cs typeface="Verdana"/>
            </a:endParaRPr>
          </a:p>
          <a:p>
            <a:pPr marL="641350" lvl="1" indent="-228600">
              <a:lnSpc>
                <a:spcPts val="2245"/>
              </a:lnSpc>
              <a:buClr>
                <a:srgbClr val="FC0128"/>
              </a:buClr>
              <a:buFont typeface="Calibri"/>
              <a:buChar char="–"/>
              <a:tabLst>
                <a:tab pos="641350" algn="l"/>
              </a:tabLst>
            </a:pPr>
            <a:r>
              <a:rPr sz="1900" dirty="0">
                <a:latin typeface="Verdana"/>
                <a:cs typeface="Verdana"/>
              </a:rPr>
              <a:t>Tower</a:t>
            </a:r>
            <a:r>
              <a:rPr sz="1900" spc="-1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to</a:t>
            </a:r>
            <a:r>
              <a:rPr sz="1900" spc="-15" dirty="0">
                <a:latin typeface="Verdana"/>
                <a:cs typeface="Verdana"/>
              </a:rPr>
              <a:t> </a:t>
            </a:r>
            <a:r>
              <a:rPr sz="1900" spc="-20" dirty="0">
                <a:latin typeface="Verdana"/>
                <a:cs typeface="Verdana"/>
              </a:rPr>
              <a:t>home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708" y="2717800"/>
            <a:ext cx="439039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FC0128"/>
                </a:solidFill>
                <a:latin typeface="Calibri"/>
                <a:cs typeface="Calibri"/>
              </a:rPr>
              <a:t>–</a:t>
            </a:r>
            <a:r>
              <a:rPr sz="1900" spc="390" dirty="0">
                <a:solidFill>
                  <a:srgbClr val="FC0128"/>
                </a:solidFill>
                <a:latin typeface="Calibri"/>
                <a:cs typeface="Calibri"/>
              </a:rPr>
              <a:t> </a:t>
            </a:r>
            <a:r>
              <a:rPr sz="1900" dirty="0">
                <a:latin typeface="Verdana"/>
                <a:cs typeface="Verdana"/>
              </a:rPr>
              <a:t>Research</a:t>
            </a:r>
            <a:r>
              <a:rPr sz="1900" spc="-1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in</a:t>
            </a:r>
            <a:r>
              <a:rPr sz="1900" spc="-2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spectrum</a:t>
            </a:r>
            <a:r>
              <a:rPr sz="1900" spc="-1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sharing</a:t>
            </a:r>
            <a:r>
              <a:rPr sz="1900" spc="-10" dirty="0">
                <a:latin typeface="Verdana"/>
                <a:cs typeface="Verdana"/>
              </a:rPr>
              <a:t> </a:t>
            </a:r>
            <a:r>
              <a:rPr sz="1900" spc="-25" dirty="0">
                <a:latin typeface="Verdana"/>
                <a:cs typeface="Verdana"/>
              </a:rPr>
              <a:t>and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8309" y="2918967"/>
            <a:ext cx="299593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Verdana"/>
                <a:cs typeface="Verdana"/>
              </a:rPr>
              <a:t>diverse</a:t>
            </a:r>
            <a:r>
              <a:rPr sz="1900" spc="-2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spectrum</a:t>
            </a:r>
            <a:r>
              <a:rPr sz="1900" spc="-10" dirty="0">
                <a:latin typeface="Verdana"/>
                <a:cs typeface="Verdana"/>
              </a:rPr>
              <a:t> access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5207" y="3429000"/>
            <a:ext cx="3640984" cy="273073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83540" y="4376420"/>
            <a:ext cx="1042669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TAPs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FPGA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20"/>
              </a:lnSpc>
              <a:spcBef>
                <a:spcPts val="40"/>
              </a:spcBef>
            </a:pP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-10" dirty="0">
                <a:latin typeface="Arial"/>
                <a:cs typeface="Arial"/>
              </a:rPr>
              <a:t> custom </a:t>
            </a:r>
            <a:r>
              <a:rPr sz="1200" b="1" dirty="0">
                <a:latin typeface="Arial"/>
                <a:cs typeface="Arial"/>
              </a:rPr>
              <a:t>UHF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front </a:t>
            </a:r>
            <a:r>
              <a:rPr sz="1200" b="1" spc="-25" dirty="0">
                <a:latin typeface="Arial"/>
                <a:cs typeface="Arial"/>
              </a:rPr>
              <a:t>end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12" y="761999"/>
            <a:ext cx="9133205" cy="6096000"/>
            <a:chOff x="11112" y="761999"/>
            <a:chExt cx="9133205" cy="6096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01328" y="866941"/>
              <a:ext cx="2322161" cy="36086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713" y="1047251"/>
              <a:ext cx="3667917" cy="33821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7735" y="1623494"/>
              <a:ext cx="1811026" cy="102021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0599" y="6248399"/>
              <a:ext cx="457200" cy="5587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62600" y="4320433"/>
              <a:ext cx="3563319" cy="253756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636" rIns="0" bIns="0" rtlCol="0">
            <a:spAutoFit/>
          </a:bodyPr>
          <a:lstStyle/>
          <a:p>
            <a:pPr marL="3219450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5" dirty="0"/>
              <a:t> </a:t>
            </a:r>
            <a:r>
              <a:rPr spc="-10" dirty="0"/>
              <a:t>Press…</a:t>
            </a:r>
          </a:p>
        </p:txBody>
      </p:sp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0261" y="4724400"/>
            <a:ext cx="4736063" cy="169856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0" y="6248400"/>
            <a:ext cx="457200" cy="558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281679">
              <a:lnSpc>
                <a:spcPct val="100000"/>
              </a:lnSpc>
              <a:spcBef>
                <a:spcPts val="100"/>
              </a:spcBef>
            </a:pPr>
            <a:r>
              <a:rPr dirty="0"/>
              <a:t>Next</a:t>
            </a:r>
            <a:r>
              <a:rPr spc="5" dirty="0"/>
              <a:t> </a:t>
            </a:r>
            <a:r>
              <a:rPr spc="-20" dirty="0"/>
              <a:t>Day…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8455" y="3269996"/>
            <a:ext cx="8473440" cy="19278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7815" marR="89535" indent="-285750">
              <a:lnSpc>
                <a:spcPts val="2590"/>
              </a:lnSpc>
              <a:spcBef>
                <a:spcPts val="425"/>
              </a:spcBef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Incumbents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(TV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broadcasters) did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not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want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to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share spectrum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C0128"/>
              </a:buClr>
              <a:buFont typeface="Arial"/>
              <a:buChar char="•"/>
            </a:pPr>
            <a:endParaRPr sz="3550">
              <a:latin typeface="Verdana"/>
              <a:cs typeface="Verdana"/>
            </a:endParaRPr>
          </a:p>
          <a:p>
            <a:pPr marL="297815" marR="5080" indent="-285750">
              <a:lnSpc>
                <a:spcPts val="2590"/>
              </a:lnSpc>
              <a:buClr>
                <a:srgbClr val="FC0128"/>
              </a:buClr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dirty="0">
                <a:latin typeface="Verdana"/>
                <a:cs typeface="Verdana"/>
              </a:rPr>
              <a:t>Critical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for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operational network</a:t>
            </a:r>
            <a:r>
              <a:rPr sz="2400" spc="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to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demonstrate </a:t>
            </a:r>
            <a:r>
              <a:rPr sz="2400" spc="-10" dirty="0">
                <a:latin typeface="Verdana"/>
                <a:cs typeface="Verdana"/>
              </a:rPr>
              <a:t>value </a:t>
            </a:r>
            <a:r>
              <a:rPr sz="2400" dirty="0">
                <a:latin typeface="Verdana"/>
                <a:cs typeface="Verdana"/>
              </a:rPr>
              <a:t>of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shared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spectrum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and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unlicensed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spectrum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26998" y="1183120"/>
            <a:ext cx="2552070" cy="154320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dirty="0"/>
              <a:t>Edward</a:t>
            </a:r>
            <a:r>
              <a:rPr spc="-15" dirty="0"/>
              <a:t> </a:t>
            </a:r>
            <a:r>
              <a:rPr spc="-10" dirty="0"/>
              <a:t>Knightly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176FF569A72144925470ED9676DC30" ma:contentTypeVersion="8" ma:contentTypeDescription="Create a new document." ma:contentTypeScope="" ma:versionID="61e35a3766a54ced0cbcac5d093416e3">
  <xsd:schema xmlns:xsd="http://www.w3.org/2001/XMLSchema" xmlns:xs="http://www.w3.org/2001/XMLSchema" xmlns:p="http://schemas.microsoft.com/office/2006/metadata/properties" xmlns:ns2="0cf77daa-5445-4d26-ace6-97094430d631" targetNamespace="http://schemas.microsoft.com/office/2006/metadata/properties" ma:root="true" ma:fieldsID="2afc24a38483a6145d573f72598346fd" ns2:_="">
    <xsd:import namespace="0cf77daa-5445-4d26-ace6-97094430d6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f77daa-5445-4d26-ace6-97094430d6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FB9633-6988-4239-BD92-A1A92CA9AC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4453F6-B9B8-46E4-A8A3-60CEB58F75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f77daa-5445-4d26-ace6-97094430d6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Words>1920</Words>
  <Application>Microsoft Office PowerPoint</Application>
  <PresentationFormat>On-screen Show (4:3)</PresentationFormat>
  <Paragraphs>518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Calibri</vt:lpstr>
      <vt:lpstr>Cambria Math</vt:lpstr>
      <vt:lpstr>Corbel</vt:lpstr>
      <vt:lpstr>Gill Sans MT</vt:lpstr>
      <vt:lpstr>Microsoft Sans Serif</vt:lpstr>
      <vt:lpstr>Symbol</vt:lpstr>
      <vt:lpstr>Times New Roman</vt:lpstr>
      <vt:lpstr>Verdana</vt:lpstr>
      <vt:lpstr>Office Theme</vt:lpstr>
      <vt:lpstr>Wireless Networking from Technology For All to sub-THz</vt:lpstr>
      <vt:lpstr>Technology For All Wireless Project</vt:lpstr>
      <vt:lpstr>Lab to Urban Field Trial</vt:lpstr>
      <vt:lpstr>Result: First Multi-tier Urban Mesh Network</vt:lpstr>
      <vt:lpstr>Outlawed?</vt:lpstr>
      <vt:lpstr>Impacts</vt:lpstr>
      <vt:lpstr>Houston Super Wi-Fi Trial</vt:lpstr>
      <vt:lpstr>The Press…</vt:lpstr>
      <vt:lpstr>Next Day…</vt:lpstr>
      <vt:lpstr>Today…</vt:lpstr>
      <vt:lpstr>Looking Forward: The Next Wireless Network</vt:lpstr>
      <vt:lpstr>State of the Art: Wi-Fi at 60 GHz</vt:lpstr>
      <vt:lpstr>Wi-Fi at 60 GHz</vt:lpstr>
      <vt:lpstr>Wi-Fi Beam Training</vt:lpstr>
      <vt:lpstr>Wi-Fi Beam Training</vt:lpstr>
      <vt:lpstr>Directional Beams and Mobility</vt:lpstr>
      <vt:lpstr>Directional Beams and Mobility</vt:lpstr>
      <vt:lpstr>Directional Beams and Mobility</vt:lpstr>
      <vt:lpstr>Timescales of Mobility Induced Outage</vt:lpstr>
      <vt:lpstr>Control Plane Challenge</vt:lpstr>
      <vt:lpstr>“New” Devices Above 100 GHz</vt:lpstr>
      <vt:lpstr>Leaky Wave Antenna</vt:lpstr>
      <vt:lpstr>Couples Emission Angle &amp; Frequency</vt:lpstr>
      <vt:lpstr>Key Idea: THz Rainbow</vt:lpstr>
      <vt:lpstr>One Shot Location Discovery</vt:lpstr>
      <vt:lpstr>Modeling Reception</vt:lpstr>
      <vt:lpstr>Inference Approach</vt:lpstr>
      <vt:lpstr>Angle Inference Accuracy</vt:lpstr>
      <vt:lpstr>Radar</vt:lpstr>
      <vt:lpstr>New Sensing Capabilities</vt:lpstr>
      <vt:lpstr>CMOS Circuit Realization from 360-400 GHz</vt:lpstr>
      <vt:lpstr>Sensing and Communication Take Away Message</vt:lpstr>
      <vt:lpstr>Final Challenge</vt:lpstr>
      <vt:lpstr>Final Challenge</vt:lpstr>
      <vt:lpstr>Programming Wavefronts</vt:lpstr>
      <vt:lpstr>Airy Beam Theory</vt:lpstr>
      <vt:lpstr>Airy Beam vs. Traditional Beamforming</vt:lpstr>
      <vt:lpstr>How to Realize Airy Profile</vt:lpstr>
      <vt:lpstr>Building Block: Meta Atom</vt:lpstr>
      <vt:lpstr>Airy Metasurface Design</vt:lpstr>
      <vt:lpstr>Fabricating Metasurfaces</vt:lpstr>
      <vt:lpstr>Airy Metasurface Experiments</vt:lpstr>
      <vt:lpstr>Future Work: Airy Networks</vt:lpstr>
      <vt:lpstr>Upcoming Wireless Advances</vt:lpstr>
      <vt:lpstr>Summary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Networking from Technology For All to sub-THz</dc:title>
  <dc:creator>Carlson, Paul L. (Contractor)</dc:creator>
  <cp:lastModifiedBy>Carlson, Paul L. (Contractor)</cp:lastModifiedBy>
  <cp:revision>1</cp:revision>
  <dcterms:created xsi:type="dcterms:W3CDTF">2023-02-24T14:46:29Z</dcterms:created>
  <dcterms:modified xsi:type="dcterms:W3CDTF">2023-02-24T17:50:05Z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2023-02-23T00:00:00Z</vt:filetime>
  </property>
  <property fmtid="{D5CDD505-2E9C-101B-9397-08002B2CF9AE}" pid="3" name="LastSaved">
    <vt:filetime>2023-02-24T00:00:00Z</vt:filetime>
  </property>
  <property fmtid="{D5CDD505-2E9C-101B-9397-08002B2CF9AE}" pid="4" name="Producer">
    <vt:lpwstr>macOS Version 12.6.3 (Build 21G419) Quartz PDFContext</vt:lpwstr>
  </property>
  <property fmtid="{D5CDD505-2E9C-101B-9397-08002B2CF9AE}" pid="5" name="TitusGUID">
    <vt:lpwstr>b3418bd9-f265-4a28-a902-b31b1b73f318</vt:lpwstr>
  </property>
  <property fmtid="{D5CDD505-2E9C-101B-9397-08002B2CF9AE}" pid="6" name="ContainsCUI">
    <vt:lpwstr>No</vt:lpwstr>
  </property>
</Properties>
</file>