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79" r:id="rId5"/>
    <p:sldId id="2142534195" r:id="rId6"/>
    <p:sldId id="2142534196" r:id="rId7"/>
    <p:sldId id="262" r:id="rId8"/>
    <p:sldId id="2142534197" r:id="rId9"/>
    <p:sldId id="2142534110" r:id="rId10"/>
    <p:sldId id="2142534108" r:id="rId11"/>
    <p:sldId id="2142534199" r:id="rId12"/>
    <p:sldId id="2142534198" r:id="rId13"/>
    <p:sldId id="2142534202" r:id="rId14"/>
    <p:sldId id="2142534210" r:id="rId15"/>
    <p:sldId id="2142534200" r:id="rId16"/>
    <p:sldId id="2142534162" r:id="rId17"/>
    <p:sldId id="2142534214" r:id="rId18"/>
    <p:sldId id="2142534201" r:id="rId19"/>
    <p:sldId id="1493" r:id="rId20"/>
    <p:sldId id="2142534165" r:id="rId21"/>
    <p:sldId id="2142534164" r:id="rId22"/>
    <p:sldId id="2142534203" r:id="rId23"/>
    <p:sldId id="2142534169" r:id="rId24"/>
    <p:sldId id="2142534204" r:id="rId25"/>
    <p:sldId id="2142534211" r:id="rId26"/>
    <p:sldId id="2142534207" r:id="rId27"/>
    <p:sldId id="2142534175" r:id="rId28"/>
    <p:sldId id="2142534170" r:id="rId29"/>
    <p:sldId id="2142534173" r:id="rId30"/>
    <p:sldId id="2142534205" r:id="rId31"/>
    <p:sldId id="2142534174" r:id="rId32"/>
    <p:sldId id="2142534171" r:id="rId33"/>
    <p:sldId id="2142534172" r:id="rId34"/>
    <p:sldId id="2142534183" r:id="rId35"/>
    <p:sldId id="2142534208" r:id="rId36"/>
    <p:sldId id="2142534184" r:id="rId37"/>
    <p:sldId id="2142534186" r:id="rId38"/>
    <p:sldId id="2142534185" r:id="rId39"/>
    <p:sldId id="2142534206" r:id="rId40"/>
    <p:sldId id="2142534187" r:id="rId41"/>
    <p:sldId id="2142534177" r:id="rId42"/>
    <p:sldId id="2142534178" r:id="rId43"/>
    <p:sldId id="2142534188" r:id="rId44"/>
    <p:sldId id="2142534189" r:id="rId45"/>
    <p:sldId id="2142534190" r:id="rId46"/>
    <p:sldId id="2142534209" r:id="rId47"/>
    <p:sldId id="2142534193" r:id="rId48"/>
    <p:sldId id="2142534129" r:id="rId49"/>
    <p:sldId id="2142534213" r:id="rId50"/>
    <p:sldId id="214253421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92010-DC44-4BAF-AE97-7BA34BB7D95D}" name="Ilumoka, Abiodun" initials="IA" userId="S::7789123557@nsf.gov::4cfc3d4e-b127-4f72-9c0b-127feaac84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1" autoAdjust="0"/>
    <p:restoredTop sz="86374" autoAdjust="0"/>
  </p:normalViewPr>
  <p:slideViewPr>
    <p:cSldViewPr snapToGrid="0">
      <p:cViewPr varScale="1">
        <p:scale>
          <a:sx n="62" d="100"/>
          <a:sy n="62" d="100"/>
        </p:scale>
        <p:origin x="86" y="322"/>
      </p:cViewPr>
      <p:guideLst/>
    </p:cSldViewPr>
  </p:slideViewPr>
  <p:outlineViewPr>
    <p:cViewPr>
      <p:scale>
        <a:sx n="33" d="100"/>
        <a:sy n="33" d="100"/>
      </p:scale>
      <p:origin x="0" y="-4077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3CA6F-676E-436A-938D-FA3A2EF4ECF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8DDE922-FB84-41A6-9C63-257D505A7FF9}">
      <dgm:prSet custT="1"/>
      <dgm:spPr/>
      <dgm:t>
        <a:bodyPr/>
        <a:lstStyle/>
        <a:p>
          <a:r>
            <a:rPr lang="en-US" sz="1600" b="0" i="0"/>
            <a:t>October </a:t>
          </a:r>
          <a:r>
            <a:rPr lang="en-US" sz="1600"/>
            <a:t>17</a:t>
          </a:r>
          <a:r>
            <a:rPr lang="en-US" sz="1600" b="0" i="0"/>
            <a:t>, 2022:</a:t>
          </a:r>
          <a:r>
            <a:rPr lang="en-US" sz="1600"/>
            <a:t>  </a:t>
          </a:r>
          <a:r>
            <a:rPr lang="en-US" sz="1600" b="0" i="0"/>
            <a:t> 		Solicitation Posted, </a:t>
          </a:r>
          <a:r>
            <a:rPr lang="en-US" sz="1600" i="0"/>
            <a:t>Concept Outlines </a:t>
          </a:r>
          <a:r>
            <a:rPr lang="en-US" sz="1600"/>
            <a:t>Accepted</a:t>
          </a:r>
        </a:p>
      </dgm:t>
    </dgm:pt>
    <dgm:pt modelId="{3969DDDE-48D9-40E8-8BEB-61B0DC266E86}" type="parTrans" cxnId="{D5C09229-5D94-4131-AE5F-AF1AB1E27C44}">
      <dgm:prSet/>
      <dgm:spPr/>
      <dgm:t>
        <a:bodyPr/>
        <a:lstStyle/>
        <a:p>
          <a:endParaRPr lang="en-US" sz="1600"/>
        </a:p>
      </dgm:t>
    </dgm:pt>
    <dgm:pt modelId="{DF41F113-97A8-477B-B15E-FCE916E6B41A}" type="sibTrans" cxnId="{D5C09229-5D94-4131-AE5F-AF1AB1E27C44}">
      <dgm:prSet/>
      <dgm:spPr/>
      <dgm:t>
        <a:bodyPr/>
        <a:lstStyle/>
        <a:p>
          <a:endParaRPr lang="en-US" sz="1600"/>
        </a:p>
      </dgm:t>
    </dgm:pt>
    <dgm:pt modelId="{E87BC60B-3521-4E03-A673-B7A0D63E235B}">
      <dgm:prSet custT="1"/>
      <dgm:spPr/>
      <dgm:t>
        <a:bodyPr/>
        <a:lstStyle/>
        <a:p>
          <a:r>
            <a:rPr lang="en-US" sz="1600"/>
            <a:t>Thursday Jan 19,2023: 	First Live Webinar, 2pm – 3.30pm (EST) </a:t>
          </a:r>
        </a:p>
      </dgm:t>
    </dgm:pt>
    <dgm:pt modelId="{1E6D70A2-D1A9-4721-9AF2-F47042E24176}" type="parTrans" cxnId="{41FA63DB-7821-4080-92E3-1F8B3E217DFE}">
      <dgm:prSet/>
      <dgm:spPr/>
      <dgm:t>
        <a:bodyPr/>
        <a:lstStyle/>
        <a:p>
          <a:endParaRPr lang="en-US" sz="1600"/>
        </a:p>
      </dgm:t>
    </dgm:pt>
    <dgm:pt modelId="{BF1D345A-25CF-411A-B903-284B402099ED}" type="sibTrans" cxnId="{41FA63DB-7821-4080-92E3-1F8B3E217DFE}">
      <dgm:prSet/>
      <dgm:spPr/>
      <dgm:t>
        <a:bodyPr/>
        <a:lstStyle/>
        <a:p>
          <a:endParaRPr lang="en-US" sz="1600"/>
        </a:p>
      </dgm:t>
    </dgm:pt>
    <dgm:pt modelId="{BC8E3EC6-45DB-443C-A111-4C441920252F}">
      <dgm:prSet custT="1"/>
      <dgm:spPr/>
      <dgm:t>
        <a:bodyPr/>
        <a:lstStyle/>
        <a:p>
          <a:r>
            <a:rPr lang="en-US" sz="1600" b="1" dirty="0" err="1">
              <a:solidFill>
                <a:srgbClr val="FF0000"/>
              </a:solidFill>
            </a:rPr>
            <a:t>Thur</a:t>
          </a:r>
          <a:r>
            <a:rPr lang="en-US" sz="1600" b="1" dirty="0">
              <a:solidFill>
                <a:srgbClr val="FF0000"/>
              </a:solidFill>
            </a:rPr>
            <a:t> Feb 16, 2023:		Second Live Webinar, 2pm – 3.30pm (EST) </a:t>
          </a:r>
        </a:p>
      </dgm:t>
    </dgm:pt>
    <dgm:pt modelId="{6EF8A6E6-631C-4C83-82C4-7A63FFD8D9C0}" type="parTrans" cxnId="{50C5705F-EA46-4125-82AE-70CCB2ED4F12}">
      <dgm:prSet/>
      <dgm:spPr/>
      <dgm:t>
        <a:bodyPr/>
        <a:lstStyle/>
        <a:p>
          <a:endParaRPr lang="en-US" sz="1600"/>
        </a:p>
      </dgm:t>
    </dgm:pt>
    <dgm:pt modelId="{D06D916E-DC91-4A37-BB36-A04EF6F779DE}" type="sibTrans" cxnId="{50C5705F-EA46-4125-82AE-70CCB2ED4F12}">
      <dgm:prSet/>
      <dgm:spPr/>
      <dgm:t>
        <a:bodyPr/>
        <a:lstStyle/>
        <a:p>
          <a:endParaRPr lang="en-US" sz="1600"/>
        </a:p>
      </dgm:t>
    </dgm:pt>
    <dgm:pt modelId="{80A3BB17-BBB2-4A7B-964F-55CBCB75671C}">
      <dgm:prSet custT="1"/>
      <dgm:spPr/>
      <dgm:t>
        <a:bodyPr/>
        <a:lstStyle/>
        <a:p>
          <a:r>
            <a:rPr lang="en-US" sz="1600"/>
            <a:t>Thur Mar 16, 2023: Third Live Webinar, 2pm – 3.30pm (EST) </a:t>
          </a:r>
        </a:p>
      </dgm:t>
    </dgm:pt>
    <dgm:pt modelId="{99731D75-FA04-4E9C-B3DE-433AC802CB21}" type="parTrans" cxnId="{377FDC10-855A-4D0B-9DA6-B19E7F46B38C}">
      <dgm:prSet/>
      <dgm:spPr/>
      <dgm:t>
        <a:bodyPr/>
        <a:lstStyle/>
        <a:p>
          <a:endParaRPr lang="en-US" sz="1600"/>
        </a:p>
      </dgm:t>
    </dgm:pt>
    <dgm:pt modelId="{B9727AD7-8CC1-41FB-8125-5DF594875A6B}" type="sibTrans" cxnId="{377FDC10-855A-4D0B-9DA6-B19E7F46B38C}">
      <dgm:prSet/>
      <dgm:spPr/>
      <dgm:t>
        <a:bodyPr/>
        <a:lstStyle/>
        <a:p>
          <a:endParaRPr lang="en-US" sz="1600"/>
        </a:p>
      </dgm:t>
    </dgm:pt>
    <dgm:pt modelId="{454BAB70-4920-4597-9A89-4FC148AB964D}">
      <dgm:prSet custT="1"/>
      <dgm:spPr/>
      <dgm:t>
        <a:bodyPr/>
        <a:lstStyle/>
        <a:p>
          <a:r>
            <a:rPr lang="en-US" sz="1600" b="0" i="0"/>
            <a:t>Monthly Office Hours: 		Nov 2022 –</a:t>
          </a:r>
          <a:r>
            <a:rPr lang="en-US" sz="1600"/>
            <a:t> June</a:t>
          </a:r>
          <a:r>
            <a:rPr lang="en-US" sz="1600" b="0" i="0"/>
            <a:t> 2023 (</a:t>
          </a:r>
          <a:r>
            <a:rPr lang="en-US" sz="1600"/>
            <a:t>third Tues of every month</a:t>
          </a:r>
          <a:r>
            <a:rPr lang="en-US" sz="1600" b="0" i="0"/>
            <a:t>)</a:t>
          </a:r>
          <a:endParaRPr lang="en-US" sz="1600"/>
        </a:p>
      </dgm:t>
    </dgm:pt>
    <dgm:pt modelId="{B4DCD340-D213-495F-A3EC-5DD25D04FA0A}" type="parTrans" cxnId="{66072970-D735-435C-B586-28E8F2696D55}">
      <dgm:prSet/>
      <dgm:spPr/>
      <dgm:t>
        <a:bodyPr/>
        <a:lstStyle/>
        <a:p>
          <a:endParaRPr lang="en-US" sz="1600"/>
        </a:p>
      </dgm:t>
    </dgm:pt>
    <dgm:pt modelId="{86B9FFAC-1184-48B9-B021-2E95B7690172}" type="sibTrans" cxnId="{66072970-D735-435C-B586-28E8F2696D55}">
      <dgm:prSet/>
      <dgm:spPr/>
      <dgm:t>
        <a:bodyPr/>
        <a:lstStyle/>
        <a:p>
          <a:endParaRPr lang="en-US" sz="1600"/>
        </a:p>
      </dgm:t>
    </dgm:pt>
    <dgm:pt modelId="{C8746062-3670-46B7-91C3-688FEA9C4359}">
      <dgm:prSet custT="1"/>
      <dgm:spPr/>
      <dgm:t>
        <a:bodyPr/>
        <a:lstStyle/>
        <a:p>
          <a:r>
            <a:rPr lang="en-US" sz="1600"/>
            <a:t>Jan 9 – Mar 13 , 2023:		First Submission Window (i</a:t>
          </a:r>
          <a:r>
            <a:rPr lang="en-US" sz="1600" b="0" i="0"/>
            <a:t>nvited </a:t>
          </a:r>
          <a:r>
            <a:rPr lang="en-US" sz="1600"/>
            <a:t>p</a:t>
          </a:r>
          <a:r>
            <a:rPr lang="en-US" sz="1600" b="0" i="0"/>
            <a:t>roposals only)</a:t>
          </a:r>
          <a:endParaRPr lang="en-US" sz="1600"/>
        </a:p>
      </dgm:t>
    </dgm:pt>
    <dgm:pt modelId="{5F76AF70-43C3-4782-8FE8-85BC878C37B5}" type="parTrans" cxnId="{9D5DBFB0-37DC-45D2-9FC5-CD31B2057631}">
      <dgm:prSet/>
      <dgm:spPr/>
      <dgm:t>
        <a:bodyPr/>
        <a:lstStyle/>
        <a:p>
          <a:endParaRPr lang="en-US" sz="1600"/>
        </a:p>
      </dgm:t>
    </dgm:pt>
    <dgm:pt modelId="{3D6F938D-1F51-45C9-B1B8-3D3667C0DD5B}" type="sibTrans" cxnId="{9D5DBFB0-37DC-45D2-9FC5-CD31B2057631}">
      <dgm:prSet/>
      <dgm:spPr/>
      <dgm:t>
        <a:bodyPr/>
        <a:lstStyle/>
        <a:p>
          <a:endParaRPr lang="en-US" sz="1600"/>
        </a:p>
      </dgm:t>
    </dgm:pt>
    <dgm:pt modelId="{0330935E-921B-4F96-98BC-DF2C47605B71}">
      <dgm:prSet custT="1"/>
      <dgm:spPr/>
      <dgm:t>
        <a:bodyPr/>
        <a:lstStyle/>
        <a:p>
          <a:r>
            <a:rPr lang="en-US" sz="1600"/>
            <a:t>Mar 14 – Jun 26, 2023: 		Second Submission Window (i</a:t>
          </a:r>
          <a:r>
            <a:rPr lang="en-US" sz="1600" b="0" i="0"/>
            <a:t>nvited </a:t>
          </a:r>
          <a:r>
            <a:rPr lang="en-US" sz="1600"/>
            <a:t>p</a:t>
          </a:r>
          <a:r>
            <a:rPr lang="en-US" sz="1600" b="0" i="0"/>
            <a:t>roposals only)</a:t>
          </a:r>
          <a:endParaRPr lang="en-US" sz="1600"/>
        </a:p>
      </dgm:t>
    </dgm:pt>
    <dgm:pt modelId="{9962C369-C4CC-4A69-BAB9-876D627D5148}" type="parTrans" cxnId="{9690D1AA-1A17-415A-A26A-2C4D1BC851D8}">
      <dgm:prSet/>
      <dgm:spPr/>
      <dgm:t>
        <a:bodyPr/>
        <a:lstStyle/>
        <a:p>
          <a:endParaRPr lang="en-US" sz="1600"/>
        </a:p>
      </dgm:t>
    </dgm:pt>
    <dgm:pt modelId="{80DF05C1-BC41-43F6-BE4D-BA4DE392C3C3}" type="sibTrans" cxnId="{9690D1AA-1A17-415A-A26A-2C4D1BC851D8}">
      <dgm:prSet/>
      <dgm:spPr/>
      <dgm:t>
        <a:bodyPr/>
        <a:lstStyle/>
        <a:p>
          <a:endParaRPr lang="en-US" sz="1600"/>
        </a:p>
      </dgm:t>
    </dgm:pt>
    <dgm:pt modelId="{B612F7BE-C88B-40A7-8C72-6B1F079BFFF7}">
      <dgm:prSet custT="1"/>
      <dgm:spPr/>
      <dgm:t>
        <a:bodyPr/>
        <a:lstStyle/>
        <a:p>
          <a:r>
            <a:rPr lang="en-US" sz="1600"/>
            <a:t>Jun 27 – Oct 20, 2023: 		Third Submission Window (i</a:t>
          </a:r>
          <a:r>
            <a:rPr lang="en-US" sz="1600" b="0" i="0"/>
            <a:t>nvited </a:t>
          </a:r>
          <a:r>
            <a:rPr lang="en-US" sz="1600"/>
            <a:t>p</a:t>
          </a:r>
          <a:r>
            <a:rPr lang="en-US" sz="1600" b="0" i="0"/>
            <a:t>roposals only)</a:t>
          </a:r>
          <a:endParaRPr lang="en-US" sz="1600"/>
        </a:p>
      </dgm:t>
    </dgm:pt>
    <dgm:pt modelId="{56D91601-EEA7-4162-BBB9-D39565F8CBD8}" type="parTrans" cxnId="{20AF9988-E95E-4E63-A15E-04325C74ABE4}">
      <dgm:prSet/>
      <dgm:spPr/>
      <dgm:t>
        <a:bodyPr/>
        <a:lstStyle/>
        <a:p>
          <a:endParaRPr lang="en-US" sz="1600"/>
        </a:p>
      </dgm:t>
    </dgm:pt>
    <dgm:pt modelId="{8E5E7C2A-A663-4C84-9B07-981C673565A1}" type="sibTrans" cxnId="{20AF9988-E95E-4E63-A15E-04325C74ABE4}">
      <dgm:prSet/>
      <dgm:spPr/>
      <dgm:t>
        <a:bodyPr/>
        <a:lstStyle/>
        <a:p>
          <a:endParaRPr lang="en-US" sz="1600"/>
        </a:p>
      </dgm:t>
    </dgm:pt>
    <dgm:pt modelId="{050DE13F-4FFD-C344-9016-D359E454B0F8}" type="pres">
      <dgm:prSet presAssocID="{C953CA6F-676E-436A-938D-FA3A2EF4ECF5}" presName="linear" presStyleCnt="0">
        <dgm:presLayoutVars>
          <dgm:animLvl val="lvl"/>
          <dgm:resizeHandles val="exact"/>
        </dgm:presLayoutVars>
      </dgm:prSet>
      <dgm:spPr/>
    </dgm:pt>
    <dgm:pt modelId="{33F2B3B6-C9EE-BB41-8AF5-CC1B52F0711B}" type="pres">
      <dgm:prSet presAssocID="{F8DDE922-FB84-41A6-9C63-257D505A7FF9}" presName="parentText" presStyleLbl="node1" presStyleIdx="0" presStyleCnt="8">
        <dgm:presLayoutVars>
          <dgm:chMax val="0"/>
          <dgm:bulletEnabled val="1"/>
        </dgm:presLayoutVars>
      </dgm:prSet>
      <dgm:spPr/>
    </dgm:pt>
    <dgm:pt modelId="{832D32D8-C6B4-F64F-90FA-98772D7917FD}" type="pres">
      <dgm:prSet presAssocID="{DF41F113-97A8-477B-B15E-FCE916E6B41A}" presName="spacer" presStyleCnt="0"/>
      <dgm:spPr/>
    </dgm:pt>
    <dgm:pt modelId="{D8B8085E-F15A-EA4D-B1C0-EF9E6289D205}" type="pres">
      <dgm:prSet presAssocID="{E87BC60B-3521-4E03-A673-B7A0D63E235B}" presName="parentText" presStyleLbl="node1" presStyleIdx="1" presStyleCnt="8">
        <dgm:presLayoutVars>
          <dgm:chMax val="0"/>
          <dgm:bulletEnabled val="1"/>
        </dgm:presLayoutVars>
      </dgm:prSet>
      <dgm:spPr/>
    </dgm:pt>
    <dgm:pt modelId="{A8C831E9-4EE6-354F-8E49-441A3F93BA49}" type="pres">
      <dgm:prSet presAssocID="{BF1D345A-25CF-411A-B903-284B402099ED}" presName="spacer" presStyleCnt="0"/>
      <dgm:spPr/>
    </dgm:pt>
    <dgm:pt modelId="{BF6B8301-634A-2742-860F-92E9042E2F21}" type="pres">
      <dgm:prSet presAssocID="{BC8E3EC6-45DB-443C-A111-4C441920252F}" presName="parentText" presStyleLbl="node1" presStyleIdx="2" presStyleCnt="8">
        <dgm:presLayoutVars>
          <dgm:chMax val="0"/>
          <dgm:bulletEnabled val="1"/>
        </dgm:presLayoutVars>
      </dgm:prSet>
      <dgm:spPr/>
    </dgm:pt>
    <dgm:pt modelId="{D1173FAF-FF29-294C-80D7-F060C0A798FC}" type="pres">
      <dgm:prSet presAssocID="{D06D916E-DC91-4A37-BB36-A04EF6F779DE}" presName="spacer" presStyleCnt="0"/>
      <dgm:spPr/>
    </dgm:pt>
    <dgm:pt modelId="{838E4E46-EA6F-4C4E-88BB-52CA8450BE90}" type="pres">
      <dgm:prSet presAssocID="{80A3BB17-BBB2-4A7B-964F-55CBCB75671C}" presName="parentText" presStyleLbl="node1" presStyleIdx="3" presStyleCnt="8">
        <dgm:presLayoutVars>
          <dgm:chMax val="0"/>
          <dgm:bulletEnabled val="1"/>
        </dgm:presLayoutVars>
      </dgm:prSet>
      <dgm:spPr/>
    </dgm:pt>
    <dgm:pt modelId="{97DE5052-A5B5-6F41-8A29-9E05050616C8}" type="pres">
      <dgm:prSet presAssocID="{B9727AD7-8CC1-41FB-8125-5DF594875A6B}" presName="spacer" presStyleCnt="0"/>
      <dgm:spPr/>
    </dgm:pt>
    <dgm:pt modelId="{A83EE07E-6819-0A48-9AFF-01C212E55DF5}" type="pres">
      <dgm:prSet presAssocID="{454BAB70-4920-4597-9A89-4FC148AB964D}" presName="parentText" presStyleLbl="node1" presStyleIdx="4" presStyleCnt="8">
        <dgm:presLayoutVars>
          <dgm:chMax val="0"/>
          <dgm:bulletEnabled val="1"/>
        </dgm:presLayoutVars>
      </dgm:prSet>
      <dgm:spPr/>
    </dgm:pt>
    <dgm:pt modelId="{2169FA0D-987F-4842-9B9E-741ECAD66299}" type="pres">
      <dgm:prSet presAssocID="{86B9FFAC-1184-48B9-B021-2E95B7690172}" presName="spacer" presStyleCnt="0"/>
      <dgm:spPr/>
    </dgm:pt>
    <dgm:pt modelId="{C2BF0122-40FF-1249-853F-60C7B9AFEAE9}" type="pres">
      <dgm:prSet presAssocID="{C8746062-3670-46B7-91C3-688FEA9C4359}" presName="parentText" presStyleLbl="node1" presStyleIdx="5" presStyleCnt="8">
        <dgm:presLayoutVars>
          <dgm:chMax val="0"/>
          <dgm:bulletEnabled val="1"/>
        </dgm:presLayoutVars>
      </dgm:prSet>
      <dgm:spPr/>
    </dgm:pt>
    <dgm:pt modelId="{0BE33A5E-417B-1D4F-8A3F-1A84F02C9087}" type="pres">
      <dgm:prSet presAssocID="{3D6F938D-1F51-45C9-B1B8-3D3667C0DD5B}" presName="spacer" presStyleCnt="0"/>
      <dgm:spPr/>
    </dgm:pt>
    <dgm:pt modelId="{BE717E65-2BFE-D844-AFEA-BDD16BC8E67D}" type="pres">
      <dgm:prSet presAssocID="{0330935E-921B-4F96-98BC-DF2C47605B71}" presName="parentText" presStyleLbl="node1" presStyleIdx="6" presStyleCnt="8">
        <dgm:presLayoutVars>
          <dgm:chMax val="0"/>
          <dgm:bulletEnabled val="1"/>
        </dgm:presLayoutVars>
      </dgm:prSet>
      <dgm:spPr/>
    </dgm:pt>
    <dgm:pt modelId="{CAD86653-D01D-4346-B7A6-EEA798BF9D0B}" type="pres">
      <dgm:prSet presAssocID="{80DF05C1-BC41-43F6-BE4D-BA4DE392C3C3}" presName="spacer" presStyleCnt="0"/>
      <dgm:spPr/>
    </dgm:pt>
    <dgm:pt modelId="{6F4DE024-582F-BE4E-A0E3-7F61E79DFB09}" type="pres">
      <dgm:prSet presAssocID="{B612F7BE-C88B-40A7-8C72-6B1F079BFFF7}" presName="parentText" presStyleLbl="node1" presStyleIdx="7" presStyleCnt="8">
        <dgm:presLayoutVars>
          <dgm:chMax val="0"/>
          <dgm:bulletEnabled val="1"/>
        </dgm:presLayoutVars>
      </dgm:prSet>
      <dgm:spPr/>
    </dgm:pt>
  </dgm:ptLst>
  <dgm:cxnLst>
    <dgm:cxn modelId="{03771A0B-9EEF-BD40-B2DB-262637D52F7E}" type="presOf" srcId="{80A3BB17-BBB2-4A7B-964F-55CBCB75671C}" destId="{838E4E46-EA6F-4C4E-88BB-52CA8450BE90}" srcOrd="0" destOrd="0" presId="urn:microsoft.com/office/officeart/2005/8/layout/vList2"/>
    <dgm:cxn modelId="{377FDC10-855A-4D0B-9DA6-B19E7F46B38C}" srcId="{C953CA6F-676E-436A-938D-FA3A2EF4ECF5}" destId="{80A3BB17-BBB2-4A7B-964F-55CBCB75671C}" srcOrd="3" destOrd="0" parTransId="{99731D75-FA04-4E9C-B3DE-433AC802CB21}" sibTransId="{B9727AD7-8CC1-41FB-8125-5DF594875A6B}"/>
    <dgm:cxn modelId="{FE19721C-AB25-CC4B-BB03-9F31937E4C55}" type="presOf" srcId="{E87BC60B-3521-4E03-A673-B7A0D63E235B}" destId="{D8B8085E-F15A-EA4D-B1C0-EF9E6289D205}" srcOrd="0" destOrd="0" presId="urn:microsoft.com/office/officeart/2005/8/layout/vList2"/>
    <dgm:cxn modelId="{0EC7411D-7D0F-FD4E-8602-6B44C330C236}" type="presOf" srcId="{0330935E-921B-4F96-98BC-DF2C47605B71}" destId="{BE717E65-2BFE-D844-AFEA-BDD16BC8E67D}" srcOrd="0" destOrd="0" presId="urn:microsoft.com/office/officeart/2005/8/layout/vList2"/>
    <dgm:cxn modelId="{5C4E9722-FF25-D04C-A13B-2835729FFBEC}" type="presOf" srcId="{454BAB70-4920-4597-9A89-4FC148AB964D}" destId="{A83EE07E-6819-0A48-9AFF-01C212E55DF5}" srcOrd="0" destOrd="0" presId="urn:microsoft.com/office/officeart/2005/8/layout/vList2"/>
    <dgm:cxn modelId="{D5C09229-5D94-4131-AE5F-AF1AB1E27C44}" srcId="{C953CA6F-676E-436A-938D-FA3A2EF4ECF5}" destId="{F8DDE922-FB84-41A6-9C63-257D505A7FF9}" srcOrd="0" destOrd="0" parTransId="{3969DDDE-48D9-40E8-8BEB-61B0DC266E86}" sibTransId="{DF41F113-97A8-477B-B15E-FCE916E6B41A}"/>
    <dgm:cxn modelId="{A4170832-6E2C-944D-A010-76BD66A8E030}" type="presOf" srcId="{C8746062-3670-46B7-91C3-688FEA9C4359}" destId="{C2BF0122-40FF-1249-853F-60C7B9AFEAE9}" srcOrd="0" destOrd="0" presId="urn:microsoft.com/office/officeart/2005/8/layout/vList2"/>
    <dgm:cxn modelId="{153D5036-60FA-F14C-A8F9-4B8012FCD853}" type="presOf" srcId="{F8DDE922-FB84-41A6-9C63-257D505A7FF9}" destId="{33F2B3B6-C9EE-BB41-8AF5-CC1B52F0711B}" srcOrd="0" destOrd="0" presId="urn:microsoft.com/office/officeart/2005/8/layout/vList2"/>
    <dgm:cxn modelId="{50C5705F-EA46-4125-82AE-70CCB2ED4F12}" srcId="{C953CA6F-676E-436A-938D-FA3A2EF4ECF5}" destId="{BC8E3EC6-45DB-443C-A111-4C441920252F}" srcOrd="2" destOrd="0" parTransId="{6EF8A6E6-631C-4C83-82C4-7A63FFD8D9C0}" sibTransId="{D06D916E-DC91-4A37-BB36-A04EF6F779DE}"/>
    <dgm:cxn modelId="{054DEE6C-7667-7B49-A917-F84475F0E6DE}" type="presOf" srcId="{C953CA6F-676E-436A-938D-FA3A2EF4ECF5}" destId="{050DE13F-4FFD-C344-9016-D359E454B0F8}" srcOrd="0" destOrd="0" presId="urn:microsoft.com/office/officeart/2005/8/layout/vList2"/>
    <dgm:cxn modelId="{66072970-D735-435C-B586-28E8F2696D55}" srcId="{C953CA6F-676E-436A-938D-FA3A2EF4ECF5}" destId="{454BAB70-4920-4597-9A89-4FC148AB964D}" srcOrd="4" destOrd="0" parTransId="{B4DCD340-D213-495F-A3EC-5DD25D04FA0A}" sibTransId="{86B9FFAC-1184-48B9-B021-2E95B7690172}"/>
    <dgm:cxn modelId="{5F54C977-E692-0B43-B0B1-E998B2C851A4}" type="presOf" srcId="{B612F7BE-C88B-40A7-8C72-6B1F079BFFF7}" destId="{6F4DE024-582F-BE4E-A0E3-7F61E79DFB09}" srcOrd="0" destOrd="0" presId="urn:microsoft.com/office/officeart/2005/8/layout/vList2"/>
    <dgm:cxn modelId="{93104683-0133-D24B-BD77-DEA932726AFD}" type="presOf" srcId="{BC8E3EC6-45DB-443C-A111-4C441920252F}" destId="{BF6B8301-634A-2742-860F-92E9042E2F21}" srcOrd="0" destOrd="0" presId="urn:microsoft.com/office/officeart/2005/8/layout/vList2"/>
    <dgm:cxn modelId="{20AF9988-E95E-4E63-A15E-04325C74ABE4}" srcId="{C953CA6F-676E-436A-938D-FA3A2EF4ECF5}" destId="{B612F7BE-C88B-40A7-8C72-6B1F079BFFF7}" srcOrd="7" destOrd="0" parTransId="{56D91601-EEA7-4162-BBB9-D39565F8CBD8}" sibTransId="{8E5E7C2A-A663-4C84-9B07-981C673565A1}"/>
    <dgm:cxn modelId="{9690D1AA-1A17-415A-A26A-2C4D1BC851D8}" srcId="{C953CA6F-676E-436A-938D-FA3A2EF4ECF5}" destId="{0330935E-921B-4F96-98BC-DF2C47605B71}" srcOrd="6" destOrd="0" parTransId="{9962C369-C4CC-4A69-BAB9-876D627D5148}" sibTransId="{80DF05C1-BC41-43F6-BE4D-BA4DE392C3C3}"/>
    <dgm:cxn modelId="{9D5DBFB0-37DC-45D2-9FC5-CD31B2057631}" srcId="{C953CA6F-676E-436A-938D-FA3A2EF4ECF5}" destId="{C8746062-3670-46B7-91C3-688FEA9C4359}" srcOrd="5" destOrd="0" parTransId="{5F76AF70-43C3-4782-8FE8-85BC878C37B5}" sibTransId="{3D6F938D-1F51-45C9-B1B8-3D3667C0DD5B}"/>
    <dgm:cxn modelId="{41FA63DB-7821-4080-92E3-1F8B3E217DFE}" srcId="{C953CA6F-676E-436A-938D-FA3A2EF4ECF5}" destId="{E87BC60B-3521-4E03-A673-B7A0D63E235B}" srcOrd="1" destOrd="0" parTransId="{1E6D70A2-D1A9-4721-9AF2-F47042E24176}" sibTransId="{BF1D345A-25CF-411A-B903-284B402099ED}"/>
    <dgm:cxn modelId="{9F71CBEB-E9E9-FE40-8829-BC00024BF557}" type="presParOf" srcId="{050DE13F-4FFD-C344-9016-D359E454B0F8}" destId="{33F2B3B6-C9EE-BB41-8AF5-CC1B52F0711B}" srcOrd="0" destOrd="0" presId="urn:microsoft.com/office/officeart/2005/8/layout/vList2"/>
    <dgm:cxn modelId="{80108F68-1A24-4345-BACA-75E436CFA4E6}" type="presParOf" srcId="{050DE13F-4FFD-C344-9016-D359E454B0F8}" destId="{832D32D8-C6B4-F64F-90FA-98772D7917FD}" srcOrd="1" destOrd="0" presId="urn:microsoft.com/office/officeart/2005/8/layout/vList2"/>
    <dgm:cxn modelId="{D24FEACC-219E-4041-ACC8-D442913F5E3D}" type="presParOf" srcId="{050DE13F-4FFD-C344-9016-D359E454B0F8}" destId="{D8B8085E-F15A-EA4D-B1C0-EF9E6289D205}" srcOrd="2" destOrd="0" presId="urn:microsoft.com/office/officeart/2005/8/layout/vList2"/>
    <dgm:cxn modelId="{CDEC4FB6-E40A-604C-9B6C-D1790BD81688}" type="presParOf" srcId="{050DE13F-4FFD-C344-9016-D359E454B0F8}" destId="{A8C831E9-4EE6-354F-8E49-441A3F93BA49}" srcOrd="3" destOrd="0" presId="urn:microsoft.com/office/officeart/2005/8/layout/vList2"/>
    <dgm:cxn modelId="{B0410B8C-E8D6-AA4C-B269-29716C11E6F6}" type="presParOf" srcId="{050DE13F-4FFD-C344-9016-D359E454B0F8}" destId="{BF6B8301-634A-2742-860F-92E9042E2F21}" srcOrd="4" destOrd="0" presId="urn:microsoft.com/office/officeart/2005/8/layout/vList2"/>
    <dgm:cxn modelId="{0DEAEE3A-E18A-9F45-BB1B-41F77A0F8405}" type="presParOf" srcId="{050DE13F-4FFD-C344-9016-D359E454B0F8}" destId="{D1173FAF-FF29-294C-80D7-F060C0A798FC}" srcOrd="5" destOrd="0" presId="urn:microsoft.com/office/officeart/2005/8/layout/vList2"/>
    <dgm:cxn modelId="{5C2425CD-566F-B449-AC5D-203280D5CD6B}" type="presParOf" srcId="{050DE13F-4FFD-C344-9016-D359E454B0F8}" destId="{838E4E46-EA6F-4C4E-88BB-52CA8450BE90}" srcOrd="6" destOrd="0" presId="urn:microsoft.com/office/officeart/2005/8/layout/vList2"/>
    <dgm:cxn modelId="{5F6CE226-CD93-124D-BD35-0BBC09FC7D84}" type="presParOf" srcId="{050DE13F-4FFD-C344-9016-D359E454B0F8}" destId="{97DE5052-A5B5-6F41-8A29-9E05050616C8}" srcOrd="7" destOrd="0" presId="urn:microsoft.com/office/officeart/2005/8/layout/vList2"/>
    <dgm:cxn modelId="{1EB11C52-973B-A94B-A8FE-F6774A6C0309}" type="presParOf" srcId="{050DE13F-4FFD-C344-9016-D359E454B0F8}" destId="{A83EE07E-6819-0A48-9AFF-01C212E55DF5}" srcOrd="8" destOrd="0" presId="urn:microsoft.com/office/officeart/2005/8/layout/vList2"/>
    <dgm:cxn modelId="{8B3EFFCB-123A-9245-9F73-E9581F9BA80F}" type="presParOf" srcId="{050DE13F-4FFD-C344-9016-D359E454B0F8}" destId="{2169FA0D-987F-4842-9B9E-741ECAD66299}" srcOrd="9" destOrd="0" presId="urn:microsoft.com/office/officeart/2005/8/layout/vList2"/>
    <dgm:cxn modelId="{690DE65A-2C80-8C4D-912A-006E270F6ECB}" type="presParOf" srcId="{050DE13F-4FFD-C344-9016-D359E454B0F8}" destId="{C2BF0122-40FF-1249-853F-60C7B9AFEAE9}" srcOrd="10" destOrd="0" presId="urn:microsoft.com/office/officeart/2005/8/layout/vList2"/>
    <dgm:cxn modelId="{D93D37EE-FF9B-8E40-92F0-80D03755E85C}" type="presParOf" srcId="{050DE13F-4FFD-C344-9016-D359E454B0F8}" destId="{0BE33A5E-417B-1D4F-8A3F-1A84F02C9087}" srcOrd="11" destOrd="0" presId="urn:microsoft.com/office/officeart/2005/8/layout/vList2"/>
    <dgm:cxn modelId="{E5B52E3A-F128-1D49-8F27-E9A1AA22F756}" type="presParOf" srcId="{050DE13F-4FFD-C344-9016-D359E454B0F8}" destId="{BE717E65-2BFE-D844-AFEA-BDD16BC8E67D}" srcOrd="12" destOrd="0" presId="urn:microsoft.com/office/officeart/2005/8/layout/vList2"/>
    <dgm:cxn modelId="{8291C059-0DCB-9C4D-A36A-15A685F816A3}" type="presParOf" srcId="{050DE13F-4FFD-C344-9016-D359E454B0F8}" destId="{CAD86653-D01D-4346-B7A6-EEA798BF9D0B}" srcOrd="13" destOrd="0" presId="urn:microsoft.com/office/officeart/2005/8/layout/vList2"/>
    <dgm:cxn modelId="{2A05D528-AD8A-3C46-BF77-212A33C2D6C6}" type="presParOf" srcId="{050DE13F-4FFD-C344-9016-D359E454B0F8}" destId="{6F4DE024-582F-BE4E-A0E3-7F61E79DFB09}"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2B3B6-C9EE-BB41-8AF5-CC1B52F0711B}">
      <dsp:nvSpPr>
        <dsp:cNvPr id="0" name=""/>
        <dsp:cNvSpPr/>
      </dsp:nvSpPr>
      <dsp:spPr>
        <a:xfrm>
          <a:off x="0" y="828"/>
          <a:ext cx="6253721" cy="619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October </a:t>
          </a:r>
          <a:r>
            <a:rPr lang="en-US" sz="1600" kern="1200"/>
            <a:t>17</a:t>
          </a:r>
          <a:r>
            <a:rPr lang="en-US" sz="1600" b="0" i="0" kern="1200"/>
            <a:t>, 2022:</a:t>
          </a:r>
          <a:r>
            <a:rPr lang="en-US" sz="1600" kern="1200"/>
            <a:t>  </a:t>
          </a:r>
          <a:r>
            <a:rPr lang="en-US" sz="1600" b="0" i="0" kern="1200"/>
            <a:t> 		Solicitation Posted, </a:t>
          </a:r>
          <a:r>
            <a:rPr lang="en-US" sz="1600" i="0" kern="1200"/>
            <a:t>Concept Outlines </a:t>
          </a:r>
          <a:r>
            <a:rPr lang="en-US" sz="1600" kern="1200"/>
            <a:t>Accepted</a:t>
          </a:r>
        </a:p>
      </dsp:txBody>
      <dsp:txXfrm>
        <a:off x="30240" y="31068"/>
        <a:ext cx="6193241" cy="558980"/>
      </dsp:txXfrm>
    </dsp:sp>
    <dsp:sp modelId="{D8B8085E-F15A-EA4D-B1C0-EF9E6289D205}">
      <dsp:nvSpPr>
        <dsp:cNvPr id="0" name=""/>
        <dsp:cNvSpPr/>
      </dsp:nvSpPr>
      <dsp:spPr>
        <a:xfrm>
          <a:off x="0" y="634407"/>
          <a:ext cx="6253721" cy="61946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Thursday Jan 19,2023: 	First Live Webinar, 2pm – 3.30pm (EST) </a:t>
          </a:r>
        </a:p>
      </dsp:txBody>
      <dsp:txXfrm>
        <a:off x="30240" y="664647"/>
        <a:ext cx="6193241" cy="558980"/>
      </dsp:txXfrm>
    </dsp:sp>
    <dsp:sp modelId="{BF6B8301-634A-2742-860F-92E9042E2F21}">
      <dsp:nvSpPr>
        <dsp:cNvPr id="0" name=""/>
        <dsp:cNvSpPr/>
      </dsp:nvSpPr>
      <dsp:spPr>
        <a:xfrm>
          <a:off x="0" y="1267986"/>
          <a:ext cx="6253721" cy="61946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srgbClr val="FF0000"/>
              </a:solidFill>
            </a:rPr>
            <a:t>Thur</a:t>
          </a:r>
          <a:r>
            <a:rPr lang="en-US" sz="1600" b="1" kern="1200" dirty="0">
              <a:solidFill>
                <a:srgbClr val="FF0000"/>
              </a:solidFill>
            </a:rPr>
            <a:t> Feb 16, 2023:		Second Live Webinar, 2pm – 3.30pm (EST) </a:t>
          </a:r>
        </a:p>
      </dsp:txBody>
      <dsp:txXfrm>
        <a:off x="30240" y="1298226"/>
        <a:ext cx="6193241" cy="558980"/>
      </dsp:txXfrm>
    </dsp:sp>
    <dsp:sp modelId="{838E4E46-EA6F-4C4E-88BB-52CA8450BE90}">
      <dsp:nvSpPr>
        <dsp:cNvPr id="0" name=""/>
        <dsp:cNvSpPr/>
      </dsp:nvSpPr>
      <dsp:spPr>
        <a:xfrm>
          <a:off x="0" y="1901565"/>
          <a:ext cx="6253721" cy="61946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Thur Mar 16, 2023: Third Live Webinar, 2pm – 3.30pm (EST) </a:t>
          </a:r>
        </a:p>
      </dsp:txBody>
      <dsp:txXfrm>
        <a:off x="30240" y="1931805"/>
        <a:ext cx="6193241" cy="558980"/>
      </dsp:txXfrm>
    </dsp:sp>
    <dsp:sp modelId="{A83EE07E-6819-0A48-9AFF-01C212E55DF5}">
      <dsp:nvSpPr>
        <dsp:cNvPr id="0" name=""/>
        <dsp:cNvSpPr/>
      </dsp:nvSpPr>
      <dsp:spPr>
        <a:xfrm>
          <a:off x="0" y="2535144"/>
          <a:ext cx="6253721" cy="61946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Monthly Office Hours: 		Nov 2022 –</a:t>
          </a:r>
          <a:r>
            <a:rPr lang="en-US" sz="1600" kern="1200"/>
            <a:t> June</a:t>
          </a:r>
          <a:r>
            <a:rPr lang="en-US" sz="1600" b="0" i="0" kern="1200"/>
            <a:t> 2023 (</a:t>
          </a:r>
          <a:r>
            <a:rPr lang="en-US" sz="1600" kern="1200"/>
            <a:t>third Tues of every month</a:t>
          </a:r>
          <a:r>
            <a:rPr lang="en-US" sz="1600" b="0" i="0" kern="1200"/>
            <a:t>)</a:t>
          </a:r>
          <a:endParaRPr lang="en-US" sz="1600" kern="1200"/>
        </a:p>
      </dsp:txBody>
      <dsp:txXfrm>
        <a:off x="30240" y="2565384"/>
        <a:ext cx="6193241" cy="558980"/>
      </dsp:txXfrm>
    </dsp:sp>
    <dsp:sp modelId="{C2BF0122-40FF-1249-853F-60C7B9AFEAE9}">
      <dsp:nvSpPr>
        <dsp:cNvPr id="0" name=""/>
        <dsp:cNvSpPr/>
      </dsp:nvSpPr>
      <dsp:spPr>
        <a:xfrm>
          <a:off x="0" y="3168723"/>
          <a:ext cx="6253721" cy="61946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Jan 9 – Mar 13 , 2023:		First Submission Window (i</a:t>
          </a:r>
          <a:r>
            <a:rPr lang="en-US" sz="1600" b="0" i="0" kern="1200"/>
            <a:t>nvited </a:t>
          </a:r>
          <a:r>
            <a:rPr lang="en-US" sz="1600" kern="1200"/>
            <a:t>p</a:t>
          </a:r>
          <a:r>
            <a:rPr lang="en-US" sz="1600" b="0" i="0" kern="1200"/>
            <a:t>roposals only)</a:t>
          </a:r>
          <a:endParaRPr lang="en-US" sz="1600" kern="1200"/>
        </a:p>
      </dsp:txBody>
      <dsp:txXfrm>
        <a:off x="30240" y="3198963"/>
        <a:ext cx="6193241" cy="558980"/>
      </dsp:txXfrm>
    </dsp:sp>
    <dsp:sp modelId="{BE717E65-2BFE-D844-AFEA-BDD16BC8E67D}">
      <dsp:nvSpPr>
        <dsp:cNvPr id="0" name=""/>
        <dsp:cNvSpPr/>
      </dsp:nvSpPr>
      <dsp:spPr>
        <a:xfrm>
          <a:off x="0" y="3802302"/>
          <a:ext cx="6253721" cy="61946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Mar 14 – Jun 26, 2023: 		Second Submission Window (i</a:t>
          </a:r>
          <a:r>
            <a:rPr lang="en-US" sz="1600" b="0" i="0" kern="1200"/>
            <a:t>nvited </a:t>
          </a:r>
          <a:r>
            <a:rPr lang="en-US" sz="1600" kern="1200"/>
            <a:t>p</a:t>
          </a:r>
          <a:r>
            <a:rPr lang="en-US" sz="1600" b="0" i="0" kern="1200"/>
            <a:t>roposals only)</a:t>
          </a:r>
          <a:endParaRPr lang="en-US" sz="1600" kern="1200"/>
        </a:p>
      </dsp:txBody>
      <dsp:txXfrm>
        <a:off x="30240" y="3832542"/>
        <a:ext cx="6193241" cy="558980"/>
      </dsp:txXfrm>
    </dsp:sp>
    <dsp:sp modelId="{6F4DE024-582F-BE4E-A0E3-7F61E79DFB09}">
      <dsp:nvSpPr>
        <dsp:cNvPr id="0" name=""/>
        <dsp:cNvSpPr/>
      </dsp:nvSpPr>
      <dsp:spPr>
        <a:xfrm>
          <a:off x="0" y="4435881"/>
          <a:ext cx="6253721" cy="619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Jun 27 – Oct 20, 2023: 		Third Submission Window (i</a:t>
          </a:r>
          <a:r>
            <a:rPr lang="en-US" sz="1600" b="0" i="0" kern="1200"/>
            <a:t>nvited </a:t>
          </a:r>
          <a:r>
            <a:rPr lang="en-US" sz="1600" kern="1200"/>
            <a:t>p</a:t>
          </a:r>
          <a:r>
            <a:rPr lang="en-US" sz="1600" b="0" i="0" kern="1200"/>
            <a:t>roposals only)</a:t>
          </a:r>
          <a:endParaRPr lang="en-US" sz="1600" kern="1200"/>
        </a:p>
      </dsp:txBody>
      <dsp:txXfrm>
        <a:off x="30240" y="4466121"/>
        <a:ext cx="6193241" cy="5589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8T16:05:27.481"/>
    </inkml:context>
    <inkml:brush xml:id="br0">
      <inkml:brushProperty name="width" value="0.05" units="cm"/>
      <inkml:brushProperty name="height" value="0.05" units="cm"/>
    </inkml:brush>
  </inkml:definitions>
  <inkml:trace contextRef="#ctx0" brushRef="#br0">3036 606 24575,'-25'0'0,"-18"0"0,-35 4 0,26 2 0,-3 3 0,-9 6 0,-3 3 0,-4 3 0,0 3 0,2 2 0,0 3 0,0 2 0,1 1 0,3-1 0,2 1 0,2 5 0,2 1 0,4 0 0,1 2 0,4 1 0,3 0 0,2 2 0,3 1 0,3-2 0,3 0 0,2-1 0,3-1 0,-20 32 0,11-8 0,8-7 0,6-3 0,4 2 0,-2 4 0,0 12 0,-3 14 0,12-37 0,1 1 0,-1 5 0,0 0 0,0 1 0,-1 1 0,1-2 0,0 0 0,1-1 0,0 0 0,2 0 0,0 0 0,2-2 0,2 1 0,-1 2 0,2-1 0,1-1 0,1-1 0,2-1 0,-1-2 0,1 45 0,2-8 0,1 0 0,0 7 0,0-42 0,0 1 0,0 3 0,0 1 0,0 1 0,0 1 0,1 1 0,1 0 0,0 2 0,1 1 0,1 3 0,2 2 0,0 1 0,1 0 0,-1 3 0,0-1 0,0-1 0,-1-1 0,-1-3 0,-1-1 0,-1-2 0,-1-1 0,-1-5 0,0-1 0,0-2 0,0-1 0,0 46 0,0-8 0,0-1 0,-4 6 0,0-42 0,-2 1 0,-3 7 0,-2 1 0,-3 9 0,-1 3 0,-1 6 0,1 1 0,0 4 0,0 1 0,2 2 0,0 0 0,0-2 0,-1-1 0,-4 3 0,-3-1 0,-2-3 0,-4-1 0,-3-2 0,-2-1 0,-1-4 0,1-3 0,3-6 0,1-2 0,4-6 0,2-1 0,-5 38 0,12-22 0,9-23 0,3-14 0,-4 15 0,-9 14 0,-3 5 0,7-22 0,0 3 0,-8 17 0,-4 9 0,2-3 0,-2 4 0,0 0 0,5-13 0,-1 3 0,1-1 0,0-2 0,0-1 0,2-2 0,-5 16 0,2-4 0,1-8 0,1-3 0,2-11 0,0-2 0,-15 44 0,1-2 0,3-2 0,0-2 0,6-4 0,4-4 0,3 1 0,3 4 0,3 8 0,5-42 0,1 1 0,1 5 0,1 0 0,0 7 0,0 0 0,0 1 0,0 0 0,0 0 0,2 0 0,2-2 0,1-1 0,1-1 0,1-1 0,2 1 0,1-2 0,3 0 0,2-1 0,1 1 0,3-2 0,4-3 0,2-1 0,1-3 0,2-2 0,0-3 0,2-2 0,0-2 0,2 0 0,1-1 0,2 1 0,2 1 0,2 1 0,2 1 0,1-1 0,1-1 0,0 0 0,1-1 0,-1-2 0,-1-2 0,0-1 0,32 29 0,-7-9 0,-6-12 0,0-7 0,6-7 0,5-3 0,2-4 0,4-1 0,-3 0 0,-4 0 0,-2 2 0,1 0 0,5 1 0,9-6 0,6-8 0,7-6 0,-47-6 0,2 0 0,2 0 0,1 0 0,2 0 0,1 0 0,1 0 0,1 0 0,3 0 0,0 0 0,-1 0 0,1 0 0,0 0 0,0 0 0,0 0 0,-1 0 0,-3-1 0,-1 0 0,-2 0 0,-1-1 0,-1-1 0,-1 0 0,0 0 0,0 0 0,2 1 0,0 0 0,5 0 0,2 1 0,4 1 0,2 0 0,5-1 0,1-1 0,3 0 0,1-1 0,-3 0 0,-1-1 0,-6-1 0,-2 0 0,-7 1 0,-1-1 0,-7 1 0,-2 0 0,39-1 0,-11 2 0,-10 3 0,-13 2 0,-14 3 0,-8-1 0,-3 1 0,8-1 0,15-1 0,22 0 0,25-1 0,-41-2 0,2 0 0,3 0 0,0 0 0,-2 0 0,-2 0 0,-7 0 0,-4 0 0,26 0 0,-32 0 0,-20 0 0,15 0 0,23-3 0,6 0 0,11 1 0,9-1 0,6 0 0,-31 3 0,-1 0 0,20 0 0,5 0 0,8 0 0,2 1 0,-4 1 0,0 3 0,-8 1 0,-2 3 0,-1 1 0,-2 1 0,-7 1 0,-2-1 0,-7-1 0,-2-2 0,-6-2 0,-3-1 0,39 1 0,-12-1 0,-3 1 0,-1 0 0,1 0 0,-4-1 0,-4-2 0,-7 2 0,0 1 0,-1 6 0,-2 4 0,-2 3 0,0 3 0,4-1 0,6-1 0,7-3 0,9 0 0,7-2 0,9 1 0,-39-10 0,3-1 0,7-1 0,4-1 0,10-2 0,2 0 0,3-1 0,0 0 0,-1 0 0,-2 0 0,-3 0 0,-2 0 0,-7 0 0,-3 0 0,-5 0 0,-3 0 0,-8 0 0,-2 0 0,42 3 0,-3 3 0,7 0 0,-41-3 0,2-1 0,9 0 0,3-1 0,4-1 0,1 0 0,4 0 0,0 0 0,-1 0 0,-2 0 0,-5 0 0,-1 0 0,-4 0 0,-3 0 0,-8 0 0,-3 0 0,33-2 0,-23-2 0,-18-2 0,-12-3 0,-10-1 0,-7 2 0,-6 1 0,-4 1 0,-5-4 0,0-9 0,0-11 0,7 11 0,20-5 0,22 12 0,7 2 0,18-9 0,10-9 0,5-9 0,-18-5 0,-1-7-339,-8 5 0,3-4 0,1-3 339,4-7 0,1-3 0,-2-1 0,-4 3 0,-3-2 0,0 2 0,-4 3 0,-1 1 0,-2 1-9,21-15 0,-4 4 9,-9 10 0,-2 2 0,-6 5 0,-1 2 0,-9 5 0,-1 0 0,-4 0 0,-1-1 0,1-2 0,0-1 508,0-4 0,0-2-508,2-3 0,1-2 9,-1 0 1,0 0-10,-3 1 0,-3 1 0,-3 3 0,-3 1 0,-7 5 0,-2 0 0,9-39 0,-10 2 0,-2-6 0,-9 38 0,0-2 0,2-7 0,0-3 0,4-9 0,0-1 0,-1-6 0,-2-1 0,-1-5 0,-3 1 0,-1 2 0,-4 2 0,-4 3 0,-3 2 0,-4 4 0,-4 0 0,-3 5 0,-3 0 0,-5-2 0,-1-1 0,-1 0 0,0 1 0,1-2 0,-1 1 0,0 0 0,0 1 0,1 3 0,-1 1 0,-1 1 0,0 1 0,1 0 0,1 0 0,0-3 0,1-1 0,0-6 0,1-2 0,1-4 0,0 0 0,-1-2 0,0 1 0,-1 2 0,-1 2 0,-1 5 0,0 3 0,0 5 0,0 3 0,2 9 0,1 1 0,-18-33 0,7 11 0,7 1 0,6-1 0,5-1 0,4 1 0,5 7 0,3 6 0,3 3 0,8-3 0,19-15 0,-5 28 0,4-2 0,6-5 0,1 0 0,0-1 0,0 0 0,-5 5 0,-1 3 0,16-30 0,-8 18 0,-3 13 0,1 3 0,3 4 0,2 0 0,3 3 0,-3 2 0,-2 0 0,-4 4 0,-5 3 0,-3 2 0,-3 4 0,-3 0 0,0-1 0,1 1 0,-1 1 0,-3 1 0,-5 3 0,-4 2 0,-6 1 0,0-2 0,0-3 0,0-1 0,2-3 0,1-2 0,-1-3 0,0-6 0,-2-6 0,0-5 0,0-3 0,0-3 0,0-2 0,0 1 0,0-1 0,0 2 0,0 0 0,0-3 0,0-1 0,0-6 0,0-4 0,0-3 0,0-6 0,0-1 0,0 1 0,0-1 0,0 5 0,0 1 0,0 5 0,0 5 0,0 5 0,0-1 0,0-3 0,0-6 0,0-1 0,0-2 0,0 3 0,0 3 0,-1 2 0,-8 0 0,-10-2 0,-13-5 0,-9-7 0,-6-2 0,-5-2 0,-7 3 0,-7 8 0,-5 11 0,3 11 0,3 14 0,5 10 0,-3 6 0,-4 3 0,-2-1 0,3-1 0,11 1 0,15 1 0,14 2 0,12 2 0,5 1 0,-3 3 0,-29 30 0,22-28 0,-17 10 0,36-81 0,0 21 0,1-6 0,1-6 0,2-36 0,-2 28 0,0-3 0,2-7 0,0-1 0,-1 1 0,2 0 0,1 1 0,3 0 0,0 2 0,2 0 0,0 0 0,0-1 0,1 2 0,-2 0 0,-2 6 0,-1 1 0,-3 5 0,-1 3 0,0-42 0,-5 17 0,-6 12 0,-5 10 0,-7 4 0,-4 1 0,-1-1 0,-5-4 0,-3 0 0,-3 3 0,-2 3 0,0 5 0,-1 7 0,1 5 0,-6 5 0,-5 3 0,-8 4 0,-7 4 0,-6 5 0,-4 3 0,-5 6 0,-7 3 0,-4 3 0,-8 2 0,48 0 0,-1 0 0,-2 0 0,0 0 0,0 0 0,1 0 0,-1 0 0,0 2 0,0 2 0,1 2 0,0 2 0,2 2 0,1 3 0,0 1 0,-44 18 0,3 1 0,1 0 0,0 0 0,2 0 0,3 1 0,7-1 0,7-2 0,9-5 0,9-5 0,5-5 0,2-3 0,-2 0 0,-3 2 0,-7 4 0,-11 3 0,-8 3 0,-7 3 0,-2 1 0,2 1 0,2-4 0,6-2 0,8-1 0,4-3 0,5-3 0,2-5 0,5-6 0,4-4 0,3-2 0,1 0 0,-2 0 0,-3 0 0,-2 0 0,2 0 0,4 0 0,6 0 0,6 0 0,2-2 0,-3-3 0,-4-2 0,-4-6 0,-6 1 0,-2-1 0,1-2 0,-2 2 0,4-3 0,5 1 0,3 1 0,5 1 0,3 2 0,0 0 0,0 1 0,0 1 0,-3-2 0,-2-1 0,-3-1 0,-3-1 0,-2 1 0,-2-2 0,-2 0 0,-3 5 0,1 3 0,-1 5 0,2 2 0,1 0 0,1 0 0,0 0 0,-2 2 0,-2 4 0,-7 2 0,-6 3 0,-9 1 0,-10 3 0,32-6 0,-3 1 0,-7 2 0,-3 1 0,-5 1 0,-3 3 0,-5 2 0,-1 2 0,3 2 0,0 0 0,6 1 0,2 0 0,7-2 0,4-1 0,-28 11 0,28-8 0,20-11 0,11-4 0,7-4 0,1-2 0,-3-1 0,8-2 0,-9 0 0,4 0 0,-10 0 0,-9-4 0,-9-5 0,-12-7 0,-10-5 0,-5-2 0,1-2 0,2 0 0,10 0 0,8 2 0,11 5 0,8 4 0,5 2 0,5 6 0,-1 1 0,-1 3 0,-3 2 0,-7 0 0,-4 0 0,-10 0 0,-7 0 0,0 0 0,-3 1 0,3 1 0,-2 4 0,-1 2 0,1 3 0,3-3 0,6-1 0,4-2 0,5-2 0,3-1 0,3-2 0,2 0 0,-3 0 0,-2 0 0,-4 0 0,-5 0 0,-6 0 0,-5 0 0,-3 0 0,-2 0 0,2 0 0,0 0 0,2 0 0,4 0 0,3 0 0,4 3 0,2 0 0,5 0 0,2 1 0,5-2 0,2 1 0,0-1 0,2 1 0,1-1 0,0 0 0,0 0 0,-4-2 0,-1 0 0,-2 0 0,-4 0 0,-3 2 0,0 3 0,-1 0 0,1 2 0,2 0 0,2-1 0,5 1 0,5-2 0,3-3 0,4 0 0,3-2 0,1 0 0,1 0 0,-1 0 0,-1 0 0,-1 0 0,-1 0 0,0 0 0,1 0 0,-2 0 0,8 0 0,-1 0 0,6 0 0,-2 0 0,0 0 0,1-1 0,1-2 0,1 1 0,1 0 0,0 1 0,0 0 0,-2-2 0,2 0 0,-4-2 0,2 3 0,-6-2 0,2 1 0,-5 1 0,1-2 0,0 2 0,0-3 0,0-1 0,0-1 0,-3-4 0,6 4 0,-3-2 0,10 5 0,-2-1 0,2 0 0,0-2 0,0 1 0,1 1 0,-1 2 0,2 1 0,-1 0 0,1-2 0,2 0 0,0-2 0,0 2 0,0 3 0,0 5 0,0 24 0,0-3 0,0 4 0,0-15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8T16:05:28.604"/>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8T16:05:28.864"/>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0F00E-CE90-4AA6-853D-A4B7CBBD9D16}"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A0ED2-C3E1-462A-BB9F-771BBD72FDD8}" type="slidenum">
              <a:rPr lang="en-US" smtClean="0"/>
              <a:t>‹#›</a:t>
            </a:fld>
            <a:endParaRPr lang="en-US"/>
          </a:p>
        </p:txBody>
      </p:sp>
    </p:spTree>
    <p:extLst>
      <p:ext uri="{BB962C8B-B14F-4D97-AF65-F5344CB8AC3E}">
        <p14:creationId xmlns:p14="http://schemas.microsoft.com/office/powerpoint/2010/main" val="411459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5B063-327C-4EF5-ACDA-ECFCB61EF3A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A3CB94-881E-41E2-96C9-8B1FCCFA2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1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A0ED2-C3E1-462A-BB9F-771BBD72FDD8}" type="slidenum">
              <a:rPr lang="en-US" smtClean="0"/>
              <a:t>4</a:t>
            </a:fld>
            <a:endParaRPr lang="en-US"/>
          </a:p>
        </p:txBody>
      </p:sp>
    </p:spTree>
    <p:extLst>
      <p:ext uri="{BB962C8B-B14F-4D97-AF65-F5344CB8AC3E}">
        <p14:creationId xmlns:p14="http://schemas.microsoft.com/office/powerpoint/2010/main" val="213255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MIT Sloan Management Review</a:t>
            </a:r>
          </a:p>
        </p:txBody>
      </p:sp>
      <p:sp>
        <p:nvSpPr>
          <p:cNvPr id="4" name="Slide Number Placeholder 3"/>
          <p:cNvSpPr>
            <a:spLocks noGrp="1"/>
          </p:cNvSpPr>
          <p:nvPr>
            <p:ph type="sldNum" sz="quarter" idx="5"/>
          </p:nvPr>
        </p:nvSpPr>
        <p:spPr/>
        <p:txBody>
          <a:bodyPr/>
          <a:lstStyle/>
          <a:p>
            <a:fld id="{FF6A0ED2-C3E1-462A-BB9F-771BBD72FDD8}" type="slidenum">
              <a:rPr lang="en-US" smtClean="0"/>
              <a:t>10</a:t>
            </a:fld>
            <a:endParaRPr lang="en-US"/>
          </a:p>
        </p:txBody>
      </p:sp>
    </p:spTree>
    <p:extLst>
      <p:ext uri="{BB962C8B-B14F-4D97-AF65-F5344CB8AC3E}">
        <p14:creationId xmlns:p14="http://schemas.microsoft.com/office/powerpoint/2010/main" val="27327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1F79C-1CEE-49FC-B9F6-928456562BD5}" type="slidenum">
              <a:rPr lang="en-US" smtClean="0"/>
              <a:t>13</a:t>
            </a:fld>
            <a:endParaRPr lang="en-US"/>
          </a:p>
        </p:txBody>
      </p:sp>
    </p:spTree>
    <p:extLst>
      <p:ext uri="{BB962C8B-B14F-4D97-AF65-F5344CB8AC3E}">
        <p14:creationId xmlns:p14="http://schemas.microsoft.com/office/powerpoint/2010/main" val="289672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3D906-D0FC-455E-A3C2-FA9B8BE32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0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E651379-91FA-4683-8605-4DED11A069B7}" type="slidenum">
              <a:rPr lang="en-US" smtClean="0"/>
              <a:t>17</a:t>
            </a:fld>
            <a:endParaRPr lang="en-US"/>
          </a:p>
        </p:txBody>
      </p:sp>
    </p:spTree>
    <p:extLst>
      <p:ext uri="{BB962C8B-B14F-4D97-AF65-F5344CB8AC3E}">
        <p14:creationId xmlns:p14="http://schemas.microsoft.com/office/powerpoint/2010/main" val="83315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5D12-E0B3-9CBE-D816-38E687BA2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ABFA9-7DFC-D164-A2FE-B5701432C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01F5B-14CA-F47F-17AB-B3F67B7B1879}"/>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DC4A46F5-BB95-57BB-5407-B0FC49137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0AD1B-4781-4202-A435-68AEB75242B2}"/>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SlideHeader">
            <a:extLst>
              <a:ext uri="{FF2B5EF4-FFF2-40B4-BE49-F238E27FC236}">
                <a16:creationId xmlns:a16="http://schemas.microsoft.com/office/drawing/2014/main" id="{A8C58B4C-8CCE-21F4-DAB5-3EA73AA99AC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94C15AE9-0766-C06C-99F5-5C8D5C6FB0A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464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F1ED-5F98-8A85-1145-DBB595917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AD9C02-7CE9-8BAF-A0D9-9420E38A1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80A1F0-BE1F-0744-6991-C8EAD441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EB404-8E93-44F0-FADB-8F5880F760E0}"/>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6" name="Footer Placeholder 5">
            <a:extLst>
              <a:ext uri="{FF2B5EF4-FFF2-40B4-BE49-F238E27FC236}">
                <a16:creationId xmlns:a16="http://schemas.microsoft.com/office/drawing/2014/main" id="{BB3A8112-E667-B294-0DCF-2E07CA062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F99E9-DC29-2663-9690-7E04477BC7F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Content with CaptionHeader">
            <a:extLst>
              <a:ext uri="{FF2B5EF4-FFF2-40B4-BE49-F238E27FC236}">
                <a16:creationId xmlns:a16="http://schemas.microsoft.com/office/drawing/2014/main" id="{6537BE0E-2779-77AB-0D77-DC9B4E64131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316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664-68F0-44E6-6AE9-CF429FC01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A8D4E-0020-5DD6-B193-5C48E9F22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5BE48-61AC-A097-EE68-DEF4D45CD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33133-B64A-18CE-04BD-74028561F16F}"/>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6" name="Footer Placeholder 5">
            <a:extLst>
              <a:ext uri="{FF2B5EF4-FFF2-40B4-BE49-F238E27FC236}">
                <a16:creationId xmlns:a16="http://schemas.microsoft.com/office/drawing/2014/main" id="{5E7B7DE6-A266-297B-26EF-96C86F43A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67D89-7A14-18FD-4C41-D9F31C9D1780}"/>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Picture with CaptionHeader">
            <a:extLst>
              <a:ext uri="{FF2B5EF4-FFF2-40B4-BE49-F238E27FC236}">
                <a16:creationId xmlns:a16="http://schemas.microsoft.com/office/drawing/2014/main" id="{3A615AA9-E64F-23D9-6D69-24338713E20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472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2D32-9DFF-F891-9415-CDAB9C223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A196E-4251-B0EB-FB00-5EEDABCD9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305D-D1B0-3B05-A485-61D2DDF92952}"/>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3F7DDB8E-3AF5-D8D4-4902-D2C2A2646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9CCD9-8181-F659-5E21-397355C4668F}"/>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Vertical TextHeader">
            <a:extLst>
              <a:ext uri="{FF2B5EF4-FFF2-40B4-BE49-F238E27FC236}">
                <a16:creationId xmlns:a16="http://schemas.microsoft.com/office/drawing/2014/main" id="{44FE2CDD-BF46-A5B0-9EE0-D6424DBCA8C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655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AF9A3-E96C-9844-FEC5-12B42E015D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1E50D-216B-47FE-9B86-90C42D566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3304B-4B80-0B10-077B-4B07D60D7C9C}"/>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A394E600-666E-0058-A74C-C20499D6D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B9697-E2F4-4D17-DD6F-A93B47561509}"/>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Vertical Title and TextHeader">
            <a:extLst>
              <a:ext uri="{FF2B5EF4-FFF2-40B4-BE49-F238E27FC236}">
                <a16:creationId xmlns:a16="http://schemas.microsoft.com/office/drawing/2014/main" id="{42C3BBB3-0AE0-B9AE-1D58-70633F09A01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350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954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0B8D-CE09-6F41-37BF-67A9F861B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B17C-20AC-DCFE-D992-400251E4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40EA1-1AAB-617C-AB26-2AEA50739A39}"/>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393C127F-82FC-CF15-2B7E-786B56DDE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B3561-D956-448E-E379-1B1D32A1E7E5}"/>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Title and ContentHeader">
            <a:extLst>
              <a:ext uri="{FF2B5EF4-FFF2-40B4-BE49-F238E27FC236}">
                <a16:creationId xmlns:a16="http://schemas.microsoft.com/office/drawing/2014/main" id="{C0B9FE8A-EF46-B8DD-065F-FDB0E110B9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48115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D020-5C9E-A66E-9A2E-3F78F77205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7A1C50-EB72-F2A4-16BE-587B3E36E7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85511-E2E5-D4EF-CD7B-8F68549595EE}"/>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8B06C4C6-23EC-0047-EE29-F516F4464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7EB32-4BF0-F705-8040-EC8903F62F6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7" name="hcSlideMaster.Section HeaderHeader">
            <a:extLst>
              <a:ext uri="{FF2B5EF4-FFF2-40B4-BE49-F238E27FC236}">
                <a16:creationId xmlns:a16="http://schemas.microsoft.com/office/drawing/2014/main" id="{70A5B691-0155-BC64-76A1-1FBD73A29B9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4677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8E89-FA1C-C08F-C332-E82EABA1B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F8633-AD2D-BF3F-1119-0EB7246A0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DF74D-BED1-F288-CDC9-D98CC2DF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29FF-DA75-A26F-7398-1CFA0E803EEF}"/>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6" name="Footer Placeholder 5">
            <a:extLst>
              <a:ext uri="{FF2B5EF4-FFF2-40B4-BE49-F238E27FC236}">
                <a16:creationId xmlns:a16="http://schemas.microsoft.com/office/drawing/2014/main" id="{0327FDFD-F158-39D0-4A5B-170D5BEC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4F05E-A7C1-2829-8438-D71CC7F2F42D}"/>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8" name="hcSlideMaster.Two ContentHeader">
            <a:extLst>
              <a:ext uri="{FF2B5EF4-FFF2-40B4-BE49-F238E27FC236}">
                <a16:creationId xmlns:a16="http://schemas.microsoft.com/office/drawing/2014/main" id="{FA3924C9-2435-5F6E-2656-240C145AA7F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987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F9DE-E537-F030-C74F-D3014B478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9D9B9-3866-2C0E-DF0A-9DA83A0AD9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4F57-6530-255D-43AE-E0F592DEB5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47009-009E-E0E6-81FA-2D85759A8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719EA-A35D-CAA3-598B-817008A4C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A155C-DC0C-624F-F141-271C5BCA302D}"/>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8" name="Footer Placeholder 7">
            <a:extLst>
              <a:ext uri="{FF2B5EF4-FFF2-40B4-BE49-F238E27FC236}">
                <a16:creationId xmlns:a16="http://schemas.microsoft.com/office/drawing/2014/main" id="{C524339A-36DC-76B6-AA63-0C8C728280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95DC9C-46F0-6B42-11CA-D86C63DD0B14}"/>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10" name="hcSlideMaster.ComparisonHeader">
            <a:extLst>
              <a:ext uri="{FF2B5EF4-FFF2-40B4-BE49-F238E27FC236}">
                <a16:creationId xmlns:a16="http://schemas.microsoft.com/office/drawing/2014/main" id="{B69030A1-F942-9C3A-794E-6D4063ADDF1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9024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A6DF-2264-7E2D-0C15-28ADE5CC3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D4A2DA-C5BC-7379-64F8-0FEEAF6A61A2}"/>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4" name="Footer Placeholder 3">
            <a:extLst>
              <a:ext uri="{FF2B5EF4-FFF2-40B4-BE49-F238E27FC236}">
                <a16:creationId xmlns:a16="http://schemas.microsoft.com/office/drawing/2014/main" id="{3B3D91E3-0743-5118-8F33-7297A8CFD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F7561-F3CE-073C-B1CF-B05C09264899}"/>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6" name="hcSlideMaster.Title OnlyHeader">
            <a:extLst>
              <a:ext uri="{FF2B5EF4-FFF2-40B4-BE49-F238E27FC236}">
                <a16:creationId xmlns:a16="http://schemas.microsoft.com/office/drawing/2014/main" id="{585A6B20-36BD-2F4C-AB59-1592AB566B5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96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a:p>
        </p:txBody>
      </p:sp>
      <p:sp>
        <p:nvSpPr>
          <p:cNvPr id="5" name="hcSlideMaster.BlankHeader">
            <a:extLst>
              <a:ext uri="{FF2B5EF4-FFF2-40B4-BE49-F238E27FC236}">
                <a16:creationId xmlns:a16="http://schemas.microsoft.com/office/drawing/2014/main" id="{C831CBB0-0101-8475-2F16-871D8FEB6E3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89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TITU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19CA-B82A-7CCE-3250-2AE04B9966E6}"/>
              </a:ext>
            </a:extLst>
          </p:cNvPr>
          <p:cNvSpPr>
            <a:spLocks noGrp="1"/>
          </p:cNvSpPr>
          <p:nvPr>
            <p:ph type="dt" sz="half" idx="10"/>
          </p:nvPr>
        </p:nvSpPr>
        <p:spPr/>
        <p:txBody>
          <a:bodyPr/>
          <a:lstStyle/>
          <a:p>
            <a:fld id="{F22D5EDE-7B92-4F96-A30F-80342BD3B56D}" type="datetimeFigureOut">
              <a:rPr lang="en-US" smtClean="0"/>
              <a:t>3/23/2023</a:t>
            </a:fld>
            <a:endParaRPr lang="en-US"/>
          </a:p>
        </p:txBody>
      </p:sp>
      <p:sp>
        <p:nvSpPr>
          <p:cNvPr id="3" name="Footer Placeholder 2">
            <a:extLst>
              <a:ext uri="{FF2B5EF4-FFF2-40B4-BE49-F238E27FC236}">
                <a16:creationId xmlns:a16="http://schemas.microsoft.com/office/drawing/2014/main" id="{109A85B2-26F3-2FA0-8E3E-075376897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11E860-6164-2E60-20EA-3DC56CBCC7AB}"/>
              </a:ext>
            </a:extLst>
          </p:cNvPr>
          <p:cNvSpPr>
            <a:spLocks noGrp="1"/>
          </p:cNvSpPr>
          <p:nvPr>
            <p:ph type="sldNum" sz="quarter" idx="12"/>
          </p:nvPr>
        </p:nvSpPr>
        <p:spPr/>
        <p:txBody>
          <a:bodyPr/>
          <a:lstStyle/>
          <a:p>
            <a:fld id="{3A744C8E-60E2-4F95-BEDC-B5D28EF40E50}" type="slidenum">
              <a:rPr lang="en-US" smtClean="0"/>
              <a:t>‹#›</a:t>
            </a:fld>
            <a:endParaRPr lang="en-US"/>
          </a:p>
        </p:txBody>
      </p:sp>
    </p:spTree>
    <p:extLst>
      <p:ext uri="{BB962C8B-B14F-4D97-AF65-F5344CB8AC3E}">
        <p14:creationId xmlns:p14="http://schemas.microsoft.com/office/powerpoint/2010/main" val="130725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6741A-7B80-4B64-4B63-8910A18AC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31A3C-EAAC-2346-A050-ECCF11748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E9037-4FF8-D6DA-7F82-F745C1B80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D5EDE-7B92-4F96-A30F-80342BD3B56D}" type="datetimeFigureOut">
              <a:rPr lang="en-US" smtClean="0"/>
              <a:t>3/23/2023</a:t>
            </a:fld>
            <a:endParaRPr lang="en-US"/>
          </a:p>
        </p:txBody>
      </p:sp>
      <p:sp>
        <p:nvSpPr>
          <p:cNvPr id="5" name="Footer Placeholder 4">
            <a:extLst>
              <a:ext uri="{FF2B5EF4-FFF2-40B4-BE49-F238E27FC236}">
                <a16:creationId xmlns:a16="http://schemas.microsoft.com/office/drawing/2014/main" id="{2531B3E3-D169-50F6-73EB-FD3C940A4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75230A-C9E1-F1E8-CE16-CF3F86F9C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44C8E-60E2-4F95-BEDC-B5D28EF40E50}" type="slidenum">
              <a:rPr lang="en-US" smtClean="0"/>
              <a:t>‹#›</a:t>
            </a:fld>
            <a:endParaRPr lang="en-US"/>
          </a:p>
        </p:txBody>
      </p:sp>
    </p:spTree>
    <p:extLst>
      <p:ext uri="{BB962C8B-B14F-4D97-AF65-F5344CB8AC3E}">
        <p14:creationId xmlns:p14="http://schemas.microsoft.com/office/powerpoint/2010/main" val="117282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4" r:id="rId3"/>
    <p:sldLayoutId id="2147483651" r:id="rId4"/>
    <p:sldLayoutId id="2147483652" r:id="rId5"/>
    <p:sldLayoutId id="2147483653" r:id="rId6"/>
    <p:sldLayoutId id="2147483654" r:id="rId7"/>
    <p:sldLayoutId id="2147483655" r:id="rId8"/>
    <p:sldLayoutId id="2147483673"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ustomXml" Target="../ink/ink2.xml"/><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customXml" Target="../ink/ink1.xml"/><Relationship Id="rId5" Type="http://schemas.openxmlformats.org/officeDocument/2006/relationships/image" Target="../media/image57.svg"/><Relationship Id="rId15" Type="http://schemas.openxmlformats.org/officeDocument/2006/relationships/customXml" Target="../ink/ink3.xml"/><Relationship Id="rId10" Type="http://schemas.openxmlformats.org/officeDocument/2006/relationships/image" Target="../media/image47.jpe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hyperlink" Target="https://nsf.zoomgov.com/webinar/register/WN_eFcqrhKCRYmTxzPtPRufO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aiinstitutes.org/institutes/ExpandAI/" TargetMode="Externa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hyperlink" Target="mailto:ExpandAIProgram@nsf.g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mailto:ExpandAIProgram@nsf.go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nsf.gov/publications/pub_summ.jsp?ods_key=grantsgovguide" TargetMode="External"/><Relationship Id="rId2" Type="http://schemas.openxmlformats.org/officeDocument/2006/relationships/hyperlink" Target="https://www.nsf.gov/publications/pub_summ.jsp?ods_key=papp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nsf.gov/cgi-bin/good-bye?https://aiinstitutes.org/expanda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jpe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gif"/><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gif"/><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542" y="177073"/>
            <a:ext cx="9035715" cy="2301033"/>
          </a:xfrm>
        </p:spPr>
        <p:txBody>
          <a:bodyPr>
            <a:no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Webcast on Solicitation NSF 23-506</a:t>
            </a:r>
            <a:br>
              <a:rPr lang="en-US" sz="3200" b="1" dirty="0">
                <a:latin typeface="Verdana" panose="020B0604030504040204" pitchFamily="34" charset="0"/>
                <a:ea typeface="Verdana" panose="020B0604030504040204" pitchFamily="34" charset="0"/>
                <a:cs typeface="Verdana" panose="020B0604030504040204" pitchFamily="34" charset="0"/>
              </a:rPr>
            </a:br>
            <a:r>
              <a:rPr lang="en-US" sz="3200" b="1" kern="1800" dirty="0">
                <a:effectLst/>
                <a:latin typeface="Verdana" panose="020B0604030504040204" pitchFamily="34" charset="0"/>
                <a:ea typeface="Verdana" panose="020B0604030504040204" pitchFamily="34" charset="0"/>
                <a:cs typeface="Verdana" panose="020B0604030504040204" pitchFamily="34" charset="0"/>
              </a:rPr>
              <a:t>Expanding AI Innovation through </a:t>
            </a:r>
            <a:br>
              <a:rPr lang="en-US" sz="3200" b="1" kern="1800" dirty="0">
                <a:effectLst/>
                <a:latin typeface="Verdana" panose="020B0604030504040204" pitchFamily="34" charset="0"/>
                <a:ea typeface="Verdana" panose="020B0604030504040204" pitchFamily="34" charset="0"/>
                <a:cs typeface="Verdana" panose="020B0604030504040204" pitchFamily="34" charset="0"/>
              </a:rPr>
            </a:br>
            <a:r>
              <a:rPr lang="en-US" sz="3200" b="1" kern="1800" dirty="0">
                <a:effectLst/>
                <a:latin typeface="Verdana" panose="020B0604030504040204" pitchFamily="34" charset="0"/>
                <a:ea typeface="Verdana" panose="020B0604030504040204" pitchFamily="34" charset="0"/>
                <a:cs typeface="Verdana" panose="020B0604030504040204" pitchFamily="34" charset="0"/>
              </a:rPr>
              <a:t>Capacity Building and Partnerships (</a:t>
            </a:r>
            <a:r>
              <a:rPr lang="en-US" sz="3200" b="1" kern="1800" dirty="0" err="1">
                <a:effectLst/>
                <a:latin typeface="Verdana" panose="020B0604030504040204" pitchFamily="34" charset="0"/>
                <a:ea typeface="Verdana" panose="020B0604030504040204" pitchFamily="34" charset="0"/>
                <a:cs typeface="Verdana" panose="020B0604030504040204" pitchFamily="34" charset="0"/>
              </a:rPr>
              <a:t>ExpandAI</a:t>
            </a:r>
            <a:r>
              <a:rPr lang="en-US" sz="3200" b="1" kern="1800" dirty="0">
                <a:effectLst/>
                <a:latin typeface="Verdana" panose="020B0604030504040204" pitchFamily="34" charset="0"/>
                <a:ea typeface="Verdana" panose="020B0604030504040204" pitchFamily="34" charset="0"/>
                <a:cs typeface="Verdana" panose="020B0604030504040204" pitchFamily="34" charset="0"/>
              </a:rPr>
              <a:t>)</a:t>
            </a: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96" b="9420"/>
          <a:stretch/>
        </p:blipFill>
        <p:spPr>
          <a:xfrm>
            <a:off x="5994400" y="2432697"/>
            <a:ext cx="5717150" cy="3511077"/>
          </a:xfrm>
          <a:prstGeom prst="rect">
            <a:avLst/>
          </a:prstGeom>
        </p:spPr>
      </p:pic>
      <p:sp>
        <p:nvSpPr>
          <p:cNvPr id="7" name="Rectangle 6">
            <a:extLst>
              <a:ext uri="{FF2B5EF4-FFF2-40B4-BE49-F238E27FC236}">
                <a16:creationId xmlns:a16="http://schemas.microsoft.com/office/drawing/2014/main" id="{F090080B-3CB0-BA8C-D319-9D908E54B407}"/>
              </a:ext>
            </a:extLst>
          </p:cNvPr>
          <p:cNvSpPr/>
          <p:nvPr/>
        </p:nvSpPr>
        <p:spPr>
          <a:xfrm>
            <a:off x="276351" y="2674875"/>
            <a:ext cx="5870449" cy="500107"/>
          </a:xfrm>
          <a:prstGeom prst="rect">
            <a:avLst/>
          </a:prstGeom>
          <a:noFill/>
        </p:spPr>
        <p:txBody>
          <a:bodyPr wrap="square" lIns="68549" tIns="34275" rIns="68549" bIns="3427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NSF Mission:</a:t>
            </a:r>
          </a:p>
        </p:txBody>
      </p:sp>
      <p:sp>
        <p:nvSpPr>
          <p:cNvPr id="5" name="Rectangle 4"/>
          <p:cNvSpPr/>
          <p:nvPr/>
        </p:nvSpPr>
        <p:spPr>
          <a:xfrm>
            <a:off x="276351" y="3291852"/>
            <a:ext cx="5870449" cy="1792768"/>
          </a:xfrm>
          <a:prstGeom prst="rect">
            <a:avLst/>
          </a:prstGeom>
          <a:noFill/>
        </p:spPr>
        <p:txBody>
          <a:bodyPr wrap="square" lIns="68549" tIns="34275" rIns="68549" bIns="3427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“To promote the progress of science;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  to advance the national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  prosperity, and welfare; to secure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panose="020F0502020204030204"/>
                <a:ea typeface="+mn-ea"/>
                <a:cs typeface="+mn-cs"/>
              </a:rPr>
              <a:t> the national defense...”</a:t>
            </a:r>
          </a:p>
        </p:txBody>
      </p:sp>
      <p:pic>
        <p:nvPicPr>
          <p:cNvPr id="6" name="Picture 5">
            <a:extLst>
              <a:ext uri="{FF2B5EF4-FFF2-40B4-BE49-F238E27FC236}">
                <a16:creationId xmlns:a16="http://schemas.microsoft.com/office/drawing/2014/main" id="{0D718AB0-6CBE-46D9-95DB-CFC1F72DA1F6}"/>
              </a:ext>
              <a:ext uri="{C183D7F6-B498-43B3-948B-1728B52AA6E4}">
                <adec:decorative xmlns:adec="http://schemas.microsoft.com/office/drawing/2017/decorative" val="1"/>
              </a:ext>
            </a:extLst>
          </p:cNvPr>
          <p:cNvPicPr>
            <a:picLocks noChangeAspect="1"/>
          </p:cNvPicPr>
          <p:nvPr/>
        </p:nvPicPr>
        <p:blipFill>
          <a:blip r:embed="rId4" cstate="print"/>
          <a:srcRect/>
          <a:stretch>
            <a:fillRect/>
          </a:stretch>
        </p:blipFill>
        <p:spPr bwMode="auto">
          <a:xfrm>
            <a:off x="137723" y="184666"/>
            <a:ext cx="1136505" cy="1143120"/>
          </a:xfrm>
          <a:prstGeom prst="rect">
            <a:avLst/>
          </a:prstGeom>
          <a:noFill/>
          <a:ln w="9525">
            <a:noFill/>
            <a:miter lim="800000"/>
            <a:headEnd/>
            <a:tailEnd/>
          </a:ln>
        </p:spPr>
      </p:pic>
      <p:sp>
        <p:nvSpPr>
          <p:cNvPr id="9" name="flSlide24Footer">
            <a:extLst>
              <a:ext uri="{FF2B5EF4-FFF2-40B4-BE49-F238E27FC236}">
                <a16:creationId xmlns:a16="http://schemas.microsoft.com/office/drawing/2014/main" id="{B939DF0A-C8EB-5A08-BBA4-7F28B9885022}"/>
              </a:ext>
              <a:ext uri="{C183D7F6-B498-43B3-948B-1728B52AA6E4}">
                <adec:decorative xmlns:adec="http://schemas.microsoft.com/office/drawing/2017/decorative" val="1"/>
              </a:ext>
            </a:extLst>
          </p:cNvPr>
          <p:cNvSpPr txBox="1"/>
          <p:nvPr/>
        </p:nvSpPr>
        <p:spPr>
          <a:xfrm>
            <a:off x="50800" y="55092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0" name="hcSlide24Header">
            <a:extLst>
              <a:ext uri="{FF2B5EF4-FFF2-40B4-BE49-F238E27FC236}">
                <a16:creationId xmlns:a16="http://schemas.microsoft.com/office/drawing/2014/main" id="{FDDE9A30-12C4-BD8C-585D-F0C7E7DC2D97}"/>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3" name="TextBox 2">
            <a:extLst>
              <a:ext uri="{FF2B5EF4-FFF2-40B4-BE49-F238E27FC236}">
                <a16:creationId xmlns:a16="http://schemas.microsoft.com/office/drawing/2014/main" id="{88036412-1F25-9036-F46B-068292D627DD}"/>
              </a:ext>
              <a:ext uri="{C183D7F6-B498-43B3-948B-1728B52AA6E4}">
                <adec:decorative xmlns:adec="http://schemas.microsoft.com/office/drawing/2017/decorative" val="1"/>
              </a:ext>
            </a:extLst>
          </p:cNvPr>
          <p:cNvSpPr txBox="1"/>
          <p:nvPr/>
        </p:nvSpPr>
        <p:spPr>
          <a:xfrm>
            <a:off x="613611" y="5690937"/>
            <a:ext cx="184731" cy="369332"/>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EF8E1BE7-8406-93F5-C14F-E372226F4E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4741" y="5767623"/>
            <a:ext cx="1353887" cy="787244"/>
          </a:xfrm>
          <a:prstGeom prst="rect">
            <a:avLst/>
          </a:prstGeom>
        </p:spPr>
      </p:pic>
      <p:pic>
        <p:nvPicPr>
          <p:cNvPr id="11" name="Picture 10">
            <a:extLst>
              <a:ext uri="{FF2B5EF4-FFF2-40B4-BE49-F238E27FC236}">
                <a16:creationId xmlns:a16="http://schemas.microsoft.com/office/drawing/2014/main" id="{3BB380A5-B43E-E31F-B997-E0DAE94B8F0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21960" y="5767623"/>
            <a:ext cx="1965562" cy="822469"/>
          </a:xfrm>
          <a:prstGeom prst="rect">
            <a:avLst/>
          </a:prstGeom>
        </p:spPr>
      </p:pic>
      <p:pic>
        <p:nvPicPr>
          <p:cNvPr id="12" name="Picture 11">
            <a:extLst>
              <a:ext uri="{FF2B5EF4-FFF2-40B4-BE49-F238E27FC236}">
                <a16:creationId xmlns:a16="http://schemas.microsoft.com/office/drawing/2014/main" id="{5652E237-F8AF-BCC5-E6FE-6B9ED6FEA56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90854" y="5767623"/>
            <a:ext cx="840848" cy="822469"/>
          </a:xfrm>
          <a:prstGeom prst="rect">
            <a:avLst/>
          </a:prstGeom>
        </p:spPr>
      </p:pic>
      <p:pic>
        <p:nvPicPr>
          <p:cNvPr id="13" name="Picture 12">
            <a:extLst>
              <a:ext uri="{FF2B5EF4-FFF2-40B4-BE49-F238E27FC236}">
                <a16:creationId xmlns:a16="http://schemas.microsoft.com/office/drawing/2014/main" id="{A7C9C23B-3FE3-A89A-32D8-A46D0C84E8A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658912" y="5758815"/>
            <a:ext cx="844884" cy="840084"/>
          </a:xfrm>
          <a:prstGeom prst="rect">
            <a:avLst/>
          </a:prstGeom>
        </p:spPr>
      </p:pic>
    </p:spTree>
    <p:extLst>
      <p:ext uri="{BB962C8B-B14F-4D97-AF65-F5344CB8AC3E}">
        <p14:creationId xmlns:p14="http://schemas.microsoft.com/office/powerpoint/2010/main" val="83556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CDE64A-BBC5-7033-DEDB-4EAFA09A0A63}"/>
              </a:ext>
            </a:extLst>
          </p:cNvPr>
          <p:cNvSpPr txBox="1">
            <a:spLocks noGrp="1"/>
          </p:cNvSpPr>
          <p:nvPr>
            <p:ph type="title" idx="4294967295"/>
          </p:nvPr>
        </p:nvSpPr>
        <p:spPr>
          <a:xfrm>
            <a:off x="7464614" y="1783959"/>
            <a:ext cx="4087306" cy="28891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mj-lt"/>
                <a:ea typeface="+mj-ea"/>
                <a:cs typeface="+mj-cs"/>
              </a:rPr>
              <a:t>Part III: Expand AI Program Overview </a:t>
            </a:r>
          </a:p>
        </p:txBody>
      </p:sp>
      <p:sp>
        <p:nvSpPr>
          <p:cNvPr id="22"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183999D-767A-ED58-E588-01D8627DE063}"/>
              </a:ext>
              <a:ext uri="{C183D7F6-B498-43B3-948B-1728B52AA6E4}">
                <adec:decorative xmlns:adec="http://schemas.microsoft.com/office/drawing/2017/decorative" val="1"/>
              </a:ext>
            </a:extLst>
          </p:cNvPr>
          <p:cNvPicPr>
            <a:picLocks noChangeAspect="1"/>
          </p:cNvPicPr>
          <p:nvPr/>
        </p:nvPicPr>
        <p:blipFill rotWithShape="1">
          <a:blip r:embed="rId3"/>
          <a:srcRect l="9300"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193400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91303C-0F33-0493-A487-0A9258D8E57A}"/>
              </a:ext>
              <a:ext uri="{C183D7F6-B498-43B3-948B-1728B52AA6E4}">
                <adec:decorative xmlns:adec="http://schemas.microsoft.com/office/drawing/2017/decorative" val="1"/>
              </a:ext>
            </a:extLst>
          </p:cNvPr>
          <p:cNvSpPr/>
          <p:nvPr/>
        </p:nvSpPr>
        <p:spPr>
          <a:xfrm>
            <a:off x="144379" y="264508"/>
            <a:ext cx="11863137" cy="2105713"/>
          </a:xfrm>
          <a:prstGeom prst="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4FA4DAA-B28B-F926-979D-0B049C333594}"/>
              </a:ext>
            </a:extLst>
          </p:cNvPr>
          <p:cNvSpPr txBox="1">
            <a:spLocks noGrp="1"/>
          </p:cNvSpPr>
          <p:nvPr>
            <p:ph type="title" idx="4294967295"/>
          </p:nvPr>
        </p:nvSpPr>
        <p:spPr>
          <a:xfrm>
            <a:off x="378797" y="264507"/>
            <a:ext cx="11443910" cy="20157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Program Goal</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Diversify participation in AI research, education &amp; workforce development through capacity development and partnerships with National AI Research Institutes</a:t>
            </a:r>
            <a:endParaRPr kumimoji="0" lang="en-US"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CD48E71-9E43-BBB1-F5B9-D7B8C4F5F8F5}"/>
              </a:ext>
            </a:extLst>
          </p:cNvPr>
          <p:cNvSpPr>
            <a:spLocks noGrp="1"/>
          </p:cNvSpPr>
          <p:nvPr>
            <p:ph idx="1"/>
          </p:nvPr>
        </p:nvSpPr>
        <p:spPr>
          <a:xfrm>
            <a:off x="144379" y="2683042"/>
            <a:ext cx="11678328" cy="3910450"/>
          </a:xfrm>
        </p:spPr>
        <p:txBody>
          <a:bodyPr>
            <a:normAutofit/>
          </a:bodyPr>
          <a:lstStyle/>
          <a:p>
            <a:r>
              <a:rPr lang="en-US">
                <a:effectLst/>
                <a:latin typeface="Arial" panose="020B0604020202020204" pitchFamily="34" charset="0"/>
              </a:rPr>
              <a:t>Minority-serving institutions (MSIs) are a source of untapped talent critical to future AI innovation and responsible AI research through inclusive participatory design</a:t>
            </a:r>
          </a:p>
          <a:p>
            <a:r>
              <a:rPr lang="en-US">
                <a:effectLst/>
                <a:latin typeface="Arial" panose="020B0604020202020204" pitchFamily="34" charset="0"/>
              </a:rPr>
              <a:t>Where MSIs are not yet significantly engaged in AI research and education there is enormous potential to develop talent through federally supported AI research</a:t>
            </a:r>
          </a:p>
          <a:p>
            <a:r>
              <a:rPr lang="en-US" err="1">
                <a:latin typeface="Arial" panose="020B0604020202020204" pitchFamily="34" charset="0"/>
              </a:rPr>
              <a:t>ExpandAI</a:t>
            </a:r>
            <a:r>
              <a:rPr lang="en-US">
                <a:latin typeface="Arial" panose="020B0604020202020204" pitchFamily="34" charset="0"/>
              </a:rPr>
              <a:t> </a:t>
            </a:r>
            <a:r>
              <a:rPr lang="en-US">
                <a:effectLst/>
                <a:latin typeface="Arial" panose="020B0604020202020204" pitchFamily="34" charset="0"/>
              </a:rPr>
              <a:t>promotes capacity development for new AI programs at MSIs, as well as partnerships between MSIs and AI Institutes</a:t>
            </a:r>
            <a:endParaRPr lang="en-US"/>
          </a:p>
        </p:txBody>
      </p:sp>
    </p:spTree>
    <p:extLst>
      <p:ext uri="{BB962C8B-B14F-4D97-AF65-F5344CB8AC3E}">
        <p14:creationId xmlns:p14="http://schemas.microsoft.com/office/powerpoint/2010/main" val="1089237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8CAD-0D7B-65E7-0716-8EC1DE0C2F49}"/>
              </a:ext>
            </a:extLst>
          </p:cNvPr>
          <p:cNvSpPr>
            <a:spLocks noGrp="1"/>
          </p:cNvSpPr>
          <p:nvPr>
            <p:ph type="title"/>
          </p:nvPr>
        </p:nvSpPr>
        <p:spPr>
          <a:xfrm>
            <a:off x="210033" y="73961"/>
            <a:ext cx="11981967" cy="1009641"/>
          </a:xfrm>
        </p:spPr>
        <p:txBody>
          <a:bodyPr>
            <a:normAutofit/>
          </a:bodyPr>
          <a:lstStyle/>
          <a:p>
            <a:pPr algn="ctr"/>
            <a:r>
              <a:rPr lang="en-US" sz="3600" b="1" dirty="0"/>
              <a:t>MSI Capacity Building &amp; Partnership with AI Institutes</a:t>
            </a:r>
          </a:p>
        </p:txBody>
      </p:sp>
      <p:sp>
        <p:nvSpPr>
          <p:cNvPr id="3" name="Rectangle 2">
            <a:extLst>
              <a:ext uri="{FF2B5EF4-FFF2-40B4-BE49-F238E27FC236}">
                <a16:creationId xmlns:a16="http://schemas.microsoft.com/office/drawing/2014/main" id="{956C3249-14A5-19E7-BC36-59DC47D48D75}"/>
              </a:ext>
              <a:ext uri="{C183D7F6-B498-43B3-948B-1728B52AA6E4}">
                <adec:decorative xmlns:adec="http://schemas.microsoft.com/office/drawing/2017/decorative" val="1"/>
              </a:ext>
            </a:extLst>
          </p:cNvPr>
          <p:cNvSpPr/>
          <p:nvPr/>
        </p:nvSpPr>
        <p:spPr>
          <a:xfrm>
            <a:off x="8023104" y="4782372"/>
            <a:ext cx="414071" cy="32749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5B2D33B9-6B33-2E88-71C7-8D6525F2593D}"/>
              </a:ext>
              <a:ext uri="{C183D7F6-B498-43B3-948B-1728B52AA6E4}">
                <adec:decorative xmlns:adec="http://schemas.microsoft.com/office/drawing/2017/decorative" val="1"/>
              </a:ext>
            </a:extLst>
          </p:cNvPr>
          <p:cNvSpPr/>
          <p:nvPr/>
        </p:nvSpPr>
        <p:spPr>
          <a:xfrm>
            <a:off x="8256748" y="3093594"/>
            <a:ext cx="434361" cy="365125"/>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485121"/>
              <a:satOff val="-27976"/>
              <a:lumOff val="2876"/>
              <a:alphaOff val="0"/>
            </a:schemeClr>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B71051C2-66A5-F4D8-C173-C6B0DC9D3618}"/>
              </a:ext>
              <a:ext uri="{C183D7F6-B498-43B3-948B-1728B52AA6E4}">
                <adec:decorative xmlns:adec="http://schemas.microsoft.com/office/drawing/2017/decorative" val="1"/>
              </a:ext>
            </a:extLst>
          </p:cNvPr>
          <p:cNvSpPr/>
          <p:nvPr/>
        </p:nvSpPr>
        <p:spPr>
          <a:xfrm>
            <a:off x="9383385" y="2289354"/>
            <a:ext cx="448484" cy="3651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970242"/>
              <a:satOff val="-55952"/>
              <a:lumOff val="5752"/>
              <a:alphaOff val="0"/>
            </a:schemeClr>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A812541D-F546-14C4-A904-44FD7AA72AE7}"/>
              </a:ext>
              <a:ext uri="{C183D7F6-B498-43B3-948B-1728B52AA6E4}">
                <adec:decorative xmlns:adec="http://schemas.microsoft.com/office/drawing/2017/decorative" val="1"/>
              </a:ext>
            </a:extLst>
          </p:cNvPr>
          <p:cNvSpPr/>
          <p:nvPr/>
        </p:nvSpPr>
        <p:spPr>
          <a:xfrm>
            <a:off x="7625371" y="3383915"/>
            <a:ext cx="379271" cy="518940"/>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10DECE81-4E27-F825-1E8A-281852B3EBFC}"/>
              </a:ext>
              <a:ext uri="{C183D7F6-B498-43B3-948B-1728B52AA6E4}">
                <adec:decorative xmlns:adec="http://schemas.microsoft.com/office/drawing/2017/decorative" val="1"/>
              </a:ext>
            </a:extLst>
          </p:cNvPr>
          <p:cNvSpPr txBox="1"/>
          <p:nvPr/>
        </p:nvSpPr>
        <p:spPr>
          <a:xfrm>
            <a:off x="7896082" y="1068486"/>
            <a:ext cx="34215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latin typeface="Arial" panose="020B0604020202020204" pitchFamily="34" charset="0"/>
                <a:ea typeface="Times New Roman" panose="02020603050405020304" pitchFamily="18" charset="0"/>
              </a:rPr>
              <a:t>M</a:t>
            </a:r>
            <a:r>
              <a:rPr lang="en-US" sz="2400" b="1">
                <a:effectLst/>
                <a:latin typeface="Arial" panose="020B0604020202020204" pitchFamily="34" charset="0"/>
                <a:ea typeface="Times New Roman" panose="02020603050405020304" pitchFamily="18" charset="0"/>
              </a:rPr>
              <a:t>inority-Serving Institutions</a:t>
            </a:r>
          </a:p>
        </p:txBody>
      </p:sp>
      <p:pic>
        <p:nvPicPr>
          <p:cNvPr id="13" name="Picture 12">
            <a:extLst>
              <a:ext uri="{FF2B5EF4-FFF2-40B4-BE49-F238E27FC236}">
                <a16:creationId xmlns:a16="http://schemas.microsoft.com/office/drawing/2014/main" id="{7CA082CC-85FF-7D8E-CE8B-21C8B6AB199B}"/>
              </a:ext>
              <a:ext uri="{C183D7F6-B498-43B3-948B-1728B52AA6E4}">
                <adec:decorative xmlns:adec="http://schemas.microsoft.com/office/drawing/2017/decorative" val="1"/>
              </a:ext>
            </a:extLst>
          </p:cNvPr>
          <p:cNvPicPr>
            <a:picLocks noChangeAspect="1"/>
          </p:cNvPicPr>
          <p:nvPr/>
        </p:nvPicPr>
        <p:blipFill rotWithShape="1">
          <a:blip r:embed="rId10" cstate="hqprint">
            <a:extLst>
              <a:ext uri="{28A0092B-C50C-407E-A947-70E740481C1C}">
                <a14:useLocalDpi xmlns:a14="http://schemas.microsoft.com/office/drawing/2010/main"/>
              </a:ext>
            </a:extLst>
          </a:blip>
          <a:stretch/>
        </p:blipFill>
        <p:spPr>
          <a:xfrm>
            <a:off x="210033" y="1324182"/>
            <a:ext cx="6539223" cy="3678314"/>
          </a:xfrm>
          <a:prstGeom prst="rect">
            <a:avLst/>
          </a:prstGeom>
        </p:spPr>
      </p:pic>
      <p:sp>
        <p:nvSpPr>
          <p:cNvPr id="14" name="TextBox 13">
            <a:extLst>
              <a:ext uri="{FF2B5EF4-FFF2-40B4-BE49-F238E27FC236}">
                <a16:creationId xmlns:a16="http://schemas.microsoft.com/office/drawing/2014/main" id="{81C430CA-563C-5851-CC62-79314590AD1A}"/>
              </a:ext>
              <a:ext uri="{C183D7F6-B498-43B3-948B-1728B52AA6E4}">
                <adec:decorative xmlns:adec="http://schemas.microsoft.com/office/drawing/2017/decorative" val="1"/>
              </a:ext>
            </a:extLst>
          </p:cNvPr>
          <p:cNvSpPr txBox="1"/>
          <p:nvPr/>
        </p:nvSpPr>
        <p:spPr>
          <a:xfrm>
            <a:off x="1931609" y="2673275"/>
            <a:ext cx="22417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accent1"/>
                </a:solidFill>
                <a:effectLst/>
                <a:latin typeface="Arial" panose="020B0604020202020204" pitchFamily="34" charset="0"/>
                <a:ea typeface="Times New Roman" panose="02020603050405020304" pitchFamily="18" charset="0"/>
              </a:rPr>
              <a:t>National AI Institutes</a:t>
            </a:r>
            <a:endParaRPr kumimoji="0" lang="en-US" sz="2800" b="1"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8659826-8A48-91B7-F773-87FC5C75A1BD}"/>
              </a:ext>
              <a:ext uri="{C183D7F6-B498-43B3-948B-1728B52AA6E4}">
                <adec:decorative xmlns:adec="http://schemas.microsoft.com/office/drawing/2017/decorative" val="1"/>
              </a:ext>
            </a:extLst>
          </p:cNvPr>
          <p:cNvSpPr/>
          <p:nvPr/>
        </p:nvSpPr>
        <p:spPr>
          <a:xfrm>
            <a:off x="9953032" y="2208097"/>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3465C4-2064-5EFA-3D23-2BADD6DF468D}"/>
              </a:ext>
              <a:ext uri="{C183D7F6-B498-43B3-948B-1728B52AA6E4}">
                <adec:decorative xmlns:adec="http://schemas.microsoft.com/office/drawing/2017/decorative" val="1"/>
              </a:ext>
            </a:extLst>
          </p:cNvPr>
          <p:cNvSpPr txBox="1"/>
          <p:nvPr/>
        </p:nvSpPr>
        <p:spPr>
          <a:xfrm>
            <a:off x="9907062" y="2329183"/>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Arial" panose="020B0604020202020204" pitchFamily="34" charset="0"/>
                <a:ea typeface="Times New Roman" panose="02020603050405020304" pitchFamily="18" charset="0"/>
              </a:rPr>
              <a:t>HBCU</a:t>
            </a:r>
            <a:endParaRPr kumimoji="0" lang="en-US" b="1"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A2F2F-B8C9-9B12-422B-55DBC62E6BAC}"/>
              </a:ext>
              <a:ext uri="{C183D7F6-B498-43B3-948B-1728B52AA6E4}">
                <adec:decorative xmlns:adec="http://schemas.microsoft.com/office/drawing/2017/decorative" val="1"/>
              </a:ext>
            </a:extLst>
          </p:cNvPr>
          <p:cNvSpPr/>
          <p:nvPr/>
        </p:nvSpPr>
        <p:spPr>
          <a:xfrm>
            <a:off x="7807981" y="5275010"/>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79BAF38-EB56-CDF6-695C-F2595234C815}"/>
              </a:ext>
              <a:ext uri="{C183D7F6-B498-43B3-948B-1728B52AA6E4}">
                <adec:decorative xmlns:adec="http://schemas.microsoft.com/office/drawing/2017/decorative" val="1"/>
              </a:ext>
            </a:extLst>
          </p:cNvPr>
          <p:cNvSpPr txBox="1"/>
          <p:nvPr/>
        </p:nvSpPr>
        <p:spPr>
          <a:xfrm>
            <a:off x="7762011" y="5396096"/>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Arial" panose="020B0604020202020204" pitchFamily="34" charset="0"/>
                <a:ea typeface="Times New Roman" panose="02020603050405020304" pitchFamily="18" charset="0"/>
              </a:rPr>
              <a:t>HSI</a:t>
            </a:r>
            <a:endParaRPr kumimoji="0" lang="en-US" b="1"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DAAA88F-C1BA-0E61-8C6C-C0DBDD3D767C}"/>
              </a:ext>
              <a:ext uri="{C183D7F6-B498-43B3-948B-1728B52AA6E4}">
                <adec:decorative xmlns:adec="http://schemas.microsoft.com/office/drawing/2017/decorative" val="1"/>
              </a:ext>
            </a:extLst>
          </p:cNvPr>
          <p:cNvSpPr/>
          <p:nvPr/>
        </p:nvSpPr>
        <p:spPr>
          <a:xfrm>
            <a:off x="10458626" y="3219495"/>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4126E4C-357C-83EE-1DF9-2760CD0F2815}"/>
              </a:ext>
              <a:ext uri="{C183D7F6-B498-43B3-948B-1728B52AA6E4}">
                <adec:decorative xmlns:adec="http://schemas.microsoft.com/office/drawing/2017/decorative" val="1"/>
              </a:ext>
            </a:extLst>
          </p:cNvPr>
          <p:cNvSpPr txBox="1"/>
          <p:nvPr/>
        </p:nvSpPr>
        <p:spPr>
          <a:xfrm>
            <a:off x="10458626" y="3274053"/>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latin typeface="Arial" panose="020B0604020202020204" pitchFamily="34" charset="0"/>
                <a:ea typeface="Times New Roman" panose="02020603050405020304" pitchFamily="18" charset="0"/>
              </a:rPr>
              <a:t>ANSI</a:t>
            </a:r>
            <a:endParaRPr kumimoji="0" lang="en-US" b="1"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8BF2357-7275-B58A-C5FC-2B2BD8F34FA0}"/>
              </a:ext>
              <a:ext uri="{C183D7F6-B498-43B3-948B-1728B52AA6E4}">
                <adec:decorative xmlns:adec="http://schemas.microsoft.com/office/drawing/2017/decorative" val="1"/>
              </a:ext>
            </a:extLst>
          </p:cNvPr>
          <p:cNvSpPr/>
          <p:nvPr/>
        </p:nvSpPr>
        <p:spPr>
          <a:xfrm>
            <a:off x="7460895" y="4118736"/>
            <a:ext cx="1507620"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1D4A0EA-F2BA-0FD1-861D-B1723A55F165}"/>
              </a:ext>
              <a:ext uri="{C183D7F6-B498-43B3-948B-1728B52AA6E4}">
                <adec:decorative xmlns:adec="http://schemas.microsoft.com/office/drawing/2017/decorative" val="1"/>
              </a:ext>
            </a:extLst>
          </p:cNvPr>
          <p:cNvSpPr txBox="1"/>
          <p:nvPr/>
        </p:nvSpPr>
        <p:spPr>
          <a:xfrm>
            <a:off x="7416401" y="4239822"/>
            <a:ext cx="17175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accent1"/>
                </a:solidFill>
                <a:effectLst/>
                <a:uLnTx/>
                <a:uFillTx/>
                <a:latin typeface="Arial" panose="020B0604020202020204" pitchFamily="34" charset="0"/>
                <a:cs typeface="+mn-cs"/>
              </a:rPr>
              <a:t>OTHER MSIs</a:t>
            </a:r>
            <a:endParaRPr kumimoji="0" lang="en-US" b="1"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0EEC615-DD6D-6C61-6BB9-5DA48D1F763D}"/>
              </a:ext>
              <a:ext uri="{C183D7F6-B498-43B3-948B-1728B52AA6E4}">
                <adec:decorative xmlns:adec="http://schemas.microsoft.com/office/drawing/2017/decorative" val="1"/>
              </a:ext>
            </a:extLst>
          </p:cNvPr>
          <p:cNvSpPr/>
          <p:nvPr/>
        </p:nvSpPr>
        <p:spPr>
          <a:xfrm>
            <a:off x="10243045" y="4795696"/>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2D6547C-2CDB-7076-E4C0-CA1B25CF577C}"/>
              </a:ext>
              <a:ext uri="{C183D7F6-B498-43B3-948B-1728B52AA6E4}">
                <adec:decorative xmlns:adec="http://schemas.microsoft.com/office/drawing/2017/decorative" val="1"/>
              </a:ext>
            </a:extLst>
          </p:cNvPr>
          <p:cNvSpPr txBox="1"/>
          <p:nvPr/>
        </p:nvSpPr>
        <p:spPr>
          <a:xfrm>
            <a:off x="10197075" y="4916782"/>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latin typeface="Arial" panose="020B0604020202020204" pitchFamily="34" charset="0"/>
                <a:ea typeface="Times New Roman" panose="02020603050405020304" pitchFamily="18" charset="0"/>
              </a:rPr>
              <a:t>PBI</a:t>
            </a:r>
            <a:endParaRPr kumimoji="0" lang="en-US" b="1"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74595EB-A533-BC92-7A7D-7BEBD844566C}"/>
              </a:ext>
              <a:ext uri="{C183D7F6-B498-43B3-948B-1728B52AA6E4}">
                <adec:decorative xmlns:adec="http://schemas.microsoft.com/office/drawing/2017/decorative" val="1"/>
              </a:ext>
            </a:extLst>
          </p:cNvPr>
          <p:cNvSpPr/>
          <p:nvPr/>
        </p:nvSpPr>
        <p:spPr>
          <a:xfrm>
            <a:off x="8028239" y="2348727"/>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93F31B-7733-2250-BED7-494D8EA48A76}"/>
              </a:ext>
              <a:ext uri="{C183D7F6-B498-43B3-948B-1728B52AA6E4}">
                <adec:decorative xmlns:adec="http://schemas.microsoft.com/office/drawing/2017/decorative" val="1"/>
              </a:ext>
            </a:extLst>
          </p:cNvPr>
          <p:cNvSpPr txBox="1"/>
          <p:nvPr/>
        </p:nvSpPr>
        <p:spPr>
          <a:xfrm>
            <a:off x="7982269" y="2469813"/>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latin typeface="Arial" panose="020B0604020202020204" pitchFamily="34" charset="0"/>
                <a:ea typeface="Times New Roman" panose="02020603050405020304" pitchFamily="18" charset="0"/>
              </a:rPr>
              <a:t>TCU</a:t>
            </a:r>
            <a:endParaRPr kumimoji="0" lang="en-US" b="1"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B376F5-D7BA-61DB-173E-947C68A80C02}"/>
              </a:ext>
              <a:ext uri="{C183D7F6-B498-43B3-948B-1728B52AA6E4}">
                <adec:decorative xmlns:adec="http://schemas.microsoft.com/office/drawing/2017/decorative" val="1"/>
              </a:ext>
            </a:extLst>
          </p:cNvPr>
          <p:cNvSpPr/>
          <p:nvPr/>
        </p:nvSpPr>
        <p:spPr>
          <a:xfrm>
            <a:off x="8442395" y="5977514"/>
            <a:ext cx="414071" cy="32749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562B939-8389-CA05-2FB0-6AC41F5904A9}"/>
              </a:ext>
              <a:ext uri="{C183D7F6-B498-43B3-948B-1728B52AA6E4}">
                <adec:decorative xmlns:adec="http://schemas.microsoft.com/office/drawing/2017/decorative" val="1"/>
              </a:ext>
            </a:extLst>
          </p:cNvPr>
          <p:cNvSpPr/>
          <p:nvPr/>
        </p:nvSpPr>
        <p:spPr>
          <a:xfrm>
            <a:off x="7189420" y="5682458"/>
            <a:ext cx="379271" cy="518940"/>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22F7CCD1-4156-8BE3-6C62-78DA7F813F8E}"/>
              </a:ext>
              <a:ext uri="{C183D7F6-B498-43B3-948B-1728B52AA6E4}">
                <adec:decorative xmlns:adec="http://schemas.microsoft.com/office/drawing/2017/decorative" val="1"/>
              </a:ext>
            </a:extLst>
          </p:cNvPr>
          <p:cNvSpPr/>
          <p:nvPr/>
        </p:nvSpPr>
        <p:spPr>
          <a:xfrm>
            <a:off x="9448432" y="5204636"/>
            <a:ext cx="434361" cy="365125"/>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485121"/>
              <a:satOff val="-27976"/>
              <a:lumOff val="2876"/>
              <a:alphaOff val="0"/>
            </a:schemeClr>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51F0A511-351F-D0D0-9A06-6087CD296B32}"/>
              </a:ext>
              <a:ext uri="{C183D7F6-B498-43B3-948B-1728B52AA6E4}">
                <adec:decorative xmlns:adec="http://schemas.microsoft.com/office/drawing/2017/decorative" val="1"/>
              </a:ext>
            </a:extLst>
          </p:cNvPr>
          <p:cNvSpPr/>
          <p:nvPr/>
        </p:nvSpPr>
        <p:spPr>
          <a:xfrm>
            <a:off x="10734840" y="4332783"/>
            <a:ext cx="448484" cy="3651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970242"/>
              <a:satOff val="-55952"/>
              <a:lumOff val="5752"/>
              <a:alphaOff val="0"/>
            </a:schemeClr>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5321486-7C01-D069-1813-1F935B34ECBC}"/>
              </a:ext>
              <a:ext uri="{C183D7F6-B498-43B3-948B-1728B52AA6E4}">
                <adec:decorative xmlns:adec="http://schemas.microsoft.com/office/drawing/2017/decorative" val="1"/>
              </a:ext>
            </a:extLst>
          </p:cNvPr>
          <p:cNvSpPr/>
          <p:nvPr/>
        </p:nvSpPr>
        <p:spPr>
          <a:xfrm>
            <a:off x="9505975" y="5732323"/>
            <a:ext cx="1325924" cy="611504"/>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C75306-9B6C-7185-6252-E1F6DC8D06C1}"/>
              </a:ext>
              <a:ext uri="{C183D7F6-B498-43B3-948B-1728B52AA6E4}">
                <adec:decorative xmlns:adec="http://schemas.microsoft.com/office/drawing/2017/decorative" val="1"/>
              </a:ext>
            </a:extLst>
          </p:cNvPr>
          <p:cNvSpPr txBox="1"/>
          <p:nvPr/>
        </p:nvSpPr>
        <p:spPr>
          <a:xfrm>
            <a:off x="9460005" y="5853409"/>
            <a:ext cx="13259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accent1"/>
                </a:solidFill>
                <a:effectLst/>
                <a:uLnTx/>
                <a:uFillTx/>
                <a:latin typeface="Arial" panose="020B0604020202020204" pitchFamily="34" charset="0"/>
                <a:cs typeface="+mn-cs"/>
              </a:rPr>
              <a:t>NHSI</a:t>
            </a:r>
            <a:endParaRPr kumimoji="0" lang="en-US" b="1"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33" name="Left-Right Arrow 32">
            <a:extLst>
              <a:ext uri="{FF2B5EF4-FFF2-40B4-BE49-F238E27FC236}">
                <a16:creationId xmlns:a16="http://schemas.microsoft.com/office/drawing/2014/main" id="{54F46189-5917-88D0-43EE-79B2904E853E}"/>
              </a:ext>
              <a:ext uri="{C183D7F6-B498-43B3-948B-1728B52AA6E4}">
                <adec:decorative xmlns:adec="http://schemas.microsoft.com/office/drawing/2017/decorative" val="1"/>
              </a:ext>
            </a:extLst>
          </p:cNvPr>
          <p:cNvSpPr/>
          <p:nvPr/>
        </p:nvSpPr>
        <p:spPr>
          <a:xfrm>
            <a:off x="4723448" y="5218360"/>
            <a:ext cx="1932332" cy="668154"/>
          </a:xfrm>
          <a:prstGeom prst="leftRightArrow">
            <a:avLst/>
          </a:prstGeom>
          <a:scene3d>
            <a:camera prst="orthographicFront">
              <a:rot lat="0" lon="0" rev="9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EFC47C-FE82-994B-AC83-2FD948CBB708}"/>
              </a:ext>
              <a:ext uri="{C183D7F6-B498-43B3-948B-1728B52AA6E4}">
                <adec:decorative xmlns:adec="http://schemas.microsoft.com/office/drawing/2017/decorative" val="1"/>
              </a:ext>
            </a:extLst>
          </p:cNvPr>
          <p:cNvGrpSpPr/>
          <p:nvPr/>
        </p:nvGrpSpPr>
        <p:grpSpPr>
          <a:xfrm>
            <a:off x="6801207" y="1930226"/>
            <a:ext cx="5180760" cy="4543920"/>
            <a:chOff x="6800449" y="2273964"/>
            <a:chExt cx="5180760" cy="4543920"/>
          </a:xfrm>
        </p:grpSpPr>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BD416FA1-AE9D-DF57-39F0-2FB5BEA1781A}"/>
                    </a:ext>
                  </a:extLst>
                </p14:cNvPr>
                <p14:cNvContentPartPr/>
                <p14:nvPr/>
              </p14:nvContentPartPr>
              <p14:xfrm>
                <a:off x="6800449" y="2273964"/>
                <a:ext cx="5180760" cy="4543920"/>
              </p14:xfrm>
            </p:contentPart>
          </mc:Choice>
          <mc:Fallback xmlns="">
            <p:pic>
              <p:nvPicPr>
                <p:cNvPr id="7" name="Ink 6">
                  <a:extLst>
                    <a:ext uri="{FF2B5EF4-FFF2-40B4-BE49-F238E27FC236}">
                      <a16:creationId xmlns:a16="http://schemas.microsoft.com/office/drawing/2014/main" id="{BD416FA1-AE9D-DF57-39F0-2FB5BEA1781A}"/>
                    </a:ext>
                  </a:extLst>
                </p:cNvPr>
                <p:cNvPicPr/>
                <p:nvPr/>
              </p:nvPicPr>
              <p:blipFill>
                <a:blip r:embed="rId12"/>
                <a:stretch>
                  <a:fillRect/>
                </a:stretch>
              </p:blipFill>
              <p:spPr>
                <a:xfrm>
                  <a:off x="6791448" y="2264964"/>
                  <a:ext cx="5198401" cy="4561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4A76649A-800C-7EE0-1E4A-BA7FB902CF42}"/>
                    </a:ext>
                  </a:extLst>
                </p14:cNvPr>
                <p14:cNvContentPartPr/>
                <p14:nvPr/>
              </p14:nvContentPartPr>
              <p14:xfrm>
                <a:off x="7865329" y="2546484"/>
                <a:ext cx="360" cy="360"/>
              </p14:xfrm>
            </p:contentPart>
          </mc:Choice>
          <mc:Fallback xmlns="">
            <p:pic>
              <p:nvPicPr>
                <p:cNvPr id="8" name="Ink 7">
                  <a:extLst>
                    <a:ext uri="{FF2B5EF4-FFF2-40B4-BE49-F238E27FC236}">
                      <a16:creationId xmlns:a16="http://schemas.microsoft.com/office/drawing/2014/main" id="{4A76649A-800C-7EE0-1E4A-BA7FB902CF42}"/>
                    </a:ext>
                  </a:extLst>
                </p:cNvPr>
                <p:cNvPicPr/>
                <p:nvPr/>
              </p:nvPicPr>
              <p:blipFill>
                <a:blip r:embed="rId14"/>
                <a:stretch>
                  <a:fillRect/>
                </a:stretch>
              </p:blipFill>
              <p:spPr>
                <a:xfrm>
                  <a:off x="7856329" y="25374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5E56584F-990E-27C9-1D37-4BA0603A1B29}"/>
                    </a:ext>
                  </a:extLst>
                </p14:cNvPr>
                <p14:cNvContentPartPr/>
                <p14:nvPr/>
              </p14:nvContentPartPr>
              <p14:xfrm>
                <a:off x="7865329" y="2546484"/>
                <a:ext cx="360" cy="360"/>
              </p14:xfrm>
            </p:contentPart>
          </mc:Choice>
          <mc:Fallback xmlns="">
            <p:pic>
              <p:nvPicPr>
                <p:cNvPr id="9" name="Ink 8">
                  <a:extLst>
                    <a:ext uri="{FF2B5EF4-FFF2-40B4-BE49-F238E27FC236}">
                      <a16:creationId xmlns:a16="http://schemas.microsoft.com/office/drawing/2014/main" id="{5E56584F-990E-27C9-1D37-4BA0603A1B29}"/>
                    </a:ext>
                  </a:extLst>
                </p:cNvPr>
                <p:cNvPicPr/>
                <p:nvPr/>
              </p:nvPicPr>
              <p:blipFill>
                <a:blip r:embed="rId14"/>
                <a:stretch>
                  <a:fillRect/>
                </a:stretch>
              </p:blipFill>
              <p:spPr>
                <a:xfrm>
                  <a:off x="7856329" y="2537484"/>
                  <a:ext cx="18000" cy="18000"/>
                </a:xfrm>
                <a:prstGeom prst="rect">
                  <a:avLst/>
                </a:prstGeom>
              </p:spPr>
            </p:pic>
          </mc:Fallback>
        </mc:AlternateContent>
      </p:grpSp>
      <p:sp>
        <p:nvSpPr>
          <p:cNvPr id="11" name="TextBox 10">
            <a:extLst>
              <a:ext uri="{FF2B5EF4-FFF2-40B4-BE49-F238E27FC236}">
                <a16:creationId xmlns:a16="http://schemas.microsoft.com/office/drawing/2014/main" id="{E5610F8F-6F73-AF53-83C1-3BEB745BF1B7}"/>
              </a:ext>
              <a:ext uri="{C183D7F6-B498-43B3-948B-1728B52AA6E4}">
                <adec:decorative xmlns:adec="http://schemas.microsoft.com/office/drawing/2017/decorative" val="1"/>
              </a:ext>
            </a:extLst>
          </p:cNvPr>
          <p:cNvSpPr txBox="1"/>
          <p:nvPr/>
        </p:nvSpPr>
        <p:spPr>
          <a:xfrm>
            <a:off x="4623187" y="5843346"/>
            <a:ext cx="1787605" cy="461665"/>
          </a:xfrm>
          <a:prstGeom prst="rect">
            <a:avLst/>
          </a:prstGeom>
          <a:solidFill>
            <a:schemeClr val="accent4">
              <a:lumMod val="20000"/>
              <a:lumOff val="80000"/>
            </a:schemeClr>
          </a:solidFill>
          <a:scene3d>
            <a:camera prst="orthographicFront">
              <a:rot lat="0" lon="0" rev="20400000"/>
            </a:camera>
            <a:lightRig rig="threePt" dir="t"/>
          </a:scene3d>
        </p:spPr>
        <p:txBody>
          <a:bodyPr wrap="none" rtlCol="0">
            <a:spAutoFit/>
          </a:bodyPr>
          <a:lstStyle/>
          <a:p>
            <a:r>
              <a:rPr lang="en-US" sz="2400" b="1"/>
              <a:t>Partnerships</a:t>
            </a:r>
          </a:p>
        </p:txBody>
      </p:sp>
      <p:sp>
        <p:nvSpPr>
          <p:cNvPr id="34" name="TextBox 33">
            <a:extLst>
              <a:ext uri="{FF2B5EF4-FFF2-40B4-BE49-F238E27FC236}">
                <a16:creationId xmlns:a16="http://schemas.microsoft.com/office/drawing/2014/main" id="{0A2F3166-3A2C-DCB0-14F4-17850F19442E}"/>
              </a:ext>
            </a:extLst>
          </p:cNvPr>
          <p:cNvSpPr txBox="1"/>
          <p:nvPr/>
        </p:nvSpPr>
        <p:spPr>
          <a:xfrm>
            <a:off x="9061830" y="3455243"/>
            <a:ext cx="1274708" cy="830997"/>
          </a:xfrm>
          <a:prstGeom prst="rect">
            <a:avLst/>
          </a:prstGeom>
          <a:solidFill>
            <a:schemeClr val="accent4">
              <a:lumMod val="20000"/>
              <a:lumOff val="80000"/>
            </a:schemeClr>
          </a:solidFill>
        </p:spPr>
        <p:txBody>
          <a:bodyPr wrap="none" rtlCol="0">
            <a:spAutoFit/>
          </a:bodyPr>
          <a:lstStyle/>
          <a:p>
            <a:pPr algn="ctr"/>
            <a:r>
              <a:rPr lang="en-US" sz="2400" b="1"/>
              <a:t>Build</a:t>
            </a:r>
          </a:p>
          <a:p>
            <a:pPr algn="ctr"/>
            <a:r>
              <a:rPr lang="en-US" sz="2400" b="1"/>
              <a:t>Capacity</a:t>
            </a:r>
          </a:p>
        </p:txBody>
      </p:sp>
    </p:spTree>
    <p:extLst>
      <p:ext uri="{BB962C8B-B14F-4D97-AF65-F5344CB8AC3E}">
        <p14:creationId xmlns:p14="http://schemas.microsoft.com/office/powerpoint/2010/main" val="210273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BE8A-1406-1B2A-C600-4F40A6333278}"/>
              </a:ext>
            </a:extLst>
          </p:cNvPr>
          <p:cNvSpPr>
            <a:spLocks noGrp="1"/>
          </p:cNvSpPr>
          <p:nvPr>
            <p:ph type="title"/>
          </p:nvPr>
        </p:nvSpPr>
        <p:spPr>
          <a:xfrm>
            <a:off x="711433" y="120850"/>
            <a:ext cx="10515600" cy="547319"/>
          </a:xfrm>
        </p:spPr>
        <p:txBody>
          <a:bodyPr>
            <a:normAutofit fontScale="90000"/>
          </a:bodyPr>
          <a:lstStyle/>
          <a:p>
            <a:pPr algn="ctr"/>
            <a:r>
              <a:rPr lang="en-US" b="1" dirty="0" err="1"/>
              <a:t>ExpandAI</a:t>
            </a:r>
            <a:r>
              <a:rPr lang="en-US" b="1" dirty="0"/>
              <a:t> Program Rationale</a:t>
            </a:r>
          </a:p>
        </p:txBody>
      </p:sp>
      <p:grpSp>
        <p:nvGrpSpPr>
          <p:cNvPr id="8" name="Group 7">
            <a:extLst>
              <a:ext uri="{FF2B5EF4-FFF2-40B4-BE49-F238E27FC236}">
                <a16:creationId xmlns:a16="http://schemas.microsoft.com/office/drawing/2014/main" id="{8BA3F69C-3E94-3B4B-C456-50DAC1644A98}"/>
              </a:ext>
              <a:ext uri="{C183D7F6-B498-43B3-948B-1728B52AA6E4}">
                <adec:decorative xmlns:adec="http://schemas.microsoft.com/office/drawing/2017/decorative" val="1"/>
              </a:ext>
            </a:extLst>
          </p:cNvPr>
          <p:cNvGrpSpPr/>
          <p:nvPr/>
        </p:nvGrpSpPr>
        <p:grpSpPr>
          <a:xfrm>
            <a:off x="8444327" y="3152274"/>
            <a:ext cx="3053255" cy="3399587"/>
            <a:chOff x="8293702" y="1958541"/>
            <a:chExt cx="3053255" cy="3953817"/>
          </a:xfrm>
        </p:grpSpPr>
        <p:pic>
          <p:nvPicPr>
            <p:cNvPr id="6" name="Picture 5">
              <a:extLst>
                <a:ext uri="{FF2B5EF4-FFF2-40B4-BE49-F238E27FC236}">
                  <a16:creationId xmlns:a16="http://schemas.microsoft.com/office/drawing/2014/main" id="{C7305D72-7FA8-DF9A-C0CA-FB5B1513342F}"/>
                </a:ext>
              </a:extLst>
            </p:cNvPr>
            <p:cNvPicPr>
              <a:picLocks noChangeAspect="1"/>
            </p:cNvPicPr>
            <p:nvPr/>
          </p:nvPicPr>
          <p:blipFill rotWithShape="1">
            <a:blip r:embed="rId3"/>
            <a:srcRect t="14512" r="64660"/>
            <a:stretch/>
          </p:blipFill>
          <p:spPr>
            <a:xfrm>
              <a:off x="9068625" y="1958541"/>
              <a:ext cx="1503408" cy="1511399"/>
            </a:xfrm>
            <a:prstGeom prst="rect">
              <a:avLst/>
            </a:prstGeom>
          </p:spPr>
        </p:pic>
        <p:sp>
          <p:nvSpPr>
            <p:cNvPr id="11" name="Rectangle 10">
              <a:extLst>
                <a:ext uri="{FF2B5EF4-FFF2-40B4-BE49-F238E27FC236}">
                  <a16:creationId xmlns:a16="http://schemas.microsoft.com/office/drawing/2014/main" id="{60B46FAC-ACA2-5E7E-72D0-7F90CD16CD8E}"/>
                </a:ext>
              </a:extLst>
            </p:cNvPr>
            <p:cNvSpPr/>
            <p:nvPr/>
          </p:nvSpPr>
          <p:spPr>
            <a:xfrm>
              <a:off x="8293702" y="3332040"/>
              <a:ext cx="3053255" cy="769441"/>
            </a:xfrm>
            <a:prstGeom prst="rect">
              <a:avLst/>
            </a:prstGeom>
            <a:noFill/>
          </p:spPr>
          <p:txBody>
            <a:bodyPr wrap="square" lIns="91440" tIns="45720" rIns="91440" bIns="45720">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rPr>
                <a:t>Approach</a:t>
              </a:r>
            </a:p>
          </p:txBody>
        </p:sp>
        <p:sp>
          <p:nvSpPr>
            <p:cNvPr id="14" name="TextBox 13">
              <a:extLst>
                <a:ext uri="{FF2B5EF4-FFF2-40B4-BE49-F238E27FC236}">
                  <a16:creationId xmlns:a16="http://schemas.microsoft.com/office/drawing/2014/main" id="{F9521719-D924-CDA3-21BC-693684DD8091}"/>
                </a:ext>
              </a:extLst>
            </p:cNvPr>
            <p:cNvSpPr txBox="1"/>
            <p:nvPr/>
          </p:nvSpPr>
          <p:spPr>
            <a:xfrm>
              <a:off x="8414592" y="4127254"/>
              <a:ext cx="2811475" cy="1785104"/>
            </a:xfrm>
            <a:prstGeom prst="rect">
              <a:avLst/>
            </a:prstGeom>
            <a:noFill/>
          </p:spPr>
          <p:txBody>
            <a:bodyPr wrap="none" rtlCol="0">
              <a:spAutoFit/>
            </a:bodyPr>
            <a:lstStyle/>
            <a:p>
              <a:pPr algn="ctr"/>
              <a:r>
                <a:rPr lang="en-US" sz="2000">
                  <a:solidFill>
                    <a:schemeClr val="accent5">
                      <a:lumMod val="75000"/>
                    </a:schemeClr>
                  </a:solidFill>
                </a:rPr>
                <a:t>Lower barriers to success</a:t>
              </a:r>
            </a:p>
            <a:p>
              <a:pPr algn="ctr"/>
              <a:endParaRPr lang="en-US"/>
            </a:p>
            <a:p>
              <a:pPr algn="ctr"/>
              <a:r>
                <a:rPr lang="en-US"/>
                <a:t>Concept outlines</a:t>
              </a:r>
            </a:p>
            <a:p>
              <a:pPr algn="ctr"/>
              <a:r>
                <a:rPr lang="en-US"/>
                <a:t>Submission windows</a:t>
              </a:r>
            </a:p>
            <a:p>
              <a:pPr algn="ctr"/>
              <a:r>
                <a:rPr lang="en-US"/>
                <a:t>Flexible submissions</a:t>
              </a:r>
            </a:p>
            <a:p>
              <a:pPr algn="ctr"/>
              <a:endParaRPr lang="en-US"/>
            </a:p>
          </p:txBody>
        </p:sp>
      </p:grpSp>
      <p:grpSp>
        <p:nvGrpSpPr>
          <p:cNvPr id="4" name="Group 3">
            <a:extLst>
              <a:ext uri="{FF2B5EF4-FFF2-40B4-BE49-F238E27FC236}">
                <a16:creationId xmlns:a16="http://schemas.microsoft.com/office/drawing/2014/main" id="{DB960EF7-B525-3033-C43E-79CC87C8AB3F}"/>
              </a:ext>
              <a:ext uri="{C183D7F6-B498-43B3-948B-1728B52AA6E4}">
                <adec:decorative xmlns:adec="http://schemas.microsoft.com/office/drawing/2017/decorative" val="1"/>
              </a:ext>
            </a:extLst>
          </p:cNvPr>
          <p:cNvGrpSpPr/>
          <p:nvPr/>
        </p:nvGrpSpPr>
        <p:grpSpPr>
          <a:xfrm>
            <a:off x="4456345" y="3061785"/>
            <a:ext cx="2811475" cy="3593171"/>
            <a:chOff x="4569373" y="1852601"/>
            <a:chExt cx="3053255" cy="4336756"/>
          </a:xfrm>
        </p:grpSpPr>
        <p:pic>
          <p:nvPicPr>
            <p:cNvPr id="5" name="Picture 4">
              <a:extLst>
                <a:ext uri="{FF2B5EF4-FFF2-40B4-BE49-F238E27FC236}">
                  <a16:creationId xmlns:a16="http://schemas.microsoft.com/office/drawing/2014/main" id="{C0BD32E2-C9E5-1FCA-69CF-08FF417D643E}"/>
                </a:ext>
              </a:extLst>
            </p:cNvPr>
            <p:cNvPicPr>
              <a:picLocks noChangeAspect="1"/>
            </p:cNvPicPr>
            <p:nvPr/>
          </p:nvPicPr>
          <p:blipFill rotWithShape="1">
            <a:blip r:embed="rId4"/>
            <a:srcRect r="57881" b="16420"/>
            <a:stretch/>
          </p:blipFill>
          <p:spPr>
            <a:xfrm>
              <a:off x="5287040" y="1852601"/>
              <a:ext cx="1617920" cy="1511399"/>
            </a:xfrm>
            <a:prstGeom prst="rect">
              <a:avLst/>
            </a:prstGeom>
          </p:spPr>
        </p:pic>
        <p:sp>
          <p:nvSpPr>
            <p:cNvPr id="10" name="Rectangle 9">
              <a:extLst>
                <a:ext uri="{FF2B5EF4-FFF2-40B4-BE49-F238E27FC236}">
                  <a16:creationId xmlns:a16="http://schemas.microsoft.com/office/drawing/2014/main" id="{6D3A3353-B8ED-C280-73D2-33D43F5FD83B}"/>
                </a:ext>
              </a:extLst>
            </p:cNvPr>
            <p:cNvSpPr/>
            <p:nvPr/>
          </p:nvSpPr>
          <p:spPr>
            <a:xfrm>
              <a:off x="4569373" y="3332040"/>
              <a:ext cx="3053255" cy="769441"/>
            </a:xfrm>
            <a:prstGeom prst="rect">
              <a:avLst/>
            </a:prstGeom>
            <a:noFill/>
          </p:spPr>
          <p:txBody>
            <a:bodyPr wrap="square" lIns="91440" tIns="45720" rIns="91440" bIns="45720">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rPr>
                <a:t>Partnership</a:t>
              </a:r>
            </a:p>
          </p:txBody>
        </p:sp>
        <p:sp>
          <p:nvSpPr>
            <p:cNvPr id="15" name="TextBox 14">
              <a:extLst>
                <a:ext uri="{FF2B5EF4-FFF2-40B4-BE49-F238E27FC236}">
                  <a16:creationId xmlns:a16="http://schemas.microsoft.com/office/drawing/2014/main" id="{EF15AC68-45DE-85DD-E702-B80E12CA7437}"/>
                </a:ext>
              </a:extLst>
            </p:cNvPr>
            <p:cNvSpPr txBox="1"/>
            <p:nvPr/>
          </p:nvSpPr>
          <p:spPr>
            <a:xfrm>
              <a:off x="4795260" y="4127254"/>
              <a:ext cx="2601481" cy="2062103"/>
            </a:xfrm>
            <a:prstGeom prst="rect">
              <a:avLst/>
            </a:prstGeom>
            <a:noFill/>
          </p:spPr>
          <p:txBody>
            <a:bodyPr wrap="none" rtlCol="0">
              <a:spAutoFit/>
            </a:bodyPr>
            <a:lstStyle/>
            <a:p>
              <a:pPr algn="ctr"/>
              <a:r>
                <a:rPr lang="en-US" sz="2000">
                  <a:solidFill>
                    <a:schemeClr val="accent5">
                      <a:lumMod val="75000"/>
                    </a:schemeClr>
                  </a:solidFill>
                </a:rPr>
                <a:t>Leverage AI Institutes</a:t>
              </a:r>
            </a:p>
            <a:p>
              <a:pPr algn="ctr"/>
              <a:endParaRPr lang="en-US"/>
            </a:p>
            <a:p>
              <a:pPr algn="ctr"/>
              <a:r>
                <a:rPr lang="en-US"/>
                <a:t>MSI-led awards</a:t>
              </a:r>
            </a:p>
            <a:p>
              <a:pPr algn="ctr"/>
              <a:r>
                <a:rPr lang="en-US"/>
                <a:t>Institute subawards</a:t>
              </a:r>
            </a:p>
            <a:p>
              <a:pPr algn="ctr"/>
              <a:r>
                <a:rPr lang="en-US"/>
                <a:t>Shared vision and goals</a:t>
              </a:r>
            </a:p>
            <a:p>
              <a:pPr algn="ctr"/>
              <a:r>
                <a:rPr lang="en-US"/>
                <a:t>Institute integration plans</a:t>
              </a:r>
            </a:p>
            <a:p>
              <a:pPr marL="285750" indent="-285750" algn="ctr">
                <a:buFontTx/>
                <a:buChar char="-"/>
              </a:pPr>
              <a:endParaRPr lang="en-US"/>
            </a:p>
          </p:txBody>
        </p:sp>
      </p:grpSp>
      <p:grpSp>
        <p:nvGrpSpPr>
          <p:cNvPr id="3" name="Group 2">
            <a:extLst>
              <a:ext uri="{FF2B5EF4-FFF2-40B4-BE49-F238E27FC236}">
                <a16:creationId xmlns:a16="http://schemas.microsoft.com/office/drawing/2014/main" id="{07817845-78C6-CA3F-61F0-CD55DAED7648}"/>
              </a:ext>
              <a:ext uri="{C183D7F6-B498-43B3-948B-1728B52AA6E4}">
                <adec:decorative xmlns:adec="http://schemas.microsoft.com/office/drawing/2017/decorative" val="1"/>
              </a:ext>
            </a:extLst>
          </p:cNvPr>
          <p:cNvGrpSpPr/>
          <p:nvPr/>
        </p:nvGrpSpPr>
        <p:grpSpPr>
          <a:xfrm>
            <a:off x="427182" y="3236494"/>
            <a:ext cx="2447512" cy="3418462"/>
            <a:chOff x="775625" y="1762650"/>
            <a:chExt cx="2579553" cy="4268910"/>
          </a:xfrm>
        </p:grpSpPr>
        <p:pic>
          <p:nvPicPr>
            <p:cNvPr id="7" name="Picture 6">
              <a:extLst>
                <a:ext uri="{FF2B5EF4-FFF2-40B4-BE49-F238E27FC236}">
                  <a16:creationId xmlns:a16="http://schemas.microsoft.com/office/drawing/2014/main" id="{3A585396-3875-1837-6067-3E057EA50814}"/>
                </a:ext>
              </a:extLst>
            </p:cNvPr>
            <p:cNvPicPr>
              <a:picLocks noChangeAspect="1"/>
            </p:cNvPicPr>
            <p:nvPr/>
          </p:nvPicPr>
          <p:blipFill rotWithShape="1">
            <a:blip r:embed="rId5"/>
            <a:srcRect r="65509" b="7277"/>
            <a:stretch/>
          </p:blipFill>
          <p:spPr>
            <a:xfrm>
              <a:off x="1313698" y="1762650"/>
              <a:ext cx="1503408" cy="1511399"/>
            </a:xfrm>
            <a:prstGeom prst="rect">
              <a:avLst/>
            </a:prstGeom>
          </p:spPr>
        </p:pic>
        <p:sp>
          <p:nvSpPr>
            <p:cNvPr id="9" name="Rectangle 8">
              <a:extLst>
                <a:ext uri="{FF2B5EF4-FFF2-40B4-BE49-F238E27FC236}">
                  <a16:creationId xmlns:a16="http://schemas.microsoft.com/office/drawing/2014/main" id="{F66B3831-A500-E3C5-A15E-8A725894740B}"/>
                </a:ext>
              </a:extLst>
            </p:cNvPr>
            <p:cNvSpPr/>
            <p:nvPr/>
          </p:nvSpPr>
          <p:spPr>
            <a:xfrm>
              <a:off x="775625" y="3148955"/>
              <a:ext cx="2579553" cy="769441"/>
            </a:xfrm>
            <a:prstGeom prst="rect">
              <a:avLst/>
            </a:prstGeom>
            <a:noFill/>
          </p:spPr>
          <p:txBody>
            <a:bodyPr wrap="square" lIns="91440" tIns="45720" rIns="91440" bIns="45720">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rPr>
                <a:t>Capacity</a:t>
              </a:r>
            </a:p>
          </p:txBody>
        </p:sp>
        <p:sp>
          <p:nvSpPr>
            <p:cNvPr id="16" name="TextBox 15">
              <a:extLst>
                <a:ext uri="{FF2B5EF4-FFF2-40B4-BE49-F238E27FC236}">
                  <a16:creationId xmlns:a16="http://schemas.microsoft.com/office/drawing/2014/main" id="{F1F83BC2-A2A6-44D5-C5B6-696D07115FDA}"/>
                </a:ext>
              </a:extLst>
            </p:cNvPr>
            <p:cNvSpPr txBox="1"/>
            <p:nvPr/>
          </p:nvSpPr>
          <p:spPr>
            <a:xfrm>
              <a:off x="1075211" y="3942029"/>
              <a:ext cx="1980378" cy="2089531"/>
            </a:xfrm>
            <a:prstGeom prst="rect">
              <a:avLst/>
            </a:prstGeom>
            <a:noFill/>
          </p:spPr>
          <p:txBody>
            <a:bodyPr wrap="none" rtlCol="0">
              <a:spAutoFit/>
            </a:bodyPr>
            <a:lstStyle/>
            <a:p>
              <a:pPr algn="ctr"/>
              <a:r>
                <a:rPr lang="en-US" sz="2000">
                  <a:solidFill>
                    <a:schemeClr val="accent5">
                      <a:lumMod val="75000"/>
                    </a:schemeClr>
                  </a:solidFill>
                </a:rPr>
                <a:t>Build AI capacity</a:t>
              </a:r>
            </a:p>
            <a:p>
              <a:pPr algn="ctr"/>
              <a:endParaRPr lang="en-US"/>
            </a:p>
            <a:p>
              <a:pPr algn="ctr"/>
              <a:r>
                <a:rPr lang="en-US"/>
                <a:t>MSI-specific goals</a:t>
              </a:r>
            </a:p>
            <a:p>
              <a:pPr algn="ctr"/>
              <a:r>
                <a:rPr lang="en-US"/>
                <a:t>Institution support</a:t>
              </a:r>
            </a:p>
            <a:p>
              <a:pPr algn="ctr"/>
              <a:r>
                <a:rPr lang="en-US"/>
                <a:t>Path to partnership</a:t>
              </a:r>
            </a:p>
            <a:p>
              <a:pPr marL="285750" indent="-285750" algn="ctr">
                <a:buFontTx/>
                <a:buChar char="-"/>
              </a:pPr>
              <a:endParaRPr lang="en-US"/>
            </a:p>
          </p:txBody>
        </p:sp>
      </p:grpSp>
      <p:sp>
        <p:nvSpPr>
          <p:cNvPr id="12" name="Content Placeholder 2">
            <a:extLst>
              <a:ext uri="{FF2B5EF4-FFF2-40B4-BE49-F238E27FC236}">
                <a16:creationId xmlns:a16="http://schemas.microsoft.com/office/drawing/2014/main" id="{AE8B6A74-718A-3917-5790-0BAD99A432FE}"/>
              </a:ext>
            </a:extLst>
          </p:cNvPr>
          <p:cNvSpPr>
            <a:spLocks noGrp="1"/>
          </p:cNvSpPr>
          <p:nvPr>
            <p:ph idx="1"/>
          </p:nvPr>
        </p:nvSpPr>
        <p:spPr>
          <a:xfrm>
            <a:off x="108284" y="731882"/>
            <a:ext cx="11975432" cy="2504613"/>
          </a:xfrm>
        </p:spPr>
        <p:txBody>
          <a:bodyPr>
            <a:noAutofit/>
          </a:bodyPr>
          <a:lstStyle/>
          <a:p>
            <a:r>
              <a:rPr lang="en-US" sz="2000">
                <a:effectLst/>
                <a:latin typeface="Arial" panose="020B0604020202020204" pitchFamily="34" charset="0"/>
              </a:rPr>
              <a:t>NSF supports growth of interdisciplinary research by diverse community for advancement of AI-driven innovation</a:t>
            </a:r>
          </a:p>
          <a:p>
            <a:r>
              <a:rPr lang="en-US" sz="2000">
                <a:latin typeface="Arial" panose="020B0604020202020204" pitchFamily="34" charset="0"/>
              </a:rPr>
              <a:t>P</a:t>
            </a:r>
            <a:r>
              <a:rPr lang="en-US" sz="2000">
                <a:effectLst/>
                <a:latin typeface="Arial" panose="020B0604020202020204" pitchFamily="34" charset="0"/>
              </a:rPr>
              <a:t>rogram promotes </a:t>
            </a:r>
          </a:p>
          <a:p>
            <a:pPr marL="0" indent="0">
              <a:buNone/>
            </a:pPr>
            <a:r>
              <a:rPr lang="en-US" sz="2000">
                <a:effectLst/>
                <a:latin typeface="Arial" panose="020B0604020202020204" pitchFamily="34" charset="0"/>
              </a:rPr>
              <a:t>	Capacity development for new AI programs at MSIs</a:t>
            </a:r>
          </a:p>
          <a:p>
            <a:pPr marL="0" indent="0">
              <a:buNone/>
            </a:pPr>
            <a:r>
              <a:rPr lang="en-US" sz="2000">
                <a:effectLst/>
                <a:latin typeface="Arial" panose="020B0604020202020204" pitchFamily="34" charset="0"/>
              </a:rPr>
              <a:t>	Partnerships between MSIs and AI Institutes</a:t>
            </a:r>
          </a:p>
          <a:p>
            <a:r>
              <a:rPr lang="en-US" sz="2000">
                <a:latin typeface="Arial" panose="020B0604020202020204" pitchFamily="34" charset="0"/>
              </a:rPr>
              <a:t>Flexible Approach, Recurring Contiguous Submission Windows (no single date deadline)</a:t>
            </a:r>
            <a:endParaRPr lang="en-US" sz="2000">
              <a:effectLst/>
              <a:latin typeface="Arial" panose="020B0604020202020204" pitchFamily="34" charset="0"/>
            </a:endParaRPr>
          </a:p>
          <a:p>
            <a:pPr marL="0" indent="0">
              <a:buNone/>
            </a:pPr>
            <a:endParaRPr lang="en-US" sz="2000">
              <a:effectLst/>
              <a:latin typeface="Arial" panose="020B0604020202020204" pitchFamily="34" charset="0"/>
            </a:endParaRPr>
          </a:p>
        </p:txBody>
      </p:sp>
    </p:spTree>
    <p:extLst>
      <p:ext uri="{BB962C8B-B14F-4D97-AF65-F5344CB8AC3E}">
        <p14:creationId xmlns:p14="http://schemas.microsoft.com/office/powerpoint/2010/main" val="89934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8880" y="47017"/>
            <a:ext cx="7726908" cy="506626"/>
          </a:xfrm>
        </p:spPr>
        <p:txBody>
          <a:bodyPr>
            <a:noAutofit/>
          </a:bodyPr>
          <a:lstStyle/>
          <a:p>
            <a:pPr algn="ct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Expand AI Program (NSF 23-506)  </a:t>
            </a:r>
          </a:p>
        </p:txBody>
      </p:sp>
      <p:sp>
        <p:nvSpPr>
          <p:cNvPr id="24" name="Content Placeholder 2">
            <a:extLst>
              <a:ext uri="{FF2B5EF4-FFF2-40B4-BE49-F238E27FC236}">
                <a16:creationId xmlns:a16="http://schemas.microsoft.com/office/drawing/2014/main" id="{572D9483-8B18-B48D-B47F-804955DAB534}"/>
              </a:ext>
            </a:extLst>
          </p:cNvPr>
          <p:cNvSpPr>
            <a:spLocks noGrp="1"/>
          </p:cNvSpPr>
          <p:nvPr>
            <p:ph idx="1"/>
          </p:nvPr>
        </p:nvSpPr>
        <p:spPr>
          <a:xfrm rot="480000">
            <a:off x="207621" y="876125"/>
            <a:ext cx="3366567" cy="1116410"/>
          </a:xfrm>
          <a:gradFill>
            <a:gsLst>
              <a:gs pos="0">
                <a:schemeClr val="accent6">
                  <a:lumMod val="20000"/>
                  <a:lumOff val="80000"/>
                </a:schemeClr>
              </a:gs>
              <a:gs pos="92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marR="0" indent="0" algn="l">
              <a:spcBef>
                <a:spcPts val="0"/>
              </a:spcBef>
              <a:spcAft>
                <a:spcPts val="0"/>
              </a:spcAft>
              <a:buNone/>
            </a:pPr>
            <a:r>
              <a:rPr lang="en-US" sz="1600" b="1" dirty="0">
                <a:solidFill>
                  <a:srgbClr val="212121"/>
                </a:solidFill>
                <a:latin typeface="Arial Narrow" panose="020B0604020202020204" pitchFamily="34" charset="0"/>
              </a:rPr>
              <a:t>WEBINARS</a:t>
            </a:r>
            <a:endParaRPr lang="en-US" sz="1600" b="1" i="0" u="none" strike="noStrike" dirty="0">
              <a:solidFill>
                <a:srgbClr val="212121"/>
              </a:solidFill>
              <a:effectLst/>
              <a:latin typeface="Arial Narrow" panose="020B0604020202020204" pitchFamily="34" charset="0"/>
            </a:endParaRPr>
          </a:p>
          <a:p>
            <a:pPr>
              <a:spcBef>
                <a:spcPts val="0"/>
              </a:spcBef>
            </a:pPr>
            <a:r>
              <a:rPr lang="en-US" sz="1600" i="0" u="none" strike="noStrike" dirty="0" err="1">
                <a:solidFill>
                  <a:srgbClr val="212121"/>
                </a:solidFill>
                <a:effectLst/>
                <a:latin typeface="Arial Narrow" panose="020B0604020202020204" pitchFamily="34" charset="0"/>
              </a:rPr>
              <a:t>Thur</a:t>
            </a:r>
            <a:r>
              <a:rPr lang="en-US" sz="1600" i="0" u="none" strike="noStrike" dirty="0">
                <a:solidFill>
                  <a:srgbClr val="212121"/>
                </a:solidFill>
                <a:effectLst/>
                <a:latin typeface="Arial Narrow" panose="020B0604020202020204" pitchFamily="34" charset="0"/>
              </a:rPr>
              <a:t> Feb 16, 2023, at 2pm-3.30pm EST</a:t>
            </a:r>
            <a:endParaRPr lang="en-US" sz="1600" i="0" u="none" strike="noStrike" dirty="0">
              <a:solidFill>
                <a:srgbClr val="212121"/>
              </a:solidFill>
              <a:effectLst/>
              <a:latin typeface="Calibri" panose="020F0502020204030204" pitchFamily="34" charset="0"/>
            </a:endParaRPr>
          </a:p>
          <a:p>
            <a:pPr>
              <a:spcBef>
                <a:spcPts val="0"/>
              </a:spcBef>
            </a:pPr>
            <a:r>
              <a:rPr lang="en-US" sz="1600" i="0" u="none" strike="noStrike" dirty="0" err="1">
                <a:solidFill>
                  <a:srgbClr val="212121"/>
                </a:solidFill>
                <a:effectLst/>
                <a:latin typeface="Arial Narrow" panose="020B0604020202020204" pitchFamily="34" charset="0"/>
              </a:rPr>
              <a:t>Thur</a:t>
            </a:r>
            <a:r>
              <a:rPr lang="en-US" sz="1600" i="0" u="none" strike="noStrike" dirty="0">
                <a:solidFill>
                  <a:srgbClr val="212121"/>
                </a:solidFill>
                <a:effectLst/>
                <a:latin typeface="Arial Narrow" panose="020B0604020202020204" pitchFamily="34" charset="0"/>
              </a:rPr>
              <a:t> Mar 16, 2023, at 2pm-3.30pm EST</a:t>
            </a:r>
            <a:endParaRPr lang="en-US" sz="1600"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600" i="0" u="none" strike="noStrike" dirty="0">
                <a:solidFill>
                  <a:srgbClr val="000000"/>
                </a:solidFill>
                <a:effectLst/>
                <a:latin typeface="Arial Narrow" panose="020B0604020202020204" pitchFamily="34" charset="0"/>
              </a:rPr>
              <a:t>Register in advance at:</a:t>
            </a:r>
            <a:endParaRPr lang="en-US" sz="1600" i="0" u="none" strike="noStrike" dirty="0">
              <a:solidFill>
                <a:srgbClr val="212121"/>
              </a:solidFill>
              <a:effectLst/>
              <a:latin typeface="Calibri" panose="020F0502020204030204" pitchFamily="34" charset="0"/>
            </a:endParaRPr>
          </a:p>
          <a:p>
            <a:pPr marL="0" marR="0" indent="0" algn="l">
              <a:spcBef>
                <a:spcPts val="0"/>
              </a:spcBef>
              <a:spcAft>
                <a:spcPts val="0"/>
              </a:spcAft>
              <a:buNone/>
            </a:pPr>
            <a:r>
              <a:rPr lang="en-US" sz="1200" i="0" u="sng" strike="noStrike" dirty="0">
                <a:solidFill>
                  <a:srgbClr val="0078D7"/>
                </a:solidFill>
                <a:effectLst/>
                <a:latin typeface="Arial Narrow" panose="020B0604020202020204" pitchFamily="34" charset="0"/>
                <a:hlinkClick r:id="rId3" tooltip="https://nsf.zoomgov.com/webinar/register/WN_eFcqrhKCRYmTxzPtPRufOw"/>
              </a:rPr>
              <a:t>https://nsf.zoomgov.com/webinar/register/WN_eFcqrhKCRYmTxzPtPRufOw</a:t>
            </a:r>
            <a:endParaRPr lang="en-US" sz="1200" i="0" u="none" strike="noStrike" dirty="0">
              <a:solidFill>
                <a:srgbClr val="212121"/>
              </a:solidFill>
              <a:effectLst/>
              <a:latin typeface="Calibri" panose="020F0502020204030204" pitchFamily="34" charset="0"/>
            </a:endParaRPr>
          </a:p>
          <a:p>
            <a:pPr marL="0" indent="0">
              <a:buNone/>
            </a:pPr>
            <a:endParaRPr lang="en-US" sz="1400" b="1" dirty="0"/>
          </a:p>
        </p:txBody>
      </p:sp>
      <p:sp>
        <p:nvSpPr>
          <p:cNvPr id="18" name="Content Placeholder 2">
            <a:extLst>
              <a:ext uri="{FF2B5EF4-FFF2-40B4-BE49-F238E27FC236}">
                <a16:creationId xmlns:a16="http://schemas.microsoft.com/office/drawing/2014/main" id="{8ADBBF52-93C8-6560-B5A8-C83D28CA9FC0}"/>
              </a:ext>
            </a:extLst>
          </p:cNvPr>
          <p:cNvSpPr txBox="1">
            <a:spLocks/>
          </p:cNvSpPr>
          <p:nvPr/>
        </p:nvSpPr>
        <p:spPr>
          <a:xfrm rot="-600000">
            <a:off x="9585208" y="680087"/>
            <a:ext cx="2301240" cy="1325563"/>
          </a:xfrm>
          <a:prstGeom prst="rect">
            <a:avLst/>
          </a:prstGeom>
          <a:gradFill>
            <a:gsLst>
              <a:gs pos="0">
                <a:schemeClr val="accent6">
                  <a:lumMod val="20000"/>
                  <a:lumOff val="80000"/>
                </a:schemeClr>
              </a:gs>
              <a:gs pos="88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VIRTUAL OFFICE HOURS</a:t>
            </a:r>
          </a:p>
          <a:p>
            <a:pPr marL="0">
              <a:spcBef>
                <a:spcPts val="0"/>
              </a:spcBef>
            </a:pPr>
            <a:r>
              <a:rPr lang="en-US" sz="1400" dirty="0">
                <a:solidFill>
                  <a:srgbClr val="212121"/>
                </a:solidFill>
                <a:latin typeface="Arial Narrow" panose="020B0604020202020204" pitchFamily="34" charset="0"/>
              </a:rPr>
              <a:t>Tues Feb 21, 2023, 2-3pm</a:t>
            </a:r>
            <a:endParaRPr lang="en-US" sz="1400" dirty="0">
              <a:solidFill>
                <a:srgbClr val="212121"/>
              </a:solidFill>
              <a:latin typeface="Calibri" panose="020F0502020204030204" pitchFamily="34" charset="0"/>
            </a:endParaRPr>
          </a:p>
          <a:p>
            <a:pPr marL="0">
              <a:spcBef>
                <a:spcPts val="0"/>
              </a:spcBef>
            </a:pPr>
            <a:r>
              <a:rPr lang="en-US" sz="1400" dirty="0">
                <a:solidFill>
                  <a:srgbClr val="212121"/>
                </a:solidFill>
                <a:latin typeface="Arial Narrow" panose="020B0604020202020204" pitchFamily="34" charset="0"/>
              </a:rPr>
              <a:t>Tues Mar 21, 2023, 2-3pm</a:t>
            </a:r>
            <a:endParaRPr lang="en-US" sz="1400" dirty="0">
              <a:solidFill>
                <a:srgbClr val="212121"/>
              </a:solidFill>
              <a:latin typeface="Calibri" panose="020F0502020204030204" pitchFamily="34" charset="0"/>
            </a:endParaRPr>
          </a:p>
          <a:p>
            <a:pPr marL="0">
              <a:spcBef>
                <a:spcPts val="0"/>
              </a:spcBef>
            </a:pPr>
            <a:r>
              <a:rPr lang="en-US" sz="1400" dirty="0">
                <a:solidFill>
                  <a:srgbClr val="212121"/>
                </a:solidFill>
                <a:latin typeface="Arial Narrow" panose="020B0604020202020204" pitchFamily="34" charset="0"/>
              </a:rPr>
              <a:t>Tues April 18, 2023, 2-3pm</a:t>
            </a:r>
            <a:endParaRPr lang="en-US" sz="1400" dirty="0">
              <a:solidFill>
                <a:srgbClr val="212121"/>
              </a:solidFill>
              <a:latin typeface="Calibri" panose="020F0502020204030204" pitchFamily="34" charset="0"/>
            </a:endParaRPr>
          </a:p>
          <a:p>
            <a:pPr marL="0">
              <a:spcBef>
                <a:spcPts val="0"/>
              </a:spcBef>
            </a:pPr>
            <a:r>
              <a:rPr lang="en-US" sz="1400" dirty="0">
                <a:solidFill>
                  <a:srgbClr val="212121"/>
                </a:solidFill>
                <a:latin typeface="Arial Narrow" panose="020B0604020202020204" pitchFamily="34" charset="0"/>
              </a:rPr>
              <a:t>Tues May 16, 2023, 2-3pm</a:t>
            </a:r>
            <a:endParaRPr lang="en-US" sz="1400" dirty="0">
              <a:solidFill>
                <a:srgbClr val="212121"/>
              </a:solidFill>
              <a:latin typeface="Calibri" panose="020F0502020204030204" pitchFamily="34" charset="0"/>
            </a:endParaRPr>
          </a:p>
          <a:p>
            <a:pPr marL="0">
              <a:spcBef>
                <a:spcPts val="0"/>
              </a:spcBef>
            </a:pPr>
            <a:r>
              <a:rPr lang="en-US" sz="1400" dirty="0">
                <a:solidFill>
                  <a:srgbClr val="212121"/>
                </a:solidFill>
                <a:latin typeface="Arial Narrow" panose="020B0604020202020204" pitchFamily="34" charset="0"/>
              </a:rPr>
              <a:t>Tues June 20, 2023, 2-3pm</a:t>
            </a:r>
            <a:endParaRPr lang="en-US" sz="1400" dirty="0">
              <a:solidFill>
                <a:srgbClr val="212121"/>
              </a:solidFill>
              <a:latin typeface="Calibri" panose="020F0502020204030204" pitchFamily="34" charset="0"/>
            </a:endParaRPr>
          </a:p>
          <a:p>
            <a:pPr marL="0" indent="0">
              <a:buFont typeface="Arial" panose="020B0604020202020204" pitchFamily="34" charset="0"/>
              <a:buNone/>
            </a:pPr>
            <a:endParaRPr lang="en-US" sz="1400" b="1" dirty="0"/>
          </a:p>
        </p:txBody>
      </p:sp>
      <p:sp>
        <p:nvSpPr>
          <p:cNvPr id="12" name="TextBox 11">
            <a:extLst>
              <a:ext uri="{FF2B5EF4-FFF2-40B4-BE49-F238E27FC236}">
                <a16:creationId xmlns:a16="http://schemas.microsoft.com/office/drawing/2014/main" id="{0D06517B-39EB-2645-93B3-A7BFDD4B52EC}"/>
              </a:ext>
            </a:extLst>
          </p:cNvPr>
          <p:cNvSpPr txBox="1"/>
          <p:nvPr/>
        </p:nvSpPr>
        <p:spPr>
          <a:xfrm>
            <a:off x="4667518" y="898410"/>
            <a:ext cx="3153109"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a:rPr>
              <a:t>Concept Outline (2 pages)</a:t>
            </a:r>
            <a:endParaRPr kumimoji="0" lang="en-US" sz="2000" b="1"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0D446C-F7B2-4EDC-9FCE-EDCD21BD372A}"/>
              </a:ext>
            </a:extLst>
          </p:cNvPr>
          <p:cNvSpPr txBox="1"/>
          <p:nvPr/>
        </p:nvSpPr>
        <p:spPr>
          <a:xfrm>
            <a:off x="4940407" y="1803307"/>
            <a:ext cx="2508076"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a:rPr>
              <a:t>Proposal Submission</a:t>
            </a:r>
            <a:endParaRPr kumimoji="0" lang="en-US" sz="2000" b="1" i="0"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3873DD2-11D2-9A34-EFF6-0AEE7DBADADF}"/>
              </a:ext>
            </a:extLst>
          </p:cNvPr>
          <p:cNvSpPr txBox="1"/>
          <p:nvPr/>
        </p:nvSpPr>
        <p:spPr>
          <a:xfrm>
            <a:off x="4952515" y="2836067"/>
            <a:ext cx="2508076" cy="400110"/>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a:rPr>
              <a:t>Two Tracks</a:t>
            </a:r>
            <a:endParaRPr kumimoji="0" lang="en-US" sz="2000" b="1" i="0" u="none" strike="noStrike" kern="1200" cap="none" spc="0" normalizeH="0" baseline="0" noProof="0" dirty="0">
              <a:ln>
                <a:noFill/>
              </a:ln>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7710D733-695C-4372-868B-F43C2A6621E4}"/>
              </a:ext>
            </a:extLst>
          </p:cNvPr>
          <p:cNvSpPr txBox="1"/>
          <p:nvPr/>
        </p:nvSpPr>
        <p:spPr>
          <a:xfrm>
            <a:off x="1388053" y="3206234"/>
            <a:ext cx="36909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Track 1: Capacity Building Pilots</a:t>
            </a:r>
          </a:p>
        </p:txBody>
      </p:sp>
      <p:sp>
        <p:nvSpPr>
          <p:cNvPr id="52" name="Rectangle 38">
            <a:extLst>
              <a:ext uri="{FF2B5EF4-FFF2-40B4-BE49-F238E27FC236}">
                <a16:creationId xmlns:a16="http://schemas.microsoft.com/office/drawing/2014/main" id="{09F8716A-23E4-4B08-84EA-3EA50FFEB062}"/>
              </a:ext>
            </a:extLst>
          </p:cNvPr>
          <p:cNvSpPr>
            <a:spLocks noChangeArrowheads="1"/>
          </p:cNvSpPr>
          <p:nvPr/>
        </p:nvSpPr>
        <p:spPr bwMode="auto">
          <a:xfrm>
            <a:off x="73863" y="3571590"/>
            <a:ext cx="5709717"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prstClr val="black"/>
                </a:solidFill>
                <a:effectLst/>
                <a:uLnTx/>
                <a:uFillTx/>
                <a:ea typeface="+mn-ea"/>
                <a:cs typeface="+mn-cs"/>
              </a:rPr>
              <a:t>Planning/Growth efforts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rPr>
              <a:t>E</a:t>
            </a:r>
            <a:r>
              <a:rPr lang="en-US" dirty="0">
                <a:effectLst/>
                <a:ea typeface="Times New Roman" panose="02020603050405020304" pitchFamily="18" charset="0"/>
              </a:rPr>
              <a:t>xploration of future partnerships </a:t>
            </a:r>
            <a:r>
              <a:rPr kumimoji="0" lang="en-US" u="none" strike="noStrike" kern="1200" cap="none" spc="0" normalizeH="0" baseline="0" noProof="0" dirty="0">
                <a:ln>
                  <a:noFill/>
                </a:ln>
                <a:solidFill>
                  <a:prstClr val="black"/>
                </a:solidFill>
                <a:effectLst/>
                <a:uLnTx/>
                <a:uFillTx/>
                <a:ea typeface="+mn-ea"/>
                <a:cs typeface="+mn-cs"/>
              </a:rPr>
              <a:t> </a:t>
            </a:r>
          </a:p>
        </p:txBody>
      </p:sp>
      <p:grpSp>
        <p:nvGrpSpPr>
          <p:cNvPr id="13" name="Group 12">
            <a:extLst>
              <a:ext uri="{FF2B5EF4-FFF2-40B4-BE49-F238E27FC236}">
                <a16:creationId xmlns:a16="http://schemas.microsoft.com/office/drawing/2014/main" id="{A15CEE0D-9233-417D-92C3-0C256FA5AB59}"/>
              </a:ext>
              <a:ext uri="{C183D7F6-B498-43B3-948B-1728B52AA6E4}">
                <adec:decorative xmlns:adec="http://schemas.microsoft.com/office/drawing/2017/decorative" val="1"/>
              </a:ext>
            </a:extLst>
          </p:cNvPr>
          <p:cNvGrpSpPr/>
          <p:nvPr/>
        </p:nvGrpSpPr>
        <p:grpSpPr>
          <a:xfrm>
            <a:off x="6317748" y="3169080"/>
            <a:ext cx="6225409" cy="998679"/>
            <a:chOff x="6437620" y="772118"/>
            <a:chExt cx="5810923" cy="998679"/>
          </a:xfrm>
        </p:grpSpPr>
        <p:sp>
          <p:nvSpPr>
            <p:cNvPr id="14" name="TextBox 13">
              <a:extLst>
                <a:ext uri="{FF2B5EF4-FFF2-40B4-BE49-F238E27FC236}">
                  <a16:creationId xmlns:a16="http://schemas.microsoft.com/office/drawing/2014/main" id="{EB2A278A-88C8-4E2B-8B5F-358F82F570D6}"/>
                </a:ext>
              </a:extLst>
            </p:cNvPr>
            <p:cNvSpPr txBox="1"/>
            <p:nvPr/>
          </p:nvSpPr>
          <p:spPr>
            <a:xfrm>
              <a:off x="8199478" y="772118"/>
              <a:ext cx="228720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Track 2: Partnerships</a:t>
              </a:r>
            </a:p>
          </p:txBody>
        </p:sp>
        <p:sp>
          <p:nvSpPr>
            <p:cNvPr id="15" name="Rectangle 39">
              <a:extLst>
                <a:ext uri="{FF2B5EF4-FFF2-40B4-BE49-F238E27FC236}">
                  <a16:creationId xmlns:a16="http://schemas.microsoft.com/office/drawing/2014/main" id="{F25DA320-EDA5-44FD-BA44-6706F603BA20}"/>
                </a:ext>
              </a:extLst>
            </p:cNvPr>
            <p:cNvSpPr>
              <a:spLocks noChangeArrowheads="1"/>
            </p:cNvSpPr>
            <p:nvPr/>
          </p:nvSpPr>
          <p:spPr bwMode="auto">
            <a:xfrm>
              <a:off x="6437620" y="1124466"/>
              <a:ext cx="5810923"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rPr>
                <a:t>S</a:t>
              </a:r>
              <a:r>
                <a:rPr lang="en-US" dirty="0">
                  <a:effectLst/>
                  <a:ea typeface="Times New Roman" panose="02020603050405020304" pitchFamily="18" charset="0"/>
                </a:rPr>
                <a:t>cale up established AI research, education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ea typeface="Times New Roman" panose="02020603050405020304" pitchFamily="18" charset="0"/>
                </a:rPr>
                <a:t>initiate new collaborations </a:t>
              </a:r>
              <a:endParaRPr kumimoji="0" lang="en-US" b="0" i="1" u="none" strike="noStrike" kern="1200" cap="none" spc="0" normalizeH="0" baseline="0" noProof="0" dirty="0">
                <a:ln>
                  <a:noFill/>
                </a:ln>
                <a:solidFill>
                  <a:prstClr val="black"/>
                </a:solidFill>
                <a:effectLst/>
                <a:uLnTx/>
                <a:uFillTx/>
                <a:ea typeface="+mn-ea"/>
                <a:cs typeface="+mn-cs"/>
              </a:endParaRPr>
            </a:p>
          </p:txBody>
        </p:sp>
      </p:grpSp>
      <p:grpSp>
        <p:nvGrpSpPr>
          <p:cNvPr id="20" name="Group 19">
            <a:extLst>
              <a:ext uri="{FF2B5EF4-FFF2-40B4-BE49-F238E27FC236}">
                <a16:creationId xmlns:a16="http://schemas.microsoft.com/office/drawing/2014/main" id="{E41CCF88-5A18-41B1-ACEE-D5C503707362}"/>
              </a:ext>
              <a:ext uri="{C183D7F6-B498-43B3-948B-1728B52AA6E4}">
                <adec:decorative xmlns:adec="http://schemas.microsoft.com/office/drawing/2017/decorative" val="1"/>
              </a:ext>
            </a:extLst>
          </p:cNvPr>
          <p:cNvGrpSpPr/>
          <p:nvPr/>
        </p:nvGrpSpPr>
        <p:grpSpPr>
          <a:xfrm>
            <a:off x="73863" y="5742715"/>
            <a:ext cx="8780643" cy="1046923"/>
            <a:chOff x="1370485" y="4805577"/>
            <a:chExt cx="2602644" cy="1061828"/>
          </a:xfrm>
        </p:grpSpPr>
        <p:sp>
          <p:nvSpPr>
            <p:cNvPr id="22" name="TextBox 21">
              <a:extLst>
                <a:ext uri="{FF2B5EF4-FFF2-40B4-BE49-F238E27FC236}">
                  <a16:creationId xmlns:a16="http://schemas.microsoft.com/office/drawing/2014/main" id="{D119FD29-C616-4292-BBAC-570C1E41DE52}"/>
                </a:ext>
              </a:extLst>
            </p:cNvPr>
            <p:cNvSpPr txBox="1"/>
            <p:nvPr/>
          </p:nvSpPr>
          <p:spPr>
            <a:xfrm>
              <a:off x="1370485" y="4805577"/>
              <a:ext cx="830148" cy="374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97D"/>
                  </a:solidFill>
                  <a:effectLst/>
                  <a:uLnTx/>
                  <a:uFillTx/>
                  <a:latin typeface="Calibri" panose="020F0502020204030204"/>
                  <a:ea typeface="+mn-ea"/>
                  <a:cs typeface="+mn-cs"/>
                </a:rPr>
                <a:t>$</a:t>
              </a:r>
              <a:r>
                <a:rPr lang="en-US" b="1" dirty="0">
                  <a:solidFill>
                    <a:srgbClr val="1F497D"/>
                  </a:solidFill>
                  <a:latin typeface="Calibri" panose="020F0502020204030204"/>
                </a:rPr>
                <a:t>400,000</a:t>
              </a:r>
              <a:r>
                <a:rPr kumimoji="0" lang="en-US" b="1" i="0" u="none" strike="noStrike" kern="1200" cap="none" spc="0" normalizeH="0" baseline="0" noProof="0" dirty="0">
                  <a:ln>
                    <a:noFill/>
                  </a:ln>
                  <a:solidFill>
                    <a:srgbClr val="1F497D"/>
                  </a:solidFill>
                  <a:effectLst/>
                  <a:uLnTx/>
                  <a:uFillTx/>
                  <a:latin typeface="Calibri" panose="020F0502020204030204"/>
                  <a:ea typeface="+mn-ea"/>
                  <a:cs typeface="+mn-cs"/>
                </a:rPr>
                <a:t> for up </a:t>
              </a:r>
              <a:r>
                <a:rPr kumimoji="0" lang="en-US" b="1" i="0" u="none" strike="noStrike" kern="1200" cap="none" spc="0" normalizeH="0" baseline="0" noProof="0">
                  <a:ln>
                    <a:noFill/>
                  </a:ln>
                  <a:solidFill>
                    <a:srgbClr val="1F497D"/>
                  </a:solidFill>
                  <a:effectLst/>
                  <a:uLnTx/>
                  <a:uFillTx/>
                  <a:latin typeface="Calibri" panose="020F0502020204030204"/>
                  <a:ea typeface="+mn-ea"/>
                  <a:cs typeface="+mn-cs"/>
                </a:rPr>
                <a:t>to 2 </a:t>
              </a:r>
              <a:r>
                <a:rPr kumimoji="0" lang="en-US" b="1" i="0" u="none" strike="noStrike" kern="1200" cap="none" spc="0" normalizeH="0" baseline="0" noProof="0" dirty="0">
                  <a:ln>
                    <a:noFill/>
                  </a:ln>
                  <a:solidFill>
                    <a:srgbClr val="1F497D"/>
                  </a:solidFill>
                  <a:effectLst/>
                  <a:uLnTx/>
                  <a:uFillTx/>
                  <a:latin typeface="Calibri" panose="020F0502020204030204"/>
                  <a:ea typeface="+mn-ea"/>
                  <a:cs typeface="+mn-cs"/>
                </a:rPr>
                <a:t>years</a:t>
              </a:r>
            </a:p>
          </p:txBody>
        </p:sp>
        <p:sp>
          <p:nvSpPr>
            <p:cNvPr id="23" name="TextBox 22">
              <a:extLst>
                <a:ext uri="{FF2B5EF4-FFF2-40B4-BE49-F238E27FC236}">
                  <a16:creationId xmlns:a16="http://schemas.microsoft.com/office/drawing/2014/main" id="{6C379995-BBDC-4011-810C-1FA70343F8A6}"/>
                </a:ext>
              </a:extLst>
            </p:cNvPr>
            <p:cNvSpPr txBox="1"/>
            <p:nvPr/>
          </p:nvSpPr>
          <p:spPr>
            <a:xfrm>
              <a:off x="2262118" y="4930930"/>
              <a:ext cx="1711011" cy="936475"/>
            </a:xfrm>
            <a:prstGeom prst="rect">
              <a:avLst/>
            </a:prstGeom>
            <a:solidFill>
              <a:srgbClr val="FF0000"/>
            </a:solidFill>
          </p:spPr>
          <p:txBody>
            <a:bodyPr wrap="square" lIns="91440" tIns="45720" rIns="91440" bIns="45720" rtlCol="0" anchor="t">
              <a:spAutoFit/>
            </a:bodyPr>
            <a:lstStyle/>
            <a:p>
              <a:pPr algn="ctr">
                <a:defRPr/>
              </a:pPr>
              <a:r>
                <a:rPr lang="en-US" b="1" dirty="0">
                  <a:solidFill>
                    <a:srgbClr val="FFFF00"/>
                  </a:solidFill>
                  <a:effectLst>
                    <a:outerShdw blurRad="38100" dist="38100" dir="2700000" algn="tl">
                      <a:srgbClr val="000000">
                        <a:alpha val="43137"/>
                      </a:srgbClr>
                    </a:outerShdw>
                  </a:effectLst>
                  <a:latin typeface="Calibri" panose="020F0502020204030204"/>
                </a:rPr>
                <a:t>Recurring submission windows in 2023</a:t>
              </a:r>
            </a:p>
            <a:p>
              <a:pPr algn="ctr">
                <a:defRPr/>
              </a:pPr>
              <a:r>
                <a:rPr lang="en-US" b="1" dirty="0">
                  <a:solidFill>
                    <a:srgbClr val="FFFF00"/>
                  </a:solidFill>
                  <a:effectLst>
                    <a:outerShdw blurRad="38100" dist="38100" dir="2700000" algn="tl">
                      <a:srgbClr val="000000">
                        <a:alpha val="43137"/>
                      </a:srgbClr>
                    </a:outerShdw>
                  </a:effectLst>
                  <a:latin typeface="Calibri" panose="020F0502020204030204"/>
                </a:rPr>
                <a:t>Jan 9, 2023 -  Mar 13 , 2023   </a:t>
              </a:r>
              <a:r>
                <a:rPr lang="en-US" b="1" dirty="0">
                  <a:solidFill>
                    <a:srgbClr val="FFFF00"/>
                  </a:solidFill>
                  <a:effectLst>
                    <a:outerShdw blurRad="38100" dist="38100" dir="2700000" algn="tl">
                      <a:srgbClr val="000000">
                        <a:alpha val="43137"/>
                      </a:srgbClr>
                    </a:outerShdw>
                  </a:effectLst>
                  <a:latin typeface="Calibri" panose="020F0502020204030204"/>
                  <a:cs typeface="Calibri"/>
                </a:rPr>
                <a:t>Mar 14 , 2023 – Jun 26, 2023</a:t>
              </a:r>
            </a:p>
            <a:p>
              <a:pPr algn="ctr">
                <a:defRPr/>
              </a:pPr>
              <a:r>
                <a:rPr lang="en-US" b="1" dirty="0">
                  <a:solidFill>
                    <a:srgbClr val="FFFF00"/>
                  </a:solidFill>
                  <a:effectLst>
                    <a:outerShdw blurRad="38100" dist="38100" dir="2700000" algn="tl">
                      <a:srgbClr val="000000">
                        <a:alpha val="43137"/>
                      </a:srgbClr>
                    </a:outerShdw>
                  </a:effectLst>
                  <a:latin typeface="Calibri" panose="020F0502020204030204"/>
                  <a:cs typeface="Calibri"/>
                </a:rPr>
                <a:t>June 27, 2023 -  Oct 20, 2023 </a:t>
              </a:r>
              <a:endParaRPr lang="en-US" dirty="0">
                <a:solidFill>
                  <a:srgbClr val="FFFF00"/>
                </a:solidFill>
                <a:cs typeface="Calibri"/>
              </a:endParaRPr>
            </a:p>
          </p:txBody>
        </p:sp>
      </p:grpSp>
      <p:grpSp>
        <p:nvGrpSpPr>
          <p:cNvPr id="48" name="Group 47">
            <a:extLst>
              <a:ext uri="{FF2B5EF4-FFF2-40B4-BE49-F238E27FC236}">
                <a16:creationId xmlns:a16="http://schemas.microsoft.com/office/drawing/2014/main" id="{A028EDEF-F383-4E5B-884B-1820DB8104A7}"/>
              </a:ext>
              <a:ext uri="{C183D7F6-B498-43B3-948B-1728B52AA6E4}">
                <adec:decorative xmlns:adec="http://schemas.microsoft.com/office/drawing/2017/decorative" val="1"/>
              </a:ext>
            </a:extLst>
          </p:cNvPr>
          <p:cNvGrpSpPr/>
          <p:nvPr/>
        </p:nvGrpSpPr>
        <p:grpSpPr>
          <a:xfrm>
            <a:off x="3059617" y="3035842"/>
            <a:ext cx="6409187" cy="235793"/>
            <a:chOff x="2914603" y="1092539"/>
            <a:chExt cx="6445894" cy="392415"/>
          </a:xfrm>
        </p:grpSpPr>
        <p:sp>
          <p:nvSpPr>
            <p:cNvPr id="50" name="Bent-Up Arrow 12">
              <a:extLst>
                <a:ext uri="{FF2B5EF4-FFF2-40B4-BE49-F238E27FC236}">
                  <a16:creationId xmlns:a16="http://schemas.microsoft.com/office/drawing/2014/main" id="{C3820A00-2CEB-43C7-8644-949402489DD4}"/>
                </a:ext>
              </a:extLst>
            </p:cNvPr>
            <p:cNvSpPr/>
            <p:nvPr/>
          </p:nvSpPr>
          <p:spPr>
            <a:xfrm rot="10800000">
              <a:off x="7224509" y="1092539"/>
              <a:ext cx="2135988" cy="392415"/>
            </a:xfrm>
            <a:prstGeom prst="bentUpArrow">
              <a:avLst>
                <a:gd name="adj1" fmla="val 22842"/>
                <a:gd name="adj2" fmla="val 25000"/>
                <a:gd name="adj3" fmla="val 27158"/>
              </a:avLst>
            </a:prstGeom>
            <a:solidFill>
              <a:schemeClr val="accent1"/>
            </a:solidFill>
            <a:ln>
              <a:solidFill>
                <a:schemeClr val="accent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Bent-Up Arrow 62">
              <a:extLst>
                <a:ext uri="{FF2B5EF4-FFF2-40B4-BE49-F238E27FC236}">
                  <a16:creationId xmlns:a16="http://schemas.microsoft.com/office/drawing/2014/main" id="{314B2ED9-C39C-4C98-ABAA-E81C0476B99E}"/>
                </a:ext>
              </a:extLst>
            </p:cNvPr>
            <p:cNvSpPr/>
            <p:nvPr/>
          </p:nvSpPr>
          <p:spPr>
            <a:xfrm rot="10800000" flipH="1">
              <a:off x="2914603" y="1092539"/>
              <a:ext cx="2135988" cy="392415"/>
            </a:xfrm>
            <a:prstGeom prst="bentUpArrow">
              <a:avLst>
                <a:gd name="adj1" fmla="val 22842"/>
                <a:gd name="adj2" fmla="val 25000"/>
                <a:gd name="adj3" fmla="val 27158"/>
              </a:avLst>
            </a:prstGeom>
            <a:solidFill>
              <a:schemeClr val="accent1"/>
            </a:solidFill>
            <a:ln>
              <a:solidFill>
                <a:schemeClr val="accent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Down Arrow 48">
            <a:extLst>
              <a:ext uri="{FF2B5EF4-FFF2-40B4-BE49-F238E27FC236}">
                <a16:creationId xmlns:a16="http://schemas.microsoft.com/office/drawing/2014/main" id="{E7F2B918-476D-9954-E44B-EF0CDBE93B24}"/>
              </a:ext>
              <a:ext uri="{C183D7F6-B498-43B3-948B-1728B52AA6E4}">
                <adec:decorative xmlns:adec="http://schemas.microsoft.com/office/drawing/2017/decorative" val="1"/>
              </a:ext>
            </a:extLst>
          </p:cNvPr>
          <p:cNvSpPr/>
          <p:nvPr/>
        </p:nvSpPr>
        <p:spPr>
          <a:xfrm>
            <a:off x="6032334" y="2353231"/>
            <a:ext cx="211738" cy="307019"/>
          </a:xfrm>
          <a:prstGeom prst="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0C3A2CF-3888-1C77-0C0F-F47939038755}"/>
              </a:ext>
              <a:ext uri="{C183D7F6-B498-43B3-948B-1728B52AA6E4}">
                <adec:decorative xmlns:adec="http://schemas.microsoft.com/office/drawing/2017/decorative" val="1"/>
              </a:ext>
            </a:extLst>
          </p:cNvPr>
          <p:cNvSpPr txBox="1"/>
          <p:nvPr/>
        </p:nvSpPr>
        <p:spPr>
          <a:xfrm>
            <a:off x="73864" y="4492809"/>
            <a:ext cx="5358522" cy="1310487"/>
          </a:xfrm>
          <a:prstGeom prst="rect">
            <a:avLst/>
          </a:prstGeom>
          <a:noFill/>
        </p:spPr>
        <p:txBody>
          <a:bodyPr wrap="square" rtlCol="0">
            <a:spAutoFit/>
          </a:bodyPr>
          <a:lstStyle/>
          <a:p>
            <a:pPr marL="342900" marR="0" lvl="0" indent="-342900">
              <a:lnSpc>
                <a:spcPct val="107000"/>
              </a:lnSpc>
              <a:spcBef>
                <a:spcPts val="0"/>
              </a:spcBef>
              <a:spcAft>
                <a:spcPts val="800"/>
              </a:spcAft>
              <a:buSzPts val="1000"/>
              <a:buFont typeface="Symbol" pitchFamily="2" charset="2"/>
              <a:buChar char=""/>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enhancement of foundational or use-inspired AI research</a:t>
            </a:r>
          </a:p>
          <a:p>
            <a:pPr marL="342900" marR="0" lvl="0" indent="-342900">
              <a:lnSpc>
                <a:spcPct val="107000"/>
              </a:lnSpc>
              <a:spcBef>
                <a:spcPts val="0"/>
              </a:spcBef>
              <a:spcAft>
                <a:spcPts val="800"/>
              </a:spcAft>
              <a:buSzPts val="1000"/>
              <a:buFont typeface="Symbol" pitchFamily="2" charset="2"/>
              <a:buChar char=""/>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academic pathways for AI teaching and learning</a:t>
            </a:r>
          </a:p>
          <a:p>
            <a:pPr marL="342900" marR="0" lvl="0" indent="-342900">
              <a:lnSpc>
                <a:spcPct val="107000"/>
              </a:lnSpc>
              <a:spcBef>
                <a:spcPts val="0"/>
              </a:spcBef>
              <a:spcAft>
                <a:spcPts val="800"/>
              </a:spcAft>
              <a:buSzPts val="1000"/>
              <a:buFont typeface="Symbol" pitchFamily="2" charset="2"/>
              <a:buChar char=""/>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enhanced AI research infrastructure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itchFamily="2" charset="2"/>
              <a:buChar char=""/>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increase in participation of underrepresented investigators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2C63E8A-C041-21C4-A9BE-8E4A13E0FAAA}"/>
              </a:ext>
              <a:ext uri="{C183D7F6-B498-43B3-948B-1728B52AA6E4}">
                <adec:decorative xmlns:adec="http://schemas.microsoft.com/office/drawing/2017/decorative" val="1"/>
              </a:ext>
            </a:extLst>
          </p:cNvPr>
          <p:cNvSpPr/>
          <p:nvPr/>
        </p:nvSpPr>
        <p:spPr>
          <a:xfrm>
            <a:off x="5892727" y="4523441"/>
            <a:ext cx="6225409" cy="124921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9F5E2E-E3BC-B8CE-E0B0-B686BFFFE00F}"/>
              </a:ext>
              <a:ext uri="{C183D7F6-B498-43B3-948B-1728B52AA6E4}">
                <adec:decorative xmlns:adec="http://schemas.microsoft.com/office/drawing/2017/decorative" val="1"/>
              </a:ext>
            </a:extLst>
          </p:cNvPr>
          <p:cNvSpPr/>
          <p:nvPr/>
        </p:nvSpPr>
        <p:spPr>
          <a:xfrm>
            <a:off x="73863" y="4526675"/>
            <a:ext cx="5358523" cy="12427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48">
            <a:extLst>
              <a:ext uri="{FF2B5EF4-FFF2-40B4-BE49-F238E27FC236}">
                <a16:creationId xmlns:a16="http://schemas.microsoft.com/office/drawing/2014/main" id="{545D86F1-42E0-B648-C24D-0912FFEAD671}"/>
              </a:ext>
              <a:ext uri="{C183D7F6-B498-43B3-948B-1728B52AA6E4}">
                <adec:decorative xmlns:adec="http://schemas.microsoft.com/office/drawing/2017/decorative" val="1"/>
              </a:ext>
            </a:extLst>
          </p:cNvPr>
          <p:cNvSpPr/>
          <p:nvPr/>
        </p:nvSpPr>
        <p:spPr>
          <a:xfrm>
            <a:off x="6032334" y="1401482"/>
            <a:ext cx="211738" cy="307019"/>
          </a:xfrm>
          <a:prstGeom prst="down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578A218-5D6F-E1C8-9508-FAD5FCA292B8}"/>
              </a:ext>
            </a:extLst>
          </p:cNvPr>
          <p:cNvSpPr txBox="1"/>
          <p:nvPr/>
        </p:nvSpPr>
        <p:spPr>
          <a:xfrm>
            <a:off x="5892728" y="4609487"/>
            <a:ext cx="6091330" cy="1180644"/>
          </a:xfrm>
          <a:prstGeom prst="rect">
            <a:avLst/>
          </a:prstGeom>
          <a:noFill/>
        </p:spPr>
        <p:txBody>
          <a:bodyPr wrap="square" rtlCol="0">
            <a:spAutoFit/>
          </a:bodyPr>
          <a:lstStyle/>
          <a:p>
            <a:pPr marL="342900" marR="0" lvl="0" indent="-342900">
              <a:lnSpc>
                <a:spcPct val="107000"/>
              </a:lnSpc>
              <a:spcBef>
                <a:spcPts val="0"/>
              </a:spcBef>
              <a:spcAft>
                <a:spcPts val="800"/>
              </a:spcAft>
              <a:buSzPts val="1000"/>
              <a:buFont typeface="Symbol" pitchFamily="2"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enhancement of existing/initiation of new projects by virtue of new collaboration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itchFamily="2"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community building activities to further develop common interests</a:t>
            </a:r>
          </a:p>
          <a:p>
            <a:pPr marL="342900" marR="0" lvl="0" indent="-342900">
              <a:lnSpc>
                <a:spcPct val="107000"/>
              </a:lnSpc>
              <a:spcBef>
                <a:spcPts val="0"/>
              </a:spcBef>
              <a:spcAft>
                <a:spcPts val="800"/>
              </a:spcAft>
              <a:buSzPts val="1000"/>
              <a:buFont typeface="Symbol" pitchFamily="2"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potential and plans for scaling nascent programs;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itchFamily="2" charset="2"/>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evaluation plan for measuring growth and mutual benefit of activities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A3F81D2-BDB9-B96E-551C-F696BB601C75}"/>
              </a:ext>
            </a:extLst>
          </p:cNvPr>
          <p:cNvSpPr txBox="1"/>
          <p:nvPr/>
        </p:nvSpPr>
        <p:spPr>
          <a:xfrm>
            <a:off x="1890904" y="4210109"/>
            <a:ext cx="2075633" cy="369332"/>
          </a:xfrm>
          <a:prstGeom prst="rect">
            <a:avLst/>
          </a:prstGeom>
          <a:noFill/>
        </p:spPr>
        <p:txBody>
          <a:bodyPr wrap="none" rtlCol="0">
            <a:spAutoFit/>
          </a:bodyPr>
          <a:lstStyle/>
          <a:p>
            <a:r>
              <a:rPr lang="en-US" b="1" dirty="0">
                <a:solidFill>
                  <a:srgbClr val="FF0000"/>
                </a:solidFill>
              </a:rPr>
              <a:t>Expected Outcomes</a:t>
            </a:r>
          </a:p>
        </p:txBody>
      </p:sp>
      <p:sp>
        <p:nvSpPr>
          <p:cNvPr id="16" name="TextBox 15">
            <a:extLst>
              <a:ext uri="{FF2B5EF4-FFF2-40B4-BE49-F238E27FC236}">
                <a16:creationId xmlns:a16="http://schemas.microsoft.com/office/drawing/2014/main" id="{7D8433D8-5D4D-F0FB-AB29-D9341C62F310}"/>
              </a:ext>
            </a:extLst>
          </p:cNvPr>
          <p:cNvSpPr txBox="1"/>
          <p:nvPr/>
        </p:nvSpPr>
        <p:spPr>
          <a:xfrm>
            <a:off x="7820627" y="4183704"/>
            <a:ext cx="2514971" cy="369332"/>
          </a:xfrm>
          <a:prstGeom prst="rect">
            <a:avLst/>
          </a:prstGeom>
          <a:noFill/>
        </p:spPr>
        <p:txBody>
          <a:bodyPr wrap="square" rtlCol="0">
            <a:spAutoFit/>
          </a:bodyPr>
          <a:lstStyle/>
          <a:p>
            <a:r>
              <a:rPr lang="en-US" b="1" dirty="0">
                <a:solidFill>
                  <a:srgbClr val="FF0000"/>
                </a:solidFill>
              </a:rPr>
              <a:t>Expected Outcomes</a:t>
            </a:r>
          </a:p>
        </p:txBody>
      </p:sp>
      <p:sp>
        <p:nvSpPr>
          <p:cNvPr id="31" name="TextBox 30">
            <a:extLst>
              <a:ext uri="{FF2B5EF4-FFF2-40B4-BE49-F238E27FC236}">
                <a16:creationId xmlns:a16="http://schemas.microsoft.com/office/drawing/2014/main" id="{83DFC1A5-912D-45BB-B4C4-48D868B4DE28}"/>
              </a:ext>
            </a:extLst>
          </p:cNvPr>
          <p:cNvSpPr txBox="1"/>
          <p:nvPr/>
        </p:nvSpPr>
        <p:spPr>
          <a:xfrm>
            <a:off x="8973410" y="5746209"/>
            <a:ext cx="3144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97D"/>
                </a:solidFill>
                <a:effectLst/>
                <a:uLnTx/>
                <a:uFillTx/>
                <a:latin typeface="Calibri" panose="020F0502020204030204"/>
                <a:ea typeface="+mn-ea"/>
                <a:cs typeface="+mn-cs"/>
              </a:rPr>
              <a:t>$300,000 - $700,00 </a:t>
            </a:r>
            <a:r>
              <a:rPr lang="en-US" b="1" dirty="0">
                <a:solidFill>
                  <a:srgbClr val="1F497D"/>
                </a:solidFill>
                <a:latin typeface="Calibri" panose="020F0502020204030204"/>
              </a:rPr>
              <a:t>per year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F497D"/>
                </a:solidFill>
                <a:latin typeface="Calibri" panose="020F0502020204030204"/>
              </a:rPr>
              <a:t>for up to 4 years</a:t>
            </a:r>
            <a:endParaRPr kumimoji="0" lang="en-US" b="1" i="0" u="none" strike="noStrike" kern="1200" cap="none" spc="0" normalizeH="0" baseline="0" noProof="0" dirty="0">
              <a:ln>
                <a:noFill/>
              </a:ln>
              <a:solidFill>
                <a:srgbClr val="1F497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91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337F-64EB-C268-67F2-111304103A0A}"/>
              </a:ext>
            </a:extLst>
          </p:cNvPr>
          <p:cNvSpPr>
            <a:spLocks noGrp="1"/>
          </p:cNvSpPr>
          <p:nvPr>
            <p:ph type="title"/>
          </p:nvPr>
        </p:nvSpPr>
        <p:spPr>
          <a:xfrm>
            <a:off x="982579" y="220746"/>
            <a:ext cx="10515600" cy="1325563"/>
          </a:xfrm>
        </p:spPr>
        <p:txBody>
          <a:bodyPr/>
          <a:lstStyle/>
          <a:p>
            <a:pPr algn="ctr"/>
            <a:r>
              <a:rPr lang="en-US" b="1"/>
              <a:t>Estimated Program Budget FY 2023</a:t>
            </a:r>
          </a:p>
        </p:txBody>
      </p:sp>
      <p:sp>
        <p:nvSpPr>
          <p:cNvPr id="3" name="Content Placeholder 2">
            <a:extLst>
              <a:ext uri="{FF2B5EF4-FFF2-40B4-BE49-F238E27FC236}">
                <a16:creationId xmlns:a16="http://schemas.microsoft.com/office/drawing/2014/main" id="{AA5020CD-6641-D7E8-02B5-9BA3329BA84C}"/>
              </a:ext>
            </a:extLst>
          </p:cNvPr>
          <p:cNvSpPr>
            <a:spLocks noGrp="1"/>
          </p:cNvSpPr>
          <p:nvPr>
            <p:ph idx="1"/>
          </p:nvPr>
        </p:nvSpPr>
        <p:spPr>
          <a:xfrm>
            <a:off x="288758" y="1825624"/>
            <a:ext cx="11543024" cy="4811629"/>
          </a:xfrm>
        </p:spPr>
        <p:txBody>
          <a:bodyPr>
            <a:normAutofit/>
          </a:bodyPr>
          <a:lstStyle/>
          <a:p>
            <a:pPr marL="0" indent="0">
              <a:buNone/>
            </a:pPr>
            <a:r>
              <a:rPr lang="en-US" sz="3200" b="1">
                <a:solidFill>
                  <a:srgbClr val="1B1B1B"/>
                </a:solidFill>
              </a:rPr>
              <a:t>Overall</a:t>
            </a:r>
            <a:r>
              <a:rPr lang="en-US" sz="3200" b="1" i="0">
                <a:solidFill>
                  <a:srgbClr val="1B1B1B"/>
                </a:solidFill>
                <a:effectLst/>
              </a:rPr>
              <a:t>:</a:t>
            </a:r>
            <a:r>
              <a:rPr lang="en-US" sz="3200" b="0" i="0">
                <a:solidFill>
                  <a:srgbClr val="1B1B1B"/>
                </a:solidFill>
                <a:effectLst/>
              </a:rPr>
              <a:t>  </a:t>
            </a:r>
            <a:r>
              <a:rPr lang="en-US" sz="3200" b="1" i="0">
                <a:solidFill>
                  <a:srgbClr val="1B1B1B"/>
                </a:solidFill>
                <a:effectLst/>
              </a:rPr>
              <a:t>$</a:t>
            </a:r>
            <a:r>
              <a:rPr lang="en-US" sz="3200" b="1">
                <a:solidFill>
                  <a:srgbClr val="1B1B1B"/>
                </a:solidFill>
              </a:rPr>
              <a:t>10-17million</a:t>
            </a:r>
            <a:r>
              <a:rPr lang="en-US" sz="3200" b="1" i="0">
                <a:solidFill>
                  <a:srgbClr val="1B1B1B"/>
                </a:solidFill>
                <a:effectLst/>
              </a:rPr>
              <a:t> </a:t>
            </a:r>
            <a:r>
              <a:rPr lang="en-US" sz="3200" b="0" i="0">
                <a:solidFill>
                  <a:srgbClr val="1B1B1B"/>
                </a:solidFill>
                <a:effectLst/>
              </a:rPr>
              <a:t>available to support </a:t>
            </a:r>
            <a:r>
              <a:rPr lang="en-US" sz="3200" b="1" i="0">
                <a:solidFill>
                  <a:srgbClr val="1B1B1B"/>
                </a:solidFill>
                <a:effectLst/>
              </a:rPr>
              <a:t>15 – 25 awards:</a:t>
            </a:r>
          </a:p>
          <a:p>
            <a:pPr marL="0" indent="0">
              <a:buNone/>
            </a:pPr>
            <a:endParaRPr lang="en-US" sz="3200" b="0" i="0">
              <a:solidFill>
                <a:srgbClr val="1B1B1B"/>
              </a:solidFill>
              <a:effectLst/>
            </a:endParaRPr>
          </a:p>
          <a:p>
            <a:r>
              <a:rPr lang="en-US" sz="3200">
                <a:effectLst/>
                <a:latin typeface="Arial" panose="020B0604020202020204" pitchFamily="34" charset="0"/>
              </a:rPr>
              <a:t>10-15 Capacity Building Pilots (CAP) awards</a:t>
            </a:r>
          </a:p>
          <a:p>
            <a:r>
              <a:rPr lang="en-US" sz="3200">
                <a:effectLst/>
                <a:latin typeface="Arial" panose="020B0604020202020204" pitchFamily="34" charset="0"/>
              </a:rPr>
              <a:t>5-10 Partnership (PARTNER) awards</a:t>
            </a:r>
          </a:p>
          <a:p>
            <a:endParaRPr lang="en-US" sz="3200">
              <a:effectLst/>
              <a:latin typeface="Arial" panose="020B0604020202020204" pitchFamily="34" charset="0"/>
            </a:endParaRPr>
          </a:p>
          <a:p>
            <a:r>
              <a:rPr lang="en-US" sz="3200">
                <a:effectLst/>
                <a:latin typeface="Arial" panose="020B0604020202020204" pitchFamily="34" charset="0"/>
              </a:rPr>
              <a:t>CAP award - standard grant up to $400,000 total budget over two years</a:t>
            </a:r>
          </a:p>
          <a:p>
            <a:r>
              <a:rPr lang="en-US" sz="3200">
                <a:effectLst/>
                <a:latin typeface="Arial" panose="020B0604020202020204" pitchFamily="34" charset="0"/>
              </a:rPr>
              <a:t>PARTNER award - continuing award in the range of $300,000 to $700,000/year for up to 4 years</a:t>
            </a:r>
            <a:endParaRPr lang="en-US" sz="3200"/>
          </a:p>
        </p:txBody>
      </p:sp>
    </p:spTree>
    <p:extLst>
      <p:ext uri="{BB962C8B-B14F-4D97-AF65-F5344CB8AC3E}">
        <p14:creationId xmlns:p14="http://schemas.microsoft.com/office/powerpoint/2010/main" val="105178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C51C-1A75-A534-C9C4-34260A8473EE}"/>
              </a:ext>
            </a:extLst>
          </p:cNvPr>
          <p:cNvSpPr>
            <a:spLocks noGrp="1"/>
          </p:cNvSpPr>
          <p:nvPr>
            <p:ph type="title"/>
          </p:nvPr>
        </p:nvSpPr>
        <p:spPr>
          <a:xfrm>
            <a:off x="104172" y="249378"/>
            <a:ext cx="11983656" cy="722895"/>
          </a:xfrm>
        </p:spPr>
        <p:txBody>
          <a:bodyPr>
            <a:normAutofit/>
          </a:bodyPr>
          <a:lstStyle/>
          <a:p>
            <a:pPr algn="ctr"/>
            <a:r>
              <a:rPr lang="en-US" sz="4000" b="1" dirty="0" err="1">
                <a:solidFill>
                  <a:srgbClr val="1B1B1B"/>
                </a:solidFill>
                <a:latin typeface="Open Sans" panose="020B0606030504020204" pitchFamily="34" charset="0"/>
              </a:rPr>
              <a:t>ExpandAI</a:t>
            </a:r>
            <a:r>
              <a:rPr lang="en-US" sz="4000" b="1" dirty="0">
                <a:solidFill>
                  <a:srgbClr val="1B1B1B"/>
                </a:solidFill>
                <a:latin typeface="Open Sans" panose="020B0606030504020204" pitchFamily="34" charset="0"/>
              </a:rPr>
              <a:t> Participating Agencies</a:t>
            </a:r>
            <a:endParaRPr lang="en-US" sz="4000" b="1" dirty="0"/>
          </a:p>
        </p:txBody>
      </p:sp>
      <p:sp>
        <p:nvSpPr>
          <p:cNvPr id="3" name="Content Placeholder 2">
            <a:extLst>
              <a:ext uri="{FF2B5EF4-FFF2-40B4-BE49-F238E27FC236}">
                <a16:creationId xmlns:a16="http://schemas.microsoft.com/office/drawing/2014/main" id="{44877FCE-54EE-421B-B994-1F8C20CFC016}"/>
              </a:ext>
            </a:extLst>
          </p:cNvPr>
          <p:cNvSpPr>
            <a:spLocks noGrp="1"/>
          </p:cNvSpPr>
          <p:nvPr>
            <p:ph idx="1"/>
          </p:nvPr>
        </p:nvSpPr>
        <p:spPr>
          <a:xfrm>
            <a:off x="1954158" y="1501386"/>
            <a:ext cx="9775934" cy="2438836"/>
          </a:xfrm>
        </p:spPr>
        <p:txBody>
          <a:bodyPr>
            <a:normAutofit lnSpcReduction="10000"/>
          </a:bodyPr>
          <a:lstStyle/>
          <a:p>
            <a:pPr marL="0" indent="0">
              <a:buNone/>
            </a:pPr>
            <a:r>
              <a:rPr lang="en-US" b="1">
                <a:solidFill>
                  <a:srgbClr val="1B1B1B"/>
                </a:solidFill>
                <a:latin typeface="Open Sans" panose="020B0606030504020204" pitchFamily="34" charset="0"/>
              </a:rPr>
              <a:t>NSF Units</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Biological Sciences (BIO)</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Computer and Information Science and Engineering (CISE)</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Education and Human Resources (EDU)</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Engineering (ENG)</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Mathematical and Physical Sciences (MPS)</a:t>
            </a:r>
          </a:p>
          <a:p>
            <a:pPr marL="742950" lvl="1" indent="-285750">
              <a:buFont typeface="Courier New" panose="02070309020205020404" pitchFamily="49" charset="0"/>
              <a:buChar char="o"/>
            </a:pPr>
            <a:r>
              <a:rPr lang="en-US" sz="2000">
                <a:solidFill>
                  <a:srgbClr val="1B1B1B"/>
                </a:solidFill>
                <a:latin typeface="Open Sans" panose="020B0606030504020204" pitchFamily="34" charset="0"/>
              </a:rPr>
              <a:t>Directorate for Technology, Innovation and Partnerships (TIP)</a:t>
            </a:r>
            <a:endParaRPr lang="en-US" sz="2000"/>
          </a:p>
        </p:txBody>
      </p:sp>
      <p:pic>
        <p:nvPicPr>
          <p:cNvPr id="4" name="Picture 3" descr="NSF Logo">
            <a:extLst>
              <a:ext uri="{FF2B5EF4-FFF2-40B4-BE49-F238E27FC236}">
                <a16:creationId xmlns:a16="http://schemas.microsoft.com/office/drawing/2014/main" id="{20C97571-F546-1415-2446-BE0C2FDAAC90}"/>
              </a:ext>
              <a:ext uri="{C183D7F6-B498-43B3-948B-1728B52AA6E4}">
                <adec:decorative xmlns:adec="http://schemas.microsoft.com/office/drawing/2017/decorative" val="0"/>
              </a:ext>
            </a:extLst>
          </p:cNvPr>
          <p:cNvPicPr>
            <a:picLocks noChangeAspect="1"/>
          </p:cNvPicPr>
          <p:nvPr/>
        </p:nvPicPr>
        <p:blipFill>
          <a:blip r:embed="rId2" cstate="print"/>
          <a:srcRect/>
          <a:stretch>
            <a:fillRect/>
          </a:stretch>
        </p:blipFill>
        <p:spPr bwMode="auto">
          <a:xfrm>
            <a:off x="171987" y="1854085"/>
            <a:ext cx="1782171" cy="1792544"/>
          </a:xfrm>
          <a:prstGeom prst="rect">
            <a:avLst/>
          </a:prstGeom>
          <a:noFill/>
          <a:ln w="9525">
            <a:noFill/>
            <a:miter lim="800000"/>
            <a:headEnd/>
            <a:tailEnd/>
          </a:ln>
        </p:spPr>
      </p:pic>
      <p:sp>
        <p:nvSpPr>
          <p:cNvPr id="5" name="flSlide24Footer">
            <a:extLst>
              <a:ext uri="{FF2B5EF4-FFF2-40B4-BE49-F238E27FC236}">
                <a16:creationId xmlns:a16="http://schemas.microsoft.com/office/drawing/2014/main" id="{9F43794F-816A-E41A-BCAA-47746780D197}"/>
              </a:ext>
              <a:ext uri="{C183D7F6-B498-43B3-948B-1728B52AA6E4}">
                <adec:decorative xmlns:adec="http://schemas.microsoft.com/office/drawing/2017/decorative" val="1"/>
              </a:ext>
            </a:extLst>
          </p:cNvPr>
          <p:cNvSpPr txBox="1"/>
          <p:nvPr/>
        </p:nvSpPr>
        <p:spPr>
          <a:xfrm>
            <a:off x="50800" y="55092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TextBox 5">
            <a:extLst>
              <a:ext uri="{FF2B5EF4-FFF2-40B4-BE49-F238E27FC236}">
                <a16:creationId xmlns:a16="http://schemas.microsoft.com/office/drawing/2014/main" id="{146894E4-26A3-AC19-E88B-03256E75C6A6}"/>
              </a:ext>
              <a:ext uri="{C183D7F6-B498-43B3-948B-1728B52AA6E4}">
                <adec:decorative xmlns:adec="http://schemas.microsoft.com/office/drawing/2017/decorative" val="1"/>
              </a:ext>
            </a:extLst>
          </p:cNvPr>
          <p:cNvSpPr txBox="1"/>
          <p:nvPr/>
        </p:nvSpPr>
        <p:spPr>
          <a:xfrm>
            <a:off x="716943" y="4107643"/>
            <a:ext cx="184731" cy="369332"/>
          </a:xfrm>
          <a:prstGeom prst="rect">
            <a:avLst/>
          </a:prstGeom>
          <a:noFill/>
        </p:spPr>
        <p:txBody>
          <a:bodyPr wrap="none" rtlCol="0">
            <a:spAutoFit/>
          </a:bodyPr>
          <a:lstStyle/>
          <a:p>
            <a:endParaRPr lang="en-US"/>
          </a:p>
        </p:txBody>
      </p:sp>
      <p:pic>
        <p:nvPicPr>
          <p:cNvPr id="7" name="Picture 6" descr="NIST logo">
            <a:extLst>
              <a:ext uri="{FF2B5EF4-FFF2-40B4-BE49-F238E27FC236}">
                <a16:creationId xmlns:a16="http://schemas.microsoft.com/office/drawing/2014/main" id="{DF018A31-CD7B-2585-7573-27250B60555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0800" y="4233815"/>
            <a:ext cx="3082783" cy="1792544"/>
          </a:xfrm>
          <a:prstGeom prst="rect">
            <a:avLst/>
          </a:prstGeom>
        </p:spPr>
      </p:pic>
      <p:pic>
        <p:nvPicPr>
          <p:cNvPr id="8" name="Picture 7" descr="Homeland Security logo">
            <a:extLst>
              <a:ext uri="{FF2B5EF4-FFF2-40B4-BE49-F238E27FC236}">
                <a16:creationId xmlns:a16="http://schemas.microsoft.com/office/drawing/2014/main" id="{64D35ABC-EAFC-1553-AB5F-97C67511B42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291914" y="4302105"/>
            <a:ext cx="3893417" cy="1629160"/>
          </a:xfrm>
          <a:prstGeom prst="rect">
            <a:avLst/>
          </a:prstGeom>
        </p:spPr>
      </p:pic>
      <p:pic>
        <p:nvPicPr>
          <p:cNvPr id="10" name="Picture 9" descr="DOD RE logo">
            <a:extLst>
              <a:ext uri="{FF2B5EF4-FFF2-40B4-BE49-F238E27FC236}">
                <a16:creationId xmlns:a16="http://schemas.microsoft.com/office/drawing/2014/main" id="{648AC445-3B8C-7031-4A98-C301AD357542}"/>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343663" y="4256389"/>
            <a:ext cx="1923497" cy="1912569"/>
          </a:xfrm>
          <a:prstGeom prst="rect">
            <a:avLst/>
          </a:prstGeom>
        </p:spPr>
      </p:pic>
      <p:pic>
        <p:nvPicPr>
          <p:cNvPr id="9" name="Picture 8" descr="USDA logo">
            <a:extLst>
              <a:ext uri="{FF2B5EF4-FFF2-40B4-BE49-F238E27FC236}">
                <a16:creationId xmlns:a16="http://schemas.microsoft.com/office/drawing/2014/main" id="{5D713AF0-1AD6-12DE-5D5C-ACEF10BF9D5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9880106" y="4233815"/>
            <a:ext cx="1762867" cy="1724334"/>
          </a:xfrm>
          <a:prstGeom prst="rect">
            <a:avLst/>
          </a:prstGeom>
        </p:spPr>
      </p:pic>
    </p:spTree>
    <p:extLst>
      <p:ext uri="{BB962C8B-B14F-4D97-AF65-F5344CB8AC3E}">
        <p14:creationId xmlns:p14="http://schemas.microsoft.com/office/powerpoint/2010/main" val="2171397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2A3CCD7-CC73-8695-511C-658DEFB85E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7819" y="1959433"/>
            <a:ext cx="3592207" cy="4200211"/>
          </a:xfrm>
          <a:prstGeom prst="rect">
            <a:avLst/>
          </a:prstGeom>
        </p:spPr>
      </p:pic>
      <p:sp>
        <p:nvSpPr>
          <p:cNvPr id="2" name="Title 1"/>
          <p:cNvSpPr>
            <a:spLocks noGrp="1"/>
          </p:cNvSpPr>
          <p:nvPr>
            <p:ph type="title"/>
          </p:nvPr>
        </p:nvSpPr>
        <p:spPr>
          <a:xfrm>
            <a:off x="1295399" y="184775"/>
            <a:ext cx="9026769" cy="1143000"/>
          </a:xfrm>
        </p:spPr>
        <p:txBody>
          <a:bodyPr>
            <a:normAutofit/>
          </a:bodyPr>
          <a:lstStyle/>
          <a:p>
            <a:r>
              <a:rPr lang="en-US" sz="3600" b="1" dirty="0">
                <a:solidFill>
                  <a:srgbClr val="005698"/>
                </a:solidFill>
                <a:latin typeface="Georgia" panose="02040502050405020303" pitchFamily="18" charset="0"/>
              </a:rPr>
              <a:t>How AIVO supports </a:t>
            </a:r>
            <a:r>
              <a:rPr lang="en-US" sz="3600" b="1" dirty="0" err="1">
                <a:solidFill>
                  <a:srgbClr val="005698"/>
                </a:solidFill>
                <a:latin typeface="Georgia" panose="02040502050405020303" pitchFamily="18" charset="0"/>
              </a:rPr>
              <a:t>ExpandAI</a:t>
            </a:r>
            <a:endParaRPr lang="en-US" sz="3600" b="1" dirty="0">
              <a:solidFill>
                <a:srgbClr val="005698"/>
              </a:solidFill>
              <a:latin typeface="Georgia" panose="02040502050405020303" pitchFamily="18" charset="0"/>
            </a:endParaRPr>
          </a:p>
        </p:txBody>
      </p:sp>
      <p:pic>
        <p:nvPicPr>
          <p:cNvPr id="5" name="Picture 4">
            <a:extLst>
              <a:ext uri="{FF2B5EF4-FFF2-40B4-BE49-F238E27FC236}">
                <a16:creationId xmlns:a16="http://schemas.microsoft.com/office/drawing/2014/main" id="{3F7E7EEC-CB65-354D-8DAC-6DCA529EDD9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6" y="111487"/>
            <a:ext cx="832018" cy="8363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04C38F6-BF79-B383-03CC-4BD6638F4EB6}"/>
              </a:ext>
            </a:extLst>
          </p:cNvPr>
          <p:cNvSpPr txBox="1"/>
          <p:nvPr/>
        </p:nvSpPr>
        <p:spPr>
          <a:xfrm>
            <a:off x="225843" y="2480261"/>
            <a:ext cx="2375391" cy="954107"/>
          </a:xfrm>
          <a:prstGeom prst="rect">
            <a:avLst/>
          </a:prstGeom>
          <a:noFill/>
        </p:spPr>
        <p:txBody>
          <a:bodyPr wrap="square" rtlCol="0">
            <a:spAutoFit/>
          </a:bodyPr>
          <a:lstStyle/>
          <a:p>
            <a:pPr algn="ctr"/>
            <a:r>
              <a:rPr lang="en-US" sz="2800" b="1"/>
              <a:t>Hundreds of eligible MSIs</a:t>
            </a:r>
          </a:p>
        </p:txBody>
      </p:sp>
      <p:sp>
        <p:nvSpPr>
          <p:cNvPr id="24" name="TextBox 23">
            <a:extLst>
              <a:ext uri="{FF2B5EF4-FFF2-40B4-BE49-F238E27FC236}">
                <a16:creationId xmlns:a16="http://schemas.microsoft.com/office/drawing/2014/main" id="{D040750F-586E-697F-35DD-95028F4E0827}"/>
              </a:ext>
            </a:extLst>
          </p:cNvPr>
          <p:cNvSpPr txBox="1"/>
          <p:nvPr/>
        </p:nvSpPr>
        <p:spPr>
          <a:xfrm>
            <a:off x="129238" y="4033985"/>
            <a:ext cx="2128210" cy="646331"/>
          </a:xfrm>
          <a:prstGeom prst="rect">
            <a:avLst/>
          </a:prstGeom>
          <a:noFill/>
        </p:spPr>
        <p:txBody>
          <a:bodyPr wrap="none" rtlCol="0">
            <a:spAutoFit/>
          </a:bodyPr>
          <a:lstStyle/>
          <a:p>
            <a:pPr algn="ctr"/>
            <a:r>
              <a:rPr lang="en-US"/>
              <a:t>Partnership Inquiries</a:t>
            </a:r>
          </a:p>
          <a:p>
            <a:pPr algn="ctr"/>
            <a:r>
              <a:rPr lang="en-US"/>
              <a:t>Resource Search</a:t>
            </a:r>
          </a:p>
        </p:txBody>
      </p:sp>
      <p:sp>
        <p:nvSpPr>
          <p:cNvPr id="13" name="TextBox 12">
            <a:extLst>
              <a:ext uri="{FF2B5EF4-FFF2-40B4-BE49-F238E27FC236}">
                <a16:creationId xmlns:a16="http://schemas.microsoft.com/office/drawing/2014/main" id="{5721C07F-0178-163E-6388-7A5954D65CF8}"/>
              </a:ext>
            </a:extLst>
          </p:cNvPr>
          <p:cNvSpPr txBox="1"/>
          <p:nvPr/>
        </p:nvSpPr>
        <p:spPr>
          <a:xfrm>
            <a:off x="3649260" y="3368122"/>
            <a:ext cx="3409329" cy="2523768"/>
          </a:xfrm>
          <a:prstGeom prst="rect">
            <a:avLst/>
          </a:prstGeom>
          <a:noFill/>
        </p:spPr>
        <p:txBody>
          <a:bodyPr wrap="square" rtlCol="0">
            <a:spAutoFit/>
          </a:bodyPr>
          <a:lstStyle/>
          <a:p>
            <a:pPr algn="ctr"/>
            <a:r>
              <a:rPr lang="en-US" b="1"/>
              <a:t>Facilitator and Resource Center</a:t>
            </a:r>
          </a:p>
          <a:p>
            <a:pPr algn="ctr"/>
            <a:endParaRPr lang="en-US" b="1"/>
          </a:p>
          <a:p>
            <a:pPr marL="285750" indent="-285750">
              <a:buFont typeface="Arial" panose="020B0604020202020204" pitchFamily="34" charset="0"/>
              <a:buChar char="•"/>
            </a:pPr>
            <a:r>
              <a:rPr lang="en-US"/>
              <a:t>Directory of Institute contacts</a:t>
            </a:r>
          </a:p>
          <a:p>
            <a:pPr marL="285750" indent="-285750">
              <a:buFont typeface="Arial" panose="020B0604020202020204" pitchFamily="34" charset="0"/>
              <a:buChar char="•"/>
            </a:pPr>
            <a:r>
              <a:rPr lang="en-US"/>
              <a:t>Advice on partnership inquiries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Future: Resources for capacity development activities?</a:t>
            </a:r>
          </a:p>
          <a:p>
            <a:pPr marL="285750" indent="-285750">
              <a:buFont typeface="Arial" panose="020B0604020202020204" pitchFamily="34" charset="0"/>
              <a:buChar char="•"/>
            </a:pPr>
            <a:endParaRPr lang="en-US"/>
          </a:p>
          <a:p>
            <a:r>
              <a:rPr lang="en-US" sz="1400">
                <a:hlinkClick r:id="rId5"/>
              </a:rPr>
              <a:t>https://aiinstitutes.org/institutes/ExpandAI/</a:t>
            </a:r>
            <a:r>
              <a:rPr lang="en-US" sz="1400"/>
              <a:t> </a:t>
            </a:r>
          </a:p>
        </p:txBody>
      </p:sp>
      <p:pic>
        <p:nvPicPr>
          <p:cNvPr id="7" name="Picture 6">
            <a:extLst>
              <a:ext uri="{FF2B5EF4-FFF2-40B4-BE49-F238E27FC236}">
                <a16:creationId xmlns:a16="http://schemas.microsoft.com/office/drawing/2014/main" id="{6C7E62CE-5C37-57B7-CF8C-AD3979208D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90906" y="2488239"/>
            <a:ext cx="3283471" cy="3368343"/>
          </a:xfrm>
          <a:prstGeom prst="rect">
            <a:avLst/>
          </a:prstGeom>
        </p:spPr>
      </p:pic>
      <p:sp>
        <p:nvSpPr>
          <p:cNvPr id="10" name="TextBox 9">
            <a:extLst>
              <a:ext uri="{FF2B5EF4-FFF2-40B4-BE49-F238E27FC236}">
                <a16:creationId xmlns:a16="http://schemas.microsoft.com/office/drawing/2014/main" id="{A09AEBD2-8CF1-1760-6E2C-E9D4CBBECDD9}"/>
              </a:ext>
            </a:extLst>
          </p:cNvPr>
          <p:cNvSpPr txBox="1"/>
          <p:nvPr/>
        </p:nvSpPr>
        <p:spPr>
          <a:xfrm>
            <a:off x="7882170" y="5757374"/>
            <a:ext cx="3900941" cy="646331"/>
          </a:xfrm>
          <a:prstGeom prst="rect">
            <a:avLst/>
          </a:prstGeom>
          <a:noFill/>
        </p:spPr>
        <p:txBody>
          <a:bodyPr wrap="none" rtlCol="0">
            <a:spAutoFit/>
          </a:bodyPr>
          <a:lstStyle/>
          <a:p>
            <a:pPr algn="ctr"/>
            <a:r>
              <a:rPr lang="en-US"/>
              <a:t>18 Institutes, </a:t>
            </a:r>
            <a:r>
              <a:rPr lang="en-US" b="1"/>
              <a:t>122 eligible organizations</a:t>
            </a:r>
          </a:p>
          <a:p>
            <a:pPr algn="ctr"/>
            <a:r>
              <a:rPr lang="en-US"/>
              <a:t>Will grow in FY23</a:t>
            </a:r>
          </a:p>
        </p:txBody>
      </p:sp>
      <p:pic>
        <p:nvPicPr>
          <p:cNvPr id="4" name="Picture 3">
            <a:extLst>
              <a:ext uri="{FF2B5EF4-FFF2-40B4-BE49-F238E27FC236}">
                <a16:creationId xmlns:a16="http://schemas.microsoft.com/office/drawing/2014/main" id="{15FE626B-074B-1AE5-0BCD-7C816E9988E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803493" y="2163997"/>
            <a:ext cx="2879797" cy="1204125"/>
          </a:xfrm>
          <a:prstGeom prst="rect">
            <a:avLst/>
          </a:prstGeom>
        </p:spPr>
      </p:pic>
      <p:sp>
        <p:nvSpPr>
          <p:cNvPr id="31" name="Arrow: Curved Left 30">
            <a:extLst>
              <a:ext uri="{FF2B5EF4-FFF2-40B4-BE49-F238E27FC236}">
                <a16:creationId xmlns:a16="http://schemas.microsoft.com/office/drawing/2014/main" id="{D762C9CC-F408-5FF9-6B89-A3787248AC48}"/>
              </a:ext>
              <a:ext uri="{C183D7F6-B498-43B3-948B-1728B52AA6E4}">
                <adec:decorative xmlns:adec="http://schemas.microsoft.com/office/drawing/2017/decorative" val="1"/>
              </a:ext>
            </a:extLst>
          </p:cNvPr>
          <p:cNvSpPr/>
          <p:nvPr/>
        </p:nvSpPr>
        <p:spPr>
          <a:xfrm>
            <a:off x="7328004" y="2994950"/>
            <a:ext cx="691081" cy="16853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urved Left 31">
            <a:extLst>
              <a:ext uri="{FF2B5EF4-FFF2-40B4-BE49-F238E27FC236}">
                <a16:creationId xmlns:a16="http://schemas.microsoft.com/office/drawing/2014/main" id="{BF5D18F8-69ED-1300-6815-99FAFE743ADF}"/>
              </a:ext>
              <a:ext uri="{C183D7F6-B498-43B3-948B-1728B52AA6E4}">
                <adec:decorative xmlns:adec="http://schemas.microsoft.com/office/drawing/2017/decorative" val="1"/>
              </a:ext>
            </a:extLst>
          </p:cNvPr>
          <p:cNvSpPr/>
          <p:nvPr/>
        </p:nvSpPr>
        <p:spPr>
          <a:xfrm flipH="1">
            <a:off x="2688760" y="3051706"/>
            <a:ext cx="691081" cy="16853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07010495-057B-DB27-80F8-C16E3D91FB1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93368" y="306019"/>
            <a:ext cx="2642041" cy="1986037"/>
          </a:xfrm>
          <a:prstGeom prst="rect">
            <a:avLst/>
          </a:prstGeom>
        </p:spPr>
      </p:pic>
      <p:sp>
        <p:nvSpPr>
          <p:cNvPr id="12" name="Slide Number Placeholder 3">
            <a:extLst>
              <a:ext uri="{FF2B5EF4-FFF2-40B4-BE49-F238E27FC236}">
                <a16:creationId xmlns:a16="http://schemas.microsoft.com/office/drawing/2014/main" id="{21D71AE2-7515-457E-AC54-D5ECCC3D4345}"/>
              </a:ext>
            </a:extLst>
          </p:cNvPr>
          <p:cNvSpPr>
            <a:spLocks noGrp="1"/>
          </p:cNvSpPr>
          <p:nvPr>
            <p:ph type="sldNum" sz="quarter" idx="12"/>
          </p:nvPr>
        </p:nvSpPr>
        <p:spPr>
          <a:xfrm>
            <a:off x="8690984" y="6514908"/>
            <a:ext cx="2743200" cy="304017"/>
          </a:xfrm>
        </p:spPr>
        <p:txBody>
          <a:bodyPr/>
          <a:lstStyle/>
          <a:p>
            <a:fld id="{99657F45-76E2-9145-A9D6-E6E7DE738629}" type="slidenum">
              <a:rPr lang="en-US" smtClean="0"/>
              <a:t>17</a:t>
            </a:fld>
            <a:endParaRPr lang="en-US"/>
          </a:p>
        </p:txBody>
      </p:sp>
    </p:spTree>
    <p:extLst>
      <p:ext uri="{BB962C8B-B14F-4D97-AF65-F5344CB8AC3E}">
        <p14:creationId xmlns:p14="http://schemas.microsoft.com/office/powerpoint/2010/main" val="60677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634A-6DC7-0B59-BB13-1F278596B501}"/>
              </a:ext>
            </a:extLst>
          </p:cNvPr>
          <p:cNvSpPr>
            <a:spLocks noGrp="1"/>
          </p:cNvSpPr>
          <p:nvPr>
            <p:ph type="title"/>
          </p:nvPr>
        </p:nvSpPr>
        <p:spPr>
          <a:xfrm>
            <a:off x="686834" y="1153572"/>
            <a:ext cx="3200400" cy="4461163"/>
          </a:xfrm>
        </p:spPr>
        <p:txBody>
          <a:bodyPr>
            <a:normAutofit/>
          </a:bodyPr>
          <a:lstStyle/>
          <a:p>
            <a:r>
              <a:rPr lang="en-US" b="1" err="1"/>
              <a:t>ExpandAI</a:t>
            </a:r>
            <a:br>
              <a:rPr lang="en-US" b="1"/>
            </a:br>
            <a:r>
              <a:rPr lang="en-US" b="1"/>
              <a:t>Program Contacts</a:t>
            </a:r>
          </a:p>
        </p:txBody>
      </p:sp>
      <p:sp>
        <p:nvSpPr>
          <p:cNvPr id="3" name="Content Placeholder 2">
            <a:extLst>
              <a:ext uri="{FF2B5EF4-FFF2-40B4-BE49-F238E27FC236}">
                <a16:creationId xmlns:a16="http://schemas.microsoft.com/office/drawing/2014/main" id="{B3D870C0-D11C-9F64-1564-937FC7F8CDF0}"/>
              </a:ext>
            </a:extLst>
          </p:cNvPr>
          <p:cNvSpPr>
            <a:spLocks noGrp="1"/>
          </p:cNvSpPr>
          <p:nvPr>
            <p:ph idx="1"/>
          </p:nvPr>
        </p:nvSpPr>
        <p:spPr>
          <a:xfrm>
            <a:off x="3791712" y="241160"/>
            <a:ext cx="8045246" cy="5757706"/>
          </a:xfrm>
        </p:spPr>
        <p:txBody>
          <a:bodyPr anchor="ctr">
            <a:normAutofit/>
          </a:bodyPr>
          <a:lstStyle/>
          <a:p>
            <a:pPr>
              <a:buFont typeface="Arial" panose="020B0604020202020204" pitchFamily="34" charset="0"/>
              <a:buChar char="•"/>
            </a:pPr>
            <a:r>
              <a:rPr lang="en-US" sz="1600" b="1" i="0" dirty="0">
                <a:effectLst/>
                <a:latin typeface="Verdana"/>
                <a:ea typeface="Verdana"/>
                <a:cs typeface="Verdana" panose="020B0604030504040204" pitchFamily="34" charset="0"/>
              </a:rPr>
              <a:t>Jim Donlon, CISE/IIS, </a:t>
            </a:r>
            <a:r>
              <a:rPr lang="en-US" sz="1600" b="1" i="0" dirty="0" err="1">
                <a:effectLst/>
                <a:latin typeface="Verdana"/>
                <a:ea typeface="Verdana"/>
                <a:cs typeface="Verdana" panose="020B0604030504040204" pitchFamily="34" charset="0"/>
              </a:rPr>
              <a:t>ExpandAI</a:t>
            </a:r>
            <a:r>
              <a:rPr lang="en-US" sz="1600" b="1" i="0" dirty="0">
                <a:effectLst/>
                <a:latin typeface="Verdana"/>
                <a:ea typeface="Verdana"/>
                <a:cs typeface="Verdana" panose="020B0604030504040204" pitchFamily="34" charset="0"/>
              </a:rPr>
              <a:t> Program co-lead</a:t>
            </a:r>
          </a:p>
          <a:p>
            <a:pPr>
              <a:buFont typeface="Arial" panose="020B0604020202020204" pitchFamily="34" charset="0"/>
              <a:buChar char="•"/>
            </a:pPr>
            <a:r>
              <a:rPr lang="en-US" sz="1600" b="1" i="0" dirty="0">
                <a:effectLst/>
                <a:latin typeface="Verdana"/>
                <a:ea typeface="Verdana"/>
                <a:cs typeface="Verdana" panose="020B0604030504040204" pitchFamily="34" charset="0"/>
              </a:rPr>
              <a:t>Abby </a:t>
            </a:r>
            <a:r>
              <a:rPr lang="en-US" sz="1600" b="1" i="0" dirty="0" err="1">
                <a:effectLst/>
                <a:latin typeface="Verdana"/>
                <a:ea typeface="Verdana"/>
                <a:cs typeface="Verdana" panose="020B0604030504040204" pitchFamily="34" charset="0"/>
              </a:rPr>
              <a:t>Ilumoka</a:t>
            </a:r>
            <a:r>
              <a:rPr lang="en-US" sz="1600" b="1" i="0" dirty="0">
                <a:effectLst/>
                <a:latin typeface="Verdana"/>
                <a:ea typeface="Verdana"/>
                <a:cs typeface="Verdana" panose="020B0604030504040204" pitchFamily="34" charset="0"/>
              </a:rPr>
              <a:t>, EHR/DUE, </a:t>
            </a:r>
            <a:r>
              <a:rPr lang="en-US" sz="1600" b="1" i="0" dirty="0" err="1">
                <a:effectLst/>
                <a:latin typeface="Verdana"/>
                <a:ea typeface="Verdana"/>
                <a:cs typeface="Verdana" panose="020B0604030504040204" pitchFamily="34" charset="0"/>
              </a:rPr>
              <a:t>ExpandAI</a:t>
            </a:r>
            <a:r>
              <a:rPr lang="en-US" sz="1600" b="1" i="0" dirty="0">
                <a:effectLst/>
                <a:latin typeface="Verdana"/>
                <a:ea typeface="Verdana"/>
                <a:cs typeface="Verdana" panose="020B0604030504040204" pitchFamily="34" charset="0"/>
              </a:rPr>
              <a:t> Program co-lead</a:t>
            </a:r>
          </a:p>
          <a:p>
            <a:pPr>
              <a:buFont typeface="Arial" panose="020B0604020202020204" pitchFamily="34" charset="0"/>
              <a:buChar char="•"/>
            </a:pPr>
            <a:r>
              <a:rPr lang="en-US" sz="1600" b="1" i="0" dirty="0">
                <a:effectLst/>
                <a:latin typeface="Verdana"/>
                <a:ea typeface="Verdana"/>
                <a:cs typeface="Verdana" panose="020B0604030504040204" pitchFamily="34" charset="0"/>
              </a:rPr>
              <a:t>Neeti </a:t>
            </a:r>
            <a:r>
              <a:rPr lang="en-US" sz="1600" b="1" i="0" dirty="0" err="1">
                <a:effectLst/>
                <a:latin typeface="Verdana"/>
                <a:ea typeface="Verdana"/>
                <a:cs typeface="Verdana" panose="020B0604030504040204" pitchFamily="34" charset="0"/>
              </a:rPr>
              <a:t>Pokhriyal</a:t>
            </a:r>
            <a:r>
              <a:rPr lang="en-US" sz="1600" b="1" i="0" dirty="0">
                <a:effectLst/>
                <a:latin typeface="Verdana"/>
                <a:ea typeface="Verdana"/>
                <a:cs typeface="Verdana" panose="020B0604030504040204" pitchFamily="34" charset="0"/>
              </a:rPr>
              <a:t>, CISE/IIS, Science Fellow, AI Institutes  </a:t>
            </a:r>
          </a:p>
          <a:p>
            <a:pPr>
              <a:buFont typeface="Arial" panose="020B0604020202020204" pitchFamily="34" charset="0"/>
              <a:buChar char="•"/>
            </a:pPr>
            <a:endParaRPr lang="en-US" sz="1600" b="0" i="0">
              <a:effectLst/>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1600" b="0" i="0" dirty="0">
                <a:effectLst/>
                <a:latin typeface="Verdana"/>
                <a:ea typeface="Verdana"/>
                <a:cs typeface="Verdana" panose="020B0604030504040204" pitchFamily="34" charset="0"/>
              </a:rPr>
              <a:t>Rebecca Hwa, CISE/IIS </a:t>
            </a:r>
            <a:r>
              <a:rPr lang="en-US" sz="1600" b="0" i="1" dirty="0">
                <a:effectLst/>
                <a:latin typeface="Verdana"/>
                <a:ea typeface="Verdana"/>
                <a:cs typeface="Verdana" panose="020B0604030504040204" pitchFamily="34" charset="0"/>
              </a:rPr>
              <a:t>(AI Institutes Program co-lead)</a:t>
            </a:r>
          </a:p>
          <a:p>
            <a:pPr>
              <a:buFont typeface="Arial" panose="020B0604020202020204" pitchFamily="34" charset="0"/>
              <a:buChar char="•"/>
            </a:pPr>
            <a:r>
              <a:rPr lang="en-US" sz="1600" b="0" i="0" dirty="0">
                <a:effectLst/>
                <a:latin typeface="Verdana"/>
                <a:ea typeface="Verdana"/>
                <a:cs typeface="Verdana" panose="020B0604030504040204" pitchFamily="34" charset="0"/>
              </a:rPr>
              <a:t>Michelle Rogers, CISE/EWF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a:p>
            <a:pPr>
              <a:buFont typeface="Arial" panose="020B0604020202020204" pitchFamily="34" charset="0"/>
              <a:buChar char="•"/>
            </a:pPr>
            <a:r>
              <a:rPr lang="en-US" sz="1600" b="0" i="0" dirty="0">
                <a:effectLst/>
                <a:latin typeface="Verdana"/>
                <a:ea typeface="Verdana"/>
                <a:cs typeface="Verdana" panose="020B0604030504040204" pitchFamily="34" charset="0"/>
              </a:rPr>
              <a:t>Subrata Acharya, CISE/EWF</a:t>
            </a:r>
          </a:p>
          <a:p>
            <a:pPr>
              <a:buFont typeface="Arial" panose="020B0604020202020204" pitchFamily="34" charset="0"/>
              <a:buChar char="•"/>
            </a:pPr>
            <a:r>
              <a:rPr lang="en-US" sz="1600" b="0" i="0" dirty="0">
                <a:effectLst/>
                <a:latin typeface="Verdana"/>
                <a:ea typeface="Verdana"/>
                <a:cs typeface="Verdana" panose="020B0604030504040204" pitchFamily="34" charset="0"/>
              </a:rPr>
              <a:t>Rebecca Shearman, TIP/ITE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a:p>
            <a:pPr>
              <a:buFont typeface="Arial" panose="020B0604020202020204" pitchFamily="34" charset="0"/>
              <a:buChar char="•"/>
            </a:pPr>
            <a:r>
              <a:rPr lang="en-US" sz="1600" b="0" i="0" dirty="0">
                <a:effectLst/>
                <a:latin typeface="Verdana"/>
                <a:ea typeface="Verdana"/>
                <a:cs typeface="Verdana" panose="020B0604030504040204" pitchFamily="34" charset="0"/>
              </a:rPr>
              <a:t>Jeremy Guinn, EHR/HRD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a:p>
            <a:pPr>
              <a:buFont typeface="Arial" panose="020B0604020202020204" pitchFamily="34" charset="0"/>
              <a:buChar char="•"/>
            </a:pPr>
            <a:r>
              <a:rPr lang="en-US" sz="1600" b="0" i="0" dirty="0">
                <a:effectLst/>
                <a:latin typeface="Verdana"/>
                <a:ea typeface="Verdana"/>
                <a:cs typeface="Verdana" panose="020B0604030504040204" pitchFamily="34" charset="0"/>
              </a:rPr>
              <a:t>Amy Baylor, EHR/DRL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 and AI Institutes PO)</a:t>
            </a:r>
          </a:p>
          <a:p>
            <a:r>
              <a:rPr lang="en-US" sz="1600" b="0" i="0" dirty="0">
                <a:effectLst/>
                <a:latin typeface="Verdana"/>
                <a:ea typeface="Verdana"/>
                <a:cs typeface="Verdana" panose="020B0604030504040204" pitchFamily="34" charset="0"/>
              </a:rPr>
              <a:t>Christine Grant, ENG/EEC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a:p>
            <a:r>
              <a:rPr lang="en-US" sz="1600" b="0" i="0" dirty="0">
                <a:effectLst/>
                <a:latin typeface="Verdana"/>
                <a:ea typeface="Verdana"/>
                <a:cs typeface="Verdana" panose="020B0604030504040204" pitchFamily="34" charset="0"/>
              </a:rPr>
              <a:t>Kemi </a:t>
            </a:r>
            <a:r>
              <a:rPr lang="en-US" sz="1600" b="0" i="0" dirty="0" err="1">
                <a:effectLst/>
                <a:latin typeface="Verdana"/>
                <a:ea typeface="Verdana"/>
                <a:cs typeface="Verdana" panose="020B0604030504040204" pitchFamily="34" charset="0"/>
              </a:rPr>
              <a:t>Ladeji</a:t>
            </a:r>
            <a:r>
              <a:rPr lang="en-US" sz="1600" b="0" i="0" dirty="0">
                <a:effectLst/>
                <a:latin typeface="Verdana"/>
                <a:ea typeface="Verdana"/>
                <a:cs typeface="Verdana" panose="020B0604030504040204" pitchFamily="34" charset="0"/>
              </a:rPr>
              <a:t>-Osias, ENG/EEC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a:p>
            <a:pPr>
              <a:buFont typeface="Arial" panose="020B0604020202020204" pitchFamily="34" charset="0"/>
              <a:buChar char="•"/>
            </a:pPr>
            <a:r>
              <a:rPr lang="en-US" sz="1600" b="0" i="0" dirty="0">
                <a:effectLst/>
                <a:latin typeface="Verdana"/>
                <a:ea typeface="Verdana"/>
                <a:cs typeface="Verdana" panose="020B0604030504040204" pitchFamily="34" charset="0"/>
              </a:rPr>
              <a:t>Aranya </a:t>
            </a:r>
            <a:r>
              <a:rPr lang="en-US" sz="1600" b="0" i="0" dirty="0" err="1">
                <a:effectLst/>
                <a:latin typeface="Verdana"/>
                <a:ea typeface="Verdana"/>
                <a:cs typeface="Verdana" panose="020B0604030504040204" pitchFamily="34" charset="0"/>
              </a:rPr>
              <a:t>Chakrabortty</a:t>
            </a:r>
            <a:r>
              <a:rPr lang="en-US" sz="1600" b="0" i="0" dirty="0">
                <a:effectLst/>
                <a:latin typeface="Verdana"/>
                <a:ea typeface="Verdana"/>
                <a:cs typeface="Verdana" panose="020B0604030504040204" pitchFamily="34" charset="0"/>
              </a:rPr>
              <a:t>, ENG/ECCS</a:t>
            </a:r>
          </a:p>
          <a:p>
            <a:r>
              <a:rPr lang="en-US" sz="1400" b="0" i="0" dirty="0">
                <a:effectLst/>
                <a:latin typeface="Verdana"/>
                <a:ea typeface="Verdana"/>
                <a:cs typeface="Verdana" panose="020B0604030504040204" pitchFamily="34" charset="0"/>
              </a:rPr>
              <a:t>Shahab Shojaei-Zadeh, ENG/CBET </a:t>
            </a:r>
            <a:r>
              <a:rPr lang="en-US" sz="1400" b="0" i="1" dirty="0">
                <a:effectLst/>
                <a:latin typeface="Verdana"/>
                <a:ea typeface="Verdana"/>
                <a:cs typeface="Verdana" panose="020B0604030504040204" pitchFamily="34" charset="0"/>
              </a:rPr>
              <a:t>(</a:t>
            </a:r>
            <a:r>
              <a:rPr lang="en-US" sz="1400" b="0" i="1" dirty="0" err="1">
                <a:effectLst/>
                <a:latin typeface="Verdana"/>
                <a:ea typeface="Verdana"/>
                <a:cs typeface="Verdana" panose="020B0604030504040204" pitchFamily="34" charset="0"/>
              </a:rPr>
              <a:t>ExpandAI</a:t>
            </a:r>
            <a:r>
              <a:rPr lang="en-US" sz="1400" b="0" i="1" dirty="0">
                <a:effectLst/>
                <a:latin typeface="Verdana"/>
                <a:ea typeface="Verdana"/>
                <a:cs typeface="Verdana" panose="020B0604030504040204" pitchFamily="34" charset="0"/>
              </a:rPr>
              <a:t> co-author and AI Institutes PO)</a:t>
            </a:r>
          </a:p>
          <a:p>
            <a:r>
              <a:rPr lang="en-US" sz="1600" dirty="0">
                <a:latin typeface="Verdana"/>
                <a:ea typeface="Verdana"/>
                <a:cs typeface="Verdana" panose="020B0604030504040204" pitchFamily="34" charset="0"/>
              </a:rPr>
              <a:t>Stacey Levine, </a:t>
            </a:r>
            <a:r>
              <a:rPr lang="en-US" sz="1600" i="1" dirty="0">
                <a:latin typeface="Verdana"/>
                <a:ea typeface="Verdana"/>
                <a:cs typeface="Verdana" panose="020B0604030504040204" pitchFamily="34" charset="0"/>
              </a:rPr>
              <a:t>MPS/DMS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endParaRPr lang="en-US" sz="1600" dirty="0">
              <a:latin typeface="Verdana"/>
              <a:ea typeface="Verdana"/>
              <a:cs typeface="Verdana" panose="020B0604030504040204" pitchFamily="34" charset="0"/>
            </a:endParaRPr>
          </a:p>
          <a:p>
            <a:r>
              <a:rPr lang="en-US" sz="1600" dirty="0">
                <a:latin typeface="Verdana"/>
                <a:ea typeface="Verdana"/>
                <a:cs typeface="Verdana" panose="020B0604030504040204" pitchFamily="34" charset="0"/>
              </a:rPr>
              <a:t>Andreas Berlind MPS/AST </a:t>
            </a:r>
            <a:r>
              <a:rPr lang="en-US" sz="1600" b="0" i="1" dirty="0">
                <a:effectLst/>
                <a:latin typeface="Verdana"/>
                <a:ea typeface="Verdana"/>
                <a:cs typeface="Verdana" panose="020B0604030504040204" pitchFamily="34" charset="0"/>
              </a:rPr>
              <a:t>(</a:t>
            </a:r>
            <a:r>
              <a:rPr lang="en-US" sz="1600" b="0" i="1" dirty="0" err="1">
                <a:effectLst/>
                <a:latin typeface="Verdana"/>
                <a:ea typeface="Verdana"/>
                <a:cs typeface="Verdana" panose="020B0604030504040204" pitchFamily="34" charset="0"/>
              </a:rPr>
              <a:t>ExpandAI</a:t>
            </a:r>
            <a:r>
              <a:rPr lang="en-US" sz="1600" b="0" i="1" dirty="0">
                <a:effectLst/>
                <a:latin typeface="Verdana"/>
                <a:ea typeface="Verdana"/>
                <a:cs typeface="Verdana" panose="020B0604030504040204" pitchFamily="34" charset="0"/>
              </a:rPr>
              <a:t> co-author)</a:t>
            </a:r>
          </a:p>
        </p:txBody>
      </p:sp>
      <p:sp>
        <p:nvSpPr>
          <p:cNvPr id="5" name="TextBox 4">
            <a:extLst>
              <a:ext uri="{FF2B5EF4-FFF2-40B4-BE49-F238E27FC236}">
                <a16:creationId xmlns:a16="http://schemas.microsoft.com/office/drawing/2014/main" id="{8047545D-D9A8-BFA2-7F3E-0E2AEF98580C}"/>
              </a:ext>
            </a:extLst>
          </p:cNvPr>
          <p:cNvSpPr txBox="1"/>
          <p:nvPr/>
        </p:nvSpPr>
        <p:spPr>
          <a:xfrm>
            <a:off x="4447308" y="6055360"/>
            <a:ext cx="3798222" cy="369332"/>
          </a:xfrm>
          <a:prstGeom prst="rect">
            <a:avLst/>
          </a:prstGeom>
          <a:noFill/>
        </p:spPr>
        <p:txBody>
          <a:bodyPr wrap="square">
            <a:spAutoFit/>
          </a:bodyPr>
          <a:lstStyle/>
          <a:p>
            <a:pPr algn="l"/>
            <a:r>
              <a:rPr lang="en-US" b="1" i="0" u="none" strike="noStrike">
                <a:solidFill>
                  <a:srgbClr val="3C75CF"/>
                </a:solidFill>
                <a:effectLst/>
                <a:latin typeface="Verdana" panose="020B0604030504040204" pitchFamily="34" charset="0"/>
                <a:hlinkClick r:id="rId2"/>
              </a:rPr>
              <a:t>ExpandAIProgram@nsf.gov</a:t>
            </a:r>
            <a:endParaRPr lang="en-US" b="0" i="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153809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994610" y="2398462"/>
            <a:ext cx="10515600" cy="1325563"/>
          </a:xfrm>
        </p:spPr>
        <p:txBody>
          <a:bodyPr/>
          <a:lstStyle/>
          <a:p>
            <a:pPr algn="ctr"/>
            <a:r>
              <a:rPr lang="en-US" b="1"/>
              <a:t>Part IV: Concept Outlines</a:t>
            </a:r>
          </a:p>
        </p:txBody>
      </p:sp>
    </p:spTree>
    <p:extLst>
      <p:ext uri="{BB962C8B-B14F-4D97-AF65-F5344CB8AC3E}">
        <p14:creationId xmlns:p14="http://schemas.microsoft.com/office/powerpoint/2010/main" val="169360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8E0D-61A0-65F9-5F73-79DC28C9E32B}"/>
              </a:ext>
            </a:extLst>
          </p:cNvPr>
          <p:cNvSpPr>
            <a:spLocks noGrp="1"/>
          </p:cNvSpPr>
          <p:nvPr>
            <p:ph type="title"/>
          </p:nvPr>
        </p:nvSpPr>
        <p:spPr>
          <a:xfrm>
            <a:off x="693821" y="160589"/>
            <a:ext cx="10515600" cy="1325563"/>
          </a:xfrm>
        </p:spPr>
        <p:txBody>
          <a:bodyPr/>
          <a:lstStyle/>
          <a:p>
            <a:r>
              <a:rPr lang="en-US"/>
              <a:t>Webinar Outline</a:t>
            </a:r>
          </a:p>
        </p:txBody>
      </p:sp>
      <p:sp>
        <p:nvSpPr>
          <p:cNvPr id="3" name="Content Placeholder 2">
            <a:extLst>
              <a:ext uri="{FF2B5EF4-FFF2-40B4-BE49-F238E27FC236}">
                <a16:creationId xmlns:a16="http://schemas.microsoft.com/office/drawing/2014/main" id="{D4AE10A3-ED52-02EF-2802-5AC4A4AF97D4}"/>
              </a:ext>
            </a:extLst>
          </p:cNvPr>
          <p:cNvSpPr>
            <a:spLocks noGrp="1"/>
          </p:cNvSpPr>
          <p:nvPr>
            <p:ph idx="1"/>
          </p:nvPr>
        </p:nvSpPr>
        <p:spPr>
          <a:xfrm>
            <a:off x="481263" y="1219200"/>
            <a:ext cx="7225823" cy="5455779"/>
          </a:xfrm>
        </p:spPr>
        <p:txBody>
          <a:bodyPr vert="horz" lIns="91440" tIns="45720" rIns="91440" bIns="45720" rtlCol="0" anchor="t">
            <a:normAutofit lnSpcReduction="10000"/>
          </a:bodyPr>
          <a:lstStyle/>
          <a:p>
            <a:pPr>
              <a:buNone/>
            </a:pPr>
            <a:r>
              <a:rPr lang="en-US" dirty="0">
                <a:ea typeface="+mn-lt"/>
                <a:cs typeface="+mn-lt"/>
              </a:rPr>
              <a:t>Part I: NSF Overview </a:t>
            </a:r>
          </a:p>
          <a:p>
            <a:pPr>
              <a:buNone/>
            </a:pPr>
            <a:r>
              <a:rPr lang="en-US" dirty="0">
                <a:ea typeface="+mn-lt"/>
                <a:cs typeface="+mn-lt"/>
              </a:rPr>
              <a:t>Part II: AI Institutes Program Overview  </a:t>
            </a:r>
            <a:endParaRPr lang="en-US" dirty="0"/>
          </a:p>
          <a:p>
            <a:pPr>
              <a:buNone/>
            </a:pPr>
            <a:r>
              <a:rPr lang="en-US" dirty="0">
                <a:ea typeface="+mn-lt"/>
                <a:cs typeface="+mn-lt"/>
              </a:rPr>
              <a:t>Part III: Expand AI Program Overview  </a:t>
            </a:r>
            <a:endParaRPr lang="en-US" dirty="0"/>
          </a:p>
          <a:p>
            <a:pPr>
              <a:buNone/>
            </a:pPr>
            <a:r>
              <a:rPr lang="en-US" dirty="0">
                <a:ea typeface="+mn-lt"/>
                <a:cs typeface="+mn-lt"/>
              </a:rPr>
              <a:t>Part IV: Concept Outlines </a:t>
            </a:r>
            <a:endParaRPr lang="en-US" dirty="0"/>
          </a:p>
          <a:p>
            <a:pPr>
              <a:buNone/>
            </a:pPr>
            <a:r>
              <a:rPr lang="en-US" dirty="0">
                <a:ea typeface="+mn-lt"/>
                <a:cs typeface="+mn-lt"/>
              </a:rPr>
              <a:t>Part V: Eligibility – CAP &amp; PARTNER Proposals</a:t>
            </a:r>
            <a:endParaRPr lang="en-US" dirty="0"/>
          </a:p>
          <a:p>
            <a:pPr>
              <a:buNone/>
            </a:pPr>
            <a:r>
              <a:rPr lang="en-US" dirty="0">
                <a:ea typeface="+mn-lt"/>
                <a:cs typeface="+mn-lt"/>
              </a:rPr>
              <a:t>Part VI: Proposal Preparation and Submission</a:t>
            </a:r>
            <a:endParaRPr lang="en-US" dirty="0"/>
          </a:p>
          <a:p>
            <a:pPr>
              <a:buNone/>
            </a:pPr>
            <a:r>
              <a:rPr lang="en-US" dirty="0">
                <a:ea typeface="+mn-lt"/>
                <a:cs typeface="+mn-lt"/>
              </a:rPr>
              <a:t>Part VII: Capacity Building Pilots – CAP</a:t>
            </a:r>
            <a:endParaRPr lang="en-US" dirty="0"/>
          </a:p>
          <a:p>
            <a:pPr>
              <a:buNone/>
            </a:pPr>
            <a:r>
              <a:rPr lang="en-US" dirty="0">
                <a:ea typeface="+mn-lt"/>
                <a:cs typeface="+mn-lt"/>
              </a:rPr>
              <a:t>Part VIII: Partnerships – PARTNER </a:t>
            </a:r>
            <a:endParaRPr lang="en-US" dirty="0"/>
          </a:p>
          <a:p>
            <a:pPr>
              <a:buNone/>
            </a:pPr>
            <a:r>
              <a:rPr lang="en-US" dirty="0">
                <a:ea typeface="+mn-lt"/>
                <a:cs typeface="+mn-lt"/>
              </a:rPr>
              <a:t>Part IX: Expand AI FY 2023 - Important Dates </a:t>
            </a:r>
            <a:r>
              <a:rPr lang="en-US" dirty="0">
                <a:solidFill>
                  <a:srgbClr val="FF0000"/>
                </a:solidFill>
                <a:ea typeface="+mn-lt"/>
                <a:cs typeface="+mn-lt"/>
              </a:rPr>
              <a:t> </a:t>
            </a:r>
            <a:endParaRPr lang="en-US" dirty="0">
              <a:solidFill>
                <a:srgbClr val="FF0000"/>
              </a:solidFill>
            </a:endParaRPr>
          </a:p>
          <a:p>
            <a:pPr>
              <a:buNone/>
            </a:pPr>
            <a:r>
              <a:rPr lang="en-US" dirty="0">
                <a:cs typeface="Calibri"/>
              </a:rPr>
              <a:t>Breakout Sessions</a:t>
            </a:r>
            <a:endParaRPr lang="en-US" dirty="0">
              <a:solidFill>
                <a:srgbClr val="FF0000"/>
              </a:solidFill>
              <a:cs typeface="Calibri"/>
            </a:endParaRPr>
          </a:p>
          <a:p>
            <a:pPr>
              <a:buNone/>
            </a:pPr>
            <a:r>
              <a:rPr lang="en-US" dirty="0">
                <a:cs typeface="Calibri"/>
              </a:rPr>
              <a:t>Q&amp;A</a:t>
            </a:r>
            <a:endParaRPr lang="en-US" dirty="0">
              <a:solidFill>
                <a:srgbClr val="FF0000"/>
              </a:solidFill>
              <a:cs typeface="Calibri"/>
            </a:endParaRPr>
          </a:p>
          <a:p>
            <a:pPr>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73769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745972-2ADA-B9F0-DD1C-FD5E941B1FD5}"/>
              </a:ext>
            </a:extLst>
          </p:cNvPr>
          <p:cNvSpPr>
            <a:spLocks noGrp="1"/>
          </p:cNvSpPr>
          <p:nvPr>
            <p:ph type="title"/>
          </p:nvPr>
        </p:nvSpPr>
        <p:spPr>
          <a:xfrm>
            <a:off x="344557" y="0"/>
            <a:ext cx="11304103" cy="928750"/>
          </a:xfrm>
          <a:solidFill>
            <a:schemeClr val="tx1"/>
          </a:solidFill>
        </p:spPr>
        <p:txBody>
          <a:bodyPr>
            <a:normAutofit/>
          </a:bodyPr>
          <a:lstStyle/>
          <a:p>
            <a:pPr algn="ctr"/>
            <a:r>
              <a:rPr lang="en-US" b="1" dirty="0">
                <a:solidFill>
                  <a:schemeClr val="bg1"/>
                </a:solidFill>
              </a:rPr>
              <a:t>Concept Outlines</a:t>
            </a:r>
          </a:p>
        </p:txBody>
      </p:sp>
      <p:sp>
        <p:nvSpPr>
          <p:cNvPr id="4" name="Content Placeholder 5">
            <a:extLst>
              <a:ext uri="{FF2B5EF4-FFF2-40B4-BE49-F238E27FC236}">
                <a16:creationId xmlns:a16="http://schemas.microsoft.com/office/drawing/2014/main" id="{D54E4413-E4B4-4F3E-F296-A016C7AC21F7}"/>
              </a:ext>
            </a:extLst>
          </p:cNvPr>
          <p:cNvSpPr>
            <a:spLocks noGrp="1"/>
          </p:cNvSpPr>
          <p:nvPr>
            <p:ph idx="1"/>
          </p:nvPr>
        </p:nvSpPr>
        <p:spPr>
          <a:xfrm>
            <a:off x="187124" y="944047"/>
            <a:ext cx="11872354" cy="5683859"/>
          </a:xfrm>
        </p:spPr>
        <p:txBody>
          <a:bodyPr>
            <a:noAutofit/>
          </a:bodyPr>
          <a:lstStyle/>
          <a:p>
            <a:pPr marL="0" indent="0">
              <a:buNone/>
            </a:pPr>
            <a:endParaRPr lang="en-US" sz="2400">
              <a:latin typeface="Arial" panose="020B0604020202020204" pitchFamily="34" charset="0"/>
              <a:cs typeface="Arial" panose="020B0604020202020204" pitchFamily="34" charset="0"/>
            </a:endParaRPr>
          </a:p>
          <a:p>
            <a:r>
              <a:rPr lang="en-US" sz="2400" b="1">
                <a:latin typeface="Arial" panose="020B0604020202020204" pitchFamily="34" charset="0"/>
                <a:cs typeface="Arial" panose="020B0604020202020204" pitchFamily="34" charset="0"/>
              </a:rPr>
              <a:t>All proposers must receive an official invitation via the Concept Outline process to submit a full proposal to the solicitation</a:t>
            </a:r>
          </a:p>
          <a:p>
            <a:r>
              <a:rPr lang="en-US" sz="2400" b="1">
                <a:latin typeface="Arial" panose="020B0604020202020204" pitchFamily="34" charset="0"/>
                <a:cs typeface="Arial" panose="020B0604020202020204" pitchFamily="34" charset="0"/>
              </a:rPr>
              <a:t>Two-page </a:t>
            </a:r>
            <a:r>
              <a:rPr lang="en-US" sz="2400">
                <a:latin typeface="Arial" panose="020B0604020202020204" pitchFamily="34" charset="0"/>
                <a:cs typeface="Arial" panose="020B0604020202020204" pitchFamily="34" charset="0"/>
              </a:rPr>
              <a:t>Concept Outline gives NSF the ability to review for appropriateness to the program objectives prior to the full proposal submission process</a:t>
            </a:r>
          </a:p>
          <a:p>
            <a:r>
              <a:rPr lang="en-US" sz="2400">
                <a:latin typeface="Arial" panose="020B0604020202020204" pitchFamily="34" charset="0"/>
                <a:cs typeface="Arial" panose="020B0604020202020204" pitchFamily="34" charset="0"/>
              </a:rPr>
              <a:t>This ensures that proposers do not expend time or resources preparing full proposals that do not have strong potential to be responsive to program objectives </a:t>
            </a:r>
          </a:p>
          <a:p>
            <a:r>
              <a:rPr lang="en-US" sz="2400">
                <a:effectLst/>
                <a:latin typeface="Arial" panose="020B0604020202020204" pitchFamily="34" charset="0"/>
                <a:cs typeface="Arial" panose="020B0604020202020204" pitchFamily="34" charset="0"/>
              </a:rPr>
              <a:t>Concept Outlines are required for both tracks (CAP and PARTNER)</a:t>
            </a:r>
            <a:endParaRPr lang="en-US" sz="2400">
              <a:latin typeface="Arial" panose="020B0604020202020204" pitchFamily="34" charset="0"/>
              <a:cs typeface="Arial" panose="020B0604020202020204" pitchFamily="34" charset="0"/>
            </a:endParaRPr>
          </a:p>
          <a:p>
            <a:r>
              <a:rPr lang="en-US" sz="2400">
                <a:effectLst/>
                <a:latin typeface="Arial" panose="020B0604020202020204" pitchFamily="34" charset="0"/>
                <a:cs typeface="Arial" panose="020B0604020202020204" pitchFamily="34" charset="0"/>
              </a:rPr>
              <a:t>Concept Outlines may be submitted by an eligible PI and are reviewed on an ongoing basis (</a:t>
            </a:r>
            <a:r>
              <a:rPr lang="en-US" sz="2400" b="0" i="0" u="none" strike="noStrike">
                <a:solidFill>
                  <a:srgbClr val="000000"/>
                </a:solidFill>
                <a:effectLst/>
                <a:latin typeface="Arial" panose="020B0604020202020204" pitchFamily="34" charset="0"/>
                <a:cs typeface="Arial" panose="020B0604020202020204" pitchFamily="34" charset="0"/>
              </a:rPr>
              <a:t>no limit on # of Concept Outlines per institution)</a:t>
            </a:r>
          </a:p>
          <a:p>
            <a:r>
              <a:rPr lang="en-US" sz="2400">
                <a:effectLst/>
                <a:latin typeface="Arial" panose="020B0604020202020204" pitchFamily="34" charset="0"/>
                <a:cs typeface="Arial" panose="020B0604020202020204" pitchFamily="34" charset="0"/>
              </a:rPr>
              <a:t>Send Concept Outline as PDF attachment in email to: </a:t>
            </a:r>
            <a:r>
              <a:rPr lang="en-US" sz="2400" b="1">
                <a:effectLst/>
                <a:highlight>
                  <a:srgbClr val="FFFF00"/>
                </a:highlight>
                <a:latin typeface="Arial" panose="020B0604020202020204" pitchFamily="34" charset="0"/>
                <a:cs typeface="Arial" panose="020B0604020202020204" pitchFamily="34" charset="0"/>
                <a:hlinkClick r:id="rId2"/>
              </a:rPr>
              <a:t>ExpandAIProgram@nsf.gov</a:t>
            </a:r>
            <a:endParaRPr lang="en-US" sz="2400" b="1">
              <a:highlight>
                <a:srgbClr val="FFFF00"/>
              </a:highlight>
              <a:latin typeface="Arial" panose="020B0604020202020204" pitchFamily="34" charset="0"/>
              <a:cs typeface="Arial" panose="020B0604020202020204" pitchFamily="34" charset="0"/>
            </a:endParaRPr>
          </a:p>
          <a:p>
            <a:r>
              <a:rPr lang="en-US" sz="2400" b="1">
                <a:effectLst/>
                <a:latin typeface="Arial" panose="020B0604020202020204" pitchFamily="34" charset="0"/>
                <a:cs typeface="Arial" panose="020B0604020202020204" pitchFamily="34" charset="0"/>
              </a:rPr>
              <a:t> </a:t>
            </a:r>
            <a:r>
              <a:rPr lang="en-US" sz="2400">
                <a:effectLst/>
                <a:latin typeface="Arial" panose="020B0604020202020204" pitchFamily="34" charset="0"/>
                <a:cs typeface="Arial" panose="020B0604020202020204" pitchFamily="34" charset="0"/>
              </a:rPr>
              <a:t>For PARTNER concepts, cc: one co-PI for each AI Institute</a:t>
            </a:r>
          </a:p>
          <a:p>
            <a:r>
              <a:rPr lang="en-US" sz="2400">
                <a:latin typeface="Arial" panose="020B0604020202020204" pitchFamily="34" charset="0"/>
                <a:cs typeface="Arial" panose="020B0604020202020204" pitchFamily="34" charset="0"/>
              </a:rPr>
              <a:t>F</a:t>
            </a:r>
            <a:r>
              <a:rPr lang="en-US" sz="2400">
                <a:effectLst/>
                <a:latin typeface="Arial" panose="020B0604020202020204" pitchFamily="34" charset="0"/>
                <a:cs typeface="Arial" panose="020B0604020202020204" pitchFamily="34" charset="0"/>
              </a:rPr>
              <a:t>ormat SUBJECT: "CO: [Title as appears in Concept Outline]". (e.g., "CO: CAP: AI Capacity Building in XYZ University").</a:t>
            </a:r>
            <a:endParaRPr lang="en-US" sz="2400">
              <a:latin typeface="Arial" panose="020B0604020202020204" pitchFamily="34" charset="0"/>
              <a:cs typeface="Arial" panose="020B0604020202020204" pitchFamily="34" charset="0"/>
            </a:endParaRPr>
          </a:p>
          <a:p>
            <a:r>
              <a:rPr lang="en-US" sz="2400" b="0" i="0">
                <a:solidFill>
                  <a:srgbClr val="000000"/>
                </a:solidFill>
                <a:effectLst/>
                <a:latin typeface="Arial" panose="020B0604020202020204" pitchFamily="34" charset="0"/>
                <a:cs typeface="Arial" panose="020B0604020202020204" pitchFamily="34" charset="0"/>
              </a:rPr>
              <a:t>​</a:t>
            </a:r>
          </a:p>
          <a:p>
            <a:endParaRPr lang="en-US" sz="2400">
              <a:effectLst/>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18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745972-2ADA-B9F0-DD1C-FD5E941B1FD5}"/>
              </a:ext>
            </a:extLst>
          </p:cNvPr>
          <p:cNvSpPr>
            <a:spLocks noGrp="1"/>
          </p:cNvSpPr>
          <p:nvPr>
            <p:ph type="title"/>
          </p:nvPr>
        </p:nvSpPr>
        <p:spPr>
          <a:xfrm>
            <a:off x="187124" y="0"/>
            <a:ext cx="11872354" cy="928750"/>
          </a:xfrm>
          <a:solidFill>
            <a:schemeClr val="tx1"/>
          </a:solidFill>
        </p:spPr>
        <p:txBody>
          <a:bodyPr>
            <a:normAutofit/>
          </a:bodyPr>
          <a:lstStyle/>
          <a:p>
            <a:pPr algn="ctr"/>
            <a:r>
              <a:rPr lang="en-US" b="1" dirty="0">
                <a:solidFill>
                  <a:schemeClr val="bg1"/>
                </a:solidFill>
              </a:rPr>
              <a:t>Eligibility &amp; Review of Concept Outlines</a:t>
            </a:r>
          </a:p>
        </p:txBody>
      </p:sp>
      <p:sp>
        <p:nvSpPr>
          <p:cNvPr id="4" name="Content Placeholder 5">
            <a:extLst>
              <a:ext uri="{FF2B5EF4-FFF2-40B4-BE49-F238E27FC236}">
                <a16:creationId xmlns:a16="http://schemas.microsoft.com/office/drawing/2014/main" id="{D54E4413-E4B4-4F3E-F296-A016C7AC21F7}"/>
              </a:ext>
            </a:extLst>
          </p:cNvPr>
          <p:cNvSpPr>
            <a:spLocks noGrp="1"/>
          </p:cNvSpPr>
          <p:nvPr>
            <p:ph idx="1"/>
          </p:nvPr>
        </p:nvSpPr>
        <p:spPr>
          <a:xfrm>
            <a:off x="187124" y="992581"/>
            <a:ext cx="11872354" cy="5761074"/>
          </a:xfrm>
        </p:spPr>
        <p:txBody>
          <a:bodyPr vert="horz" lIns="91440" tIns="45720" rIns="91440" bIns="45720" rtlCol="0" anchor="t">
            <a:noAutofit/>
          </a:bodyPr>
          <a:lstStyle/>
          <a:p>
            <a:r>
              <a:rPr lang="en-US" sz="2000" dirty="0">
                <a:latin typeface="Arial"/>
                <a:cs typeface="Arial"/>
              </a:rPr>
              <a:t>Eligibility to Submit Concept Outline:</a:t>
            </a:r>
            <a:r>
              <a:rPr lang="en-US" sz="2000" dirty="0">
                <a:latin typeface="Arial"/>
                <a:ea typeface="+mn-lt"/>
                <a:cs typeface="Arial"/>
              </a:rPr>
              <a:t> </a:t>
            </a:r>
            <a:r>
              <a:rPr lang="en-US" sz="2000" dirty="0">
                <a:ea typeface="+mn-lt"/>
                <a:cs typeface="+mn-lt"/>
              </a:rPr>
              <a:t>Concept Outlines may be submitted by any eligible PI in the organization</a:t>
            </a:r>
            <a:endParaRPr lang="en-US" dirty="0">
              <a:ea typeface="+mn-lt"/>
              <a:cs typeface="+mn-lt"/>
            </a:endParaRPr>
          </a:p>
          <a:p>
            <a:r>
              <a:rPr lang="en-US" sz="2000" dirty="0">
                <a:ea typeface="+mn-lt"/>
                <a:cs typeface="+mn-lt"/>
              </a:rPr>
              <a:t>NSF will review Concept Outlines on an ongoing basis</a:t>
            </a:r>
            <a:r>
              <a:rPr lang="en-US" sz="2000" dirty="0">
                <a:effectLst/>
                <a:latin typeface="Arial"/>
                <a:cs typeface="Arial"/>
              </a:rPr>
              <a:t> for potential to be responsive to </a:t>
            </a:r>
            <a:r>
              <a:rPr lang="en-US" sz="2000" dirty="0" err="1">
                <a:effectLst/>
                <a:latin typeface="Arial"/>
                <a:cs typeface="Arial"/>
              </a:rPr>
              <a:t>ExpandAI</a:t>
            </a:r>
            <a:r>
              <a:rPr lang="en-US" sz="2000" dirty="0">
                <a:effectLst/>
                <a:latin typeface="Arial"/>
                <a:cs typeface="Arial"/>
              </a:rPr>
              <a:t> program objectives</a:t>
            </a:r>
          </a:p>
          <a:p>
            <a:r>
              <a:rPr lang="en-US" sz="2000" dirty="0">
                <a:latin typeface="Arial"/>
                <a:cs typeface="Arial"/>
              </a:rPr>
              <a:t>NSF </a:t>
            </a:r>
            <a:r>
              <a:rPr lang="en-US" sz="2000" dirty="0">
                <a:effectLst/>
                <a:latin typeface="Arial"/>
                <a:cs typeface="Arial"/>
              </a:rPr>
              <a:t>will respond to submitter with a </a:t>
            </a:r>
            <a:r>
              <a:rPr lang="en-US" sz="2000" b="1" dirty="0">
                <a:effectLst/>
                <a:latin typeface="Arial"/>
                <a:cs typeface="Arial"/>
              </a:rPr>
              <a:t>Program Officer Concurrence Email </a:t>
            </a:r>
            <a:r>
              <a:rPr lang="en-US" sz="2000" dirty="0">
                <a:effectLst/>
                <a:latin typeface="Arial"/>
                <a:cs typeface="Arial"/>
              </a:rPr>
              <a:t>as invitation to submit a full proposal within 12 months of date of email</a:t>
            </a:r>
          </a:p>
          <a:p>
            <a:r>
              <a:rPr lang="en-US" sz="2000" dirty="0">
                <a:effectLst/>
                <a:latin typeface="Arial"/>
                <a:cs typeface="Arial"/>
              </a:rPr>
              <a:t>Proposer that has received an invitation to submit a full proposal must wait for that proposal to be submitted and resolved before submitting another Concept Outline.</a:t>
            </a:r>
            <a:r>
              <a:rPr lang="en-US" sz="2000" dirty="0">
                <a:latin typeface="Arial"/>
                <a:cs typeface="Arial"/>
              </a:rPr>
              <a:t> </a:t>
            </a:r>
            <a:endParaRPr lang="en-US" sz="2000" dirty="0">
              <a:effectLst/>
              <a:latin typeface="Arial" panose="020B0604020202020204" pitchFamily="34" charset="0"/>
              <a:cs typeface="Arial"/>
            </a:endParaRPr>
          </a:p>
          <a:p>
            <a:r>
              <a:rPr lang="en-US" sz="2000" dirty="0">
                <a:effectLst/>
                <a:latin typeface="Arial"/>
                <a:cs typeface="Arial"/>
              </a:rPr>
              <a:t>If the Concept Outline is not responsive to </a:t>
            </a:r>
            <a:r>
              <a:rPr lang="en-US" sz="2000" dirty="0" err="1">
                <a:effectLst/>
                <a:latin typeface="Arial"/>
                <a:cs typeface="Arial"/>
              </a:rPr>
              <a:t>ExpandAI</a:t>
            </a:r>
            <a:r>
              <a:rPr lang="en-US" sz="2000" dirty="0">
                <a:effectLst/>
                <a:latin typeface="Arial"/>
                <a:cs typeface="Arial"/>
              </a:rPr>
              <a:t> program objectives, proposer will receive notice </a:t>
            </a:r>
            <a:r>
              <a:rPr lang="en-US" sz="2000" b="1" u="sng" dirty="0">
                <a:effectLst/>
                <a:latin typeface="Arial"/>
                <a:cs typeface="Arial"/>
              </a:rPr>
              <a:t>not</a:t>
            </a:r>
            <a:r>
              <a:rPr lang="en-US" sz="2000" dirty="0">
                <a:effectLst/>
                <a:latin typeface="Arial"/>
                <a:cs typeface="Arial"/>
              </a:rPr>
              <a:t> to submit a proposal</a:t>
            </a:r>
          </a:p>
          <a:p>
            <a:r>
              <a:rPr lang="en-US" sz="2000" dirty="0">
                <a:effectLst/>
                <a:latin typeface="Arial"/>
                <a:cs typeface="Arial"/>
              </a:rPr>
              <a:t>Proposers </a:t>
            </a:r>
            <a:r>
              <a:rPr lang="en-US" sz="2000" b="1" u="sng" dirty="0">
                <a:effectLst/>
                <a:latin typeface="Arial"/>
                <a:cs typeface="Arial"/>
              </a:rPr>
              <a:t>not invited to submit </a:t>
            </a:r>
            <a:r>
              <a:rPr lang="en-US" sz="2000" dirty="0">
                <a:effectLst/>
                <a:latin typeface="Arial"/>
                <a:cs typeface="Arial"/>
              </a:rPr>
              <a:t>a full proposal in response to a Concept Outline may submit a new Concept Outline </a:t>
            </a:r>
            <a:r>
              <a:rPr lang="en-US" sz="2000" dirty="0">
                <a:effectLst/>
                <a:latin typeface="Helvetica"/>
                <a:cs typeface="Helvetica"/>
              </a:rPr>
              <a:t>after the start of the next submission window (sooner, by exception, if specifically invited by the program)</a:t>
            </a:r>
            <a:endParaRPr lang="en-US" sz="2000" dirty="0">
              <a:latin typeface="Helvetica"/>
              <a:cs typeface="Helvetica"/>
            </a:endParaRPr>
          </a:p>
          <a:p>
            <a:r>
              <a:rPr lang="en-US" sz="2000" dirty="0">
                <a:effectLst/>
                <a:latin typeface="Arial"/>
                <a:cs typeface="Arial"/>
              </a:rPr>
              <a:t>Proposers who do not receive an invitation to submit a proposal are not eligible to apply for </a:t>
            </a:r>
            <a:r>
              <a:rPr lang="en-US" sz="2000" dirty="0" err="1">
                <a:effectLst/>
                <a:latin typeface="Arial"/>
                <a:cs typeface="Arial"/>
              </a:rPr>
              <a:t>ExpandAI</a:t>
            </a:r>
            <a:r>
              <a:rPr lang="en-US" sz="2000" dirty="0">
                <a:effectLst/>
                <a:latin typeface="Arial"/>
                <a:cs typeface="Arial"/>
              </a:rPr>
              <a:t> funding. Proposals will be RWR</a:t>
            </a:r>
          </a:p>
        </p:txBody>
      </p:sp>
    </p:spTree>
    <p:extLst>
      <p:ext uri="{BB962C8B-B14F-4D97-AF65-F5344CB8AC3E}">
        <p14:creationId xmlns:p14="http://schemas.microsoft.com/office/powerpoint/2010/main" val="969963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D995-840A-65DF-5EE4-5EA8A9E53B43}"/>
              </a:ext>
            </a:extLst>
          </p:cNvPr>
          <p:cNvSpPr>
            <a:spLocks noGrp="1"/>
          </p:cNvSpPr>
          <p:nvPr>
            <p:ph type="title"/>
          </p:nvPr>
        </p:nvSpPr>
        <p:spPr>
          <a:xfrm>
            <a:off x="216568" y="365126"/>
            <a:ext cx="11790948" cy="681622"/>
          </a:xfrm>
        </p:spPr>
        <p:txBody>
          <a:bodyPr>
            <a:normAutofit fontScale="90000"/>
          </a:bodyPr>
          <a:lstStyle/>
          <a:p>
            <a:pPr algn="ctr"/>
            <a:r>
              <a:rPr lang="en-US" b="1"/>
              <a:t>Anatomy of a Concept Outline</a:t>
            </a:r>
          </a:p>
        </p:txBody>
      </p:sp>
      <p:sp>
        <p:nvSpPr>
          <p:cNvPr id="3" name="Content Placeholder 2">
            <a:extLst>
              <a:ext uri="{FF2B5EF4-FFF2-40B4-BE49-F238E27FC236}">
                <a16:creationId xmlns:a16="http://schemas.microsoft.com/office/drawing/2014/main" id="{4139D8BD-D3EC-0835-2A77-F11AAA2C3D56}"/>
              </a:ext>
            </a:extLst>
          </p:cNvPr>
          <p:cNvSpPr>
            <a:spLocks noGrp="1"/>
          </p:cNvSpPr>
          <p:nvPr>
            <p:ph idx="1"/>
          </p:nvPr>
        </p:nvSpPr>
        <p:spPr>
          <a:xfrm>
            <a:off x="216567" y="1191126"/>
            <a:ext cx="11790947" cy="5301748"/>
          </a:xfrm>
        </p:spPr>
        <p:txBody>
          <a:bodyPr vert="horz" lIns="91440" tIns="45720" rIns="91440" bIns="45720" rtlCol="0" anchor="t">
            <a:normAutofit fontScale="62500" lnSpcReduction="20000"/>
          </a:bodyPr>
          <a:lstStyle/>
          <a:p>
            <a:r>
              <a:rPr lang="en-US" b="1" dirty="0">
                <a:latin typeface="Arial"/>
                <a:cs typeface="Arial"/>
              </a:rPr>
              <a:t>Five</a:t>
            </a:r>
            <a:r>
              <a:rPr lang="en-US" b="1" dirty="0">
                <a:effectLst/>
                <a:latin typeface="Arial"/>
                <a:cs typeface="Arial"/>
              </a:rPr>
              <a:t> key elements:</a:t>
            </a:r>
          </a:p>
          <a:p>
            <a:endParaRPr lang="en-US" b="1" dirty="0">
              <a:effectLst/>
              <a:latin typeface="Arial" panose="020B0604020202020204" pitchFamily="34" charset="0"/>
            </a:endParaRPr>
          </a:p>
          <a:p>
            <a:pPr marL="0" indent="0">
              <a:buNone/>
            </a:pPr>
            <a:r>
              <a:rPr lang="en-US" b="1" dirty="0">
                <a:highlight>
                  <a:srgbClr val="FFFF00"/>
                </a:highlight>
                <a:latin typeface="Arial"/>
                <a:cs typeface="Arial"/>
              </a:rPr>
              <a:t>1. </a:t>
            </a:r>
            <a:r>
              <a:rPr lang="en-US" b="1" dirty="0">
                <a:effectLst/>
                <a:highlight>
                  <a:srgbClr val="FFFF00"/>
                </a:highlight>
                <a:latin typeface="Arial"/>
                <a:cs typeface="Arial"/>
              </a:rPr>
              <a:t>TITLE</a:t>
            </a:r>
            <a:r>
              <a:rPr lang="en-US" b="1" dirty="0">
                <a:effectLst/>
                <a:latin typeface="Arial"/>
                <a:cs typeface="Arial"/>
              </a:rPr>
              <a:t>: [CAP or PARTNER]: </a:t>
            </a:r>
            <a:r>
              <a:rPr lang="en-US" dirty="0">
                <a:effectLst/>
                <a:latin typeface="Arial"/>
                <a:cs typeface="Arial"/>
              </a:rPr>
              <a:t>Concise, descriptive title of project</a:t>
            </a:r>
          </a:p>
          <a:p>
            <a:pPr marL="0" indent="0">
              <a:buNone/>
            </a:pPr>
            <a:r>
              <a:rPr lang="en-US" b="1" dirty="0">
                <a:highlight>
                  <a:srgbClr val="FFFF00"/>
                </a:highlight>
                <a:latin typeface="Arial"/>
                <a:cs typeface="Arial"/>
              </a:rPr>
              <a:t>2. Names</a:t>
            </a:r>
            <a:r>
              <a:rPr lang="en-US" b="1" dirty="0">
                <a:effectLst/>
                <a:highlight>
                  <a:srgbClr val="FFFF00"/>
                </a:highlight>
                <a:latin typeface="Arial"/>
                <a:cs typeface="Arial"/>
              </a:rPr>
              <a:t> of PIs/Co-PIs</a:t>
            </a:r>
            <a:r>
              <a:rPr lang="en-US" b="1" dirty="0">
                <a:effectLst/>
                <a:latin typeface="Arial"/>
                <a:cs typeface="Arial"/>
              </a:rPr>
              <a:t>: </a:t>
            </a:r>
            <a:r>
              <a:rPr lang="en-US" dirty="0">
                <a:latin typeface="Arial"/>
                <a:cs typeface="Arial"/>
              </a:rPr>
              <a:t>L</a:t>
            </a:r>
            <a:r>
              <a:rPr lang="en-US" dirty="0">
                <a:effectLst/>
                <a:latin typeface="Arial"/>
                <a:cs typeface="Arial"/>
              </a:rPr>
              <a:t>ist up to five. For PARTNER concepts, include the prospective co-PI from relevant AI Institute</a:t>
            </a:r>
          </a:p>
          <a:p>
            <a:pPr marL="0" indent="0">
              <a:buNone/>
            </a:pPr>
            <a:r>
              <a:rPr lang="en-US" b="1" dirty="0">
                <a:highlight>
                  <a:srgbClr val="FFFF00"/>
                </a:highlight>
                <a:latin typeface="Arial"/>
                <a:cs typeface="Arial"/>
              </a:rPr>
              <a:t>3. MSI </a:t>
            </a:r>
            <a:r>
              <a:rPr lang="en-US" b="1" dirty="0">
                <a:effectLst/>
                <a:highlight>
                  <a:srgbClr val="FFFF00"/>
                </a:highlight>
                <a:latin typeface="Arial"/>
                <a:cs typeface="Arial"/>
              </a:rPr>
              <a:t>STATUS: </a:t>
            </a:r>
            <a:r>
              <a:rPr lang="en-US" dirty="0">
                <a:effectLst/>
                <a:latin typeface="Arial"/>
                <a:cs typeface="Arial"/>
              </a:rPr>
              <a:t>(all concept outlines) Describe the lead institution’s MSI status and address the relevant requirements for Eligible Institutions of Higher Education</a:t>
            </a:r>
            <a:r>
              <a:rPr lang="en-US" dirty="0">
                <a:latin typeface="Arial"/>
                <a:cs typeface="Arial"/>
              </a:rPr>
              <a:t> </a:t>
            </a:r>
            <a:endParaRPr lang="en-US" dirty="0">
              <a:effectLst/>
              <a:latin typeface="Arial" panose="020B0604020202020204" pitchFamily="34" charset="0"/>
              <a:cs typeface="Arial" panose="020B0604020202020204" pitchFamily="34" charset="0"/>
            </a:endParaRPr>
          </a:p>
          <a:p>
            <a:pPr marL="0" indent="0">
              <a:buNone/>
            </a:pPr>
            <a:r>
              <a:rPr lang="en-US" b="1" dirty="0">
                <a:highlight>
                  <a:srgbClr val="FFFF00"/>
                </a:highlight>
                <a:latin typeface="Arial"/>
                <a:cs typeface="Arial"/>
              </a:rPr>
              <a:t>4. CURRENT</a:t>
            </a:r>
            <a:r>
              <a:rPr lang="en-US" b="1" dirty="0">
                <a:effectLst/>
                <a:highlight>
                  <a:srgbClr val="FFFF00"/>
                </a:highlight>
                <a:latin typeface="Arial"/>
                <a:cs typeface="Arial"/>
              </a:rPr>
              <a:t> AI CAPACITY: </a:t>
            </a:r>
            <a:r>
              <a:rPr lang="en-US" dirty="0">
                <a:effectLst/>
                <a:latin typeface="Arial"/>
                <a:cs typeface="Arial"/>
              </a:rPr>
              <a:t>(250 words) Briefly describe the lead institution’s AI capacity in research, instruction, and infrastructure as it relates to the proposed concept. For concepts targeting Track 1 CAP, demonstrate a compelling institutional need for capacity building in AI. For concepts targeting Track 2 PARTNER, describe a suitable foundation for success in the collaboration described in Partnership Goals.</a:t>
            </a:r>
          </a:p>
          <a:p>
            <a:pPr marL="0" indent="0">
              <a:buNone/>
            </a:pPr>
            <a:r>
              <a:rPr lang="en-US" b="1" dirty="0">
                <a:highlight>
                  <a:srgbClr val="FFFF00"/>
                </a:highlight>
                <a:latin typeface="Arial"/>
                <a:cs typeface="Arial"/>
              </a:rPr>
              <a:t>5. GOALS:</a:t>
            </a:r>
          </a:p>
          <a:p>
            <a:r>
              <a:rPr lang="en-US" b="1" dirty="0">
                <a:highlight>
                  <a:srgbClr val="FFFF00"/>
                </a:highlight>
                <a:latin typeface="Arial"/>
                <a:cs typeface="Arial"/>
              </a:rPr>
              <a:t>CAPACITY</a:t>
            </a:r>
            <a:r>
              <a:rPr lang="en-US" b="1" dirty="0">
                <a:effectLst/>
                <a:highlight>
                  <a:srgbClr val="FFFF00"/>
                </a:highlight>
                <a:latin typeface="Arial"/>
                <a:cs typeface="Arial"/>
              </a:rPr>
              <a:t> BUILDING GOALS:</a:t>
            </a:r>
            <a:r>
              <a:rPr lang="en-US" b="1" dirty="0">
                <a:effectLst/>
                <a:latin typeface="Arial"/>
                <a:cs typeface="Arial"/>
              </a:rPr>
              <a:t> </a:t>
            </a:r>
            <a:r>
              <a:rPr lang="en-US" dirty="0">
                <a:effectLst/>
                <a:latin typeface="Arial"/>
                <a:cs typeface="Arial"/>
              </a:rPr>
              <a:t>(</a:t>
            </a:r>
            <a:r>
              <a:rPr lang="en-US" b="1" dirty="0">
                <a:solidFill>
                  <a:srgbClr val="FF0000"/>
                </a:solidFill>
                <a:effectLst/>
                <a:latin typeface="Arial"/>
                <a:cs typeface="Arial"/>
              </a:rPr>
              <a:t>required for CAP, optional for PARTNER, up to 500 words</a:t>
            </a:r>
            <a:r>
              <a:rPr lang="en-US" dirty="0">
                <a:effectLst/>
                <a:latin typeface="Arial"/>
                <a:cs typeface="Arial"/>
              </a:rPr>
              <a:t>). Describe outcomes and benefits of capacity building. Outline goals and any preliminary plans that might be fully described in the full proposal’s Capacity Building Plan.</a:t>
            </a:r>
            <a:endParaRPr lang="en-US" dirty="0">
              <a:cs typeface="Calibri" panose="020F0502020204030204"/>
            </a:endParaRPr>
          </a:p>
          <a:p>
            <a:pPr marL="0" indent="0">
              <a:buNone/>
            </a:pPr>
            <a:r>
              <a:rPr lang="en-US" dirty="0">
                <a:latin typeface="Arial"/>
                <a:cs typeface="Arial"/>
              </a:rPr>
              <a:t>OR</a:t>
            </a:r>
          </a:p>
          <a:p>
            <a:r>
              <a:rPr lang="en-US" b="1" dirty="0">
                <a:effectLst/>
                <a:highlight>
                  <a:srgbClr val="FFFF00"/>
                </a:highlight>
                <a:latin typeface="Arial"/>
                <a:cs typeface="Arial"/>
              </a:rPr>
              <a:t>PARTNERSHIP GOALS: </a:t>
            </a:r>
            <a:r>
              <a:rPr lang="en-US" dirty="0">
                <a:effectLst/>
                <a:latin typeface="Arial"/>
                <a:cs typeface="Arial"/>
              </a:rPr>
              <a:t>(</a:t>
            </a:r>
            <a:r>
              <a:rPr lang="en-US" b="1" dirty="0">
                <a:solidFill>
                  <a:srgbClr val="FF0000"/>
                </a:solidFill>
                <a:effectLst/>
                <a:latin typeface="Arial"/>
                <a:cs typeface="Arial"/>
              </a:rPr>
              <a:t>required for PARTNER only, up to 500 words</a:t>
            </a:r>
            <a:r>
              <a:rPr lang="en-US" dirty="0">
                <a:effectLst/>
                <a:latin typeface="Arial"/>
                <a:cs typeface="Arial"/>
              </a:rPr>
              <a:t>). Identify the organizations and their prospective collaborative work in some unifying theme or focus. Outline shared goals of the organizations and identify any prospective projects and collaborative arrangements that might be fully described in the Full proposal’s Partnership Roadmap. Also describe any initial commitments to participate obtained from relevant AI Institute Director</a:t>
            </a:r>
            <a:endParaRPr lang="en-US" dirty="0">
              <a:latin typeface="Arial"/>
              <a:cs typeface="Arial"/>
            </a:endParaRPr>
          </a:p>
        </p:txBody>
      </p:sp>
    </p:spTree>
    <p:extLst>
      <p:ext uri="{BB962C8B-B14F-4D97-AF65-F5344CB8AC3E}">
        <p14:creationId xmlns:p14="http://schemas.microsoft.com/office/powerpoint/2010/main" val="2796201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64695" y="2398462"/>
            <a:ext cx="11245515" cy="1325563"/>
          </a:xfrm>
        </p:spPr>
        <p:txBody>
          <a:bodyPr/>
          <a:lstStyle/>
          <a:p>
            <a:pPr algn="ctr"/>
            <a:r>
              <a:rPr lang="en-US" b="1"/>
              <a:t>Part V: Eligibility - CAP &amp; PARTNER Proposals</a:t>
            </a:r>
          </a:p>
        </p:txBody>
      </p:sp>
    </p:spTree>
    <p:extLst>
      <p:ext uri="{BB962C8B-B14F-4D97-AF65-F5344CB8AC3E}">
        <p14:creationId xmlns:p14="http://schemas.microsoft.com/office/powerpoint/2010/main" val="29838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94FABDD-CC1E-B250-E843-80BD24F44DB8}"/>
              </a:ext>
            </a:extLst>
          </p:cNvPr>
          <p:cNvSpPr txBox="1">
            <a:spLocks noGrp="1"/>
          </p:cNvSpPr>
          <p:nvPr>
            <p:ph type="title" idx="4294967295"/>
          </p:nvPr>
        </p:nvSpPr>
        <p:spPr>
          <a:xfrm>
            <a:off x="524299" y="79435"/>
            <a:ext cx="10939819" cy="928750"/>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Institutional Eligibility</a:t>
            </a:r>
          </a:p>
        </p:txBody>
      </p:sp>
      <p:sp>
        <p:nvSpPr>
          <p:cNvPr id="4" name="Content Placeholder 1">
            <a:extLst>
              <a:ext uri="{FF2B5EF4-FFF2-40B4-BE49-F238E27FC236}">
                <a16:creationId xmlns:a16="http://schemas.microsoft.com/office/drawing/2014/main" id="{CD1695B5-56EF-B029-D630-5729CE507B12}"/>
              </a:ext>
            </a:extLst>
          </p:cNvPr>
          <p:cNvSpPr txBox="1">
            <a:spLocks/>
          </p:cNvSpPr>
          <p:nvPr/>
        </p:nvSpPr>
        <p:spPr>
          <a:xfrm>
            <a:off x="300942" y="1174141"/>
            <a:ext cx="11381541" cy="51844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err="1">
                <a:effectLst/>
              </a:rPr>
              <a:t>ExpandAI</a:t>
            </a:r>
            <a:r>
              <a:rPr lang="en-US" sz="2000">
                <a:effectLst/>
              </a:rPr>
              <a:t> proposals may be submitted only by accredited Institutions of Higher Education (IHEs) that belong to at least one of the following 7 MSI classifications:</a:t>
            </a:r>
          </a:p>
          <a:p>
            <a:pPr marL="0" indent="0">
              <a:buNone/>
            </a:pPr>
            <a:br>
              <a:rPr lang="en-US" sz="2000"/>
            </a:br>
            <a:r>
              <a:rPr lang="en-US" sz="2000">
                <a:effectLst/>
              </a:rPr>
              <a:t>1. Alaska Native Serving Institutions (ANSI) - Accredited IHEs that award bachelor level degrees that have a 20 percent or greater enrollment of Alaska Native undergraduate students.</a:t>
            </a:r>
            <a:br>
              <a:rPr lang="en-US" sz="2000"/>
            </a:br>
            <a:endParaRPr lang="en-US" sz="2000"/>
          </a:p>
          <a:p>
            <a:pPr marL="0" indent="0">
              <a:buNone/>
            </a:pPr>
            <a:r>
              <a:rPr lang="en-US" sz="2000">
                <a:effectLst/>
              </a:rPr>
              <a:t>2. Hispanic Serving Institutions (HSI) - Accredited IHEs that award bachelor level degrees that have a 25 percent or greater full-time equivalent enrollment of Hispanic undergraduate students</a:t>
            </a:r>
          </a:p>
          <a:p>
            <a:pPr marL="0" indent="0">
              <a:buNone/>
            </a:pPr>
            <a:br>
              <a:rPr lang="en-US" sz="2000"/>
            </a:br>
            <a:r>
              <a:rPr lang="en-US" sz="2000">
                <a:effectLst/>
              </a:rPr>
              <a:t>3. Historically Black Colleges and Universities (HBCU) - Identified in the Higher Education Act of 1965, as amended, as any accredited historically black college or university that was established prior to 1964, whose principal mission was, and is, the education of Black Americans</a:t>
            </a:r>
            <a:endParaRPr lang="en-US" sz="2000"/>
          </a:p>
          <a:p>
            <a:pPr marL="0" indent="0">
              <a:buNone/>
            </a:pPr>
            <a:br>
              <a:rPr lang="en-US" sz="2000"/>
            </a:br>
            <a:r>
              <a:rPr lang="en-US" sz="2000">
                <a:effectLst/>
              </a:rPr>
              <a:t>4. Predominantly Black Institutions as defined by the Department of Education that award bachelor level degrees</a:t>
            </a:r>
            <a:endParaRPr lang="en-US" sz="2000" b="1"/>
          </a:p>
          <a:p>
            <a:pPr marL="0" indent="0">
              <a:buNone/>
            </a:pPr>
            <a:endParaRPr lang="en-US" sz="2000"/>
          </a:p>
        </p:txBody>
      </p:sp>
      <p:sp>
        <p:nvSpPr>
          <p:cNvPr id="5" name="Slide Number Placeholder 2">
            <a:extLst>
              <a:ext uri="{FF2B5EF4-FFF2-40B4-BE49-F238E27FC236}">
                <a16:creationId xmlns:a16="http://schemas.microsoft.com/office/drawing/2014/main" id="{8CCBAD7B-48F9-4B6F-441A-60DEB4110D24}"/>
              </a:ext>
            </a:extLst>
          </p:cNvPr>
          <p:cNvSpPr>
            <a:spLocks noGrp="1"/>
          </p:cNvSpPr>
          <p:nvPr>
            <p:ph type="sldNum" sz="quarter" idx="12"/>
          </p:nvPr>
        </p:nvSpPr>
        <p:spPr>
          <a:xfrm>
            <a:off x="5640505" y="6358626"/>
            <a:ext cx="462886" cy="365125"/>
          </a:xfrm>
        </p:spPr>
        <p:txBody>
          <a:bodyPr/>
          <a:lstStyle/>
          <a:p>
            <a:fld id="{5293B913-F544-E945-AD8E-7BF776184C84}" type="slidenum">
              <a:rPr lang="en-US" smtClean="0"/>
              <a:pPr/>
              <a:t>24</a:t>
            </a:fld>
            <a:endParaRPr lang="en-US"/>
          </a:p>
        </p:txBody>
      </p:sp>
    </p:spTree>
    <p:extLst>
      <p:ext uri="{BB962C8B-B14F-4D97-AF65-F5344CB8AC3E}">
        <p14:creationId xmlns:p14="http://schemas.microsoft.com/office/powerpoint/2010/main" val="2403264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94FABDD-CC1E-B250-E843-80BD24F44DB8}"/>
              </a:ext>
            </a:extLst>
          </p:cNvPr>
          <p:cNvSpPr txBox="1">
            <a:spLocks noGrp="1"/>
          </p:cNvSpPr>
          <p:nvPr>
            <p:ph type="title" idx="4294967295"/>
          </p:nvPr>
        </p:nvSpPr>
        <p:spPr>
          <a:xfrm>
            <a:off x="524299" y="79435"/>
            <a:ext cx="10939819" cy="928750"/>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Institutional Eligibility (contd.)</a:t>
            </a:r>
          </a:p>
        </p:txBody>
      </p:sp>
      <p:sp>
        <p:nvSpPr>
          <p:cNvPr id="4" name="Content Placeholder 1">
            <a:extLst>
              <a:ext uri="{FF2B5EF4-FFF2-40B4-BE49-F238E27FC236}">
                <a16:creationId xmlns:a16="http://schemas.microsoft.com/office/drawing/2014/main" id="{CD1695B5-56EF-B029-D630-5729CE507B12}"/>
              </a:ext>
            </a:extLst>
          </p:cNvPr>
          <p:cNvSpPr txBox="1">
            <a:spLocks/>
          </p:cNvSpPr>
          <p:nvPr/>
        </p:nvSpPr>
        <p:spPr>
          <a:xfrm>
            <a:off x="300942" y="1174141"/>
            <a:ext cx="11381541" cy="51844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ffectLst/>
              </a:rPr>
              <a:t>5. Native Hawaiian Serving Institutions (NHSI) - Accredited IHEs that award bachelor level degrees that have a 10 percent or greater enrollment of Native Hawaiian undergraduate students</a:t>
            </a:r>
          </a:p>
          <a:p>
            <a:pPr marL="0" indent="0">
              <a:buNone/>
            </a:pPr>
            <a:br>
              <a:rPr lang="en-US" sz="2400"/>
            </a:br>
            <a:r>
              <a:rPr lang="en-US" sz="2400">
                <a:effectLst/>
              </a:rPr>
              <a:t>6. Native American-serving, non-Tribal Institutions and Tribal Colleges and Universities (TCU) – see solicitation</a:t>
            </a:r>
            <a:br>
              <a:rPr lang="en-US" sz="2400"/>
            </a:br>
            <a:endParaRPr lang="en-US" sz="2400"/>
          </a:p>
          <a:p>
            <a:pPr marL="0" indent="0">
              <a:buNone/>
            </a:pPr>
            <a:r>
              <a:rPr lang="en-US" sz="2400">
                <a:effectLst/>
              </a:rPr>
              <a:t>7. Other Minority-Serving Institutions (MSI) - Accredited IHEs that award bachelor level degrees that have an aggregate undergraduate enrollment of African Americans/Blacks, Hispanic Americans, American Indians, Alaska Natives, Native Hawaiians, and Native Pacific Islanders exceeding 50 percent of total undergraduate enrollment</a:t>
            </a:r>
            <a:endParaRPr lang="en-US" sz="2400" b="1"/>
          </a:p>
          <a:p>
            <a:endParaRPr lang="en-US" sz="2400" b="1"/>
          </a:p>
          <a:p>
            <a:pPr marL="0" indent="0">
              <a:buNone/>
            </a:pPr>
            <a:endParaRPr lang="en-US" sz="2400"/>
          </a:p>
        </p:txBody>
      </p:sp>
      <p:sp>
        <p:nvSpPr>
          <p:cNvPr id="5" name="Slide Number Placeholder 2">
            <a:extLst>
              <a:ext uri="{FF2B5EF4-FFF2-40B4-BE49-F238E27FC236}">
                <a16:creationId xmlns:a16="http://schemas.microsoft.com/office/drawing/2014/main" id="{8CCBAD7B-48F9-4B6F-441A-60DEB4110D24}"/>
              </a:ext>
            </a:extLst>
          </p:cNvPr>
          <p:cNvSpPr>
            <a:spLocks noGrp="1"/>
          </p:cNvSpPr>
          <p:nvPr>
            <p:ph type="sldNum" sz="quarter" idx="12"/>
          </p:nvPr>
        </p:nvSpPr>
        <p:spPr>
          <a:xfrm>
            <a:off x="5640505" y="6358626"/>
            <a:ext cx="462886" cy="365125"/>
          </a:xfrm>
        </p:spPr>
        <p:txBody>
          <a:bodyPr/>
          <a:lstStyle/>
          <a:p>
            <a:fld id="{5293B913-F544-E945-AD8E-7BF776184C84}" type="slidenum">
              <a:rPr lang="en-US" smtClean="0"/>
              <a:pPr/>
              <a:t>25</a:t>
            </a:fld>
            <a:endParaRPr lang="en-US"/>
          </a:p>
        </p:txBody>
      </p:sp>
    </p:spTree>
    <p:extLst>
      <p:ext uri="{BB962C8B-B14F-4D97-AF65-F5344CB8AC3E}">
        <p14:creationId xmlns:p14="http://schemas.microsoft.com/office/powerpoint/2010/main" val="533111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94FABDD-CC1E-B250-E843-80BD24F44DB8}"/>
              </a:ext>
            </a:extLst>
          </p:cNvPr>
          <p:cNvSpPr txBox="1">
            <a:spLocks noGrp="1"/>
          </p:cNvSpPr>
          <p:nvPr>
            <p:ph type="title" idx="4294967295"/>
          </p:nvPr>
        </p:nvSpPr>
        <p:spPr>
          <a:xfrm>
            <a:off x="524299" y="79435"/>
            <a:ext cx="10939819" cy="928750"/>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PI Eligibility </a:t>
            </a:r>
          </a:p>
        </p:txBody>
      </p:sp>
      <p:sp>
        <p:nvSpPr>
          <p:cNvPr id="4" name="Content Placeholder 1">
            <a:extLst>
              <a:ext uri="{FF2B5EF4-FFF2-40B4-BE49-F238E27FC236}">
                <a16:creationId xmlns:a16="http://schemas.microsoft.com/office/drawing/2014/main" id="{CD1695B5-56EF-B029-D630-5729CE507B12}"/>
              </a:ext>
            </a:extLst>
          </p:cNvPr>
          <p:cNvSpPr txBox="1">
            <a:spLocks/>
          </p:cNvSpPr>
          <p:nvPr/>
        </p:nvSpPr>
        <p:spPr>
          <a:xfrm>
            <a:off x="300942" y="1174141"/>
            <a:ext cx="11639267" cy="531942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a:p>
          <a:p>
            <a:pPr marL="0" indent="0">
              <a:buNone/>
            </a:pPr>
            <a:r>
              <a:rPr lang="en-US" sz="3200" b="1"/>
              <a:t>Who May Serve as PI:</a:t>
            </a:r>
            <a:endParaRPr lang="en-US" sz="3200"/>
          </a:p>
          <a:p>
            <a:r>
              <a:rPr lang="en-US" sz="3200"/>
              <a:t>The Principal Investigator must hold a full-time faculty appointment or be a senior administrator at an eligible Institution as defined in the 'Eligible Institutions of Higher Education' section of the solicitation.</a:t>
            </a:r>
            <a:endParaRPr lang="en-US" sz="3200">
              <a:cs typeface="Calibri"/>
            </a:endParaRPr>
          </a:p>
          <a:p>
            <a:r>
              <a:rPr lang="en-US" sz="3200"/>
              <a:t>In PARTNER proposals only, a co-PI must be identified to represent each partnering AI Institute. That co-PI must be verified by the Institute Director in the Institute Integration Plan as being among the senior personnel of the institute at the time of submission. </a:t>
            </a:r>
            <a:endParaRPr lang="en-US" sz="3200">
              <a:cs typeface="Calibri"/>
            </a:endParaRPr>
          </a:p>
          <a:p>
            <a:endParaRPr lang="en-US" sz="3200"/>
          </a:p>
        </p:txBody>
      </p:sp>
      <p:sp>
        <p:nvSpPr>
          <p:cNvPr id="5" name="Slide Number Placeholder 2">
            <a:extLst>
              <a:ext uri="{FF2B5EF4-FFF2-40B4-BE49-F238E27FC236}">
                <a16:creationId xmlns:a16="http://schemas.microsoft.com/office/drawing/2014/main" id="{8CCBAD7B-48F9-4B6F-441A-60DEB4110D24}"/>
              </a:ext>
            </a:extLst>
          </p:cNvPr>
          <p:cNvSpPr>
            <a:spLocks noGrp="1"/>
          </p:cNvSpPr>
          <p:nvPr>
            <p:ph type="sldNum" sz="quarter" idx="12"/>
          </p:nvPr>
        </p:nvSpPr>
        <p:spPr>
          <a:xfrm>
            <a:off x="5640505" y="6358626"/>
            <a:ext cx="462886" cy="365125"/>
          </a:xfrm>
        </p:spPr>
        <p:txBody>
          <a:bodyPr/>
          <a:lstStyle/>
          <a:p>
            <a:fld id="{5293B913-F544-E945-AD8E-7BF776184C84}" type="slidenum">
              <a:rPr lang="en-US" smtClean="0"/>
              <a:pPr/>
              <a:t>26</a:t>
            </a:fld>
            <a:endParaRPr lang="en-US"/>
          </a:p>
        </p:txBody>
      </p:sp>
    </p:spTree>
    <p:extLst>
      <p:ext uri="{BB962C8B-B14F-4D97-AF65-F5344CB8AC3E}">
        <p14:creationId xmlns:p14="http://schemas.microsoft.com/office/powerpoint/2010/main" val="122931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64695" y="2398462"/>
            <a:ext cx="11245515" cy="1325563"/>
          </a:xfrm>
        </p:spPr>
        <p:txBody>
          <a:bodyPr/>
          <a:lstStyle/>
          <a:p>
            <a:pPr algn="ctr"/>
            <a:r>
              <a:rPr lang="en-US" b="1" dirty="0"/>
              <a:t>Part VI: Proposal Preparation </a:t>
            </a:r>
            <a:br>
              <a:rPr lang="en-US" b="1" dirty="0"/>
            </a:br>
            <a:r>
              <a:rPr lang="en-US" b="1" dirty="0"/>
              <a:t>and Submission </a:t>
            </a:r>
            <a:endParaRPr lang="en-US" b="1" dirty="0">
              <a:cs typeface="Calibri Light"/>
            </a:endParaRPr>
          </a:p>
        </p:txBody>
      </p:sp>
    </p:spTree>
    <p:extLst>
      <p:ext uri="{BB962C8B-B14F-4D97-AF65-F5344CB8AC3E}">
        <p14:creationId xmlns:p14="http://schemas.microsoft.com/office/powerpoint/2010/main" val="266996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745972-2ADA-B9F0-DD1C-FD5E941B1FD5}"/>
              </a:ext>
            </a:extLst>
          </p:cNvPr>
          <p:cNvSpPr>
            <a:spLocks noGrp="1"/>
          </p:cNvSpPr>
          <p:nvPr>
            <p:ph type="title"/>
          </p:nvPr>
        </p:nvSpPr>
        <p:spPr>
          <a:xfrm>
            <a:off x="187124" y="0"/>
            <a:ext cx="11872354" cy="928750"/>
          </a:xfrm>
          <a:solidFill>
            <a:schemeClr val="tx1"/>
          </a:solidFill>
        </p:spPr>
        <p:txBody>
          <a:bodyPr>
            <a:normAutofit/>
          </a:bodyPr>
          <a:lstStyle/>
          <a:p>
            <a:pPr algn="ctr"/>
            <a:r>
              <a:rPr lang="en-US" b="1" dirty="0">
                <a:solidFill>
                  <a:schemeClr val="bg1"/>
                </a:solidFill>
              </a:rPr>
              <a:t>Proposal Submission (CAP &amp; PARTNER)</a:t>
            </a:r>
          </a:p>
        </p:txBody>
      </p:sp>
      <p:sp>
        <p:nvSpPr>
          <p:cNvPr id="4" name="Content Placeholder 5">
            <a:extLst>
              <a:ext uri="{FF2B5EF4-FFF2-40B4-BE49-F238E27FC236}">
                <a16:creationId xmlns:a16="http://schemas.microsoft.com/office/drawing/2014/main" id="{D54E4413-E4B4-4F3E-F296-A016C7AC21F7}"/>
              </a:ext>
            </a:extLst>
          </p:cNvPr>
          <p:cNvSpPr>
            <a:spLocks noGrp="1"/>
          </p:cNvSpPr>
          <p:nvPr>
            <p:ph idx="1"/>
          </p:nvPr>
        </p:nvSpPr>
        <p:spPr>
          <a:xfrm>
            <a:off x="187124" y="944047"/>
            <a:ext cx="11872354" cy="5683859"/>
          </a:xfrm>
        </p:spPr>
        <p:txBody>
          <a:bodyPr vert="horz" lIns="91440" tIns="45720" rIns="91440" bIns="45720" rtlCol="0" anchor="t">
            <a:noAutofit/>
          </a:bodyPr>
          <a:lstStyle/>
          <a:p>
            <a:endParaRPr lang="en-US" sz="3200"/>
          </a:p>
          <a:p>
            <a:r>
              <a:rPr lang="en-US" sz="3200"/>
              <a:t>The </a:t>
            </a:r>
            <a:r>
              <a:rPr lang="en-US" sz="3200" err="1"/>
              <a:t>ExpandAI</a:t>
            </a:r>
            <a:r>
              <a:rPr lang="en-US" sz="3200"/>
              <a:t> program has </a:t>
            </a:r>
            <a:r>
              <a:rPr lang="en-US" sz="3200" b="1"/>
              <a:t>recurring proposal submission windows.</a:t>
            </a:r>
            <a:r>
              <a:rPr lang="en-US" sz="3200"/>
              <a:t> Unlike deadlines, submission windows allow proposers the flexibility to submit a full proposal at any time during the specific dates listed </a:t>
            </a:r>
            <a:endParaRPr lang="en-US" sz="3200">
              <a:cs typeface="Calibri"/>
            </a:endParaRPr>
          </a:p>
          <a:p>
            <a:r>
              <a:rPr lang="en-US" sz="3200"/>
              <a:t>On each submission window closing date, the proposal submission system will shut down at 5:00 p.m. submitter's local time. </a:t>
            </a:r>
            <a:endParaRPr lang="en-US" sz="3200">
              <a:cs typeface="Calibri"/>
            </a:endParaRPr>
          </a:p>
          <a:p>
            <a:r>
              <a:rPr lang="en-US" sz="3200"/>
              <a:t>The system will then reopen for new submissions the morning of the next window, with the exception of the final submission window.</a:t>
            </a:r>
            <a:endParaRPr lang="en-US" sz="3200">
              <a:cs typeface="Calibri"/>
            </a:endParaRPr>
          </a:p>
        </p:txBody>
      </p:sp>
    </p:spTree>
    <p:extLst>
      <p:ext uri="{BB962C8B-B14F-4D97-AF65-F5344CB8AC3E}">
        <p14:creationId xmlns:p14="http://schemas.microsoft.com/office/powerpoint/2010/main" val="261150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99555-88CD-9D24-1716-8C362BF3E7E6}"/>
              </a:ext>
            </a:extLst>
          </p:cNvPr>
          <p:cNvSpPr txBox="1">
            <a:spLocks noGrp="1"/>
          </p:cNvSpPr>
          <p:nvPr>
            <p:ph type="title" idx="4294967295"/>
          </p:nvPr>
        </p:nvSpPr>
        <p:spPr>
          <a:xfrm>
            <a:off x="524299" y="79435"/>
            <a:ext cx="10939819" cy="928750"/>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Limit on Number of Proposals per Organization</a:t>
            </a:r>
          </a:p>
        </p:txBody>
      </p:sp>
      <p:sp>
        <p:nvSpPr>
          <p:cNvPr id="2" name="Content Placeholder 1">
            <a:extLst>
              <a:ext uri="{FF2B5EF4-FFF2-40B4-BE49-F238E27FC236}">
                <a16:creationId xmlns:a16="http://schemas.microsoft.com/office/drawing/2014/main" id="{CF2C6A4B-364F-F1ED-71FC-B6F0229FA183}"/>
              </a:ext>
            </a:extLst>
          </p:cNvPr>
          <p:cNvSpPr txBox="1">
            <a:spLocks/>
          </p:cNvSpPr>
          <p:nvPr/>
        </p:nvSpPr>
        <p:spPr>
          <a:xfrm>
            <a:off x="277792" y="1174141"/>
            <a:ext cx="11404691" cy="541185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 organization may submit one proposal per submission window. An organization must wait for a determination from NSF (e.g., Award, Decline, or Returned Without Review) on the pending proposal before submitting a new proposal in the next window. </a:t>
            </a:r>
          </a:p>
          <a:p>
            <a:r>
              <a:rPr lang="en-US"/>
              <a:t>Declined proposals require a new invitation to submit (via the Concept Outline process) and significant revision, while proposals Returned Without Review may be submitted using the same invited Concept Outline (assuming that the proposal is received within one year of the original Concept Outline invitation)</a:t>
            </a:r>
          </a:p>
          <a:p>
            <a:r>
              <a:rPr lang="en-US"/>
              <a:t>Also, an organization that has received an invitation to submit a full proposal must wait for that proposal to be submitted and resolved before submitting another Concept Outline</a:t>
            </a:r>
          </a:p>
          <a:p>
            <a:r>
              <a:rPr lang="en-US" b="1"/>
              <a:t>Limit on Number of Proposals per PI or co-PI: </a:t>
            </a:r>
            <a:r>
              <a:rPr lang="en-US"/>
              <a:t>There are no restrictions or limits.</a:t>
            </a:r>
          </a:p>
          <a:p>
            <a:endParaRPr lang="en-US"/>
          </a:p>
          <a:p>
            <a:pPr marL="0" indent="0">
              <a:buNone/>
            </a:pPr>
            <a:endParaRPr lang="en-US"/>
          </a:p>
        </p:txBody>
      </p:sp>
      <p:sp>
        <p:nvSpPr>
          <p:cNvPr id="3" name="Slide Number Placeholder 2">
            <a:extLst>
              <a:ext uri="{FF2B5EF4-FFF2-40B4-BE49-F238E27FC236}">
                <a16:creationId xmlns:a16="http://schemas.microsoft.com/office/drawing/2014/main" id="{5C0658ED-E0E9-F89E-ED45-F9F17F8055E4}"/>
              </a:ext>
            </a:extLst>
          </p:cNvPr>
          <p:cNvSpPr>
            <a:spLocks noGrp="1"/>
          </p:cNvSpPr>
          <p:nvPr>
            <p:ph type="sldNum" sz="quarter" idx="12"/>
          </p:nvPr>
        </p:nvSpPr>
        <p:spPr>
          <a:xfrm>
            <a:off x="5640505" y="6358626"/>
            <a:ext cx="462886" cy="365125"/>
          </a:xfrm>
        </p:spPr>
        <p:txBody>
          <a:bodyPr/>
          <a:lstStyle/>
          <a:p>
            <a:fld id="{5293B913-F544-E945-AD8E-7BF776184C84}" type="slidenum">
              <a:rPr lang="en-US" smtClean="0"/>
              <a:pPr/>
              <a:t>29</a:t>
            </a:fld>
            <a:endParaRPr lang="en-US"/>
          </a:p>
        </p:txBody>
      </p:sp>
    </p:spTree>
    <p:extLst>
      <p:ext uri="{BB962C8B-B14F-4D97-AF65-F5344CB8AC3E}">
        <p14:creationId xmlns:p14="http://schemas.microsoft.com/office/powerpoint/2010/main" val="1809550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8CAD-0D7B-65E7-0716-8EC1DE0C2F49}"/>
              </a:ext>
            </a:extLst>
          </p:cNvPr>
          <p:cNvSpPr>
            <a:spLocks noGrp="1"/>
          </p:cNvSpPr>
          <p:nvPr>
            <p:ph type="title"/>
          </p:nvPr>
        </p:nvSpPr>
        <p:spPr>
          <a:xfrm>
            <a:off x="958515" y="2429334"/>
            <a:ext cx="10515600" cy="1325563"/>
          </a:xfrm>
        </p:spPr>
        <p:txBody>
          <a:bodyPr>
            <a:normAutofit/>
          </a:bodyPr>
          <a:lstStyle/>
          <a:p>
            <a:pPr algn="ctr"/>
            <a:r>
              <a:rPr lang="en-US" sz="5400" b="1"/>
              <a:t>Part I: NSF Overview</a:t>
            </a:r>
          </a:p>
        </p:txBody>
      </p:sp>
    </p:spTree>
    <p:extLst>
      <p:ext uri="{BB962C8B-B14F-4D97-AF65-F5344CB8AC3E}">
        <p14:creationId xmlns:p14="http://schemas.microsoft.com/office/powerpoint/2010/main" val="26249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0DCA52-B378-2220-2CA3-AAF9963B6ECF}"/>
              </a:ext>
            </a:extLst>
          </p:cNvPr>
          <p:cNvSpPr txBox="1">
            <a:spLocks noGrp="1"/>
          </p:cNvSpPr>
          <p:nvPr>
            <p:ph type="title" idx="4294967295"/>
          </p:nvPr>
        </p:nvSpPr>
        <p:spPr>
          <a:xfrm>
            <a:off x="185195" y="79435"/>
            <a:ext cx="11690430" cy="928750"/>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mj-ea"/>
                <a:cs typeface="+mj-cs"/>
              </a:rPr>
              <a:t>Proposal Submission - Window Dates </a:t>
            </a:r>
            <a:br>
              <a:rPr kumimoji="0" lang="en-US" sz="3600" b="1" i="0" u="none" strike="noStrike" kern="1200" cap="none" spc="0" normalizeH="0" baseline="0" noProof="0" dirty="0">
                <a:ln>
                  <a:noFill/>
                </a:ln>
                <a:solidFill>
                  <a:schemeClr val="tx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(due by 5 p.m. submitter's local time)</a:t>
            </a:r>
            <a:endParaRPr kumimoji="0" lang="en-US" sz="3600" b="1" i="0" u="none" strike="noStrike" kern="1200" cap="none" spc="0" normalizeH="0" baseline="0" noProof="0" dirty="0">
              <a:ln>
                <a:noFill/>
              </a:ln>
              <a:solidFill>
                <a:schemeClr val="bg1"/>
              </a:solidFill>
              <a:effectLst/>
              <a:uLnTx/>
              <a:uFillTx/>
              <a:latin typeface="+mj-lt"/>
              <a:ea typeface="+mj-ea"/>
              <a:cs typeface="+mj-cs"/>
            </a:endParaRPr>
          </a:p>
        </p:txBody>
      </p:sp>
      <p:sp>
        <p:nvSpPr>
          <p:cNvPr id="2" name="Content Placeholder 1">
            <a:extLst>
              <a:ext uri="{FF2B5EF4-FFF2-40B4-BE49-F238E27FC236}">
                <a16:creationId xmlns:a16="http://schemas.microsoft.com/office/drawing/2014/main" id="{D79AD5F9-2983-5E67-D35C-79B8E20507BD}"/>
              </a:ext>
            </a:extLst>
          </p:cNvPr>
          <p:cNvSpPr txBox="1">
            <a:spLocks/>
          </p:cNvSpPr>
          <p:nvPr/>
        </p:nvSpPr>
        <p:spPr>
          <a:xfrm>
            <a:off x="185195" y="1174141"/>
            <a:ext cx="11690429" cy="545815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Eligible MSIs can submit a Concept Outline at any time. MSIs that have been invited to submit a full proposal can submit a proposal based on the Concept Outline at any time during one of the submission windows listed below:</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Proposal Submission Windows </a:t>
            </a:r>
          </a:p>
          <a:p>
            <a:r>
              <a:rPr lang="en-US" dirty="0"/>
              <a:t>     January 09, 2023 - March 13, 2023</a:t>
            </a:r>
          </a:p>
          <a:p>
            <a:r>
              <a:rPr lang="en-US" dirty="0"/>
              <a:t>     March 14, 2023 - June 26, 2023</a:t>
            </a:r>
          </a:p>
          <a:p>
            <a:r>
              <a:rPr lang="en-US" dirty="0"/>
              <a:t>     June 27, 2023 - October 20, 2023</a:t>
            </a:r>
          </a:p>
          <a:p>
            <a:r>
              <a:rPr lang="en-US" dirty="0"/>
              <a:t>     January 08, 2024 - March 11, 2024</a:t>
            </a:r>
          </a:p>
          <a:p>
            <a:r>
              <a:rPr lang="en-US" dirty="0"/>
              <a:t>     March 12, 2024 - June 24, 2024</a:t>
            </a:r>
          </a:p>
          <a:p>
            <a:r>
              <a:rPr lang="en-US" dirty="0"/>
              <a:t>     June 25, 2024 - October 18, 2024</a:t>
            </a:r>
          </a:p>
          <a:p>
            <a:r>
              <a:rPr lang="en-US" dirty="0"/>
              <a:t>     January 06, 2025 - March 10, 2025</a:t>
            </a:r>
          </a:p>
          <a:p>
            <a:r>
              <a:rPr lang="en-US" dirty="0"/>
              <a:t>     March 11, 2025 - June 23, 2025</a:t>
            </a:r>
          </a:p>
          <a:p>
            <a:r>
              <a:rPr lang="en-US" dirty="0"/>
              <a:t>     June 24, 2025 - October 17, 2025</a:t>
            </a:r>
          </a:p>
        </p:txBody>
      </p:sp>
      <p:sp>
        <p:nvSpPr>
          <p:cNvPr id="3" name="Slide Number Placeholder 2">
            <a:extLst>
              <a:ext uri="{FF2B5EF4-FFF2-40B4-BE49-F238E27FC236}">
                <a16:creationId xmlns:a16="http://schemas.microsoft.com/office/drawing/2014/main" id="{A02AF1A0-774F-75E0-1DE8-57719D8F536F}"/>
              </a:ext>
            </a:extLst>
          </p:cNvPr>
          <p:cNvSpPr>
            <a:spLocks noGrp="1"/>
          </p:cNvSpPr>
          <p:nvPr>
            <p:ph type="sldNum" sz="quarter" idx="12"/>
          </p:nvPr>
        </p:nvSpPr>
        <p:spPr>
          <a:xfrm>
            <a:off x="5640505" y="6358626"/>
            <a:ext cx="462886" cy="365125"/>
          </a:xfrm>
        </p:spPr>
        <p:txBody>
          <a:bodyPr/>
          <a:lstStyle/>
          <a:p>
            <a:fld id="{5293B913-F544-E945-AD8E-7BF776184C84}" type="slidenum">
              <a:rPr lang="en-US" smtClean="0"/>
              <a:pPr/>
              <a:t>30</a:t>
            </a:fld>
            <a:endParaRPr lang="en-US"/>
          </a:p>
        </p:txBody>
      </p:sp>
    </p:spTree>
    <p:extLst>
      <p:ext uri="{BB962C8B-B14F-4D97-AF65-F5344CB8AC3E}">
        <p14:creationId xmlns:p14="http://schemas.microsoft.com/office/powerpoint/2010/main" val="347713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9404-C92A-BE47-CDED-B2EF04A8FB83}"/>
              </a:ext>
            </a:extLst>
          </p:cNvPr>
          <p:cNvSpPr>
            <a:spLocks noGrp="1"/>
          </p:cNvSpPr>
          <p:nvPr>
            <p:ph type="title"/>
          </p:nvPr>
        </p:nvSpPr>
        <p:spPr>
          <a:xfrm>
            <a:off x="838200" y="365126"/>
            <a:ext cx="10515600" cy="748058"/>
          </a:xfrm>
          <a:solidFill>
            <a:schemeClr val="tx1"/>
          </a:solidFill>
        </p:spPr>
        <p:txBody>
          <a:bodyPr/>
          <a:lstStyle/>
          <a:p>
            <a:pPr algn="ctr"/>
            <a:r>
              <a:rPr lang="en-US" b="1">
                <a:solidFill>
                  <a:schemeClr val="bg1"/>
                </a:solidFill>
              </a:rPr>
              <a:t>Preparation of Full Proposals</a:t>
            </a:r>
            <a:endParaRPr lang="en-US">
              <a:solidFill>
                <a:schemeClr val="bg1"/>
              </a:solidFill>
            </a:endParaRPr>
          </a:p>
        </p:txBody>
      </p:sp>
      <p:sp>
        <p:nvSpPr>
          <p:cNvPr id="3" name="Content Placeholder 2">
            <a:extLst>
              <a:ext uri="{FF2B5EF4-FFF2-40B4-BE49-F238E27FC236}">
                <a16:creationId xmlns:a16="http://schemas.microsoft.com/office/drawing/2014/main" id="{BF52E22F-A623-AAD7-BCAF-A0C03BF0140E}"/>
              </a:ext>
            </a:extLst>
          </p:cNvPr>
          <p:cNvSpPr>
            <a:spLocks noGrp="1"/>
          </p:cNvSpPr>
          <p:nvPr>
            <p:ph idx="1"/>
          </p:nvPr>
        </p:nvSpPr>
        <p:spPr>
          <a:xfrm>
            <a:off x="0" y="1285461"/>
            <a:ext cx="12046225" cy="5207413"/>
          </a:xfrm>
        </p:spPr>
        <p:txBody>
          <a:bodyPr>
            <a:normAutofit/>
          </a:bodyPr>
          <a:lstStyle/>
          <a:p>
            <a:pPr marL="0" indent="0">
              <a:buNone/>
            </a:pPr>
            <a:r>
              <a:rPr lang="en-US" b="1"/>
              <a:t>For CAP and PARTNER proposals:</a:t>
            </a:r>
          </a:p>
          <a:p>
            <a:pPr>
              <a:buFont typeface="Arial" panose="020B0604020202020204" pitchFamily="34" charset="0"/>
              <a:buChar char="•"/>
            </a:pPr>
            <a:r>
              <a:rPr lang="en-US"/>
              <a:t>Full Proposals submitted via </a:t>
            </a:r>
            <a:r>
              <a:rPr lang="en-US" err="1"/>
              <a:t>Research.gov</a:t>
            </a:r>
            <a:r>
              <a:rPr lang="en-US"/>
              <a:t> - </a:t>
            </a:r>
            <a:r>
              <a:rPr lang="en-US" i="1"/>
              <a:t>NSF Proposal and Award Policies and Procedures Guide</a:t>
            </a:r>
            <a:r>
              <a:rPr lang="en-US"/>
              <a:t> (PAPPG) guidelines apply. The complete text of the PAPPG is available electronically on the NSF website at: </a:t>
            </a:r>
            <a:r>
              <a:rPr lang="en-US">
                <a:hlinkClick r:id="rId2"/>
              </a:rPr>
              <a:t>https://www.nsf.gov/publications/pub_summ.jsp?ods_key=pappg</a:t>
            </a:r>
            <a:r>
              <a:rPr lang="en-US"/>
              <a:t>.</a:t>
            </a:r>
          </a:p>
          <a:p>
            <a:pPr>
              <a:buFont typeface="Arial" panose="020B0604020202020204" pitchFamily="34" charset="0"/>
              <a:buChar char="•"/>
            </a:pPr>
            <a:endParaRPr lang="en-US"/>
          </a:p>
          <a:p>
            <a:pPr>
              <a:buFont typeface="Arial" panose="020B0604020202020204" pitchFamily="34" charset="0"/>
              <a:buChar char="•"/>
            </a:pPr>
            <a:r>
              <a:rPr lang="en-US"/>
              <a:t>Full Proposals submitted via </a:t>
            </a:r>
            <a:r>
              <a:rPr lang="en-US" err="1"/>
              <a:t>Grants.gov</a:t>
            </a:r>
            <a:r>
              <a:rPr lang="en-US"/>
              <a:t>: </a:t>
            </a:r>
            <a:r>
              <a:rPr lang="en-US" i="1"/>
              <a:t>NSF </a:t>
            </a:r>
            <a:r>
              <a:rPr lang="en-US" i="1" err="1"/>
              <a:t>Grants.gov</a:t>
            </a:r>
            <a:r>
              <a:rPr lang="en-US" i="1"/>
              <a:t> Application Guide: A Guide for the Preparation and Submission of NSF Applications via </a:t>
            </a:r>
            <a:r>
              <a:rPr lang="en-US" i="1" err="1"/>
              <a:t>Grants.gov</a:t>
            </a:r>
            <a:r>
              <a:rPr lang="en-US"/>
              <a:t> guidelines apply (Note: The </a:t>
            </a:r>
            <a:r>
              <a:rPr lang="en-US" i="1"/>
              <a:t>NSF </a:t>
            </a:r>
            <a:r>
              <a:rPr lang="en-US" i="1" err="1"/>
              <a:t>Grants.gov</a:t>
            </a:r>
            <a:r>
              <a:rPr lang="en-US" i="1"/>
              <a:t> Application Guide</a:t>
            </a:r>
            <a:r>
              <a:rPr lang="en-US"/>
              <a:t> is available on the </a:t>
            </a:r>
            <a:r>
              <a:rPr lang="en-US" err="1"/>
              <a:t>Grants.gov</a:t>
            </a:r>
            <a:r>
              <a:rPr lang="en-US"/>
              <a:t> website and on the NSF website at: </a:t>
            </a:r>
            <a:r>
              <a:rPr lang="en-US">
                <a:hlinkClick r:id="rId3"/>
              </a:rPr>
              <a:t>https://www.nsf.gov/publications/pub_summ.jsp?ods_key=grantsgovguide</a:t>
            </a:r>
            <a:r>
              <a:rPr lang="en-US"/>
              <a:t>).</a:t>
            </a:r>
          </a:p>
          <a:p>
            <a:endParaRPr lang="en-US"/>
          </a:p>
        </p:txBody>
      </p:sp>
    </p:spTree>
    <p:extLst>
      <p:ext uri="{BB962C8B-B14F-4D97-AF65-F5344CB8AC3E}">
        <p14:creationId xmlns:p14="http://schemas.microsoft.com/office/powerpoint/2010/main" val="3015844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64695" y="2398462"/>
            <a:ext cx="11245515" cy="1325563"/>
          </a:xfrm>
        </p:spPr>
        <p:txBody>
          <a:bodyPr/>
          <a:lstStyle/>
          <a:p>
            <a:pPr algn="ctr"/>
            <a:r>
              <a:rPr lang="en-US" b="1"/>
              <a:t>Part VII: Expand AI Capacity Building Pilots - CAP</a:t>
            </a:r>
          </a:p>
        </p:txBody>
      </p:sp>
    </p:spTree>
    <p:extLst>
      <p:ext uri="{BB962C8B-B14F-4D97-AF65-F5344CB8AC3E}">
        <p14:creationId xmlns:p14="http://schemas.microsoft.com/office/powerpoint/2010/main" val="1703789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solidFill>
            <a:schemeClr val="tx1"/>
          </a:solidFill>
        </p:spPr>
        <p:txBody>
          <a:bodyPr/>
          <a:lstStyle/>
          <a:p>
            <a:pPr algn="ctr"/>
            <a:r>
              <a:rPr lang="en-US">
                <a:solidFill>
                  <a:schemeClr val="bg1"/>
                </a:solidFill>
              </a:rPr>
              <a:t>Track 1: CAP Proposals</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12035" y="1825625"/>
            <a:ext cx="11781181" cy="4840218"/>
          </a:xfrm>
        </p:spPr>
        <p:txBody>
          <a:bodyPr>
            <a:normAutofit fontScale="92500" lnSpcReduction="10000"/>
          </a:bodyPr>
          <a:lstStyle/>
          <a:p>
            <a:r>
              <a:rPr lang="en-US"/>
              <a:t>Capacity Building Pilots (CAP) are planning and growth efforts focused on the establishment of AI activities at the funded MSI and the early exploration of future synergistic partnerships that have the potential to be part of prospective </a:t>
            </a:r>
            <a:r>
              <a:rPr lang="en-US" err="1"/>
              <a:t>ExpandAI</a:t>
            </a:r>
            <a:r>
              <a:rPr lang="en-US"/>
              <a:t> Partnerships. </a:t>
            </a:r>
          </a:p>
          <a:p>
            <a:r>
              <a:rPr lang="en-US"/>
              <a:t>Successful pilots will result in establishing new AI research capacity, education/workforce development in AI, and/or AI infrastructure capacity at the proposing institution and, potentially, a basis for future AI partnerships. </a:t>
            </a:r>
          </a:p>
          <a:p>
            <a:r>
              <a:rPr lang="en-US"/>
              <a:t>CAP activities should plan for engaging appropriate communities to test the feasibility of partnerships as well as developing plans for continuing capacity development. </a:t>
            </a:r>
          </a:p>
          <a:p>
            <a:r>
              <a:rPr lang="en-US"/>
              <a:t>Plans should consider required research infrastructure, plans to leverage established groups in related research areas, and inclusion of faculty training and research experiences that emphasize the diversification of investigators. </a:t>
            </a:r>
          </a:p>
          <a:p>
            <a:endParaRPr lang="en-US"/>
          </a:p>
        </p:txBody>
      </p:sp>
    </p:spTree>
    <p:extLst>
      <p:ext uri="{BB962C8B-B14F-4D97-AF65-F5344CB8AC3E}">
        <p14:creationId xmlns:p14="http://schemas.microsoft.com/office/powerpoint/2010/main" val="242049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solidFill>
            <a:schemeClr val="tx1"/>
          </a:solidFill>
        </p:spPr>
        <p:txBody>
          <a:bodyPr/>
          <a:lstStyle/>
          <a:p>
            <a:pPr algn="ctr"/>
            <a:r>
              <a:rPr lang="en-US">
                <a:solidFill>
                  <a:schemeClr val="bg1"/>
                </a:solidFill>
              </a:rPr>
              <a:t>Track 1: CAP Proposals (</a:t>
            </a:r>
            <a:r>
              <a:rPr lang="en-US" err="1">
                <a:solidFill>
                  <a:schemeClr val="bg1"/>
                </a:solidFill>
              </a:rPr>
              <a:t>contd</a:t>
            </a:r>
            <a:r>
              <a:rPr lang="en-US">
                <a:solidFill>
                  <a:schemeClr val="bg1"/>
                </a:solidFill>
              </a:rPr>
              <a:t>)</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12035" y="1825625"/>
            <a:ext cx="11141765" cy="4813714"/>
          </a:xfrm>
        </p:spPr>
        <p:txBody>
          <a:bodyPr>
            <a:normAutofit fontScale="92500" lnSpcReduction="20000"/>
          </a:bodyPr>
          <a:lstStyle/>
          <a:p>
            <a:r>
              <a:rPr lang="en-US"/>
              <a:t>Proposals must articulate a clear vision motivating the capacity building activities, with a focus on long-term benefits to the MSI </a:t>
            </a:r>
          </a:p>
          <a:p>
            <a:r>
              <a:rPr lang="en-US"/>
              <a:t>Benefits to MSI include enhanced faculty capacity for foundational and/or use-inspired AI research or new effective models for increased education and career pathways in AI. </a:t>
            </a:r>
          </a:p>
          <a:p>
            <a:r>
              <a:rPr lang="en-US"/>
              <a:t>Proposals to this track must include a strong </a:t>
            </a:r>
            <a:r>
              <a:rPr lang="en-US" i="1"/>
              <a:t>Institutional Need and Support Statement</a:t>
            </a:r>
            <a:r>
              <a:rPr lang="en-US"/>
              <a:t> containing </a:t>
            </a:r>
          </a:p>
          <a:p>
            <a:pPr marL="571500" indent="-571500">
              <a:buAutoNum type="romanLcParenBoth"/>
            </a:pPr>
            <a:r>
              <a:rPr lang="en-US"/>
              <a:t>an assessment of the current AI research and instructional capacity and infrastructure, a demonstration of institutional need for capacity building in AI</a:t>
            </a:r>
          </a:p>
          <a:p>
            <a:pPr marL="571500" indent="-571500">
              <a:buAutoNum type="romanLcParenBoth"/>
            </a:pPr>
            <a:r>
              <a:rPr lang="en-US"/>
              <a:t> a statement of the commitment of institutional support for the proposed activities. </a:t>
            </a:r>
          </a:p>
          <a:p>
            <a:r>
              <a:rPr lang="en-US"/>
              <a:t>Proposals that substantiate a strong case in the need and support statement are likely to be the most competitive. </a:t>
            </a:r>
          </a:p>
        </p:txBody>
      </p:sp>
    </p:spTree>
    <p:extLst>
      <p:ext uri="{BB962C8B-B14F-4D97-AF65-F5344CB8AC3E}">
        <p14:creationId xmlns:p14="http://schemas.microsoft.com/office/powerpoint/2010/main" val="1173195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xfrm>
            <a:off x="838200" y="205409"/>
            <a:ext cx="10515600" cy="615536"/>
          </a:xfrm>
          <a:solidFill>
            <a:schemeClr val="tx1"/>
          </a:solidFill>
        </p:spPr>
        <p:txBody>
          <a:bodyPr>
            <a:normAutofit fontScale="90000"/>
          </a:bodyPr>
          <a:lstStyle/>
          <a:p>
            <a:pPr algn="ctr"/>
            <a:r>
              <a:rPr lang="en-US">
                <a:solidFill>
                  <a:schemeClr val="bg1"/>
                </a:solidFill>
              </a:rPr>
              <a:t>Track 1: CAP Proposals (contd.)</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92765" y="1073426"/>
            <a:ext cx="11940209" cy="5579165"/>
          </a:xfrm>
        </p:spPr>
        <p:txBody>
          <a:bodyPr>
            <a:noAutofit/>
          </a:bodyPr>
          <a:lstStyle/>
          <a:p>
            <a:pPr marL="0" indent="0">
              <a:buNone/>
            </a:pPr>
            <a:r>
              <a:rPr lang="en-US" sz="1800" b="1" dirty="0"/>
              <a:t>Successful proposals will feature a </a:t>
            </a:r>
            <a:r>
              <a:rPr lang="en-US" sz="1800" b="1" i="1" dirty="0"/>
              <a:t>Capacity Building Plan</a:t>
            </a:r>
            <a:r>
              <a:rPr lang="en-US" sz="1800" b="1" dirty="0"/>
              <a:t> that features clear and measurable outcomes/benefits of capacity building. Suitable activities for such a plan are:</a:t>
            </a:r>
          </a:p>
          <a:p>
            <a:pPr>
              <a:buFont typeface="Arial" panose="020B0604020202020204" pitchFamily="34" charset="0"/>
              <a:buChar char="•"/>
            </a:pPr>
            <a:r>
              <a:rPr lang="en-US" sz="1800" dirty="0">
                <a:solidFill>
                  <a:srgbClr val="FF0000"/>
                </a:solidFill>
              </a:rPr>
              <a:t>establishment or significant enhancement of foundational or use-inspired AI research, marked by increased faculty research output;</a:t>
            </a:r>
          </a:p>
          <a:p>
            <a:pPr>
              <a:buFont typeface="Arial" panose="020B0604020202020204" pitchFamily="34" charset="0"/>
              <a:buChar char="•"/>
            </a:pPr>
            <a:r>
              <a:rPr lang="en-US" sz="1800" dirty="0">
                <a:solidFill>
                  <a:srgbClr val="FF0000"/>
                </a:solidFill>
              </a:rPr>
              <a:t>design of academic pathways or innovative models for teaching and learning in AI, incorporating how students learn effectively in AI activities, and bringing AI disciplinary advances into the undergraduate and graduate experience;</a:t>
            </a:r>
          </a:p>
          <a:p>
            <a:pPr>
              <a:buFont typeface="Arial" panose="020B0604020202020204" pitchFamily="34" charset="0"/>
              <a:buChar char="•"/>
            </a:pPr>
            <a:r>
              <a:rPr lang="en-US" sz="1800" dirty="0">
                <a:solidFill>
                  <a:srgbClr val="FF0000"/>
                </a:solidFill>
              </a:rPr>
              <a:t>establishment or significant expansion of AI career pathways for students resulting from new AI activities;</a:t>
            </a:r>
          </a:p>
          <a:p>
            <a:pPr>
              <a:buFont typeface="Arial" panose="020B0604020202020204" pitchFamily="34" charset="0"/>
              <a:buChar char="•"/>
            </a:pPr>
            <a:r>
              <a:rPr lang="en-US" sz="1800" dirty="0">
                <a:solidFill>
                  <a:srgbClr val="FF0000"/>
                </a:solidFill>
              </a:rPr>
              <a:t>enhanced AI research infrastructure;</a:t>
            </a:r>
          </a:p>
          <a:p>
            <a:pPr>
              <a:buFont typeface="Arial" panose="020B0604020202020204" pitchFamily="34" charset="0"/>
              <a:buChar char="•"/>
            </a:pPr>
            <a:r>
              <a:rPr lang="en-US" sz="1800" dirty="0">
                <a:solidFill>
                  <a:srgbClr val="FF0000"/>
                </a:solidFill>
              </a:rPr>
              <a:t>significant increase in the participation of investigators and students who have been traditionally underserved and underrepresented in AI; and</a:t>
            </a:r>
          </a:p>
          <a:p>
            <a:pPr>
              <a:buFont typeface="Arial" panose="020B0604020202020204" pitchFamily="34" charset="0"/>
              <a:buChar char="•"/>
            </a:pPr>
            <a:r>
              <a:rPr lang="en-US" sz="1800" dirty="0">
                <a:solidFill>
                  <a:srgbClr val="FF0000"/>
                </a:solidFill>
              </a:rPr>
              <a:t>a plan for objective process evaluation in support of the proposed efforts.</a:t>
            </a:r>
          </a:p>
          <a:p>
            <a:pPr marL="0" indent="0">
              <a:buNone/>
            </a:pPr>
            <a:r>
              <a:rPr lang="en-US" sz="2000" dirty="0"/>
              <a:t>Above list is representative of suitable activities and outcomes for CAP track, however, activities need not be limited to this list, and proposals do not have to include every type of outcome represented in list. Proposers are encouraged to select and integrate the activities most appropriate for their institutional context and their vision for capacity building toward partnerships. </a:t>
            </a:r>
          </a:p>
          <a:p>
            <a:pPr marL="0" indent="0">
              <a:buNone/>
            </a:pPr>
            <a:r>
              <a:rPr lang="en-US" sz="2000" b="1" dirty="0"/>
              <a:t>Early partnership development between the proposing MSI and one or more AI Institutes is </a:t>
            </a:r>
            <a:r>
              <a:rPr lang="en-US" sz="2000" b="1" u="sng" dirty="0">
                <a:effectLst/>
              </a:rPr>
              <a:t>neither required nor encouraged</a:t>
            </a:r>
            <a:r>
              <a:rPr lang="en-US" sz="2000" b="1" dirty="0"/>
              <a:t> in a CAP proposal.</a:t>
            </a:r>
          </a:p>
          <a:p>
            <a:endParaRPr lang="en-US" sz="1800" dirty="0"/>
          </a:p>
        </p:txBody>
      </p:sp>
    </p:spTree>
    <p:extLst>
      <p:ext uri="{BB962C8B-B14F-4D97-AF65-F5344CB8AC3E}">
        <p14:creationId xmlns:p14="http://schemas.microsoft.com/office/powerpoint/2010/main" val="1454042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a:solidFill>
                  <a:schemeClr val="bg1">
                    <a:lumMod val="95000"/>
                    <a:lumOff val="5000"/>
                  </a:schemeClr>
                </a:solidFill>
              </a:rPr>
              <a:t>Part VIII: Expand AI Partnerships - PARTNER</a:t>
            </a:r>
          </a:p>
        </p:txBody>
      </p:sp>
    </p:spTree>
    <p:extLst>
      <p:ext uri="{BB962C8B-B14F-4D97-AF65-F5344CB8AC3E}">
        <p14:creationId xmlns:p14="http://schemas.microsoft.com/office/powerpoint/2010/main" val="386666448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solidFill>
            <a:schemeClr val="tx1"/>
          </a:solidFill>
        </p:spPr>
        <p:txBody>
          <a:bodyPr/>
          <a:lstStyle/>
          <a:p>
            <a:pPr algn="ctr"/>
            <a:r>
              <a:rPr lang="en-US">
                <a:solidFill>
                  <a:schemeClr val="bg1"/>
                </a:solidFill>
              </a:rPr>
              <a:t>Track 2: PARTNER Proposals</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65043" y="1825624"/>
            <a:ext cx="11781183" cy="4879975"/>
          </a:xfrm>
        </p:spPr>
        <p:txBody>
          <a:bodyPr>
            <a:normAutofit/>
          </a:bodyPr>
          <a:lstStyle/>
          <a:p>
            <a:r>
              <a:rPr lang="en-US"/>
              <a:t>PARTNER track is an opportunity for MSIs to scale up already-established AI research and/or education programs and to initiate/leverage new collaborations with AI Institutes. </a:t>
            </a:r>
          </a:p>
          <a:p>
            <a:r>
              <a:rPr lang="en-US"/>
              <a:t>Partnerships must reflect multi-organization collaborations submitted by an MSI and will include a subaward to an AI Institute. </a:t>
            </a:r>
          </a:p>
          <a:p>
            <a:r>
              <a:rPr lang="en-US"/>
              <a:t>PARTNER projects are centered around shared, complementary goals. Proposals will be submitted as single-organizational collaborative proposals. </a:t>
            </a:r>
          </a:p>
          <a:p>
            <a:r>
              <a:rPr lang="en-US"/>
              <a:t>Proposing MSI in this track is not required to have previously been awarded a CAP project under this program </a:t>
            </a:r>
          </a:p>
          <a:p>
            <a:pPr marL="0" indent="0">
              <a:buNone/>
            </a:pPr>
            <a:endParaRPr lang="en-US"/>
          </a:p>
        </p:txBody>
      </p:sp>
    </p:spTree>
    <p:extLst>
      <p:ext uri="{BB962C8B-B14F-4D97-AF65-F5344CB8AC3E}">
        <p14:creationId xmlns:p14="http://schemas.microsoft.com/office/powerpoint/2010/main" val="3287568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A929-1644-BAAF-6BB6-61D25E3FF838}"/>
              </a:ext>
            </a:extLst>
          </p:cNvPr>
          <p:cNvSpPr>
            <a:spLocks noGrp="1"/>
          </p:cNvSpPr>
          <p:nvPr>
            <p:ph type="title"/>
          </p:nvPr>
        </p:nvSpPr>
        <p:spPr>
          <a:xfrm>
            <a:off x="429125" y="160588"/>
            <a:ext cx="11385885" cy="1325563"/>
          </a:xfrm>
          <a:solidFill>
            <a:schemeClr val="tx1"/>
          </a:solidFill>
        </p:spPr>
        <p:txBody>
          <a:bodyPr>
            <a:normAutofit fontScale="90000"/>
          </a:bodyPr>
          <a:lstStyle/>
          <a:p>
            <a:pPr algn="ctr"/>
            <a:br>
              <a:rPr lang="en-US" b="1" i="1">
                <a:solidFill>
                  <a:schemeClr val="bg1"/>
                </a:solidFill>
              </a:rPr>
            </a:br>
            <a:r>
              <a:rPr lang="en-US" b="1" i="1">
                <a:solidFill>
                  <a:schemeClr val="bg1"/>
                </a:solidFill>
              </a:rPr>
              <a:t>PARTNER Proposals </a:t>
            </a:r>
            <a:br>
              <a:rPr lang="en-US" b="1">
                <a:solidFill>
                  <a:schemeClr val="bg1"/>
                </a:solidFill>
              </a:rPr>
            </a:br>
            <a:endParaRPr lang="en-US" b="1">
              <a:solidFill>
                <a:schemeClr val="bg1"/>
              </a:solidFill>
            </a:endParaRPr>
          </a:p>
        </p:txBody>
      </p:sp>
      <p:sp>
        <p:nvSpPr>
          <p:cNvPr id="3" name="Content Placeholder 2">
            <a:extLst>
              <a:ext uri="{FF2B5EF4-FFF2-40B4-BE49-F238E27FC236}">
                <a16:creationId xmlns:a16="http://schemas.microsoft.com/office/drawing/2014/main" id="{56620B6F-6361-654D-BEAC-7F39D029C5C1}"/>
              </a:ext>
            </a:extLst>
          </p:cNvPr>
          <p:cNvSpPr>
            <a:spLocks noGrp="1"/>
          </p:cNvSpPr>
          <p:nvPr>
            <p:ph idx="1"/>
          </p:nvPr>
        </p:nvSpPr>
        <p:spPr>
          <a:xfrm>
            <a:off x="265043" y="1825624"/>
            <a:ext cx="11820940" cy="4871788"/>
          </a:xfrm>
        </p:spPr>
        <p:txBody>
          <a:bodyPr>
            <a:normAutofit/>
          </a:bodyPr>
          <a:lstStyle/>
          <a:p>
            <a:pPr marL="0" indent="0">
              <a:buNone/>
            </a:pPr>
            <a:r>
              <a:rPr lang="en-US"/>
              <a:t>PARTNER proposals:</a:t>
            </a:r>
          </a:p>
          <a:p>
            <a:pPr marL="0" indent="0">
              <a:buNone/>
            </a:pPr>
            <a:endParaRPr lang="en-US"/>
          </a:p>
          <a:p>
            <a:r>
              <a:rPr lang="en-US">
                <a:effectLst/>
              </a:rPr>
              <a:t>must include collaboration with one or more AI Institutes, </a:t>
            </a:r>
            <a:r>
              <a:rPr lang="en-US"/>
              <a:t>or </a:t>
            </a:r>
            <a:r>
              <a:rPr lang="en-US">
                <a:effectLst/>
              </a:rPr>
              <a:t>with any of the collaborative organizations directly funded under an AI Institute award</a:t>
            </a:r>
          </a:p>
          <a:p>
            <a:r>
              <a:rPr lang="en-US">
                <a:effectLst/>
              </a:rPr>
              <a:t>collaboration(s) must be proposed in form of subaward(s) under lead institution</a:t>
            </a:r>
          </a:p>
          <a:p>
            <a:r>
              <a:rPr lang="en-US"/>
              <a:t>PARTNER proposals must constitute an </a:t>
            </a:r>
            <a:r>
              <a:rPr lang="en-US" u="sng"/>
              <a:t>authentic</a:t>
            </a:r>
            <a:r>
              <a:rPr lang="en-US"/>
              <a:t> and </a:t>
            </a:r>
            <a:r>
              <a:rPr lang="en-US" u="sng"/>
              <a:t>significant new </a:t>
            </a:r>
            <a:r>
              <a:rPr lang="en-US"/>
              <a:t>partnership that has the clear potential to build on the institution’s current AI capacity as well as leverage the intrinsic strengths and talents of the MSI</a:t>
            </a:r>
          </a:p>
          <a:p>
            <a:endParaRPr lang="en-US">
              <a:effectLst/>
            </a:endParaRPr>
          </a:p>
          <a:p>
            <a:endParaRPr lang="en-US" b="1"/>
          </a:p>
        </p:txBody>
      </p:sp>
    </p:spTree>
    <p:extLst>
      <p:ext uri="{BB962C8B-B14F-4D97-AF65-F5344CB8AC3E}">
        <p14:creationId xmlns:p14="http://schemas.microsoft.com/office/powerpoint/2010/main" val="1421281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A929-1644-BAAF-6BB6-61D25E3FF838}"/>
              </a:ext>
            </a:extLst>
          </p:cNvPr>
          <p:cNvSpPr>
            <a:spLocks noGrp="1"/>
          </p:cNvSpPr>
          <p:nvPr>
            <p:ph type="title"/>
          </p:nvPr>
        </p:nvSpPr>
        <p:spPr>
          <a:xfrm>
            <a:off x="429125" y="166495"/>
            <a:ext cx="11385885" cy="1325563"/>
          </a:xfrm>
          <a:solidFill>
            <a:schemeClr val="tx1"/>
          </a:solidFill>
        </p:spPr>
        <p:txBody>
          <a:bodyPr>
            <a:noAutofit/>
          </a:bodyPr>
          <a:lstStyle/>
          <a:p>
            <a:pPr algn="ctr"/>
            <a:br>
              <a:rPr lang="en-US" sz="3200" b="1" i="1" dirty="0">
                <a:solidFill>
                  <a:schemeClr val="bg1"/>
                </a:solidFill>
              </a:rPr>
            </a:br>
            <a:r>
              <a:rPr lang="en-US" sz="3200" b="1" i="1" dirty="0">
                <a:solidFill>
                  <a:schemeClr val="bg1"/>
                </a:solidFill>
              </a:rPr>
              <a:t>PARTNER Proposals </a:t>
            </a:r>
            <a:br>
              <a:rPr lang="en-US" sz="3200" b="1" i="1" dirty="0">
                <a:solidFill>
                  <a:schemeClr val="bg1"/>
                </a:solidFill>
              </a:rPr>
            </a:br>
            <a:r>
              <a:rPr lang="en-US" sz="3200" b="1" i="1" dirty="0">
                <a:solidFill>
                  <a:schemeClr val="bg1"/>
                </a:solidFill>
              </a:rPr>
              <a:t>Organizations Eligible as AI Institutes </a:t>
            </a:r>
            <a:r>
              <a:rPr lang="en-US" sz="3200" b="1" i="1" dirty="0" err="1">
                <a:solidFill>
                  <a:schemeClr val="bg1"/>
                </a:solidFill>
              </a:rPr>
              <a:t>SubAwardees</a:t>
            </a:r>
            <a:r>
              <a:rPr lang="en-US" sz="3200" b="1" i="1" dirty="0">
                <a:solidFill>
                  <a:schemeClr val="bg1"/>
                </a:solidFill>
              </a:rPr>
              <a:t> </a:t>
            </a:r>
            <a:br>
              <a:rPr lang="en-US" sz="3200" b="1" dirty="0">
                <a:solidFill>
                  <a:schemeClr val="bg1"/>
                </a:solidFill>
              </a:rPr>
            </a:br>
            <a:endParaRPr lang="en-US" sz="3200" b="1" dirty="0">
              <a:solidFill>
                <a:schemeClr val="bg1"/>
              </a:solidFill>
            </a:endParaRPr>
          </a:p>
        </p:txBody>
      </p:sp>
      <p:sp>
        <p:nvSpPr>
          <p:cNvPr id="3" name="Content Placeholder 2">
            <a:extLst>
              <a:ext uri="{FF2B5EF4-FFF2-40B4-BE49-F238E27FC236}">
                <a16:creationId xmlns:a16="http://schemas.microsoft.com/office/drawing/2014/main" id="{56620B6F-6361-654D-BEAC-7F39D029C5C1}"/>
              </a:ext>
            </a:extLst>
          </p:cNvPr>
          <p:cNvSpPr>
            <a:spLocks noGrp="1"/>
          </p:cNvSpPr>
          <p:nvPr>
            <p:ph idx="1"/>
          </p:nvPr>
        </p:nvSpPr>
        <p:spPr>
          <a:xfrm>
            <a:off x="252686" y="2307704"/>
            <a:ext cx="6626087" cy="3518980"/>
          </a:xfrm>
        </p:spPr>
        <p:txBody>
          <a:bodyPr>
            <a:normAutofit/>
          </a:bodyPr>
          <a:lstStyle/>
          <a:p>
            <a:r>
              <a:rPr lang="en-US"/>
              <a:t>Subaward(s) may be made to the AI Institute lead organization or any of the sub-awardee organizations in that Institute’s award budget</a:t>
            </a:r>
          </a:p>
          <a:p>
            <a:r>
              <a:rPr lang="en-US" b="1"/>
              <a:t>Current AI Institutes</a:t>
            </a:r>
            <a:r>
              <a:rPr lang="en-US"/>
              <a:t>: A listing of Institutes and links to their web sites can be found at  </a:t>
            </a:r>
            <a:r>
              <a:rPr lang="en-US" b="1">
                <a:hlinkClick r:id="rId2"/>
              </a:rPr>
              <a:t>AI Institutes Virtual Organization (AIVO)</a:t>
            </a:r>
            <a:endParaRPr lang="en-US" b="1"/>
          </a:p>
          <a:p>
            <a:endParaRPr lang="en-US" b="1"/>
          </a:p>
        </p:txBody>
      </p:sp>
      <p:pic>
        <p:nvPicPr>
          <p:cNvPr id="4" name="Picture 3">
            <a:extLst>
              <a:ext uri="{FF2B5EF4-FFF2-40B4-BE49-F238E27FC236}">
                <a16:creationId xmlns:a16="http://schemas.microsoft.com/office/drawing/2014/main" id="{9B1A0018-95FD-3354-C3FD-BFFFB318DE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0339" y="2261453"/>
            <a:ext cx="4681330" cy="3518980"/>
          </a:xfrm>
          <a:prstGeom prst="rect">
            <a:avLst/>
          </a:prstGeom>
        </p:spPr>
      </p:pic>
    </p:spTree>
    <p:extLst>
      <p:ext uri="{BB962C8B-B14F-4D97-AF65-F5344CB8AC3E}">
        <p14:creationId xmlns:p14="http://schemas.microsoft.com/office/powerpoint/2010/main" val="2708317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259D-9F1A-9946-E443-16461A58201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Fast Facts</a:t>
            </a:r>
          </a:p>
        </p:txBody>
      </p:sp>
      <p:pic>
        <p:nvPicPr>
          <p:cNvPr id="3" name="Picture 2">
            <a:extLst>
              <a:ext uri="{FF2B5EF4-FFF2-40B4-BE49-F238E27FC236}">
                <a16:creationId xmlns:a16="http://schemas.microsoft.com/office/drawing/2014/main" id="{EC03EEA4-4914-ADA1-3F38-70813CBCEB45}"/>
              </a:ext>
              <a:ext uri="{C183D7F6-B498-43B3-948B-1728B52AA6E4}">
                <adec:decorative xmlns:adec="http://schemas.microsoft.com/office/drawing/2017/decorative" val="1"/>
              </a:ext>
            </a:extLst>
          </p:cNvPr>
          <p:cNvPicPr>
            <a:picLocks noChangeAspect="1"/>
          </p:cNvPicPr>
          <p:nvPr/>
        </p:nvPicPr>
        <p:blipFill rotWithShape="1">
          <a:blip r:embed="rId3"/>
          <a:srcRect t="54532" b="4158"/>
          <a:stretch/>
        </p:blipFill>
        <p:spPr>
          <a:xfrm>
            <a:off x="2527541" y="296330"/>
            <a:ext cx="9488288" cy="2946401"/>
          </a:xfrm>
          <a:prstGeom prst="rect">
            <a:avLst/>
          </a:prstGeom>
        </p:spPr>
      </p:pic>
      <p:pic>
        <p:nvPicPr>
          <p:cNvPr id="4" name="Picture 3">
            <a:extLst>
              <a:ext uri="{FF2B5EF4-FFF2-40B4-BE49-F238E27FC236}">
                <a16:creationId xmlns:a16="http://schemas.microsoft.com/office/drawing/2014/main" id="{C0407FD9-B768-357A-19B2-BA2F817416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371" y="304800"/>
            <a:ext cx="2094589" cy="6286500"/>
          </a:xfrm>
          <a:prstGeom prst="rect">
            <a:avLst/>
          </a:prstGeom>
          <a:ln w="38100">
            <a:solidFill>
              <a:schemeClr val="accent1"/>
            </a:solidFill>
          </a:ln>
        </p:spPr>
      </p:pic>
      <p:grpSp>
        <p:nvGrpSpPr>
          <p:cNvPr id="31" name="Group 30">
            <a:extLst>
              <a:ext uri="{FF2B5EF4-FFF2-40B4-BE49-F238E27FC236}">
                <a16:creationId xmlns:a16="http://schemas.microsoft.com/office/drawing/2014/main" id="{4BB5EC5E-BF44-4E9A-1CF9-B1D31990B25F}"/>
              </a:ext>
              <a:ext uri="{C183D7F6-B498-43B3-948B-1728B52AA6E4}">
                <adec:decorative xmlns:adec="http://schemas.microsoft.com/office/drawing/2017/decorative" val="1"/>
              </a:ext>
            </a:extLst>
          </p:cNvPr>
          <p:cNvGrpSpPr/>
          <p:nvPr/>
        </p:nvGrpSpPr>
        <p:grpSpPr>
          <a:xfrm>
            <a:off x="2527541" y="3766392"/>
            <a:ext cx="9488288" cy="1909234"/>
            <a:chOff x="2527541" y="3742266"/>
            <a:chExt cx="9488288" cy="1909234"/>
          </a:xfrm>
        </p:grpSpPr>
        <p:sp>
          <p:nvSpPr>
            <p:cNvPr id="13" name="Rectangle 12">
              <a:extLst>
                <a:ext uri="{FF2B5EF4-FFF2-40B4-BE49-F238E27FC236}">
                  <a16:creationId xmlns:a16="http://schemas.microsoft.com/office/drawing/2014/main" id="{079F9111-139B-0A0D-C193-C483A2BA0EBB}"/>
                </a:ext>
              </a:extLst>
            </p:cNvPr>
            <p:cNvSpPr/>
            <p:nvPr/>
          </p:nvSpPr>
          <p:spPr>
            <a:xfrm>
              <a:off x="2527541" y="530132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BIO</a:t>
              </a:r>
            </a:p>
          </p:txBody>
        </p:sp>
        <p:sp>
          <p:nvSpPr>
            <p:cNvPr id="14" name="Rectangle 13">
              <a:extLst>
                <a:ext uri="{FF2B5EF4-FFF2-40B4-BE49-F238E27FC236}">
                  <a16:creationId xmlns:a16="http://schemas.microsoft.com/office/drawing/2014/main" id="{17BB6683-316B-E31B-904D-0ECD13F1D9FB}"/>
                </a:ext>
              </a:extLst>
            </p:cNvPr>
            <p:cNvSpPr/>
            <p:nvPr/>
          </p:nvSpPr>
          <p:spPr>
            <a:xfrm>
              <a:off x="6086193" y="5304681"/>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CISE</a:t>
              </a:r>
            </a:p>
          </p:txBody>
        </p:sp>
        <p:sp>
          <p:nvSpPr>
            <p:cNvPr id="15" name="Rectangle 14">
              <a:extLst>
                <a:ext uri="{FF2B5EF4-FFF2-40B4-BE49-F238E27FC236}">
                  <a16:creationId xmlns:a16="http://schemas.microsoft.com/office/drawing/2014/main" id="{2233B878-C505-EFC8-189C-5B5F43959627}"/>
                </a:ext>
              </a:extLst>
            </p:cNvPr>
            <p:cNvSpPr/>
            <p:nvPr/>
          </p:nvSpPr>
          <p:spPr>
            <a:xfrm>
              <a:off x="8493188" y="530132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EDU</a:t>
              </a:r>
            </a:p>
          </p:txBody>
        </p:sp>
        <p:sp>
          <p:nvSpPr>
            <p:cNvPr id="16" name="Rectangle 15">
              <a:extLst>
                <a:ext uri="{FF2B5EF4-FFF2-40B4-BE49-F238E27FC236}">
                  <a16:creationId xmlns:a16="http://schemas.microsoft.com/office/drawing/2014/main" id="{E69F26AC-B0CC-8819-8391-5E8E8658F710}"/>
                </a:ext>
              </a:extLst>
            </p:cNvPr>
            <p:cNvSpPr/>
            <p:nvPr/>
          </p:nvSpPr>
          <p:spPr>
            <a:xfrm>
              <a:off x="3713758" y="530132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ENG</a:t>
              </a:r>
            </a:p>
          </p:txBody>
        </p:sp>
        <p:sp>
          <p:nvSpPr>
            <p:cNvPr id="17" name="Rectangle 16">
              <a:extLst>
                <a:ext uri="{FF2B5EF4-FFF2-40B4-BE49-F238E27FC236}">
                  <a16:creationId xmlns:a16="http://schemas.microsoft.com/office/drawing/2014/main" id="{8DD79016-3998-57D6-FCEB-73473000B4A0}"/>
                </a:ext>
              </a:extLst>
            </p:cNvPr>
            <p:cNvSpPr/>
            <p:nvPr/>
          </p:nvSpPr>
          <p:spPr>
            <a:xfrm>
              <a:off x="9685149" y="530132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GEO</a:t>
              </a:r>
            </a:p>
          </p:txBody>
        </p:sp>
        <p:sp>
          <p:nvSpPr>
            <p:cNvPr id="18" name="Rectangle 17">
              <a:extLst>
                <a:ext uri="{FF2B5EF4-FFF2-40B4-BE49-F238E27FC236}">
                  <a16:creationId xmlns:a16="http://schemas.microsoft.com/office/drawing/2014/main" id="{E6518E39-EA6B-8B30-2BCE-94216799866B}"/>
                </a:ext>
              </a:extLst>
            </p:cNvPr>
            <p:cNvSpPr/>
            <p:nvPr/>
          </p:nvSpPr>
          <p:spPr>
            <a:xfrm>
              <a:off x="7312714" y="529205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SBE</a:t>
              </a:r>
            </a:p>
          </p:txBody>
        </p:sp>
        <p:sp>
          <p:nvSpPr>
            <p:cNvPr id="19" name="Rectangle 18">
              <a:extLst>
                <a:ext uri="{FF2B5EF4-FFF2-40B4-BE49-F238E27FC236}">
                  <a16:creationId xmlns:a16="http://schemas.microsoft.com/office/drawing/2014/main" id="{4C32AE99-78D3-9182-E501-6FA2A61D05F2}"/>
                </a:ext>
              </a:extLst>
            </p:cNvPr>
            <p:cNvSpPr/>
            <p:nvPr/>
          </p:nvSpPr>
          <p:spPr>
            <a:xfrm>
              <a:off x="4900753" y="5301326"/>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MPS</a:t>
              </a:r>
            </a:p>
          </p:txBody>
        </p:sp>
        <p:sp>
          <p:nvSpPr>
            <p:cNvPr id="20" name="Rectangle 19">
              <a:extLst>
                <a:ext uri="{FF2B5EF4-FFF2-40B4-BE49-F238E27FC236}">
                  <a16:creationId xmlns:a16="http://schemas.microsoft.com/office/drawing/2014/main" id="{A2A3EFFD-39BE-2CDF-2468-4AD1B57FE2CD}"/>
                </a:ext>
              </a:extLst>
            </p:cNvPr>
            <p:cNvSpPr/>
            <p:nvPr/>
          </p:nvSpPr>
          <p:spPr>
            <a:xfrm>
              <a:off x="10900183" y="5297265"/>
              <a:ext cx="1115646" cy="34681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TIP</a:t>
              </a:r>
            </a:p>
          </p:txBody>
        </p:sp>
        <p:pic>
          <p:nvPicPr>
            <p:cNvPr id="21" name="Picture 20">
              <a:extLst>
                <a:ext uri="{FF2B5EF4-FFF2-40B4-BE49-F238E27FC236}">
                  <a16:creationId xmlns:a16="http://schemas.microsoft.com/office/drawing/2014/main" id="{3F111E73-6FF4-2153-986B-A35F160193F3}"/>
                </a:ext>
              </a:extLst>
            </p:cNvPr>
            <p:cNvPicPr>
              <a:picLocks noChangeAspect="1"/>
            </p:cNvPicPr>
            <p:nvPr/>
          </p:nvPicPr>
          <p:blipFill>
            <a:blip r:embed="rId5"/>
            <a:stretch>
              <a:fillRect/>
            </a:stretch>
          </p:blipFill>
          <p:spPr>
            <a:xfrm>
              <a:off x="2553763" y="3751949"/>
              <a:ext cx="1115646" cy="1600043"/>
            </a:xfrm>
            <a:prstGeom prst="rect">
              <a:avLst/>
            </a:prstGeom>
          </p:spPr>
        </p:pic>
        <p:pic>
          <p:nvPicPr>
            <p:cNvPr id="22" name="Picture 21">
              <a:extLst>
                <a:ext uri="{FF2B5EF4-FFF2-40B4-BE49-F238E27FC236}">
                  <a16:creationId xmlns:a16="http://schemas.microsoft.com/office/drawing/2014/main" id="{DBE2008F-0ECF-7CB8-A29A-3F2AFC0104E9}"/>
                </a:ext>
              </a:extLst>
            </p:cNvPr>
            <p:cNvPicPr>
              <a:picLocks noChangeAspect="1"/>
            </p:cNvPicPr>
            <p:nvPr/>
          </p:nvPicPr>
          <p:blipFill>
            <a:blip r:embed="rId6"/>
            <a:stretch>
              <a:fillRect/>
            </a:stretch>
          </p:blipFill>
          <p:spPr>
            <a:xfrm>
              <a:off x="3723843" y="3755253"/>
              <a:ext cx="1115646" cy="1596740"/>
            </a:xfrm>
            <a:prstGeom prst="rect">
              <a:avLst/>
            </a:prstGeom>
          </p:spPr>
        </p:pic>
        <p:pic>
          <p:nvPicPr>
            <p:cNvPr id="23" name="Picture 22">
              <a:extLst>
                <a:ext uri="{FF2B5EF4-FFF2-40B4-BE49-F238E27FC236}">
                  <a16:creationId xmlns:a16="http://schemas.microsoft.com/office/drawing/2014/main" id="{47B43F42-5B2C-4EDA-B223-D548D9C77B8A}"/>
                </a:ext>
              </a:extLst>
            </p:cNvPr>
            <p:cNvPicPr>
              <a:picLocks noChangeAspect="1"/>
            </p:cNvPicPr>
            <p:nvPr/>
          </p:nvPicPr>
          <p:blipFill>
            <a:blip r:embed="rId7"/>
            <a:stretch>
              <a:fillRect/>
            </a:stretch>
          </p:blipFill>
          <p:spPr>
            <a:xfrm>
              <a:off x="4949028" y="3743389"/>
              <a:ext cx="1115646" cy="1609616"/>
            </a:xfrm>
            <a:prstGeom prst="rect">
              <a:avLst/>
            </a:prstGeom>
          </p:spPr>
        </p:pic>
        <p:pic>
          <p:nvPicPr>
            <p:cNvPr id="24" name="Picture 23">
              <a:extLst>
                <a:ext uri="{FF2B5EF4-FFF2-40B4-BE49-F238E27FC236}">
                  <a16:creationId xmlns:a16="http://schemas.microsoft.com/office/drawing/2014/main" id="{2000A05C-D1E1-37C5-27D7-A238A03E6172}"/>
                </a:ext>
              </a:extLst>
            </p:cNvPr>
            <p:cNvPicPr>
              <a:picLocks noChangeAspect="1"/>
            </p:cNvPicPr>
            <p:nvPr/>
          </p:nvPicPr>
          <p:blipFill>
            <a:blip r:embed="rId8"/>
            <a:stretch>
              <a:fillRect/>
            </a:stretch>
          </p:blipFill>
          <p:spPr>
            <a:xfrm>
              <a:off x="6144814" y="3764521"/>
              <a:ext cx="1115646" cy="1585336"/>
            </a:xfrm>
            <a:prstGeom prst="rect">
              <a:avLst/>
            </a:prstGeom>
          </p:spPr>
        </p:pic>
        <p:pic>
          <p:nvPicPr>
            <p:cNvPr id="25" name="Picture 24">
              <a:extLst>
                <a:ext uri="{FF2B5EF4-FFF2-40B4-BE49-F238E27FC236}">
                  <a16:creationId xmlns:a16="http://schemas.microsoft.com/office/drawing/2014/main" id="{E2368798-5E02-D19A-A370-6E592D658279}"/>
                </a:ext>
              </a:extLst>
            </p:cNvPr>
            <p:cNvPicPr>
              <a:picLocks noChangeAspect="1"/>
            </p:cNvPicPr>
            <p:nvPr/>
          </p:nvPicPr>
          <p:blipFill>
            <a:blip r:embed="rId9"/>
            <a:stretch>
              <a:fillRect/>
            </a:stretch>
          </p:blipFill>
          <p:spPr>
            <a:xfrm>
              <a:off x="8499931" y="3742266"/>
              <a:ext cx="1115646" cy="1607590"/>
            </a:xfrm>
            <a:prstGeom prst="rect">
              <a:avLst/>
            </a:prstGeom>
          </p:spPr>
        </p:pic>
        <p:pic>
          <p:nvPicPr>
            <p:cNvPr id="26" name="Picture 25">
              <a:extLst>
                <a:ext uri="{FF2B5EF4-FFF2-40B4-BE49-F238E27FC236}">
                  <a16:creationId xmlns:a16="http://schemas.microsoft.com/office/drawing/2014/main" id="{A6AE68AD-353C-36A2-CE56-BA58F24AE9D4}"/>
                </a:ext>
              </a:extLst>
            </p:cNvPr>
            <p:cNvPicPr>
              <a:picLocks noChangeAspect="1"/>
            </p:cNvPicPr>
            <p:nvPr/>
          </p:nvPicPr>
          <p:blipFill>
            <a:blip r:embed="rId10"/>
            <a:stretch>
              <a:fillRect/>
            </a:stretch>
          </p:blipFill>
          <p:spPr>
            <a:xfrm>
              <a:off x="7329851" y="3751949"/>
              <a:ext cx="1115646" cy="1606586"/>
            </a:xfrm>
            <a:prstGeom prst="rect">
              <a:avLst/>
            </a:prstGeom>
          </p:spPr>
        </p:pic>
        <p:pic>
          <p:nvPicPr>
            <p:cNvPr id="27" name="Picture 26">
              <a:extLst>
                <a:ext uri="{FF2B5EF4-FFF2-40B4-BE49-F238E27FC236}">
                  <a16:creationId xmlns:a16="http://schemas.microsoft.com/office/drawing/2014/main" id="{771679E3-6139-ABA4-70ED-48B23345E974}"/>
                </a:ext>
              </a:extLst>
            </p:cNvPr>
            <p:cNvPicPr>
              <a:picLocks noChangeAspect="1"/>
            </p:cNvPicPr>
            <p:nvPr/>
          </p:nvPicPr>
          <p:blipFill>
            <a:blip r:embed="rId11"/>
            <a:stretch>
              <a:fillRect/>
            </a:stretch>
          </p:blipFill>
          <p:spPr>
            <a:xfrm>
              <a:off x="9725116" y="3750960"/>
              <a:ext cx="1115646" cy="1605324"/>
            </a:xfrm>
            <a:prstGeom prst="rect">
              <a:avLst/>
            </a:prstGeom>
          </p:spPr>
        </p:pic>
        <p:sp>
          <p:nvSpPr>
            <p:cNvPr id="28" name="Rectangle 27">
              <a:extLst>
                <a:ext uri="{FF2B5EF4-FFF2-40B4-BE49-F238E27FC236}">
                  <a16:creationId xmlns:a16="http://schemas.microsoft.com/office/drawing/2014/main" id="{47066B37-8AAF-A62A-B38C-44778CA7BE98}"/>
                </a:ext>
              </a:extLst>
            </p:cNvPr>
            <p:cNvSpPr/>
            <p:nvPr/>
          </p:nvSpPr>
          <p:spPr>
            <a:xfrm>
              <a:off x="10920901" y="4986902"/>
              <a:ext cx="1094927" cy="3439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Calibri" panose="020F0502020204030204"/>
                  <a:ea typeface="+mn-ea"/>
                  <a:cs typeface="+mn-cs"/>
                </a:rPr>
                <a:t>Technology Innovation and Partnerships</a:t>
              </a:r>
            </a:p>
          </p:txBody>
        </p:sp>
        <p:pic>
          <p:nvPicPr>
            <p:cNvPr id="29" name="Picture 28">
              <a:extLst>
                <a:ext uri="{FF2B5EF4-FFF2-40B4-BE49-F238E27FC236}">
                  <a16:creationId xmlns:a16="http://schemas.microsoft.com/office/drawing/2014/main" id="{6F73EB10-2BD0-D081-0840-494BB763AFBC}"/>
                </a:ext>
              </a:extLst>
            </p:cNvPr>
            <p:cNvPicPr>
              <a:picLocks noChangeAspect="1"/>
            </p:cNvPicPr>
            <p:nvPr/>
          </p:nvPicPr>
          <p:blipFill rotWithShape="1">
            <a:blip r:embed="rId12"/>
            <a:srcRect l="38083" r="9006"/>
            <a:stretch/>
          </p:blipFill>
          <p:spPr>
            <a:xfrm>
              <a:off x="10920167" y="3748514"/>
              <a:ext cx="1094927" cy="1254445"/>
            </a:xfrm>
            <a:prstGeom prst="rect">
              <a:avLst/>
            </a:prstGeom>
          </p:spPr>
        </p:pic>
      </p:grpSp>
      <p:sp>
        <p:nvSpPr>
          <p:cNvPr id="30" name="Rectangle 29">
            <a:extLst>
              <a:ext uri="{FF2B5EF4-FFF2-40B4-BE49-F238E27FC236}">
                <a16:creationId xmlns:a16="http://schemas.microsoft.com/office/drawing/2014/main" id="{04EA76F1-8CB8-9EF1-1B63-03B2FCE1D87D}"/>
              </a:ext>
            </a:extLst>
          </p:cNvPr>
          <p:cNvSpPr/>
          <p:nvPr/>
        </p:nvSpPr>
        <p:spPr>
          <a:xfrm>
            <a:off x="4680559" y="3366860"/>
            <a:ext cx="5159802" cy="346049"/>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panose="020F0502020204030204"/>
                <a:ea typeface="+mn-ea"/>
                <a:cs typeface="+mn-cs"/>
              </a:rPr>
              <a:t>8 NSF Directorates:</a:t>
            </a:r>
          </a:p>
        </p:txBody>
      </p:sp>
      <p:sp>
        <p:nvSpPr>
          <p:cNvPr id="33" name="Rectangle 32">
            <a:extLst>
              <a:ext uri="{FF2B5EF4-FFF2-40B4-BE49-F238E27FC236}">
                <a16:creationId xmlns:a16="http://schemas.microsoft.com/office/drawing/2014/main" id="{C9CA7453-0FCE-B227-479A-469121D45138}"/>
              </a:ext>
            </a:extLst>
          </p:cNvPr>
          <p:cNvSpPr/>
          <p:nvPr/>
        </p:nvSpPr>
        <p:spPr>
          <a:xfrm>
            <a:off x="2441342" y="5736808"/>
            <a:ext cx="9638236" cy="940269"/>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200000"/>
              </a:lnSpc>
              <a:buFont typeface="Wingdings" panose="05000000000000000000" pitchFamily="2" charset="2"/>
              <a:buChar char="Ø"/>
              <a:defRPr/>
            </a:pPr>
            <a:r>
              <a:rPr lang="en-US" sz="2000" dirty="0">
                <a:ln w="0"/>
                <a:solidFill>
                  <a:srgbClr val="000000"/>
                </a:solidFill>
                <a:effectLst>
                  <a:outerShdw blurRad="38100" dist="19050" dir="2700000" algn="tl" rotWithShape="0">
                    <a:prstClr val="black">
                      <a:alpha val="40000"/>
                    </a:prstClr>
                  </a:outerShdw>
                </a:effectLst>
                <a:latin typeface="Calibri" panose="020F0502020204030204"/>
              </a:rPr>
              <a:t> </a:t>
            </a:r>
            <a:r>
              <a:rPr kumimoji="0" lang="en-US" sz="2000" b="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NSF </a:t>
            </a:r>
            <a:r>
              <a:rPr kumimoji="0" lang="en-US" sz="200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Solicitations</a:t>
            </a:r>
            <a:r>
              <a:rPr kumimoji="0" lang="en-US" sz="2000" b="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 are organized by NSF Unit (Directorate,</a:t>
            </a:r>
            <a:r>
              <a:rPr lang="en-US" sz="2000" dirty="0">
                <a:ln w="0"/>
                <a:solidFill>
                  <a:srgbClr val="000000"/>
                </a:solidFill>
                <a:effectLst>
                  <a:outerShdw blurRad="38100" dist="19050" dir="2700000" algn="tl" rotWithShape="0">
                    <a:prstClr val="black">
                      <a:alpha val="40000"/>
                    </a:prstClr>
                  </a:outerShdw>
                </a:effectLst>
                <a:latin typeface="Calibri" panose="020F0502020204030204"/>
              </a:rPr>
              <a:t> </a:t>
            </a:r>
            <a:r>
              <a:rPr kumimoji="0" lang="en-US" sz="2000" b="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 Division) or</a:t>
            </a:r>
            <a:r>
              <a:rPr lang="en-US" sz="2000" dirty="0">
                <a:ln w="0"/>
                <a:solidFill>
                  <a:srgbClr val="000000"/>
                </a:solidFill>
                <a:effectLst>
                  <a:outerShdw blurRad="38100" dist="19050" dir="2700000" algn="tl" rotWithShape="0">
                    <a:prstClr val="black">
                      <a:alpha val="40000"/>
                    </a:prstClr>
                  </a:outerShdw>
                </a:effectLst>
                <a:latin typeface="Calibri" panose="020F0502020204030204"/>
              </a:rPr>
              <a:t> </a:t>
            </a:r>
            <a:r>
              <a:rPr kumimoji="0" lang="en-US" sz="2000" b="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 Program</a:t>
            </a:r>
          </a:p>
          <a:p>
            <a:pPr>
              <a:buFont typeface="Wingdings" panose="05000000000000000000" pitchFamily="2" charset="2"/>
              <a:buChar char="Ø"/>
              <a:defRPr/>
            </a:pPr>
            <a:r>
              <a:rPr lang="en-US" sz="2000" dirty="0">
                <a:ln w="0"/>
                <a:solidFill>
                  <a:srgbClr val="000000"/>
                </a:solidFill>
                <a:effectLst>
                  <a:outerShdw blurRad="38100" dist="19050" dir="2700000" algn="tl" rotWithShape="0">
                    <a:prstClr val="black">
                      <a:alpha val="40000"/>
                    </a:prstClr>
                  </a:outerShdw>
                </a:effectLst>
                <a:latin typeface="Calibri" panose="020F0502020204030204"/>
              </a:rPr>
              <a:t> Some </a:t>
            </a:r>
            <a:r>
              <a:rPr kumimoji="0" lang="en-US" sz="200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rPr>
              <a:t>Solicitations </a:t>
            </a:r>
            <a:r>
              <a:rPr lang="en-US" sz="2000" dirty="0">
                <a:ln w="0"/>
                <a:solidFill>
                  <a:srgbClr val="000000"/>
                </a:solidFill>
                <a:effectLst>
                  <a:outerShdw blurRad="38100" dist="19050" dir="2700000" algn="tl" rotWithShape="0">
                    <a:prstClr val="black">
                      <a:alpha val="40000"/>
                    </a:prstClr>
                  </a:outerShdw>
                </a:effectLst>
                <a:latin typeface="Calibri" panose="020F0502020204030204"/>
              </a:rPr>
              <a:t>are cross-cutting, spanning multiple units e.g. NSF 23-506 </a:t>
            </a:r>
            <a:r>
              <a:rPr lang="en-US" sz="2000" dirty="0" err="1">
                <a:ln w="0"/>
                <a:solidFill>
                  <a:srgbClr val="000000"/>
                </a:solidFill>
                <a:effectLst>
                  <a:outerShdw blurRad="38100" dist="19050" dir="2700000" algn="tl" rotWithShape="0">
                    <a:prstClr val="black">
                      <a:alpha val="40000"/>
                    </a:prstClr>
                  </a:outerShdw>
                </a:effectLst>
                <a:latin typeface="Calibri" panose="020F0502020204030204"/>
              </a:rPr>
              <a:t>ExpandAI</a:t>
            </a:r>
            <a:endParaRPr kumimoji="0" lang="en-US" sz="2000" b="0" i="0" u="none" strike="noStrike" kern="1200" cap="none" spc="0" normalizeH="0" baseline="0" noProof="0" dirty="0">
              <a:ln w="0"/>
              <a:solidFill>
                <a:srgbClr val="0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4E300810-68B8-F9A5-C533-026CFDB264E4}"/>
              </a:ext>
              <a:ext uri="{C183D7F6-B498-43B3-948B-1728B52AA6E4}">
                <adec:decorative xmlns:adec="http://schemas.microsoft.com/office/drawing/2017/decorative" val="1"/>
              </a:ext>
            </a:extLst>
          </p:cNvPr>
          <p:cNvPicPr>
            <a:picLocks noChangeAspect="1"/>
          </p:cNvPicPr>
          <p:nvPr/>
        </p:nvPicPr>
        <p:blipFill>
          <a:blip r:embed="rId13" cstate="print"/>
          <a:srcRect/>
          <a:stretch>
            <a:fillRect/>
          </a:stretch>
        </p:blipFill>
        <p:spPr bwMode="auto">
          <a:xfrm>
            <a:off x="1734890" y="397933"/>
            <a:ext cx="476981" cy="479758"/>
          </a:xfrm>
          <a:prstGeom prst="rect">
            <a:avLst/>
          </a:prstGeom>
          <a:noFill/>
          <a:ln w="9525">
            <a:noFill/>
            <a:miter lim="800000"/>
            <a:headEnd/>
            <a:tailEnd/>
          </a:ln>
        </p:spPr>
      </p:pic>
    </p:spTree>
    <p:extLst>
      <p:ext uri="{BB962C8B-B14F-4D97-AF65-F5344CB8AC3E}">
        <p14:creationId xmlns:p14="http://schemas.microsoft.com/office/powerpoint/2010/main" val="43938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solidFill>
            <a:schemeClr val="tx1"/>
          </a:solidFill>
        </p:spPr>
        <p:txBody>
          <a:bodyPr/>
          <a:lstStyle/>
          <a:p>
            <a:pPr algn="ctr"/>
            <a:r>
              <a:rPr lang="en-US">
                <a:solidFill>
                  <a:schemeClr val="bg1"/>
                </a:solidFill>
              </a:rPr>
              <a:t>PARTNER Proposals (contd.)</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25287" y="1825625"/>
            <a:ext cx="11648661" cy="4773958"/>
          </a:xfrm>
        </p:spPr>
        <p:txBody>
          <a:bodyPr>
            <a:normAutofit/>
          </a:bodyPr>
          <a:lstStyle/>
          <a:p>
            <a:r>
              <a:rPr lang="en-US"/>
              <a:t>MSIs applying for PARTNER track must demonstrate readiness to leverage external expertise and financial resources to focus on medium- and long-range plans to leverage new partnerships to develop AI capacity </a:t>
            </a:r>
          </a:p>
          <a:p>
            <a:r>
              <a:rPr lang="en-US"/>
              <a:t>This may include (but is not limited to) further development of the MSI’s envisioned methodological thrusts, use cases, educational and/or workforce development activities, and the potential for the MSI to expand and scale these efforts through formal, mutually beneficial partnerships. </a:t>
            </a:r>
          </a:p>
          <a:p>
            <a:r>
              <a:rPr lang="en-US"/>
              <a:t>PARTNER proposals must feature a compelling </a:t>
            </a:r>
            <a:r>
              <a:rPr lang="en-US" i="1"/>
              <a:t>Partnership Roadmap</a:t>
            </a:r>
            <a:r>
              <a:rPr lang="en-US"/>
              <a:t> for collaborative work in some unifying theme or focus </a:t>
            </a:r>
          </a:p>
          <a:p>
            <a:pPr marL="0" indent="0">
              <a:buNone/>
            </a:pPr>
            <a:endParaRPr lang="en-US"/>
          </a:p>
          <a:p>
            <a:endParaRPr lang="en-US"/>
          </a:p>
        </p:txBody>
      </p:sp>
    </p:spTree>
    <p:extLst>
      <p:ext uri="{BB962C8B-B14F-4D97-AF65-F5344CB8AC3E}">
        <p14:creationId xmlns:p14="http://schemas.microsoft.com/office/powerpoint/2010/main" val="1535520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xfrm>
            <a:off x="838200" y="179595"/>
            <a:ext cx="10515600" cy="748058"/>
          </a:xfrm>
          <a:solidFill>
            <a:schemeClr val="tx1"/>
          </a:solidFill>
        </p:spPr>
        <p:txBody>
          <a:bodyPr/>
          <a:lstStyle/>
          <a:p>
            <a:pPr algn="ctr"/>
            <a:r>
              <a:rPr lang="en-US">
                <a:solidFill>
                  <a:schemeClr val="bg1"/>
                </a:solidFill>
              </a:rPr>
              <a:t>Effective Partnership Roadmaps</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225287" y="1073426"/>
            <a:ext cx="11781183" cy="5419449"/>
          </a:xfrm>
        </p:spPr>
        <p:txBody>
          <a:bodyPr>
            <a:normAutofit/>
          </a:bodyPr>
          <a:lstStyle/>
          <a:p>
            <a:r>
              <a:rPr lang="en-US"/>
              <a:t>Effective roadmaps should be depicted visually (e.g., conceptual diagram, logic model, table, etc.) as well as fully explained by a descriptive narrative. </a:t>
            </a:r>
          </a:p>
          <a:p>
            <a:r>
              <a:rPr lang="en-US"/>
              <a:t>Specifically, Roadmaps might address:</a:t>
            </a:r>
          </a:p>
          <a:p>
            <a:pPr marL="0" indent="0">
              <a:buNone/>
            </a:pPr>
            <a:endParaRPr lang="en-US"/>
          </a:p>
          <a:p>
            <a:pPr marL="571500" indent="-571500">
              <a:buFont typeface="+mj-lt"/>
              <a:buAutoNum type="romanLcPeriod"/>
            </a:pPr>
            <a:r>
              <a:rPr lang="en-US">
                <a:solidFill>
                  <a:srgbClr val="FF0000"/>
                </a:solidFill>
              </a:rPr>
              <a:t>enhancement of existing projects by virtue of new collaboration;</a:t>
            </a:r>
          </a:p>
          <a:p>
            <a:pPr marL="571500" indent="-571500">
              <a:buFont typeface="+mj-lt"/>
              <a:buAutoNum type="romanLcPeriod"/>
            </a:pPr>
            <a:r>
              <a:rPr lang="en-US">
                <a:solidFill>
                  <a:srgbClr val="FF0000"/>
                </a:solidFill>
              </a:rPr>
              <a:t>initiation of new projects made possible by the collaboration;</a:t>
            </a:r>
          </a:p>
          <a:p>
            <a:pPr marL="571500" indent="-571500">
              <a:buFont typeface="+mj-lt"/>
              <a:buAutoNum type="romanLcPeriod"/>
            </a:pPr>
            <a:r>
              <a:rPr lang="en-US">
                <a:solidFill>
                  <a:srgbClr val="FF0000"/>
                </a:solidFill>
              </a:rPr>
              <a:t>community building activities (e.g., workshops) to further develop common interests, objectives, and further growth of the partnership;</a:t>
            </a:r>
          </a:p>
          <a:p>
            <a:pPr marL="571500" indent="-571500">
              <a:buFont typeface="+mj-lt"/>
              <a:buAutoNum type="romanLcPeriod"/>
            </a:pPr>
            <a:r>
              <a:rPr lang="en-US">
                <a:solidFill>
                  <a:srgbClr val="FF0000"/>
                </a:solidFill>
              </a:rPr>
              <a:t>potential and plans for scaling nascent programs;</a:t>
            </a:r>
          </a:p>
          <a:p>
            <a:pPr marL="571500" indent="-571500">
              <a:buFont typeface="+mj-lt"/>
              <a:buAutoNum type="romanLcPeriod"/>
            </a:pPr>
            <a:r>
              <a:rPr lang="en-US">
                <a:solidFill>
                  <a:srgbClr val="FF0000"/>
                </a:solidFill>
              </a:rPr>
              <a:t>an evaluation plan for measuring the growth and mutual benefit of activities in all projects.</a:t>
            </a:r>
          </a:p>
          <a:p>
            <a:endParaRPr lang="en-US"/>
          </a:p>
        </p:txBody>
      </p:sp>
    </p:spTree>
    <p:extLst>
      <p:ext uri="{BB962C8B-B14F-4D97-AF65-F5344CB8AC3E}">
        <p14:creationId xmlns:p14="http://schemas.microsoft.com/office/powerpoint/2010/main" val="2979476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solidFill>
            <a:schemeClr val="tx1"/>
          </a:solidFill>
        </p:spPr>
        <p:txBody>
          <a:bodyPr/>
          <a:lstStyle/>
          <a:p>
            <a:pPr algn="ctr"/>
            <a:r>
              <a:rPr lang="en-US">
                <a:solidFill>
                  <a:schemeClr val="bg1"/>
                </a:solidFill>
              </a:rPr>
              <a:t>PARTNER Proposals (contd.)</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132522" y="1825625"/>
            <a:ext cx="11887200" cy="4787210"/>
          </a:xfrm>
        </p:spPr>
        <p:txBody>
          <a:bodyPr>
            <a:normAutofit lnSpcReduction="10000"/>
          </a:bodyPr>
          <a:lstStyle/>
          <a:p>
            <a:r>
              <a:rPr lang="en-US"/>
              <a:t>Proposals to this track must include a strong </a:t>
            </a:r>
            <a:r>
              <a:rPr lang="en-US" i="1"/>
              <a:t>Institutional Need and Support Statement</a:t>
            </a:r>
            <a:r>
              <a:rPr lang="en-US"/>
              <a:t> from proposing MSI which demonstrates institutional commitment for proposed activities as well as contain an assessment of </a:t>
            </a:r>
          </a:p>
          <a:p>
            <a:pPr marL="571500" indent="-571500">
              <a:buAutoNum type="romanLcParenBoth"/>
            </a:pPr>
            <a:r>
              <a:rPr lang="en-US"/>
              <a:t>current AI research and instructional capacity infrastructure</a:t>
            </a:r>
          </a:p>
          <a:p>
            <a:pPr marL="571500" indent="-571500">
              <a:buAutoNum type="romanLcParenBoth"/>
            </a:pPr>
            <a:r>
              <a:rPr lang="en-US"/>
              <a:t>progress in AI capacity development and how that relates to the outlook for partnership development</a:t>
            </a:r>
          </a:p>
          <a:p>
            <a:pPr marL="0" indent="0">
              <a:buNone/>
            </a:pPr>
            <a:endParaRPr lang="en-US"/>
          </a:p>
          <a:p>
            <a:r>
              <a:rPr lang="en-US"/>
              <a:t>PARTNER proposals must include an </a:t>
            </a:r>
            <a:r>
              <a:rPr lang="en-US" i="1"/>
              <a:t>Institute Integration Plan</a:t>
            </a:r>
            <a:r>
              <a:rPr lang="en-US"/>
              <a:t> submitted by the collaborating institute demonstrating thoughtful and well-resourced commitment to coordination mechanisms that will bring together the various participants of the project. </a:t>
            </a:r>
          </a:p>
        </p:txBody>
      </p:sp>
    </p:spTree>
    <p:extLst>
      <p:ext uri="{BB962C8B-B14F-4D97-AF65-F5344CB8AC3E}">
        <p14:creationId xmlns:p14="http://schemas.microsoft.com/office/powerpoint/2010/main" val="2254982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D33AC-8E97-96F0-1088-544CF870DD7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Part IX: FY 2023 Important Dates </a:t>
            </a:r>
          </a:p>
        </p:txBody>
      </p:sp>
      <p:pic>
        <p:nvPicPr>
          <p:cNvPr id="3" name="Picture 3">
            <a:extLst>
              <a:ext uri="{FF2B5EF4-FFF2-40B4-BE49-F238E27FC236}">
                <a16:creationId xmlns:a16="http://schemas.microsoft.com/office/drawing/2014/main" id="{9F26F5B5-5E5A-EA55-3F3B-35024C38480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77316" y="1342771"/>
            <a:ext cx="6780700" cy="4170128"/>
          </a:xfrm>
          <a:prstGeom prst="rect">
            <a:avLst/>
          </a:prstGeom>
        </p:spPr>
      </p:pic>
    </p:spTree>
    <p:extLst>
      <p:ext uri="{BB962C8B-B14F-4D97-AF65-F5344CB8AC3E}">
        <p14:creationId xmlns:p14="http://schemas.microsoft.com/office/powerpoint/2010/main" val="601418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7" name="Straight Connector 16">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3" name="Straight Connector 32">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r>
              <a:rPr lang="en-US" altLang="en-US" sz="4800" b="1" kern="1200" dirty="0" err="1">
                <a:solidFill>
                  <a:schemeClr val="tx1"/>
                </a:solidFill>
                <a:latin typeface="+mj-lt"/>
                <a:ea typeface="+mj-ea"/>
                <a:cs typeface="+mj-cs"/>
              </a:rPr>
              <a:t>ExpandAI</a:t>
            </a:r>
            <a:r>
              <a:rPr kumimoji="0" lang="en-US" altLang="en-US" sz="4800" b="1" i="0" u="none" strike="noStrike" kern="1200" cap="none" normalizeH="0" baseline="0" dirty="0">
                <a:ln>
                  <a:noFill/>
                </a:ln>
                <a:solidFill>
                  <a:schemeClr val="tx1"/>
                </a:solidFill>
                <a:effectLst/>
                <a:latin typeface="+mj-lt"/>
                <a:ea typeface="+mj-ea"/>
                <a:cs typeface="+mj-cs"/>
              </a:rPr>
              <a:t> Important Dates</a:t>
            </a:r>
            <a:r>
              <a:rPr lang="en-US" altLang="en-US" sz="4800" b="1" kern="1200" dirty="0">
                <a:solidFill>
                  <a:schemeClr val="tx1"/>
                </a:solidFill>
                <a:latin typeface="+mj-lt"/>
                <a:ea typeface="+mj-ea"/>
                <a:cs typeface="+mj-cs"/>
              </a:rPr>
              <a:t> FY2023</a:t>
            </a:r>
            <a:endParaRPr lang="en-US" sz="4800" kern="1200" dirty="0">
              <a:solidFill>
                <a:schemeClr val="tx1"/>
              </a:solidFill>
              <a:latin typeface="+mj-lt"/>
              <a:ea typeface="+mj-ea"/>
              <a:cs typeface="+mj-cs"/>
            </a:endParaRPr>
          </a:p>
        </p:txBody>
      </p:sp>
      <p:graphicFrame>
        <p:nvGraphicFramePr>
          <p:cNvPr id="8" name="TextBox 5">
            <a:extLst>
              <a:ext uri="{FF2B5EF4-FFF2-40B4-BE49-F238E27FC236}">
                <a16:creationId xmlns:a16="http://schemas.microsoft.com/office/drawing/2014/main" id="{3A1A6398-9F89-55D0-5D42-FAC915A0FF3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7516680"/>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727145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304D-B95E-DA59-D8AA-C9B11AB8759B}"/>
              </a:ext>
            </a:extLst>
          </p:cNvPr>
          <p:cNvSpPr>
            <a:spLocks noGrp="1"/>
          </p:cNvSpPr>
          <p:nvPr>
            <p:ph type="title"/>
          </p:nvPr>
        </p:nvSpPr>
        <p:spPr>
          <a:xfrm>
            <a:off x="371475" y="365126"/>
            <a:ext cx="10982325" cy="920336"/>
          </a:xfrm>
          <a:solidFill>
            <a:schemeClr val="tx1"/>
          </a:solidFill>
        </p:spPr>
        <p:txBody>
          <a:bodyPr>
            <a:normAutofit/>
          </a:bodyPr>
          <a:lstStyle/>
          <a:p>
            <a:pPr algn="ctr"/>
            <a:r>
              <a:rPr kumimoji="0" lang="en-US" altLang="en-US" sz="4400" b="1" i="0" u="none" strike="noStrike" cap="none" normalizeH="0" baseline="0" dirty="0">
                <a:ln>
                  <a:noFill/>
                </a:ln>
                <a:solidFill>
                  <a:schemeClr val="bg1"/>
                </a:solidFill>
                <a:effectLst/>
                <a:latin typeface="Arial Narrow"/>
                <a:ea typeface="Times New Roman" panose="02020603050405020304" pitchFamily="18" charset="0"/>
              </a:rPr>
              <a:t>Proposal Administration </a:t>
            </a:r>
            <a:r>
              <a:rPr lang="en-US" altLang="en-US" b="1" dirty="0">
                <a:solidFill>
                  <a:schemeClr val="bg1"/>
                </a:solidFill>
                <a:latin typeface="Arial Narrow"/>
                <a:ea typeface="Times New Roman" panose="02020603050405020304" pitchFamily="18" charset="0"/>
              </a:rPr>
              <a:t>Schedule</a:t>
            </a:r>
            <a:endParaRPr lang="en-US">
              <a:solidFill>
                <a:schemeClr val="bg1"/>
              </a:solidFill>
            </a:endParaRPr>
          </a:p>
        </p:txBody>
      </p:sp>
      <p:sp>
        <p:nvSpPr>
          <p:cNvPr id="3" name="Content Placeholder 2">
            <a:extLst>
              <a:ext uri="{FF2B5EF4-FFF2-40B4-BE49-F238E27FC236}">
                <a16:creationId xmlns:a16="http://schemas.microsoft.com/office/drawing/2014/main" id="{33CD0F08-851E-0CE6-59F2-0483BB1D8108}"/>
              </a:ext>
            </a:extLst>
          </p:cNvPr>
          <p:cNvSpPr>
            <a:spLocks noGrp="1"/>
          </p:cNvSpPr>
          <p:nvPr>
            <p:ph idx="1"/>
          </p:nvPr>
        </p:nvSpPr>
        <p:spPr>
          <a:xfrm>
            <a:off x="371475" y="1825625"/>
            <a:ext cx="10982325" cy="4351338"/>
          </a:xfrm>
        </p:spPr>
        <p:txBody>
          <a:bodyPr vert="horz" lIns="91440" tIns="45720" rIns="91440" bIns="45720" rtlCol="0" anchor="t">
            <a:normAutofit/>
          </a:bodyPr>
          <a:lstStyle/>
          <a:p>
            <a:r>
              <a:rPr lang="en-US"/>
              <a:t>Concept Outlines will be reviewed by NSF and a response provided within </a:t>
            </a:r>
            <a:r>
              <a:rPr lang="en-US" dirty="0"/>
              <a:t>about 3</a:t>
            </a:r>
            <a:r>
              <a:rPr lang="en-US"/>
              <a:t> weeks</a:t>
            </a:r>
          </a:p>
          <a:p>
            <a:r>
              <a:rPr lang="en-US"/>
              <a:t>Cap Proposals will be ad-hoc reviewed and a response provided within 3 months of receipt</a:t>
            </a:r>
            <a:endParaRPr lang="en-US" dirty="0">
              <a:cs typeface="Calibri"/>
            </a:endParaRPr>
          </a:p>
          <a:p>
            <a:r>
              <a:rPr lang="en-US"/>
              <a:t>PARTNER proposals will be reviewed within 6 months of receipt</a:t>
            </a:r>
            <a:endParaRPr lang="en-US" dirty="0">
              <a:cs typeface="Calibri"/>
            </a:endParaRPr>
          </a:p>
        </p:txBody>
      </p:sp>
    </p:spTree>
    <p:extLst>
      <p:ext uri="{BB962C8B-B14F-4D97-AF65-F5344CB8AC3E}">
        <p14:creationId xmlns:p14="http://schemas.microsoft.com/office/powerpoint/2010/main" val="1545707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4304D-B95E-DA59-D8AA-C9B11AB8759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b="1" kern="1200" dirty="0">
                <a:solidFill>
                  <a:srgbClr val="FFFFFF"/>
                </a:solidFill>
                <a:latin typeface="+mj-lt"/>
                <a:ea typeface="+mj-ea"/>
                <a:cs typeface="+mj-cs"/>
              </a:rPr>
              <a:t>Typical</a:t>
            </a:r>
            <a:br>
              <a:rPr lang="en-US" altLang="en-US" sz="2600" b="1" kern="1200" dirty="0">
                <a:solidFill>
                  <a:srgbClr val="FFFFFF"/>
                </a:solidFill>
                <a:latin typeface="+mj-lt"/>
                <a:ea typeface="+mj-ea"/>
                <a:cs typeface="+mj-cs"/>
              </a:rPr>
            </a:br>
            <a:r>
              <a:rPr lang="en-US" altLang="en-US" sz="2600" b="1" kern="1200" dirty="0">
                <a:solidFill>
                  <a:srgbClr val="FFFFFF"/>
                </a:solidFill>
                <a:latin typeface="+mj-lt"/>
                <a:ea typeface="+mj-ea"/>
                <a:cs typeface="+mj-cs"/>
              </a:rPr>
              <a:t>Breakout Sessions 2.45pm-3pm</a:t>
            </a:r>
            <a:br>
              <a:rPr lang="en-US" altLang="en-US" sz="2600" b="1"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graphicFrame>
        <p:nvGraphicFramePr>
          <p:cNvPr id="3" name="Table 2">
            <a:extLst>
              <a:ext uri="{FF2B5EF4-FFF2-40B4-BE49-F238E27FC236}">
                <a16:creationId xmlns:a16="http://schemas.microsoft.com/office/drawing/2014/main" id="{F1A5DBB7-ACE4-4237-2347-B864241EDAE4}"/>
              </a:ext>
            </a:extLst>
          </p:cNvPr>
          <p:cNvGraphicFramePr>
            <a:graphicFrameLocks noGrp="1"/>
          </p:cNvGraphicFramePr>
          <p:nvPr>
            <p:extLst>
              <p:ext uri="{D42A27DB-BD31-4B8C-83A1-F6EECF244321}">
                <p14:modId xmlns:p14="http://schemas.microsoft.com/office/powerpoint/2010/main" val="2882800976"/>
              </p:ext>
            </p:extLst>
          </p:nvPr>
        </p:nvGraphicFramePr>
        <p:xfrm>
          <a:off x="3737811" y="282038"/>
          <a:ext cx="8173453" cy="5653843"/>
        </p:xfrm>
        <a:graphic>
          <a:graphicData uri="http://schemas.openxmlformats.org/drawingml/2006/table">
            <a:tbl>
              <a:tblPr firstRow="1"/>
              <a:tblGrid>
                <a:gridCol w="3650575">
                  <a:extLst>
                    <a:ext uri="{9D8B030D-6E8A-4147-A177-3AD203B41FA5}">
                      <a16:colId xmlns:a16="http://schemas.microsoft.com/office/drawing/2014/main" val="3360697039"/>
                    </a:ext>
                  </a:extLst>
                </a:gridCol>
                <a:gridCol w="960660">
                  <a:extLst>
                    <a:ext uri="{9D8B030D-6E8A-4147-A177-3AD203B41FA5}">
                      <a16:colId xmlns:a16="http://schemas.microsoft.com/office/drawing/2014/main" val="2062776455"/>
                    </a:ext>
                  </a:extLst>
                </a:gridCol>
                <a:gridCol w="909488">
                  <a:extLst>
                    <a:ext uri="{9D8B030D-6E8A-4147-A177-3AD203B41FA5}">
                      <a16:colId xmlns:a16="http://schemas.microsoft.com/office/drawing/2014/main" val="2063861483"/>
                    </a:ext>
                  </a:extLst>
                </a:gridCol>
                <a:gridCol w="2652730">
                  <a:extLst>
                    <a:ext uri="{9D8B030D-6E8A-4147-A177-3AD203B41FA5}">
                      <a16:colId xmlns:a16="http://schemas.microsoft.com/office/drawing/2014/main" val="2598734282"/>
                    </a:ext>
                  </a:extLst>
                </a:gridCol>
              </a:tblGrid>
              <a:tr h="389187">
                <a:tc>
                  <a:txBody>
                    <a:bodyPr/>
                    <a:lstStyle/>
                    <a:p>
                      <a:pPr algn="ctr" fontAlgn="b">
                        <a:spcBef>
                          <a:spcPts val="0"/>
                        </a:spcBef>
                        <a:spcAft>
                          <a:spcPts val="0"/>
                        </a:spcAft>
                      </a:pPr>
                      <a:r>
                        <a:rPr lang="en-US" sz="1100" b="1" i="0" u="none" strike="noStrike">
                          <a:solidFill>
                            <a:srgbClr val="000000"/>
                          </a:solidFill>
                          <a:effectLst/>
                          <a:latin typeface="Calibri" panose="020F0502020204030204" pitchFamily="34" charset="0"/>
                        </a:rPr>
                        <a:t>AI INSTITUTE</a:t>
                      </a:r>
                      <a:endParaRPr lang="en-US" sz="17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spcBef>
                          <a:spcPts val="0"/>
                        </a:spcBef>
                        <a:spcAft>
                          <a:spcPts val="0"/>
                        </a:spcAft>
                      </a:pPr>
                      <a:r>
                        <a:rPr lang="en-US" sz="1100" b="1" i="0" u="none" strike="noStrike">
                          <a:solidFill>
                            <a:srgbClr val="000000"/>
                          </a:solidFill>
                          <a:effectLst/>
                          <a:latin typeface="Calibri" panose="020F0502020204030204" pitchFamily="34" charset="0"/>
                        </a:rPr>
                        <a:t>WEBINAR DATE</a:t>
                      </a:r>
                      <a:endParaRPr lang="en-US" sz="17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spcBef>
                          <a:spcPts val="0"/>
                        </a:spcBef>
                        <a:spcAft>
                          <a:spcPts val="0"/>
                        </a:spcAft>
                      </a:pPr>
                      <a:r>
                        <a:rPr lang="en-US" sz="1100" b="1" i="0" u="none" strike="noStrike">
                          <a:solidFill>
                            <a:srgbClr val="000000"/>
                          </a:solidFill>
                          <a:effectLst/>
                          <a:latin typeface="Calibri" panose="020F0502020204030204" pitchFamily="34" charset="0"/>
                        </a:rPr>
                        <a:t>PRESENTER NAME</a:t>
                      </a:r>
                      <a:endParaRPr lang="en-US" sz="17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spcBef>
                          <a:spcPts val="0"/>
                        </a:spcBef>
                        <a:spcAft>
                          <a:spcPts val="0"/>
                        </a:spcAft>
                      </a:pPr>
                      <a:r>
                        <a:rPr lang="en-US" sz="1100" b="1" i="0" u="none" strike="noStrike">
                          <a:solidFill>
                            <a:srgbClr val="000000"/>
                          </a:solidFill>
                          <a:effectLst/>
                          <a:latin typeface="Calibri" panose="020F0502020204030204" pitchFamily="34" charset="0"/>
                        </a:rPr>
                        <a:t>PRESENTER DETAILS</a:t>
                      </a:r>
                      <a:endParaRPr lang="en-US" sz="17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85848506"/>
                  </a:ext>
                </a:extLst>
              </a:tr>
              <a:tr h="389187">
                <a:tc rowSpan="7">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Molecule Maker Lab Institute (MMLI)</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b">
                        <a:spcBef>
                          <a:spcPts val="0"/>
                        </a:spcBef>
                        <a:spcAft>
                          <a:spcPts val="0"/>
                        </a:spcAft>
                      </a:pPr>
                      <a:r>
                        <a:rPr lang="en-US" sz="1400" b="0" i="0" u="none" strike="noStrike">
                          <a:solidFill>
                            <a:srgbClr val="000000"/>
                          </a:solidFill>
                          <a:effectLst/>
                          <a:latin typeface="Calibri" panose="020F0502020204030204" pitchFamily="34" charset="0"/>
                        </a:rPr>
                        <a:t>FEB 16 2023</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Celine Young</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Managing Director, Molecule Maker Lab Institute</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50058331"/>
                  </a:ext>
                </a:extLst>
              </a:tr>
              <a:tr h="38918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University of Illinois at Urbana-Champaign</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86394318"/>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Vice Chancellor Research Institutes</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82047969"/>
                  </a:ext>
                </a:extLst>
              </a:tr>
              <a:tr h="38918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Carl R. Woese Institute for Genomic Biology</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0904879"/>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1206 West Gregory Drive | Room 104</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31798089"/>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Urbana, IL 61801</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9346695"/>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217-265-4228 | chyoung@illinois.edu</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8084258"/>
                  </a:ext>
                </a:extLst>
              </a:tr>
              <a:tr h="216376">
                <a:tc rowSpan="5">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USDA-NIFA/NSF AI Institute for Next Generation Food Systems (AIFS)</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b">
                        <a:spcBef>
                          <a:spcPts val="0"/>
                        </a:spcBef>
                        <a:spcAft>
                          <a:spcPts val="0"/>
                        </a:spcAft>
                      </a:pPr>
                      <a:r>
                        <a:rPr lang="en-US" sz="1400" b="0" i="0" u="none" strike="noStrike">
                          <a:solidFill>
                            <a:srgbClr val="000000"/>
                          </a:solidFill>
                          <a:effectLst/>
                          <a:latin typeface="Calibri" panose="020F0502020204030204" pitchFamily="34" charset="0"/>
                        </a:rPr>
                        <a:t>FEB 16 2023</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Steve Brown</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Associate Director</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75420509"/>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USDA-NIFA/NSF AI Institute for</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92160660"/>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Next Generation Food Systems (AIFS)</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06846498"/>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University of California, Davis</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7578396"/>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sfbrown@ucdavis.edu </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517452"/>
                  </a:ext>
                </a:extLst>
              </a:tr>
              <a:tr h="216376">
                <a:tc rowSpan="3">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AI Institute for Artificial Intelligence and Fundamental Interactions </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spcBef>
                          <a:spcPts val="0"/>
                        </a:spcBef>
                        <a:spcAft>
                          <a:spcPts val="0"/>
                        </a:spcAft>
                      </a:pPr>
                      <a:r>
                        <a:rPr lang="en-US" sz="1400" b="0" i="0" u="none" strike="noStrike">
                          <a:solidFill>
                            <a:srgbClr val="000000"/>
                          </a:solidFill>
                          <a:effectLst/>
                          <a:latin typeface="Calibri" panose="020F0502020204030204" pitchFamily="34" charset="0"/>
                        </a:rPr>
                        <a:t>FEB 16 2023</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Marisa LaFleur</a:t>
                      </a:r>
                      <a:endParaRPr lang="en-US" sz="1400" b="0" i="0" u="none" strike="noStrike">
                        <a:effectLst/>
                        <a:latin typeface="Arial" panose="020B0604020202020204" pitchFamily="34" charset="0"/>
                      </a:endParaRPr>
                    </a:p>
                  </a:txBody>
                  <a:tcPr marL="86406" marR="86406" marT="43203" marB="4320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Project Manager, IAIFI | she/her</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96706038"/>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mlafleur@mit.edu | 617-253-4162</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41986848"/>
                  </a:ext>
                </a:extLst>
              </a:tr>
              <a:tr h="38918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Office: 26-557, Laboratory for Nuclear Science</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436025"/>
                  </a:ext>
                </a:extLst>
              </a:tr>
              <a:tr h="389187">
                <a:tc>
                  <a:txBody>
                    <a:bodyPr/>
                    <a:lstStyle/>
                    <a:p>
                      <a:pPr algn="l" fontAlgn="b">
                        <a:spcBef>
                          <a:spcPts val="0"/>
                        </a:spcBef>
                        <a:spcAft>
                          <a:spcPts val="0"/>
                        </a:spcAft>
                      </a:pPr>
                      <a:r>
                        <a:rPr lang="en-US" sz="1400" b="0" i="0" u="none" strike="noStrike">
                          <a:solidFill>
                            <a:srgbClr val="000000"/>
                          </a:solidFill>
                          <a:effectLst/>
                          <a:latin typeface="Calibri" panose="020F0502020204030204" pitchFamily="34" charset="0"/>
                        </a:rPr>
                        <a:t>Institute for Foundations of Machine Learning (IFML)</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400" b="0" i="0" u="none" strike="noStrike">
                          <a:solidFill>
                            <a:srgbClr val="000000"/>
                          </a:solidFill>
                          <a:effectLst/>
                          <a:latin typeface="Calibri" panose="020F0502020204030204" pitchFamily="34" charset="0"/>
                        </a:rPr>
                        <a:t>FEB 16 2023</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400" b="0" i="0" u="none" strike="noStrike">
                          <a:solidFill>
                            <a:srgbClr val="212121"/>
                          </a:solidFill>
                          <a:effectLst/>
                          <a:latin typeface="Arial Narrow" panose="020B0606020202030204" pitchFamily="34" charset="0"/>
                        </a:rPr>
                        <a:t>Dr. Adam Klivans</a:t>
                      </a:r>
                      <a:endParaRPr lang="en-US" sz="1400" b="0" i="0" u="none" strike="noStrike">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400" b="0" i="0" u="none" strike="noStrike" dirty="0">
                          <a:solidFill>
                            <a:srgbClr val="000000"/>
                          </a:solidFill>
                          <a:effectLst/>
                          <a:latin typeface="Calibri" panose="020F0502020204030204" pitchFamily="34" charset="0"/>
                        </a:rPr>
                        <a:t>Professor of computer science and Director IFML </a:t>
                      </a:r>
                      <a:endParaRPr lang="en-US" sz="1400" b="0" i="0" u="none" strike="noStrike" dirty="0">
                        <a:effectLst/>
                        <a:latin typeface="Arial" panose="020B0604020202020204" pitchFamily="34" charset="0"/>
                      </a:endParaRPr>
                    </a:p>
                  </a:txBody>
                  <a:tcPr marL="9001" marR="9001" marT="90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926710"/>
                  </a:ext>
                </a:extLst>
              </a:tr>
            </a:tbl>
          </a:graphicData>
        </a:graphic>
      </p:graphicFrame>
    </p:spTree>
    <p:extLst>
      <p:ext uri="{BB962C8B-B14F-4D97-AF65-F5344CB8AC3E}">
        <p14:creationId xmlns:p14="http://schemas.microsoft.com/office/powerpoint/2010/main" val="4012920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A90341-6C97-9FC9-3CDF-A4E22FB3DA9A}"/>
              </a:ext>
            </a:extLst>
          </p:cNvPr>
          <p:cNvSpPr>
            <a:spLocks noGrp="1"/>
          </p:cNvSpPr>
          <p:nvPr>
            <p:ph type="title"/>
          </p:nvPr>
        </p:nvSpPr>
        <p:spPr>
          <a:xfrm>
            <a:off x="6978316" y="1431042"/>
            <a:ext cx="4055899" cy="3995916"/>
          </a:xfrm>
        </p:spPr>
        <p:txBody>
          <a:bodyPr anchor="ctr">
            <a:normAutofit/>
          </a:bodyPr>
          <a:lstStyle/>
          <a:p>
            <a:r>
              <a:rPr lang="en-US">
                <a:solidFill>
                  <a:schemeClr val="tx1">
                    <a:lumMod val="95000"/>
                    <a:lumOff val="5000"/>
                  </a:schemeClr>
                </a:solidFill>
              </a:rPr>
              <a:t>Questions?</a:t>
            </a:r>
          </a:p>
        </p:txBody>
      </p:sp>
      <p:sp>
        <p:nvSpPr>
          <p:cNvPr id="3" name="Content Placeholder 2">
            <a:extLst>
              <a:ext uri="{FF2B5EF4-FFF2-40B4-BE49-F238E27FC236}">
                <a16:creationId xmlns:a16="http://schemas.microsoft.com/office/drawing/2014/main" id="{DED28CF4-070A-D98A-4E5C-E71A13AEDB73}"/>
              </a:ext>
            </a:extLst>
          </p:cNvPr>
          <p:cNvSpPr>
            <a:spLocks noGrp="1"/>
          </p:cNvSpPr>
          <p:nvPr>
            <p:ph idx="1"/>
          </p:nvPr>
        </p:nvSpPr>
        <p:spPr>
          <a:xfrm>
            <a:off x="1463040" y="1620066"/>
            <a:ext cx="3478896" cy="3806892"/>
          </a:xfrm>
        </p:spPr>
        <p:txBody>
          <a:bodyPr anchor="ctr">
            <a:normAutofit/>
          </a:bodyPr>
          <a:lstStyle/>
          <a:p>
            <a:pPr marL="0" indent="0">
              <a:buNone/>
            </a:pPr>
            <a:r>
              <a:rPr lang="en-US" sz="3200" dirty="0">
                <a:solidFill>
                  <a:schemeClr val="tx1">
                    <a:lumMod val="85000"/>
                    <a:lumOff val="15000"/>
                  </a:schemeClr>
                </a:solidFill>
                <a:cs typeface="Calibri"/>
              </a:rPr>
              <a:t>Thank You for Listening!</a:t>
            </a:r>
          </a:p>
        </p:txBody>
      </p:sp>
      <p:sp>
        <p:nvSpPr>
          <p:cNvPr id="4" name="Title 1">
            <a:extLst>
              <a:ext uri="{FF2B5EF4-FFF2-40B4-BE49-F238E27FC236}">
                <a16:creationId xmlns:a16="http://schemas.microsoft.com/office/drawing/2014/main" id="{3AA03718-DAFD-6590-F02B-464A8E24CBE5}"/>
              </a:ext>
            </a:extLst>
          </p:cNvPr>
          <p:cNvSpPr txBox="1">
            <a:spLocks/>
          </p:cNvSpPr>
          <p:nvPr/>
        </p:nvSpPr>
        <p:spPr>
          <a:xfrm>
            <a:off x="371475" y="365126"/>
            <a:ext cx="5309997" cy="920336"/>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bg1"/>
                </a:solidFill>
                <a:latin typeface="Arial Narrow"/>
              </a:rPr>
              <a:t>Q&amp;A 3pm-3.30pm</a:t>
            </a:r>
            <a:endParaRPr lang="en-US" dirty="0"/>
          </a:p>
        </p:txBody>
      </p:sp>
    </p:spTree>
    <p:extLst>
      <p:ext uri="{BB962C8B-B14F-4D97-AF65-F5344CB8AC3E}">
        <p14:creationId xmlns:p14="http://schemas.microsoft.com/office/powerpoint/2010/main" val="382947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8CAD-0D7B-65E7-0716-8EC1DE0C2F49}"/>
              </a:ext>
            </a:extLst>
          </p:cNvPr>
          <p:cNvSpPr>
            <a:spLocks noGrp="1"/>
          </p:cNvSpPr>
          <p:nvPr>
            <p:ph type="title"/>
          </p:nvPr>
        </p:nvSpPr>
        <p:spPr>
          <a:xfrm>
            <a:off x="958515" y="2429334"/>
            <a:ext cx="10515600" cy="1325563"/>
          </a:xfrm>
        </p:spPr>
        <p:txBody>
          <a:bodyPr>
            <a:normAutofit/>
          </a:bodyPr>
          <a:lstStyle/>
          <a:p>
            <a:pPr algn="ctr"/>
            <a:r>
              <a:rPr lang="en-US" sz="5400" b="1"/>
              <a:t>Part II: AI Institutes Program</a:t>
            </a:r>
          </a:p>
        </p:txBody>
      </p:sp>
    </p:spTree>
    <p:extLst>
      <p:ext uri="{BB962C8B-B14F-4D97-AF65-F5344CB8AC3E}">
        <p14:creationId xmlns:p14="http://schemas.microsoft.com/office/powerpoint/2010/main" val="318232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2830-30EA-4BF9-97E3-D61A92B0D5AB}"/>
              </a:ext>
            </a:extLst>
          </p:cNvPr>
          <p:cNvSpPr>
            <a:spLocks noGrp="1"/>
          </p:cNvSpPr>
          <p:nvPr>
            <p:ph type="title"/>
          </p:nvPr>
        </p:nvSpPr>
        <p:spPr>
          <a:xfrm>
            <a:off x="766446" y="1391706"/>
            <a:ext cx="5323715" cy="746012"/>
          </a:xfrm>
        </p:spPr>
        <p:txBody>
          <a:bodyPr anchor="b">
            <a:normAutofit/>
          </a:bodyPr>
          <a:lstStyle/>
          <a:p>
            <a:r>
              <a:rPr lang="en-US" sz="4000" b="1" dirty="0"/>
              <a:t>National AI Strategy</a:t>
            </a:r>
          </a:p>
        </p:txBody>
      </p:sp>
      <p:sp>
        <p:nvSpPr>
          <p:cNvPr id="4" name="Content Placeholder 3">
            <a:extLst>
              <a:ext uri="{FF2B5EF4-FFF2-40B4-BE49-F238E27FC236}">
                <a16:creationId xmlns:a16="http://schemas.microsoft.com/office/drawing/2014/main" id="{75DF91F1-0CB8-47A5-BC5C-44691627C343}"/>
              </a:ext>
            </a:extLst>
          </p:cNvPr>
          <p:cNvSpPr>
            <a:spLocks noGrp="1"/>
          </p:cNvSpPr>
          <p:nvPr>
            <p:ph idx="1"/>
          </p:nvPr>
        </p:nvSpPr>
        <p:spPr>
          <a:xfrm>
            <a:off x="158196" y="2986268"/>
            <a:ext cx="7627506" cy="3098923"/>
          </a:xfrm>
        </p:spPr>
        <p:txBody>
          <a:bodyPr anchor="t">
            <a:normAutofit/>
          </a:bodyPr>
          <a:lstStyle/>
          <a:p>
            <a:pPr marL="457200" indent="-457200" fontAlgn="ctr">
              <a:spcBef>
                <a:spcPts val="0"/>
              </a:spcBef>
              <a:spcAft>
                <a:spcPts val="0"/>
              </a:spcAft>
              <a:buFont typeface="Arial" panose="020B0604020202020204" pitchFamily="34" charset="0"/>
              <a:buChar char="•"/>
            </a:pPr>
            <a:r>
              <a:rPr lang="it-IT" sz="1900" b="0" i="0" u="none" strike="noStrike" kern="1200">
                <a:effectLst/>
                <a:latin typeface="Arial" panose="020B0604020202020204" pitchFamily="34" charset="0"/>
                <a:ea typeface="+mn-ea"/>
                <a:cs typeface="+mn-cs"/>
              </a:rPr>
              <a:t>Sustained, long-term support</a:t>
            </a:r>
            <a:br>
              <a:rPr lang="it-IT" sz="1900" b="0" i="0" u="none" strike="noStrike" kern="1200">
                <a:effectLst/>
                <a:latin typeface="Arial" panose="020B0604020202020204" pitchFamily="34" charset="0"/>
                <a:ea typeface="+mn-ea"/>
                <a:cs typeface="+mn-cs"/>
              </a:rPr>
            </a:br>
            <a:endParaRPr lang="it-IT" sz="1900" b="0" i="0" u="none" strike="noStrike" kern="1200">
              <a:effectLst/>
              <a:latin typeface="Arial" panose="020B0604020202020204" pitchFamily="34" charset="0"/>
              <a:ea typeface="+mn-ea"/>
              <a:cs typeface="+mn-cs"/>
            </a:endParaRPr>
          </a:p>
          <a:p>
            <a:pPr marL="457200" indent="-457200" fontAlgn="ctr">
              <a:spcBef>
                <a:spcPts val="0"/>
              </a:spcBef>
              <a:spcAft>
                <a:spcPts val="0"/>
              </a:spcAft>
              <a:buFont typeface="Arial" panose="020B0604020202020204" pitchFamily="34" charset="0"/>
              <a:buChar char="•"/>
            </a:pPr>
            <a:r>
              <a:rPr lang="it-IT" sz="1900" b="0" i="0" u="none" strike="noStrike" kern="1200">
                <a:effectLst/>
                <a:latin typeface="Arial" panose="020B0604020202020204" pitchFamily="34" charset="0"/>
                <a:ea typeface="+mn-ea"/>
                <a:cs typeface="+mn-cs"/>
              </a:rPr>
              <a:t>Maintain and grow U.S. Leadership in AI</a:t>
            </a:r>
            <a:br>
              <a:rPr lang="it-IT" sz="1900" b="0" i="0" u="none" strike="noStrike" kern="1200">
                <a:effectLst/>
                <a:latin typeface="Arial" panose="020B0604020202020204" pitchFamily="34" charset="0"/>
                <a:ea typeface="+mn-ea"/>
                <a:cs typeface="+mn-cs"/>
              </a:rPr>
            </a:br>
            <a:endParaRPr lang="it-IT" sz="1900" b="0" i="0" u="none" strike="noStrike" kern="1200">
              <a:effectLst/>
              <a:latin typeface="Arial" panose="020B0604020202020204" pitchFamily="34" charset="0"/>
              <a:ea typeface="+mn-ea"/>
              <a:cs typeface="+mn-cs"/>
            </a:endParaRPr>
          </a:p>
          <a:p>
            <a:pPr marL="457200" indent="-457200" fontAlgn="ctr">
              <a:spcBef>
                <a:spcPts val="0"/>
              </a:spcBef>
              <a:spcAft>
                <a:spcPts val="0"/>
              </a:spcAft>
              <a:buFont typeface="Arial" panose="020B0604020202020204" pitchFamily="34" charset="0"/>
              <a:buChar char="•"/>
            </a:pPr>
            <a:r>
              <a:rPr lang="it-IT" sz="1900" b="0" i="0" u="none" strike="noStrike" kern="1200">
                <a:effectLst/>
                <a:latin typeface="Arial" panose="020B0604020202020204" pitchFamily="34" charset="0"/>
                <a:ea typeface="+mn-ea"/>
                <a:cs typeface="+mn-cs"/>
              </a:rPr>
              <a:t>Core </a:t>
            </a:r>
            <a:r>
              <a:rPr lang="en-US" sz="1900" b="0" i="0" u="none" strike="noStrike" kern="1200">
                <a:effectLst/>
                <a:latin typeface="Arial" panose="020B0604020202020204" pitchFamily="34" charset="0"/>
                <a:ea typeface="+mn-ea"/>
                <a:cs typeface="+mn-cs"/>
              </a:rPr>
              <a:t>missions: </a:t>
            </a:r>
          </a:p>
          <a:p>
            <a:pPr marL="914400" lvl="1" indent="-457200" fontAlgn="ctr">
              <a:spcBef>
                <a:spcPts val="0"/>
              </a:spcBef>
              <a:buFont typeface="+mj-lt"/>
              <a:buAutoNum type="arabicPeriod"/>
            </a:pPr>
            <a:r>
              <a:rPr lang="en-US" sz="1900" b="0" i="0" u="none" strike="noStrike" kern="1200">
                <a:effectLst/>
                <a:latin typeface="Arial" panose="020B0604020202020204" pitchFamily="34" charset="0"/>
                <a:ea typeface="+mn-ea"/>
                <a:cs typeface="+mn-cs"/>
              </a:rPr>
              <a:t>advance fundamental knowledge of AI;</a:t>
            </a:r>
          </a:p>
          <a:p>
            <a:pPr marL="914400" lvl="1" indent="-457200" fontAlgn="ctr">
              <a:spcBef>
                <a:spcPts val="0"/>
              </a:spcBef>
              <a:buFont typeface="+mj-lt"/>
              <a:buAutoNum type="arabicPeriod"/>
            </a:pPr>
            <a:r>
              <a:rPr lang="en-US" sz="1900" b="0" i="0" u="none" strike="noStrike" kern="1200">
                <a:effectLst/>
                <a:latin typeface="Arial" panose="020B0604020202020204" pitchFamily="34" charset="0"/>
                <a:ea typeface="+mn-ea"/>
                <a:cs typeface="+mn-cs"/>
              </a:rPr>
              <a:t>advance use-inspired work to solve real-world problems of importance to the U.S. economy</a:t>
            </a:r>
          </a:p>
          <a:p>
            <a:pPr marL="914400" lvl="1" indent="-457200" fontAlgn="ctr">
              <a:spcBef>
                <a:spcPts val="0"/>
              </a:spcBef>
              <a:buFont typeface="+mj-lt"/>
              <a:buAutoNum type="arabicPeriod"/>
            </a:pPr>
            <a:r>
              <a:rPr lang="en-US" sz="1900" b="0" i="0" u="none" strike="noStrike" kern="1200">
                <a:effectLst/>
                <a:latin typeface="Arial" panose="020B0604020202020204" pitchFamily="34" charset="0"/>
                <a:ea typeface="+mn-ea"/>
                <a:cs typeface="+mn-cs"/>
              </a:rPr>
              <a:t>grow the U.S. AI workforce and build pathways for students from diverse backgrounds. </a:t>
            </a:r>
          </a:p>
          <a:p>
            <a:pPr marL="914400" lvl="1" indent="-457200" fontAlgn="ctr">
              <a:spcBef>
                <a:spcPts val="0"/>
              </a:spcBef>
              <a:buFont typeface="+mj-lt"/>
              <a:buAutoNum type="arabicPeriod"/>
            </a:pPr>
            <a:endParaRPr lang="en-US" sz="1900">
              <a:latin typeface="Arial" panose="020B0604020202020204" pitchFamily="34" charset="0"/>
            </a:endParaRPr>
          </a:p>
          <a:p>
            <a:pPr marL="0" indent="0" fontAlgn="ctr">
              <a:spcBef>
                <a:spcPts val="0"/>
              </a:spcBef>
              <a:buNone/>
            </a:pPr>
            <a:endParaRPr lang="it-IT" sz="2300" b="0" i="0" u="none" strike="noStrike" kern="1200">
              <a:effectLst/>
              <a:latin typeface="Arial" panose="020B0604020202020204" pitchFamily="34" charset="0"/>
              <a:ea typeface="+mn-ea"/>
              <a:cs typeface="+mn-cs"/>
            </a:endParaRPr>
          </a:p>
          <a:p>
            <a:endParaRPr lang="en-US" sz="1900"/>
          </a:p>
        </p:txBody>
      </p:sp>
      <p:grpSp>
        <p:nvGrpSpPr>
          <p:cNvPr id="27" name="Group 26">
            <a:extLst>
              <a:ext uri="{FF2B5EF4-FFF2-40B4-BE49-F238E27FC236}">
                <a16:creationId xmlns:a16="http://schemas.microsoft.com/office/drawing/2014/main" id="{D5C23C1A-186C-4EEB-AF7A-9F0FCAE5EB1B}"/>
              </a:ext>
              <a:ext uri="{C183D7F6-B498-43B3-948B-1728B52AA6E4}">
                <adec:decorative xmlns:adec="http://schemas.microsoft.com/office/drawing/2017/decorative" val="1"/>
              </a:ext>
            </a:extLst>
          </p:cNvPr>
          <p:cNvGrpSpPr/>
          <p:nvPr/>
        </p:nvGrpSpPr>
        <p:grpSpPr>
          <a:xfrm>
            <a:off x="6279348" y="502020"/>
            <a:ext cx="5323715" cy="2926980"/>
            <a:chOff x="5697144" y="922810"/>
            <a:chExt cx="3906587" cy="2063743"/>
          </a:xfrm>
        </p:grpSpPr>
        <p:pic>
          <p:nvPicPr>
            <p:cNvPr id="28" name="Content Placeholder 3">
              <a:extLst>
                <a:ext uri="{FF2B5EF4-FFF2-40B4-BE49-F238E27FC236}">
                  <a16:creationId xmlns:a16="http://schemas.microsoft.com/office/drawing/2014/main" id="{4D608B2A-3BE8-479A-A57E-CD690ACDC6AA}"/>
                </a:ext>
              </a:extLst>
            </p:cNvPr>
            <p:cNvPicPr>
              <a:picLocks noChangeAspect="1"/>
            </p:cNvPicPr>
            <p:nvPr/>
          </p:nvPicPr>
          <p:blipFill>
            <a:blip r:embed="rId2"/>
            <a:stretch>
              <a:fillRect/>
            </a:stretch>
          </p:blipFill>
          <p:spPr>
            <a:xfrm>
              <a:off x="5697144" y="922810"/>
              <a:ext cx="3594076" cy="1859934"/>
            </a:xfrm>
            <a:prstGeom prst="rect">
              <a:avLst/>
            </a:prstGeom>
          </p:spPr>
        </p:pic>
        <p:sp>
          <p:nvSpPr>
            <p:cNvPr id="30" name="Title 1">
              <a:extLst>
                <a:ext uri="{FF2B5EF4-FFF2-40B4-BE49-F238E27FC236}">
                  <a16:creationId xmlns:a16="http://schemas.microsoft.com/office/drawing/2014/main" id="{554CB522-CFA3-4BDE-BD3E-164F0B7282DF}"/>
                </a:ext>
              </a:extLst>
            </p:cNvPr>
            <p:cNvSpPr txBox="1">
              <a:spLocks/>
            </p:cNvSpPr>
            <p:nvPr/>
          </p:nvSpPr>
          <p:spPr>
            <a:xfrm>
              <a:off x="6364244" y="2662240"/>
              <a:ext cx="3239487" cy="324313"/>
            </a:xfrm>
            <a:prstGeom prst="rect">
              <a:avLst/>
            </a:prstGeom>
            <a:solidFill>
              <a:schemeClr val="bg1"/>
            </a:solidFill>
            <a:ln w="3175">
              <a:solidFill>
                <a:srgbClr val="015598"/>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solidFill>
                    <a:srgbClr val="005698"/>
                  </a:solidFill>
                  <a:latin typeface="Georgia" panose="02040502050405020303" pitchFamily="18" charset="0"/>
                </a:rPr>
                <a:t>National AI R&amp;D Strategic Plan</a:t>
              </a:r>
            </a:p>
          </p:txBody>
        </p:sp>
      </p:grpSp>
      <p:sp>
        <p:nvSpPr>
          <p:cNvPr id="32" name="TextBox 31">
            <a:extLst>
              <a:ext uri="{FF2B5EF4-FFF2-40B4-BE49-F238E27FC236}">
                <a16:creationId xmlns:a16="http://schemas.microsoft.com/office/drawing/2014/main" id="{41DE365E-CE75-415C-BE01-29168C7ED298}"/>
              </a:ext>
            </a:extLst>
          </p:cNvPr>
          <p:cNvSpPr txBox="1"/>
          <p:nvPr/>
        </p:nvSpPr>
        <p:spPr>
          <a:xfrm>
            <a:off x="8305382" y="5011411"/>
            <a:ext cx="3728422" cy="1421928"/>
          </a:xfrm>
          <a:prstGeom prst="rect">
            <a:avLst/>
          </a:prstGeom>
          <a:noFill/>
        </p:spPr>
        <p:txBody>
          <a:bodyPr wrap="square">
            <a:spAutoFit/>
          </a:bodyPr>
          <a:lstStyle/>
          <a:p>
            <a:pPr marL="0" indent="0" algn="ctr" fontAlgn="ctr">
              <a:lnSpc>
                <a:spcPct val="120000"/>
              </a:lnSpc>
              <a:spcBef>
                <a:spcPts val="0"/>
              </a:spcBef>
              <a:buNone/>
            </a:pPr>
            <a:endParaRPr lang="en-US" sz="1800" b="0" i="0" u="none" strike="noStrike" kern="1200">
              <a:solidFill>
                <a:schemeClr val="bg1"/>
              </a:solidFill>
              <a:effectLst/>
              <a:latin typeface="Arial" panose="020B0604020202020204" pitchFamily="34" charset="0"/>
              <a:ea typeface="+mn-ea"/>
              <a:cs typeface="+mn-cs"/>
            </a:endParaRPr>
          </a:p>
          <a:p>
            <a:pPr marL="0" indent="0" algn="ctr" fontAlgn="ctr">
              <a:lnSpc>
                <a:spcPct val="120000"/>
              </a:lnSpc>
              <a:spcBef>
                <a:spcPts val="0"/>
              </a:spcBef>
              <a:buNone/>
            </a:pPr>
            <a:r>
              <a:rPr lang="en-US" sz="1800">
                <a:solidFill>
                  <a:schemeClr val="bg1"/>
                </a:solidFill>
                <a:latin typeface="Arial" panose="020B0604020202020204" pitchFamily="34" charset="0"/>
              </a:rPr>
              <a:t>All NSF Directorates</a:t>
            </a:r>
          </a:p>
          <a:p>
            <a:pPr marL="0" indent="0" algn="ctr" fontAlgn="ctr">
              <a:lnSpc>
                <a:spcPct val="120000"/>
              </a:lnSpc>
              <a:spcBef>
                <a:spcPts val="0"/>
              </a:spcBef>
              <a:buNone/>
            </a:pPr>
            <a:r>
              <a:rPr lang="en-US" sz="1800">
                <a:solidFill>
                  <a:schemeClr val="bg1"/>
                </a:solidFill>
                <a:latin typeface="Arial" panose="020B0604020202020204" pitchFamily="34" charset="0"/>
              </a:rPr>
              <a:t>20+ funding divisions/programs</a:t>
            </a:r>
          </a:p>
          <a:p>
            <a:pPr marL="0" indent="0" algn="ctr" fontAlgn="ctr">
              <a:lnSpc>
                <a:spcPct val="120000"/>
              </a:lnSpc>
              <a:spcBef>
                <a:spcPts val="0"/>
              </a:spcBef>
              <a:buNone/>
            </a:pPr>
            <a:r>
              <a:rPr lang="en-US" sz="1800" b="0" i="0" u="none" strike="noStrike" kern="1200">
                <a:solidFill>
                  <a:schemeClr val="bg1"/>
                </a:solidFill>
                <a:effectLst/>
                <a:latin typeface="Arial" panose="020B0604020202020204" pitchFamily="34" charset="0"/>
                <a:ea typeface="+mn-ea"/>
                <a:cs typeface="+mn-cs"/>
              </a:rPr>
              <a:t>+ partners</a:t>
            </a:r>
            <a:endParaRPr lang="it-IT" sz="1800" b="0" i="0" u="none" strike="noStrike" kern="1200">
              <a:solidFill>
                <a:schemeClr val="bg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394248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2830-30EA-4BF9-97E3-D61A92B0D5AB}"/>
              </a:ext>
            </a:extLst>
          </p:cNvPr>
          <p:cNvSpPr>
            <a:spLocks noGrp="1"/>
          </p:cNvSpPr>
          <p:nvPr>
            <p:ph type="title"/>
          </p:nvPr>
        </p:nvSpPr>
        <p:spPr>
          <a:xfrm>
            <a:off x="196771" y="851183"/>
            <a:ext cx="3185852" cy="4565769"/>
          </a:xfrm>
        </p:spPr>
        <p:txBody>
          <a:bodyPr>
            <a:normAutofit/>
          </a:bodyPr>
          <a:lstStyle/>
          <a:p>
            <a:r>
              <a:rPr lang="en-US" sz="3600" dirty="0">
                <a:solidFill>
                  <a:schemeClr val="bg1"/>
                </a:solidFill>
              </a:rPr>
              <a:t>AI Institutes:</a:t>
            </a:r>
            <a:br>
              <a:rPr lang="en-US" sz="3600" dirty="0">
                <a:solidFill>
                  <a:schemeClr val="bg1"/>
                </a:solidFill>
              </a:rPr>
            </a:br>
            <a:r>
              <a:rPr lang="en-US" sz="3600" dirty="0">
                <a:solidFill>
                  <a:schemeClr val="bg1"/>
                </a:solidFill>
              </a:rPr>
              <a:t>multisector collaboration featuring Government + Academia</a:t>
            </a: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 and </a:t>
            </a:r>
            <a:r>
              <a:rPr kumimoji="0" lang="en-US" sz="3600" b="0" i="1" u="none" strike="noStrike" kern="1200" cap="none" spc="0" normalizeH="0" baseline="0" noProof="0" dirty="0">
                <a:ln>
                  <a:noFill/>
                </a:ln>
                <a:solidFill>
                  <a:prstClr val="white"/>
                </a:solidFill>
                <a:effectLst/>
                <a:uLnTx/>
                <a:uFillTx/>
                <a:latin typeface="Calibri Light" panose="020F0302020204030204"/>
                <a:ea typeface="+mj-ea"/>
                <a:cs typeface="+mj-cs"/>
              </a:rPr>
              <a:t>their partners </a:t>
            </a: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in the Institutes</a:t>
            </a:r>
            <a:r>
              <a:rPr lang="en-US" sz="3600" dirty="0">
                <a:solidFill>
                  <a:schemeClr val="bg1"/>
                </a:solidFill>
              </a:rPr>
              <a:t> </a:t>
            </a:r>
          </a:p>
        </p:txBody>
      </p:sp>
      <p:pic>
        <p:nvPicPr>
          <p:cNvPr id="8" name="Picture 7">
            <a:extLst>
              <a:ext uri="{FF2B5EF4-FFF2-40B4-BE49-F238E27FC236}">
                <a16:creationId xmlns:a16="http://schemas.microsoft.com/office/drawing/2014/main" id="{B669E61F-5539-4A5D-9891-DF218DA31A0B}"/>
              </a:ext>
              <a:ext uri="{C183D7F6-B498-43B3-948B-1728B52AA6E4}">
                <adec:decorative xmlns:adec="http://schemas.microsoft.com/office/drawing/2017/decorative" val="1"/>
              </a:ext>
            </a:extLst>
          </p:cNvPr>
          <p:cNvPicPr/>
          <p:nvPr/>
        </p:nvPicPr>
        <p:blipFill rotWithShape="1">
          <a:blip r:embed="rId2">
            <a:extLst>
              <a:ext uri="{28A0092B-C50C-407E-A947-70E740481C1C}">
                <a14:useLocalDpi xmlns:a14="http://schemas.microsoft.com/office/drawing/2010/main" val="0"/>
              </a:ext>
            </a:extLst>
          </a:blip>
          <a:srcRect t="22969" b="29473"/>
          <a:stretch/>
        </p:blipFill>
        <p:spPr bwMode="auto">
          <a:xfrm>
            <a:off x="7614156" y="207285"/>
            <a:ext cx="900428" cy="531270"/>
          </a:xfrm>
          <a:prstGeom prst="rect">
            <a:avLst/>
          </a:prstGeom>
          <a:noFill/>
          <a:ln>
            <a:noFill/>
          </a:ln>
        </p:spPr>
      </p:pic>
      <p:pic>
        <p:nvPicPr>
          <p:cNvPr id="9" name="Picture 4">
            <a:extLst>
              <a:ext uri="{FF2B5EF4-FFF2-40B4-BE49-F238E27FC236}">
                <a16:creationId xmlns:a16="http://schemas.microsoft.com/office/drawing/2014/main" id="{DF037978-66DA-49CE-B972-E01DBAD13990}"/>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3278" y="312586"/>
            <a:ext cx="1029749" cy="5778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AB1883FA-91DD-423C-93C3-6BA129EE738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416" y="297149"/>
            <a:ext cx="799271" cy="7957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1F999DE-AE9F-4785-B2A4-2BDD7FCB017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34" y="6123850"/>
            <a:ext cx="1907199" cy="5268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023A7AA8-188E-4991-837B-90F803080DE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770" y="5835619"/>
            <a:ext cx="1565897" cy="10439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A805758-65F6-425D-9006-38D95F9EF714}"/>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622" y="109974"/>
            <a:ext cx="1163986" cy="11700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0B118CBF-14AC-47FC-B734-635B69D2ECDC}"/>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6040" y="6016242"/>
            <a:ext cx="991993" cy="6547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E150D636-9480-428A-9C43-8A10F8B42C7D}"/>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0933" y="5835619"/>
            <a:ext cx="2044761" cy="10223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0724E14D-6AFE-4A74-AC3A-848EBAD2B1DD}"/>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9667" y="2184026"/>
            <a:ext cx="1113941" cy="111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67498C2-BC2B-44B6-B401-CDEDFF1F3F87}"/>
              </a:ext>
              <a:ext uri="{C183D7F6-B498-43B3-948B-1728B52AA6E4}">
                <adec:decorative xmlns:adec="http://schemas.microsoft.com/office/drawing/2017/decorative" val="1"/>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546402" y="5826082"/>
            <a:ext cx="832440" cy="914730"/>
          </a:xfrm>
          <a:prstGeom prst="rect">
            <a:avLst/>
          </a:prstGeom>
          <a:noFill/>
          <a:ln>
            <a:noFill/>
          </a:ln>
        </p:spPr>
      </p:pic>
      <p:pic>
        <p:nvPicPr>
          <p:cNvPr id="20" name="Picture 19">
            <a:extLst>
              <a:ext uri="{FF2B5EF4-FFF2-40B4-BE49-F238E27FC236}">
                <a16:creationId xmlns:a16="http://schemas.microsoft.com/office/drawing/2014/main" id="{695A9D32-BC10-49CE-99C8-42E744A4BDA8}"/>
              </a:ext>
              <a:ext uri="{C183D7F6-B498-43B3-948B-1728B52AA6E4}">
                <adec:decorative xmlns:adec="http://schemas.microsoft.com/office/drawing/2017/decorative" val="1"/>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9434" y="781916"/>
            <a:ext cx="808253" cy="761300"/>
          </a:xfrm>
          <a:prstGeom prst="rect">
            <a:avLst/>
          </a:prstGeom>
          <a:noFill/>
          <a:ln>
            <a:noFill/>
          </a:ln>
        </p:spPr>
      </p:pic>
      <p:pic>
        <p:nvPicPr>
          <p:cNvPr id="3" name="Picture 10">
            <a:extLst>
              <a:ext uri="{FF2B5EF4-FFF2-40B4-BE49-F238E27FC236}">
                <a16:creationId xmlns:a16="http://schemas.microsoft.com/office/drawing/2014/main" id="{DA56E87A-730B-7142-0B93-60D5B7D4769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5440" y="852087"/>
            <a:ext cx="1999844" cy="1095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1D31AF5-7C47-B10E-D8DB-6B33904EC89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8824" y="390479"/>
            <a:ext cx="912194" cy="921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54B2BF-1B9F-C7C7-4E38-6C26528D9151}"/>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8388744" y="1713511"/>
            <a:ext cx="1228700" cy="419935"/>
          </a:xfrm>
          <a:prstGeom prst="rect">
            <a:avLst/>
          </a:prstGeom>
        </p:spPr>
      </p:pic>
      <p:pic>
        <p:nvPicPr>
          <p:cNvPr id="6" name="Picture 5">
            <a:extLst>
              <a:ext uri="{FF2B5EF4-FFF2-40B4-BE49-F238E27FC236}">
                <a16:creationId xmlns:a16="http://schemas.microsoft.com/office/drawing/2014/main" id="{671F692E-C02F-AA1A-49A6-E5ACC63B2C9A}"/>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0790237" y="1438412"/>
            <a:ext cx="954755" cy="485290"/>
          </a:xfrm>
          <a:prstGeom prst="rect">
            <a:avLst/>
          </a:prstGeom>
        </p:spPr>
      </p:pic>
      <p:pic>
        <p:nvPicPr>
          <p:cNvPr id="7" name="Picture 8">
            <a:extLst>
              <a:ext uri="{FF2B5EF4-FFF2-40B4-BE49-F238E27FC236}">
                <a16:creationId xmlns:a16="http://schemas.microsoft.com/office/drawing/2014/main" id="{6B8E2AAA-E1DE-6339-6A9F-A4072DA8C140}"/>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27982" y="1675714"/>
            <a:ext cx="16383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A46FC55-94C0-2480-2DC2-E194AD4A1B45}"/>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0567260" y="4491597"/>
            <a:ext cx="1399096" cy="481289"/>
          </a:xfrm>
          <a:prstGeom prst="rect">
            <a:avLst/>
          </a:prstGeom>
        </p:spPr>
      </p:pic>
      <p:pic>
        <p:nvPicPr>
          <p:cNvPr id="24" name="Picture 10">
            <a:extLst>
              <a:ext uri="{FF2B5EF4-FFF2-40B4-BE49-F238E27FC236}">
                <a16:creationId xmlns:a16="http://schemas.microsoft.com/office/drawing/2014/main" id="{A87DAF5D-73D4-4001-B2C7-0BD5DB1DF62B}"/>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36677" y="304509"/>
            <a:ext cx="1190625" cy="13191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4210C55-60A6-07FA-0CA4-A5FF330534C4}"/>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8919520" y="4980316"/>
            <a:ext cx="946625" cy="646940"/>
          </a:xfrm>
          <a:prstGeom prst="rect">
            <a:avLst/>
          </a:prstGeom>
        </p:spPr>
      </p:pic>
      <p:pic>
        <p:nvPicPr>
          <p:cNvPr id="26" name="Picture 25">
            <a:extLst>
              <a:ext uri="{FF2B5EF4-FFF2-40B4-BE49-F238E27FC236}">
                <a16:creationId xmlns:a16="http://schemas.microsoft.com/office/drawing/2014/main" id="{47D2A0A7-DF63-901F-B3E0-85D9FC0364A0}"/>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9969714" y="2184026"/>
            <a:ext cx="1437825" cy="674329"/>
          </a:xfrm>
          <a:prstGeom prst="rect">
            <a:avLst/>
          </a:prstGeom>
        </p:spPr>
      </p:pic>
      <p:pic>
        <p:nvPicPr>
          <p:cNvPr id="27" name="Picture 4">
            <a:extLst>
              <a:ext uri="{FF2B5EF4-FFF2-40B4-BE49-F238E27FC236}">
                <a16:creationId xmlns:a16="http://schemas.microsoft.com/office/drawing/2014/main" id="{C1498B3F-923A-6404-B444-2BF76D69832D}"/>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80729" y="4851116"/>
            <a:ext cx="2256174" cy="678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8537F76A-38E2-FA2E-AC36-C61E7DA6927A}"/>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08675" y="2980413"/>
            <a:ext cx="1074194" cy="1037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96B3F3-DED1-AA83-A255-26EE4FF81671}"/>
              </a:ex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a:off x="5320603" y="3001389"/>
            <a:ext cx="1680652" cy="669036"/>
          </a:xfrm>
          <a:prstGeom prst="rect">
            <a:avLst/>
          </a:prstGeom>
        </p:spPr>
      </p:pic>
      <p:pic>
        <p:nvPicPr>
          <p:cNvPr id="30" name="Picture 8">
            <a:extLst>
              <a:ext uri="{FF2B5EF4-FFF2-40B4-BE49-F238E27FC236}">
                <a16:creationId xmlns:a16="http://schemas.microsoft.com/office/drawing/2014/main" id="{8B74F19D-547C-0B9C-05CD-ADD35A299920}"/>
              </a:ext>
              <a:ext uri="{C183D7F6-B498-43B3-948B-1728B52AA6E4}">
                <adec:decorative xmlns:adec="http://schemas.microsoft.com/office/drawing/2017/decorative" val="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095430" y="5237924"/>
            <a:ext cx="1506663" cy="3893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D0EC844B-86F7-A981-356C-AC74CDEAFC54}"/>
              </a:ext>
              <a:ext uri="{C183D7F6-B498-43B3-948B-1728B52AA6E4}">
                <adec:decorative xmlns:adec="http://schemas.microsoft.com/office/drawing/2017/decorative" val="1"/>
              </a:ext>
            </a:extLst>
          </p:cNvPr>
          <p:cNvPicPr>
            <a:picLocks noChangeAspect="1"/>
          </p:cNvPicPr>
          <p:nvPr/>
        </p:nvPicPr>
        <p:blipFill>
          <a:blip r:embed="rId26"/>
          <a:stretch>
            <a:fillRect/>
          </a:stretch>
        </p:blipFill>
        <p:spPr>
          <a:xfrm>
            <a:off x="5275862" y="4087158"/>
            <a:ext cx="2082008" cy="530707"/>
          </a:xfrm>
          <a:prstGeom prst="rect">
            <a:avLst/>
          </a:prstGeom>
        </p:spPr>
      </p:pic>
      <p:pic>
        <p:nvPicPr>
          <p:cNvPr id="32" name="Picture 31">
            <a:extLst>
              <a:ext uri="{FF2B5EF4-FFF2-40B4-BE49-F238E27FC236}">
                <a16:creationId xmlns:a16="http://schemas.microsoft.com/office/drawing/2014/main" id="{348D4185-9999-541E-E139-CA2F61826A05}"/>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a:off x="4395412" y="4764372"/>
            <a:ext cx="957155" cy="673309"/>
          </a:xfrm>
          <a:prstGeom prst="rect">
            <a:avLst/>
          </a:prstGeom>
        </p:spPr>
      </p:pic>
      <p:pic>
        <p:nvPicPr>
          <p:cNvPr id="33" name="Picture 32">
            <a:extLst>
              <a:ext uri="{FF2B5EF4-FFF2-40B4-BE49-F238E27FC236}">
                <a16:creationId xmlns:a16="http://schemas.microsoft.com/office/drawing/2014/main" id="{7B6BEE9B-8467-BE2E-8F28-88BB49B2B32F}"/>
              </a:ext>
              <a:ext uri="{C183D7F6-B498-43B3-948B-1728B52AA6E4}">
                <adec:decorative xmlns:adec="http://schemas.microsoft.com/office/drawing/2017/decorative" val="1"/>
              </a:ext>
            </a:extLst>
          </p:cNvPr>
          <p:cNvPicPr>
            <a:picLocks noChangeAspect="1"/>
          </p:cNvPicPr>
          <p:nvPr/>
        </p:nvPicPr>
        <p:blipFill>
          <a:blip r:embed="rId28"/>
          <a:stretch>
            <a:fillRect/>
          </a:stretch>
        </p:blipFill>
        <p:spPr>
          <a:xfrm>
            <a:off x="7857213" y="4337676"/>
            <a:ext cx="2431697" cy="464280"/>
          </a:xfrm>
          <a:prstGeom prst="rect">
            <a:avLst/>
          </a:prstGeom>
        </p:spPr>
      </p:pic>
      <p:pic>
        <p:nvPicPr>
          <p:cNvPr id="34" name="Picture 33">
            <a:extLst>
              <a:ext uri="{FF2B5EF4-FFF2-40B4-BE49-F238E27FC236}">
                <a16:creationId xmlns:a16="http://schemas.microsoft.com/office/drawing/2014/main" id="{4DD5713E-A4F0-83D5-983C-0DE2438A3AE4}"/>
              </a:ext>
              <a:ext uri="{C183D7F6-B498-43B3-948B-1728B52AA6E4}">
                <adec:decorative xmlns:adec="http://schemas.microsoft.com/office/drawing/2017/decorative" val="1"/>
              </a:ext>
            </a:extLst>
          </p:cNvPr>
          <p:cNvPicPr>
            <a:picLocks noChangeAspect="1"/>
          </p:cNvPicPr>
          <p:nvPr/>
        </p:nvPicPr>
        <p:blipFill>
          <a:blip r:embed="rId29"/>
          <a:stretch>
            <a:fillRect/>
          </a:stretch>
        </p:blipFill>
        <p:spPr>
          <a:xfrm>
            <a:off x="8405158" y="3426503"/>
            <a:ext cx="1437825" cy="519610"/>
          </a:xfrm>
          <a:prstGeom prst="rect">
            <a:avLst/>
          </a:prstGeom>
        </p:spPr>
      </p:pic>
      <p:pic>
        <p:nvPicPr>
          <p:cNvPr id="35" name="Picture 34">
            <a:extLst>
              <a:ext uri="{FF2B5EF4-FFF2-40B4-BE49-F238E27FC236}">
                <a16:creationId xmlns:a16="http://schemas.microsoft.com/office/drawing/2014/main" id="{BB8B7CEE-06B9-C126-E9E4-705A8A6A3887}"/>
              </a:ext>
              <a:ext uri="{C183D7F6-B498-43B3-948B-1728B52AA6E4}">
                <adec:decorative xmlns:adec="http://schemas.microsoft.com/office/drawing/2017/decorative" val="1"/>
              </a:ext>
            </a:extLst>
          </p:cNvPr>
          <p:cNvPicPr>
            <a:picLocks noChangeAspect="1"/>
          </p:cNvPicPr>
          <p:nvPr/>
        </p:nvPicPr>
        <p:blipFill>
          <a:blip r:embed="rId30"/>
          <a:stretch>
            <a:fillRect/>
          </a:stretch>
        </p:blipFill>
        <p:spPr>
          <a:xfrm>
            <a:off x="7554299" y="2847530"/>
            <a:ext cx="2371550" cy="573074"/>
          </a:xfrm>
          <a:prstGeom prst="rect">
            <a:avLst/>
          </a:prstGeom>
        </p:spPr>
      </p:pic>
      <p:sp>
        <p:nvSpPr>
          <p:cNvPr id="21" name="Title 1">
            <a:extLst>
              <a:ext uri="{FF2B5EF4-FFF2-40B4-BE49-F238E27FC236}">
                <a16:creationId xmlns:a16="http://schemas.microsoft.com/office/drawing/2014/main" id="{EC0382E6-9325-1125-F1BB-634296753622}"/>
              </a:ext>
              <a:ext uri="{C183D7F6-B498-43B3-948B-1728B52AA6E4}">
                <adec:decorative xmlns:adec="http://schemas.microsoft.com/office/drawing/2017/decorative" val="1"/>
              </a:ext>
            </a:extLst>
          </p:cNvPr>
          <p:cNvSpPr txBox="1">
            <a:spLocks/>
          </p:cNvSpPr>
          <p:nvPr/>
        </p:nvSpPr>
        <p:spPr>
          <a:xfrm>
            <a:off x="349171" y="178045"/>
            <a:ext cx="3077317" cy="6136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AI Institutes:</a:t>
            </a:r>
            <a:br>
              <a:rPr lang="en-US" sz="3600" b="1"/>
            </a:br>
            <a:r>
              <a:rPr lang="en-US" sz="3600" b="1"/>
              <a:t>multisector collaboration featuring Government + Academia</a:t>
            </a:r>
            <a:r>
              <a:rPr lang="en-US" sz="3600" b="1">
                <a:latin typeface="Calibri Light" panose="020F0302020204030204"/>
              </a:rPr>
              <a:t> and </a:t>
            </a:r>
            <a:r>
              <a:rPr lang="en-US" sz="3600" b="1" i="1">
                <a:latin typeface="Calibri Light" panose="020F0302020204030204"/>
              </a:rPr>
              <a:t>their partners </a:t>
            </a:r>
            <a:r>
              <a:rPr lang="en-US" sz="3600" b="1">
                <a:latin typeface="Calibri Light" panose="020F0302020204030204"/>
              </a:rPr>
              <a:t>in the Institutes</a:t>
            </a:r>
            <a:r>
              <a:rPr lang="en-US" sz="3600" b="1"/>
              <a:t> </a:t>
            </a:r>
          </a:p>
        </p:txBody>
      </p:sp>
    </p:spTree>
    <p:extLst>
      <p:ext uri="{BB962C8B-B14F-4D97-AF65-F5344CB8AC3E}">
        <p14:creationId xmlns:p14="http://schemas.microsoft.com/office/powerpoint/2010/main" val="2082596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83E1D28-B899-BA09-CBA0-B595DC0E3CF8}"/>
              </a:ext>
            </a:extLst>
          </p:cNvPr>
          <p:cNvSpPr txBox="1">
            <a:spLocks noGrp="1"/>
          </p:cNvSpPr>
          <p:nvPr>
            <p:ph type="title" idx="4294967295"/>
          </p:nvPr>
        </p:nvSpPr>
        <p:spPr>
          <a:xfrm>
            <a:off x="332787" y="100270"/>
            <a:ext cx="1166269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j-ea"/>
                <a:cs typeface="+mj-cs"/>
              </a:rPr>
              <a:t>National AI Research Institutes Program NSF 22-502</a:t>
            </a:r>
          </a:p>
        </p:txBody>
      </p:sp>
      <p:sp>
        <p:nvSpPr>
          <p:cNvPr id="3" name="Content Placeholder 2">
            <a:extLst>
              <a:ext uri="{FF2B5EF4-FFF2-40B4-BE49-F238E27FC236}">
                <a16:creationId xmlns:a16="http://schemas.microsoft.com/office/drawing/2014/main" id="{D9C82BFA-7352-931C-3F7F-9D02699E5308}"/>
              </a:ext>
            </a:extLst>
          </p:cNvPr>
          <p:cNvSpPr>
            <a:spLocks noGrp="1"/>
          </p:cNvSpPr>
          <p:nvPr>
            <p:ph idx="1"/>
          </p:nvPr>
        </p:nvSpPr>
        <p:spPr>
          <a:xfrm>
            <a:off x="216568" y="992037"/>
            <a:ext cx="7072896" cy="5757679"/>
          </a:xfrm>
        </p:spPr>
        <p:txBody>
          <a:bodyPr>
            <a:normAutofit/>
          </a:bodyPr>
          <a:lstStyle/>
          <a:p>
            <a:r>
              <a:rPr lang="en-US" sz="2400"/>
              <a:t>NSF and USDA-NIFA - 18 AI Research Institutes funded as of October 2022 </a:t>
            </a:r>
          </a:p>
          <a:p>
            <a:r>
              <a:rPr lang="en-US" sz="2400"/>
              <a:t>Broad spectrum of AI research: foundational and use-inspired </a:t>
            </a:r>
          </a:p>
          <a:p>
            <a:r>
              <a:rPr lang="en-US" sz="2400"/>
              <a:t>Critically important to US competitiveness, food security, public safety, education, etc.</a:t>
            </a:r>
          </a:p>
          <a:p>
            <a:r>
              <a:rPr lang="en-US" sz="2400"/>
              <a:t>Currently six thematic areas:</a:t>
            </a:r>
          </a:p>
          <a:p>
            <a:pPr marL="0" indent="0">
              <a:buNone/>
            </a:pPr>
            <a:r>
              <a:rPr lang="en-US" sz="1600" i="0">
                <a:solidFill>
                  <a:srgbClr val="1B1B1B"/>
                </a:solidFill>
                <a:effectLst/>
                <a:latin typeface="Open Sans" panose="020B0606030504020204" pitchFamily="34" charset="0"/>
              </a:rPr>
              <a:t>	</a:t>
            </a:r>
            <a:r>
              <a:rPr lang="en-US" sz="1800" i="0">
                <a:solidFill>
                  <a:srgbClr val="1B1B1B"/>
                </a:solidFill>
                <a:effectLst/>
                <a:latin typeface="Open Sans" panose="020B0606030504020204" pitchFamily="34" charset="0"/>
              </a:rPr>
              <a:t>Theme 1: Next-Generation Cybersecurity</a:t>
            </a:r>
          </a:p>
          <a:p>
            <a:pPr marL="0" indent="0">
              <a:buNone/>
            </a:pPr>
            <a:r>
              <a:rPr lang="en-US" sz="1800" i="0">
                <a:solidFill>
                  <a:srgbClr val="1B1B1B"/>
                </a:solidFill>
                <a:effectLst/>
                <a:latin typeface="Open Sans" panose="020B0606030504020204" pitchFamily="34" charset="0"/>
              </a:rPr>
              <a:t>	Theme 2: Neural/Cognitive Foundations of AI</a:t>
            </a:r>
          </a:p>
          <a:p>
            <a:pPr marL="0" indent="0">
              <a:buNone/>
            </a:pPr>
            <a:r>
              <a:rPr lang="en-US" sz="1800" i="0">
                <a:solidFill>
                  <a:srgbClr val="1B1B1B"/>
                </a:solidFill>
                <a:effectLst/>
                <a:latin typeface="Open Sans" panose="020B0606030504020204" pitchFamily="34" charset="0"/>
              </a:rPr>
              <a:t>	Theme 3: AI for Climate-Smart Agriculture and Forestry </a:t>
            </a:r>
            <a:endParaRPr lang="en-US" sz="1800">
              <a:solidFill>
                <a:srgbClr val="1B1B1B"/>
              </a:solidFill>
              <a:latin typeface="Open Sans" panose="020B0606030504020204" pitchFamily="34" charset="0"/>
            </a:endParaRPr>
          </a:p>
          <a:p>
            <a:pPr marL="0" indent="0">
              <a:buNone/>
            </a:pPr>
            <a:r>
              <a:rPr lang="en-US" sz="1800" i="0">
                <a:solidFill>
                  <a:srgbClr val="1B1B1B"/>
                </a:solidFill>
                <a:effectLst/>
                <a:latin typeface="Open Sans" panose="020B0606030504020204" pitchFamily="34" charset="0"/>
              </a:rPr>
              <a:t>	Theme 4: AI for Decision Making</a:t>
            </a:r>
          </a:p>
          <a:p>
            <a:pPr marL="0" indent="0">
              <a:buNone/>
            </a:pPr>
            <a:r>
              <a:rPr lang="en-US" sz="1800" i="0">
                <a:solidFill>
                  <a:srgbClr val="1B1B1B"/>
                </a:solidFill>
                <a:effectLst/>
                <a:latin typeface="Open Sans" panose="020B0606030504020204" pitchFamily="34" charset="0"/>
              </a:rPr>
              <a:t>	Theme 5: Trustworthy AI</a:t>
            </a:r>
            <a:endParaRPr lang="en-US" sz="1800">
              <a:solidFill>
                <a:srgbClr val="1B1B1B"/>
              </a:solidFill>
              <a:latin typeface="Open Sans" panose="020B0606030504020204" pitchFamily="34" charset="0"/>
            </a:endParaRPr>
          </a:p>
          <a:p>
            <a:pPr marL="0" indent="0">
              <a:buNone/>
            </a:pPr>
            <a:r>
              <a:rPr lang="en-US" sz="1800" i="0">
                <a:solidFill>
                  <a:srgbClr val="1B1B1B"/>
                </a:solidFill>
                <a:effectLst/>
                <a:latin typeface="Open Sans" panose="020B0606030504020204" pitchFamily="34" charset="0"/>
              </a:rPr>
              <a:t>	Theme 6: AI-Augmented Learning </a:t>
            </a:r>
            <a:endParaRPr lang="en-US" sz="1800"/>
          </a:p>
        </p:txBody>
      </p:sp>
      <p:sp>
        <p:nvSpPr>
          <p:cNvPr id="4" name="Rectangle 3">
            <a:extLst>
              <a:ext uri="{FF2B5EF4-FFF2-40B4-BE49-F238E27FC236}">
                <a16:creationId xmlns:a16="http://schemas.microsoft.com/office/drawing/2014/main" id="{E719C083-F7FD-7F09-04DE-27D182134763}"/>
              </a:ext>
              <a:ext uri="{C183D7F6-B498-43B3-948B-1728B52AA6E4}">
                <adec:decorative xmlns:adec="http://schemas.microsoft.com/office/drawing/2017/decorative" val="1"/>
              </a:ext>
            </a:extLst>
          </p:cNvPr>
          <p:cNvSpPr/>
          <p:nvPr/>
        </p:nvSpPr>
        <p:spPr>
          <a:xfrm>
            <a:off x="8169439" y="1068936"/>
            <a:ext cx="1491915" cy="770020"/>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a:solidFill>
                  <a:srgbClr val="1B1B1B"/>
                </a:solidFill>
                <a:effectLst/>
                <a:latin typeface="Open Sans" panose="020B0606030504020204" pitchFamily="34" charset="0"/>
              </a:rPr>
              <a:t>advances in machine learning</a:t>
            </a:r>
            <a:endParaRPr lang="en-US" sz="1600" b="1"/>
          </a:p>
        </p:txBody>
      </p:sp>
      <p:sp>
        <p:nvSpPr>
          <p:cNvPr id="5" name="Rectangle 4">
            <a:extLst>
              <a:ext uri="{FF2B5EF4-FFF2-40B4-BE49-F238E27FC236}">
                <a16:creationId xmlns:a16="http://schemas.microsoft.com/office/drawing/2014/main" id="{3012C04A-A169-7A9D-0757-598DB2F4A0A7}"/>
              </a:ext>
              <a:ext uri="{C183D7F6-B498-43B3-948B-1728B52AA6E4}">
                <adec:decorative xmlns:adec="http://schemas.microsoft.com/office/drawing/2017/decorative" val="1"/>
              </a:ext>
            </a:extLst>
          </p:cNvPr>
          <p:cNvSpPr/>
          <p:nvPr/>
        </p:nvSpPr>
        <p:spPr>
          <a:xfrm>
            <a:off x="8169439" y="5354219"/>
            <a:ext cx="1958234" cy="1060436"/>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B1B1B"/>
                </a:solidFill>
                <a:latin typeface="Open Sans" panose="020B0606030504020204" pitchFamily="34" charset="0"/>
              </a:rPr>
              <a:t>i</a:t>
            </a:r>
            <a:r>
              <a:rPr lang="en-US" b="1" i="0">
                <a:solidFill>
                  <a:srgbClr val="1B1B1B"/>
                </a:solidFill>
                <a:effectLst/>
                <a:latin typeface="Open Sans" panose="020B0606030504020204" pitchFamily="34" charset="0"/>
              </a:rPr>
              <a:t>ncreased computing power</a:t>
            </a:r>
            <a:endParaRPr lang="en-US" b="1"/>
          </a:p>
        </p:txBody>
      </p:sp>
      <p:sp>
        <p:nvSpPr>
          <p:cNvPr id="6" name="Rectangle 5">
            <a:extLst>
              <a:ext uri="{FF2B5EF4-FFF2-40B4-BE49-F238E27FC236}">
                <a16:creationId xmlns:a16="http://schemas.microsoft.com/office/drawing/2014/main" id="{C1C60FF0-25D6-AFBE-3FA0-AEF8C35D6617}"/>
              </a:ext>
              <a:ext uri="{C183D7F6-B498-43B3-948B-1728B52AA6E4}">
                <adec:decorative xmlns:adec="http://schemas.microsoft.com/office/drawing/2017/decorative" val="1"/>
              </a:ext>
            </a:extLst>
          </p:cNvPr>
          <p:cNvSpPr/>
          <p:nvPr/>
        </p:nvSpPr>
        <p:spPr>
          <a:xfrm>
            <a:off x="10740189" y="4969042"/>
            <a:ext cx="1143853" cy="770020"/>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1B1B1B"/>
                </a:solidFill>
                <a:latin typeface="Open Sans" panose="020B0606030504020204" pitchFamily="34" charset="0"/>
              </a:rPr>
              <a:t>cheap memory</a:t>
            </a:r>
            <a:endParaRPr lang="en-US" b="1"/>
          </a:p>
        </p:txBody>
      </p:sp>
      <p:sp>
        <p:nvSpPr>
          <p:cNvPr id="7" name="Rectangle 6">
            <a:extLst>
              <a:ext uri="{FF2B5EF4-FFF2-40B4-BE49-F238E27FC236}">
                <a16:creationId xmlns:a16="http://schemas.microsoft.com/office/drawing/2014/main" id="{FFDC2D7C-3334-2F08-46C5-D5C24F9D5CB5}"/>
              </a:ext>
              <a:ext uri="{C183D7F6-B498-43B3-948B-1728B52AA6E4}">
                <adec:decorative xmlns:adec="http://schemas.microsoft.com/office/drawing/2017/decorative" val="1"/>
              </a:ext>
            </a:extLst>
          </p:cNvPr>
          <p:cNvSpPr/>
          <p:nvPr/>
        </p:nvSpPr>
        <p:spPr>
          <a:xfrm>
            <a:off x="10667906" y="992037"/>
            <a:ext cx="1143853" cy="770020"/>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B1B1B"/>
                </a:solidFill>
                <a:latin typeface="Open Sans" panose="020B0606030504020204" pitchFamily="34" charset="0"/>
              </a:rPr>
              <a:t>b</a:t>
            </a:r>
            <a:r>
              <a:rPr lang="en-US" sz="1800" b="1" i="0">
                <a:solidFill>
                  <a:srgbClr val="1B1B1B"/>
                </a:solidFill>
                <a:effectLst/>
                <a:latin typeface="Open Sans" panose="020B0606030504020204" pitchFamily="34" charset="0"/>
              </a:rPr>
              <a:t>ig data</a:t>
            </a:r>
            <a:endParaRPr lang="en-US" b="1"/>
          </a:p>
        </p:txBody>
      </p:sp>
      <p:sp>
        <p:nvSpPr>
          <p:cNvPr id="10" name="Oval 9">
            <a:extLst>
              <a:ext uri="{FF2B5EF4-FFF2-40B4-BE49-F238E27FC236}">
                <a16:creationId xmlns:a16="http://schemas.microsoft.com/office/drawing/2014/main" id="{F009A4A3-F8D9-24C9-C441-D26317A19986}"/>
              </a:ext>
            </a:extLst>
          </p:cNvPr>
          <p:cNvSpPr/>
          <p:nvPr/>
        </p:nvSpPr>
        <p:spPr>
          <a:xfrm>
            <a:off x="7684169" y="2692820"/>
            <a:ext cx="4311315" cy="1854678"/>
          </a:xfrm>
          <a:prstGeom prst="ellipse">
            <a:avLst/>
          </a:prstGeom>
          <a:solidFill>
            <a:schemeClr val="accent4">
              <a:lumMod val="20000"/>
              <a:lumOff val="80000"/>
              <a:alpha val="80907"/>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sz="2000" b="1">
                <a:solidFill>
                  <a:schemeClr val="tx1"/>
                </a:solidFill>
              </a:rPr>
              <a:t>AI-driven</a:t>
            </a:r>
          </a:p>
          <a:p>
            <a:pPr marL="285750" indent="-285750">
              <a:buFont typeface="Arial" panose="020B0604020202020204" pitchFamily="34" charset="0"/>
              <a:buChar char="•"/>
            </a:pPr>
            <a:r>
              <a:rPr lang="en-US">
                <a:solidFill>
                  <a:schemeClr val="tx1"/>
                </a:solidFill>
              </a:rPr>
              <a:t>economic growth</a:t>
            </a:r>
          </a:p>
          <a:p>
            <a:pPr marL="285750" indent="-285750">
              <a:buFont typeface="Arial" panose="020B0604020202020204" pitchFamily="34" charset="0"/>
              <a:buChar char="•"/>
            </a:pPr>
            <a:r>
              <a:rPr lang="en-US">
                <a:solidFill>
                  <a:schemeClr val="tx1"/>
                </a:solidFill>
              </a:rPr>
              <a:t>industry re-vitalization</a:t>
            </a:r>
          </a:p>
          <a:p>
            <a:pPr marL="285750" indent="-285750">
              <a:buFont typeface="Arial" panose="020B0604020202020204" pitchFamily="34" charset="0"/>
              <a:buChar char="•"/>
            </a:pPr>
            <a:r>
              <a:rPr lang="en-US">
                <a:solidFill>
                  <a:schemeClr val="tx1"/>
                </a:solidFill>
              </a:rPr>
              <a:t>quality of life improvement</a:t>
            </a:r>
          </a:p>
          <a:p>
            <a:pPr marL="285750" indent="-285750">
              <a:buFont typeface="Arial" panose="020B0604020202020204" pitchFamily="34" charset="0"/>
              <a:buChar char="•"/>
            </a:pPr>
            <a:r>
              <a:rPr lang="en-US">
                <a:solidFill>
                  <a:schemeClr val="tx1"/>
                </a:solidFill>
              </a:rPr>
              <a:t>enhanced learning</a:t>
            </a:r>
          </a:p>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0FA8381B-30A5-DDA3-E921-22A8B5CB379E}"/>
              </a:ext>
              <a:ext uri="{C183D7F6-B498-43B3-948B-1728B52AA6E4}">
                <adec:decorative xmlns:adec="http://schemas.microsoft.com/office/drawing/2017/decorative" val="1"/>
              </a:ext>
            </a:extLst>
          </p:cNvPr>
          <p:cNvCxnSpPr>
            <a:cxnSpLocks/>
          </p:cNvCxnSpPr>
          <p:nvPr/>
        </p:nvCxnSpPr>
        <p:spPr>
          <a:xfrm flipV="1">
            <a:off x="8814328" y="4497732"/>
            <a:ext cx="600032" cy="823253"/>
          </a:xfrm>
          <a:prstGeom prst="straightConnector1">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CB3AEC-D55E-DB70-7B0B-0F4D58393D4A}"/>
              </a:ext>
              <a:ext uri="{C183D7F6-B498-43B3-948B-1728B52AA6E4}">
                <adec:decorative xmlns:adec="http://schemas.microsoft.com/office/drawing/2017/decorative" val="1"/>
              </a:ext>
            </a:extLst>
          </p:cNvPr>
          <p:cNvCxnSpPr>
            <a:cxnSpLocks/>
          </p:cNvCxnSpPr>
          <p:nvPr/>
        </p:nvCxnSpPr>
        <p:spPr>
          <a:xfrm flipH="1">
            <a:off x="10800859" y="1838956"/>
            <a:ext cx="615286" cy="886282"/>
          </a:xfrm>
          <a:prstGeom prst="straightConnector1">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90BFCD2-76A4-261A-E03C-6D4D74EA5422}"/>
              </a:ext>
              <a:ext uri="{C183D7F6-B498-43B3-948B-1728B52AA6E4}">
                <adec:decorative xmlns:adec="http://schemas.microsoft.com/office/drawing/2017/decorative" val="1"/>
              </a:ext>
            </a:extLst>
          </p:cNvPr>
          <p:cNvCxnSpPr>
            <a:cxnSpLocks/>
          </p:cNvCxnSpPr>
          <p:nvPr/>
        </p:nvCxnSpPr>
        <p:spPr>
          <a:xfrm>
            <a:off x="8915396" y="1942302"/>
            <a:ext cx="397896" cy="782936"/>
          </a:xfrm>
          <a:prstGeom prst="straightConnector1">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8D1BD7-C0A5-A453-0D63-B682A40109AF}"/>
              </a:ext>
              <a:ext uri="{C183D7F6-B498-43B3-948B-1728B52AA6E4}">
                <adec:decorative xmlns:adec="http://schemas.microsoft.com/office/drawing/2017/decorative" val="1"/>
              </a:ext>
            </a:extLst>
          </p:cNvPr>
          <p:cNvCxnSpPr>
            <a:cxnSpLocks/>
          </p:cNvCxnSpPr>
          <p:nvPr/>
        </p:nvCxnSpPr>
        <p:spPr>
          <a:xfrm flipH="1" flipV="1">
            <a:off x="11063522" y="4335725"/>
            <a:ext cx="352623" cy="503521"/>
          </a:xfrm>
          <a:prstGeom prst="straightConnector1">
            <a:avLst/>
          </a:prstGeom>
          <a:ln w="825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88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E0BAA1-C6DA-3C1D-E85B-63B9FCD9BFAE}"/>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tretch/>
        </p:blipFill>
        <p:spPr>
          <a:xfrm>
            <a:off x="619761" y="346167"/>
            <a:ext cx="2824792" cy="1588946"/>
          </a:xfrm>
          <a:prstGeom prst="rect">
            <a:avLst/>
          </a:prstGeom>
        </p:spPr>
      </p:pic>
      <p:pic>
        <p:nvPicPr>
          <p:cNvPr id="8" name="Picture 7">
            <a:extLst>
              <a:ext uri="{FF2B5EF4-FFF2-40B4-BE49-F238E27FC236}">
                <a16:creationId xmlns:a16="http://schemas.microsoft.com/office/drawing/2014/main" id="{5563AB15-A3D4-52CF-BC2A-908A633711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84208" y="530890"/>
            <a:ext cx="3251032" cy="1178498"/>
          </a:xfrm>
          <a:prstGeom prst="rect">
            <a:avLst/>
          </a:prstGeom>
        </p:spPr>
      </p:pic>
      <p:pic>
        <p:nvPicPr>
          <p:cNvPr id="7" name="Picture 6">
            <a:extLst>
              <a:ext uri="{FF2B5EF4-FFF2-40B4-BE49-F238E27FC236}">
                <a16:creationId xmlns:a16="http://schemas.microsoft.com/office/drawing/2014/main" id="{12A2D2FB-E450-9245-EF0A-AA35DC36C7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87106" y="572400"/>
            <a:ext cx="3286884" cy="1092888"/>
          </a:xfrm>
          <a:prstGeom prst="rect">
            <a:avLst/>
          </a:prstGeom>
        </p:spPr>
      </p:pic>
      <p:pic>
        <p:nvPicPr>
          <p:cNvPr id="5" name="Picture 4">
            <a:extLst>
              <a:ext uri="{FF2B5EF4-FFF2-40B4-BE49-F238E27FC236}">
                <a16:creationId xmlns:a16="http://schemas.microsoft.com/office/drawing/2014/main" id="{C5A7AB2A-23E3-C879-BBDC-35B02DD1892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8011" y="2820137"/>
            <a:ext cx="3228290" cy="1226750"/>
          </a:xfrm>
          <a:prstGeom prst="rect">
            <a:avLst/>
          </a:prstGeom>
        </p:spPr>
      </p:pic>
      <p:pic>
        <p:nvPicPr>
          <p:cNvPr id="6" name="Picture 5">
            <a:extLst>
              <a:ext uri="{FF2B5EF4-FFF2-40B4-BE49-F238E27FC236}">
                <a16:creationId xmlns:a16="http://schemas.microsoft.com/office/drawing/2014/main" id="{65411033-BB97-ADB7-A0D5-74B4B998D42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7689" y="5121068"/>
            <a:ext cx="3225770" cy="1201599"/>
          </a:xfrm>
          <a:prstGeom prst="rect">
            <a:avLst/>
          </a:prstGeom>
        </p:spPr>
      </p:pic>
      <p:sp>
        <p:nvSpPr>
          <p:cNvPr id="18" name="Rectangle 17">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C5CD157-B919-9BBE-839D-6C2121FC0635}"/>
              </a:ext>
              <a:ext uri="{C183D7F6-B498-43B3-948B-1728B52AA6E4}">
                <adec:decorative xmlns:adec="http://schemas.microsoft.com/office/drawing/2017/decorative" val="1"/>
              </a:ext>
            </a:extLst>
          </p:cNvPr>
          <p:cNvSpPr txBox="1">
            <a:spLocks/>
          </p:cNvSpPr>
          <p:nvPr/>
        </p:nvSpPr>
        <p:spPr>
          <a:xfrm>
            <a:off x="8282152" y="2916520"/>
            <a:ext cx="3364416" cy="230936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mj-lt"/>
                <a:ea typeface="+mj-ea"/>
                <a:cs typeface="+mj-cs"/>
              </a:rPr>
              <a:t>19 Institutes, 122 eligible organizations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mj-lt"/>
                <a:ea typeface="+mj-ea"/>
                <a:cs typeface="+mj-cs"/>
              </a:rPr>
              <a:t>spanning 40 States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mj-lt"/>
                <a:ea typeface="+mj-ea"/>
                <a:cs typeface="+mj-cs"/>
              </a:rPr>
              <a:t>Will grow in FY23</a:t>
            </a:r>
          </a:p>
        </p:txBody>
      </p:sp>
      <p:cxnSp>
        <p:nvCxnSpPr>
          <p:cNvPr id="20" name="Straight Connector 19">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C8FDA05-7CA5-4995-27D7-2EB3E554B6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49829" y="3516981"/>
            <a:ext cx="3179408" cy="2114306"/>
          </a:xfrm>
          <a:prstGeom prst="rect">
            <a:avLst/>
          </a:prstGeom>
        </p:spPr>
      </p:pic>
      <p:cxnSp>
        <p:nvCxnSpPr>
          <p:cNvPr id="28" name="Straight Connector 27">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02FA2B-F575-4625-A05E-BFD475153C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Eligible Organizations</a:t>
            </a:r>
          </a:p>
        </p:txBody>
      </p:sp>
    </p:spTree>
    <p:extLst>
      <p:ext uri="{BB962C8B-B14F-4D97-AF65-F5344CB8AC3E}">
        <p14:creationId xmlns:p14="http://schemas.microsoft.com/office/powerpoint/2010/main" val="475886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8" ma:contentTypeDescription="Create a new document." ma:contentTypeScope="" ma:versionID="61e35a3766a54ced0cbcac5d093416e3">
  <xsd:schema xmlns:xsd="http://www.w3.org/2001/XMLSchema" xmlns:xs="http://www.w3.org/2001/XMLSchema" xmlns:p="http://schemas.microsoft.com/office/2006/metadata/properties" xmlns:ns2="0cf77daa-5445-4d26-ace6-97094430d631" targetNamespace="http://schemas.microsoft.com/office/2006/metadata/properties" ma:root="true" ma:fieldsID="2afc24a38483a6145d573f72598346fd" ns2:_="">
    <xsd:import namespace="0cf77daa-5445-4d26-ace6-97094430d6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ABAF4C-D087-4F26-ABF9-990ADCE1BB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49F72E-6052-444F-9A16-4E88BC1102CB}">
  <ds:schemaRefs>
    <ds:schemaRef ds:uri="http://schemas.microsoft.com/sharepoint/v3/contenttype/forms"/>
  </ds:schemaRefs>
</ds:datastoreItem>
</file>

<file path=customXml/itemProps3.xml><?xml version="1.0" encoding="utf-8"?>
<ds:datastoreItem xmlns:ds="http://schemas.openxmlformats.org/officeDocument/2006/customXml" ds:itemID="{68BD2735-38D1-4B98-B1B6-EAC4A7E765B7}">
  <ds:schemaRefs>
    <ds:schemaRef ds:uri="http://purl.org/dc/terms/"/>
    <ds:schemaRef ds:uri="http://schemas.microsoft.com/office/2006/documentManagement/types"/>
    <ds:schemaRef ds:uri="c4237db6-6473-4d28-a914-2342880f2edb"/>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15b56dfb-ed39-45d3-8c23-a30a0342ae2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518</TotalTime>
  <Words>4178</Words>
  <Application>Microsoft Office PowerPoint</Application>
  <PresentationFormat>Widescreen</PresentationFormat>
  <Paragraphs>402</Paragraphs>
  <Slides>47</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Arial</vt:lpstr>
      <vt:lpstr>Arial Narrow</vt:lpstr>
      <vt:lpstr>Calibri</vt:lpstr>
      <vt:lpstr>Calibri Light</vt:lpstr>
      <vt:lpstr>Courier New</vt:lpstr>
      <vt:lpstr>Georgia</vt:lpstr>
      <vt:lpstr>Helvetica</vt:lpstr>
      <vt:lpstr>Microsoft Sans Serif</vt:lpstr>
      <vt:lpstr>Open Sans</vt:lpstr>
      <vt:lpstr>Symbol</vt:lpstr>
      <vt:lpstr>Verdana</vt:lpstr>
      <vt:lpstr>Wingdings</vt:lpstr>
      <vt:lpstr>Office Theme</vt:lpstr>
      <vt:lpstr>Webcast on Solicitation NSF 23-506 Expanding AI Innovation through  Capacity Building and Partnerships (ExpandAI)</vt:lpstr>
      <vt:lpstr>Webinar Outline</vt:lpstr>
      <vt:lpstr>Part I: NSF Overview</vt:lpstr>
      <vt:lpstr>Fast Facts</vt:lpstr>
      <vt:lpstr>Part II: AI Institutes Program</vt:lpstr>
      <vt:lpstr>National AI Strategy</vt:lpstr>
      <vt:lpstr>AI Institutes: multisector collaboration featuring Government + Academia and their partners in the Institutes </vt:lpstr>
      <vt:lpstr>National AI Research Institutes Program NSF 22-502</vt:lpstr>
      <vt:lpstr>Eligible Organizations</vt:lpstr>
      <vt:lpstr>Part III: Expand AI Program Overview </vt:lpstr>
      <vt:lpstr>Program Goal:  Diversify participation in AI research, education &amp; workforce development through capacity development and partnerships with National AI Research Institutes</vt:lpstr>
      <vt:lpstr>MSI Capacity Building &amp; Partnership with AI Institutes</vt:lpstr>
      <vt:lpstr>ExpandAI Program Rationale</vt:lpstr>
      <vt:lpstr>Expand AI Program (NSF 23-506)  </vt:lpstr>
      <vt:lpstr>Estimated Program Budget FY 2023</vt:lpstr>
      <vt:lpstr>ExpandAI Participating Agencies</vt:lpstr>
      <vt:lpstr>How AIVO supports ExpandAI</vt:lpstr>
      <vt:lpstr>ExpandAI Program Contacts</vt:lpstr>
      <vt:lpstr>Part IV: Concept Outlines</vt:lpstr>
      <vt:lpstr>Concept Outlines</vt:lpstr>
      <vt:lpstr>Eligibility &amp; Review of Concept Outlines</vt:lpstr>
      <vt:lpstr>Anatomy of a Concept Outline</vt:lpstr>
      <vt:lpstr>Part V: Eligibility - CAP &amp; PARTNER Proposals</vt:lpstr>
      <vt:lpstr>Institutional Eligibility</vt:lpstr>
      <vt:lpstr>Institutional Eligibility (contd.)</vt:lpstr>
      <vt:lpstr>PI Eligibility </vt:lpstr>
      <vt:lpstr>Part VI: Proposal Preparation  and Submission </vt:lpstr>
      <vt:lpstr>Proposal Submission (CAP &amp; PARTNER)</vt:lpstr>
      <vt:lpstr>Limit on Number of Proposals per Organization</vt:lpstr>
      <vt:lpstr>Proposal Submission - Window Dates  (due by 5 p.m. submitter's local time)</vt:lpstr>
      <vt:lpstr>Preparation of Full Proposals</vt:lpstr>
      <vt:lpstr>Part VII: Expand AI Capacity Building Pilots - CAP</vt:lpstr>
      <vt:lpstr>Track 1: CAP Proposals</vt:lpstr>
      <vt:lpstr>Track 1: CAP Proposals (contd)</vt:lpstr>
      <vt:lpstr>Track 1: CAP Proposals (contd.)</vt:lpstr>
      <vt:lpstr>Part VIII: Expand AI Partnerships - PARTNER</vt:lpstr>
      <vt:lpstr>Track 2: PARTNER Proposals</vt:lpstr>
      <vt:lpstr> PARTNER Proposals  </vt:lpstr>
      <vt:lpstr> PARTNER Proposals  Organizations Eligible as AI Institutes SubAwardees  </vt:lpstr>
      <vt:lpstr>PARTNER Proposals (contd.)</vt:lpstr>
      <vt:lpstr>Effective Partnership Roadmaps</vt:lpstr>
      <vt:lpstr>PARTNER Proposals (contd.)</vt:lpstr>
      <vt:lpstr>Part IX: FY 2023 Important Dates </vt:lpstr>
      <vt:lpstr>ExpandAI Important Dates FY2023</vt:lpstr>
      <vt:lpstr>Proposal Administration Schedule</vt:lpstr>
      <vt:lpstr>Typical Breakout Sessions 2.45pm-3pm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Cronin, Alexander</dc:creator>
  <cp:lastModifiedBy>Carlson, Paul L. (Contractor)</cp:lastModifiedBy>
  <cp:revision>99</cp:revision>
  <dcterms:created xsi:type="dcterms:W3CDTF">2022-09-27T14:11:41Z</dcterms:created>
  <dcterms:modified xsi:type="dcterms:W3CDTF">2023-03-23T21:09:43Z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4fb01e51-7ac0-40fa-84b9-a88486d4b65b</vt:lpwstr>
  </property>
  <property fmtid="{D5CDD505-2E9C-101B-9397-08002B2CF9AE}" pid="3" name="ContainsCUI">
    <vt:lpwstr>No</vt:lpwstr>
  </property>
  <property fmtid="{D5CDD505-2E9C-101B-9397-08002B2CF9AE}" pid="4" name="ContentTypeId">
    <vt:lpwstr>0x01010007E4B8F610C6214A92131677420EBD33</vt:lpwstr>
  </property>
</Properties>
</file>