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902" r:id="rId5"/>
    <p:sldId id="2937" r:id="rId6"/>
    <p:sldId id="2940" r:id="rId7"/>
    <p:sldId id="2936" r:id="rId8"/>
    <p:sldId id="293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75A07E-AF50-282A-FEBE-9DA79AF8E987}" name="Ulmer, Lisa" initials="UL" userId="S::7254588559@nsf.gov::27c23108-f9a2-4fed-a709-68ea38426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mbleton, Maria" initials="PM" lastIdx="6" clrIdx="0">
    <p:extLst>
      <p:ext uri="{19B8F6BF-5375-455C-9EA6-DF929625EA0E}">
        <p15:presenceInfo xmlns:p15="http://schemas.microsoft.com/office/powerpoint/2012/main" userId="S::7809831820@nsf.gov::e8e7e256-0c63-446d-88dd-7fffc52370e9" providerId="AD"/>
      </p:ext>
    </p:extLst>
  </p:cmAuthor>
  <p:cmAuthor id="2" name="Nandagopal, Thyagarajan" initials="NT" lastIdx="2" clrIdx="1">
    <p:extLst>
      <p:ext uri="{19B8F6BF-5375-455C-9EA6-DF929625EA0E}">
        <p15:presenceInfo xmlns:p15="http://schemas.microsoft.com/office/powerpoint/2012/main" userId="S::0188638170@nsf.gov::cca478c5-7752-46b9-b104-97642236872b" providerId="AD"/>
      </p:ext>
    </p:extLst>
  </p:cmAuthor>
  <p:cmAuthor id="3" name="Martonosi, Margaret" initials="MM" lastIdx="1" clrIdx="2">
    <p:extLst>
      <p:ext uri="{19B8F6BF-5375-455C-9EA6-DF929625EA0E}">
        <p15:presenceInfo xmlns:p15="http://schemas.microsoft.com/office/powerpoint/2012/main" userId="S::7436273211@nsf.gov::31439a3c-0802-409e-ab4b-2413fbaf7f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47EC"/>
    <a:srgbClr val="996633"/>
    <a:srgbClr val="050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32" autoAdjust="0"/>
  </p:normalViewPr>
  <p:slideViewPr>
    <p:cSldViewPr snapToGrid="0">
      <p:cViewPr varScale="1">
        <p:scale>
          <a:sx n="74" d="100"/>
          <a:sy n="74" d="100"/>
        </p:scale>
        <p:origin x="288" y="67"/>
      </p:cViewPr>
      <p:guideLst/>
    </p:cSldViewPr>
  </p:slideViewPr>
  <p:outlineViewPr>
    <p:cViewPr>
      <p:scale>
        <a:sx n="33" d="100"/>
        <a:sy n="33" d="100"/>
      </p:scale>
      <p:origin x="0" y="-794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13.35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6.79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7.682"/>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8.631"/>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9.532"/>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0.441"/>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1.33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2.271"/>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3.091"/>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4.400"/>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5.342"/>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18.093"/>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6.588"/>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8.13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39.477"/>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0.396"/>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1.449"/>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2.307"/>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3.449"/>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4.983"/>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46.035"/>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43:02.389"/>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19.313"/>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0.370"/>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1.36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2.816"/>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3.950"/>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5.098"/>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8:33:26.048"/>
    </inkml:context>
    <inkml:brush xml:id="br0">
      <inkml:brushProperty name="width" value="0.35" units="cm"/>
      <inkml:brushProperty name="height" value="0.35" units="cm"/>
      <inkml:brushProperty name="color" value="#FFFFFF"/>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8BD27-E388-FD42-84CC-989328AB8A6E}"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5D076-DFB8-9844-A40D-41010659C1D2}" type="slidenum">
              <a:rPr lang="en-US" smtClean="0"/>
              <a:t>‹#›</a:t>
            </a:fld>
            <a:endParaRPr lang="en-US"/>
          </a:p>
        </p:txBody>
      </p:sp>
    </p:spTree>
    <p:extLst>
      <p:ext uri="{BB962C8B-B14F-4D97-AF65-F5344CB8AC3E}">
        <p14:creationId xmlns:p14="http://schemas.microsoft.com/office/powerpoint/2010/main" val="342142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05D076-DFB8-9844-A40D-41010659C1D2}" type="slidenum">
              <a:rPr lang="en-US" smtClean="0"/>
              <a:t>1</a:t>
            </a:fld>
            <a:endParaRPr lang="en-US"/>
          </a:p>
        </p:txBody>
      </p:sp>
    </p:spTree>
    <p:extLst>
      <p:ext uri="{BB962C8B-B14F-4D97-AF65-F5344CB8AC3E}">
        <p14:creationId xmlns:p14="http://schemas.microsoft.com/office/powerpoint/2010/main" val="406182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97265"/>
          </a:xfrm>
        </p:spPr>
        <p:txBody>
          <a:bodyPr/>
          <a:lstStyle/>
          <a:p>
            <a:endParaRPr lang="en-US" dirty="0"/>
          </a:p>
        </p:txBody>
      </p:sp>
      <p:sp>
        <p:nvSpPr>
          <p:cNvPr id="4" name="Slide Number Placeholder 3"/>
          <p:cNvSpPr>
            <a:spLocks noGrp="1"/>
          </p:cNvSpPr>
          <p:nvPr>
            <p:ph type="sldNum" sz="quarter" idx="5"/>
          </p:nvPr>
        </p:nvSpPr>
        <p:spPr/>
        <p:txBody>
          <a:bodyPr/>
          <a:lstStyle/>
          <a:p>
            <a:fld id="{1F05D076-DFB8-9844-A40D-41010659C1D2}" type="slidenum">
              <a:rPr lang="en-US" smtClean="0"/>
              <a:t>2</a:t>
            </a:fld>
            <a:endParaRPr lang="en-US"/>
          </a:p>
        </p:txBody>
      </p:sp>
    </p:spTree>
    <p:extLst>
      <p:ext uri="{BB962C8B-B14F-4D97-AF65-F5344CB8AC3E}">
        <p14:creationId xmlns:p14="http://schemas.microsoft.com/office/powerpoint/2010/main" val="424572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97265"/>
          </a:xfrm>
        </p:spPr>
        <p:txBody>
          <a:bodyPr/>
          <a:lstStyle/>
          <a:p>
            <a:endParaRPr lang="en-US" dirty="0"/>
          </a:p>
        </p:txBody>
      </p:sp>
      <p:sp>
        <p:nvSpPr>
          <p:cNvPr id="4" name="Slide Number Placeholder 3"/>
          <p:cNvSpPr>
            <a:spLocks noGrp="1"/>
          </p:cNvSpPr>
          <p:nvPr>
            <p:ph type="sldNum" sz="quarter" idx="5"/>
          </p:nvPr>
        </p:nvSpPr>
        <p:spPr/>
        <p:txBody>
          <a:bodyPr/>
          <a:lstStyle/>
          <a:p>
            <a:fld id="{1F05D076-DFB8-9844-A40D-41010659C1D2}" type="slidenum">
              <a:rPr lang="en-US" smtClean="0"/>
              <a:t>3</a:t>
            </a:fld>
            <a:endParaRPr lang="en-US"/>
          </a:p>
        </p:txBody>
      </p:sp>
    </p:spTree>
    <p:extLst>
      <p:ext uri="{BB962C8B-B14F-4D97-AF65-F5344CB8AC3E}">
        <p14:creationId xmlns:p14="http://schemas.microsoft.com/office/powerpoint/2010/main" val="232745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97265"/>
          </a:xfrm>
        </p:spPr>
        <p:txBody>
          <a:bodyPr/>
          <a:lstStyle/>
          <a:p>
            <a:endParaRPr lang="en-US" dirty="0"/>
          </a:p>
        </p:txBody>
      </p:sp>
      <p:sp>
        <p:nvSpPr>
          <p:cNvPr id="4" name="Slide Number Placeholder 3"/>
          <p:cNvSpPr>
            <a:spLocks noGrp="1"/>
          </p:cNvSpPr>
          <p:nvPr>
            <p:ph type="sldNum" sz="quarter" idx="5"/>
          </p:nvPr>
        </p:nvSpPr>
        <p:spPr/>
        <p:txBody>
          <a:bodyPr/>
          <a:lstStyle/>
          <a:p>
            <a:fld id="{1F05D076-DFB8-9844-A40D-41010659C1D2}" type="slidenum">
              <a:rPr lang="en-US" smtClean="0"/>
              <a:t>4</a:t>
            </a:fld>
            <a:endParaRPr lang="en-US"/>
          </a:p>
        </p:txBody>
      </p:sp>
    </p:spTree>
    <p:extLst>
      <p:ext uri="{BB962C8B-B14F-4D97-AF65-F5344CB8AC3E}">
        <p14:creationId xmlns:p14="http://schemas.microsoft.com/office/powerpoint/2010/main" val="274245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97265"/>
          </a:xfrm>
        </p:spPr>
        <p:txBody>
          <a:bodyPr/>
          <a:lstStyle/>
          <a:p>
            <a:endParaRPr lang="en-US" dirty="0"/>
          </a:p>
        </p:txBody>
      </p:sp>
      <p:sp>
        <p:nvSpPr>
          <p:cNvPr id="4" name="Slide Number Placeholder 3"/>
          <p:cNvSpPr>
            <a:spLocks noGrp="1"/>
          </p:cNvSpPr>
          <p:nvPr>
            <p:ph type="sldNum" sz="quarter" idx="5"/>
          </p:nvPr>
        </p:nvSpPr>
        <p:spPr/>
        <p:txBody>
          <a:bodyPr/>
          <a:lstStyle/>
          <a:p>
            <a:fld id="{1F05D076-DFB8-9844-A40D-41010659C1D2}" type="slidenum">
              <a:rPr lang="en-US" smtClean="0"/>
              <a:t>5</a:t>
            </a:fld>
            <a:endParaRPr lang="en-US"/>
          </a:p>
        </p:txBody>
      </p:sp>
    </p:spTree>
    <p:extLst>
      <p:ext uri="{BB962C8B-B14F-4D97-AF65-F5344CB8AC3E}">
        <p14:creationId xmlns:p14="http://schemas.microsoft.com/office/powerpoint/2010/main" val="3702504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hasCustomPrompt="1"/>
          </p:nvPr>
        </p:nvSpPr>
        <p:spPr>
          <a:xfrm>
            <a:off x="1524000" y="1984375"/>
            <a:ext cx="9144000" cy="2387600"/>
          </a:xfrm>
        </p:spPr>
        <p:txBody>
          <a:bodyPr anchor="t">
            <a:normAutofit/>
          </a:bodyPr>
          <a:lstStyle>
            <a:lvl1pPr algn="l">
              <a:defRPr sz="5400" b="1">
                <a:solidFill>
                  <a:schemeClr val="bg1"/>
                </a:solidFill>
                <a:latin typeface="Tw Cen MT" panose="020B0602020104020603" pitchFamily="34" charset="77"/>
                <a:ea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1524000" y="4386423"/>
            <a:ext cx="9144000" cy="1655762"/>
          </a:xfrm>
        </p:spPr>
        <p:txBody>
          <a:bodyPr/>
          <a:lstStyle>
            <a:lvl1pPr marL="0" indent="0" algn="l">
              <a:buNone/>
              <a:defRPr sz="2400">
                <a:solidFill>
                  <a:schemeClr val="bg1"/>
                </a:solidFill>
                <a:latin typeface="Tw Cen MT" panose="020B0602020104020603" pitchFamily="34" charset="77"/>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Tw Cen MT" panose="020B0602020104020603" pitchFamily="34" charset="77"/>
                <a:ea typeface="Verdana" panose="020B0604030504040204" pitchFamily="34" charset="0"/>
              </a:defRPr>
            </a:lvl1pPr>
          </a:lstStyle>
          <a:p>
            <a:fld id="{4710E8EA-57F6-764C-8914-AEEABF058192}" type="slidenum">
              <a:rPr lang="en-US" smtClean="0"/>
              <a:pPr/>
              <a:t>‹#›</a:t>
            </a:fld>
            <a:endParaRPr lang="en-US"/>
          </a:p>
        </p:txBody>
      </p:sp>
      <p:pic>
        <p:nvPicPr>
          <p:cNvPr id="4" name="Picture 3" descr="A picture containing transport, wheel&#10;&#10;Description automatically generated">
            <a:extLst>
              <a:ext uri="{FF2B5EF4-FFF2-40B4-BE49-F238E27FC236}">
                <a16:creationId xmlns:a16="http://schemas.microsoft.com/office/drawing/2014/main" id="{73A5B19F-A182-8B94-DE6B-DEA03B1690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890" y="5799793"/>
            <a:ext cx="917420" cy="921682"/>
          </a:xfrm>
          <a:prstGeom prst="rect">
            <a:avLst/>
          </a:prstGeom>
        </p:spPr>
      </p:pic>
      <p:sp>
        <p:nvSpPr>
          <p:cNvPr id="5" name="hcSlideMaster.Title SlideHeader">
            <a:extLst>
              <a:ext uri="{FF2B5EF4-FFF2-40B4-BE49-F238E27FC236}">
                <a16:creationId xmlns:a16="http://schemas.microsoft.com/office/drawing/2014/main" id="{5E70F5CC-4A27-9429-9BFD-A868360978DB}"/>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7" name="hcTitle SlideHeader">
            <a:extLst>
              <a:ext uri="{FF2B5EF4-FFF2-40B4-BE49-F238E27FC236}">
                <a16:creationId xmlns:a16="http://schemas.microsoft.com/office/drawing/2014/main" id="{22605AB3-ABD3-4978-701E-C41300DC0AA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460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b"/>
          <a:lstStyle>
            <a:lvl1pPr>
              <a:defRPr sz="3200">
                <a:latin typeface="Tw Cen MT" panose="020B0602020104020603" pitchFamily="34" charset="77"/>
                <a:ea typeface="Open Sans" panose="020B0606030504020204" pitchFamily="34" charset="0"/>
                <a:cs typeface="Open Sans" panose="020B06060305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atin typeface="Tw Cen MT" panose="020B0602020104020603" pitchFamily="34" charset="77"/>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atin typeface="Tw Cen MT" panose="020B0602020104020603" pitchFamily="34" charset="77"/>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63E6C-D66A-2041-A2B0-C245075BF2D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Open Sans" panose="020B0606030504020204" pitchFamily="34" charset="0"/>
                <a:cs typeface="Open Sans" panose="020B0606030504020204" pitchFamily="34" charset="0"/>
              </a:defRPr>
            </a:lvl1pPr>
          </a:lstStyle>
          <a:p>
            <a:fld id="{C626D72F-91C1-934D-B646-A25750DA8001}" type="datetimeFigureOut">
              <a:rPr lang="en-US" smtClean="0"/>
              <a:pPr/>
              <a:t>3/2/2023</a:t>
            </a:fld>
            <a:endParaRPr lang="en-US"/>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lvl1pPr>
              <a:defRPr>
                <a:latin typeface="Tw Cen MT" panose="020B0602020104020603" pitchFamily="34" charset="77"/>
                <a:ea typeface="Open Sans" panose="020B0606030504020204" pitchFamily="34" charset="0"/>
                <a:cs typeface="Open Sans" panose="020B0606030504020204" pitchFamily="34" charset="0"/>
              </a:defRPr>
            </a:lvl1p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lvl1pPr>
              <a:defRPr>
                <a:latin typeface="Tw Cen MT" panose="020B0602020104020603" pitchFamily="34" charset="77"/>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
        <p:nvSpPr>
          <p:cNvPr id="8" name="hcSlideMaster.Picture with CaptionHeader">
            <a:extLst>
              <a:ext uri="{FF2B5EF4-FFF2-40B4-BE49-F238E27FC236}">
                <a16:creationId xmlns:a16="http://schemas.microsoft.com/office/drawing/2014/main" id="{E7C2CE71-14DF-69A3-EFB1-8FBBBA9AD10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703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hasCustomPrompt="1"/>
          </p:nvPr>
        </p:nvSpPr>
        <p:spPr>
          <a:xfrm>
            <a:off x="1524000" y="1984375"/>
            <a:ext cx="9144000" cy="2387600"/>
          </a:xfrm>
        </p:spPr>
        <p:txBody>
          <a:bodyPr anchor="t">
            <a:normAutofit/>
          </a:bodyPr>
          <a:lstStyle>
            <a:lvl1pPr algn="l">
              <a:defRPr sz="5400" b="1">
                <a:solidFill>
                  <a:schemeClr val="bg1"/>
                </a:solidFill>
                <a:latin typeface="Tw Cen MT" panose="020B0602020104020603" pitchFamily="34" charset="77"/>
                <a:ea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1524000" y="4386423"/>
            <a:ext cx="9144000" cy="1655762"/>
          </a:xfrm>
        </p:spPr>
        <p:txBody>
          <a:bodyPr/>
          <a:lstStyle>
            <a:lvl1pPr marL="0" indent="0" algn="l">
              <a:buNone/>
              <a:defRPr sz="2400">
                <a:solidFill>
                  <a:schemeClr val="bg1"/>
                </a:solidFill>
                <a:latin typeface="Tw Cen MT" panose="020B0602020104020603" pitchFamily="34" charset="77"/>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Tw Cen MT" panose="020B0602020104020603" pitchFamily="34" charset="77"/>
                <a:ea typeface="Verdana" panose="020B0604030504040204" pitchFamily="34" charset="0"/>
              </a:defRPr>
            </a:lvl1pPr>
          </a:lstStyle>
          <a:p>
            <a:fld id="{4710E8EA-57F6-764C-8914-AEEABF058192}" type="slidenum">
              <a:rPr lang="en-US" smtClean="0"/>
              <a:pPr/>
              <a:t>‹#›</a:t>
            </a:fld>
            <a:endParaRPr lang="en-US"/>
          </a:p>
        </p:txBody>
      </p:sp>
      <p:pic>
        <p:nvPicPr>
          <p:cNvPr id="4" name="Picture 3" descr="A picture containing transport, wheel&#10;&#10;Description automatically generated">
            <a:extLst>
              <a:ext uri="{FF2B5EF4-FFF2-40B4-BE49-F238E27FC236}">
                <a16:creationId xmlns:a16="http://schemas.microsoft.com/office/drawing/2014/main" id="{73A5B19F-A182-8B94-DE6B-DEA03B1690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890" y="5799793"/>
            <a:ext cx="917420" cy="921682"/>
          </a:xfrm>
          <a:prstGeom prst="rect">
            <a:avLst/>
          </a:prstGeom>
        </p:spPr>
      </p:pic>
    </p:spTree>
    <p:extLst>
      <p:ext uri="{BB962C8B-B14F-4D97-AF65-F5344CB8AC3E}">
        <p14:creationId xmlns:p14="http://schemas.microsoft.com/office/powerpoint/2010/main" val="346880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5719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B87B2-1CA0-2B49-8F56-B898237B2404}"/>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stStyle>
          <a:p>
            <a:fld id="{C626D72F-91C1-934D-B646-A25750DA8001}" type="datetimeFigureOut">
              <a:rPr lang="en-US" smtClean="0"/>
              <a:pPr/>
              <a:t>3/2/2023</a:t>
            </a:fld>
            <a:endParaRPr lang="en-US"/>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lvl1pPr>
              <a:defRPr sz="1200"/>
            </a:lvl1p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710E8EA-57F6-764C-8914-AEEABF058192}" type="slidenum">
              <a:rPr lang="en-US" smtClean="0"/>
              <a:pPr/>
              <a:t>‹#›</a:t>
            </a:fld>
            <a:endParaRPr lang="en-US"/>
          </a:p>
        </p:txBody>
      </p:sp>
      <p:sp>
        <p:nvSpPr>
          <p:cNvPr id="7" name="hcSlideMaster.Title and ContentHeader">
            <a:extLst>
              <a:ext uri="{FF2B5EF4-FFF2-40B4-BE49-F238E27FC236}">
                <a16:creationId xmlns:a16="http://schemas.microsoft.com/office/drawing/2014/main" id="{B270D128-F102-DB1A-E3ED-94A95267D8F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920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b"/>
          <a:lstStyle>
            <a:lvl1pPr>
              <a:defRPr sz="6000">
                <a:latin typeface="Tw Cen MT" panose="020B0602020104020603" pitchFamily="34" charset="77"/>
                <a:ea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w Cen MT" panose="020B0602020104020603" pitchFamily="34" charset="77"/>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BA171-EE85-004E-AA4B-8AED5D54C803}"/>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Verdana" panose="020B0604030504040204" pitchFamily="34" charset="0"/>
              </a:defRPr>
            </a:lvl1pPr>
          </a:lstStyle>
          <a:p>
            <a:fld id="{C626D72F-91C1-934D-B646-A25750DA8001}" type="datetimeFigureOut">
              <a:rPr lang="en-US" smtClean="0"/>
              <a:pPr/>
              <a:t>3/2/2023</a:t>
            </a:fld>
            <a:endParaRPr lang="en-US"/>
          </a:p>
        </p:txBody>
      </p:sp>
      <p:sp>
        <p:nvSpPr>
          <p:cNvPr id="5" name="Footer Placeholder 4">
            <a:extLst>
              <a:ext uri="{FF2B5EF4-FFF2-40B4-BE49-F238E27FC236}">
                <a16:creationId xmlns:a16="http://schemas.microsoft.com/office/drawing/2014/main" id="{8024E64F-1DD8-9846-A763-64AFD1CF067E}"/>
              </a:ext>
            </a:extLst>
          </p:cNvPr>
          <p:cNvSpPr>
            <a:spLocks noGrp="1"/>
          </p:cNvSpPr>
          <p:nvPr>
            <p:ph type="ftr" sz="quarter" idx="11"/>
          </p:nvPr>
        </p:nvSpPr>
        <p:spPr/>
        <p:txBody>
          <a:bodyPr/>
          <a:lstStyle>
            <a:lvl1pPr>
              <a:defRPr>
                <a:latin typeface="Tw Cen MT" panose="020B0602020104020603" pitchFamily="34" charset="77"/>
                <a:ea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710E8EA-57F6-764C-8914-AEEABF058192}" type="slidenum">
              <a:rPr lang="en-US" smtClean="0"/>
              <a:pPr/>
              <a:t>‹#›</a:t>
            </a:fld>
            <a:endParaRPr lang="en-US"/>
          </a:p>
        </p:txBody>
      </p:sp>
      <p:sp>
        <p:nvSpPr>
          <p:cNvPr id="7" name="hcSlideMaster.Section HeaderHeader">
            <a:extLst>
              <a:ext uri="{FF2B5EF4-FFF2-40B4-BE49-F238E27FC236}">
                <a16:creationId xmlns:a16="http://schemas.microsoft.com/office/drawing/2014/main" id="{57F1481C-26E9-40CA-044C-745F179DCFF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301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lvl1pPr>
              <a:defRPr>
                <a:latin typeface="Tw Cen MT" panose="020B0602020104020603" pitchFamily="34" charset="77"/>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838200" y="1825625"/>
            <a:ext cx="5181600" cy="4351338"/>
          </a:xfrm>
        </p:spPr>
        <p:txBody>
          <a:bodyPr/>
          <a:lstStyle>
            <a:lvl1pPr>
              <a:defRPr>
                <a:latin typeface="Tw Cen MT" panose="020B0602020104020603" pitchFamily="34" charset="77"/>
                <a:ea typeface="Verdana" panose="020B0604030504040204" pitchFamily="34" charset="0"/>
              </a:defRPr>
            </a:lvl1pPr>
            <a:lvl2pPr>
              <a:defRPr>
                <a:latin typeface="Tw Cen MT" panose="020B0602020104020603" pitchFamily="34" charset="77"/>
                <a:ea typeface="Verdana" panose="020B0604030504040204" pitchFamily="34" charset="0"/>
              </a:defRPr>
            </a:lvl2pPr>
            <a:lvl3pPr>
              <a:defRPr>
                <a:latin typeface="Tw Cen MT" panose="020B0602020104020603" pitchFamily="34" charset="77"/>
                <a:ea typeface="Verdana" panose="020B0604030504040204" pitchFamily="34" charset="0"/>
              </a:defRPr>
            </a:lvl3pPr>
            <a:lvl4pPr>
              <a:defRPr>
                <a:latin typeface="Tw Cen MT" panose="020B0602020104020603" pitchFamily="34" charset="77"/>
                <a:ea typeface="Verdana" panose="020B0604030504040204" pitchFamily="34" charset="0"/>
              </a:defRPr>
            </a:lvl4pPr>
            <a:lvl5pPr>
              <a:defRPr>
                <a:latin typeface="Tw Cen MT" panose="020B0602020104020603" pitchFamily="34" charset="77"/>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4351338"/>
          </a:xfrm>
        </p:spPr>
        <p:txBody>
          <a:bodyPr/>
          <a:lstStyle>
            <a:lvl1pPr>
              <a:defRPr>
                <a:latin typeface="Tw Cen MT" panose="020B0602020104020603" pitchFamily="34" charset="77"/>
                <a:ea typeface="Verdana" panose="020B0604030504040204" pitchFamily="34" charset="0"/>
              </a:defRPr>
            </a:lvl1pPr>
            <a:lvl2pPr>
              <a:defRPr>
                <a:latin typeface="Tw Cen MT" panose="020B0602020104020603" pitchFamily="34" charset="77"/>
                <a:ea typeface="Verdana" panose="020B0604030504040204" pitchFamily="34" charset="0"/>
              </a:defRPr>
            </a:lvl2pPr>
            <a:lvl3pPr>
              <a:defRPr>
                <a:latin typeface="Tw Cen MT" panose="020B0602020104020603" pitchFamily="34" charset="77"/>
                <a:ea typeface="Verdana" panose="020B0604030504040204" pitchFamily="34" charset="0"/>
              </a:defRPr>
            </a:lvl3pPr>
            <a:lvl4pPr>
              <a:defRPr>
                <a:latin typeface="Tw Cen MT" panose="020B0602020104020603" pitchFamily="34" charset="77"/>
                <a:ea typeface="Verdana" panose="020B0604030504040204" pitchFamily="34" charset="0"/>
              </a:defRPr>
            </a:lvl4pPr>
            <a:lvl5pPr>
              <a:defRPr>
                <a:latin typeface="Tw Cen MT" panose="020B0602020104020603" pitchFamily="34" charset="77"/>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02A02-5626-1B48-A46E-84F494496C9A}"/>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Verdana" panose="020B0604030504040204" pitchFamily="34" charset="0"/>
              </a:defRPr>
            </a:lvl1pPr>
          </a:lstStyle>
          <a:p>
            <a:fld id="{C626D72F-91C1-934D-B646-A25750DA8001}" type="datetimeFigureOut">
              <a:rPr lang="en-US" smtClean="0"/>
              <a:pPr/>
              <a:t>3/2/2023</a:t>
            </a:fld>
            <a:endParaRPr lang="en-US"/>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lvl1pPr>
              <a:defRPr>
                <a:latin typeface="Tw Cen MT" panose="020B0602020104020603" pitchFamily="34" charset="77"/>
                <a:ea typeface="Verdana" panose="020B0604030504040204" pitchFamily="34" charset="0"/>
              </a:defRPr>
            </a:lvl1p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lvl1pPr>
              <a:defRPr>
                <a:latin typeface="Tw Cen MT" panose="020B0602020104020603" pitchFamily="34" charset="77"/>
                <a:ea typeface="Verdana" panose="020B0604030504040204" pitchFamily="34" charset="0"/>
              </a:defRPr>
            </a:lvl1pPr>
          </a:lstStyle>
          <a:p>
            <a:fld id="{4710E8EA-57F6-764C-8914-AEEABF058192}" type="slidenum">
              <a:rPr lang="en-US" smtClean="0"/>
              <a:pPr/>
              <a:t>‹#›</a:t>
            </a:fld>
            <a:endParaRPr lang="en-US"/>
          </a:p>
        </p:txBody>
      </p:sp>
      <p:sp>
        <p:nvSpPr>
          <p:cNvPr id="8" name="hcSlideMaster.Two ContentHeader">
            <a:extLst>
              <a:ext uri="{FF2B5EF4-FFF2-40B4-BE49-F238E27FC236}">
                <a16:creationId xmlns:a16="http://schemas.microsoft.com/office/drawing/2014/main" id="{29151D96-03CE-FBDE-9019-FECEF2578A8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441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lvl1pPr>
              <a:defRPr>
                <a:latin typeface="Tw Cen MT" panose="020B0602020104020603" pitchFamily="34" charset="77"/>
                <a:ea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b"/>
          <a:lstStyle>
            <a:lvl1pPr marL="0" indent="0">
              <a:buNone/>
              <a:defRPr sz="2400" b="1">
                <a:latin typeface="Tw Cen MT" panose="020B0602020104020603" pitchFamily="34" charset="77"/>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lvl1pPr>
              <a:defRPr>
                <a:latin typeface="Tw Cen MT" panose="020B0602020104020603" pitchFamily="34" charset="77"/>
                <a:ea typeface="Verdana" panose="020B0604030504040204" pitchFamily="34" charset="0"/>
              </a:defRPr>
            </a:lvl1pPr>
            <a:lvl2pPr>
              <a:defRPr>
                <a:latin typeface="Tw Cen MT" panose="020B0602020104020603" pitchFamily="34" charset="77"/>
                <a:ea typeface="Verdana" panose="020B0604030504040204" pitchFamily="34" charset="0"/>
              </a:defRPr>
            </a:lvl2pPr>
            <a:lvl3pPr>
              <a:defRPr>
                <a:latin typeface="Tw Cen MT" panose="020B0602020104020603" pitchFamily="34" charset="77"/>
                <a:ea typeface="Verdana" panose="020B0604030504040204" pitchFamily="34" charset="0"/>
              </a:defRPr>
            </a:lvl3pPr>
            <a:lvl4pPr>
              <a:defRPr>
                <a:latin typeface="Tw Cen MT" panose="020B0602020104020603" pitchFamily="34" charset="77"/>
                <a:ea typeface="Verdana" panose="020B0604030504040204" pitchFamily="34" charset="0"/>
              </a:defRPr>
            </a:lvl4pPr>
            <a:lvl5pPr>
              <a:defRPr>
                <a:latin typeface="Tw Cen MT" panose="020B0602020104020603" pitchFamily="34" charset="77"/>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b"/>
          <a:lstStyle>
            <a:lvl1pPr marL="0" indent="0">
              <a:buNone/>
              <a:defRPr sz="2400" b="1">
                <a:latin typeface="Tw Cen MT" panose="020B0602020104020603" pitchFamily="34" charset="77"/>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lvl1pPr>
              <a:defRPr>
                <a:latin typeface="Tw Cen MT" panose="020B0602020104020603" pitchFamily="34" charset="77"/>
                <a:ea typeface="Verdana" panose="020B0604030504040204" pitchFamily="34" charset="0"/>
              </a:defRPr>
            </a:lvl1pPr>
            <a:lvl2pPr>
              <a:defRPr>
                <a:latin typeface="Tw Cen MT" panose="020B0602020104020603" pitchFamily="34" charset="77"/>
                <a:ea typeface="Verdana" panose="020B0604030504040204" pitchFamily="34" charset="0"/>
              </a:defRPr>
            </a:lvl2pPr>
            <a:lvl3pPr>
              <a:defRPr>
                <a:latin typeface="Tw Cen MT" panose="020B0602020104020603" pitchFamily="34" charset="77"/>
                <a:ea typeface="Verdana" panose="020B0604030504040204" pitchFamily="34" charset="0"/>
              </a:defRPr>
            </a:lvl3pPr>
            <a:lvl4pPr>
              <a:defRPr>
                <a:latin typeface="Tw Cen MT" panose="020B0602020104020603" pitchFamily="34" charset="77"/>
                <a:ea typeface="Verdana" panose="020B0604030504040204" pitchFamily="34" charset="0"/>
              </a:defRPr>
            </a:lvl4pPr>
            <a:lvl5pPr>
              <a:defRPr>
                <a:latin typeface="Tw Cen MT" panose="020B0602020104020603" pitchFamily="34" charset="77"/>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40609-C582-1A46-8E81-BDE867D7A676}"/>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Verdana" panose="020B0604030504040204" pitchFamily="34" charset="0"/>
              </a:defRPr>
            </a:lvl1pPr>
          </a:lstStyle>
          <a:p>
            <a:fld id="{C626D72F-91C1-934D-B646-A25750DA8001}" type="datetimeFigureOut">
              <a:rPr lang="en-US" smtClean="0"/>
              <a:pPr/>
              <a:t>3/2/2023</a:t>
            </a:fld>
            <a:endParaRPr lang="en-US"/>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lvl1pPr>
              <a:defRPr>
                <a:latin typeface="Tw Cen MT" panose="020B0602020104020603" pitchFamily="34" charset="77"/>
                <a:ea typeface="Verdana" panose="020B0604030504040204" pitchFamily="34" charset="0"/>
              </a:defRPr>
            </a:lvl1p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lvl1pPr>
              <a:defRPr>
                <a:latin typeface="Tw Cen MT" panose="020B0602020104020603" pitchFamily="34" charset="77"/>
                <a:ea typeface="Verdana" panose="020B0604030504040204" pitchFamily="34" charset="0"/>
              </a:defRPr>
            </a:lvl1pPr>
          </a:lstStyle>
          <a:p>
            <a:fld id="{4710E8EA-57F6-764C-8914-AEEABF058192}" type="slidenum">
              <a:rPr lang="en-US" smtClean="0"/>
              <a:pPr/>
              <a:t>‹#›</a:t>
            </a:fld>
            <a:endParaRPr lang="en-US"/>
          </a:p>
        </p:txBody>
      </p:sp>
      <p:sp>
        <p:nvSpPr>
          <p:cNvPr id="10" name="hcSlideMaster.ComparisonHeader">
            <a:extLst>
              <a:ext uri="{FF2B5EF4-FFF2-40B4-BE49-F238E27FC236}">
                <a16:creationId xmlns:a16="http://schemas.microsoft.com/office/drawing/2014/main" id="{8C91F37E-BB98-D2F3-A317-41BD5FBA79E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7116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lvl1pPr>
              <a:defRPr>
                <a:latin typeface="Tw Cen MT" panose="020B0602020104020603" pitchFamily="34" charset="77"/>
                <a:ea typeface="Verdana" panose="020B060403050404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88BDC6A1-9206-2843-BDF9-1D3DA6A7D9E1}"/>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Verdana" panose="020B0604030504040204" pitchFamily="34" charset="0"/>
              </a:defRPr>
            </a:lvl1pPr>
          </a:lstStyle>
          <a:p>
            <a:fld id="{C626D72F-91C1-934D-B646-A25750DA8001}" type="datetimeFigureOut">
              <a:rPr lang="en-US" smtClean="0"/>
              <a:pPr/>
              <a:t>3/2/2023</a:t>
            </a:fld>
            <a:endParaRPr lang="en-US"/>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lvl1pPr>
              <a:defRPr>
                <a:latin typeface="Tw Cen MT" panose="020B0602020104020603" pitchFamily="34" charset="77"/>
                <a:ea typeface="Verdana" panose="020B0604030504040204" pitchFamily="34" charset="0"/>
              </a:defRPr>
            </a:lvl1p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lvl1pPr>
              <a:defRPr>
                <a:latin typeface="Tw Cen MT" panose="020B0602020104020603" pitchFamily="34" charset="77"/>
                <a:ea typeface="Verdana" panose="020B0604030504040204" pitchFamily="34" charset="0"/>
              </a:defRPr>
            </a:lvl1pPr>
          </a:lstStyle>
          <a:p>
            <a:fld id="{4710E8EA-57F6-764C-8914-AEEABF058192}" type="slidenum">
              <a:rPr lang="en-US" smtClean="0"/>
              <a:pPr/>
              <a:t>‹#›</a:t>
            </a:fld>
            <a:endParaRPr lang="en-US"/>
          </a:p>
        </p:txBody>
      </p:sp>
      <p:sp>
        <p:nvSpPr>
          <p:cNvPr id="6" name="hcSlideMaster.Title OnlyHeader">
            <a:extLst>
              <a:ext uri="{FF2B5EF4-FFF2-40B4-BE49-F238E27FC236}">
                <a16:creationId xmlns:a16="http://schemas.microsoft.com/office/drawing/2014/main" id="{00227869-CAB7-0536-ED50-A19C316BF4D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894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2DE89-AECE-7949-8171-60B0B9546C3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stStyle>
          <a:p>
            <a:fld id="{C626D72F-91C1-934D-B646-A25750DA8001}" type="datetimeFigureOut">
              <a:rPr lang="en-US" smtClean="0"/>
              <a:pPr/>
              <a:t>3/2/2023</a:t>
            </a:fld>
            <a:endParaRPr lang="en-US"/>
          </a:p>
        </p:txBody>
      </p:sp>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710E8EA-57F6-764C-8914-AEEABF058192}" type="slidenum">
              <a:rPr lang="en-US" smtClean="0"/>
              <a:pPr/>
              <a:t>‹#›</a:t>
            </a:fld>
            <a:endParaRPr lang="en-US"/>
          </a:p>
        </p:txBody>
      </p:sp>
      <p:sp>
        <p:nvSpPr>
          <p:cNvPr id="5" name="hcSlideMaster.BlankHeader">
            <a:extLst>
              <a:ext uri="{FF2B5EF4-FFF2-40B4-BE49-F238E27FC236}">
                <a16:creationId xmlns:a16="http://schemas.microsoft.com/office/drawing/2014/main" id="{7B809AAF-3AAC-E4A6-4A64-D337040EAA4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086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b"/>
          <a:lstStyle>
            <a:lvl1pPr>
              <a:defRPr sz="3200">
                <a:latin typeface="Tw Cen MT" panose="020B0602020104020603" pitchFamily="34" charset="77"/>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atin typeface="Tw Cen MT" panose="020B0602020104020603" pitchFamily="34" charset="77"/>
                <a:ea typeface="Verdana" panose="020B0604030504040204" pitchFamily="34" charset="0"/>
              </a:defRPr>
            </a:lvl1pPr>
            <a:lvl2pPr>
              <a:defRPr sz="2800">
                <a:latin typeface="Tw Cen MT" panose="020B0602020104020603" pitchFamily="34" charset="77"/>
                <a:ea typeface="Verdana" panose="020B0604030504040204" pitchFamily="34" charset="0"/>
              </a:defRPr>
            </a:lvl2pPr>
            <a:lvl3pPr>
              <a:defRPr sz="2400">
                <a:latin typeface="Tw Cen MT" panose="020B0602020104020603" pitchFamily="34" charset="77"/>
                <a:ea typeface="Verdana" panose="020B0604030504040204" pitchFamily="34" charset="0"/>
              </a:defRPr>
            </a:lvl3pPr>
            <a:lvl4pPr>
              <a:defRPr sz="2000">
                <a:latin typeface="Tw Cen MT" panose="020B0602020104020603" pitchFamily="34" charset="77"/>
                <a:ea typeface="Verdana" panose="020B0604030504040204" pitchFamily="34" charset="0"/>
              </a:defRPr>
            </a:lvl4pPr>
            <a:lvl5pPr>
              <a:defRPr sz="2000">
                <a:latin typeface="Tw Cen MT" panose="020B0602020104020603" pitchFamily="34" charset="77"/>
                <a:ea typeface="Verdan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atin typeface="Tw Cen MT" panose="020B0602020104020603" pitchFamily="34" charset="77"/>
                <a:ea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894DD-EAE4-7B4D-AE13-873D4F28A9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Tw Cen MT" panose="020B0602020104020603" pitchFamily="34" charset="77"/>
                <a:ea typeface="Verdana" panose="020B0604030504040204" pitchFamily="34" charset="0"/>
              </a:defRPr>
            </a:lvl1pPr>
          </a:lstStyle>
          <a:p>
            <a:fld id="{C626D72F-91C1-934D-B646-A25750DA8001}" type="datetimeFigureOut">
              <a:rPr lang="en-US" smtClean="0"/>
              <a:pPr/>
              <a:t>3/2/2023</a:t>
            </a:fld>
            <a:endParaRPr lang="en-US"/>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710E8EA-57F6-764C-8914-AEEABF058192}" type="slidenum">
              <a:rPr lang="en-US" smtClean="0"/>
              <a:pPr/>
              <a:t>‹#›</a:t>
            </a:fld>
            <a:endParaRPr lang="en-US"/>
          </a:p>
        </p:txBody>
      </p:sp>
      <p:sp>
        <p:nvSpPr>
          <p:cNvPr id="8" name="hcSlideMaster.Content with CaptionHeader">
            <a:extLst>
              <a:ext uri="{FF2B5EF4-FFF2-40B4-BE49-F238E27FC236}">
                <a16:creationId xmlns:a16="http://schemas.microsoft.com/office/drawing/2014/main" id="{952DD58A-A709-9467-5B80-BD34EE3135F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859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77"/>
                <a:ea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defRPr>
            </a:lvl1pPr>
          </a:lstStyle>
          <a:p>
            <a:fld id="{4710E8EA-57F6-764C-8914-AEEABF058192}" type="slidenum">
              <a:rPr lang="en-US" smtClean="0"/>
              <a:pPr/>
              <a:t>‹#›</a:t>
            </a:fld>
            <a:endParaRPr lang="en-US"/>
          </a:p>
        </p:txBody>
      </p:sp>
      <p:pic>
        <p:nvPicPr>
          <p:cNvPr id="9" name="Picture 8" descr="A picture containing transport, wheel&#10;&#10;Description automatically generated">
            <a:extLst>
              <a:ext uri="{FF2B5EF4-FFF2-40B4-BE49-F238E27FC236}">
                <a16:creationId xmlns:a16="http://schemas.microsoft.com/office/drawing/2014/main" id="{6BBE15B5-1628-D04D-BB58-629A7F34369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0890" y="5799793"/>
            <a:ext cx="917420" cy="921682"/>
          </a:xfrm>
          <a:prstGeom prst="rect">
            <a:avLst/>
          </a:prstGeom>
        </p:spPr>
      </p:pic>
      <p:sp>
        <p:nvSpPr>
          <p:cNvPr id="7" name="fl" descr="  ">
            <a:extLst>
              <a:ext uri="{FF2B5EF4-FFF2-40B4-BE49-F238E27FC236}">
                <a16:creationId xmlns:a16="http://schemas.microsoft.com/office/drawing/2014/main" id="{8643414B-BD08-413D-ABA9-19223E02487C}"/>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Tw Cen MT" panose="020B0602020104020603" pitchFamily="34" charset="77"/>
              </a:rPr>
              <a:t>  </a:t>
            </a:r>
          </a:p>
        </p:txBody>
      </p:sp>
    </p:spTree>
    <p:extLst>
      <p:ext uri="{BB962C8B-B14F-4D97-AF65-F5344CB8AC3E}">
        <p14:creationId xmlns:p14="http://schemas.microsoft.com/office/powerpoint/2010/main" val="7258121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customXml" Target="../ink/ink7.xml"/><Relationship Id="rId18" Type="http://schemas.openxmlformats.org/officeDocument/2006/relationships/customXml" Target="../ink/ink12.xml"/><Relationship Id="rId26" Type="http://schemas.openxmlformats.org/officeDocument/2006/relationships/customXml" Target="../ink/ink20.xml"/><Relationship Id="rId3" Type="http://schemas.openxmlformats.org/officeDocument/2006/relationships/image" Target="../media/image5.png"/><Relationship Id="rId21" Type="http://schemas.openxmlformats.org/officeDocument/2006/relationships/customXml" Target="../ink/ink15.xml"/><Relationship Id="rId34" Type="http://schemas.openxmlformats.org/officeDocument/2006/relationships/customXml" Target="../ink/ink28.xml"/><Relationship Id="rId7" Type="http://schemas.openxmlformats.org/officeDocument/2006/relationships/customXml" Target="../ink/ink2.xml"/><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9.xml"/><Relationship Id="rId33" Type="http://schemas.openxmlformats.org/officeDocument/2006/relationships/customXml" Target="../ink/ink27.xml"/><Relationship Id="rId2" Type="http://schemas.openxmlformats.org/officeDocument/2006/relationships/notesSlide" Target="../notesSlides/notesSlide3.xml"/><Relationship Id="rId16" Type="http://schemas.openxmlformats.org/officeDocument/2006/relationships/customXml" Target="../ink/ink10.xml"/><Relationship Id="rId20" Type="http://schemas.openxmlformats.org/officeDocument/2006/relationships/customXml" Target="../ink/ink14.xml"/><Relationship Id="rId29" Type="http://schemas.openxmlformats.org/officeDocument/2006/relationships/customXml" Target="../ink/ink23.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customXml" Target="../ink/ink5.xml"/><Relationship Id="rId24" Type="http://schemas.openxmlformats.org/officeDocument/2006/relationships/customXml" Target="../ink/ink18.xml"/><Relationship Id="rId32" Type="http://schemas.openxmlformats.org/officeDocument/2006/relationships/customXml" Target="../ink/ink26.xml"/><Relationship Id="rId5" Type="http://schemas.openxmlformats.org/officeDocument/2006/relationships/customXml" Target="../ink/ink1.xml"/><Relationship Id="rId15" Type="http://schemas.openxmlformats.org/officeDocument/2006/relationships/customXml" Target="../ink/ink9.xml"/><Relationship Id="rId23" Type="http://schemas.openxmlformats.org/officeDocument/2006/relationships/customXml" Target="../ink/ink17.xml"/><Relationship Id="rId28" Type="http://schemas.openxmlformats.org/officeDocument/2006/relationships/customXml" Target="../ink/ink22.xml"/><Relationship Id="rId36" Type="http://schemas.openxmlformats.org/officeDocument/2006/relationships/image" Target="../media/image8.png"/><Relationship Id="rId10" Type="http://schemas.openxmlformats.org/officeDocument/2006/relationships/customXml" Target="../ink/ink4.xml"/><Relationship Id="rId19" Type="http://schemas.openxmlformats.org/officeDocument/2006/relationships/customXml" Target="../ink/ink13.xml"/><Relationship Id="rId31" Type="http://schemas.openxmlformats.org/officeDocument/2006/relationships/customXml" Target="../ink/ink25.xml"/><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customXml" Target="../ink/ink21.xml"/><Relationship Id="rId30" Type="http://schemas.openxmlformats.org/officeDocument/2006/relationships/customXml" Target="../ink/ink24.xml"/><Relationship Id="rId35" Type="http://schemas.openxmlformats.org/officeDocument/2006/relationships/customXml" Target="../ink/ink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133F-CC37-1056-1F85-82B1059EB71F}"/>
              </a:ext>
            </a:extLst>
          </p:cNvPr>
          <p:cNvSpPr>
            <a:spLocks noGrp="1"/>
          </p:cNvSpPr>
          <p:nvPr>
            <p:ph type="ctrTitle"/>
          </p:nvPr>
        </p:nvSpPr>
        <p:spPr>
          <a:xfrm>
            <a:off x="1495859" y="783372"/>
            <a:ext cx="9162906" cy="2015584"/>
          </a:xfrm>
        </p:spPr>
        <p:txBody>
          <a:bodyPr>
            <a:normAutofit fontScale="90000"/>
          </a:bodyPr>
          <a:lstStyle/>
          <a:p>
            <a:pPr algn="ctr"/>
            <a:r>
              <a:rPr lang="en-US" dirty="0"/>
              <a:t>Your Proposal Was Declined; </a:t>
            </a:r>
            <a:br>
              <a:rPr lang="en-US" dirty="0"/>
            </a:br>
            <a:r>
              <a:rPr lang="en-US" dirty="0"/>
              <a:t>Now What?</a:t>
            </a:r>
            <a:br>
              <a:rPr lang="en-US" dirty="0"/>
            </a:br>
            <a:br>
              <a:rPr lang="en-US" dirty="0"/>
            </a:br>
            <a:r>
              <a:rPr lang="en-US" sz="3600" dirty="0"/>
              <a:t>Division of Information and Intelligent Systems (IIS) </a:t>
            </a:r>
            <a:br>
              <a:rPr lang="en-US" sz="3600" dirty="0"/>
            </a:br>
            <a:r>
              <a:rPr lang="en-US" sz="3600" dirty="0"/>
              <a:t>Office Hours, 1:00 – 2:00 PM ET</a:t>
            </a:r>
            <a:br>
              <a:rPr lang="en-US" sz="3600" dirty="0"/>
            </a:br>
            <a:r>
              <a:rPr lang="en-US" sz="3600" dirty="0"/>
              <a:t>February 16, 2023</a:t>
            </a:r>
          </a:p>
        </p:txBody>
      </p:sp>
      <p:sp>
        <p:nvSpPr>
          <p:cNvPr id="3" name="Subtitle 2">
            <a:extLst>
              <a:ext uri="{FF2B5EF4-FFF2-40B4-BE49-F238E27FC236}">
                <a16:creationId xmlns:a16="http://schemas.microsoft.com/office/drawing/2014/main" id="{531CDBD6-C06A-2F90-B80A-2D94CBB299D0}"/>
              </a:ext>
            </a:extLst>
          </p:cNvPr>
          <p:cNvSpPr>
            <a:spLocks noGrp="1"/>
          </p:cNvSpPr>
          <p:nvPr>
            <p:ph type="subTitle" idx="1"/>
          </p:nvPr>
        </p:nvSpPr>
        <p:spPr>
          <a:xfrm>
            <a:off x="1495859" y="4911286"/>
            <a:ext cx="9144000" cy="1849812"/>
          </a:xfrm>
        </p:spPr>
        <p:txBody>
          <a:bodyPr>
            <a:normAutofit/>
          </a:bodyPr>
          <a:lstStyle/>
          <a:p>
            <a:pPr algn="ctr"/>
            <a:r>
              <a:rPr lang="en-US" b="1" dirty="0"/>
              <a:t>Cristina </a:t>
            </a:r>
            <a:r>
              <a:rPr lang="en-US" b="1" dirty="0" err="1"/>
              <a:t>Negoita</a:t>
            </a:r>
            <a:r>
              <a:rPr lang="en-US" dirty="0"/>
              <a:t>, Moderator, IIS</a:t>
            </a:r>
          </a:p>
          <a:p>
            <a:pPr algn="ctr"/>
            <a:r>
              <a:rPr lang="en-US" b="1" dirty="0"/>
              <a:t>Wei Ding</a:t>
            </a:r>
            <a:r>
              <a:rPr lang="en-US" dirty="0"/>
              <a:t>, Program Director, Information Integration and Informatics</a:t>
            </a:r>
          </a:p>
          <a:p>
            <a:pPr algn="ctr"/>
            <a:r>
              <a:rPr lang="en-US" b="1" dirty="0"/>
              <a:t>Juan Wachs</a:t>
            </a:r>
            <a:r>
              <a:rPr lang="en-US" dirty="0"/>
              <a:t>, Program Director, Robust Intelligence</a:t>
            </a:r>
          </a:p>
          <a:p>
            <a:pPr algn="ctr"/>
            <a:endParaRPr lang="en-US" dirty="0"/>
          </a:p>
          <a:p>
            <a:pPr algn="ctr"/>
            <a:endParaRPr lang="en-US" dirty="0"/>
          </a:p>
          <a:p>
            <a:pPr algn="ctr"/>
            <a:endParaRPr lang="en-US" dirty="0"/>
          </a:p>
          <a:p>
            <a:pPr algn="ctr"/>
            <a:endParaRPr lang="en-US" dirty="0"/>
          </a:p>
        </p:txBody>
      </p:sp>
      <p:sp>
        <p:nvSpPr>
          <p:cNvPr id="14" name="hcSlide2647Header" descr="NSF Logo&#10;">
            <a:extLst>
              <a:ext uri="{FF2B5EF4-FFF2-40B4-BE49-F238E27FC236}">
                <a16:creationId xmlns:a16="http://schemas.microsoft.com/office/drawing/2014/main" id="{66C0A4D2-80E3-28B0-5690-1D400E153E39}"/>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42633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1888-7459-E390-F438-BB89888E2AF1}"/>
              </a:ext>
            </a:extLst>
          </p:cNvPr>
          <p:cNvSpPr>
            <a:spLocks noGrp="1"/>
          </p:cNvSpPr>
          <p:nvPr>
            <p:ph type="title"/>
          </p:nvPr>
        </p:nvSpPr>
        <p:spPr>
          <a:xfrm>
            <a:off x="609772" y="113268"/>
            <a:ext cx="11286780" cy="749300"/>
          </a:xfrm>
        </p:spPr>
        <p:txBody>
          <a:bodyPr/>
          <a:lstStyle/>
          <a:p>
            <a:pPr algn="r"/>
            <a:r>
              <a:rPr lang="en-US" dirty="0"/>
              <a:t>Rejection Hurts</a:t>
            </a:r>
          </a:p>
        </p:txBody>
      </p:sp>
      <p:pic>
        <p:nvPicPr>
          <p:cNvPr id="1026" name="Picture 2" descr="A piggy bank on a declining red arrow on a dark blue background">
            <a:extLst>
              <a:ext uri="{FF2B5EF4-FFF2-40B4-BE49-F238E27FC236}">
                <a16:creationId xmlns:a16="http://schemas.microsoft.com/office/drawing/2014/main" id="{83108A3B-61F2-5D9D-4690-0B6E00E6D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194" y="819015"/>
            <a:ext cx="7814089" cy="52059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5A9540-E2C3-588B-2A59-CA33D94F9581}"/>
              </a:ext>
            </a:extLst>
          </p:cNvPr>
          <p:cNvSpPr txBox="1"/>
          <p:nvPr/>
        </p:nvSpPr>
        <p:spPr>
          <a:xfrm>
            <a:off x="2085974" y="6063247"/>
            <a:ext cx="6100762" cy="369332"/>
          </a:xfrm>
          <a:prstGeom prst="rect">
            <a:avLst/>
          </a:prstGeom>
          <a:noFill/>
        </p:spPr>
        <p:txBody>
          <a:bodyPr wrap="square">
            <a:spAutoFit/>
          </a:bodyPr>
          <a:lstStyle/>
          <a:p>
            <a:r>
              <a:rPr lang="en-US" b="0" i="0" dirty="0">
                <a:solidFill>
                  <a:srgbClr val="666666"/>
                </a:solidFill>
                <a:effectLst/>
                <a:latin typeface="-apple-system"/>
              </a:rPr>
              <a:t>Credit: Adapted from Getty</a:t>
            </a:r>
            <a:endParaRPr lang="en-US" dirty="0"/>
          </a:p>
        </p:txBody>
      </p:sp>
    </p:spTree>
    <p:extLst>
      <p:ext uri="{BB962C8B-B14F-4D97-AF65-F5344CB8AC3E}">
        <p14:creationId xmlns:p14="http://schemas.microsoft.com/office/powerpoint/2010/main" val="112358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This is an overview of the process from NSF announcing a solicitation, communicating that solicitation to the research and education communities, who can then submit their proposals through research.gov or through grants.gov, and following the pipeline for NSF processing starting with the program officer who organizes panels, performs analysis and recommendations, sends these over to the Division Director for concurrence or declination, and finally for proposals recommended for awards, the division of Grants and Agreements makes the actual awards.">
            <a:extLst>
              <a:ext uri="{FF2B5EF4-FFF2-40B4-BE49-F238E27FC236}">
                <a16:creationId xmlns:a16="http://schemas.microsoft.com/office/drawing/2014/main" id="{4E71E4D0-721A-6DC5-579F-C9794D801E30}"/>
              </a:ext>
            </a:extLst>
          </p:cNvPr>
          <p:cNvPicPr>
            <a:picLocks noChangeAspect="1"/>
          </p:cNvPicPr>
          <p:nvPr/>
        </p:nvPicPr>
        <p:blipFill rotWithShape="1">
          <a:blip r:embed="rId3"/>
          <a:srcRect t="4632"/>
          <a:stretch/>
        </p:blipFill>
        <p:spPr>
          <a:xfrm>
            <a:off x="996176" y="119146"/>
            <a:ext cx="10293615" cy="5758015"/>
          </a:xfrm>
          <a:prstGeom prst="rect">
            <a:avLst/>
          </a:prstGeom>
        </p:spPr>
      </p:pic>
      <p:sp>
        <p:nvSpPr>
          <p:cNvPr id="2" name="Title 1" descr="Overview of Process">
            <a:extLst>
              <a:ext uri="{FF2B5EF4-FFF2-40B4-BE49-F238E27FC236}">
                <a16:creationId xmlns:a16="http://schemas.microsoft.com/office/drawing/2014/main" id="{96D61888-7459-E390-F438-BB89888E2AF1}"/>
              </a:ext>
            </a:extLst>
          </p:cNvPr>
          <p:cNvSpPr>
            <a:spLocks noGrp="1"/>
          </p:cNvSpPr>
          <p:nvPr>
            <p:ph type="title"/>
          </p:nvPr>
        </p:nvSpPr>
        <p:spPr>
          <a:xfrm>
            <a:off x="452610" y="319105"/>
            <a:ext cx="10743214" cy="784865"/>
          </a:xfrm>
        </p:spPr>
        <p:txBody>
          <a:bodyPr/>
          <a:lstStyle/>
          <a:p>
            <a:pPr algn="r"/>
            <a:r>
              <a:rPr lang="en-US" dirty="0"/>
              <a:t>Overview of Process</a:t>
            </a:r>
          </a:p>
        </p:txBody>
      </p:sp>
      <p:sp>
        <p:nvSpPr>
          <p:cNvPr id="3" name="Down Arrow 2">
            <a:extLst>
              <a:ext uri="{FF2B5EF4-FFF2-40B4-BE49-F238E27FC236}">
                <a16:creationId xmlns:a16="http://schemas.microsoft.com/office/drawing/2014/main" id="{7CA6D1C5-5201-C556-26D6-C06FE1D5D60C}"/>
              </a:ext>
              <a:ext uri="{C183D7F6-B498-43B3-948B-1728B52AA6E4}">
                <adec:decorative xmlns:adec="http://schemas.microsoft.com/office/drawing/2017/decorative" val="1"/>
              </a:ext>
            </a:extLst>
          </p:cNvPr>
          <p:cNvSpPr/>
          <p:nvPr/>
        </p:nvSpPr>
        <p:spPr>
          <a:xfrm rot="16200000">
            <a:off x="7329490" y="4479390"/>
            <a:ext cx="557212" cy="1015647"/>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25EA31-4469-BBA5-D2E7-165C83308F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95683" y="3897216"/>
            <a:ext cx="2265788" cy="1459837"/>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FBBD6ED-9A7F-C02B-5353-39D10BCBC81F}"/>
                  </a:ext>
                  <a:ext uri="{C183D7F6-B498-43B3-948B-1728B52AA6E4}">
                    <adec:decorative xmlns:adec="http://schemas.microsoft.com/office/drawing/2017/decorative" val="1"/>
                  </a:ext>
                </a:extLst>
              </p14:cNvPr>
              <p14:cNvContentPartPr/>
              <p14:nvPr/>
            </p14:nvContentPartPr>
            <p14:xfrm>
              <a:off x="1797057" y="2758852"/>
              <a:ext cx="360" cy="360"/>
            </p14:xfrm>
          </p:contentPart>
        </mc:Choice>
        <mc:Fallback>
          <p:pic>
            <p:nvPicPr>
              <p:cNvPr id="5" name="Ink 4">
                <a:extLst>
                  <a:ext uri="{FF2B5EF4-FFF2-40B4-BE49-F238E27FC236}">
                    <a16:creationId xmlns:a16="http://schemas.microsoft.com/office/drawing/2014/main" id="{DFBBD6ED-9A7F-C02B-5353-39D10BCBC81F}"/>
                  </a:ext>
                  <a:ext uri="{C183D7F6-B498-43B3-948B-1728B52AA6E4}">
                    <adec:decorative xmlns:adec="http://schemas.microsoft.com/office/drawing/2017/decorative" val="1"/>
                  </a:ext>
                </a:extLst>
              </p:cNvPr>
              <p:cNvPicPr/>
              <p:nvPr/>
            </p:nvPicPr>
            <p:blipFill>
              <a:blip r:embed="rId6"/>
              <a:stretch>
                <a:fillRect/>
              </a:stretch>
            </p:blipFill>
            <p:spPr>
              <a:xfrm>
                <a:off x="1734057" y="2695852"/>
                <a:ext cx="126000" cy="126000"/>
              </a:xfrm>
              <a:prstGeom prst="rect">
                <a:avLst/>
              </a:prstGeom>
            </p:spPr>
          </p:pic>
        </mc:Fallback>
      </mc:AlternateContent>
      <p:grpSp>
        <p:nvGrpSpPr>
          <p:cNvPr id="49" name="Group 48">
            <a:extLst>
              <a:ext uri="{FF2B5EF4-FFF2-40B4-BE49-F238E27FC236}">
                <a16:creationId xmlns:a16="http://schemas.microsoft.com/office/drawing/2014/main" id="{E11AE7D7-E7E8-6255-D367-B8804F2B7ACC}"/>
              </a:ext>
              <a:ext uri="{C183D7F6-B498-43B3-948B-1728B52AA6E4}">
                <adec:decorative xmlns:adec="http://schemas.microsoft.com/office/drawing/2017/decorative" val="1"/>
              </a:ext>
            </a:extLst>
          </p:cNvPr>
          <p:cNvGrpSpPr/>
          <p:nvPr/>
        </p:nvGrpSpPr>
        <p:grpSpPr>
          <a:xfrm>
            <a:off x="1812537" y="2700581"/>
            <a:ext cx="907200" cy="278640"/>
            <a:chOff x="1812537" y="2710972"/>
            <a:chExt cx="907200" cy="27864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19364E6-DA8F-CA90-9DAB-EE71BB395263}"/>
                    </a:ext>
                  </a:extLst>
                </p14:cNvPr>
                <p14:cNvContentPartPr/>
                <p14:nvPr/>
              </p14:nvContentPartPr>
              <p14:xfrm>
                <a:off x="1907937" y="2743012"/>
                <a:ext cx="360" cy="360"/>
              </p14:xfrm>
            </p:contentPart>
          </mc:Choice>
          <mc:Fallback xmlns="">
            <p:pic>
              <p:nvPicPr>
                <p:cNvPr id="6" name="Ink 5">
                  <a:extLst>
                    <a:ext uri="{FF2B5EF4-FFF2-40B4-BE49-F238E27FC236}">
                      <a16:creationId xmlns:a16="http://schemas.microsoft.com/office/drawing/2014/main" id="{119364E6-DA8F-CA90-9DAB-EE71BB395263}"/>
                    </a:ext>
                  </a:extLst>
                </p:cNvPr>
                <p:cNvPicPr/>
                <p:nvPr/>
              </p:nvPicPr>
              <p:blipFill>
                <a:blip r:embed="rId8"/>
                <a:stretch>
                  <a:fillRect/>
                </a:stretch>
              </p:blipFill>
              <p:spPr>
                <a:xfrm>
                  <a:off x="1844937" y="268001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07B382A-6F0B-069B-B4D5-B5CD84F63EE4}"/>
                    </a:ext>
                  </a:extLst>
                </p14:cNvPr>
                <p14:cNvContentPartPr/>
                <p14:nvPr/>
              </p14:nvContentPartPr>
              <p14:xfrm>
                <a:off x="1892097" y="2925532"/>
                <a:ext cx="360" cy="360"/>
              </p14:xfrm>
            </p:contentPart>
          </mc:Choice>
          <mc:Fallback xmlns="">
            <p:pic>
              <p:nvPicPr>
                <p:cNvPr id="7" name="Ink 6">
                  <a:extLst>
                    <a:ext uri="{FF2B5EF4-FFF2-40B4-BE49-F238E27FC236}">
                      <a16:creationId xmlns:a16="http://schemas.microsoft.com/office/drawing/2014/main" id="{407B382A-6F0B-069B-B4D5-B5CD84F63EE4}"/>
                    </a:ext>
                  </a:extLst>
                </p:cNvPr>
                <p:cNvPicPr/>
                <p:nvPr/>
              </p:nvPicPr>
              <p:blipFill>
                <a:blip r:embed="rId8"/>
                <a:stretch>
                  <a:fillRect/>
                </a:stretch>
              </p:blipFill>
              <p:spPr>
                <a:xfrm>
                  <a:off x="1829097" y="28628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A8BEE0C-D508-AC4E-74C9-4B93C58DEDAA}"/>
                    </a:ext>
                  </a:extLst>
                </p14:cNvPr>
                <p14:cNvContentPartPr/>
                <p14:nvPr/>
              </p14:nvContentPartPr>
              <p14:xfrm>
                <a:off x="1915857" y="2774692"/>
                <a:ext cx="360" cy="360"/>
              </p14:xfrm>
            </p:contentPart>
          </mc:Choice>
          <mc:Fallback xmlns="">
            <p:pic>
              <p:nvPicPr>
                <p:cNvPr id="9" name="Ink 8">
                  <a:extLst>
                    <a:ext uri="{FF2B5EF4-FFF2-40B4-BE49-F238E27FC236}">
                      <a16:creationId xmlns:a16="http://schemas.microsoft.com/office/drawing/2014/main" id="{3A8BEE0C-D508-AC4E-74C9-4B93C58DEDAA}"/>
                    </a:ext>
                  </a:extLst>
                </p:cNvPr>
                <p:cNvPicPr/>
                <p:nvPr/>
              </p:nvPicPr>
              <p:blipFill>
                <a:blip r:embed="rId8"/>
                <a:stretch>
                  <a:fillRect/>
                </a:stretch>
              </p:blipFill>
              <p:spPr>
                <a:xfrm>
                  <a:off x="1853217" y="27116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BCEFCC5-0379-8C17-9A16-71289EE5845D}"/>
                    </a:ext>
                  </a:extLst>
                </p14:cNvPr>
                <p14:cNvContentPartPr/>
                <p14:nvPr/>
              </p14:nvContentPartPr>
              <p14:xfrm>
                <a:off x="1812537" y="2806372"/>
                <a:ext cx="360" cy="360"/>
              </p14:xfrm>
            </p:contentPart>
          </mc:Choice>
          <mc:Fallback xmlns="">
            <p:pic>
              <p:nvPicPr>
                <p:cNvPr id="10" name="Ink 9">
                  <a:extLst>
                    <a:ext uri="{FF2B5EF4-FFF2-40B4-BE49-F238E27FC236}">
                      <a16:creationId xmlns:a16="http://schemas.microsoft.com/office/drawing/2014/main" id="{EBCEFCC5-0379-8C17-9A16-71289EE5845D}"/>
                    </a:ext>
                  </a:extLst>
                </p:cNvPr>
                <p:cNvPicPr/>
                <p:nvPr/>
              </p:nvPicPr>
              <p:blipFill>
                <a:blip r:embed="rId8"/>
                <a:stretch>
                  <a:fillRect/>
                </a:stretch>
              </p:blipFill>
              <p:spPr>
                <a:xfrm>
                  <a:off x="1749897" y="27437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1DA60C9-556D-F267-0E92-F01CFC3579D3}"/>
                    </a:ext>
                  </a:extLst>
                </p14:cNvPr>
                <p14:cNvContentPartPr/>
                <p14:nvPr/>
              </p14:nvContentPartPr>
              <p14:xfrm>
                <a:off x="2003337" y="2957572"/>
                <a:ext cx="360" cy="360"/>
              </p14:xfrm>
            </p:contentPart>
          </mc:Choice>
          <mc:Fallback xmlns="">
            <p:pic>
              <p:nvPicPr>
                <p:cNvPr id="12" name="Ink 11">
                  <a:extLst>
                    <a:ext uri="{FF2B5EF4-FFF2-40B4-BE49-F238E27FC236}">
                      <a16:creationId xmlns:a16="http://schemas.microsoft.com/office/drawing/2014/main" id="{B1DA60C9-556D-F267-0E92-F01CFC3579D3}"/>
                    </a:ext>
                  </a:extLst>
                </p:cNvPr>
                <p:cNvPicPr/>
                <p:nvPr/>
              </p:nvPicPr>
              <p:blipFill>
                <a:blip r:embed="rId8"/>
                <a:stretch>
                  <a:fillRect/>
                </a:stretch>
              </p:blipFill>
              <p:spPr>
                <a:xfrm>
                  <a:off x="1940697" y="289457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2728413-8E85-56FF-01F2-85BF21378F6A}"/>
                    </a:ext>
                  </a:extLst>
                </p14:cNvPr>
                <p14:cNvContentPartPr/>
                <p14:nvPr/>
              </p14:nvContentPartPr>
              <p14:xfrm>
                <a:off x="1892097" y="2957572"/>
                <a:ext cx="360" cy="360"/>
              </p14:xfrm>
            </p:contentPart>
          </mc:Choice>
          <mc:Fallback xmlns="">
            <p:pic>
              <p:nvPicPr>
                <p:cNvPr id="13" name="Ink 12">
                  <a:extLst>
                    <a:ext uri="{FF2B5EF4-FFF2-40B4-BE49-F238E27FC236}">
                      <a16:creationId xmlns:a16="http://schemas.microsoft.com/office/drawing/2014/main" id="{E2728413-8E85-56FF-01F2-85BF21378F6A}"/>
                    </a:ext>
                  </a:extLst>
                </p:cNvPr>
                <p:cNvPicPr/>
                <p:nvPr/>
              </p:nvPicPr>
              <p:blipFill>
                <a:blip r:embed="rId8"/>
                <a:stretch>
                  <a:fillRect/>
                </a:stretch>
              </p:blipFill>
              <p:spPr>
                <a:xfrm>
                  <a:off x="1829097" y="289457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F02ED0D4-56EB-0B0E-E099-04857D3D9656}"/>
                    </a:ext>
                  </a:extLst>
                </p14:cNvPr>
                <p14:cNvContentPartPr/>
                <p14:nvPr/>
              </p14:nvContentPartPr>
              <p14:xfrm>
                <a:off x="2146617" y="2734732"/>
                <a:ext cx="360" cy="360"/>
              </p14:xfrm>
            </p:contentPart>
          </mc:Choice>
          <mc:Fallback xmlns="">
            <p:pic>
              <p:nvPicPr>
                <p:cNvPr id="15" name="Ink 14">
                  <a:extLst>
                    <a:ext uri="{FF2B5EF4-FFF2-40B4-BE49-F238E27FC236}">
                      <a16:creationId xmlns:a16="http://schemas.microsoft.com/office/drawing/2014/main" id="{F02ED0D4-56EB-0B0E-E099-04857D3D9656}"/>
                    </a:ext>
                  </a:extLst>
                </p:cNvPr>
                <p:cNvPicPr/>
                <p:nvPr/>
              </p:nvPicPr>
              <p:blipFill>
                <a:blip r:embed="rId8"/>
                <a:stretch>
                  <a:fillRect/>
                </a:stretch>
              </p:blipFill>
              <p:spPr>
                <a:xfrm>
                  <a:off x="2083977" y="26720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B9874952-54BF-47F3-429B-C2149DA358BB}"/>
                    </a:ext>
                  </a:extLst>
                </p14:cNvPr>
                <p14:cNvContentPartPr/>
                <p14:nvPr/>
              </p14:nvContentPartPr>
              <p14:xfrm>
                <a:off x="2011617" y="2710972"/>
                <a:ext cx="360" cy="360"/>
              </p14:xfrm>
            </p:contentPart>
          </mc:Choice>
          <mc:Fallback xmlns="">
            <p:pic>
              <p:nvPicPr>
                <p:cNvPr id="17" name="Ink 16">
                  <a:extLst>
                    <a:ext uri="{FF2B5EF4-FFF2-40B4-BE49-F238E27FC236}">
                      <a16:creationId xmlns:a16="http://schemas.microsoft.com/office/drawing/2014/main" id="{B9874952-54BF-47F3-429B-C2149DA358BB}"/>
                    </a:ext>
                  </a:extLst>
                </p:cNvPr>
                <p:cNvPicPr/>
                <p:nvPr/>
              </p:nvPicPr>
              <p:blipFill>
                <a:blip r:embed="rId8"/>
                <a:stretch>
                  <a:fillRect/>
                </a:stretch>
              </p:blipFill>
              <p:spPr>
                <a:xfrm>
                  <a:off x="1948617" y="264797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D3D86D19-10FC-632F-9E8C-6007C6C51D62}"/>
                    </a:ext>
                  </a:extLst>
                </p14:cNvPr>
                <p14:cNvContentPartPr/>
                <p14:nvPr/>
              </p14:nvContentPartPr>
              <p14:xfrm>
                <a:off x="2003337" y="2877652"/>
                <a:ext cx="360" cy="360"/>
              </p14:xfrm>
            </p:contentPart>
          </mc:Choice>
          <mc:Fallback xmlns="">
            <p:pic>
              <p:nvPicPr>
                <p:cNvPr id="18" name="Ink 17">
                  <a:extLst>
                    <a:ext uri="{FF2B5EF4-FFF2-40B4-BE49-F238E27FC236}">
                      <a16:creationId xmlns:a16="http://schemas.microsoft.com/office/drawing/2014/main" id="{D3D86D19-10FC-632F-9E8C-6007C6C51D62}"/>
                    </a:ext>
                  </a:extLst>
                </p:cNvPr>
                <p:cNvPicPr/>
                <p:nvPr/>
              </p:nvPicPr>
              <p:blipFill>
                <a:blip r:embed="rId8"/>
                <a:stretch>
                  <a:fillRect/>
                </a:stretch>
              </p:blipFill>
              <p:spPr>
                <a:xfrm>
                  <a:off x="1940697" y="281501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36EEE85A-7735-2F67-308E-A1C924169141}"/>
                    </a:ext>
                  </a:extLst>
                </p14:cNvPr>
                <p14:cNvContentPartPr/>
                <p14:nvPr/>
              </p14:nvContentPartPr>
              <p14:xfrm>
                <a:off x="2083257" y="2814292"/>
                <a:ext cx="360" cy="360"/>
              </p14:xfrm>
            </p:contentPart>
          </mc:Choice>
          <mc:Fallback xmlns="">
            <p:pic>
              <p:nvPicPr>
                <p:cNvPr id="20" name="Ink 19">
                  <a:extLst>
                    <a:ext uri="{FF2B5EF4-FFF2-40B4-BE49-F238E27FC236}">
                      <a16:creationId xmlns:a16="http://schemas.microsoft.com/office/drawing/2014/main" id="{36EEE85A-7735-2F67-308E-A1C924169141}"/>
                    </a:ext>
                  </a:extLst>
                </p:cNvPr>
                <p:cNvPicPr/>
                <p:nvPr/>
              </p:nvPicPr>
              <p:blipFill>
                <a:blip r:embed="rId8"/>
                <a:stretch>
                  <a:fillRect/>
                </a:stretch>
              </p:blipFill>
              <p:spPr>
                <a:xfrm>
                  <a:off x="2020257" y="27512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559A1659-30FC-0006-3FC5-B20F4C683F83}"/>
                    </a:ext>
                  </a:extLst>
                </p14:cNvPr>
                <p14:cNvContentPartPr/>
                <p14:nvPr/>
              </p14:nvContentPartPr>
              <p14:xfrm>
                <a:off x="2186217" y="2885932"/>
                <a:ext cx="360" cy="360"/>
              </p14:xfrm>
            </p:contentPart>
          </mc:Choice>
          <mc:Fallback xmlns="">
            <p:pic>
              <p:nvPicPr>
                <p:cNvPr id="21" name="Ink 20">
                  <a:extLst>
                    <a:ext uri="{FF2B5EF4-FFF2-40B4-BE49-F238E27FC236}">
                      <a16:creationId xmlns:a16="http://schemas.microsoft.com/office/drawing/2014/main" id="{559A1659-30FC-0006-3FC5-B20F4C683F83}"/>
                    </a:ext>
                  </a:extLst>
                </p:cNvPr>
                <p:cNvPicPr/>
                <p:nvPr/>
              </p:nvPicPr>
              <p:blipFill>
                <a:blip r:embed="rId8"/>
                <a:stretch>
                  <a:fillRect/>
                </a:stretch>
              </p:blipFill>
              <p:spPr>
                <a:xfrm>
                  <a:off x="2123577" y="28229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780C991A-E167-FC5F-4D27-A490521C6E1B}"/>
                    </a:ext>
                  </a:extLst>
                </p14:cNvPr>
                <p14:cNvContentPartPr/>
                <p14:nvPr/>
              </p14:nvContentPartPr>
              <p14:xfrm>
                <a:off x="2273697" y="2790172"/>
                <a:ext cx="360" cy="360"/>
              </p14:xfrm>
            </p:contentPart>
          </mc:Choice>
          <mc:Fallback xmlns="">
            <p:pic>
              <p:nvPicPr>
                <p:cNvPr id="23" name="Ink 22">
                  <a:extLst>
                    <a:ext uri="{FF2B5EF4-FFF2-40B4-BE49-F238E27FC236}">
                      <a16:creationId xmlns:a16="http://schemas.microsoft.com/office/drawing/2014/main" id="{780C991A-E167-FC5F-4D27-A490521C6E1B}"/>
                    </a:ext>
                  </a:extLst>
                </p:cNvPr>
                <p:cNvPicPr/>
                <p:nvPr/>
              </p:nvPicPr>
              <p:blipFill>
                <a:blip r:embed="rId8"/>
                <a:stretch>
                  <a:fillRect/>
                </a:stretch>
              </p:blipFill>
              <p:spPr>
                <a:xfrm>
                  <a:off x="2211057" y="27275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31FFD104-3727-F6E0-74C0-D7D30972F6FE}"/>
                    </a:ext>
                  </a:extLst>
                </p14:cNvPr>
                <p14:cNvContentPartPr/>
                <p14:nvPr/>
              </p14:nvContentPartPr>
              <p14:xfrm>
                <a:off x="2456937" y="2806372"/>
                <a:ext cx="360" cy="360"/>
              </p14:xfrm>
            </p:contentPart>
          </mc:Choice>
          <mc:Fallback xmlns="">
            <p:pic>
              <p:nvPicPr>
                <p:cNvPr id="25" name="Ink 24">
                  <a:extLst>
                    <a:ext uri="{FF2B5EF4-FFF2-40B4-BE49-F238E27FC236}">
                      <a16:creationId xmlns:a16="http://schemas.microsoft.com/office/drawing/2014/main" id="{31FFD104-3727-F6E0-74C0-D7D30972F6FE}"/>
                    </a:ext>
                  </a:extLst>
                </p:cNvPr>
                <p:cNvPicPr/>
                <p:nvPr/>
              </p:nvPicPr>
              <p:blipFill>
                <a:blip r:embed="rId8"/>
                <a:stretch>
                  <a:fillRect/>
                </a:stretch>
              </p:blipFill>
              <p:spPr>
                <a:xfrm>
                  <a:off x="2393937" y="27437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7F626FE5-A9E2-F0C7-934E-275584A8C258}"/>
                    </a:ext>
                  </a:extLst>
                </p14:cNvPr>
                <p14:cNvContentPartPr/>
                <p14:nvPr/>
              </p14:nvContentPartPr>
              <p14:xfrm>
                <a:off x="2361177" y="2806372"/>
                <a:ext cx="360" cy="360"/>
              </p14:xfrm>
            </p:contentPart>
          </mc:Choice>
          <mc:Fallback xmlns="">
            <p:pic>
              <p:nvPicPr>
                <p:cNvPr id="27" name="Ink 26">
                  <a:extLst>
                    <a:ext uri="{FF2B5EF4-FFF2-40B4-BE49-F238E27FC236}">
                      <a16:creationId xmlns:a16="http://schemas.microsoft.com/office/drawing/2014/main" id="{7F626FE5-A9E2-F0C7-934E-275584A8C258}"/>
                    </a:ext>
                  </a:extLst>
                </p:cNvPr>
                <p:cNvPicPr/>
                <p:nvPr/>
              </p:nvPicPr>
              <p:blipFill>
                <a:blip r:embed="rId8"/>
                <a:stretch>
                  <a:fillRect/>
                </a:stretch>
              </p:blipFill>
              <p:spPr>
                <a:xfrm>
                  <a:off x="2298537" y="27437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7F24A7C5-F0C6-EC5B-B5DD-BB1F4751F77B}"/>
                    </a:ext>
                  </a:extLst>
                </p14:cNvPr>
                <p14:cNvContentPartPr/>
                <p14:nvPr/>
              </p14:nvContentPartPr>
              <p14:xfrm>
                <a:off x="2345697" y="2949292"/>
                <a:ext cx="360" cy="360"/>
              </p14:xfrm>
            </p:contentPart>
          </mc:Choice>
          <mc:Fallback xmlns="">
            <p:pic>
              <p:nvPicPr>
                <p:cNvPr id="28" name="Ink 27">
                  <a:extLst>
                    <a:ext uri="{FF2B5EF4-FFF2-40B4-BE49-F238E27FC236}">
                      <a16:creationId xmlns:a16="http://schemas.microsoft.com/office/drawing/2014/main" id="{7F24A7C5-F0C6-EC5B-B5DD-BB1F4751F77B}"/>
                    </a:ext>
                  </a:extLst>
                </p:cNvPr>
                <p:cNvPicPr/>
                <p:nvPr/>
              </p:nvPicPr>
              <p:blipFill>
                <a:blip r:embed="rId8"/>
                <a:stretch>
                  <a:fillRect/>
                </a:stretch>
              </p:blipFill>
              <p:spPr>
                <a:xfrm>
                  <a:off x="2282697" y="288665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8524900F-1005-11A1-FC85-98A73CB747D5}"/>
                    </a:ext>
                  </a:extLst>
                </p14:cNvPr>
                <p14:cNvContentPartPr/>
                <p14:nvPr/>
              </p14:nvContentPartPr>
              <p14:xfrm>
                <a:off x="2162457" y="2973412"/>
                <a:ext cx="360" cy="360"/>
              </p14:xfrm>
            </p:contentPart>
          </mc:Choice>
          <mc:Fallback xmlns="">
            <p:pic>
              <p:nvPicPr>
                <p:cNvPr id="30" name="Ink 29">
                  <a:extLst>
                    <a:ext uri="{FF2B5EF4-FFF2-40B4-BE49-F238E27FC236}">
                      <a16:creationId xmlns:a16="http://schemas.microsoft.com/office/drawing/2014/main" id="{8524900F-1005-11A1-FC85-98A73CB747D5}"/>
                    </a:ext>
                  </a:extLst>
                </p:cNvPr>
                <p:cNvPicPr/>
                <p:nvPr/>
              </p:nvPicPr>
              <p:blipFill>
                <a:blip r:embed="rId8"/>
                <a:stretch>
                  <a:fillRect/>
                </a:stretch>
              </p:blipFill>
              <p:spPr>
                <a:xfrm>
                  <a:off x="2099817" y="291041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CB8AE43D-D697-DC89-A3C9-6ADA9DA5EA81}"/>
                    </a:ext>
                  </a:extLst>
                </p14:cNvPr>
                <p14:cNvContentPartPr/>
                <p14:nvPr/>
              </p14:nvContentPartPr>
              <p14:xfrm>
                <a:off x="2273697" y="2925532"/>
                <a:ext cx="360" cy="360"/>
              </p14:xfrm>
            </p:contentPart>
          </mc:Choice>
          <mc:Fallback xmlns="">
            <p:pic>
              <p:nvPicPr>
                <p:cNvPr id="32" name="Ink 31">
                  <a:extLst>
                    <a:ext uri="{FF2B5EF4-FFF2-40B4-BE49-F238E27FC236}">
                      <a16:creationId xmlns:a16="http://schemas.microsoft.com/office/drawing/2014/main" id="{CB8AE43D-D697-DC89-A3C9-6ADA9DA5EA81}"/>
                    </a:ext>
                  </a:extLst>
                </p:cNvPr>
                <p:cNvPicPr/>
                <p:nvPr/>
              </p:nvPicPr>
              <p:blipFill>
                <a:blip r:embed="rId8"/>
                <a:stretch>
                  <a:fillRect/>
                </a:stretch>
              </p:blipFill>
              <p:spPr>
                <a:xfrm>
                  <a:off x="2211057" y="28628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Ink 32">
                  <a:extLst>
                    <a:ext uri="{FF2B5EF4-FFF2-40B4-BE49-F238E27FC236}">
                      <a16:creationId xmlns:a16="http://schemas.microsoft.com/office/drawing/2014/main" id="{11391915-A9A4-DBA8-943C-73C99C9F867E}"/>
                    </a:ext>
                  </a:extLst>
                </p14:cNvPr>
                <p14:cNvContentPartPr/>
                <p14:nvPr/>
              </p14:nvContentPartPr>
              <p14:xfrm>
                <a:off x="2599857" y="2909692"/>
                <a:ext cx="360" cy="360"/>
              </p14:xfrm>
            </p:contentPart>
          </mc:Choice>
          <mc:Fallback xmlns="">
            <p:pic>
              <p:nvPicPr>
                <p:cNvPr id="33" name="Ink 32">
                  <a:extLst>
                    <a:ext uri="{FF2B5EF4-FFF2-40B4-BE49-F238E27FC236}">
                      <a16:creationId xmlns:a16="http://schemas.microsoft.com/office/drawing/2014/main" id="{11391915-A9A4-DBA8-943C-73C99C9F867E}"/>
                    </a:ext>
                  </a:extLst>
                </p:cNvPr>
                <p:cNvPicPr/>
                <p:nvPr/>
              </p:nvPicPr>
              <p:blipFill>
                <a:blip r:embed="rId8"/>
                <a:stretch>
                  <a:fillRect/>
                </a:stretch>
              </p:blipFill>
              <p:spPr>
                <a:xfrm>
                  <a:off x="2536857" y="284705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DD5B1A34-BD11-7343-1428-56EA181EA4AC}"/>
                    </a:ext>
                  </a:extLst>
                </p14:cNvPr>
                <p14:cNvContentPartPr/>
                <p14:nvPr/>
              </p14:nvContentPartPr>
              <p14:xfrm>
                <a:off x="2448657" y="2925532"/>
                <a:ext cx="360" cy="360"/>
              </p14:xfrm>
            </p:contentPart>
          </mc:Choice>
          <mc:Fallback xmlns="">
            <p:pic>
              <p:nvPicPr>
                <p:cNvPr id="35" name="Ink 34">
                  <a:extLst>
                    <a:ext uri="{FF2B5EF4-FFF2-40B4-BE49-F238E27FC236}">
                      <a16:creationId xmlns:a16="http://schemas.microsoft.com/office/drawing/2014/main" id="{DD5B1A34-BD11-7343-1428-56EA181EA4AC}"/>
                    </a:ext>
                  </a:extLst>
                </p:cNvPr>
                <p:cNvPicPr/>
                <p:nvPr/>
              </p:nvPicPr>
              <p:blipFill>
                <a:blip r:embed="rId8"/>
                <a:stretch>
                  <a:fillRect/>
                </a:stretch>
              </p:blipFill>
              <p:spPr>
                <a:xfrm>
                  <a:off x="2386017" y="28628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Ink 36">
                  <a:extLst>
                    <a:ext uri="{FF2B5EF4-FFF2-40B4-BE49-F238E27FC236}">
                      <a16:creationId xmlns:a16="http://schemas.microsoft.com/office/drawing/2014/main" id="{1B1F5630-314C-DB40-6832-FFA8791ED475}"/>
                    </a:ext>
                  </a:extLst>
                </p14:cNvPr>
                <p14:cNvContentPartPr/>
                <p14:nvPr/>
              </p14:nvContentPartPr>
              <p14:xfrm>
                <a:off x="2520297" y="2941732"/>
                <a:ext cx="360" cy="360"/>
              </p14:xfrm>
            </p:contentPart>
          </mc:Choice>
          <mc:Fallback xmlns="">
            <p:pic>
              <p:nvPicPr>
                <p:cNvPr id="37" name="Ink 36">
                  <a:extLst>
                    <a:ext uri="{FF2B5EF4-FFF2-40B4-BE49-F238E27FC236}">
                      <a16:creationId xmlns:a16="http://schemas.microsoft.com/office/drawing/2014/main" id="{1B1F5630-314C-DB40-6832-FFA8791ED475}"/>
                    </a:ext>
                  </a:extLst>
                </p:cNvPr>
                <p:cNvPicPr/>
                <p:nvPr/>
              </p:nvPicPr>
              <p:blipFill>
                <a:blip r:embed="rId8"/>
                <a:stretch>
                  <a:fillRect/>
                </a:stretch>
              </p:blipFill>
              <p:spPr>
                <a:xfrm>
                  <a:off x="2457657" y="28790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DA8B5988-3806-BDD9-2E0D-F1EDF38F6DC0}"/>
                    </a:ext>
                  </a:extLst>
                </p14:cNvPr>
                <p14:cNvContentPartPr/>
                <p14:nvPr/>
              </p14:nvContentPartPr>
              <p14:xfrm>
                <a:off x="2631897" y="2965492"/>
                <a:ext cx="360" cy="360"/>
              </p14:xfrm>
            </p:contentPart>
          </mc:Choice>
          <mc:Fallback xmlns="">
            <p:pic>
              <p:nvPicPr>
                <p:cNvPr id="39" name="Ink 38">
                  <a:extLst>
                    <a:ext uri="{FF2B5EF4-FFF2-40B4-BE49-F238E27FC236}">
                      <a16:creationId xmlns:a16="http://schemas.microsoft.com/office/drawing/2014/main" id="{DA8B5988-3806-BDD9-2E0D-F1EDF38F6DC0}"/>
                    </a:ext>
                  </a:extLst>
                </p:cNvPr>
                <p:cNvPicPr/>
                <p:nvPr/>
              </p:nvPicPr>
              <p:blipFill>
                <a:blip r:embed="rId8"/>
                <a:stretch>
                  <a:fillRect/>
                </a:stretch>
              </p:blipFill>
              <p:spPr>
                <a:xfrm>
                  <a:off x="2568897" y="290285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Ink 39">
                  <a:extLst>
                    <a:ext uri="{FF2B5EF4-FFF2-40B4-BE49-F238E27FC236}">
                      <a16:creationId xmlns:a16="http://schemas.microsoft.com/office/drawing/2014/main" id="{6F49C612-FBE4-8ED8-C724-652AF56F7E90}"/>
                    </a:ext>
                  </a:extLst>
                </p14:cNvPr>
                <p14:cNvContentPartPr/>
                <p14:nvPr/>
              </p14:nvContentPartPr>
              <p14:xfrm>
                <a:off x="2719377" y="2885932"/>
                <a:ext cx="360" cy="360"/>
              </p14:xfrm>
            </p:contentPart>
          </mc:Choice>
          <mc:Fallback xmlns="">
            <p:pic>
              <p:nvPicPr>
                <p:cNvPr id="40" name="Ink 39">
                  <a:extLst>
                    <a:ext uri="{FF2B5EF4-FFF2-40B4-BE49-F238E27FC236}">
                      <a16:creationId xmlns:a16="http://schemas.microsoft.com/office/drawing/2014/main" id="{6F49C612-FBE4-8ED8-C724-652AF56F7E90}"/>
                    </a:ext>
                  </a:extLst>
                </p:cNvPr>
                <p:cNvPicPr/>
                <p:nvPr/>
              </p:nvPicPr>
              <p:blipFill>
                <a:blip r:embed="rId8"/>
                <a:stretch>
                  <a:fillRect/>
                </a:stretch>
              </p:blipFill>
              <p:spPr>
                <a:xfrm>
                  <a:off x="2656377" y="28229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a:extLst>
                    <a:ext uri="{FF2B5EF4-FFF2-40B4-BE49-F238E27FC236}">
                      <a16:creationId xmlns:a16="http://schemas.microsoft.com/office/drawing/2014/main" id="{90F7530C-760F-FD9C-6360-217249EF9EDE}"/>
                    </a:ext>
                  </a:extLst>
                </p14:cNvPr>
                <p14:cNvContentPartPr/>
                <p14:nvPr/>
              </p14:nvContentPartPr>
              <p14:xfrm>
                <a:off x="2663217" y="2774692"/>
                <a:ext cx="360" cy="360"/>
              </p14:xfrm>
            </p:contentPart>
          </mc:Choice>
          <mc:Fallback xmlns="">
            <p:pic>
              <p:nvPicPr>
                <p:cNvPr id="42" name="Ink 41">
                  <a:extLst>
                    <a:ext uri="{FF2B5EF4-FFF2-40B4-BE49-F238E27FC236}">
                      <a16:creationId xmlns:a16="http://schemas.microsoft.com/office/drawing/2014/main" id="{90F7530C-760F-FD9C-6360-217249EF9EDE}"/>
                    </a:ext>
                  </a:extLst>
                </p:cNvPr>
                <p:cNvPicPr/>
                <p:nvPr/>
              </p:nvPicPr>
              <p:blipFill>
                <a:blip r:embed="rId8"/>
                <a:stretch>
                  <a:fillRect/>
                </a:stretch>
              </p:blipFill>
              <p:spPr>
                <a:xfrm>
                  <a:off x="2600577" y="27116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Ink 42">
                  <a:extLst>
                    <a:ext uri="{FF2B5EF4-FFF2-40B4-BE49-F238E27FC236}">
                      <a16:creationId xmlns:a16="http://schemas.microsoft.com/office/drawing/2014/main" id="{EC59FA92-49E0-ABF0-1663-9E48482C82CA}"/>
                    </a:ext>
                  </a:extLst>
                </p14:cNvPr>
                <p14:cNvContentPartPr/>
                <p14:nvPr/>
              </p14:nvContentPartPr>
              <p14:xfrm>
                <a:off x="2623617" y="2774692"/>
                <a:ext cx="360" cy="360"/>
              </p14:xfrm>
            </p:contentPart>
          </mc:Choice>
          <mc:Fallback xmlns="">
            <p:pic>
              <p:nvPicPr>
                <p:cNvPr id="43" name="Ink 42">
                  <a:extLst>
                    <a:ext uri="{FF2B5EF4-FFF2-40B4-BE49-F238E27FC236}">
                      <a16:creationId xmlns:a16="http://schemas.microsoft.com/office/drawing/2014/main" id="{EC59FA92-49E0-ABF0-1663-9E48482C82CA}"/>
                    </a:ext>
                  </a:extLst>
                </p:cNvPr>
                <p:cNvPicPr/>
                <p:nvPr/>
              </p:nvPicPr>
              <p:blipFill>
                <a:blip r:embed="rId8"/>
                <a:stretch>
                  <a:fillRect/>
                </a:stretch>
              </p:blipFill>
              <p:spPr>
                <a:xfrm>
                  <a:off x="2560977" y="27116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DA1771B2-899F-474A-8683-807B017FBCAF}"/>
                    </a:ext>
                  </a:extLst>
                </p14:cNvPr>
                <p14:cNvContentPartPr/>
                <p14:nvPr/>
              </p14:nvContentPartPr>
              <p14:xfrm>
                <a:off x="2536137" y="2790172"/>
                <a:ext cx="360" cy="360"/>
              </p14:xfrm>
            </p:contentPart>
          </mc:Choice>
          <mc:Fallback xmlns="">
            <p:pic>
              <p:nvPicPr>
                <p:cNvPr id="45" name="Ink 44">
                  <a:extLst>
                    <a:ext uri="{FF2B5EF4-FFF2-40B4-BE49-F238E27FC236}">
                      <a16:creationId xmlns:a16="http://schemas.microsoft.com/office/drawing/2014/main" id="{DA1771B2-899F-474A-8683-807B017FBCAF}"/>
                    </a:ext>
                  </a:extLst>
                </p:cNvPr>
                <p:cNvPicPr/>
                <p:nvPr/>
              </p:nvPicPr>
              <p:blipFill>
                <a:blip r:embed="rId8"/>
                <a:stretch>
                  <a:fillRect/>
                </a:stretch>
              </p:blipFill>
              <p:spPr>
                <a:xfrm>
                  <a:off x="2473497" y="27275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Ink 46">
                  <a:extLst>
                    <a:ext uri="{FF2B5EF4-FFF2-40B4-BE49-F238E27FC236}">
                      <a16:creationId xmlns:a16="http://schemas.microsoft.com/office/drawing/2014/main" id="{BC65667A-ED1E-F4E9-E870-1BC8E42E12D0}"/>
                    </a:ext>
                  </a:extLst>
                </p14:cNvPr>
                <p14:cNvContentPartPr/>
                <p14:nvPr/>
              </p14:nvContentPartPr>
              <p14:xfrm>
                <a:off x="2702817" y="2981332"/>
                <a:ext cx="360" cy="360"/>
              </p14:xfrm>
            </p:contentPart>
          </mc:Choice>
          <mc:Fallback xmlns="">
            <p:pic>
              <p:nvPicPr>
                <p:cNvPr id="47" name="Ink 46">
                  <a:extLst>
                    <a:ext uri="{FF2B5EF4-FFF2-40B4-BE49-F238E27FC236}">
                      <a16:creationId xmlns:a16="http://schemas.microsoft.com/office/drawing/2014/main" id="{BC65667A-ED1E-F4E9-E870-1BC8E42E12D0}"/>
                    </a:ext>
                  </a:extLst>
                </p:cNvPr>
                <p:cNvPicPr/>
                <p:nvPr/>
              </p:nvPicPr>
              <p:blipFill>
                <a:blip r:embed="rId8"/>
                <a:stretch>
                  <a:fillRect/>
                </a:stretch>
              </p:blipFill>
              <p:spPr>
                <a:xfrm>
                  <a:off x="2640177" y="29186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B205F532-44AB-FFCF-42B2-7976AD159040}"/>
                    </a:ext>
                  </a:extLst>
                </p14:cNvPr>
                <p14:cNvContentPartPr/>
                <p14:nvPr/>
              </p14:nvContentPartPr>
              <p14:xfrm>
                <a:off x="2409057" y="2989252"/>
                <a:ext cx="360" cy="360"/>
              </p14:xfrm>
            </p:contentPart>
          </mc:Choice>
          <mc:Fallback xmlns="">
            <p:pic>
              <p:nvPicPr>
                <p:cNvPr id="48" name="Ink 47">
                  <a:extLst>
                    <a:ext uri="{FF2B5EF4-FFF2-40B4-BE49-F238E27FC236}">
                      <a16:creationId xmlns:a16="http://schemas.microsoft.com/office/drawing/2014/main" id="{B205F532-44AB-FFCF-42B2-7976AD159040}"/>
                    </a:ext>
                  </a:extLst>
                </p:cNvPr>
                <p:cNvPicPr/>
                <p:nvPr/>
              </p:nvPicPr>
              <p:blipFill>
                <a:blip r:embed="rId8"/>
                <a:stretch>
                  <a:fillRect/>
                </a:stretch>
              </p:blipFill>
              <p:spPr>
                <a:xfrm>
                  <a:off x="2346417" y="2926252"/>
                  <a:ext cx="1260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11" name="Ink 10" descr="This is an overview of the process from NSF announcing a solicitation, communicating that solicitation to the research and education communities, who can then submit their proposals through research.gov or through grants.gov, and following the pipeline for NSF processing starting with the program officer who organizes panels, performs analysis and recommendations, sends these over to the Division Director for concurrence or declination, and finally for proposals recommended for awards, the division of Grants and Agreements makes the actual awards.">
                <a:extLst>
                  <a:ext uri="{FF2B5EF4-FFF2-40B4-BE49-F238E27FC236}">
                    <a16:creationId xmlns:a16="http://schemas.microsoft.com/office/drawing/2014/main" id="{E4E9FE63-757F-AF75-C37B-FBCF3D4EB1AE}"/>
                  </a:ext>
                </a:extLst>
              </p14:cNvPr>
              <p14:cNvContentPartPr/>
              <p14:nvPr/>
            </p14:nvContentPartPr>
            <p14:xfrm>
              <a:off x="2085006" y="2954274"/>
              <a:ext cx="360" cy="360"/>
            </p14:xfrm>
          </p:contentPart>
        </mc:Choice>
        <mc:Fallback>
          <p:pic>
            <p:nvPicPr>
              <p:cNvPr id="11" name="Ink 10" descr="This is an overview of the process from NSF announcing a solicitation, communicating that solicitation to the research and education communities, who can then submit their proposals through research.gov or through grants.gov, and following the pipeline for NSF processing starting with the program officer who organizes panels, performs analysis and recommendations, sends these over to the Division Director for concurrence or declination, and finally for proposals recommended for awards, the division of Grants and Agreements makes the actual awards.">
                <a:extLst>
                  <a:ext uri="{FF2B5EF4-FFF2-40B4-BE49-F238E27FC236}">
                    <a16:creationId xmlns:a16="http://schemas.microsoft.com/office/drawing/2014/main" id="{E4E9FE63-757F-AF75-C37B-FBCF3D4EB1AE}"/>
                  </a:ext>
                </a:extLst>
              </p:cNvPr>
              <p:cNvPicPr/>
              <p:nvPr/>
            </p:nvPicPr>
            <p:blipFill>
              <a:blip r:embed="rId36"/>
              <a:stretch>
                <a:fillRect/>
              </a:stretch>
            </p:blipFill>
            <p:spPr>
              <a:xfrm>
                <a:off x="2049006" y="2918274"/>
                <a:ext cx="72000" cy="72000"/>
              </a:xfrm>
              <a:prstGeom prst="rect">
                <a:avLst/>
              </a:prstGeom>
            </p:spPr>
          </p:pic>
        </mc:Fallback>
      </mc:AlternateContent>
    </p:spTree>
    <p:extLst>
      <p:ext uri="{BB962C8B-B14F-4D97-AF65-F5344CB8AC3E}">
        <p14:creationId xmlns:p14="http://schemas.microsoft.com/office/powerpoint/2010/main" val="5030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77E-F630-1CA8-2268-ABB044CB9A48}"/>
              </a:ext>
            </a:extLst>
          </p:cNvPr>
          <p:cNvSpPr>
            <a:spLocks noGrp="1"/>
          </p:cNvSpPr>
          <p:nvPr>
            <p:ph type="title"/>
          </p:nvPr>
        </p:nvSpPr>
        <p:spPr>
          <a:xfrm>
            <a:off x="457201" y="368498"/>
            <a:ext cx="5900737" cy="883345"/>
          </a:xfrm>
        </p:spPr>
        <p:txBody>
          <a:bodyPr>
            <a:normAutofit fontScale="90000"/>
          </a:bodyPr>
          <a:lstStyle/>
          <a:p>
            <a:r>
              <a:rPr lang="en-US" dirty="0"/>
              <a:t>The Process of Rejection and Trying Again</a:t>
            </a:r>
          </a:p>
        </p:txBody>
      </p:sp>
      <p:sp>
        <p:nvSpPr>
          <p:cNvPr id="7" name="Content Placeholder 2">
            <a:extLst>
              <a:ext uri="{FF2B5EF4-FFF2-40B4-BE49-F238E27FC236}">
                <a16:creationId xmlns:a16="http://schemas.microsoft.com/office/drawing/2014/main" id="{6CDBDAAC-C07C-6977-BD3D-D4DEEE1B88C2}"/>
              </a:ext>
            </a:extLst>
          </p:cNvPr>
          <p:cNvSpPr txBox="1">
            <a:spLocks/>
          </p:cNvSpPr>
          <p:nvPr/>
        </p:nvSpPr>
        <p:spPr>
          <a:xfrm>
            <a:off x="457201" y="1976697"/>
            <a:ext cx="11277600" cy="362946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receive the reviews and summary, now what?</a:t>
            </a:r>
          </a:p>
          <a:p>
            <a:pPr lvl="1"/>
            <a:r>
              <a:rPr lang="en-US" dirty="0"/>
              <a:t>Take your time to process</a:t>
            </a:r>
          </a:p>
          <a:p>
            <a:pPr lvl="2"/>
            <a:r>
              <a:rPr lang="en-US"/>
              <a:t>Read carefully</a:t>
            </a:r>
            <a:endParaRPr lang="en-US" dirty="0"/>
          </a:p>
          <a:p>
            <a:pPr lvl="2"/>
            <a:r>
              <a:rPr lang="en-US" dirty="0"/>
              <a:t>Communicate with your project members</a:t>
            </a:r>
          </a:p>
          <a:p>
            <a:pPr lvl="1"/>
            <a:r>
              <a:rPr lang="en-US" dirty="0"/>
              <a:t>How to interpret the scores </a:t>
            </a:r>
          </a:p>
          <a:p>
            <a:pPr lvl="2"/>
            <a:r>
              <a:rPr lang="en-US" dirty="0"/>
              <a:t>LC, NC, and even C or HC</a:t>
            </a:r>
          </a:p>
          <a:p>
            <a:pPr lvl="1"/>
            <a:r>
              <a:rPr lang="en-US" dirty="0"/>
              <a:t>Talk to the NSF PD </a:t>
            </a:r>
          </a:p>
          <a:p>
            <a:pPr lvl="2"/>
            <a:r>
              <a:rPr lang="en-US" dirty="0"/>
              <a:t>Be positive and constructive</a:t>
            </a:r>
          </a:p>
          <a:p>
            <a:pPr lvl="2"/>
            <a:r>
              <a:rPr lang="en-US" dirty="0"/>
              <a:t>Take your time to listen </a:t>
            </a:r>
          </a:p>
          <a:p>
            <a:r>
              <a:rPr lang="en-US" dirty="0"/>
              <a:t>Trying again, not a resubmission</a:t>
            </a:r>
          </a:p>
          <a:p>
            <a:pPr lvl="1"/>
            <a:r>
              <a:rPr lang="en-US" dirty="0"/>
              <a:t>Read carefully the policy of the NSF program</a:t>
            </a:r>
          </a:p>
          <a:p>
            <a:r>
              <a:rPr lang="en-US" dirty="0"/>
              <a:t>Q&amp;A Session</a:t>
            </a:r>
          </a:p>
          <a:p>
            <a:pPr lvl="1"/>
            <a:endParaRPr lang="en-US" dirty="0"/>
          </a:p>
          <a:p>
            <a:pPr marL="457200" lvl="1" indent="0">
              <a:buNone/>
            </a:pPr>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5483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077E-F630-1CA8-2268-ABB044CB9A48}"/>
              </a:ext>
            </a:extLst>
          </p:cNvPr>
          <p:cNvSpPr>
            <a:spLocks noGrp="1"/>
          </p:cNvSpPr>
          <p:nvPr>
            <p:ph type="title"/>
          </p:nvPr>
        </p:nvSpPr>
        <p:spPr>
          <a:xfrm>
            <a:off x="457201" y="368498"/>
            <a:ext cx="6500812" cy="1374577"/>
          </a:xfrm>
        </p:spPr>
        <p:txBody>
          <a:bodyPr>
            <a:normAutofit/>
          </a:bodyPr>
          <a:lstStyle/>
          <a:p>
            <a:r>
              <a:rPr lang="en-US" dirty="0"/>
              <a:t>Join IIS’s </a:t>
            </a:r>
            <a:r>
              <a:rPr lang="en-US"/>
              <a:t>New listserv</a:t>
            </a:r>
            <a:br>
              <a:rPr lang="en-US" dirty="0"/>
            </a:br>
            <a:endParaRPr lang="en-US" dirty="0"/>
          </a:p>
        </p:txBody>
      </p:sp>
      <p:sp>
        <p:nvSpPr>
          <p:cNvPr id="7" name="Content Placeholder 2">
            <a:extLst>
              <a:ext uri="{FF2B5EF4-FFF2-40B4-BE49-F238E27FC236}">
                <a16:creationId xmlns:a16="http://schemas.microsoft.com/office/drawing/2014/main" id="{6CDBDAAC-C07C-6977-BD3D-D4DEEE1B88C2}"/>
              </a:ext>
            </a:extLst>
          </p:cNvPr>
          <p:cNvSpPr txBox="1">
            <a:spLocks/>
          </p:cNvSpPr>
          <p:nvPr/>
        </p:nvSpPr>
        <p:spPr>
          <a:xfrm>
            <a:off x="457201" y="1271588"/>
            <a:ext cx="11277600" cy="4334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US" sz="2000" dirty="0">
                <a:latin typeface="Tw Cen MT" panose="020B0602020104020603" pitchFamily="34" charset="0"/>
              </a:rPr>
              <a:t>Join the electronic mailing list (LISTSERV) for forthcoming </a:t>
            </a:r>
            <a:r>
              <a:rPr lang="en-US" sz="2000" b="1" dirty="0">
                <a:latin typeface="Tw Cen MT" panose="020B0602020104020603" pitchFamily="34" charset="0"/>
              </a:rPr>
              <a:t>announcements</a:t>
            </a:r>
            <a:r>
              <a:rPr lang="en-US" sz="2000" dirty="0">
                <a:latin typeface="Tw Cen MT" panose="020B0602020104020603" pitchFamily="34" charset="0"/>
              </a:rPr>
              <a:t> and </a:t>
            </a:r>
            <a:r>
              <a:rPr lang="en-US" sz="2000" b="1" dirty="0">
                <a:latin typeface="Tw Cen MT" panose="020B0602020104020603" pitchFamily="34" charset="0"/>
              </a:rPr>
              <a:t>opportunities</a:t>
            </a:r>
            <a:r>
              <a:rPr lang="en-US" sz="2000" dirty="0">
                <a:latin typeface="Tw Cen MT" panose="020B0602020104020603" pitchFamily="34" charset="0"/>
              </a:rPr>
              <a:t> to serve on review panels by sending an e-mail message to LISTSERV@LISTSERV.NSF.GOV from the mailing address at which you want to receive announcements.</a:t>
            </a:r>
          </a:p>
          <a:p>
            <a:pPr lvl="1" eaLnBrk="1" fontAlgn="auto" hangingPunct="1">
              <a:lnSpc>
                <a:spcPct val="90000"/>
              </a:lnSpc>
              <a:spcAft>
                <a:spcPts val="0"/>
              </a:spcAft>
              <a:buFont typeface="Georgia" panose="02040502050405020303" pitchFamily="18" charset="0"/>
              <a:buNone/>
              <a:defRPr/>
            </a:pPr>
            <a:r>
              <a:rPr lang="en-US" sz="2000" dirty="0">
                <a:latin typeface="Tw Cen MT" panose="020B0602020104020603" pitchFamily="34" charset="0"/>
              </a:rPr>
              <a:t>The </a:t>
            </a:r>
            <a:r>
              <a:rPr lang="en-US" sz="2000" b="1" dirty="0">
                <a:latin typeface="Tw Cen MT" panose="020B0602020104020603" pitchFamily="34" charset="0"/>
              </a:rPr>
              <a:t>body of the message</a:t>
            </a:r>
            <a:r>
              <a:rPr lang="en-US" sz="2000" dirty="0">
                <a:latin typeface="Tw Cen MT" panose="020B0602020104020603" pitchFamily="34" charset="0"/>
              </a:rPr>
              <a:t> should read </a:t>
            </a:r>
            <a:r>
              <a:rPr lang="en-US" sz="2000" i="1" dirty="0">
                <a:latin typeface="Tw Cen MT" panose="020B0602020104020603" pitchFamily="34" charset="0"/>
              </a:rPr>
              <a:t>Subscribe </a:t>
            </a:r>
            <a:r>
              <a:rPr lang="en-US" sz="2000" i="1" dirty="0" err="1">
                <a:latin typeface="Tw Cen MT" panose="020B0602020104020603" pitchFamily="34" charset="0"/>
              </a:rPr>
              <a:t>IIS_News</a:t>
            </a:r>
            <a:r>
              <a:rPr lang="en-US" sz="2000" i="1" dirty="0">
                <a:latin typeface="Tw Cen MT" panose="020B0602020104020603" pitchFamily="34" charset="0"/>
              </a:rPr>
              <a:t> [</a:t>
            </a:r>
            <a:r>
              <a:rPr lang="en-US" sz="2000" b="1" i="1" dirty="0">
                <a:latin typeface="Tw Cen MT" panose="020B0602020104020603" pitchFamily="34" charset="0"/>
              </a:rPr>
              <a:t>your full name</a:t>
            </a:r>
            <a:r>
              <a:rPr lang="en-US" sz="2000" i="1" dirty="0">
                <a:latin typeface="Tw Cen MT" panose="020B0602020104020603" pitchFamily="34" charset="0"/>
              </a:rPr>
              <a:t>]</a:t>
            </a:r>
            <a:r>
              <a:rPr lang="en-US" sz="2000" dirty="0">
                <a:latin typeface="Tw Cen MT" panose="020B0602020104020603" pitchFamily="34" charset="0"/>
              </a:rPr>
              <a:t>.</a:t>
            </a:r>
          </a:p>
          <a:p>
            <a:pPr lvl="1" eaLnBrk="1" fontAlgn="auto" hangingPunct="1">
              <a:lnSpc>
                <a:spcPct val="90000"/>
              </a:lnSpc>
              <a:spcAft>
                <a:spcPts val="0"/>
              </a:spcAft>
              <a:buFont typeface="Georgia" panose="02040502050405020303" pitchFamily="18" charset="0"/>
              <a:buNone/>
              <a:defRPr/>
            </a:pPr>
            <a:r>
              <a:rPr lang="en-US" sz="2000" dirty="0">
                <a:latin typeface="Tw Cen MT" panose="020B0602020104020603" pitchFamily="34" charset="0"/>
              </a:rPr>
              <a:t>The message is case sensitive; so capitalize as indicated!</a:t>
            </a:r>
          </a:p>
          <a:p>
            <a:pPr lvl="1" eaLnBrk="1" fontAlgn="auto" hangingPunct="1">
              <a:lnSpc>
                <a:spcPct val="90000"/>
              </a:lnSpc>
              <a:spcAft>
                <a:spcPts val="0"/>
              </a:spcAft>
              <a:buFont typeface="Wingdings 3" charset="2"/>
              <a:buChar char=""/>
              <a:defRPr/>
            </a:pPr>
            <a:r>
              <a:rPr lang="en-US" sz="2000" dirty="0">
                <a:latin typeface="Tw Cen MT" panose="020B0602020104020603" pitchFamily="34" charset="0"/>
              </a:rPr>
              <a:t>Don't include the brackets.</a:t>
            </a:r>
          </a:p>
          <a:p>
            <a:pPr lvl="1" eaLnBrk="1" fontAlgn="auto" hangingPunct="1">
              <a:lnSpc>
                <a:spcPct val="90000"/>
              </a:lnSpc>
              <a:spcAft>
                <a:spcPts val="0"/>
              </a:spcAft>
              <a:buFont typeface="Wingdings 3" charset="2"/>
              <a:buChar char=""/>
              <a:defRPr/>
            </a:pPr>
            <a:r>
              <a:rPr lang="en-US" sz="2000" dirty="0">
                <a:latin typeface="Tw Cen MT" panose="020B0602020104020603" pitchFamily="34" charset="0"/>
              </a:rPr>
              <a:t>The Subject line should be blank</a:t>
            </a:r>
          </a:p>
          <a:p>
            <a:pPr lvl="1" eaLnBrk="1" fontAlgn="auto" hangingPunct="1">
              <a:lnSpc>
                <a:spcPct val="90000"/>
              </a:lnSpc>
              <a:spcAft>
                <a:spcPts val="0"/>
              </a:spcAft>
              <a:buFont typeface="Wingdings 3" charset="2"/>
              <a:buChar char=""/>
              <a:defRPr/>
            </a:pPr>
            <a:r>
              <a:rPr lang="en-US" sz="2000" dirty="0">
                <a:latin typeface="Tw Cen MT" panose="020B0602020104020603" pitchFamily="34" charset="0"/>
              </a:rPr>
              <a:t>For example, for Robin Smith to subscribe, the message would read</a:t>
            </a:r>
          </a:p>
          <a:p>
            <a:pPr lvl="1" eaLnBrk="1" fontAlgn="auto" hangingPunct="1">
              <a:lnSpc>
                <a:spcPct val="90000"/>
              </a:lnSpc>
              <a:spcAft>
                <a:spcPts val="0"/>
              </a:spcAft>
              <a:buFont typeface="Wingdings 3" charset="2"/>
              <a:buChar char=""/>
              <a:defRPr/>
            </a:pPr>
            <a:r>
              <a:rPr lang="en-US" sz="2000" i="1" dirty="0">
                <a:latin typeface="Tw Cen MT" panose="020B0602020104020603" pitchFamily="34" charset="0"/>
              </a:rPr>
              <a:t>Subscribe </a:t>
            </a:r>
            <a:r>
              <a:rPr lang="en-US" sz="2000" i="1" dirty="0" err="1">
                <a:latin typeface="Tw Cen MT" panose="020B0602020104020603" pitchFamily="34" charset="0"/>
              </a:rPr>
              <a:t>IIS_News</a:t>
            </a:r>
            <a:r>
              <a:rPr lang="en-US" sz="2000" i="1" dirty="0">
                <a:latin typeface="Tw Cen MT" panose="020B0602020104020603" pitchFamily="34" charset="0"/>
              </a:rPr>
              <a:t> Robin Smith.</a:t>
            </a:r>
            <a:endParaRPr lang="en-US" sz="2000" dirty="0">
              <a:latin typeface="Tw Cen MT" panose="020B0602020104020603" pitchFamily="34" charset="0"/>
            </a:endParaRPr>
          </a:p>
          <a:p>
            <a:pPr lvl="1" eaLnBrk="1" fontAlgn="auto" hangingPunct="1">
              <a:lnSpc>
                <a:spcPct val="90000"/>
              </a:lnSpc>
              <a:spcAft>
                <a:spcPts val="0"/>
              </a:spcAft>
              <a:buFont typeface="Georgia" panose="02040502050405020303" pitchFamily="18" charset="0"/>
              <a:buNone/>
              <a:defRPr/>
            </a:pPr>
            <a:r>
              <a:rPr lang="en-US" sz="2000" dirty="0">
                <a:latin typeface="Tw Cen MT" panose="020B0602020104020603" pitchFamily="34" charset="0"/>
              </a:rPr>
              <a:t>You will receive a confirmation of your subscription along with instructions on using the listserv.</a:t>
            </a:r>
          </a:p>
          <a:p>
            <a:pPr marL="457200" lvl="1" indent="0">
              <a:buNone/>
            </a:pPr>
            <a:endParaRPr lang="en-US" sz="2000" dirty="0">
              <a:latin typeface="Tw Cen MT" panose="020B0602020104020603" pitchFamily="34" charset="0"/>
            </a:endParaRPr>
          </a:p>
          <a:p>
            <a:pPr marL="457200" lvl="1" indent="0">
              <a:buNone/>
            </a:pPr>
            <a:r>
              <a:rPr lang="en-US" sz="2000" dirty="0">
                <a:latin typeface="Tw Cen MT" panose="020B0602020104020603" pitchFamily="34" charset="0"/>
              </a:rPr>
              <a:t>LISTSERV@LISTSERV.NSF.GOV</a:t>
            </a:r>
          </a:p>
          <a:p>
            <a:pPr marL="457200" lvl="1" indent="0">
              <a:buFont typeface="Arial" panose="020B0604020202020204" pitchFamily="34" charset="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18626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NSF New Palette">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08 CISE Cool Science NSB v5" id="{04A6AA07-5584-494B-A94F-B61B174006F2}" vid="{D32E5E2D-7608-EE46-9E76-52DA8FEA7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76054B24095C478277E0B6DB8061E6" ma:contentTypeVersion="8" ma:contentTypeDescription="Create a new document." ma:contentTypeScope="" ma:versionID="03b12022adb967a88911c948083f9edf">
  <xsd:schema xmlns:xsd="http://www.w3.org/2001/XMLSchema" xmlns:xs="http://www.w3.org/2001/XMLSchema" xmlns:p="http://schemas.microsoft.com/office/2006/metadata/properties" xmlns:ns2="01e431fe-1afd-4d5e-a238-da51a0f24e70" targetNamespace="http://schemas.microsoft.com/office/2006/metadata/properties" ma:root="true" ma:fieldsID="18e2890a9e0ab3d91cafab5d6e57488a" ns2:_="">
    <xsd:import namespace="01e431fe-1afd-4d5e-a238-da51a0f24e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31fe-1afd-4d5e-a238-da51a0f24e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C60F42-5942-4692-86E5-1C588D6F2CE3}">
  <ds:schemaRef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01e431fe-1afd-4d5e-a238-da51a0f24e70"/>
    <ds:schemaRef ds:uri="http://purl.org/dc/terms/"/>
  </ds:schemaRefs>
</ds:datastoreItem>
</file>

<file path=customXml/itemProps2.xml><?xml version="1.0" encoding="utf-8"?>
<ds:datastoreItem xmlns:ds="http://schemas.openxmlformats.org/officeDocument/2006/customXml" ds:itemID="{AD4B9C59-68FC-46DF-86AD-952B644C64A3}">
  <ds:schemaRefs>
    <ds:schemaRef ds:uri="http://schemas.microsoft.com/sharepoint/v3/contenttype/forms"/>
  </ds:schemaRefs>
</ds:datastoreItem>
</file>

<file path=customXml/itemProps3.xml><?xml version="1.0" encoding="utf-8"?>
<ds:datastoreItem xmlns:ds="http://schemas.openxmlformats.org/officeDocument/2006/customXml" ds:itemID="{B8647BF6-5A90-4A7A-B2AB-EED369F3E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31fe-1afd-4d5e-a238-da51a0f24e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1574</TotalTime>
  <Words>277</Words>
  <Application>Microsoft Office PowerPoint</Application>
  <PresentationFormat>Widescreen</PresentationFormat>
  <Paragraphs>39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-apple-system</vt:lpstr>
      <vt:lpstr>Arial</vt:lpstr>
      <vt:lpstr>Calibri</vt:lpstr>
      <vt:lpstr>Georgia</vt:lpstr>
      <vt:lpstr>Tw Cen MT</vt:lpstr>
      <vt:lpstr>Verdana</vt:lpstr>
      <vt:lpstr>Wingdings 3</vt:lpstr>
      <vt:lpstr>1_Office Theme</vt:lpstr>
      <vt:lpstr>Your Proposal Was Declined;  Now What?  Division of Information and Intelligent Systems (IIS)  Office Hours, 1:00 – 2:00 PM ET February 16, 2023</vt:lpstr>
      <vt:lpstr>Rejection Hurts</vt:lpstr>
      <vt:lpstr>Overview of Process</vt:lpstr>
      <vt:lpstr>The Process of Rejection and Trying Again</vt:lpstr>
      <vt:lpstr>Join IIS’s New listserv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the Unseeable:  Computational Photography  and Digital Imaging</dc:title>
  <dc:creator>Ding, Wei</dc:creator>
  <cp:lastModifiedBy>Cristina Negoita</cp:lastModifiedBy>
  <cp:revision>81</cp:revision>
  <dcterms:created xsi:type="dcterms:W3CDTF">2021-12-17T00:52:04Z</dcterms:created>
  <dcterms:modified xsi:type="dcterms:W3CDTF">2023-03-02T14:21:26Z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0x010100E376054B24095C478277E0B6DB8061E6</vt:lpwstr>
  </property>
  <property fmtid="{D5CDD505-2E9C-101B-9397-08002B2CF9AE}" pid="3" name="TitusGUID">
    <vt:lpwstr>6e5b1965-14e7-4a6a-ae8a-80b856792406</vt:lpwstr>
  </property>
  <property fmtid="{D5CDD505-2E9C-101B-9397-08002B2CF9AE}" pid="4" name="ContainsCUI">
    <vt:lpwstr>No</vt:lpwstr>
  </property>
</Properties>
</file>