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3" autoAdjust="0"/>
    <p:restoredTop sz="86410" autoAdjust="0"/>
  </p:normalViewPr>
  <p:slideViewPr>
    <p:cSldViewPr>
      <p:cViewPr varScale="1">
        <p:scale>
          <a:sx n="114" d="100"/>
          <a:sy n="114" d="100"/>
        </p:scale>
        <p:origin x="88" y="68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68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7A2AE-11CC-4524-9DB1-DCA999EF72C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7BB7F-1518-4C27-BF5B-7A066FC82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5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7BB7F-1518-4C27-BF5B-7A066FC8207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4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7BB7F-1518-4C27-BF5B-7A066FC8207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7BB7F-1518-4C27-BF5B-7A066FC8207C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5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2275" y="458724"/>
            <a:ext cx="1048744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682451" y="3473703"/>
            <a:ext cx="4504690" cy="95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F62961D9-E707-7C72-33A7-6E17D8B7F0B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hcSlideMaster.Title and ContentHeader">
            <a:extLst>
              <a:ext uri="{FF2B5EF4-FFF2-40B4-BE49-F238E27FC236}">
                <a16:creationId xmlns:a16="http://schemas.microsoft.com/office/drawing/2014/main" id="{156B8104-15E4-8355-2959-6307BDD29D7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hcSlideMaster.Two ContentHeader">
            <a:extLst>
              <a:ext uri="{FF2B5EF4-FFF2-40B4-BE49-F238E27FC236}">
                <a16:creationId xmlns:a16="http://schemas.microsoft.com/office/drawing/2014/main" id="{73139E6A-20EF-DA84-1D54-D525990E3F08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hcSlideMaster.Title OnlyHeader">
            <a:extLst>
              <a:ext uri="{FF2B5EF4-FFF2-40B4-BE49-F238E27FC236}">
                <a16:creationId xmlns:a16="http://schemas.microsoft.com/office/drawing/2014/main" id="{D1A778C6-E8BF-B168-8593-D30C4F31F4D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EE4162BB-FADC-7482-5BEC-8C53B2C0AA4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39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4799" y="327677"/>
            <a:ext cx="11142400" cy="1009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7530" y="1792823"/>
            <a:ext cx="8065134" cy="3427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2.png"/><Relationship Id="rId3" Type="http://schemas.openxmlformats.org/officeDocument/2006/relationships/image" Target="../media/image42.png"/><Relationship Id="rId21" Type="http://schemas.openxmlformats.org/officeDocument/2006/relationships/image" Target="../media/image55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143.png"/><Relationship Id="rId2" Type="http://schemas.openxmlformats.org/officeDocument/2006/relationships/image" Target="../media/image71.png"/><Relationship Id="rId16" Type="http://schemas.openxmlformats.org/officeDocument/2006/relationships/image" Target="../media/image142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47.png"/><Relationship Id="rId24" Type="http://schemas.openxmlformats.org/officeDocument/2006/relationships/image" Target="../media/image58.png"/><Relationship Id="rId5" Type="http://schemas.openxmlformats.org/officeDocument/2006/relationships/image" Target="../media/image40.png"/><Relationship Id="rId15" Type="http://schemas.openxmlformats.org/officeDocument/2006/relationships/image" Target="../media/image51.png"/><Relationship Id="rId23" Type="http://schemas.openxmlformats.org/officeDocument/2006/relationships/image" Target="../media/image57.png"/><Relationship Id="rId10" Type="http://schemas.openxmlformats.org/officeDocument/2006/relationships/image" Target="../media/image46.png"/><Relationship Id="rId19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6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2.png"/><Relationship Id="rId3" Type="http://schemas.openxmlformats.org/officeDocument/2006/relationships/image" Target="../media/image42.png"/><Relationship Id="rId21" Type="http://schemas.openxmlformats.org/officeDocument/2006/relationships/image" Target="../media/image55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143.png"/><Relationship Id="rId2" Type="http://schemas.openxmlformats.org/officeDocument/2006/relationships/image" Target="../media/image144.png"/><Relationship Id="rId16" Type="http://schemas.openxmlformats.org/officeDocument/2006/relationships/image" Target="../media/image145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47.png"/><Relationship Id="rId24" Type="http://schemas.openxmlformats.org/officeDocument/2006/relationships/image" Target="../media/image58.png"/><Relationship Id="rId5" Type="http://schemas.openxmlformats.org/officeDocument/2006/relationships/image" Target="../media/image40.png"/><Relationship Id="rId15" Type="http://schemas.openxmlformats.org/officeDocument/2006/relationships/image" Target="../media/image51.png"/><Relationship Id="rId23" Type="http://schemas.openxmlformats.org/officeDocument/2006/relationships/image" Target="../media/image57.png"/><Relationship Id="rId10" Type="http://schemas.openxmlformats.org/officeDocument/2006/relationships/image" Target="../media/image46.png"/><Relationship Id="rId19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6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2.png"/><Relationship Id="rId3" Type="http://schemas.openxmlformats.org/officeDocument/2006/relationships/image" Target="../media/image42.png"/><Relationship Id="rId21" Type="http://schemas.openxmlformats.org/officeDocument/2006/relationships/image" Target="../media/image55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143.png"/><Relationship Id="rId2" Type="http://schemas.openxmlformats.org/officeDocument/2006/relationships/image" Target="../media/image144.png"/><Relationship Id="rId16" Type="http://schemas.openxmlformats.org/officeDocument/2006/relationships/image" Target="../media/image145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47.png"/><Relationship Id="rId24" Type="http://schemas.openxmlformats.org/officeDocument/2006/relationships/image" Target="../media/image58.png"/><Relationship Id="rId5" Type="http://schemas.openxmlformats.org/officeDocument/2006/relationships/image" Target="../media/image40.png"/><Relationship Id="rId15" Type="http://schemas.openxmlformats.org/officeDocument/2006/relationships/image" Target="../media/image51.png"/><Relationship Id="rId23" Type="http://schemas.openxmlformats.org/officeDocument/2006/relationships/image" Target="../media/image57.png"/><Relationship Id="rId10" Type="http://schemas.openxmlformats.org/officeDocument/2006/relationships/image" Target="../media/image46.png"/><Relationship Id="rId19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6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09.png"/><Relationship Id="rId18" Type="http://schemas.openxmlformats.org/officeDocument/2006/relationships/image" Target="../media/image117.png"/><Relationship Id="rId3" Type="http://schemas.openxmlformats.org/officeDocument/2006/relationships/image" Target="../media/image105.png"/><Relationship Id="rId21" Type="http://schemas.openxmlformats.org/officeDocument/2006/relationships/image" Target="../media/image120.png"/><Relationship Id="rId7" Type="http://schemas.openxmlformats.org/officeDocument/2006/relationships/image" Target="../media/image103.jpg"/><Relationship Id="rId12" Type="http://schemas.openxmlformats.org/officeDocument/2006/relationships/image" Target="../media/image108.png"/><Relationship Id="rId17" Type="http://schemas.openxmlformats.org/officeDocument/2006/relationships/image" Target="../media/image116.png"/><Relationship Id="rId2" Type="http://schemas.openxmlformats.org/officeDocument/2006/relationships/image" Target="../media/image110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82.png"/><Relationship Id="rId15" Type="http://schemas.openxmlformats.org/officeDocument/2006/relationships/image" Target="../media/image114.png"/><Relationship Id="rId10" Type="http://schemas.openxmlformats.org/officeDocument/2006/relationships/image" Target="../media/image113.png"/><Relationship Id="rId19" Type="http://schemas.openxmlformats.org/officeDocument/2006/relationships/image" Target="../media/image118.png"/><Relationship Id="rId4" Type="http://schemas.openxmlformats.org/officeDocument/2006/relationships/image" Target="../media/image106.png"/><Relationship Id="rId9" Type="http://schemas.openxmlformats.org/officeDocument/2006/relationships/image" Target="../media/image112.png"/><Relationship Id="rId14" Type="http://schemas.openxmlformats.org/officeDocument/2006/relationships/image" Target="../media/image104.png"/><Relationship Id="rId22" Type="http://schemas.openxmlformats.org/officeDocument/2006/relationships/image" Target="../media/image121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06.png"/><Relationship Id="rId3" Type="http://schemas.openxmlformats.org/officeDocument/2006/relationships/image" Target="../media/image105.png"/><Relationship Id="rId21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image" Target="../media/image110.png"/><Relationship Id="rId16" Type="http://schemas.openxmlformats.org/officeDocument/2006/relationships/image" Target="../media/image121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03.jp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82.png"/><Relationship Id="rId4" Type="http://schemas.openxmlformats.org/officeDocument/2006/relationships/image" Target="../media/image102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09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31.png"/><Relationship Id="rId3" Type="http://schemas.openxmlformats.org/officeDocument/2006/relationships/image" Target="../media/image105.png"/><Relationship Id="rId21" Type="http://schemas.openxmlformats.org/officeDocument/2006/relationships/image" Target="../media/image82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04.png"/><Relationship Id="rId2" Type="http://schemas.openxmlformats.org/officeDocument/2006/relationships/image" Target="../media/image110.png"/><Relationship Id="rId16" Type="http://schemas.openxmlformats.org/officeDocument/2006/relationships/image" Target="../media/image121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09.png"/><Relationship Id="rId5" Type="http://schemas.openxmlformats.org/officeDocument/2006/relationships/image" Target="../media/image103.jpg"/><Relationship Id="rId15" Type="http://schemas.openxmlformats.org/officeDocument/2006/relationships/image" Target="../media/image120.png"/><Relationship Id="rId23" Type="http://schemas.openxmlformats.org/officeDocument/2006/relationships/image" Target="../media/image108.png"/><Relationship Id="rId10" Type="http://schemas.openxmlformats.org/officeDocument/2006/relationships/image" Target="../media/image115.png"/><Relationship Id="rId19" Type="http://schemas.openxmlformats.org/officeDocument/2006/relationships/image" Target="../media/image132.png"/><Relationship Id="rId4" Type="http://schemas.openxmlformats.org/officeDocument/2006/relationships/image" Target="../media/image102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07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31.png"/><Relationship Id="rId3" Type="http://schemas.openxmlformats.org/officeDocument/2006/relationships/image" Target="../media/image105.png"/><Relationship Id="rId21" Type="http://schemas.openxmlformats.org/officeDocument/2006/relationships/image" Target="../media/image82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04.png"/><Relationship Id="rId2" Type="http://schemas.openxmlformats.org/officeDocument/2006/relationships/image" Target="../media/image110.png"/><Relationship Id="rId16" Type="http://schemas.openxmlformats.org/officeDocument/2006/relationships/image" Target="../media/image121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09.png"/><Relationship Id="rId5" Type="http://schemas.openxmlformats.org/officeDocument/2006/relationships/image" Target="../media/image103.jpg"/><Relationship Id="rId15" Type="http://schemas.openxmlformats.org/officeDocument/2006/relationships/image" Target="../media/image120.png"/><Relationship Id="rId23" Type="http://schemas.openxmlformats.org/officeDocument/2006/relationships/image" Target="../media/image108.png"/><Relationship Id="rId10" Type="http://schemas.openxmlformats.org/officeDocument/2006/relationships/image" Target="../media/image115.png"/><Relationship Id="rId19" Type="http://schemas.openxmlformats.org/officeDocument/2006/relationships/image" Target="../media/image132.png"/><Relationship Id="rId4" Type="http://schemas.openxmlformats.org/officeDocument/2006/relationships/image" Target="../media/image102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07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3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33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jpg"/><Relationship Id="rId4" Type="http://schemas.openxmlformats.org/officeDocument/2006/relationships/image" Target="../media/image148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2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9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9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9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71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8.png"/><Relationship Id="rId12" Type="http://schemas.openxmlformats.org/officeDocument/2006/relationships/image" Target="../media/image101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11" Type="http://schemas.openxmlformats.org/officeDocument/2006/relationships/image" Target="../media/image100.png"/><Relationship Id="rId5" Type="http://schemas.openxmlformats.org/officeDocument/2006/relationships/image" Target="../media/image93.png"/><Relationship Id="rId10" Type="http://schemas.openxmlformats.org/officeDocument/2006/relationships/image" Target="../media/image91.png"/><Relationship Id="rId4" Type="http://schemas.openxmlformats.org/officeDocument/2006/relationships/image" Target="../media/image96.png"/><Relationship Id="rId9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8.png"/><Relationship Id="rId12" Type="http://schemas.openxmlformats.org/officeDocument/2006/relationships/image" Target="../media/image101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11" Type="http://schemas.openxmlformats.org/officeDocument/2006/relationships/image" Target="../media/image100.png"/><Relationship Id="rId5" Type="http://schemas.openxmlformats.org/officeDocument/2006/relationships/image" Target="../media/image93.png"/><Relationship Id="rId10" Type="http://schemas.openxmlformats.org/officeDocument/2006/relationships/image" Target="../media/image91.png"/><Relationship Id="rId4" Type="http://schemas.openxmlformats.org/officeDocument/2006/relationships/image" Target="../media/image96.png"/><Relationship Id="rId9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8.png"/><Relationship Id="rId12" Type="http://schemas.openxmlformats.org/officeDocument/2006/relationships/image" Target="../media/image101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0.png"/><Relationship Id="rId5" Type="http://schemas.openxmlformats.org/officeDocument/2006/relationships/image" Target="../media/image93.png"/><Relationship Id="rId10" Type="http://schemas.openxmlformats.org/officeDocument/2006/relationships/image" Target="../media/image91.png"/><Relationship Id="rId4" Type="http://schemas.openxmlformats.org/officeDocument/2006/relationships/image" Target="../media/image96.png"/><Relationship Id="rId9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93.png"/><Relationship Id="rId4" Type="http://schemas.openxmlformats.org/officeDocument/2006/relationships/image" Target="../media/image94.png"/><Relationship Id="rId9" Type="http://schemas.openxmlformats.org/officeDocument/2006/relationships/image" Target="../media/image9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6.png"/><Relationship Id="rId3" Type="http://schemas.openxmlformats.org/officeDocument/2006/relationships/image" Target="../media/image97.png"/><Relationship Id="rId7" Type="http://schemas.openxmlformats.org/officeDocument/2006/relationships/image" Target="../media/image89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5.png"/><Relationship Id="rId5" Type="http://schemas.openxmlformats.org/officeDocument/2006/relationships/image" Target="../media/image98.png"/><Relationship Id="rId10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1.png"/><Relationship Id="rId14" Type="http://schemas.openxmlformats.org/officeDocument/2006/relationships/image" Target="../media/image9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91.png"/><Relationship Id="rId3" Type="http://schemas.openxmlformats.org/officeDocument/2006/relationships/image" Target="../media/image89.png"/><Relationship Id="rId7" Type="http://schemas.openxmlformats.org/officeDocument/2006/relationships/image" Target="../media/image96.png"/><Relationship Id="rId12" Type="http://schemas.openxmlformats.org/officeDocument/2006/relationships/image" Target="../media/image9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4.png"/><Relationship Id="rId10" Type="http://schemas.openxmlformats.org/officeDocument/2006/relationships/image" Target="../media/image97.png"/><Relationship Id="rId4" Type="http://schemas.openxmlformats.org/officeDocument/2006/relationships/image" Target="../media/image90.png"/><Relationship Id="rId9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ectrum.ieee.org/computing/hardware/how-to-kill-a-supercomputer-dirty-power-cosmic-" TargetMode="External"/><Relationship Id="rId2" Type="http://schemas.openxmlformats.org/officeDocument/2006/relationships/hyperlink" Target="http://arstechnica.com/gadgets/2016/01/intel-skylake-bug-causes-pcs-to-freeze-during-complex-workloads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4.png"/><Relationship Id="rId7" Type="http://schemas.openxmlformats.org/officeDocument/2006/relationships/image" Target="../media/image8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3.jpg"/><Relationship Id="rId10" Type="http://schemas.openxmlformats.org/officeDocument/2006/relationships/image" Target="../media/image109.png"/><Relationship Id="rId4" Type="http://schemas.openxmlformats.org/officeDocument/2006/relationships/image" Target="../media/image102.png"/><Relationship Id="rId9" Type="http://schemas.openxmlformats.org/officeDocument/2006/relationships/image" Target="../media/image10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08.png"/><Relationship Id="rId2" Type="http://schemas.openxmlformats.org/officeDocument/2006/relationships/image" Target="../media/image110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11" Type="http://schemas.openxmlformats.org/officeDocument/2006/relationships/image" Target="../media/image115.png"/><Relationship Id="rId5" Type="http://schemas.openxmlformats.org/officeDocument/2006/relationships/image" Target="../media/image102.png"/><Relationship Id="rId15" Type="http://schemas.openxmlformats.org/officeDocument/2006/relationships/image" Target="../media/image82.png"/><Relationship Id="rId10" Type="http://schemas.openxmlformats.org/officeDocument/2006/relationships/image" Target="../media/image114.png"/><Relationship Id="rId4" Type="http://schemas.openxmlformats.org/officeDocument/2006/relationships/image" Target="../media/image104.png"/><Relationship Id="rId9" Type="http://schemas.openxmlformats.org/officeDocument/2006/relationships/image" Target="../media/image113.png"/><Relationship Id="rId14" Type="http://schemas.openxmlformats.org/officeDocument/2006/relationships/image" Target="../media/image10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png"/><Relationship Id="rId18" Type="http://schemas.openxmlformats.org/officeDocument/2006/relationships/image" Target="../media/image120.png"/><Relationship Id="rId3" Type="http://schemas.openxmlformats.org/officeDocument/2006/relationships/image" Target="../media/image105.png"/><Relationship Id="rId21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6.png"/><Relationship Id="rId17" Type="http://schemas.openxmlformats.org/officeDocument/2006/relationships/image" Target="../media/image119.png"/><Relationship Id="rId2" Type="http://schemas.openxmlformats.org/officeDocument/2006/relationships/image" Target="../media/image110.png"/><Relationship Id="rId16" Type="http://schemas.openxmlformats.org/officeDocument/2006/relationships/image" Target="../media/image118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5" Type="http://schemas.openxmlformats.org/officeDocument/2006/relationships/image" Target="../media/image103.jpg"/><Relationship Id="rId15" Type="http://schemas.openxmlformats.org/officeDocument/2006/relationships/image" Target="../media/image82.png"/><Relationship Id="rId10" Type="http://schemas.openxmlformats.org/officeDocument/2006/relationships/image" Target="../media/image114.png"/><Relationship Id="rId19" Type="http://schemas.openxmlformats.org/officeDocument/2006/relationships/image" Target="../media/image121.png"/><Relationship Id="rId4" Type="http://schemas.openxmlformats.org/officeDocument/2006/relationships/image" Target="../media/image102.png"/><Relationship Id="rId9" Type="http://schemas.openxmlformats.org/officeDocument/2006/relationships/image" Target="../media/image104.png"/><Relationship Id="rId14" Type="http://schemas.openxmlformats.org/officeDocument/2006/relationships/image" Target="../media/image106.png"/><Relationship Id="rId22" Type="http://schemas.openxmlformats.org/officeDocument/2006/relationships/image" Target="../media/image10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09.png"/><Relationship Id="rId18" Type="http://schemas.openxmlformats.org/officeDocument/2006/relationships/image" Target="../media/image117.png"/><Relationship Id="rId3" Type="http://schemas.openxmlformats.org/officeDocument/2006/relationships/image" Target="../media/image105.png"/><Relationship Id="rId21" Type="http://schemas.openxmlformats.org/officeDocument/2006/relationships/image" Target="../media/image120.png"/><Relationship Id="rId7" Type="http://schemas.openxmlformats.org/officeDocument/2006/relationships/image" Target="../media/image103.jpg"/><Relationship Id="rId12" Type="http://schemas.openxmlformats.org/officeDocument/2006/relationships/image" Target="../media/image108.png"/><Relationship Id="rId17" Type="http://schemas.openxmlformats.org/officeDocument/2006/relationships/image" Target="../media/image116.png"/><Relationship Id="rId2" Type="http://schemas.openxmlformats.org/officeDocument/2006/relationships/image" Target="../media/image110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82.png"/><Relationship Id="rId15" Type="http://schemas.openxmlformats.org/officeDocument/2006/relationships/image" Target="../media/image114.png"/><Relationship Id="rId10" Type="http://schemas.openxmlformats.org/officeDocument/2006/relationships/image" Target="../media/image113.png"/><Relationship Id="rId19" Type="http://schemas.openxmlformats.org/officeDocument/2006/relationships/image" Target="../media/image118.png"/><Relationship Id="rId4" Type="http://schemas.openxmlformats.org/officeDocument/2006/relationships/image" Target="../media/image106.png"/><Relationship Id="rId9" Type="http://schemas.openxmlformats.org/officeDocument/2006/relationships/image" Target="../media/image112.png"/><Relationship Id="rId14" Type="http://schemas.openxmlformats.org/officeDocument/2006/relationships/image" Target="../media/image104.png"/><Relationship Id="rId22" Type="http://schemas.openxmlformats.org/officeDocument/2006/relationships/image" Target="../media/image12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06.png"/><Relationship Id="rId3" Type="http://schemas.openxmlformats.org/officeDocument/2006/relationships/image" Target="../media/image105.png"/><Relationship Id="rId21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image" Target="../media/image110.png"/><Relationship Id="rId16" Type="http://schemas.openxmlformats.org/officeDocument/2006/relationships/image" Target="../media/image121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03.jp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82.png"/><Relationship Id="rId4" Type="http://schemas.openxmlformats.org/officeDocument/2006/relationships/image" Target="../media/image102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0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5.png"/><Relationship Id="rId4" Type="http://schemas.openxmlformats.org/officeDocument/2006/relationships/image" Target="../media/image13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6.png"/><Relationship Id="rId5" Type="http://schemas.openxmlformats.org/officeDocument/2006/relationships/image" Target="../media/image93.png"/><Relationship Id="rId10" Type="http://schemas.openxmlformats.org/officeDocument/2006/relationships/image" Target="../media/image92.png"/><Relationship Id="rId4" Type="http://schemas.openxmlformats.org/officeDocument/2006/relationships/image" Target="../media/image97.png"/><Relationship Id="rId9" Type="http://schemas.openxmlformats.org/officeDocument/2006/relationships/image" Target="../media/image9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09.png"/><Relationship Id="rId18" Type="http://schemas.openxmlformats.org/officeDocument/2006/relationships/image" Target="../media/image117.png"/><Relationship Id="rId3" Type="http://schemas.openxmlformats.org/officeDocument/2006/relationships/image" Target="../media/image105.png"/><Relationship Id="rId21" Type="http://schemas.openxmlformats.org/officeDocument/2006/relationships/image" Target="../media/image120.png"/><Relationship Id="rId7" Type="http://schemas.openxmlformats.org/officeDocument/2006/relationships/image" Target="../media/image103.jpg"/><Relationship Id="rId12" Type="http://schemas.openxmlformats.org/officeDocument/2006/relationships/image" Target="../media/image108.png"/><Relationship Id="rId17" Type="http://schemas.openxmlformats.org/officeDocument/2006/relationships/image" Target="../media/image116.png"/><Relationship Id="rId2" Type="http://schemas.openxmlformats.org/officeDocument/2006/relationships/image" Target="../media/image110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82.png"/><Relationship Id="rId15" Type="http://schemas.openxmlformats.org/officeDocument/2006/relationships/image" Target="../media/image114.png"/><Relationship Id="rId10" Type="http://schemas.openxmlformats.org/officeDocument/2006/relationships/image" Target="../media/image113.png"/><Relationship Id="rId19" Type="http://schemas.openxmlformats.org/officeDocument/2006/relationships/image" Target="../media/image118.png"/><Relationship Id="rId4" Type="http://schemas.openxmlformats.org/officeDocument/2006/relationships/image" Target="../media/image106.png"/><Relationship Id="rId9" Type="http://schemas.openxmlformats.org/officeDocument/2006/relationships/image" Target="../media/image112.png"/><Relationship Id="rId14" Type="http://schemas.openxmlformats.org/officeDocument/2006/relationships/image" Target="../media/image104.png"/><Relationship Id="rId22" Type="http://schemas.openxmlformats.org/officeDocument/2006/relationships/image" Target="../media/image12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06.png"/><Relationship Id="rId3" Type="http://schemas.openxmlformats.org/officeDocument/2006/relationships/image" Target="../media/image105.png"/><Relationship Id="rId21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image" Target="../media/image110.png"/><Relationship Id="rId16" Type="http://schemas.openxmlformats.org/officeDocument/2006/relationships/image" Target="../media/image121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03.jp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82.png"/><Relationship Id="rId4" Type="http://schemas.openxmlformats.org/officeDocument/2006/relationships/image" Target="../media/image102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06.png"/><Relationship Id="rId3" Type="http://schemas.openxmlformats.org/officeDocument/2006/relationships/image" Target="../media/image105.png"/><Relationship Id="rId21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image" Target="../media/image110.png"/><Relationship Id="rId16" Type="http://schemas.openxmlformats.org/officeDocument/2006/relationships/image" Target="../media/image121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03.jp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82.png"/><Relationship Id="rId4" Type="http://schemas.openxmlformats.org/officeDocument/2006/relationships/image" Target="../media/image102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09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31.png"/><Relationship Id="rId3" Type="http://schemas.openxmlformats.org/officeDocument/2006/relationships/image" Target="../media/image105.png"/><Relationship Id="rId21" Type="http://schemas.openxmlformats.org/officeDocument/2006/relationships/image" Target="../media/image82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04.png"/><Relationship Id="rId2" Type="http://schemas.openxmlformats.org/officeDocument/2006/relationships/image" Target="../media/image110.png"/><Relationship Id="rId16" Type="http://schemas.openxmlformats.org/officeDocument/2006/relationships/image" Target="../media/image121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09.png"/><Relationship Id="rId5" Type="http://schemas.openxmlformats.org/officeDocument/2006/relationships/image" Target="../media/image103.jpg"/><Relationship Id="rId15" Type="http://schemas.openxmlformats.org/officeDocument/2006/relationships/image" Target="../media/image120.png"/><Relationship Id="rId23" Type="http://schemas.openxmlformats.org/officeDocument/2006/relationships/image" Target="../media/image108.png"/><Relationship Id="rId10" Type="http://schemas.openxmlformats.org/officeDocument/2006/relationships/image" Target="../media/image115.png"/><Relationship Id="rId19" Type="http://schemas.openxmlformats.org/officeDocument/2006/relationships/image" Target="../media/image132.png"/><Relationship Id="rId4" Type="http://schemas.openxmlformats.org/officeDocument/2006/relationships/image" Target="../media/image102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07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2.png"/><Relationship Id="rId14" Type="http://schemas.openxmlformats.org/officeDocument/2006/relationships/image" Target="../media/image13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jpg"/><Relationship Id="rId4" Type="http://schemas.openxmlformats.org/officeDocument/2006/relationships/image" Target="../media/image1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7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93.png"/><Relationship Id="rId7" Type="http://schemas.openxmlformats.org/officeDocument/2006/relationships/image" Target="../media/image91.png"/><Relationship Id="rId12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6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705225"/>
            <a:ext cx="9823450" cy="787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Programming</a:t>
            </a:r>
            <a:r>
              <a:rPr kumimoji="0" lang="en-US" sz="5000" b="0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Uncertain</a:t>
            </a:r>
            <a:r>
              <a:rPr kumimoji="0" lang="en-US" sz="5000" b="0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5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Computations</a:t>
            </a: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0588" y="4575555"/>
            <a:ext cx="1054290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Michael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Carbin,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EECS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CSAIL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79500"/>
              </a:lnSpc>
              <a:spcBef>
                <a:spcPts val="2100"/>
              </a:spcBef>
              <a:tabLst>
                <a:tab pos="3180715" algn="l"/>
              </a:tabLst>
            </a:pP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Eric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Atkinson,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Brett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Boston,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Jonathan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Frankle,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Jesse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Michel,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Alex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Renda,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Benjamin </a:t>
            </a:r>
            <a:r>
              <a:rPr sz="2200" dirty="0">
                <a:latin typeface="Calibri"/>
                <a:cs typeface="Calibri"/>
              </a:rPr>
              <a:t>Sherman,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Cambridge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Yang,</a:t>
            </a:r>
            <a:r>
              <a:rPr sz="2200" dirty="0">
                <a:latin typeface="Calibri"/>
                <a:cs typeface="Calibri"/>
              </a:rPr>
              <a:t>	Charles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Yuan,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Tian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Jin,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Logan</a:t>
            </a:r>
            <a:r>
              <a:rPr sz="2200" spc="-35" dirty="0">
                <a:latin typeface="Calibri"/>
                <a:cs typeface="Calibri"/>
              </a:rPr>
              <a:t> Weber,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Ellie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Cheng,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Charith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Mendis, </a:t>
            </a:r>
            <a:r>
              <a:rPr sz="2200" spc="-40" dirty="0">
                <a:latin typeface="Calibri"/>
                <a:cs typeface="Calibri"/>
              </a:rPr>
              <a:t>Tom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Chen,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Amarasinghe,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Karolina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Dzigiute,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Roy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flSlide1Footer">
            <a:extLst>
              <a:ext uri="{FF2B5EF4-FFF2-40B4-BE49-F238E27FC236}">
                <a16:creationId xmlns:a16="http://schemas.microsoft.com/office/drawing/2014/main" id="{5BA84B3E-0A37-2044-7735-CA18555D2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5" name="hcSlide1Header">
            <a:extLst>
              <a:ext uri="{FF2B5EF4-FFF2-40B4-BE49-F238E27FC236}">
                <a16:creationId xmlns:a16="http://schemas.microsoft.com/office/drawing/2014/main" id="{0292368C-A6B9-AAB4-568B-D68A23C8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8958" y="4389627"/>
            <a:ext cx="72320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Calibri"/>
                <a:cs typeface="Calibri"/>
              </a:rPr>
              <a:t>What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if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we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just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let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errors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i="1" spc="-10" dirty="0">
                <a:solidFill>
                  <a:srgbClr val="F79646"/>
                </a:solidFill>
                <a:latin typeface="Calibri"/>
                <a:cs typeface="Calibri"/>
              </a:rPr>
              <a:t>happen</a:t>
            </a:r>
            <a:r>
              <a:rPr sz="4000" b="1" spc="-10" dirty="0"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6055" y="2657855"/>
            <a:ext cx="2557780" cy="1344295"/>
            <a:chOff x="3496055" y="2657855"/>
            <a:chExt cx="2557780" cy="134429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6055" y="2657855"/>
              <a:ext cx="2538983" cy="13441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7871" y="2895599"/>
              <a:ext cx="2505455" cy="944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The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Emerging</a:t>
            </a:r>
            <a:r>
              <a:rPr b="0" spc="-10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Systems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Challenge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3167" y="4212335"/>
            <a:ext cx="2520950" cy="1325880"/>
            <a:chOff x="963167" y="4212335"/>
            <a:chExt cx="2520950" cy="132588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167" y="4212335"/>
              <a:ext cx="2520696" cy="1325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743" y="4291583"/>
              <a:ext cx="1685544" cy="12466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2" y="0"/>
                  </a:moveTo>
                  <a:lnTo>
                    <a:pt x="201511" y="0"/>
                  </a:lnTo>
                  <a:lnTo>
                    <a:pt x="155306" y="5322"/>
                  </a:lnTo>
                  <a:lnTo>
                    <a:pt x="112892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2" y="1188557"/>
                  </a:lnTo>
                  <a:lnTo>
                    <a:pt x="155306" y="1203717"/>
                  </a:lnTo>
                  <a:lnTo>
                    <a:pt x="201511" y="1209039"/>
                  </a:lnTo>
                  <a:lnTo>
                    <a:pt x="2203562" y="1209039"/>
                  </a:lnTo>
                  <a:lnTo>
                    <a:pt x="2249767" y="1203717"/>
                  </a:lnTo>
                  <a:lnTo>
                    <a:pt x="2292182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2" y="1053732"/>
                  </a:lnTo>
                  <a:lnTo>
                    <a:pt x="2405074" y="1007527"/>
                  </a:lnTo>
                  <a:lnTo>
                    <a:pt x="2405074" y="201512"/>
                  </a:lnTo>
                  <a:lnTo>
                    <a:pt x="2399752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2" y="20481"/>
                  </a:lnTo>
                  <a:lnTo>
                    <a:pt x="2249767" y="5322"/>
                  </a:lnTo>
                  <a:lnTo>
                    <a:pt x="2203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711557" y="2973323"/>
            <a:ext cx="4054475" cy="97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2007870" indent="-51435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Performance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Model </a:t>
            </a:r>
            <a:r>
              <a:rPr sz="2000" spc="-10" dirty="0">
                <a:latin typeface="Gill Sans MT"/>
                <a:cs typeface="Gill Sans MT"/>
              </a:rPr>
              <a:t>(Learned)</a:t>
            </a:r>
            <a:endParaRPr sz="200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1800" spc="-10" dirty="0">
                <a:latin typeface="Calibri"/>
                <a:cs typeface="Calibri"/>
              </a:rPr>
              <a:t>Compiler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5653" y="4366260"/>
            <a:ext cx="13023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382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Gill Sans MT"/>
                <a:cs typeface="Gill Sans MT"/>
              </a:rPr>
              <a:t>Hardware Specification (Architect)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2152" y="4212335"/>
            <a:ext cx="2524125" cy="1325880"/>
            <a:chOff x="3502152" y="4212335"/>
            <a:chExt cx="2524125" cy="132588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2152" y="4212335"/>
              <a:ext cx="2523744" cy="13258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34895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4895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6239" y="4518660"/>
            <a:ext cx="18027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Behavioral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Model (Learned)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4855" y="2660904"/>
            <a:ext cx="1118870" cy="1329055"/>
            <a:chOff x="1514855" y="2660904"/>
            <a:chExt cx="1118870" cy="132905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855" y="2660904"/>
              <a:ext cx="1118616" cy="13289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76716" y="2697516"/>
              <a:ext cx="996315" cy="1210310"/>
            </a:xfrm>
            <a:custGeom>
              <a:avLst/>
              <a:gdLst/>
              <a:ahLst/>
              <a:cxnLst/>
              <a:rect l="l" t="t" r="r" b="b"/>
              <a:pathLst>
                <a:path w="996314" h="1210310">
                  <a:moveTo>
                    <a:pt x="0" y="0"/>
                  </a:moveTo>
                  <a:lnTo>
                    <a:pt x="995823" y="0"/>
                  </a:lnTo>
                  <a:lnTo>
                    <a:pt x="995823" y="1210264"/>
                  </a:lnTo>
                  <a:lnTo>
                    <a:pt x="0" y="12102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2795016"/>
              <a:ext cx="853439" cy="1066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80028" y="282835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2859024"/>
              <a:ext cx="853439" cy="10972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80028" y="289377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2926080"/>
              <a:ext cx="853439" cy="1066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80028" y="295919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2990088"/>
              <a:ext cx="853439" cy="1097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80028" y="302461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3057144"/>
              <a:ext cx="853439" cy="1066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80028" y="309003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3121152"/>
              <a:ext cx="853439" cy="10972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80028" y="315545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185160"/>
              <a:ext cx="853439" cy="1097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80028" y="322087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9823" y="3252216"/>
              <a:ext cx="853439" cy="1097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80028" y="328629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316224"/>
              <a:ext cx="853439" cy="10972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80028" y="335171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383280"/>
              <a:ext cx="853439" cy="10667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80028" y="341713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39823" y="3447288"/>
              <a:ext cx="853439" cy="10972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80028" y="348255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514344"/>
              <a:ext cx="853439" cy="10667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80028" y="354797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578352"/>
              <a:ext cx="853439" cy="10972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80028" y="361339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645408"/>
              <a:ext cx="853439" cy="106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80028" y="367881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709416"/>
              <a:ext cx="853439" cy="10972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80028" y="374423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776472"/>
              <a:ext cx="853439" cy="10668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80028" y="3809650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392" y="5815481"/>
            <a:ext cx="1995170" cy="993775"/>
            <a:chOff x="1875392" y="5815481"/>
            <a:chExt cx="1995170" cy="993775"/>
          </a:xfrm>
        </p:grpSpPr>
        <p:sp>
          <p:nvSpPr>
            <p:cNvPr id="55" name="object 55"/>
            <p:cNvSpPr/>
            <p:nvPr/>
          </p:nvSpPr>
          <p:spPr>
            <a:xfrm>
              <a:off x="1881742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7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333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75842" y="582183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43975" y="5827741"/>
            <a:ext cx="982344" cy="982980"/>
            <a:chOff x="3943975" y="5827741"/>
            <a:chExt cx="982344" cy="982980"/>
          </a:xfrm>
        </p:grpSpPr>
        <p:sp>
          <p:nvSpPr>
            <p:cNvPr id="68" name="object 68"/>
            <p:cNvSpPr/>
            <p:nvPr/>
          </p:nvSpPr>
          <p:spPr>
            <a:xfrm>
              <a:off x="4363460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8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5"/>
                  </a:lnTo>
                  <a:lnTo>
                    <a:pt x="58548" y="351276"/>
                  </a:lnTo>
                  <a:lnTo>
                    <a:pt x="497367" y="351276"/>
                  </a:lnTo>
                  <a:lnTo>
                    <a:pt x="520157" y="346675"/>
                  </a:lnTo>
                  <a:lnTo>
                    <a:pt x="538767" y="334128"/>
                  </a:lnTo>
                  <a:lnTo>
                    <a:pt x="551314" y="315518"/>
                  </a:lnTo>
                  <a:lnTo>
                    <a:pt x="555915" y="292729"/>
                  </a:lnTo>
                  <a:lnTo>
                    <a:pt x="555915" y="58547"/>
                  </a:lnTo>
                  <a:lnTo>
                    <a:pt x="551314" y="35758"/>
                  </a:lnTo>
                  <a:lnTo>
                    <a:pt x="538767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6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72200" y="3115055"/>
            <a:ext cx="2700655" cy="1445260"/>
            <a:chOff x="6172200" y="3115055"/>
            <a:chExt cx="2700655" cy="1445260"/>
          </a:xfrm>
        </p:grpSpPr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72200" y="3115055"/>
              <a:ext cx="2700528" cy="144475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42176" y="3578351"/>
              <a:ext cx="1228344" cy="59131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1925765" y="0"/>
                  </a:moveTo>
                  <a:lnTo>
                    <a:pt x="1925765" y="327290"/>
                  </a:lnTo>
                  <a:lnTo>
                    <a:pt x="0" y="327290"/>
                  </a:lnTo>
                  <a:lnTo>
                    <a:pt x="0" y="981866"/>
                  </a:lnTo>
                  <a:lnTo>
                    <a:pt x="1925765" y="981866"/>
                  </a:lnTo>
                  <a:lnTo>
                    <a:pt x="1925765" y="1309155"/>
                  </a:lnTo>
                  <a:lnTo>
                    <a:pt x="2580340" y="654579"/>
                  </a:lnTo>
                  <a:lnTo>
                    <a:pt x="1925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0" y="327289"/>
                  </a:moveTo>
                  <a:lnTo>
                    <a:pt x="1925765" y="327289"/>
                  </a:lnTo>
                  <a:lnTo>
                    <a:pt x="1925765" y="0"/>
                  </a:lnTo>
                  <a:lnTo>
                    <a:pt x="2580340" y="654578"/>
                  </a:lnTo>
                  <a:lnTo>
                    <a:pt x="1925765" y="1309155"/>
                  </a:lnTo>
                  <a:lnTo>
                    <a:pt x="1925765" y="981865"/>
                  </a:lnTo>
                  <a:lnTo>
                    <a:pt x="0" y="981865"/>
                  </a:lnTo>
                  <a:lnTo>
                    <a:pt x="0" y="327289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559" y="2929127"/>
            <a:ext cx="1408430" cy="1588135"/>
            <a:chOff x="9433559" y="2929127"/>
            <a:chExt cx="1408430" cy="1588135"/>
          </a:xfrm>
        </p:grpSpPr>
        <p:pic>
          <p:nvPicPr>
            <p:cNvPr id="82" name="object 8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33559" y="2929127"/>
              <a:ext cx="1408176" cy="158800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493210" y="2966934"/>
              <a:ext cx="1287780" cy="1468120"/>
            </a:xfrm>
            <a:custGeom>
              <a:avLst/>
              <a:gdLst/>
              <a:ahLst/>
              <a:cxnLst/>
              <a:rect l="l" t="t" r="r" b="b"/>
              <a:pathLst>
                <a:path w="1287779" h="1468120">
                  <a:moveTo>
                    <a:pt x="0" y="0"/>
                  </a:moveTo>
                  <a:lnTo>
                    <a:pt x="1287621" y="0"/>
                  </a:lnTo>
                  <a:lnTo>
                    <a:pt x="1287621" y="1467841"/>
                  </a:lnTo>
                  <a:lnTo>
                    <a:pt x="0" y="146784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090671"/>
              <a:ext cx="1075944" cy="1097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626795" y="3125619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169919"/>
              <a:ext cx="1075944" cy="10972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626795" y="3204961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249168"/>
              <a:ext cx="1075944" cy="10972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9626795" y="328430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328415"/>
              <a:ext cx="1075944" cy="10972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9626795" y="336364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407663"/>
              <a:ext cx="1075944" cy="10972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9626795" y="34429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486911"/>
              <a:ext cx="1075944" cy="109727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626795" y="3522333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566159"/>
              <a:ext cx="1075944" cy="10972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626795" y="360167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645408"/>
              <a:ext cx="1075944" cy="109727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9626795" y="368101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724655"/>
              <a:ext cx="1075944" cy="10972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9626795" y="376036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85959" y="3806952"/>
              <a:ext cx="1075944" cy="10668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626795" y="383970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5959" y="3886200"/>
              <a:ext cx="1075944" cy="10668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626795" y="391904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5959" y="3965447"/>
              <a:ext cx="1075944" cy="10668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9626795" y="39983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5959" y="4044695"/>
              <a:ext cx="1075944" cy="10668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626795" y="407773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5959" y="4123944"/>
              <a:ext cx="1075944" cy="10668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9626795" y="415707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85959" y="4203191"/>
              <a:ext cx="1075944" cy="10668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9626795" y="423641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85959" y="4282439"/>
              <a:ext cx="1075944" cy="106680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9626795" y="431576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733" y="5643562"/>
            <a:ext cx="5150485" cy="0"/>
          </a:xfrm>
          <a:custGeom>
            <a:avLst/>
            <a:gdLst/>
            <a:ahLst/>
            <a:cxnLst/>
            <a:rect l="l" t="t" r="r" b="b"/>
            <a:pathLst>
              <a:path w="5150485">
                <a:moveTo>
                  <a:pt x="0" y="0"/>
                </a:moveTo>
                <a:lnTo>
                  <a:pt x="5150266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8247" y="2673095"/>
            <a:ext cx="2545080" cy="1316990"/>
            <a:chOff x="3508247" y="2673095"/>
            <a:chExt cx="2545080" cy="131699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8247" y="2673095"/>
              <a:ext cx="2511552" cy="13167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7871" y="2895599"/>
              <a:ext cx="2505455" cy="944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31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The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Emerging</a:t>
            </a:r>
            <a:r>
              <a:rPr b="0" spc="-10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Systems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Challenge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3167" y="4212335"/>
            <a:ext cx="2520950" cy="1325880"/>
            <a:chOff x="963167" y="4212335"/>
            <a:chExt cx="2520950" cy="132588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167" y="4212335"/>
              <a:ext cx="2520696" cy="1325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743" y="4291583"/>
              <a:ext cx="1685544" cy="12466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2" y="0"/>
                  </a:moveTo>
                  <a:lnTo>
                    <a:pt x="201511" y="0"/>
                  </a:lnTo>
                  <a:lnTo>
                    <a:pt x="155306" y="5322"/>
                  </a:lnTo>
                  <a:lnTo>
                    <a:pt x="112892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2" y="1188557"/>
                  </a:lnTo>
                  <a:lnTo>
                    <a:pt x="155306" y="1203717"/>
                  </a:lnTo>
                  <a:lnTo>
                    <a:pt x="201511" y="1209039"/>
                  </a:lnTo>
                  <a:lnTo>
                    <a:pt x="2203562" y="1209039"/>
                  </a:lnTo>
                  <a:lnTo>
                    <a:pt x="2249767" y="1203717"/>
                  </a:lnTo>
                  <a:lnTo>
                    <a:pt x="2292182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2" y="1053732"/>
                  </a:lnTo>
                  <a:lnTo>
                    <a:pt x="2405074" y="1007527"/>
                  </a:lnTo>
                  <a:lnTo>
                    <a:pt x="2405074" y="201512"/>
                  </a:lnTo>
                  <a:lnTo>
                    <a:pt x="2399752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2" y="20481"/>
                  </a:lnTo>
                  <a:lnTo>
                    <a:pt x="2249767" y="5322"/>
                  </a:lnTo>
                  <a:lnTo>
                    <a:pt x="2203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711557" y="2973323"/>
            <a:ext cx="4054475" cy="97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2007870" indent="-51435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Performance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Model </a:t>
            </a:r>
            <a:r>
              <a:rPr sz="2000" spc="-10" dirty="0">
                <a:latin typeface="Gill Sans MT"/>
                <a:cs typeface="Gill Sans MT"/>
              </a:rPr>
              <a:t>(Learned)</a:t>
            </a:r>
            <a:endParaRPr sz="200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1800" spc="-10" dirty="0">
                <a:latin typeface="Calibri"/>
                <a:cs typeface="Calibri"/>
              </a:rPr>
              <a:t>Compiler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5653" y="4366260"/>
            <a:ext cx="13023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382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Gill Sans MT"/>
                <a:cs typeface="Gill Sans MT"/>
              </a:rPr>
              <a:t>Hardware Specification (Architect)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2152" y="4212335"/>
            <a:ext cx="2524125" cy="1325880"/>
            <a:chOff x="3502152" y="4212335"/>
            <a:chExt cx="2524125" cy="132588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2152" y="4212335"/>
              <a:ext cx="2523744" cy="13258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34895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4895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6239" y="4518660"/>
            <a:ext cx="18027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Behavioral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Model (Learned)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4855" y="2660904"/>
            <a:ext cx="1118870" cy="1329055"/>
            <a:chOff x="1514855" y="2660904"/>
            <a:chExt cx="1118870" cy="132905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855" y="2660904"/>
              <a:ext cx="1118616" cy="13289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76716" y="2697516"/>
              <a:ext cx="996315" cy="1210310"/>
            </a:xfrm>
            <a:custGeom>
              <a:avLst/>
              <a:gdLst/>
              <a:ahLst/>
              <a:cxnLst/>
              <a:rect l="l" t="t" r="r" b="b"/>
              <a:pathLst>
                <a:path w="996314" h="1210310">
                  <a:moveTo>
                    <a:pt x="0" y="0"/>
                  </a:moveTo>
                  <a:lnTo>
                    <a:pt x="995823" y="0"/>
                  </a:lnTo>
                  <a:lnTo>
                    <a:pt x="995823" y="1210264"/>
                  </a:lnTo>
                  <a:lnTo>
                    <a:pt x="0" y="12102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2795016"/>
              <a:ext cx="853439" cy="1066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80028" y="282835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2859024"/>
              <a:ext cx="853439" cy="10972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80028" y="289377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2926080"/>
              <a:ext cx="853439" cy="1066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80028" y="295919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2990088"/>
              <a:ext cx="853439" cy="1097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80028" y="302461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3057144"/>
              <a:ext cx="853439" cy="1066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80028" y="309003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3121152"/>
              <a:ext cx="853439" cy="10972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80028" y="315545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185160"/>
              <a:ext cx="853439" cy="1097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80028" y="322087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9823" y="3252216"/>
              <a:ext cx="853439" cy="1097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80028" y="328629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316224"/>
              <a:ext cx="853439" cy="10972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80028" y="335171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383280"/>
              <a:ext cx="853439" cy="10667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80028" y="341713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39823" y="3447288"/>
              <a:ext cx="853439" cy="10972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80028" y="348255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514344"/>
              <a:ext cx="853439" cy="10667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80028" y="354797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578352"/>
              <a:ext cx="853439" cy="10972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80028" y="361339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645408"/>
              <a:ext cx="853439" cy="106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80028" y="367881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709416"/>
              <a:ext cx="853439" cy="10972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80028" y="374423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776472"/>
              <a:ext cx="853439" cy="10668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80028" y="3809650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392" y="5815481"/>
            <a:ext cx="1995170" cy="993775"/>
            <a:chOff x="1875392" y="5815481"/>
            <a:chExt cx="1995170" cy="993775"/>
          </a:xfrm>
        </p:grpSpPr>
        <p:sp>
          <p:nvSpPr>
            <p:cNvPr id="55" name="object 55"/>
            <p:cNvSpPr/>
            <p:nvPr/>
          </p:nvSpPr>
          <p:spPr>
            <a:xfrm>
              <a:off x="1881742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7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333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75842" y="582183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43975" y="5827741"/>
            <a:ext cx="982344" cy="982980"/>
            <a:chOff x="3943975" y="5827741"/>
            <a:chExt cx="982344" cy="982980"/>
          </a:xfrm>
        </p:grpSpPr>
        <p:sp>
          <p:nvSpPr>
            <p:cNvPr id="68" name="object 68"/>
            <p:cNvSpPr/>
            <p:nvPr/>
          </p:nvSpPr>
          <p:spPr>
            <a:xfrm>
              <a:off x="4363460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8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5"/>
                  </a:lnTo>
                  <a:lnTo>
                    <a:pt x="58548" y="351276"/>
                  </a:lnTo>
                  <a:lnTo>
                    <a:pt x="497367" y="351276"/>
                  </a:lnTo>
                  <a:lnTo>
                    <a:pt x="520157" y="346675"/>
                  </a:lnTo>
                  <a:lnTo>
                    <a:pt x="538767" y="334128"/>
                  </a:lnTo>
                  <a:lnTo>
                    <a:pt x="551314" y="315518"/>
                  </a:lnTo>
                  <a:lnTo>
                    <a:pt x="555915" y="292729"/>
                  </a:lnTo>
                  <a:lnTo>
                    <a:pt x="555915" y="58547"/>
                  </a:lnTo>
                  <a:lnTo>
                    <a:pt x="551314" y="35758"/>
                  </a:lnTo>
                  <a:lnTo>
                    <a:pt x="538767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6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63055" y="3093720"/>
            <a:ext cx="2719070" cy="1484630"/>
            <a:chOff x="6163055" y="3093720"/>
            <a:chExt cx="2719070" cy="1484630"/>
          </a:xfrm>
        </p:grpSpPr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63055" y="3093720"/>
              <a:ext cx="2718816" cy="148437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42175" y="3578352"/>
              <a:ext cx="1228344" cy="59131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1925765" y="0"/>
                  </a:moveTo>
                  <a:lnTo>
                    <a:pt x="1925765" y="327290"/>
                  </a:lnTo>
                  <a:lnTo>
                    <a:pt x="0" y="327290"/>
                  </a:lnTo>
                  <a:lnTo>
                    <a:pt x="0" y="981866"/>
                  </a:lnTo>
                  <a:lnTo>
                    <a:pt x="1925765" y="981866"/>
                  </a:lnTo>
                  <a:lnTo>
                    <a:pt x="1925765" y="1309155"/>
                  </a:lnTo>
                  <a:lnTo>
                    <a:pt x="2580340" y="654579"/>
                  </a:lnTo>
                  <a:lnTo>
                    <a:pt x="1925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0" y="327289"/>
                  </a:moveTo>
                  <a:lnTo>
                    <a:pt x="1925765" y="327289"/>
                  </a:lnTo>
                  <a:lnTo>
                    <a:pt x="1925765" y="0"/>
                  </a:lnTo>
                  <a:lnTo>
                    <a:pt x="2580340" y="654578"/>
                  </a:lnTo>
                  <a:lnTo>
                    <a:pt x="1925765" y="1309155"/>
                  </a:lnTo>
                  <a:lnTo>
                    <a:pt x="1925765" y="981865"/>
                  </a:lnTo>
                  <a:lnTo>
                    <a:pt x="0" y="981865"/>
                  </a:lnTo>
                  <a:lnTo>
                    <a:pt x="0" y="327289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559" y="2929127"/>
            <a:ext cx="1408430" cy="1588135"/>
            <a:chOff x="9433559" y="2929127"/>
            <a:chExt cx="1408430" cy="1588135"/>
          </a:xfrm>
        </p:grpSpPr>
        <p:pic>
          <p:nvPicPr>
            <p:cNvPr id="82" name="object 8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33559" y="2929127"/>
              <a:ext cx="1408176" cy="158800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493210" y="2966934"/>
              <a:ext cx="1287780" cy="1468120"/>
            </a:xfrm>
            <a:custGeom>
              <a:avLst/>
              <a:gdLst/>
              <a:ahLst/>
              <a:cxnLst/>
              <a:rect l="l" t="t" r="r" b="b"/>
              <a:pathLst>
                <a:path w="1287779" h="1468120">
                  <a:moveTo>
                    <a:pt x="0" y="0"/>
                  </a:moveTo>
                  <a:lnTo>
                    <a:pt x="1287621" y="0"/>
                  </a:lnTo>
                  <a:lnTo>
                    <a:pt x="1287621" y="1467841"/>
                  </a:lnTo>
                  <a:lnTo>
                    <a:pt x="0" y="146784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090671"/>
              <a:ext cx="1075944" cy="1097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626795" y="3125619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169919"/>
              <a:ext cx="1075944" cy="10972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626795" y="3204961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249168"/>
              <a:ext cx="1075944" cy="10972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9626795" y="328430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328415"/>
              <a:ext cx="1075944" cy="10972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9626795" y="336364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407663"/>
              <a:ext cx="1075944" cy="10972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9626795" y="34429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486911"/>
              <a:ext cx="1075944" cy="109727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626795" y="3522333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566159"/>
              <a:ext cx="1075944" cy="10972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626795" y="360167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645408"/>
              <a:ext cx="1075944" cy="109727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9626795" y="368101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724655"/>
              <a:ext cx="1075944" cy="10972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9626795" y="376036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85959" y="3806952"/>
              <a:ext cx="1075944" cy="10668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626795" y="383970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5959" y="3886200"/>
              <a:ext cx="1075944" cy="10668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626795" y="391904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5959" y="3965447"/>
              <a:ext cx="1075944" cy="10668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9626795" y="39983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5959" y="4044695"/>
              <a:ext cx="1075944" cy="10668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626795" y="407773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5959" y="4123944"/>
              <a:ext cx="1075944" cy="10668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9626795" y="415707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85959" y="4203191"/>
              <a:ext cx="1075944" cy="10668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9626795" y="423641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85959" y="4282439"/>
              <a:ext cx="1075944" cy="106680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9626795" y="431576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733" y="5643562"/>
            <a:ext cx="5150485" cy="0"/>
          </a:xfrm>
          <a:custGeom>
            <a:avLst/>
            <a:gdLst/>
            <a:ahLst/>
            <a:cxnLst/>
            <a:rect l="l" t="t" r="r" b="b"/>
            <a:pathLst>
              <a:path w="5150485">
                <a:moveTo>
                  <a:pt x="0" y="0"/>
                </a:moveTo>
                <a:lnTo>
                  <a:pt x="5150266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8247" y="2673095"/>
            <a:ext cx="2545080" cy="1316990"/>
            <a:chOff x="3508247" y="2673095"/>
            <a:chExt cx="2545080" cy="131699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8247" y="2673095"/>
              <a:ext cx="2511552" cy="13167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7871" y="2895599"/>
              <a:ext cx="2505455" cy="944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31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The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Emerging</a:t>
            </a:r>
            <a:r>
              <a:rPr b="0" spc="-10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Systems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Challenge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3167" y="4212335"/>
            <a:ext cx="2520950" cy="1325880"/>
            <a:chOff x="963167" y="4212335"/>
            <a:chExt cx="2520950" cy="132588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167" y="4212335"/>
              <a:ext cx="2520696" cy="1325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743" y="4291583"/>
              <a:ext cx="1685544" cy="12466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2" y="0"/>
                  </a:moveTo>
                  <a:lnTo>
                    <a:pt x="201511" y="0"/>
                  </a:lnTo>
                  <a:lnTo>
                    <a:pt x="155306" y="5322"/>
                  </a:lnTo>
                  <a:lnTo>
                    <a:pt x="112892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2" y="1188557"/>
                  </a:lnTo>
                  <a:lnTo>
                    <a:pt x="155306" y="1203717"/>
                  </a:lnTo>
                  <a:lnTo>
                    <a:pt x="201511" y="1209039"/>
                  </a:lnTo>
                  <a:lnTo>
                    <a:pt x="2203562" y="1209039"/>
                  </a:lnTo>
                  <a:lnTo>
                    <a:pt x="2249767" y="1203717"/>
                  </a:lnTo>
                  <a:lnTo>
                    <a:pt x="2292182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2" y="1053732"/>
                  </a:lnTo>
                  <a:lnTo>
                    <a:pt x="2405074" y="1007527"/>
                  </a:lnTo>
                  <a:lnTo>
                    <a:pt x="2405074" y="201512"/>
                  </a:lnTo>
                  <a:lnTo>
                    <a:pt x="2399752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2" y="20481"/>
                  </a:lnTo>
                  <a:lnTo>
                    <a:pt x="2249767" y="5322"/>
                  </a:lnTo>
                  <a:lnTo>
                    <a:pt x="2203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711557" y="2973323"/>
            <a:ext cx="4054475" cy="97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2007870" indent="-51435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Performance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Model </a:t>
            </a:r>
            <a:r>
              <a:rPr sz="2000" spc="-10" dirty="0">
                <a:latin typeface="Gill Sans MT"/>
                <a:cs typeface="Gill Sans MT"/>
              </a:rPr>
              <a:t>(Learned)</a:t>
            </a:r>
            <a:endParaRPr sz="200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1800" spc="-10" dirty="0">
                <a:latin typeface="Calibri"/>
                <a:cs typeface="Calibri"/>
              </a:rPr>
              <a:t>Compiler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545653" y="4366260"/>
            <a:ext cx="13023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382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Gill Sans MT"/>
                <a:cs typeface="Gill Sans MT"/>
              </a:rPr>
              <a:t>Hardware Specification (Architect)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2152" y="4212335"/>
            <a:ext cx="2524125" cy="1325880"/>
            <a:chOff x="3502152" y="4212335"/>
            <a:chExt cx="2524125" cy="132588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2152" y="4212335"/>
              <a:ext cx="2523744" cy="13258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34895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4895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6239" y="4518660"/>
            <a:ext cx="18027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Behavioral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Model (Learned)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4855" y="2660904"/>
            <a:ext cx="1118870" cy="1329055"/>
            <a:chOff x="1514855" y="2660904"/>
            <a:chExt cx="1118870" cy="132905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855" y="2660904"/>
              <a:ext cx="1118616" cy="13289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76716" y="2697516"/>
              <a:ext cx="996315" cy="1210310"/>
            </a:xfrm>
            <a:custGeom>
              <a:avLst/>
              <a:gdLst/>
              <a:ahLst/>
              <a:cxnLst/>
              <a:rect l="l" t="t" r="r" b="b"/>
              <a:pathLst>
                <a:path w="996314" h="1210310">
                  <a:moveTo>
                    <a:pt x="0" y="0"/>
                  </a:moveTo>
                  <a:lnTo>
                    <a:pt x="995823" y="0"/>
                  </a:lnTo>
                  <a:lnTo>
                    <a:pt x="995823" y="1210264"/>
                  </a:lnTo>
                  <a:lnTo>
                    <a:pt x="0" y="12102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2795016"/>
              <a:ext cx="853439" cy="1066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80028" y="282835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2859024"/>
              <a:ext cx="853439" cy="10972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80028" y="289377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2926080"/>
              <a:ext cx="853439" cy="1066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80028" y="295919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2990088"/>
              <a:ext cx="853439" cy="1097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80028" y="302461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3057144"/>
              <a:ext cx="853439" cy="1066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80028" y="309003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3121152"/>
              <a:ext cx="853439" cy="10972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80028" y="315545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185160"/>
              <a:ext cx="853439" cy="1097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80028" y="322087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9823" y="3252216"/>
              <a:ext cx="853439" cy="1097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80028" y="328629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316224"/>
              <a:ext cx="853439" cy="10972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80028" y="335171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383280"/>
              <a:ext cx="853439" cy="10667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80028" y="341713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39823" y="3447288"/>
              <a:ext cx="853439" cy="10972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80028" y="348255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514344"/>
              <a:ext cx="853439" cy="10667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80028" y="354797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578352"/>
              <a:ext cx="853439" cy="10972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80028" y="361339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645408"/>
              <a:ext cx="853439" cy="106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80028" y="367881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709416"/>
              <a:ext cx="853439" cy="10972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80028" y="374423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776472"/>
              <a:ext cx="853439" cy="10668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80028" y="3809650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392" y="5815481"/>
            <a:ext cx="1995170" cy="993775"/>
            <a:chOff x="1875392" y="5815481"/>
            <a:chExt cx="1995170" cy="993775"/>
          </a:xfrm>
        </p:grpSpPr>
        <p:sp>
          <p:nvSpPr>
            <p:cNvPr id="55" name="object 55"/>
            <p:cNvSpPr/>
            <p:nvPr/>
          </p:nvSpPr>
          <p:spPr>
            <a:xfrm>
              <a:off x="1881742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7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333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75842" y="582183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43975" y="5827741"/>
            <a:ext cx="982344" cy="982980"/>
            <a:chOff x="3943975" y="5827741"/>
            <a:chExt cx="982344" cy="982980"/>
          </a:xfrm>
        </p:grpSpPr>
        <p:sp>
          <p:nvSpPr>
            <p:cNvPr id="68" name="object 68"/>
            <p:cNvSpPr/>
            <p:nvPr/>
          </p:nvSpPr>
          <p:spPr>
            <a:xfrm>
              <a:off x="4363460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8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5"/>
                  </a:lnTo>
                  <a:lnTo>
                    <a:pt x="58548" y="351276"/>
                  </a:lnTo>
                  <a:lnTo>
                    <a:pt x="497367" y="351276"/>
                  </a:lnTo>
                  <a:lnTo>
                    <a:pt x="520157" y="346675"/>
                  </a:lnTo>
                  <a:lnTo>
                    <a:pt x="538767" y="334128"/>
                  </a:lnTo>
                  <a:lnTo>
                    <a:pt x="551314" y="315518"/>
                  </a:lnTo>
                  <a:lnTo>
                    <a:pt x="555915" y="292729"/>
                  </a:lnTo>
                  <a:lnTo>
                    <a:pt x="555915" y="58547"/>
                  </a:lnTo>
                  <a:lnTo>
                    <a:pt x="551314" y="35758"/>
                  </a:lnTo>
                  <a:lnTo>
                    <a:pt x="538767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6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63055" y="3093720"/>
            <a:ext cx="2719070" cy="1484630"/>
            <a:chOff x="6163055" y="3093720"/>
            <a:chExt cx="2719070" cy="1484630"/>
          </a:xfrm>
        </p:grpSpPr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63055" y="3093720"/>
              <a:ext cx="2718816" cy="148437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42175" y="3578352"/>
              <a:ext cx="1228344" cy="59131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1925765" y="0"/>
                  </a:moveTo>
                  <a:lnTo>
                    <a:pt x="1925765" y="327290"/>
                  </a:lnTo>
                  <a:lnTo>
                    <a:pt x="0" y="327290"/>
                  </a:lnTo>
                  <a:lnTo>
                    <a:pt x="0" y="981866"/>
                  </a:lnTo>
                  <a:lnTo>
                    <a:pt x="1925765" y="981866"/>
                  </a:lnTo>
                  <a:lnTo>
                    <a:pt x="1925765" y="1309155"/>
                  </a:lnTo>
                  <a:lnTo>
                    <a:pt x="2580340" y="654579"/>
                  </a:lnTo>
                  <a:lnTo>
                    <a:pt x="1925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0" y="327289"/>
                  </a:moveTo>
                  <a:lnTo>
                    <a:pt x="1925765" y="327289"/>
                  </a:lnTo>
                  <a:lnTo>
                    <a:pt x="1925765" y="0"/>
                  </a:lnTo>
                  <a:lnTo>
                    <a:pt x="2580340" y="654578"/>
                  </a:lnTo>
                  <a:lnTo>
                    <a:pt x="1925765" y="1309155"/>
                  </a:lnTo>
                  <a:lnTo>
                    <a:pt x="1925765" y="981865"/>
                  </a:lnTo>
                  <a:lnTo>
                    <a:pt x="0" y="981865"/>
                  </a:lnTo>
                  <a:lnTo>
                    <a:pt x="0" y="327289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559" y="2929127"/>
            <a:ext cx="1408430" cy="1588135"/>
            <a:chOff x="9433559" y="2929127"/>
            <a:chExt cx="1408430" cy="1588135"/>
          </a:xfrm>
        </p:grpSpPr>
        <p:pic>
          <p:nvPicPr>
            <p:cNvPr id="82" name="object 8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33559" y="2929127"/>
              <a:ext cx="1408176" cy="158800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493210" y="2966934"/>
              <a:ext cx="1287780" cy="1468120"/>
            </a:xfrm>
            <a:custGeom>
              <a:avLst/>
              <a:gdLst/>
              <a:ahLst/>
              <a:cxnLst/>
              <a:rect l="l" t="t" r="r" b="b"/>
              <a:pathLst>
                <a:path w="1287779" h="1468120">
                  <a:moveTo>
                    <a:pt x="0" y="0"/>
                  </a:moveTo>
                  <a:lnTo>
                    <a:pt x="1287621" y="0"/>
                  </a:lnTo>
                  <a:lnTo>
                    <a:pt x="1287621" y="1467841"/>
                  </a:lnTo>
                  <a:lnTo>
                    <a:pt x="0" y="146784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090671"/>
              <a:ext cx="1075944" cy="1097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626795" y="3125619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169919"/>
              <a:ext cx="1075944" cy="10972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626795" y="3204961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249168"/>
              <a:ext cx="1075944" cy="10972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9626795" y="328430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328415"/>
              <a:ext cx="1075944" cy="10972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9626795" y="336364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407663"/>
              <a:ext cx="1075944" cy="10972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9626795" y="34429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486911"/>
              <a:ext cx="1075944" cy="109727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626795" y="3522333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566159"/>
              <a:ext cx="1075944" cy="10972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626795" y="360167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645408"/>
              <a:ext cx="1075944" cy="109727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9626795" y="368101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724655"/>
              <a:ext cx="1075944" cy="10972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9626795" y="376036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85959" y="3806952"/>
              <a:ext cx="1075944" cy="10668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626795" y="383970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5959" y="3886200"/>
              <a:ext cx="1075944" cy="10668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626795" y="391904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5959" y="3965447"/>
              <a:ext cx="1075944" cy="10668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9626795" y="39983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5959" y="4044695"/>
              <a:ext cx="1075944" cy="10668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626795" y="407773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85959" y="4123944"/>
              <a:ext cx="1075944" cy="10668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9626795" y="415707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85959" y="4203191"/>
              <a:ext cx="1075944" cy="10668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9626795" y="423641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85959" y="4282439"/>
              <a:ext cx="1075944" cy="106680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9626795" y="431576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733" y="5643562"/>
            <a:ext cx="5150485" cy="0"/>
          </a:xfrm>
          <a:custGeom>
            <a:avLst/>
            <a:gdLst/>
            <a:ahLst/>
            <a:cxnLst/>
            <a:rect l="l" t="t" r="r" b="b"/>
            <a:pathLst>
              <a:path w="5150485">
                <a:moveTo>
                  <a:pt x="0" y="0"/>
                </a:moveTo>
                <a:lnTo>
                  <a:pt x="5150266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7194960" y="6084316"/>
            <a:ext cx="482663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363636"/>
                </a:solidFill>
                <a:latin typeface="Calibri"/>
                <a:cs typeface="Calibri"/>
              </a:rPr>
              <a:t>Compiler</a:t>
            </a:r>
            <a:r>
              <a:rPr sz="1600" spc="9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63636"/>
                </a:solidFill>
                <a:latin typeface="Calibri"/>
                <a:cs typeface="Calibri"/>
              </a:rPr>
              <a:t>Auto-</a:t>
            </a:r>
            <a:r>
              <a:rPr sz="1600" dirty="0">
                <a:solidFill>
                  <a:srgbClr val="363636"/>
                </a:solidFill>
                <a:latin typeface="Calibri"/>
                <a:cs typeface="Calibri"/>
              </a:rPr>
              <a:t>Vectorization</a:t>
            </a:r>
            <a:r>
              <a:rPr sz="1600" spc="10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3636"/>
                </a:solidFill>
                <a:latin typeface="Calibri"/>
                <a:cs typeface="Calibri"/>
              </a:rPr>
              <a:t>using</a:t>
            </a:r>
            <a:r>
              <a:rPr sz="1600" spc="11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63636"/>
                </a:solidFill>
                <a:latin typeface="Calibri"/>
                <a:cs typeface="Calibri"/>
              </a:rPr>
              <a:t>Imitation</a:t>
            </a:r>
            <a:r>
              <a:rPr sz="1600" spc="10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63636"/>
                </a:solidFill>
                <a:latin typeface="Calibri"/>
                <a:cs typeface="Calibri"/>
              </a:rPr>
              <a:t>Learning </a:t>
            </a:r>
            <a:r>
              <a:rPr sz="1600" spc="-10" dirty="0">
                <a:latin typeface="Calibri"/>
                <a:cs typeface="Calibri"/>
              </a:rPr>
              <a:t>Mendis,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Yang,</a:t>
            </a:r>
            <a:r>
              <a:rPr sz="1600" spc="6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Pu,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Amarasinghe,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Carbin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dirty="0">
                <a:solidFill>
                  <a:srgbClr val="363636"/>
                </a:solidFill>
                <a:latin typeface="Calibri"/>
                <a:cs typeface="Calibri"/>
              </a:rPr>
              <a:t>NeurIPS</a:t>
            </a:r>
            <a:r>
              <a:rPr sz="1600" spc="6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363636"/>
                </a:solidFill>
                <a:latin typeface="Calibri"/>
                <a:cs typeface="Calibri"/>
              </a:rPr>
              <a:t>19)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231" y="3572255"/>
            <a:ext cx="1094740" cy="1252855"/>
            <a:chOff x="7952231" y="3572255"/>
            <a:chExt cx="1094740" cy="1252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2231" y="3572255"/>
              <a:ext cx="1094231" cy="1252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332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Standard</a:t>
            </a:r>
            <a:r>
              <a:rPr b="0" spc="-13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Development</a:t>
            </a:r>
            <a:r>
              <a:rPr b="0" spc="-12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Methodology</a:t>
            </a: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3846576"/>
            <a:ext cx="6471285" cy="2664460"/>
            <a:chOff x="1197863" y="3846576"/>
            <a:chExt cx="6471285" cy="26644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39" y="3874008"/>
              <a:ext cx="2164080" cy="11125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7863" y="3846576"/>
              <a:ext cx="2365248" cy="12466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7031" y="4453127"/>
              <a:ext cx="3221736" cy="20574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pic>
        <p:nvPic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13050" y="4854416"/>
            <a:ext cx="3004925" cy="1202051"/>
          </a:xfrm>
          <a:prstGeom prst="rect">
            <a:avLst/>
          </a:prstGeom>
        </p:spPr>
      </p:pic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3295" y="3758184"/>
            <a:ext cx="841375" cy="914400"/>
            <a:chOff x="8083295" y="3758184"/>
            <a:chExt cx="841375" cy="91440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63711" y="4111752"/>
              <a:ext cx="560831" cy="5608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387679" y="413577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1311" y="3938016"/>
              <a:ext cx="560831" cy="5608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237161" y="39632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3295" y="3758184"/>
              <a:ext cx="560831" cy="56083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107630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7442" y="3798315"/>
            <a:ext cx="405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8850" y="3751579"/>
            <a:ext cx="481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−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2026920"/>
            <a:ext cx="3221990" cy="1960245"/>
            <a:chOff x="4447032" y="2026920"/>
            <a:chExt cx="3221990" cy="1960245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47032" y="2026920"/>
              <a:ext cx="3221736" cy="195986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3086736" y="0"/>
                  </a:moveTo>
                  <a:lnTo>
                    <a:pt x="0" y="0"/>
                  </a:lnTo>
                  <a:lnTo>
                    <a:pt x="0" y="1826677"/>
                  </a:lnTo>
                  <a:lnTo>
                    <a:pt x="3086736" y="1826677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0" y="0"/>
                  </a:moveTo>
                  <a:lnTo>
                    <a:pt x="3086737" y="0"/>
                  </a:lnTo>
                  <a:lnTo>
                    <a:pt x="3086737" y="1826679"/>
                  </a:lnTo>
                  <a:lnTo>
                    <a:pt x="0" y="182667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992494" y="0"/>
                  </a:moveTo>
                  <a:lnTo>
                    <a:pt x="0" y="0"/>
                  </a:lnTo>
                  <a:lnTo>
                    <a:pt x="0" y="356787"/>
                  </a:lnTo>
                  <a:lnTo>
                    <a:pt x="992494" y="356787"/>
                  </a:lnTo>
                  <a:lnTo>
                    <a:pt x="99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0" y="0"/>
                  </a:moveTo>
                  <a:lnTo>
                    <a:pt x="992495" y="0"/>
                  </a:lnTo>
                  <a:lnTo>
                    <a:pt x="992495" y="356788"/>
                  </a:lnTo>
                  <a:lnTo>
                    <a:pt x="0" y="35678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82726" y="2203196"/>
            <a:ext cx="81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Decoder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0743" y="2599430"/>
            <a:ext cx="2598420" cy="267970"/>
            <a:chOff x="4700743" y="2599430"/>
            <a:chExt cx="2598420" cy="267970"/>
          </a:xfrm>
        </p:grpSpPr>
        <p:sp>
          <p:nvSpPr>
            <p:cNvPr id="50" name="object 50"/>
            <p:cNvSpPr/>
            <p:nvPr/>
          </p:nvSpPr>
          <p:spPr>
            <a:xfrm>
              <a:off x="4715031" y="2613718"/>
              <a:ext cx="2569845" cy="239395"/>
            </a:xfrm>
            <a:custGeom>
              <a:avLst/>
              <a:gdLst/>
              <a:ahLst/>
              <a:cxnLst/>
              <a:rect l="l" t="t" r="r" b="b"/>
              <a:pathLst>
                <a:path w="2569845" h="239394">
                  <a:moveTo>
                    <a:pt x="2569390" y="0"/>
                  </a:moveTo>
                  <a:lnTo>
                    <a:pt x="0" y="0"/>
                  </a:lnTo>
                  <a:lnTo>
                    <a:pt x="0" y="238955"/>
                  </a:lnTo>
                  <a:lnTo>
                    <a:pt x="2569390" y="238955"/>
                  </a:lnTo>
                  <a:lnTo>
                    <a:pt x="2569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15031" y="2613718"/>
              <a:ext cx="2569845" cy="239395"/>
            </a:xfrm>
            <a:custGeom>
              <a:avLst/>
              <a:gdLst/>
              <a:ahLst/>
              <a:cxnLst/>
              <a:rect l="l" t="t" r="r" b="b"/>
              <a:pathLst>
                <a:path w="2569845" h="239394">
                  <a:moveTo>
                    <a:pt x="0" y="0"/>
                  </a:moveTo>
                  <a:lnTo>
                    <a:pt x="2569391" y="0"/>
                  </a:lnTo>
                  <a:lnTo>
                    <a:pt x="2569391" y="238956"/>
                  </a:lnTo>
                  <a:lnTo>
                    <a:pt x="0" y="23895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25063" y="2572003"/>
            <a:ext cx="949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0" y="2928217"/>
            <a:ext cx="1102360" cy="785495"/>
          </a:xfrm>
          <a:custGeom>
            <a:avLst/>
            <a:gdLst/>
            <a:ahLst/>
            <a:cxnLst/>
            <a:rect l="l" t="t" r="r" b="b"/>
            <a:pathLst>
              <a:path w="1102360" h="785495">
                <a:moveTo>
                  <a:pt x="1102323" y="0"/>
                </a:moveTo>
                <a:lnTo>
                  <a:pt x="0" y="0"/>
                </a:lnTo>
                <a:lnTo>
                  <a:pt x="0" y="784986"/>
                </a:lnTo>
                <a:lnTo>
                  <a:pt x="1102323" y="784986"/>
                </a:lnTo>
                <a:lnTo>
                  <a:pt x="1102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15030" y="2928217"/>
            <a:ext cx="1102360" cy="7854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308610" marR="90805" indent="-210820">
              <a:lnSpc>
                <a:spcPts val="2110"/>
              </a:lnSpc>
              <a:spcBef>
                <a:spcPts val="935"/>
              </a:spcBef>
            </a:pPr>
            <a:r>
              <a:rPr sz="1800" spc="-10" dirty="0">
                <a:latin typeface="Calibri"/>
                <a:cs typeface="Calibri"/>
              </a:rPr>
              <a:t>Execution Units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18641" y="1656281"/>
            <a:ext cx="8403590" cy="3813810"/>
            <a:chOff x="3718641" y="1656281"/>
            <a:chExt cx="8403590" cy="3813810"/>
          </a:xfrm>
        </p:grpSpPr>
        <p:sp>
          <p:nvSpPr>
            <p:cNvPr id="56" name="object 56"/>
            <p:cNvSpPr/>
            <p:nvPr/>
          </p:nvSpPr>
          <p:spPr>
            <a:xfrm>
              <a:off x="3718636" y="2964687"/>
              <a:ext cx="4796790" cy="2491105"/>
            </a:xfrm>
            <a:custGeom>
              <a:avLst/>
              <a:gdLst/>
              <a:ahLst/>
              <a:cxnLst/>
              <a:rect l="l" t="t" r="r" b="b"/>
              <a:pathLst>
                <a:path w="4796790" h="2491104">
                  <a:moveTo>
                    <a:pt x="769213" y="14287"/>
                  </a:moveTo>
                  <a:lnTo>
                    <a:pt x="686244" y="62255"/>
                  </a:lnTo>
                  <a:lnTo>
                    <a:pt x="710095" y="77990"/>
                  </a:lnTo>
                  <a:lnTo>
                    <a:pt x="482" y="1154163"/>
                  </a:lnTo>
                  <a:lnTo>
                    <a:pt x="12407" y="1162024"/>
                  </a:lnTo>
                  <a:lnTo>
                    <a:pt x="0" y="1169098"/>
                  </a:lnTo>
                  <a:lnTo>
                    <a:pt x="714375" y="2423337"/>
                  </a:lnTo>
                  <a:lnTo>
                    <a:pt x="689546" y="2437485"/>
                  </a:lnTo>
                  <a:lnTo>
                    <a:pt x="769213" y="2490762"/>
                  </a:lnTo>
                  <a:lnTo>
                    <a:pt x="766241" y="2435758"/>
                  </a:lnTo>
                  <a:lnTo>
                    <a:pt x="764032" y="2395055"/>
                  </a:lnTo>
                  <a:lnTo>
                    <a:pt x="739203" y="2409202"/>
                  </a:lnTo>
                  <a:lnTo>
                    <a:pt x="29159" y="1162583"/>
                  </a:lnTo>
                  <a:lnTo>
                    <a:pt x="733958" y="93726"/>
                  </a:lnTo>
                  <a:lnTo>
                    <a:pt x="757809" y="109448"/>
                  </a:lnTo>
                  <a:lnTo>
                    <a:pt x="763016" y="66065"/>
                  </a:lnTo>
                  <a:lnTo>
                    <a:pt x="769213" y="14287"/>
                  </a:lnTo>
                  <a:close/>
                </a:path>
                <a:path w="4796790" h="2491104">
                  <a:moveTo>
                    <a:pt x="4796764" y="552221"/>
                  </a:moveTo>
                  <a:lnTo>
                    <a:pt x="4768189" y="552221"/>
                  </a:lnTo>
                  <a:lnTo>
                    <a:pt x="4768189" y="28575"/>
                  </a:lnTo>
                  <a:lnTo>
                    <a:pt x="4768189" y="14287"/>
                  </a:lnTo>
                  <a:lnTo>
                    <a:pt x="4768189" y="0"/>
                  </a:lnTo>
                  <a:lnTo>
                    <a:pt x="3855961" y="0"/>
                  </a:lnTo>
                  <a:lnTo>
                    <a:pt x="3855961" y="28575"/>
                  </a:lnTo>
                  <a:lnTo>
                    <a:pt x="4739614" y="28575"/>
                  </a:lnTo>
                  <a:lnTo>
                    <a:pt x="4739614" y="552221"/>
                  </a:lnTo>
                  <a:lnTo>
                    <a:pt x="4711039" y="552221"/>
                  </a:lnTo>
                  <a:lnTo>
                    <a:pt x="4753902" y="637946"/>
                  </a:lnTo>
                  <a:lnTo>
                    <a:pt x="4789614" y="566508"/>
                  </a:lnTo>
                  <a:lnTo>
                    <a:pt x="4796764" y="5522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64039" y="3572255"/>
              <a:ext cx="1094231" cy="125272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75520" y="4111751"/>
              <a:ext cx="560831" cy="56083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899578" y="413577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23120" y="3938015"/>
              <a:ext cx="563879" cy="56083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749062" y="3963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95103" y="3758183"/>
              <a:ext cx="560831" cy="56083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619529" y="378213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574597" y="4739450"/>
              <a:ext cx="2453005" cy="730885"/>
            </a:xfrm>
            <a:custGeom>
              <a:avLst/>
              <a:gdLst/>
              <a:ahLst/>
              <a:cxnLst/>
              <a:rect l="l" t="t" r="r" b="b"/>
              <a:pathLst>
                <a:path w="2453004" h="730885">
                  <a:moveTo>
                    <a:pt x="2395556" y="701704"/>
                  </a:moveTo>
                  <a:lnTo>
                    <a:pt x="0" y="701704"/>
                  </a:lnTo>
                  <a:lnTo>
                    <a:pt x="0" y="730279"/>
                  </a:lnTo>
                  <a:lnTo>
                    <a:pt x="2424131" y="730279"/>
                  </a:lnTo>
                  <a:lnTo>
                    <a:pt x="2424131" y="715991"/>
                  </a:lnTo>
                  <a:lnTo>
                    <a:pt x="2395556" y="715991"/>
                  </a:lnTo>
                  <a:lnTo>
                    <a:pt x="2395556" y="701704"/>
                  </a:lnTo>
                  <a:close/>
                </a:path>
                <a:path w="2453004" h="730885">
                  <a:moveTo>
                    <a:pt x="2424131" y="71437"/>
                  </a:moveTo>
                  <a:lnTo>
                    <a:pt x="2395556" y="71437"/>
                  </a:lnTo>
                  <a:lnTo>
                    <a:pt x="2395556" y="715991"/>
                  </a:lnTo>
                  <a:lnTo>
                    <a:pt x="2409844" y="701704"/>
                  </a:lnTo>
                  <a:lnTo>
                    <a:pt x="2424131" y="701704"/>
                  </a:lnTo>
                  <a:lnTo>
                    <a:pt x="2424131" y="71437"/>
                  </a:lnTo>
                  <a:close/>
                </a:path>
                <a:path w="2453004" h="730885">
                  <a:moveTo>
                    <a:pt x="2424131" y="701704"/>
                  </a:moveTo>
                  <a:lnTo>
                    <a:pt x="2409844" y="701704"/>
                  </a:lnTo>
                  <a:lnTo>
                    <a:pt x="2395556" y="715991"/>
                  </a:lnTo>
                  <a:lnTo>
                    <a:pt x="2424131" y="715991"/>
                  </a:lnTo>
                  <a:lnTo>
                    <a:pt x="2424131" y="701704"/>
                  </a:lnTo>
                  <a:close/>
                </a:path>
                <a:path w="2453004" h="730885">
                  <a:moveTo>
                    <a:pt x="2409844" y="0"/>
                  </a:moveTo>
                  <a:lnTo>
                    <a:pt x="2366981" y="85724"/>
                  </a:lnTo>
                  <a:lnTo>
                    <a:pt x="2395556" y="85724"/>
                  </a:lnTo>
                  <a:lnTo>
                    <a:pt x="2395556" y="71437"/>
                  </a:lnTo>
                  <a:lnTo>
                    <a:pt x="2445562" y="71437"/>
                  </a:lnTo>
                  <a:lnTo>
                    <a:pt x="2409844" y="0"/>
                  </a:lnTo>
                  <a:close/>
                </a:path>
                <a:path w="2453004" h="730885">
                  <a:moveTo>
                    <a:pt x="2445562" y="71437"/>
                  </a:moveTo>
                  <a:lnTo>
                    <a:pt x="2424131" y="71437"/>
                  </a:lnTo>
                  <a:lnTo>
                    <a:pt x="2424131" y="85724"/>
                  </a:lnTo>
                  <a:lnTo>
                    <a:pt x="2452706" y="85724"/>
                  </a:lnTo>
                  <a:lnTo>
                    <a:pt x="2445562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27664" y="3526535"/>
              <a:ext cx="1094231" cy="12527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2"/>
                  </a:lnTo>
                  <a:lnTo>
                    <a:pt x="977446" y="1136822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39143" y="4066031"/>
              <a:ext cx="560831" cy="56083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1464115" y="40913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86743" y="3892295"/>
              <a:ext cx="563879" cy="56388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1313599" y="39188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158728" y="3712463"/>
              <a:ext cx="560831" cy="56083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1184066" y="373771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88367" y="1656281"/>
              <a:ext cx="5575300" cy="1902460"/>
            </a:xfrm>
            <a:custGeom>
              <a:avLst/>
              <a:gdLst/>
              <a:ahLst/>
              <a:cxnLst/>
              <a:rect l="l" t="t" r="r" b="b"/>
              <a:pathLst>
                <a:path w="5575300" h="1902460">
                  <a:moveTo>
                    <a:pt x="5546323" y="14287"/>
                  </a:moveTo>
                  <a:lnTo>
                    <a:pt x="5546323" y="1901926"/>
                  </a:lnTo>
                  <a:lnTo>
                    <a:pt x="5574898" y="1901926"/>
                  </a:lnTo>
                  <a:lnTo>
                    <a:pt x="5574898" y="28574"/>
                  </a:lnTo>
                  <a:lnTo>
                    <a:pt x="5560611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28575" y="323621"/>
                  </a:moveTo>
                  <a:lnTo>
                    <a:pt x="0" y="323621"/>
                  </a:lnTo>
                  <a:lnTo>
                    <a:pt x="42862" y="409346"/>
                  </a:lnTo>
                  <a:lnTo>
                    <a:pt x="78581" y="337908"/>
                  </a:lnTo>
                  <a:lnTo>
                    <a:pt x="28575" y="337908"/>
                  </a:lnTo>
                  <a:lnTo>
                    <a:pt x="28575" y="323621"/>
                  </a:lnTo>
                  <a:close/>
                </a:path>
                <a:path w="5575300" h="1902460">
                  <a:moveTo>
                    <a:pt x="5574898" y="0"/>
                  </a:moveTo>
                  <a:lnTo>
                    <a:pt x="28575" y="0"/>
                  </a:lnTo>
                  <a:lnTo>
                    <a:pt x="28575" y="337908"/>
                  </a:lnTo>
                  <a:lnTo>
                    <a:pt x="57150" y="337908"/>
                  </a:lnTo>
                  <a:lnTo>
                    <a:pt x="57150" y="28575"/>
                  </a:lnTo>
                  <a:lnTo>
                    <a:pt x="42862" y="28575"/>
                  </a:lnTo>
                  <a:lnTo>
                    <a:pt x="57150" y="14287"/>
                  </a:lnTo>
                  <a:lnTo>
                    <a:pt x="5574898" y="14287"/>
                  </a:lnTo>
                  <a:lnTo>
                    <a:pt x="5574898" y="0"/>
                  </a:lnTo>
                  <a:close/>
                </a:path>
                <a:path w="5575300" h="1902460">
                  <a:moveTo>
                    <a:pt x="85725" y="323621"/>
                  </a:moveTo>
                  <a:lnTo>
                    <a:pt x="57150" y="323621"/>
                  </a:lnTo>
                  <a:lnTo>
                    <a:pt x="57150" y="337908"/>
                  </a:lnTo>
                  <a:lnTo>
                    <a:pt x="78581" y="337908"/>
                  </a:lnTo>
                  <a:lnTo>
                    <a:pt x="85725" y="323621"/>
                  </a:lnTo>
                  <a:close/>
                </a:path>
                <a:path w="5575300" h="1902460">
                  <a:moveTo>
                    <a:pt x="57150" y="14287"/>
                  </a:moveTo>
                  <a:lnTo>
                    <a:pt x="42862" y="28575"/>
                  </a:lnTo>
                  <a:lnTo>
                    <a:pt x="57150" y="28575"/>
                  </a:lnTo>
                  <a:lnTo>
                    <a:pt x="57150" y="14287"/>
                  </a:lnTo>
                  <a:close/>
                </a:path>
                <a:path w="5575300" h="1902460">
                  <a:moveTo>
                    <a:pt x="5546323" y="14287"/>
                  </a:moveTo>
                  <a:lnTo>
                    <a:pt x="57150" y="14287"/>
                  </a:lnTo>
                  <a:lnTo>
                    <a:pt x="57150" y="28575"/>
                  </a:lnTo>
                  <a:lnTo>
                    <a:pt x="5546323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5574898" y="14287"/>
                  </a:moveTo>
                  <a:lnTo>
                    <a:pt x="5546323" y="14287"/>
                  </a:lnTo>
                  <a:lnTo>
                    <a:pt x="5560611" y="28575"/>
                  </a:lnTo>
                  <a:lnTo>
                    <a:pt x="5574898" y="28574"/>
                  </a:lnTo>
                  <a:lnTo>
                    <a:pt x="5574898" y="14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09518" y="1130808"/>
            <a:ext cx="9721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Refine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8" name="object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231" y="3572255"/>
            <a:ext cx="1094740" cy="1252855"/>
            <a:chOff x="7952231" y="3572255"/>
            <a:chExt cx="1094740" cy="1252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2231" y="3572255"/>
              <a:ext cx="1094231" cy="1252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6950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Ithemal </a:t>
            </a:r>
            <a:r>
              <a:rPr b="0" spc="-10" dirty="0">
                <a:latin typeface="Calibri Light"/>
                <a:cs typeface="Calibri Light"/>
              </a:rPr>
              <a:t>(Neural)</a:t>
            </a: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4453127"/>
            <a:ext cx="3221990" cy="2057400"/>
            <a:chOff x="4447032" y="4453127"/>
            <a:chExt cx="3221990" cy="20574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4453127"/>
              <a:ext cx="3221736" cy="20574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3050" y="4854416"/>
              <a:ext cx="3004925" cy="1202051"/>
            </a:xfrm>
            <a:prstGeom prst="rect">
              <a:avLst/>
            </a:prstGeom>
          </p:spPr>
        </p:pic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3295" y="3758184"/>
            <a:ext cx="841375" cy="914400"/>
            <a:chOff x="8083295" y="3758184"/>
            <a:chExt cx="841375" cy="9144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3711" y="4111752"/>
              <a:ext cx="560831" cy="5608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87679" y="413577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311" y="3938016"/>
              <a:ext cx="560831" cy="5608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37161" y="39632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3295" y="3758184"/>
              <a:ext cx="560831" cy="5608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07630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7442" y="3798315"/>
            <a:ext cx="405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8850" y="3751579"/>
            <a:ext cx="481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−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1656281"/>
            <a:ext cx="10924540" cy="3813810"/>
            <a:chOff x="1197863" y="1656281"/>
            <a:chExt cx="10924540" cy="3813810"/>
          </a:xfrm>
        </p:grpSpPr>
        <p:sp>
          <p:nvSpPr>
            <p:cNvPr id="26" name="object 26"/>
            <p:cNvSpPr/>
            <p:nvPr/>
          </p:nvSpPr>
          <p:spPr>
            <a:xfrm>
              <a:off x="3718636" y="2964687"/>
              <a:ext cx="4796790" cy="2491105"/>
            </a:xfrm>
            <a:custGeom>
              <a:avLst/>
              <a:gdLst/>
              <a:ahLst/>
              <a:cxnLst/>
              <a:rect l="l" t="t" r="r" b="b"/>
              <a:pathLst>
                <a:path w="4796790" h="2491104">
                  <a:moveTo>
                    <a:pt x="769213" y="14287"/>
                  </a:moveTo>
                  <a:lnTo>
                    <a:pt x="686244" y="62255"/>
                  </a:lnTo>
                  <a:lnTo>
                    <a:pt x="710095" y="77990"/>
                  </a:lnTo>
                  <a:lnTo>
                    <a:pt x="482" y="1154163"/>
                  </a:lnTo>
                  <a:lnTo>
                    <a:pt x="12407" y="1162024"/>
                  </a:lnTo>
                  <a:lnTo>
                    <a:pt x="0" y="1169098"/>
                  </a:lnTo>
                  <a:lnTo>
                    <a:pt x="714375" y="2423337"/>
                  </a:lnTo>
                  <a:lnTo>
                    <a:pt x="689546" y="2437485"/>
                  </a:lnTo>
                  <a:lnTo>
                    <a:pt x="769213" y="2490762"/>
                  </a:lnTo>
                  <a:lnTo>
                    <a:pt x="766241" y="2435758"/>
                  </a:lnTo>
                  <a:lnTo>
                    <a:pt x="764032" y="2395055"/>
                  </a:lnTo>
                  <a:lnTo>
                    <a:pt x="739203" y="2409202"/>
                  </a:lnTo>
                  <a:lnTo>
                    <a:pt x="29159" y="1162583"/>
                  </a:lnTo>
                  <a:lnTo>
                    <a:pt x="733958" y="93726"/>
                  </a:lnTo>
                  <a:lnTo>
                    <a:pt x="757809" y="109448"/>
                  </a:lnTo>
                  <a:lnTo>
                    <a:pt x="763016" y="66065"/>
                  </a:lnTo>
                  <a:lnTo>
                    <a:pt x="769213" y="14287"/>
                  </a:lnTo>
                  <a:close/>
                </a:path>
                <a:path w="4796790" h="2491104">
                  <a:moveTo>
                    <a:pt x="4796764" y="552221"/>
                  </a:moveTo>
                  <a:lnTo>
                    <a:pt x="4768189" y="552221"/>
                  </a:lnTo>
                  <a:lnTo>
                    <a:pt x="4768189" y="28575"/>
                  </a:lnTo>
                  <a:lnTo>
                    <a:pt x="4768189" y="14287"/>
                  </a:lnTo>
                  <a:lnTo>
                    <a:pt x="4768189" y="0"/>
                  </a:lnTo>
                  <a:lnTo>
                    <a:pt x="3855961" y="0"/>
                  </a:lnTo>
                  <a:lnTo>
                    <a:pt x="3855961" y="28575"/>
                  </a:lnTo>
                  <a:lnTo>
                    <a:pt x="4739614" y="28575"/>
                  </a:lnTo>
                  <a:lnTo>
                    <a:pt x="4739614" y="552221"/>
                  </a:lnTo>
                  <a:lnTo>
                    <a:pt x="4711039" y="552221"/>
                  </a:lnTo>
                  <a:lnTo>
                    <a:pt x="4753902" y="637946"/>
                  </a:lnTo>
                  <a:lnTo>
                    <a:pt x="4789614" y="566508"/>
                  </a:lnTo>
                  <a:lnTo>
                    <a:pt x="4796764" y="5522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64040" y="3572255"/>
              <a:ext cx="1094231" cy="125272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5520" y="4111751"/>
              <a:ext cx="560831" cy="5608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899578" y="413577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3120" y="3938015"/>
              <a:ext cx="563879" cy="5608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749062" y="3963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95104" y="3758183"/>
              <a:ext cx="560831" cy="5608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619529" y="378213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4597" y="4739450"/>
              <a:ext cx="2453005" cy="730885"/>
            </a:xfrm>
            <a:custGeom>
              <a:avLst/>
              <a:gdLst/>
              <a:ahLst/>
              <a:cxnLst/>
              <a:rect l="l" t="t" r="r" b="b"/>
              <a:pathLst>
                <a:path w="2453004" h="730885">
                  <a:moveTo>
                    <a:pt x="2395556" y="701704"/>
                  </a:moveTo>
                  <a:lnTo>
                    <a:pt x="0" y="701704"/>
                  </a:lnTo>
                  <a:lnTo>
                    <a:pt x="0" y="730279"/>
                  </a:lnTo>
                  <a:lnTo>
                    <a:pt x="2424131" y="730279"/>
                  </a:lnTo>
                  <a:lnTo>
                    <a:pt x="2424131" y="715991"/>
                  </a:lnTo>
                  <a:lnTo>
                    <a:pt x="2395556" y="715991"/>
                  </a:lnTo>
                  <a:lnTo>
                    <a:pt x="2395556" y="701704"/>
                  </a:lnTo>
                  <a:close/>
                </a:path>
                <a:path w="2453004" h="730885">
                  <a:moveTo>
                    <a:pt x="2424131" y="71437"/>
                  </a:moveTo>
                  <a:lnTo>
                    <a:pt x="2395556" y="71437"/>
                  </a:lnTo>
                  <a:lnTo>
                    <a:pt x="2395556" y="715991"/>
                  </a:lnTo>
                  <a:lnTo>
                    <a:pt x="2409844" y="701704"/>
                  </a:lnTo>
                  <a:lnTo>
                    <a:pt x="2424131" y="701704"/>
                  </a:lnTo>
                  <a:lnTo>
                    <a:pt x="2424131" y="71437"/>
                  </a:lnTo>
                  <a:close/>
                </a:path>
                <a:path w="2453004" h="730885">
                  <a:moveTo>
                    <a:pt x="2424131" y="701704"/>
                  </a:moveTo>
                  <a:lnTo>
                    <a:pt x="2409844" y="701704"/>
                  </a:lnTo>
                  <a:lnTo>
                    <a:pt x="2395556" y="715991"/>
                  </a:lnTo>
                  <a:lnTo>
                    <a:pt x="2424131" y="715991"/>
                  </a:lnTo>
                  <a:lnTo>
                    <a:pt x="2424131" y="701704"/>
                  </a:lnTo>
                  <a:close/>
                </a:path>
                <a:path w="2453004" h="730885">
                  <a:moveTo>
                    <a:pt x="2409844" y="0"/>
                  </a:moveTo>
                  <a:lnTo>
                    <a:pt x="2366981" y="85724"/>
                  </a:lnTo>
                  <a:lnTo>
                    <a:pt x="2395556" y="85724"/>
                  </a:lnTo>
                  <a:lnTo>
                    <a:pt x="2395556" y="71437"/>
                  </a:lnTo>
                  <a:lnTo>
                    <a:pt x="2445562" y="71437"/>
                  </a:lnTo>
                  <a:lnTo>
                    <a:pt x="2409844" y="0"/>
                  </a:lnTo>
                  <a:close/>
                </a:path>
                <a:path w="2453004" h="730885">
                  <a:moveTo>
                    <a:pt x="2445562" y="71437"/>
                  </a:moveTo>
                  <a:lnTo>
                    <a:pt x="2424131" y="71437"/>
                  </a:lnTo>
                  <a:lnTo>
                    <a:pt x="2424131" y="85724"/>
                  </a:lnTo>
                  <a:lnTo>
                    <a:pt x="2452706" y="85724"/>
                  </a:lnTo>
                  <a:lnTo>
                    <a:pt x="2445562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27663" y="3526535"/>
              <a:ext cx="1094231" cy="125272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1060255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2"/>
                  </a:lnTo>
                  <a:lnTo>
                    <a:pt x="977446" y="1136822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060255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39144" y="4066031"/>
              <a:ext cx="560831" cy="56083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464115" y="40913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86744" y="3892295"/>
              <a:ext cx="563879" cy="563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313599" y="39188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58728" y="3712463"/>
              <a:ext cx="560831" cy="56083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184066" y="373771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8367" y="1656281"/>
              <a:ext cx="5575300" cy="1902460"/>
            </a:xfrm>
            <a:custGeom>
              <a:avLst/>
              <a:gdLst/>
              <a:ahLst/>
              <a:cxnLst/>
              <a:rect l="l" t="t" r="r" b="b"/>
              <a:pathLst>
                <a:path w="5575300" h="1902460">
                  <a:moveTo>
                    <a:pt x="5546323" y="14287"/>
                  </a:moveTo>
                  <a:lnTo>
                    <a:pt x="5546323" y="1901926"/>
                  </a:lnTo>
                  <a:lnTo>
                    <a:pt x="5574898" y="1901926"/>
                  </a:lnTo>
                  <a:lnTo>
                    <a:pt x="5574898" y="28574"/>
                  </a:lnTo>
                  <a:lnTo>
                    <a:pt x="5560611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28575" y="323621"/>
                  </a:moveTo>
                  <a:lnTo>
                    <a:pt x="0" y="323621"/>
                  </a:lnTo>
                  <a:lnTo>
                    <a:pt x="42862" y="409346"/>
                  </a:lnTo>
                  <a:lnTo>
                    <a:pt x="78581" y="337908"/>
                  </a:lnTo>
                  <a:lnTo>
                    <a:pt x="28575" y="337908"/>
                  </a:lnTo>
                  <a:lnTo>
                    <a:pt x="28575" y="323621"/>
                  </a:lnTo>
                  <a:close/>
                </a:path>
                <a:path w="5575300" h="1902460">
                  <a:moveTo>
                    <a:pt x="5574898" y="0"/>
                  </a:moveTo>
                  <a:lnTo>
                    <a:pt x="28575" y="0"/>
                  </a:lnTo>
                  <a:lnTo>
                    <a:pt x="28575" y="337908"/>
                  </a:lnTo>
                  <a:lnTo>
                    <a:pt x="57150" y="337908"/>
                  </a:lnTo>
                  <a:lnTo>
                    <a:pt x="57150" y="28575"/>
                  </a:lnTo>
                  <a:lnTo>
                    <a:pt x="42862" y="28575"/>
                  </a:lnTo>
                  <a:lnTo>
                    <a:pt x="57150" y="14287"/>
                  </a:lnTo>
                  <a:lnTo>
                    <a:pt x="5574898" y="14287"/>
                  </a:lnTo>
                  <a:lnTo>
                    <a:pt x="5574898" y="0"/>
                  </a:lnTo>
                  <a:close/>
                </a:path>
                <a:path w="5575300" h="1902460">
                  <a:moveTo>
                    <a:pt x="85725" y="323621"/>
                  </a:moveTo>
                  <a:lnTo>
                    <a:pt x="57150" y="323621"/>
                  </a:lnTo>
                  <a:lnTo>
                    <a:pt x="57150" y="337908"/>
                  </a:lnTo>
                  <a:lnTo>
                    <a:pt x="78581" y="337908"/>
                  </a:lnTo>
                  <a:lnTo>
                    <a:pt x="85725" y="323621"/>
                  </a:lnTo>
                  <a:close/>
                </a:path>
                <a:path w="5575300" h="1902460">
                  <a:moveTo>
                    <a:pt x="57150" y="14287"/>
                  </a:moveTo>
                  <a:lnTo>
                    <a:pt x="42862" y="28575"/>
                  </a:lnTo>
                  <a:lnTo>
                    <a:pt x="57150" y="28575"/>
                  </a:lnTo>
                  <a:lnTo>
                    <a:pt x="57150" y="14287"/>
                  </a:lnTo>
                  <a:close/>
                </a:path>
                <a:path w="5575300" h="1902460">
                  <a:moveTo>
                    <a:pt x="5546323" y="14287"/>
                  </a:moveTo>
                  <a:lnTo>
                    <a:pt x="57150" y="14287"/>
                  </a:lnTo>
                  <a:lnTo>
                    <a:pt x="57150" y="28575"/>
                  </a:lnTo>
                  <a:lnTo>
                    <a:pt x="5546323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5574898" y="14287"/>
                  </a:moveTo>
                  <a:lnTo>
                    <a:pt x="5546323" y="14287"/>
                  </a:lnTo>
                  <a:lnTo>
                    <a:pt x="5560611" y="28575"/>
                  </a:lnTo>
                  <a:lnTo>
                    <a:pt x="5574898" y="28574"/>
                  </a:lnTo>
                  <a:lnTo>
                    <a:pt x="5574898" y="14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3128" y="2020823"/>
              <a:ext cx="3206496" cy="195681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484340" y="2051875"/>
              <a:ext cx="3090545" cy="1840864"/>
            </a:xfrm>
            <a:custGeom>
              <a:avLst/>
              <a:gdLst/>
              <a:ahLst/>
              <a:cxnLst/>
              <a:rect l="l" t="t" r="r" b="b"/>
              <a:pathLst>
                <a:path w="3090545" h="1840864">
                  <a:moveTo>
                    <a:pt x="3090256" y="0"/>
                  </a:moveTo>
                  <a:lnTo>
                    <a:pt x="0" y="0"/>
                  </a:lnTo>
                  <a:lnTo>
                    <a:pt x="0" y="1840856"/>
                  </a:lnTo>
                  <a:lnTo>
                    <a:pt x="3090256" y="1840856"/>
                  </a:lnTo>
                  <a:lnTo>
                    <a:pt x="3090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84340" y="2051875"/>
              <a:ext cx="3090545" cy="1840864"/>
            </a:xfrm>
            <a:custGeom>
              <a:avLst/>
              <a:gdLst/>
              <a:ahLst/>
              <a:cxnLst/>
              <a:rect l="l" t="t" r="r" b="b"/>
              <a:pathLst>
                <a:path w="3090545" h="1840864">
                  <a:moveTo>
                    <a:pt x="0" y="0"/>
                  </a:moveTo>
                  <a:lnTo>
                    <a:pt x="3090257" y="0"/>
                  </a:lnTo>
                  <a:lnTo>
                    <a:pt x="3090257" y="1840856"/>
                  </a:lnTo>
                  <a:lnTo>
                    <a:pt x="0" y="184085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54231" y="2096979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1"/>
                  </a:lnTo>
                  <a:lnTo>
                    <a:pt x="7938" y="193176"/>
                  </a:lnTo>
                  <a:lnTo>
                    <a:pt x="30045" y="233469"/>
                  </a:lnTo>
                  <a:lnTo>
                    <a:pt x="63754" y="265243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3"/>
                  </a:lnTo>
                  <a:lnTo>
                    <a:pt x="281396" y="233469"/>
                  </a:lnTo>
                  <a:lnTo>
                    <a:pt x="303503" y="193176"/>
                  </a:lnTo>
                  <a:lnTo>
                    <a:pt x="311442" y="146781"/>
                  </a:lnTo>
                  <a:lnTo>
                    <a:pt x="303503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54232" y="2096979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54231" y="256692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3" y="193177"/>
                  </a:lnTo>
                  <a:lnTo>
                    <a:pt x="311442" y="146782"/>
                  </a:lnTo>
                  <a:lnTo>
                    <a:pt x="303503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54232" y="256692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54231" y="303686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1"/>
                  </a:lnTo>
                  <a:lnTo>
                    <a:pt x="7938" y="193176"/>
                  </a:lnTo>
                  <a:lnTo>
                    <a:pt x="30045" y="233469"/>
                  </a:lnTo>
                  <a:lnTo>
                    <a:pt x="63754" y="265243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3"/>
                  </a:lnTo>
                  <a:lnTo>
                    <a:pt x="281396" y="233469"/>
                  </a:lnTo>
                  <a:lnTo>
                    <a:pt x="303503" y="193176"/>
                  </a:lnTo>
                  <a:lnTo>
                    <a:pt x="311442" y="146781"/>
                  </a:lnTo>
                  <a:lnTo>
                    <a:pt x="303503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54232" y="303686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54231" y="3506811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5"/>
                  </a:lnTo>
                  <a:lnTo>
                    <a:pt x="7938" y="100388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3" y="193177"/>
                  </a:lnTo>
                  <a:lnTo>
                    <a:pt x="311442" y="146782"/>
                  </a:lnTo>
                  <a:lnTo>
                    <a:pt x="303503" y="100388"/>
                  </a:lnTo>
                  <a:lnTo>
                    <a:pt x="281396" y="60095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54232" y="3506811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89557" y="2311645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89557" y="2311645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89557" y="278158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5"/>
                  </a:lnTo>
                  <a:lnTo>
                    <a:pt x="7938" y="100388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8"/>
                  </a:lnTo>
                  <a:lnTo>
                    <a:pt x="281396" y="60095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89557" y="278158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9557" y="325153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89557" y="325153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69199" y="256692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5">
                  <a:moveTo>
                    <a:pt x="155721" y="0"/>
                  </a:moveTo>
                  <a:lnTo>
                    <a:pt x="106500" y="7483"/>
                  </a:lnTo>
                  <a:lnTo>
                    <a:pt x="63753" y="28320"/>
                  </a:lnTo>
                  <a:lnTo>
                    <a:pt x="30044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4" y="233470"/>
                  </a:lnTo>
                  <a:lnTo>
                    <a:pt x="63753" y="265244"/>
                  </a:lnTo>
                  <a:lnTo>
                    <a:pt x="106500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69198" y="256692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69199" y="303686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4">
                  <a:moveTo>
                    <a:pt x="155721" y="0"/>
                  </a:moveTo>
                  <a:lnTo>
                    <a:pt x="106500" y="7483"/>
                  </a:lnTo>
                  <a:lnTo>
                    <a:pt x="63753" y="28320"/>
                  </a:lnTo>
                  <a:lnTo>
                    <a:pt x="30044" y="60094"/>
                  </a:lnTo>
                  <a:lnTo>
                    <a:pt x="7938" y="100387"/>
                  </a:lnTo>
                  <a:lnTo>
                    <a:pt x="0" y="146781"/>
                  </a:lnTo>
                  <a:lnTo>
                    <a:pt x="7938" y="193176"/>
                  </a:lnTo>
                  <a:lnTo>
                    <a:pt x="30044" y="233469"/>
                  </a:lnTo>
                  <a:lnTo>
                    <a:pt x="63753" y="265243"/>
                  </a:lnTo>
                  <a:lnTo>
                    <a:pt x="106500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3"/>
                  </a:lnTo>
                  <a:lnTo>
                    <a:pt x="281396" y="233469"/>
                  </a:lnTo>
                  <a:lnTo>
                    <a:pt x="303502" y="193176"/>
                  </a:lnTo>
                  <a:lnTo>
                    <a:pt x="311440" y="146781"/>
                  </a:lnTo>
                  <a:lnTo>
                    <a:pt x="303502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69198" y="303686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68857" y="2245499"/>
              <a:ext cx="421005" cy="213360"/>
            </a:xfrm>
            <a:custGeom>
              <a:avLst/>
              <a:gdLst/>
              <a:ahLst/>
              <a:cxnLst/>
              <a:rect l="l" t="t" r="r" b="b"/>
              <a:pathLst>
                <a:path w="421004" h="213360">
                  <a:moveTo>
                    <a:pt x="0" y="0"/>
                  </a:moveTo>
                  <a:lnTo>
                    <a:pt x="420700" y="212928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65673" y="2458427"/>
              <a:ext cx="424180" cy="255904"/>
            </a:xfrm>
            <a:custGeom>
              <a:avLst/>
              <a:gdLst/>
              <a:ahLst/>
              <a:cxnLst/>
              <a:rect l="l" t="t" r="r" b="b"/>
              <a:pathLst>
                <a:path w="424179" h="255905">
                  <a:moveTo>
                    <a:pt x="0" y="255279"/>
                  </a:moveTo>
                  <a:lnTo>
                    <a:pt x="42388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65673" y="2458428"/>
              <a:ext cx="424180" cy="725805"/>
            </a:xfrm>
            <a:custGeom>
              <a:avLst/>
              <a:gdLst/>
              <a:ahLst/>
              <a:cxnLst/>
              <a:rect l="l" t="t" r="r" b="b"/>
              <a:pathLst>
                <a:path w="424179" h="725805">
                  <a:moveTo>
                    <a:pt x="0" y="725223"/>
                  </a:moveTo>
                  <a:lnTo>
                    <a:pt x="42388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65673" y="2458427"/>
              <a:ext cx="424180" cy="1195705"/>
            </a:xfrm>
            <a:custGeom>
              <a:avLst/>
              <a:gdLst/>
              <a:ahLst/>
              <a:cxnLst/>
              <a:rect l="l" t="t" r="r" b="b"/>
              <a:pathLst>
                <a:path w="424179" h="1195704">
                  <a:moveTo>
                    <a:pt x="0" y="1195167"/>
                  </a:moveTo>
                  <a:lnTo>
                    <a:pt x="42388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65673" y="2243762"/>
              <a:ext cx="424180" cy="685165"/>
            </a:xfrm>
            <a:custGeom>
              <a:avLst/>
              <a:gdLst/>
              <a:ahLst/>
              <a:cxnLst/>
              <a:rect l="l" t="t" r="r" b="b"/>
              <a:pathLst>
                <a:path w="424179" h="685164">
                  <a:moveTo>
                    <a:pt x="0" y="0"/>
                  </a:moveTo>
                  <a:lnTo>
                    <a:pt x="423885" y="684611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565673" y="2713706"/>
              <a:ext cx="424180" cy="215265"/>
            </a:xfrm>
            <a:custGeom>
              <a:avLst/>
              <a:gdLst/>
              <a:ahLst/>
              <a:cxnLst/>
              <a:rect l="l" t="t" r="r" b="b"/>
              <a:pathLst>
                <a:path w="424179" h="215264">
                  <a:moveTo>
                    <a:pt x="0" y="0"/>
                  </a:moveTo>
                  <a:lnTo>
                    <a:pt x="423885" y="214666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565672" y="2928372"/>
              <a:ext cx="424180" cy="725805"/>
            </a:xfrm>
            <a:custGeom>
              <a:avLst/>
              <a:gdLst/>
              <a:ahLst/>
              <a:cxnLst/>
              <a:rect l="l" t="t" r="r" b="b"/>
              <a:pathLst>
                <a:path w="424179" h="725804">
                  <a:moveTo>
                    <a:pt x="423885" y="0"/>
                  </a:moveTo>
                  <a:lnTo>
                    <a:pt x="0" y="255279"/>
                  </a:lnTo>
                </a:path>
                <a:path w="424179" h="725804">
                  <a:moveTo>
                    <a:pt x="423885" y="0"/>
                  </a:moveTo>
                  <a:lnTo>
                    <a:pt x="3185" y="72522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65673" y="2713706"/>
              <a:ext cx="424180" cy="685165"/>
            </a:xfrm>
            <a:custGeom>
              <a:avLst/>
              <a:gdLst/>
              <a:ahLst/>
              <a:cxnLst/>
              <a:rect l="l" t="t" r="r" b="b"/>
              <a:pathLst>
                <a:path w="424179" h="685164">
                  <a:moveTo>
                    <a:pt x="0" y="0"/>
                  </a:moveTo>
                  <a:lnTo>
                    <a:pt x="423885" y="68461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65673" y="3183649"/>
              <a:ext cx="424180" cy="215265"/>
            </a:xfrm>
            <a:custGeom>
              <a:avLst/>
              <a:gdLst/>
              <a:ahLst/>
              <a:cxnLst/>
              <a:rect l="l" t="t" r="r" b="b"/>
              <a:pathLst>
                <a:path w="424179" h="215264">
                  <a:moveTo>
                    <a:pt x="0" y="0"/>
                  </a:moveTo>
                  <a:lnTo>
                    <a:pt x="423885" y="214666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68857" y="3398316"/>
              <a:ext cx="421005" cy="255904"/>
            </a:xfrm>
            <a:custGeom>
              <a:avLst/>
              <a:gdLst/>
              <a:ahLst/>
              <a:cxnLst/>
              <a:rect l="l" t="t" r="r" b="b"/>
              <a:pathLst>
                <a:path w="421004" h="255904">
                  <a:moveTo>
                    <a:pt x="0" y="255279"/>
                  </a:moveTo>
                  <a:lnTo>
                    <a:pt x="42070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68857" y="2243761"/>
              <a:ext cx="421005" cy="1155065"/>
            </a:xfrm>
            <a:custGeom>
              <a:avLst/>
              <a:gdLst/>
              <a:ahLst/>
              <a:cxnLst/>
              <a:rect l="l" t="t" r="r" b="b"/>
              <a:pathLst>
                <a:path w="421004" h="1155064">
                  <a:moveTo>
                    <a:pt x="0" y="0"/>
                  </a:moveTo>
                  <a:lnTo>
                    <a:pt x="420700" y="1154555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300998" y="2458427"/>
              <a:ext cx="468630" cy="255904"/>
            </a:xfrm>
            <a:custGeom>
              <a:avLst/>
              <a:gdLst/>
              <a:ahLst/>
              <a:cxnLst/>
              <a:rect l="l" t="t" r="r" b="b"/>
              <a:pathLst>
                <a:path w="468629" h="255905">
                  <a:moveTo>
                    <a:pt x="0" y="0"/>
                  </a:moveTo>
                  <a:lnTo>
                    <a:pt x="468201" y="25527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300998" y="2713706"/>
              <a:ext cx="468630" cy="215265"/>
            </a:xfrm>
            <a:custGeom>
              <a:avLst/>
              <a:gdLst/>
              <a:ahLst/>
              <a:cxnLst/>
              <a:rect l="l" t="t" r="r" b="b"/>
              <a:pathLst>
                <a:path w="468629" h="215264">
                  <a:moveTo>
                    <a:pt x="0" y="214666"/>
                  </a:moveTo>
                  <a:lnTo>
                    <a:pt x="46820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00998" y="2713706"/>
              <a:ext cx="468630" cy="685165"/>
            </a:xfrm>
            <a:custGeom>
              <a:avLst/>
              <a:gdLst/>
              <a:ahLst/>
              <a:cxnLst/>
              <a:rect l="l" t="t" r="r" b="b"/>
              <a:pathLst>
                <a:path w="468629" h="685164">
                  <a:moveTo>
                    <a:pt x="0" y="684610"/>
                  </a:moveTo>
                  <a:lnTo>
                    <a:pt x="46820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00998" y="2458427"/>
              <a:ext cx="468630" cy="725805"/>
            </a:xfrm>
            <a:custGeom>
              <a:avLst/>
              <a:gdLst/>
              <a:ahLst/>
              <a:cxnLst/>
              <a:rect l="l" t="t" r="r" b="b"/>
              <a:pathLst>
                <a:path w="468629" h="725805">
                  <a:moveTo>
                    <a:pt x="0" y="0"/>
                  </a:moveTo>
                  <a:lnTo>
                    <a:pt x="468201" y="72522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00998" y="2928372"/>
              <a:ext cx="468630" cy="255904"/>
            </a:xfrm>
            <a:custGeom>
              <a:avLst/>
              <a:gdLst/>
              <a:ahLst/>
              <a:cxnLst/>
              <a:rect l="l" t="t" r="r" b="b"/>
              <a:pathLst>
                <a:path w="468629" h="255905">
                  <a:moveTo>
                    <a:pt x="0" y="0"/>
                  </a:moveTo>
                  <a:lnTo>
                    <a:pt x="468201" y="25527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00998" y="3183650"/>
              <a:ext cx="468630" cy="215265"/>
            </a:xfrm>
            <a:custGeom>
              <a:avLst/>
              <a:gdLst/>
              <a:ahLst/>
              <a:cxnLst/>
              <a:rect l="l" t="t" r="r" b="b"/>
              <a:pathLst>
                <a:path w="468629" h="215264">
                  <a:moveTo>
                    <a:pt x="0" y="214666"/>
                  </a:moveTo>
                  <a:lnTo>
                    <a:pt x="46820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10639" y="3874007"/>
              <a:ext cx="2164080" cy="111252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7863" y="3846575"/>
              <a:ext cx="2365248" cy="124663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09518" y="1130808"/>
            <a:ext cx="9721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Refine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90" name="object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91" name="object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2" name="object 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93" name="object 9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8" name="object 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99" name="object 9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231" y="3572255"/>
            <a:ext cx="1094740" cy="1252855"/>
            <a:chOff x="7952231" y="3572255"/>
            <a:chExt cx="1094740" cy="1252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2231" y="3572255"/>
              <a:ext cx="1094231" cy="1252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721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latin typeface="Calibri Light"/>
                <a:cs typeface="Calibri Light"/>
              </a:rPr>
              <a:t>DiffTune</a:t>
            </a:r>
            <a:r>
              <a:rPr b="0" spc="-18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(Neurosymbolic)</a:t>
            </a: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4453127"/>
            <a:ext cx="3221990" cy="2057400"/>
            <a:chOff x="4447032" y="4453127"/>
            <a:chExt cx="3221990" cy="20574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4453127"/>
              <a:ext cx="3221736" cy="20574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3050" y="4854416"/>
              <a:ext cx="3004925" cy="1202051"/>
            </a:xfrm>
            <a:prstGeom prst="rect">
              <a:avLst/>
            </a:prstGeom>
          </p:spPr>
        </p:pic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3295" y="3758184"/>
            <a:ext cx="841375" cy="914400"/>
            <a:chOff x="8083295" y="3758184"/>
            <a:chExt cx="841375" cy="9144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3711" y="4111752"/>
              <a:ext cx="560831" cy="5608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87679" y="413577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311" y="3938016"/>
              <a:ext cx="560831" cy="5608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37161" y="39632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3295" y="3758184"/>
              <a:ext cx="560831" cy="5608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07630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7442" y="3798315"/>
            <a:ext cx="405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8850" y="3751579"/>
            <a:ext cx="481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−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18641" y="1656281"/>
            <a:ext cx="8403590" cy="3813810"/>
            <a:chOff x="3718641" y="1656281"/>
            <a:chExt cx="8403590" cy="3813810"/>
          </a:xfrm>
        </p:grpSpPr>
        <p:sp>
          <p:nvSpPr>
            <p:cNvPr id="26" name="object 26"/>
            <p:cNvSpPr/>
            <p:nvPr/>
          </p:nvSpPr>
          <p:spPr>
            <a:xfrm>
              <a:off x="3718636" y="2964687"/>
              <a:ext cx="4796790" cy="2491105"/>
            </a:xfrm>
            <a:custGeom>
              <a:avLst/>
              <a:gdLst/>
              <a:ahLst/>
              <a:cxnLst/>
              <a:rect l="l" t="t" r="r" b="b"/>
              <a:pathLst>
                <a:path w="4796790" h="2491104">
                  <a:moveTo>
                    <a:pt x="769213" y="14287"/>
                  </a:moveTo>
                  <a:lnTo>
                    <a:pt x="686244" y="62255"/>
                  </a:lnTo>
                  <a:lnTo>
                    <a:pt x="710095" y="77990"/>
                  </a:lnTo>
                  <a:lnTo>
                    <a:pt x="482" y="1154163"/>
                  </a:lnTo>
                  <a:lnTo>
                    <a:pt x="12407" y="1162024"/>
                  </a:lnTo>
                  <a:lnTo>
                    <a:pt x="0" y="1169098"/>
                  </a:lnTo>
                  <a:lnTo>
                    <a:pt x="714375" y="2423337"/>
                  </a:lnTo>
                  <a:lnTo>
                    <a:pt x="689546" y="2437485"/>
                  </a:lnTo>
                  <a:lnTo>
                    <a:pt x="769213" y="2490762"/>
                  </a:lnTo>
                  <a:lnTo>
                    <a:pt x="766241" y="2435758"/>
                  </a:lnTo>
                  <a:lnTo>
                    <a:pt x="764032" y="2395055"/>
                  </a:lnTo>
                  <a:lnTo>
                    <a:pt x="739203" y="2409202"/>
                  </a:lnTo>
                  <a:lnTo>
                    <a:pt x="29159" y="1162583"/>
                  </a:lnTo>
                  <a:lnTo>
                    <a:pt x="733958" y="93726"/>
                  </a:lnTo>
                  <a:lnTo>
                    <a:pt x="757809" y="109448"/>
                  </a:lnTo>
                  <a:lnTo>
                    <a:pt x="763016" y="66065"/>
                  </a:lnTo>
                  <a:lnTo>
                    <a:pt x="769213" y="14287"/>
                  </a:lnTo>
                  <a:close/>
                </a:path>
                <a:path w="4796790" h="2491104">
                  <a:moveTo>
                    <a:pt x="4796764" y="552221"/>
                  </a:moveTo>
                  <a:lnTo>
                    <a:pt x="4768189" y="552221"/>
                  </a:lnTo>
                  <a:lnTo>
                    <a:pt x="4768189" y="28575"/>
                  </a:lnTo>
                  <a:lnTo>
                    <a:pt x="4768189" y="14287"/>
                  </a:lnTo>
                  <a:lnTo>
                    <a:pt x="4768189" y="0"/>
                  </a:lnTo>
                  <a:lnTo>
                    <a:pt x="3855961" y="0"/>
                  </a:lnTo>
                  <a:lnTo>
                    <a:pt x="3855961" y="28575"/>
                  </a:lnTo>
                  <a:lnTo>
                    <a:pt x="4739614" y="28575"/>
                  </a:lnTo>
                  <a:lnTo>
                    <a:pt x="4739614" y="552221"/>
                  </a:lnTo>
                  <a:lnTo>
                    <a:pt x="4711039" y="552221"/>
                  </a:lnTo>
                  <a:lnTo>
                    <a:pt x="4753902" y="637946"/>
                  </a:lnTo>
                  <a:lnTo>
                    <a:pt x="4789614" y="566508"/>
                  </a:lnTo>
                  <a:lnTo>
                    <a:pt x="4796764" y="5522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64039" y="3572255"/>
              <a:ext cx="1094231" cy="125272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5520" y="4111751"/>
              <a:ext cx="560831" cy="5608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899578" y="413577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3120" y="3938015"/>
              <a:ext cx="563879" cy="5608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749062" y="3963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95103" y="3758183"/>
              <a:ext cx="560831" cy="5608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619529" y="378213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4597" y="4739450"/>
              <a:ext cx="2453005" cy="730885"/>
            </a:xfrm>
            <a:custGeom>
              <a:avLst/>
              <a:gdLst/>
              <a:ahLst/>
              <a:cxnLst/>
              <a:rect l="l" t="t" r="r" b="b"/>
              <a:pathLst>
                <a:path w="2453004" h="730885">
                  <a:moveTo>
                    <a:pt x="2395556" y="701704"/>
                  </a:moveTo>
                  <a:lnTo>
                    <a:pt x="0" y="701704"/>
                  </a:lnTo>
                  <a:lnTo>
                    <a:pt x="0" y="730279"/>
                  </a:lnTo>
                  <a:lnTo>
                    <a:pt x="2424131" y="730279"/>
                  </a:lnTo>
                  <a:lnTo>
                    <a:pt x="2424131" y="715991"/>
                  </a:lnTo>
                  <a:lnTo>
                    <a:pt x="2395556" y="715991"/>
                  </a:lnTo>
                  <a:lnTo>
                    <a:pt x="2395556" y="701704"/>
                  </a:lnTo>
                  <a:close/>
                </a:path>
                <a:path w="2453004" h="730885">
                  <a:moveTo>
                    <a:pt x="2424131" y="71437"/>
                  </a:moveTo>
                  <a:lnTo>
                    <a:pt x="2395556" y="71437"/>
                  </a:lnTo>
                  <a:lnTo>
                    <a:pt x="2395556" y="715991"/>
                  </a:lnTo>
                  <a:lnTo>
                    <a:pt x="2409844" y="701704"/>
                  </a:lnTo>
                  <a:lnTo>
                    <a:pt x="2424131" y="701704"/>
                  </a:lnTo>
                  <a:lnTo>
                    <a:pt x="2424131" y="71437"/>
                  </a:lnTo>
                  <a:close/>
                </a:path>
                <a:path w="2453004" h="730885">
                  <a:moveTo>
                    <a:pt x="2424131" y="701704"/>
                  </a:moveTo>
                  <a:lnTo>
                    <a:pt x="2409844" y="701704"/>
                  </a:lnTo>
                  <a:lnTo>
                    <a:pt x="2395556" y="715991"/>
                  </a:lnTo>
                  <a:lnTo>
                    <a:pt x="2424131" y="715991"/>
                  </a:lnTo>
                  <a:lnTo>
                    <a:pt x="2424131" y="701704"/>
                  </a:lnTo>
                  <a:close/>
                </a:path>
                <a:path w="2453004" h="730885">
                  <a:moveTo>
                    <a:pt x="2409844" y="0"/>
                  </a:moveTo>
                  <a:lnTo>
                    <a:pt x="2366981" y="85724"/>
                  </a:lnTo>
                  <a:lnTo>
                    <a:pt x="2395556" y="85724"/>
                  </a:lnTo>
                  <a:lnTo>
                    <a:pt x="2395556" y="71437"/>
                  </a:lnTo>
                  <a:lnTo>
                    <a:pt x="2445562" y="71437"/>
                  </a:lnTo>
                  <a:lnTo>
                    <a:pt x="2409844" y="0"/>
                  </a:lnTo>
                  <a:close/>
                </a:path>
                <a:path w="2453004" h="730885">
                  <a:moveTo>
                    <a:pt x="2445562" y="71437"/>
                  </a:moveTo>
                  <a:lnTo>
                    <a:pt x="2424131" y="71437"/>
                  </a:lnTo>
                  <a:lnTo>
                    <a:pt x="2424131" y="85724"/>
                  </a:lnTo>
                  <a:lnTo>
                    <a:pt x="2452706" y="85724"/>
                  </a:lnTo>
                  <a:lnTo>
                    <a:pt x="2445562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27664" y="3526535"/>
              <a:ext cx="1094231" cy="125272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2"/>
                  </a:lnTo>
                  <a:lnTo>
                    <a:pt x="977446" y="1136822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39143" y="4066031"/>
              <a:ext cx="560831" cy="56083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464115" y="40913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86743" y="3892295"/>
              <a:ext cx="563879" cy="563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313599" y="39188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58728" y="3712463"/>
              <a:ext cx="560831" cy="56083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184066" y="373771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8367" y="1656281"/>
              <a:ext cx="5575300" cy="1902460"/>
            </a:xfrm>
            <a:custGeom>
              <a:avLst/>
              <a:gdLst/>
              <a:ahLst/>
              <a:cxnLst/>
              <a:rect l="l" t="t" r="r" b="b"/>
              <a:pathLst>
                <a:path w="5575300" h="1902460">
                  <a:moveTo>
                    <a:pt x="5546323" y="14287"/>
                  </a:moveTo>
                  <a:lnTo>
                    <a:pt x="5546323" y="1901926"/>
                  </a:lnTo>
                  <a:lnTo>
                    <a:pt x="5574898" y="1901926"/>
                  </a:lnTo>
                  <a:lnTo>
                    <a:pt x="5574898" y="28574"/>
                  </a:lnTo>
                  <a:lnTo>
                    <a:pt x="5560611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28575" y="323621"/>
                  </a:moveTo>
                  <a:lnTo>
                    <a:pt x="0" y="323621"/>
                  </a:lnTo>
                  <a:lnTo>
                    <a:pt x="42862" y="409346"/>
                  </a:lnTo>
                  <a:lnTo>
                    <a:pt x="78581" y="337908"/>
                  </a:lnTo>
                  <a:lnTo>
                    <a:pt x="28575" y="337908"/>
                  </a:lnTo>
                  <a:lnTo>
                    <a:pt x="28575" y="323621"/>
                  </a:lnTo>
                  <a:close/>
                </a:path>
                <a:path w="5575300" h="1902460">
                  <a:moveTo>
                    <a:pt x="5574898" y="0"/>
                  </a:moveTo>
                  <a:lnTo>
                    <a:pt x="28575" y="0"/>
                  </a:lnTo>
                  <a:lnTo>
                    <a:pt x="28575" y="337908"/>
                  </a:lnTo>
                  <a:lnTo>
                    <a:pt x="57150" y="337908"/>
                  </a:lnTo>
                  <a:lnTo>
                    <a:pt x="57150" y="28575"/>
                  </a:lnTo>
                  <a:lnTo>
                    <a:pt x="42862" y="28575"/>
                  </a:lnTo>
                  <a:lnTo>
                    <a:pt x="57150" y="14287"/>
                  </a:lnTo>
                  <a:lnTo>
                    <a:pt x="5574898" y="14287"/>
                  </a:lnTo>
                  <a:lnTo>
                    <a:pt x="5574898" y="0"/>
                  </a:lnTo>
                  <a:close/>
                </a:path>
                <a:path w="5575300" h="1902460">
                  <a:moveTo>
                    <a:pt x="85725" y="323621"/>
                  </a:moveTo>
                  <a:lnTo>
                    <a:pt x="57150" y="323621"/>
                  </a:lnTo>
                  <a:lnTo>
                    <a:pt x="57150" y="337908"/>
                  </a:lnTo>
                  <a:lnTo>
                    <a:pt x="78581" y="337908"/>
                  </a:lnTo>
                  <a:lnTo>
                    <a:pt x="85725" y="323621"/>
                  </a:lnTo>
                  <a:close/>
                </a:path>
                <a:path w="5575300" h="1902460">
                  <a:moveTo>
                    <a:pt x="57150" y="14287"/>
                  </a:moveTo>
                  <a:lnTo>
                    <a:pt x="42862" y="28575"/>
                  </a:lnTo>
                  <a:lnTo>
                    <a:pt x="57150" y="28575"/>
                  </a:lnTo>
                  <a:lnTo>
                    <a:pt x="57150" y="14287"/>
                  </a:lnTo>
                  <a:close/>
                </a:path>
                <a:path w="5575300" h="1902460">
                  <a:moveTo>
                    <a:pt x="5546323" y="14287"/>
                  </a:moveTo>
                  <a:lnTo>
                    <a:pt x="57150" y="14287"/>
                  </a:lnTo>
                  <a:lnTo>
                    <a:pt x="57150" y="28575"/>
                  </a:lnTo>
                  <a:lnTo>
                    <a:pt x="5546323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5574898" y="14287"/>
                  </a:moveTo>
                  <a:lnTo>
                    <a:pt x="5546323" y="14287"/>
                  </a:lnTo>
                  <a:lnTo>
                    <a:pt x="5560611" y="28575"/>
                  </a:lnTo>
                  <a:lnTo>
                    <a:pt x="5574898" y="28574"/>
                  </a:lnTo>
                  <a:lnTo>
                    <a:pt x="5574898" y="14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47031" y="2026919"/>
              <a:ext cx="3221736" cy="195986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3086736" y="0"/>
                  </a:moveTo>
                  <a:lnTo>
                    <a:pt x="0" y="0"/>
                  </a:lnTo>
                  <a:lnTo>
                    <a:pt x="0" y="1826677"/>
                  </a:lnTo>
                  <a:lnTo>
                    <a:pt x="3086736" y="1826677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0" y="0"/>
                  </a:moveTo>
                  <a:lnTo>
                    <a:pt x="3086737" y="0"/>
                  </a:lnTo>
                  <a:lnTo>
                    <a:pt x="3086737" y="1826679"/>
                  </a:lnTo>
                  <a:lnTo>
                    <a:pt x="0" y="182667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992494" y="0"/>
                  </a:moveTo>
                  <a:lnTo>
                    <a:pt x="0" y="0"/>
                  </a:lnTo>
                  <a:lnTo>
                    <a:pt x="0" y="356787"/>
                  </a:lnTo>
                  <a:lnTo>
                    <a:pt x="992494" y="356787"/>
                  </a:lnTo>
                  <a:lnTo>
                    <a:pt x="99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09518" y="1130808"/>
            <a:ext cx="9721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Refine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2" name="object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91926" y="2185968"/>
            <a:ext cx="992505" cy="35687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Decoder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1" y="2613718"/>
            <a:ext cx="2569845" cy="239395"/>
          </a:xfrm>
          <a:custGeom>
            <a:avLst/>
            <a:gdLst/>
            <a:ahLst/>
            <a:cxnLst/>
            <a:rect l="l" t="t" r="r" b="b"/>
            <a:pathLst>
              <a:path w="2569845" h="239394">
                <a:moveTo>
                  <a:pt x="2569390" y="0"/>
                </a:moveTo>
                <a:lnTo>
                  <a:pt x="0" y="0"/>
                </a:lnTo>
                <a:lnTo>
                  <a:pt x="0" y="238955"/>
                </a:lnTo>
                <a:lnTo>
                  <a:pt x="2569390" y="238955"/>
                </a:lnTo>
                <a:lnTo>
                  <a:pt x="2569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15031" y="2613718"/>
            <a:ext cx="2569845" cy="2393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2325">
              <a:lnSpc>
                <a:spcPts val="1880"/>
              </a:lnSpc>
            </a:pPr>
            <a:r>
              <a:rPr sz="1800" spc="-10" dirty="0"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2913929"/>
            <a:ext cx="4634230" cy="2179320"/>
            <a:chOff x="1197863" y="2913929"/>
            <a:chExt cx="4634230" cy="2179320"/>
          </a:xfrm>
        </p:grpSpPr>
        <p:sp>
          <p:nvSpPr>
            <p:cNvPr id="57" name="object 57"/>
            <p:cNvSpPr/>
            <p:nvPr/>
          </p:nvSpPr>
          <p:spPr>
            <a:xfrm>
              <a:off x="4715029" y="2928217"/>
              <a:ext cx="1102360" cy="785495"/>
            </a:xfrm>
            <a:custGeom>
              <a:avLst/>
              <a:gdLst/>
              <a:ahLst/>
              <a:cxnLst/>
              <a:rect l="l" t="t" r="r" b="b"/>
              <a:pathLst>
                <a:path w="1102360" h="785495">
                  <a:moveTo>
                    <a:pt x="1102323" y="0"/>
                  </a:moveTo>
                  <a:lnTo>
                    <a:pt x="0" y="0"/>
                  </a:lnTo>
                  <a:lnTo>
                    <a:pt x="0" y="784986"/>
                  </a:lnTo>
                  <a:lnTo>
                    <a:pt x="1102323" y="784986"/>
                  </a:lnTo>
                  <a:lnTo>
                    <a:pt x="110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15029" y="2928217"/>
              <a:ext cx="1102360" cy="785495"/>
            </a:xfrm>
            <a:custGeom>
              <a:avLst/>
              <a:gdLst/>
              <a:ahLst/>
              <a:cxnLst/>
              <a:rect l="l" t="t" r="r" b="b"/>
              <a:pathLst>
                <a:path w="1102360" h="785495">
                  <a:moveTo>
                    <a:pt x="0" y="0"/>
                  </a:moveTo>
                  <a:lnTo>
                    <a:pt x="1102323" y="0"/>
                  </a:lnTo>
                  <a:lnTo>
                    <a:pt x="1102323" y="784987"/>
                  </a:lnTo>
                  <a:lnTo>
                    <a:pt x="0" y="78498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27787" y="2996242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5" y="0"/>
                  </a:moveTo>
                  <a:lnTo>
                    <a:pt x="35256" y="4389"/>
                  </a:lnTo>
                  <a:lnTo>
                    <a:pt x="16907" y="16360"/>
                  </a:lnTo>
                  <a:lnTo>
                    <a:pt x="4536" y="34115"/>
                  </a:lnTo>
                  <a:lnTo>
                    <a:pt x="0" y="55858"/>
                  </a:lnTo>
                  <a:lnTo>
                    <a:pt x="4536" y="77601"/>
                  </a:lnTo>
                  <a:lnTo>
                    <a:pt x="16907" y="95357"/>
                  </a:lnTo>
                  <a:lnTo>
                    <a:pt x="35256" y="107328"/>
                  </a:lnTo>
                  <a:lnTo>
                    <a:pt x="57725" y="111718"/>
                  </a:lnTo>
                  <a:lnTo>
                    <a:pt x="80195" y="107328"/>
                  </a:lnTo>
                  <a:lnTo>
                    <a:pt x="98544" y="95357"/>
                  </a:lnTo>
                  <a:lnTo>
                    <a:pt x="110915" y="77601"/>
                  </a:lnTo>
                  <a:lnTo>
                    <a:pt x="115451" y="55858"/>
                  </a:lnTo>
                  <a:lnTo>
                    <a:pt x="110915" y="34115"/>
                  </a:lnTo>
                  <a:lnTo>
                    <a:pt x="98544" y="16360"/>
                  </a:lnTo>
                  <a:lnTo>
                    <a:pt x="80195" y="4389"/>
                  </a:lnTo>
                  <a:lnTo>
                    <a:pt x="57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27786" y="2996242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80196" y="4389"/>
                  </a:lnTo>
                  <a:lnTo>
                    <a:pt x="98545" y="16360"/>
                  </a:lnTo>
                  <a:lnTo>
                    <a:pt x="110916" y="34116"/>
                  </a:lnTo>
                  <a:lnTo>
                    <a:pt x="115453" y="55859"/>
                  </a:lnTo>
                  <a:lnTo>
                    <a:pt x="110916" y="77601"/>
                  </a:lnTo>
                  <a:lnTo>
                    <a:pt x="98545" y="95357"/>
                  </a:lnTo>
                  <a:lnTo>
                    <a:pt x="80196" y="107328"/>
                  </a:lnTo>
                  <a:lnTo>
                    <a:pt x="57726" y="111718"/>
                  </a:lnTo>
                  <a:lnTo>
                    <a:pt x="35256" y="107328"/>
                  </a:lnTo>
                  <a:lnTo>
                    <a:pt x="16907" y="95357"/>
                  </a:lnTo>
                  <a:lnTo>
                    <a:pt x="4536" y="77601"/>
                  </a:lnTo>
                  <a:lnTo>
                    <a:pt x="0" y="55859"/>
                  </a:lnTo>
                  <a:lnTo>
                    <a:pt x="4536" y="34116"/>
                  </a:lnTo>
                  <a:lnTo>
                    <a:pt x="16907" y="16360"/>
                  </a:lnTo>
                  <a:lnTo>
                    <a:pt x="35256" y="4389"/>
                  </a:lnTo>
                  <a:lnTo>
                    <a:pt x="5772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27787" y="3175083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5" y="0"/>
                  </a:moveTo>
                  <a:lnTo>
                    <a:pt x="35256" y="4389"/>
                  </a:lnTo>
                  <a:lnTo>
                    <a:pt x="16907" y="16360"/>
                  </a:lnTo>
                  <a:lnTo>
                    <a:pt x="4536" y="34115"/>
                  </a:lnTo>
                  <a:lnTo>
                    <a:pt x="0" y="55858"/>
                  </a:lnTo>
                  <a:lnTo>
                    <a:pt x="4536" y="77601"/>
                  </a:lnTo>
                  <a:lnTo>
                    <a:pt x="16907" y="95357"/>
                  </a:lnTo>
                  <a:lnTo>
                    <a:pt x="35256" y="107328"/>
                  </a:lnTo>
                  <a:lnTo>
                    <a:pt x="57725" y="111718"/>
                  </a:lnTo>
                  <a:lnTo>
                    <a:pt x="80195" y="107328"/>
                  </a:lnTo>
                  <a:lnTo>
                    <a:pt x="98544" y="95357"/>
                  </a:lnTo>
                  <a:lnTo>
                    <a:pt x="110915" y="77601"/>
                  </a:lnTo>
                  <a:lnTo>
                    <a:pt x="115451" y="55858"/>
                  </a:lnTo>
                  <a:lnTo>
                    <a:pt x="110915" y="34115"/>
                  </a:lnTo>
                  <a:lnTo>
                    <a:pt x="98544" y="16360"/>
                  </a:lnTo>
                  <a:lnTo>
                    <a:pt x="80195" y="4389"/>
                  </a:lnTo>
                  <a:lnTo>
                    <a:pt x="57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27786" y="3175083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80196" y="4389"/>
                  </a:lnTo>
                  <a:lnTo>
                    <a:pt x="98545" y="16360"/>
                  </a:lnTo>
                  <a:lnTo>
                    <a:pt x="110916" y="34116"/>
                  </a:lnTo>
                  <a:lnTo>
                    <a:pt x="115453" y="55859"/>
                  </a:lnTo>
                  <a:lnTo>
                    <a:pt x="110916" y="77601"/>
                  </a:lnTo>
                  <a:lnTo>
                    <a:pt x="98545" y="95357"/>
                  </a:lnTo>
                  <a:lnTo>
                    <a:pt x="80196" y="107328"/>
                  </a:lnTo>
                  <a:lnTo>
                    <a:pt x="57726" y="111718"/>
                  </a:lnTo>
                  <a:lnTo>
                    <a:pt x="35256" y="107328"/>
                  </a:lnTo>
                  <a:lnTo>
                    <a:pt x="16907" y="95357"/>
                  </a:lnTo>
                  <a:lnTo>
                    <a:pt x="4536" y="77601"/>
                  </a:lnTo>
                  <a:lnTo>
                    <a:pt x="0" y="55859"/>
                  </a:lnTo>
                  <a:lnTo>
                    <a:pt x="4536" y="34116"/>
                  </a:lnTo>
                  <a:lnTo>
                    <a:pt x="16907" y="16360"/>
                  </a:lnTo>
                  <a:lnTo>
                    <a:pt x="35256" y="4389"/>
                  </a:lnTo>
                  <a:lnTo>
                    <a:pt x="5772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21436" y="3347573"/>
              <a:ext cx="128153" cy="12441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21436" y="3526415"/>
              <a:ext cx="128153" cy="12441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200377" y="3077935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35257" y="4389"/>
                  </a:lnTo>
                  <a:lnTo>
                    <a:pt x="16907" y="16360"/>
                  </a:lnTo>
                  <a:lnTo>
                    <a:pt x="4536" y="34116"/>
                  </a:lnTo>
                  <a:lnTo>
                    <a:pt x="0" y="55859"/>
                  </a:lnTo>
                  <a:lnTo>
                    <a:pt x="4536" y="77602"/>
                  </a:lnTo>
                  <a:lnTo>
                    <a:pt x="16907" y="95357"/>
                  </a:lnTo>
                  <a:lnTo>
                    <a:pt x="35257" y="107328"/>
                  </a:lnTo>
                  <a:lnTo>
                    <a:pt x="57726" y="111718"/>
                  </a:lnTo>
                  <a:lnTo>
                    <a:pt x="80196" y="107328"/>
                  </a:lnTo>
                  <a:lnTo>
                    <a:pt x="98545" y="95357"/>
                  </a:lnTo>
                  <a:lnTo>
                    <a:pt x="110916" y="77602"/>
                  </a:lnTo>
                  <a:lnTo>
                    <a:pt x="115453" y="55859"/>
                  </a:lnTo>
                  <a:lnTo>
                    <a:pt x="110916" y="34116"/>
                  </a:lnTo>
                  <a:lnTo>
                    <a:pt x="98545" y="16360"/>
                  </a:lnTo>
                  <a:lnTo>
                    <a:pt x="80196" y="4389"/>
                  </a:lnTo>
                  <a:lnTo>
                    <a:pt x="577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00377" y="3077935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80196" y="4389"/>
                  </a:lnTo>
                  <a:lnTo>
                    <a:pt x="98545" y="16360"/>
                  </a:lnTo>
                  <a:lnTo>
                    <a:pt x="110916" y="34116"/>
                  </a:lnTo>
                  <a:lnTo>
                    <a:pt x="115453" y="55859"/>
                  </a:lnTo>
                  <a:lnTo>
                    <a:pt x="110916" y="77601"/>
                  </a:lnTo>
                  <a:lnTo>
                    <a:pt x="98545" y="95357"/>
                  </a:lnTo>
                  <a:lnTo>
                    <a:pt x="80196" y="107328"/>
                  </a:lnTo>
                  <a:lnTo>
                    <a:pt x="57726" y="111718"/>
                  </a:lnTo>
                  <a:lnTo>
                    <a:pt x="35256" y="107328"/>
                  </a:lnTo>
                  <a:lnTo>
                    <a:pt x="16907" y="95357"/>
                  </a:lnTo>
                  <a:lnTo>
                    <a:pt x="4536" y="77601"/>
                  </a:lnTo>
                  <a:lnTo>
                    <a:pt x="0" y="55859"/>
                  </a:lnTo>
                  <a:lnTo>
                    <a:pt x="4536" y="34116"/>
                  </a:lnTo>
                  <a:lnTo>
                    <a:pt x="16907" y="16360"/>
                  </a:lnTo>
                  <a:lnTo>
                    <a:pt x="35256" y="4389"/>
                  </a:lnTo>
                  <a:lnTo>
                    <a:pt x="5772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00377" y="3256776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35257" y="4389"/>
                  </a:lnTo>
                  <a:lnTo>
                    <a:pt x="16907" y="16360"/>
                  </a:lnTo>
                  <a:lnTo>
                    <a:pt x="4536" y="34115"/>
                  </a:lnTo>
                  <a:lnTo>
                    <a:pt x="0" y="55858"/>
                  </a:lnTo>
                  <a:lnTo>
                    <a:pt x="4536" y="77601"/>
                  </a:lnTo>
                  <a:lnTo>
                    <a:pt x="16907" y="95357"/>
                  </a:lnTo>
                  <a:lnTo>
                    <a:pt x="35257" y="107328"/>
                  </a:lnTo>
                  <a:lnTo>
                    <a:pt x="57726" y="111718"/>
                  </a:lnTo>
                  <a:lnTo>
                    <a:pt x="80196" y="107328"/>
                  </a:lnTo>
                  <a:lnTo>
                    <a:pt x="98545" y="95357"/>
                  </a:lnTo>
                  <a:lnTo>
                    <a:pt x="110916" y="77601"/>
                  </a:lnTo>
                  <a:lnTo>
                    <a:pt x="115453" y="55858"/>
                  </a:lnTo>
                  <a:lnTo>
                    <a:pt x="110916" y="34115"/>
                  </a:lnTo>
                  <a:lnTo>
                    <a:pt x="98545" y="16360"/>
                  </a:lnTo>
                  <a:lnTo>
                    <a:pt x="80196" y="4389"/>
                  </a:lnTo>
                  <a:lnTo>
                    <a:pt x="577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00377" y="3256776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80196" y="4389"/>
                  </a:lnTo>
                  <a:lnTo>
                    <a:pt x="98545" y="16360"/>
                  </a:lnTo>
                  <a:lnTo>
                    <a:pt x="110916" y="34116"/>
                  </a:lnTo>
                  <a:lnTo>
                    <a:pt x="115453" y="55859"/>
                  </a:lnTo>
                  <a:lnTo>
                    <a:pt x="110916" y="77601"/>
                  </a:lnTo>
                  <a:lnTo>
                    <a:pt x="98545" y="95357"/>
                  </a:lnTo>
                  <a:lnTo>
                    <a:pt x="80196" y="107328"/>
                  </a:lnTo>
                  <a:lnTo>
                    <a:pt x="57726" y="111718"/>
                  </a:lnTo>
                  <a:lnTo>
                    <a:pt x="35256" y="107328"/>
                  </a:lnTo>
                  <a:lnTo>
                    <a:pt x="16907" y="95357"/>
                  </a:lnTo>
                  <a:lnTo>
                    <a:pt x="4536" y="77601"/>
                  </a:lnTo>
                  <a:lnTo>
                    <a:pt x="0" y="55859"/>
                  </a:lnTo>
                  <a:lnTo>
                    <a:pt x="4536" y="34116"/>
                  </a:lnTo>
                  <a:lnTo>
                    <a:pt x="16907" y="16360"/>
                  </a:lnTo>
                  <a:lnTo>
                    <a:pt x="35256" y="4389"/>
                  </a:lnTo>
                  <a:lnTo>
                    <a:pt x="5772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94027" y="3429266"/>
              <a:ext cx="128153" cy="12441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83046" y="3168733"/>
              <a:ext cx="128153" cy="12441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83046" y="3347573"/>
              <a:ext cx="128153" cy="12441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044421" y="3052763"/>
              <a:ext cx="156210" cy="81280"/>
            </a:xfrm>
            <a:custGeom>
              <a:avLst/>
              <a:gdLst/>
              <a:ahLst/>
              <a:cxnLst/>
              <a:rect l="l" t="t" r="r" b="b"/>
              <a:pathLst>
                <a:path w="156210" h="81280">
                  <a:moveTo>
                    <a:pt x="0" y="0"/>
                  </a:moveTo>
                  <a:lnTo>
                    <a:pt x="155957" y="81031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43239" y="3133794"/>
              <a:ext cx="157480" cy="97155"/>
            </a:xfrm>
            <a:custGeom>
              <a:avLst/>
              <a:gdLst/>
              <a:ahLst/>
              <a:cxnLst/>
              <a:rect l="l" t="t" r="r" b="b"/>
              <a:pathLst>
                <a:path w="157479" h="97155">
                  <a:moveTo>
                    <a:pt x="0" y="97148"/>
                  </a:moveTo>
                  <a:lnTo>
                    <a:pt x="157137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43241" y="3133794"/>
              <a:ext cx="157480" cy="276225"/>
            </a:xfrm>
            <a:custGeom>
              <a:avLst/>
              <a:gdLst/>
              <a:ahLst/>
              <a:cxnLst/>
              <a:rect l="l" t="t" r="r" b="b"/>
              <a:pathLst>
                <a:path w="157479" h="276225">
                  <a:moveTo>
                    <a:pt x="0" y="275989"/>
                  </a:moveTo>
                  <a:lnTo>
                    <a:pt x="157137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43239" y="3133795"/>
              <a:ext cx="157480" cy="455295"/>
            </a:xfrm>
            <a:custGeom>
              <a:avLst/>
              <a:gdLst/>
              <a:ahLst/>
              <a:cxnLst/>
              <a:rect l="l" t="t" r="r" b="b"/>
              <a:pathLst>
                <a:path w="157479" h="455295">
                  <a:moveTo>
                    <a:pt x="0" y="454830"/>
                  </a:moveTo>
                  <a:lnTo>
                    <a:pt x="157137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43239" y="3052100"/>
              <a:ext cx="157480" cy="260985"/>
            </a:xfrm>
            <a:custGeom>
              <a:avLst/>
              <a:gdLst/>
              <a:ahLst/>
              <a:cxnLst/>
              <a:rect l="l" t="t" r="r" b="b"/>
              <a:pathLst>
                <a:path w="157479" h="260985">
                  <a:moveTo>
                    <a:pt x="0" y="0"/>
                  </a:moveTo>
                  <a:lnTo>
                    <a:pt x="157137" y="26053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43241" y="3230942"/>
              <a:ext cx="157480" cy="81915"/>
            </a:xfrm>
            <a:custGeom>
              <a:avLst/>
              <a:gdLst/>
              <a:ahLst/>
              <a:cxnLst/>
              <a:rect l="l" t="t" r="r" b="b"/>
              <a:pathLst>
                <a:path w="157479" h="81914">
                  <a:moveTo>
                    <a:pt x="0" y="0"/>
                  </a:moveTo>
                  <a:lnTo>
                    <a:pt x="157137" y="8169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43240" y="3312634"/>
              <a:ext cx="157480" cy="276225"/>
            </a:xfrm>
            <a:custGeom>
              <a:avLst/>
              <a:gdLst/>
              <a:ahLst/>
              <a:cxnLst/>
              <a:rect l="l" t="t" r="r" b="b"/>
              <a:pathLst>
                <a:path w="157479" h="276225">
                  <a:moveTo>
                    <a:pt x="157137" y="0"/>
                  </a:moveTo>
                  <a:lnTo>
                    <a:pt x="0" y="97148"/>
                  </a:lnTo>
                </a:path>
                <a:path w="157479" h="276225">
                  <a:moveTo>
                    <a:pt x="157137" y="0"/>
                  </a:moveTo>
                  <a:lnTo>
                    <a:pt x="1180" y="27598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043241" y="3230942"/>
              <a:ext cx="157480" cy="260985"/>
            </a:xfrm>
            <a:custGeom>
              <a:avLst/>
              <a:gdLst/>
              <a:ahLst/>
              <a:cxnLst/>
              <a:rect l="l" t="t" r="r" b="b"/>
              <a:pathLst>
                <a:path w="157479" h="260985">
                  <a:moveTo>
                    <a:pt x="0" y="0"/>
                  </a:moveTo>
                  <a:lnTo>
                    <a:pt x="157137" y="26053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043241" y="3409782"/>
              <a:ext cx="157480" cy="81915"/>
            </a:xfrm>
            <a:custGeom>
              <a:avLst/>
              <a:gdLst/>
              <a:ahLst/>
              <a:cxnLst/>
              <a:rect l="l" t="t" r="r" b="b"/>
              <a:pathLst>
                <a:path w="157479" h="81914">
                  <a:moveTo>
                    <a:pt x="0" y="0"/>
                  </a:moveTo>
                  <a:lnTo>
                    <a:pt x="157137" y="8169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044421" y="3491477"/>
              <a:ext cx="156210" cy="97155"/>
            </a:xfrm>
            <a:custGeom>
              <a:avLst/>
              <a:gdLst/>
              <a:ahLst/>
              <a:cxnLst/>
              <a:rect l="l" t="t" r="r" b="b"/>
              <a:pathLst>
                <a:path w="156210" h="97154">
                  <a:moveTo>
                    <a:pt x="0" y="97148"/>
                  </a:moveTo>
                  <a:lnTo>
                    <a:pt x="155957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44421" y="3052102"/>
              <a:ext cx="156210" cy="439420"/>
            </a:xfrm>
            <a:custGeom>
              <a:avLst/>
              <a:gdLst/>
              <a:ahLst/>
              <a:cxnLst/>
              <a:rect l="l" t="t" r="r" b="b"/>
              <a:pathLst>
                <a:path w="156210" h="439420">
                  <a:moveTo>
                    <a:pt x="0" y="0"/>
                  </a:moveTo>
                  <a:lnTo>
                    <a:pt x="155957" y="43937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315830" y="3133794"/>
              <a:ext cx="173990" cy="97155"/>
            </a:xfrm>
            <a:custGeom>
              <a:avLst/>
              <a:gdLst/>
              <a:ahLst/>
              <a:cxnLst/>
              <a:rect l="l" t="t" r="r" b="b"/>
              <a:pathLst>
                <a:path w="173989" h="97155">
                  <a:moveTo>
                    <a:pt x="0" y="0"/>
                  </a:moveTo>
                  <a:lnTo>
                    <a:pt x="173565" y="97148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315831" y="3230941"/>
              <a:ext cx="173990" cy="81915"/>
            </a:xfrm>
            <a:custGeom>
              <a:avLst/>
              <a:gdLst/>
              <a:ahLst/>
              <a:cxnLst/>
              <a:rect l="l" t="t" r="r" b="b"/>
              <a:pathLst>
                <a:path w="173989" h="81914">
                  <a:moveTo>
                    <a:pt x="0" y="81693"/>
                  </a:moveTo>
                  <a:lnTo>
                    <a:pt x="17356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15831" y="3230942"/>
              <a:ext cx="173990" cy="260985"/>
            </a:xfrm>
            <a:custGeom>
              <a:avLst/>
              <a:gdLst/>
              <a:ahLst/>
              <a:cxnLst/>
              <a:rect l="l" t="t" r="r" b="b"/>
              <a:pathLst>
                <a:path w="173989" h="260985">
                  <a:moveTo>
                    <a:pt x="0" y="260533"/>
                  </a:moveTo>
                  <a:lnTo>
                    <a:pt x="17356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315831" y="3133793"/>
              <a:ext cx="173990" cy="276225"/>
            </a:xfrm>
            <a:custGeom>
              <a:avLst/>
              <a:gdLst/>
              <a:ahLst/>
              <a:cxnLst/>
              <a:rect l="l" t="t" r="r" b="b"/>
              <a:pathLst>
                <a:path w="173989" h="276225">
                  <a:moveTo>
                    <a:pt x="0" y="0"/>
                  </a:moveTo>
                  <a:lnTo>
                    <a:pt x="173565" y="27598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15830" y="3312634"/>
              <a:ext cx="173990" cy="97155"/>
            </a:xfrm>
            <a:custGeom>
              <a:avLst/>
              <a:gdLst/>
              <a:ahLst/>
              <a:cxnLst/>
              <a:rect l="l" t="t" r="r" b="b"/>
              <a:pathLst>
                <a:path w="173989" h="97154">
                  <a:moveTo>
                    <a:pt x="0" y="0"/>
                  </a:moveTo>
                  <a:lnTo>
                    <a:pt x="173565" y="97148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315831" y="3409782"/>
              <a:ext cx="173990" cy="81915"/>
            </a:xfrm>
            <a:custGeom>
              <a:avLst/>
              <a:gdLst/>
              <a:ahLst/>
              <a:cxnLst/>
              <a:rect l="l" t="t" r="r" b="b"/>
              <a:pathLst>
                <a:path w="173989" h="81914">
                  <a:moveTo>
                    <a:pt x="0" y="81693"/>
                  </a:moveTo>
                  <a:lnTo>
                    <a:pt x="17356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10639" y="3874008"/>
              <a:ext cx="2164080" cy="111252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7863" y="3846575"/>
              <a:ext cx="2365248" cy="124663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4" name="object 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95" name="object 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100" name="object 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101" name="object 10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187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The</a:t>
            </a:r>
            <a:r>
              <a:rPr b="0" spc="-3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Future</a:t>
            </a:r>
            <a:r>
              <a:rPr b="0" spc="-2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of</a:t>
            </a:r>
            <a:r>
              <a:rPr b="0" spc="-2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Software</a:t>
            </a: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231" y="3572255"/>
            <a:ext cx="1094740" cy="1252855"/>
            <a:chOff x="7952231" y="3572255"/>
            <a:chExt cx="1094740" cy="1252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2231" y="3572255"/>
              <a:ext cx="1094231" cy="1252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4453127"/>
            <a:ext cx="3221990" cy="2057400"/>
            <a:chOff x="4447032" y="4453127"/>
            <a:chExt cx="3221990" cy="20574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4453127"/>
              <a:ext cx="3221736" cy="20574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3050" y="4854416"/>
              <a:ext cx="3004925" cy="1202051"/>
            </a:xfrm>
            <a:prstGeom prst="rect">
              <a:avLst/>
            </a:prstGeom>
          </p:spPr>
        </p:pic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3295" y="3758184"/>
            <a:ext cx="841375" cy="914400"/>
            <a:chOff x="8083295" y="3758184"/>
            <a:chExt cx="841375" cy="9144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3711" y="4111752"/>
              <a:ext cx="560831" cy="5608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87679" y="413577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311" y="3938016"/>
              <a:ext cx="560831" cy="5608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37161" y="39632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3295" y="3758184"/>
              <a:ext cx="560831" cy="5608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07630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7442" y="3798315"/>
            <a:ext cx="405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8850" y="3751579"/>
            <a:ext cx="481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−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18641" y="1656281"/>
            <a:ext cx="8403590" cy="3813810"/>
            <a:chOff x="3718641" y="1656281"/>
            <a:chExt cx="8403590" cy="3813810"/>
          </a:xfrm>
        </p:grpSpPr>
        <p:sp>
          <p:nvSpPr>
            <p:cNvPr id="26" name="object 26"/>
            <p:cNvSpPr/>
            <p:nvPr/>
          </p:nvSpPr>
          <p:spPr>
            <a:xfrm>
              <a:off x="3718636" y="2964687"/>
              <a:ext cx="4796790" cy="2491105"/>
            </a:xfrm>
            <a:custGeom>
              <a:avLst/>
              <a:gdLst/>
              <a:ahLst/>
              <a:cxnLst/>
              <a:rect l="l" t="t" r="r" b="b"/>
              <a:pathLst>
                <a:path w="4796790" h="2491104">
                  <a:moveTo>
                    <a:pt x="769213" y="14287"/>
                  </a:moveTo>
                  <a:lnTo>
                    <a:pt x="686244" y="62255"/>
                  </a:lnTo>
                  <a:lnTo>
                    <a:pt x="710095" y="77990"/>
                  </a:lnTo>
                  <a:lnTo>
                    <a:pt x="482" y="1154163"/>
                  </a:lnTo>
                  <a:lnTo>
                    <a:pt x="12407" y="1162024"/>
                  </a:lnTo>
                  <a:lnTo>
                    <a:pt x="0" y="1169098"/>
                  </a:lnTo>
                  <a:lnTo>
                    <a:pt x="714375" y="2423337"/>
                  </a:lnTo>
                  <a:lnTo>
                    <a:pt x="689546" y="2437485"/>
                  </a:lnTo>
                  <a:lnTo>
                    <a:pt x="769213" y="2490762"/>
                  </a:lnTo>
                  <a:lnTo>
                    <a:pt x="766241" y="2435758"/>
                  </a:lnTo>
                  <a:lnTo>
                    <a:pt x="764032" y="2395055"/>
                  </a:lnTo>
                  <a:lnTo>
                    <a:pt x="739203" y="2409202"/>
                  </a:lnTo>
                  <a:lnTo>
                    <a:pt x="29159" y="1162583"/>
                  </a:lnTo>
                  <a:lnTo>
                    <a:pt x="733958" y="93726"/>
                  </a:lnTo>
                  <a:lnTo>
                    <a:pt x="757809" y="109448"/>
                  </a:lnTo>
                  <a:lnTo>
                    <a:pt x="763016" y="66065"/>
                  </a:lnTo>
                  <a:lnTo>
                    <a:pt x="769213" y="14287"/>
                  </a:lnTo>
                  <a:close/>
                </a:path>
                <a:path w="4796790" h="2491104">
                  <a:moveTo>
                    <a:pt x="4796764" y="552221"/>
                  </a:moveTo>
                  <a:lnTo>
                    <a:pt x="4768189" y="552221"/>
                  </a:lnTo>
                  <a:lnTo>
                    <a:pt x="4768189" y="28575"/>
                  </a:lnTo>
                  <a:lnTo>
                    <a:pt x="4768189" y="14287"/>
                  </a:lnTo>
                  <a:lnTo>
                    <a:pt x="4768189" y="0"/>
                  </a:lnTo>
                  <a:lnTo>
                    <a:pt x="3855961" y="0"/>
                  </a:lnTo>
                  <a:lnTo>
                    <a:pt x="3855961" y="28575"/>
                  </a:lnTo>
                  <a:lnTo>
                    <a:pt x="4739614" y="28575"/>
                  </a:lnTo>
                  <a:lnTo>
                    <a:pt x="4739614" y="552221"/>
                  </a:lnTo>
                  <a:lnTo>
                    <a:pt x="4711039" y="552221"/>
                  </a:lnTo>
                  <a:lnTo>
                    <a:pt x="4753902" y="637946"/>
                  </a:lnTo>
                  <a:lnTo>
                    <a:pt x="4789614" y="566508"/>
                  </a:lnTo>
                  <a:lnTo>
                    <a:pt x="4796764" y="5522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64039" y="3572255"/>
              <a:ext cx="1094231" cy="125272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5520" y="4111751"/>
              <a:ext cx="560831" cy="5608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899578" y="413577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3120" y="3938015"/>
              <a:ext cx="563879" cy="5608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749062" y="3963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95103" y="3758183"/>
              <a:ext cx="560831" cy="5608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619529" y="378213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4597" y="4739450"/>
              <a:ext cx="2453005" cy="730885"/>
            </a:xfrm>
            <a:custGeom>
              <a:avLst/>
              <a:gdLst/>
              <a:ahLst/>
              <a:cxnLst/>
              <a:rect l="l" t="t" r="r" b="b"/>
              <a:pathLst>
                <a:path w="2453004" h="730885">
                  <a:moveTo>
                    <a:pt x="2395556" y="701704"/>
                  </a:moveTo>
                  <a:lnTo>
                    <a:pt x="0" y="701704"/>
                  </a:lnTo>
                  <a:lnTo>
                    <a:pt x="0" y="730279"/>
                  </a:lnTo>
                  <a:lnTo>
                    <a:pt x="2424131" y="730279"/>
                  </a:lnTo>
                  <a:lnTo>
                    <a:pt x="2424131" y="715991"/>
                  </a:lnTo>
                  <a:lnTo>
                    <a:pt x="2395556" y="715991"/>
                  </a:lnTo>
                  <a:lnTo>
                    <a:pt x="2395556" y="701704"/>
                  </a:lnTo>
                  <a:close/>
                </a:path>
                <a:path w="2453004" h="730885">
                  <a:moveTo>
                    <a:pt x="2424131" y="71437"/>
                  </a:moveTo>
                  <a:lnTo>
                    <a:pt x="2395556" y="71437"/>
                  </a:lnTo>
                  <a:lnTo>
                    <a:pt x="2395556" y="715991"/>
                  </a:lnTo>
                  <a:lnTo>
                    <a:pt x="2409844" y="701704"/>
                  </a:lnTo>
                  <a:lnTo>
                    <a:pt x="2424131" y="701704"/>
                  </a:lnTo>
                  <a:lnTo>
                    <a:pt x="2424131" y="71437"/>
                  </a:lnTo>
                  <a:close/>
                </a:path>
                <a:path w="2453004" h="730885">
                  <a:moveTo>
                    <a:pt x="2424131" y="701704"/>
                  </a:moveTo>
                  <a:lnTo>
                    <a:pt x="2409844" y="701704"/>
                  </a:lnTo>
                  <a:lnTo>
                    <a:pt x="2395556" y="715991"/>
                  </a:lnTo>
                  <a:lnTo>
                    <a:pt x="2424131" y="715991"/>
                  </a:lnTo>
                  <a:lnTo>
                    <a:pt x="2424131" y="701704"/>
                  </a:lnTo>
                  <a:close/>
                </a:path>
                <a:path w="2453004" h="730885">
                  <a:moveTo>
                    <a:pt x="2409844" y="0"/>
                  </a:moveTo>
                  <a:lnTo>
                    <a:pt x="2366981" y="85724"/>
                  </a:lnTo>
                  <a:lnTo>
                    <a:pt x="2395556" y="85724"/>
                  </a:lnTo>
                  <a:lnTo>
                    <a:pt x="2395556" y="71437"/>
                  </a:lnTo>
                  <a:lnTo>
                    <a:pt x="2445562" y="71437"/>
                  </a:lnTo>
                  <a:lnTo>
                    <a:pt x="2409844" y="0"/>
                  </a:lnTo>
                  <a:close/>
                </a:path>
                <a:path w="2453004" h="730885">
                  <a:moveTo>
                    <a:pt x="2445562" y="71437"/>
                  </a:moveTo>
                  <a:lnTo>
                    <a:pt x="2424131" y="71437"/>
                  </a:lnTo>
                  <a:lnTo>
                    <a:pt x="2424131" y="85724"/>
                  </a:lnTo>
                  <a:lnTo>
                    <a:pt x="2452706" y="85724"/>
                  </a:lnTo>
                  <a:lnTo>
                    <a:pt x="2445562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27664" y="3526535"/>
              <a:ext cx="1094231" cy="125272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2"/>
                  </a:lnTo>
                  <a:lnTo>
                    <a:pt x="977446" y="1136822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39143" y="4066031"/>
              <a:ext cx="560831" cy="56083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464115" y="40913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86743" y="3892295"/>
              <a:ext cx="563879" cy="563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313599" y="39188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58728" y="3712463"/>
              <a:ext cx="560831" cy="56083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184066" y="373771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8367" y="1656281"/>
              <a:ext cx="5575300" cy="1902460"/>
            </a:xfrm>
            <a:custGeom>
              <a:avLst/>
              <a:gdLst/>
              <a:ahLst/>
              <a:cxnLst/>
              <a:rect l="l" t="t" r="r" b="b"/>
              <a:pathLst>
                <a:path w="5575300" h="1902460">
                  <a:moveTo>
                    <a:pt x="5546323" y="14287"/>
                  </a:moveTo>
                  <a:lnTo>
                    <a:pt x="5546323" y="1901926"/>
                  </a:lnTo>
                  <a:lnTo>
                    <a:pt x="5574898" y="1901926"/>
                  </a:lnTo>
                  <a:lnTo>
                    <a:pt x="5574898" y="28574"/>
                  </a:lnTo>
                  <a:lnTo>
                    <a:pt x="5560611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28575" y="323621"/>
                  </a:moveTo>
                  <a:lnTo>
                    <a:pt x="0" y="323621"/>
                  </a:lnTo>
                  <a:lnTo>
                    <a:pt x="42862" y="409346"/>
                  </a:lnTo>
                  <a:lnTo>
                    <a:pt x="78581" y="337908"/>
                  </a:lnTo>
                  <a:lnTo>
                    <a:pt x="28575" y="337908"/>
                  </a:lnTo>
                  <a:lnTo>
                    <a:pt x="28575" y="323621"/>
                  </a:lnTo>
                  <a:close/>
                </a:path>
                <a:path w="5575300" h="1902460">
                  <a:moveTo>
                    <a:pt x="5574898" y="0"/>
                  </a:moveTo>
                  <a:lnTo>
                    <a:pt x="28575" y="0"/>
                  </a:lnTo>
                  <a:lnTo>
                    <a:pt x="28575" y="337908"/>
                  </a:lnTo>
                  <a:lnTo>
                    <a:pt x="57150" y="337908"/>
                  </a:lnTo>
                  <a:lnTo>
                    <a:pt x="57150" y="28575"/>
                  </a:lnTo>
                  <a:lnTo>
                    <a:pt x="42862" y="28575"/>
                  </a:lnTo>
                  <a:lnTo>
                    <a:pt x="57150" y="14287"/>
                  </a:lnTo>
                  <a:lnTo>
                    <a:pt x="5574898" y="14287"/>
                  </a:lnTo>
                  <a:lnTo>
                    <a:pt x="5574898" y="0"/>
                  </a:lnTo>
                  <a:close/>
                </a:path>
                <a:path w="5575300" h="1902460">
                  <a:moveTo>
                    <a:pt x="85725" y="323621"/>
                  </a:moveTo>
                  <a:lnTo>
                    <a:pt x="57150" y="323621"/>
                  </a:lnTo>
                  <a:lnTo>
                    <a:pt x="57150" y="337908"/>
                  </a:lnTo>
                  <a:lnTo>
                    <a:pt x="78581" y="337908"/>
                  </a:lnTo>
                  <a:lnTo>
                    <a:pt x="85725" y="323621"/>
                  </a:lnTo>
                  <a:close/>
                </a:path>
                <a:path w="5575300" h="1902460">
                  <a:moveTo>
                    <a:pt x="57150" y="14287"/>
                  </a:moveTo>
                  <a:lnTo>
                    <a:pt x="42862" y="28575"/>
                  </a:lnTo>
                  <a:lnTo>
                    <a:pt x="57150" y="28575"/>
                  </a:lnTo>
                  <a:lnTo>
                    <a:pt x="57150" y="14287"/>
                  </a:lnTo>
                  <a:close/>
                </a:path>
                <a:path w="5575300" h="1902460">
                  <a:moveTo>
                    <a:pt x="5546323" y="14287"/>
                  </a:moveTo>
                  <a:lnTo>
                    <a:pt x="57150" y="14287"/>
                  </a:lnTo>
                  <a:lnTo>
                    <a:pt x="57150" y="28575"/>
                  </a:lnTo>
                  <a:lnTo>
                    <a:pt x="5546323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5574898" y="14287"/>
                  </a:moveTo>
                  <a:lnTo>
                    <a:pt x="5546323" y="14287"/>
                  </a:lnTo>
                  <a:lnTo>
                    <a:pt x="5560611" y="28575"/>
                  </a:lnTo>
                  <a:lnTo>
                    <a:pt x="5574898" y="28574"/>
                  </a:lnTo>
                  <a:lnTo>
                    <a:pt x="5574898" y="14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47031" y="2026919"/>
              <a:ext cx="3221736" cy="195986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3086736" y="0"/>
                  </a:moveTo>
                  <a:lnTo>
                    <a:pt x="0" y="0"/>
                  </a:lnTo>
                  <a:lnTo>
                    <a:pt x="0" y="1826677"/>
                  </a:lnTo>
                  <a:lnTo>
                    <a:pt x="3086736" y="1826677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0" y="0"/>
                  </a:moveTo>
                  <a:lnTo>
                    <a:pt x="3086737" y="0"/>
                  </a:lnTo>
                  <a:lnTo>
                    <a:pt x="3086737" y="1826679"/>
                  </a:lnTo>
                  <a:lnTo>
                    <a:pt x="0" y="182667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992494" y="0"/>
                  </a:moveTo>
                  <a:lnTo>
                    <a:pt x="0" y="0"/>
                  </a:lnTo>
                  <a:lnTo>
                    <a:pt x="0" y="356787"/>
                  </a:lnTo>
                  <a:lnTo>
                    <a:pt x="992494" y="356787"/>
                  </a:lnTo>
                  <a:lnTo>
                    <a:pt x="99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09518" y="1130808"/>
            <a:ext cx="9721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Refine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2" name="object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91926" y="2185968"/>
            <a:ext cx="992505" cy="35687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Decoder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1" y="2613718"/>
            <a:ext cx="2569845" cy="239395"/>
          </a:xfrm>
          <a:custGeom>
            <a:avLst/>
            <a:gdLst/>
            <a:ahLst/>
            <a:cxnLst/>
            <a:rect l="l" t="t" r="r" b="b"/>
            <a:pathLst>
              <a:path w="2569845" h="239394">
                <a:moveTo>
                  <a:pt x="2569390" y="0"/>
                </a:moveTo>
                <a:lnTo>
                  <a:pt x="0" y="0"/>
                </a:lnTo>
                <a:lnTo>
                  <a:pt x="0" y="238955"/>
                </a:lnTo>
                <a:lnTo>
                  <a:pt x="2569390" y="238955"/>
                </a:lnTo>
                <a:lnTo>
                  <a:pt x="2569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15031" y="2613718"/>
            <a:ext cx="2569845" cy="2393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2325">
              <a:lnSpc>
                <a:spcPts val="1880"/>
              </a:lnSpc>
            </a:pPr>
            <a:r>
              <a:rPr sz="1800" spc="-10" dirty="0"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2913929"/>
            <a:ext cx="4634230" cy="2179320"/>
            <a:chOff x="1197863" y="2913929"/>
            <a:chExt cx="4634230" cy="2179320"/>
          </a:xfrm>
        </p:grpSpPr>
        <p:sp>
          <p:nvSpPr>
            <p:cNvPr id="57" name="object 57"/>
            <p:cNvSpPr/>
            <p:nvPr/>
          </p:nvSpPr>
          <p:spPr>
            <a:xfrm>
              <a:off x="4715029" y="2928217"/>
              <a:ext cx="1102360" cy="785495"/>
            </a:xfrm>
            <a:custGeom>
              <a:avLst/>
              <a:gdLst/>
              <a:ahLst/>
              <a:cxnLst/>
              <a:rect l="l" t="t" r="r" b="b"/>
              <a:pathLst>
                <a:path w="1102360" h="785495">
                  <a:moveTo>
                    <a:pt x="1102323" y="0"/>
                  </a:moveTo>
                  <a:lnTo>
                    <a:pt x="0" y="0"/>
                  </a:lnTo>
                  <a:lnTo>
                    <a:pt x="0" y="784986"/>
                  </a:lnTo>
                  <a:lnTo>
                    <a:pt x="1102323" y="784986"/>
                  </a:lnTo>
                  <a:lnTo>
                    <a:pt x="110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15029" y="2928217"/>
              <a:ext cx="1102360" cy="785495"/>
            </a:xfrm>
            <a:custGeom>
              <a:avLst/>
              <a:gdLst/>
              <a:ahLst/>
              <a:cxnLst/>
              <a:rect l="l" t="t" r="r" b="b"/>
              <a:pathLst>
                <a:path w="1102360" h="785495">
                  <a:moveTo>
                    <a:pt x="0" y="0"/>
                  </a:moveTo>
                  <a:lnTo>
                    <a:pt x="1102323" y="0"/>
                  </a:lnTo>
                  <a:lnTo>
                    <a:pt x="1102323" y="784987"/>
                  </a:lnTo>
                  <a:lnTo>
                    <a:pt x="0" y="78498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27787" y="2996242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5" y="0"/>
                  </a:moveTo>
                  <a:lnTo>
                    <a:pt x="35256" y="4389"/>
                  </a:lnTo>
                  <a:lnTo>
                    <a:pt x="16907" y="16360"/>
                  </a:lnTo>
                  <a:lnTo>
                    <a:pt x="4536" y="34115"/>
                  </a:lnTo>
                  <a:lnTo>
                    <a:pt x="0" y="55858"/>
                  </a:lnTo>
                  <a:lnTo>
                    <a:pt x="4536" y="77601"/>
                  </a:lnTo>
                  <a:lnTo>
                    <a:pt x="16907" y="95357"/>
                  </a:lnTo>
                  <a:lnTo>
                    <a:pt x="35256" y="107328"/>
                  </a:lnTo>
                  <a:lnTo>
                    <a:pt x="57725" y="111718"/>
                  </a:lnTo>
                  <a:lnTo>
                    <a:pt x="80195" y="107328"/>
                  </a:lnTo>
                  <a:lnTo>
                    <a:pt x="98544" y="95357"/>
                  </a:lnTo>
                  <a:lnTo>
                    <a:pt x="110915" y="77601"/>
                  </a:lnTo>
                  <a:lnTo>
                    <a:pt x="115451" y="55858"/>
                  </a:lnTo>
                  <a:lnTo>
                    <a:pt x="110915" y="34115"/>
                  </a:lnTo>
                  <a:lnTo>
                    <a:pt x="98544" y="16360"/>
                  </a:lnTo>
                  <a:lnTo>
                    <a:pt x="80195" y="4389"/>
                  </a:lnTo>
                  <a:lnTo>
                    <a:pt x="57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27786" y="2996242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80196" y="4389"/>
                  </a:lnTo>
                  <a:lnTo>
                    <a:pt x="98545" y="16360"/>
                  </a:lnTo>
                  <a:lnTo>
                    <a:pt x="110916" y="34116"/>
                  </a:lnTo>
                  <a:lnTo>
                    <a:pt x="115453" y="55859"/>
                  </a:lnTo>
                  <a:lnTo>
                    <a:pt x="110916" y="77601"/>
                  </a:lnTo>
                  <a:lnTo>
                    <a:pt x="98545" y="95357"/>
                  </a:lnTo>
                  <a:lnTo>
                    <a:pt x="80196" y="107328"/>
                  </a:lnTo>
                  <a:lnTo>
                    <a:pt x="57726" y="111718"/>
                  </a:lnTo>
                  <a:lnTo>
                    <a:pt x="35256" y="107328"/>
                  </a:lnTo>
                  <a:lnTo>
                    <a:pt x="16907" y="95357"/>
                  </a:lnTo>
                  <a:lnTo>
                    <a:pt x="4536" y="77601"/>
                  </a:lnTo>
                  <a:lnTo>
                    <a:pt x="0" y="55859"/>
                  </a:lnTo>
                  <a:lnTo>
                    <a:pt x="4536" y="34116"/>
                  </a:lnTo>
                  <a:lnTo>
                    <a:pt x="16907" y="16360"/>
                  </a:lnTo>
                  <a:lnTo>
                    <a:pt x="35256" y="4389"/>
                  </a:lnTo>
                  <a:lnTo>
                    <a:pt x="5772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27787" y="3175083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5" y="0"/>
                  </a:moveTo>
                  <a:lnTo>
                    <a:pt x="35256" y="4389"/>
                  </a:lnTo>
                  <a:lnTo>
                    <a:pt x="16907" y="16360"/>
                  </a:lnTo>
                  <a:lnTo>
                    <a:pt x="4536" y="34115"/>
                  </a:lnTo>
                  <a:lnTo>
                    <a:pt x="0" y="55858"/>
                  </a:lnTo>
                  <a:lnTo>
                    <a:pt x="4536" y="77601"/>
                  </a:lnTo>
                  <a:lnTo>
                    <a:pt x="16907" y="95357"/>
                  </a:lnTo>
                  <a:lnTo>
                    <a:pt x="35256" y="107328"/>
                  </a:lnTo>
                  <a:lnTo>
                    <a:pt x="57725" y="111718"/>
                  </a:lnTo>
                  <a:lnTo>
                    <a:pt x="80195" y="107328"/>
                  </a:lnTo>
                  <a:lnTo>
                    <a:pt x="98544" y="95357"/>
                  </a:lnTo>
                  <a:lnTo>
                    <a:pt x="110915" y="77601"/>
                  </a:lnTo>
                  <a:lnTo>
                    <a:pt x="115451" y="55858"/>
                  </a:lnTo>
                  <a:lnTo>
                    <a:pt x="110915" y="34115"/>
                  </a:lnTo>
                  <a:lnTo>
                    <a:pt x="98544" y="16360"/>
                  </a:lnTo>
                  <a:lnTo>
                    <a:pt x="80195" y="4389"/>
                  </a:lnTo>
                  <a:lnTo>
                    <a:pt x="57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27786" y="3175083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80196" y="4389"/>
                  </a:lnTo>
                  <a:lnTo>
                    <a:pt x="98545" y="16360"/>
                  </a:lnTo>
                  <a:lnTo>
                    <a:pt x="110916" y="34116"/>
                  </a:lnTo>
                  <a:lnTo>
                    <a:pt x="115453" y="55859"/>
                  </a:lnTo>
                  <a:lnTo>
                    <a:pt x="110916" y="77601"/>
                  </a:lnTo>
                  <a:lnTo>
                    <a:pt x="98545" y="95357"/>
                  </a:lnTo>
                  <a:lnTo>
                    <a:pt x="80196" y="107328"/>
                  </a:lnTo>
                  <a:lnTo>
                    <a:pt x="57726" y="111718"/>
                  </a:lnTo>
                  <a:lnTo>
                    <a:pt x="35256" y="107328"/>
                  </a:lnTo>
                  <a:lnTo>
                    <a:pt x="16907" y="95357"/>
                  </a:lnTo>
                  <a:lnTo>
                    <a:pt x="4536" y="77601"/>
                  </a:lnTo>
                  <a:lnTo>
                    <a:pt x="0" y="55859"/>
                  </a:lnTo>
                  <a:lnTo>
                    <a:pt x="4536" y="34116"/>
                  </a:lnTo>
                  <a:lnTo>
                    <a:pt x="16907" y="16360"/>
                  </a:lnTo>
                  <a:lnTo>
                    <a:pt x="35256" y="4389"/>
                  </a:lnTo>
                  <a:lnTo>
                    <a:pt x="5772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21436" y="3347573"/>
              <a:ext cx="128153" cy="12441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21436" y="3526415"/>
              <a:ext cx="128153" cy="12441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200377" y="3077935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35257" y="4389"/>
                  </a:lnTo>
                  <a:lnTo>
                    <a:pt x="16907" y="16360"/>
                  </a:lnTo>
                  <a:lnTo>
                    <a:pt x="4536" y="34116"/>
                  </a:lnTo>
                  <a:lnTo>
                    <a:pt x="0" y="55859"/>
                  </a:lnTo>
                  <a:lnTo>
                    <a:pt x="4536" y="77602"/>
                  </a:lnTo>
                  <a:lnTo>
                    <a:pt x="16907" y="95357"/>
                  </a:lnTo>
                  <a:lnTo>
                    <a:pt x="35257" y="107328"/>
                  </a:lnTo>
                  <a:lnTo>
                    <a:pt x="57726" y="111718"/>
                  </a:lnTo>
                  <a:lnTo>
                    <a:pt x="80196" y="107328"/>
                  </a:lnTo>
                  <a:lnTo>
                    <a:pt x="98545" y="95357"/>
                  </a:lnTo>
                  <a:lnTo>
                    <a:pt x="110916" y="77602"/>
                  </a:lnTo>
                  <a:lnTo>
                    <a:pt x="115453" y="55859"/>
                  </a:lnTo>
                  <a:lnTo>
                    <a:pt x="110916" y="34116"/>
                  </a:lnTo>
                  <a:lnTo>
                    <a:pt x="98545" y="16360"/>
                  </a:lnTo>
                  <a:lnTo>
                    <a:pt x="80196" y="4389"/>
                  </a:lnTo>
                  <a:lnTo>
                    <a:pt x="577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00377" y="3077935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80196" y="4389"/>
                  </a:lnTo>
                  <a:lnTo>
                    <a:pt x="98545" y="16360"/>
                  </a:lnTo>
                  <a:lnTo>
                    <a:pt x="110916" y="34116"/>
                  </a:lnTo>
                  <a:lnTo>
                    <a:pt x="115453" y="55859"/>
                  </a:lnTo>
                  <a:lnTo>
                    <a:pt x="110916" y="77601"/>
                  </a:lnTo>
                  <a:lnTo>
                    <a:pt x="98545" y="95357"/>
                  </a:lnTo>
                  <a:lnTo>
                    <a:pt x="80196" y="107328"/>
                  </a:lnTo>
                  <a:lnTo>
                    <a:pt x="57726" y="111718"/>
                  </a:lnTo>
                  <a:lnTo>
                    <a:pt x="35256" y="107328"/>
                  </a:lnTo>
                  <a:lnTo>
                    <a:pt x="16907" y="95357"/>
                  </a:lnTo>
                  <a:lnTo>
                    <a:pt x="4536" y="77601"/>
                  </a:lnTo>
                  <a:lnTo>
                    <a:pt x="0" y="55859"/>
                  </a:lnTo>
                  <a:lnTo>
                    <a:pt x="4536" y="34116"/>
                  </a:lnTo>
                  <a:lnTo>
                    <a:pt x="16907" y="16360"/>
                  </a:lnTo>
                  <a:lnTo>
                    <a:pt x="35256" y="4389"/>
                  </a:lnTo>
                  <a:lnTo>
                    <a:pt x="5772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00377" y="3256776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35257" y="4389"/>
                  </a:lnTo>
                  <a:lnTo>
                    <a:pt x="16907" y="16360"/>
                  </a:lnTo>
                  <a:lnTo>
                    <a:pt x="4536" y="34115"/>
                  </a:lnTo>
                  <a:lnTo>
                    <a:pt x="0" y="55858"/>
                  </a:lnTo>
                  <a:lnTo>
                    <a:pt x="4536" y="77601"/>
                  </a:lnTo>
                  <a:lnTo>
                    <a:pt x="16907" y="95357"/>
                  </a:lnTo>
                  <a:lnTo>
                    <a:pt x="35257" y="107328"/>
                  </a:lnTo>
                  <a:lnTo>
                    <a:pt x="57726" y="111718"/>
                  </a:lnTo>
                  <a:lnTo>
                    <a:pt x="80196" y="107328"/>
                  </a:lnTo>
                  <a:lnTo>
                    <a:pt x="98545" y="95357"/>
                  </a:lnTo>
                  <a:lnTo>
                    <a:pt x="110916" y="77601"/>
                  </a:lnTo>
                  <a:lnTo>
                    <a:pt x="115453" y="55858"/>
                  </a:lnTo>
                  <a:lnTo>
                    <a:pt x="110916" y="34115"/>
                  </a:lnTo>
                  <a:lnTo>
                    <a:pt x="98545" y="16360"/>
                  </a:lnTo>
                  <a:lnTo>
                    <a:pt x="80196" y="4389"/>
                  </a:lnTo>
                  <a:lnTo>
                    <a:pt x="577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00377" y="3256776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80196" y="4389"/>
                  </a:lnTo>
                  <a:lnTo>
                    <a:pt x="98545" y="16360"/>
                  </a:lnTo>
                  <a:lnTo>
                    <a:pt x="110916" y="34116"/>
                  </a:lnTo>
                  <a:lnTo>
                    <a:pt x="115453" y="55859"/>
                  </a:lnTo>
                  <a:lnTo>
                    <a:pt x="110916" y="77601"/>
                  </a:lnTo>
                  <a:lnTo>
                    <a:pt x="98545" y="95357"/>
                  </a:lnTo>
                  <a:lnTo>
                    <a:pt x="80196" y="107328"/>
                  </a:lnTo>
                  <a:lnTo>
                    <a:pt x="57726" y="111718"/>
                  </a:lnTo>
                  <a:lnTo>
                    <a:pt x="35256" y="107328"/>
                  </a:lnTo>
                  <a:lnTo>
                    <a:pt x="16907" y="95357"/>
                  </a:lnTo>
                  <a:lnTo>
                    <a:pt x="4536" y="77601"/>
                  </a:lnTo>
                  <a:lnTo>
                    <a:pt x="0" y="55859"/>
                  </a:lnTo>
                  <a:lnTo>
                    <a:pt x="4536" y="34116"/>
                  </a:lnTo>
                  <a:lnTo>
                    <a:pt x="16907" y="16360"/>
                  </a:lnTo>
                  <a:lnTo>
                    <a:pt x="35256" y="4389"/>
                  </a:lnTo>
                  <a:lnTo>
                    <a:pt x="5772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94027" y="3429266"/>
              <a:ext cx="128153" cy="12441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83046" y="3168733"/>
              <a:ext cx="128153" cy="12441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83046" y="3347573"/>
              <a:ext cx="128153" cy="12441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044421" y="3052763"/>
              <a:ext cx="156210" cy="81280"/>
            </a:xfrm>
            <a:custGeom>
              <a:avLst/>
              <a:gdLst/>
              <a:ahLst/>
              <a:cxnLst/>
              <a:rect l="l" t="t" r="r" b="b"/>
              <a:pathLst>
                <a:path w="156210" h="81280">
                  <a:moveTo>
                    <a:pt x="0" y="0"/>
                  </a:moveTo>
                  <a:lnTo>
                    <a:pt x="155957" y="81031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43239" y="3133794"/>
              <a:ext cx="157480" cy="97155"/>
            </a:xfrm>
            <a:custGeom>
              <a:avLst/>
              <a:gdLst/>
              <a:ahLst/>
              <a:cxnLst/>
              <a:rect l="l" t="t" r="r" b="b"/>
              <a:pathLst>
                <a:path w="157479" h="97155">
                  <a:moveTo>
                    <a:pt x="0" y="97148"/>
                  </a:moveTo>
                  <a:lnTo>
                    <a:pt x="157137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43241" y="3133794"/>
              <a:ext cx="157480" cy="276225"/>
            </a:xfrm>
            <a:custGeom>
              <a:avLst/>
              <a:gdLst/>
              <a:ahLst/>
              <a:cxnLst/>
              <a:rect l="l" t="t" r="r" b="b"/>
              <a:pathLst>
                <a:path w="157479" h="276225">
                  <a:moveTo>
                    <a:pt x="0" y="275989"/>
                  </a:moveTo>
                  <a:lnTo>
                    <a:pt x="157137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43239" y="3133795"/>
              <a:ext cx="157480" cy="455295"/>
            </a:xfrm>
            <a:custGeom>
              <a:avLst/>
              <a:gdLst/>
              <a:ahLst/>
              <a:cxnLst/>
              <a:rect l="l" t="t" r="r" b="b"/>
              <a:pathLst>
                <a:path w="157479" h="455295">
                  <a:moveTo>
                    <a:pt x="0" y="454830"/>
                  </a:moveTo>
                  <a:lnTo>
                    <a:pt x="157137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43239" y="3052100"/>
              <a:ext cx="157480" cy="260985"/>
            </a:xfrm>
            <a:custGeom>
              <a:avLst/>
              <a:gdLst/>
              <a:ahLst/>
              <a:cxnLst/>
              <a:rect l="l" t="t" r="r" b="b"/>
              <a:pathLst>
                <a:path w="157479" h="260985">
                  <a:moveTo>
                    <a:pt x="0" y="0"/>
                  </a:moveTo>
                  <a:lnTo>
                    <a:pt x="157137" y="26053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43241" y="3230942"/>
              <a:ext cx="157480" cy="81915"/>
            </a:xfrm>
            <a:custGeom>
              <a:avLst/>
              <a:gdLst/>
              <a:ahLst/>
              <a:cxnLst/>
              <a:rect l="l" t="t" r="r" b="b"/>
              <a:pathLst>
                <a:path w="157479" h="81914">
                  <a:moveTo>
                    <a:pt x="0" y="0"/>
                  </a:moveTo>
                  <a:lnTo>
                    <a:pt x="157137" y="8169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43240" y="3312634"/>
              <a:ext cx="157480" cy="276225"/>
            </a:xfrm>
            <a:custGeom>
              <a:avLst/>
              <a:gdLst/>
              <a:ahLst/>
              <a:cxnLst/>
              <a:rect l="l" t="t" r="r" b="b"/>
              <a:pathLst>
                <a:path w="157479" h="276225">
                  <a:moveTo>
                    <a:pt x="157137" y="0"/>
                  </a:moveTo>
                  <a:lnTo>
                    <a:pt x="0" y="97148"/>
                  </a:lnTo>
                </a:path>
                <a:path w="157479" h="276225">
                  <a:moveTo>
                    <a:pt x="157137" y="0"/>
                  </a:moveTo>
                  <a:lnTo>
                    <a:pt x="1180" y="27598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043241" y="3230942"/>
              <a:ext cx="157480" cy="260985"/>
            </a:xfrm>
            <a:custGeom>
              <a:avLst/>
              <a:gdLst/>
              <a:ahLst/>
              <a:cxnLst/>
              <a:rect l="l" t="t" r="r" b="b"/>
              <a:pathLst>
                <a:path w="157479" h="260985">
                  <a:moveTo>
                    <a:pt x="0" y="0"/>
                  </a:moveTo>
                  <a:lnTo>
                    <a:pt x="157137" y="26053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043241" y="3409782"/>
              <a:ext cx="157480" cy="81915"/>
            </a:xfrm>
            <a:custGeom>
              <a:avLst/>
              <a:gdLst/>
              <a:ahLst/>
              <a:cxnLst/>
              <a:rect l="l" t="t" r="r" b="b"/>
              <a:pathLst>
                <a:path w="157479" h="81914">
                  <a:moveTo>
                    <a:pt x="0" y="0"/>
                  </a:moveTo>
                  <a:lnTo>
                    <a:pt x="157137" y="8169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044421" y="3491477"/>
              <a:ext cx="156210" cy="97155"/>
            </a:xfrm>
            <a:custGeom>
              <a:avLst/>
              <a:gdLst/>
              <a:ahLst/>
              <a:cxnLst/>
              <a:rect l="l" t="t" r="r" b="b"/>
              <a:pathLst>
                <a:path w="156210" h="97154">
                  <a:moveTo>
                    <a:pt x="0" y="97148"/>
                  </a:moveTo>
                  <a:lnTo>
                    <a:pt x="155957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44421" y="3052102"/>
              <a:ext cx="156210" cy="439420"/>
            </a:xfrm>
            <a:custGeom>
              <a:avLst/>
              <a:gdLst/>
              <a:ahLst/>
              <a:cxnLst/>
              <a:rect l="l" t="t" r="r" b="b"/>
              <a:pathLst>
                <a:path w="156210" h="439420">
                  <a:moveTo>
                    <a:pt x="0" y="0"/>
                  </a:moveTo>
                  <a:lnTo>
                    <a:pt x="155957" y="43937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315830" y="3133794"/>
              <a:ext cx="173990" cy="97155"/>
            </a:xfrm>
            <a:custGeom>
              <a:avLst/>
              <a:gdLst/>
              <a:ahLst/>
              <a:cxnLst/>
              <a:rect l="l" t="t" r="r" b="b"/>
              <a:pathLst>
                <a:path w="173989" h="97155">
                  <a:moveTo>
                    <a:pt x="0" y="0"/>
                  </a:moveTo>
                  <a:lnTo>
                    <a:pt x="173565" y="97148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315831" y="3230941"/>
              <a:ext cx="173990" cy="81915"/>
            </a:xfrm>
            <a:custGeom>
              <a:avLst/>
              <a:gdLst/>
              <a:ahLst/>
              <a:cxnLst/>
              <a:rect l="l" t="t" r="r" b="b"/>
              <a:pathLst>
                <a:path w="173989" h="81914">
                  <a:moveTo>
                    <a:pt x="0" y="81693"/>
                  </a:moveTo>
                  <a:lnTo>
                    <a:pt x="17356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15831" y="3230942"/>
              <a:ext cx="173990" cy="260985"/>
            </a:xfrm>
            <a:custGeom>
              <a:avLst/>
              <a:gdLst/>
              <a:ahLst/>
              <a:cxnLst/>
              <a:rect l="l" t="t" r="r" b="b"/>
              <a:pathLst>
                <a:path w="173989" h="260985">
                  <a:moveTo>
                    <a:pt x="0" y="260533"/>
                  </a:moveTo>
                  <a:lnTo>
                    <a:pt x="17356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315831" y="3133793"/>
              <a:ext cx="173990" cy="276225"/>
            </a:xfrm>
            <a:custGeom>
              <a:avLst/>
              <a:gdLst/>
              <a:ahLst/>
              <a:cxnLst/>
              <a:rect l="l" t="t" r="r" b="b"/>
              <a:pathLst>
                <a:path w="173989" h="276225">
                  <a:moveTo>
                    <a:pt x="0" y="0"/>
                  </a:moveTo>
                  <a:lnTo>
                    <a:pt x="173565" y="27598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15830" y="3312634"/>
              <a:ext cx="173990" cy="97155"/>
            </a:xfrm>
            <a:custGeom>
              <a:avLst/>
              <a:gdLst/>
              <a:ahLst/>
              <a:cxnLst/>
              <a:rect l="l" t="t" r="r" b="b"/>
              <a:pathLst>
                <a:path w="173989" h="97154">
                  <a:moveTo>
                    <a:pt x="0" y="0"/>
                  </a:moveTo>
                  <a:lnTo>
                    <a:pt x="173565" y="97148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315831" y="3409782"/>
              <a:ext cx="173990" cy="81915"/>
            </a:xfrm>
            <a:custGeom>
              <a:avLst/>
              <a:gdLst/>
              <a:ahLst/>
              <a:cxnLst/>
              <a:rect l="l" t="t" r="r" b="b"/>
              <a:pathLst>
                <a:path w="173989" h="81914">
                  <a:moveTo>
                    <a:pt x="0" y="81693"/>
                  </a:moveTo>
                  <a:lnTo>
                    <a:pt x="17356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10639" y="3874008"/>
              <a:ext cx="2164080" cy="111252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7863" y="3846575"/>
              <a:ext cx="2365248" cy="124663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4" name="object 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95" name="object 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100" name="object 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101" name="object 10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06" name="object 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2635" y="2940217"/>
            <a:ext cx="1173480" cy="785495"/>
          </a:xfrm>
          <a:custGeom>
            <a:avLst/>
            <a:gdLst/>
            <a:ahLst/>
            <a:cxnLst/>
            <a:rect l="l" t="t" r="r" b="b"/>
            <a:pathLst>
              <a:path w="1173479" h="785495">
                <a:moveTo>
                  <a:pt x="1173304" y="0"/>
                </a:moveTo>
                <a:lnTo>
                  <a:pt x="0" y="0"/>
                </a:lnTo>
                <a:lnTo>
                  <a:pt x="0" y="784987"/>
                </a:lnTo>
                <a:lnTo>
                  <a:pt x="1173304" y="784987"/>
                </a:lnTo>
                <a:lnTo>
                  <a:pt x="1173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72635" y="2940217"/>
            <a:ext cx="1173480" cy="7854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1905"/>
              </a:spcBef>
            </a:pPr>
            <a:r>
              <a:rPr sz="1800" dirty="0">
                <a:latin typeface="Calibri"/>
                <a:cs typeface="Calibri"/>
              </a:rPr>
              <a:t>“sort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list”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2642870">
              <a:lnSpc>
                <a:spcPct val="100000"/>
              </a:lnSpc>
              <a:spcBef>
                <a:spcPts val="100"/>
              </a:spcBef>
            </a:pPr>
            <a:r>
              <a:rPr dirty="0"/>
              <a:t>Uncertainty</a:t>
            </a:r>
            <a:r>
              <a:rPr spc="-5" dirty="0"/>
              <a:t> </a:t>
            </a:r>
            <a:r>
              <a:rPr spc="-10" dirty="0"/>
              <a:t>(Downwards)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669" y="2504566"/>
            <a:ext cx="7950834" cy="2736850"/>
          </a:xfrm>
          <a:custGeom>
            <a:avLst/>
            <a:gdLst/>
            <a:ahLst/>
            <a:cxnLst/>
            <a:rect l="l" t="t" r="r" b="b"/>
            <a:pathLst>
              <a:path w="7950834" h="2736850">
                <a:moveTo>
                  <a:pt x="7950695" y="2050821"/>
                </a:moveTo>
                <a:lnTo>
                  <a:pt x="0" y="2050821"/>
                </a:lnTo>
                <a:lnTo>
                  <a:pt x="0" y="2736621"/>
                </a:lnTo>
                <a:lnTo>
                  <a:pt x="7950695" y="2736621"/>
                </a:lnTo>
                <a:lnTo>
                  <a:pt x="7950695" y="2050821"/>
                </a:lnTo>
                <a:close/>
              </a:path>
              <a:path w="7950834" h="2736850">
                <a:moveTo>
                  <a:pt x="7950695" y="680758"/>
                </a:moveTo>
                <a:lnTo>
                  <a:pt x="3886200" y="680758"/>
                </a:lnTo>
                <a:lnTo>
                  <a:pt x="3886200" y="0"/>
                </a:lnTo>
                <a:lnTo>
                  <a:pt x="0" y="0"/>
                </a:lnTo>
                <a:lnTo>
                  <a:pt x="0" y="2043938"/>
                </a:lnTo>
                <a:lnTo>
                  <a:pt x="7950695" y="2043938"/>
                </a:lnTo>
                <a:lnTo>
                  <a:pt x="7950695" y="1366558"/>
                </a:lnTo>
                <a:lnTo>
                  <a:pt x="7950695" y="1358138"/>
                </a:lnTo>
                <a:lnTo>
                  <a:pt x="7950695" y="680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39247"/>
              </p:ext>
            </p:extLst>
          </p:nvPr>
        </p:nvGraphicFramePr>
        <p:xfrm>
          <a:off x="2285630" y="1792823"/>
          <a:ext cx="7950834" cy="3427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97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Environment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38100">
                      <a:solidFill>
                        <a:srgbClr val="953735"/>
                      </a:solidFill>
                      <a:prstDash val="solid"/>
                    </a:lnT>
                    <a:lnB w="5715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5373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Application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57150">
                      <a:solidFill>
                        <a:srgbClr val="953735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06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Libraries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1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Compiler</a:t>
                      </a:r>
                      <a:r>
                        <a:rPr sz="3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Runtime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57150">
                      <a:solidFill>
                        <a:srgbClr val="9BBB59"/>
                      </a:solidFill>
                      <a:prstDash val="solid"/>
                    </a:lnT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3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92D050"/>
                      </a:solidFill>
                      <a:prstDash val="solid"/>
                    </a:lnL>
                    <a:lnR w="38100">
                      <a:solidFill>
                        <a:srgbClr val="92D050"/>
                      </a:solidFill>
                      <a:prstDash val="solid"/>
                    </a:lnR>
                    <a:lnT w="57150">
                      <a:solidFill>
                        <a:srgbClr val="92D050"/>
                      </a:solidFill>
                      <a:prstDash val="solid"/>
                    </a:lnT>
                    <a:lnB w="3810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4235" y="2648013"/>
            <a:ext cx="114300" cy="2741295"/>
          </a:xfrm>
          <a:custGeom>
            <a:avLst/>
            <a:gdLst/>
            <a:ahLst/>
            <a:cxnLst/>
            <a:rect l="l" t="t" r="r" b="b"/>
            <a:pathLst>
              <a:path w="114300" h="2741295">
                <a:moveTo>
                  <a:pt x="38099" y="2626377"/>
                </a:moveTo>
                <a:lnTo>
                  <a:pt x="0" y="2626377"/>
                </a:lnTo>
                <a:lnTo>
                  <a:pt x="57150" y="2740677"/>
                </a:lnTo>
                <a:lnTo>
                  <a:pt x="104775" y="2645426"/>
                </a:lnTo>
                <a:lnTo>
                  <a:pt x="38100" y="2645426"/>
                </a:lnTo>
                <a:lnTo>
                  <a:pt x="38099" y="2626377"/>
                </a:lnTo>
                <a:close/>
              </a:path>
              <a:path w="114300" h="2741295">
                <a:moveTo>
                  <a:pt x="76198" y="0"/>
                </a:moveTo>
                <a:lnTo>
                  <a:pt x="38098" y="0"/>
                </a:lnTo>
                <a:lnTo>
                  <a:pt x="38100" y="2645426"/>
                </a:lnTo>
                <a:lnTo>
                  <a:pt x="76200" y="2645426"/>
                </a:lnTo>
                <a:lnTo>
                  <a:pt x="76198" y="0"/>
                </a:lnTo>
                <a:close/>
              </a:path>
              <a:path w="114300" h="2741295">
                <a:moveTo>
                  <a:pt x="114300" y="2626377"/>
                </a:moveTo>
                <a:lnTo>
                  <a:pt x="76199" y="2626377"/>
                </a:lnTo>
                <a:lnTo>
                  <a:pt x="76200" y="2645426"/>
                </a:lnTo>
                <a:lnTo>
                  <a:pt x="104775" y="2645426"/>
                </a:lnTo>
                <a:lnTo>
                  <a:pt x="114300" y="2626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2642870">
              <a:lnSpc>
                <a:spcPct val="100000"/>
              </a:lnSpc>
              <a:spcBef>
                <a:spcPts val="100"/>
              </a:spcBef>
            </a:pPr>
            <a:r>
              <a:rPr dirty="0"/>
              <a:t>Uncertainty</a:t>
            </a:r>
            <a:r>
              <a:rPr spc="-15" dirty="0"/>
              <a:t> </a:t>
            </a:r>
            <a:r>
              <a:rPr spc="-10" dirty="0"/>
              <a:t>(Downwards)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426" y="1815083"/>
            <a:ext cx="528701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4364">
              <a:lnSpc>
                <a:spcPct val="1169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Environment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20" dirty="0">
                <a:latin typeface="Calibri"/>
                <a:cs typeface="Calibri"/>
              </a:rPr>
              <a:t>only </a:t>
            </a:r>
            <a:r>
              <a:rPr sz="3200" dirty="0">
                <a:latin typeface="Calibri"/>
                <a:cs typeface="Calibri"/>
              </a:rPr>
              <a:t>partially </a:t>
            </a:r>
            <a:r>
              <a:rPr sz="3200" spc="-10" dirty="0">
                <a:latin typeface="Calibri"/>
                <a:cs typeface="Calibri"/>
              </a:rPr>
              <a:t>observable.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Sensing 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data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noisy.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Calibri"/>
              <a:cs typeface="Calibri"/>
            </a:endParaRPr>
          </a:p>
          <a:p>
            <a:pPr marL="12700" marR="5080">
              <a:lnSpc>
                <a:spcPct val="117500"/>
              </a:lnSpc>
            </a:pPr>
            <a:r>
              <a:rPr sz="3200" dirty="0">
                <a:latin typeface="Calibri"/>
                <a:cs typeface="Calibri"/>
              </a:rPr>
              <a:t>Environment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models </a:t>
            </a:r>
            <a:r>
              <a:rPr sz="3200" spc="-20" dirty="0">
                <a:latin typeface="Calibri"/>
                <a:cs typeface="Calibri"/>
              </a:rPr>
              <a:t>only </a:t>
            </a:r>
            <a:r>
              <a:rPr sz="3200" dirty="0">
                <a:latin typeface="Calibri"/>
                <a:cs typeface="Calibri"/>
              </a:rPr>
              <a:t>correct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given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probability.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7791" y="2037609"/>
            <a:ext cx="5742456" cy="38245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45833" y="6107683"/>
            <a:ext cx="224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Credit: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Jeremy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Cohen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2983230">
              <a:lnSpc>
                <a:spcPct val="100000"/>
              </a:lnSpc>
              <a:spcBef>
                <a:spcPts val="100"/>
              </a:spcBef>
            </a:pPr>
            <a:r>
              <a:rPr dirty="0"/>
              <a:t>Uncertainty</a:t>
            </a:r>
            <a:r>
              <a:rPr spc="-5" dirty="0"/>
              <a:t> </a:t>
            </a:r>
            <a:r>
              <a:rPr spc="-10" dirty="0"/>
              <a:t>(Upwards)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669" y="3185324"/>
            <a:ext cx="7950834" cy="1363345"/>
          </a:xfrm>
          <a:custGeom>
            <a:avLst/>
            <a:gdLst/>
            <a:ahLst/>
            <a:cxnLst/>
            <a:rect l="l" t="t" r="r" b="b"/>
            <a:pathLst>
              <a:path w="7950834" h="1363345">
                <a:moveTo>
                  <a:pt x="7950695" y="0"/>
                </a:moveTo>
                <a:lnTo>
                  <a:pt x="0" y="0"/>
                </a:lnTo>
                <a:lnTo>
                  <a:pt x="0" y="677379"/>
                </a:lnTo>
                <a:lnTo>
                  <a:pt x="0" y="685800"/>
                </a:lnTo>
                <a:lnTo>
                  <a:pt x="0" y="1363179"/>
                </a:lnTo>
                <a:lnTo>
                  <a:pt x="7950695" y="1363179"/>
                </a:lnTo>
                <a:lnTo>
                  <a:pt x="7950695" y="685800"/>
                </a:lnTo>
                <a:lnTo>
                  <a:pt x="7950695" y="677379"/>
                </a:lnTo>
                <a:lnTo>
                  <a:pt x="7950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85630" y="1792823"/>
          <a:ext cx="7950834" cy="3427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97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Environment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BBB5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Application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5715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06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Libraries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1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Compiler</a:t>
                      </a:r>
                      <a:r>
                        <a:rPr sz="3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Runtime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57150">
                      <a:solidFill>
                        <a:srgbClr val="9BBB59"/>
                      </a:solidFill>
                      <a:prstDash val="solid"/>
                    </a:lnT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5373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36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57150">
                      <a:solidFill>
                        <a:srgbClr val="953735"/>
                      </a:solidFill>
                      <a:prstDash val="solid"/>
                    </a:lnT>
                    <a:lnB w="3810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17464" y="2482074"/>
            <a:ext cx="114300" cy="2778125"/>
          </a:xfrm>
          <a:custGeom>
            <a:avLst/>
            <a:gdLst/>
            <a:ahLst/>
            <a:cxnLst/>
            <a:rect l="l" t="t" r="r" b="b"/>
            <a:pathLst>
              <a:path w="114300" h="2778125">
                <a:moveTo>
                  <a:pt x="76200" y="95251"/>
                </a:moveTo>
                <a:lnTo>
                  <a:pt x="38100" y="95251"/>
                </a:lnTo>
                <a:lnTo>
                  <a:pt x="38098" y="2778091"/>
                </a:lnTo>
                <a:lnTo>
                  <a:pt x="76198" y="2778091"/>
                </a:lnTo>
                <a:lnTo>
                  <a:pt x="76200" y="95251"/>
                </a:lnTo>
                <a:close/>
              </a:path>
              <a:path w="114300" h="2778125">
                <a:moveTo>
                  <a:pt x="57150" y="0"/>
                </a:moveTo>
                <a:lnTo>
                  <a:pt x="0" y="114300"/>
                </a:lnTo>
                <a:lnTo>
                  <a:pt x="38099" y="114300"/>
                </a:lnTo>
                <a:lnTo>
                  <a:pt x="38100" y="95251"/>
                </a:lnTo>
                <a:lnTo>
                  <a:pt x="104775" y="95251"/>
                </a:lnTo>
                <a:lnTo>
                  <a:pt x="57150" y="0"/>
                </a:lnTo>
                <a:close/>
              </a:path>
              <a:path w="114300" h="2778125">
                <a:moveTo>
                  <a:pt x="104775" y="95251"/>
                </a:moveTo>
                <a:lnTo>
                  <a:pt x="76200" y="95251"/>
                </a:lnTo>
                <a:lnTo>
                  <a:pt x="76199" y="114300"/>
                </a:lnTo>
                <a:lnTo>
                  <a:pt x="114300" y="114300"/>
                </a:lnTo>
                <a:lnTo>
                  <a:pt x="104775" y="95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9458" y="5818123"/>
            <a:ext cx="978852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Heterogenous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statistical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computational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substrates: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Arial"/>
                <a:cs typeface="Arial"/>
              </a:rPr>
              <a:t>CPU,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GPU,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accelerator,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reduced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precision,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stochastic,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analog,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quantum.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2872740">
              <a:lnSpc>
                <a:spcPct val="100000"/>
              </a:lnSpc>
              <a:spcBef>
                <a:spcPts val="100"/>
              </a:spcBef>
            </a:pPr>
            <a:r>
              <a:rPr dirty="0"/>
              <a:t>Jacobi</a:t>
            </a:r>
            <a:r>
              <a:rPr spc="-5" dirty="0"/>
              <a:t> </a:t>
            </a:r>
            <a:r>
              <a:rPr dirty="0"/>
              <a:t>Iterative </a:t>
            </a:r>
            <a:r>
              <a:rPr spc="-10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4504" y="1772855"/>
            <a:ext cx="6763384" cy="45123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2000" b="1" dirty="0">
                <a:solidFill>
                  <a:srgbClr val="7F0055"/>
                </a:solidFill>
                <a:latin typeface="Consolas"/>
                <a:cs typeface="Consolas"/>
              </a:rPr>
              <a:t>while</a:t>
            </a:r>
            <a:r>
              <a:rPr sz="2000" dirty="0">
                <a:latin typeface="Consolas"/>
                <a:cs typeface="Consolas"/>
              </a:rPr>
              <a:t>(</a:t>
            </a:r>
            <a:r>
              <a:rPr sz="2000" b="1" dirty="0">
                <a:solidFill>
                  <a:srgbClr val="00B050"/>
                </a:solidFill>
                <a:latin typeface="Consolas"/>
                <a:cs typeface="Consolas"/>
              </a:rPr>
              <a:t>&lt;convergence</a:t>
            </a:r>
            <a:r>
              <a:rPr sz="2000" b="1" spc="-5" dirty="0">
                <a:solidFill>
                  <a:srgbClr val="00B050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onsolas"/>
                <a:cs typeface="Consolas"/>
              </a:rPr>
              <a:t>condition&gt;</a:t>
            </a:r>
            <a:r>
              <a:rPr sz="2000" dirty="0">
                <a:latin typeface="Consolas"/>
                <a:cs typeface="Consolas"/>
              </a:rPr>
              <a:t>) </a:t>
            </a:r>
            <a:r>
              <a:rPr sz="2000" spc="-50" dirty="0">
                <a:latin typeface="Consolas"/>
                <a:cs typeface="Consolas"/>
              </a:rPr>
              <a:t>{</a:t>
            </a:r>
            <a:endParaRPr sz="2000">
              <a:latin typeface="Consolas"/>
              <a:cs typeface="Consolas"/>
            </a:endParaRPr>
          </a:p>
          <a:p>
            <a:pPr marL="370205">
              <a:lnSpc>
                <a:spcPct val="100000"/>
              </a:lnSpc>
            </a:pPr>
            <a:r>
              <a:rPr sz="2000" b="1" dirty="0">
                <a:solidFill>
                  <a:srgbClr val="7F0055"/>
                </a:solidFill>
                <a:latin typeface="Consolas"/>
                <a:cs typeface="Consolas"/>
              </a:rPr>
              <a:t>for </a:t>
            </a:r>
            <a:r>
              <a:rPr sz="2000" dirty="0">
                <a:latin typeface="Consolas"/>
                <a:cs typeface="Consolas"/>
              </a:rPr>
              <a:t>(</a:t>
            </a:r>
            <a:r>
              <a:rPr sz="2000" b="1" dirty="0">
                <a:solidFill>
                  <a:srgbClr val="7F0055"/>
                </a:solidFill>
                <a:latin typeface="Consolas"/>
                <a:cs typeface="Consolas"/>
              </a:rPr>
              <a:t>int </a:t>
            </a:r>
            <a:r>
              <a:rPr sz="2000" dirty="0">
                <a:latin typeface="Consolas"/>
                <a:cs typeface="Consolas"/>
              </a:rPr>
              <a:t>i = 0; i &lt; x.length; ++i) </a:t>
            </a:r>
            <a:r>
              <a:rPr sz="2000" spc="-50" dirty="0">
                <a:latin typeface="Consolas"/>
                <a:cs typeface="Consolas"/>
              </a:rPr>
              <a:t>{</a:t>
            </a:r>
            <a:endParaRPr sz="2000">
              <a:latin typeface="Consolas"/>
              <a:cs typeface="Consolas"/>
            </a:endParaRPr>
          </a:p>
          <a:p>
            <a:pPr marL="649605">
              <a:lnSpc>
                <a:spcPct val="100000"/>
              </a:lnSpc>
            </a:pPr>
            <a:r>
              <a:rPr sz="2000" b="1" dirty="0">
                <a:solidFill>
                  <a:srgbClr val="7F0055"/>
                </a:solidFill>
                <a:latin typeface="Consolas"/>
                <a:cs typeface="Consolas"/>
              </a:rPr>
              <a:t>float </a:t>
            </a:r>
            <a:r>
              <a:rPr sz="2000" dirty="0">
                <a:latin typeface="Consolas"/>
                <a:cs typeface="Consolas"/>
              </a:rPr>
              <a:t>sigma = </a:t>
            </a:r>
            <a:r>
              <a:rPr sz="2000" spc="-25" dirty="0">
                <a:latin typeface="Consolas"/>
                <a:cs typeface="Consolas"/>
              </a:rPr>
              <a:t>0;</a:t>
            </a:r>
            <a:endParaRPr sz="2000">
              <a:latin typeface="Consolas"/>
              <a:cs typeface="Consolas"/>
            </a:endParaRPr>
          </a:p>
          <a:p>
            <a:pPr marL="649605">
              <a:lnSpc>
                <a:spcPct val="100000"/>
              </a:lnSpc>
            </a:pPr>
            <a:r>
              <a:rPr sz="2000" b="1" dirty="0">
                <a:solidFill>
                  <a:srgbClr val="7F0055"/>
                </a:solidFill>
                <a:latin typeface="Consolas"/>
                <a:cs typeface="Consolas"/>
              </a:rPr>
              <a:t>for</a:t>
            </a:r>
            <a:r>
              <a:rPr sz="2000" dirty="0">
                <a:latin typeface="Consolas"/>
                <a:cs typeface="Consolas"/>
              </a:rPr>
              <a:t>(</a:t>
            </a:r>
            <a:r>
              <a:rPr sz="2000" b="1" dirty="0">
                <a:solidFill>
                  <a:srgbClr val="7F0055"/>
                </a:solidFill>
                <a:latin typeface="Consolas"/>
                <a:cs typeface="Consolas"/>
              </a:rPr>
              <a:t>int </a:t>
            </a:r>
            <a:r>
              <a:rPr sz="2000" dirty="0">
                <a:latin typeface="Consolas"/>
                <a:cs typeface="Consolas"/>
              </a:rPr>
              <a:t>j = 0; j &lt; x.length; ++j) </a:t>
            </a:r>
            <a:r>
              <a:rPr sz="2000" spc="-50" dirty="0">
                <a:latin typeface="Consolas"/>
                <a:cs typeface="Consolas"/>
              </a:rPr>
              <a:t>{</a:t>
            </a:r>
            <a:endParaRPr sz="2000">
              <a:latin typeface="Consolas"/>
              <a:cs typeface="Consolas"/>
            </a:endParaRPr>
          </a:p>
          <a:p>
            <a:pPr marL="1068705">
              <a:lnSpc>
                <a:spcPct val="100000"/>
              </a:lnSpc>
            </a:pPr>
            <a:r>
              <a:rPr sz="2000" b="1" dirty="0">
                <a:solidFill>
                  <a:srgbClr val="7F0055"/>
                </a:solidFill>
                <a:latin typeface="Consolas"/>
                <a:cs typeface="Consolas"/>
              </a:rPr>
              <a:t>if </a:t>
            </a:r>
            <a:r>
              <a:rPr sz="2000" dirty="0">
                <a:latin typeface="Consolas"/>
                <a:cs typeface="Consolas"/>
              </a:rPr>
              <a:t>(j != i) </a:t>
            </a:r>
            <a:r>
              <a:rPr sz="2000" spc="-50" dirty="0">
                <a:latin typeface="Consolas"/>
                <a:cs typeface="Consolas"/>
              </a:rPr>
              <a:t>{</a:t>
            </a:r>
            <a:endParaRPr sz="2000">
              <a:latin typeface="Consolas"/>
              <a:cs typeface="Consolas"/>
            </a:endParaRPr>
          </a:p>
          <a:p>
            <a:pPr marL="1628139" marR="377190">
              <a:lnSpc>
                <a:spcPct val="100000"/>
              </a:lnSpc>
            </a:pPr>
            <a:r>
              <a:rPr sz="2000" b="1" dirty="0">
                <a:solidFill>
                  <a:srgbClr val="7F0055"/>
                </a:solidFill>
                <a:latin typeface="Consolas"/>
                <a:cs typeface="Consolas"/>
              </a:rPr>
              <a:t>float </a:t>
            </a:r>
            <a:r>
              <a:rPr sz="2000" dirty="0">
                <a:latin typeface="Consolas"/>
                <a:cs typeface="Consolas"/>
              </a:rPr>
              <a:t>delta = A[i][j]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olas"/>
                <a:cs typeface="Consolas"/>
              </a:rPr>
              <a:t>* </a:t>
            </a:r>
            <a:r>
              <a:rPr sz="2000" spc="-10" dirty="0">
                <a:latin typeface="Consolas"/>
                <a:cs typeface="Consolas"/>
              </a:rPr>
              <a:t>last_x[j]; </a:t>
            </a:r>
            <a:r>
              <a:rPr sz="2000" dirty="0">
                <a:latin typeface="Consolas"/>
                <a:cs typeface="Consolas"/>
              </a:rPr>
              <a:t>sigma = sigma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olas"/>
                <a:cs typeface="Consolas"/>
              </a:rPr>
              <a:t>+ </a:t>
            </a:r>
            <a:r>
              <a:rPr sz="2000" spc="-10" dirty="0">
                <a:latin typeface="Consolas"/>
                <a:cs typeface="Consolas"/>
              </a:rPr>
              <a:t>delta;</a:t>
            </a:r>
            <a:endParaRPr sz="2000">
              <a:latin typeface="Consolas"/>
              <a:cs typeface="Consolas"/>
            </a:endParaRPr>
          </a:p>
          <a:p>
            <a:pPr marL="10687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  <a:p>
            <a:pPr marL="6496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  <a:p>
            <a:pPr marL="649605" marR="2472690">
              <a:lnSpc>
                <a:spcPct val="100000"/>
              </a:lnSpc>
            </a:pPr>
            <a:r>
              <a:rPr sz="2000" b="1" dirty="0">
                <a:solidFill>
                  <a:srgbClr val="7F0055"/>
                </a:solidFill>
                <a:latin typeface="Consolas"/>
                <a:cs typeface="Consolas"/>
              </a:rPr>
              <a:t>float </a:t>
            </a:r>
            <a:r>
              <a:rPr sz="2000" dirty="0">
                <a:latin typeface="Consolas"/>
                <a:cs typeface="Consolas"/>
              </a:rPr>
              <a:t>num = b[i]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olas"/>
                <a:cs typeface="Consolas"/>
              </a:rPr>
              <a:t>-. </a:t>
            </a:r>
            <a:r>
              <a:rPr sz="2000" spc="-10" dirty="0">
                <a:latin typeface="Consolas"/>
                <a:cs typeface="Consolas"/>
              </a:rPr>
              <a:t>sigma; </a:t>
            </a:r>
            <a:r>
              <a:rPr sz="2000" dirty="0">
                <a:latin typeface="Consolas"/>
                <a:cs typeface="Consolas"/>
              </a:rPr>
              <a:t>x[i] = num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olas"/>
                <a:cs typeface="Consolas"/>
              </a:rPr>
              <a:t>/. </a:t>
            </a:r>
            <a:r>
              <a:rPr sz="2000" spc="-10" dirty="0">
                <a:latin typeface="Consolas"/>
                <a:cs typeface="Consolas"/>
              </a:rPr>
              <a:t>A[i][i];</a:t>
            </a:r>
            <a:endParaRPr sz="2000">
              <a:latin typeface="Consolas"/>
              <a:cs typeface="Consolas"/>
            </a:endParaRPr>
          </a:p>
          <a:p>
            <a:pPr marL="3702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374" y="379475"/>
            <a:ext cx="81775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Jacobi Iterative Method (with </a:t>
            </a:r>
            <a:r>
              <a:rPr spc="-10" dirty="0"/>
              <a:t>Error)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2630" y="1190920"/>
            <a:ext cx="10088880" cy="4789805"/>
            <a:chOff x="1322630" y="1190920"/>
            <a:chExt cx="10088880" cy="4789805"/>
          </a:xfrm>
        </p:grpSpPr>
        <p:sp>
          <p:nvSpPr>
            <p:cNvPr id="4" name="object 4"/>
            <p:cNvSpPr/>
            <p:nvPr/>
          </p:nvSpPr>
          <p:spPr>
            <a:xfrm>
              <a:off x="1356462" y="1195683"/>
              <a:ext cx="10050145" cy="4757420"/>
            </a:xfrm>
            <a:custGeom>
              <a:avLst/>
              <a:gdLst/>
              <a:ahLst/>
              <a:cxnLst/>
              <a:rect l="l" t="t" r="r" b="b"/>
              <a:pathLst>
                <a:path w="10050145" h="4757420">
                  <a:moveTo>
                    <a:pt x="0" y="3964381"/>
                  </a:moveTo>
                  <a:lnTo>
                    <a:pt x="10049669" y="3964381"/>
                  </a:lnTo>
                </a:path>
                <a:path w="10050145" h="4757420">
                  <a:moveTo>
                    <a:pt x="0" y="3171505"/>
                  </a:moveTo>
                  <a:lnTo>
                    <a:pt x="10049669" y="3171505"/>
                  </a:lnTo>
                </a:path>
                <a:path w="10050145" h="4757420">
                  <a:moveTo>
                    <a:pt x="0" y="2378628"/>
                  </a:moveTo>
                  <a:lnTo>
                    <a:pt x="10049669" y="2378628"/>
                  </a:lnTo>
                </a:path>
                <a:path w="10050145" h="4757420">
                  <a:moveTo>
                    <a:pt x="0" y="1585752"/>
                  </a:moveTo>
                  <a:lnTo>
                    <a:pt x="10049669" y="1585752"/>
                  </a:lnTo>
                </a:path>
                <a:path w="10050145" h="4757420">
                  <a:moveTo>
                    <a:pt x="0" y="792876"/>
                  </a:moveTo>
                  <a:lnTo>
                    <a:pt x="10049669" y="792876"/>
                  </a:lnTo>
                </a:path>
                <a:path w="10050145" h="4757420">
                  <a:moveTo>
                    <a:pt x="0" y="0"/>
                  </a:moveTo>
                  <a:lnTo>
                    <a:pt x="10049669" y="0"/>
                  </a:lnTo>
                </a:path>
                <a:path w="10050145" h="4757420">
                  <a:moveTo>
                    <a:pt x="1116630" y="0"/>
                  </a:moveTo>
                  <a:lnTo>
                    <a:pt x="1116630" y="4757257"/>
                  </a:lnTo>
                </a:path>
                <a:path w="10050145" h="4757420">
                  <a:moveTo>
                    <a:pt x="2233260" y="0"/>
                  </a:moveTo>
                  <a:lnTo>
                    <a:pt x="2233260" y="4757257"/>
                  </a:lnTo>
                </a:path>
                <a:path w="10050145" h="4757420">
                  <a:moveTo>
                    <a:pt x="3349890" y="0"/>
                  </a:moveTo>
                  <a:lnTo>
                    <a:pt x="3349890" y="4757257"/>
                  </a:lnTo>
                </a:path>
                <a:path w="10050145" h="4757420">
                  <a:moveTo>
                    <a:pt x="4466520" y="0"/>
                  </a:moveTo>
                  <a:lnTo>
                    <a:pt x="4466520" y="4757257"/>
                  </a:lnTo>
                </a:path>
                <a:path w="10050145" h="4757420">
                  <a:moveTo>
                    <a:pt x="5583149" y="0"/>
                  </a:moveTo>
                  <a:lnTo>
                    <a:pt x="5583149" y="4757257"/>
                  </a:lnTo>
                </a:path>
                <a:path w="10050145" h="4757420">
                  <a:moveTo>
                    <a:pt x="6699779" y="0"/>
                  </a:moveTo>
                  <a:lnTo>
                    <a:pt x="6699779" y="4757257"/>
                  </a:lnTo>
                </a:path>
                <a:path w="10050145" h="4757420">
                  <a:moveTo>
                    <a:pt x="7816409" y="0"/>
                  </a:moveTo>
                  <a:lnTo>
                    <a:pt x="7816409" y="4757257"/>
                  </a:lnTo>
                </a:path>
                <a:path w="10050145" h="4757420">
                  <a:moveTo>
                    <a:pt x="8933039" y="0"/>
                  </a:moveTo>
                  <a:lnTo>
                    <a:pt x="8933039" y="4757257"/>
                  </a:lnTo>
                </a:path>
                <a:path w="10050145" h="4757420">
                  <a:moveTo>
                    <a:pt x="10049669" y="0"/>
                  </a:moveTo>
                  <a:lnTo>
                    <a:pt x="10049669" y="475725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6462" y="1195682"/>
              <a:ext cx="10050145" cy="4757420"/>
            </a:xfrm>
            <a:custGeom>
              <a:avLst/>
              <a:gdLst/>
              <a:ahLst/>
              <a:cxnLst/>
              <a:rect l="l" t="t" r="r" b="b"/>
              <a:pathLst>
                <a:path w="10050145" h="4757420">
                  <a:moveTo>
                    <a:pt x="0" y="4757257"/>
                  </a:moveTo>
                  <a:lnTo>
                    <a:pt x="1" y="0"/>
                  </a:lnTo>
                </a:path>
                <a:path w="10050145" h="4757420">
                  <a:moveTo>
                    <a:pt x="0" y="4757257"/>
                  </a:moveTo>
                  <a:lnTo>
                    <a:pt x="10049669" y="4757256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630" y="1545145"/>
              <a:ext cx="9738738" cy="4435455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8475" y="583641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437" y="5043930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95959"/>
                </a:solidFill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425145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1000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3458971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1500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2666491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2000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1870964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2500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1078483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3000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1503" y="601929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91355" y="601929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2000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07985" y="601929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4000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24614" y="601929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6000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41244" y="601929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8000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5614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10000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2245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12000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8874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14000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65505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16000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82133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18000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98869" y="1462532"/>
            <a:ext cx="436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Errant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98869" y="1788667"/>
            <a:ext cx="554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Original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6009" y="2696828"/>
            <a:ext cx="281305" cy="1763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Norm</a:t>
            </a:r>
            <a:r>
              <a:rPr sz="1800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8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Residual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64203" y="5133847"/>
            <a:ext cx="14922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Cambria Math"/>
                <a:cs typeface="Cambria Math"/>
              </a:rPr>
              <a:t>𝜖</a:t>
            </a:r>
            <a:r>
              <a:rPr sz="3300" spc="320" dirty="0">
                <a:latin typeface="Cambria Math"/>
                <a:cs typeface="Cambria Math"/>
              </a:rPr>
              <a:t> </a:t>
            </a:r>
            <a:r>
              <a:rPr sz="3300" dirty="0">
                <a:latin typeface="Cambria Math"/>
                <a:cs typeface="Cambria Math"/>
              </a:rPr>
              <a:t>=</a:t>
            </a:r>
            <a:r>
              <a:rPr sz="3300" spc="220" dirty="0">
                <a:latin typeface="Cambria Math"/>
                <a:cs typeface="Cambria Math"/>
              </a:rPr>
              <a:t> </a:t>
            </a:r>
            <a:r>
              <a:rPr sz="3300" spc="-25" dirty="0">
                <a:latin typeface="Cambria Math"/>
                <a:cs typeface="Cambria Math"/>
              </a:rPr>
              <a:t>450</a:t>
            </a:r>
            <a:endParaRPr sz="3300">
              <a:latin typeface="Cambria Math"/>
              <a:cs typeface="Cambria Math"/>
            </a:endParaRPr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4591" y="5134355"/>
            <a:ext cx="1945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Δ𝑇</a:t>
            </a:r>
            <a:r>
              <a:rPr sz="3200" spc="25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85" dirty="0">
                <a:latin typeface="Cambria Math"/>
                <a:cs typeface="Cambria Math"/>
              </a:rPr>
              <a:t> </a:t>
            </a:r>
            <a:r>
              <a:rPr sz="3200" spc="-20" dirty="0">
                <a:latin typeface="Cambria Math"/>
                <a:cs typeface="Cambria Math"/>
              </a:rPr>
              <a:t>2.6%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77205" y="6482588"/>
            <a:ext cx="83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Iteration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8783" y="5120256"/>
            <a:ext cx="3101975" cy="45720"/>
          </a:xfrm>
          <a:custGeom>
            <a:avLst/>
            <a:gdLst/>
            <a:ahLst/>
            <a:cxnLst/>
            <a:rect l="l" t="t" r="r" b="b"/>
            <a:pathLst>
              <a:path w="3101975" h="45720">
                <a:moveTo>
                  <a:pt x="0" y="45719"/>
                </a:moveTo>
                <a:lnTo>
                  <a:pt x="299" y="27923"/>
                </a:lnTo>
                <a:lnTo>
                  <a:pt x="1115" y="13390"/>
                </a:lnTo>
                <a:lnTo>
                  <a:pt x="2326" y="3592"/>
                </a:lnTo>
                <a:lnTo>
                  <a:pt x="3809" y="0"/>
                </a:lnTo>
                <a:lnTo>
                  <a:pt x="3097976" y="0"/>
                </a:lnTo>
                <a:lnTo>
                  <a:pt x="3099458" y="3592"/>
                </a:lnTo>
                <a:lnTo>
                  <a:pt x="3100669" y="13390"/>
                </a:lnTo>
                <a:lnTo>
                  <a:pt x="3101485" y="27923"/>
                </a:lnTo>
                <a:lnTo>
                  <a:pt x="3101785" y="4571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00237" y="4521200"/>
            <a:ext cx="12668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latin typeface="Cambria Math"/>
                <a:cs typeface="Cambria Math"/>
              </a:rPr>
              <a:t>~5500</a:t>
            </a:r>
            <a:endParaRPr sz="3300">
              <a:latin typeface="Cambria Math"/>
              <a:cs typeface="Cambria Math"/>
            </a:endParaRPr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6990" y="6491732"/>
            <a:ext cx="198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Leto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(OOPSLA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‘18)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42310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Uncertainty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669" y="3185324"/>
            <a:ext cx="7950834" cy="1363345"/>
          </a:xfrm>
          <a:custGeom>
            <a:avLst/>
            <a:gdLst/>
            <a:ahLst/>
            <a:cxnLst/>
            <a:rect l="l" t="t" r="r" b="b"/>
            <a:pathLst>
              <a:path w="7950834" h="1363345">
                <a:moveTo>
                  <a:pt x="7950695" y="0"/>
                </a:moveTo>
                <a:lnTo>
                  <a:pt x="0" y="0"/>
                </a:lnTo>
                <a:lnTo>
                  <a:pt x="0" y="677379"/>
                </a:lnTo>
                <a:lnTo>
                  <a:pt x="0" y="685800"/>
                </a:lnTo>
                <a:lnTo>
                  <a:pt x="0" y="1363179"/>
                </a:lnTo>
                <a:lnTo>
                  <a:pt x="7950695" y="1363179"/>
                </a:lnTo>
                <a:lnTo>
                  <a:pt x="7950695" y="685800"/>
                </a:lnTo>
                <a:lnTo>
                  <a:pt x="7950695" y="677379"/>
                </a:lnTo>
                <a:lnTo>
                  <a:pt x="7950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85630" y="1792823"/>
          <a:ext cx="7950834" cy="3427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97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Environment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38100">
                      <a:solidFill>
                        <a:srgbClr val="953735"/>
                      </a:solidFill>
                      <a:prstDash val="solid"/>
                    </a:lnT>
                    <a:lnB w="5715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5373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Application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57150">
                      <a:solidFill>
                        <a:srgbClr val="953735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06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Libraries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1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Compiler</a:t>
                      </a:r>
                      <a:r>
                        <a:rPr sz="3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Runtime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57150">
                      <a:solidFill>
                        <a:srgbClr val="9BBB59"/>
                      </a:solidFill>
                      <a:prstDash val="solid"/>
                    </a:lnT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5373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36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57150">
                      <a:solidFill>
                        <a:srgbClr val="953735"/>
                      </a:solidFill>
                      <a:prstDash val="solid"/>
                    </a:lnT>
                    <a:lnB w="3810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42310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Uncertainty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24552"/>
              </p:ext>
            </p:extLst>
          </p:nvPr>
        </p:nvGraphicFramePr>
        <p:xfrm>
          <a:off x="2285630" y="1792823"/>
          <a:ext cx="7950834" cy="3427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Environment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53735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BBB5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Application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57150">
                      <a:solidFill>
                        <a:srgbClr val="953735"/>
                      </a:solidFill>
                      <a:prstDash val="solid"/>
                    </a:lnT>
                    <a:lnB w="5715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B w="38100">
                      <a:solidFill>
                        <a:srgbClr val="9537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06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Libraries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38100">
                      <a:solidFill>
                        <a:srgbClr val="953735"/>
                      </a:solidFill>
                      <a:prstDash val="solid"/>
                    </a:lnT>
                    <a:lnB w="5715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1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Compiler</a:t>
                      </a:r>
                      <a:r>
                        <a:rPr sz="36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3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Runtime</a:t>
                      </a:r>
                      <a:r>
                        <a:rPr sz="3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57150">
                      <a:solidFill>
                        <a:srgbClr val="953735"/>
                      </a:solidFill>
                      <a:prstDash val="solid"/>
                    </a:lnT>
                    <a:lnB w="3810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36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38100">
                      <a:solidFill>
                        <a:srgbClr val="953735"/>
                      </a:solidFill>
                      <a:prstDash val="solid"/>
                    </a:lnT>
                    <a:lnB w="5715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3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92D050"/>
                      </a:solidFill>
                      <a:prstDash val="solid"/>
                    </a:lnL>
                    <a:lnR w="38100">
                      <a:solidFill>
                        <a:srgbClr val="92D050"/>
                      </a:solidFill>
                      <a:prstDash val="solid"/>
                    </a:lnR>
                    <a:lnT w="57150">
                      <a:solidFill>
                        <a:srgbClr val="953735"/>
                      </a:solidFill>
                      <a:prstDash val="solid"/>
                    </a:lnT>
                    <a:lnB w="3810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210208" y="5818123"/>
            <a:ext cx="79667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Neurosymbolic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programs,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including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large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language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models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object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8055" y="2938272"/>
            <a:ext cx="3075940" cy="1694814"/>
            <a:chOff x="448055" y="2938272"/>
            <a:chExt cx="3075940" cy="1694814"/>
          </a:xfrm>
        </p:grpSpPr>
        <p:pic>
          <p:nvPicPr>
            <p:cNvPr id="85" name="object 8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55" y="2938272"/>
              <a:ext cx="3075432" cy="1694688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88823" y="2979007"/>
              <a:ext cx="2940685" cy="1562100"/>
            </a:xfrm>
            <a:custGeom>
              <a:avLst/>
              <a:gdLst/>
              <a:ahLst/>
              <a:cxnLst/>
              <a:rect l="l" t="t" r="r" b="b"/>
              <a:pathLst>
                <a:path w="2940685" h="1562100">
                  <a:moveTo>
                    <a:pt x="2940117" y="0"/>
                  </a:moveTo>
                  <a:lnTo>
                    <a:pt x="0" y="0"/>
                  </a:lnTo>
                  <a:lnTo>
                    <a:pt x="0" y="1561807"/>
                  </a:lnTo>
                  <a:lnTo>
                    <a:pt x="2940117" y="1561807"/>
                  </a:lnTo>
                  <a:lnTo>
                    <a:pt x="2940117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88823" y="2979007"/>
              <a:ext cx="2940685" cy="1562100"/>
            </a:xfrm>
            <a:custGeom>
              <a:avLst/>
              <a:gdLst/>
              <a:ahLst/>
              <a:cxnLst/>
              <a:rect l="l" t="t" r="r" b="b"/>
              <a:pathLst>
                <a:path w="2940685" h="1562100">
                  <a:moveTo>
                    <a:pt x="0" y="0"/>
                  </a:moveTo>
                  <a:lnTo>
                    <a:pt x="2940118" y="0"/>
                  </a:lnTo>
                  <a:lnTo>
                    <a:pt x="2940118" y="1561807"/>
                  </a:lnTo>
                  <a:lnTo>
                    <a:pt x="0" y="156180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05202" y="3081896"/>
              <a:ext cx="2447925" cy="497205"/>
            </a:xfrm>
            <a:custGeom>
              <a:avLst/>
              <a:gdLst/>
              <a:ahLst/>
              <a:cxnLst/>
              <a:rect l="l" t="t" r="r" b="b"/>
              <a:pathLst>
                <a:path w="2447925" h="497204">
                  <a:moveTo>
                    <a:pt x="2447347" y="0"/>
                  </a:moveTo>
                  <a:lnTo>
                    <a:pt x="0" y="0"/>
                  </a:lnTo>
                  <a:lnTo>
                    <a:pt x="0" y="496768"/>
                  </a:lnTo>
                  <a:lnTo>
                    <a:pt x="2447347" y="496768"/>
                  </a:lnTo>
                  <a:lnTo>
                    <a:pt x="2447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626" rIns="0" bIns="0" rtlCol="0">
            <a:spAutoFit/>
          </a:bodyPr>
          <a:lstStyle/>
          <a:p>
            <a:pPr marL="117856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Programming</a:t>
            </a:r>
            <a:r>
              <a:rPr spc="-5" dirty="0"/>
              <a:t> </a:t>
            </a:r>
            <a:r>
              <a:rPr dirty="0"/>
              <a:t>Uncertain </a:t>
            </a:r>
            <a:r>
              <a:rPr spc="-10" dirty="0"/>
              <a:t>Computations</a:t>
            </a: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6364" y="1983809"/>
            <a:ext cx="1945674" cy="1202698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6002" y="1511300"/>
            <a:ext cx="10683240" cy="123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381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Semantics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9398000" algn="l"/>
              </a:tabLst>
            </a:pPr>
            <a:r>
              <a:rPr sz="2400" spc="-10" dirty="0">
                <a:latin typeface="Calibri"/>
                <a:cs typeface="Calibri"/>
              </a:rPr>
              <a:t>Programming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Methodology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Reasoning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9" name="object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202" y="3081896"/>
            <a:ext cx="2447925" cy="49720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 marR="160655">
              <a:lnSpc>
                <a:spcPct val="105000"/>
              </a:lnSpc>
              <a:spcBef>
                <a:spcPts val="330"/>
              </a:spcBef>
            </a:pPr>
            <a:r>
              <a:rPr sz="1200" b="1" dirty="0">
                <a:solidFill>
                  <a:srgbClr val="7F0055"/>
                </a:solidFill>
                <a:latin typeface="Consolas"/>
                <a:cs typeface="Consolas"/>
              </a:rPr>
              <a:t>float</a:t>
            </a:r>
            <a:r>
              <a:rPr sz="1200" b="1" spc="5" dirty="0">
                <a:solidFill>
                  <a:srgbClr val="7F0055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num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=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b[i] </a:t>
            </a:r>
            <a:r>
              <a:rPr sz="1200" b="1" dirty="0">
                <a:solidFill>
                  <a:srgbClr val="FF0000"/>
                </a:solidFill>
                <a:latin typeface="Consolas"/>
                <a:cs typeface="Consolas"/>
              </a:rPr>
              <a:t>-.</a:t>
            </a:r>
            <a:r>
              <a:rPr sz="1200" b="1" spc="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latin typeface="Consolas"/>
                <a:cs typeface="Consolas"/>
              </a:rPr>
              <a:t>sigma; </a:t>
            </a:r>
            <a:r>
              <a:rPr sz="1200" dirty="0">
                <a:latin typeface="Consolas"/>
                <a:cs typeface="Consolas"/>
              </a:rPr>
              <a:t>x[i]</a:t>
            </a:r>
            <a:r>
              <a:rPr sz="1200" spc="-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=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num </a:t>
            </a:r>
            <a:r>
              <a:rPr sz="1200" b="1" dirty="0">
                <a:solidFill>
                  <a:srgbClr val="FF0000"/>
                </a:solidFill>
                <a:latin typeface="Consolas"/>
                <a:cs typeface="Consolas"/>
              </a:rPr>
              <a:t>/.</a:t>
            </a:r>
            <a:r>
              <a:rPr sz="1200" b="1" spc="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latin typeface="Consolas"/>
                <a:cs typeface="Consolas"/>
              </a:rPr>
              <a:t>A[i][i];</a:t>
            </a:r>
            <a:endParaRPr sz="1200" dirty="0">
              <a:latin typeface="Consolas"/>
              <a:cs typeface="Consolas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4624" y="3291332"/>
            <a:ext cx="408940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Real-</a:t>
            </a:r>
            <a:r>
              <a:rPr sz="1800" dirty="0">
                <a:latin typeface="Calibri"/>
                <a:cs typeface="Calibri"/>
              </a:rPr>
              <a:t>Valued,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Nondeterministic,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Probabilistic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(LICS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ICFP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PLDI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POPL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21)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0665" y="4748276"/>
            <a:ext cx="313880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Verification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PAC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Learning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(OOPSLA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IJCAI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22,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AAAI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23)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42632" y="3277053"/>
            <a:ext cx="655955" cy="321310"/>
          </a:xfrm>
          <a:prstGeom prst="rect">
            <a:avLst/>
          </a:prstGeom>
          <a:ln w="11297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76530" marR="92710" indent="-77470">
              <a:lnSpc>
                <a:spcPct val="100000"/>
              </a:lnSpc>
              <a:spcBef>
                <a:spcPts val="65"/>
              </a:spcBef>
            </a:pPr>
            <a:r>
              <a:rPr sz="950" spc="-35" dirty="0">
                <a:latin typeface="Calibri"/>
                <a:cs typeface="Calibri"/>
              </a:rPr>
              <a:t>Execution</a:t>
            </a:r>
            <a:r>
              <a:rPr sz="950" spc="-10" dirty="0">
                <a:latin typeface="Calibri"/>
                <a:cs typeface="Calibri"/>
              </a:rPr>
              <a:t> Model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42632" y="4054515"/>
            <a:ext cx="655955" cy="182880"/>
          </a:xfrm>
          <a:prstGeom prst="rect">
            <a:avLst/>
          </a:prstGeom>
          <a:ln w="11373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90"/>
              </a:spcBef>
            </a:pPr>
            <a:r>
              <a:rPr sz="950" spc="-10" dirty="0">
                <a:latin typeface="Calibri"/>
                <a:cs typeface="Calibri"/>
              </a:rPr>
              <a:t>Program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6523" y="3140172"/>
            <a:ext cx="1729739" cy="1266190"/>
          </a:xfrm>
          <a:prstGeom prst="rect">
            <a:avLst/>
          </a:prstGeom>
          <a:ln w="11197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400" spc="-20" dirty="0">
                <a:latin typeface="Calibri"/>
                <a:cs typeface="Calibri"/>
              </a:rPr>
              <a:t>Leto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4216" y="3433444"/>
            <a:ext cx="342900" cy="716280"/>
          </a:xfrm>
          <a:custGeom>
            <a:avLst/>
            <a:gdLst/>
            <a:ahLst/>
            <a:cxnLst/>
            <a:rect l="l" t="t" r="r" b="b"/>
            <a:pathLst>
              <a:path w="342900" h="716279">
                <a:moveTo>
                  <a:pt x="342303" y="339572"/>
                </a:moveTo>
                <a:lnTo>
                  <a:pt x="336943" y="324294"/>
                </a:lnTo>
                <a:lnTo>
                  <a:pt x="329717" y="303695"/>
                </a:lnTo>
                <a:lnTo>
                  <a:pt x="322402" y="312039"/>
                </a:lnTo>
                <a:lnTo>
                  <a:pt x="7518" y="0"/>
                </a:lnTo>
                <a:lnTo>
                  <a:pt x="190" y="8356"/>
                </a:lnTo>
                <a:lnTo>
                  <a:pt x="315087" y="320395"/>
                </a:lnTo>
                <a:lnTo>
                  <a:pt x="307771" y="328752"/>
                </a:lnTo>
                <a:lnTo>
                  <a:pt x="342303" y="339572"/>
                </a:lnTo>
                <a:close/>
              </a:path>
              <a:path w="342900" h="716279">
                <a:moveTo>
                  <a:pt x="342303" y="339572"/>
                </a:moveTo>
                <a:lnTo>
                  <a:pt x="308356" y="352298"/>
                </a:lnTo>
                <a:lnTo>
                  <a:pt x="316064" y="360235"/>
                </a:lnTo>
                <a:lnTo>
                  <a:pt x="0" y="708253"/>
                </a:lnTo>
                <a:lnTo>
                  <a:pt x="7708" y="716191"/>
                </a:lnTo>
                <a:lnTo>
                  <a:pt x="323786" y="368173"/>
                </a:lnTo>
                <a:lnTo>
                  <a:pt x="331508" y="376097"/>
                </a:lnTo>
                <a:lnTo>
                  <a:pt x="337413" y="356133"/>
                </a:lnTo>
                <a:lnTo>
                  <a:pt x="342303" y="339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5984" y="3985096"/>
            <a:ext cx="516255" cy="321310"/>
          </a:xfrm>
          <a:prstGeom prst="rect">
            <a:avLst/>
          </a:prstGeom>
          <a:ln w="11242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36195" marR="28575" indent="13335">
              <a:lnSpc>
                <a:spcPct val="100000"/>
              </a:lnSpc>
              <a:spcBef>
                <a:spcPts val="60"/>
              </a:spcBef>
            </a:pPr>
            <a:r>
              <a:rPr sz="950" spc="-20" dirty="0">
                <a:latin typeface="Calibri"/>
                <a:cs typeface="Calibri"/>
              </a:rPr>
              <a:t>Invariant</a:t>
            </a:r>
            <a:r>
              <a:rPr sz="950" spc="500" dirty="0">
                <a:latin typeface="Calibri"/>
                <a:cs typeface="Calibri"/>
              </a:rPr>
              <a:t> </a:t>
            </a:r>
            <a:r>
              <a:rPr sz="950" spc="-30" dirty="0">
                <a:latin typeface="Calibri"/>
                <a:cs typeface="Calibri"/>
              </a:rPr>
              <a:t>Inference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83594" y="4045570"/>
            <a:ext cx="516255" cy="200660"/>
          </a:xfrm>
          <a:prstGeom prst="rect">
            <a:avLst/>
          </a:prstGeom>
          <a:ln w="11336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60"/>
              </a:spcBef>
            </a:pPr>
            <a:r>
              <a:rPr sz="950" spc="-10" dirty="0">
                <a:latin typeface="Calibri"/>
                <a:cs typeface="Calibri"/>
              </a:rPr>
              <a:t>Verifier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5984" y="3402065"/>
            <a:ext cx="516255" cy="321310"/>
          </a:xfrm>
          <a:prstGeom prst="rect">
            <a:avLst/>
          </a:prstGeom>
          <a:ln w="11242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54305">
              <a:lnSpc>
                <a:spcPts val="1140"/>
              </a:lnSpc>
              <a:spcBef>
                <a:spcPts val="65"/>
              </a:spcBef>
            </a:pPr>
            <a:r>
              <a:rPr sz="950" spc="-25" dirty="0">
                <a:latin typeface="Calibri"/>
                <a:cs typeface="Calibri"/>
              </a:rPr>
              <a:t>SMT</a:t>
            </a:r>
            <a:endParaRPr sz="950">
              <a:latin typeface="Calibri"/>
              <a:cs typeface="Calibri"/>
            </a:endParaRPr>
          </a:p>
          <a:p>
            <a:pPr marL="113664">
              <a:lnSpc>
                <a:spcPts val="1140"/>
              </a:lnSpc>
            </a:pPr>
            <a:r>
              <a:rPr sz="950" spc="-10" dirty="0">
                <a:latin typeface="Calibri"/>
                <a:cs typeface="Calibri"/>
              </a:rPr>
              <a:t>Solver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83594" y="3402071"/>
            <a:ext cx="516255" cy="321310"/>
          </a:xfrm>
          <a:prstGeom prst="rect">
            <a:avLst/>
          </a:prstGeom>
          <a:ln w="11242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54305">
              <a:lnSpc>
                <a:spcPts val="1140"/>
              </a:lnSpc>
              <a:spcBef>
                <a:spcPts val="65"/>
              </a:spcBef>
            </a:pPr>
            <a:r>
              <a:rPr sz="950" spc="-25" dirty="0">
                <a:latin typeface="Calibri"/>
                <a:cs typeface="Calibri"/>
              </a:rPr>
              <a:t>SMT</a:t>
            </a:r>
            <a:endParaRPr sz="950">
              <a:latin typeface="Calibri"/>
              <a:cs typeface="Calibri"/>
            </a:endParaRPr>
          </a:p>
          <a:p>
            <a:pPr marL="113664">
              <a:lnSpc>
                <a:spcPts val="1140"/>
              </a:lnSpc>
            </a:pPr>
            <a:r>
              <a:rPr sz="950" spc="-10" dirty="0">
                <a:latin typeface="Calibri"/>
                <a:cs typeface="Calibri"/>
              </a:rPr>
              <a:t>Solver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4469" y="3730478"/>
            <a:ext cx="32384" cy="249554"/>
          </a:xfrm>
          <a:custGeom>
            <a:avLst/>
            <a:gdLst/>
            <a:ahLst/>
            <a:cxnLst/>
            <a:rect l="l" t="t" r="r" b="b"/>
            <a:pathLst>
              <a:path w="32384" h="249554">
                <a:moveTo>
                  <a:pt x="10732" y="215107"/>
                </a:moveTo>
                <a:lnTo>
                  <a:pt x="0" y="215107"/>
                </a:lnTo>
                <a:lnTo>
                  <a:pt x="16099" y="249358"/>
                </a:lnTo>
                <a:lnTo>
                  <a:pt x="29516" y="220816"/>
                </a:lnTo>
                <a:lnTo>
                  <a:pt x="10732" y="220816"/>
                </a:lnTo>
                <a:lnTo>
                  <a:pt x="10732" y="215107"/>
                </a:lnTo>
                <a:close/>
              </a:path>
              <a:path w="32384" h="249554">
                <a:moveTo>
                  <a:pt x="21465" y="0"/>
                </a:moveTo>
                <a:lnTo>
                  <a:pt x="10732" y="0"/>
                </a:lnTo>
                <a:lnTo>
                  <a:pt x="10732" y="220816"/>
                </a:lnTo>
                <a:lnTo>
                  <a:pt x="21465" y="220816"/>
                </a:lnTo>
                <a:lnTo>
                  <a:pt x="21465" y="0"/>
                </a:lnTo>
                <a:close/>
              </a:path>
              <a:path w="32384" h="249554">
                <a:moveTo>
                  <a:pt x="32199" y="215107"/>
                </a:moveTo>
                <a:lnTo>
                  <a:pt x="21465" y="215107"/>
                </a:lnTo>
                <a:lnTo>
                  <a:pt x="21465" y="220816"/>
                </a:lnTo>
                <a:lnTo>
                  <a:pt x="29516" y="220816"/>
                </a:lnTo>
                <a:lnTo>
                  <a:pt x="32199" y="215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06118" y="3715315"/>
            <a:ext cx="32384" cy="260985"/>
          </a:xfrm>
          <a:custGeom>
            <a:avLst/>
            <a:gdLst/>
            <a:ahLst/>
            <a:cxnLst/>
            <a:rect l="l" t="t" r="r" b="b"/>
            <a:pathLst>
              <a:path w="32384" h="260985">
                <a:moveTo>
                  <a:pt x="10731" y="34153"/>
                </a:moveTo>
                <a:lnTo>
                  <a:pt x="7285" y="260680"/>
                </a:lnTo>
                <a:lnTo>
                  <a:pt x="18017" y="260864"/>
                </a:lnTo>
                <a:lnTo>
                  <a:pt x="21463" y="34338"/>
                </a:lnTo>
                <a:lnTo>
                  <a:pt x="10731" y="34153"/>
                </a:lnTo>
                <a:close/>
              </a:path>
              <a:path w="32384" h="260985">
                <a:moveTo>
                  <a:pt x="29452" y="28445"/>
                </a:moveTo>
                <a:lnTo>
                  <a:pt x="10817" y="28445"/>
                </a:lnTo>
                <a:lnTo>
                  <a:pt x="21550" y="28630"/>
                </a:lnTo>
                <a:lnTo>
                  <a:pt x="21463" y="34338"/>
                </a:lnTo>
                <a:lnTo>
                  <a:pt x="32194" y="34523"/>
                </a:lnTo>
                <a:lnTo>
                  <a:pt x="29452" y="28445"/>
                </a:lnTo>
                <a:close/>
              </a:path>
              <a:path w="32384" h="260985">
                <a:moveTo>
                  <a:pt x="10817" y="28445"/>
                </a:moveTo>
                <a:lnTo>
                  <a:pt x="10731" y="34153"/>
                </a:lnTo>
                <a:lnTo>
                  <a:pt x="21463" y="34338"/>
                </a:lnTo>
                <a:lnTo>
                  <a:pt x="21550" y="28630"/>
                </a:lnTo>
                <a:lnTo>
                  <a:pt x="10817" y="28445"/>
                </a:lnTo>
                <a:close/>
              </a:path>
              <a:path w="32384" h="260985">
                <a:moveTo>
                  <a:pt x="16617" y="0"/>
                </a:moveTo>
                <a:lnTo>
                  <a:pt x="0" y="33968"/>
                </a:lnTo>
                <a:lnTo>
                  <a:pt x="10731" y="34153"/>
                </a:lnTo>
                <a:lnTo>
                  <a:pt x="10817" y="28445"/>
                </a:lnTo>
                <a:lnTo>
                  <a:pt x="29452" y="28445"/>
                </a:lnTo>
                <a:lnTo>
                  <a:pt x="16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1929" y="4128540"/>
            <a:ext cx="252095" cy="34290"/>
          </a:xfrm>
          <a:custGeom>
            <a:avLst/>
            <a:gdLst/>
            <a:ahLst/>
            <a:cxnLst/>
            <a:rect l="l" t="t" r="r" b="b"/>
            <a:pathLst>
              <a:path w="252095" h="34289">
                <a:moveTo>
                  <a:pt x="219483" y="0"/>
                </a:moveTo>
                <a:lnTo>
                  <a:pt x="219483" y="34250"/>
                </a:lnTo>
                <a:lnTo>
                  <a:pt x="240950" y="22833"/>
                </a:lnTo>
                <a:lnTo>
                  <a:pt x="224849" y="22833"/>
                </a:lnTo>
                <a:lnTo>
                  <a:pt x="224849" y="11416"/>
                </a:lnTo>
                <a:lnTo>
                  <a:pt x="240949" y="11416"/>
                </a:lnTo>
                <a:lnTo>
                  <a:pt x="219483" y="0"/>
                </a:lnTo>
                <a:close/>
              </a:path>
              <a:path w="252095" h="34289">
                <a:moveTo>
                  <a:pt x="219483" y="11416"/>
                </a:moveTo>
                <a:lnTo>
                  <a:pt x="0" y="11416"/>
                </a:lnTo>
                <a:lnTo>
                  <a:pt x="0" y="22833"/>
                </a:lnTo>
                <a:lnTo>
                  <a:pt x="219483" y="22833"/>
                </a:lnTo>
                <a:lnTo>
                  <a:pt x="219483" y="11416"/>
                </a:lnTo>
                <a:close/>
              </a:path>
              <a:path w="252095" h="34289">
                <a:moveTo>
                  <a:pt x="240949" y="11416"/>
                </a:moveTo>
                <a:lnTo>
                  <a:pt x="224849" y="11416"/>
                </a:lnTo>
                <a:lnTo>
                  <a:pt x="224849" y="22833"/>
                </a:lnTo>
                <a:lnTo>
                  <a:pt x="240950" y="22833"/>
                </a:lnTo>
                <a:lnTo>
                  <a:pt x="251683" y="17124"/>
                </a:lnTo>
                <a:lnTo>
                  <a:pt x="240949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25466" y="3723225"/>
            <a:ext cx="32384" cy="322580"/>
          </a:xfrm>
          <a:custGeom>
            <a:avLst/>
            <a:gdLst/>
            <a:ahLst/>
            <a:cxnLst/>
            <a:rect l="l" t="t" r="r" b="b"/>
            <a:pathLst>
              <a:path w="32384" h="322579">
                <a:moveTo>
                  <a:pt x="21466" y="28543"/>
                </a:moveTo>
                <a:lnTo>
                  <a:pt x="10734" y="28543"/>
                </a:lnTo>
                <a:lnTo>
                  <a:pt x="10734" y="322345"/>
                </a:lnTo>
                <a:lnTo>
                  <a:pt x="21468" y="322345"/>
                </a:lnTo>
                <a:lnTo>
                  <a:pt x="21466" y="28543"/>
                </a:lnTo>
                <a:close/>
              </a:path>
              <a:path w="32384" h="322579">
                <a:moveTo>
                  <a:pt x="16101" y="0"/>
                </a:moveTo>
                <a:lnTo>
                  <a:pt x="0" y="34251"/>
                </a:lnTo>
                <a:lnTo>
                  <a:pt x="10734" y="34251"/>
                </a:lnTo>
                <a:lnTo>
                  <a:pt x="10734" y="28543"/>
                </a:lnTo>
                <a:lnTo>
                  <a:pt x="29517" y="28543"/>
                </a:lnTo>
                <a:lnTo>
                  <a:pt x="16101" y="0"/>
                </a:lnTo>
                <a:close/>
              </a:path>
              <a:path w="32384" h="322579">
                <a:moveTo>
                  <a:pt x="29517" y="28543"/>
                </a:moveTo>
                <a:lnTo>
                  <a:pt x="21466" y="28543"/>
                </a:lnTo>
                <a:lnTo>
                  <a:pt x="21466" y="34251"/>
                </a:lnTo>
                <a:lnTo>
                  <a:pt x="32200" y="34251"/>
                </a:lnTo>
                <a:lnTo>
                  <a:pt x="29517" y="28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36088" y="3331812"/>
            <a:ext cx="203200" cy="920115"/>
            <a:chOff x="11636088" y="3331812"/>
            <a:chExt cx="203200" cy="920115"/>
          </a:xfrm>
        </p:grpSpPr>
        <p:sp>
          <p:nvSpPr>
            <p:cNvPr id="20" name="object 20"/>
            <p:cNvSpPr/>
            <p:nvPr/>
          </p:nvSpPr>
          <p:spPr>
            <a:xfrm>
              <a:off x="11641803" y="3337527"/>
              <a:ext cx="191770" cy="200660"/>
            </a:xfrm>
            <a:custGeom>
              <a:avLst/>
              <a:gdLst/>
              <a:ahLst/>
              <a:cxnLst/>
              <a:rect l="l" t="t" r="r" b="b"/>
              <a:pathLst>
                <a:path w="191770" h="200660">
                  <a:moveTo>
                    <a:pt x="0" y="0"/>
                  </a:moveTo>
                  <a:lnTo>
                    <a:pt x="191170" y="0"/>
                  </a:lnTo>
                  <a:lnTo>
                    <a:pt x="191170" y="200189"/>
                  </a:lnTo>
                  <a:lnTo>
                    <a:pt x="0" y="200189"/>
                  </a:lnTo>
                  <a:lnTo>
                    <a:pt x="0" y="0"/>
                  </a:lnTo>
                  <a:close/>
                </a:path>
              </a:pathLst>
            </a:custGeom>
            <a:ln w="11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85868" y="3370305"/>
              <a:ext cx="102324" cy="10579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641803" y="4045571"/>
              <a:ext cx="191770" cy="200660"/>
            </a:xfrm>
            <a:custGeom>
              <a:avLst/>
              <a:gdLst/>
              <a:ahLst/>
              <a:cxnLst/>
              <a:rect l="l" t="t" r="r" b="b"/>
              <a:pathLst>
                <a:path w="191770" h="200660">
                  <a:moveTo>
                    <a:pt x="0" y="0"/>
                  </a:moveTo>
                  <a:lnTo>
                    <a:pt x="191170" y="0"/>
                  </a:lnTo>
                  <a:lnTo>
                    <a:pt x="191170" y="200189"/>
                  </a:lnTo>
                  <a:lnTo>
                    <a:pt x="0" y="200189"/>
                  </a:lnTo>
                  <a:lnTo>
                    <a:pt x="0" y="0"/>
                  </a:lnTo>
                  <a:close/>
                </a:path>
              </a:pathLst>
            </a:custGeom>
            <a:ln w="11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677953" y="4065156"/>
            <a:ext cx="119380" cy="17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40" dirty="0">
                <a:latin typeface="Segoe UI Symbol"/>
                <a:cs typeface="Segoe UI Symbol"/>
              </a:rPr>
              <a:t>✘</a:t>
            </a:r>
            <a:endParaRPr sz="950">
              <a:latin typeface="Segoe UI Symbol"/>
              <a:cs typeface="Segoe UI Symbol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1559" y="3437623"/>
            <a:ext cx="280670" cy="708660"/>
          </a:xfrm>
          <a:custGeom>
            <a:avLst/>
            <a:gdLst/>
            <a:ahLst/>
            <a:cxnLst/>
            <a:rect l="l" t="t" r="r" b="b"/>
            <a:pathLst>
              <a:path w="280670" h="708660">
                <a:moveTo>
                  <a:pt x="280238" y="0"/>
                </a:moveTo>
                <a:lnTo>
                  <a:pt x="246913" y="14490"/>
                </a:lnTo>
                <a:lnTo>
                  <a:pt x="254990" y="22021"/>
                </a:lnTo>
                <a:lnTo>
                  <a:pt x="177" y="331635"/>
                </a:lnTo>
                <a:lnTo>
                  <a:pt x="4203" y="335394"/>
                </a:lnTo>
                <a:lnTo>
                  <a:pt x="0" y="338924"/>
                </a:lnTo>
                <a:lnTo>
                  <a:pt x="256095" y="684682"/>
                </a:lnTo>
                <a:lnTo>
                  <a:pt x="247662" y="691743"/>
                </a:lnTo>
                <a:lnTo>
                  <a:pt x="280238" y="708050"/>
                </a:lnTo>
                <a:lnTo>
                  <a:pt x="276567" y="689165"/>
                </a:lnTo>
                <a:lnTo>
                  <a:pt x="272961" y="670547"/>
                </a:lnTo>
                <a:lnTo>
                  <a:pt x="264528" y="677608"/>
                </a:lnTo>
                <a:lnTo>
                  <a:pt x="11188" y="335584"/>
                </a:lnTo>
                <a:lnTo>
                  <a:pt x="263067" y="29540"/>
                </a:lnTo>
                <a:lnTo>
                  <a:pt x="271145" y="37058"/>
                </a:lnTo>
                <a:lnTo>
                  <a:pt x="275882" y="17716"/>
                </a:lnTo>
                <a:lnTo>
                  <a:pt x="280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636" y="4833620"/>
            <a:ext cx="223075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Surrogate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Programming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(Onward!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21)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34256" y="4774848"/>
            <a:ext cx="1304290" cy="969010"/>
            <a:chOff x="5334256" y="4774848"/>
            <a:chExt cx="1304290" cy="969010"/>
          </a:xfrm>
        </p:grpSpPr>
        <p:sp>
          <p:nvSpPr>
            <p:cNvPr id="27" name="object 27"/>
            <p:cNvSpPr/>
            <p:nvPr/>
          </p:nvSpPr>
          <p:spPr>
            <a:xfrm>
              <a:off x="5346956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4" y="0"/>
                  </a:moveTo>
                  <a:lnTo>
                    <a:pt x="47189" y="6320"/>
                  </a:lnTo>
                  <a:lnTo>
                    <a:pt x="22630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30" y="137294"/>
                  </a:lnTo>
                  <a:lnTo>
                    <a:pt x="47189" y="154530"/>
                  </a:lnTo>
                  <a:lnTo>
                    <a:pt x="77264" y="160850"/>
                  </a:lnTo>
                  <a:lnTo>
                    <a:pt x="107338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8" y="6320"/>
                  </a:lnTo>
                  <a:lnTo>
                    <a:pt x="77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6956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94325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2" y="0"/>
                  </a:moveTo>
                  <a:lnTo>
                    <a:pt x="47188" y="6320"/>
                  </a:lnTo>
                  <a:lnTo>
                    <a:pt x="22629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29" y="137294"/>
                  </a:lnTo>
                  <a:lnTo>
                    <a:pt x="47188" y="154530"/>
                  </a:lnTo>
                  <a:lnTo>
                    <a:pt x="77262" y="160850"/>
                  </a:lnTo>
                  <a:lnTo>
                    <a:pt x="107337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7" y="6320"/>
                  </a:lnTo>
                  <a:lnTo>
                    <a:pt x="77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94325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9952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4" y="0"/>
                  </a:moveTo>
                  <a:lnTo>
                    <a:pt x="47189" y="6320"/>
                  </a:lnTo>
                  <a:lnTo>
                    <a:pt x="22630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30" y="137294"/>
                  </a:lnTo>
                  <a:lnTo>
                    <a:pt x="47189" y="154530"/>
                  </a:lnTo>
                  <a:lnTo>
                    <a:pt x="77264" y="160850"/>
                  </a:lnTo>
                  <a:lnTo>
                    <a:pt x="107338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8" y="6320"/>
                  </a:lnTo>
                  <a:lnTo>
                    <a:pt x="77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59952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25135" y="5351058"/>
              <a:ext cx="112395" cy="217804"/>
            </a:xfrm>
            <a:custGeom>
              <a:avLst/>
              <a:gdLst/>
              <a:ahLst/>
              <a:cxnLst/>
              <a:rect l="l" t="t" r="r" b="b"/>
              <a:pathLst>
                <a:path w="112395" h="217804">
                  <a:moveTo>
                    <a:pt x="0" y="217279"/>
                  </a:moveTo>
                  <a:lnTo>
                    <a:pt x="11208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07320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4" y="0"/>
                  </a:moveTo>
                  <a:lnTo>
                    <a:pt x="47189" y="6320"/>
                  </a:lnTo>
                  <a:lnTo>
                    <a:pt x="22630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30" y="137294"/>
                  </a:lnTo>
                  <a:lnTo>
                    <a:pt x="47189" y="154530"/>
                  </a:lnTo>
                  <a:lnTo>
                    <a:pt x="77264" y="160850"/>
                  </a:lnTo>
                  <a:lnTo>
                    <a:pt x="107338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8" y="6320"/>
                  </a:lnTo>
                  <a:lnTo>
                    <a:pt x="77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07320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37215" y="5351058"/>
              <a:ext cx="134620" cy="219075"/>
            </a:xfrm>
            <a:custGeom>
              <a:avLst/>
              <a:gdLst/>
              <a:ahLst/>
              <a:cxnLst/>
              <a:rect l="l" t="t" r="r" b="b"/>
              <a:pathLst>
                <a:path w="134620" h="219075">
                  <a:moveTo>
                    <a:pt x="134373" y="21892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8995" y="5557282"/>
              <a:ext cx="179927" cy="1862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1989" y="5177509"/>
              <a:ext cx="179927" cy="18625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537216" y="5351058"/>
              <a:ext cx="382270" cy="219075"/>
            </a:xfrm>
            <a:custGeom>
              <a:avLst/>
              <a:gdLst/>
              <a:ahLst/>
              <a:cxnLst/>
              <a:rect l="l" t="t" r="r" b="b"/>
              <a:pathLst>
                <a:path w="382270" h="219075">
                  <a:moveTo>
                    <a:pt x="381742" y="21892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6363" y="5557282"/>
              <a:ext cx="179927" cy="18625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537215" y="5351058"/>
              <a:ext cx="629285" cy="219075"/>
            </a:xfrm>
            <a:custGeom>
              <a:avLst/>
              <a:gdLst/>
              <a:ahLst/>
              <a:cxnLst/>
              <a:rect l="l" t="t" r="r" b="b"/>
              <a:pathLst>
                <a:path w="629285" h="219075">
                  <a:moveTo>
                    <a:pt x="629111" y="21892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24219" y="5351058"/>
              <a:ext cx="360680" cy="219075"/>
            </a:xfrm>
            <a:custGeom>
              <a:avLst/>
              <a:gdLst/>
              <a:ahLst/>
              <a:cxnLst/>
              <a:rect l="l" t="t" r="r" b="b"/>
              <a:pathLst>
                <a:path w="360679" h="219075">
                  <a:moveTo>
                    <a:pt x="0" y="218924"/>
                  </a:moveTo>
                  <a:lnTo>
                    <a:pt x="360364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71590" y="5351058"/>
              <a:ext cx="113030" cy="219075"/>
            </a:xfrm>
            <a:custGeom>
              <a:avLst/>
              <a:gdLst/>
              <a:ahLst/>
              <a:cxnLst/>
              <a:rect l="l" t="t" r="r" b="b"/>
              <a:pathLst>
                <a:path w="113029" h="219075">
                  <a:moveTo>
                    <a:pt x="0" y="218924"/>
                  </a:moveTo>
                  <a:lnTo>
                    <a:pt x="11299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84584" y="5351058"/>
              <a:ext cx="382270" cy="219075"/>
            </a:xfrm>
            <a:custGeom>
              <a:avLst/>
              <a:gdLst/>
              <a:ahLst/>
              <a:cxnLst/>
              <a:rect l="l" t="t" r="r" b="b"/>
              <a:pathLst>
                <a:path w="382270" h="219075">
                  <a:moveTo>
                    <a:pt x="0" y="0"/>
                  </a:moveTo>
                  <a:lnTo>
                    <a:pt x="134373" y="218924"/>
                  </a:lnTo>
                </a:path>
                <a:path w="382270" h="219075">
                  <a:moveTo>
                    <a:pt x="0" y="0"/>
                  </a:moveTo>
                  <a:lnTo>
                    <a:pt x="381742" y="21727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71590" y="5351058"/>
              <a:ext cx="360680" cy="219075"/>
            </a:xfrm>
            <a:custGeom>
              <a:avLst/>
              <a:gdLst/>
              <a:ahLst/>
              <a:cxnLst/>
              <a:rect l="l" t="t" r="r" b="b"/>
              <a:pathLst>
                <a:path w="360679" h="219075">
                  <a:moveTo>
                    <a:pt x="0" y="218924"/>
                  </a:moveTo>
                  <a:lnTo>
                    <a:pt x="360364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18958" y="5351058"/>
              <a:ext cx="113030" cy="219075"/>
            </a:xfrm>
            <a:custGeom>
              <a:avLst/>
              <a:gdLst/>
              <a:ahLst/>
              <a:cxnLst/>
              <a:rect l="l" t="t" r="r" b="b"/>
              <a:pathLst>
                <a:path w="113029" h="219075">
                  <a:moveTo>
                    <a:pt x="0" y="218924"/>
                  </a:moveTo>
                  <a:lnTo>
                    <a:pt x="11299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31953" y="5351058"/>
              <a:ext cx="134620" cy="217804"/>
            </a:xfrm>
            <a:custGeom>
              <a:avLst/>
              <a:gdLst/>
              <a:ahLst/>
              <a:cxnLst/>
              <a:rect l="l" t="t" r="r" b="b"/>
              <a:pathLst>
                <a:path w="134620" h="217804">
                  <a:moveTo>
                    <a:pt x="134373" y="21727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24219" y="5351058"/>
              <a:ext cx="608330" cy="217804"/>
            </a:xfrm>
            <a:custGeom>
              <a:avLst/>
              <a:gdLst/>
              <a:ahLst/>
              <a:cxnLst/>
              <a:rect l="l" t="t" r="r" b="b"/>
              <a:pathLst>
                <a:path w="608329" h="217804">
                  <a:moveTo>
                    <a:pt x="0" y="217279"/>
                  </a:moveTo>
                  <a:lnTo>
                    <a:pt x="60773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1625" y="4774848"/>
              <a:ext cx="179927" cy="18625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537215" y="4948397"/>
              <a:ext cx="134620" cy="241935"/>
            </a:xfrm>
            <a:custGeom>
              <a:avLst/>
              <a:gdLst/>
              <a:ahLst/>
              <a:cxnLst/>
              <a:rect l="l" t="t" r="r" b="b"/>
              <a:pathLst>
                <a:path w="134620" h="241935">
                  <a:moveTo>
                    <a:pt x="0" y="241812"/>
                  </a:moveTo>
                  <a:lnTo>
                    <a:pt x="13437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8995" y="4774848"/>
              <a:ext cx="179927" cy="18625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671589" y="4948397"/>
              <a:ext cx="113030" cy="241935"/>
            </a:xfrm>
            <a:custGeom>
              <a:avLst/>
              <a:gdLst/>
              <a:ahLst/>
              <a:cxnLst/>
              <a:rect l="l" t="t" r="r" b="b"/>
              <a:pathLst>
                <a:path w="113029" h="241935">
                  <a:moveTo>
                    <a:pt x="112995" y="241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71589" y="4948397"/>
              <a:ext cx="360680" cy="241935"/>
            </a:xfrm>
            <a:custGeom>
              <a:avLst/>
              <a:gdLst/>
              <a:ahLst/>
              <a:cxnLst/>
              <a:rect l="l" t="t" r="r" b="b"/>
              <a:pathLst>
                <a:path w="360679" h="241935">
                  <a:moveTo>
                    <a:pt x="360364" y="241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37215" y="4948397"/>
              <a:ext cx="382270" cy="241935"/>
            </a:xfrm>
            <a:custGeom>
              <a:avLst/>
              <a:gdLst/>
              <a:ahLst/>
              <a:cxnLst/>
              <a:rect l="l" t="t" r="r" b="b"/>
              <a:pathLst>
                <a:path w="382270" h="241935">
                  <a:moveTo>
                    <a:pt x="0" y="241812"/>
                  </a:moveTo>
                  <a:lnTo>
                    <a:pt x="38174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84584" y="4948397"/>
              <a:ext cx="134620" cy="241935"/>
            </a:xfrm>
            <a:custGeom>
              <a:avLst/>
              <a:gdLst/>
              <a:ahLst/>
              <a:cxnLst/>
              <a:rect l="l" t="t" r="r" b="b"/>
              <a:pathLst>
                <a:path w="134620" h="241935">
                  <a:moveTo>
                    <a:pt x="0" y="241812"/>
                  </a:moveTo>
                  <a:lnTo>
                    <a:pt x="13437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18957" y="4948397"/>
              <a:ext cx="113030" cy="241935"/>
            </a:xfrm>
            <a:custGeom>
              <a:avLst/>
              <a:gdLst/>
              <a:ahLst/>
              <a:cxnLst/>
              <a:rect l="l" t="t" r="r" b="b"/>
              <a:pathLst>
                <a:path w="113029" h="241935">
                  <a:moveTo>
                    <a:pt x="112995" y="241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50416" y="5204450"/>
              <a:ext cx="375285" cy="161290"/>
            </a:xfrm>
            <a:custGeom>
              <a:avLst/>
              <a:gdLst/>
              <a:ahLst/>
              <a:cxnLst/>
              <a:rect l="l" t="t" r="r" b="b"/>
              <a:pathLst>
                <a:path w="375284" h="161289">
                  <a:moveTo>
                    <a:pt x="294685" y="0"/>
                  </a:moveTo>
                  <a:lnTo>
                    <a:pt x="294685" y="40212"/>
                  </a:lnTo>
                  <a:lnTo>
                    <a:pt x="0" y="40212"/>
                  </a:lnTo>
                  <a:lnTo>
                    <a:pt x="0" y="120637"/>
                  </a:lnTo>
                  <a:lnTo>
                    <a:pt x="294685" y="120637"/>
                  </a:lnTo>
                  <a:lnTo>
                    <a:pt x="294685" y="160849"/>
                  </a:lnTo>
                  <a:lnTo>
                    <a:pt x="375111" y="80425"/>
                  </a:lnTo>
                  <a:lnTo>
                    <a:pt x="294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50416" y="5204450"/>
              <a:ext cx="375285" cy="161290"/>
            </a:xfrm>
            <a:custGeom>
              <a:avLst/>
              <a:gdLst/>
              <a:ahLst/>
              <a:cxnLst/>
              <a:rect l="l" t="t" r="r" b="b"/>
              <a:pathLst>
                <a:path w="375284" h="161289">
                  <a:moveTo>
                    <a:pt x="0" y="40212"/>
                  </a:moveTo>
                  <a:lnTo>
                    <a:pt x="294685" y="40212"/>
                  </a:lnTo>
                  <a:lnTo>
                    <a:pt x="294685" y="0"/>
                  </a:lnTo>
                  <a:lnTo>
                    <a:pt x="375110" y="80425"/>
                  </a:lnTo>
                  <a:lnTo>
                    <a:pt x="294685" y="160850"/>
                  </a:lnTo>
                  <a:lnTo>
                    <a:pt x="294685" y="120637"/>
                  </a:lnTo>
                  <a:lnTo>
                    <a:pt x="0" y="120637"/>
                  </a:lnTo>
                  <a:lnTo>
                    <a:pt x="0" y="40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93379" y="5025162"/>
            <a:ext cx="470534" cy="567690"/>
            <a:chOff x="6693379" y="5025162"/>
            <a:chExt cx="470534" cy="567690"/>
          </a:xfrm>
        </p:grpSpPr>
        <p:sp>
          <p:nvSpPr>
            <p:cNvPr id="60" name="object 60"/>
            <p:cNvSpPr/>
            <p:nvPr/>
          </p:nvSpPr>
          <p:spPr>
            <a:xfrm>
              <a:off x="6706079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48" y="0"/>
                  </a:moveTo>
                  <a:lnTo>
                    <a:pt x="23421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1" y="88808"/>
                  </a:lnTo>
                  <a:lnTo>
                    <a:pt x="38348" y="92440"/>
                  </a:lnTo>
                  <a:lnTo>
                    <a:pt x="53276" y="88808"/>
                  </a:lnTo>
                  <a:lnTo>
                    <a:pt x="65466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6" y="13537"/>
                  </a:lnTo>
                  <a:lnTo>
                    <a:pt x="53276" y="3632"/>
                  </a:lnTo>
                  <a:lnTo>
                    <a:pt x="3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06079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28860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48" y="0"/>
                  </a:moveTo>
                  <a:lnTo>
                    <a:pt x="23421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1" y="88808"/>
                  </a:lnTo>
                  <a:lnTo>
                    <a:pt x="38348" y="92440"/>
                  </a:lnTo>
                  <a:lnTo>
                    <a:pt x="53276" y="88808"/>
                  </a:lnTo>
                  <a:lnTo>
                    <a:pt x="65466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6" y="13537"/>
                  </a:lnTo>
                  <a:lnTo>
                    <a:pt x="53276" y="3632"/>
                  </a:lnTo>
                  <a:lnTo>
                    <a:pt x="3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828860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51641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48" y="0"/>
                  </a:moveTo>
                  <a:lnTo>
                    <a:pt x="23421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1" y="88808"/>
                  </a:lnTo>
                  <a:lnTo>
                    <a:pt x="38348" y="92440"/>
                  </a:lnTo>
                  <a:lnTo>
                    <a:pt x="53276" y="88808"/>
                  </a:lnTo>
                  <a:lnTo>
                    <a:pt x="65466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6" y="13537"/>
                  </a:lnTo>
                  <a:lnTo>
                    <a:pt x="53276" y="3632"/>
                  </a:lnTo>
                  <a:lnTo>
                    <a:pt x="3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51641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1723" y="5474831"/>
              <a:ext cx="102099" cy="11784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762164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50" y="0"/>
                  </a:moveTo>
                  <a:lnTo>
                    <a:pt x="23422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2" y="88808"/>
                  </a:lnTo>
                  <a:lnTo>
                    <a:pt x="38350" y="92440"/>
                  </a:lnTo>
                  <a:lnTo>
                    <a:pt x="53277" y="88808"/>
                  </a:lnTo>
                  <a:lnTo>
                    <a:pt x="65467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7" y="13537"/>
                  </a:lnTo>
                  <a:lnTo>
                    <a:pt x="53277" y="3632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62164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884945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50" y="0"/>
                  </a:moveTo>
                  <a:lnTo>
                    <a:pt x="23422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2" y="88808"/>
                  </a:lnTo>
                  <a:lnTo>
                    <a:pt x="38350" y="92440"/>
                  </a:lnTo>
                  <a:lnTo>
                    <a:pt x="53277" y="88808"/>
                  </a:lnTo>
                  <a:lnTo>
                    <a:pt x="65467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7" y="13537"/>
                  </a:lnTo>
                  <a:lnTo>
                    <a:pt x="53277" y="3632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84945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07726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50" y="0"/>
                  </a:moveTo>
                  <a:lnTo>
                    <a:pt x="23422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2" y="88808"/>
                  </a:lnTo>
                  <a:lnTo>
                    <a:pt x="38350" y="92440"/>
                  </a:lnTo>
                  <a:lnTo>
                    <a:pt x="53277" y="88808"/>
                  </a:lnTo>
                  <a:lnTo>
                    <a:pt x="65467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7" y="13537"/>
                  </a:lnTo>
                  <a:lnTo>
                    <a:pt x="53277" y="3632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07726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44883" y="5361714"/>
              <a:ext cx="55880" cy="125095"/>
            </a:xfrm>
            <a:custGeom>
              <a:avLst/>
              <a:gdLst/>
              <a:ahLst/>
              <a:cxnLst/>
              <a:rect l="l" t="t" r="r" b="b"/>
              <a:pathLst>
                <a:path w="55879" h="125095">
                  <a:moveTo>
                    <a:pt x="0" y="124871"/>
                  </a:moveTo>
                  <a:lnTo>
                    <a:pt x="55631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00515" y="536171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09" h="126364">
                  <a:moveTo>
                    <a:pt x="66696" y="12581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00515" y="5361715"/>
              <a:ext cx="189865" cy="126364"/>
            </a:xfrm>
            <a:custGeom>
              <a:avLst/>
              <a:gdLst/>
              <a:ahLst/>
              <a:cxnLst/>
              <a:rect l="l" t="t" r="r" b="b"/>
              <a:pathLst>
                <a:path w="189865" h="126364">
                  <a:moveTo>
                    <a:pt x="189477" y="12581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00513" y="5361715"/>
              <a:ext cx="312420" cy="126364"/>
            </a:xfrm>
            <a:custGeom>
              <a:avLst/>
              <a:gdLst/>
              <a:ahLst/>
              <a:cxnLst/>
              <a:rect l="l" t="t" r="r" b="b"/>
              <a:pathLst>
                <a:path w="312420" h="126364">
                  <a:moveTo>
                    <a:pt x="312258" y="12581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34905" y="5352189"/>
              <a:ext cx="387392" cy="14486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744430" y="5361714"/>
              <a:ext cx="302260" cy="125095"/>
            </a:xfrm>
            <a:custGeom>
              <a:avLst/>
              <a:gdLst/>
              <a:ahLst/>
              <a:cxnLst/>
              <a:rect l="l" t="t" r="r" b="b"/>
              <a:pathLst>
                <a:path w="302259" h="125095">
                  <a:moveTo>
                    <a:pt x="0" y="124871"/>
                  </a:moveTo>
                  <a:lnTo>
                    <a:pt x="301647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6160" y="5025162"/>
              <a:ext cx="102099" cy="11784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8941" y="5025162"/>
              <a:ext cx="102099" cy="11784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89" y="5120778"/>
              <a:ext cx="264612" cy="158020"/>
            </a:xfrm>
            <a:prstGeom prst="rect">
              <a:avLst/>
            </a:prstGeom>
          </p:spPr>
        </p:pic>
      </p:grpSp>
      <p:sp>
        <p:nvSpPr>
          <p:cNvPr id="82" name="object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2300" y="5891276"/>
            <a:ext cx="4693920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Efficient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Probabilistic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Inference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Deep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Learning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(PLDI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POPL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22,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ICLR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19,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Calibri"/>
                <a:cs typeface="Calibri"/>
              </a:rPr>
              <a:t>ICLR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ICML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NeurIPS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ICLR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NeurIPS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22)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3" name="object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33060" y="4184395"/>
            <a:ext cx="2035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Representations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0" name="object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0915" y="3702232"/>
            <a:ext cx="2585720" cy="720725"/>
            <a:chOff x="690915" y="3702232"/>
            <a:chExt cx="2585720" cy="720725"/>
          </a:xfrm>
        </p:grpSpPr>
        <p:sp>
          <p:nvSpPr>
            <p:cNvPr id="91" name="object 91"/>
            <p:cNvSpPr/>
            <p:nvPr/>
          </p:nvSpPr>
          <p:spPr>
            <a:xfrm>
              <a:off x="705202" y="3716520"/>
              <a:ext cx="1050290" cy="671195"/>
            </a:xfrm>
            <a:custGeom>
              <a:avLst/>
              <a:gdLst/>
              <a:ahLst/>
              <a:cxnLst/>
              <a:rect l="l" t="t" r="r" b="b"/>
              <a:pathLst>
                <a:path w="1050289" h="671195">
                  <a:moveTo>
                    <a:pt x="1049962" y="0"/>
                  </a:moveTo>
                  <a:lnTo>
                    <a:pt x="0" y="0"/>
                  </a:lnTo>
                  <a:lnTo>
                    <a:pt x="0" y="671161"/>
                  </a:lnTo>
                  <a:lnTo>
                    <a:pt x="1049962" y="671161"/>
                  </a:lnTo>
                  <a:lnTo>
                    <a:pt x="1049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5202" y="3716520"/>
              <a:ext cx="1050290" cy="671195"/>
            </a:xfrm>
            <a:custGeom>
              <a:avLst/>
              <a:gdLst/>
              <a:ahLst/>
              <a:cxnLst/>
              <a:rect l="l" t="t" r="r" b="b"/>
              <a:pathLst>
                <a:path w="1050289" h="671195">
                  <a:moveTo>
                    <a:pt x="0" y="0"/>
                  </a:moveTo>
                  <a:lnTo>
                    <a:pt x="1049963" y="0"/>
                  </a:lnTo>
                  <a:lnTo>
                    <a:pt x="1049963" y="671162"/>
                  </a:lnTo>
                  <a:lnTo>
                    <a:pt x="0" y="67116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33454" y="3788553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3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7"/>
                  </a:lnTo>
                  <a:lnTo>
                    <a:pt x="0" y="48591"/>
                  </a:lnTo>
                  <a:lnTo>
                    <a:pt x="4584" y="67505"/>
                  </a:lnTo>
                  <a:lnTo>
                    <a:pt x="17088" y="82950"/>
                  </a:lnTo>
                  <a:lnTo>
                    <a:pt x="35633" y="93364"/>
                  </a:lnTo>
                  <a:lnTo>
                    <a:pt x="58343" y="97182"/>
                  </a:lnTo>
                  <a:lnTo>
                    <a:pt x="81054" y="93364"/>
                  </a:lnTo>
                  <a:lnTo>
                    <a:pt x="99599" y="82950"/>
                  </a:lnTo>
                  <a:lnTo>
                    <a:pt x="112103" y="67505"/>
                  </a:lnTo>
                  <a:lnTo>
                    <a:pt x="116687" y="48591"/>
                  </a:lnTo>
                  <a:lnTo>
                    <a:pt x="112103" y="29677"/>
                  </a:lnTo>
                  <a:lnTo>
                    <a:pt x="99599" y="14232"/>
                  </a:lnTo>
                  <a:lnTo>
                    <a:pt x="81054" y="3818"/>
                  </a:lnTo>
                  <a:lnTo>
                    <a:pt x="58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33454" y="3788553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33454" y="3944127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3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7"/>
                  </a:lnTo>
                  <a:lnTo>
                    <a:pt x="0" y="48591"/>
                  </a:lnTo>
                  <a:lnTo>
                    <a:pt x="4584" y="67505"/>
                  </a:lnTo>
                  <a:lnTo>
                    <a:pt x="17088" y="82950"/>
                  </a:lnTo>
                  <a:lnTo>
                    <a:pt x="35633" y="93364"/>
                  </a:lnTo>
                  <a:lnTo>
                    <a:pt x="58343" y="97182"/>
                  </a:lnTo>
                  <a:lnTo>
                    <a:pt x="81054" y="93364"/>
                  </a:lnTo>
                  <a:lnTo>
                    <a:pt x="99599" y="82950"/>
                  </a:lnTo>
                  <a:lnTo>
                    <a:pt x="112103" y="67505"/>
                  </a:lnTo>
                  <a:lnTo>
                    <a:pt x="116687" y="48591"/>
                  </a:lnTo>
                  <a:lnTo>
                    <a:pt x="112103" y="29677"/>
                  </a:lnTo>
                  <a:lnTo>
                    <a:pt x="99599" y="14232"/>
                  </a:lnTo>
                  <a:lnTo>
                    <a:pt x="81054" y="3818"/>
                  </a:lnTo>
                  <a:lnTo>
                    <a:pt x="58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33454" y="3944127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0754" y="4087001"/>
              <a:ext cx="142088" cy="12258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0754" y="4242574"/>
              <a:ext cx="142088" cy="12258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208959" y="3859616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8"/>
                  </a:lnTo>
                  <a:lnTo>
                    <a:pt x="0" y="48592"/>
                  </a:lnTo>
                  <a:lnTo>
                    <a:pt x="4584" y="67506"/>
                  </a:lnTo>
                  <a:lnTo>
                    <a:pt x="17088" y="82952"/>
                  </a:lnTo>
                  <a:lnTo>
                    <a:pt x="35633" y="93365"/>
                  </a:lnTo>
                  <a:lnTo>
                    <a:pt x="58344" y="97184"/>
                  </a:lnTo>
                  <a:lnTo>
                    <a:pt x="81053" y="93365"/>
                  </a:lnTo>
                  <a:lnTo>
                    <a:pt x="99599" y="82952"/>
                  </a:lnTo>
                  <a:lnTo>
                    <a:pt x="112102" y="67506"/>
                  </a:lnTo>
                  <a:lnTo>
                    <a:pt x="116687" y="48592"/>
                  </a:lnTo>
                  <a:lnTo>
                    <a:pt x="112102" y="29678"/>
                  </a:lnTo>
                  <a:lnTo>
                    <a:pt x="99599" y="14232"/>
                  </a:lnTo>
                  <a:lnTo>
                    <a:pt x="81053" y="3818"/>
                  </a:lnTo>
                  <a:lnTo>
                    <a:pt x="58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08959" y="3859616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08959" y="4015191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8"/>
                  </a:lnTo>
                  <a:lnTo>
                    <a:pt x="0" y="48592"/>
                  </a:lnTo>
                  <a:lnTo>
                    <a:pt x="4584" y="67506"/>
                  </a:lnTo>
                  <a:lnTo>
                    <a:pt x="17088" y="82952"/>
                  </a:lnTo>
                  <a:lnTo>
                    <a:pt x="35633" y="93365"/>
                  </a:lnTo>
                  <a:lnTo>
                    <a:pt x="58344" y="97184"/>
                  </a:lnTo>
                  <a:lnTo>
                    <a:pt x="81053" y="93365"/>
                  </a:lnTo>
                  <a:lnTo>
                    <a:pt x="99599" y="82952"/>
                  </a:lnTo>
                  <a:lnTo>
                    <a:pt x="112102" y="67506"/>
                  </a:lnTo>
                  <a:lnTo>
                    <a:pt x="116687" y="48592"/>
                  </a:lnTo>
                  <a:lnTo>
                    <a:pt x="112102" y="29678"/>
                  </a:lnTo>
                  <a:lnTo>
                    <a:pt x="99599" y="14232"/>
                  </a:lnTo>
                  <a:lnTo>
                    <a:pt x="81053" y="3818"/>
                  </a:lnTo>
                  <a:lnTo>
                    <a:pt x="58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08959" y="4015191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96259" y="4158066"/>
              <a:ext cx="142088" cy="12258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8369" y="3931427"/>
              <a:ext cx="142088" cy="12258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8369" y="4087001"/>
              <a:ext cx="142088" cy="12258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051334" y="3837721"/>
              <a:ext cx="158115" cy="70485"/>
            </a:xfrm>
            <a:custGeom>
              <a:avLst/>
              <a:gdLst/>
              <a:ahLst/>
              <a:cxnLst/>
              <a:rect l="l" t="t" r="r" b="b"/>
              <a:pathLst>
                <a:path w="158115" h="70485">
                  <a:moveTo>
                    <a:pt x="0" y="0"/>
                  </a:moveTo>
                  <a:lnTo>
                    <a:pt x="157625" y="7048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50142" y="3908210"/>
              <a:ext cx="159385" cy="85090"/>
            </a:xfrm>
            <a:custGeom>
              <a:avLst/>
              <a:gdLst/>
              <a:ahLst/>
              <a:cxnLst/>
              <a:rect l="l" t="t" r="r" b="b"/>
              <a:pathLst>
                <a:path w="159384" h="85089">
                  <a:moveTo>
                    <a:pt x="0" y="84510"/>
                  </a:moveTo>
                  <a:lnTo>
                    <a:pt x="158818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50142" y="3908209"/>
              <a:ext cx="159385" cy="240665"/>
            </a:xfrm>
            <a:custGeom>
              <a:avLst/>
              <a:gdLst/>
              <a:ahLst/>
              <a:cxnLst/>
              <a:rect l="l" t="t" r="r" b="b"/>
              <a:pathLst>
                <a:path w="159384" h="240664">
                  <a:moveTo>
                    <a:pt x="0" y="240084"/>
                  </a:moveTo>
                  <a:lnTo>
                    <a:pt x="158818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50142" y="3908209"/>
              <a:ext cx="159385" cy="396240"/>
            </a:xfrm>
            <a:custGeom>
              <a:avLst/>
              <a:gdLst/>
              <a:ahLst/>
              <a:cxnLst/>
              <a:rect l="l" t="t" r="r" b="b"/>
              <a:pathLst>
                <a:path w="159384" h="396239">
                  <a:moveTo>
                    <a:pt x="0" y="395658"/>
                  </a:moveTo>
                  <a:lnTo>
                    <a:pt x="158818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50142" y="3837143"/>
              <a:ext cx="159385" cy="226695"/>
            </a:xfrm>
            <a:custGeom>
              <a:avLst/>
              <a:gdLst/>
              <a:ahLst/>
              <a:cxnLst/>
              <a:rect l="l" t="t" r="r" b="b"/>
              <a:pathLst>
                <a:path w="159384" h="226695">
                  <a:moveTo>
                    <a:pt x="0" y="0"/>
                  </a:moveTo>
                  <a:lnTo>
                    <a:pt x="158818" y="22663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50142" y="3992720"/>
              <a:ext cx="159385" cy="71120"/>
            </a:xfrm>
            <a:custGeom>
              <a:avLst/>
              <a:gdLst/>
              <a:ahLst/>
              <a:cxnLst/>
              <a:rect l="l" t="t" r="r" b="b"/>
              <a:pathLst>
                <a:path w="159384" h="71120">
                  <a:moveTo>
                    <a:pt x="0" y="0"/>
                  </a:moveTo>
                  <a:lnTo>
                    <a:pt x="158818" y="71065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50142" y="4063784"/>
              <a:ext cx="159385" cy="240665"/>
            </a:xfrm>
            <a:custGeom>
              <a:avLst/>
              <a:gdLst/>
              <a:ahLst/>
              <a:cxnLst/>
              <a:rect l="l" t="t" r="r" b="b"/>
              <a:pathLst>
                <a:path w="159384" h="240664">
                  <a:moveTo>
                    <a:pt x="158818" y="0"/>
                  </a:moveTo>
                  <a:lnTo>
                    <a:pt x="0" y="84510"/>
                  </a:lnTo>
                </a:path>
                <a:path w="159384" h="240664">
                  <a:moveTo>
                    <a:pt x="158818" y="0"/>
                  </a:moveTo>
                  <a:lnTo>
                    <a:pt x="1193" y="24008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50142" y="3992720"/>
              <a:ext cx="159385" cy="226695"/>
            </a:xfrm>
            <a:custGeom>
              <a:avLst/>
              <a:gdLst/>
              <a:ahLst/>
              <a:cxnLst/>
              <a:rect l="l" t="t" r="r" b="b"/>
              <a:pathLst>
                <a:path w="159384" h="226695">
                  <a:moveTo>
                    <a:pt x="0" y="0"/>
                  </a:moveTo>
                  <a:lnTo>
                    <a:pt x="158818" y="22663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50142" y="4148293"/>
              <a:ext cx="159385" cy="71120"/>
            </a:xfrm>
            <a:custGeom>
              <a:avLst/>
              <a:gdLst/>
              <a:ahLst/>
              <a:cxnLst/>
              <a:rect l="l" t="t" r="r" b="b"/>
              <a:pathLst>
                <a:path w="159384" h="71120">
                  <a:moveTo>
                    <a:pt x="0" y="0"/>
                  </a:moveTo>
                  <a:lnTo>
                    <a:pt x="158818" y="71065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51335" y="4219357"/>
              <a:ext cx="158115" cy="85090"/>
            </a:xfrm>
            <a:custGeom>
              <a:avLst/>
              <a:gdLst/>
              <a:ahLst/>
              <a:cxnLst/>
              <a:rect l="l" t="t" r="r" b="b"/>
              <a:pathLst>
                <a:path w="158115" h="85089">
                  <a:moveTo>
                    <a:pt x="0" y="84510"/>
                  </a:moveTo>
                  <a:lnTo>
                    <a:pt x="15762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51334" y="3837145"/>
              <a:ext cx="158115" cy="382270"/>
            </a:xfrm>
            <a:custGeom>
              <a:avLst/>
              <a:gdLst/>
              <a:ahLst/>
              <a:cxnLst/>
              <a:rect l="l" t="t" r="r" b="b"/>
              <a:pathLst>
                <a:path w="158115" h="382270">
                  <a:moveTo>
                    <a:pt x="0" y="0"/>
                  </a:moveTo>
                  <a:lnTo>
                    <a:pt x="157625" y="38221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325648" y="3908209"/>
              <a:ext cx="175895" cy="85090"/>
            </a:xfrm>
            <a:custGeom>
              <a:avLst/>
              <a:gdLst/>
              <a:ahLst/>
              <a:cxnLst/>
              <a:rect l="l" t="t" r="r" b="b"/>
              <a:pathLst>
                <a:path w="175894" h="85089">
                  <a:moveTo>
                    <a:pt x="0" y="0"/>
                  </a:moveTo>
                  <a:lnTo>
                    <a:pt x="175422" y="8451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325648" y="3992719"/>
              <a:ext cx="175895" cy="71120"/>
            </a:xfrm>
            <a:custGeom>
              <a:avLst/>
              <a:gdLst/>
              <a:ahLst/>
              <a:cxnLst/>
              <a:rect l="l" t="t" r="r" b="b"/>
              <a:pathLst>
                <a:path w="175894" h="71120">
                  <a:moveTo>
                    <a:pt x="0" y="71065"/>
                  </a:moveTo>
                  <a:lnTo>
                    <a:pt x="17542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325648" y="3992718"/>
              <a:ext cx="175895" cy="226695"/>
            </a:xfrm>
            <a:custGeom>
              <a:avLst/>
              <a:gdLst/>
              <a:ahLst/>
              <a:cxnLst/>
              <a:rect l="l" t="t" r="r" b="b"/>
              <a:pathLst>
                <a:path w="175894" h="226695">
                  <a:moveTo>
                    <a:pt x="0" y="226639"/>
                  </a:moveTo>
                  <a:lnTo>
                    <a:pt x="17542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25648" y="3908209"/>
              <a:ext cx="175895" cy="240665"/>
            </a:xfrm>
            <a:custGeom>
              <a:avLst/>
              <a:gdLst/>
              <a:ahLst/>
              <a:cxnLst/>
              <a:rect l="l" t="t" r="r" b="b"/>
              <a:pathLst>
                <a:path w="175894" h="240664">
                  <a:moveTo>
                    <a:pt x="0" y="0"/>
                  </a:moveTo>
                  <a:lnTo>
                    <a:pt x="175422" y="24008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25648" y="4063784"/>
              <a:ext cx="175895" cy="85090"/>
            </a:xfrm>
            <a:custGeom>
              <a:avLst/>
              <a:gdLst/>
              <a:ahLst/>
              <a:cxnLst/>
              <a:rect l="l" t="t" r="r" b="b"/>
              <a:pathLst>
                <a:path w="175894" h="85089">
                  <a:moveTo>
                    <a:pt x="0" y="0"/>
                  </a:moveTo>
                  <a:lnTo>
                    <a:pt x="175422" y="8451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325648" y="4148292"/>
              <a:ext cx="175895" cy="71120"/>
            </a:xfrm>
            <a:custGeom>
              <a:avLst/>
              <a:gdLst/>
              <a:ahLst/>
              <a:cxnLst/>
              <a:rect l="l" t="t" r="r" b="b"/>
              <a:pathLst>
                <a:path w="175894" h="71120">
                  <a:moveTo>
                    <a:pt x="0" y="71065"/>
                  </a:moveTo>
                  <a:lnTo>
                    <a:pt x="17542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090548" y="3739816"/>
              <a:ext cx="1186180" cy="683260"/>
            </a:xfrm>
            <a:custGeom>
              <a:avLst/>
              <a:gdLst/>
              <a:ahLst/>
              <a:cxnLst/>
              <a:rect l="l" t="t" r="r" b="b"/>
              <a:pathLst>
                <a:path w="1186179" h="683260">
                  <a:moveTo>
                    <a:pt x="1185853" y="0"/>
                  </a:moveTo>
                  <a:lnTo>
                    <a:pt x="0" y="0"/>
                  </a:lnTo>
                  <a:lnTo>
                    <a:pt x="0" y="682862"/>
                  </a:lnTo>
                  <a:lnTo>
                    <a:pt x="1185853" y="682862"/>
                  </a:lnTo>
                  <a:lnTo>
                    <a:pt x="1185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90548" y="3739815"/>
            <a:ext cx="1186180" cy="68326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177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510"/>
              </a:spcBef>
            </a:pPr>
            <a:r>
              <a:rPr sz="1800" dirty="0">
                <a:latin typeface="Calibri"/>
                <a:cs typeface="Calibri"/>
              </a:rPr>
              <a:t>“sort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list”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object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0915" y="3702232"/>
            <a:ext cx="2585720" cy="720725"/>
            <a:chOff x="690915" y="3702232"/>
            <a:chExt cx="2585720" cy="720725"/>
          </a:xfrm>
        </p:grpSpPr>
        <p:sp>
          <p:nvSpPr>
            <p:cNvPr id="92" name="object 92"/>
            <p:cNvSpPr/>
            <p:nvPr/>
          </p:nvSpPr>
          <p:spPr>
            <a:xfrm>
              <a:off x="705202" y="3716520"/>
              <a:ext cx="1050290" cy="671195"/>
            </a:xfrm>
            <a:custGeom>
              <a:avLst/>
              <a:gdLst/>
              <a:ahLst/>
              <a:cxnLst/>
              <a:rect l="l" t="t" r="r" b="b"/>
              <a:pathLst>
                <a:path w="1050289" h="671195">
                  <a:moveTo>
                    <a:pt x="1049962" y="0"/>
                  </a:moveTo>
                  <a:lnTo>
                    <a:pt x="0" y="0"/>
                  </a:lnTo>
                  <a:lnTo>
                    <a:pt x="0" y="671161"/>
                  </a:lnTo>
                  <a:lnTo>
                    <a:pt x="1049962" y="671161"/>
                  </a:lnTo>
                  <a:lnTo>
                    <a:pt x="1049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5202" y="3716520"/>
              <a:ext cx="1050290" cy="671195"/>
            </a:xfrm>
            <a:custGeom>
              <a:avLst/>
              <a:gdLst/>
              <a:ahLst/>
              <a:cxnLst/>
              <a:rect l="l" t="t" r="r" b="b"/>
              <a:pathLst>
                <a:path w="1050289" h="671195">
                  <a:moveTo>
                    <a:pt x="0" y="0"/>
                  </a:moveTo>
                  <a:lnTo>
                    <a:pt x="1049963" y="0"/>
                  </a:lnTo>
                  <a:lnTo>
                    <a:pt x="1049963" y="671162"/>
                  </a:lnTo>
                  <a:lnTo>
                    <a:pt x="0" y="67116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33454" y="3788553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3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7"/>
                  </a:lnTo>
                  <a:lnTo>
                    <a:pt x="0" y="48591"/>
                  </a:lnTo>
                  <a:lnTo>
                    <a:pt x="4584" y="67505"/>
                  </a:lnTo>
                  <a:lnTo>
                    <a:pt x="17088" y="82950"/>
                  </a:lnTo>
                  <a:lnTo>
                    <a:pt x="35633" y="93364"/>
                  </a:lnTo>
                  <a:lnTo>
                    <a:pt x="58343" y="97182"/>
                  </a:lnTo>
                  <a:lnTo>
                    <a:pt x="81054" y="93364"/>
                  </a:lnTo>
                  <a:lnTo>
                    <a:pt x="99599" y="82950"/>
                  </a:lnTo>
                  <a:lnTo>
                    <a:pt x="112103" y="67505"/>
                  </a:lnTo>
                  <a:lnTo>
                    <a:pt x="116687" y="48591"/>
                  </a:lnTo>
                  <a:lnTo>
                    <a:pt x="112103" y="29677"/>
                  </a:lnTo>
                  <a:lnTo>
                    <a:pt x="99599" y="14232"/>
                  </a:lnTo>
                  <a:lnTo>
                    <a:pt x="81054" y="3818"/>
                  </a:lnTo>
                  <a:lnTo>
                    <a:pt x="58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33454" y="3788553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33454" y="3944127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3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7"/>
                  </a:lnTo>
                  <a:lnTo>
                    <a:pt x="0" y="48591"/>
                  </a:lnTo>
                  <a:lnTo>
                    <a:pt x="4584" y="67505"/>
                  </a:lnTo>
                  <a:lnTo>
                    <a:pt x="17088" y="82950"/>
                  </a:lnTo>
                  <a:lnTo>
                    <a:pt x="35633" y="93364"/>
                  </a:lnTo>
                  <a:lnTo>
                    <a:pt x="58343" y="97182"/>
                  </a:lnTo>
                  <a:lnTo>
                    <a:pt x="81054" y="93364"/>
                  </a:lnTo>
                  <a:lnTo>
                    <a:pt x="99599" y="82950"/>
                  </a:lnTo>
                  <a:lnTo>
                    <a:pt x="112103" y="67505"/>
                  </a:lnTo>
                  <a:lnTo>
                    <a:pt x="116687" y="48591"/>
                  </a:lnTo>
                  <a:lnTo>
                    <a:pt x="112103" y="29677"/>
                  </a:lnTo>
                  <a:lnTo>
                    <a:pt x="99599" y="14232"/>
                  </a:lnTo>
                  <a:lnTo>
                    <a:pt x="81054" y="3818"/>
                  </a:lnTo>
                  <a:lnTo>
                    <a:pt x="58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33454" y="3944127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754" y="4087001"/>
              <a:ext cx="142088" cy="12258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754" y="4242574"/>
              <a:ext cx="142088" cy="12258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208959" y="3859616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8"/>
                  </a:lnTo>
                  <a:lnTo>
                    <a:pt x="0" y="48592"/>
                  </a:lnTo>
                  <a:lnTo>
                    <a:pt x="4584" y="67506"/>
                  </a:lnTo>
                  <a:lnTo>
                    <a:pt x="17088" y="82952"/>
                  </a:lnTo>
                  <a:lnTo>
                    <a:pt x="35633" y="93365"/>
                  </a:lnTo>
                  <a:lnTo>
                    <a:pt x="58344" y="97184"/>
                  </a:lnTo>
                  <a:lnTo>
                    <a:pt x="81053" y="93365"/>
                  </a:lnTo>
                  <a:lnTo>
                    <a:pt x="99599" y="82952"/>
                  </a:lnTo>
                  <a:lnTo>
                    <a:pt x="112102" y="67506"/>
                  </a:lnTo>
                  <a:lnTo>
                    <a:pt x="116687" y="48592"/>
                  </a:lnTo>
                  <a:lnTo>
                    <a:pt x="112102" y="29678"/>
                  </a:lnTo>
                  <a:lnTo>
                    <a:pt x="99599" y="14232"/>
                  </a:lnTo>
                  <a:lnTo>
                    <a:pt x="81053" y="3818"/>
                  </a:lnTo>
                  <a:lnTo>
                    <a:pt x="58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08959" y="3859616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08959" y="4015191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8"/>
                  </a:lnTo>
                  <a:lnTo>
                    <a:pt x="0" y="48592"/>
                  </a:lnTo>
                  <a:lnTo>
                    <a:pt x="4584" y="67506"/>
                  </a:lnTo>
                  <a:lnTo>
                    <a:pt x="17088" y="82952"/>
                  </a:lnTo>
                  <a:lnTo>
                    <a:pt x="35633" y="93365"/>
                  </a:lnTo>
                  <a:lnTo>
                    <a:pt x="58344" y="97184"/>
                  </a:lnTo>
                  <a:lnTo>
                    <a:pt x="81053" y="93365"/>
                  </a:lnTo>
                  <a:lnTo>
                    <a:pt x="99599" y="82952"/>
                  </a:lnTo>
                  <a:lnTo>
                    <a:pt x="112102" y="67506"/>
                  </a:lnTo>
                  <a:lnTo>
                    <a:pt x="116687" y="48592"/>
                  </a:lnTo>
                  <a:lnTo>
                    <a:pt x="112102" y="29678"/>
                  </a:lnTo>
                  <a:lnTo>
                    <a:pt x="99599" y="14232"/>
                  </a:lnTo>
                  <a:lnTo>
                    <a:pt x="81053" y="3818"/>
                  </a:lnTo>
                  <a:lnTo>
                    <a:pt x="58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08959" y="4015191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6259" y="4158066"/>
              <a:ext cx="142088" cy="12258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8369" y="3931427"/>
              <a:ext cx="142088" cy="12258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8369" y="4087001"/>
              <a:ext cx="142088" cy="122584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51334" y="3837721"/>
              <a:ext cx="158115" cy="70485"/>
            </a:xfrm>
            <a:custGeom>
              <a:avLst/>
              <a:gdLst/>
              <a:ahLst/>
              <a:cxnLst/>
              <a:rect l="l" t="t" r="r" b="b"/>
              <a:pathLst>
                <a:path w="158115" h="70485">
                  <a:moveTo>
                    <a:pt x="0" y="0"/>
                  </a:moveTo>
                  <a:lnTo>
                    <a:pt x="157625" y="7048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50142" y="3908210"/>
              <a:ext cx="159385" cy="85090"/>
            </a:xfrm>
            <a:custGeom>
              <a:avLst/>
              <a:gdLst/>
              <a:ahLst/>
              <a:cxnLst/>
              <a:rect l="l" t="t" r="r" b="b"/>
              <a:pathLst>
                <a:path w="159384" h="85089">
                  <a:moveTo>
                    <a:pt x="0" y="84510"/>
                  </a:moveTo>
                  <a:lnTo>
                    <a:pt x="158818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50142" y="3908209"/>
              <a:ext cx="159385" cy="240665"/>
            </a:xfrm>
            <a:custGeom>
              <a:avLst/>
              <a:gdLst/>
              <a:ahLst/>
              <a:cxnLst/>
              <a:rect l="l" t="t" r="r" b="b"/>
              <a:pathLst>
                <a:path w="159384" h="240664">
                  <a:moveTo>
                    <a:pt x="0" y="240084"/>
                  </a:moveTo>
                  <a:lnTo>
                    <a:pt x="158818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50142" y="3908209"/>
              <a:ext cx="159385" cy="396240"/>
            </a:xfrm>
            <a:custGeom>
              <a:avLst/>
              <a:gdLst/>
              <a:ahLst/>
              <a:cxnLst/>
              <a:rect l="l" t="t" r="r" b="b"/>
              <a:pathLst>
                <a:path w="159384" h="396239">
                  <a:moveTo>
                    <a:pt x="0" y="395658"/>
                  </a:moveTo>
                  <a:lnTo>
                    <a:pt x="158818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50142" y="3837143"/>
              <a:ext cx="159385" cy="226695"/>
            </a:xfrm>
            <a:custGeom>
              <a:avLst/>
              <a:gdLst/>
              <a:ahLst/>
              <a:cxnLst/>
              <a:rect l="l" t="t" r="r" b="b"/>
              <a:pathLst>
                <a:path w="159384" h="226695">
                  <a:moveTo>
                    <a:pt x="0" y="0"/>
                  </a:moveTo>
                  <a:lnTo>
                    <a:pt x="158818" y="22663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50142" y="3992720"/>
              <a:ext cx="159385" cy="71120"/>
            </a:xfrm>
            <a:custGeom>
              <a:avLst/>
              <a:gdLst/>
              <a:ahLst/>
              <a:cxnLst/>
              <a:rect l="l" t="t" r="r" b="b"/>
              <a:pathLst>
                <a:path w="159384" h="71120">
                  <a:moveTo>
                    <a:pt x="0" y="0"/>
                  </a:moveTo>
                  <a:lnTo>
                    <a:pt x="158818" y="71065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50142" y="4063784"/>
              <a:ext cx="159385" cy="240665"/>
            </a:xfrm>
            <a:custGeom>
              <a:avLst/>
              <a:gdLst/>
              <a:ahLst/>
              <a:cxnLst/>
              <a:rect l="l" t="t" r="r" b="b"/>
              <a:pathLst>
                <a:path w="159384" h="240664">
                  <a:moveTo>
                    <a:pt x="158818" y="0"/>
                  </a:moveTo>
                  <a:lnTo>
                    <a:pt x="0" y="84510"/>
                  </a:lnTo>
                </a:path>
                <a:path w="159384" h="240664">
                  <a:moveTo>
                    <a:pt x="158818" y="0"/>
                  </a:moveTo>
                  <a:lnTo>
                    <a:pt x="1193" y="24008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50142" y="3992720"/>
              <a:ext cx="159385" cy="226695"/>
            </a:xfrm>
            <a:custGeom>
              <a:avLst/>
              <a:gdLst/>
              <a:ahLst/>
              <a:cxnLst/>
              <a:rect l="l" t="t" r="r" b="b"/>
              <a:pathLst>
                <a:path w="159384" h="226695">
                  <a:moveTo>
                    <a:pt x="0" y="0"/>
                  </a:moveTo>
                  <a:lnTo>
                    <a:pt x="158818" y="22663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50142" y="4148293"/>
              <a:ext cx="159385" cy="71120"/>
            </a:xfrm>
            <a:custGeom>
              <a:avLst/>
              <a:gdLst/>
              <a:ahLst/>
              <a:cxnLst/>
              <a:rect l="l" t="t" r="r" b="b"/>
              <a:pathLst>
                <a:path w="159384" h="71120">
                  <a:moveTo>
                    <a:pt x="0" y="0"/>
                  </a:moveTo>
                  <a:lnTo>
                    <a:pt x="158818" y="71065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51335" y="4219357"/>
              <a:ext cx="158115" cy="85090"/>
            </a:xfrm>
            <a:custGeom>
              <a:avLst/>
              <a:gdLst/>
              <a:ahLst/>
              <a:cxnLst/>
              <a:rect l="l" t="t" r="r" b="b"/>
              <a:pathLst>
                <a:path w="158115" h="85089">
                  <a:moveTo>
                    <a:pt x="0" y="84510"/>
                  </a:moveTo>
                  <a:lnTo>
                    <a:pt x="15762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51334" y="3837145"/>
              <a:ext cx="158115" cy="382270"/>
            </a:xfrm>
            <a:custGeom>
              <a:avLst/>
              <a:gdLst/>
              <a:ahLst/>
              <a:cxnLst/>
              <a:rect l="l" t="t" r="r" b="b"/>
              <a:pathLst>
                <a:path w="158115" h="382270">
                  <a:moveTo>
                    <a:pt x="0" y="0"/>
                  </a:moveTo>
                  <a:lnTo>
                    <a:pt x="157625" y="38221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325648" y="3908209"/>
              <a:ext cx="175895" cy="85090"/>
            </a:xfrm>
            <a:custGeom>
              <a:avLst/>
              <a:gdLst/>
              <a:ahLst/>
              <a:cxnLst/>
              <a:rect l="l" t="t" r="r" b="b"/>
              <a:pathLst>
                <a:path w="175894" h="85089">
                  <a:moveTo>
                    <a:pt x="0" y="0"/>
                  </a:moveTo>
                  <a:lnTo>
                    <a:pt x="175422" y="8451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325648" y="3992719"/>
              <a:ext cx="175895" cy="71120"/>
            </a:xfrm>
            <a:custGeom>
              <a:avLst/>
              <a:gdLst/>
              <a:ahLst/>
              <a:cxnLst/>
              <a:rect l="l" t="t" r="r" b="b"/>
              <a:pathLst>
                <a:path w="175894" h="71120">
                  <a:moveTo>
                    <a:pt x="0" y="71065"/>
                  </a:moveTo>
                  <a:lnTo>
                    <a:pt x="17542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25648" y="3992718"/>
              <a:ext cx="175895" cy="226695"/>
            </a:xfrm>
            <a:custGeom>
              <a:avLst/>
              <a:gdLst/>
              <a:ahLst/>
              <a:cxnLst/>
              <a:rect l="l" t="t" r="r" b="b"/>
              <a:pathLst>
                <a:path w="175894" h="226695">
                  <a:moveTo>
                    <a:pt x="0" y="226639"/>
                  </a:moveTo>
                  <a:lnTo>
                    <a:pt x="17542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25648" y="3908209"/>
              <a:ext cx="175895" cy="240665"/>
            </a:xfrm>
            <a:custGeom>
              <a:avLst/>
              <a:gdLst/>
              <a:ahLst/>
              <a:cxnLst/>
              <a:rect l="l" t="t" r="r" b="b"/>
              <a:pathLst>
                <a:path w="175894" h="240664">
                  <a:moveTo>
                    <a:pt x="0" y="0"/>
                  </a:moveTo>
                  <a:lnTo>
                    <a:pt x="175422" y="24008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325648" y="4063784"/>
              <a:ext cx="175895" cy="85090"/>
            </a:xfrm>
            <a:custGeom>
              <a:avLst/>
              <a:gdLst/>
              <a:ahLst/>
              <a:cxnLst/>
              <a:rect l="l" t="t" r="r" b="b"/>
              <a:pathLst>
                <a:path w="175894" h="85089">
                  <a:moveTo>
                    <a:pt x="0" y="0"/>
                  </a:moveTo>
                  <a:lnTo>
                    <a:pt x="175422" y="8451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325648" y="4148292"/>
              <a:ext cx="175895" cy="71120"/>
            </a:xfrm>
            <a:custGeom>
              <a:avLst/>
              <a:gdLst/>
              <a:ahLst/>
              <a:cxnLst/>
              <a:rect l="l" t="t" r="r" b="b"/>
              <a:pathLst>
                <a:path w="175894" h="71120">
                  <a:moveTo>
                    <a:pt x="0" y="71065"/>
                  </a:moveTo>
                  <a:lnTo>
                    <a:pt x="17542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090548" y="3739816"/>
              <a:ext cx="1186180" cy="683260"/>
            </a:xfrm>
            <a:custGeom>
              <a:avLst/>
              <a:gdLst/>
              <a:ahLst/>
              <a:cxnLst/>
              <a:rect l="l" t="t" r="r" b="b"/>
              <a:pathLst>
                <a:path w="1186179" h="683260">
                  <a:moveTo>
                    <a:pt x="1185853" y="0"/>
                  </a:moveTo>
                  <a:lnTo>
                    <a:pt x="0" y="0"/>
                  </a:lnTo>
                  <a:lnTo>
                    <a:pt x="0" y="682862"/>
                  </a:lnTo>
                  <a:lnTo>
                    <a:pt x="1185853" y="682862"/>
                  </a:lnTo>
                  <a:lnTo>
                    <a:pt x="1185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8055" y="2938272"/>
            <a:ext cx="3075940" cy="1694814"/>
            <a:chOff x="448055" y="2938272"/>
            <a:chExt cx="3075940" cy="1694814"/>
          </a:xfrm>
        </p:grpSpPr>
        <p:pic>
          <p:nvPicPr>
            <p:cNvPr id="86" name="object 8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055" y="2938272"/>
              <a:ext cx="3075432" cy="169468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88823" y="2979007"/>
              <a:ext cx="2940685" cy="1562100"/>
            </a:xfrm>
            <a:custGeom>
              <a:avLst/>
              <a:gdLst/>
              <a:ahLst/>
              <a:cxnLst/>
              <a:rect l="l" t="t" r="r" b="b"/>
              <a:pathLst>
                <a:path w="2940685" h="1562100">
                  <a:moveTo>
                    <a:pt x="2940117" y="0"/>
                  </a:moveTo>
                  <a:lnTo>
                    <a:pt x="0" y="0"/>
                  </a:lnTo>
                  <a:lnTo>
                    <a:pt x="0" y="1561807"/>
                  </a:lnTo>
                  <a:lnTo>
                    <a:pt x="2940117" y="1561807"/>
                  </a:lnTo>
                  <a:lnTo>
                    <a:pt x="2940117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88823" y="2979007"/>
              <a:ext cx="2940685" cy="1562100"/>
            </a:xfrm>
            <a:custGeom>
              <a:avLst/>
              <a:gdLst/>
              <a:ahLst/>
              <a:cxnLst/>
              <a:rect l="l" t="t" r="r" b="b"/>
              <a:pathLst>
                <a:path w="2940685" h="1562100">
                  <a:moveTo>
                    <a:pt x="0" y="0"/>
                  </a:moveTo>
                  <a:lnTo>
                    <a:pt x="2940118" y="0"/>
                  </a:lnTo>
                  <a:lnTo>
                    <a:pt x="2940118" y="1561807"/>
                  </a:lnTo>
                  <a:lnTo>
                    <a:pt x="0" y="156180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5202" y="3081896"/>
              <a:ext cx="2447925" cy="497205"/>
            </a:xfrm>
            <a:custGeom>
              <a:avLst/>
              <a:gdLst/>
              <a:ahLst/>
              <a:cxnLst/>
              <a:rect l="l" t="t" r="r" b="b"/>
              <a:pathLst>
                <a:path w="2447925" h="497204">
                  <a:moveTo>
                    <a:pt x="2447347" y="0"/>
                  </a:moveTo>
                  <a:lnTo>
                    <a:pt x="0" y="0"/>
                  </a:lnTo>
                  <a:lnTo>
                    <a:pt x="0" y="496768"/>
                  </a:lnTo>
                  <a:lnTo>
                    <a:pt x="2447347" y="496768"/>
                  </a:lnTo>
                  <a:lnTo>
                    <a:pt x="2447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626" rIns="0" bIns="0" rtlCol="0">
            <a:spAutoFit/>
          </a:bodyPr>
          <a:lstStyle/>
          <a:p>
            <a:pPr marL="117856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Programming</a:t>
            </a:r>
            <a:r>
              <a:rPr spc="-5" dirty="0"/>
              <a:t> </a:t>
            </a:r>
            <a:r>
              <a:rPr dirty="0"/>
              <a:t>Uncertain </a:t>
            </a:r>
            <a:r>
              <a:rPr spc="-10" dirty="0"/>
              <a:t>Computations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1435" y="2246932"/>
            <a:ext cx="3710304" cy="3239770"/>
          </a:xfrm>
          <a:prstGeom prst="rect">
            <a:avLst/>
          </a:prstGeom>
          <a:ln w="25400">
            <a:solidFill>
              <a:srgbClr val="E46C0A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955"/>
              </a:spcBef>
            </a:pPr>
            <a:r>
              <a:rPr sz="2400" spc="-10" dirty="0">
                <a:latin typeface="Calibri"/>
                <a:cs typeface="Calibri"/>
              </a:rPr>
              <a:t>Programming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Methodology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 dirty="0">
              <a:latin typeface="Calibri"/>
              <a:cs typeface="Calibri"/>
            </a:endParaRPr>
          </a:p>
          <a:p>
            <a:pPr marR="259079" algn="ctr">
              <a:lnSpc>
                <a:spcPct val="100000"/>
              </a:lnSpc>
              <a:spcBef>
                <a:spcPts val="2470"/>
              </a:spcBef>
            </a:pPr>
            <a:r>
              <a:rPr sz="1800" spc="-10" dirty="0">
                <a:latin typeface="Calibri"/>
                <a:cs typeface="Calibri"/>
              </a:rPr>
              <a:t>Surrogate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Programming</a:t>
            </a:r>
            <a:endParaRPr sz="1800" dirty="0">
              <a:latin typeface="Calibri"/>
              <a:cs typeface="Calibri"/>
            </a:endParaRPr>
          </a:p>
          <a:p>
            <a:pPr marR="259079"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(Onward!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21)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05202" y="3081896"/>
            <a:ext cx="2447925" cy="49720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 marR="160655">
              <a:lnSpc>
                <a:spcPct val="105000"/>
              </a:lnSpc>
              <a:spcBef>
                <a:spcPts val="330"/>
              </a:spcBef>
            </a:pPr>
            <a:r>
              <a:rPr sz="1200" b="1" dirty="0">
                <a:solidFill>
                  <a:srgbClr val="7F0055"/>
                </a:solidFill>
                <a:latin typeface="Consolas"/>
                <a:cs typeface="Consolas"/>
              </a:rPr>
              <a:t>float</a:t>
            </a:r>
            <a:r>
              <a:rPr sz="1200" b="1" spc="5" dirty="0">
                <a:solidFill>
                  <a:srgbClr val="7F0055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num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=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b[i] </a:t>
            </a:r>
            <a:r>
              <a:rPr sz="1200" b="1" dirty="0">
                <a:solidFill>
                  <a:srgbClr val="FF0000"/>
                </a:solidFill>
                <a:latin typeface="Consolas"/>
                <a:cs typeface="Consolas"/>
              </a:rPr>
              <a:t>-.</a:t>
            </a:r>
            <a:r>
              <a:rPr sz="1200" b="1" spc="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latin typeface="Consolas"/>
                <a:cs typeface="Consolas"/>
              </a:rPr>
              <a:t>sigma; </a:t>
            </a:r>
            <a:r>
              <a:rPr sz="1200" dirty="0">
                <a:latin typeface="Consolas"/>
                <a:cs typeface="Consolas"/>
              </a:rPr>
              <a:t>x[i]</a:t>
            </a:r>
            <a:r>
              <a:rPr sz="1200" spc="-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=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num </a:t>
            </a:r>
            <a:r>
              <a:rPr sz="1200" b="1" dirty="0">
                <a:solidFill>
                  <a:srgbClr val="FF0000"/>
                </a:solidFill>
                <a:latin typeface="Consolas"/>
                <a:cs typeface="Consolas"/>
              </a:rPr>
              <a:t>/.</a:t>
            </a:r>
            <a:r>
              <a:rPr sz="1200" b="1" spc="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latin typeface="Consolas"/>
                <a:cs typeface="Consolas"/>
              </a:rPr>
              <a:t>A[i][i];</a:t>
            </a:r>
            <a:endParaRPr sz="1200" dirty="0">
              <a:latin typeface="Consolas"/>
              <a:cs typeface="Consola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090548" y="3739815"/>
            <a:ext cx="1186180" cy="68326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177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510"/>
              </a:spcBef>
            </a:pPr>
            <a:r>
              <a:rPr sz="1800" dirty="0">
                <a:latin typeface="Calibri"/>
                <a:cs typeface="Calibri"/>
              </a:rPr>
              <a:t>“sort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list”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76364" y="1983809"/>
            <a:ext cx="1945674" cy="12026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02767" y="1511300"/>
            <a:ext cx="1283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Semantics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4624" y="3291332"/>
            <a:ext cx="408940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Real-</a:t>
            </a:r>
            <a:r>
              <a:rPr sz="1800" dirty="0">
                <a:latin typeface="Calibri"/>
                <a:cs typeface="Calibri"/>
              </a:rPr>
              <a:t>Valued,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Nondeterministic,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Probabilistic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(LICS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ICFP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PLDI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POPL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21)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31701" y="2352547"/>
            <a:ext cx="1297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Reasoning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42632" y="3277053"/>
            <a:ext cx="655955" cy="321310"/>
          </a:xfrm>
          <a:prstGeom prst="rect">
            <a:avLst/>
          </a:prstGeom>
          <a:ln w="11297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76530" marR="92710" indent="-77470">
              <a:lnSpc>
                <a:spcPct val="100000"/>
              </a:lnSpc>
              <a:spcBef>
                <a:spcPts val="65"/>
              </a:spcBef>
            </a:pPr>
            <a:r>
              <a:rPr sz="950" spc="-35" dirty="0">
                <a:latin typeface="Calibri"/>
                <a:cs typeface="Calibri"/>
              </a:rPr>
              <a:t>Execution</a:t>
            </a:r>
            <a:r>
              <a:rPr sz="950" spc="-10" dirty="0">
                <a:latin typeface="Calibri"/>
                <a:cs typeface="Calibri"/>
              </a:rPr>
              <a:t> Model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2632" y="4054515"/>
            <a:ext cx="655955" cy="182880"/>
          </a:xfrm>
          <a:prstGeom prst="rect">
            <a:avLst/>
          </a:prstGeom>
          <a:ln w="11373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90"/>
              </a:spcBef>
            </a:pPr>
            <a:r>
              <a:rPr sz="950" spc="-10" dirty="0">
                <a:latin typeface="Calibri"/>
                <a:cs typeface="Calibri"/>
              </a:rPr>
              <a:t>Program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36523" y="3140172"/>
            <a:ext cx="1729739" cy="1266190"/>
          </a:xfrm>
          <a:prstGeom prst="rect">
            <a:avLst/>
          </a:prstGeom>
          <a:ln w="11197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400" spc="-20" dirty="0">
                <a:latin typeface="Calibri"/>
                <a:cs typeface="Calibri"/>
              </a:rPr>
              <a:t>Leto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15984" y="3402065"/>
            <a:ext cx="516255" cy="321310"/>
          </a:xfrm>
          <a:prstGeom prst="rect">
            <a:avLst/>
          </a:prstGeom>
          <a:ln w="11242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54305">
              <a:lnSpc>
                <a:spcPts val="1140"/>
              </a:lnSpc>
              <a:spcBef>
                <a:spcPts val="65"/>
              </a:spcBef>
            </a:pPr>
            <a:r>
              <a:rPr sz="950" spc="-25" dirty="0">
                <a:latin typeface="Calibri"/>
                <a:cs typeface="Calibri"/>
              </a:rPr>
              <a:t>SMT</a:t>
            </a:r>
            <a:endParaRPr sz="950">
              <a:latin typeface="Calibri"/>
              <a:cs typeface="Calibri"/>
            </a:endParaRPr>
          </a:p>
          <a:p>
            <a:pPr marL="113664">
              <a:lnSpc>
                <a:spcPts val="1140"/>
              </a:lnSpc>
            </a:pPr>
            <a:r>
              <a:rPr sz="950" spc="-10" dirty="0">
                <a:latin typeface="Calibri"/>
                <a:cs typeface="Calibri"/>
              </a:rPr>
              <a:t>Solver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83594" y="3402071"/>
            <a:ext cx="516255" cy="321310"/>
          </a:xfrm>
          <a:prstGeom prst="rect">
            <a:avLst/>
          </a:prstGeom>
          <a:ln w="11242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54305">
              <a:lnSpc>
                <a:spcPts val="1140"/>
              </a:lnSpc>
              <a:spcBef>
                <a:spcPts val="65"/>
              </a:spcBef>
            </a:pPr>
            <a:r>
              <a:rPr sz="950" spc="-25" dirty="0">
                <a:latin typeface="Calibri"/>
                <a:cs typeface="Calibri"/>
              </a:rPr>
              <a:t>SMT</a:t>
            </a:r>
            <a:endParaRPr sz="950">
              <a:latin typeface="Calibri"/>
              <a:cs typeface="Calibri"/>
            </a:endParaRPr>
          </a:p>
          <a:p>
            <a:pPr marL="113664">
              <a:lnSpc>
                <a:spcPts val="1140"/>
              </a:lnSpc>
            </a:pPr>
            <a:r>
              <a:rPr sz="950" spc="-10" dirty="0">
                <a:latin typeface="Calibri"/>
                <a:cs typeface="Calibri"/>
              </a:rPr>
              <a:t>Solver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15984" y="3985096"/>
            <a:ext cx="516255" cy="321310"/>
          </a:xfrm>
          <a:prstGeom prst="rect">
            <a:avLst/>
          </a:prstGeom>
          <a:ln w="11242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36195" marR="28575" indent="13335">
              <a:lnSpc>
                <a:spcPct val="100000"/>
              </a:lnSpc>
              <a:spcBef>
                <a:spcPts val="60"/>
              </a:spcBef>
            </a:pPr>
            <a:r>
              <a:rPr sz="950" spc="-20" dirty="0">
                <a:latin typeface="Calibri"/>
                <a:cs typeface="Calibri"/>
              </a:rPr>
              <a:t>Invariant</a:t>
            </a:r>
            <a:r>
              <a:rPr sz="950" spc="500" dirty="0">
                <a:latin typeface="Calibri"/>
                <a:cs typeface="Calibri"/>
              </a:rPr>
              <a:t> </a:t>
            </a:r>
            <a:r>
              <a:rPr sz="950" spc="-30" dirty="0">
                <a:latin typeface="Calibri"/>
                <a:cs typeface="Calibri"/>
              </a:rPr>
              <a:t>Inference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83594" y="4045570"/>
            <a:ext cx="516255" cy="200660"/>
          </a:xfrm>
          <a:prstGeom prst="rect">
            <a:avLst/>
          </a:prstGeom>
          <a:ln w="11336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60"/>
              </a:spcBef>
            </a:pPr>
            <a:r>
              <a:rPr sz="950" spc="-10" dirty="0">
                <a:latin typeface="Calibri"/>
                <a:cs typeface="Calibri"/>
              </a:rPr>
              <a:t>Verifier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77953" y="4065156"/>
            <a:ext cx="119380" cy="17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40" dirty="0">
                <a:latin typeface="Segoe UI Symbol"/>
                <a:cs typeface="Segoe UI Symbol"/>
              </a:rPr>
              <a:t>✘</a:t>
            </a:r>
            <a:endParaRPr sz="95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10665" y="4748276"/>
            <a:ext cx="313880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Verification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PAC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Learning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(OOPSLA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IJCAI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22,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AAAI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23)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4216" y="3433444"/>
            <a:ext cx="342900" cy="716280"/>
          </a:xfrm>
          <a:custGeom>
            <a:avLst/>
            <a:gdLst/>
            <a:ahLst/>
            <a:cxnLst/>
            <a:rect l="l" t="t" r="r" b="b"/>
            <a:pathLst>
              <a:path w="342900" h="716279">
                <a:moveTo>
                  <a:pt x="342303" y="339572"/>
                </a:moveTo>
                <a:lnTo>
                  <a:pt x="336943" y="324294"/>
                </a:lnTo>
                <a:lnTo>
                  <a:pt x="329717" y="303695"/>
                </a:lnTo>
                <a:lnTo>
                  <a:pt x="322402" y="312039"/>
                </a:lnTo>
                <a:lnTo>
                  <a:pt x="7518" y="0"/>
                </a:lnTo>
                <a:lnTo>
                  <a:pt x="190" y="8356"/>
                </a:lnTo>
                <a:lnTo>
                  <a:pt x="315087" y="320395"/>
                </a:lnTo>
                <a:lnTo>
                  <a:pt x="307771" y="328752"/>
                </a:lnTo>
                <a:lnTo>
                  <a:pt x="342303" y="339572"/>
                </a:lnTo>
                <a:close/>
              </a:path>
              <a:path w="342900" h="716279">
                <a:moveTo>
                  <a:pt x="342303" y="339572"/>
                </a:moveTo>
                <a:lnTo>
                  <a:pt x="308356" y="352298"/>
                </a:lnTo>
                <a:lnTo>
                  <a:pt x="316064" y="360235"/>
                </a:lnTo>
                <a:lnTo>
                  <a:pt x="0" y="708253"/>
                </a:lnTo>
                <a:lnTo>
                  <a:pt x="7708" y="716191"/>
                </a:lnTo>
                <a:lnTo>
                  <a:pt x="323786" y="368173"/>
                </a:lnTo>
                <a:lnTo>
                  <a:pt x="331508" y="376097"/>
                </a:lnTo>
                <a:lnTo>
                  <a:pt x="337413" y="356133"/>
                </a:lnTo>
                <a:lnTo>
                  <a:pt x="342303" y="339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4469" y="3730478"/>
            <a:ext cx="32384" cy="249554"/>
          </a:xfrm>
          <a:custGeom>
            <a:avLst/>
            <a:gdLst/>
            <a:ahLst/>
            <a:cxnLst/>
            <a:rect l="l" t="t" r="r" b="b"/>
            <a:pathLst>
              <a:path w="32384" h="249554">
                <a:moveTo>
                  <a:pt x="10732" y="215107"/>
                </a:moveTo>
                <a:lnTo>
                  <a:pt x="0" y="215107"/>
                </a:lnTo>
                <a:lnTo>
                  <a:pt x="16099" y="249358"/>
                </a:lnTo>
                <a:lnTo>
                  <a:pt x="29516" y="220816"/>
                </a:lnTo>
                <a:lnTo>
                  <a:pt x="10732" y="220816"/>
                </a:lnTo>
                <a:lnTo>
                  <a:pt x="10732" y="215107"/>
                </a:lnTo>
                <a:close/>
              </a:path>
              <a:path w="32384" h="249554">
                <a:moveTo>
                  <a:pt x="21465" y="0"/>
                </a:moveTo>
                <a:lnTo>
                  <a:pt x="10732" y="0"/>
                </a:lnTo>
                <a:lnTo>
                  <a:pt x="10732" y="220816"/>
                </a:lnTo>
                <a:lnTo>
                  <a:pt x="21465" y="220816"/>
                </a:lnTo>
                <a:lnTo>
                  <a:pt x="21465" y="0"/>
                </a:lnTo>
                <a:close/>
              </a:path>
              <a:path w="32384" h="249554">
                <a:moveTo>
                  <a:pt x="32199" y="215107"/>
                </a:moveTo>
                <a:lnTo>
                  <a:pt x="21465" y="215107"/>
                </a:lnTo>
                <a:lnTo>
                  <a:pt x="21465" y="220816"/>
                </a:lnTo>
                <a:lnTo>
                  <a:pt x="29516" y="220816"/>
                </a:lnTo>
                <a:lnTo>
                  <a:pt x="32199" y="215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06118" y="3715315"/>
            <a:ext cx="32384" cy="260985"/>
          </a:xfrm>
          <a:custGeom>
            <a:avLst/>
            <a:gdLst/>
            <a:ahLst/>
            <a:cxnLst/>
            <a:rect l="l" t="t" r="r" b="b"/>
            <a:pathLst>
              <a:path w="32384" h="260985">
                <a:moveTo>
                  <a:pt x="10731" y="34153"/>
                </a:moveTo>
                <a:lnTo>
                  <a:pt x="7285" y="260680"/>
                </a:lnTo>
                <a:lnTo>
                  <a:pt x="18017" y="260864"/>
                </a:lnTo>
                <a:lnTo>
                  <a:pt x="21463" y="34338"/>
                </a:lnTo>
                <a:lnTo>
                  <a:pt x="10731" y="34153"/>
                </a:lnTo>
                <a:close/>
              </a:path>
              <a:path w="32384" h="260985">
                <a:moveTo>
                  <a:pt x="29452" y="28445"/>
                </a:moveTo>
                <a:lnTo>
                  <a:pt x="10817" y="28445"/>
                </a:lnTo>
                <a:lnTo>
                  <a:pt x="21550" y="28630"/>
                </a:lnTo>
                <a:lnTo>
                  <a:pt x="21463" y="34338"/>
                </a:lnTo>
                <a:lnTo>
                  <a:pt x="32194" y="34523"/>
                </a:lnTo>
                <a:lnTo>
                  <a:pt x="29452" y="28445"/>
                </a:lnTo>
                <a:close/>
              </a:path>
              <a:path w="32384" h="260985">
                <a:moveTo>
                  <a:pt x="10817" y="28445"/>
                </a:moveTo>
                <a:lnTo>
                  <a:pt x="10731" y="34153"/>
                </a:lnTo>
                <a:lnTo>
                  <a:pt x="21463" y="34338"/>
                </a:lnTo>
                <a:lnTo>
                  <a:pt x="21550" y="28630"/>
                </a:lnTo>
                <a:lnTo>
                  <a:pt x="10817" y="28445"/>
                </a:lnTo>
                <a:close/>
              </a:path>
              <a:path w="32384" h="260985">
                <a:moveTo>
                  <a:pt x="16617" y="0"/>
                </a:moveTo>
                <a:lnTo>
                  <a:pt x="0" y="33968"/>
                </a:lnTo>
                <a:lnTo>
                  <a:pt x="10731" y="34153"/>
                </a:lnTo>
                <a:lnTo>
                  <a:pt x="10817" y="28445"/>
                </a:lnTo>
                <a:lnTo>
                  <a:pt x="29452" y="28445"/>
                </a:lnTo>
                <a:lnTo>
                  <a:pt x="16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1929" y="4128540"/>
            <a:ext cx="252095" cy="34290"/>
          </a:xfrm>
          <a:custGeom>
            <a:avLst/>
            <a:gdLst/>
            <a:ahLst/>
            <a:cxnLst/>
            <a:rect l="l" t="t" r="r" b="b"/>
            <a:pathLst>
              <a:path w="252095" h="34289">
                <a:moveTo>
                  <a:pt x="219483" y="0"/>
                </a:moveTo>
                <a:lnTo>
                  <a:pt x="219483" y="34250"/>
                </a:lnTo>
                <a:lnTo>
                  <a:pt x="240950" y="22833"/>
                </a:lnTo>
                <a:lnTo>
                  <a:pt x="224849" y="22833"/>
                </a:lnTo>
                <a:lnTo>
                  <a:pt x="224849" y="11416"/>
                </a:lnTo>
                <a:lnTo>
                  <a:pt x="240949" y="11416"/>
                </a:lnTo>
                <a:lnTo>
                  <a:pt x="219483" y="0"/>
                </a:lnTo>
                <a:close/>
              </a:path>
              <a:path w="252095" h="34289">
                <a:moveTo>
                  <a:pt x="219483" y="11416"/>
                </a:moveTo>
                <a:lnTo>
                  <a:pt x="0" y="11416"/>
                </a:lnTo>
                <a:lnTo>
                  <a:pt x="0" y="22833"/>
                </a:lnTo>
                <a:lnTo>
                  <a:pt x="219483" y="22833"/>
                </a:lnTo>
                <a:lnTo>
                  <a:pt x="219483" y="11416"/>
                </a:lnTo>
                <a:close/>
              </a:path>
              <a:path w="252095" h="34289">
                <a:moveTo>
                  <a:pt x="240949" y="11416"/>
                </a:moveTo>
                <a:lnTo>
                  <a:pt x="224849" y="11416"/>
                </a:lnTo>
                <a:lnTo>
                  <a:pt x="224849" y="22833"/>
                </a:lnTo>
                <a:lnTo>
                  <a:pt x="240950" y="22833"/>
                </a:lnTo>
                <a:lnTo>
                  <a:pt x="251683" y="17124"/>
                </a:lnTo>
                <a:lnTo>
                  <a:pt x="240949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25466" y="3723225"/>
            <a:ext cx="32384" cy="322580"/>
          </a:xfrm>
          <a:custGeom>
            <a:avLst/>
            <a:gdLst/>
            <a:ahLst/>
            <a:cxnLst/>
            <a:rect l="l" t="t" r="r" b="b"/>
            <a:pathLst>
              <a:path w="32384" h="322579">
                <a:moveTo>
                  <a:pt x="21466" y="28543"/>
                </a:moveTo>
                <a:lnTo>
                  <a:pt x="10734" y="28543"/>
                </a:lnTo>
                <a:lnTo>
                  <a:pt x="10734" y="322345"/>
                </a:lnTo>
                <a:lnTo>
                  <a:pt x="21468" y="322345"/>
                </a:lnTo>
                <a:lnTo>
                  <a:pt x="21466" y="28543"/>
                </a:lnTo>
                <a:close/>
              </a:path>
              <a:path w="32384" h="322579">
                <a:moveTo>
                  <a:pt x="16101" y="0"/>
                </a:moveTo>
                <a:lnTo>
                  <a:pt x="0" y="34251"/>
                </a:lnTo>
                <a:lnTo>
                  <a:pt x="10734" y="34251"/>
                </a:lnTo>
                <a:lnTo>
                  <a:pt x="10734" y="28543"/>
                </a:lnTo>
                <a:lnTo>
                  <a:pt x="29517" y="28543"/>
                </a:lnTo>
                <a:lnTo>
                  <a:pt x="16101" y="0"/>
                </a:lnTo>
                <a:close/>
              </a:path>
              <a:path w="32384" h="322579">
                <a:moveTo>
                  <a:pt x="29517" y="28543"/>
                </a:moveTo>
                <a:lnTo>
                  <a:pt x="21466" y="28543"/>
                </a:lnTo>
                <a:lnTo>
                  <a:pt x="21466" y="34251"/>
                </a:lnTo>
                <a:lnTo>
                  <a:pt x="32200" y="34251"/>
                </a:lnTo>
                <a:lnTo>
                  <a:pt x="29517" y="28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36088" y="3331812"/>
            <a:ext cx="203200" cy="920115"/>
            <a:chOff x="11636088" y="3331812"/>
            <a:chExt cx="203200" cy="920115"/>
          </a:xfrm>
        </p:grpSpPr>
        <p:sp>
          <p:nvSpPr>
            <p:cNvPr id="21" name="object 21"/>
            <p:cNvSpPr/>
            <p:nvPr/>
          </p:nvSpPr>
          <p:spPr>
            <a:xfrm>
              <a:off x="11641803" y="3337527"/>
              <a:ext cx="191770" cy="200660"/>
            </a:xfrm>
            <a:custGeom>
              <a:avLst/>
              <a:gdLst/>
              <a:ahLst/>
              <a:cxnLst/>
              <a:rect l="l" t="t" r="r" b="b"/>
              <a:pathLst>
                <a:path w="191770" h="200660">
                  <a:moveTo>
                    <a:pt x="0" y="0"/>
                  </a:moveTo>
                  <a:lnTo>
                    <a:pt x="191170" y="0"/>
                  </a:lnTo>
                  <a:lnTo>
                    <a:pt x="191170" y="200189"/>
                  </a:lnTo>
                  <a:lnTo>
                    <a:pt x="0" y="200189"/>
                  </a:lnTo>
                  <a:lnTo>
                    <a:pt x="0" y="0"/>
                  </a:lnTo>
                  <a:close/>
                </a:path>
              </a:pathLst>
            </a:custGeom>
            <a:ln w="11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85868" y="3370305"/>
              <a:ext cx="102324" cy="10579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641803" y="4045571"/>
              <a:ext cx="191770" cy="200660"/>
            </a:xfrm>
            <a:custGeom>
              <a:avLst/>
              <a:gdLst/>
              <a:ahLst/>
              <a:cxnLst/>
              <a:rect l="l" t="t" r="r" b="b"/>
              <a:pathLst>
                <a:path w="191770" h="200660">
                  <a:moveTo>
                    <a:pt x="0" y="0"/>
                  </a:moveTo>
                  <a:lnTo>
                    <a:pt x="191170" y="0"/>
                  </a:lnTo>
                  <a:lnTo>
                    <a:pt x="191170" y="200189"/>
                  </a:lnTo>
                  <a:lnTo>
                    <a:pt x="0" y="200189"/>
                  </a:lnTo>
                  <a:lnTo>
                    <a:pt x="0" y="0"/>
                  </a:lnTo>
                  <a:close/>
                </a:path>
              </a:pathLst>
            </a:custGeom>
            <a:ln w="11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1559" y="3437623"/>
            <a:ext cx="280670" cy="708660"/>
          </a:xfrm>
          <a:custGeom>
            <a:avLst/>
            <a:gdLst/>
            <a:ahLst/>
            <a:cxnLst/>
            <a:rect l="l" t="t" r="r" b="b"/>
            <a:pathLst>
              <a:path w="280670" h="708660">
                <a:moveTo>
                  <a:pt x="280238" y="0"/>
                </a:moveTo>
                <a:lnTo>
                  <a:pt x="246913" y="14490"/>
                </a:lnTo>
                <a:lnTo>
                  <a:pt x="254990" y="22021"/>
                </a:lnTo>
                <a:lnTo>
                  <a:pt x="177" y="331635"/>
                </a:lnTo>
                <a:lnTo>
                  <a:pt x="4203" y="335394"/>
                </a:lnTo>
                <a:lnTo>
                  <a:pt x="0" y="338924"/>
                </a:lnTo>
                <a:lnTo>
                  <a:pt x="256095" y="684682"/>
                </a:lnTo>
                <a:lnTo>
                  <a:pt x="247662" y="691743"/>
                </a:lnTo>
                <a:lnTo>
                  <a:pt x="280238" y="708050"/>
                </a:lnTo>
                <a:lnTo>
                  <a:pt x="276567" y="689165"/>
                </a:lnTo>
                <a:lnTo>
                  <a:pt x="272961" y="670547"/>
                </a:lnTo>
                <a:lnTo>
                  <a:pt x="264528" y="677608"/>
                </a:lnTo>
                <a:lnTo>
                  <a:pt x="11188" y="335584"/>
                </a:lnTo>
                <a:lnTo>
                  <a:pt x="263067" y="29540"/>
                </a:lnTo>
                <a:lnTo>
                  <a:pt x="271145" y="37058"/>
                </a:lnTo>
                <a:lnTo>
                  <a:pt x="275882" y="17716"/>
                </a:lnTo>
                <a:lnTo>
                  <a:pt x="280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34256" y="4774848"/>
            <a:ext cx="1304290" cy="969010"/>
            <a:chOff x="5334256" y="4774848"/>
            <a:chExt cx="1304290" cy="969010"/>
          </a:xfrm>
        </p:grpSpPr>
        <p:sp>
          <p:nvSpPr>
            <p:cNvPr id="28" name="object 28"/>
            <p:cNvSpPr/>
            <p:nvPr/>
          </p:nvSpPr>
          <p:spPr>
            <a:xfrm>
              <a:off x="5346956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4" y="0"/>
                  </a:moveTo>
                  <a:lnTo>
                    <a:pt x="47189" y="6320"/>
                  </a:lnTo>
                  <a:lnTo>
                    <a:pt x="22630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30" y="137294"/>
                  </a:lnTo>
                  <a:lnTo>
                    <a:pt x="47189" y="154530"/>
                  </a:lnTo>
                  <a:lnTo>
                    <a:pt x="77264" y="160850"/>
                  </a:lnTo>
                  <a:lnTo>
                    <a:pt x="107338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8" y="6320"/>
                  </a:lnTo>
                  <a:lnTo>
                    <a:pt x="77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6956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94325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2" y="0"/>
                  </a:moveTo>
                  <a:lnTo>
                    <a:pt x="47188" y="6320"/>
                  </a:lnTo>
                  <a:lnTo>
                    <a:pt x="22629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29" y="137294"/>
                  </a:lnTo>
                  <a:lnTo>
                    <a:pt x="47188" y="154530"/>
                  </a:lnTo>
                  <a:lnTo>
                    <a:pt x="77262" y="160850"/>
                  </a:lnTo>
                  <a:lnTo>
                    <a:pt x="107337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7" y="6320"/>
                  </a:lnTo>
                  <a:lnTo>
                    <a:pt x="77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94325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59952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4" y="0"/>
                  </a:moveTo>
                  <a:lnTo>
                    <a:pt x="47189" y="6320"/>
                  </a:lnTo>
                  <a:lnTo>
                    <a:pt x="22630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30" y="137294"/>
                  </a:lnTo>
                  <a:lnTo>
                    <a:pt x="47189" y="154530"/>
                  </a:lnTo>
                  <a:lnTo>
                    <a:pt x="77264" y="160850"/>
                  </a:lnTo>
                  <a:lnTo>
                    <a:pt x="107338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8" y="6320"/>
                  </a:lnTo>
                  <a:lnTo>
                    <a:pt x="77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59952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25135" y="5351058"/>
              <a:ext cx="112395" cy="217804"/>
            </a:xfrm>
            <a:custGeom>
              <a:avLst/>
              <a:gdLst/>
              <a:ahLst/>
              <a:cxnLst/>
              <a:rect l="l" t="t" r="r" b="b"/>
              <a:pathLst>
                <a:path w="112395" h="217804">
                  <a:moveTo>
                    <a:pt x="0" y="217279"/>
                  </a:moveTo>
                  <a:lnTo>
                    <a:pt x="11208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07320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4" y="0"/>
                  </a:moveTo>
                  <a:lnTo>
                    <a:pt x="47189" y="6320"/>
                  </a:lnTo>
                  <a:lnTo>
                    <a:pt x="22630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30" y="137294"/>
                  </a:lnTo>
                  <a:lnTo>
                    <a:pt x="47189" y="154530"/>
                  </a:lnTo>
                  <a:lnTo>
                    <a:pt x="77264" y="160850"/>
                  </a:lnTo>
                  <a:lnTo>
                    <a:pt x="107338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8" y="6320"/>
                  </a:lnTo>
                  <a:lnTo>
                    <a:pt x="77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07320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37215" y="5351058"/>
              <a:ext cx="134620" cy="219075"/>
            </a:xfrm>
            <a:custGeom>
              <a:avLst/>
              <a:gdLst/>
              <a:ahLst/>
              <a:cxnLst/>
              <a:rect l="l" t="t" r="r" b="b"/>
              <a:pathLst>
                <a:path w="134620" h="219075">
                  <a:moveTo>
                    <a:pt x="134373" y="21892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28995" y="5557282"/>
              <a:ext cx="179927" cy="1862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1989" y="5177509"/>
              <a:ext cx="179927" cy="18625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537216" y="5351058"/>
              <a:ext cx="382270" cy="219075"/>
            </a:xfrm>
            <a:custGeom>
              <a:avLst/>
              <a:gdLst/>
              <a:ahLst/>
              <a:cxnLst/>
              <a:rect l="l" t="t" r="r" b="b"/>
              <a:pathLst>
                <a:path w="382270" h="219075">
                  <a:moveTo>
                    <a:pt x="381742" y="21892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6363" y="5557282"/>
              <a:ext cx="179927" cy="18625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537215" y="5351058"/>
              <a:ext cx="629285" cy="219075"/>
            </a:xfrm>
            <a:custGeom>
              <a:avLst/>
              <a:gdLst/>
              <a:ahLst/>
              <a:cxnLst/>
              <a:rect l="l" t="t" r="r" b="b"/>
              <a:pathLst>
                <a:path w="629285" h="219075">
                  <a:moveTo>
                    <a:pt x="629111" y="21892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24219" y="5351058"/>
              <a:ext cx="360680" cy="219075"/>
            </a:xfrm>
            <a:custGeom>
              <a:avLst/>
              <a:gdLst/>
              <a:ahLst/>
              <a:cxnLst/>
              <a:rect l="l" t="t" r="r" b="b"/>
              <a:pathLst>
                <a:path w="360679" h="219075">
                  <a:moveTo>
                    <a:pt x="0" y="218924"/>
                  </a:moveTo>
                  <a:lnTo>
                    <a:pt x="360364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71590" y="5351058"/>
              <a:ext cx="113030" cy="219075"/>
            </a:xfrm>
            <a:custGeom>
              <a:avLst/>
              <a:gdLst/>
              <a:ahLst/>
              <a:cxnLst/>
              <a:rect l="l" t="t" r="r" b="b"/>
              <a:pathLst>
                <a:path w="113029" h="219075">
                  <a:moveTo>
                    <a:pt x="0" y="218924"/>
                  </a:moveTo>
                  <a:lnTo>
                    <a:pt x="11299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84584" y="5351058"/>
              <a:ext cx="382270" cy="219075"/>
            </a:xfrm>
            <a:custGeom>
              <a:avLst/>
              <a:gdLst/>
              <a:ahLst/>
              <a:cxnLst/>
              <a:rect l="l" t="t" r="r" b="b"/>
              <a:pathLst>
                <a:path w="382270" h="219075">
                  <a:moveTo>
                    <a:pt x="0" y="0"/>
                  </a:moveTo>
                  <a:lnTo>
                    <a:pt x="134373" y="218924"/>
                  </a:lnTo>
                </a:path>
                <a:path w="382270" h="219075">
                  <a:moveTo>
                    <a:pt x="0" y="0"/>
                  </a:moveTo>
                  <a:lnTo>
                    <a:pt x="381742" y="21727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71590" y="5351058"/>
              <a:ext cx="360680" cy="219075"/>
            </a:xfrm>
            <a:custGeom>
              <a:avLst/>
              <a:gdLst/>
              <a:ahLst/>
              <a:cxnLst/>
              <a:rect l="l" t="t" r="r" b="b"/>
              <a:pathLst>
                <a:path w="360679" h="219075">
                  <a:moveTo>
                    <a:pt x="0" y="218924"/>
                  </a:moveTo>
                  <a:lnTo>
                    <a:pt x="360364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18958" y="5351058"/>
              <a:ext cx="113030" cy="219075"/>
            </a:xfrm>
            <a:custGeom>
              <a:avLst/>
              <a:gdLst/>
              <a:ahLst/>
              <a:cxnLst/>
              <a:rect l="l" t="t" r="r" b="b"/>
              <a:pathLst>
                <a:path w="113029" h="219075">
                  <a:moveTo>
                    <a:pt x="0" y="218924"/>
                  </a:moveTo>
                  <a:lnTo>
                    <a:pt x="11299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31953" y="5351058"/>
              <a:ext cx="134620" cy="217804"/>
            </a:xfrm>
            <a:custGeom>
              <a:avLst/>
              <a:gdLst/>
              <a:ahLst/>
              <a:cxnLst/>
              <a:rect l="l" t="t" r="r" b="b"/>
              <a:pathLst>
                <a:path w="134620" h="217804">
                  <a:moveTo>
                    <a:pt x="134373" y="21727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24219" y="5351058"/>
              <a:ext cx="608330" cy="217804"/>
            </a:xfrm>
            <a:custGeom>
              <a:avLst/>
              <a:gdLst/>
              <a:ahLst/>
              <a:cxnLst/>
              <a:rect l="l" t="t" r="r" b="b"/>
              <a:pathLst>
                <a:path w="608329" h="217804">
                  <a:moveTo>
                    <a:pt x="0" y="217279"/>
                  </a:moveTo>
                  <a:lnTo>
                    <a:pt x="60773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1625" y="4774848"/>
              <a:ext cx="179927" cy="18625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537215" y="4948397"/>
              <a:ext cx="134620" cy="241935"/>
            </a:xfrm>
            <a:custGeom>
              <a:avLst/>
              <a:gdLst/>
              <a:ahLst/>
              <a:cxnLst/>
              <a:rect l="l" t="t" r="r" b="b"/>
              <a:pathLst>
                <a:path w="134620" h="241935">
                  <a:moveTo>
                    <a:pt x="0" y="241812"/>
                  </a:moveTo>
                  <a:lnTo>
                    <a:pt x="13437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28995" y="4774848"/>
              <a:ext cx="179927" cy="18625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671589" y="4948397"/>
              <a:ext cx="113030" cy="241935"/>
            </a:xfrm>
            <a:custGeom>
              <a:avLst/>
              <a:gdLst/>
              <a:ahLst/>
              <a:cxnLst/>
              <a:rect l="l" t="t" r="r" b="b"/>
              <a:pathLst>
                <a:path w="113029" h="241935">
                  <a:moveTo>
                    <a:pt x="112995" y="241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71589" y="4948397"/>
              <a:ext cx="360680" cy="241935"/>
            </a:xfrm>
            <a:custGeom>
              <a:avLst/>
              <a:gdLst/>
              <a:ahLst/>
              <a:cxnLst/>
              <a:rect l="l" t="t" r="r" b="b"/>
              <a:pathLst>
                <a:path w="360679" h="241935">
                  <a:moveTo>
                    <a:pt x="360364" y="241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37215" y="4948397"/>
              <a:ext cx="382270" cy="241935"/>
            </a:xfrm>
            <a:custGeom>
              <a:avLst/>
              <a:gdLst/>
              <a:ahLst/>
              <a:cxnLst/>
              <a:rect l="l" t="t" r="r" b="b"/>
              <a:pathLst>
                <a:path w="382270" h="241935">
                  <a:moveTo>
                    <a:pt x="0" y="241812"/>
                  </a:moveTo>
                  <a:lnTo>
                    <a:pt x="38174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84584" y="4948397"/>
              <a:ext cx="134620" cy="241935"/>
            </a:xfrm>
            <a:custGeom>
              <a:avLst/>
              <a:gdLst/>
              <a:ahLst/>
              <a:cxnLst/>
              <a:rect l="l" t="t" r="r" b="b"/>
              <a:pathLst>
                <a:path w="134620" h="241935">
                  <a:moveTo>
                    <a:pt x="0" y="241812"/>
                  </a:moveTo>
                  <a:lnTo>
                    <a:pt x="13437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18957" y="4948397"/>
              <a:ext cx="113030" cy="241935"/>
            </a:xfrm>
            <a:custGeom>
              <a:avLst/>
              <a:gdLst/>
              <a:ahLst/>
              <a:cxnLst/>
              <a:rect l="l" t="t" r="r" b="b"/>
              <a:pathLst>
                <a:path w="113029" h="241935">
                  <a:moveTo>
                    <a:pt x="112995" y="241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50416" y="5204450"/>
              <a:ext cx="375285" cy="161290"/>
            </a:xfrm>
            <a:custGeom>
              <a:avLst/>
              <a:gdLst/>
              <a:ahLst/>
              <a:cxnLst/>
              <a:rect l="l" t="t" r="r" b="b"/>
              <a:pathLst>
                <a:path w="375284" h="161289">
                  <a:moveTo>
                    <a:pt x="294685" y="0"/>
                  </a:moveTo>
                  <a:lnTo>
                    <a:pt x="294685" y="40212"/>
                  </a:lnTo>
                  <a:lnTo>
                    <a:pt x="0" y="40212"/>
                  </a:lnTo>
                  <a:lnTo>
                    <a:pt x="0" y="120637"/>
                  </a:lnTo>
                  <a:lnTo>
                    <a:pt x="294685" y="120637"/>
                  </a:lnTo>
                  <a:lnTo>
                    <a:pt x="294685" y="160849"/>
                  </a:lnTo>
                  <a:lnTo>
                    <a:pt x="375111" y="80425"/>
                  </a:lnTo>
                  <a:lnTo>
                    <a:pt x="294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50416" y="5204450"/>
              <a:ext cx="375285" cy="161290"/>
            </a:xfrm>
            <a:custGeom>
              <a:avLst/>
              <a:gdLst/>
              <a:ahLst/>
              <a:cxnLst/>
              <a:rect l="l" t="t" r="r" b="b"/>
              <a:pathLst>
                <a:path w="375284" h="161289">
                  <a:moveTo>
                    <a:pt x="0" y="40212"/>
                  </a:moveTo>
                  <a:lnTo>
                    <a:pt x="294685" y="40212"/>
                  </a:lnTo>
                  <a:lnTo>
                    <a:pt x="294685" y="0"/>
                  </a:lnTo>
                  <a:lnTo>
                    <a:pt x="375110" y="80425"/>
                  </a:lnTo>
                  <a:lnTo>
                    <a:pt x="294685" y="160850"/>
                  </a:lnTo>
                  <a:lnTo>
                    <a:pt x="294685" y="120637"/>
                  </a:lnTo>
                  <a:lnTo>
                    <a:pt x="0" y="120637"/>
                  </a:lnTo>
                  <a:lnTo>
                    <a:pt x="0" y="40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93379" y="5025162"/>
            <a:ext cx="470534" cy="567690"/>
            <a:chOff x="6693379" y="5025162"/>
            <a:chExt cx="470534" cy="567690"/>
          </a:xfrm>
        </p:grpSpPr>
        <p:sp>
          <p:nvSpPr>
            <p:cNvPr id="61" name="object 61"/>
            <p:cNvSpPr/>
            <p:nvPr/>
          </p:nvSpPr>
          <p:spPr>
            <a:xfrm>
              <a:off x="6706079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48" y="0"/>
                  </a:moveTo>
                  <a:lnTo>
                    <a:pt x="23421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1" y="88808"/>
                  </a:lnTo>
                  <a:lnTo>
                    <a:pt x="38348" y="92440"/>
                  </a:lnTo>
                  <a:lnTo>
                    <a:pt x="53276" y="88808"/>
                  </a:lnTo>
                  <a:lnTo>
                    <a:pt x="65466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6" y="13537"/>
                  </a:lnTo>
                  <a:lnTo>
                    <a:pt x="53276" y="3632"/>
                  </a:lnTo>
                  <a:lnTo>
                    <a:pt x="3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06079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828860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48" y="0"/>
                  </a:moveTo>
                  <a:lnTo>
                    <a:pt x="23421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1" y="88808"/>
                  </a:lnTo>
                  <a:lnTo>
                    <a:pt x="38348" y="92440"/>
                  </a:lnTo>
                  <a:lnTo>
                    <a:pt x="53276" y="88808"/>
                  </a:lnTo>
                  <a:lnTo>
                    <a:pt x="65466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6" y="13537"/>
                  </a:lnTo>
                  <a:lnTo>
                    <a:pt x="53276" y="3632"/>
                  </a:lnTo>
                  <a:lnTo>
                    <a:pt x="3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28860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51641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48" y="0"/>
                  </a:moveTo>
                  <a:lnTo>
                    <a:pt x="23421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1" y="88808"/>
                  </a:lnTo>
                  <a:lnTo>
                    <a:pt x="38348" y="92440"/>
                  </a:lnTo>
                  <a:lnTo>
                    <a:pt x="53276" y="88808"/>
                  </a:lnTo>
                  <a:lnTo>
                    <a:pt x="65466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6" y="13537"/>
                  </a:lnTo>
                  <a:lnTo>
                    <a:pt x="53276" y="3632"/>
                  </a:lnTo>
                  <a:lnTo>
                    <a:pt x="3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951641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61723" y="5474831"/>
              <a:ext cx="102099" cy="117841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762164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50" y="0"/>
                  </a:moveTo>
                  <a:lnTo>
                    <a:pt x="23422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2" y="88808"/>
                  </a:lnTo>
                  <a:lnTo>
                    <a:pt x="38350" y="92440"/>
                  </a:lnTo>
                  <a:lnTo>
                    <a:pt x="53277" y="88808"/>
                  </a:lnTo>
                  <a:lnTo>
                    <a:pt x="65467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7" y="13537"/>
                  </a:lnTo>
                  <a:lnTo>
                    <a:pt x="53277" y="3632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62164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84945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50" y="0"/>
                  </a:moveTo>
                  <a:lnTo>
                    <a:pt x="23422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2" y="88808"/>
                  </a:lnTo>
                  <a:lnTo>
                    <a:pt x="38350" y="92440"/>
                  </a:lnTo>
                  <a:lnTo>
                    <a:pt x="53277" y="88808"/>
                  </a:lnTo>
                  <a:lnTo>
                    <a:pt x="65467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7" y="13537"/>
                  </a:lnTo>
                  <a:lnTo>
                    <a:pt x="53277" y="3632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884945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07726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50" y="0"/>
                  </a:moveTo>
                  <a:lnTo>
                    <a:pt x="23422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2" y="88808"/>
                  </a:lnTo>
                  <a:lnTo>
                    <a:pt x="38350" y="92440"/>
                  </a:lnTo>
                  <a:lnTo>
                    <a:pt x="53277" y="88808"/>
                  </a:lnTo>
                  <a:lnTo>
                    <a:pt x="65467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7" y="13537"/>
                  </a:lnTo>
                  <a:lnTo>
                    <a:pt x="53277" y="3632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07726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44883" y="5361714"/>
              <a:ext cx="55880" cy="125095"/>
            </a:xfrm>
            <a:custGeom>
              <a:avLst/>
              <a:gdLst/>
              <a:ahLst/>
              <a:cxnLst/>
              <a:rect l="l" t="t" r="r" b="b"/>
              <a:pathLst>
                <a:path w="55879" h="125095">
                  <a:moveTo>
                    <a:pt x="0" y="124871"/>
                  </a:moveTo>
                  <a:lnTo>
                    <a:pt x="55631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00515" y="536171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09" h="126364">
                  <a:moveTo>
                    <a:pt x="66696" y="12581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00515" y="5361715"/>
              <a:ext cx="189865" cy="126364"/>
            </a:xfrm>
            <a:custGeom>
              <a:avLst/>
              <a:gdLst/>
              <a:ahLst/>
              <a:cxnLst/>
              <a:rect l="l" t="t" r="r" b="b"/>
              <a:pathLst>
                <a:path w="189865" h="126364">
                  <a:moveTo>
                    <a:pt x="189477" y="12581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800513" y="5361715"/>
              <a:ext cx="312420" cy="126364"/>
            </a:xfrm>
            <a:custGeom>
              <a:avLst/>
              <a:gdLst/>
              <a:ahLst/>
              <a:cxnLst/>
              <a:rect l="l" t="t" r="r" b="b"/>
              <a:pathLst>
                <a:path w="312420" h="126364">
                  <a:moveTo>
                    <a:pt x="312258" y="12581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34905" y="5352189"/>
              <a:ext cx="387392" cy="14486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744430" y="5361714"/>
              <a:ext cx="302260" cy="125095"/>
            </a:xfrm>
            <a:custGeom>
              <a:avLst/>
              <a:gdLst/>
              <a:ahLst/>
              <a:cxnLst/>
              <a:rect l="l" t="t" r="r" b="b"/>
              <a:pathLst>
                <a:path w="302259" h="125095">
                  <a:moveTo>
                    <a:pt x="0" y="124871"/>
                  </a:moveTo>
                  <a:lnTo>
                    <a:pt x="301647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160" y="5025162"/>
              <a:ext cx="102099" cy="11784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8941" y="5025162"/>
              <a:ext cx="102099" cy="11784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90989" y="5120778"/>
              <a:ext cx="264612" cy="158020"/>
            </a:xfrm>
            <a:prstGeom prst="rect">
              <a:avLst/>
            </a:prstGeom>
          </p:spPr>
        </p:pic>
      </p:grpSp>
      <p:sp>
        <p:nvSpPr>
          <p:cNvPr id="84" name="object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33060" y="4184395"/>
            <a:ext cx="2035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Representations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3" name="object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2300" y="5891276"/>
            <a:ext cx="4693920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Efficient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Probabilistic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Inference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Deep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Learning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(PLDI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POPL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22,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ICLR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19,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Calibri"/>
                <a:cs typeface="Calibri"/>
              </a:rPr>
              <a:t>ICLR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ICML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NeurIPS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ICLR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NeurIPS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22)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Berlin Sans FB"/>
                <a:cs typeface="Berlin Sans FB"/>
              </a:rPr>
              <a:t>Modeling</a:t>
            </a:r>
            <a:r>
              <a:rPr sz="3300" spc="-30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Program</a:t>
            </a:r>
            <a:r>
              <a:rPr sz="3300" spc="-20" dirty="0">
                <a:latin typeface="Berlin Sans FB"/>
                <a:cs typeface="Berlin Sans FB"/>
              </a:rPr>
              <a:t> </a:t>
            </a:r>
            <a:r>
              <a:rPr sz="3300" spc="-10" dirty="0">
                <a:latin typeface="Berlin Sans FB"/>
                <a:cs typeface="Berlin Sans FB"/>
              </a:rPr>
              <a:t>Behavior</a:t>
            </a:r>
            <a:endParaRPr sz="3300" dirty="0">
              <a:latin typeface="Berlin Sans FB"/>
              <a:cs typeface="Berlin Sans FB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4799" y="1606803"/>
            <a:ext cx="91065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Verdana"/>
                <a:cs typeface="Verdana"/>
              </a:rPr>
              <a:t>Surrogate:</a:t>
            </a:r>
            <a:r>
              <a:rPr sz="2200" b="1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model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input-</a:t>
            </a:r>
            <a:r>
              <a:rPr sz="2200" dirty="0">
                <a:latin typeface="Verdana"/>
                <a:cs typeface="Verdana"/>
              </a:rPr>
              <a:t>output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(I/O)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behavior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 </a:t>
            </a:r>
            <a:r>
              <a:rPr sz="2200" spc="-10" dirty="0">
                <a:latin typeface="Verdana"/>
                <a:cs typeface="Verdana"/>
              </a:rPr>
              <a:t>program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66230" y="3968231"/>
            <a:ext cx="1033780" cy="732155"/>
            <a:chOff x="3166230" y="3968231"/>
            <a:chExt cx="1033780" cy="732155"/>
          </a:xfrm>
        </p:grpSpPr>
        <p:sp>
          <p:nvSpPr>
            <p:cNvPr id="5" name="object 5"/>
            <p:cNvSpPr/>
            <p:nvPr/>
          </p:nvSpPr>
          <p:spPr>
            <a:xfrm>
              <a:off x="3171628" y="3973629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899433" y="0"/>
                  </a:moveTo>
                  <a:lnTo>
                    <a:pt x="0" y="0"/>
                  </a:lnTo>
                  <a:lnTo>
                    <a:pt x="0" y="599311"/>
                  </a:lnTo>
                  <a:lnTo>
                    <a:pt x="899433" y="599311"/>
                  </a:lnTo>
                  <a:lnTo>
                    <a:pt x="89943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71628" y="3973629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0" y="0"/>
                  </a:moveTo>
                  <a:lnTo>
                    <a:pt x="899433" y="0"/>
                  </a:lnTo>
                  <a:lnTo>
                    <a:pt x="899433" y="599311"/>
                  </a:lnTo>
                  <a:lnTo>
                    <a:pt x="0" y="599311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3769" y="4034514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899433" y="0"/>
                  </a:moveTo>
                  <a:lnTo>
                    <a:pt x="0" y="0"/>
                  </a:lnTo>
                  <a:lnTo>
                    <a:pt x="0" y="599311"/>
                  </a:lnTo>
                  <a:lnTo>
                    <a:pt x="899433" y="599311"/>
                  </a:lnTo>
                  <a:lnTo>
                    <a:pt x="89943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3769" y="4034514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0" y="0"/>
                  </a:moveTo>
                  <a:lnTo>
                    <a:pt x="899433" y="0"/>
                  </a:lnTo>
                  <a:lnTo>
                    <a:pt x="899433" y="599311"/>
                  </a:lnTo>
                  <a:lnTo>
                    <a:pt x="0" y="599311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94654" y="4095399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899433" y="0"/>
                  </a:moveTo>
                  <a:lnTo>
                    <a:pt x="0" y="0"/>
                  </a:lnTo>
                  <a:lnTo>
                    <a:pt x="0" y="599310"/>
                  </a:lnTo>
                  <a:lnTo>
                    <a:pt x="899433" y="599310"/>
                  </a:lnTo>
                  <a:lnTo>
                    <a:pt x="89943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4654" y="4095399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0" y="0"/>
                  </a:moveTo>
                  <a:lnTo>
                    <a:pt x="899433" y="0"/>
                  </a:lnTo>
                  <a:lnTo>
                    <a:pt x="899433" y="599311"/>
                  </a:lnTo>
                  <a:lnTo>
                    <a:pt x="0" y="599311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80610" y="4124452"/>
            <a:ext cx="728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Program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876" y="4368292"/>
            <a:ext cx="5435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Inputs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4810" y="3423602"/>
            <a:ext cx="910590" cy="610235"/>
            <a:chOff x="7174810" y="3423602"/>
            <a:chExt cx="910590" cy="610235"/>
          </a:xfrm>
        </p:grpSpPr>
        <p:sp>
          <p:nvSpPr>
            <p:cNvPr id="14" name="object 14"/>
            <p:cNvSpPr/>
            <p:nvPr/>
          </p:nvSpPr>
          <p:spPr>
            <a:xfrm>
              <a:off x="7180207" y="3429000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899433" y="0"/>
                  </a:moveTo>
                  <a:lnTo>
                    <a:pt x="0" y="0"/>
                  </a:lnTo>
                  <a:lnTo>
                    <a:pt x="0" y="599310"/>
                  </a:lnTo>
                  <a:lnTo>
                    <a:pt x="899433" y="599310"/>
                  </a:lnTo>
                  <a:lnTo>
                    <a:pt x="89943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80207" y="3429000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0" y="0"/>
                  </a:moveTo>
                  <a:lnTo>
                    <a:pt x="899433" y="0"/>
                  </a:lnTo>
                  <a:lnTo>
                    <a:pt x="899433" y="599311"/>
                  </a:lnTo>
                  <a:lnTo>
                    <a:pt x="0" y="599311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337823" y="3589290"/>
            <a:ext cx="5848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" dirty="0">
                <a:latin typeface="Calibri"/>
                <a:cs typeface="Calibri"/>
              </a:rPr>
              <a:t>Inputs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6952" y="3484487"/>
            <a:ext cx="971550" cy="671195"/>
            <a:chOff x="7236952" y="3484487"/>
            <a:chExt cx="971550" cy="671195"/>
          </a:xfrm>
        </p:grpSpPr>
        <p:sp>
          <p:nvSpPr>
            <p:cNvPr id="18" name="object 18"/>
            <p:cNvSpPr/>
            <p:nvPr/>
          </p:nvSpPr>
          <p:spPr>
            <a:xfrm>
              <a:off x="7242350" y="3489885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899433" y="0"/>
                  </a:moveTo>
                  <a:lnTo>
                    <a:pt x="0" y="0"/>
                  </a:lnTo>
                  <a:lnTo>
                    <a:pt x="0" y="599310"/>
                  </a:lnTo>
                  <a:lnTo>
                    <a:pt x="899433" y="599310"/>
                  </a:lnTo>
                  <a:lnTo>
                    <a:pt x="89943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42350" y="3489885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0" y="0"/>
                  </a:moveTo>
                  <a:lnTo>
                    <a:pt x="899433" y="0"/>
                  </a:lnTo>
                  <a:lnTo>
                    <a:pt x="899433" y="599311"/>
                  </a:lnTo>
                  <a:lnTo>
                    <a:pt x="0" y="599311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03234" y="3550768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899433" y="0"/>
                  </a:moveTo>
                  <a:lnTo>
                    <a:pt x="0" y="0"/>
                  </a:lnTo>
                  <a:lnTo>
                    <a:pt x="0" y="599310"/>
                  </a:lnTo>
                  <a:lnTo>
                    <a:pt x="899433" y="599310"/>
                  </a:lnTo>
                  <a:lnTo>
                    <a:pt x="89943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03234" y="3550768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0" y="0"/>
                  </a:moveTo>
                  <a:lnTo>
                    <a:pt x="899433" y="0"/>
                  </a:lnTo>
                  <a:lnTo>
                    <a:pt x="899433" y="599311"/>
                  </a:lnTo>
                  <a:lnTo>
                    <a:pt x="0" y="599311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384491" y="3572764"/>
            <a:ext cx="737235" cy="52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5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Program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025"/>
              </a:lnSpc>
            </a:pPr>
            <a:r>
              <a:rPr sz="1700" spc="-10" dirty="0">
                <a:latin typeface="Calibri"/>
                <a:cs typeface="Calibri"/>
              </a:rPr>
              <a:t>Outputs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5438" y="4627565"/>
            <a:ext cx="1033780" cy="732155"/>
            <a:chOff x="7175438" y="4627565"/>
            <a:chExt cx="1033780" cy="732155"/>
          </a:xfrm>
        </p:grpSpPr>
        <p:sp>
          <p:nvSpPr>
            <p:cNvPr id="24" name="object 24"/>
            <p:cNvSpPr/>
            <p:nvPr/>
          </p:nvSpPr>
          <p:spPr>
            <a:xfrm>
              <a:off x="7180836" y="4632962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899433" y="0"/>
                  </a:moveTo>
                  <a:lnTo>
                    <a:pt x="0" y="0"/>
                  </a:lnTo>
                  <a:lnTo>
                    <a:pt x="0" y="599311"/>
                  </a:lnTo>
                  <a:lnTo>
                    <a:pt x="899433" y="599311"/>
                  </a:lnTo>
                  <a:lnTo>
                    <a:pt x="89943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80836" y="4632962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0" y="0"/>
                  </a:moveTo>
                  <a:lnTo>
                    <a:pt x="899433" y="0"/>
                  </a:lnTo>
                  <a:lnTo>
                    <a:pt x="899433" y="599311"/>
                  </a:lnTo>
                  <a:lnTo>
                    <a:pt x="0" y="599311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42978" y="4693847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899433" y="0"/>
                  </a:moveTo>
                  <a:lnTo>
                    <a:pt x="0" y="0"/>
                  </a:lnTo>
                  <a:lnTo>
                    <a:pt x="0" y="599310"/>
                  </a:lnTo>
                  <a:lnTo>
                    <a:pt x="899433" y="599310"/>
                  </a:lnTo>
                  <a:lnTo>
                    <a:pt x="89943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42978" y="4693847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0" y="0"/>
                  </a:moveTo>
                  <a:lnTo>
                    <a:pt x="899433" y="0"/>
                  </a:lnTo>
                  <a:lnTo>
                    <a:pt x="899433" y="599311"/>
                  </a:lnTo>
                  <a:lnTo>
                    <a:pt x="0" y="599311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03862" y="4754731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899433" y="0"/>
                  </a:moveTo>
                  <a:lnTo>
                    <a:pt x="0" y="0"/>
                  </a:lnTo>
                  <a:lnTo>
                    <a:pt x="0" y="599311"/>
                  </a:lnTo>
                  <a:lnTo>
                    <a:pt x="899433" y="599311"/>
                  </a:lnTo>
                  <a:lnTo>
                    <a:pt x="89943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03862" y="4754731"/>
              <a:ext cx="899794" cy="599440"/>
            </a:xfrm>
            <a:custGeom>
              <a:avLst/>
              <a:gdLst/>
              <a:ahLst/>
              <a:cxnLst/>
              <a:rect l="l" t="t" r="r" b="b"/>
              <a:pathLst>
                <a:path w="899795" h="599439">
                  <a:moveTo>
                    <a:pt x="0" y="0"/>
                  </a:moveTo>
                  <a:lnTo>
                    <a:pt x="899433" y="0"/>
                  </a:lnTo>
                  <a:lnTo>
                    <a:pt x="899433" y="599311"/>
                  </a:lnTo>
                  <a:lnTo>
                    <a:pt x="0" y="599311"/>
                  </a:lnTo>
                  <a:lnTo>
                    <a:pt x="0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513599" y="4078732"/>
            <a:ext cx="399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≈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83119" y="4799076"/>
            <a:ext cx="739140" cy="48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Surrogate</a:t>
            </a:r>
            <a:endParaRPr sz="140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  <a:spcBef>
                <a:spcPts val="15"/>
              </a:spcBef>
            </a:pPr>
            <a:r>
              <a:rPr sz="1600" spc="-10" dirty="0">
                <a:latin typeface="Calibri"/>
                <a:cs typeface="Calibri"/>
              </a:rPr>
              <a:t>Outputs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88782" y="3504033"/>
            <a:ext cx="2991485" cy="1880870"/>
            <a:chOff x="4188782" y="3504033"/>
            <a:chExt cx="2991485" cy="1880870"/>
          </a:xfrm>
        </p:grpSpPr>
        <p:sp>
          <p:nvSpPr>
            <p:cNvPr id="32" name="object 32"/>
            <p:cNvSpPr/>
            <p:nvPr/>
          </p:nvSpPr>
          <p:spPr>
            <a:xfrm>
              <a:off x="4188777" y="3795750"/>
              <a:ext cx="1186180" cy="1214755"/>
            </a:xfrm>
            <a:custGeom>
              <a:avLst/>
              <a:gdLst/>
              <a:ahLst/>
              <a:cxnLst/>
              <a:rect l="l" t="t" r="r" b="b"/>
              <a:pathLst>
                <a:path w="1186179" h="1214754">
                  <a:moveTo>
                    <a:pt x="1030655" y="1214462"/>
                  </a:moveTo>
                  <a:lnTo>
                    <a:pt x="1015060" y="1189964"/>
                  </a:lnTo>
                  <a:lnTo>
                    <a:pt x="984910" y="1142580"/>
                  </a:lnTo>
                  <a:lnTo>
                    <a:pt x="970216" y="1167091"/>
                  </a:lnTo>
                  <a:lnTo>
                    <a:pt x="23063" y="598868"/>
                  </a:lnTo>
                  <a:lnTo>
                    <a:pt x="841209" y="50342"/>
                  </a:lnTo>
                  <a:lnTo>
                    <a:pt x="857123" y="74079"/>
                  </a:lnTo>
                  <a:lnTo>
                    <a:pt x="883615" y="27444"/>
                  </a:lnTo>
                  <a:lnTo>
                    <a:pt x="899198" y="0"/>
                  </a:lnTo>
                  <a:lnTo>
                    <a:pt x="814692" y="10782"/>
                  </a:lnTo>
                  <a:lnTo>
                    <a:pt x="830605" y="34518"/>
                  </a:lnTo>
                  <a:lnTo>
                    <a:pt x="0" y="591400"/>
                  </a:lnTo>
                  <a:lnTo>
                    <a:pt x="5295" y="599313"/>
                  </a:lnTo>
                  <a:lnTo>
                    <a:pt x="406" y="607479"/>
                  </a:lnTo>
                  <a:lnTo>
                    <a:pt x="960412" y="1183424"/>
                  </a:lnTo>
                  <a:lnTo>
                    <a:pt x="945718" y="1207935"/>
                  </a:lnTo>
                  <a:lnTo>
                    <a:pt x="1030655" y="1214462"/>
                  </a:lnTo>
                  <a:close/>
                </a:path>
                <a:path w="1186179" h="1214754">
                  <a:moveTo>
                    <a:pt x="1185748" y="869632"/>
                  </a:moveTo>
                  <a:lnTo>
                    <a:pt x="1180134" y="843419"/>
                  </a:lnTo>
                  <a:lnTo>
                    <a:pt x="1164818" y="822007"/>
                  </a:lnTo>
                  <a:lnTo>
                    <a:pt x="1142111" y="807580"/>
                  </a:lnTo>
                  <a:lnTo>
                    <a:pt x="1114310" y="802284"/>
                  </a:lnTo>
                  <a:lnTo>
                    <a:pt x="1086497" y="807580"/>
                  </a:lnTo>
                  <a:lnTo>
                    <a:pt x="1063790" y="822007"/>
                  </a:lnTo>
                  <a:lnTo>
                    <a:pt x="1048486" y="843419"/>
                  </a:lnTo>
                  <a:lnTo>
                    <a:pt x="1042873" y="869632"/>
                  </a:lnTo>
                  <a:lnTo>
                    <a:pt x="1048486" y="895845"/>
                  </a:lnTo>
                  <a:lnTo>
                    <a:pt x="1063790" y="917244"/>
                  </a:lnTo>
                  <a:lnTo>
                    <a:pt x="1086497" y="931672"/>
                  </a:lnTo>
                  <a:lnTo>
                    <a:pt x="1114310" y="936967"/>
                  </a:lnTo>
                  <a:lnTo>
                    <a:pt x="1142111" y="931672"/>
                  </a:lnTo>
                  <a:lnTo>
                    <a:pt x="1164818" y="917244"/>
                  </a:lnTo>
                  <a:lnTo>
                    <a:pt x="1180134" y="895845"/>
                  </a:lnTo>
                  <a:lnTo>
                    <a:pt x="1185748" y="869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31652" y="4598035"/>
              <a:ext cx="142875" cy="135255"/>
            </a:xfrm>
            <a:custGeom>
              <a:avLst/>
              <a:gdLst/>
              <a:ahLst/>
              <a:cxnLst/>
              <a:rect l="l" t="t" r="r" b="b"/>
              <a:pathLst>
                <a:path w="142875" h="135254">
                  <a:moveTo>
                    <a:pt x="71439" y="0"/>
                  </a:moveTo>
                  <a:lnTo>
                    <a:pt x="99246" y="5291"/>
                  </a:lnTo>
                  <a:lnTo>
                    <a:pt x="121954" y="19722"/>
                  </a:lnTo>
                  <a:lnTo>
                    <a:pt x="137263" y="41127"/>
                  </a:lnTo>
                  <a:lnTo>
                    <a:pt x="142878" y="67338"/>
                  </a:lnTo>
                  <a:lnTo>
                    <a:pt x="137263" y="93549"/>
                  </a:lnTo>
                  <a:lnTo>
                    <a:pt x="121954" y="114954"/>
                  </a:lnTo>
                  <a:lnTo>
                    <a:pt x="99246" y="129385"/>
                  </a:lnTo>
                  <a:lnTo>
                    <a:pt x="71439" y="134677"/>
                  </a:lnTo>
                  <a:lnTo>
                    <a:pt x="43631" y="129385"/>
                  </a:lnTo>
                  <a:lnTo>
                    <a:pt x="20923" y="114954"/>
                  </a:lnTo>
                  <a:lnTo>
                    <a:pt x="5614" y="93549"/>
                  </a:lnTo>
                  <a:lnTo>
                    <a:pt x="0" y="67338"/>
                  </a:lnTo>
                  <a:lnTo>
                    <a:pt x="5614" y="41127"/>
                  </a:lnTo>
                  <a:lnTo>
                    <a:pt x="20923" y="19722"/>
                  </a:lnTo>
                  <a:lnTo>
                    <a:pt x="43631" y="5291"/>
                  </a:lnTo>
                  <a:lnTo>
                    <a:pt x="71439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31652" y="4813627"/>
              <a:ext cx="142875" cy="135255"/>
            </a:xfrm>
            <a:custGeom>
              <a:avLst/>
              <a:gdLst/>
              <a:ahLst/>
              <a:cxnLst/>
              <a:rect l="l" t="t" r="r" b="b"/>
              <a:pathLst>
                <a:path w="142875" h="135254">
                  <a:moveTo>
                    <a:pt x="71438" y="0"/>
                  </a:moveTo>
                  <a:lnTo>
                    <a:pt x="43631" y="5291"/>
                  </a:lnTo>
                  <a:lnTo>
                    <a:pt x="20924" y="19722"/>
                  </a:lnTo>
                  <a:lnTo>
                    <a:pt x="5614" y="41127"/>
                  </a:lnTo>
                  <a:lnTo>
                    <a:pt x="0" y="67337"/>
                  </a:lnTo>
                  <a:lnTo>
                    <a:pt x="5614" y="93549"/>
                  </a:lnTo>
                  <a:lnTo>
                    <a:pt x="20924" y="114954"/>
                  </a:lnTo>
                  <a:lnTo>
                    <a:pt x="43631" y="129385"/>
                  </a:lnTo>
                  <a:lnTo>
                    <a:pt x="71438" y="134677"/>
                  </a:lnTo>
                  <a:lnTo>
                    <a:pt x="99246" y="129385"/>
                  </a:lnTo>
                  <a:lnTo>
                    <a:pt x="121954" y="114954"/>
                  </a:lnTo>
                  <a:lnTo>
                    <a:pt x="137264" y="93549"/>
                  </a:lnTo>
                  <a:lnTo>
                    <a:pt x="142878" y="67337"/>
                  </a:lnTo>
                  <a:lnTo>
                    <a:pt x="137264" y="41127"/>
                  </a:lnTo>
                  <a:lnTo>
                    <a:pt x="121954" y="19722"/>
                  </a:lnTo>
                  <a:lnTo>
                    <a:pt x="99246" y="5291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31652" y="4813627"/>
              <a:ext cx="142875" cy="135255"/>
            </a:xfrm>
            <a:custGeom>
              <a:avLst/>
              <a:gdLst/>
              <a:ahLst/>
              <a:cxnLst/>
              <a:rect l="l" t="t" r="r" b="b"/>
              <a:pathLst>
                <a:path w="142875" h="135254">
                  <a:moveTo>
                    <a:pt x="71439" y="0"/>
                  </a:moveTo>
                  <a:lnTo>
                    <a:pt x="99246" y="5291"/>
                  </a:lnTo>
                  <a:lnTo>
                    <a:pt x="121954" y="19722"/>
                  </a:lnTo>
                  <a:lnTo>
                    <a:pt x="137263" y="41127"/>
                  </a:lnTo>
                  <a:lnTo>
                    <a:pt x="142878" y="67338"/>
                  </a:lnTo>
                  <a:lnTo>
                    <a:pt x="137263" y="93549"/>
                  </a:lnTo>
                  <a:lnTo>
                    <a:pt x="121954" y="114954"/>
                  </a:lnTo>
                  <a:lnTo>
                    <a:pt x="99246" y="129385"/>
                  </a:lnTo>
                  <a:lnTo>
                    <a:pt x="71439" y="134677"/>
                  </a:lnTo>
                  <a:lnTo>
                    <a:pt x="43631" y="129385"/>
                  </a:lnTo>
                  <a:lnTo>
                    <a:pt x="20923" y="114954"/>
                  </a:lnTo>
                  <a:lnTo>
                    <a:pt x="5614" y="93549"/>
                  </a:lnTo>
                  <a:lnTo>
                    <a:pt x="0" y="67338"/>
                  </a:lnTo>
                  <a:lnTo>
                    <a:pt x="5614" y="41127"/>
                  </a:lnTo>
                  <a:lnTo>
                    <a:pt x="20923" y="19722"/>
                  </a:lnTo>
                  <a:lnTo>
                    <a:pt x="43631" y="5291"/>
                  </a:lnTo>
                  <a:lnTo>
                    <a:pt x="71439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6255" y="5023823"/>
              <a:ext cx="153673" cy="1454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68993" y="4696516"/>
              <a:ext cx="142875" cy="135255"/>
            </a:xfrm>
            <a:custGeom>
              <a:avLst/>
              <a:gdLst/>
              <a:ahLst/>
              <a:cxnLst/>
              <a:rect l="l" t="t" r="r" b="b"/>
              <a:pathLst>
                <a:path w="142875" h="135254">
                  <a:moveTo>
                    <a:pt x="71438" y="0"/>
                  </a:moveTo>
                  <a:lnTo>
                    <a:pt x="43631" y="5291"/>
                  </a:lnTo>
                  <a:lnTo>
                    <a:pt x="20924" y="19722"/>
                  </a:lnTo>
                  <a:lnTo>
                    <a:pt x="5614" y="41127"/>
                  </a:lnTo>
                  <a:lnTo>
                    <a:pt x="0" y="67337"/>
                  </a:lnTo>
                  <a:lnTo>
                    <a:pt x="5614" y="93549"/>
                  </a:lnTo>
                  <a:lnTo>
                    <a:pt x="20924" y="114954"/>
                  </a:lnTo>
                  <a:lnTo>
                    <a:pt x="43631" y="129385"/>
                  </a:lnTo>
                  <a:lnTo>
                    <a:pt x="71438" y="134677"/>
                  </a:lnTo>
                  <a:lnTo>
                    <a:pt x="99246" y="129385"/>
                  </a:lnTo>
                  <a:lnTo>
                    <a:pt x="121954" y="114954"/>
                  </a:lnTo>
                  <a:lnTo>
                    <a:pt x="137264" y="93549"/>
                  </a:lnTo>
                  <a:lnTo>
                    <a:pt x="142878" y="67337"/>
                  </a:lnTo>
                  <a:lnTo>
                    <a:pt x="137264" y="41127"/>
                  </a:lnTo>
                  <a:lnTo>
                    <a:pt x="121954" y="19722"/>
                  </a:lnTo>
                  <a:lnTo>
                    <a:pt x="99246" y="5291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68994" y="4696516"/>
              <a:ext cx="142875" cy="135255"/>
            </a:xfrm>
            <a:custGeom>
              <a:avLst/>
              <a:gdLst/>
              <a:ahLst/>
              <a:cxnLst/>
              <a:rect l="l" t="t" r="r" b="b"/>
              <a:pathLst>
                <a:path w="142875" h="135254">
                  <a:moveTo>
                    <a:pt x="71439" y="0"/>
                  </a:moveTo>
                  <a:lnTo>
                    <a:pt x="99246" y="5291"/>
                  </a:lnTo>
                  <a:lnTo>
                    <a:pt x="121954" y="19722"/>
                  </a:lnTo>
                  <a:lnTo>
                    <a:pt x="137263" y="41127"/>
                  </a:lnTo>
                  <a:lnTo>
                    <a:pt x="142878" y="67338"/>
                  </a:lnTo>
                  <a:lnTo>
                    <a:pt x="137263" y="93549"/>
                  </a:lnTo>
                  <a:lnTo>
                    <a:pt x="121954" y="114954"/>
                  </a:lnTo>
                  <a:lnTo>
                    <a:pt x="99246" y="129385"/>
                  </a:lnTo>
                  <a:lnTo>
                    <a:pt x="71439" y="134677"/>
                  </a:lnTo>
                  <a:lnTo>
                    <a:pt x="43631" y="129385"/>
                  </a:lnTo>
                  <a:lnTo>
                    <a:pt x="20923" y="114954"/>
                  </a:lnTo>
                  <a:lnTo>
                    <a:pt x="5614" y="93549"/>
                  </a:lnTo>
                  <a:lnTo>
                    <a:pt x="0" y="67338"/>
                  </a:lnTo>
                  <a:lnTo>
                    <a:pt x="5614" y="41127"/>
                  </a:lnTo>
                  <a:lnTo>
                    <a:pt x="20923" y="19722"/>
                  </a:lnTo>
                  <a:lnTo>
                    <a:pt x="43631" y="5291"/>
                  </a:lnTo>
                  <a:lnTo>
                    <a:pt x="71439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75991" y="4666169"/>
              <a:ext cx="193040" cy="97790"/>
            </a:xfrm>
            <a:custGeom>
              <a:avLst/>
              <a:gdLst/>
              <a:ahLst/>
              <a:cxnLst/>
              <a:rect l="l" t="t" r="r" b="b"/>
              <a:pathLst>
                <a:path w="193039" h="97789">
                  <a:moveTo>
                    <a:pt x="0" y="0"/>
                  </a:moveTo>
                  <a:lnTo>
                    <a:pt x="193002" y="9768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68993" y="4912108"/>
              <a:ext cx="142875" cy="135255"/>
            </a:xfrm>
            <a:custGeom>
              <a:avLst/>
              <a:gdLst/>
              <a:ahLst/>
              <a:cxnLst/>
              <a:rect l="l" t="t" r="r" b="b"/>
              <a:pathLst>
                <a:path w="142875" h="135254">
                  <a:moveTo>
                    <a:pt x="71438" y="0"/>
                  </a:moveTo>
                  <a:lnTo>
                    <a:pt x="43631" y="5291"/>
                  </a:lnTo>
                  <a:lnTo>
                    <a:pt x="20924" y="19722"/>
                  </a:lnTo>
                  <a:lnTo>
                    <a:pt x="5614" y="41127"/>
                  </a:lnTo>
                  <a:lnTo>
                    <a:pt x="0" y="67337"/>
                  </a:lnTo>
                  <a:lnTo>
                    <a:pt x="5614" y="93549"/>
                  </a:lnTo>
                  <a:lnTo>
                    <a:pt x="20924" y="114954"/>
                  </a:lnTo>
                  <a:lnTo>
                    <a:pt x="43631" y="129385"/>
                  </a:lnTo>
                  <a:lnTo>
                    <a:pt x="71438" y="134677"/>
                  </a:lnTo>
                  <a:lnTo>
                    <a:pt x="99246" y="129385"/>
                  </a:lnTo>
                  <a:lnTo>
                    <a:pt x="121954" y="114954"/>
                  </a:lnTo>
                  <a:lnTo>
                    <a:pt x="137264" y="93549"/>
                  </a:lnTo>
                  <a:lnTo>
                    <a:pt x="142878" y="67337"/>
                  </a:lnTo>
                  <a:lnTo>
                    <a:pt x="137264" y="41127"/>
                  </a:lnTo>
                  <a:lnTo>
                    <a:pt x="121954" y="19722"/>
                  </a:lnTo>
                  <a:lnTo>
                    <a:pt x="99246" y="5291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68994" y="4912108"/>
              <a:ext cx="142875" cy="135255"/>
            </a:xfrm>
            <a:custGeom>
              <a:avLst/>
              <a:gdLst/>
              <a:ahLst/>
              <a:cxnLst/>
              <a:rect l="l" t="t" r="r" b="b"/>
              <a:pathLst>
                <a:path w="142875" h="135254">
                  <a:moveTo>
                    <a:pt x="71439" y="0"/>
                  </a:moveTo>
                  <a:lnTo>
                    <a:pt x="99246" y="5291"/>
                  </a:lnTo>
                  <a:lnTo>
                    <a:pt x="121954" y="19722"/>
                  </a:lnTo>
                  <a:lnTo>
                    <a:pt x="137263" y="41127"/>
                  </a:lnTo>
                  <a:lnTo>
                    <a:pt x="142878" y="67338"/>
                  </a:lnTo>
                  <a:lnTo>
                    <a:pt x="137263" y="93549"/>
                  </a:lnTo>
                  <a:lnTo>
                    <a:pt x="121954" y="114954"/>
                  </a:lnTo>
                  <a:lnTo>
                    <a:pt x="99246" y="129385"/>
                  </a:lnTo>
                  <a:lnTo>
                    <a:pt x="71439" y="134677"/>
                  </a:lnTo>
                  <a:lnTo>
                    <a:pt x="43631" y="129385"/>
                  </a:lnTo>
                  <a:lnTo>
                    <a:pt x="20923" y="114954"/>
                  </a:lnTo>
                  <a:lnTo>
                    <a:pt x="5614" y="93549"/>
                  </a:lnTo>
                  <a:lnTo>
                    <a:pt x="0" y="67338"/>
                  </a:lnTo>
                  <a:lnTo>
                    <a:pt x="5614" y="41127"/>
                  </a:lnTo>
                  <a:lnTo>
                    <a:pt x="20923" y="19722"/>
                  </a:lnTo>
                  <a:lnTo>
                    <a:pt x="43631" y="5291"/>
                  </a:lnTo>
                  <a:lnTo>
                    <a:pt x="71439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74530" y="4763853"/>
              <a:ext cx="194945" cy="117475"/>
            </a:xfrm>
            <a:custGeom>
              <a:avLst/>
              <a:gdLst/>
              <a:ahLst/>
              <a:cxnLst/>
              <a:rect l="l" t="t" r="r" b="b"/>
              <a:pathLst>
                <a:path w="194945" h="117475">
                  <a:moveTo>
                    <a:pt x="0" y="117113"/>
                  </a:moveTo>
                  <a:lnTo>
                    <a:pt x="19446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3596" y="5122303"/>
              <a:ext cx="153673" cy="14547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374530" y="4763853"/>
              <a:ext cx="194945" cy="332740"/>
            </a:xfrm>
            <a:custGeom>
              <a:avLst/>
              <a:gdLst/>
              <a:ahLst/>
              <a:cxnLst/>
              <a:rect l="l" t="t" r="r" b="b"/>
              <a:pathLst>
                <a:path w="194945" h="332739">
                  <a:moveTo>
                    <a:pt x="0" y="332706"/>
                  </a:moveTo>
                  <a:lnTo>
                    <a:pt x="19446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6255" y="5239416"/>
              <a:ext cx="153673" cy="14547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74529" y="4763854"/>
              <a:ext cx="194945" cy="548640"/>
            </a:xfrm>
            <a:custGeom>
              <a:avLst/>
              <a:gdLst/>
              <a:ahLst/>
              <a:cxnLst/>
              <a:rect l="l" t="t" r="r" b="b"/>
              <a:pathLst>
                <a:path w="194945" h="548639">
                  <a:moveTo>
                    <a:pt x="0" y="548299"/>
                  </a:moveTo>
                  <a:lnTo>
                    <a:pt x="19446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74530" y="4665373"/>
              <a:ext cx="194945" cy="314325"/>
            </a:xfrm>
            <a:custGeom>
              <a:avLst/>
              <a:gdLst/>
              <a:ahLst/>
              <a:cxnLst/>
              <a:rect l="l" t="t" r="r" b="b"/>
              <a:pathLst>
                <a:path w="194945" h="314325">
                  <a:moveTo>
                    <a:pt x="0" y="0"/>
                  </a:moveTo>
                  <a:lnTo>
                    <a:pt x="194463" y="31407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74530" y="4880965"/>
              <a:ext cx="194945" cy="99060"/>
            </a:xfrm>
            <a:custGeom>
              <a:avLst/>
              <a:gdLst/>
              <a:ahLst/>
              <a:cxnLst/>
              <a:rect l="l" t="t" r="r" b="b"/>
              <a:pathLst>
                <a:path w="194945" h="99060">
                  <a:moveTo>
                    <a:pt x="0" y="0"/>
                  </a:moveTo>
                  <a:lnTo>
                    <a:pt x="194463" y="98481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74531" y="4979446"/>
              <a:ext cx="194945" cy="332740"/>
            </a:xfrm>
            <a:custGeom>
              <a:avLst/>
              <a:gdLst/>
              <a:ahLst/>
              <a:cxnLst/>
              <a:rect l="l" t="t" r="r" b="b"/>
              <a:pathLst>
                <a:path w="194945" h="332739">
                  <a:moveTo>
                    <a:pt x="194463" y="0"/>
                  </a:moveTo>
                  <a:lnTo>
                    <a:pt x="0" y="117113"/>
                  </a:lnTo>
                </a:path>
                <a:path w="194945" h="332739">
                  <a:moveTo>
                    <a:pt x="194463" y="0"/>
                  </a:moveTo>
                  <a:lnTo>
                    <a:pt x="1461" y="332706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74530" y="4880966"/>
              <a:ext cx="194945" cy="314325"/>
            </a:xfrm>
            <a:custGeom>
              <a:avLst/>
              <a:gdLst/>
              <a:ahLst/>
              <a:cxnLst/>
              <a:rect l="l" t="t" r="r" b="b"/>
              <a:pathLst>
                <a:path w="194945" h="314325">
                  <a:moveTo>
                    <a:pt x="0" y="0"/>
                  </a:moveTo>
                  <a:lnTo>
                    <a:pt x="194463" y="31407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74530" y="5096558"/>
              <a:ext cx="194945" cy="99060"/>
            </a:xfrm>
            <a:custGeom>
              <a:avLst/>
              <a:gdLst/>
              <a:ahLst/>
              <a:cxnLst/>
              <a:rect l="l" t="t" r="r" b="b"/>
              <a:pathLst>
                <a:path w="194945" h="99060">
                  <a:moveTo>
                    <a:pt x="0" y="0"/>
                  </a:moveTo>
                  <a:lnTo>
                    <a:pt x="194463" y="98481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75991" y="5195039"/>
              <a:ext cx="193040" cy="117475"/>
            </a:xfrm>
            <a:custGeom>
              <a:avLst/>
              <a:gdLst/>
              <a:ahLst/>
              <a:cxnLst/>
              <a:rect l="l" t="t" r="r" b="b"/>
              <a:pathLst>
                <a:path w="193039" h="117475">
                  <a:moveTo>
                    <a:pt x="0" y="117113"/>
                  </a:moveTo>
                  <a:lnTo>
                    <a:pt x="19300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75991" y="4665373"/>
              <a:ext cx="193040" cy="530225"/>
            </a:xfrm>
            <a:custGeom>
              <a:avLst/>
              <a:gdLst/>
              <a:ahLst/>
              <a:cxnLst/>
              <a:rect l="l" t="t" r="r" b="b"/>
              <a:pathLst>
                <a:path w="193039" h="530225">
                  <a:moveTo>
                    <a:pt x="0" y="0"/>
                  </a:moveTo>
                  <a:lnTo>
                    <a:pt x="193002" y="529667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69542" y="4950664"/>
              <a:ext cx="1111250" cy="76200"/>
            </a:xfrm>
            <a:custGeom>
              <a:avLst/>
              <a:gdLst/>
              <a:ahLst/>
              <a:cxnLst/>
              <a:rect l="l" t="t" r="r" b="b"/>
              <a:pathLst>
                <a:path w="1111250" h="76200">
                  <a:moveTo>
                    <a:pt x="1034465" y="47624"/>
                  </a:moveTo>
                  <a:lnTo>
                    <a:pt x="1034465" y="76200"/>
                  </a:lnTo>
                  <a:lnTo>
                    <a:pt x="1091615" y="47625"/>
                  </a:lnTo>
                  <a:lnTo>
                    <a:pt x="1034465" y="47624"/>
                  </a:lnTo>
                  <a:close/>
                </a:path>
                <a:path w="1111250" h="76200">
                  <a:moveTo>
                    <a:pt x="1034465" y="28574"/>
                  </a:moveTo>
                  <a:lnTo>
                    <a:pt x="1034465" y="47624"/>
                  </a:lnTo>
                  <a:lnTo>
                    <a:pt x="1047165" y="47625"/>
                  </a:lnTo>
                  <a:lnTo>
                    <a:pt x="1047165" y="28575"/>
                  </a:lnTo>
                  <a:lnTo>
                    <a:pt x="1034465" y="28574"/>
                  </a:lnTo>
                  <a:close/>
                </a:path>
                <a:path w="1111250" h="76200">
                  <a:moveTo>
                    <a:pt x="1034465" y="0"/>
                  </a:moveTo>
                  <a:lnTo>
                    <a:pt x="1034465" y="28574"/>
                  </a:lnTo>
                  <a:lnTo>
                    <a:pt x="1047165" y="28575"/>
                  </a:lnTo>
                  <a:lnTo>
                    <a:pt x="1047165" y="47625"/>
                  </a:lnTo>
                  <a:lnTo>
                    <a:pt x="1091618" y="47623"/>
                  </a:lnTo>
                  <a:lnTo>
                    <a:pt x="1110665" y="38100"/>
                  </a:lnTo>
                  <a:lnTo>
                    <a:pt x="1034465" y="0"/>
                  </a:lnTo>
                  <a:close/>
                </a:path>
                <a:path w="1111250" h="76200">
                  <a:moveTo>
                    <a:pt x="0" y="28573"/>
                  </a:moveTo>
                  <a:lnTo>
                    <a:pt x="0" y="47623"/>
                  </a:lnTo>
                  <a:lnTo>
                    <a:pt x="1034465" y="47624"/>
                  </a:lnTo>
                  <a:lnTo>
                    <a:pt x="1034465" y="28574"/>
                  </a:lnTo>
                  <a:lnTo>
                    <a:pt x="0" y="28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1266" y="4808230"/>
              <a:ext cx="153673" cy="14547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1266" y="5023823"/>
              <a:ext cx="153673" cy="14547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711870" y="4763852"/>
              <a:ext cx="215265" cy="117475"/>
            </a:xfrm>
            <a:custGeom>
              <a:avLst/>
              <a:gdLst/>
              <a:ahLst/>
              <a:cxnLst/>
              <a:rect l="l" t="t" r="r" b="b"/>
              <a:pathLst>
                <a:path w="215264" h="117475">
                  <a:moveTo>
                    <a:pt x="0" y="0"/>
                  </a:moveTo>
                  <a:lnTo>
                    <a:pt x="214793" y="11711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711870" y="4880965"/>
              <a:ext cx="215265" cy="99060"/>
            </a:xfrm>
            <a:custGeom>
              <a:avLst/>
              <a:gdLst/>
              <a:ahLst/>
              <a:cxnLst/>
              <a:rect l="l" t="t" r="r" b="b"/>
              <a:pathLst>
                <a:path w="215264" h="99060">
                  <a:moveTo>
                    <a:pt x="0" y="98481"/>
                  </a:moveTo>
                  <a:lnTo>
                    <a:pt x="21479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11872" y="4880965"/>
              <a:ext cx="215265" cy="314325"/>
            </a:xfrm>
            <a:custGeom>
              <a:avLst/>
              <a:gdLst/>
              <a:ahLst/>
              <a:cxnLst/>
              <a:rect l="l" t="t" r="r" b="b"/>
              <a:pathLst>
                <a:path w="215264" h="314325">
                  <a:moveTo>
                    <a:pt x="0" y="314074"/>
                  </a:moveTo>
                  <a:lnTo>
                    <a:pt x="21479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11872" y="4763853"/>
              <a:ext cx="215265" cy="332740"/>
            </a:xfrm>
            <a:custGeom>
              <a:avLst/>
              <a:gdLst/>
              <a:ahLst/>
              <a:cxnLst/>
              <a:rect l="l" t="t" r="r" b="b"/>
              <a:pathLst>
                <a:path w="215264" h="332739">
                  <a:moveTo>
                    <a:pt x="0" y="0"/>
                  </a:moveTo>
                  <a:lnTo>
                    <a:pt x="214793" y="332706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11870" y="4979446"/>
              <a:ext cx="215265" cy="117475"/>
            </a:xfrm>
            <a:custGeom>
              <a:avLst/>
              <a:gdLst/>
              <a:ahLst/>
              <a:cxnLst/>
              <a:rect l="l" t="t" r="r" b="b"/>
              <a:pathLst>
                <a:path w="215264" h="117475">
                  <a:moveTo>
                    <a:pt x="0" y="0"/>
                  </a:moveTo>
                  <a:lnTo>
                    <a:pt x="214793" y="11711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11870" y="5096559"/>
              <a:ext cx="215265" cy="99060"/>
            </a:xfrm>
            <a:custGeom>
              <a:avLst/>
              <a:gdLst/>
              <a:ahLst/>
              <a:cxnLst/>
              <a:rect l="l" t="t" r="r" b="b"/>
              <a:pathLst>
                <a:path w="215264" h="99060">
                  <a:moveTo>
                    <a:pt x="0" y="98481"/>
                  </a:moveTo>
                  <a:lnTo>
                    <a:pt x="21479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86270" y="3760919"/>
              <a:ext cx="894080" cy="76200"/>
            </a:xfrm>
            <a:custGeom>
              <a:avLst/>
              <a:gdLst/>
              <a:ahLst/>
              <a:cxnLst/>
              <a:rect l="l" t="t" r="r" b="b"/>
              <a:pathLst>
                <a:path w="894079" h="76200">
                  <a:moveTo>
                    <a:pt x="817700" y="47623"/>
                  </a:moveTo>
                  <a:lnTo>
                    <a:pt x="817586" y="76198"/>
                  </a:lnTo>
                  <a:lnTo>
                    <a:pt x="875212" y="47674"/>
                  </a:lnTo>
                  <a:lnTo>
                    <a:pt x="830400" y="47674"/>
                  </a:lnTo>
                  <a:lnTo>
                    <a:pt x="817700" y="47623"/>
                  </a:lnTo>
                  <a:close/>
                </a:path>
                <a:path w="894079" h="76200">
                  <a:moveTo>
                    <a:pt x="817777" y="28573"/>
                  </a:moveTo>
                  <a:lnTo>
                    <a:pt x="817700" y="47623"/>
                  </a:lnTo>
                  <a:lnTo>
                    <a:pt x="830400" y="47674"/>
                  </a:lnTo>
                  <a:lnTo>
                    <a:pt x="830477" y="28624"/>
                  </a:lnTo>
                  <a:lnTo>
                    <a:pt x="817777" y="28573"/>
                  </a:lnTo>
                  <a:close/>
                </a:path>
                <a:path w="894079" h="76200">
                  <a:moveTo>
                    <a:pt x="817891" y="0"/>
                  </a:moveTo>
                  <a:lnTo>
                    <a:pt x="817777" y="28573"/>
                  </a:lnTo>
                  <a:lnTo>
                    <a:pt x="830477" y="28624"/>
                  </a:lnTo>
                  <a:lnTo>
                    <a:pt x="830400" y="47674"/>
                  </a:lnTo>
                  <a:lnTo>
                    <a:pt x="875212" y="47674"/>
                  </a:lnTo>
                  <a:lnTo>
                    <a:pt x="893939" y="38404"/>
                  </a:lnTo>
                  <a:lnTo>
                    <a:pt x="817891" y="0"/>
                  </a:lnTo>
                  <a:close/>
                </a:path>
                <a:path w="894079" h="76200">
                  <a:moveTo>
                    <a:pt x="76" y="25299"/>
                  </a:moveTo>
                  <a:lnTo>
                    <a:pt x="0" y="44349"/>
                  </a:lnTo>
                  <a:lnTo>
                    <a:pt x="817700" y="47623"/>
                  </a:lnTo>
                  <a:lnTo>
                    <a:pt x="817777" y="28573"/>
                  </a:lnTo>
                  <a:lnTo>
                    <a:pt x="76" y="252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6710" y="3504033"/>
              <a:ext cx="1199597" cy="614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Berlin Sans FB"/>
                <a:cs typeface="Berlin Sans FB"/>
              </a:rPr>
              <a:t>Towards</a:t>
            </a:r>
            <a:r>
              <a:rPr sz="3300" spc="-15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a</a:t>
            </a:r>
            <a:r>
              <a:rPr sz="3300" spc="-20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Theory</a:t>
            </a:r>
            <a:r>
              <a:rPr sz="3300" spc="-10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of</a:t>
            </a:r>
            <a:r>
              <a:rPr sz="3300" spc="-10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Learning</a:t>
            </a:r>
            <a:r>
              <a:rPr sz="3300" spc="-15" dirty="0">
                <a:latin typeface="Berlin Sans FB"/>
                <a:cs typeface="Berlin Sans FB"/>
              </a:rPr>
              <a:t> </a:t>
            </a:r>
            <a:r>
              <a:rPr sz="3300" spc="-10" dirty="0">
                <a:latin typeface="Berlin Sans FB"/>
                <a:cs typeface="Berlin Sans FB"/>
              </a:rPr>
              <a:t>Surrogates</a:t>
            </a:r>
            <a:endParaRPr sz="3300" dirty="0">
              <a:latin typeface="Berlin Sans FB"/>
              <a:cs typeface="Berlin Sans FB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4799" y="2154428"/>
            <a:ext cx="11268710" cy="76708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85700"/>
              </a:lnSpc>
              <a:spcBef>
                <a:spcPts val="615"/>
              </a:spcBef>
            </a:pPr>
            <a:r>
              <a:rPr sz="2200" dirty="0">
                <a:latin typeface="Verdana"/>
                <a:cs typeface="Verdana"/>
              </a:rPr>
              <a:t>Programs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10" dirty="0">
                <a:latin typeface="Verdana"/>
                <a:cs typeface="Verdana"/>
              </a:rPr>
              <a:t> functions,</a:t>
            </a:r>
            <a:r>
              <a:rPr sz="2200" spc="-405" dirty="0">
                <a:latin typeface="Verdana"/>
                <a:cs typeface="Verdana"/>
              </a:rPr>
              <a:t> </a:t>
            </a:r>
            <a:r>
              <a:rPr sz="4425" b="1" baseline="4708" dirty="0">
                <a:latin typeface="Cambria Math"/>
                <a:cs typeface="Cambria Math"/>
              </a:rPr>
              <a:t>⟦</a:t>
            </a:r>
            <a:r>
              <a:rPr sz="4500" baseline="3703" dirty="0">
                <a:latin typeface="Cambria Math"/>
                <a:cs typeface="Cambria Math"/>
              </a:rPr>
              <a:t>𝑝</a:t>
            </a:r>
            <a:r>
              <a:rPr sz="4425" b="1" baseline="4708" dirty="0">
                <a:latin typeface="Cambria Math"/>
                <a:cs typeface="Cambria Math"/>
              </a:rPr>
              <a:t>⟧</a:t>
            </a:r>
            <a:r>
              <a:rPr sz="2200" dirty="0">
                <a:latin typeface="Verdana"/>
                <a:cs typeface="Verdana"/>
              </a:rPr>
              <a:t>.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Literature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[1,2]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provides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rough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sample</a:t>
            </a:r>
            <a:r>
              <a:rPr sz="2200" spc="-10" dirty="0">
                <a:latin typeface="Verdana"/>
                <a:cs typeface="Verdana"/>
              </a:rPr>
              <a:t> complexity </a:t>
            </a:r>
            <a:r>
              <a:rPr sz="2200" dirty="0">
                <a:latin typeface="Verdana"/>
                <a:cs typeface="Verdana"/>
              </a:rPr>
              <a:t>bounds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on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neural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networks’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ability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learn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classes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functions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799" y="3764788"/>
            <a:ext cx="11156315" cy="6654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sz="2200" b="1" dirty="0">
                <a:latin typeface="Verdana"/>
                <a:cs typeface="Verdana"/>
              </a:rPr>
              <a:t>Idea: </a:t>
            </a:r>
            <a:r>
              <a:rPr sz="2200" dirty="0">
                <a:latin typeface="Verdana"/>
                <a:cs typeface="Verdana"/>
              </a:rPr>
              <a:t>programs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also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have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intensional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representations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that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we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can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analyze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and </a:t>
            </a:r>
            <a:r>
              <a:rPr sz="2200" dirty="0">
                <a:latin typeface="Verdana"/>
                <a:cs typeface="Verdana"/>
              </a:rPr>
              <a:t>leverage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provide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better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bounds.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340" y="5820155"/>
            <a:ext cx="10128885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655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349250" algn="l"/>
              </a:tabLst>
            </a:pPr>
            <a:r>
              <a:rPr sz="1400" spc="-10" dirty="0">
                <a:latin typeface="Verdana"/>
                <a:cs typeface="Verdana"/>
              </a:rPr>
              <a:t>Fine-</a:t>
            </a:r>
            <a:r>
              <a:rPr sz="1400" dirty="0">
                <a:latin typeface="Verdana"/>
                <a:cs typeface="Verdana"/>
              </a:rPr>
              <a:t>Grained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Analysis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Optimization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and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Generalization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Overparameterized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Two-</a:t>
            </a:r>
            <a:r>
              <a:rPr sz="1400" dirty="0">
                <a:latin typeface="Verdana"/>
                <a:cs typeface="Verdana"/>
              </a:rPr>
              <a:t>Layer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Neural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Networks.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Verdana"/>
                <a:cs typeface="Verdana"/>
              </a:rPr>
              <a:t>Arora,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Du,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Hu,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Li,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and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Wang,</a:t>
            </a:r>
            <a:r>
              <a:rPr sz="1400" spc="-20" dirty="0">
                <a:latin typeface="Verdana"/>
                <a:cs typeface="Verdana"/>
              </a:rPr>
              <a:t> 2019</a:t>
            </a:r>
            <a:endParaRPr sz="1400">
              <a:latin typeface="Verdana"/>
              <a:cs typeface="Verdana"/>
            </a:endParaRPr>
          </a:p>
          <a:p>
            <a:pPr marL="12700" marR="2033905" indent="336550">
              <a:lnSpc>
                <a:spcPts val="1610"/>
              </a:lnSpc>
              <a:spcBef>
                <a:spcPts val="830"/>
              </a:spcBef>
              <a:buAutoNum type="arabicPlain" startAt="2"/>
              <a:tabLst>
                <a:tab pos="349250" algn="l"/>
              </a:tabLst>
            </a:pPr>
            <a:r>
              <a:rPr sz="1400" dirty="0">
                <a:latin typeface="Verdana"/>
                <a:cs typeface="Verdana"/>
              </a:rPr>
              <a:t>One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Network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Fits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All?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Modular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versus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Monolithic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Task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Formulations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in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Neural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Networks </a:t>
            </a:r>
            <a:r>
              <a:rPr sz="1400" dirty="0">
                <a:latin typeface="Verdana"/>
                <a:cs typeface="Verdana"/>
              </a:rPr>
              <a:t>Agarwala,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Das,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Juba,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Panigrahy,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Sharan,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Wang,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Zhang,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2021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Berlin Sans FB"/>
                <a:cs typeface="Berlin Sans FB"/>
              </a:rPr>
              <a:t>Towards</a:t>
            </a:r>
            <a:r>
              <a:rPr sz="3300" spc="-15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a</a:t>
            </a:r>
            <a:r>
              <a:rPr sz="3300" spc="-20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Theory</a:t>
            </a:r>
            <a:r>
              <a:rPr sz="3300" spc="-10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of</a:t>
            </a:r>
            <a:r>
              <a:rPr sz="3300" spc="-10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Learning</a:t>
            </a:r>
            <a:r>
              <a:rPr sz="3300" spc="-15" dirty="0">
                <a:latin typeface="Berlin Sans FB"/>
                <a:cs typeface="Berlin Sans FB"/>
              </a:rPr>
              <a:t> </a:t>
            </a:r>
            <a:r>
              <a:rPr sz="3300" spc="-10" dirty="0">
                <a:latin typeface="Berlin Sans FB"/>
                <a:cs typeface="Berlin Sans FB"/>
              </a:rPr>
              <a:t>Surrogates</a:t>
            </a:r>
            <a:endParaRPr sz="3300" dirty="0">
              <a:latin typeface="Berlin Sans FB"/>
              <a:cs typeface="Berlin Sans FB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20804" y="2103628"/>
            <a:ext cx="6245225" cy="21774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sz="2200" b="1" dirty="0">
                <a:latin typeface="Verdana"/>
                <a:cs typeface="Verdana"/>
              </a:rPr>
              <a:t>Problem</a:t>
            </a:r>
            <a:r>
              <a:rPr sz="2200" b="1" spc="-3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Statement</a:t>
            </a:r>
            <a:r>
              <a:rPr sz="2200" dirty="0">
                <a:latin typeface="Verdana"/>
                <a:cs typeface="Verdana"/>
              </a:rPr>
              <a:t>: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learn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I/O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behavior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this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program,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how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generate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inputs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to </a:t>
            </a:r>
            <a:r>
              <a:rPr sz="2200" dirty="0">
                <a:latin typeface="Verdana"/>
                <a:cs typeface="Verdana"/>
              </a:rPr>
              <a:t>sample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program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behavior?</a:t>
            </a:r>
            <a:endParaRPr sz="2200">
              <a:latin typeface="Verdana"/>
              <a:cs typeface="Verdana"/>
            </a:endParaRPr>
          </a:p>
          <a:p>
            <a:pPr marL="12700" marR="1368425">
              <a:lnSpc>
                <a:spcPts val="4800"/>
              </a:lnSpc>
              <a:spcBef>
                <a:spcPts val="180"/>
              </a:spcBef>
            </a:pPr>
            <a:r>
              <a:rPr sz="2200" dirty="0">
                <a:latin typeface="Verdana"/>
                <a:cs typeface="Verdana"/>
              </a:rPr>
              <a:t>According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data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distribution? Uniformly?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43446" y="1822048"/>
            <a:ext cx="1337310" cy="111125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92100">
              <a:lnSpc>
                <a:spcPct val="100000"/>
              </a:lnSpc>
              <a:spcBef>
                <a:spcPts val="1125"/>
              </a:spcBef>
            </a:pPr>
            <a:r>
              <a:rPr sz="1800" dirty="0">
                <a:latin typeface="Consolas"/>
                <a:cs typeface="Consolas"/>
              </a:rPr>
              <a:t>if</a:t>
            </a:r>
            <a:r>
              <a:rPr sz="1800" spc="-10" dirty="0">
                <a:latin typeface="Consolas"/>
                <a:cs typeface="Consolas"/>
              </a:rPr>
              <a:t> </a:t>
            </a:r>
            <a:r>
              <a:rPr sz="1800" spc="-25" dirty="0">
                <a:latin typeface="Consolas"/>
                <a:cs typeface="Consolas"/>
              </a:rPr>
              <a:t>(…)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6508" y="3369604"/>
            <a:ext cx="1675764" cy="175641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latin typeface="Consolas"/>
                <a:cs typeface="Consolas"/>
              </a:rPr>
              <a:t>f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95709" y="3381387"/>
            <a:ext cx="1675764" cy="175641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latin typeface="Consolas"/>
                <a:cs typeface="Consolas"/>
              </a:rPr>
              <a:t>g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9043" y="1537394"/>
            <a:ext cx="85725" cy="285115"/>
          </a:xfrm>
          <a:custGeom>
            <a:avLst/>
            <a:gdLst/>
            <a:ahLst/>
            <a:cxnLst/>
            <a:rect l="l" t="t" r="r" b="b"/>
            <a:pathLst>
              <a:path w="85725" h="285114">
                <a:moveTo>
                  <a:pt x="28574" y="198928"/>
                </a:moveTo>
                <a:lnTo>
                  <a:pt x="0" y="198928"/>
                </a:lnTo>
                <a:lnTo>
                  <a:pt x="42862" y="284653"/>
                </a:lnTo>
                <a:lnTo>
                  <a:pt x="78581" y="213216"/>
                </a:lnTo>
                <a:lnTo>
                  <a:pt x="28575" y="213216"/>
                </a:lnTo>
                <a:lnTo>
                  <a:pt x="28574" y="198928"/>
                </a:lnTo>
                <a:close/>
              </a:path>
              <a:path w="85725" h="285114">
                <a:moveTo>
                  <a:pt x="57148" y="0"/>
                </a:moveTo>
                <a:lnTo>
                  <a:pt x="28573" y="0"/>
                </a:lnTo>
                <a:lnTo>
                  <a:pt x="28575" y="213216"/>
                </a:lnTo>
                <a:lnTo>
                  <a:pt x="57150" y="213216"/>
                </a:lnTo>
                <a:lnTo>
                  <a:pt x="57148" y="0"/>
                </a:lnTo>
                <a:close/>
              </a:path>
              <a:path w="85725" h="285114">
                <a:moveTo>
                  <a:pt x="85725" y="198928"/>
                </a:moveTo>
                <a:lnTo>
                  <a:pt x="57149" y="198928"/>
                </a:lnTo>
                <a:lnTo>
                  <a:pt x="57150" y="213216"/>
                </a:lnTo>
                <a:lnTo>
                  <a:pt x="78581" y="213216"/>
                </a:lnTo>
                <a:lnTo>
                  <a:pt x="85725" y="198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4274" y="2919374"/>
            <a:ext cx="2249805" cy="470534"/>
          </a:xfrm>
          <a:custGeom>
            <a:avLst/>
            <a:gdLst/>
            <a:ahLst/>
            <a:cxnLst/>
            <a:rect l="l" t="t" r="r" b="b"/>
            <a:pathLst>
              <a:path w="2249804" h="470535">
                <a:moveTo>
                  <a:pt x="2249195" y="462013"/>
                </a:moveTo>
                <a:lnTo>
                  <a:pt x="2237397" y="448754"/>
                </a:lnTo>
                <a:lnTo>
                  <a:pt x="2185517" y="390385"/>
                </a:lnTo>
                <a:lnTo>
                  <a:pt x="2174913" y="416915"/>
                </a:lnTo>
                <a:lnTo>
                  <a:pt x="1132928" y="63"/>
                </a:lnTo>
                <a:lnTo>
                  <a:pt x="1127620" y="13335"/>
                </a:lnTo>
                <a:lnTo>
                  <a:pt x="1122464" y="0"/>
                </a:lnTo>
                <a:lnTo>
                  <a:pt x="74764" y="405942"/>
                </a:lnTo>
                <a:lnTo>
                  <a:pt x="64439" y="379298"/>
                </a:lnTo>
                <a:lnTo>
                  <a:pt x="0" y="450240"/>
                </a:lnTo>
                <a:lnTo>
                  <a:pt x="95415" y="459232"/>
                </a:lnTo>
                <a:lnTo>
                  <a:pt x="87096" y="437743"/>
                </a:lnTo>
                <a:lnTo>
                  <a:pt x="85090" y="432587"/>
                </a:lnTo>
                <a:lnTo>
                  <a:pt x="1127531" y="28689"/>
                </a:lnTo>
                <a:lnTo>
                  <a:pt x="2164296" y="443445"/>
                </a:lnTo>
                <a:lnTo>
                  <a:pt x="2153678" y="469976"/>
                </a:lnTo>
                <a:lnTo>
                  <a:pt x="2249195" y="462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78639" y="5112581"/>
            <a:ext cx="2260600" cy="1529080"/>
            <a:chOff x="1578639" y="5112581"/>
            <a:chExt cx="2260600" cy="1529080"/>
          </a:xfrm>
        </p:grpSpPr>
        <p:sp>
          <p:nvSpPr>
            <p:cNvPr id="10" name="object 10"/>
            <p:cNvSpPr/>
            <p:nvPr/>
          </p:nvSpPr>
          <p:spPr>
            <a:xfrm>
              <a:off x="2043446" y="5609756"/>
              <a:ext cx="1337310" cy="1017905"/>
            </a:xfrm>
            <a:custGeom>
              <a:avLst/>
              <a:gdLst/>
              <a:ahLst/>
              <a:cxnLst/>
              <a:rect l="l" t="t" r="r" b="b"/>
              <a:pathLst>
                <a:path w="1337310" h="1017904">
                  <a:moveTo>
                    <a:pt x="0" y="0"/>
                  </a:moveTo>
                  <a:lnTo>
                    <a:pt x="1336916" y="0"/>
                  </a:lnTo>
                  <a:lnTo>
                    <a:pt x="1336916" y="1017286"/>
                  </a:lnTo>
                  <a:lnTo>
                    <a:pt x="0" y="101728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78635" y="5112587"/>
              <a:ext cx="2260600" cy="503555"/>
            </a:xfrm>
            <a:custGeom>
              <a:avLst/>
              <a:gdLst/>
              <a:ahLst/>
              <a:cxnLst/>
              <a:rect l="l" t="t" r="r" b="b"/>
              <a:pathLst>
                <a:path w="2260600" h="503554">
                  <a:moveTo>
                    <a:pt x="1133259" y="497179"/>
                  </a:moveTo>
                  <a:lnTo>
                    <a:pt x="1120546" y="482130"/>
                  </a:lnTo>
                  <a:lnTo>
                    <a:pt x="1071397" y="423976"/>
                  </a:lnTo>
                  <a:lnTo>
                    <a:pt x="1060119" y="450227"/>
                  </a:lnTo>
                  <a:lnTo>
                    <a:pt x="11264" y="0"/>
                  </a:lnTo>
                  <a:lnTo>
                    <a:pt x="0" y="26263"/>
                  </a:lnTo>
                  <a:lnTo>
                    <a:pt x="1048854" y="476491"/>
                  </a:lnTo>
                  <a:lnTo>
                    <a:pt x="1037577" y="502742"/>
                  </a:lnTo>
                  <a:lnTo>
                    <a:pt x="1133259" y="497179"/>
                  </a:lnTo>
                  <a:close/>
                </a:path>
                <a:path w="2260600" h="503554">
                  <a:moveTo>
                    <a:pt x="2260384" y="38074"/>
                  </a:moveTo>
                  <a:lnTo>
                    <a:pt x="2249284" y="11747"/>
                  </a:lnTo>
                  <a:lnTo>
                    <a:pt x="1206728" y="450735"/>
                  </a:lnTo>
                  <a:lnTo>
                    <a:pt x="1195641" y="424408"/>
                  </a:lnTo>
                  <a:lnTo>
                    <a:pt x="1133259" y="497179"/>
                  </a:lnTo>
                  <a:lnTo>
                    <a:pt x="1228902" y="503415"/>
                  </a:lnTo>
                  <a:lnTo>
                    <a:pt x="1220152" y="482625"/>
                  </a:lnTo>
                  <a:lnTo>
                    <a:pt x="1217815" y="477075"/>
                  </a:lnTo>
                  <a:lnTo>
                    <a:pt x="2260384" y="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Berlin Sans FB"/>
                <a:cs typeface="Berlin Sans FB"/>
              </a:rPr>
              <a:t>Towards</a:t>
            </a:r>
            <a:r>
              <a:rPr sz="3300" spc="-15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a</a:t>
            </a:r>
            <a:r>
              <a:rPr sz="3300" spc="-20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Theory</a:t>
            </a:r>
            <a:r>
              <a:rPr sz="3300" spc="-10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of</a:t>
            </a:r>
            <a:r>
              <a:rPr sz="3300" spc="-10" dirty="0">
                <a:latin typeface="Berlin Sans FB"/>
                <a:cs typeface="Berlin Sans FB"/>
              </a:rPr>
              <a:t> </a:t>
            </a:r>
            <a:r>
              <a:rPr sz="3300" dirty="0">
                <a:latin typeface="Berlin Sans FB"/>
                <a:cs typeface="Berlin Sans FB"/>
              </a:rPr>
              <a:t>Learning</a:t>
            </a:r>
            <a:r>
              <a:rPr sz="3300" spc="-15" dirty="0">
                <a:latin typeface="Berlin Sans FB"/>
                <a:cs typeface="Berlin Sans FB"/>
              </a:rPr>
              <a:t> </a:t>
            </a:r>
            <a:r>
              <a:rPr sz="3300" spc="-10" dirty="0">
                <a:latin typeface="Berlin Sans FB"/>
                <a:cs typeface="Berlin Sans FB"/>
              </a:rPr>
              <a:t>Surrogates</a:t>
            </a:r>
            <a:endParaRPr sz="3300" dirty="0">
              <a:latin typeface="Berlin Sans FB"/>
              <a:cs typeface="Berlin Sans F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3446" y="1822048"/>
            <a:ext cx="1337310" cy="111125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92100">
              <a:lnSpc>
                <a:spcPct val="100000"/>
              </a:lnSpc>
              <a:spcBef>
                <a:spcPts val="1125"/>
              </a:spcBef>
            </a:pPr>
            <a:r>
              <a:rPr sz="1800" dirty="0">
                <a:latin typeface="Consolas"/>
                <a:cs typeface="Consolas"/>
              </a:rPr>
              <a:t>if</a:t>
            </a:r>
            <a:r>
              <a:rPr sz="1800" spc="-10" dirty="0">
                <a:latin typeface="Consolas"/>
                <a:cs typeface="Consolas"/>
              </a:rPr>
              <a:t> </a:t>
            </a:r>
            <a:r>
              <a:rPr sz="1800" spc="-25" dirty="0">
                <a:latin typeface="Consolas"/>
                <a:cs typeface="Consolas"/>
              </a:rPr>
              <a:t>(…)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6508" y="3369604"/>
            <a:ext cx="1675764" cy="175641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latin typeface="Consolas"/>
                <a:cs typeface="Consolas"/>
              </a:rPr>
              <a:t>f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995709" y="3381387"/>
            <a:ext cx="1675764" cy="175641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latin typeface="Consolas"/>
                <a:cs typeface="Consolas"/>
              </a:rPr>
              <a:t>g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20804" y="2103628"/>
            <a:ext cx="6245225" cy="33845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sz="2200" b="1" dirty="0">
                <a:latin typeface="Verdana"/>
                <a:cs typeface="Verdana"/>
              </a:rPr>
              <a:t>Problem</a:t>
            </a:r>
            <a:r>
              <a:rPr sz="2200" b="1" spc="-3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Statement</a:t>
            </a:r>
            <a:r>
              <a:rPr sz="2200" dirty="0">
                <a:latin typeface="Verdana"/>
                <a:cs typeface="Verdana"/>
              </a:rPr>
              <a:t>: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learn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I/O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behavior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this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program,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how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generate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inputs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to </a:t>
            </a:r>
            <a:r>
              <a:rPr sz="2200" dirty="0">
                <a:latin typeface="Verdana"/>
                <a:cs typeface="Verdana"/>
              </a:rPr>
              <a:t>sample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program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behavior?</a:t>
            </a:r>
            <a:endParaRPr sz="2200">
              <a:latin typeface="Verdana"/>
              <a:cs typeface="Verdana"/>
            </a:endParaRPr>
          </a:p>
          <a:p>
            <a:pPr marL="12700" marR="1368425">
              <a:lnSpc>
                <a:spcPts val="4800"/>
              </a:lnSpc>
              <a:spcBef>
                <a:spcPts val="380"/>
              </a:spcBef>
            </a:pPr>
            <a:r>
              <a:rPr sz="2200" dirty="0">
                <a:latin typeface="Verdana"/>
                <a:cs typeface="Verdana"/>
              </a:rPr>
              <a:t>According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data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distribution? Uniformly?</a:t>
            </a:r>
            <a:endParaRPr sz="2200">
              <a:latin typeface="Verdana"/>
              <a:cs typeface="Verdana"/>
            </a:endParaRPr>
          </a:p>
          <a:p>
            <a:pPr marL="12700" marR="1299210">
              <a:lnSpc>
                <a:spcPts val="2400"/>
              </a:lnSpc>
              <a:spcBef>
                <a:spcPts val="1825"/>
              </a:spcBef>
            </a:pPr>
            <a:r>
              <a:rPr sz="2200" b="1" dirty="0">
                <a:latin typeface="Verdana"/>
                <a:cs typeface="Verdana"/>
              </a:rPr>
              <a:t>Approach:</a:t>
            </a:r>
            <a:r>
              <a:rPr sz="2200" b="1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guide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samples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towards </a:t>
            </a:r>
            <a:r>
              <a:rPr sz="2200" dirty="0">
                <a:latin typeface="Verdana"/>
                <a:cs typeface="Verdana"/>
              </a:rPr>
              <a:t>more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complex</a:t>
            </a:r>
            <a:r>
              <a:rPr sz="2200" spc="-10" dirty="0">
                <a:latin typeface="Verdana"/>
                <a:cs typeface="Verdana"/>
              </a:rPr>
              <a:t> functionality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ts val="2360"/>
              </a:lnSpc>
            </a:pPr>
            <a:r>
              <a:rPr sz="2200" dirty="0">
                <a:latin typeface="Verdana"/>
                <a:cs typeface="Verdana"/>
              </a:rPr>
              <a:t>(determined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through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program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analysis).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9043" y="1537394"/>
            <a:ext cx="85725" cy="285115"/>
          </a:xfrm>
          <a:custGeom>
            <a:avLst/>
            <a:gdLst/>
            <a:ahLst/>
            <a:cxnLst/>
            <a:rect l="l" t="t" r="r" b="b"/>
            <a:pathLst>
              <a:path w="85725" h="285114">
                <a:moveTo>
                  <a:pt x="28574" y="198928"/>
                </a:moveTo>
                <a:lnTo>
                  <a:pt x="0" y="198928"/>
                </a:lnTo>
                <a:lnTo>
                  <a:pt x="42862" y="284653"/>
                </a:lnTo>
                <a:lnTo>
                  <a:pt x="78581" y="213216"/>
                </a:lnTo>
                <a:lnTo>
                  <a:pt x="28575" y="213216"/>
                </a:lnTo>
                <a:lnTo>
                  <a:pt x="28574" y="198928"/>
                </a:lnTo>
                <a:close/>
              </a:path>
              <a:path w="85725" h="285114">
                <a:moveTo>
                  <a:pt x="57148" y="0"/>
                </a:moveTo>
                <a:lnTo>
                  <a:pt x="28573" y="0"/>
                </a:lnTo>
                <a:lnTo>
                  <a:pt x="28575" y="213216"/>
                </a:lnTo>
                <a:lnTo>
                  <a:pt x="57150" y="213216"/>
                </a:lnTo>
                <a:lnTo>
                  <a:pt x="57148" y="0"/>
                </a:lnTo>
                <a:close/>
              </a:path>
              <a:path w="85725" h="285114">
                <a:moveTo>
                  <a:pt x="85725" y="198928"/>
                </a:moveTo>
                <a:lnTo>
                  <a:pt x="57149" y="198928"/>
                </a:lnTo>
                <a:lnTo>
                  <a:pt x="57150" y="213216"/>
                </a:lnTo>
                <a:lnTo>
                  <a:pt x="78581" y="213216"/>
                </a:lnTo>
                <a:lnTo>
                  <a:pt x="85725" y="198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4021" y="2919371"/>
            <a:ext cx="3907790" cy="3722370"/>
            <a:chOff x="764021" y="2919371"/>
            <a:chExt cx="3907790" cy="3722370"/>
          </a:xfrm>
        </p:grpSpPr>
        <p:sp>
          <p:nvSpPr>
            <p:cNvPr id="9" name="object 9"/>
            <p:cNvSpPr/>
            <p:nvPr/>
          </p:nvSpPr>
          <p:spPr>
            <a:xfrm>
              <a:off x="2043446" y="5609756"/>
              <a:ext cx="1337310" cy="1017905"/>
            </a:xfrm>
            <a:custGeom>
              <a:avLst/>
              <a:gdLst/>
              <a:ahLst/>
              <a:cxnLst/>
              <a:rect l="l" t="t" r="r" b="b"/>
              <a:pathLst>
                <a:path w="1337310" h="1017904">
                  <a:moveTo>
                    <a:pt x="0" y="0"/>
                  </a:moveTo>
                  <a:lnTo>
                    <a:pt x="1336916" y="0"/>
                  </a:lnTo>
                  <a:lnTo>
                    <a:pt x="1336916" y="1017286"/>
                  </a:lnTo>
                  <a:lnTo>
                    <a:pt x="0" y="101728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8635" y="2919374"/>
              <a:ext cx="2260600" cy="2696845"/>
            </a:xfrm>
            <a:custGeom>
              <a:avLst/>
              <a:gdLst/>
              <a:ahLst/>
              <a:cxnLst/>
              <a:rect l="l" t="t" r="r" b="b"/>
              <a:pathLst>
                <a:path w="2260600" h="2696845">
                  <a:moveTo>
                    <a:pt x="1133259" y="2690393"/>
                  </a:moveTo>
                  <a:lnTo>
                    <a:pt x="1120546" y="2675344"/>
                  </a:lnTo>
                  <a:lnTo>
                    <a:pt x="1071397" y="2617190"/>
                  </a:lnTo>
                  <a:lnTo>
                    <a:pt x="1060119" y="2643441"/>
                  </a:lnTo>
                  <a:lnTo>
                    <a:pt x="11264" y="2193213"/>
                  </a:lnTo>
                  <a:lnTo>
                    <a:pt x="0" y="2219477"/>
                  </a:lnTo>
                  <a:lnTo>
                    <a:pt x="1048854" y="2669705"/>
                  </a:lnTo>
                  <a:lnTo>
                    <a:pt x="1037577" y="2695956"/>
                  </a:lnTo>
                  <a:lnTo>
                    <a:pt x="1133259" y="2690393"/>
                  </a:lnTo>
                  <a:close/>
                </a:path>
                <a:path w="2260600" h="2696845">
                  <a:moveTo>
                    <a:pt x="2254834" y="462013"/>
                  </a:moveTo>
                  <a:lnTo>
                    <a:pt x="2243036" y="448754"/>
                  </a:lnTo>
                  <a:lnTo>
                    <a:pt x="2191156" y="390385"/>
                  </a:lnTo>
                  <a:lnTo>
                    <a:pt x="2180552" y="416915"/>
                  </a:lnTo>
                  <a:lnTo>
                    <a:pt x="1138567" y="63"/>
                  </a:lnTo>
                  <a:lnTo>
                    <a:pt x="1133259" y="13335"/>
                  </a:lnTo>
                  <a:lnTo>
                    <a:pt x="1128102" y="0"/>
                  </a:lnTo>
                  <a:lnTo>
                    <a:pt x="80403" y="405942"/>
                  </a:lnTo>
                  <a:lnTo>
                    <a:pt x="70078" y="379298"/>
                  </a:lnTo>
                  <a:lnTo>
                    <a:pt x="5638" y="450240"/>
                  </a:lnTo>
                  <a:lnTo>
                    <a:pt x="101053" y="459232"/>
                  </a:lnTo>
                  <a:lnTo>
                    <a:pt x="92735" y="437743"/>
                  </a:lnTo>
                  <a:lnTo>
                    <a:pt x="90728" y="432587"/>
                  </a:lnTo>
                  <a:lnTo>
                    <a:pt x="1133170" y="28689"/>
                  </a:lnTo>
                  <a:lnTo>
                    <a:pt x="2169934" y="443445"/>
                  </a:lnTo>
                  <a:lnTo>
                    <a:pt x="2159317" y="469976"/>
                  </a:lnTo>
                  <a:lnTo>
                    <a:pt x="2254834" y="462013"/>
                  </a:lnTo>
                  <a:close/>
                </a:path>
                <a:path w="2260600" h="2696845">
                  <a:moveTo>
                    <a:pt x="2260384" y="2231288"/>
                  </a:moveTo>
                  <a:lnTo>
                    <a:pt x="2249284" y="2204961"/>
                  </a:lnTo>
                  <a:lnTo>
                    <a:pt x="1206728" y="2643949"/>
                  </a:lnTo>
                  <a:lnTo>
                    <a:pt x="1195641" y="2617622"/>
                  </a:lnTo>
                  <a:lnTo>
                    <a:pt x="1133259" y="2690393"/>
                  </a:lnTo>
                  <a:lnTo>
                    <a:pt x="1228902" y="2696629"/>
                  </a:lnTo>
                  <a:lnTo>
                    <a:pt x="1220152" y="2675839"/>
                  </a:lnTo>
                  <a:lnTo>
                    <a:pt x="1217815" y="2670289"/>
                  </a:lnTo>
                  <a:lnTo>
                    <a:pt x="2260384" y="2231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5343" y="3393171"/>
              <a:ext cx="1655897" cy="1732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021" y="3381387"/>
              <a:ext cx="1641316" cy="1729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Berlin Sans FB"/>
                <a:cs typeface="Berlin Sans FB"/>
              </a:rPr>
              <a:t>Preliminary</a:t>
            </a:r>
            <a:r>
              <a:rPr sz="3300" spc="-40" dirty="0">
                <a:latin typeface="Berlin Sans FB"/>
                <a:cs typeface="Berlin Sans FB"/>
              </a:rPr>
              <a:t> </a:t>
            </a:r>
            <a:r>
              <a:rPr sz="3300" spc="-10" dirty="0">
                <a:latin typeface="Berlin Sans FB"/>
                <a:cs typeface="Berlin Sans FB"/>
              </a:rPr>
              <a:t>Results</a:t>
            </a:r>
            <a:endParaRPr sz="3300" dirty="0">
              <a:latin typeface="Berlin Sans FB"/>
              <a:cs typeface="Berlin Sans FB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134" y="2250969"/>
            <a:ext cx="3141413" cy="23560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29419" y="4729988"/>
            <a:ext cx="20675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Ground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truth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4751" y="2225291"/>
            <a:ext cx="3141411" cy="2356058"/>
          </a:xfrm>
          <a:prstGeom prst="rect">
            <a:avLst/>
          </a:prstGeom>
        </p:spPr>
      </p:pic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5384" y="2236176"/>
            <a:ext cx="3141412" cy="235605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21123" y="4729988"/>
            <a:ext cx="2781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Uniform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sampling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0187" y="4729988"/>
            <a:ext cx="26435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Guided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Sampling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374" y="379475"/>
            <a:ext cx="81775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Jacobi Iterative Method (with </a:t>
            </a:r>
            <a:r>
              <a:rPr spc="-10" dirty="0"/>
              <a:t>Error)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2630" y="1190920"/>
            <a:ext cx="10088880" cy="4789805"/>
            <a:chOff x="1322630" y="1190920"/>
            <a:chExt cx="10088880" cy="4789805"/>
          </a:xfrm>
        </p:grpSpPr>
        <p:sp>
          <p:nvSpPr>
            <p:cNvPr id="4" name="object 4"/>
            <p:cNvSpPr/>
            <p:nvPr/>
          </p:nvSpPr>
          <p:spPr>
            <a:xfrm>
              <a:off x="1356462" y="1195683"/>
              <a:ext cx="10050145" cy="4757420"/>
            </a:xfrm>
            <a:custGeom>
              <a:avLst/>
              <a:gdLst/>
              <a:ahLst/>
              <a:cxnLst/>
              <a:rect l="l" t="t" r="r" b="b"/>
              <a:pathLst>
                <a:path w="10050145" h="4757420">
                  <a:moveTo>
                    <a:pt x="0" y="3964381"/>
                  </a:moveTo>
                  <a:lnTo>
                    <a:pt x="10049669" y="3964381"/>
                  </a:lnTo>
                </a:path>
                <a:path w="10050145" h="4757420">
                  <a:moveTo>
                    <a:pt x="0" y="3171505"/>
                  </a:moveTo>
                  <a:lnTo>
                    <a:pt x="10049669" y="3171505"/>
                  </a:lnTo>
                </a:path>
                <a:path w="10050145" h="4757420">
                  <a:moveTo>
                    <a:pt x="0" y="2378628"/>
                  </a:moveTo>
                  <a:lnTo>
                    <a:pt x="10049669" y="2378628"/>
                  </a:lnTo>
                </a:path>
                <a:path w="10050145" h="4757420">
                  <a:moveTo>
                    <a:pt x="0" y="1585752"/>
                  </a:moveTo>
                  <a:lnTo>
                    <a:pt x="10049669" y="1585752"/>
                  </a:lnTo>
                </a:path>
                <a:path w="10050145" h="4757420">
                  <a:moveTo>
                    <a:pt x="0" y="792876"/>
                  </a:moveTo>
                  <a:lnTo>
                    <a:pt x="10049669" y="792876"/>
                  </a:lnTo>
                </a:path>
                <a:path w="10050145" h="4757420">
                  <a:moveTo>
                    <a:pt x="0" y="0"/>
                  </a:moveTo>
                  <a:lnTo>
                    <a:pt x="10049669" y="0"/>
                  </a:lnTo>
                </a:path>
                <a:path w="10050145" h="4757420">
                  <a:moveTo>
                    <a:pt x="1116630" y="0"/>
                  </a:moveTo>
                  <a:lnTo>
                    <a:pt x="1116630" y="4757257"/>
                  </a:lnTo>
                </a:path>
                <a:path w="10050145" h="4757420">
                  <a:moveTo>
                    <a:pt x="2233260" y="0"/>
                  </a:moveTo>
                  <a:lnTo>
                    <a:pt x="2233260" y="4757257"/>
                  </a:lnTo>
                </a:path>
                <a:path w="10050145" h="4757420">
                  <a:moveTo>
                    <a:pt x="3349890" y="0"/>
                  </a:moveTo>
                  <a:lnTo>
                    <a:pt x="3349890" y="4757257"/>
                  </a:lnTo>
                </a:path>
                <a:path w="10050145" h="4757420">
                  <a:moveTo>
                    <a:pt x="4466520" y="0"/>
                  </a:moveTo>
                  <a:lnTo>
                    <a:pt x="4466520" y="4757257"/>
                  </a:lnTo>
                </a:path>
                <a:path w="10050145" h="4757420">
                  <a:moveTo>
                    <a:pt x="5583149" y="0"/>
                  </a:moveTo>
                  <a:lnTo>
                    <a:pt x="5583149" y="4757257"/>
                  </a:lnTo>
                </a:path>
                <a:path w="10050145" h="4757420">
                  <a:moveTo>
                    <a:pt x="6699779" y="0"/>
                  </a:moveTo>
                  <a:lnTo>
                    <a:pt x="6699779" y="4757257"/>
                  </a:lnTo>
                </a:path>
                <a:path w="10050145" h="4757420">
                  <a:moveTo>
                    <a:pt x="7816409" y="0"/>
                  </a:moveTo>
                  <a:lnTo>
                    <a:pt x="7816409" y="4757257"/>
                  </a:lnTo>
                </a:path>
                <a:path w="10050145" h="4757420">
                  <a:moveTo>
                    <a:pt x="8933039" y="0"/>
                  </a:moveTo>
                  <a:lnTo>
                    <a:pt x="8933039" y="4757257"/>
                  </a:lnTo>
                </a:path>
                <a:path w="10050145" h="4757420">
                  <a:moveTo>
                    <a:pt x="10049669" y="0"/>
                  </a:moveTo>
                  <a:lnTo>
                    <a:pt x="10049669" y="475725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6462" y="1195682"/>
              <a:ext cx="10050145" cy="4757420"/>
            </a:xfrm>
            <a:custGeom>
              <a:avLst/>
              <a:gdLst/>
              <a:ahLst/>
              <a:cxnLst/>
              <a:rect l="l" t="t" r="r" b="b"/>
              <a:pathLst>
                <a:path w="10050145" h="4757420">
                  <a:moveTo>
                    <a:pt x="0" y="4757257"/>
                  </a:moveTo>
                  <a:lnTo>
                    <a:pt x="1" y="0"/>
                  </a:lnTo>
                </a:path>
                <a:path w="10050145" h="4757420">
                  <a:moveTo>
                    <a:pt x="0" y="4757257"/>
                  </a:moveTo>
                  <a:lnTo>
                    <a:pt x="10049669" y="4757256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630" y="1545145"/>
              <a:ext cx="9738738" cy="4435455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8475" y="583641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437" y="5043930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95959"/>
                </a:solidFill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425145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1000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3458971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1500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2666491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2000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1870964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2500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1078483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3000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1503" y="601929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91355" y="601929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2000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07985" y="601929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4000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24614" y="601929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6000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41244" y="601929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8000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5614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10000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2245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12000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8874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14000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65505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16000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82133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18000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98869" y="1462532"/>
            <a:ext cx="436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Errant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98869" y="1788667"/>
            <a:ext cx="554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Original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009" y="2696828"/>
            <a:ext cx="281305" cy="1763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Norm</a:t>
            </a:r>
            <a:r>
              <a:rPr sz="1800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8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Residual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64203" y="5133847"/>
            <a:ext cx="14922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Cambria Math"/>
                <a:cs typeface="Cambria Math"/>
              </a:rPr>
              <a:t>𝜖</a:t>
            </a:r>
            <a:r>
              <a:rPr sz="3300" spc="320" dirty="0">
                <a:latin typeface="Cambria Math"/>
                <a:cs typeface="Cambria Math"/>
              </a:rPr>
              <a:t> </a:t>
            </a:r>
            <a:r>
              <a:rPr sz="3300" dirty="0">
                <a:latin typeface="Cambria Math"/>
                <a:cs typeface="Cambria Math"/>
              </a:rPr>
              <a:t>=</a:t>
            </a:r>
            <a:r>
              <a:rPr sz="3300" spc="220" dirty="0">
                <a:latin typeface="Cambria Math"/>
                <a:cs typeface="Cambria Math"/>
              </a:rPr>
              <a:t> </a:t>
            </a:r>
            <a:r>
              <a:rPr sz="3300" spc="-25" dirty="0">
                <a:latin typeface="Cambria Math"/>
                <a:cs typeface="Cambria Math"/>
              </a:rPr>
              <a:t>450</a:t>
            </a:r>
            <a:endParaRPr sz="3300">
              <a:latin typeface="Cambria Math"/>
              <a:cs typeface="Cambria Math"/>
            </a:endParaRPr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4591" y="5134355"/>
            <a:ext cx="1945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Δ𝑇</a:t>
            </a:r>
            <a:r>
              <a:rPr sz="3200" spc="25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85" dirty="0">
                <a:latin typeface="Cambria Math"/>
                <a:cs typeface="Cambria Math"/>
              </a:rPr>
              <a:t> </a:t>
            </a:r>
            <a:r>
              <a:rPr sz="3200" spc="-20" dirty="0">
                <a:latin typeface="Cambria Math"/>
                <a:cs typeface="Cambria Math"/>
              </a:rPr>
              <a:t>2.6%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8783" y="5120256"/>
            <a:ext cx="3101975" cy="45720"/>
          </a:xfrm>
          <a:custGeom>
            <a:avLst/>
            <a:gdLst/>
            <a:ahLst/>
            <a:cxnLst/>
            <a:rect l="l" t="t" r="r" b="b"/>
            <a:pathLst>
              <a:path w="3101975" h="45720">
                <a:moveTo>
                  <a:pt x="0" y="45719"/>
                </a:moveTo>
                <a:lnTo>
                  <a:pt x="299" y="27923"/>
                </a:lnTo>
                <a:lnTo>
                  <a:pt x="1115" y="13390"/>
                </a:lnTo>
                <a:lnTo>
                  <a:pt x="2326" y="3592"/>
                </a:lnTo>
                <a:lnTo>
                  <a:pt x="3809" y="0"/>
                </a:lnTo>
                <a:lnTo>
                  <a:pt x="3097976" y="0"/>
                </a:lnTo>
                <a:lnTo>
                  <a:pt x="3099458" y="3592"/>
                </a:lnTo>
                <a:lnTo>
                  <a:pt x="3100669" y="13390"/>
                </a:lnTo>
                <a:lnTo>
                  <a:pt x="3101485" y="27923"/>
                </a:lnTo>
                <a:lnTo>
                  <a:pt x="3101785" y="4571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00237" y="4521200"/>
            <a:ext cx="12668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latin typeface="Cambria Math"/>
                <a:cs typeface="Cambria Math"/>
              </a:rPr>
              <a:t>~5500</a:t>
            </a:r>
            <a:endParaRPr sz="33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77205" y="6482588"/>
            <a:ext cx="83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Iteration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34256" y="4774848"/>
            <a:ext cx="1304290" cy="969010"/>
            <a:chOff x="5334256" y="4774848"/>
            <a:chExt cx="1304290" cy="969010"/>
          </a:xfrm>
        </p:grpSpPr>
        <p:sp>
          <p:nvSpPr>
            <p:cNvPr id="27" name="object 27"/>
            <p:cNvSpPr/>
            <p:nvPr/>
          </p:nvSpPr>
          <p:spPr>
            <a:xfrm>
              <a:off x="5346956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4" y="0"/>
                  </a:moveTo>
                  <a:lnTo>
                    <a:pt x="47189" y="6320"/>
                  </a:lnTo>
                  <a:lnTo>
                    <a:pt x="22630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30" y="137294"/>
                  </a:lnTo>
                  <a:lnTo>
                    <a:pt x="47189" y="154530"/>
                  </a:lnTo>
                  <a:lnTo>
                    <a:pt x="77264" y="160850"/>
                  </a:lnTo>
                  <a:lnTo>
                    <a:pt x="107338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8" y="6320"/>
                  </a:lnTo>
                  <a:lnTo>
                    <a:pt x="77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6956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94325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2" y="0"/>
                  </a:moveTo>
                  <a:lnTo>
                    <a:pt x="47188" y="6320"/>
                  </a:lnTo>
                  <a:lnTo>
                    <a:pt x="22629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29" y="137294"/>
                  </a:lnTo>
                  <a:lnTo>
                    <a:pt x="47188" y="154530"/>
                  </a:lnTo>
                  <a:lnTo>
                    <a:pt x="77262" y="160850"/>
                  </a:lnTo>
                  <a:lnTo>
                    <a:pt x="107337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7" y="6320"/>
                  </a:lnTo>
                  <a:lnTo>
                    <a:pt x="77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94325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9952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4" y="0"/>
                  </a:moveTo>
                  <a:lnTo>
                    <a:pt x="47189" y="6320"/>
                  </a:lnTo>
                  <a:lnTo>
                    <a:pt x="22630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30" y="137294"/>
                  </a:lnTo>
                  <a:lnTo>
                    <a:pt x="47189" y="154530"/>
                  </a:lnTo>
                  <a:lnTo>
                    <a:pt x="77264" y="160850"/>
                  </a:lnTo>
                  <a:lnTo>
                    <a:pt x="107338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8" y="6320"/>
                  </a:lnTo>
                  <a:lnTo>
                    <a:pt x="77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59952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25135" y="5351058"/>
              <a:ext cx="112395" cy="217804"/>
            </a:xfrm>
            <a:custGeom>
              <a:avLst/>
              <a:gdLst/>
              <a:ahLst/>
              <a:cxnLst/>
              <a:rect l="l" t="t" r="r" b="b"/>
              <a:pathLst>
                <a:path w="112395" h="217804">
                  <a:moveTo>
                    <a:pt x="0" y="217279"/>
                  </a:moveTo>
                  <a:lnTo>
                    <a:pt x="11208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07320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4" y="0"/>
                  </a:moveTo>
                  <a:lnTo>
                    <a:pt x="47189" y="6320"/>
                  </a:lnTo>
                  <a:lnTo>
                    <a:pt x="22630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30" y="137294"/>
                  </a:lnTo>
                  <a:lnTo>
                    <a:pt x="47189" y="154530"/>
                  </a:lnTo>
                  <a:lnTo>
                    <a:pt x="77264" y="160850"/>
                  </a:lnTo>
                  <a:lnTo>
                    <a:pt x="107338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8" y="6320"/>
                  </a:lnTo>
                  <a:lnTo>
                    <a:pt x="77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07320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37215" y="5351058"/>
              <a:ext cx="134620" cy="219075"/>
            </a:xfrm>
            <a:custGeom>
              <a:avLst/>
              <a:gdLst/>
              <a:ahLst/>
              <a:cxnLst/>
              <a:rect l="l" t="t" r="r" b="b"/>
              <a:pathLst>
                <a:path w="134620" h="219075">
                  <a:moveTo>
                    <a:pt x="134373" y="21892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8995" y="5557282"/>
              <a:ext cx="179927" cy="1862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1989" y="5177509"/>
              <a:ext cx="179927" cy="18625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537216" y="5351058"/>
              <a:ext cx="382270" cy="219075"/>
            </a:xfrm>
            <a:custGeom>
              <a:avLst/>
              <a:gdLst/>
              <a:ahLst/>
              <a:cxnLst/>
              <a:rect l="l" t="t" r="r" b="b"/>
              <a:pathLst>
                <a:path w="382270" h="219075">
                  <a:moveTo>
                    <a:pt x="381742" y="21892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363" y="5557282"/>
              <a:ext cx="179927" cy="18625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537215" y="5351058"/>
              <a:ext cx="629285" cy="219075"/>
            </a:xfrm>
            <a:custGeom>
              <a:avLst/>
              <a:gdLst/>
              <a:ahLst/>
              <a:cxnLst/>
              <a:rect l="l" t="t" r="r" b="b"/>
              <a:pathLst>
                <a:path w="629285" h="219075">
                  <a:moveTo>
                    <a:pt x="629111" y="21892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24219" y="5351058"/>
              <a:ext cx="360680" cy="219075"/>
            </a:xfrm>
            <a:custGeom>
              <a:avLst/>
              <a:gdLst/>
              <a:ahLst/>
              <a:cxnLst/>
              <a:rect l="l" t="t" r="r" b="b"/>
              <a:pathLst>
                <a:path w="360679" h="219075">
                  <a:moveTo>
                    <a:pt x="0" y="218924"/>
                  </a:moveTo>
                  <a:lnTo>
                    <a:pt x="360364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71590" y="5351058"/>
              <a:ext cx="113030" cy="219075"/>
            </a:xfrm>
            <a:custGeom>
              <a:avLst/>
              <a:gdLst/>
              <a:ahLst/>
              <a:cxnLst/>
              <a:rect l="l" t="t" r="r" b="b"/>
              <a:pathLst>
                <a:path w="113029" h="219075">
                  <a:moveTo>
                    <a:pt x="0" y="218924"/>
                  </a:moveTo>
                  <a:lnTo>
                    <a:pt x="11299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84584" y="5351058"/>
              <a:ext cx="382270" cy="219075"/>
            </a:xfrm>
            <a:custGeom>
              <a:avLst/>
              <a:gdLst/>
              <a:ahLst/>
              <a:cxnLst/>
              <a:rect l="l" t="t" r="r" b="b"/>
              <a:pathLst>
                <a:path w="382270" h="219075">
                  <a:moveTo>
                    <a:pt x="0" y="0"/>
                  </a:moveTo>
                  <a:lnTo>
                    <a:pt x="134373" y="218924"/>
                  </a:lnTo>
                </a:path>
                <a:path w="382270" h="219075">
                  <a:moveTo>
                    <a:pt x="0" y="0"/>
                  </a:moveTo>
                  <a:lnTo>
                    <a:pt x="381742" y="21727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71590" y="5351058"/>
              <a:ext cx="360680" cy="219075"/>
            </a:xfrm>
            <a:custGeom>
              <a:avLst/>
              <a:gdLst/>
              <a:ahLst/>
              <a:cxnLst/>
              <a:rect l="l" t="t" r="r" b="b"/>
              <a:pathLst>
                <a:path w="360679" h="219075">
                  <a:moveTo>
                    <a:pt x="0" y="218924"/>
                  </a:moveTo>
                  <a:lnTo>
                    <a:pt x="360364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18958" y="5351058"/>
              <a:ext cx="113030" cy="219075"/>
            </a:xfrm>
            <a:custGeom>
              <a:avLst/>
              <a:gdLst/>
              <a:ahLst/>
              <a:cxnLst/>
              <a:rect l="l" t="t" r="r" b="b"/>
              <a:pathLst>
                <a:path w="113029" h="219075">
                  <a:moveTo>
                    <a:pt x="0" y="218924"/>
                  </a:moveTo>
                  <a:lnTo>
                    <a:pt x="11299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31953" y="5351058"/>
              <a:ext cx="134620" cy="217804"/>
            </a:xfrm>
            <a:custGeom>
              <a:avLst/>
              <a:gdLst/>
              <a:ahLst/>
              <a:cxnLst/>
              <a:rect l="l" t="t" r="r" b="b"/>
              <a:pathLst>
                <a:path w="134620" h="217804">
                  <a:moveTo>
                    <a:pt x="134373" y="21727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24219" y="5351058"/>
              <a:ext cx="608330" cy="217804"/>
            </a:xfrm>
            <a:custGeom>
              <a:avLst/>
              <a:gdLst/>
              <a:ahLst/>
              <a:cxnLst/>
              <a:rect l="l" t="t" r="r" b="b"/>
              <a:pathLst>
                <a:path w="608329" h="217804">
                  <a:moveTo>
                    <a:pt x="0" y="217279"/>
                  </a:moveTo>
                  <a:lnTo>
                    <a:pt x="60773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1625" y="4774848"/>
              <a:ext cx="179927" cy="18625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537215" y="4948397"/>
              <a:ext cx="134620" cy="241935"/>
            </a:xfrm>
            <a:custGeom>
              <a:avLst/>
              <a:gdLst/>
              <a:ahLst/>
              <a:cxnLst/>
              <a:rect l="l" t="t" r="r" b="b"/>
              <a:pathLst>
                <a:path w="134620" h="241935">
                  <a:moveTo>
                    <a:pt x="0" y="241812"/>
                  </a:moveTo>
                  <a:lnTo>
                    <a:pt x="13437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8995" y="4774848"/>
              <a:ext cx="179927" cy="18625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671589" y="4948397"/>
              <a:ext cx="113030" cy="241935"/>
            </a:xfrm>
            <a:custGeom>
              <a:avLst/>
              <a:gdLst/>
              <a:ahLst/>
              <a:cxnLst/>
              <a:rect l="l" t="t" r="r" b="b"/>
              <a:pathLst>
                <a:path w="113029" h="241935">
                  <a:moveTo>
                    <a:pt x="112995" y="241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71589" y="4948397"/>
              <a:ext cx="360680" cy="241935"/>
            </a:xfrm>
            <a:custGeom>
              <a:avLst/>
              <a:gdLst/>
              <a:ahLst/>
              <a:cxnLst/>
              <a:rect l="l" t="t" r="r" b="b"/>
              <a:pathLst>
                <a:path w="360679" h="241935">
                  <a:moveTo>
                    <a:pt x="360364" y="241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37215" y="4948397"/>
              <a:ext cx="382270" cy="241935"/>
            </a:xfrm>
            <a:custGeom>
              <a:avLst/>
              <a:gdLst/>
              <a:ahLst/>
              <a:cxnLst/>
              <a:rect l="l" t="t" r="r" b="b"/>
              <a:pathLst>
                <a:path w="382270" h="241935">
                  <a:moveTo>
                    <a:pt x="0" y="241812"/>
                  </a:moveTo>
                  <a:lnTo>
                    <a:pt x="38174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84584" y="4948397"/>
              <a:ext cx="134620" cy="241935"/>
            </a:xfrm>
            <a:custGeom>
              <a:avLst/>
              <a:gdLst/>
              <a:ahLst/>
              <a:cxnLst/>
              <a:rect l="l" t="t" r="r" b="b"/>
              <a:pathLst>
                <a:path w="134620" h="241935">
                  <a:moveTo>
                    <a:pt x="0" y="241812"/>
                  </a:moveTo>
                  <a:lnTo>
                    <a:pt x="13437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18957" y="4948397"/>
              <a:ext cx="113030" cy="241935"/>
            </a:xfrm>
            <a:custGeom>
              <a:avLst/>
              <a:gdLst/>
              <a:ahLst/>
              <a:cxnLst/>
              <a:rect l="l" t="t" r="r" b="b"/>
              <a:pathLst>
                <a:path w="113029" h="241935">
                  <a:moveTo>
                    <a:pt x="112995" y="241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50416" y="5204450"/>
              <a:ext cx="375285" cy="161290"/>
            </a:xfrm>
            <a:custGeom>
              <a:avLst/>
              <a:gdLst/>
              <a:ahLst/>
              <a:cxnLst/>
              <a:rect l="l" t="t" r="r" b="b"/>
              <a:pathLst>
                <a:path w="375284" h="161289">
                  <a:moveTo>
                    <a:pt x="294685" y="0"/>
                  </a:moveTo>
                  <a:lnTo>
                    <a:pt x="294685" y="40212"/>
                  </a:lnTo>
                  <a:lnTo>
                    <a:pt x="0" y="40212"/>
                  </a:lnTo>
                  <a:lnTo>
                    <a:pt x="0" y="120637"/>
                  </a:lnTo>
                  <a:lnTo>
                    <a:pt x="294685" y="120637"/>
                  </a:lnTo>
                  <a:lnTo>
                    <a:pt x="294685" y="160849"/>
                  </a:lnTo>
                  <a:lnTo>
                    <a:pt x="375111" y="80425"/>
                  </a:lnTo>
                  <a:lnTo>
                    <a:pt x="294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50416" y="5204450"/>
              <a:ext cx="375285" cy="161290"/>
            </a:xfrm>
            <a:custGeom>
              <a:avLst/>
              <a:gdLst/>
              <a:ahLst/>
              <a:cxnLst/>
              <a:rect l="l" t="t" r="r" b="b"/>
              <a:pathLst>
                <a:path w="375284" h="161289">
                  <a:moveTo>
                    <a:pt x="0" y="40212"/>
                  </a:moveTo>
                  <a:lnTo>
                    <a:pt x="294685" y="40212"/>
                  </a:lnTo>
                  <a:lnTo>
                    <a:pt x="294685" y="0"/>
                  </a:lnTo>
                  <a:lnTo>
                    <a:pt x="375110" y="80425"/>
                  </a:lnTo>
                  <a:lnTo>
                    <a:pt x="294685" y="160850"/>
                  </a:lnTo>
                  <a:lnTo>
                    <a:pt x="294685" y="120637"/>
                  </a:lnTo>
                  <a:lnTo>
                    <a:pt x="0" y="120637"/>
                  </a:lnTo>
                  <a:lnTo>
                    <a:pt x="0" y="40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25466" y="3723225"/>
            <a:ext cx="32384" cy="322580"/>
          </a:xfrm>
          <a:custGeom>
            <a:avLst/>
            <a:gdLst/>
            <a:ahLst/>
            <a:cxnLst/>
            <a:rect l="l" t="t" r="r" b="b"/>
            <a:pathLst>
              <a:path w="32384" h="322579">
                <a:moveTo>
                  <a:pt x="21466" y="28543"/>
                </a:moveTo>
                <a:lnTo>
                  <a:pt x="10734" y="28543"/>
                </a:lnTo>
                <a:lnTo>
                  <a:pt x="10734" y="322345"/>
                </a:lnTo>
                <a:lnTo>
                  <a:pt x="21468" y="322345"/>
                </a:lnTo>
                <a:lnTo>
                  <a:pt x="21466" y="28543"/>
                </a:lnTo>
                <a:close/>
              </a:path>
              <a:path w="32384" h="322579">
                <a:moveTo>
                  <a:pt x="16101" y="0"/>
                </a:moveTo>
                <a:lnTo>
                  <a:pt x="0" y="34251"/>
                </a:lnTo>
                <a:lnTo>
                  <a:pt x="10734" y="34251"/>
                </a:lnTo>
                <a:lnTo>
                  <a:pt x="10734" y="28543"/>
                </a:lnTo>
                <a:lnTo>
                  <a:pt x="29517" y="28543"/>
                </a:lnTo>
                <a:lnTo>
                  <a:pt x="16101" y="0"/>
                </a:lnTo>
                <a:close/>
              </a:path>
              <a:path w="32384" h="322579">
                <a:moveTo>
                  <a:pt x="29517" y="28543"/>
                </a:moveTo>
                <a:lnTo>
                  <a:pt x="21466" y="28543"/>
                </a:lnTo>
                <a:lnTo>
                  <a:pt x="21466" y="34251"/>
                </a:lnTo>
                <a:lnTo>
                  <a:pt x="32200" y="34251"/>
                </a:lnTo>
                <a:lnTo>
                  <a:pt x="29517" y="28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93379" y="5025162"/>
            <a:ext cx="470534" cy="567690"/>
            <a:chOff x="6693379" y="5025162"/>
            <a:chExt cx="470534" cy="567690"/>
          </a:xfrm>
        </p:grpSpPr>
        <p:sp>
          <p:nvSpPr>
            <p:cNvPr id="60" name="object 60"/>
            <p:cNvSpPr/>
            <p:nvPr/>
          </p:nvSpPr>
          <p:spPr>
            <a:xfrm>
              <a:off x="6706079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48" y="0"/>
                  </a:moveTo>
                  <a:lnTo>
                    <a:pt x="23421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1" y="88808"/>
                  </a:lnTo>
                  <a:lnTo>
                    <a:pt x="38348" y="92440"/>
                  </a:lnTo>
                  <a:lnTo>
                    <a:pt x="53276" y="88808"/>
                  </a:lnTo>
                  <a:lnTo>
                    <a:pt x="65466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6" y="13537"/>
                  </a:lnTo>
                  <a:lnTo>
                    <a:pt x="53276" y="3632"/>
                  </a:lnTo>
                  <a:lnTo>
                    <a:pt x="3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06079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28860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48" y="0"/>
                  </a:moveTo>
                  <a:lnTo>
                    <a:pt x="23421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1" y="88808"/>
                  </a:lnTo>
                  <a:lnTo>
                    <a:pt x="38348" y="92440"/>
                  </a:lnTo>
                  <a:lnTo>
                    <a:pt x="53276" y="88808"/>
                  </a:lnTo>
                  <a:lnTo>
                    <a:pt x="65466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6" y="13537"/>
                  </a:lnTo>
                  <a:lnTo>
                    <a:pt x="53276" y="3632"/>
                  </a:lnTo>
                  <a:lnTo>
                    <a:pt x="3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828860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51641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48" y="0"/>
                  </a:moveTo>
                  <a:lnTo>
                    <a:pt x="23421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1" y="88808"/>
                  </a:lnTo>
                  <a:lnTo>
                    <a:pt x="38348" y="92440"/>
                  </a:lnTo>
                  <a:lnTo>
                    <a:pt x="53276" y="88808"/>
                  </a:lnTo>
                  <a:lnTo>
                    <a:pt x="65466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6" y="13537"/>
                  </a:lnTo>
                  <a:lnTo>
                    <a:pt x="53276" y="3632"/>
                  </a:lnTo>
                  <a:lnTo>
                    <a:pt x="3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51641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1723" y="5474831"/>
              <a:ext cx="102099" cy="11784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762164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50" y="0"/>
                  </a:moveTo>
                  <a:lnTo>
                    <a:pt x="23422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2" y="88808"/>
                  </a:lnTo>
                  <a:lnTo>
                    <a:pt x="38350" y="92440"/>
                  </a:lnTo>
                  <a:lnTo>
                    <a:pt x="53277" y="88808"/>
                  </a:lnTo>
                  <a:lnTo>
                    <a:pt x="65467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7" y="13537"/>
                  </a:lnTo>
                  <a:lnTo>
                    <a:pt x="53277" y="3632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62164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884945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50" y="0"/>
                  </a:moveTo>
                  <a:lnTo>
                    <a:pt x="23422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2" y="88808"/>
                  </a:lnTo>
                  <a:lnTo>
                    <a:pt x="38350" y="92440"/>
                  </a:lnTo>
                  <a:lnTo>
                    <a:pt x="53277" y="88808"/>
                  </a:lnTo>
                  <a:lnTo>
                    <a:pt x="65467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7" y="13537"/>
                  </a:lnTo>
                  <a:lnTo>
                    <a:pt x="53277" y="3632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84945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07726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50" y="0"/>
                  </a:moveTo>
                  <a:lnTo>
                    <a:pt x="23422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2" y="88808"/>
                  </a:lnTo>
                  <a:lnTo>
                    <a:pt x="38350" y="92440"/>
                  </a:lnTo>
                  <a:lnTo>
                    <a:pt x="53277" y="88808"/>
                  </a:lnTo>
                  <a:lnTo>
                    <a:pt x="65467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7" y="13537"/>
                  </a:lnTo>
                  <a:lnTo>
                    <a:pt x="53277" y="3632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07726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44883" y="5361714"/>
              <a:ext cx="55880" cy="125095"/>
            </a:xfrm>
            <a:custGeom>
              <a:avLst/>
              <a:gdLst/>
              <a:ahLst/>
              <a:cxnLst/>
              <a:rect l="l" t="t" r="r" b="b"/>
              <a:pathLst>
                <a:path w="55879" h="125095">
                  <a:moveTo>
                    <a:pt x="0" y="124871"/>
                  </a:moveTo>
                  <a:lnTo>
                    <a:pt x="55631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00515" y="536171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09" h="126364">
                  <a:moveTo>
                    <a:pt x="66696" y="12581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00515" y="5361715"/>
              <a:ext cx="189865" cy="126364"/>
            </a:xfrm>
            <a:custGeom>
              <a:avLst/>
              <a:gdLst/>
              <a:ahLst/>
              <a:cxnLst/>
              <a:rect l="l" t="t" r="r" b="b"/>
              <a:pathLst>
                <a:path w="189865" h="126364">
                  <a:moveTo>
                    <a:pt x="189477" y="12581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00513" y="5361715"/>
              <a:ext cx="312420" cy="126364"/>
            </a:xfrm>
            <a:custGeom>
              <a:avLst/>
              <a:gdLst/>
              <a:ahLst/>
              <a:cxnLst/>
              <a:rect l="l" t="t" r="r" b="b"/>
              <a:pathLst>
                <a:path w="312420" h="126364">
                  <a:moveTo>
                    <a:pt x="312258" y="12581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4905" y="5352189"/>
              <a:ext cx="387392" cy="14486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744430" y="5361714"/>
              <a:ext cx="302260" cy="125095"/>
            </a:xfrm>
            <a:custGeom>
              <a:avLst/>
              <a:gdLst/>
              <a:ahLst/>
              <a:cxnLst/>
              <a:rect l="l" t="t" r="r" b="b"/>
              <a:pathLst>
                <a:path w="302259" h="125095">
                  <a:moveTo>
                    <a:pt x="0" y="124871"/>
                  </a:moveTo>
                  <a:lnTo>
                    <a:pt x="301647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6160" y="5025162"/>
              <a:ext cx="102099" cy="11784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8941" y="5025162"/>
              <a:ext cx="102099" cy="11784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0989" y="5120778"/>
              <a:ext cx="264612" cy="158020"/>
            </a:xfrm>
            <a:prstGeom prst="rect">
              <a:avLst/>
            </a:prstGeom>
          </p:spPr>
        </p:pic>
      </p:grpSp>
      <p:grpSp>
        <p:nvGrpSpPr>
          <p:cNvPr id="84" name="object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8055" y="2938272"/>
            <a:ext cx="3075940" cy="1694814"/>
            <a:chOff x="448055" y="2938272"/>
            <a:chExt cx="3075940" cy="1694814"/>
          </a:xfrm>
        </p:grpSpPr>
        <p:pic>
          <p:nvPicPr>
            <p:cNvPr id="85" name="object 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055" y="2938272"/>
              <a:ext cx="3075432" cy="1694688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88823" y="2979007"/>
              <a:ext cx="2940685" cy="1562100"/>
            </a:xfrm>
            <a:custGeom>
              <a:avLst/>
              <a:gdLst/>
              <a:ahLst/>
              <a:cxnLst/>
              <a:rect l="l" t="t" r="r" b="b"/>
              <a:pathLst>
                <a:path w="2940685" h="1562100">
                  <a:moveTo>
                    <a:pt x="2940117" y="0"/>
                  </a:moveTo>
                  <a:lnTo>
                    <a:pt x="0" y="0"/>
                  </a:lnTo>
                  <a:lnTo>
                    <a:pt x="0" y="1561807"/>
                  </a:lnTo>
                  <a:lnTo>
                    <a:pt x="2940117" y="1561807"/>
                  </a:lnTo>
                  <a:lnTo>
                    <a:pt x="2940117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88823" y="2979007"/>
              <a:ext cx="2940685" cy="1562100"/>
            </a:xfrm>
            <a:custGeom>
              <a:avLst/>
              <a:gdLst/>
              <a:ahLst/>
              <a:cxnLst/>
              <a:rect l="l" t="t" r="r" b="b"/>
              <a:pathLst>
                <a:path w="2940685" h="1562100">
                  <a:moveTo>
                    <a:pt x="0" y="0"/>
                  </a:moveTo>
                  <a:lnTo>
                    <a:pt x="2940118" y="0"/>
                  </a:lnTo>
                  <a:lnTo>
                    <a:pt x="2940118" y="1561807"/>
                  </a:lnTo>
                  <a:lnTo>
                    <a:pt x="0" y="156180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05202" y="3081896"/>
              <a:ext cx="2447925" cy="497205"/>
            </a:xfrm>
            <a:custGeom>
              <a:avLst/>
              <a:gdLst/>
              <a:ahLst/>
              <a:cxnLst/>
              <a:rect l="l" t="t" r="r" b="b"/>
              <a:pathLst>
                <a:path w="2447925" h="497204">
                  <a:moveTo>
                    <a:pt x="2447347" y="0"/>
                  </a:moveTo>
                  <a:lnTo>
                    <a:pt x="0" y="0"/>
                  </a:lnTo>
                  <a:lnTo>
                    <a:pt x="0" y="496768"/>
                  </a:lnTo>
                  <a:lnTo>
                    <a:pt x="2447347" y="496768"/>
                  </a:lnTo>
                  <a:lnTo>
                    <a:pt x="2447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0915" y="3702232"/>
            <a:ext cx="2585720" cy="720725"/>
            <a:chOff x="690915" y="3702232"/>
            <a:chExt cx="2585720" cy="720725"/>
          </a:xfrm>
        </p:grpSpPr>
        <p:sp>
          <p:nvSpPr>
            <p:cNvPr id="91" name="object 91"/>
            <p:cNvSpPr/>
            <p:nvPr/>
          </p:nvSpPr>
          <p:spPr>
            <a:xfrm>
              <a:off x="705202" y="3716520"/>
              <a:ext cx="1050290" cy="671195"/>
            </a:xfrm>
            <a:custGeom>
              <a:avLst/>
              <a:gdLst/>
              <a:ahLst/>
              <a:cxnLst/>
              <a:rect l="l" t="t" r="r" b="b"/>
              <a:pathLst>
                <a:path w="1050289" h="671195">
                  <a:moveTo>
                    <a:pt x="1049962" y="0"/>
                  </a:moveTo>
                  <a:lnTo>
                    <a:pt x="0" y="0"/>
                  </a:lnTo>
                  <a:lnTo>
                    <a:pt x="0" y="671161"/>
                  </a:lnTo>
                  <a:lnTo>
                    <a:pt x="1049962" y="671161"/>
                  </a:lnTo>
                  <a:lnTo>
                    <a:pt x="1049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5202" y="3716520"/>
              <a:ext cx="1050290" cy="671195"/>
            </a:xfrm>
            <a:custGeom>
              <a:avLst/>
              <a:gdLst/>
              <a:ahLst/>
              <a:cxnLst/>
              <a:rect l="l" t="t" r="r" b="b"/>
              <a:pathLst>
                <a:path w="1050289" h="671195">
                  <a:moveTo>
                    <a:pt x="0" y="0"/>
                  </a:moveTo>
                  <a:lnTo>
                    <a:pt x="1049963" y="0"/>
                  </a:lnTo>
                  <a:lnTo>
                    <a:pt x="1049963" y="671162"/>
                  </a:lnTo>
                  <a:lnTo>
                    <a:pt x="0" y="67116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33454" y="3788553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3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7"/>
                  </a:lnTo>
                  <a:lnTo>
                    <a:pt x="0" y="48591"/>
                  </a:lnTo>
                  <a:lnTo>
                    <a:pt x="4584" y="67505"/>
                  </a:lnTo>
                  <a:lnTo>
                    <a:pt x="17088" y="82950"/>
                  </a:lnTo>
                  <a:lnTo>
                    <a:pt x="35633" y="93364"/>
                  </a:lnTo>
                  <a:lnTo>
                    <a:pt x="58343" y="97182"/>
                  </a:lnTo>
                  <a:lnTo>
                    <a:pt x="81054" y="93364"/>
                  </a:lnTo>
                  <a:lnTo>
                    <a:pt x="99599" y="82950"/>
                  </a:lnTo>
                  <a:lnTo>
                    <a:pt x="112103" y="67505"/>
                  </a:lnTo>
                  <a:lnTo>
                    <a:pt x="116687" y="48591"/>
                  </a:lnTo>
                  <a:lnTo>
                    <a:pt x="112103" y="29677"/>
                  </a:lnTo>
                  <a:lnTo>
                    <a:pt x="99599" y="14232"/>
                  </a:lnTo>
                  <a:lnTo>
                    <a:pt x="81054" y="3818"/>
                  </a:lnTo>
                  <a:lnTo>
                    <a:pt x="58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33454" y="3788553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33454" y="3944127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3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7"/>
                  </a:lnTo>
                  <a:lnTo>
                    <a:pt x="0" y="48591"/>
                  </a:lnTo>
                  <a:lnTo>
                    <a:pt x="4584" y="67505"/>
                  </a:lnTo>
                  <a:lnTo>
                    <a:pt x="17088" y="82950"/>
                  </a:lnTo>
                  <a:lnTo>
                    <a:pt x="35633" y="93364"/>
                  </a:lnTo>
                  <a:lnTo>
                    <a:pt x="58343" y="97182"/>
                  </a:lnTo>
                  <a:lnTo>
                    <a:pt x="81054" y="93364"/>
                  </a:lnTo>
                  <a:lnTo>
                    <a:pt x="99599" y="82950"/>
                  </a:lnTo>
                  <a:lnTo>
                    <a:pt x="112103" y="67505"/>
                  </a:lnTo>
                  <a:lnTo>
                    <a:pt x="116687" y="48591"/>
                  </a:lnTo>
                  <a:lnTo>
                    <a:pt x="112103" y="29677"/>
                  </a:lnTo>
                  <a:lnTo>
                    <a:pt x="99599" y="14232"/>
                  </a:lnTo>
                  <a:lnTo>
                    <a:pt x="81054" y="3818"/>
                  </a:lnTo>
                  <a:lnTo>
                    <a:pt x="58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33454" y="3944127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0754" y="4087001"/>
              <a:ext cx="142088" cy="12258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0754" y="4242574"/>
              <a:ext cx="142088" cy="12258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208959" y="3859616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8"/>
                  </a:lnTo>
                  <a:lnTo>
                    <a:pt x="0" y="48592"/>
                  </a:lnTo>
                  <a:lnTo>
                    <a:pt x="4584" y="67506"/>
                  </a:lnTo>
                  <a:lnTo>
                    <a:pt x="17088" y="82952"/>
                  </a:lnTo>
                  <a:lnTo>
                    <a:pt x="35633" y="93365"/>
                  </a:lnTo>
                  <a:lnTo>
                    <a:pt x="58344" y="97184"/>
                  </a:lnTo>
                  <a:lnTo>
                    <a:pt x="81053" y="93365"/>
                  </a:lnTo>
                  <a:lnTo>
                    <a:pt x="99599" y="82952"/>
                  </a:lnTo>
                  <a:lnTo>
                    <a:pt x="112102" y="67506"/>
                  </a:lnTo>
                  <a:lnTo>
                    <a:pt x="116687" y="48592"/>
                  </a:lnTo>
                  <a:lnTo>
                    <a:pt x="112102" y="29678"/>
                  </a:lnTo>
                  <a:lnTo>
                    <a:pt x="99599" y="14232"/>
                  </a:lnTo>
                  <a:lnTo>
                    <a:pt x="81053" y="3818"/>
                  </a:lnTo>
                  <a:lnTo>
                    <a:pt x="58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08959" y="3859616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08959" y="4015191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8"/>
                  </a:lnTo>
                  <a:lnTo>
                    <a:pt x="0" y="48592"/>
                  </a:lnTo>
                  <a:lnTo>
                    <a:pt x="4584" y="67506"/>
                  </a:lnTo>
                  <a:lnTo>
                    <a:pt x="17088" y="82952"/>
                  </a:lnTo>
                  <a:lnTo>
                    <a:pt x="35633" y="93365"/>
                  </a:lnTo>
                  <a:lnTo>
                    <a:pt x="58344" y="97184"/>
                  </a:lnTo>
                  <a:lnTo>
                    <a:pt x="81053" y="93365"/>
                  </a:lnTo>
                  <a:lnTo>
                    <a:pt x="99599" y="82952"/>
                  </a:lnTo>
                  <a:lnTo>
                    <a:pt x="112102" y="67506"/>
                  </a:lnTo>
                  <a:lnTo>
                    <a:pt x="116687" y="48592"/>
                  </a:lnTo>
                  <a:lnTo>
                    <a:pt x="112102" y="29678"/>
                  </a:lnTo>
                  <a:lnTo>
                    <a:pt x="99599" y="14232"/>
                  </a:lnTo>
                  <a:lnTo>
                    <a:pt x="81053" y="3818"/>
                  </a:lnTo>
                  <a:lnTo>
                    <a:pt x="58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08959" y="4015191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6259" y="4158066"/>
              <a:ext cx="142088" cy="12258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8369" y="3931427"/>
              <a:ext cx="142088" cy="12258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8369" y="4087001"/>
              <a:ext cx="142088" cy="12258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051334" y="3837721"/>
              <a:ext cx="158115" cy="70485"/>
            </a:xfrm>
            <a:custGeom>
              <a:avLst/>
              <a:gdLst/>
              <a:ahLst/>
              <a:cxnLst/>
              <a:rect l="l" t="t" r="r" b="b"/>
              <a:pathLst>
                <a:path w="158115" h="70485">
                  <a:moveTo>
                    <a:pt x="0" y="0"/>
                  </a:moveTo>
                  <a:lnTo>
                    <a:pt x="157625" y="7048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50142" y="3908210"/>
              <a:ext cx="159385" cy="85090"/>
            </a:xfrm>
            <a:custGeom>
              <a:avLst/>
              <a:gdLst/>
              <a:ahLst/>
              <a:cxnLst/>
              <a:rect l="l" t="t" r="r" b="b"/>
              <a:pathLst>
                <a:path w="159384" h="85089">
                  <a:moveTo>
                    <a:pt x="0" y="84510"/>
                  </a:moveTo>
                  <a:lnTo>
                    <a:pt x="158818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50142" y="3908209"/>
              <a:ext cx="159385" cy="240665"/>
            </a:xfrm>
            <a:custGeom>
              <a:avLst/>
              <a:gdLst/>
              <a:ahLst/>
              <a:cxnLst/>
              <a:rect l="l" t="t" r="r" b="b"/>
              <a:pathLst>
                <a:path w="159384" h="240664">
                  <a:moveTo>
                    <a:pt x="0" y="240084"/>
                  </a:moveTo>
                  <a:lnTo>
                    <a:pt x="158818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50142" y="3908209"/>
              <a:ext cx="159385" cy="396240"/>
            </a:xfrm>
            <a:custGeom>
              <a:avLst/>
              <a:gdLst/>
              <a:ahLst/>
              <a:cxnLst/>
              <a:rect l="l" t="t" r="r" b="b"/>
              <a:pathLst>
                <a:path w="159384" h="396239">
                  <a:moveTo>
                    <a:pt x="0" y="395658"/>
                  </a:moveTo>
                  <a:lnTo>
                    <a:pt x="158818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50142" y="3837143"/>
              <a:ext cx="159385" cy="226695"/>
            </a:xfrm>
            <a:custGeom>
              <a:avLst/>
              <a:gdLst/>
              <a:ahLst/>
              <a:cxnLst/>
              <a:rect l="l" t="t" r="r" b="b"/>
              <a:pathLst>
                <a:path w="159384" h="226695">
                  <a:moveTo>
                    <a:pt x="0" y="0"/>
                  </a:moveTo>
                  <a:lnTo>
                    <a:pt x="158818" y="22663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50142" y="3992720"/>
              <a:ext cx="159385" cy="71120"/>
            </a:xfrm>
            <a:custGeom>
              <a:avLst/>
              <a:gdLst/>
              <a:ahLst/>
              <a:cxnLst/>
              <a:rect l="l" t="t" r="r" b="b"/>
              <a:pathLst>
                <a:path w="159384" h="71120">
                  <a:moveTo>
                    <a:pt x="0" y="0"/>
                  </a:moveTo>
                  <a:lnTo>
                    <a:pt x="158818" y="71065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50142" y="4063784"/>
              <a:ext cx="159385" cy="240665"/>
            </a:xfrm>
            <a:custGeom>
              <a:avLst/>
              <a:gdLst/>
              <a:ahLst/>
              <a:cxnLst/>
              <a:rect l="l" t="t" r="r" b="b"/>
              <a:pathLst>
                <a:path w="159384" h="240664">
                  <a:moveTo>
                    <a:pt x="158818" y="0"/>
                  </a:moveTo>
                  <a:lnTo>
                    <a:pt x="0" y="84510"/>
                  </a:lnTo>
                </a:path>
                <a:path w="159384" h="240664">
                  <a:moveTo>
                    <a:pt x="158818" y="0"/>
                  </a:moveTo>
                  <a:lnTo>
                    <a:pt x="1193" y="24008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50142" y="3992720"/>
              <a:ext cx="159385" cy="226695"/>
            </a:xfrm>
            <a:custGeom>
              <a:avLst/>
              <a:gdLst/>
              <a:ahLst/>
              <a:cxnLst/>
              <a:rect l="l" t="t" r="r" b="b"/>
              <a:pathLst>
                <a:path w="159384" h="226695">
                  <a:moveTo>
                    <a:pt x="0" y="0"/>
                  </a:moveTo>
                  <a:lnTo>
                    <a:pt x="158818" y="22663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50142" y="4148293"/>
              <a:ext cx="159385" cy="71120"/>
            </a:xfrm>
            <a:custGeom>
              <a:avLst/>
              <a:gdLst/>
              <a:ahLst/>
              <a:cxnLst/>
              <a:rect l="l" t="t" r="r" b="b"/>
              <a:pathLst>
                <a:path w="159384" h="71120">
                  <a:moveTo>
                    <a:pt x="0" y="0"/>
                  </a:moveTo>
                  <a:lnTo>
                    <a:pt x="158818" y="71065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51335" y="4219357"/>
              <a:ext cx="158115" cy="85090"/>
            </a:xfrm>
            <a:custGeom>
              <a:avLst/>
              <a:gdLst/>
              <a:ahLst/>
              <a:cxnLst/>
              <a:rect l="l" t="t" r="r" b="b"/>
              <a:pathLst>
                <a:path w="158115" h="85089">
                  <a:moveTo>
                    <a:pt x="0" y="84510"/>
                  </a:moveTo>
                  <a:lnTo>
                    <a:pt x="15762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51334" y="3837145"/>
              <a:ext cx="158115" cy="382270"/>
            </a:xfrm>
            <a:custGeom>
              <a:avLst/>
              <a:gdLst/>
              <a:ahLst/>
              <a:cxnLst/>
              <a:rect l="l" t="t" r="r" b="b"/>
              <a:pathLst>
                <a:path w="158115" h="382270">
                  <a:moveTo>
                    <a:pt x="0" y="0"/>
                  </a:moveTo>
                  <a:lnTo>
                    <a:pt x="157625" y="38221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325648" y="3908209"/>
              <a:ext cx="175895" cy="85090"/>
            </a:xfrm>
            <a:custGeom>
              <a:avLst/>
              <a:gdLst/>
              <a:ahLst/>
              <a:cxnLst/>
              <a:rect l="l" t="t" r="r" b="b"/>
              <a:pathLst>
                <a:path w="175894" h="85089">
                  <a:moveTo>
                    <a:pt x="0" y="0"/>
                  </a:moveTo>
                  <a:lnTo>
                    <a:pt x="175422" y="8451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325648" y="3992719"/>
              <a:ext cx="175895" cy="71120"/>
            </a:xfrm>
            <a:custGeom>
              <a:avLst/>
              <a:gdLst/>
              <a:ahLst/>
              <a:cxnLst/>
              <a:rect l="l" t="t" r="r" b="b"/>
              <a:pathLst>
                <a:path w="175894" h="71120">
                  <a:moveTo>
                    <a:pt x="0" y="71065"/>
                  </a:moveTo>
                  <a:lnTo>
                    <a:pt x="17542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325648" y="3992718"/>
              <a:ext cx="175895" cy="226695"/>
            </a:xfrm>
            <a:custGeom>
              <a:avLst/>
              <a:gdLst/>
              <a:ahLst/>
              <a:cxnLst/>
              <a:rect l="l" t="t" r="r" b="b"/>
              <a:pathLst>
                <a:path w="175894" h="226695">
                  <a:moveTo>
                    <a:pt x="0" y="226639"/>
                  </a:moveTo>
                  <a:lnTo>
                    <a:pt x="17542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25648" y="3908209"/>
              <a:ext cx="175895" cy="240665"/>
            </a:xfrm>
            <a:custGeom>
              <a:avLst/>
              <a:gdLst/>
              <a:ahLst/>
              <a:cxnLst/>
              <a:rect l="l" t="t" r="r" b="b"/>
              <a:pathLst>
                <a:path w="175894" h="240664">
                  <a:moveTo>
                    <a:pt x="0" y="0"/>
                  </a:moveTo>
                  <a:lnTo>
                    <a:pt x="175422" y="24008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25648" y="4063784"/>
              <a:ext cx="175895" cy="85090"/>
            </a:xfrm>
            <a:custGeom>
              <a:avLst/>
              <a:gdLst/>
              <a:ahLst/>
              <a:cxnLst/>
              <a:rect l="l" t="t" r="r" b="b"/>
              <a:pathLst>
                <a:path w="175894" h="85089">
                  <a:moveTo>
                    <a:pt x="0" y="0"/>
                  </a:moveTo>
                  <a:lnTo>
                    <a:pt x="175422" y="8451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325648" y="4148292"/>
              <a:ext cx="175895" cy="71120"/>
            </a:xfrm>
            <a:custGeom>
              <a:avLst/>
              <a:gdLst/>
              <a:ahLst/>
              <a:cxnLst/>
              <a:rect l="l" t="t" r="r" b="b"/>
              <a:pathLst>
                <a:path w="175894" h="71120">
                  <a:moveTo>
                    <a:pt x="0" y="71065"/>
                  </a:moveTo>
                  <a:lnTo>
                    <a:pt x="17542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090548" y="3739816"/>
              <a:ext cx="1186180" cy="683260"/>
            </a:xfrm>
            <a:custGeom>
              <a:avLst/>
              <a:gdLst/>
              <a:ahLst/>
              <a:cxnLst/>
              <a:rect l="l" t="t" r="r" b="b"/>
              <a:pathLst>
                <a:path w="1186179" h="683260">
                  <a:moveTo>
                    <a:pt x="1185853" y="0"/>
                  </a:moveTo>
                  <a:lnTo>
                    <a:pt x="0" y="0"/>
                  </a:lnTo>
                  <a:lnTo>
                    <a:pt x="0" y="682862"/>
                  </a:lnTo>
                  <a:lnTo>
                    <a:pt x="1185853" y="682862"/>
                  </a:lnTo>
                  <a:lnTo>
                    <a:pt x="1185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626" rIns="0" bIns="0" rtlCol="0">
            <a:spAutoFit/>
          </a:bodyPr>
          <a:lstStyle/>
          <a:p>
            <a:pPr marL="117856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Programming</a:t>
            </a:r>
            <a:r>
              <a:rPr spc="-5" dirty="0"/>
              <a:t> </a:t>
            </a:r>
            <a:r>
              <a:rPr dirty="0"/>
              <a:t>Uncertain </a:t>
            </a:r>
            <a:r>
              <a:rPr spc="-10" dirty="0"/>
              <a:t>Computations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6002" y="2355596"/>
            <a:ext cx="34245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Programming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Methodology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05202" y="3081896"/>
            <a:ext cx="2447925" cy="49720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 marR="160655">
              <a:lnSpc>
                <a:spcPct val="105000"/>
              </a:lnSpc>
              <a:spcBef>
                <a:spcPts val="330"/>
              </a:spcBef>
            </a:pPr>
            <a:r>
              <a:rPr sz="1200" b="1" dirty="0">
                <a:solidFill>
                  <a:srgbClr val="7F0055"/>
                </a:solidFill>
                <a:latin typeface="Consolas"/>
                <a:cs typeface="Consolas"/>
              </a:rPr>
              <a:t>float</a:t>
            </a:r>
            <a:r>
              <a:rPr sz="1200" b="1" spc="5" dirty="0">
                <a:solidFill>
                  <a:srgbClr val="7F0055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num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=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b[i] </a:t>
            </a:r>
            <a:r>
              <a:rPr sz="1200" b="1" dirty="0">
                <a:solidFill>
                  <a:srgbClr val="FF0000"/>
                </a:solidFill>
                <a:latin typeface="Consolas"/>
                <a:cs typeface="Consolas"/>
              </a:rPr>
              <a:t>-.</a:t>
            </a:r>
            <a:r>
              <a:rPr sz="1200" b="1" spc="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latin typeface="Consolas"/>
                <a:cs typeface="Consolas"/>
              </a:rPr>
              <a:t>sigma; </a:t>
            </a:r>
            <a:r>
              <a:rPr sz="1200" dirty="0">
                <a:latin typeface="Consolas"/>
                <a:cs typeface="Consolas"/>
              </a:rPr>
              <a:t>x[i]</a:t>
            </a:r>
            <a:r>
              <a:rPr sz="1200" spc="-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=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num </a:t>
            </a:r>
            <a:r>
              <a:rPr sz="1200" b="1" dirty="0">
                <a:solidFill>
                  <a:srgbClr val="FF0000"/>
                </a:solidFill>
                <a:latin typeface="Consolas"/>
                <a:cs typeface="Consolas"/>
              </a:rPr>
              <a:t>/.</a:t>
            </a:r>
            <a:r>
              <a:rPr sz="1200" b="1" spc="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latin typeface="Consolas"/>
                <a:cs typeface="Consolas"/>
              </a:rPr>
              <a:t>A[i][i];</a:t>
            </a:r>
            <a:endParaRPr sz="1200" dirty="0">
              <a:latin typeface="Consolas"/>
              <a:cs typeface="Consola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090548" y="3739815"/>
            <a:ext cx="1186180" cy="68326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177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510"/>
              </a:spcBef>
            </a:pPr>
            <a:r>
              <a:rPr sz="1800" dirty="0">
                <a:latin typeface="Calibri"/>
                <a:cs typeface="Calibri"/>
              </a:rPr>
              <a:t>“sort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list”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7636" y="4833620"/>
            <a:ext cx="223075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Surrogate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Programming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(Onward!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21)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2767" y="1511300"/>
            <a:ext cx="1283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Semantics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4624" y="3291332"/>
            <a:ext cx="408940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Real-</a:t>
            </a:r>
            <a:r>
              <a:rPr sz="1800" dirty="0">
                <a:latin typeface="Calibri"/>
                <a:cs typeface="Calibri"/>
              </a:rPr>
              <a:t>Valued,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Nondeterministic,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Probabilistic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(LICS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ICFP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PLDI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POPL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21)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13418" y="2294097"/>
            <a:ext cx="3606165" cy="3239770"/>
          </a:xfrm>
          <a:prstGeom prst="rect">
            <a:avLst/>
          </a:prstGeom>
          <a:ln w="25400">
            <a:solidFill>
              <a:srgbClr val="E46C0A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R="64135" algn="ctr">
              <a:lnSpc>
                <a:spcPct val="100000"/>
              </a:lnSpc>
              <a:spcBef>
                <a:spcPts val="560"/>
              </a:spcBef>
            </a:pPr>
            <a:r>
              <a:rPr sz="2400" spc="-10" dirty="0">
                <a:latin typeface="Calibri"/>
                <a:cs typeface="Calibri"/>
              </a:rPr>
              <a:t>Reasoning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 dirty="0">
              <a:latin typeface="Calibri"/>
              <a:cs typeface="Calibri"/>
            </a:endParaRPr>
          </a:p>
          <a:p>
            <a:pPr marR="327025" algn="r">
              <a:lnSpc>
                <a:spcPct val="100000"/>
              </a:lnSpc>
            </a:pPr>
            <a:r>
              <a:rPr sz="950" spc="-40" dirty="0">
                <a:latin typeface="Segoe UI Symbol"/>
                <a:cs typeface="Segoe UI Symbol"/>
              </a:rPr>
              <a:t>✘</a:t>
            </a:r>
            <a:endParaRPr sz="950" dirty="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</a:pPr>
            <a:endParaRPr sz="1300" dirty="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Segoe UI Symbol"/>
              <a:cs typeface="Segoe UI Symbol"/>
            </a:endParaRPr>
          </a:p>
          <a:p>
            <a:pPr marR="6413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Verification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PAC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Learning</a:t>
            </a:r>
            <a:endParaRPr sz="1800" dirty="0">
              <a:latin typeface="Calibri"/>
              <a:cs typeface="Calibri"/>
            </a:endParaRPr>
          </a:p>
          <a:p>
            <a:pPr marR="64769"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(OOPSLA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IJCAI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22,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AAAI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23)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42632" y="3277053"/>
            <a:ext cx="655955" cy="321310"/>
          </a:xfrm>
          <a:prstGeom prst="rect">
            <a:avLst/>
          </a:prstGeom>
          <a:ln w="11297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76530" marR="92710" indent="-77470">
              <a:lnSpc>
                <a:spcPct val="100000"/>
              </a:lnSpc>
              <a:spcBef>
                <a:spcPts val="65"/>
              </a:spcBef>
            </a:pPr>
            <a:r>
              <a:rPr sz="950" spc="-35" dirty="0">
                <a:latin typeface="Calibri"/>
                <a:cs typeface="Calibri"/>
              </a:rPr>
              <a:t>Execution</a:t>
            </a:r>
            <a:r>
              <a:rPr sz="950" spc="-10" dirty="0">
                <a:latin typeface="Calibri"/>
                <a:cs typeface="Calibri"/>
              </a:rPr>
              <a:t> Model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2632" y="4054515"/>
            <a:ext cx="655955" cy="182880"/>
          </a:xfrm>
          <a:prstGeom prst="rect">
            <a:avLst/>
          </a:prstGeom>
          <a:ln w="11373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90"/>
              </a:spcBef>
            </a:pPr>
            <a:r>
              <a:rPr sz="950" spc="-10" dirty="0">
                <a:latin typeface="Calibri"/>
                <a:cs typeface="Calibri"/>
              </a:rPr>
              <a:t>Program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36523" y="3140172"/>
            <a:ext cx="1729739" cy="1266190"/>
          </a:xfrm>
          <a:prstGeom prst="rect">
            <a:avLst/>
          </a:prstGeom>
          <a:ln w="11197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400" spc="-20" dirty="0">
                <a:latin typeface="Calibri"/>
                <a:cs typeface="Calibri"/>
              </a:rPr>
              <a:t>Leto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15984" y="3402065"/>
            <a:ext cx="516255" cy="321310"/>
          </a:xfrm>
          <a:prstGeom prst="rect">
            <a:avLst/>
          </a:prstGeom>
          <a:ln w="11242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54305">
              <a:lnSpc>
                <a:spcPts val="1140"/>
              </a:lnSpc>
              <a:spcBef>
                <a:spcPts val="65"/>
              </a:spcBef>
            </a:pPr>
            <a:r>
              <a:rPr sz="950" spc="-25" dirty="0">
                <a:latin typeface="Calibri"/>
                <a:cs typeface="Calibri"/>
              </a:rPr>
              <a:t>SMT</a:t>
            </a:r>
            <a:endParaRPr sz="950">
              <a:latin typeface="Calibri"/>
              <a:cs typeface="Calibri"/>
            </a:endParaRPr>
          </a:p>
          <a:p>
            <a:pPr marL="113664">
              <a:lnSpc>
                <a:spcPts val="1140"/>
              </a:lnSpc>
            </a:pPr>
            <a:r>
              <a:rPr sz="950" spc="-10" dirty="0">
                <a:latin typeface="Calibri"/>
                <a:cs typeface="Calibri"/>
              </a:rPr>
              <a:t>Solver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83594" y="3402071"/>
            <a:ext cx="516255" cy="321310"/>
          </a:xfrm>
          <a:prstGeom prst="rect">
            <a:avLst/>
          </a:prstGeom>
          <a:ln w="11242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54305">
              <a:lnSpc>
                <a:spcPts val="1140"/>
              </a:lnSpc>
              <a:spcBef>
                <a:spcPts val="65"/>
              </a:spcBef>
            </a:pPr>
            <a:r>
              <a:rPr sz="950" spc="-25" dirty="0">
                <a:latin typeface="Calibri"/>
                <a:cs typeface="Calibri"/>
              </a:rPr>
              <a:t>SMT</a:t>
            </a:r>
            <a:endParaRPr sz="950">
              <a:latin typeface="Calibri"/>
              <a:cs typeface="Calibri"/>
            </a:endParaRPr>
          </a:p>
          <a:p>
            <a:pPr marL="113664">
              <a:lnSpc>
                <a:spcPts val="1140"/>
              </a:lnSpc>
            </a:pPr>
            <a:r>
              <a:rPr sz="950" spc="-10" dirty="0">
                <a:latin typeface="Calibri"/>
                <a:cs typeface="Calibri"/>
              </a:rPr>
              <a:t>Solver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15984" y="3985096"/>
            <a:ext cx="516255" cy="321310"/>
          </a:xfrm>
          <a:prstGeom prst="rect">
            <a:avLst/>
          </a:prstGeom>
          <a:ln w="11242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36195" marR="28575" indent="13335">
              <a:lnSpc>
                <a:spcPct val="100000"/>
              </a:lnSpc>
              <a:spcBef>
                <a:spcPts val="60"/>
              </a:spcBef>
            </a:pPr>
            <a:r>
              <a:rPr sz="950" spc="-20" dirty="0">
                <a:latin typeface="Calibri"/>
                <a:cs typeface="Calibri"/>
              </a:rPr>
              <a:t>Invariant</a:t>
            </a:r>
            <a:r>
              <a:rPr sz="950" spc="500" dirty="0">
                <a:latin typeface="Calibri"/>
                <a:cs typeface="Calibri"/>
              </a:rPr>
              <a:t> </a:t>
            </a:r>
            <a:r>
              <a:rPr sz="950" spc="-30" dirty="0">
                <a:latin typeface="Calibri"/>
                <a:cs typeface="Calibri"/>
              </a:rPr>
              <a:t>Inference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83594" y="4045570"/>
            <a:ext cx="516255" cy="200660"/>
          </a:xfrm>
          <a:prstGeom prst="rect">
            <a:avLst/>
          </a:prstGeom>
          <a:ln w="11336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60"/>
              </a:spcBef>
            </a:pPr>
            <a:r>
              <a:rPr sz="950" spc="-10" dirty="0">
                <a:latin typeface="Calibri"/>
                <a:cs typeface="Calibri"/>
              </a:rPr>
              <a:t>Verifier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76364" y="1983809"/>
            <a:ext cx="1945674" cy="1202698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4216" y="3433444"/>
            <a:ext cx="342900" cy="716280"/>
          </a:xfrm>
          <a:custGeom>
            <a:avLst/>
            <a:gdLst/>
            <a:ahLst/>
            <a:cxnLst/>
            <a:rect l="l" t="t" r="r" b="b"/>
            <a:pathLst>
              <a:path w="342900" h="716279">
                <a:moveTo>
                  <a:pt x="342303" y="339572"/>
                </a:moveTo>
                <a:lnTo>
                  <a:pt x="336943" y="324294"/>
                </a:lnTo>
                <a:lnTo>
                  <a:pt x="329717" y="303695"/>
                </a:lnTo>
                <a:lnTo>
                  <a:pt x="322402" y="312039"/>
                </a:lnTo>
                <a:lnTo>
                  <a:pt x="7518" y="0"/>
                </a:lnTo>
                <a:lnTo>
                  <a:pt x="190" y="8356"/>
                </a:lnTo>
                <a:lnTo>
                  <a:pt x="315087" y="320395"/>
                </a:lnTo>
                <a:lnTo>
                  <a:pt x="307771" y="328752"/>
                </a:lnTo>
                <a:lnTo>
                  <a:pt x="342303" y="339572"/>
                </a:lnTo>
                <a:close/>
              </a:path>
              <a:path w="342900" h="716279">
                <a:moveTo>
                  <a:pt x="342303" y="339572"/>
                </a:moveTo>
                <a:lnTo>
                  <a:pt x="308356" y="352298"/>
                </a:lnTo>
                <a:lnTo>
                  <a:pt x="316064" y="360235"/>
                </a:lnTo>
                <a:lnTo>
                  <a:pt x="0" y="708253"/>
                </a:lnTo>
                <a:lnTo>
                  <a:pt x="7708" y="716191"/>
                </a:lnTo>
                <a:lnTo>
                  <a:pt x="323786" y="368173"/>
                </a:lnTo>
                <a:lnTo>
                  <a:pt x="331508" y="376097"/>
                </a:lnTo>
                <a:lnTo>
                  <a:pt x="337413" y="356133"/>
                </a:lnTo>
                <a:lnTo>
                  <a:pt x="342303" y="339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4469" y="3730478"/>
            <a:ext cx="32384" cy="249554"/>
          </a:xfrm>
          <a:custGeom>
            <a:avLst/>
            <a:gdLst/>
            <a:ahLst/>
            <a:cxnLst/>
            <a:rect l="l" t="t" r="r" b="b"/>
            <a:pathLst>
              <a:path w="32384" h="249554">
                <a:moveTo>
                  <a:pt x="10732" y="215107"/>
                </a:moveTo>
                <a:lnTo>
                  <a:pt x="0" y="215107"/>
                </a:lnTo>
                <a:lnTo>
                  <a:pt x="16099" y="249358"/>
                </a:lnTo>
                <a:lnTo>
                  <a:pt x="29516" y="220816"/>
                </a:lnTo>
                <a:lnTo>
                  <a:pt x="10732" y="220816"/>
                </a:lnTo>
                <a:lnTo>
                  <a:pt x="10732" y="215107"/>
                </a:lnTo>
                <a:close/>
              </a:path>
              <a:path w="32384" h="249554">
                <a:moveTo>
                  <a:pt x="21465" y="0"/>
                </a:moveTo>
                <a:lnTo>
                  <a:pt x="10732" y="0"/>
                </a:lnTo>
                <a:lnTo>
                  <a:pt x="10732" y="220816"/>
                </a:lnTo>
                <a:lnTo>
                  <a:pt x="21465" y="220816"/>
                </a:lnTo>
                <a:lnTo>
                  <a:pt x="21465" y="0"/>
                </a:lnTo>
                <a:close/>
              </a:path>
              <a:path w="32384" h="249554">
                <a:moveTo>
                  <a:pt x="32199" y="215107"/>
                </a:moveTo>
                <a:lnTo>
                  <a:pt x="21465" y="215107"/>
                </a:lnTo>
                <a:lnTo>
                  <a:pt x="21465" y="220816"/>
                </a:lnTo>
                <a:lnTo>
                  <a:pt x="29516" y="220816"/>
                </a:lnTo>
                <a:lnTo>
                  <a:pt x="32199" y="215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06118" y="3715315"/>
            <a:ext cx="32384" cy="260985"/>
          </a:xfrm>
          <a:custGeom>
            <a:avLst/>
            <a:gdLst/>
            <a:ahLst/>
            <a:cxnLst/>
            <a:rect l="l" t="t" r="r" b="b"/>
            <a:pathLst>
              <a:path w="32384" h="260985">
                <a:moveTo>
                  <a:pt x="10731" y="34153"/>
                </a:moveTo>
                <a:lnTo>
                  <a:pt x="7285" y="260680"/>
                </a:lnTo>
                <a:lnTo>
                  <a:pt x="18017" y="260864"/>
                </a:lnTo>
                <a:lnTo>
                  <a:pt x="21463" y="34338"/>
                </a:lnTo>
                <a:lnTo>
                  <a:pt x="10731" y="34153"/>
                </a:lnTo>
                <a:close/>
              </a:path>
              <a:path w="32384" h="260985">
                <a:moveTo>
                  <a:pt x="29452" y="28445"/>
                </a:moveTo>
                <a:lnTo>
                  <a:pt x="10817" y="28445"/>
                </a:lnTo>
                <a:lnTo>
                  <a:pt x="21550" y="28630"/>
                </a:lnTo>
                <a:lnTo>
                  <a:pt x="21463" y="34338"/>
                </a:lnTo>
                <a:lnTo>
                  <a:pt x="32194" y="34523"/>
                </a:lnTo>
                <a:lnTo>
                  <a:pt x="29452" y="28445"/>
                </a:lnTo>
                <a:close/>
              </a:path>
              <a:path w="32384" h="260985">
                <a:moveTo>
                  <a:pt x="10817" y="28445"/>
                </a:moveTo>
                <a:lnTo>
                  <a:pt x="10731" y="34153"/>
                </a:lnTo>
                <a:lnTo>
                  <a:pt x="21463" y="34338"/>
                </a:lnTo>
                <a:lnTo>
                  <a:pt x="21550" y="28630"/>
                </a:lnTo>
                <a:lnTo>
                  <a:pt x="10817" y="28445"/>
                </a:lnTo>
                <a:close/>
              </a:path>
              <a:path w="32384" h="260985">
                <a:moveTo>
                  <a:pt x="16617" y="0"/>
                </a:moveTo>
                <a:lnTo>
                  <a:pt x="0" y="33968"/>
                </a:lnTo>
                <a:lnTo>
                  <a:pt x="10731" y="34153"/>
                </a:lnTo>
                <a:lnTo>
                  <a:pt x="10817" y="28445"/>
                </a:lnTo>
                <a:lnTo>
                  <a:pt x="29452" y="28445"/>
                </a:lnTo>
                <a:lnTo>
                  <a:pt x="16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1929" y="4128540"/>
            <a:ext cx="252095" cy="34290"/>
          </a:xfrm>
          <a:custGeom>
            <a:avLst/>
            <a:gdLst/>
            <a:ahLst/>
            <a:cxnLst/>
            <a:rect l="l" t="t" r="r" b="b"/>
            <a:pathLst>
              <a:path w="252095" h="34289">
                <a:moveTo>
                  <a:pt x="219483" y="0"/>
                </a:moveTo>
                <a:lnTo>
                  <a:pt x="219483" y="34250"/>
                </a:lnTo>
                <a:lnTo>
                  <a:pt x="240950" y="22833"/>
                </a:lnTo>
                <a:lnTo>
                  <a:pt x="224849" y="22833"/>
                </a:lnTo>
                <a:lnTo>
                  <a:pt x="224849" y="11416"/>
                </a:lnTo>
                <a:lnTo>
                  <a:pt x="240949" y="11416"/>
                </a:lnTo>
                <a:lnTo>
                  <a:pt x="219483" y="0"/>
                </a:lnTo>
                <a:close/>
              </a:path>
              <a:path w="252095" h="34289">
                <a:moveTo>
                  <a:pt x="219483" y="11416"/>
                </a:moveTo>
                <a:lnTo>
                  <a:pt x="0" y="11416"/>
                </a:lnTo>
                <a:lnTo>
                  <a:pt x="0" y="22833"/>
                </a:lnTo>
                <a:lnTo>
                  <a:pt x="219483" y="22833"/>
                </a:lnTo>
                <a:lnTo>
                  <a:pt x="219483" y="11416"/>
                </a:lnTo>
                <a:close/>
              </a:path>
              <a:path w="252095" h="34289">
                <a:moveTo>
                  <a:pt x="240949" y="11416"/>
                </a:moveTo>
                <a:lnTo>
                  <a:pt x="224849" y="11416"/>
                </a:lnTo>
                <a:lnTo>
                  <a:pt x="224849" y="22833"/>
                </a:lnTo>
                <a:lnTo>
                  <a:pt x="240950" y="22833"/>
                </a:lnTo>
                <a:lnTo>
                  <a:pt x="251683" y="17124"/>
                </a:lnTo>
                <a:lnTo>
                  <a:pt x="240949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36088" y="3331812"/>
            <a:ext cx="203200" cy="920115"/>
            <a:chOff x="11636088" y="3331812"/>
            <a:chExt cx="203200" cy="920115"/>
          </a:xfrm>
        </p:grpSpPr>
        <p:sp>
          <p:nvSpPr>
            <p:cNvPr id="19" name="object 19"/>
            <p:cNvSpPr/>
            <p:nvPr/>
          </p:nvSpPr>
          <p:spPr>
            <a:xfrm>
              <a:off x="11641803" y="3337527"/>
              <a:ext cx="191770" cy="200660"/>
            </a:xfrm>
            <a:custGeom>
              <a:avLst/>
              <a:gdLst/>
              <a:ahLst/>
              <a:cxnLst/>
              <a:rect l="l" t="t" r="r" b="b"/>
              <a:pathLst>
                <a:path w="191770" h="200660">
                  <a:moveTo>
                    <a:pt x="0" y="0"/>
                  </a:moveTo>
                  <a:lnTo>
                    <a:pt x="191170" y="0"/>
                  </a:lnTo>
                  <a:lnTo>
                    <a:pt x="191170" y="200189"/>
                  </a:lnTo>
                  <a:lnTo>
                    <a:pt x="0" y="200189"/>
                  </a:lnTo>
                  <a:lnTo>
                    <a:pt x="0" y="0"/>
                  </a:lnTo>
                  <a:close/>
                </a:path>
              </a:pathLst>
            </a:custGeom>
            <a:ln w="11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85868" y="3370305"/>
              <a:ext cx="102324" cy="10579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641803" y="4045571"/>
              <a:ext cx="191770" cy="200660"/>
            </a:xfrm>
            <a:custGeom>
              <a:avLst/>
              <a:gdLst/>
              <a:ahLst/>
              <a:cxnLst/>
              <a:rect l="l" t="t" r="r" b="b"/>
              <a:pathLst>
                <a:path w="191770" h="200660">
                  <a:moveTo>
                    <a:pt x="0" y="0"/>
                  </a:moveTo>
                  <a:lnTo>
                    <a:pt x="191170" y="0"/>
                  </a:lnTo>
                  <a:lnTo>
                    <a:pt x="191170" y="200189"/>
                  </a:lnTo>
                  <a:lnTo>
                    <a:pt x="0" y="200189"/>
                  </a:lnTo>
                  <a:lnTo>
                    <a:pt x="0" y="0"/>
                  </a:lnTo>
                  <a:close/>
                </a:path>
              </a:pathLst>
            </a:custGeom>
            <a:ln w="11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1559" y="3437623"/>
            <a:ext cx="280670" cy="708660"/>
          </a:xfrm>
          <a:custGeom>
            <a:avLst/>
            <a:gdLst/>
            <a:ahLst/>
            <a:cxnLst/>
            <a:rect l="l" t="t" r="r" b="b"/>
            <a:pathLst>
              <a:path w="280670" h="708660">
                <a:moveTo>
                  <a:pt x="280238" y="0"/>
                </a:moveTo>
                <a:lnTo>
                  <a:pt x="246913" y="14490"/>
                </a:lnTo>
                <a:lnTo>
                  <a:pt x="254990" y="22021"/>
                </a:lnTo>
                <a:lnTo>
                  <a:pt x="177" y="331635"/>
                </a:lnTo>
                <a:lnTo>
                  <a:pt x="4203" y="335394"/>
                </a:lnTo>
                <a:lnTo>
                  <a:pt x="0" y="338924"/>
                </a:lnTo>
                <a:lnTo>
                  <a:pt x="256095" y="684682"/>
                </a:lnTo>
                <a:lnTo>
                  <a:pt x="247662" y="691743"/>
                </a:lnTo>
                <a:lnTo>
                  <a:pt x="280238" y="708050"/>
                </a:lnTo>
                <a:lnTo>
                  <a:pt x="276567" y="689165"/>
                </a:lnTo>
                <a:lnTo>
                  <a:pt x="272961" y="670547"/>
                </a:lnTo>
                <a:lnTo>
                  <a:pt x="264528" y="677608"/>
                </a:lnTo>
                <a:lnTo>
                  <a:pt x="11188" y="335584"/>
                </a:lnTo>
                <a:lnTo>
                  <a:pt x="263067" y="29540"/>
                </a:lnTo>
                <a:lnTo>
                  <a:pt x="271145" y="37058"/>
                </a:lnTo>
                <a:lnTo>
                  <a:pt x="275882" y="17716"/>
                </a:lnTo>
                <a:lnTo>
                  <a:pt x="280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133060" y="4184395"/>
            <a:ext cx="2035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Representations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902300" y="5891276"/>
            <a:ext cx="4693920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Efficient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Probabilistic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Inference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Deep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Learning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(PLDI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POPL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22,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ICLR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19,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Calibri"/>
                <a:cs typeface="Calibri"/>
              </a:rPr>
              <a:t>ICLR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ICML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NeurIPS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ICLR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NeurIPS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22)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Reasoning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01163"/>
            <a:ext cx="11028045" cy="351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Safety: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program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satisfy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basic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invariants?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ED7D31"/>
                </a:solidFill>
                <a:latin typeface="Calibri"/>
                <a:cs typeface="Calibri"/>
              </a:rPr>
              <a:t>Generalization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return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expected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results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unseen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inputs?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238600"/>
              </a:lnSpc>
              <a:spcBef>
                <a:spcPts val="70"/>
              </a:spcBef>
            </a:pPr>
            <a:r>
              <a:rPr sz="2800" dirty="0">
                <a:solidFill>
                  <a:srgbClr val="ED7D31"/>
                </a:solidFill>
                <a:latin typeface="Calibri"/>
                <a:cs typeface="Calibri"/>
              </a:rPr>
              <a:t>Robustness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system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behaviors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change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slight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perturbations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data? </a:t>
            </a:r>
            <a:r>
              <a:rPr sz="2800" spc="-10" dirty="0">
                <a:solidFill>
                  <a:srgbClr val="ED7D31"/>
                </a:solidFill>
                <a:latin typeface="Calibri"/>
                <a:cs typeface="Calibri"/>
              </a:rPr>
              <a:t>Interpretability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understand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triage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failures?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374" y="379475"/>
            <a:ext cx="81775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Jacobi Iterative Method (with </a:t>
            </a:r>
            <a:r>
              <a:rPr spc="-10" dirty="0"/>
              <a:t>Error)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2630" y="1190920"/>
            <a:ext cx="10088880" cy="4789805"/>
            <a:chOff x="1322630" y="1190920"/>
            <a:chExt cx="10088880" cy="4789805"/>
          </a:xfrm>
        </p:grpSpPr>
        <p:sp>
          <p:nvSpPr>
            <p:cNvPr id="4" name="object 4"/>
            <p:cNvSpPr/>
            <p:nvPr/>
          </p:nvSpPr>
          <p:spPr>
            <a:xfrm>
              <a:off x="1356462" y="1195683"/>
              <a:ext cx="10050145" cy="4757420"/>
            </a:xfrm>
            <a:custGeom>
              <a:avLst/>
              <a:gdLst/>
              <a:ahLst/>
              <a:cxnLst/>
              <a:rect l="l" t="t" r="r" b="b"/>
              <a:pathLst>
                <a:path w="10050145" h="4757420">
                  <a:moveTo>
                    <a:pt x="0" y="3964381"/>
                  </a:moveTo>
                  <a:lnTo>
                    <a:pt x="10049669" y="3964381"/>
                  </a:lnTo>
                </a:path>
                <a:path w="10050145" h="4757420">
                  <a:moveTo>
                    <a:pt x="0" y="3171505"/>
                  </a:moveTo>
                  <a:lnTo>
                    <a:pt x="10049669" y="3171505"/>
                  </a:lnTo>
                </a:path>
                <a:path w="10050145" h="4757420">
                  <a:moveTo>
                    <a:pt x="0" y="2378628"/>
                  </a:moveTo>
                  <a:lnTo>
                    <a:pt x="10049669" y="2378628"/>
                  </a:lnTo>
                </a:path>
                <a:path w="10050145" h="4757420">
                  <a:moveTo>
                    <a:pt x="0" y="1585752"/>
                  </a:moveTo>
                  <a:lnTo>
                    <a:pt x="10049669" y="1585752"/>
                  </a:lnTo>
                </a:path>
                <a:path w="10050145" h="4757420">
                  <a:moveTo>
                    <a:pt x="0" y="792876"/>
                  </a:moveTo>
                  <a:lnTo>
                    <a:pt x="10049669" y="792876"/>
                  </a:lnTo>
                </a:path>
                <a:path w="10050145" h="4757420">
                  <a:moveTo>
                    <a:pt x="0" y="0"/>
                  </a:moveTo>
                  <a:lnTo>
                    <a:pt x="10049669" y="0"/>
                  </a:lnTo>
                </a:path>
                <a:path w="10050145" h="4757420">
                  <a:moveTo>
                    <a:pt x="1116630" y="0"/>
                  </a:moveTo>
                  <a:lnTo>
                    <a:pt x="1116630" y="4757257"/>
                  </a:lnTo>
                </a:path>
                <a:path w="10050145" h="4757420">
                  <a:moveTo>
                    <a:pt x="2233260" y="0"/>
                  </a:moveTo>
                  <a:lnTo>
                    <a:pt x="2233260" y="4757257"/>
                  </a:lnTo>
                </a:path>
                <a:path w="10050145" h="4757420">
                  <a:moveTo>
                    <a:pt x="3349890" y="0"/>
                  </a:moveTo>
                  <a:lnTo>
                    <a:pt x="3349890" y="4757257"/>
                  </a:lnTo>
                </a:path>
                <a:path w="10050145" h="4757420">
                  <a:moveTo>
                    <a:pt x="4466520" y="0"/>
                  </a:moveTo>
                  <a:lnTo>
                    <a:pt x="4466520" y="4757257"/>
                  </a:lnTo>
                </a:path>
                <a:path w="10050145" h="4757420">
                  <a:moveTo>
                    <a:pt x="5583149" y="0"/>
                  </a:moveTo>
                  <a:lnTo>
                    <a:pt x="5583149" y="4757257"/>
                  </a:lnTo>
                </a:path>
                <a:path w="10050145" h="4757420">
                  <a:moveTo>
                    <a:pt x="6699779" y="0"/>
                  </a:moveTo>
                  <a:lnTo>
                    <a:pt x="6699779" y="4757257"/>
                  </a:lnTo>
                </a:path>
                <a:path w="10050145" h="4757420">
                  <a:moveTo>
                    <a:pt x="7816409" y="0"/>
                  </a:moveTo>
                  <a:lnTo>
                    <a:pt x="7816409" y="4757257"/>
                  </a:lnTo>
                </a:path>
                <a:path w="10050145" h="4757420">
                  <a:moveTo>
                    <a:pt x="8933039" y="0"/>
                  </a:moveTo>
                  <a:lnTo>
                    <a:pt x="8933039" y="4757257"/>
                  </a:lnTo>
                </a:path>
                <a:path w="10050145" h="4757420">
                  <a:moveTo>
                    <a:pt x="10049669" y="0"/>
                  </a:moveTo>
                  <a:lnTo>
                    <a:pt x="10049669" y="475725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6462" y="1195682"/>
              <a:ext cx="10050145" cy="4757420"/>
            </a:xfrm>
            <a:custGeom>
              <a:avLst/>
              <a:gdLst/>
              <a:ahLst/>
              <a:cxnLst/>
              <a:rect l="l" t="t" r="r" b="b"/>
              <a:pathLst>
                <a:path w="10050145" h="4757420">
                  <a:moveTo>
                    <a:pt x="0" y="4757257"/>
                  </a:moveTo>
                  <a:lnTo>
                    <a:pt x="1" y="0"/>
                  </a:lnTo>
                </a:path>
                <a:path w="10050145" h="4757420">
                  <a:moveTo>
                    <a:pt x="0" y="4757257"/>
                  </a:moveTo>
                  <a:lnTo>
                    <a:pt x="10049669" y="4757256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630" y="1545145"/>
              <a:ext cx="9738738" cy="4435455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8475" y="583641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437" y="5043930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95959"/>
                </a:solidFill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425145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1000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3458971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1500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2666491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2000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1870964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2500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918" y="1078483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3000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1503" y="601929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91355" y="601929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2000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07985" y="601929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4000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24614" y="601929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6000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41244" y="6019290"/>
            <a:ext cx="368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95959"/>
                </a:solidFill>
                <a:latin typeface="Arial"/>
                <a:cs typeface="Arial"/>
              </a:rPr>
              <a:t>8000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5614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10000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2245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12000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8874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14000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65505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16000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82133" y="6019290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18000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98869" y="1462532"/>
            <a:ext cx="436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Errant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98869" y="1788667"/>
            <a:ext cx="554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Original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009" y="2696828"/>
            <a:ext cx="281305" cy="1763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Norm</a:t>
            </a:r>
            <a:r>
              <a:rPr sz="1800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8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Residual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64203" y="5133847"/>
            <a:ext cx="14922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Cambria Math"/>
                <a:cs typeface="Cambria Math"/>
              </a:rPr>
              <a:t>𝜖</a:t>
            </a:r>
            <a:r>
              <a:rPr sz="3300" spc="320" dirty="0">
                <a:latin typeface="Cambria Math"/>
                <a:cs typeface="Cambria Math"/>
              </a:rPr>
              <a:t> </a:t>
            </a:r>
            <a:r>
              <a:rPr sz="3300" dirty="0">
                <a:latin typeface="Cambria Math"/>
                <a:cs typeface="Cambria Math"/>
              </a:rPr>
              <a:t>=</a:t>
            </a:r>
            <a:r>
              <a:rPr sz="3300" spc="220" dirty="0">
                <a:latin typeface="Cambria Math"/>
                <a:cs typeface="Cambria Math"/>
              </a:rPr>
              <a:t> </a:t>
            </a:r>
            <a:r>
              <a:rPr sz="3300" spc="-25" dirty="0">
                <a:latin typeface="Cambria Math"/>
                <a:cs typeface="Cambria Math"/>
              </a:rPr>
              <a:t>450</a:t>
            </a:r>
            <a:endParaRPr sz="3300">
              <a:latin typeface="Cambria Math"/>
              <a:cs typeface="Cambria Math"/>
            </a:endParaRPr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4591" y="5134355"/>
            <a:ext cx="1945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Δ𝑇</a:t>
            </a:r>
            <a:r>
              <a:rPr sz="3200" spc="25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85" dirty="0">
                <a:latin typeface="Cambria Math"/>
                <a:cs typeface="Cambria Math"/>
              </a:rPr>
              <a:t> </a:t>
            </a:r>
            <a:r>
              <a:rPr sz="3200" spc="-20" dirty="0">
                <a:latin typeface="Cambria Math"/>
                <a:cs typeface="Cambria Math"/>
              </a:rPr>
              <a:t>2.6%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77205" y="6482588"/>
            <a:ext cx="83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Iteration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8783" y="5120256"/>
            <a:ext cx="3101975" cy="45720"/>
          </a:xfrm>
          <a:custGeom>
            <a:avLst/>
            <a:gdLst/>
            <a:ahLst/>
            <a:cxnLst/>
            <a:rect l="l" t="t" r="r" b="b"/>
            <a:pathLst>
              <a:path w="3101975" h="45720">
                <a:moveTo>
                  <a:pt x="0" y="45719"/>
                </a:moveTo>
                <a:lnTo>
                  <a:pt x="299" y="27923"/>
                </a:lnTo>
                <a:lnTo>
                  <a:pt x="1115" y="13390"/>
                </a:lnTo>
                <a:lnTo>
                  <a:pt x="2326" y="3592"/>
                </a:lnTo>
                <a:lnTo>
                  <a:pt x="3809" y="0"/>
                </a:lnTo>
                <a:lnTo>
                  <a:pt x="3097976" y="0"/>
                </a:lnTo>
                <a:lnTo>
                  <a:pt x="3099458" y="3592"/>
                </a:lnTo>
                <a:lnTo>
                  <a:pt x="3100669" y="13390"/>
                </a:lnTo>
                <a:lnTo>
                  <a:pt x="3101485" y="27923"/>
                </a:lnTo>
                <a:lnTo>
                  <a:pt x="3101785" y="4571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00237" y="4521200"/>
            <a:ext cx="12668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latin typeface="Cambria Math"/>
                <a:cs typeface="Cambria Math"/>
              </a:rPr>
              <a:t>~5500</a:t>
            </a:r>
            <a:endParaRPr sz="3300">
              <a:latin typeface="Cambria Math"/>
              <a:cs typeface="Cambria Math"/>
            </a:endParaRPr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54154" y="3305555"/>
            <a:ext cx="27362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mbria Math"/>
                <a:cs typeface="Cambria Math"/>
              </a:rPr>
              <a:t>Δ𝑇</a:t>
            </a:r>
            <a:r>
              <a:rPr sz="3200" spc="25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85" dirty="0">
                <a:latin typeface="Cambria Math"/>
                <a:cs typeface="Cambria Math"/>
              </a:rPr>
              <a:t> </a:t>
            </a:r>
            <a:r>
              <a:rPr sz="3200" spc="-10" dirty="0">
                <a:latin typeface="Cambria Math"/>
                <a:cs typeface="Cambria Math"/>
              </a:rPr>
              <a:t>𝑂(log(</a:t>
            </a:r>
            <a:r>
              <a:rPr sz="3200" spc="-10" dirty="0">
                <a:solidFill>
                  <a:srgbClr val="E46C0A"/>
                </a:solidFill>
                <a:latin typeface="Cambria Math"/>
                <a:cs typeface="Cambria Math"/>
              </a:rPr>
              <a:t>𝝐</a:t>
            </a:r>
            <a:r>
              <a:rPr sz="3200" spc="-10" dirty="0">
                <a:latin typeface="Cambria Math"/>
                <a:cs typeface="Cambria Math"/>
              </a:rPr>
              <a:t>))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6990" y="6491732"/>
            <a:ext cx="198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Leto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(OOPSLA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‘18)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03741" y="2242820"/>
            <a:ext cx="3350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Self-</a:t>
            </a:r>
            <a:r>
              <a:rPr sz="2400" dirty="0">
                <a:latin typeface="Arial"/>
                <a:cs typeface="Arial"/>
              </a:rPr>
              <a:t>stabilizing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Algorithm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44399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Takeaway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375" y="2216403"/>
            <a:ext cx="10162540" cy="366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Landscape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software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systems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0" dirty="0">
                <a:latin typeface="Calibri"/>
                <a:cs typeface="Calibri"/>
              </a:rPr>
              <a:t> changing:</a:t>
            </a:r>
            <a:endParaRPr sz="2800">
              <a:latin typeface="Calibri"/>
              <a:cs typeface="Calibri"/>
            </a:endParaRPr>
          </a:p>
          <a:p>
            <a:pPr marL="926465" indent="-482600">
              <a:lnSpc>
                <a:spcPct val="100000"/>
              </a:lnSpc>
              <a:spcBef>
                <a:spcPts val="2245"/>
              </a:spcBef>
              <a:buSzPct val="87500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Probabilistic,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heterogenous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execution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substrates.</a:t>
            </a:r>
            <a:endParaRPr sz="2400">
              <a:latin typeface="Calibri"/>
              <a:cs typeface="Calibri"/>
            </a:endParaRPr>
          </a:p>
          <a:p>
            <a:pPr marL="926465" indent="-482600">
              <a:lnSpc>
                <a:spcPct val="100000"/>
              </a:lnSpc>
              <a:spcBef>
                <a:spcPts val="530"/>
              </a:spcBef>
              <a:buSzPct val="87500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Computations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partially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observable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environments.</a:t>
            </a:r>
            <a:endParaRPr sz="2400">
              <a:latin typeface="Calibri"/>
              <a:cs typeface="Calibri"/>
            </a:endParaRPr>
          </a:p>
          <a:p>
            <a:pPr marL="926465" indent="-482600">
              <a:lnSpc>
                <a:spcPct val="100000"/>
              </a:lnSpc>
              <a:spcBef>
                <a:spcPts val="505"/>
              </a:spcBef>
              <a:buSzPct val="87500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Computations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opaque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machine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components.</a:t>
            </a:r>
            <a:endParaRPr sz="2400">
              <a:latin typeface="Calibri"/>
              <a:cs typeface="Calibri"/>
            </a:endParaRPr>
          </a:p>
          <a:p>
            <a:pPr marL="926465" indent="-482600">
              <a:lnSpc>
                <a:spcPct val="100000"/>
              </a:lnSpc>
              <a:spcBef>
                <a:spcPts val="430"/>
              </a:spcBef>
              <a:buSzPct val="87500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Consequence: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results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imprecision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inaccuracy.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21400"/>
              </a:lnSpc>
              <a:spcBef>
                <a:spcPts val="1905"/>
              </a:spcBef>
            </a:pPr>
            <a:r>
              <a:rPr sz="2800" dirty="0">
                <a:latin typeface="Calibri"/>
                <a:cs typeface="Calibri"/>
              </a:rPr>
              <a:t>Opportunity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deliver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reliable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systems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delivering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sound</a:t>
            </a:r>
            <a:r>
              <a:rPr sz="2800" spc="-10" dirty="0">
                <a:latin typeface="Calibri"/>
                <a:cs typeface="Calibri"/>
              </a:rPr>
              <a:t> software </a:t>
            </a:r>
            <a:r>
              <a:rPr sz="2800" dirty="0">
                <a:latin typeface="Calibri"/>
                <a:cs typeface="Calibri"/>
              </a:rPr>
              <a:t>development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methodology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addresses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system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challenges.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3147060">
              <a:lnSpc>
                <a:spcPct val="100000"/>
              </a:lnSpc>
              <a:spcBef>
                <a:spcPts val="100"/>
              </a:spcBef>
            </a:pPr>
            <a:r>
              <a:rPr dirty="0"/>
              <a:t>Alternative </a:t>
            </a:r>
            <a:r>
              <a:rPr spc="-10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032" y="2177796"/>
            <a:ext cx="19837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Replication: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43030" y="2064597"/>
            <a:ext cx="1905000" cy="914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609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55"/>
              </a:spcBef>
            </a:pPr>
            <a:r>
              <a:rPr sz="2400" dirty="0">
                <a:latin typeface="Consolas"/>
                <a:cs typeface="Consolas"/>
              </a:rPr>
              <a:t>z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x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+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spc="-35" dirty="0">
                <a:latin typeface="Consolas"/>
                <a:cs typeface="Consolas"/>
              </a:rPr>
              <a:t>y;</a:t>
            </a:r>
            <a:endParaRPr sz="2400" dirty="0">
              <a:latin typeface="Consolas"/>
              <a:cs typeface="Consolas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68895" y="1563624"/>
            <a:ext cx="3944620" cy="1905000"/>
            <a:chOff x="7168895" y="1563624"/>
            <a:chExt cx="3944620" cy="1905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8143" y="1563624"/>
              <a:ext cx="3864863" cy="18806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8895" y="1627632"/>
              <a:ext cx="3502152" cy="18409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87399" y="1600200"/>
              <a:ext cx="3734435" cy="1753235"/>
            </a:xfrm>
            <a:custGeom>
              <a:avLst/>
              <a:gdLst/>
              <a:ahLst/>
              <a:cxnLst/>
              <a:rect l="l" t="t" r="r" b="b"/>
              <a:pathLst>
                <a:path w="3734434" h="1753235">
                  <a:moveTo>
                    <a:pt x="3733999" y="0"/>
                  </a:moveTo>
                  <a:lnTo>
                    <a:pt x="0" y="0"/>
                  </a:lnTo>
                  <a:lnTo>
                    <a:pt x="0" y="1752799"/>
                  </a:lnTo>
                  <a:lnTo>
                    <a:pt x="3733999" y="1752799"/>
                  </a:lnTo>
                  <a:lnTo>
                    <a:pt x="373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87399" y="1600200"/>
              <a:ext cx="3734435" cy="1753235"/>
            </a:xfrm>
            <a:custGeom>
              <a:avLst/>
              <a:gdLst/>
              <a:ahLst/>
              <a:cxnLst/>
              <a:rect l="l" t="t" r="r" b="b"/>
              <a:pathLst>
                <a:path w="3734434" h="1753235">
                  <a:moveTo>
                    <a:pt x="0" y="0"/>
                  </a:moveTo>
                  <a:lnTo>
                    <a:pt x="3734000" y="0"/>
                  </a:lnTo>
                  <a:lnTo>
                    <a:pt x="3734000" y="1752800"/>
                  </a:lnTo>
                  <a:lnTo>
                    <a:pt x="0" y="17528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BAC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78833" y="1718564"/>
            <a:ext cx="68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olas"/>
                <a:cs typeface="Consolas"/>
              </a:rPr>
              <a:t>do</a:t>
            </a:r>
            <a:r>
              <a:rPr sz="2400" spc="15" dirty="0">
                <a:latin typeface="Consolas"/>
                <a:cs typeface="Consolas"/>
              </a:rPr>
              <a:t> </a:t>
            </a:r>
            <a:r>
              <a:rPr sz="2400" spc="-50" dirty="0">
                <a:latin typeface="Consolas"/>
                <a:cs typeface="Consolas"/>
              </a:rPr>
              <a:t>{</a:t>
            </a:r>
            <a:endParaRPr sz="2400" dirty="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78833" y="2087371"/>
            <a:ext cx="3042920" cy="11169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672465" marR="509905">
              <a:lnSpc>
                <a:spcPts val="2810"/>
              </a:lnSpc>
              <a:spcBef>
                <a:spcPts val="250"/>
              </a:spcBef>
              <a:tabLst>
                <a:tab pos="1177925" algn="l"/>
              </a:tabLst>
            </a:pPr>
            <a:r>
              <a:rPr sz="2400" spc="-50" dirty="0">
                <a:latin typeface="Consolas"/>
                <a:cs typeface="Consolas"/>
              </a:rPr>
              <a:t>z</a:t>
            </a:r>
            <a:r>
              <a:rPr sz="2400" dirty="0">
                <a:latin typeface="Consolas"/>
                <a:cs typeface="Consolas"/>
              </a:rPr>
              <a:t>	= x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+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spc="-35" dirty="0">
                <a:latin typeface="Consolas"/>
                <a:cs typeface="Consolas"/>
              </a:rPr>
              <a:t>y; </a:t>
            </a:r>
            <a:r>
              <a:rPr sz="2400" dirty="0">
                <a:latin typeface="Consolas"/>
                <a:cs typeface="Consolas"/>
              </a:rPr>
              <a:t>z’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x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+</a:t>
            </a:r>
            <a:r>
              <a:rPr sz="2400" spc="15" dirty="0">
                <a:latin typeface="Consolas"/>
                <a:cs typeface="Consolas"/>
              </a:rPr>
              <a:t> </a:t>
            </a:r>
            <a:r>
              <a:rPr sz="2400" spc="-25" dirty="0">
                <a:latin typeface="Consolas"/>
                <a:cs typeface="Consolas"/>
              </a:rPr>
              <a:t>y;</a:t>
            </a:r>
            <a:endParaRPr sz="2400">
              <a:latin typeface="Consolas"/>
              <a:cs typeface="Consolas"/>
            </a:endParaRPr>
          </a:p>
          <a:p>
            <a:pPr>
              <a:lnSpc>
                <a:spcPts val="2820"/>
              </a:lnSpc>
            </a:pPr>
            <a:r>
              <a:rPr sz="2400" dirty="0">
                <a:latin typeface="Consolas"/>
                <a:cs typeface="Consolas"/>
              </a:rPr>
              <a:t>}</a:t>
            </a:r>
            <a:r>
              <a:rPr sz="2400" spc="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while</a:t>
            </a:r>
            <a:r>
              <a:rPr sz="2400" spc="2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(z</a:t>
            </a:r>
            <a:r>
              <a:rPr sz="2400" spc="1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!=</a:t>
            </a:r>
            <a:r>
              <a:rPr sz="2400" spc="20" dirty="0">
                <a:latin typeface="Consolas"/>
                <a:cs typeface="Consolas"/>
              </a:rPr>
              <a:t> </a:t>
            </a:r>
            <a:r>
              <a:rPr sz="2400" spc="-20" dirty="0">
                <a:latin typeface="Consolas"/>
                <a:cs typeface="Consolas"/>
              </a:rPr>
              <a:t>z’);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9589" y="3364484"/>
            <a:ext cx="5588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50%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overhead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clever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tricks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hardware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support.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032" y="4972811"/>
            <a:ext cx="26028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Approximation: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51576" y="2261616"/>
            <a:ext cx="746760" cy="475615"/>
            <a:chOff x="5751576" y="2261616"/>
            <a:chExt cx="746760" cy="47561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1576" y="2261616"/>
              <a:ext cx="746760" cy="4754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90199" y="2318179"/>
              <a:ext cx="612140" cy="309245"/>
            </a:xfrm>
            <a:custGeom>
              <a:avLst/>
              <a:gdLst/>
              <a:ahLst/>
              <a:cxnLst/>
              <a:rect l="l" t="t" r="r" b="b"/>
              <a:pathLst>
                <a:path w="612139" h="309244">
                  <a:moveTo>
                    <a:pt x="457000" y="0"/>
                  </a:moveTo>
                  <a:lnTo>
                    <a:pt x="457000" y="77299"/>
                  </a:lnTo>
                  <a:lnTo>
                    <a:pt x="0" y="77299"/>
                  </a:lnTo>
                  <a:lnTo>
                    <a:pt x="0" y="231899"/>
                  </a:lnTo>
                  <a:lnTo>
                    <a:pt x="457000" y="231899"/>
                  </a:lnTo>
                  <a:lnTo>
                    <a:pt x="457000" y="309199"/>
                  </a:lnTo>
                  <a:lnTo>
                    <a:pt x="611600" y="154599"/>
                  </a:lnTo>
                  <a:lnTo>
                    <a:pt x="45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90199" y="2318179"/>
              <a:ext cx="612140" cy="309245"/>
            </a:xfrm>
            <a:custGeom>
              <a:avLst/>
              <a:gdLst/>
              <a:ahLst/>
              <a:cxnLst/>
              <a:rect l="l" t="t" r="r" b="b"/>
              <a:pathLst>
                <a:path w="612139" h="309244">
                  <a:moveTo>
                    <a:pt x="0" y="77300"/>
                  </a:moveTo>
                  <a:lnTo>
                    <a:pt x="457000" y="77300"/>
                  </a:lnTo>
                  <a:lnTo>
                    <a:pt x="457000" y="0"/>
                  </a:lnTo>
                  <a:lnTo>
                    <a:pt x="611600" y="154600"/>
                  </a:lnTo>
                  <a:lnTo>
                    <a:pt x="457000" y="309200"/>
                  </a:lnTo>
                  <a:lnTo>
                    <a:pt x="457000" y="231899"/>
                  </a:lnTo>
                  <a:lnTo>
                    <a:pt x="0" y="231899"/>
                  </a:lnTo>
                  <a:lnTo>
                    <a:pt x="0" y="77300"/>
                  </a:lnTo>
                  <a:close/>
                </a:path>
              </a:pathLst>
            </a:custGeom>
            <a:ln w="25400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24200" y="2026920"/>
            <a:ext cx="2155190" cy="1045844"/>
            <a:chOff x="3124200" y="2026920"/>
            <a:chExt cx="2155190" cy="1045844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3447" y="2026920"/>
              <a:ext cx="2036064" cy="10454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0" y="2221992"/>
              <a:ext cx="2154936" cy="749808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97952" y="4764023"/>
            <a:ext cx="2155190" cy="1042669"/>
            <a:chOff x="7997952" y="4764023"/>
            <a:chExt cx="2155190" cy="1042669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77200" y="4764023"/>
              <a:ext cx="2033016" cy="10424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7952" y="4956047"/>
              <a:ext cx="2154936" cy="74980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243030" y="4800600"/>
            <a:ext cx="1905000" cy="914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616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60"/>
              </a:spcBef>
            </a:pPr>
            <a:r>
              <a:rPr sz="2400" dirty="0">
                <a:latin typeface="Consolas"/>
                <a:cs typeface="Consolas"/>
              </a:rPr>
              <a:t>z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x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+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spc="-35" dirty="0">
                <a:latin typeface="Consolas"/>
                <a:cs typeface="Consolas"/>
              </a:rPr>
              <a:t>y;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14559" y="4800600"/>
            <a:ext cx="1905000" cy="914400"/>
          </a:xfrm>
          <a:prstGeom prst="rect">
            <a:avLst/>
          </a:prstGeom>
          <a:solidFill>
            <a:srgbClr val="FFFFFF"/>
          </a:solidFill>
          <a:ln w="25400">
            <a:solidFill>
              <a:srgbClr val="8064A2"/>
            </a:solidFill>
          </a:ln>
        </p:spPr>
        <p:txBody>
          <a:bodyPr vert="horz" wrap="square" lIns="0" tIns="2616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60"/>
              </a:spcBef>
            </a:pPr>
            <a:r>
              <a:rPr sz="2400" dirty="0">
                <a:latin typeface="Consolas"/>
                <a:cs typeface="Consolas"/>
              </a:rPr>
              <a:t>z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x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+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spc="-35" dirty="0">
                <a:latin typeface="Consolas"/>
                <a:cs typeface="Consolas"/>
              </a:rPr>
              <a:t>y;</a:t>
            </a:r>
            <a:endParaRPr sz="2400">
              <a:latin typeface="Consolas"/>
              <a:cs typeface="Consolas"/>
            </a:endParaRPr>
          </a:p>
        </p:txBody>
      </p:sp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51576" y="5038344"/>
            <a:ext cx="746760" cy="475615"/>
            <a:chOff x="5751576" y="5038344"/>
            <a:chExt cx="746760" cy="47561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51576" y="5038344"/>
              <a:ext cx="746760" cy="47548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90199" y="5095902"/>
              <a:ext cx="612140" cy="309245"/>
            </a:xfrm>
            <a:custGeom>
              <a:avLst/>
              <a:gdLst/>
              <a:ahLst/>
              <a:cxnLst/>
              <a:rect l="l" t="t" r="r" b="b"/>
              <a:pathLst>
                <a:path w="612139" h="309245">
                  <a:moveTo>
                    <a:pt x="457000" y="0"/>
                  </a:moveTo>
                  <a:lnTo>
                    <a:pt x="457000" y="77299"/>
                  </a:lnTo>
                  <a:lnTo>
                    <a:pt x="0" y="77299"/>
                  </a:lnTo>
                  <a:lnTo>
                    <a:pt x="0" y="231899"/>
                  </a:lnTo>
                  <a:lnTo>
                    <a:pt x="457000" y="231899"/>
                  </a:lnTo>
                  <a:lnTo>
                    <a:pt x="457000" y="309199"/>
                  </a:lnTo>
                  <a:lnTo>
                    <a:pt x="611600" y="154599"/>
                  </a:lnTo>
                  <a:lnTo>
                    <a:pt x="45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90199" y="5095902"/>
              <a:ext cx="612140" cy="309245"/>
            </a:xfrm>
            <a:custGeom>
              <a:avLst/>
              <a:gdLst/>
              <a:ahLst/>
              <a:cxnLst/>
              <a:rect l="l" t="t" r="r" b="b"/>
              <a:pathLst>
                <a:path w="612139" h="309245">
                  <a:moveTo>
                    <a:pt x="0" y="77300"/>
                  </a:moveTo>
                  <a:lnTo>
                    <a:pt x="457000" y="77300"/>
                  </a:lnTo>
                  <a:lnTo>
                    <a:pt x="457000" y="0"/>
                  </a:lnTo>
                  <a:lnTo>
                    <a:pt x="611600" y="154600"/>
                  </a:lnTo>
                  <a:lnTo>
                    <a:pt x="457000" y="309200"/>
                  </a:lnTo>
                  <a:lnTo>
                    <a:pt x="457000" y="231899"/>
                  </a:lnTo>
                  <a:lnTo>
                    <a:pt x="0" y="231899"/>
                  </a:lnTo>
                  <a:lnTo>
                    <a:pt x="0" y="77300"/>
                  </a:lnTo>
                  <a:close/>
                </a:path>
              </a:pathLst>
            </a:custGeom>
            <a:ln w="25400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24200" y="4764023"/>
            <a:ext cx="2155190" cy="1042669"/>
            <a:chOff x="3124200" y="4764023"/>
            <a:chExt cx="2155190" cy="1042669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3447" y="4764023"/>
              <a:ext cx="2036064" cy="10424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0" y="4956047"/>
              <a:ext cx="2154936" cy="74980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29589" y="6122923"/>
            <a:ext cx="8679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2.6%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overhead.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intermediate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general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46C0A"/>
                </a:solidFill>
                <a:latin typeface="Cambria Math"/>
                <a:cs typeface="Cambria Math"/>
              </a:rPr>
              <a:t>𝝐.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6815">
              <a:lnSpc>
                <a:spcPct val="100000"/>
              </a:lnSpc>
              <a:spcBef>
                <a:spcPts val="100"/>
              </a:spcBef>
            </a:pPr>
            <a:r>
              <a:rPr dirty="0"/>
              <a:t>Uncertain </a:t>
            </a:r>
            <a:r>
              <a:rPr spc="-10" dirty="0"/>
              <a:t>Computations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922" y="3608323"/>
            <a:ext cx="1110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Results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computed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with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given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imprecision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or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inaccuracy,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79646"/>
                </a:solidFill>
                <a:latin typeface="Cambria Math"/>
                <a:cs typeface="Cambria Math"/>
              </a:rPr>
              <a:t>𝝐</a:t>
            </a:r>
            <a:r>
              <a:rPr sz="3600" spc="-25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2983230">
              <a:lnSpc>
                <a:spcPct val="100000"/>
              </a:lnSpc>
              <a:spcBef>
                <a:spcPts val="100"/>
              </a:spcBef>
            </a:pPr>
            <a:r>
              <a:rPr dirty="0"/>
              <a:t>Uncertainty</a:t>
            </a:r>
            <a:r>
              <a:rPr spc="-5" dirty="0"/>
              <a:t> </a:t>
            </a:r>
            <a:r>
              <a:rPr spc="-10" dirty="0"/>
              <a:t>(Upwards)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669" y="3185324"/>
            <a:ext cx="7950834" cy="1363345"/>
          </a:xfrm>
          <a:custGeom>
            <a:avLst/>
            <a:gdLst/>
            <a:ahLst/>
            <a:cxnLst/>
            <a:rect l="l" t="t" r="r" b="b"/>
            <a:pathLst>
              <a:path w="7950834" h="1363345">
                <a:moveTo>
                  <a:pt x="7950695" y="0"/>
                </a:moveTo>
                <a:lnTo>
                  <a:pt x="0" y="0"/>
                </a:lnTo>
                <a:lnTo>
                  <a:pt x="0" y="677379"/>
                </a:lnTo>
                <a:lnTo>
                  <a:pt x="0" y="685800"/>
                </a:lnTo>
                <a:lnTo>
                  <a:pt x="0" y="1363179"/>
                </a:lnTo>
                <a:lnTo>
                  <a:pt x="7950695" y="1363179"/>
                </a:lnTo>
                <a:lnTo>
                  <a:pt x="7950695" y="685800"/>
                </a:lnTo>
                <a:lnTo>
                  <a:pt x="7950695" y="677379"/>
                </a:lnTo>
                <a:lnTo>
                  <a:pt x="7950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85630" y="2482006"/>
          <a:ext cx="7950834" cy="2736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pPr marL="89026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Application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06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Libraries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1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Compiler</a:t>
                      </a:r>
                      <a:r>
                        <a:rPr sz="3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Runtime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57150">
                      <a:solidFill>
                        <a:srgbClr val="9BBB59"/>
                      </a:solidFill>
                      <a:prstDash val="solid"/>
                    </a:lnT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5373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36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57150">
                      <a:solidFill>
                        <a:srgbClr val="953735"/>
                      </a:solidFill>
                      <a:prstDash val="solid"/>
                    </a:lnT>
                    <a:lnB w="3810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17464" y="2482074"/>
            <a:ext cx="114300" cy="2778125"/>
          </a:xfrm>
          <a:custGeom>
            <a:avLst/>
            <a:gdLst/>
            <a:ahLst/>
            <a:cxnLst/>
            <a:rect l="l" t="t" r="r" b="b"/>
            <a:pathLst>
              <a:path w="114300" h="2778125">
                <a:moveTo>
                  <a:pt x="76200" y="95251"/>
                </a:moveTo>
                <a:lnTo>
                  <a:pt x="38100" y="95251"/>
                </a:lnTo>
                <a:lnTo>
                  <a:pt x="38098" y="2778091"/>
                </a:lnTo>
                <a:lnTo>
                  <a:pt x="76198" y="2778091"/>
                </a:lnTo>
                <a:lnTo>
                  <a:pt x="76200" y="95251"/>
                </a:lnTo>
                <a:close/>
              </a:path>
              <a:path w="114300" h="2778125">
                <a:moveTo>
                  <a:pt x="57150" y="0"/>
                </a:moveTo>
                <a:lnTo>
                  <a:pt x="0" y="114300"/>
                </a:lnTo>
                <a:lnTo>
                  <a:pt x="38099" y="114300"/>
                </a:lnTo>
                <a:lnTo>
                  <a:pt x="38100" y="95251"/>
                </a:lnTo>
                <a:lnTo>
                  <a:pt x="104775" y="95251"/>
                </a:lnTo>
                <a:lnTo>
                  <a:pt x="57150" y="0"/>
                </a:lnTo>
                <a:close/>
              </a:path>
              <a:path w="114300" h="2778125">
                <a:moveTo>
                  <a:pt x="104775" y="95251"/>
                </a:moveTo>
                <a:lnTo>
                  <a:pt x="76200" y="95251"/>
                </a:lnTo>
                <a:lnTo>
                  <a:pt x="76199" y="114300"/>
                </a:lnTo>
                <a:lnTo>
                  <a:pt x="114300" y="114300"/>
                </a:lnTo>
                <a:lnTo>
                  <a:pt x="104775" y="95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9458" y="5818123"/>
            <a:ext cx="978852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Heterogenous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statistical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computational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substrates: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Arial"/>
                <a:cs typeface="Arial"/>
              </a:rPr>
              <a:t>CPU,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GPU,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accelerator,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reduced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precision,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stochastic,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analog,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quantum.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2642870">
              <a:lnSpc>
                <a:spcPct val="100000"/>
              </a:lnSpc>
              <a:spcBef>
                <a:spcPts val="100"/>
              </a:spcBef>
            </a:pPr>
            <a:r>
              <a:rPr dirty="0"/>
              <a:t>Uncertainty</a:t>
            </a:r>
            <a:r>
              <a:rPr spc="-5" dirty="0"/>
              <a:t> </a:t>
            </a:r>
            <a:r>
              <a:rPr spc="-10" dirty="0"/>
              <a:t>(Downwards)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669" y="3185324"/>
            <a:ext cx="7950834" cy="2056130"/>
          </a:xfrm>
          <a:custGeom>
            <a:avLst/>
            <a:gdLst/>
            <a:ahLst/>
            <a:cxnLst/>
            <a:rect l="l" t="t" r="r" b="b"/>
            <a:pathLst>
              <a:path w="7950834" h="2056129">
                <a:moveTo>
                  <a:pt x="7950695" y="1370063"/>
                </a:moveTo>
                <a:lnTo>
                  <a:pt x="0" y="1370063"/>
                </a:lnTo>
                <a:lnTo>
                  <a:pt x="0" y="2055863"/>
                </a:lnTo>
                <a:lnTo>
                  <a:pt x="7950695" y="2055863"/>
                </a:lnTo>
                <a:lnTo>
                  <a:pt x="7950695" y="1370063"/>
                </a:lnTo>
                <a:close/>
              </a:path>
              <a:path w="7950834" h="2056129">
                <a:moveTo>
                  <a:pt x="7950695" y="0"/>
                </a:moveTo>
                <a:lnTo>
                  <a:pt x="0" y="0"/>
                </a:lnTo>
                <a:lnTo>
                  <a:pt x="0" y="677379"/>
                </a:lnTo>
                <a:lnTo>
                  <a:pt x="0" y="685800"/>
                </a:lnTo>
                <a:lnTo>
                  <a:pt x="0" y="1363179"/>
                </a:lnTo>
                <a:lnTo>
                  <a:pt x="7950695" y="1363179"/>
                </a:lnTo>
                <a:lnTo>
                  <a:pt x="7950695" y="685800"/>
                </a:lnTo>
                <a:lnTo>
                  <a:pt x="7950695" y="677379"/>
                </a:lnTo>
                <a:lnTo>
                  <a:pt x="7950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74017"/>
              </p:ext>
            </p:extLst>
          </p:nvPr>
        </p:nvGraphicFramePr>
        <p:xfrm>
          <a:off x="2285630" y="2482006"/>
          <a:ext cx="7950834" cy="2736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pPr marL="89026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Application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38100">
                      <a:solidFill>
                        <a:srgbClr val="953735"/>
                      </a:solidFill>
                      <a:prstDash val="solid"/>
                    </a:lnT>
                    <a:lnB w="5715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06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Libraries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1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Compiler</a:t>
                      </a:r>
                      <a:r>
                        <a:rPr sz="3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Runtime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571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3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92D050"/>
                      </a:solidFill>
                      <a:prstDash val="solid"/>
                    </a:lnL>
                    <a:lnR w="38100">
                      <a:solidFill>
                        <a:srgbClr val="92D050"/>
                      </a:solidFill>
                      <a:prstDash val="solid"/>
                    </a:lnR>
                    <a:lnT w="57150">
                      <a:solidFill>
                        <a:srgbClr val="92D050"/>
                      </a:solidFill>
                      <a:prstDash val="solid"/>
                    </a:lnT>
                    <a:lnB w="3810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4235" y="2648013"/>
            <a:ext cx="114300" cy="2741295"/>
          </a:xfrm>
          <a:custGeom>
            <a:avLst/>
            <a:gdLst/>
            <a:ahLst/>
            <a:cxnLst/>
            <a:rect l="l" t="t" r="r" b="b"/>
            <a:pathLst>
              <a:path w="114300" h="2741295">
                <a:moveTo>
                  <a:pt x="38099" y="2626377"/>
                </a:moveTo>
                <a:lnTo>
                  <a:pt x="0" y="2626377"/>
                </a:lnTo>
                <a:lnTo>
                  <a:pt x="57150" y="2740677"/>
                </a:lnTo>
                <a:lnTo>
                  <a:pt x="104775" y="2645426"/>
                </a:lnTo>
                <a:lnTo>
                  <a:pt x="38100" y="2645426"/>
                </a:lnTo>
                <a:lnTo>
                  <a:pt x="38099" y="2626377"/>
                </a:lnTo>
                <a:close/>
              </a:path>
              <a:path w="114300" h="2741295">
                <a:moveTo>
                  <a:pt x="76198" y="0"/>
                </a:moveTo>
                <a:lnTo>
                  <a:pt x="38098" y="0"/>
                </a:lnTo>
                <a:lnTo>
                  <a:pt x="38100" y="2645426"/>
                </a:lnTo>
                <a:lnTo>
                  <a:pt x="76200" y="2645426"/>
                </a:lnTo>
                <a:lnTo>
                  <a:pt x="76198" y="0"/>
                </a:lnTo>
                <a:close/>
              </a:path>
              <a:path w="114300" h="2741295">
                <a:moveTo>
                  <a:pt x="114300" y="2626377"/>
                </a:moveTo>
                <a:lnTo>
                  <a:pt x="76199" y="2626377"/>
                </a:lnTo>
                <a:lnTo>
                  <a:pt x="76200" y="2645426"/>
                </a:lnTo>
                <a:lnTo>
                  <a:pt x="104775" y="2645426"/>
                </a:lnTo>
                <a:lnTo>
                  <a:pt x="114300" y="2626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2642870">
              <a:lnSpc>
                <a:spcPct val="100000"/>
              </a:lnSpc>
              <a:spcBef>
                <a:spcPts val="100"/>
              </a:spcBef>
            </a:pPr>
            <a:r>
              <a:rPr dirty="0"/>
              <a:t>Uncertainty</a:t>
            </a:r>
            <a:r>
              <a:rPr spc="-5" dirty="0"/>
              <a:t> </a:t>
            </a:r>
            <a:r>
              <a:rPr spc="-10" dirty="0"/>
              <a:t>(Downwards)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669" y="3185324"/>
            <a:ext cx="7950834" cy="2056130"/>
          </a:xfrm>
          <a:custGeom>
            <a:avLst/>
            <a:gdLst/>
            <a:ahLst/>
            <a:cxnLst/>
            <a:rect l="l" t="t" r="r" b="b"/>
            <a:pathLst>
              <a:path w="7950834" h="2056129">
                <a:moveTo>
                  <a:pt x="7950695" y="1370063"/>
                </a:moveTo>
                <a:lnTo>
                  <a:pt x="0" y="1370063"/>
                </a:lnTo>
                <a:lnTo>
                  <a:pt x="0" y="2055863"/>
                </a:lnTo>
                <a:lnTo>
                  <a:pt x="7950695" y="2055863"/>
                </a:lnTo>
                <a:lnTo>
                  <a:pt x="7950695" y="1370063"/>
                </a:lnTo>
                <a:close/>
              </a:path>
              <a:path w="7950834" h="2056129">
                <a:moveTo>
                  <a:pt x="7950695" y="0"/>
                </a:moveTo>
                <a:lnTo>
                  <a:pt x="0" y="0"/>
                </a:lnTo>
                <a:lnTo>
                  <a:pt x="0" y="677379"/>
                </a:lnTo>
                <a:lnTo>
                  <a:pt x="0" y="685800"/>
                </a:lnTo>
                <a:lnTo>
                  <a:pt x="0" y="1363179"/>
                </a:lnTo>
                <a:lnTo>
                  <a:pt x="7950695" y="1363179"/>
                </a:lnTo>
                <a:lnTo>
                  <a:pt x="7950695" y="685800"/>
                </a:lnTo>
                <a:lnTo>
                  <a:pt x="7950695" y="677379"/>
                </a:lnTo>
                <a:lnTo>
                  <a:pt x="7950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32674"/>
              </p:ext>
            </p:extLst>
          </p:nvPr>
        </p:nvGraphicFramePr>
        <p:xfrm>
          <a:off x="2285630" y="1808128"/>
          <a:ext cx="7950834" cy="3412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Environment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38100">
                      <a:solidFill>
                        <a:srgbClr val="953735"/>
                      </a:solidFill>
                      <a:prstDash val="solid"/>
                    </a:lnT>
                    <a:lnB w="3810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5373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Application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38100">
                      <a:solidFill>
                        <a:srgbClr val="953735"/>
                      </a:solidFill>
                      <a:prstDash val="solid"/>
                    </a:lnT>
                    <a:lnB w="5715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06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Libraries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1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Compiler</a:t>
                      </a:r>
                      <a:r>
                        <a:rPr sz="3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Runtime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571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3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92D050"/>
                      </a:solidFill>
                      <a:prstDash val="solid"/>
                    </a:lnL>
                    <a:lnR w="38100">
                      <a:solidFill>
                        <a:srgbClr val="92D050"/>
                      </a:solidFill>
                      <a:prstDash val="solid"/>
                    </a:lnR>
                    <a:lnT w="57150">
                      <a:solidFill>
                        <a:srgbClr val="92D050"/>
                      </a:solidFill>
                      <a:prstDash val="solid"/>
                    </a:lnT>
                    <a:lnB w="3810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4235" y="2648013"/>
            <a:ext cx="114300" cy="2741295"/>
          </a:xfrm>
          <a:custGeom>
            <a:avLst/>
            <a:gdLst/>
            <a:ahLst/>
            <a:cxnLst/>
            <a:rect l="l" t="t" r="r" b="b"/>
            <a:pathLst>
              <a:path w="114300" h="2741295">
                <a:moveTo>
                  <a:pt x="38099" y="2626377"/>
                </a:moveTo>
                <a:lnTo>
                  <a:pt x="0" y="2626377"/>
                </a:lnTo>
                <a:lnTo>
                  <a:pt x="57150" y="2740677"/>
                </a:lnTo>
                <a:lnTo>
                  <a:pt x="104775" y="2645426"/>
                </a:lnTo>
                <a:lnTo>
                  <a:pt x="38100" y="2645426"/>
                </a:lnTo>
                <a:lnTo>
                  <a:pt x="38099" y="2626377"/>
                </a:lnTo>
                <a:close/>
              </a:path>
              <a:path w="114300" h="2741295">
                <a:moveTo>
                  <a:pt x="76198" y="0"/>
                </a:moveTo>
                <a:lnTo>
                  <a:pt x="38098" y="0"/>
                </a:lnTo>
                <a:lnTo>
                  <a:pt x="38100" y="2645426"/>
                </a:lnTo>
                <a:lnTo>
                  <a:pt x="76200" y="2645426"/>
                </a:lnTo>
                <a:lnTo>
                  <a:pt x="76198" y="0"/>
                </a:lnTo>
                <a:close/>
              </a:path>
              <a:path w="114300" h="2741295">
                <a:moveTo>
                  <a:pt x="114300" y="2626377"/>
                </a:moveTo>
                <a:lnTo>
                  <a:pt x="76199" y="2626377"/>
                </a:lnTo>
                <a:lnTo>
                  <a:pt x="76200" y="2645426"/>
                </a:lnTo>
                <a:lnTo>
                  <a:pt x="104775" y="2645426"/>
                </a:lnTo>
                <a:lnTo>
                  <a:pt x="114300" y="2626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2642870">
              <a:lnSpc>
                <a:spcPct val="100000"/>
              </a:lnSpc>
              <a:spcBef>
                <a:spcPts val="100"/>
              </a:spcBef>
            </a:pPr>
            <a:r>
              <a:rPr dirty="0"/>
              <a:t>Uncertainty</a:t>
            </a:r>
            <a:r>
              <a:rPr spc="-15" dirty="0"/>
              <a:t> </a:t>
            </a:r>
            <a:r>
              <a:rPr spc="-10" dirty="0"/>
              <a:t>(Downwards)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426" y="1815083"/>
            <a:ext cx="528701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4364">
              <a:lnSpc>
                <a:spcPct val="1169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Environment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20" dirty="0">
                <a:latin typeface="Calibri"/>
                <a:cs typeface="Calibri"/>
              </a:rPr>
              <a:t>only </a:t>
            </a:r>
            <a:r>
              <a:rPr sz="3200" dirty="0">
                <a:latin typeface="Calibri"/>
                <a:cs typeface="Calibri"/>
              </a:rPr>
              <a:t>partially </a:t>
            </a:r>
            <a:r>
              <a:rPr sz="3200" spc="-10" dirty="0">
                <a:latin typeface="Calibri"/>
                <a:cs typeface="Calibri"/>
              </a:rPr>
              <a:t>observable.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Sensing 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data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noisy.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Calibri"/>
              <a:cs typeface="Calibri"/>
            </a:endParaRPr>
          </a:p>
          <a:p>
            <a:pPr marL="12700" marR="5080">
              <a:lnSpc>
                <a:spcPct val="117500"/>
              </a:lnSpc>
            </a:pPr>
            <a:r>
              <a:rPr sz="3200" dirty="0">
                <a:latin typeface="Calibri"/>
                <a:cs typeface="Calibri"/>
              </a:rPr>
              <a:t>Environment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models </a:t>
            </a:r>
            <a:r>
              <a:rPr sz="3200" spc="-20" dirty="0">
                <a:latin typeface="Calibri"/>
                <a:cs typeface="Calibri"/>
              </a:rPr>
              <a:t>only </a:t>
            </a:r>
            <a:r>
              <a:rPr sz="3200" dirty="0">
                <a:latin typeface="Calibri"/>
                <a:cs typeface="Calibri"/>
              </a:rPr>
              <a:t>correct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given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probability.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7791" y="2037609"/>
            <a:ext cx="5742456" cy="38245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45833" y="6107683"/>
            <a:ext cx="224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Credit: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Jeremy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Cohen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41919" y="1368552"/>
            <a:ext cx="4041775" cy="3179445"/>
            <a:chOff x="7741919" y="1368552"/>
            <a:chExt cx="4041775" cy="3179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1919" y="1368552"/>
              <a:ext cx="4041648" cy="31790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6639" y="1564158"/>
              <a:ext cx="3454184" cy="2591988"/>
            </a:xfrm>
            <a:prstGeom prst="rect">
              <a:avLst/>
            </a:prstGeom>
          </p:spPr>
        </p:pic>
      </p:grp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75560" y="1088136"/>
            <a:ext cx="4615180" cy="3606165"/>
            <a:chOff x="2575560" y="1088136"/>
            <a:chExt cx="4615180" cy="36061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5560" y="1088136"/>
              <a:ext cx="4614672" cy="36057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0977" y="1282856"/>
              <a:ext cx="4026419" cy="301981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2783840">
              <a:lnSpc>
                <a:spcPct val="100000"/>
              </a:lnSpc>
              <a:spcBef>
                <a:spcPts val="100"/>
              </a:spcBef>
            </a:pPr>
            <a:r>
              <a:rPr dirty="0"/>
              <a:t>Uncertain </a:t>
            </a:r>
            <a:r>
              <a:rPr spc="-10" dirty="0"/>
              <a:t>Computations</a:t>
            </a: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7136" y="2359151"/>
            <a:ext cx="3709670" cy="2334895"/>
            <a:chOff x="707136" y="2359151"/>
            <a:chExt cx="3709670" cy="233489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136" y="2359151"/>
              <a:ext cx="3709416" cy="23347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0482" y="2555330"/>
              <a:ext cx="3124200" cy="17473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86839" y="5278119"/>
            <a:ext cx="9265285" cy="1200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Image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Processing,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Machine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Learning,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Computer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Vision,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Quantum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Arial"/>
              <a:cs typeface="Arial"/>
            </a:endParaRPr>
          </a:p>
          <a:p>
            <a:pPr marR="41275" algn="r">
              <a:lnSpc>
                <a:spcPct val="100000"/>
              </a:lnSpc>
            </a:pPr>
            <a:r>
              <a:rPr sz="2500" dirty="0">
                <a:latin typeface="Arial"/>
                <a:cs typeface="Arial"/>
              </a:rPr>
              <a:t>Results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are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only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known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or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computable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given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imprecision,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E46C0A"/>
                </a:solidFill>
                <a:latin typeface="Cambria Math"/>
                <a:cs typeface="Cambria Math"/>
              </a:rPr>
              <a:t>𝝐</a:t>
            </a:r>
            <a:r>
              <a:rPr sz="2800" spc="-2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3647" y="2346960"/>
            <a:ext cx="4136390" cy="2950845"/>
            <a:chOff x="4803647" y="2346960"/>
            <a:chExt cx="4136390" cy="295084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3647" y="2346960"/>
              <a:ext cx="4136136" cy="29504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99707" y="2541906"/>
              <a:ext cx="3547912" cy="23629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8958" y="4401820"/>
            <a:ext cx="634619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Calibri"/>
                <a:cs typeface="Calibri"/>
              </a:rPr>
              <a:t>What</a:t>
            </a:r>
            <a:r>
              <a:rPr sz="3400" b="1" spc="-3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is</a:t>
            </a:r>
            <a:r>
              <a:rPr sz="3400" b="1" spc="-1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an</a:t>
            </a:r>
            <a:r>
              <a:rPr sz="3400" b="1" spc="-2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uncertain</a:t>
            </a:r>
            <a:r>
              <a:rPr sz="3400" b="1" spc="-15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computation?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117856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Programming</a:t>
            </a:r>
            <a:r>
              <a:rPr spc="-5" dirty="0"/>
              <a:t> </a:t>
            </a:r>
            <a:r>
              <a:rPr dirty="0"/>
              <a:t>Uncertain </a:t>
            </a:r>
            <a:r>
              <a:rPr spc="-10" dirty="0"/>
              <a:t>Computations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922" y="1621028"/>
            <a:ext cx="9254490" cy="492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Results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computed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given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imprecision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inaccuracy,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F79646"/>
                </a:solidFill>
                <a:latin typeface="Cambria Math"/>
                <a:cs typeface="Cambria Math"/>
              </a:rPr>
              <a:t>𝝐</a:t>
            </a:r>
            <a:r>
              <a:rPr sz="3000" spc="-2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Calibri"/>
                <a:cs typeface="Calibri"/>
              </a:rPr>
              <a:t>Uncertainty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reflects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imprecision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due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to:</a:t>
            </a:r>
            <a:endParaRPr sz="3000">
              <a:latin typeface="Calibri"/>
              <a:cs typeface="Calibri"/>
            </a:endParaRPr>
          </a:p>
          <a:p>
            <a:pPr marL="702945">
              <a:lnSpc>
                <a:spcPct val="100000"/>
              </a:lnSpc>
              <a:spcBef>
                <a:spcPts val="919"/>
              </a:spcBef>
            </a:pPr>
            <a:r>
              <a:rPr sz="2800" dirty="0">
                <a:latin typeface="Calibri"/>
                <a:cs typeface="Calibri"/>
              </a:rPr>
              <a:t>Sensing,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hardware,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numerics,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algorithms,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learning.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spc="-10" dirty="0">
                <a:latin typeface="Calibri"/>
                <a:cs typeface="Calibri"/>
              </a:rPr>
              <a:t>Benefits:</a:t>
            </a:r>
            <a:endParaRPr sz="3000">
              <a:latin typeface="Calibri"/>
              <a:cs typeface="Calibri"/>
            </a:endParaRPr>
          </a:p>
          <a:p>
            <a:pPr marL="622300">
              <a:lnSpc>
                <a:spcPct val="100000"/>
              </a:lnSpc>
              <a:spcBef>
                <a:spcPts val="894"/>
              </a:spcBef>
            </a:pPr>
            <a:r>
              <a:rPr sz="2800" dirty="0">
                <a:latin typeface="Calibri"/>
                <a:cs typeface="Calibri"/>
              </a:rPr>
              <a:t>Capability,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performance,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resilience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Research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question:</a:t>
            </a:r>
            <a:endParaRPr sz="2800">
              <a:latin typeface="Calibri"/>
              <a:cs typeface="Calibri"/>
            </a:endParaRPr>
          </a:p>
          <a:p>
            <a:pPr marL="579120">
              <a:lnSpc>
                <a:spcPct val="100000"/>
              </a:lnSpc>
              <a:spcBef>
                <a:spcPts val="50"/>
              </a:spcBef>
            </a:pPr>
            <a:r>
              <a:rPr sz="2800" dirty="0">
                <a:latin typeface="Calibri"/>
                <a:cs typeface="Calibri"/>
              </a:rPr>
              <a:t>How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program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systems to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leverage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79646"/>
                </a:solidFill>
                <a:latin typeface="Calibri"/>
                <a:cs typeface="Calibri"/>
              </a:rPr>
              <a:t>uncertainty</a:t>
            </a:r>
            <a:r>
              <a:rPr sz="2800" spc="-1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626" rIns="0" bIns="0" rtlCol="0">
            <a:spAutoFit/>
          </a:bodyPr>
          <a:lstStyle/>
          <a:p>
            <a:pPr marL="117856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Programming</a:t>
            </a:r>
            <a:r>
              <a:rPr spc="-5" dirty="0"/>
              <a:t> </a:t>
            </a:r>
            <a:r>
              <a:rPr dirty="0"/>
              <a:t>Uncertain </a:t>
            </a:r>
            <a:r>
              <a:rPr spc="-10" dirty="0"/>
              <a:t>Computations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6002" y="1511300"/>
            <a:ext cx="10683240" cy="123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381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Semantics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9398000" algn="l"/>
              </a:tabLst>
            </a:pPr>
            <a:r>
              <a:rPr sz="2400" spc="-10" dirty="0">
                <a:latin typeface="Calibri"/>
                <a:cs typeface="Calibri"/>
              </a:rPr>
              <a:t>Programming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Methodology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Reasoning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05202" y="3081896"/>
            <a:ext cx="2447925" cy="49720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 marR="160655">
              <a:lnSpc>
                <a:spcPct val="105000"/>
              </a:lnSpc>
              <a:spcBef>
                <a:spcPts val="330"/>
              </a:spcBef>
            </a:pPr>
            <a:r>
              <a:rPr sz="1200" b="1" dirty="0">
                <a:solidFill>
                  <a:srgbClr val="7F0055"/>
                </a:solidFill>
                <a:latin typeface="Consolas"/>
                <a:cs typeface="Consolas"/>
              </a:rPr>
              <a:t>float</a:t>
            </a:r>
            <a:r>
              <a:rPr sz="1200" b="1" spc="5" dirty="0">
                <a:solidFill>
                  <a:srgbClr val="7F0055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num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=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b[i] </a:t>
            </a:r>
            <a:r>
              <a:rPr sz="1200" b="1" dirty="0">
                <a:solidFill>
                  <a:srgbClr val="FF0000"/>
                </a:solidFill>
                <a:latin typeface="Consolas"/>
                <a:cs typeface="Consolas"/>
              </a:rPr>
              <a:t>-.</a:t>
            </a:r>
            <a:r>
              <a:rPr sz="1200" b="1" spc="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latin typeface="Consolas"/>
                <a:cs typeface="Consolas"/>
              </a:rPr>
              <a:t>sigma; </a:t>
            </a:r>
            <a:r>
              <a:rPr sz="1200" dirty="0">
                <a:latin typeface="Consolas"/>
                <a:cs typeface="Consolas"/>
              </a:rPr>
              <a:t>x[i]</a:t>
            </a:r>
            <a:r>
              <a:rPr sz="1200" spc="-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=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num </a:t>
            </a:r>
            <a:r>
              <a:rPr sz="1200" b="1" dirty="0">
                <a:solidFill>
                  <a:srgbClr val="FF0000"/>
                </a:solidFill>
                <a:latin typeface="Consolas"/>
                <a:cs typeface="Consolas"/>
              </a:rPr>
              <a:t>/.</a:t>
            </a:r>
            <a:r>
              <a:rPr sz="1200" b="1" spc="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latin typeface="Consolas"/>
                <a:cs typeface="Consolas"/>
              </a:rPr>
              <a:t>A[i][i];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090548" y="3739815"/>
            <a:ext cx="1186180" cy="68326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177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510"/>
              </a:spcBef>
            </a:pPr>
            <a:r>
              <a:rPr sz="1800" dirty="0">
                <a:latin typeface="Calibri"/>
                <a:cs typeface="Calibri"/>
              </a:rPr>
              <a:t>“sort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list”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04624" y="3291332"/>
            <a:ext cx="408940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Real-</a:t>
            </a:r>
            <a:r>
              <a:rPr sz="1800" dirty="0">
                <a:latin typeface="Calibri"/>
                <a:cs typeface="Calibri"/>
              </a:rPr>
              <a:t>Valued,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Nondeterministic,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Probabilistic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(LICS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ICFP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PLDI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POPL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21)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7636" y="4833620"/>
            <a:ext cx="223075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Surrogate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Programming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(Onward!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21)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133060" y="4184395"/>
            <a:ext cx="2035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Representations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6364" y="1983809"/>
            <a:ext cx="1945674" cy="1202698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4216" y="3433444"/>
            <a:ext cx="342900" cy="716280"/>
          </a:xfrm>
          <a:custGeom>
            <a:avLst/>
            <a:gdLst/>
            <a:ahLst/>
            <a:cxnLst/>
            <a:rect l="l" t="t" r="r" b="b"/>
            <a:pathLst>
              <a:path w="342900" h="716279">
                <a:moveTo>
                  <a:pt x="342303" y="339572"/>
                </a:moveTo>
                <a:lnTo>
                  <a:pt x="336943" y="324294"/>
                </a:lnTo>
                <a:lnTo>
                  <a:pt x="329717" y="303695"/>
                </a:lnTo>
                <a:lnTo>
                  <a:pt x="322402" y="312039"/>
                </a:lnTo>
                <a:lnTo>
                  <a:pt x="7518" y="0"/>
                </a:lnTo>
                <a:lnTo>
                  <a:pt x="190" y="8356"/>
                </a:lnTo>
                <a:lnTo>
                  <a:pt x="315087" y="320395"/>
                </a:lnTo>
                <a:lnTo>
                  <a:pt x="307771" y="328752"/>
                </a:lnTo>
                <a:lnTo>
                  <a:pt x="342303" y="339572"/>
                </a:lnTo>
                <a:close/>
              </a:path>
              <a:path w="342900" h="716279">
                <a:moveTo>
                  <a:pt x="342303" y="339572"/>
                </a:moveTo>
                <a:lnTo>
                  <a:pt x="308356" y="352298"/>
                </a:lnTo>
                <a:lnTo>
                  <a:pt x="316064" y="360235"/>
                </a:lnTo>
                <a:lnTo>
                  <a:pt x="0" y="708253"/>
                </a:lnTo>
                <a:lnTo>
                  <a:pt x="7708" y="716191"/>
                </a:lnTo>
                <a:lnTo>
                  <a:pt x="323786" y="368173"/>
                </a:lnTo>
                <a:lnTo>
                  <a:pt x="331508" y="376097"/>
                </a:lnTo>
                <a:lnTo>
                  <a:pt x="337413" y="356133"/>
                </a:lnTo>
                <a:lnTo>
                  <a:pt x="342303" y="339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4469" y="3730478"/>
            <a:ext cx="32384" cy="249554"/>
          </a:xfrm>
          <a:custGeom>
            <a:avLst/>
            <a:gdLst/>
            <a:ahLst/>
            <a:cxnLst/>
            <a:rect l="l" t="t" r="r" b="b"/>
            <a:pathLst>
              <a:path w="32384" h="249554">
                <a:moveTo>
                  <a:pt x="10732" y="215107"/>
                </a:moveTo>
                <a:lnTo>
                  <a:pt x="0" y="215107"/>
                </a:lnTo>
                <a:lnTo>
                  <a:pt x="16099" y="249358"/>
                </a:lnTo>
                <a:lnTo>
                  <a:pt x="29516" y="220816"/>
                </a:lnTo>
                <a:lnTo>
                  <a:pt x="10732" y="220816"/>
                </a:lnTo>
                <a:lnTo>
                  <a:pt x="10732" y="215107"/>
                </a:lnTo>
                <a:close/>
              </a:path>
              <a:path w="32384" h="249554">
                <a:moveTo>
                  <a:pt x="21465" y="0"/>
                </a:moveTo>
                <a:lnTo>
                  <a:pt x="10732" y="0"/>
                </a:lnTo>
                <a:lnTo>
                  <a:pt x="10732" y="220816"/>
                </a:lnTo>
                <a:lnTo>
                  <a:pt x="21465" y="220816"/>
                </a:lnTo>
                <a:lnTo>
                  <a:pt x="21465" y="0"/>
                </a:lnTo>
                <a:close/>
              </a:path>
              <a:path w="32384" h="249554">
                <a:moveTo>
                  <a:pt x="32199" y="215107"/>
                </a:moveTo>
                <a:lnTo>
                  <a:pt x="21465" y="215107"/>
                </a:lnTo>
                <a:lnTo>
                  <a:pt x="21465" y="220816"/>
                </a:lnTo>
                <a:lnTo>
                  <a:pt x="29516" y="220816"/>
                </a:lnTo>
                <a:lnTo>
                  <a:pt x="32199" y="215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06118" y="3715315"/>
            <a:ext cx="32384" cy="260985"/>
          </a:xfrm>
          <a:custGeom>
            <a:avLst/>
            <a:gdLst/>
            <a:ahLst/>
            <a:cxnLst/>
            <a:rect l="l" t="t" r="r" b="b"/>
            <a:pathLst>
              <a:path w="32384" h="260985">
                <a:moveTo>
                  <a:pt x="10731" y="34153"/>
                </a:moveTo>
                <a:lnTo>
                  <a:pt x="7285" y="260680"/>
                </a:lnTo>
                <a:lnTo>
                  <a:pt x="18017" y="260864"/>
                </a:lnTo>
                <a:lnTo>
                  <a:pt x="21463" y="34338"/>
                </a:lnTo>
                <a:lnTo>
                  <a:pt x="10731" y="34153"/>
                </a:lnTo>
                <a:close/>
              </a:path>
              <a:path w="32384" h="260985">
                <a:moveTo>
                  <a:pt x="29452" y="28445"/>
                </a:moveTo>
                <a:lnTo>
                  <a:pt x="10817" y="28445"/>
                </a:lnTo>
                <a:lnTo>
                  <a:pt x="21550" y="28630"/>
                </a:lnTo>
                <a:lnTo>
                  <a:pt x="21463" y="34338"/>
                </a:lnTo>
                <a:lnTo>
                  <a:pt x="32194" y="34523"/>
                </a:lnTo>
                <a:lnTo>
                  <a:pt x="29452" y="28445"/>
                </a:lnTo>
                <a:close/>
              </a:path>
              <a:path w="32384" h="260985">
                <a:moveTo>
                  <a:pt x="10817" y="28445"/>
                </a:moveTo>
                <a:lnTo>
                  <a:pt x="10731" y="34153"/>
                </a:lnTo>
                <a:lnTo>
                  <a:pt x="21463" y="34338"/>
                </a:lnTo>
                <a:lnTo>
                  <a:pt x="21550" y="28630"/>
                </a:lnTo>
                <a:lnTo>
                  <a:pt x="10817" y="28445"/>
                </a:lnTo>
                <a:close/>
              </a:path>
              <a:path w="32384" h="260985">
                <a:moveTo>
                  <a:pt x="16617" y="0"/>
                </a:moveTo>
                <a:lnTo>
                  <a:pt x="0" y="33968"/>
                </a:lnTo>
                <a:lnTo>
                  <a:pt x="10731" y="34153"/>
                </a:lnTo>
                <a:lnTo>
                  <a:pt x="10817" y="28445"/>
                </a:lnTo>
                <a:lnTo>
                  <a:pt x="29452" y="28445"/>
                </a:lnTo>
                <a:lnTo>
                  <a:pt x="16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1929" y="4128540"/>
            <a:ext cx="252095" cy="34290"/>
          </a:xfrm>
          <a:custGeom>
            <a:avLst/>
            <a:gdLst/>
            <a:ahLst/>
            <a:cxnLst/>
            <a:rect l="l" t="t" r="r" b="b"/>
            <a:pathLst>
              <a:path w="252095" h="34289">
                <a:moveTo>
                  <a:pt x="219483" y="0"/>
                </a:moveTo>
                <a:lnTo>
                  <a:pt x="219483" y="34250"/>
                </a:lnTo>
                <a:lnTo>
                  <a:pt x="240950" y="22833"/>
                </a:lnTo>
                <a:lnTo>
                  <a:pt x="224849" y="22833"/>
                </a:lnTo>
                <a:lnTo>
                  <a:pt x="224849" y="11416"/>
                </a:lnTo>
                <a:lnTo>
                  <a:pt x="240949" y="11416"/>
                </a:lnTo>
                <a:lnTo>
                  <a:pt x="219483" y="0"/>
                </a:lnTo>
                <a:close/>
              </a:path>
              <a:path w="252095" h="34289">
                <a:moveTo>
                  <a:pt x="219483" y="11416"/>
                </a:moveTo>
                <a:lnTo>
                  <a:pt x="0" y="11416"/>
                </a:lnTo>
                <a:lnTo>
                  <a:pt x="0" y="22833"/>
                </a:lnTo>
                <a:lnTo>
                  <a:pt x="219483" y="22833"/>
                </a:lnTo>
                <a:lnTo>
                  <a:pt x="219483" y="11416"/>
                </a:lnTo>
                <a:close/>
              </a:path>
              <a:path w="252095" h="34289">
                <a:moveTo>
                  <a:pt x="240949" y="11416"/>
                </a:moveTo>
                <a:lnTo>
                  <a:pt x="224849" y="11416"/>
                </a:lnTo>
                <a:lnTo>
                  <a:pt x="224849" y="22833"/>
                </a:lnTo>
                <a:lnTo>
                  <a:pt x="240950" y="22833"/>
                </a:lnTo>
                <a:lnTo>
                  <a:pt x="251683" y="17124"/>
                </a:lnTo>
                <a:lnTo>
                  <a:pt x="240949" y="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25466" y="3723225"/>
            <a:ext cx="32384" cy="322580"/>
          </a:xfrm>
          <a:custGeom>
            <a:avLst/>
            <a:gdLst/>
            <a:ahLst/>
            <a:cxnLst/>
            <a:rect l="l" t="t" r="r" b="b"/>
            <a:pathLst>
              <a:path w="32384" h="322579">
                <a:moveTo>
                  <a:pt x="21466" y="28543"/>
                </a:moveTo>
                <a:lnTo>
                  <a:pt x="10734" y="28543"/>
                </a:lnTo>
                <a:lnTo>
                  <a:pt x="10734" y="322345"/>
                </a:lnTo>
                <a:lnTo>
                  <a:pt x="21468" y="322345"/>
                </a:lnTo>
                <a:lnTo>
                  <a:pt x="21466" y="28543"/>
                </a:lnTo>
                <a:close/>
              </a:path>
              <a:path w="32384" h="322579">
                <a:moveTo>
                  <a:pt x="16101" y="0"/>
                </a:moveTo>
                <a:lnTo>
                  <a:pt x="0" y="34251"/>
                </a:lnTo>
                <a:lnTo>
                  <a:pt x="10734" y="34251"/>
                </a:lnTo>
                <a:lnTo>
                  <a:pt x="10734" y="28543"/>
                </a:lnTo>
                <a:lnTo>
                  <a:pt x="29517" y="28543"/>
                </a:lnTo>
                <a:lnTo>
                  <a:pt x="16101" y="0"/>
                </a:lnTo>
                <a:close/>
              </a:path>
              <a:path w="32384" h="322579">
                <a:moveTo>
                  <a:pt x="29517" y="28543"/>
                </a:moveTo>
                <a:lnTo>
                  <a:pt x="21466" y="28543"/>
                </a:lnTo>
                <a:lnTo>
                  <a:pt x="21466" y="34251"/>
                </a:lnTo>
                <a:lnTo>
                  <a:pt x="32200" y="34251"/>
                </a:lnTo>
                <a:lnTo>
                  <a:pt x="29517" y="28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36088" y="3331812"/>
            <a:ext cx="203200" cy="920115"/>
            <a:chOff x="11636088" y="3331812"/>
            <a:chExt cx="203200" cy="920115"/>
          </a:xfrm>
        </p:grpSpPr>
        <p:sp>
          <p:nvSpPr>
            <p:cNvPr id="19" name="object 19"/>
            <p:cNvSpPr/>
            <p:nvPr/>
          </p:nvSpPr>
          <p:spPr>
            <a:xfrm>
              <a:off x="11641803" y="3337527"/>
              <a:ext cx="191770" cy="200660"/>
            </a:xfrm>
            <a:custGeom>
              <a:avLst/>
              <a:gdLst/>
              <a:ahLst/>
              <a:cxnLst/>
              <a:rect l="l" t="t" r="r" b="b"/>
              <a:pathLst>
                <a:path w="191770" h="200660">
                  <a:moveTo>
                    <a:pt x="0" y="0"/>
                  </a:moveTo>
                  <a:lnTo>
                    <a:pt x="191170" y="0"/>
                  </a:lnTo>
                  <a:lnTo>
                    <a:pt x="191170" y="200189"/>
                  </a:lnTo>
                  <a:lnTo>
                    <a:pt x="0" y="200189"/>
                  </a:lnTo>
                  <a:lnTo>
                    <a:pt x="0" y="0"/>
                  </a:lnTo>
                  <a:close/>
                </a:path>
              </a:pathLst>
            </a:custGeom>
            <a:ln w="11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85868" y="3370305"/>
              <a:ext cx="102324" cy="10579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641803" y="4045571"/>
              <a:ext cx="191770" cy="200660"/>
            </a:xfrm>
            <a:custGeom>
              <a:avLst/>
              <a:gdLst/>
              <a:ahLst/>
              <a:cxnLst/>
              <a:rect l="l" t="t" r="r" b="b"/>
              <a:pathLst>
                <a:path w="191770" h="200660">
                  <a:moveTo>
                    <a:pt x="0" y="0"/>
                  </a:moveTo>
                  <a:lnTo>
                    <a:pt x="191170" y="0"/>
                  </a:lnTo>
                  <a:lnTo>
                    <a:pt x="191170" y="200189"/>
                  </a:lnTo>
                  <a:lnTo>
                    <a:pt x="0" y="200189"/>
                  </a:lnTo>
                  <a:lnTo>
                    <a:pt x="0" y="0"/>
                  </a:lnTo>
                  <a:close/>
                </a:path>
              </a:pathLst>
            </a:custGeom>
            <a:ln w="11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1559" y="3437623"/>
            <a:ext cx="280670" cy="708660"/>
          </a:xfrm>
          <a:custGeom>
            <a:avLst/>
            <a:gdLst/>
            <a:ahLst/>
            <a:cxnLst/>
            <a:rect l="l" t="t" r="r" b="b"/>
            <a:pathLst>
              <a:path w="280670" h="708660">
                <a:moveTo>
                  <a:pt x="280238" y="0"/>
                </a:moveTo>
                <a:lnTo>
                  <a:pt x="246913" y="14490"/>
                </a:lnTo>
                <a:lnTo>
                  <a:pt x="254990" y="22021"/>
                </a:lnTo>
                <a:lnTo>
                  <a:pt x="177" y="331635"/>
                </a:lnTo>
                <a:lnTo>
                  <a:pt x="4203" y="335394"/>
                </a:lnTo>
                <a:lnTo>
                  <a:pt x="0" y="338924"/>
                </a:lnTo>
                <a:lnTo>
                  <a:pt x="256095" y="684682"/>
                </a:lnTo>
                <a:lnTo>
                  <a:pt x="247662" y="691743"/>
                </a:lnTo>
                <a:lnTo>
                  <a:pt x="280238" y="708050"/>
                </a:lnTo>
                <a:lnTo>
                  <a:pt x="276567" y="689165"/>
                </a:lnTo>
                <a:lnTo>
                  <a:pt x="272961" y="670547"/>
                </a:lnTo>
                <a:lnTo>
                  <a:pt x="264528" y="677608"/>
                </a:lnTo>
                <a:lnTo>
                  <a:pt x="11188" y="335584"/>
                </a:lnTo>
                <a:lnTo>
                  <a:pt x="263067" y="29540"/>
                </a:lnTo>
                <a:lnTo>
                  <a:pt x="271145" y="37058"/>
                </a:lnTo>
                <a:lnTo>
                  <a:pt x="275882" y="17716"/>
                </a:lnTo>
                <a:lnTo>
                  <a:pt x="280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34256" y="4774848"/>
            <a:ext cx="1304290" cy="969010"/>
            <a:chOff x="5334256" y="4774848"/>
            <a:chExt cx="1304290" cy="969010"/>
          </a:xfrm>
        </p:grpSpPr>
        <p:sp>
          <p:nvSpPr>
            <p:cNvPr id="26" name="object 26"/>
            <p:cNvSpPr/>
            <p:nvPr/>
          </p:nvSpPr>
          <p:spPr>
            <a:xfrm>
              <a:off x="5346956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4" y="0"/>
                  </a:moveTo>
                  <a:lnTo>
                    <a:pt x="47189" y="6320"/>
                  </a:lnTo>
                  <a:lnTo>
                    <a:pt x="22630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30" y="137294"/>
                  </a:lnTo>
                  <a:lnTo>
                    <a:pt x="47189" y="154530"/>
                  </a:lnTo>
                  <a:lnTo>
                    <a:pt x="77264" y="160850"/>
                  </a:lnTo>
                  <a:lnTo>
                    <a:pt x="107338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8" y="6320"/>
                  </a:lnTo>
                  <a:lnTo>
                    <a:pt x="77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46956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94325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2" y="0"/>
                  </a:moveTo>
                  <a:lnTo>
                    <a:pt x="47188" y="6320"/>
                  </a:lnTo>
                  <a:lnTo>
                    <a:pt x="22629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29" y="137294"/>
                  </a:lnTo>
                  <a:lnTo>
                    <a:pt x="47188" y="154530"/>
                  </a:lnTo>
                  <a:lnTo>
                    <a:pt x="77262" y="160850"/>
                  </a:lnTo>
                  <a:lnTo>
                    <a:pt x="107337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7" y="6320"/>
                  </a:lnTo>
                  <a:lnTo>
                    <a:pt x="77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94325" y="5569982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9952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4" y="0"/>
                  </a:moveTo>
                  <a:lnTo>
                    <a:pt x="47189" y="6320"/>
                  </a:lnTo>
                  <a:lnTo>
                    <a:pt x="22630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30" y="137294"/>
                  </a:lnTo>
                  <a:lnTo>
                    <a:pt x="47189" y="154530"/>
                  </a:lnTo>
                  <a:lnTo>
                    <a:pt x="77264" y="160850"/>
                  </a:lnTo>
                  <a:lnTo>
                    <a:pt x="107338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8" y="6320"/>
                  </a:lnTo>
                  <a:lnTo>
                    <a:pt x="77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9952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25135" y="5351058"/>
              <a:ext cx="112395" cy="217804"/>
            </a:xfrm>
            <a:custGeom>
              <a:avLst/>
              <a:gdLst/>
              <a:ahLst/>
              <a:cxnLst/>
              <a:rect l="l" t="t" r="r" b="b"/>
              <a:pathLst>
                <a:path w="112395" h="217804">
                  <a:moveTo>
                    <a:pt x="0" y="217279"/>
                  </a:moveTo>
                  <a:lnTo>
                    <a:pt x="11208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07320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77264" y="0"/>
                  </a:moveTo>
                  <a:lnTo>
                    <a:pt x="47189" y="6320"/>
                  </a:lnTo>
                  <a:lnTo>
                    <a:pt x="22630" y="23556"/>
                  </a:lnTo>
                  <a:lnTo>
                    <a:pt x="6071" y="49120"/>
                  </a:lnTo>
                  <a:lnTo>
                    <a:pt x="0" y="80425"/>
                  </a:lnTo>
                  <a:lnTo>
                    <a:pt x="6071" y="111730"/>
                  </a:lnTo>
                  <a:lnTo>
                    <a:pt x="22630" y="137294"/>
                  </a:lnTo>
                  <a:lnTo>
                    <a:pt x="47189" y="154530"/>
                  </a:lnTo>
                  <a:lnTo>
                    <a:pt x="77264" y="160850"/>
                  </a:lnTo>
                  <a:lnTo>
                    <a:pt x="107338" y="154530"/>
                  </a:lnTo>
                  <a:lnTo>
                    <a:pt x="131897" y="137294"/>
                  </a:lnTo>
                  <a:lnTo>
                    <a:pt x="148455" y="111730"/>
                  </a:lnTo>
                  <a:lnTo>
                    <a:pt x="154527" y="80425"/>
                  </a:lnTo>
                  <a:lnTo>
                    <a:pt x="148455" y="49120"/>
                  </a:lnTo>
                  <a:lnTo>
                    <a:pt x="131897" y="23556"/>
                  </a:lnTo>
                  <a:lnTo>
                    <a:pt x="107338" y="6320"/>
                  </a:lnTo>
                  <a:lnTo>
                    <a:pt x="77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07320" y="5190209"/>
              <a:ext cx="154940" cy="161290"/>
            </a:xfrm>
            <a:custGeom>
              <a:avLst/>
              <a:gdLst/>
              <a:ahLst/>
              <a:cxnLst/>
              <a:rect l="l" t="t" r="r" b="b"/>
              <a:pathLst>
                <a:path w="154939" h="161289">
                  <a:moveTo>
                    <a:pt x="0" y="80425"/>
                  </a:moveTo>
                  <a:lnTo>
                    <a:pt x="6071" y="49119"/>
                  </a:lnTo>
                  <a:lnTo>
                    <a:pt x="22629" y="23555"/>
                  </a:lnTo>
                  <a:lnTo>
                    <a:pt x="47189" y="6320"/>
                  </a:lnTo>
                  <a:lnTo>
                    <a:pt x="77263" y="0"/>
                  </a:lnTo>
                  <a:lnTo>
                    <a:pt x="107337" y="6320"/>
                  </a:lnTo>
                  <a:lnTo>
                    <a:pt x="131897" y="23555"/>
                  </a:lnTo>
                  <a:lnTo>
                    <a:pt x="148455" y="49119"/>
                  </a:lnTo>
                  <a:lnTo>
                    <a:pt x="154527" y="80425"/>
                  </a:lnTo>
                  <a:lnTo>
                    <a:pt x="148455" y="111730"/>
                  </a:lnTo>
                  <a:lnTo>
                    <a:pt x="131897" y="137294"/>
                  </a:lnTo>
                  <a:lnTo>
                    <a:pt x="107337" y="154529"/>
                  </a:lnTo>
                  <a:lnTo>
                    <a:pt x="77263" y="160850"/>
                  </a:lnTo>
                  <a:lnTo>
                    <a:pt x="47189" y="154529"/>
                  </a:lnTo>
                  <a:lnTo>
                    <a:pt x="22629" y="137294"/>
                  </a:lnTo>
                  <a:lnTo>
                    <a:pt x="6071" y="111730"/>
                  </a:lnTo>
                  <a:lnTo>
                    <a:pt x="0" y="804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37215" y="5351058"/>
              <a:ext cx="134620" cy="219075"/>
            </a:xfrm>
            <a:custGeom>
              <a:avLst/>
              <a:gdLst/>
              <a:ahLst/>
              <a:cxnLst/>
              <a:rect l="l" t="t" r="r" b="b"/>
              <a:pathLst>
                <a:path w="134620" h="219075">
                  <a:moveTo>
                    <a:pt x="134373" y="21892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8995" y="5557282"/>
              <a:ext cx="179927" cy="1862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1989" y="5177509"/>
              <a:ext cx="179927" cy="18625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537216" y="5351058"/>
              <a:ext cx="382270" cy="219075"/>
            </a:xfrm>
            <a:custGeom>
              <a:avLst/>
              <a:gdLst/>
              <a:ahLst/>
              <a:cxnLst/>
              <a:rect l="l" t="t" r="r" b="b"/>
              <a:pathLst>
                <a:path w="382270" h="219075">
                  <a:moveTo>
                    <a:pt x="381742" y="21892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6363" y="5557282"/>
              <a:ext cx="179927" cy="18625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537215" y="5351058"/>
              <a:ext cx="629285" cy="219075"/>
            </a:xfrm>
            <a:custGeom>
              <a:avLst/>
              <a:gdLst/>
              <a:ahLst/>
              <a:cxnLst/>
              <a:rect l="l" t="t" r="r" b="b"/>
              <a:pathLst>
                <a:path w="629285" h="219075">
                  <a:moveTo>
                    <a:pt x="629111" y="21892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24219" y="5351058"/>
              <a:ext cx="360680" cy="219075"/>
            </a:xfrm>
            <a:custGeom>
              <a:avLst/>
              <a:gdLst/>
              <a:ahLst/>
              <a:cxnLst/>
              <a:rect l="l" t="t" r="r" b="b"/>
              <a:pathLst>
                <a:path w="360679" h="219075">
                  <a:moveTo>
                    <a:pt x="0" y="218924"/>
                  </a:moveTo>
                  <a:lnTo>
                    <a:pt x="360364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71590" y="5351058"/>
              <a:ext cx="113030" cy="219075"/>
            </a:xfrm>
            <a:custGeom>
              <a:avLst/>
              <a:gdLst/>
              <a:ahLst/>
              <a:cxnLst/>
              <a:rect l="l" t="t" r="r" b="b"/>
              <a:pathLst>
                <a:path w="113029" h="219075">
                  <a:moveTo>
                    <a:pt x="0" y="218924"/>
                  </a:moveTo>
                  <a:lnTo>
                    <a:pt x="11299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84584" y="5351058"/>
              <a:ext cx="382270" cy="219075"/>
            </a:xfrm>
            <a:custGeom>
              <a:avLst/>
              <a:gdLst/>
              <a:ahLst/>
              <a:cxnLst/>
              <a:rect l="l" t="t" r="r" b="b"/>
              <a:pathLst>
                <a:path w="382270" h="219075">
                  <a:moveTo>
                    <a:pt x="0" y="0"/>
                  </a:moveTo>
                  <a:lnTo>
                    <a:pt x="134373" y="218924"/>
                  </a:lnTo>
                </a:path>
                <a:path w="382270" h="219075">
                  <a:moveTo>
                    <a:pt x="0" y="0"/>
                  </a:moveTo>
                  <a:lnTo>
                    <a:pt x="381742" y="21727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71590" y="5351058"/>
              <a:ext cx="360680" cy="219075"/>
            </a:xfrm>
            <a:custGeom>
              <a:avLst/>
              <a:gdLst/>
              <a:ahLst/>
              <a:cxnLst/>
              <a:rect l="l" t="t" r="r" b="b"/>
              <a:pathLst>
                <a:path w="360679" h="219075">
                  <a:moveTo>
                    <a:pt x="0" y="218924"/>
                  </a:moveTo>
                  <a:lnTo>
                    <a:pt x="360364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18958" y="5351058"/>
              <a:ext cx="113030" cy="219075"/>
            </a:xfrm>
            <a:custGeom>
              <a:avLst/>
              <a:gdLst/>
              <a:ahLst/>
              <a:cxnLst/>
              <a:rect l="l" t="t" r="r" b="b"/>
              <a:pathLst>
                <a:path w="113029" h="219075">
                  <a:moveTo>
                    <a:pt x="0" y="218924"/>
                  </a:moveTo>
                  <a:lnTo>
                    <a:pt x="11299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31953" y="5351058"/>
              <a:ext cx="134620" cy="217804"/>
            </a:xfrm>
            <a:custGeom>
              <a:avLst/>
              <a:gdLst/>
              <a:ahLst/>
              <a:cxnLst/>
              <a:rect l="l" t="t" r="r" b="b"/>
              <a:pathLst>
                <a:path w="134620" h="217804">
                  <a:moveTo>
                    <a:pt x="134373" y="21727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24219" y="5351058"/>
              <a:ext cx="608330" cy="217804"/>
            </a:xfrm>
            <a:custGeom>
              <a:avLst/>
              <a:gdLst/>
              <a:ahLst/>
              <a:cxnLst/>
              <a:rect l="l" t="t" r="r" b="b"/>
              <a:pathLst>
                <a:path w="608329" h="217804">
                  <a:moveTo>
                    <a:pt x="0" y="217279"/>
                  </a:moveTo>
                  <a:lnTo>
                    <a:pt x="60773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1625" y="4774848"/>
              <a:ext cx="179927" cy="18625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537215" y="4948397"/>
              <a:ext cx="134620" cy="241935"/>
            </a:xfrm>
            <a:custGeom>
              <a:avLst/>
              <a:gdLst/>
              <a:ahLst/>
              <a:cxnLst/>
              <a:rect l="l" t="t" r="r" b="b"/>
              <a:pathLst>
                <a:path w="134620" h="241935">
                  <a:moveTo>
                    <a:pt x="0" y="241812"/>
                  </a:moveTo>
                  <a:lnTo>
                    <a:pt x="13437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8995" y="4774848"/>
              <a:ext cx="179927" cy="18625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671589" y="4948397"/>
              <a:ext cx="113030" cy="241935"/>
            </a:xfrm>
            <a:custGeom>
              <a:avLst/>
              <a:gdLst/>
              <a:ahLst/>
              <a:cxnLst/>
              <a:rect l="l" t="t" r="r" b="b"/>
              <a:pathLst>
                <a:path w="113029" h="241935">
                  <a:moveTo>
                    <a:pt x="112995" y="241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71589" y="4948397"/>
              <a:ext cx="360680" cy="241935"/>
            </a:xfrm>
            <a:custGeom>
              <a:avLst/>
              <a:gdLst/>
              <a:ahLst/>
              <a:cxnLst/>
              <a:rect l="l" t="t" r="r" b="b"/>
              <a:pathLst>
                <a:path w="360679" h="241935">
                  <a:moveTo>
                    <a:pt x="360364" y="241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37215" y="4948397"/>
              <a:ext cx="382270" cy="241935"/>
            </a:xfrm>
            <a:custGeom>
              <a:avLst/>
              <a:gdLst/>
              <a:ahLst/>
              <a:cxnLst/>
              <a:rect l="l" t="t" r="r" b="b"/>
              <a:pathLst>
                <a:path w="382270" h="241935">
                  <a:moveTo>
                    <a:pt x="0" y="241812"/>
                  </a:moveTo>
                  <a:lnTo>
                    <a:pt x="38174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784584" y="4948397"/>
              <a:ext cx="134620" cy="241935"/>
            </a:xfrm>
            <a:custGeom>
              <a:avLst/>
              <a:gdLst/>
              <a:ahLst/>
              <a:cxnLst/>
              <a:rect l="l" t="t" r="r" b="b"/>
              <a:pathLst>
                <a:path w="134620" h="241935">
                  <a:moveTo>
                    <a:pt x="0" y="241812"/>
                  </a:moveTo>
                  <a:lnTo>
                    <a:pt x="134373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18957" y="4948397"/>
              <a:ext cx="113030" cy="241935"/>
            </a:xfrm>
            <a:custGeom>
              <a:avLst/>
              <a:gdLst/>
              <a:ahLst/>
              <a:cxnLst/>
              <a:rect l="l" t="t" r="r" b="b"/>
              <a:pathLst>
                <a:path w="113029" h="241935">
                  <a:moveTo>
                    <a:pt x="112995" y="24181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50416" y="5204450"/>
              <a:ext cx="375285" cy="161290"/>
            </a:xfrm>
            <a:custGeom>
              <a:avLst/>
              <a:gdLst/>
              <a:ahLst/>
              <a:cxnLst/>
              <a:rect l="l" t="t" r="r" b="b"/>
              <a:pathLst>
                <a:path w="375284" h="161289">
                  <a:moveTo>
                    <a:pt x="294685" y="0"/>
                  </a:moveTo>
                  <a:lnTo>
                    <a:pt x="294685" y="40212"/>
                  </a:lnTo>
                  <a:lnTo>
                    <a:pt x="0" y="40212"/>
                  </a:lnTo>
                  <a:lnTo>
                    <a:pt x="0" y="120637"/>
                  </a:lnTo>
                  <a:lnTo>
                    <a:pt x="294685" y="120637"/>
                  </a:lnTo>
                  <a:lnTo>
                    <a:pt x="294685" y="160849"/>
                  </a:lnTo>
                  <a:lnTo>
                    <a:pt x="375111" y="80425"/>
                  </a:lnTo>
                  <a:lnTo>
                    <a:pt x="294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50416" y="5204450"/>
              <a:ext cx="375285" cy="161290"/>
            </a:xfrm>
            <a:custGeom>
              <a:avLst/>
              <a:gdLst/>
              <a:ahLst/>
              <a:cxnLst/>
              <a:rect l="l" t="t" r="r" b="b"/>
              <a:pathLst>
                <a:path w="375284" h="161289">
                  <a:moveTo>
                    <a:pt x="0" y="40212"/>
                  </a:moveTo>
                  <a:lnTo>
                    <a:pt x="294685" y="40212"/>
                  </a:lnTo>
                  <a:lnTo>
                    <a:pt x="294685" y="0"/>
                  </a:lnTo>
                  <a:lnTo>
                    <a:pt x="375110" y="80425"/>
                  </a:lnTo>
                  <a:lnTo>
                    <a:pt x="294685" y="160850"/>
                  </a:lnTo>
                  <a:lnTo>
                    <a:pt x="294685" y="120637"/>
                  </a:lnTo>
                  <a:lnTo>
                    <a:pt x="0" y="120637"/>
                  </a:lnTo>
                  <a:lnTo>
                    <a:pt x="0" y="40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93379" y="5025162"/>
            <a:ext cx="470534" cy="567690"/>
            <a:chOff x="6693379" y="5025162"/>
            <a:chExt cx="470534" cy="567690"/>
          </a:xfrm>
        </p:grpSpPr>
        <p:sp>
          <p:nvSpPr>
            <p:cNvPr id="59" name="object 59"/>
            <p:cNvSpPr/>
            <p:nvPr/>
          </p:nvSpPr>
          <p:spPr>
            <a:xfrm>
              <a:off x="6706079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48" y="0"/>
                  </a:moveTo>
                  <a:lnTo>
                    <a:pt x="23421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1" y="88808"/>
                  </a:lnTo>
                  <a:lnTo>
                    <a:pt x="38348" y="92440"/>
                  </a:lnTo>
                  <a:lnTo>
                    <a:pt x="53276" y="88808"/>
                  </a:lnTo>
                  <a:lnTo>
                    <a:pt x="65466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6" y="13537"/>
                  </a:lnTo>
                  <a:lnTo>
                    <a:pt x="53276" y="3632"/>
                  </a:lnTo>
                  <a:lnTo>
                    <a:pt x="3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06079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828860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48" y="0"/>
                  </a:moveTo>
                  <a:lnTo>
                    <a:pt x="23421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1" y="88808"/>
                  </a:lnTo>
                  <a:lnTo>
                    <a:pt x="38348" y="92440"/>
                  </a:lnTo>
                  <a:lnTo>
                    <a:pt x="53276" y="88808"/>
                  </a:lnTo>
                  <a:lnTo>
                    <a:pt x="65466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6" y="13537"/>
                  </a:lnTo>
                  <a:lnTo>
                    <a:pt x="53276" y="3632"/>
                  </a:lnTo>
                  <a:lnTo>
                    <a:pt x="3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28860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51641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48" y="0"/>
                  </a:moveTo>
                  <a:lnTo>
                    <a:pt x="23421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1" y="88808"/>
                  </a:lnTo>
                  <a:lnTo>
                    <a:pt x="38348" y="92440"/>
                  </a:lnTo>
                  <a:lnTo>
                    <a:pt x="53276" y="88808"/>
                  </a:lnTo>
                  <a:lnTo>
                    <a:pt x="65466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6" y="13537"/>
                  </a:lnTo>
                  <a:lnTo>
                    <a:pt x="53276" y="3632"/>
                  </a:lnTo>
                  <a:lnTo>
                    <a:pt x="3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51641" y="5487531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1723" y="5474831"/>
              <a:ext cx="102099" cy="11784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762164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50" y="0"/>
                  </a:moveTo>
                  <a:lnTo>
                    <a:pt x="23422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2" y="88808"/>
                  </a:lnTo>
                  <a:lnTo>
                    <a:pt x="38350" y="92440"/>
                  </a:lnTo>
                  <a:lnTo>
                    <a:pt x="53277" y="88808"/>
                  </a:lnTo>
                  <a:lnTo>
                    <a:pt x="65467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7" y="13537"/>
                  </a:lnTo>
                  <a:lnTo>
                    <a:pt x="53277" y="3632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62164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884945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50" y="0"/>
                  </a:moveTo>
                  <a:lnTo>
                    <a:pt x="23422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2" y="88808"/>
                  </a:lnTo>
                  <a:lnTo>
                    <a:pt x="38350" y="92440"/>
                  </a:lnTo>
                  <a:lnTo>
                    <a:pt x="53277" y="88808"/>
                  </a:lnTo>
                  <a:lnTo>
                    <a:pt x="65467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7" y="13537"/>
                  </a:lnTo>
                  <a:lnTo>
                    <a:pt x="53277" y="3632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884945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07726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38350" y="0"/>
                  </a:moveTo>
                  <a:lnTo>
                    <a:pt x="23422" y="3632"/>
                  </a:lnTo>
                  <a:lnTo>
                    <a:pt x="11232" y="13537"/>
                  </a:lnTo>
                  <a:lnTo>
                    <a:pt x="3013" y="28229"/>
                  </a:lnTo>
                  <a:lnTo>
                    <a:pt x="0" y="46220"/>
                  </a:lnTo>
                  <a:lnTo>
                    <a:pt x="3013" y="64211"/>
                  </a:lnTo>
                  <a:lnTo>
                    <a:pt x="11232" y="78903"/>
                  </a:lnTo>
                  <a:lnTo>
                    <a:pt x="23422" y="88808"/>
                  </a:lnTo>
                  <a:lnTo>
                    <a:pt x="38350" y="92440"/>
                  </a:lnTo>
                  <a:lnTo>
                    <a:pt x="53277" y="88808"/>
                  </a:lnTo>
                  <a:lnTo>
                    <a:pt x="65467" y="78903"/>
                  </a:lnTo>
                  <a:lnTo>
                    <a:pt x="73685" y="64211"/>
                  </a:lnTo>
                  <a:lnTo>
                    <a:pt x="76699" y="46220"/>
                  </a:lnTo>
                  <a:lnTo>
                    <a:pt x="73685" y="28229"/>
                  </a:lnTo>
                  <a:lnTo>
                    <a:pt x="65467" y="13537"/>
                  </a:lnTo>
                  <a:lnTo>
                    <a:pt x="53277" y="3632"/>
                  </a:lnTo>
                  <a:lnTo>
                    <a:pt x="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07726" y="5269273"/>
              <a:ext cx="76835" cy="92710"/>
            </a:xfrm>
            <a:custGeom>
              <a:avLst/>
              <a:gdLst/>
              <a:ahLst/>
              <a:cxnLst/>
              <a:rect l="l" t="t" r="r" b="b"/>
              <a:pathLst>
                <a:path w="76834" h="92710">
                  <a:moveTo>
                    <a:pt x="0" y="46220"/>
                  </a:moveTo>
                  <a:lnTo>
                    <a:pt x="3013" y="28229"/>
                  </a:lnTo>
                  <a:lnTo>
                    <a:pt x="11232" y="13537"/>
                  </a:lnTo>
                  <a:lnTo>
                    <a:pt x="23422" y="3632"/>
                  </a:lnTo>
                  <a:lnTo>
                    <a:pt x="38349" y="0"/>
                  </a:lnTo>
                  <a:lnTo>
                    <a:pt x="53276" y="3632"/>
                  </a:lnTo>
                  <a:lnTo>
                    <a:pt x="65466" y="13537"/>
                  </a:lnTo>
                  <a:lnTo>
                    <a:pt x="73685" y="28229"/>
                  </a:lnTo>
                  <a:lnTo>
                    <a:pt x="76699" y="46220"/>
                  </a:lnTo>
                  <a:lnTo>
                    <a:pt x="73685" y="64211"/>
                  </a:lnTo>
                  <a:lnTo>
                    <a:pt x="65466" y="78903"/>
                  </a:lnTo>
                  <a:lnTo>
                    <a:pt x="53276" y="88808"/>
                  </a:lnTo>
                  <a:lnTo>
                    <a:pt x="38349" y="92441"/>
                  </a:lnTo>
                  <a:lnTo>
                    <a:pt x="23422" y="88808"/>
                  </a:lnTo>
                  <a:lnTo>
                    <a:pt x="11232" y="78903"/>
                  </a:lnTo>
                  <a:lnTo>
                    <a:pt x="3013" y="64211"/>
                  </a:lnTo>
                  <a:lnTo>
                    <a:pt x="0" y="4622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744883" y="5361714"/>
              <a:ext cx="55880" cy="125095"/>
            </a:xfrm>
            <a:custGeom>
              <a:avLst/>
              <a:gdLst/>
              <a:ahLst/>
              <a:cxnLst/>
              <a:rect l="l" t="t" r="r" b="b"/>
              <a:pathLst>
                <a:path w="55879" h="125095">
                  <a:moveTo>
                    <a:pt x="0" y="124871"/>
                  </a:moveTo>
                  <a:lnTo>
                    <a:pt x="55631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800515" y="536171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09" h="126364">
                  <a:moveTo>
                    <a:pt x="66696" y="12581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00515" y="5361715"/>
              <a:ext cx="189865" cy="126364"/>
            </a:xfrm>
            <a:custGeom>
              <a:avLst/>
              <a:gdLst/>
              <a:ahLst/>
              <a:cxnLst/>
              <a:rect l="l" t="t" r="r" b="b"/>
              <a:pathLst>
                <a:path w="189865" h="126364">
                  <a:moveTo>
                    <a:pt x="189477" y="12581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00513" y="5361715"/>
              <a:ext cx="312420" cy="126364"/>
            </a:xfrm>
            <a:custGeom>
              <a:avLst/>
              <a:gdLst/>
              <a:ahLst/>
              <a:cxnLst/>
              <a:rect l="l" t="t" r="r" b="b"/>
              <a:pathLst>
                <a:path w="312420" h="126364">
                  <a:moveTo>
                    <a:pt x="312258" y="12581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4905" y="5352189"/>
              <a:ext cx="387392" cy="14486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744430" y="5361714"/>
              <a:ext cx="302260" cy="125095"/>
            </a:xfrm>
            <a:custGeom>
              <a:avLst/>
              <a:gdLst/>
              <a:ahLst/>
              <a:cxnLst/>
              <a:rect l="l" t="t" r="r" b="b"/>
              <a:pathLst>
                <a:path w="302259" h="125095">
                  <a:moveTo>
                    <a:pt x="0" y="124871"/>
                  </a:moveTo>
                  <a:lnTo>
                    <a:pt x="301647" y="0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16160" y="5025162"/>
              <a:ext cx="102099" cy="11784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8941" y="5025162"/>
              <a:ext cx="102099" cy="11784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90989" y="5120778"/>
              <a:ext cx="264612" cy="158020"/>
            </a:xfrm>
            <a:prstGeom prst="rect">
              <a:avLst/>
            </a:prstGeom>
          </p:spPr>
        </p:pic>
      </p:grpSp>
      <p:grpSp>
        <p:nvGrpSpPr>
          <p:cNvPr id="83" name="object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8055" y="2938272"/>
            <a:ext cx="3075940" cy="1694814"/>
            <a:chOff x="448055" y="2938272"/>
            <a:chExt cx="3075940" cy="1694814"/>
          </a:xfrm>
        </p:grpSpPr>
        <p:pic>
          <p:nvPicPr>
            <p:cNvPr id="84" name="object 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8055" y="2938272"/>
              <a:ext cx="3075432" cy="169468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88823" y="2979007"/>
              <a:ext cx="2940685" cy="1562100"/>
            </a:xfrm>
            <a:custGeom>
              <a:avLst/>
              <a:gdLst/>
              <a:ahLst/>
              <a:cxnLst/>
              <a:rect l="l" t="t" r="r" b="b"/>
              <a:pathLst>
                <a:path w="2940685" h="1562100">
                  <a:moveTo>
                    <a:pt x="2940117" y="0"/>
                  </a:moveTo>
                  <a:lnTo>
                    <a:pt x="0" y="0"/>
                  </a:lnTo>
                  <a:lnTo>
                    <a:pt x="0" y="1561807"/>
                  </a:lnTo>
                  <a:lnTo>
                    <a:pt x="2940117" y="1561807"/>
                  </a:lnTo>
                  <a:lnTo>
                    <a:pt x="2940117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88823" y="2979007"/>
              <a:ext cx="2940685" cy="1562100"/>
            </a:xfrm>
            <a:custGeom>
              <a:avLst/>
              <a:gdLst/>
              <a:ahLst/>
              <a:cxnLst/>
              <a:rect l="l" t="t" r="r" b="b"/>
              <a:pathLst>
                <a:path w="2940685" h="1562100">
                  <a:moveTo>
                    <a:pt x="0" y="0"/>
                  </a:moveTo>
                  <a:lnTo>
                    <a:pt x="2940118" y="0"/>
                  </a:lnTo>
                  <a:lnTo>
                    <a:pt x="2940118" y="1561807"/>
                  </a:lnTo>
                  <a:lnTo>
                    <a:pt x="0" y="156180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5202" y="3081896"/>
              <a:ext cx="2447925" cy="497205"/>
            </a:xfrm>
            <a:custGeom>
              <a:avLst/>
              <a:gdLst/>
              <a:ahLst/>
              <a:cxnLst/>
              <a:rect l="l" t="t" r="r" b="b"/>
              <a:pathLst>
                <a:path w="2447925" h="497204">
                  <a:moveTo>
                    <a:pt x="2447347" y="0"/>
                  </a:moveTo>
                  <a:lnTo>
                    <a:pt x="0" y="0"/>
                  </a:lnTo>
                  <a:lnTo>
                    <a:pt x="0" y="496768"/>
                  </a:lnTo>
                  <a:lnTo>
                    <a:pt x="2447347" y="496768"/>
                  </a:lnTo>
                  <a:lnTo>
                    <a:pt x="2447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0915" y="3702232"/>
            <a:ext cx="2585720" cy="720725"/>
            <a:chOff x="690915" y="3702232"/>
            <a:chExt cx="2585720" cy="720725"/>
          </a:xfrm>
        </p:grpSpPr>
        <p:sp>
          <p:nvSpPr>
            <p:cNvPr id="90" name="object 90"/>
            <p:cNvSpPr/>
            <p:nvPr/>
          </p:nvSpPr>
          <p:spPr>
            <a:xfrm>
              <a:off x="705202" y="3716520"/>
              <a:ext cx="1050290" cy="671195"/>
            </a:xfrm>
            <a:custGeom>
              <a:avLst/>
              <a:gdLst/>
              <a:ahLst/>
              <a:cxnLst/>
              <a:rect l="l" t="t" r="r" b="b"/>
              <a:pathLst>
                <a:path w="1050289" h="671195">
                  <a:moveTo>
                    <a:pt x="1049962" y="0"/>
                  </a:moveTo>
                  <a:lnTo>
                    <a:pt x="0" y="0"/>
                  </a:lnTo>
                  <a:lnTo>
                    <a:pt x="0" y="671161"/>
                  </a:lnTo>
                  <a:lnTo>
                    <a:pt x="1049962" y="671161"/>
                  </a:lnTo>
                  <a:lnTo>
                    <a:pt x="1049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5202" y="3716520"/>
              <a:ext cx="1050290" cy="671195"/>
            </a:xfrm>
            <a:custGeom>
              <a:avLst/>
              <a:gdLst/>
              <a:ahLst/>
              <a:cxnLst/>
              <a:rect l="l" t="t" r="r" b="b"/>
              <a:pathLst>
                <a:path w="1050289" h="671195">
                  <a:moveTo>
                    <a:pt x="0" y="0"/>
                  </a:moveTo>
                  <a:lnTo>
                    <a:pt x="1049963" y="0"/>
                  </a:lnTo>
                  <a:lnTo>
                    <a:pt x="1049963" y="671162"/>
                  </a:lnTo>
                  <a:lnTo>
                    <a:pt x="0" y="67116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33454" y="3788553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3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7"/>
                  </a:lnTo>
                  <a:lnTo>
                    <a:pt x="0" y="48591"/>
                  </a:lnTo>
                  <a:lnTo>
                    <a:pt x="4584" y="67505"/>
                  </a:lnTo>
                  <a:lnTo>
                    <a:pt x="17088" y="82950"/>
                  </a:lnTo>
                  <a:lnTo>
                    <a:pt x="35633" y="93364"/>
                  </a:lnTo>
                  <a:lnTo>
                    <a:pt x="58343" y="97182"/>
                  </a:lnTo>
                  <a:lnTo>
                    <a:pt x="81054" y="93364"/>
                  </a:lnTo>
                  <a:lnTo>
                    <a:pt x="99599" y="82950"/>
                  </a:lnTo>
                  <a:lnTo>
                    <a:pt x="112103" y="67505"/>
                  </a:lnTo>
                  <a:lnTo>
                    <a:pt x="116687" y="48591"/>
                  </a:lnTo>
                  <a:lnTo>
                    <a:pt x="112103" y="29677"/>
                  </a:lnTo>
                  <a:lnTo>
                    <a:pt x="99599" y="14232"/>
                  </a:lnTo>
                  <a:lnTo>
                    <a:pt x="81054" y="3818"/>
                  </a:lnTo>
                  <a:lnTo>
                    <a:pt x="58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33454" y="3788553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33454" y="3944127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3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7"/>
                  </a:lnTo>
                  <a:lnTo>
                    <a:pt x="0" y="48591"/>
                  </a:lnTo>
                  <a:lnTo>
                    <a:pt x="4584" y="67505"/>
                  </a:lnTo>
                  <a:lnTo>
                    <a:pt x="17088" y="82950"/>
                  </a:lnTo>
                  <a:lnTo>
                    <a:pt x="35633" y="93364"/>
                  </a:lnTo>
                  <a:lnTo>
                    <a:pt x="58343" y="97182"/>
                  </a:lnTo>
                  <a:lnTo>
                    <a:pt x="81054" y="93364"/>
                  </a:lnTo>
                  <a:lnTo>
                    <a:pt x="99599" y="82950"/>
                  </a:lnTo>
                  <a:lnTo>
                    <a:pt x="112103" y="67505"/>
                  </a:lnTo>
                  <a:lnTo>
                    <a:pt x="116687" y="48591"/>
                  </a:lnTo>
                  <a:lnTo>
                    <a:pt x="112103" y="29677"/>
                  </a:lnTo>
                  <a:lnTo>
                    <a:pt x="99599" y="14232"/>
                  </a:lnTo>
                  <a:lnTo>
                    <a:pt x="81054" y="3818"/>
                  </a:lnTo>
                  <a:lnTo>
                    <a:pt x="58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33454" y="3944127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0754" y="4087001"/>
              <a:ext cx="142088" cy="12258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0754" y="4242574"/>
              <a:ext cx="142088" cy="1225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208959" y="3859616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8"/>
                  </a:lnTo>
                  <a:lnTo>
                    <a:pt x="0" y="48592"/>
                  </a:lnTo>
                  <a:lnTo>
                    <a:pt x="4584" y="67506"/>
                  </a:lnTo>
                  <a:lnTo>
                    <a:pt x="17088" y="82952"/>
                  </a:lnTo>
                  <a:lnTo>
                    <a:pt x="35633" y="93365"/>
                  </a:lnTo>
                  <a:lnTo>
                    <a:pt x="58344" y="97184"/>
                  </a:lnTo>
                  <a:lnTo>
                    <a:pt x="81053" y="93365"/>
                  </a:lnTo>
                  <a:lnTo>
                    <a:pt x="99599" y="82952"/>
                  </a:lnTo>
                  <a:lnTo>
                    <a:pt x="112102" y="67506"/>
                  </a:lnTo>
                  <a:lnTo>
                    <a:pt x="116687" y="48592"/>
                  </a:lnTo>
                  <a:lnTo>
                    <a:pt x="112102" y="29678"/>
                  </a:lnTo>
                  <a:lnTo>
                    <a:pt x="99599" y="14232"/>
                  </a:lnTo>
                  <a:lnTo>
                    <a:pt x="81053" y="3818"/>
                  </a:lnTo>
                  <a:lnTo>
                    <a:pt x="58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208959" y="3859616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08959" y="4015191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35633" y="3818"/>
                  </a:lnTo>
                  <a:lnTo>
                    <a:pt x="17088" y="14232"/>
                  </a:lnTo>
                  <a:lnTo>
                    <a:pt x="4584" y="29678"/>
                  </a:lnTo>
                  <a:lnTo>
                    <a:pt x="0" y="48592"/>
                  </a:lnTo>
                  <a:lnTo>
                    <a:pt x="4584" y="67506"/>
                  </a:lnTo>
                  <a:lnTo>
                    <a:pt x="17088" y="82952"/>
                  </a:lnTo>
                  <a:lnTo>
                    <a:pt x="35633" y="93365"/>
                  </a:lnTo>
                  <a:lnTo>
                    <a:pt x="58344" y="97184"/>
                  </a:lnTo>
                  <a:lnTo>
                    <a:pt x="81053" y="93365"/>
                  </a:lnTo>
                  <a:lnTo>
                    <a:pt x="99599" y="82952"/>
                  </a:lnTo>
                  <a:lnTo>
                    <a:pt x="112102" y="67506"/>
                  </a:lnTo>
                  <a:lnTo>
                    <a:pt x="116687" y="48592"/>
                  </a:lnTo>
                  <a:lnTo>
                    <a:pt x="112102" y="29678"/>
                  </a:lnTo>
                  <a:lnTo>
                    <a:pt x="99599" y="14232"/>
                  </a:lnTo>
                  <a:lnTo>
                    <a:pt x="81053" y="3818"/>
                  </a:lnTo>
                  <a:lnTo>
                    <a:pt x="58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08959" y="4015191"/>
              <a:ext cx="116839" cy="97790"/>
            </a:xfrm>
            <a:custGeom>
              <a:avLst/>
              <a:gdLst/>
              <a:ahLst/>
              <a:cxnLst/>
              <a:rect l="l" t="t" r="r" b="b"/>
              <a:pathLst>
                <a:path w="116840" h="97789">
                  <a:moveTo>
                    <a:pt x="58344" y="0"/>
                  </a:moveTo>
                  <a:lnTo>
                    <a:pt x="81054" y="3818"/>
                  </a:lnTo>
                  <a:lnTo>
                    <a:pt x="99599" y="14232"/>
                  </a:lnTo>
                  <a:lnTo>
                    <a:pt x="112103" y="29677"/>
                  </a:lnTo>
                  <a:lnTo>
                    <a:pt x="116688" y="48592"/>
                  </a:lnTo>
                  <a:lnTo>
                    <a:pt x="112103" y="67506"/>
                  </a:lnTo>
                  <a:lnTo>
                    <a:pt x="99599" y="82951"/>
                  </a:lnTo>
                  <a:lnTo>
                    <a:pt x="81054" y="93365"/>
                  </a:lnTo>
                  <a:lnTo>
                    <a:pt x="58344" y="97184"/>
                  </a:lnTo>
                  <a:lnTo>
                    <a:pt x="35633" y="93365"/>
                  </a:lnTo>
                  <a:lnTo>
                    <a:pt x="17088" y="82951"/>
                  </a:lnTo>
                  <a:lnTo>
                    <a:pt x="4584" y="67506"/>
                  </a:lnTo>
                  <a:lnTo>
                    <a:pt x="0" y="48592"/>
                  </a:lnTo>
                  <a:lnTo>
                    <a:pt x="4584" y="29677"/>
                  </a:lnTo>
                  <a:lnTo>
                    <a:pt x="17088" y="14232"/>
                  </a:lnTo>
                  <a:lnTo>
                    <a:pt x="35633" y="3818"/>
                  </a:lnTo>
                  <a:lnTo>
                    <a:pt x="58344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96259" y="4158066"/>
              <a:ext cx="142088" cy="12258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8369" y="3931427"/>
              <a:ext cx="142088" cy="12258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8369" y="4087001"/>
              <a:ext cx="142088" cy="12258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051334" y="3837721"/>
              <a:ext cx="158115" cy="70485"/>
            </a:xfrm>
            <a:custGeom>
              <a:avLst/>
              <a:gdLst/>
              <a:ahLst/>
              <a:cxnLst/>
              <a:rect l="l" t="t" r="r" b="b"/>
              <a:pathLst>
                <a:path w="158115" h="70485">
                  <a:moveTo>
                    <a:pt x="0" y="0"/>
                  </a:moveTo>
                  <a:lnTo>
                    <a:pt x="157625" y="7048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50142" y="3908210"/>
              <a:ext cx="159385" cy="85090"/>
            </a:xfrm>
            <a:custGeom>
              <a:avLst/>
              <a:gdLst/>
              <a:ahLst/>
              <a:cxnLst/>
              <a:rect l="l" t="t" r="r" b="b"/>
              <a:pathLst>
                <a:path w="159384" h="85089">
                  <a:moveTo>
                    <a:pt x="0" y="84510"/>
                  </a:moveTo>
                  <a:lnTo>
                    <a:pt x="158818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50142" y="3908209"/>
              <a:ext cx="159385" cy="240665"/>
            </a:xfrm>
            <a:custGeom>
              <a:avLst/>
              <a:gdLst/>
              <a:ahLst/>
              <a:cxnLst/>
              <a:rect l="l" t="t" r="r" b="b"/>
              <a:pathLst>
                <a:path w="159384" h="240664">
                  <a:moveTo>
                    <a:pt x="0" y="240084"/>
                  </a:moveTo>
                  <a:lnTo>
                    <a:pt x="158818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50142" y="3908209"/>
              <a:ext cx="159385" cy="396240"/>
            </a:xfrm>
            <a:custGeom>
              <a:avLst/>
              <a:gdLst/>
              <a:ahLst/>
              <a:cxnLst/>
              <a:rect l="l" t="t" r="r" b="b"/>
              <a:pathLst>
                <a:path w="159384" h="396239">
                  <a:moveTo>
                    <a:pt x="0" y="395658"/>
                  </a:moveTo>
                  <a:lnTo>
                    <a:pt x="158818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50142" y="3837143"/>
              <a:ext cx="159385" cy="226695"/>
            </a:xfrm>
            <a:custGeom>
              <a:avLst/>
              <a:gdLst/>
              <a:ahLst/>
              <a:cxnLst/>
              <a:rect l="l" t="t" r="r" b="b"/>
              <a:pathLst>
                <a:path w="159384" h="226695">
                  <a:moveTo>
                    <a:pt x="0" y="0"/>
                  </a:moveTo>
                  <a:lnTo>
                    <a:pt x="158818" y="22663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50142" y="3992720"/>
              <a:ext cx="159385" cy="71120"/>
            </a:xfrm>
            <a:custGeom>
              <a:avLst/>
              <a:gdLst/>
              <a:ahLst/>
              <a:cxnLst/>
              <a:rect l="l" t="t" r="r" b="b"/>
              <a:pathLst>
                <a:path w="159384" h="71120">
                  <a:moveTo>
                    <a:pt x="0" y="0"/>
                  </a:moveTo>
                  <a:lnTo>
                    <a:pt x="158818" y="71065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50142" y="4063784"/>
              <a:ext cx="159385" cy="240665"/>
            </a:xfrm>
            <a:custGeom>
              <a:avLst/>
              <a:gdLst/>
              <a:ahLst/>
              <a:cxnLst/>
              <a:rect l="l" t="t" r="r" b="b"/>
              <a:pathLst>
                <a:path w="159384" h="240664">
                  <a:moveTo>
                    <a:pt x="158818" y="0"/>
                  </a:moveTo>
                  <a:lnTo>
                    <a:pt x="0" y="84510"/>
                  </a:lnTo>
                </a:path>
                <a:path w="159384" h="240664">
                  <a:moveTo>
                    <a:pt x="158818" y="0"/>
                  </a:moveTo>
                  <a:lnTo>
                    <a:pt x="1193" y="24008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50142" y="3992720"/>
              <a:ext cx="159385" cy="226695"/>
            </a:xfrm>
            <a:custGeom>
              <a:avLst/>
              <a:gdLst/>
              <a:ahLst/>
              <a:cxnLst/>
              <a:rect l="l" t="t" r="r" b="b"/>
              <a:pathLst>
                <a:path w="159384" h="226695">
                  <a:moveTo>
                    <a:pt x="0" y="0"/>
                  </a:moveTo>
                  <a:lnTo>
                    <a:pt x="158818" y="22663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50142" y="4148293"/>
              <a:ext cx="159385" cy="71120"/>
            </a:xfrm>
            <a:custGeom>
              <a:avLst/>
              <a:gdLst/>
              <a:ahLst/>
              <a:cxnLst/>
              <a:rect l="l" t="t" r="r" b="b"/>
              <a:pathLst>
                <a:path w="159384" h="71120">
                  <a:moveTo>
                    <a:pt x="0" y="0"/>
                  </a:moveTo>
                  <a:lnTo>
                    <a:pt x="158818" y="71065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51335" y="4219357"/>
              <a:ext cx="158115" cy="85090"/>
            </a:xfrm>
            <a:custGeom>
              <a:avLst/>
              <a:gdLst/>
              <a:ahLst/>
              <a:cxnLst/>
              <a:rect l="l" t="t" r="r" b="b"/>
              <a:pathLst>
                <a:path w="158115" h="85089">
                  <a:moveTo>
                    <a:pt x="0" y="84510"/>
                  </a:moveTo>
                  <a:lnTo>
                    <a:pt x="15762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51334" y="3837145"/>
              <a:ext cx="158115" cy="382270"/>
            </a:xfrm>
            <a:custGeom>
              <a:avLst/>
              <a:gdLst/>
              <a:ahLst/>
              <a:cxnLst/>
              <a:rect l="l" t="t" r="r" b="b"/>
              <a:pathLst>
                <a:path w="158115" h="382270">
                  <a:moveTo>
                    <a:pt x="0" y="0"/>
                  </a:moveTo>
                  <a:lnTo>
                    <a:pt x="157625" y="38221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325648" y="3908209"/>
              <a:ext cx="175895" cy="85090"/>
            </a:xfrm>
            <a:custGeom>
              <a:avLst/>
              <a:gdLst/>
              <a:ahLst/>
              <a:cxnLst/>
              <a:rect l="l" t="t" r="r" b="b"/>
              <a:pathLst>
                <a:path w="175894" h="85089">
                  <a:moveTo>
                    <a:pt x="0" y="0"/>
                  </a:moveTo>
                  <a:lnTo>
                    <a:pt x="175422" y="8451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325648" y="3992719"/>
              <a:ext cx="175895" cy="71120"/>
            </a:xfrm>
            <a:custGeom>
              <a:avLst/>
              <a:gdLst/>
              <a:ahLst/>
              <a:cxnLst/>
              <a:rect l="l" t="t" r="r" b="b"/>
              <a:pathLst>
                <a:path w="175894" h="71120">
                  <a:moveTo>
                    <a:pt x="0" y="71065"/>
                  </a:moveTo>
                  <a:lnTo>
                    <a:pt x="17542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325648" y="3992718"/>
              <a:ext cx="175895" cy="226695"/>
            </a:xfrm>
            <a:custGeom>
              <a:avLst/>
              <a:gdLst/>
              <a:ahLst/>
              <a:cxnLst/>
              <a:rect l="l" t="t" r="r" b="b"/>
              <a:pathLst>
                <a:path w="175894" h="226695">
                  <a:moveTo>
                    <a:pt x="0" y="226639"/>
                  </a:moveTo>
                  <a:lnTo>
                    <a:pt x="17542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325648" y="3908209"/>
              <a:ext cx="175895" cy="240665"/>
            </a:xfrm>
            <a:custGeom>
              <a:avLst/>
              <a:gdLst/>
              <a:ahLst/>
              <a:cxnLst/>
              <a:rect l="l" t="t" r="r" b="b"/>
              <a:pathLst>
                <a:path w="175894" h="240664">
                  <a:moveTo>
                    <a:pt x="0" y="0"/>
                  </a:moveTo>
                  <a:lnTo>
                    <a:pt x="175422" y="24008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25648" y="4063784"/>
              <a:ext cx="175895" cy="85090"/>
            </a:xfrm>
            <a:custGeom>
              <a:avLst/>
              <a:gdLst/>
              <a:ahLst/>
              <a:cxnLst/>
              <a:rect l="l" t="t" r="r" b="b"/>
              <a:pathLst>
                <a:path w="175894" h="85089">
                  <a:moveTo>
                    <a:pt x="0" y="0"/>
                  </a:moveTo>
                  <a:lnTo>
                    <a:pt x="175422" y="8451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25648" y="4148292"/>
              <a:ext cx="175895" cy="71120"/>
            </a:xfrm>
            <a:custGeom>
              <a:avLst/>
              <a:gdLst/>
              <a:ahLst/>
              <a:cxnLst/>
              <a:rect l="l" t="t" r="r" b="b"/>
              <a:pathLst>
                <a:path w="175894" h="71120">
                  <a:moveTo>
                    <a:pt x="0" y="71065"/>
                  </a:moveTo>
                  <a:lnTo>
                    <a:pt x="175422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090548" y="3739816"/>
              <a:ext cx="1186180" cy="683260"/>
            </a:xfrm>
            <a:custGeom>
              <a:avLst/>
              <a:gdLst/>
              <a:ahLst/>
              <a:cxnLst/>
              <a:rect l="l" t="t" r="r" b="b"/>
              <a:pathLst>
                <a:path w="1186179" h="683260">
                  <a:moveTo>
                    <a:pt x="1185853" y="0"/>
                  </a:moveTo>
                  <a:lnTo>
                    <a:pt x="0" y="0"/>
                  </a:lnTo>
                  <a:lnTo>
                    <a:pt x="0" y="682862"/>
                  </a:lnTo>
                  <a:lnTo>
                    <a:pt x="1185853" y="682862"/>
                  </a:lnTo>
                  <a:lnTo>
                    <a:pt x="1185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42632" y="3277053"/>
            <a:ext cx="655955" cy="321310"/>
          </a:xfrm>
          <a:prstGeom prst="rect">
            <a:avLst/>
          </a:prstGeom>
          <a:ln w="11297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76530" marR="92710" indent="-77470">
              <a:lnSpc>
                <a:spcPct val="100000"/>
              </a:lnSpc>
              <a:spcBef>
                <a:spcPts val="65"/>
              </a:spcBef>
            </a:pPr>
            <a:r>
              <a:rPr sz="950" spc="-35" dirty="0">
                <a:latin typeface="Calibri"/>
                <a:cs typeface="Calibri"/>
              </a:rPr>
              <a:t>Execution</a:t>
            </a:r>
            <a:r>
              <a:rPr sz="950" spc="-10" dirty="0">
                <a:latin typeface="Calibri"/>
                <a:cs typeface="Calibri"/>
              </a:rPr>
              <a:t> Model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42632" y="4054515"/>
            <a:ext cx="655955" cy="182880"/>
          </a:xfrm>
          <a:prstGeom prst="rect">
            <a:avLst/>
          </a:prstGeom>
          <a:ln w="11373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90"/>
              </a:spcBef>
            </a:pPr>
            <a:r>
              <a:rPr sz="950" spc="-10" dirty="0">
                <a:latin typeface="Calibri"/>
                <a:cs typeface="Calibri"/>
              </a:rPr>
              <a:t>Program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6523" y="3140172"/>
            <a:ext cx="1729739" cy="1266190"/>
          </a:xfrm>
          <a:prstGeom prst="rect">
            <a:avLst/>
          </a:prstGeom>
          <a:ln w="11197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400" spc="-20" dirty="0">
                <a:latin typeface="Calibri"/>
                <a:cs typeface="Calibri"/>
              </a:rPr>
              <a:t>Leto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5984" y="3402065"/>
            <a:ext cx="516255" cy="321310"/>
          </a:xfrm>
          <a:prstGeom prst="rect">
            <a:avLst/>
          </a:prstGeom>
          <a:ln w="11242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54305">
              <a:lnSpc>
                <a:spcPts val="1140"/>
              </a:lnSpc>
              <a:spcBef>
                <a:spcPts val="65"/>
              </a:spcBef>
            </a:pPr>
            <a:r>
              <a:rPr sz="950" spc="-25" dirty="0">
                <a:latin typeface="Calibri"/>
                <a:cs typeface="Calibri"/>
              </a:rPr>
              <a:t>SMT</a:t>
            </a:r>
            <a:endParaRPr sz="950">
              <a:latin typeface="Calibri"/>
              <a:cs typeface="Calibri"/>
            </a:endParaRPr>
          </a:p>
          <a:p>
            <a:pPr marL="113664">
              <a:lnSpc>
                <a:spcPts val="1140"/>
              </a:lnSpc>
            </a:pPr>
            <a:r>
              <a:rPr sz="950" spc="-10" dirty="0">
                <a:latin typeface="Calibri"/>
                <a:cs typeface="Calibri"/>
              </a:rPr>
              <a:t>Solver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5984" y="3985096"/>
            <a:ext cx="516255" cy="321310"/>
          </a:xfrm>
          <a:prstGeom prst="rect">
            <a:avLst/>
          </a:prstGeom>
          <a:ln w="11242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36195" marR="28575" indent="13335">
              <a:lnSpc>
                <a:spcPct val="100000"/>
              </a:lnSpc>
              <a:spcBef>
                <a:spcPts val="60"/>
              </a:spcBef>
            </a:pPr>
            <a:r>
              <a:rPr sz="950" spc="-20" dirty="0">
                <a:latin typeface="Calibri"/>
                <a:cs typeface="Calibri"/>
              </a:rPr>
              <a:t>Invariant</a:t>
            </a:r>
            <a:r>
              <a:rPr sz="950" spc="500" dirty="0">
                <a:latin typeface="Calibri"/>
                <a:cs typeface="Calibri"/>
              </a:rPr>
              <a:t> </a:t>
            </a:r>
            <a:r>
              <a:rPr sz="950" spc="-30" dirty="0">
                <a:latin typeface="Calibri"/>
                <a:cs typeface="Calibri"/>
              </a:rPr>
              <a:t>Inference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83594" y="4045570"/>
            <a:ext cx="516255" cy="200660"/>
          </a:xfrm>
          <a:prstGeom prst="rect">
            <a:avLst/>
          </a:prstGeom>
          <a:ln w="11336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60"/>
              </a:spcBef>
            </a:pPr>
            <a:r>
              <a:rPr sz="950" spc="-10" dirty="0">
                <a:latin typeface="Calibri"/>
                <a:cs typeface="Calibri"/>
              </a:rPr>
              <a:t>Verifier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83594" y="3402071"/>
            <a:ext cx="516255" cy="321310"/>
          </a:xfrm>
          <a:prstGeom prst="rect">
            <a:avLst/>
          </a:prstGeom>
          <a:ln w="11242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54305">
              <a:lnSpc>
                <a:spcPts val="1140"/>
              </a:lnSpc>
              <a:spcBef>
                <a:spcPts val="65"/>
              </a:spcBef>
            </a:pPr>
            <a:r>
              <a:rPr sz="950" spc="-25" dirty="0">
                <a:latin typeface="Calibri"/>
                <a:cs typeface="Calibri"/>
              </a:rPr>
              <a:t>SMT</a:t>
            </a:r>
            <a:endParaRPr sz="950">
              <a:latin typeface="Calibri"/>
              <a:cs typeface="Calibri"/>
            </a:endParaRPr>
          </a:p>
          <a:p>
            <a:pPr marL="113664">
              <a:lnSpc>
                <a:spcPts val="1140"/>
              </a:lnSpc>
            </a:pPr>
            <a:r>
              <a:rPr sz="950" spc="-10" dirty="0">
                <a:latin typeface="Calibri"/>
                <a:cs typeface="Calibri"/>
              </a:rPr>
              <a:t>Solver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677953" y="4065156"/>
            <a:ext cx="119380" cy="17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40" dirty="0">
                <a:latin typeface="Segoe UI Symbol"/>
                <a:cs typeface="Segoe UI Symbol"/>
              </a:rPr>
              <a:t>✘</a:t>
            </a:r>
            <a:endParaRPr sz="950">
              <a:latin typeface="Segoe UI Symbol"/>
              <a:cs typeface="Segoe UI Symbo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0665" y="4748276"/>
            <a:ext cx="313880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Verification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PAC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Learning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(OOPSLA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IJCAI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22,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AAAI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23)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1" name="object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2300" y="5891276"/>
            <a:ext cx="4693920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Efficient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Probabilistic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Inference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Deep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Learning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(PLDI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POPL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OOPSLA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22,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ICLR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19,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Calibri"/>
                <a:cs typeface="Calibri"/>
              </a:rPr>
              <a:t>ICLR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ICML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NeurIPS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ICLR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NeurIPS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22)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A</a:t>
            </a:r>
            <a:r>
              <a:rPr b="0" spc="-2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Compiler</a:t>
            </a:r>
            <a:r>
              <a:rPr b="0" spc="-10" dirty="0">
                <a:latin typeface="Calibri Light"/>
                <a:cs typeface="Calibri Light"/>
              </a:rPr>
              <a:t> (Simplified)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58473" y="3370579"/>
            <a:ext cx="868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marR="5080" indent="-104139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Source Code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6743" y="3614420"/>
            <a:ext cx="870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Compiler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9069" y="3370579"/>
            <a:ext cx="11029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marR="5080" indent="-22161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Machine </a:t>
            </a:r>
            <a:r>
              <a:rPr sz="2400" spc="-20" dirty="0">
                <a:latin typeface="Calibri"/>
                <a:cs typeface="Calibri"/>
              </a:rPr>
              <a:t>Code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42493" y="3110059"/>
            <a:ext cx="2606040" cy="1334770"/>
            <a:chOff x="4842493" y="3110059"/>
            <a:chExt cx="2606040" cy="1334770"/>
          </a:xfrm>
        </p:grpSpPr>
        <p:sp>
          <p:nvSpPr>
            <p:cNvPr id="5" name="object 5"/>
            <p:cNvSpPr/>
            <p:nvPr/>
          </p:nvSpPr>
          <p:spPr>
            <a:xfrm>
              <a:off x="4855193" y="3122759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1925765" y="0"/>
                  </a:moveTo>
                  <a:lnTo>
                    <a:pt x="1925765" y="327289"/>
                  </a:lnTo>
                  <a:lnTo>
                    <a:pt x="0" y="327289"/>
                  </a:lnTo>
                  <a:lnTo>
                    <a:pt x="0" y="981866"/>
                  </a:lnTo>
                  <a:lnTo>
                    <a:pt x="1925765" y="981866"/>
                  </a:lnTo>
                  <a:lnTo>
                    <a:pt x="1925765" y="1309155"/>
                  </a:lnTo>
                  <a:lnTo>
                    <a:pt x="2580340" y="654579"/>
                  </a:lnTo>
                  <a:lnTo>
                    <a:pt x="192576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55193" y="3122759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0" y="327289"/>
                  </a:moveTo>
                  <a:lnTo>
                    <a:pt x="1925765" y="327289"/>
                  </a:lnTo>
                  <a:lnTo>
                    <a:pt x="1925765" y="0"/>
                  </a:lnTo>
                  <a:lnTo>
                    <a:pt x="2580340" y="654578"/>
                  </a:lnTo>
                  <a:lnTo>
                    <a:pt x="1925765" y="1309155"/>
                  </a:lnTo>
                  <a:lnTo>
                    <a:pt x="1925765" y="981865"/>
                  </a:lnTo>
                  <a:lnTo>
                    <a:pt x="0" y="981865"/>
                  </a:lnTo>
                  <a:lnTo>
                    <a:pt x="0" y="32728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A</a:t>
            </a:r>
            <a:r>
              <a:rPr b="0" spc="-2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Compiler</a:t>
            </a:r>
            <a:r>
              <a:rPr b="0" spc="-10" dirty="0">
                <a:latin typeface="Calibri Light"/>
                <a:cs typeface="Calibri Light"/>
              </a:rPr>
              <a:t> (Simplified)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29465" y="3437635"/>
            <a:ext cx="868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Source Code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2980" y="3263469"/>
            <a:ext cx="2173605" cy="1162050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678815" marR="671195" indent="-1270" algn="ctr">
              <a:lnSpc>
                <a:spcPts val="2590"/>
              </a:lnSpc>
              <a:spcBef>
                <a:spcPts val="64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Lexing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Parsing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ts val="2515"/>
              </a:lnSpc>
              <a:tabLst>
                <a:tab pos="662940" algn="l"/>
              </a:tabLst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checking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4844" y="3468116"/>
            <a:ext cx="191579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39065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Intermediate </a:t>
            </a:r>
            <a:r>
              <a:rPr sz="2400" spc="-20" dirty="0">
                <a:latin typeface="Calibri"/>
                <a:cs typeface="Calibri"/>
              </a:rPr>
              <a:t>Representation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1722" y="3294364"/>
            <a:ext cx="2173605" cy="1162050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</a:ln>
        </p:spPr>
        <p:txBody>
          <a:bodyPr vert="horz" wrap="square" lIns="0" tIns="249555" rIns="0" bIns="0" rtlCol="0">
            <a:spAutoFit/>
          </a:bodyPr>
          <a:lstStyle/>
          <a:p>
            <a:pPr marL="149225" marR="140970" indent="322580">
              <a:lnSpc>
                <a:spcPts val="2590"/>
              </a:lnSpc>
              <a:spcBef>
                <a:spcPts val="196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Optimizing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generation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20904" y="3468116"/>
            <a:ext cx="110299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3679" marR="5080" indent="-221615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Machine </a:t>
            </a:r>
            <a:r>
              <a:rPr sz="2400" spc="-20" dirty="0">
                <a:latin typeface="Calibri"/>
                <a:cs typeface="Calibri"/>
              </a:rPr>
              <a:t>Code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1895" y="3806397"/>
            <a:ext cx="501650" cy="76200"/>
          </a:xfrm>
          <a:custGeom>
            <a:avLst/>
            <a:gdLst/>
            <a:ahLst/>
            <a:cxnLst/>
            <a:rect l="l" t="t" r="r" b="b"/>
            <a:pathLst>
              <a:path w="501650" h="76200">
                <a:moveTo>
                  <a:pt x="475686" y="25400"/>
                </a:moveTo>
                <a:lnTo>
                  <a:pt x="437584" y="25400"/>
                </a:lnTo>
                <a:lnTo>
                  <a:pt x="437584" y="50800"/>
                </a:lnTo>
                <a:lnTo>
                  <a:pt x="424884" y="50800"/>
                </a:lnTo>
                <a:lnTo>
                  <a:pt x="424884" y="76200"/>
                </a:lnTo>
                <a:lnTo>
                  <a:pt x="501084" y="38098"/>
                </a:lnTo>
                <a:lnTo>
                  <a:pt x="475686" y="25400"/>
                </a:lnTo>
                <a:close/>
              </a:path>
              <a:path w="501650" h="76200">
                <a:moveTo>
                  <a:pt x="424884" y="25400"/>
                </a:moveTo>
                <a:lnTo>
                  <a:pt x="0" y="25402"/>
                </a:lnTo>
                <a:lnTo>
                  <a:pt x="1" y="50802"/>
                </a:lnTo>
                <a:lnTo>
                  <a:pt x="424884" y="50800"/>
                </a:lnTo>
                <a:lnTo>
                  <a:pt x="424884" y="25400"/>
                </a:lnTo>
                <a:close/>
              </a:path>
              <a:path w="501650" h="76200">
                <a:moveTo>
                  <a:pt x="437584" y="25400"/>
                </a:moveTo>
                <a:lnTo>
                  <a:pt x="424884" y="25400"/>
                </a:lnTo>
                <a:lnTo>
                  <a:pt x="424884" y="50800"/>
                </a:lnTo>
                <a:lnTo>
                  <a:pt x="437584" y="50800"/>
                </a:lnTo>
                <a:lnTo>
                  <a:pt x="437584" y="25400"/>
                </a:lnTo>
                <a:close/>
              </a:path>
              <a:path w="501650" h="76200">
                <a:moveTo>
                  <a:pt x="424884" y="0"/>
                </a:moveTo>
                <a:lnTo>
                  <a:pt x="424884" y="25400"/>
                </a:lnTo>
                <a:lnTo>
                  <a:pt x="475686" y="25400"/>
                </a:lnTo>
                <a:lnTo>
                  <a:pt x="4248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563" y="3806393"/>
            <a:ext cx="501650" cy="76200"/>
          </a:xfrm>
          <a:custGeom>
            <a:avLst/>
            <a:gdLst/>
            <a:ahLst/>
            <a:cxnLst/>
            <a:rect l="l" t="t" r="r" b="b"/>
            <a:pathLst>
              <a:path w="501650" h="76200">
                <a:moveTo>
                  <a:pt x="475683" y="25400"/>
                </a:moveTo>
                <a:lnTo>
                  <a:pt x="437584" y="25400"/>
                </a:lnTo>
                <a:lnTo>
                  <a:pt x="437584" y="50800"/>
                </a:lnTo>
                <a:lnTo>
                  <a:pt x="424884" y="50800"/>
                </a:lnTo>
                <a:lnTo>
                  <a:pt x="424884" y="76200"/>
                </a:lnTo>
                <a:lnTo>
                  <a:pt x="501083" y="38100"/>
                </a:lnTo>
                <a:lnTo>
                  <a:pt x="475683" y="25400"/>
                </a:lnTo>
                <a:close/>
              </a:path>
              <a:path w="501650" h="76200">
                <a:moveTo>
                  <a:pt x="424884" y="25400"/>
                </a:moveTo>
                <a:lnTo>
                  <a:pt x="0" y="25402"/>
                </a:lnTo>
                <a:lnTo>
                  <a:pt x="0" y="50802"/>
                </a:lnTo>
                <a:lnTo>
                  <a:pt x="424884" y="50800"/>
                </a:lnTo>
                <a:lnTo>
                  <a:pt x="424884" y="25400"/>
                </a:lnTo>
                <a:close/>
              </a:path>
              <a:path w="501650" h="76200">
                <a:moveTo>
                  <a:pt x="437584" y="25400"/>
                </a:moveTo>
                <a:lnTo>
                  <a:pt x="424884" y="25400"/>
                </a:lnTo>
                <a:lnTo>
                  <a:pt x="424884" y="50800"/>
                </a:lnTo>
                <a:lnTo>
                  <a:pt x="437584" y="50800"/>
                </a:lnTo>
                <a:lnTo>
                  <a:pt x="437584" y="25400"/>
                </a:lnTo>
                <a:close/>
              </a:path>
              <a:path w="501650" h="76200">
                <a:moveTo>
                  <a:pt x="424883" y="0"/>
                </a:moveTo>
                <a:lnTo>
                  <a:pt x="424884" y="25400"/>
                </a:lnTo>
                <a:lnTo>
                  <a:pt x="475683" y="25400"/>
                </a:lnTo>
                <a:lnTo>
                  <a:pt x="424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8482" y="3806390"/>
            <a:ext cx="501650" cy="76200"/>
          </a:xfrm>
          <a:custGeom>
            <a:avLst/>
            <a:gdLst/>
            <a:ahLst/>
            <a:cxnLst/>
            <a:rect l="l" t="t" r="r" b="b"/>
            <a:pathLst>
              <a:path w="501650" h="76200">
                <a:moveTo>
                  <a:pt x="475683" y="25400"/>
                </a:moveTo>
                <a:lnTo>
                  <a:pt x="437583" y="25400"/>
                </a:lnTo>
                <a:lnTo>
                  <a:pt x="437583" y="50800"/>
                </a:lnTo>
                <a:lnTo>
                  <a:pt x="424883" y="50800"/>
                </a:lnTo>
                <a:lnTo>
                  <a:pt x="424883" y="76200"/>
                </a:lnTo>
                <a:lnTo>
                  <a:pt x="501083" y="38100"/>
                </a:lnTo>
                <a:lnTo>
                  <a:pt x="475683" y="25400"/>
                </a:lnTo>
                <a:close/>
              </a:path>
              <a:path w="501650" h="76200">
                <a:moveTo>
                  <a:pt x="424883" y="25400"/>
                </a:moveTo>
                <a:lnTo>
                  <a:pt x="0" y="25402"/>
                </a:lnTo>
                <a:lnTo>
                  <a:pt x="0" y="50802"/>
                </a:lnTo>
                <a:lnTo>
                  <a:pt x="424883" y="50800"/>
                </a:lnTo>
                <a:lnTo>
                  <a:pt x="424883" y="25400"/>
                </a:lnTo>
                <a:close/>
              </a:path>
              <a:path w="501650" h="76200">
                <a:moveTo>
                  <a:pt x="437583" y="25400"/>
                </a:moveTo>
                <a:lnTo>
                  <a:pt x="424883" y="25400"/>
                </a:lnTo>
                <a:lnTo>
                  <a:pt x="424883" y="50800"/>
                </a:lnTo>
                <a:lnTo>
                  <a:pt x="437583" y="50800"/>
                </a:lnTo>
                <a:lnTo>
                  <a:pt x="437583" y="25400"/>
                </a:lnTo>
                <a:close/>
              </a:path>
              <a:path w="501650" h="76200">
                <a:moveTo>
                  <a:pt x="424883" y="0"/>
                </a:moveTo>
                <a:lnTo>
                  <a:pt x="424883" y="25400"/>
                </a:lnTo>
                <a:lnTo>
                  <a:pt x="475683" y="25400"/>
                </a:lnTo>
                <a:lnTo>
                  <a:pt x="424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34924" y="3806388"/>
            <a:ext cx="501650" cy="76200"/>
          </a:xfrm>
          <a:custGeom>
            <a:avLst/>
            <a:gdLst/>
            <a:ahLst/>
            <a:cxnLst/>
            <a:rect l="l" t="t" r="r" b="b"/>
            <a:pathLst>
              <a:path w="501650" h="76200">
                <a:moveTo>
                  <a:pt x="475682" y="25398"/>
                </a:moveTo>
                <a:lnTo>
                  <a:pt x="437584" y="25398"/>
                </a:lnTo>
                <a:lnTo>
                  <a:pt x="437584" y="50798"/>
                </a:lnTo>
                <a:lnTo>
                  <a:pt x="424884" y="50798"/>
                </a:lnTo>
                <a:lnTo>
                  <a:pt x="424884" y="76200"/>
                </a:lnTo>
                <a:lnTo>
                  <a:pt x="501083" y="38098"/>
                </a:lnTo>
                <a:lnTo>
                  <a:pt x="475682" y="25398"/>
                </a:lnTo>
                <a:close/>
              </a:path>
              <a:path w="501650" h="76200">
                <a:moveTo>
                  <a:pt x="424884" y="25398"/>
                </a:moveTo>
                <a:lnTo>
                  <a:pt x="0" y="25402"/>
                </a:lnTo>
                <a:lnTo>
                  <a:pt x="0" y="50802"/>
                </a:lnTo>
                <a:lnTo>
                  <a:pt x="424884" y="50798"/>
                </a:lnTo>
                <a:lnTo>
                  <a:pt x="424884" y="25398"/>
                </a:lnTo>
                <a:close/>
              </a:path>
              <a:path w="501650" h="76200">
                <a:moveTo>
                  <a:pt x="437584" y="25398"/>
                </a:moveTo>
                <a:lnTo>
                  <a:pt x="424884" y="25398"/>
                </a:lnTo>
                <a:lnTo>
                  <a:pt x="424884" y="50798"/>
                </a:lnTo>
                <a:lnTo>
                  <a:pt x="437584" y="50798"/>
                </a:lnTo>
                <a:lnTo>
                  <a:pt x="437584" y="25398"/>
                </a:lnTo>
                <a:close/>
              </a:path>
              <a:path w="501650" h="76200">
                <a:moveTo>
                  <a:pt x="424883" y="0"/>
                </a:moveTo>
                <a:lnTo>
                  <a:pt x="424884" y="25398"/>
                </a:lnTo>
                <a:lnTo>
                  <a:pt x="475682" y="25398"/>
                </a:lnTo>
                <a:lnTo>
                  <a:pt x="424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3881" y="4668427"/>
            <a:ext cx="5175250" cy="676275"/>
          </a:xfrm>
          <a:custGeom>
            <a:avLst/>
            <a:gdLst/>
            <a:ahLst/>
            <a:cxnLst/>
            <a:rect l="l" t="t" r="r" b="b"/>
            <a:pathLst>
              <a:path w="5175250" h="676275">
                <a:moveTo>
                  <a:pt x="5175231" y="0"/>
                </a:moveTo>
                <a:lnTo>
                  <a:pt x="5173743" y="77514"/>
                </a:lnTo>
                <a:lnTo>
                  <a:pt x="5169504" y="148670"/>
                </a:lnTo>
                <a:lnTo>
                  <a:pt x="5162853" y="211440"/>
                </a:lnTo>
                <a:lnTo>
                  <a:pt x="5154128" y="263793"/>
                </a:lnTo>
                <a:lnTo>
                  <a:pt x="5143666" y="303700"/>
                </a:lnTo>
                <a:lnTo>
                  <a:pt x="5118889" y="338061"/>
                </a:lnTo>
                <a:lnTo>
                  <a:pt x="2643958" y="338061"/>
                </a:lnTo>
                <a:lnTo>
                  <a:pt x="2631039" y="346990"/>
                </a:lnTo>
                <a:lnTo>
                  <a:pt x="2608718" y="412329"/>
                </a:lnTo>
                <a:lnTo>
                  <a:pt x="2599993" y="464682"/>
                </a:lnTo>
                <a:lnTo>
                  <a:pt x="2593341" y="527452"/>
                </a:lnTo>
                <a:lnTo>
                  <a:pt x="2589103" y="598608"/>
                </a:lnTo>
                <a:lnTo>
                  <a:pt x="2587615" y="676123"/>
                </a:lnTo>
                <a:lnTo>
                  <a:pt x="2586127" y="598608"/>
                </a:lnTo>
                <a:lnTo>
                  <a:pt x="2581888" y="527452"/>
                </a:lnTo>
                <a:lnTo>
                  <a:pt x="2575237" y="464682"/>
                </a:lnTo>
                <a:lnTo>
                  <a:pt x="2566512" y="412329"/>
                </a:lnTo>
                <a:lnTo>
                  <a:pt x="2556050" y="372422"/>
                </a:lnTo>
                <a:lnTo>
                  <a:pt x="2531273" y="338061"/>
                </a:lnTo>
                <a:lnTo>
                  <a:pt x="56342" y="338061"/>
                </a:lnTo>
                <a:lnTo>
                  <a:pt x="43423" y="329133"/>
                </a:lnTo>
                <a:lnTo>
                  <a:pt x="21103" y="263793"/>
                </a:lnTo>
                <a:lnTo>
                  <a:pt x="12377" y="211440"/>
                </a:lnTo>
                <a:lnTo>
                  <a:pt x="5726" y="148670"/>
                </a:lnTo>
                <a:lnTo>
                  <a:pt x="1488" y="77514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4706379"/>
            <a:ext cx="5020310" cy="676275"/>
          </a:xfrm>
          <a:custGeom>
            <a:avLst/>
            <a:gdLst/>
            <a:ahLst/>
            <a:cxnLst/>
            <a:rect l="l" t="t" r="r" b="b"/>
            <a:pathLst>
              <a:path w="5020310" h="676275">
                <a:moveTo>
                  <a:pt x="5019919" y="5"/>
                </a:moveTo>
                <a:lnTo>
                  <a:pt x="5018431" y="77509"/>
                </a:lnTo>
                <a:lnTo>
                  <a:pt x="5014193" y="148656"/>
                </a:lnTo>
                <a:lnTo>
                  <a:pt x="5007543" y="211417"/>
                </a:lnTo>
                <a:lnTo>
                  <a:pt x="4998820" y="263763"/>
                </a:lnTo>
                <a:lnTo>
                  <a:pt x="4988361" y="303665"/>
                </a:lnTo>
                <a:lnTo>
                  <a:pt x="4963588" y="338021"/>
                </a:lnTo>
                <a:lnTo>
                  <a:pt x="2566291" y="338016"/>
                </a:lnTo>
                <a:lnTo>
                  <a:pt x="2553374" y="346943"/>
                </a:lnTo>
                <a:lnTo>
                  <a:pt x="2531058" y="412274"/>
                </a:lnTo>
                <a:lnTo>
                  <a:pt x="2522334" y="464620"/>
                </a:lnTo>
                <a:lnTo>
                  <a:pt x="2515684" y="527381"/>
                </a:lnTo>
                <a:lnTo>
                  <a:pt x="2511446" y="598528"/>
                </a:lnTo>
                <a:lnTo>
                  <a:pt x="2509959" y="676032"/>
                </a:lnTo>
                <a:lnTo>
                  <a:pt x="2508471" y="598528"/>
                </a:lnTo>
                <a:lnTo>
                  <a:pt x="2504233" y="527381"/>
                </a:lnTo>
                <a:lnTo>
                  <a:pt x="2497583" y="464620"/>
                </a:lnTo>
                <a:lnTo>
                  <a:pt x="2488860" y="412274"/>
                </a:lnTo>
                <a:lnTo>
                  <a:pt x="2478401" y="372372"/>
                </a:lnTo>
                <a:lnTo>
                  <a:pt x="2453628" y="338016"/>
                </a:lnTo>
                <a:lnTo>
                  <a:pt x="56331" y="338016"/>
                </a:lnTo>
                <a:lnTo>
                  <a:pt x="43415" y="329089"/>
                </a:lnTo>
                <a:lnTo>
                  <a:pt x="21098" y="263757"/>
                </a:lnTo>
                <a:lnTo>
                  <a:pt x="12375" y="211411"/>
                </a:lnTo>
                <a:lnTo>
                  <a:pt x="5725" y="148651"/>
                </a:lnTo>
                <a:lnTo>
                  <a:pt x="1487" y="77504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70263" y="5543803"/>
            <a:ext cx="1224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Front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97180" y="5543803"/>
            <a:ext cx="114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Back</a:t>
            </a:r>
            <a:r>
              <a:rPr sz="2400" spc="-25" dirty="0">
                <a:latin typeface="Calibri"/>
                <a:cs typeface="Calibri"/>
              </a:rPr>
              <a:t> End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Compiler </a:t>
            </a:r>
            <a:r>
              <a:rPr b="0" spc="-20" dirty="0">
                <a:latin typeface="Calibri Light"/>
                <a:cs typeface="Calibri Light"/>
              </a:rPr>
              <a:t>Backend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9224" y="2713228"/>
            <a:ext cx="1003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nsolas"/>
                <a:cs typeface="Consolas"/>
              </a:rPr>
              <a:t>a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const </a:t>
            </a:r>
            <a:r>
              <a:rPr sz="1000" spc="-50" dirty="0">
                <a:latin typeface="Consolas"/>
                <a:cs typeface="Consolas"/>
              </a:rPr>
              <a:t>7</a:t>
            </a:r>
            <a:endParaRPr sz="1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b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load </a:t>
            </a:r>
            <a:r>
              <a:rPr sz="1000" spc="-10" dirty="0">
                <a:latin typeface="Consolas"/>
                <a:cs typeface="Consolas"/>
              </a:rPr>
              <a:t>b_ptr</a:t>
            </a:r>
            <a:endParaRPr sz="1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c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add </a:t>
            </a:r>
            <a:r>
              <a:rPr sz="1000" dirty="0">
                <a:latin typeface="Consolas"/>
                <a:cs typeface="Consolas"/>
              </a:rPr>
              <a:t>a </a:t>
            </a:r>
            <a:r>
              <a:rPr sz="1000" spc="-50" dirty="0">
                <a:latin typeface="Consolas"/>
                <a:cs typeface="Consolas"/>
              </a:rPr>
              <a:t>b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5543" y="3657598"/>
            <a:ext cx="1705610" cy="1089025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579120" marR="138430" indent="-433705">
              <a:lnSpc>
                <a:spcPts val="21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Transformation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2521" y="5084503"/>
            <a:ext cx="848360" cy="226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95"/>
              </a:spcBef>
            </a:pPr>
            <a:r>
              <a:rPr sz="1000" dirty="0">
                <a:latin typeface="Consolas"/>
                <a:cs typeface="Consolas"/>
              </a:rPr>
              <a:t>a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const </a:t>
            </a:r>
            <a:r>
              <a:rPr sz="1000" spc="-50" dirty="0">
                <a:latin typeface="Consolas"/>
                <a:cs typeface="Consolas"/>
              </a:rPr>
              <a:t>7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1178" y="5084503"/>
            <a:ext cx="1059815" cy="226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95"/>
              </a:spcBef>
            </a:pPr>
            <a:r>
              <a:rPr sz="1000" dirty="0">
                <a:latin typeface="Consolas"/>
                <a:cs typeface="Consolas"/>
              </a:rPr>
              <a:t>b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load </a:t>
            </a:r>
            <a:r>
              <a:rPr sz="1000" spc="-10" dirty="0">
                <a:latin typeface="Consolas"/>
                <a:cs typeface="Consolas"/>
              </a:rPr>
              <a:t>b_ptr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6327" y="5823849"/>
            <a:ext cx="848360" cy="226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80"/>
              </a:spcBef>
            </a:pPr>
            <a:r>
              <a:rPr sz="1000" dirty="0">
                <a:latin typeface="Consolas"/>
                <a:cs typeface="Consolas"/>
              </a:rPr>
              <a:t>c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add </a:t>
            </a:r>
            <a:r>
              <a:rPr sz="1000" dirty="0">
                <a:latin typeface="Consolas"/>
                <a:cs typeface="Consolas"/>
              </a:rPr>
              <a:t>a </a:t>
            </a:r>
            <a:r>
              <a:rPr sz="1000" spc="-50" dirty="0">
                <a:latin typeface="Consolas"/>
                <a:cs typeface="Consolas"/>
              </a:rPr>
              <a:t>b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0562" y="5308837"/>
            <a:ext cx="325755" cy="515620"/>
          </a:xfrm>
          <a:custGeom>
            <a:avLst/>
            <a:gdLst/>
            <a:ahLst/>
            <a:cxnLst/>
            <a:rect l="l" t="t" r="r" b="b"/>
            <a:pathLst>
              <a:path w="325755" h="515620">
                <a:moveTo>
                  <a:pt x="281919" y="452174"/>
                </a:moveTo>
                <a:lnTo>
                  <a:pt x="252345" y="470752"/>
                </a:lnTo>
                <a:lnTo>
                  <a:pt x="325140" y="515011"/>
                </a:lnTo>
                <a:lnTo>
                  <a:pt x="320061" y="462928"/>
                </a:lnTo>
                <a:lnTo>
                  <a:pt x="288674" y="462928"/>
                </a:lnTo>
                <a:lnTo>
                  <a:pt x="281919" y="452174"/>
                </a:lnTo>
                <a:close/>
              </a:path>
              <a:path w="325755" h="515620">
                <a:moveTo>
                  <a:pt x="287296" y="448797"/>
                </a:moveTo>
                <a:lnTo>
                  <a:pt x="281919" y="452174"/>
                </a:lnTo>
                <a:lnTo>
                  <a:pt x="288674" y="462928"/>
                </a:lnTo>
                <a:lnTo>
                  <a:pt x="294051" y="459551"/>
                </a:lnTo>
                <a:lnTo>
                  <a:pt x="287296" y="448797"/>
                </a:lnTo>
                <a:close/>
              </a:path>
              <a:path w="325755" h="515620">
                <a:moveTo>
                  <a:pt x="316871" y="430219"/>
                </a:moveTo>
                <a:lnTo>
                  <a:pt x="287296" y="448797"/>
                </a:lnTo>
                <a:lnTo>
                  <a:pt x="294051" y="459551"/>
                </a:lnTo>
                <a:lnTo>
                  <a:pt x="288674" y="462928"/>
                </a:lnTo>
                <a:lnTo>
                  <a:pt x="320061" y="462928"/>
                </a:lnTo>
                <a:lnTo>
                  <a:pt x="316871" y="430219"/>
                </a:lnTo>
                <a:close/>
              </a:path>
              <a:path w="325755" h="515620">
                <a:moveTo>
                  <a:pt x="5375" y="0"/>
                </a:moveTo>
                <a:lnTo>
                  <a:pt x="0" y="3378"/>
                </a:lnTo>
                <a:lnTo>
                  <a:pt x="281919" y="452174"/>
                </a:lnTo>
                <a:lnTo>
                  <a:pt x="287296" y="448797"/>
                </a:lnTo>
                <a:lnTo>
                  <a:pt x="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8797" y="5309059"/>
            <a:ext cx="270510" cy="514984"/>
          </a:xfrm>
          <a:custGeom>
            <a:avLst/>
            <a:gdLst/>
            <a:ahLst/>
            <a:cxnLst/>
            <a:rect l="l" t="t" r="r" b="b"/>
            <a:pathLst>
              <a:path w="270510" h="514985">
                <a:moveTo>
                  <a:pt x="1436" y="429606"/>
                </a:moveTo>
                <a:lnTo>
                  <a:pt x="0" y="514788"/>
                </a:lnTo>
                <a:lnTo>
                  <a:pt x="69006" y="464829"/>
                </a:lnTo>
                <a:lnTo>
                  <a:pt x="59641" y="459947"/>
                </a:lnTo>
                <a:lnTo>
                  <a:pt x="32166" y="459947"/>
                </a:lnTo>
                <a:lnTo>
                  <a:pt x="26535" y="457012"/>
                </a:lnTo>
                <a:lnTo>
                  <a:pt x="32405" y="445750"/>
                </a:lnTo>
                <a:lnTo>
                  <a:pt x="1436" y="429606"/>
                </a:lnTo>
                <a:close/>
              </a:path>
              <a:path w="270510" h="514985">
                <a:moveTo>
                  <a:pt x="32405" y="445750"/>
                </a:moveTo>
                <a:lnTo>
                  <a:pt x="26535" y="457012"/>
                </a:lnTo>
                <a:lnTo>
                  <a:pt x="32166" y="459947"/>
                </a:lnTo>
                <a:lnTo>
                  <a:pt x="38036" y="448685"/>
                </a:lnTo>
                <a:lnTo>
                  <a:pt x="32405" y="445750"/>
                </a:lnTo>
                <a:close/>
              </a:path>
              <a:path w="270510" h="514985">
                <a:moveTo>
                  <a:pt x="38036" y="448685"/>
                </a:moveTo>
                <a:lnTo>
                  <a:pt x="32166" y="459947"/>
                </a:lnTo>
                <a:lnTo>
                  <a:pt x="59641" y="459947"/>
                </a:lnTo>
                <a:lnTo>
                  <a:pt x="38036" y="448685"/>
                </a:lnTo>
                <a:close/>
              </a:path>
              <a:path w="270510" h="514985">
                <a:moveTo>
                  <a:pt x="264758" y="0"/>
                </a:moveTo>
                <a:lnTo>
                  <a:pt x="32405" y="445750"/>
                </a:lnTo>
                <a:lnTo>
                  <a:pt x="38036" y="448685"/>
                </a:lnTo>
                <a:lnTo>
                  <a:pt x="270389" y="2934"/>
                </a:lnTo>
                <a:lnTo>
                  <a:pt x="264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Compiler </a:t>
            </a:r>
            <a:r>
              <a:rPr b="0" spc="-20" dirty="0">
                <a:latin typeface="Calibri Light"/>
                <a:cs typeface="Calibri Light"/>
              </a:rPr>
              <a:t>Backend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9224" y="2713228"/>
            <a:ext cx="1003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nsolas"/>
                <a:cs typeface="Consolas"/>
              </a:rPr>
              <a:t>a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const </a:t>
            </a:r>
            <a:r>
              <a:rPr sz="1000" spc="-50" dirty="0">
                <a:latin typeface="Consolas"/>
                <a:cs typeface="Consolas"/>
              </a:rPr>
              <a:t>7</a:t>
            </a:r>
            <a:endParaRPr sz="1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b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load </a:t>
            </a:r>
            <a:r>
              <a:rPr sz="1000" spc="-10" dirty="0">
                <a:latin typeface="Consolas"/>
                <a:cs typeface="Consolas"/>
              </a:rPr>
              <a:t>b_ptr</a:t>
            </a:r>
            <a:endParaRPr sz="1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c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add </a:t>
            </a:r>
            <a:r>
              <a:rPr sz="1000" dirty="0">
                <a:latin typeface="Consolas"/>
                <a:cs typeface="Consolas"/>
              </a:rPr>
              <a:t>a </a:t>
            </a:r>
            <a:r>
              <a:rPr sz="1000" spc="-50" dirty="0">
                <a:latin typeface="Consolas"/>
                <a:cs typeface="Consolas"/>
              </a:rPr>
              <a:t>b</a:t>
            </a:r>
            <a:endParaRPr sz="1000" dirty="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5543" y="3657598"/>
            <a:ext cx="1705610" cy="1089025"/>
          </a:xfrm>
          <a:prstGeom prst="rect">
            <a:avLst/>
          </a:prstGeom>
          <a:solidFill>
            <a:srgbClr val="4472C4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579120" marR="138430" indent="-433705">
              <a:lnSpc>
                <a:spcPts val="21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Transformation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1026" y="3657598"/>
            <a:ext cx="1705610" cy="1089025"/>
          </a:xfrm>
          <a:prstGeom prst="rect">
            <a:avLst/>
          </a:prstGeom>
          <a:solidFill>
            <a:srgbClr val="4472C4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550545" marR="247650" indent="-296545">
              <a:lnSpc>
                <a:spcPts val="21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Performance Model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2521" y="5084503"/>
            <a:ext cx="848360" cy="226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95"/>
              </a:spcBef>
            </a:pPr>
            <a:r>
              <a:rPr sz="1000" dirty="0">
                <a:latin typeface="Consolas"/>
                <a:cs typeface="Consolas"/>
              </a:rPr>
              <a:t>a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const </a:t>
            </a:r>
            <a:r>
              <a:rPr sz="1000" spc="-50" dirty="0">
                <a:latin typeface="Consolas"/>
                <a:cs typeface="Consolas"/>
              </a:rPr>
              <a:t>7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1178" y="5084503"/>
            <a:ext cx="1059815" cy="226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95"/>
              </a:spcBef>
            </a:pPr>
            <a:r>
              <a:rPr sz="1000" dirty="0">
                <a:latin typeface="Consolas"/>
                <a:cs typeface="Consolas"/>
              </a:rPr>
              <a:t>b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load </a:t>
            </a:r>
            <a:r>
              <a:rPr sz="1000" spc="-10" dirty="0">
                <a:latin typeface="Consolas"/>
                <a:cs typeface="Consolas"/>
              </a:rPr>
              <a:t>b_ptr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6327" y="5823849"/>
            <a:ext cx="848360" cy="226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80"/>
              </a:spcBef>
            </a:pPr>
            <a:r>
              <a:rPr sz="1000" dirty="0">
                <a:latin typeface="Consolas"/>
                <a:cs typeface="Consolas"/>
              </a:rPr>
              <a:t>c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add </a:t>
            </a:r>
            <a:r>
              <a:rPr sz="1000" dirty="0">
                <a:latin typeface="Consolas"/>
                <a:cs typeface="Consolas"/>
              </a:rPr>
              <a:t>a </a:t>
            </a:r>
            <a:r>
              <a:rPr sz="1000" spc="-50" dirty="0">
                <a:latin typeface="Consolas"/>
                <a:cs typeface="Consolas"/>
              </a:rPr>
              <a:t>b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0562" y="5308837"/>
            <a:ext cx="325755" cy="515620"/>
          </a:xfrm>
          <a:custGeom>
            <a:avLst/>
            <a:gdLst/>
            <a:ahLst/>
            <a:cxnLst/>
            <a:rect l="l" t="t" r="r" b="b"/>
            <a:pathLst>
              <a:path w="325755" h="515620">
                <a:moveTo>
                  <a:pt x="281919" y="452174"/>
                </a:moveTo>
                <a:lnTo>
                  <a:pt x="252345" y="470752"/>
                </a:lnTo>
                <a:lnTo>
                  <a:pt x="325140" y="515011"/>
                </a:lnTo>
                <a:lnTo>
                  <a:pt x="320061" y="462928"/>
                </a:lnTo>
                <a:lnTo>
                  <a:pt x="288674" y="462928"/>
                </a:lnTo>
                <a:lnTo>
                  <a:pt x="281919" y="452174"/>
                </a:lnTo>
                <a:close/>
              </a:path>
              <a:path w="325755" h="515620">
                <a:moveTo>
                  <a:pt x="287296" y="448797"/>
                </a:moveTo>
                <a:lnTo>
                  <a:pt x="281919" y="452174"/>
                </a:lnTo>
                <a:lnTo>
                  <a:pt x="288674" y="462928"/>
                </a:lnTo>
                <a:lnTo>
                  <a:pt x="294051" y="459551"/>
                </a:lnTo>
                <a:lnTo>
                  <a:pt x="287296" y="448797"/>
                </a:lnTo>
                <a:close/>
              </a:path>
              <a:path w="325755" h="515620">
                <a:moveTo>
                  <a:pt x="316871" y="430219"/>
                </a:moveTo>
                <a:lnTo>
                  <a:pt x="287296" y="448797"/>
                </a:lnTo>
                <a:lnTo>
                  <a:pt x="294051" y="459551"/>
                </a:lnTo>
                <a:lnTo>
                  <a:pt x="288674" y="462928"/>
                </a:lnTo>
                <a:lnTo>
                  <a:pt x="320061" y="462928"/>
                </a:lnTo>
                <a:lnTo>
                  <a:pt x="316871" y="430219"/>
                </a:lnTo>
                <a:close/>
              </a:path>
              <a:path w="325755" h="515620">
                <a:moveTo>
                  <a:pt x="5375" y="0"/>
                </a:moveTo>
                <a:lnTo>
                  <a:pt x="0" y="3378"/>
                </a:lnTo>
                <a:lnTo>
                  <a:pt x="281919" y="452174"/>
                </a:lnTo>
                <a:lnTo>
                  <a:pt x="287296" y="448797"/>
                </a:lnTo>
                <a:lnTo>
                  <a:pt x="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8797" y="5309059"/>
            <a:ext cx="270510" cy="514984"/>
          </a:xfrm>
          <a:custGeom>
            <a:avLst/>
            <a:gdLst/>
            <a:ahLst/>
            <a:cxnLst/>
            <a:rect l="l" t="t" r="r" b="b"/>
            <a:pathLst>
              <a:path w="270510" h="514985">
                <a:moveTo>
                  <a:pt x="1436" y="429606"/>
                </a:moveTo>
                <a:lnTo>
                  <a:pt x="0" y="514788"/>
                </a:lnTo>
                <a:lnTo>
                  <a:pt x="69006" y="464829"/>
                </a:lnTo>
                <a:lnTo>
                  <a:pt x="59641" y="459947"/>
                </a:lnTo>
                <a:lnTo>
                  <a:pt x="32166" y="459947"/>
                </a:lnTo>
                <a:lnTo>
                  <a:pt x="26535" y="457012"/>
                </a:lnTo>
                <a:lnTo>
                  <a:pt x="32405" y="445750"/>
                </a:lnTo>
                <a:lnTo>
                  <a:pt x="1436" y="429606"/>
                </a:lnTo>
                <a:close/>
              </a:path>
              <a:path w="270510" h="514985">
                <a:moveTo>
                  <a:pt x="32405" y="445750"/>
                </a:moveTo>
                <a:lnTo>
                  <a:pt x="26535" y="457012"/>
                </a:lnTo>
                <a:lnTo>
                  <a:pt x="32166" y="459947"/>
                </a:lnTo>
                <a:lnTo>
                  <a:pt x="38036" y="448685"/>
                </a:lnTo>
                <a:lnTo>
                  <a:pt x="32405" y="445750"/>
                </a:lnTo>
                <a:close/>
              </a:path>
              <a:path w="270510" h="514985">
                <a:moveTo>
                  <a:pt x="38036" y="448685"/>
                </a:moveTo>
                <a:lnTo>
                  <a:pt x="32166" y="459947"/>
                </a:lnTo>
                <a:lnTo>
                  <a:pt x="59641" y="459947"/>
                </a:lnTo>
                <a:lnTo>
                  <a:pt x="38036" y="448685"/>
                </a:lnTo>
                <a:close/>
              </a:path>
              <a:path w="270510" h="514985">
                <a:moveTo>
                  <a:pt x="264758" y="0"/>
                </a:moveTo>
                <a:lnTo>
                  <a:pt x="32405" y="445750"/>
                </a:lnTo>
                <a:lnTo>
                  <a:pt x="38036" y="448685"/>
                </a:lnTo>
                <a:lnTo>
                  <a:pt x="270389" y="2934"/>
                </a:lnTo>
                <a:lnTo>
                  <a:pt x="264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87954" y="4849875"/>
            <a:ext cx="1068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latin typeface="Cambria Math"/>
                <a:cs typeface="Cambria Math"/>
              </a:rPr>
              <a:t>𝑝𝑒𝑟𝑓</a:t>
            </a:r>
            <a:endParaRPr sz="40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4323" y="4834635"/>
            <a:ext cx="1485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1745" algn="l"/>
              </a:tabLst>
            </a:pPr>
            <a:r>
              <a:rPr sz="4000" spc="-50" dirty="0">
                <a:latin typeface="Cambria Math"/>
                <a:cs typeface="Cambria Math"/>
              </a:rPr>
              <a:t>(</a:t>
            </a:r>
            <a:r>
              <a:rPr sz="4000" dirty="0">
                <a:latin typeface="Cambria Math"/>
                <a:cs typeface="Cambria Math"/>
              </a:rPr>
              <a:t>	</a:t>
            </a:r>
            <a:r>
              <a:rPr sz="4000" spc="-50" dirty="0">
                <a:latin typeface="Cambria Math"/>
                <a:cs typeface="Cambria Math"/>
              </a:rPr>
              <a:t>)</a:t>
            </a:r>
            <a:endParaRPr sz="40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56966" y="4959604"/>
            <a:ext cx="1003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nsolas"/>
                <a:cs typeface="Consolas"/>
              </a:rPr>
              <a:t>a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const </a:t>
            </a:r>
            <a:r>
              <a:rPr sz="1000" spc="-50" dirty="0">
                <a:latin typeface="Consolas"/>
                <a:cs typeface="Consolas"/>
              </a:rPr>
              <a:t>7</a:t>
            </a:r>
            <a:endParaRPr sz="1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b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load </a:t>
            </a:r>
            <a:r>
              <a:rPr sz="1000" spc="-10" dirty="0">
                <a:latin typeface="Consolas"/>
                <a:cs typeface="Consolas"/>
              </a:rPr>
              <a:t>b_ptr</a:t>
            </a:r>
            <a:endParaRPr sz="1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c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add </a:t>
            </a:r>
            <a:r>
              <a:rPr sz="1000" dirty="0">
                <a:latin typeface="Consolas"/>
                <a:cs typeface="Consolas"/>
              </a:rPr>
              <a:t>a </a:t>
            </a:r>
            <a:r>
              <a:rPr sz="1000" spc="-50" dirty="0">
                <a:latin typeface="Consolas"/>
                <a:cs typeface="Consolas"/>
              </a:rPr>
              <a:t>b</a:t>
            </a:r>
            <a:endParaRPr sz="1000" dirty="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11210" y="4849875"/>
            <a:ext cx="8274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r>
              <a:rPr sz="4000" spc="22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3</a:t>
            </a:r>
            <a:endParaRPr sz="4000" dirty="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87954" y="5648451"/>
            <a:ext cx="1068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latin typeface="Cambria Math"/>
                <a:cs typeface="Cambria Math"/>
              </a:rPr>
              <a:t>𝑝𝑒𝑟𝑓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14800" y="5633211"/>
            <a:ext cx="2368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(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56966" y="5749035"/>
            <a:ext cx="1003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nsolas"/>
                <a:cs typeface="Consolas"/>
              </a:rPr>
              <a:t>b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load </a:t>
            </a:r>
            <a:r>
              <a:rPr sz="1000" spc="-10" dirty="0">
                <a:latin typeface="Consolas"/>
                <a:cs typeface="Consolas"/>
              </a:rPr>
              <a:t>b_ptr </a:t>
            </a:r>
            <a:r>
              <a:rPr sz="1000" dirty="0">
                <a:latin typeface="Consolas"/>
                <a:cs typeface="Consolas"/>
              </a:rPr>
              <a:t>a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const </a:t>
            </a:r>
            <a:r>
              <a:rPr sz="1000" spc="-50" dirty="0">
                <a:latin typeface="Consolas"/>
                <a:cs typeface="Consolas"/>
              </a:rPr>
              <a:t>7</a:t>
            </a:r>
            <a:endParaRPr sz="1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c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add </a:t>
            </a:r>
            <a:r>
              <a:rPr sz="1000" dirty="0">
                <a:latin typeface="Consolas"/>
                <a:cs typeface="Consolas"/>
              </a:rPr>
              <a:t>a </a:t>
            </a:r>
            <a:r>
              <a:rPr sz="1000" spc="-50" dirty="0">
                <a:latin typeface="Consolas"/>
                <a:cs typeface="Consolas"/>
              </a:rPr>
              <a:t>b</a:t>
            </a:r>
            <a:endParaRPr sz="1000" dirty="0">
              <a:latin typeface="Consolas"/>
              <a:cs typeface="Consola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64059" y="5648451"/>
            <a:ext cx="11849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aseline="1388" dirty="0">
                <a:latin typeface="Cambria Math"/>
                <a:cs typeface="Cambria Math"/>
              </a:rPr>
              <a:t>)</a:t>
            </a:r>
            <a:r>
              <a:rPr sz="6000" spc="405" baseline="1388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=</a:t>
            </a:r>
            <a:r>
              <a:rPr sz="4000" spc="22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2</a:t>
            </a:r>
            <a:endParaRPr sz="4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Compiler </a:t>
            </a:r>
            <a:r>
              <a:rPr b="0" spc="-20" dirty="0">
                <a:latin typeface="Calibri Light"/>
                <a:cs typeface="Calibri Light"/>
              </a:rPr>
              <a:t>Backend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89224" y="2713228"/>
            <a:ext cx="1003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nsolas"/>
                <a:cs typeface="Consolas"/>
              </a:rPr>
              <a:t>a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const </a:t>
            </a:r>
            <a:r>
              <a:rPr sz="1000" spc="-50" dirty="0">
                <a:latin typeface="Consolas"/>
                <a:cs typeface="Consolas"/>
              </a:rPr>
              <a:t>7</a:t>
            </a:r>
            <a:endParaRPr sz="1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b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load </a:t>
            </a:r>
            <a:r>
              <a:rPr sz="1000" spc="-10" dirty="0">
                <a:latin typeface="Consolas"/>
                <a:cs typeface="Consolas"/>
              </a:rPr>
              <a:t>b_ptr</a:t>
            </a:r>
            <a:endParaRPr sz="1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c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add </a:t>
            </a:r>
            <a:r>
              <a:rPr sz="1000" dirty="0">
                <a:latin typeface="Consolas"/>
                <a:cs typeface="Consolas"/>
              </a:rPr>
              <a:t>a </a:t>
            </a:r>
            <a:r>
              <a:rPr sz="1000" spc="-50" dirty="0">
                <a:latin typeface="Consolas"/>
                <a:cs typeface="Consolas"/>
              </a:rPr>
              <a:t>b</a:t>
            </a:r>
            <a:endParaRPr sz="1000" dirty="0">
              <a:latin typeface="Consolas"/>
              <a:cs typeface="Consolas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75543" y="3657598"/>
            <a:ext cx="1705610" cy="1089025"/>
          </a:xfrm>
          <a:prstGeom prst="rect">
            <a:avLst/>
          </a:prstGeom>
          <a:solidFill>
            <a:srgbClr val="4472C4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579120" marR="138430" indent="-433705">
              <a:lnSpc>
                <a:spcPts val="21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Transformation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1470" y="3924570"/>
            <a:ext cx="1413510" cy="5473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33705" indent="-433705">
              <a:lnSpc>
                <a:spcPts val="2110"/>
              </a:lnSpc>
              <a:spcBef>
                <a:spcPts val="2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Transformation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3284" y="3657598"/>
            <a:ext cx="1705610" cy="1089025"/>
          </a:xfrm>
          <a:prstGeom prst="rect">
            <a:avLst/>
          </a:prstGeom>
          <a:solidFill>
            <a:srgbClr val="4472C4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471170" marR="463550" indent="69850">
              <a:lnSpc>
                <a:spcPts val="21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Search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026" y="3657598"/>
            <a:ext cx="1705610" cy="1089025"/>
          </a:xfrm>
          <a:prstGeom prst="rect">
            <a:avLst/>
          </a:prstGeom>
          <a:solidFill>
            <a:srgbClr val="4472C4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550545" marR="247650" indent="-296545">
              <a:lnSpc>
                <a:spcPts val="21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Performance Model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65541" y="5096764"/>
            <a:ext cx="793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nsolas"/>
                <a:cs typeface="Consolas"/>
              </a:rPr>
              <a:t>a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const </a:t>
            </a:r>
            <a:r>
              <a:rPr sz="1000" spc="-50" dirty="0">
                <a:latin typeface="Consolas"/>
                <a:cs typeface="Consolas"/>
              </a:rPr>
              <a:t>7</a:t>
            </a:r>
            <a:endParaRPr sz="1000" dirty="0">
              <a:latin typeface="Consolas"/>
              <a:cs typeface="Consola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74197" y="5096764"/>
            <a:ext cx="10033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nsolas"/>
                <a:cs typeface="Consolas"/>
              </a:rPr>
              <a:t>b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load </a:t>
            </a:r>
            <a:r>
              <a:rPr sz="1000" spc="-10" dirty="0">
                <a:latin typeface="Consolas"/>
                <a:cs typeface="Consolas"/>
              </a:rPr>
              <a:t>b_ptr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36327" y="5823849"/>
            <a:ext cx="848360" cy="2260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80"/>
              </a:spcBef>
            </a:pPr>
            <a:r>
              <a:rPr sz="1000" dirty="0">
                <a:latin typeface="Consolas"/>
                <a:cs typeface="Consolas"/>
              </a:rPr>
              <a:t>c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add </a:t>
            </a:r>
            <a:r>
              <a:rPr sz="1000" dirty="0">
                <a:latin typeface="Consolas"/>
                <a:cs typeface="Consolas"/>
              </a:rPr>
              <a:t>a </a:t>
            </a:r>
            <a:r>
              <a:rPr sz="1000" spc="-50" dirty="0">
                <a:latin typeface="Consolas"/>
                <a:cs typeface="Consolas"/>
              </a:rPr>
              <a:t>b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9224" y="5093716"/>
            <a:ext cx="1003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nsolas"/>
                <a:cs typeface="Consolas"/>
              </a:rPr>
              <a:t>b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load </a:t>
            </a:r>
            <a:r>
              <a:rPr sz="1000" spc="-10" dirty="0">
                <a:latin typeface="Consolas"/>
                <a:cs typeface="Consolas"/>
              </a:rPr>
              <a:t>b_ptr </a:t>
            </a:r>
            <a:r>
              <a:rPr sz="1000" dirty="0">
                <a:latin typeface="Consolas"/>
                <a:cs typeface="Consolas"/>
              </a:rPr>
              <a:t>a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const </a:t>
            </a:r>
            <a:r>
              <a:rPr sz="1000" spc="-50" dirty="0">
                <a:latin typeface="Consolas"/>
                <a:cs typeface="Consolas"/>
              </a:rPr>
              <a:t>7</a:t>
            </a:r>
            <a:endParaRPr sz="1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c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add </a:t>
            </a:r>
            <a:r>
              <a:rPr sz="1000" dirty="0">
                <a:latin typeface="Consolas"/>
                <a:cs typeface="Consolas"/>
              </a:rPr>
              <a:t>a </a:t>
            </a:r>
            <a:r>
              <a:rPr sz="1000" spc="-50" dirty="0">
                <a:latin typeface="Consolas"/>
                <a:cs typeface="Consolas"/>
              </a:rPr>
              <a:t>b</a:t>
            </a:r>
            <a:endParaRPr sz="1000" dirty="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87954" y="4849875"/>
            <a:ext cx="1068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latin typeface="Cambria Math"/>
                <a:cs typeface="Cambria Math"/>
              </a:rPr>
              <a:t>𝑝𝑒𝑟𝑓</a:t>
            </a:r>
            <a:endParaRPr sz="40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4323" y="4834635"/>
            <a:ext cx="1485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1745" algn="l"/>
              </a:tabLst>
            </a:pPr>
            <a:r>
              <a:rPr sz="4000" spc="-50" dirty="0">
                <a:latin typeface="Cambria Math"/>
                <a:cs typeface="Cambria Math"/>
              </a:rPr>
              <a:t>(</a:t>
            </a:r>
            <a:r>
              <a:rPr sz="4000" dirty="0">
                <a:latin typeface="Cambria Math"/>
                <a:cs typeface="Cambria Math"/>
              </a:rPr>
              <a:t>	</a:t>
            </a:r>
            <a:r>
              <a:rPr sz="4000" spc="-50" dirty="0">
                <a:latin typeface="Cambria Math"/>
                <a:cs typeface="Cambria Math"/>
              </a:rPr>
              <a:t>)</a:t>
            </a:r>
            <a:endParaRPr sz="4000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6966" y="4959604"/>
            <a:ext cx="1003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nsolas"/>
                <a:cs typeface="Consolas"/>
              </a:rPr>
              <a:t>a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const </a:t>
            </a:r>
            <a:r>
              <a:rPr sz="1000" spc="-50" dirty="0">
                <a:latin typeface="Consolas"/>
                <a:cs typeface="Consolas"/>
              </a:rPr>
              <a:t>7</a:t>
            </a:r>
            <a:endParaRPr sz="1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b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load </a:t>
            </a:r>
            <a:r>
              <a:rPr sz="1000" spc="-10" dirty="0">
                <a:latin typeface="Consolas"/>
                <a:cs typeface="Consolas"/>
              </a:rPr>
              <a:t>b_ptr</a:t>
            </a:r>
            <a:endParaRPr sz="1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c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add </a:t>
            </a:r>
            <a:r>
              <a:rPr sz="1000" dirty="0">
                <a:latin typeface="Consolas"/>
                <a:cs typeface="Consolas"/>
              </a:rPr>
              <a:t>a </a:t>
            </a:r>
            <a:r>
              <a:rPr sz="1000" spc="-50" dirty="0">
                <a:latin typeface="Consolas"/>
                <a:cs typeface="Consolas"/>
              </a:rPr>
              <a:t>b</a:t>
            </a:r>
            <a:endParaRPr sz="1000" dirty="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11210" y="4849875"/>
            <a:ext cx="8274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r>
              <a:rPr sz="4000" spc="22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3</a:t>
            </a:r>
            <a:endParaRPr sz="4000" dirty="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87954" y="5648451"/>
            <a:ext cx="1068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latin typeface="Cambria Math"/>
                <a:cs typeface="Cambria Math"/>
              </a:rPr>
              <a:t>𝑝𝑒𝑟𝑓</a:t>
            </a:r>
            <a:endParaRPr sz="4000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14800" y="5633211"/>
            <a:ext cx="2368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(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56966" y="5749035"/>
            <a:ext cx="1003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nsolas"/>
                <a:cs typeface="Consolas"/>
              </a:rPr>
              <a:t>b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load </a:t>
            </a:r>
            <a:r>
              <a:rPr sz="1000" spc="-10" dirty="0">
                <a:latin typeface="Consolas"/>
                <a:cs typeface="Consolas"/>
              </a:rPr>
              <a:t>b_ptr </a:t>
            </a:r>
            <a:r>
              <a:rPr sz="1000" dirty="0">
                <a:latin typeface="Consolas"/>
                <a:cs typeface="Consolas"/>
              </a:rPr>
              <a:t>a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const </a:t>
            </a:r>
            <a:r>
              <a:rPr sz="1000" spc="-50" dirty="0">
                <a:latin typeface="Consolas"/>
                <a:cs typeface="Consolas"/>
              </a:rPr>
              <a:t>7</a:t>
            </a:r>
            <a:endParaRPr sz="1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c = </a:t>
            </a:r>
            <a:r>
              <a:rPr sz="1000" dirty="0">
                <a:solidFill>
                  <a:srgbClr val="942092"/>
                </a:solidFill>
                <a:latin typeface="Consolas"/>
                <a:cs typeface="Consolas"/>
              </a:rPr>
              <a:t>add </a:t>
            </a:r>
            <a:r>
              <a:rPr sz="1000" dirty="0">
                <a:latin typeface="Consolas"/>
                <a:cs typeface="Consolas"/>
              </a:rPr>
              <a:t>a </a:t>
            </a:r>
            <a:r>
              <a:rPr sz="1000" spc="-50" dirty="0">
                <a:latin typeface="Consolas"/>
                <a:cs typeface="Consolas"/>
              </a:rPr>
              <a:t>b</a:t>
            </a:r>
            <a:endParaRPr sz="1000" dirty="0">
              <a:latin typeface="Consolas"/>
              <a:cs typeface="Consolas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0971" y="4163784"/>
            <a:ext cx="1462405" cy="76200"/>
          </a:xfrm>
          <a:custGeom>
            <a:avLst/>
            <a:gdLst/>
            <a:ahLst/>
            <a:cxnLst/>
            <a:rect l="l" t="t" r="r" b="b"/>
            <a:pathLst>
              <a:path w="1462404" h="76200">
                <a:moveTo>
                  <a:pt x="1386113" y="0"/>
                </a:moveTo>
                <a:lnTo>
                  <a:pt x="1386113" y="76200"/>
                </a:lnTo>
                <a:lnTo>
                  <a:pt x="1436915" y="50800"/>
                </a:lnTo>
                <a:lnTo>
                  <a:pt x="1398813" y="50800"/>
                </a:lnTo>
                <a:lnTo>
                  <a:pt x="1398813" y="25400"/>
                </a:lnTo>
                <a:lnTo>
                  <a:pt x="1436911" y="25400"/>
                </a:lnTo>
                <a:lnTo>
                  <a:pt x="1386113" y="0"/>
                </a:lnTo>
                <a:close/>
              </a:path>
              <a:path w="1462404" h="76200">
                <a:moveTo>
                  <a:pt x="1386113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386113" y="50800"/>
                </a:lnTo>
                <a:lnTo>
                  <a:pt x="1386113" y="25400"/>
                </a:lnTo>
                <a:close/>
              </a:path>
              <a:path w="1462404" h="76200">
                <a:moveTo>
                  <a:pt x="1436911" y="25400"/>
                </a:moveTo>
                <a:lnTo>
                  <a:pt x="1398813" y="25400"/>
                </a:lnTo>
                <a:lnTo>
                  <a:pt x="1398813" y="50800"/>
                </a:lnTo>
                <a:lnTo>
                  <a:pt x="1436915" y="50800"/>
                </a:lnTo>
                <a:lnTo>
                  <a:pt x="1462313" y="38101"/>
                </a:lnTo>
                <a:lnTo>
                  <a:pt x="1436911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8712" y="4163783"/>
            <a:ext cx="1462405" cy="76200"/>
          </a:xfrm>
          <a:custGeom>
            <a:avLst/>
            <a:gdLst/>
            <a:ahLst/>
            <a:cxnLst/>
            <a:rect l="l" t="t" r="r" b="b"/>
            <a:pathLst>
              <a:path w="146240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1" y="50800"/>
                </a:lnTo>
                <a:lnTo>
                  <a:pt x="63501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1462404" h="76200">
                <a:moveTo>
                  <a:pt x="76200" y="25400"/>
                </a:moveTo>
                <a:lnTo>
                  <a:pt x="76200" y="50800"/>
                </a:lnTo>
                <a:lnTo>
                  <a:pt x="1462314" y="50801"/>
                </a:lnTo>
                <a:lnTo>
                  <a:pt x="1462314" y="25401"/>
                </a:lnTo>
                <a:lnTo>
                  <a:pt x="76200" y="25400"/>
                </a:lnTo>
                <a:close/>
              </a:path>
              <a:path w="1462404" h="76200">
                <a:moveTo>
                  <a:pt x="63501" y="25400"/>
                </a:moveTo>
                <a:lnTo>
                  <a:pt x="63501" y="50800"/>
                </a:lnTo>
                <a:lnTo>
                  <a:pt x="76200" y="50800"/>
                </a:lnTo>
                <a:lnTo>
                  <a:pt x="76200" y="25400"/>
                </a:lnTo>
                <a:lnTo>
                  <a:pt x="63501" y="25400"/>
                </a:lnTo>
                <a:close/>
              </a:path>
              <a:path w="1462404" h="76200">
                <a:moveTo>
                  <a:pt x="76200" y="25400"/>
                </a:moveTo>
                <a:lnTo>
                  <a:pt x="63501" y="25400"/>
                </a:lnTo>
                <a:lnTo>
                  <a:pt x="7620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64059" y="5648451"/>
            <a:ext cx="11849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aseline="1388" dirty="0">
                <a:latin typeface="Cambria Math"/>
                <a:cs typeface="Cambria Math"/>
              </a:rPr>
              <a:t>)</a:t>
            </a:r>
            <a:r>
              <a:rPr sz="6000" spc="405" baseline="1388" dirty="0">
                <a:latin typeface="Cambria Math"/>
                <a:cs typeface="Cambria Math"/>
              </a:rPr>
              <a:t> </a:t>
            </a:r>
            <a:r>
              <a:rPr sz="4000" dirty="0">
                <a:latin typeface="Cambria Math"/>
                <a:cs typeface="Cambria Math"/>
              </a:rPr>
              <a:t>=</a:t>
            </a:r>
            <a:r>
              <a:rPr sz="4000" spc="225" dirty="0">
                <a:latin typeface="Cambria Math"/>
                <a:cs typeface="Cambria Math"/>
              </a:rPr>
              <a:t> </a:t>
            </a:r>
            <a:r>
              <a:rPr sz="4000" spc="-50" dirty="0">
                <a:latin typeface="Cambria Math"/>
                <a:cs typeface="Cambria Math"/>
              </a:rPr>
              <a:t>2</a:t>
            </a:r>
            <a:endParaRPr sz="4000" dirty="0">
              <a:latin typeface="Cambria Math"/>
              <a:cs typeface="Cambria Math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2521" y="5084503"/>
            <a:ext cx="848360" cy="226060"/>
          </a:xfrm>
          <a:custGeom>
            <a:avLst/>
            <a:gdLst/>
            <a:ahLst/>
            <a:cxnLst/>
            <a:rect l="l" t="t" r="r" b="b"/>
            <a:pathLst>
              <a:path w="848360" h="226060">
                <a:moveTo>
                  <a:pt x="0" y="0"/>
                </a:moveTo>
                <a:lnTo>
                  <a:pt x="847989" y="0"/>
                </a:lnTo>
                <a:lnTo>
                  <a:pt x="847989" y="226024"/>
                </a:lnTo>
                <a:lnTo>
                  <a:pt x="0" y="2260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1178" y="5084503"/>
            <a:ext cx="1059815" cy="226060"/>
          </a:xfrm>
          <a:custGeom>
            <a:avLst/>
            <a:gdLst/>
            <a:ahLst/>
            <a:cxnLst/>
            <a:rect l="l" t="t" r="r" b="b"/>
            <a:pathLst>
              <a:path w="1059814" h="226060">
                <a:moveTo>
                  <a:pt x="0" y="0"/>
                </a:moveTo>
                <a:lnTo>
                  <a:pt x="1059585" y="0"/>
                </a:lnTo>
                <a:lnTo>
                  <a:pt x="1059585" y="226024"/>
                </a:lnTo>
                <a:lnTo>
                  <a:pt x="0" y="2260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0562" y="5308837"/>
            <a:ext cx="325755" cy="515620"/>
          </a:xfrm>
          <a:custGeom>
            <a:avLst/>
            <a:gdLst/>
            <a:ahLst/>
            <a:cxnLst/>
            <a:rect l="l" t="t" r="r" b="b"/>
            <a:pathLst>
              <a:path w="325755" h="515620">
                <a:moveTo>
                  <a:pt x="281919" y="452174"/>
                </a:moveTo>
                <a:lnTo>
                  <a:pt x="252345" y="470752"/>
                </a:lnTo>
                <a:lnTo>
                  <a:pt x="325140" y="515011"/>
                </a:lnTo>
                <a:lnTo>
                  <a:pt x="320061" y="462928"/>
                </a:lnTo>
                <a:lnTo>
                  <a:pt x="288674" y="462928"/>
                </a:lnTo>
                <a:lnTo>
                  <a:pt x="281919" y="452174"/>
                </a:lnTo>
                <a:close/>
              </a:path>
              <a:path w="325755" h="515620">
                <a:moveTo>
                  <a:pt x="287296" y="448797"/>
                </a:moveTo>
                <a:lnTo>
                  <a:pt x="281919" y="452174"/>
                </a:lnTo>
                <a:lnTo>
                  <a:pt x="288674" y="462928"/>
                </a:lnTo>
                <a:lnTo>
                  <a:pt x="294051" y="459551"/>
                </a:lnTo>
                <a:lnTo>
                  <a:pt x="287296" y="448797"/>
                </a:lnTo>
                <a:close/>
              </a:path>
              <a:path w="325755" h="515620">
                <a:moveTo>
                  <a:pt x="316871" y="430219"/>
                </a:moveTo>
                <a:lnTo>
                  <a:pt x="287296" y="448797"/>
                </a:lnTo>
                <a:lnTo>
                  <a:pt x="294051" y="459551"/>
                </a:lnTo>
                <a:lnTo>
                  <a:pt x="288674" y="462928"/>
                </a:lnTo>
                <a:lnTo>
                  <a:pt x="320061" y="462928"/>
                </a:lnTo>
                <a:lnTo>
                  <a:pt x="316871" y="430219"/>
                </a:lnTo>
                <a:close/>
              </a:path>
              <a:path w="325755" h="515620">
                <a:moveTo>
                  <a:pt x="5375" y="0"/>
                </a:moveTo>
                <a:lnTo>
                  <a:pt x="0" y="3378"/>
                </a:lnTo>
                <a:lnTo>
                  <a:pt x="281919" y="452174"/>
                </a:lnTo>
                <a:lnTo>
                  <a:pt x="287296" y="448797"/>
                </a:lnTo>
                <a:lnTo>
                  <a:pt x="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8797" y="5309059"/>
            <a:ext cx="270510" cy="514984"/>
          </a:xfrm>
          <a:custGeom>
            <a:avLst/>
            <a:gdLst/>
            <a:ahLst/>
            <a:cxnLst/>
            <a:rect l="l" t="t" r="r" b="b"/>
            <a:pathLst>
              <a:path w="270510" h="514985">
                <a:moveTo>
                  <a:pt x="1436" y="429606"/>
                </a:moveTo>
                <a:lnTo>
                  <a:pt x="0" y="514788"/>
                </a:lnTo>
                <a:lnTo>
                  <a:pt x="69006" y="464829"/>
                </a:lnTo>
                <a:lnTo>
                  <a:pt x="59641" y="459947"/>
                </a:lnTo>
                <a:lnTo>
                  <a:pt x="32166" y="459947"/>
                </a:lnTo>
                <a:lnTo>
                  <a:pt x="26535" y="457012"/>
                </a:lnTo>
                <a:lnTo>
                  <a:pt x="32405" y="445750"/>
                </a:lnTo>
                <a:lnTo>
                  <a:pt x="1436" y="429606"/>
                </a:lnTo>
                <a:close/>
              </a:path>
              <a:path w="270510" h="514985">
                <a:moveTo>
                  <a:pt x="32405" y="445750"/>
                </a:moveTo>
                <a:lnTo>
                  <a:pt x="26535" y="457012"/>
                </a:lnTo>
                <a:lnTo>
                  <a:pt x="32166" y="459947"/>
                </a:lnTo>
                <a:lnTo>
                  <a:pt x="38036" y="448685"/>
                </a:lnTo>
                <a:lnTo>
                  <a:pt x="32405" y="445750"/>
                </a:lnTo>
                <a:close/>
              </a:path>
              <a:path w="270510" h="514985">
                <a:moveTo>
                  <a:pt x="38036" y="448685"/>
                </a:moveTo>
                <a:lnTo>
                  <a:pt x="32166" y="459947"/>
                </a:lnTo>
                <a:lnTo>
                  <a:pt x="59641" y="459947"/>
                </a:lnTo>
                <a:lnTo>
                  <a:pt x="38036" y="448685"/>
                </a:lnTo>
                <a:close/>
              </a:path>
              <a:path w="270510" h="514985">
                <a:moveTo>
                  <a:pt x="264758" y="0"/>
                </a:moveTo>
                <a:lnTo>
                  <a:pt x="32405" y="445750"/>
                </a:lnTo>
                <a:lnTo>
                  <a:pt x="38036" y="448685"/>
                </a:lnTo>
                <a:lnTo>
                  <a:pt x="270389" y="2934"/>
                </a:lnTo>
                <a:lnTo>
                  <a:pt x="264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8188" y="3601026"/>
            <a:ext cx="1255621" cy="12655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latin typeface="Calibri Light"/>
                <a:cs typeface="Calibri Light"/>
              </a:rPr>
              <a:t>Performance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8188" y="3601026"/>
            <a:ext cx="1255621" cy="1265582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9550" y="3756736"/>
            <a:ext cx="1032729" cy="1081730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780" y="3549063"/>
            <a:ext cx="1368102" cy="1369504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4737" y="3601025"/>
            <a:ext cx="1265582" cy="1265582"/>
          </a:xfrm>
          <a:prstGeom prst="rect">
            <a:avLst/>
          </a:prstGeom>
        </p:spPr>
      </p:pic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11248" y="3664812"/>
            <a:ext cx="1291678" cy="126558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Diversity</a:t>
            </a:r>
            <a:r>
              <a:rPr b="0" spc="-6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in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spc="-20" dirty="0">
                <a:latin typeface="Calibri Light"/>
                <a:cs typeface="Calibri Light"/>
              </a:rPr>
              <a:t>Performance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The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Emerging</a:t>
            </a:r>
            <a:r>
              <a:rPr b="0" spc="-10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Systems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Challenge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3167" y="4212335"/>
            <a:ext cx="2520950" cy="1325880"/>
            <a:chOff x="963167" y="4212335"/>
            <a:chExt cx="2520950" cy="1325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167" y="4212335"/>
              <a:ext cx="2520696" cy="1325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743" y="4291583"/>
              <a:ext cx="1685544" cy="12466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2" y="0"/>
                  </a:moveTo>
                  <a:lnTo>
                    <a:pt x="201511" y="0"/>
                  </a:lnTo>
                  <a:lnTo>
                    <a:pt x="155306" y="5322"/>
                  </a:lnTo>
                  <a:lnTo>
                    <a:pt x="112892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2" y="1188557"/>
                  </a:lnTo>
                  <a:lnTo>
                    <a:pt x="155306" y="1203717"/>
                  </a:lnTo>
                  <a:lnTo>
                    <a:pt x="201511" y="1209039"/>
                  </a:lnTo>
                  <a:lnTo>
                    <a:pt x="2203562" y="1209039"/>
                  </a:lnTo>
                  <a:lnTo>
                    <a:pt x="2249767" y="1203717"/>
                  </a:lnTo>
                  <a:lnTo>
                    <a:pt x="2292182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2" y="1053732"/>
                  </a:lnTo>
                  <a:lnTo>
                    <a:pt x="2405074" y="1007527"/>
                  </a:lnTo>
                  <a:lnTo>
                    <a:pt x="2405074" y="201512"/>
                  </a:lnTo>
                  <a:lnTo>
                    <a:pt x="2399752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2" y="20481"/>
                  </a:lnTo>
                  <a:lnTo>
                    <a:pt x="2249767" y="5322"/>
                  </a:lnTo>
                  <a:lnTo>
                    <a:pt x="2203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2152" y="2667000"/>
            <a:ext cx="2551430" cy="1325880"/>
            <a:chOff x="3502152" y="2667000"/>
            <a:chExt cx="2551430" cy="13258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2152" y="2667000"/>
              <a:ext cx="2523744" cy="13258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7872" y="2895600"/>
              <a:ext cx="2505455" cy="9448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4855" y="2660904"/>
            <a:ext cx="1118870" cy="1329055"/>
            <a:chOff x="1514855" y="2660904"/>
            <a:chExt cx="1118870" cy="132905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855" y="2660904"/>
              <a:ext cx="1118616" cy="13289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76716" y="2697516"/>
              <a:ext cx="996315" cy="1210310"/>
            </a:xfrm>
            <a:custGeom>
              <a:avLst/>
              <a:gdLst/>
              <a:ahLst/>
              <a:cxnLst/>
              <a:rect l="l" t="t" r="r" b="b"/>
              <a:pathLst>
                <a:path w="996314" h="1210310">
                  <a:moveTo>
                    <a:pt x="0" y="0"/>
                  </a:moveTo>
                  <a:lnTo>
                    <a:pt x="995823" y="0"/>
                  </a:lnTo>
                  <a:lnTo>
                    <a:pt x="995823" y="1210264"/>
                  </a:lnTo>
                  <a:lnTo>
                    <a:pt x="0" y="12102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823" y="2795016"/>
              <a:ext cx="853439" cy="10667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80028" y="282835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2859024"/>
              <a:ext cx="853439" cy="1097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80028" y="289377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2926080"/>
              <a:ext cx="853439" cy="10667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80028" y="295919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2990088"/>
              <a:ext cx="853439" cy="10972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80028" y="302461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057144"/>
              <a:ext cx="853439" cy="10667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80028" y="309003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3121152"/>
              <a:ext cx="853439" cy="10972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80028" y="315545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3185160"/>
              <a:ext cx="853439" cy="1097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80028" y="322087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252216"/>
              <a:ext cx="853439" cy="10972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80028" y="328629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3316224"/>
              <a:ext cx="853439" cy="10972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80028" y="335171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9823" y="3383280"/>
              <a:ext cx="853439" cy="10667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80028" y="341713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447288"/>
              <a:ext cx="853439" cy="1097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80028" y="348255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9823" y="3514344"/>
              <a:ext cx="853439" cy="10667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80028" y="354797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578352"/>
              <a:ext cx="853439" cy="10972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80028" y="361339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823" y="3645408"/>
              <a:ext cx="853439" cy="1066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80028" y="367881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709416"/>
              <a:ext cx="853439" cy="10972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80028" y="374423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823" y="3776472"/>
              <a:ext cx="853439" cy="10668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80028" y="3809650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392" y="5815481"/>
            <a:ext cx="1995170" cy="993775"/>
            <a:chOff x="1875392" y="5815481"/>
            <a:chExt cx="1995170" cy="993775"/>
          </a:xfrm>
        </p:grpSpPr>
        <p:sp>
          <p:nvSpPr>
            <p:cNvPr id="49" name="object 49"/>
            <p:cNvSpPr/>
            <p:nvPr/>
          </p:nvSpPr>
          <p:spPr>
            <a:xfrm>
              <a:off x="1881742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7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333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75842" y="582183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43975" y="5827741"/>
            <a:ext cx="982344" cy="982980"/>
            <a:chOff x="3943975" y="5827741"/>
            <a:chExt cx="982344" cy="982980"/>
          </a:xfrm>
        </p:grpSpPr>
        <p:sp>
          <p:nvSpPr>
            <p:cNvPr id="62" name="object 62"/>
            <p:cNvSpPr/>
            <p:nvPr/>
          </p:nvSpPr>
          <p:spPr>
            <a:xfrm>
              <a:off x="4363460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8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5"/>
                  </a:lnTo>
                  <a:lnTo>
                    <a:pt x="58548" y="351276"/>
                  </a:lnTo>
                  <a:lnTo>
                    <a:pt x="497367" y="351276"/>
                  </a:lnTo>
                  <a:lnTo>
                    <a:pt x="520157" y="346675"/>
                  </a:lnTo>
                  <a:lnTo>
                    <a:pt x="538767" y="334128"/>
                  </a:lnTo>
                  <a:lnTo>
                    <a:pt x="551314" y="315518"/>
                  </a:lnTo>
                  <a:lnTo>
                    <a:pt x="555915" y="292729"/>
                  </a:lnTo>
                  <a:lnTo>
                    <a:pt x="555915" y="58547"/>
                  </a:lnTo>
                  <a:lnTo>
                    <a:pt x="551314" y="35758"/>
                  </a:lnTo>
                  <a:lnTo>
                    <a:pt x="538767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6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7183" y="3148722"/>
            <a:ext cx="2593340" cy="1322070"/>
            <a:chOff x="6197183" y="3148722"/>
            <a:chExt cx="2593340" cy="1322070"/>
          </a:xfrm>
        </p:grpSpPr>
        <p:sp>
          <p:nvSpPr>
            <p:cNvPr id="70" name="object 70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1925765" y="0"/>
                  </a:moveTo>
                  <a:lnTo>
                    <a:pt x="1925765" y="327290"/>
                  </a:lnTo>
                  <a:lnTo>
                    <a:pt x="0" y="327290"/>
                  </a:lnTo>
                  <a:lnTo>
                    <a:pt x="0" y="981866"/>
                  </a:lnTo>
                  <a:lnTo>
                    <a:pt x="1925765" y="981866"/>
                  </a:lnTo>
                  <a:lnTo>
                    <a:pt x="1925765" y="1309155"/>
                  </a:lnTo>
                  <a:lnTo>
                    <a:pt x="2580340" y="654579"/>
                  </a:lnTo>
                  <a:lnTo>
                    <a:pt x="192576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0" y="327289"/>
                  </a:moveTo>
                  <a:lnTo>
                    <a:pt x="1925765" y="327289"/>
                  </a:lnTo>
                  <a:lnTo>
                    <a:pt x="1925765" y="0"/>
                  </a:lnTo>
                  <a:lnTo>
                    <a:pt x="2580340" y="654578"/>
                  </a:lnTo>
                  <a:lnTo>
                    <a:pt x="1925765" y="1309155"/>
                  </a:lnTo>
                  <a:lnTo>
                    <a:pt x="1925765" y="981865"/>
                  </a:lnTo>
                  <a:lnTo>
                    <a:pt x="0" y="981865"/>
                  </a:lnTo>
                  <a:lnTo>
                    <a:pt x="0" y="327289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545653" y="2973323"/>
            <a:ext cx="6220460" cy="233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Performance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Model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Compiler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Calibri"/>
              <a:cs typeface="Calibri"/>
            </a:endParaRPr>
          </a:p>
          <a:p>
            <a:pPr marL="12700" marR="4923155" indent="12382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Gill Sans MT"/>
                <a:cs typeface="Gill Sans MT"/>
              </a:rPr>
              <a:t>Hardware Specification (Architect)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73" name="object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559" y="2929127"/>
            <a:ext cx="1408430" cy="1588135"/>
            <a:chOff x="9433559" y="2929127"/>
            <a:chExt cx="1408430" cy="1588135"/>
          </a:xfrm>
        </p:grpSpPr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33559" y="2929127"/>
              <a:ext cx="1408176" cy="158800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9493210" y="2966934"/>
              <a:ext cx="1287780" cy="1468120"/>
            </a:xfrm>
            <a:custGeom>
              <a:avLst/>
              <a:gdLst/>
              <a:ahLst/>
              <a:cxnLst/>
              <a:rect l="l" t="t" r="r" b="b"/>
              <a:pathLst>
                <a:path w="1287779" h="1468120">
                  <a:moveTo>
                    <a:pt x="0" y="0"/>
                  </a:moveTo>
                  <a:lnTo>
                    <a:pt x="1287621" y="0"/>
                  </a:lnTo>
                  <a:lnTo>
                    <a:pt x="1287621" y="1467841"/>
                  </a:lnTo>
                  <a:lnTo>
                    <a:pt x="0" y="146784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85959" y="3090671"/>
              <a:ext cx="1075944" cy="10972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9626795" y="3125619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85959" y="3169919"/>
              <a:ext cx="1075944" cy="10972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626795" y="3204961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85959" y="3249168"/>
              <a:ext cx="1075944" cy="10972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9626795" y="328430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85959" y="3328415"/>
              <a:ext cx="1075944" cy="10972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626795" y="336364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85959" y="3407663"/>
              <a:ext cx="1075944" cy="1097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626795" y="34429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85959" y="3486911"/>
              <a:ext cx="1075944" cy="10972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626795" y="3522333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566159"/>
              <a:ext cx="1075944" cy="10972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9626795" y="360167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645408"/>
              <a:ext cx="1075944" cy="10972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9626795" y="368101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724655"/>
              <a:ext cx="1075944" cy="10972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9626795" y="376036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806952"/>
              <a:ext cx="1075944" cy="10668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626795" y="383970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886200"/>
              <a:ext cx="1075944" cy="10668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626795" y="391904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965447"/>
              <a:ext cx="1075944" cy="10668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9626795" y="39983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4044695"/>
              <a:ext cx="1075944" cy="10668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9626795" y="407773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4123944"/>
              <a:ext cx="1075944" cy="10668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626795" y="415707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4203191"/>
              <a:ext cx="1075944" cy="10668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626795" y="423641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4282439"/>
              <a:ext cx="1075944" cy="10668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9626795" y="431576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733" y="5643562"/>
            <a:ext cx="5150485" cy="0"/>
          </a:xfrm>
          <a:custGeom>
            <a:avLst/>
            <a:gdLst/>
            <a:ahLst/>
            <a:cxnLst/>
            <a:rect l="l" t="t" r="r" b="b"/>
            <a:pathLst>
              <a:path w="5150485">
                <a:moveTo>
                  <a:pt x="0" y="0"/>
                </a:moveTo>
                <a:lnTo>
                  <a:pt x="5150266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3655695">
              <a:lnSpc>
                <a:spcPct val="100000"/>
              </a:lnSpc>
              <a:spcBef>
                <a:spcPts val="100"/>
              </a:spcBef>
            </a:pPr>
            <a:r>
              <a:rPr dirty="0"/>
              <a:t>Computing</a:t>
            </a:r>
            <a:r>
              <a:rPr spc="-15" dirty="0"/>
              <a:t> </a:t>
            </a:r>
            <a:r>
              <a:rPr spc="-10" dirty="0"/>
              <a:t>Stack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669" y="3185324"/>
            <a:ext cx="7950834" cy="2030730"/>
          </a:xfrm>
          <a:custGeom>
            <a:avLst/>
            <a:gdLst/>
            <a:ahLst/>
            <a:cxnLst/>
            <a:rect l="l" t="t" r="r" b="b"/>
            <a:pathLst>
              <a:path w="7950834" h="2030729">
                <a:moveTo>
                  <a:pt x="7950695" y="0"/>
                </a:moveTo>
                <a:lnTo>
                  <a:pt x="0" y="0"/>
                </a:lnTo>
                <a:lnTo>
                  <a:pt x="0" y="677379"/>
                </a:lnTo>
                <a:lnTo>
                  <a:pt x="0" y="685800"/>
                </a:lnTo>
                <a:lnTo>
                  <a:pt x="0" y="1344688"/>
                </a:lnTo>
                <a:lnTo>
                  <a:pt x="0" y="1363179"/>
                </a:lnTo>
                <a:lnTo>
                  <a:pt x="0" y="2030488"/>
                </a:lnTo>
                <a:lnTo>
                  <a:pt x="7950695" y="2030488"/>
                </a:lnTo>
                <a:lnTo>
                  <a:pt x="7950695" y="1363179"/>
                </a:lnTo>
                <a:lnTo>
                  <a:pt x="7950695" y="1344688"/>
                </a:lnTo>
                <a:lnTo>
                  <a:pt x="7950695" y="685800"/>
                </a:lnTo>
                <a:lnTo>
                  <a:pt x="7950695" y="677379"/>
                </a:lnTo>
                <a:lnTo>
                  <a:pt x="7950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85630" y="2482006"/>
          <a:ext cx="7950834" cy="2711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pPr marL="89026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Application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06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Libraries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1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Compiler</a:t>
                      </a:r>
                      <a:r>
                        <a:rPr sz="3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Runtime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57150">
                      <a:solidFill>
                        <a:srgbClr val="9BBB59"/>
                      </a:solidFill>
                      <a:prstDash val="solid"/>
                    </a:lnT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3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38100">
                      <a:solidFill>
                        <a:srgbClr val="9BBB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The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Emerging</a:t>
            </a:r>
            <a:r>
              <a:rPr b="0" spc="-10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Systems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Challenge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3711557" y="2973323"/>
            <a:ext cx="4054475" cy="97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Performance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Model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Compiler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3167" y="4212335"/>
            <a:ext cx="2520950" cy="1325880"/>
            <a:chOff x="963167" y="4212335"/>
            <a:chExt cx="2520950" cy="1325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167" y="4212335"/>
              <a:ext cx="2520696" cy="1325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743" y="4291583"/>
              <a:ext cx="1685544" cy="12466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2" y="0"/>
                  </a:moveTo>
                  <a:lnTo>
                    <a:pt x="201511" y="0"/>
                  </a:lnTo>
                  <a:lnTo>
                    <a:pt x="155306" y="5322"/>
                  </a:lnTo>
                  <a:lnTo>
                    <a:pt x="112892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2" y="1188557"/>
                  </a:lnTo>
                  <a:lnTo>
                    <a:pt x="155306" y="1203717"/>
                  </a:lnTo>
                  <a:lnTo>
                    <a:pt x="201511" y="1209039"/>
                  </a:lnTo>
                  <a:lnTo>
                    <a:pt x="2203562" y="1209039"/>
                  </a:lnTo>
                  <a:lnTo>
                    <a:pt x="2249767" y="1203717"/>
                  </a:lnTo>
                  <a:lnTo>
                    <a:pt x="2292182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2" y="1053732"/>
                  </a:lnTo>
                  <a:lnTo>
                    <a:pt x="2405074" y="1007527"/>
                  </a:lnTo>
                  <a:lnTo>
                    <a:pt x="2405074" y="201512"/>
                  </a:lnTo>
                  <a:lnTo>
                    <a:pt x="2399752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2" y="20481"/>
                  </a:lnTo>
                  <a:lnTo>
                    <a:pt x="2249767" y="5322"/>
                  </a:lnTo>
                  <a:lnTo>
                    <a:pt x="2203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45653" y="4366260"/>
            <a:ext cx="13023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382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Gill Sans MT"/>
                <a:cs typeface="Gill Sans MT"/>
              </a:rPr>
              <a:t>Hardware Specification (Architect)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2152" y="2667000"/>
            <a:ext cx="2551430" cy="1325880"/>
            <a:chOff x="3502152" y="2667000"/>
            <a:chExt cx="2551430" cy="132588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2152" y="2667000"/>
              <a:ext cx="2523744" cy="13258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7872" y="2895600"/>
              <a:ext cx="2505455" cy="944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2152" y="4212335"/>
            <a:ext cx="2524125" cy="1325880"/>
            <a:chOff x="3502152" y="4212335"/>
            <a:chExt cx="2524125" cy="132588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2152" y="4212335"/>
              <a:ext cx="2523744" cy="13258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34895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4895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6239" y="4518660"/>
            <a:ext cx="18027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Behavioral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Model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4855" y="2660904"/>
            <a:ext cx="1118870" cy="1329055"/>
            <a:chOff x="1514855" y="2660904"/>
            <a:chExt cx="1118870" cy="132905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855" y="2660904"/>
              <a:ext cx="1118616" cy="13289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76716" y="2697516"/>
              <a:ext cx="996315" cy="1210310"/>
            </a:xfrm>
            <a:custGeom>
              <a:avLst/>
              <a:gdLst/>
              <a:ahLst/>
              <a:cxnLst/>
              <a:rect l="l" t="t" r="r" b="b"/>
              <a:pathLst>
                <a:path w="996314" h="1210310">
                  <a:moveTo>
                    <a:pt x="0" y="0"/>
                  </a:moveTo>
                  <a:lnTo>
                    <a:pt x="995823" y="0"/>
                  </a:lnTo>
                  <a:lnTo>
                    <a:pt x="995823" y="1210264"/>
                  </a:lnTo>
                  <a:lnTo>
                    <a:pt x="0" y="12102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2795016"/>
              <a:ext cx="853439" cy="1066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80028" y="282835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2859024"/>
              <a:ext cx="853439" cy="10972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80028" y="289377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2926080"/>
              <a:ext cx="853439" cy="1066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80028" y="295919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2990088"/>
              <a:ext cx="853439" cy="1097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80028" y="302461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3057144"/>
              <a:ext cx="853439" cy="1066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80028" y="309003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3121152"/>
              <a:ext cx="853439" cy="10972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80028" y="315545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185160"/>
              <a:ext cx="853439" cy="1097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80028" y="322087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9823" y="3252216"/>
              <a:ext cx="853439" cy="1097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80028" y="328629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316224"/>
              <a:ext cx="853439" cy="10972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80028" y="335171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383280"/>
              <a:ext cx="853439" cy="10667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80028" y="341713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39823" y="3447288"/>
              <a:ext cx="853439" cy="10972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80028" y="348255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514344"/>
              <a:ext cx="853439" cy="10667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80028" y="354797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578352"/>
              <a:ext cx="853439" cy="10972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80028" y="361339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645408"/>
              <a:ext cx="853439" cy="106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80028" y="367881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709416"/>
              <a:ext cx="853439" cy="10972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80028" y="374423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776472"/>
              <a:ext cx="853439" cy="10668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80028" y="3809650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392" y="5815481"/>
            <a:ext cx="1995170" cy="993775"/>
            <a:chOff x="1875392" y="5815481"/>
            <a:chExt cx="1995170" cy="993775"/>
          </a:xfrm>
        </p:grpSpPr>
        <p:sp>
          <p:nvSpPr>
            <p:cNvPr id="55" name="object 55"/>
            <p:cNvSpPr/>
            <p:nvPr/>
          </p:nvSpPr>
          <p:spPr>
            <a:xfrm>
              <a:off x="1881742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7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333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75842" y="582183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43975" y="5827741"/>
            <a:ext cx="982344" cy="982980"/>
            <a:chOff x="3943975" y="5827741"/>
            <a:chExt cx="982344" cy="982980"/>
          </a:xfrm>
        </p:grpSpPr>
        <p:sp>
          <p:nvSpPr>
            <p:cNvPr id="68" name="object 68"/>
            <p:cNvSpPr/>
            <p:nvPr/>
          </p:nvSpPr>
          <p:spPr>
            <a:xfrm>
              <a:off x="4363460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8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5"/>
                  </a:lnTo>
                  <a:lnTo>
                    <a:pt x="58548" y="351276"/>
                  </a:lnTo>
                  <a:lnTo>
                    <a:pt x="497367" y="351276"/>
                  </a:lnTo>
                  <a:lnTo>
                    <a:pt x="520157" y="346675"/>
                  </a:lnTo>
                  <a:lnTo>
                    <a:pt x="538767" y="334128"/>
                  </a:lnTo>
                  <a:lnTo>
                    <a:pt x="551314" y="315518"/>
                  </a:lnTo>
                  <a:lnTo>
                    <a:pt x="555915" y="292729"/>
                  </a:lnTo>
                  <a:lnTo>
                    <a:pt x="555915" y="58547"/>
                  </a:lnTo>
                  <a:lnTo>
                    <a:pt x="551314" y="35758"/>
                  </a:lnTo>
                  <a:lnTo>
                    <a:pt x="538767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6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7183" y="3148722"/>
            <a:ext cx="2593340" cy="1322070"/>
            <a:chOff x="6197183" y="3148722"/>
            <a:chExt cx="2593340" cy="1322070"/>
          </a:xfrm>
        </p:grpSpPr>
        <p:sp>
          <p:nvSpPr>
            <p:cNvPr id="76" name="object 76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1925765" y="0"/>
                  </a:moveTo>
                  <a:lnTo>
                    <a:pt x="1925765" y="327290"/>
                  </a:lnTo>
                  <a:lnTo>
                    <a:pt x="0" y="327290"/>
                  </a:lnTo>
                  <a:lnTo>
                    <a:pt x="0" y="981866"/>
                  </a:lnTo>
                  <a:lnTo>
                    <a:pt x="1925765" y="981866"/>
                  </a:lnTo>
                  <a:lnTo>
                    <a:pt x="1925765" y="1309155"/>
                  </a:lnTo>
                  <a:lnTo>
                    <a:pt x="2580340" y="654579"/>
                  </a:lnTo>
                  <a:lnTo>
                    <a:pt x="192576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0" y="327289"/>
                  </a:moveTo>
                  <a:lnTo>
                    <a:pt x="1925765" y="327289"/>
                  </a:lnTo>
                  <a:lnTo>
                    <a:pt x="1925765" y="0"/>
                  </a:lnTo>
                  <a:lnTo>
                    <a:pt x="2580340" y="654578"/>
                  </a:lnTo>
                  <a:lnTo>
                    <a:pt x="1925765" y="1309155"/>
                  </a:lnTo>
                  <a:lnTo>
                    <a:pt x="1925765" y="981865"/>
                  </a:lnTo>
                  <a:lnTo>
                    <a:pt x="0" y="981865"/>
                  </a:lnTo>
                  <a:lnTo>
                    <a:pt x="0" y="327289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559" y="2929127"/>
            <a:ext cx="1408430" cy="1588135"/>
            <a:chOff x="9433559" y="2929127"/>
            <a:chExt cx="1408430" cy="1588135"/>
          </a:xfrm>
        </p:grpSpPr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33559" y="2929127"/>
              <a:ext cx="1408176" cy="158800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9493210" y="2966934"/>
              <a:ext cx="1287780" cy="1468120"/>
            </a:xfrm>
            <a:custGeom>
              <a:avLst/>
              <a:gdLst/>
              <a:ahLst/>
              <a:cxnLst/>
              <a:rect l="l" t="t" r="r" b="b"/>
              <a:pathLst>
                <a:path w="1287779" h="1468120">
                  <a:moveTo>
                    <a:pt x="0" y="0"/>
                  </a:moveTo>
                  <a:lnTo>
                    <a:pt x="1287621" y="0"/>
                  </a:lnTo>
                  <a:lnTo>
                    <a:pt x="1287621" y="1467841"/>
                  </a:lnTo>
                  <a:lnTo>
                    <a:pt x="0" y="146784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85959" y="3090671"/>
              <a:ext cx="1075944" cy="10972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626795" y="3125619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85959" y="3169919"/>
              <a:ext cx="1075944" cy="1097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626795" y="3204961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249168"/>
              <a:ext cx="1075944" cy="10972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626795" y="328430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328415"/>
              <a:ext cx="1075944" cy="10972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9626795" y="336364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407663"/>
              <a:ext cx="1075944" cy="10972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9626795" y="34429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486911"/>
              <a:ext cx="1075944" cy="10972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9626795" y="3522333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566159"/>
              <a:ext cx="1075944" cy="109727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626795" y="360167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645408"/>
              <a:ext cx="1075944" cy="10972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626795" y="368101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724655"/>
              <a:ext cx="1075944" cy="10972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9626795" y="376036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806952"/>
              <a:ext cx="1075944" cy="10668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9626795" y="383970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886200"/>
              <a:ext cx="1075944" cy="10668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626795" y="391904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965447"/>
              <a:ext cx="1075944" cy="10668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626795" y="39983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4044695"/>
              <a:ext cx="1075944" cy="10668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9626795" y="407773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4123944"/>
              <a:ext cx="1075944" cy="10668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626795" y="415707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85959" y="4203191"/>
              <a:ext cx="1075944" cy="10668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9626795" y="423641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85959" y="4282439"/>
              <a:ext cx="1075944" cy="10668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9626795" y="431576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733" y="5643562"/>
            <a:ext cx="5150485" cy="0"/>
          </a:xfrm>
          <a:custGeom>
            <a:avLst/>
            <a:gdLst/>
            <a:ahLst/>
            <a:cxnLst/>
            <a:rect l="l" t="t" r="r" b="b"/>
            <a:pathLst>
              <a:path w="5150485">
                <a:moveTo>
                  <a:pt x="0" y="0"/>
                </a:moveTo>
                <a:lnTo>
                  <a:pt x="5150266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3425190">
              <a:lnSpc>
                <a:spcPct val="100000"/>
              </a:lnSpc>
              <a:spcBef>
                <a:spcPts val="100"/>
              </a:spcBef>
            </a:pPr>
            <a:r>
              <a:rPr dirty="0"/>
              <a:t>Diversity</a:t>
            </a:r>
            <a:r>
              <a:rPr spc="-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spc="-10" dirty="0"/>
              <a:t>Results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51508" y="4474463"/>
            <a:ext cx="5858510" cy="1332230"/>
            <a:chOff x="5751508" y="4474463"/>
            <a:chExt cx="5858510" cy="1332230"/>
          </a:xfrm>
        </p:grpSpPr>
        <p:sp>
          <p:nvSpPr>
            <p:cNvPr id="4" name="object 4"/>
            <p:cNvSpPr/>
            <p:nvPr/>
          </p:nvSpPr>
          <p:spPr>
            <a:xfrm>
              <a:off x="10576018" y="4936597"/>
              <a:ext cx="1009015" cy="574040"/>
            </a:xfrm>
            <a:custGeom>
              <a:avLst/>
              <a:gdLst/>
              <a:ahLst/>
              <a:cxnLst/>
              <a:rect l="l" t="t" r="r" b="b"/>
              <a:pathLst>
                <a:path w="1009015" h="574039">
                  <a:moveTo>
                    <a:pt x="1008518" y="573543"/>
                  </a:moveTo>
                  <a:lnTo>
                    <a:pt x="902063" y="567170"/>
                  </a:lnTo>
                  <a:lnTo>
                    <a:pt x="849396" y="560798"/>
                  </a:lnTo>
                  <a:lnTo>
                    <a:pt x="796729" y="550442"/>
                  </a:lnTo>
                  <a:lnTo>
                    <a:pt x="742941" y="537696"/>
                  </a:lnTo>
                  <a:lnTo>
                    <a:pt x="689154" y="520172"/>
                  </a:lnTo>
                  <a:lnTo>
                    <a:pt x="636487" y="496274"/>
                  </a:lnTo>
                  <a:lnTo>
                    <a:pt x="530032" y="430157"/>
                  </a:lnTo>
                  <a:lnTo>
                    <a:pt x="423577" y="336160"/>
                  </a:lnTo>
                  <a:lnTo>
                    <a:pt x="318243" y="223841"/>
                  </a:lnTo>
                  <a:lnTo>
                    <a:pt x="264455" y="166486"/>
                  </a:lnTo>
                  <a:lnTo>
                    <a:pt x="211788" y="113115"/>
                  </a:lnTo>
                  <a:lnTo>
                    <a:pt x="159121" y="66116"/>
                  </a:lnTo>
                  <a:lnTo>
                    <a:pt x="105334" y="30270"/>
                  </a:lnTo>
                  <a:lnTo>
                    <a:pt x="52667" y="7169"/>
                  </a:lnTo>
                  <a:lnTo>
                    <a:pt x="0" y="0"/>
                  </a:lnTo>
                </a:path>
              </a:pathLst>
            </a:custGeom>
            <a:ln w="508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18900" y="4936597"/>
              <a:ext cx="956310" cy="574040"/>
            </a:xfrm>
            <a:custGeom>
              <a:avLst/>
              <a:gdLst/>
              <a:ahLst/>
              <a:cxnLst/>
              <a:rect l="l" t="t" r="r" b="b"/>
              <a:pathLst>
                <a:path w="956309" h="574039">
                  <a:moveTo>
                    <a:pt x="0" y="573543"/>
                  </a:moveTo>
                  <a:lnTo>
                    <a:pt x="100917" y="567170"/>
                  </a:lnTo>
                  <a:lnTo>
                    <a:pt x="150844" y="560798"/>
                  </a:lnTo>
                  <a:lnTo>
                    <a:pt x="200772" y="550442"/>
                  </a:lnTo>
                  <a:lnTo>
                    <a:pt x="251761" y="537696"/>
                  </a:lnTo>
                  <a:lnTo>
                    <a:pt x="301689" y="520172"/>
                  </a:lnTo>
                  <a:lnTo>
                    <a:pt x="351616" y="496274"/>
                  </a:lnTo>
                  <a:lnTo>
                    <a:pt x="452534" y="430157"/>
                  </a:lnTo>
                  <a:lnTo>
                    <a:pt x="553451" y="336160"/>
                  </a:lnTo>
                  <a:lnTo>
                    <a:pt x="654368" y="223841"/>
                  </a:lnTo>
                  <a:lnTo>
                    <a:pt x="704295" y="166486"/>
                  </a:lnTo>
                  <a:lnTo>
                    <a:pt x="754223" y="113115"/>
                  </a:lnTo>
                  <a:lnTo>
                    <a:pt x="804150" y="66116"/>
                  </a:lnTo>
                  <a:lnTo>
                    <a:pt x="855140" y="30270"/>
                  </a:lnTo>
                  <a:lnTo>
                    <a:pt x="905068" y="7169"/>
                  </a:lnTo>
                  <a:lnTo>
                    <a:pt x="956057" y="0"/>
                  </a:lnTo>
                </a:path>
              </a:pathLst>
            </a:custGeom>
            <a:ln w="508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6639" y="4474463"/>
              <a:ext cx="1118616" cy="13319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67963" y="4513466"/>
              <a:ext cx="996315" cy="1210310"/>
            </a:xfrm>
            <a:custGeom>
              <a:avLst/>
              <a:gdLst/>
              <a:ahLst/>
              <a:cxnLst/>
              <a:rect l="l" t="t" r="r" b="b"/>
              <a:pathLst>
                <a:path w="996315" h="1210310">
                  <a:moveTo>
                    <a:pt x="0" y="0"/>
                  </a:moveTo>
                  <a:lnTo>
                    <a:pt x="995823" y="0"/>
                  </a:lnTo>
                  <a:lnTo>
                    <a:pt x="995823" y="1210264"/>
                  </a:lnTo>
                  <a:lnTo>
                    <a:pt x="0" y="12102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8559" y="4608575"/>
              <a:ext cx="853440" cy="1097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71275" y="464430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9" y="4675631"/>
              <a:ext cx="853440" cy="1097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71275" y="470972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8559" y="4739639"/>
              <a:ext cx="853440" cy="1097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71275" y="477514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8559" y="4806695"/>
              <a:ext cx="853440" cy="1066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71275" y="484056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8559" y="4870703"/>
              <a:ext cx="853440" cy="1097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571275" y="490598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8559" y="4937759"/>
              <a:ext cx="853440" cy="1066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571275" y="497140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8559" y="5001767"/>
              <a:ext cx="853440" cy="1097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571275" y="503682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8559" y="5068823"/>
              <a:ext cx="853440" cy="10668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571275" y="510224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8559" y="5132831"/>
              <a:ext cx="853440" cy="10972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571275" y="516766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8559" y="5199887"/>
              <a:ext cx="853440" cy="10668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571275" y="523308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8559" y="5263895"/>
              <a:ext cx="853440" cy="10972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571275" y="529850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8559" y="5330951"/>
              <a:ext cx="853440" cy="1066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571275" y="536392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8559" y="5394959"/>
              <a:ext cx="853440" cy="10972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571275" y="542934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28559" y="5462015"/>
              <a:ext cx="853440" cy="10668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571275" y="549476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9" y="5526023"/>
              <a:ext cx="853440" cy="10972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571275" y="556018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8559" y="5590031"/>
              <a:ext cx="853440" cy="10972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571275" y="5625600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64208" y="4844278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319" y="0"/>
                  </a:moveTo>
                  <a:lnTo>
                    <a:pt x="225010" y="4419"/>
                  </a:lnTo>
                  <a:lnTo>
                    <a:pt x="178601" y="17162"/>
                  </a:lnTo>
                  <a:lnTo>
                    <a:pt x="135865" y="37452"/>
                  </a:lnTo>
                  <a:lnTo>
                    <a:pt x="97579" y="64516"/>
                  </a:lnTo>
                  <a:lnTo>
                    <a:pt x="64516" y="97578"/>
                  </a:lnTo>
                  <a:lnTo>
                    <a:pt x="37452" y="135865"/>
                  </a:lnTo>
                  <a:lnTo>
                    <a:pt x="17162" y="178600"/>
                  </a:lnTo>
                  <a:lnTo>
                    <a:pt x="4419" y="225010"/>
                  </a:lnTo>
                  <a:lnTo>
                    <a:pt x="0" y="274319"/>
                  </a:lnTo>
                  <a:lnTo>
                    <a:pt x="4419" y="323629"/>
                  </a:lnTo>
                  <a:lnTo>
                    <a:pt x="17162" y="370038"/>
                  </a:lnTo>
                  <a:lnTo>
                    <a:pt x="37452" y="412774"/>
                  </a:lnTo>
                  <a:lnTo>
                    <a:pt x="64516" y="451060"/>
                  </a:lnTo>
                  <a:lnTo>
                    <a:pt x="97579" y="484123"/>
                  </a:lnTo>
                  <a:lnTo>
                    <a:pt x="135865" y="511187"/>
                  </a:lnTo>
                  <a:lnTo>
                    <a:pt x="178601" y="531477"/>
                  </a:lnTo>
                  <a:lnTo>
                    <a:pt x="225010" y="544220"/>
                  </a:lnTo>
                  <a:lnTo>
                    <a:pt x="274319" y="548640"/>
                  </a:lnTo>
                  <a:lnTo>
                    <a:pt x="323629" y="544220"/>
                  </a:lnTo>
                  <a:lnTo>
                    <a:pt x="370039" y="531477"/>
                  </a:lnTo>
                  <a:lnTo>
                    <a:pt x="412774" y="511187"/>
                  </a:lnTo>
                  <a:lnTo>
                    <a:pt x="451061" y="484123"/>
                  </a:lnTo>
                  <a:lnTo>
                    <a:pt x="484123" y="451060"/>
                  </a:lnTo>
                  <a:lnTo>
                    <a:pt x="511187" y="412774"/>
                  </a:lnTo>
                  <a:lnTo>
                    <a:pt x="531477" y="370038"/>
                  </a:lnTo>
                  <a:lnTo>
                    <a:pt x="544220" y="323629"/>
                  </a:lnTo>
                  <a:lnTo>
                    <a:pt x="548639" y="274319"/>
                  </a:lnTo>
                  <a:lnTo>
                    <a:pt x="544220" y="225010"/>
                  </a:lnTo>
                  <a:lnTo>
                    <a:pt x="531477" y="178600"/>
                  </a:lnTo>
                  <a:lnTo>
                    <a:pt x="511187" y="135865"/>
                  </a:lnTo>
                  <a:lnTo>
                    <a:pt x="484123" y="97578"/>
                  </a:lnTo>
                  <a:lnTo>
                    <a:pt x="451061" y="64516"/>
                  </a:lnTo>
                  <a:lnTo>
                    <a:pt x="412774" y="37452"/>
                  </a:lnTo>
                  <a:lnTo>
                    <a:pt x="370039" y="17162"/>
                  </a:lnTo>
                  <a:lnTo>
                    <a:pt x="323629" y="4419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64208" y="4844278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0" y="274320"/>
                  </a:moveTo>
                  <a:lnTo>
                    <a:pt x="4419" y="225010"/>
                  </a:lnTo>
                  <a:lnTo>
                    <a:pt x="17162" y="178600"/>
                  </a:lnTo>
                  <a:lnTo>
                    <a:pt x="37452" y="135865"/>
                  </a:lnTo>
                  <a:lnTo>
                    <a:pt x="64516" y="97579"/>
                  </a:lnTo>
                  <a:lnTo>
                    <a:pt x="97579" y="64516"/>
                  </a:lnTo>
                  <a:lnTo>
                    <a:pt x="135865" y="37452"/>
                  </a:lnTo>
                  <a:lnTo>
                    <a:pt x="178600" y="17162"/>
                  </a:lnTo>
                  <a:lnTo>
                    <a:pt x="225010" y="4419"/>
                  </a:lnTo>
                  <a:lnTo>
                    <a:pt x="274320" y="0"/>
                  </a:lnTo>
                  <a:lnTo>
                    <a:pt x="323629" y="4419"/>
                  </a:lnTo>
                  <a:lnTo>
                    <a:pt x="370039" y="17162"/>
                  </a:lnTo>
                  <a:lnTo>
                    <a:pt x="412774" y="37452"/>
                  </a:lnTo>
                  <a:lnTo>
                    <a:pt x="451060" y="64516"/>
                  </a:lnTo>
                  <a:lnTo>
                    <a:pt x="484123" y="97579"/>
                  </a:lnTo>
                  <a:lnTo>
                    <a:pt x="511187" y="135865"/>
                  </a:lnTo>
                  <a:lnTo>
                    <a:pt x="531477" y="178600"/>
                  </a:lnTo>
                  <a:lnTo>
                    <a:pt x="544220" y="225010"/>
                  </a:lnTo>
                  <a:lnTo>
                    <a:pt x="548640" y="274320"/>
                  </a:lnTo>
                  <a:lnTo>
                    <a:pt x="544220" y="323629"/>
                  </a:lnTo>
                  <a:lnTo>
                    <a:pt x="531477" y="370039"/>
                  </a:lnTo>
                  <a:lnTo>
                    <a:pt x="511187" y="412774"/>
                  </a:lnTo>
                  <a:lnTo>
                    <a:pt x="484123" y="451060"/>
                  </a:lnTo>
                  <a:lnTo>
                    <a:pt x="451060" y="484123"/>
                  </a:lnTo>
                  <a:lnTo>
                    <a:pt x="412774" y="511187"/>
                  </a:lnTo>
                  <a:lnTo>
                    <a:pt x="370039" y="531477"/>
                  </a:lnTo>
                  <a:lnTo>
                    <a:pt x="323629" y="544220"/>
                  </a:lnTo>
                  <a:lnTo>
                    <a:pt x="274320" y="548640"/>
                  </a:lnTo>
                  <a:lnTo>
                    <a:pt x="225010" y="544220"/>
                  </a:lnTo>
                  <a:lnTo>
                    <a:pt x="178600" y="531477"/>
                  </a:lnTo>
                  <a:lnTo>
                    <a:pt x="135865" y="511187"/>
                  </a:lnTo>
                  <a:lnTo>
                    <a:pt x="97579" y="484123"/>
                  </a:lnTo>
                  <a:lnTo>
                    <a:pt x="64516" y="451060"/>
                  </a:lnTo>
                  <a:lnTo>
                    <a:pt x="37452" y="412774"/>
                  </a:lnTo>
                  <a:lnTo>
                    <a:pt x="17162" y="370039"/>
                  </a:lnTo>
                  <a:lnTo>
                    <a:pt x="4419" y="323629"/>
                  </a:lnTo>
                  <a:lnTo>
                    <a:pt x="0" y="274320"/>
                  </a:lnTo>
                  <a:close/>
                </a:path>
              </a:pathLst>
            </a:custGeom>
            <a:ln w="25400">
              <a:solidFill>
                <a:srgbClr val="8C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12840" y="5066232"/>
              <a:ext cx="3306445" cy="95250"/>
            </a:xfrm>
            <a:custGeom>
              <a:avLst/>
              <a:gdLst/>
              <a:ahLst/>
              <a:cxnLst/>
              <a:rect l="l" t="t" r="r" b="b"/>
              <a:pathLst>
                <a:path w="3306445" h="95250">
                  <a:moveTo>
                    <a:pt x="1155115" y="52374"/>
                  </a:moveTo>
                  <a:lnTo>
                    <a:pt x="1126540" y="38087"/>
                  </a:lnTo>
                  <a:lnTo>
                    <a:pt x="1069390" y="9512"/>
                  </a:lnTo>
                  <a:lnTo>
                    <a:pt x="1069390" y="38087"/>
                  </a:lnTo>
                  <a:lnTo>
                    <a:pt x="0" y="38087"/>
                  </a:lnTo>
                  <a:lnTo>
                    <a:pt x="0" y="66662"/>
                  </a:lnTo>
                  <a:lnTo>
                    <a:pt x="1069390" y="66662"/>
                  </a:lnTo>
                  <a:lnTo>
                    <a:pt x="1069390" y="95237"/>
                  </a:lnTo>
                  <a:lnTo>
                    <a:pt x="1126540" y="66662"/>
                  </a:lnTo>
                  <a:lnTo>
                    <a:pt x="1155115" y="52374"/>
                  </a:lnTo>
                  <a:close/>
                </a:path>
                <a:path w="3306445" h="95250">
                  <a:moveTo>
                    <a:pt x="3306051" y="42100"/>
                  </a:moveTo>
                  <a:lnTo>
                    <a:pt x="3278136" y="28448"/>
                  </a:lnTo>
                  <a:lnTo>
                    <a:pt x="3219945" y="0"/>
                  </a:lnTo>
                  <a:lnTo>
                    <a:pt x="3220199" y="28575"/>
                  </a:lnTo>
                  <a:lnTo>
                    <a:pt x="2150808" y="38087"/>
                  </a:lnTo>
                  <a:lnTo>
                    <a:pt x="2151062" y="66662"/>
                  </a:lnTo>
                  <a:lnTo>
                    <a:pt x="3220453" y="57150"/>
                  </a:lnTo>
                  <a:lnTo>
                    <a:pt x="3220720" y="85712"/>
                  </a:lnTo>
                  <a:lnTo>
                    <a:pt x="3306051" y="42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51508" y="2343911"/>
            <a:ext cx="4429125" cy="1332230"/>
            <a:chOff x="5751508" y="2343911"/>
            <a:chExt cx="4429125" cy="1332230"/>
          </a:xfrm>
        </p:grpSpPr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06639" y="2343911"/>
              <a:ext cx="1118616" cy="133197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467963" y="2381436"/>
              <a:ext cx="996315" cy="1210310"/>
            </a:xfrm>
            <a:custGeom>
              <a:avLst/>
              <a:gdLst/>
              <a:ahLst/>
              <a:cxnLst/>
              <a:rect l="l" t="t" r="r" b="b"/>
              <a:pathLst>
                <a:path w="996315" h="1210310">
                  <a:moveTo>
                    <a:pt x="0" y="0"/>
                  </a:moveTo>
                  <a:lnTo>
                    <a:pt x="995823" y="0"/>
                  </a:lnTo>
                  <a:lnTo>
                    <a:pt x="995823" y="1210264"/>
                  </a:lnTo>
                  <a:lnTo>
                    <a:pt x="0" y="12102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9" y="2478023"/>
              <a:ext cx="853440" cy="10972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571275" y="251227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8559" y="2542031"/>
              <a:ext cx="853440" cy="10972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571275" y="257769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9" y="2609087"/>
              <a:ext cx="853440" cy="10972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571275" y="264311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8559" y="2673095"/>
              <a:ext cx="853440" cy="10972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571275" y="270853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8559" y="2740151"/>
              <a:ext cx="853440" cy="10667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571275" y="277395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8559" y="2804159"/>
              <a:ext cx="853440" cy="10972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571275" y="283937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8559" y="2871215"/>
              <a:ext cx="853440" cy="10667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571275" y="290479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8559" y="2935223"/>
              <a:ext cx="853440" cy="10972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571275" y="297021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8559" y="3002279"/>
              <a:ext cx="853440" cy="10667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571275" y="303563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8559" y="3066287"/>
              <a:ext cx="853440" cy="10972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571275" y="310105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8559" y="3133343"/>
              <a:ext cx="853440" cy="10667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571275" y="316647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8559" y="3197351"/>
              <a:ext cx="853440" cy="10972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571275" y="323189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8559" y="3264408"/>
              <a:ext cx="853440" cy="10667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571275" y="329731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8559" y="3328415"/>
              <a:ext cx="853440" cy="10972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571275" y="336273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8559" y="3392423"/>
              <a:ext cx="853440" cy="10972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571275" y="342815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9" y="3459479"/>
              <a:ext cx="853440" cy="10972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571275" y="3493570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764208" y="2712248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319" y="0"/>
                  </a:moveTo>
                  <a:lnTo>
                    <a:pt x="225010" y="4419"/>
                  </a:lnTo>
                  <a:lnTo>
                    <a:pt x="178601" y="17162"/>
                  </a:lnTo>
                  <a:lnTo>
                    <a:pt x="135865" y="37452"/>
                  </a:lnTo>
                  <a:lnTo>
                    <a:pt x="97579" y="64516"/>
                  </a:lnTo>
                  <a:lnTo>
                    <a:pt x="64516" y="97579"/>
                  </a:lnTo>
                  <a:lnTo>
                    <a:pt x="37452" y="135865"/>
                  </a:lnTo>
                  <a:lnTo>
                    <a:pt x="17162" y="178601"/>
                  </a:lnTo>
                  <a:lnTo>
                    <a:pt x="4419" y="225010"/>
                  </a:lnTo>
                  <a:lnTo>
                    <a:pt x="0" y="274319"/>
                  </a:lnTo>
                  <a:lnTo>
                    <a:pt x="4419" y="323629"/>
                  </a:lnTo>
                  <a:lnTo>
                    <a:pt x="17162" y="370039"/>
                  </a:lnTo>
                  <a:lnTo>
                    <a:pt x="37452" y="412774"/>
                  </a:lnTo>
                  <a:lnTo>
                    <a:pt x="64516" y="451061"/>
                  </a:lnTo>
                  <a:lnTo>
                    <a:pt x="97579" y="484123"/>
                  </a:lnTo>
                  <a:lnTo>
                    <a:pt x="135865" y="511187"/>
                  </a:lnTo>
                  <a:lnTo>
                    <a:pt x="178601" y="531477"/>
                  </a:lnTo>
                  <a:lnTo>
                    <a:pt x="225010" y="544220"/>
                  </a:lnTo>
                  <a:lnTo>
                    <a:pt x="274319" y="548639"/>
                  </a:lnTo>
                  <a:lnTo>
                    <a:pt x="323629" y="544220"/>
                  </a:lnTo>
                  <a:lnTo>
                    <a:pt x="370039" y="531477"/>
                  </a:lnTo>
                  <a:lnTo>
                    <a:pt x="412774" y="511187"/>
                  </a:lnTo>
                  <a:lnTo>
                    <a:pt x="451061" y="484123"/>
                  </a:lnTo>
                  <a:lnTo>
                    <a:pt x="484123" y="451061"/>
                  </a:lnTo>
                  <a:lnTo>
                    <a:pt x="511187" y="412774"/>
                  </a:lnTo>
                  <a:lnTo>
                    <a:pt x="531477" y="370039"/>
                  </a:lnTo>
                  <a:lnTo>
                    <a:pt x="544220" y="323629"/>
                  </a:lnTo>
                  <a:lnTo>
                    <a:pt x="548639" y="274319"/>
                  </a:lnTo>
                  <a:lnTo>
                    <a:pt x="544220" y="225010"/>
                  </a:lnTo>
                  <a:lnTo>
                    <a:pt x="531477" y="178601"/>
                  </a:lnTo>
                  <a:lnTo>
                    <a:pt x="511187" y="135865"/>
                  </a:lnTo>
                  <a:lnTo>
                    <a:pt x="484123" y="97579"/>
                  </a:lnTo>
                  <a:lnTo>
                    <a:pt x="451061" y="64516"/>
                  </a:lnTo>
                  <a:lnTo>
                    <a:pt x="412774" y="37452"/>
                  </a:lnTo>
                  <a:lnTo>
                    <a:pt x="370039" y="17162"/>
                  </a:lnTo>
                  <a:lnTo>
                    <a:pt x="323629" y="4419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64208" y="2712248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0" y="274320"/>
                  </a:moveTo>
                  <a:lnTo>
                    <a:pt x="4419" y="225010"/>
                  </a:lnTo>
                  <a:lnTo>
                    <a:pt x="17162" y="178600"/>
                  </a:lnTo>
                  <a:lnTo>
                    <a:pt x="37452" y="135865"/>
                  </a:lnTo>
                  <a:lnTo>
                    <a:pt x="64516" y="97579"/>
                  </a:lnTo>
                  <a:lnTo>
                    <a:pt x="97579" y="64516"/>
                  </a:lnTo>
                  <a:lnTo>
                    <a:pt x="135865" y="37452"/>
                  </a:lnTo>
                  <a:lnTo>
                    <a:pt x="178600" y="17162"/>
                  </a:lnTo>
                  <a:lnTo>
                    <a:pt x="225010" y="4419"/>
                  </a:lnTo>
                  <a:lnTo>
                    <a:pt x="274320" y="0"/>
                  </a:lnTo>
                  <a:lnTo>
                    <a:pt x="323629" y="4419"/>
                  </a:lnTo>
                  <a:lnTo>
                    <a:pt x="370039" y="17162"/>
                  </a:lnTo>
                  <a:lnTo>
                    <a:pt x="412774" y="37452"/>
                  </a:lnTo>
                  <a:lnTo>
                    <a:pt x="451060" y="64516"/>
                  </a:lnTo>
                  <a:lnTo>
                    <a:pt x="484123" y="97579"/>
                  </a:lnTo>
                  <a:lnTo>
                    <a:pt x="511187" y="135865"/>
                  </a:lnTo>
                  <a:lnTo>
                    <a:pt x="531477" y="178600"/>
                  </a:lnTo>
                  <a:lnTo>
                    <a:pt x="544220" y="225010"/>
                  </a:lnTo>
                  <a:lnTo>
                    <a:pt x="548640" y="274320"/>
                  </a:lnTo>
                  <a:lnTo>
                    <a:pt x="544220" y="323629"/>
                  </a:lnTo>
                  <a:lnTo>
                    <a:pt x="531477" y="370039"/>
                  </a:lnTo>
                  <a:lnTo>
                    <a:pt x="511187" y="412774"/>
                  </a:lnTo>
                  <a:lnTo>
                    <a:pt x="484123" y="451060"/>
                  </a:lnTo>
                  <a:lnTo>
                    <a:pt x="451060" y="484123"/>
                  </a:lnTo>
                  <a:lnTo>
                    <a:pt x="412774" y="511187"/>
                  </a:lnTo>
                  <a:lnTo>
                    <a:pt x="370039" y="531477"/>
                  </a:lnTo>
                  <a:lnTo>
                    <a:pt x="323629" y="544220"/>
                  </a:lnTo>
                  <a:lnTo>
                    <a:pt x="274320" y="548640"/>
                  </a:lnTo>
                  <a:lnTo>
                    <a:pt x="225010" y="544220"/>
                  </a:lnTo>
                  <a:lnTo>
                    <a:pt x="178600" y="531477"/>
                  </a:lnTo>
                  <a:lnTo>
                    <a:pt x="135865" y="511187"/>
                  </a:lnTo>
                  <a:lnTo>
                    <a:pt x="97579" y="484123"/>
                  </a:lnTo>
                  <a:lnTo>
                    <a:pt x="64516" y="451060"/>
                  </a:lnTo>
                  <a:lnTo>
                    <a:pt x="37452" y="412774"/>
                  </a:lnTo>
                  <a:lnTo>
                    <a:pt x="17162" y="370039"/>
                  </a:lnTo>
                  <a:lnTo>
                    <a:pt x="4419" y="323629"/>
                  </a:lnTo>
                  <a:lnTo>
                    <a:pt x="0" y="274320"/>
                  </a:lnTo>
                  <a:close/>
                </a:path>
              </a:pathLst>
            </a:custGeom>
            <a:ln w="25400">
              <a:solidFill>
                <a:srgbClr val="8C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312848" y="2943707"/>
              <a:ext cx="1155700" cy="85725"/>
            </a:xfrm>
            <a:custGeom>
              <a:avLst/>
              <a:gdLst/>
              <a:ahLst/>
              <a:cxnLst/>
              <a:rect l="l" t="t" r="r" b="b"/>
              <a:pathLst>
                <a:path w="1155700" h="85725">
                  <a:moveTo>
                    <a:pt x="1069389" y="57149"/>
                  </a:moveTo>
                  <a:lnTo>
                    <a:pt x="1069389" y="85725"/>
                  </a:lnTo>
                  <a:lnTo>
                    <a:pt x="1126539" y="57150"/>
                  </a:lnTo>
                  <a:lnTo>
                    <a:pt x="1069389" y="57149"/>
                  </a:lnTo>
                  <a:close/>
                </a:path>
                <a:path w="1155700" h="85725">
                  <a:moveTo>
                    <a:pt x="1069389" y="28574"/>
                  </a:moveTo>
                  <a:lnTo>
                    <a:pt x="1069389" y="57149"/>
                  </a:lnTo>
                  <a:lnTo>
                    <a:pt x="1083677" y="57150"/>
                  </a:lnTo>
                  <a:lnTo>
                    <a:pt x="1083677" y="28575"/>
                  </a:lnTo>
                  <a:lnTo>
                    <a:pt x="1069389" y="28574"/>
                  </a:lnTo>
                  <a:close/>
                </a:path>
                <a:path w="1155700" h="85725">
                  <a:moveTo>
                    <a:pt x="1069389" y="0"/>
                  </a:moveTo>
                  <a:lnTo>
                    <a:pt x="1069389" y="28574"/>
                  </a:lnTo>
                  <a:lnTo>
                    <a:pt x="1083677" y="28575"/>
                  </a:lnTo>
                  <a:lnTo>
                    <a:pt x="1083677" y="57150"/>
                  </a:lnTo>
                  <a:lnTo>
                    <a:pt x="1126542" y="57148"/>
                  </a:lnTo>
                  <a:lnTo>
                    <a:pt x="1155114" y="42862"/>
                  </a:lnTo>
                  <a:lnTo>
                    <a:pt x="1069389" y="0"/>
                  </a:lnTo>
                  <a:close/>
                </a:path>
                <a:path w="1155700" h="85725">
                  <a:moveTo>
                    <a:pt x="0" y="28573"/>
                  </a:moveTo>
                  <a:lnTo>
                    <a:pt x="0" y="57148"/>
                  </a:lnTo>
                  <a:lnTo>
                    <a:pt x="1069389" y="57149"/>
                  </a:lnTo>
                  <a:lnTo>
                    <a:pt x="1069389" y="28574"/>
                  </a:lnTo>
                  <a:lnTo>
                    <a:pt x="0" y="28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618900" y="2701971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10" y="4419"/>
                  </a:lnTo>
                  <a:lnTo>
                    <a:pt x="178600" y="17162"/>
                  </a:lnTo>
                  <a:lnTo>
                    <a:pt x="135865" y="37452"/>
                  </a:lnTo>
                  <a:lnTo>
                    <a:pt x="97578" y="64516"/>
                  </a:lnTo>
                  <a:lnTo>
                    <a:pt x="64516" y="97578"/>
                  </a:lnTo>
                  <a:lnTo>
                    <a:pt x="37452" y="135865"/>
                  </a:lnTo>
                  <a:lnTo>
                    <a:pt x="17162" y="178600"/>
                  </a:lnTo>
                  <a:lnTo>
                    <a:pt x="4419" y="225010"/>
                  </a:lnTo>
                  <a:lnTo>
                    <a:pt x="0" y="274320"/>
                  </a:lnTo>
                  <a:lnTo>
                    <a:pt x="4419" y="323629"/>
                  </a:lnTo>
                  <a:lnTo>
                    <a:pt x="17162" y="370038"/>
                  </a:lnTo>
                  <a:lnTo>
                    <a:pt x="37452" y="412774"/>
                  </a:lnTo>
                  <a:lnTo>
                    <a:pt x="64516" y="451060"/>
                  </a:lnTo>
                  <a:lnTo>
                    <a:pt x="97578" y="484123"/>
                  </a:lnTo>
                  <a:lnTo>
                    <a:pt x="135865" y="511187"/>
                  </a:lnTo>
                  <a:lnTo>
                    <a:pt x="178600" y="531477"/>
                  </a:lnTo>
                  <a:lnTo>
                    <a:pt x="225010" y="544220"/>
                  </a:lnTo>
                  <a:lnTo>
                    <a:pt x="274320" y="548640"/>
                  </a:lnTo>
                  <a:lnTo>
                    <a:pt x="323629" y="544220"/>
                  </a:lnTo>
                  <a:lnTo>
                    <a:pt x="370038" y="531477"/>
                  </a:lnTo>
                  <a:lnTo>
                    <a:pt x="412774" y="511187"/>
                  </a:lnTo>
                  <a:lnTo>
                    <a:pt x="451060" y="484123"/>
                  </a:lnTo>
                  <a:lnTo>
                    <a:pt x="484123" y="451060"/>
                  </a:lnTo>
                  <a:lnTo>
                    <a:pt x="511187" y="412774"/>
                  </a:lnTo>
                  <a:lnTo>
                    <a:pt x="531477" y="370038"/>
                  </a:lnTo>
                  <a:lnTo>
                    <a:pt x="544220" y="323629"/>
                  </a:lnTo>
                  <a:lnTo>
                    <a:pt x="548640" y="274320"/>
                  </a:lnTo>
                  <a:lnTo>
                    <a:pt x="544220" y="225010"/>
                  </a:lnTo>
                  <a:lnTo>
                    <a:pt x="531477" y="178600"/>
                  </a:lnTo>
                  <a:lnTo>
                    <a:pt x="511187" y="135865"/>
                  </a:lnTo>
                  <a:lnTo>
                    <a:pt x="484123" y="97578"/>
                  </a:lnTo>
                  <a:lnTo>
                    <a:pt x="451060" y="64516"/>
                  </a:lnTo>
                  <a:lnTo>
                    <a:pt x="412774" y="37452"/>
                  </a:lnTo>
                  <a:lnTo>
                    <a:pt x="370038" y="17162"/>
                  </a:lnTo>
                  <a:lnTo>
                    <a:pt x="323629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618900" y="2701971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0" y="274320"/>
                  </a:moveTo>
                  <a:lnTo>
                    <a:pt x="4419" y="225010"/>
                  </a:lnTo>
                  <a:lnTo>
                    <a:pt x="17162" y="178600"/>
                  </a:lnTo>
                  <a:lnTo>
                    <a:pt x="37452" y="135865"/>
                  </a:lnTo>
                  <a:lnTo>
                    <a:pt x="64516" y="97579"/>
                  </a:lnTo>
                  <a:lnTo>
                    <a:pt x="97579" y="64516"/>
                  </a:lnTo>
                  <a:lnTo>
                    <a:pt x="135865" y="37452"/>
                  </a:lnTo>
                  <a:lnTo>
                    <a:pt x="178600" y="17162"/>
                  </a:lnTo>
                  <a:lnTo>
                    <a:pt x="225010" y="4419"/>
                  </a:lnTo>
                  <a:lnTo>
                    <a:pt x="274320" y="0"/>
                  </a:lnTo>
                  <a:lnTo>
                    <a:pt x="323629" y="4419"/>
                  </a:lnTo>
                  <a:lnTo>
                    <a:pt x="370039" y="17162"/>
                  </a:lnTo>
                  <a:lnTo>
                    <a:pt x="412774" y="37452"/>
                  </a:lnTo>
                  <a:lnTo>
                    <a:pt x="451060" y="64516"/>
                  </a:lnTo>
                  <a:lnTo>
                    <a:pt x="484123" y="97579"/>
                  </a:lnTo>
                  <a:lnTo>
                    <a:pt x="511187" y="135865"/>
                  </a:lnTo>
                  <a:lnTo>
                    <a:pt x="531477" y="178600"/>
                  </a:lnTo>
                  <a:lnTo>
                    <a:pt x="544220" y="225010"/>
                  </a:lnTo>
                  <a:lnTo>
                    <a:pt x="548640" y="274320"/>
                  </a:lnTo>
                  <a:lnTo>
                    <a:pt x="544220" y="323629"/>
                  </a:lnTo>
                  <a:lnTo>
                    <a:pt x="531477" y="370039"/>
                  </a:lnTo>
                  <a:lnTo>
                    <a:pt x="511187" y="412774"/>
                  </a:lnTo>
                  <a:lnTo>
                    <a:pt x="484123" y="451060"/>
                  </a:lnTo>
                  <a:lnTo>
                    <a:pt x="451060" y="484123"/>
                  </a:lnTo>
                  <a:lnTo>
                    <a:pt x="412774" y="511187"/>
                  </a:lnTo>
                  <a:lnTo>
                    <a:pt x="370039" y="531477"/>
                  </a:lnTo>
                  <a:lnTo>
                    <a:pt x="323629" y="544220"/>
                  </a:lnTo>
                  <a:lnTo>
                    <a:pt x="274320" y="548640"/>
                  </a:lnTo>
                  <a:lnTo>
                    <a:pt x="225010" y="544220"/>
                  </a:lnTo>
                  <a:lnTo>
                    <a:pt x="178600" y="531477"/>
                  </a:lnTo>
                  <a:lnTo>
                    <a:pt x="135865" y="511187"/>
                  </a:lnTo>
                  <a:lnTo>
                    <a:pt x="97579" y="484123"/>
                  </a:lnTo>
                  <a:lnTo>
                    <a:pt x="64516" y="451060"/>
                  </a:lnTo>
                  <a:lnTo>
                    <a:pt x="37452" y="412774"/>
                  </a:lnTo>
                  <a:lnTo>
                    <a:pt x="17162" y="370039"/>
                  </a:lnTo>
                  <a:lnTo>
                    <a:pt x="4419" y="323629"/>
                  </a:lnTo>
                  <a:lnTo>
                    <a:pt x="0" y="27432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63658" y="2934194"/>
              <a:ext cx="1155700" cy="85725"/>
            </a:xfrm>
            <a:custGeom>
              <a:avLst/>
              <a:gdLst/>
              <a:ahLst/>
              <a:cxnLst/>
              <a:rect l="l" t="t" r="r" b="b"/>
              <a:pathLst>
                <a:path w="1155700" h="85725">
                  <a:moveTo>
                    <a:pt x="1127320" y="28446"/>
                  </a:moveTo>
                  <a:lnTo>
                    <a:pt x="1083680" y="28446"/>
                  </a:lnTo>
                  <a:lnTo>
                    <a:pt x="1083934" y="57020"/>
                  </a:lnTo>
                  <a:lnTo>
                    <a:pt x="1069646" y="57147"/>
                  </a:lnTo>
                  <a:lnTo>
                    <a:pt x="1069901" y="85721"/>
                  </a:lnTo>
                  <a:lnTo>
                    <a:pt x="1155241" y="42097"/>
                  </a:lnTo>
                  <a:lnTo>
                    <a:pt x="1127320" y="28446"/>
                  </a:lnTo>
                  <a:close/>
                </a:path>
                <a:path w="1155700" h="85725">
                  <a:moveTo>
                    <a:pt x="1069392" y="28573"/>
                  </a:moveTo>
                  <a:lnTo>
                    <a:pt x="0" y="38087"/>
                  </a:lnTo>
                  <a:lnTo>
                    <a:pt x="255" y="66662"/>
                  </a:lnTo>
                  <a:lnTo>
                    <a:pt x="1069646" y="57147"/>
                  </a:lnTo>
                  <a:lnTo>
                    <a:pt x="1069392" y="28573"/>
                  </a:lnTo>
                  <a:close/>
                </a:path>
                <a:path w="1155700" h="85725">
                  <a:moveTo>
                    <a:pt x="1083680" y="28446"/>
                  </a:moveTo>
                  <a:lnTo>
                    <a:pt x="1069392" y="28573"/>
                  </a:lnTo>
                  <a:lnTo>
                    <a:pt x="1069646" y="57147"/>
                  </a:lnTo>
                  <a:lnTo>
                    <a:pt x="1083934" y="57020"/>
                  </a:lnTo>
                  <a:lnTo>
                    <a:pt x="1083680" y="28446"/>
                  </a:lnTo>
                  <a:close/>
                </a:path>
                <a:path w="1155700" h="85725">
                  <a:moveTo>
                    <a:pt x="1069138" y="0"/>
                  </a:moveTo>
                  <a:lnTo>
                    <a:pt x="1069392" y="28573"/>
                  </a:lnTo>
                  <a:lnTo>
                    <a:pt x="1127320" y="28446"/>
                  </a:lnTo>
                  <a:lnTo>
                    <a:pt x="10691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494699" y="2611628"/>
            <a:ext cx="17875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Traditional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91913" y="4736083"/>
            <a:ext cx="31984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Quantum/Analog/ Stochastic/Approx.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The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Emerging</a:t>
            </a:r>
            <a:r>
              <a:rPr b="0" spc="-10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Systems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Challenge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3167" y="4212335"/>
            <a:ext cx="2520950" cy="1325880"/>
            <a:chOff x="963167" y="4212335"/>
            <a:chExt cx="2520950" cy="1325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167" y="4212335"/>
              <a:ext cx="2520696" cy="1325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743" y="4291583"/>
              <a:ext cx="1685544" cy="12466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2" y="0"/>
                  </a:moveTo>
                  <a:lnTo>
                    <a:pt x="201511" y="0"/>
                  </a:lnTo>
                  <a:lnTo>
                    <a:pt x="155306" y="5322"/>
                  </a:lnTo>
                  <a:lnTo>
                    <a:pt x="112892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2" y="1188557"/>
                  </a:lnTo>
                  <a:lnTo>
                    <a:pt x="155306" y="1203717"/>
                  </a:lnTo>
                  <a:lnTo>
                    <a:pt x="201511" y="1209039"/>
                  </a:lnTo>
                  <a:lnTo>
                    <a:pt x="2203562" y="1209039"/>
                  </a:lnTo>
                  <a:lnTo>
                    <a:pt x="2249767" y="1203717"/>
                  </a:lnTo>
                  <a:lnTo>
                    <a:pt x="2292182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2" y="1053732"/>
                  </a:lnTo>
                  <a:lnTo>
                    <a:pt x="2405074" y="1007527"/>
                  </a:lnTo>
                  <a:lnTo>
                    <a:pt x="2405074" y="201512"/>
                  </a:lnTo>
                  <a:lnTo>
                    <a:pt x="2399752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2" y="20481"/>
                  </a:lnTo>
                  <a:lnTo>
                    <a:pt x="2249767" y="5322"/>
                  </a:lnTo>
                  <a:lnTo>
                    <a:pt x="2203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11557" y="2973323"/>
            <a:ext cx="4054475" cy="97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2007870" indent="-51435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Performance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Model </a:t>
            </a:r>
            <a:r>
              <a:rPr sz="2000" spc="-10" dirty="0">
                <a:latin typeface="Gill Sans MT"/>
                <a:cs typeface="Gill Sans MT"/>
              </a:rPr>
              <a:t>(Learned)</a:t>
            </a:r>
            <a:endParaRPr sz="200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1800" spc="-10" dirty="0">
                <a:latin typeface="Calibri"/>
                <a:cs typeface="Calibri"/>
              </a:rPr>
              <a:t>Compiler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5653" y="4366260"/>
            <a:ext cx="13023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382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Gill Sans MT"/>
                <a:cs typeface="Gill Sans MT"/>
              </a:rPr>
              <a:t>Hardware Specification (Architect)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2152" y="2667000"/>
            <a:ext cx="2551430" cy="1325880"/>
            <a:chOff x="3502152" y="2667000"/>
            <a:chExt cx="2551430" cy="132588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2152" y="2667000"/>
              <a:ext cx="2523744" cy="13258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7872" y="2895600"/>
              <a:ext cx="2505455" cy="944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2152" y="4212335"/>
            <a:ext cx="2524125" cy="1325880"/>
            <a:chOff x="3502152" y="4212335"/>
            <a:chExt cx="2524125" cy="132588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2152" y="4212335"/>
              <a:ext cx="2523744" cy="13258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34895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4895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6239" y="4518660"/>
            <a:ext cx="18027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Behavioral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Model (Learned)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4855" y="2660904"/>
            <a:ext cx="1118870" cy="1329055"/>
            <a:chOff x="1514855" y="2660904"/>
            <a:chExt cx="1118870" cy="132905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855" y="2660904"/>
              <a:ext cx="1118616" cy="13289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76716" y="2697516"/>
              <a:ext cx="996315" cy="1210310"/>
            </a:xfrm>
            <a:custGeom>
              <a:avLst/>
              <a:gdLst/>
              <a:ahLst/>
              <a:cxnLst/>
              <a:rect l="l" t="t" r="r" b="b"/>
              <a:pathLst>
                <a:path w="996314" h="1210310">
                  <a:moveTo>
                    <a:pt x="0" y="0"/>
                  </a:moveTo>
                  <a:lnTo>
                    <a:pt x="995823" y="0"/>
                  </a:lnTo>
                  <a:lnTo>
                    <a:pt x="995823" y="1210264"/>
                  </a:lnTo>
                  <a:lnTo>
                    <a:pt x="0" y="12102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2795016"/>
              <a:ext cx="853439" cy="1066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80028" y="282835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2859024"/>
              <a:ext cx="853439" cy="10972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80028" y="289377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2926080"/>
              <a:ext cx="853439" cy="1066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80028" y="295919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2990088"/>
              <a:ext cx="853439" cy="1097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80028" y="302461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3057144"/>
              <a:ext cx="853439" cy="1066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80028" y="309003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3121152"/>
              <a:ext cx="853439" cy="10972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80028" y="315545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185160"/>
              <a:ext cx="853439" cy="1097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80028" y="322087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9823" y="3252216"/>
              <a:ext cx="853439" cy="1097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80028" y="328629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316224"/>
              <a:ext cx="853439" cy="10972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80028" y="335171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383280"/>
              <a:ext cx="853439" cy="10667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80028" y="341713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39823" y="3447288"/>
              <a:ext cx="853439" cy="10972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80028" y="348255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514344"/>
              <a:ext cx="853439" cy="10667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80028" y="354797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578352"/>
              <a:ext cx="853439" cy="10972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80028" y="361339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645408"/>
              <a:ext cx="853439" cy="106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80028" y="367881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709416"/>
              <a:ext cx="853439" cy="10972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80028" y="374423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776472"/>
              <a:ext cx="853439" cy="10668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80028" y="3809650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392" y="5815481"/>
            <a:ext cx="1995170" cy="993775"/>
            <a:chOff x="1875392" y="5815481"/>
            <a:chExt cx="1995170" cy="993775"/>
          </a:xfrm>
        </p:grpSpPr>
        <p:sp>
          <p:nvSpPr>
            <p:cNvPr id="55" name="object 55"/>
            <p:cNvSpPr/>
            <p:nvPr/>
          </p:nvSpPr>
          <p:spPr>
            <a:xfrm>
              <a:off x="1881742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7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333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75842" y="582183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43975" y="5827741"/>
            <a:ext cx="982344" cy="982980"/>
            <a:chOff x="3943975" y="5827741"/>
            <a:chExt cx="982344" cy="982980"/>
          </a:xfrm>
        </p:grpSpPr>
        <p:sp>
          <p:nvSpPr>
            <p:cNvPr id="68" name="object 68"/>
            <p:cNvSpPr/>
            <p:nvPr/>
          </p:nvSpPr>
          <p:spPr>
            <a:xfrm>
              <a:off x="4363460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8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5"/>
                  </a:lnTo>
                  <a:lnTo>
                    <a:pt x="58548" y="351276"/>
                  </a:lnTo>
                  <a:lnTo>
                    <a:pt x="497367" y="351276"/>
                  </a:lnTo>
                  <a:lnTo>
                    <a:pt x="520157" y="346675"/>
                  </a:lnTo>
                  <a:lnTo>
                    <a:pt x="538767" y="334128"/>
                  </a:lnTo>
                  <a:lnTo>
                    <a:pt x="551314" y="315518"/>
                  </a:lnTo>
                  <a:lnTo>
                    <a:pt x="555915" y="292729"/>
                  </a:lnTo>
                  <a:lnTo>
                    <a:pt x="555915" y="58547"/>
                  </a:lnTo>
                  <a:lnTo>
                    <a:pt x="551314" y="35758"/>
                  </a:lnTo>
                  <a:lnTo>
                    <a:pt x="538767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6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7183" y="3148722"/>
            <a:ext cx="2593340" cy="1322070"/>
            <a:chOff x="6197183" y="3148722"/>
            <a:chExt cx="2593340" cy="1322070"/>
          </a:xfrm>
        </p:grpSpPr>
        <p:sp>
          <p:nvSpPr>
            <p:cNvPr id="76" name="object 76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1925765" y="0"/>
                  </a:moveTo>
                  <a:lnTo>
                    <a:pt x="1925765" y="327290"/>
                  </a:lnTo>
                  <a:lnTo>
                    <a:pt x="0" y="327290"/>
                  </a:lnTo>
                  <a:lnTo>
                    <a:pt x="0" y="981866"/>
                  </a:lnTo>
                  <a:lnTo>
                    <a:pt x="1925765" y="981866"/>
                  </a:lnTo>
                  <a:lnTo>
                    <a:pt x="1925765" y="1309155"/>
                  </a:lnTo>
                  <a:lnTo>
                    <a:pt x="2580340" y="654579"/>
                  </a:lnTo>
                  <a:lnTo>
                    <a:pt x="192576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0" y="327289"/>
                  </a:moveTo>
                  <a:lnTo>
                    <a:pt x="1925765" y="327289"/>
                  </a:lnTo>
                  <a:lnTo>
                    <a:pt x="1925765" y="0"/>
                  </a:lnTo>
                  <a:lnTo>
                    <a:pt x="2580340" y="654578"/>
                  </a:lnTo>
                  <a:lnTo>
                    <a:pt x="1925765" y="1309155"/>
                  </a:lnTo>
                  <a:lnTo>
                    <a:pt x="1925765" y="981865"/>
                  </a:lnTo>
                  <a:lnTo>
                    <a:pt x="0" y="981865"/>
                  </a:lnTo>
                  <a:lnTo>
                    <a:pt x="0" y="327289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559" y="2929127"/>
            <a:ext cx="1408430" cy="1588135"/>
            <a:chOff x="9433559" y="2929127"/>
            <a:chExt cx="1408430" cy="1588135"/>
          </a:xfrm>
        </p:grpSpPr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33559" y="2929127"/>
              <a:ext cx="1408176" cy="158800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9493210" y="2966934"/>
              <a:ext cx="1287780" cy="1468120"/>
            </a:xfrm>
            <a:custGeom>
              <a:avLst/>
              <a:gdLst/>
              <a:ahLst/>
              <a:cxnLst/>
              <a:rect l="l" t="t" r="r" b="b"/>
              <a:pathLst>
                <a:path w="1287779" h="1468120">
                  <a:moveTo>
                    <a:pt x="0" y="0"/>
                  </a:moveTo>
                  <a:lnTo>
                    <a:pt x="1287621" y="0"/>
                  </a:lnTo>
                  <a:lnTo>
                    <a:pt x="1287621" y="1467841"/>
                  </a:lnTo>
                  <a:lnTo>
                    <a:pt x="0" y="146784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85959" y="3090671"/>
              <a:ext cx="1075944" cy="10972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626795" y="3125619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85959" y="3169919"/>
              <a:ext cx="1075944" cy="1097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626795" y="3204961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249168"/>
              <a:ext cx="1075944" cy="10972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626795" y="328430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328415"/>
              <a:ext cx="1075944" cy="10972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9626795" y="336364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407663"/>
              <a:ext cx="1075944" cy="10972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9626795" y="34429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486911"/>
              <a:ext cx="1075944" cy="10972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9626795" y="3522333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566159"/>
              <a:ext cx="1075944" cy="109727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626795" y="360167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645408"/>
              <a:ext cx="1075944" cy="10972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626795" y="368101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724655"/>
              <a:ext cx="1075944" cy="10972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9626795" y="376036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806952"/>
              <a:ext cx="1075944" cy="10668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9626795" y="383970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886200"/>
              <a:ext cx="1075944" cy="10668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626795" y="391904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965447"/>
              <a:ext cx="1075944" cy="10668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626795" y="39983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4044695"/>
              <a:ext cx="1075944" cy="10668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9626795" y="407773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4123944"/>
              <a:ext cx="1075944" cy="10668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626795" y="415707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85959" y="4203191"/>
              <a:ext cx="1075944" cy="10668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9626795" y="423641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85959" y="4282439"/>
              <a:ext cx="1075944" cy="10668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9626795" y="431576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733" y="5643562"/>
            <a:ext cx="5150485" cy="0"/>
          </a:xfrm>
          <a:custGeom>
            <a:avLst/>
            <a:gdLst/>
            <a:ahLst/>
            <a:cxnLst/>
            <a:rect l="l" t="t" r="r" b="b"/>
            <a:pathLst>
              <a:path w="5150485">
                <a:moveTo>
                  <a:pt x="0" y="0"/>
                </a:moveTo>
                <a:lnTo>
                  <a:pt x="5150266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The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Emerging</a:t>
            </a:r>
            <a:r>
              <a:rPr b="0" spc="-10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Systems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Challenge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3167" y="4212335"/>
            <a:ext cx="2520950" cy="1325880"/>
            <a:chOff x="963167" y="4212335"/>
            <a:chExt cx="2520950" cy="1325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167" y="4212335"/>
              <a:ext cx="2520696" cy="1325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743" y="4291583"/>
              <a:ext cx="1685544" cy="12466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2" y="0"/>
                  </a:moveTo>
                  <a:lnTo>
                    <a:pt x="201511" y="0"/>
                  </a:lnTo>
                  <a:lnTo>
                    <a:pt x="155306" y="5322"/>
                  </a:lnTo>
                  <a:lnTo>
                    <a:pt x="112892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2" y="1188557"/>
                  </a:lnTo>
                  <a:lnTo>
                    <a:pt x="155306" y="1203717"/>
                  </a:lnTo>
                  <a:lnTo>
                    <a:pt x="201511" y="1209039"/>
                  </a:lnTo>
                  <a:lnTo>
                    <a:pt x="2203562" y="1209039"/>
                  </a:lnTo>
                  <a:lnTo>
                    <a:pt x="2249767" y="1203717"/>
                  </a:lnTo>
                  <a:lnTo>
                    <a:pt x="2292182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2" y="1053732"/>
                  </a:lnTo>
                  <a:lnTo>
                    <a:pt x="2405074" y="1007527"/>
                  </a:lnTo>
                  <a:lnTo>
                    <a:pt x="2405074" y="201512"/>
                  </a:lnTo>
                  <a:lnTo>
                    <a:pt x="2399752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2" y="20481"/>
                  </a:lnTo>
                  <a:lnTo>
                    <a:pt x="2249767" y="5322"/>
                  </a:lnTo>
                  <a:lnTo>
                    <a:pt x="2203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3991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711557" y="2973323"/>
            <a:ext cx="4054475" cy="97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2007870" indent="-51435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Performance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Model </a:t>
            </a:r>
            <a:r>
              <a:rPr sz="2000" spc="-10" dirty="0">
                <a:latin typeface="Gill Sans MT"/>
                <a:cs typeface="Gill Sans MT"/>
              </a:rPr>
              <a:t>(Learned)</a:t>
            </a:r>
            <a:endParaRPr sz="200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1800" spc="-10" dirty="0">
                <a:latin typeface="Calibri"/>
                <a:cs typeface="Calibri"/>
              </a:rPr>
              <a:t>Compiler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5653" y="4366260"/>
            <a:ext cx="13023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382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Gill Sans MT"/>
                <a:cs typeface="Gill Sans MT"/>
              </a:rPr>
              <a:t>Hardware Specification (Architect)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6055" y="2657855"/>
            <a:ext cx="2557780" cy="1344295"/>
            <a:chOff x="3496055" y="2657855"/>
            <a:chExt cx="2557780" cy="13442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6055" y="2657855"/>
              <a:ext cx="2538983" cy="13441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7871" y="2895599"/>
              <a:ext cx="2505455" cy="944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4895" y="2698741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2152" y="4212335"/>
            <a:ext cx="2524125" cy="1325880"/>
            <a:chOff x="3502152" y="4212335"/>
            <a:chExt cx="2524125" cy="132588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2152" y="4212335"/>
              <a:ext cx="2523744" cy="13258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34895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2203561" y="0"/>
                  </a:moveTo>
                  <a:lnTo>
                    <a:pt x="201510" y="0"/>
                  </a:lnTo>
                  <a:lnTo>
                    <a:pt x="155306" y="5322"/>
                  </a:lnTo>
                  <a:lnTo>
                    <a:pt x="112891" y="20481"/>
                  </a:lnTo>
                  <a:lnTo>
                    <a:pt x="75476" y="44269"/>
                  </a:lnTo>
                  <a:lnTo>
                    <a:pt x="44269" y="75476"/>
                  </a:lnTo>
                  <a:lnTo>
                    <a:pt x="20481" y="112891"/>
                  </a:lnTo>
                  <a:lnTo>
                    <a:pt x="5322" y="155307"/>
                  </a:lnTo>
                  <a:lnTo>
                    <a:pt x="0" y="201512"/>
                  </a:lnTo>
                  <a:lnTo>
                    <a:pt x="0" y="1007527"/>
                  </a:lnTo>
                  <a:lnTo>
                    <a:pt x="5322" y="1053732"/>
                  </a:lnTo>
                  <a:lnTo>
                    <a:pt x="20481" y="1096147"/>
                  </a:lnTo>
                  <a:lnTo>
                    <a:pt x="44269" y="1133563"/>
                  </a:lnTo>
                  <a:lnTo>
                    <a:pt x="75476" y="1164769"/>
                  </a:lnTo>
                  <a:lnTo>
                    <a:pt x="112891" y="1188557"/>
                  </a:lnTo>
                  <a:lnTo>
                    <a:pt x="155306" y="1203717"/>
                  </a:lnTo>
                  <a:lnTo>
                    <a:pt x="201510" y="1209039"/>
                  </a:lnTo>
                  <a:lnTo>
                    <a:pt x="2203561" y="1209039"/>
                  </a:lnTo>
                  <a:lnTo>
                    <a:pt x="2249766" y="1203717"/>
                  </a:lnTo>
                  <a:lnTo>
                    <a:pt x="2292181" y="1188557"/>
                  </a:lnTo>
                  <a:lnTo>
                    <a:pt x="2329597" y="1164769"/>
                  </a:lnTo>
                  <a:lnTo>
                    <a:pt x="2360804" y="1133563"/>
                  </a:lnTo>
                  <a:lnTo>
                    <a:pt x="2384592" y="1096147"/>
                  </a:lnTo>
                  <a:lnTo>
                    <a:pt x="2399751" y="1053732"/>
                  </a:lnTo>
                  <a:lnTo>
                    <a:pt x="2405073" y="1007527"/>
                  </a:lnTo>
                  <a:lnTo>
                    <a:pt x="2405073" y="201512"/>
                  </a:lnTo>
                  <a:lnTo>
                    <a:pt x="2399751" y="155307"/>
                  </a:lnTo>
                  <a:lnTo>
                    <a:pt x="2384592" y="112891"/>
                  </a:lnTo>
                  <a:lnTo>
                    <a:pt x="2360804" y="75476"/>
                  </a:lnTo>
                  <a:lnTo>
                    <a:pt x="2329597" y="44269"/>
                  </a:lnTo>
                  <a:lnTo>
                    <a:pt x="2292181" y="20481"/>
                  </a:lnTo>
                  <a:lnTo>
                    <a:pt x="2249766" y="5322"/>
                  </a:lnTo>
                  <a:lnTo>
                    <a:pt x="220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4895" y="4244438"/>
              <a:ext cx="2405380" cy="1209040"/>
            </a:xfrm>
            <a:custGeom>
              <a:avLst/>
              <a:gdLst/>
              <a:ahLst/>
              <a:cxnLst/>
              <a:rect l="l" t="t" r="r" b="b"/>
              <a:pathLst>
                <a:path w="2405379" h="1209039">
                  <a:moveTo>
                    <a:pt x="0" y="201511"/>
                  </a:moveTo>
                  <a:lnTo>
                    <a:pt x="5322" y="155307"/>
                  </a:lnTo>
                  <a:lnTo>
                    <a:pt x="20481" y="112892"/>
                  </a:lnTo>
                  <a:lnTo>
                    <a:pt x="44269" y="75476"/>
                  </a:lnTo>
                  <a:lnTo>
                    <a:pt x="75476" y="44269"/>
                  </a:lnTo>
                  <a:lnTo>
                    <a:pt x="112891" y="20481"/>
                  </a:lnTo>
                  <a:lnTo>
                    <a:pt x="155306" y="5322"/>
                  </a:lnTo>
                  <a:lnTo>
                    <a:pt x="201511" y="0"/>
                  </a:lnTo>
                  <a:lnTo>
                    <a:pt x="2203562" y="0"/>
                  </a:lnTo>
                  <a:lnTo>
                    <a:pt x="2249766" y="5322"/>
                  </a:lnTo>
                  <a:lnTo>
                    <a:pt x="2292181" y="20481"/>
                  </a:lnTo>
                  <a:lnTo>
                    <a:pt x="2329597" y="44269"/>
                  </a:lnTo>
                  <a:lnTo>
                    <a:pt x="2360804" y="75476"/>
                  </a:lnTo>
                  <a:lnTo>
                    <a:pt x="2384592" y="112892"/>
                  </a:lnTo>
                  <a:lnTo>
                    <a:pt x="2399751" y="155307"/>
                  </a:lnTo>
                  <a:lnTo>
                    <a:pt x="2405074" y="201511"/>
                  </a:lnTo>
                  <a:lnTo>
                    <a:pt x="2405074" y="1007528"/>
                  </a:lnTo>
                  <a:lnTo>
                    <a:pt x="2399751" y="1053732"/>
                  </a:lnTo>
                  <a:lnTo>
                    <a:pt x="2384592" y="1096147"/>
                  </a:lnTo>
                  <a:lnTo>
                    <a:pt x="2360804" y="1133563"/>
                  </a:lnTo>
                  <a:lnTo>
                    <a:pt x="2329597" y="1164770"/>
                  </a:lnTo>
                  <a:lnTo>
                    <a:pt x="2292181" y="1188558"/>
                  </a:lnTo>
                  <a:lnTo>
                    <a:pt x="2249766" y="1203717"/>
                  </a:lnTo>
                  <a:lnTo>
                    <a:pt x="2203562" y="1209040"/>
                  </a:lnTo>
                  <a:lnTo>
                    <a:pt x="201511" y="1209040"/>
                  </a:lnTo>
                  <a:lnTo>
                    <a:pt x="155306" y="1203717"/>
                  </a:lnTo>
                  <a:lnTo>
                    <a:pt x="112891" y="1188558"/>
                  </a:lnTo>
                  <a:lnTo>
                    <a:pt x="75476" y="1164770"/>
                  </a:lnTo>
                  <a:lnTo>
                    <a:pt x="44269" y="1133563"/>
                  </a:lnTo>
                  <a:lnTo>
                    <a:pt x="20481" y="1096147"/>
                  </a:lnTo>
                  <a:lnTo>
                    <a:pt x="5322" y="1053732"/>
                  </a:lnTo>
                  <a:lnTo>
                    <a:pt x="0" y="1007528"/>
                  </a:lnTo>
                  <a:lnTo>
                    <a:pt x="0" y="201511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6239" y="4518660"/>
            <a:ext cx="18027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Behavioral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Model (Learned)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4855" y="2660904"/>
            <a:ext cx="1118870" cy="1329055"/>
            <a:chOff x="1514855" y="2660904"/>
            <a:chExt cx="1118870" cy="132905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855" y="2660904"/>
              <a:ext cx="1118616" cy="13289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76716" y="2697516"/>
              <a:ext cx="996315" cy="1210310"/>
            </a:xfrm>
            <a:custGeom>
              <a:avLst/>
              <a:gdLst/>
              <a:ahLst/>
              <a:cxnLst/>
              <a:rect l="l" t="t" r="r" b="b"/>
              <a:pathLst>
                <a:path w="996314" h="1210310">
                  <a:moveTo>
                    <a:pt x="0" y="0"/>
                  </a:moveTo>
                  <a:lnTo>
                    <a:pt x="995823" y="0"/>
                  </a:lnTo>
                  <a:lnTo>
                    <a:pt x="995823" y="1210264"/>
                  </a:lnTo>
                  <a:lnTo>
                    <a:pt x="0" y="12102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2795016"/>
              <a:ext cx="853439" cy="1066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80028" y="282835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2859024"/>
              <a:ext cx="853439" cy="10972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80028" y="2893776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2926080"/>
              <a:ext cx="853439" cy="1066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80028" y="295919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2990088"/>
              <a:ext cx="853439" cy="1097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80028" y="3024615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823" y="3057144"/>
              <a:ext cx="853439" cy="1066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80028" y="309003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823" y="3121152"/>
              <a:ext cx="853439" cy="10972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80028" y="315545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185160"/>
              <a:ext cx="853439" cy="1097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80028" y="322087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9823" y="3252216"/>
              <a:ext cx="853439" cy="1097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80028" y="328629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316224"/>
              <a:ext cx="853439" cy="10972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80028" y="3351714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383280"/>
              <a:ext cx="853439" cy="10667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80028" y="341713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39823" y="3447288"/>
              <a:ext cx="853439" cy="10972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80028" y="3482553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3514344"/>
              <a:ext cx="853439" cy="10667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80028" y="354797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578352"/>
              <a:ext cx="853439" cy="10972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80028" y="3613392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645408"/>
              <a:ext cx="853439" cy="106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80028" y="367881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3709416"/>
              <a:ext cx="853439" cy="10972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80028" y="3744231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3776472"/>
              <a:ext cx="853439" cy="10668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80028" y="3809650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89">
                  <a:moveTo>
                    <a:pt x="0" y="0"/>
                  </a:moveTo>
                  <a:lnTo>
                    <a:pt x="757629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5392" y="5815481"/>
            <a:ext cx="1995170" cy="993775"/>
            <a:chOff x="1875392" y="5815481"/>
            <a:chExt cx="1995170" cy="993775"/>
          </a:xfrm>
        </p:grpSpPr>
        <p:sp>
          <p:nvSpPr>
            <p:cNvPr id="55" name="object 55"/>
            <p:cNvSpPr/>
            <p:nvPr/>
          </p:nvSpPr>
          <p:spPr>
            <a:xfrm>
              <a:off x="1881742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87662" y="6063165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7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30640" y="626827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333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75842" y="582183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5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5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08107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7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16454" y="627688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6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81475" y="6451278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43975" y="5827741"/>
            <a:ext cx="982344" cy="982980"/>
            <a:chOff x="3943975" y="5827741"/>
            <a:chExt cx="982344" cy="982980"/>
          </a:xfrm>
        </p:grpSpPr>
        <p:sp>
          <p:nvSpPr>
            <p:cNvPr id="68" name="object 68"/>
            <p:cNvSpPr/>
            <p:nvPr/>
          </p:nvSpPr>
          <p:spPr>
            <a:xfrm>
              <a:off x="4363460" y="5834091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497367" y="0"/>
                  </a:moveTo>
                  <a:lnTo>
                    <a:pt x="58548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5"/>
                  </a:lnTo>
                  <a:lnTo>
                    <a:pt x="58548" y="351276"/>
                  </a:lnTo>
                  <a:lnTo>
                    <a:pt x="497367" y="351276"/>
                  </a:lnTo>
                  <a:lnTo>
                    <a:pt x="520157" y="346675"/>
                  </a:lnTo>
                  <a:lnTo>
                    <a:pt x="538767" y="334128"/>
                  </a:lnTo>
                  <a:lnTo>
                    <a:pt x="551314" y="315518"/>
                  </a:lnTo>
                  <a:lnTo>
                    <a:pt x="555915" y="292729"/>
                  </a:lnTo>
                  <a:lnTo>
                    <a:pt x="555915" y="58547"/>
                  </a:lnTo>
                  <a:lnTo>
                    <a:pt x="551314" y="35758"/>
                  </a:lnTo>
                  <a:lnTo>
                    <a:pt x="538767" y="17148"/>
                  </a:lnTo>
                  <a:lnTo>
                    <a:pt x="520157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93104" y="6025086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89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6" y="0"/>
                  </a:lnTo>
                  <a:lnTo>
                    <a:pt x="35758" y="4600"/>
                  </a:lnTo>
                  <a:lnTo>
                    <a:pt x="17148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8" y="334128"/>
                  </a:lnTo>
                  <a:lnTo>
                    <a:pt x="35758" y="346676"/>
                  </a:lnTo>
                  <a:lnTo>
                    <a:pt x="58546" y="351277"/>
                  </a:lnTo>
                  <a:lnTo>
                    <a:pt x="497367" y="351277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50325" y="6238803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497367" y="0"/>
                  </a:moveTo>
                  <a:lnTo>
                    <a:pt x="58547" y="0"/>
                  </a:lnTo>
                  <a:lnTo>
                    <a:pt x="35757" y="4600"/>
                  </a:lnTo>
                  <a:lnTo>
                    <a:pt x="17147" y="17148"/>
                  </a:lnTo>
                  <a:lnTo>
                    <a:pt x="4600" y="35758"/>
                  </a:lnTo>
                  <a:lnTo>
                    <a:pt x="0" y="58547"/>
                  </a:lnTo>
                  <a:lnTo>
                    <a:pt x="0" y="292729"/>
                  </a:lnTo>
                  <a:lnTo>
                    <a:pt x="4600" y="315518"/>
                  </a:lnTo>
                  <a:lnTo>
                    <a:pt x="17147" y="334128"/>
                  </a:lnTo>
                  <a:lnTo>
                    <a:pt x="35757" y="346676"/>
                  </a:lnTo>
                  <a:lnTo>
                    <a:pt x="58547" y="351276"/>
                  </a:lnTo>
                  <a:lnTo>
                    <a:pt x="497367" y="351276"/>
                  </a:lnTo>
                  <a:lnTo>
                    <a:pt x="520156" y="346676"/>
                  </a:lnTo>
                  <a:lnTo>
                    <a:pt x="538766" y="334128"/>
                  </a:lnTo>
                  <a:lnTo>
                    <a:pt x="551313" y="315518"/>
                  </a:lnTo>
                  <a:lnTo>
                    <a:pt x="555914" y="292729"/>
                  </a:lnTo>
                  <a:lnTo>
                    <a:pt x="555914" y="58547"/>
                  </a:lnTo>
                  <a:lnTo>
                    <a:pt x="551313" y="35758"/>
                  </a:lnTo>
                  <a:lnTo>
                    <a:pt x="538766" y="17148"/>
                  </a:lnTo>
                  <a:lnTo>
                    <a:pt x="520156" y="4600"/>
                  </a:lnTo>
                  <a:lnTo>
                    <a:pt x="497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28283" y="6452520"/>
              <a:ext cx="556260" cy="351790"/>
            </a:xfrm>
            <a:custGeom>
              <a:avLst/>
              <a:gdLst/>
              <a:ahLst/>
              <a:cxnLst/>
              <a:rect l="l" t="t" r="r" b="b"/>
              <a:pathLst>
                <a:path w="556260" h="351790">
                  <a:moveTo>
                    <a:pt x="0" y="58547"/>
                  </a:moveTo>
                  <a:lnTo>
                    <a:pt x="4600" y="35758"/>
                  </a:lnTo>
                  <a:lnTo>
                    <a:pt x="17148" y="17148"/>
                  </a:lnTo>
                  <a:lnTo>
                    <a:pt x="35758" y="4600"/>
                  </a:lnTo>
                  <a:lnTo>
                    <a:pt x="58547" y="0"/>
                  </a:lnTo>
                  <a:lnTo>
                    <a:pt x="497367" y="0"/>
                  </a:lnTo>
                  <a:lnTo>
                    <a:pt x="520156" y="4600"/>
                  </a:lnTo>
                  <a:lnTo>
                    <a:pt x="538766" y="17148"/>
                  </a:lnTo>
                  <a:lnTo>
                    <a:pt x="551314" y="35758"/>
                  </a:lnTo>
                  <a:lnTo>
                    <a:pt x="555915" y="58547"/>
                  </a:lnTo>
                  <a:lnTo>
                    <a:pt x="555915" y="292729"/>
                  </a:lnTo>
                  <a:lnTo>
                    <a:pt x="551314" y="315518"/>
                  </a:lnTo>
                  <a:lnTo>
                    <a:pt x="538766" y="334128"/>
                  </a:lnTo>
                  <a:lnTo>
                    <a:pt x="520156" y="346676"/>
                  </a:lnTo>
                  <a:lnTo>
                    <a:pt x="497367" y="351277"/>
                  </a:lnTo>
                  <a:lnTo>
                    <a:pt x="58547" y="351277"/>
                  </a:lnTo>
                  <a:lnTo>
                    <a:pt x="35758" y="346676"/>
                  </a:lnTo>
                  <a:lnTo>
                    <a:pt x="17148" y="334128"/>
                  </a:lnTo>
                  <a:lnTo>
                    <a:pt x="4600" y="315518"/>
                  </a:lnTo>
                  <a:lnTo>
                    <a:pt x="0" y="292729"/>
                  </a:lnTo>
                  <a:lnTo>
                    <a:pt x="0" y="58547"/>
                  </a:lnTo>
                  <a:close/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7183" y="3148722"/>
            <a:ext cx="2593340" cy="1322070"/>
            <a:chOff x="6197183" y="3148722"/>
            <a:chExt cx="2593340" cy="1322070"/>
          </a:xfrm>
        </p:grpSpPr>
        <p:sp>
          <p:nvSpPr>
            <p:cNvPr id="76" name="object 76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1925765" y="0"/>
                  </a:moveTo>
                  <a:lnTo>
                    <a:pt x="1925765" y="327290"/>
                  </a:lnTo>
                  <a:lnTo>
                    <a:pt x="0" y="327290"/>
                  </a:lnTo>
                  <a:lnTo>
                    <a:pt x="0" y="981866"/>
                  </a:lnTo>
                  <a:lnTo>
                    <a:pt x="1925765" y="981866"/>
                  </a:lnTo>
                  <a:lnTo>
                    <a:pt x="1925765" y="1309155"/>
                  </a:lnTo>
                  <a:lnTo>
                    <a:pt x="2580340" y="654579"/>
                  </a:lnTo>
                  <a:lnTo>
                    <a:pt x="192576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03533" y="3155072"/>
              <a:ext cx="2580640" cy="1309370"/>
            </a:xfrm>
            <a:custGeom>
              <a:avLst/>
              <a:gdLst/>
              <a:ahLst/>
              <a:cxnLst/>
              <a:rect l="l" t="t" r="r" b="b"/>
              <a:pathLst>
                <a:path w="2580640" h="1309370">
                  <a:moveTo>
                    <a:pt x="0" y="327289"/>
                  </a:moveTo>
                  <a:lnTo>
                    <a:pt x="1925765" y="327289"/>
                  </a:lnTo>
                  <a:lnTo>
                    <a:pt x="1925765" y="0"/>
                  </a:lnTo>
                  <a:lnTo>
                    <a:pt x="2580340" y="654578"/>
                  </a:lnTo>
                  <a:lnTo>
                    <a:pt x="1925765" y="1309155"/>
                  </a:lnTo>
                  <a:lnTo>
                    <a:pt x="1925765" y="981865"/>
                  </a:lnTo>
                  <a:lnTo>
                    <a:pt x="0" y="981865"/>
                  </a:lnTo>
                  <a:lnTo>
                    <a:pt x="0" y="327289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33559" y="2929127"/>
            <a:ext cx="1408430" cy="1588135"/>
            <a:chOff x="9433559" y="2929127"/>
            <a:chExt cx="1408430" cy="1588135"/>
          </a:xfrm>
        </p:grpSpPr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33559" y="2929127"/>
              <a:ext cx="1408176" cy="158800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9493210" y="2966934"/>
              <a:ext cx="1287780" cy="1468120"/>
            </a:xfrm>
            <a:custGeom>
              <a:avLst/>
              <a:gdLst/>
              <a:ahLst/>
              <a:cxnLst/>
              <a:rect l="l" t="t" r="r" b="b"/>
              <a:pathLst>
                <a:path w="1287779" h="1468120">
                  <a:moveTo>
                    <a:pt x="0" y="0"/>
                  </a:moveTo>
                  <a:lnTo>
                    <a:pt x="1287621" y="0"/>
                  </a:lnTo>
                  <a:lnTo>
                    <a:pt x="1287621" y="1467841"/>
                  </a:lnTo>
                  <a:lnTo>
                    <a:pt x="0" y="146784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85959" y="3090671"/>
              <a:ext cx="1075944" cy="10972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626795" y="3125619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85959" y="3169919"/>
              <a:ext cx="1075944" cy="1097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626795" y="3204961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249168"/>
              <a:ext cx="1075944" cy="10972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626795" y="328430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328415"/>
              <a:ext cx="1075944" cy="10972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9626795" y="336364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407663"/>
              <a:ext cx="1075944" cy="10972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9626795" y="34429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59" y="3486911"/>
              <a:ext cx="1075944" cy="10972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9626795" y="3522333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566159"/>
              <a:ext cx="1075944" cy="109727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626795" y="3601675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645408"/>
              <a:ext cx="1075944" cy="10972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626795" y="3681018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59" y="3724655"/>
              <a:ext cx="1075944" cy="10972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9626795" y="376036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85959" y="3806952"/>
              <a:ext cx="1075944" cy="10668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9626795" y="383970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886200"/>
              <a:ext cx="1075944" cy="10668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626795" y="391904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3965447"/>
              <a:ext cx="1075944" cy="10668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626795" y="399839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4044695"/>
              <a:ext cx="1075944" cy="10668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9626795" y="4077732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85959" y="4123944"/>
              <a:ext cx="1075944" cy="10668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626795" y="4157074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85959" y="4203191"/>
              <a:ext cx="1075944" cy="10668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9626795" y="4236417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85959" y="4282439"/>
              <a:ext cx="1075944" cy="10668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9626795" y="4315760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>
                  <a:moveTo>
                    <a:pt x="0" y="0"/>
                  </a:moveTo>
                  <a:lnTo>
                    <a:pt x="979631" y="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733" y="5643562"/>
            <a:ext cx="5150485" cy="0"/>
          </a:xfrm>
          <a:custGeom>
            <a:avLst/>
            <a:gdLst/>
            <a:ahLst/>
            <a:cxnLst/>
            <a:rect l="l" t="t" r="r" b="b"/>
            <a:pathLst>
              <a:path w="5150485">
                <a:moveTo>
                  <a:pt x="0" y="0"/>
                </a:moveTo>
                <a:lnTo>
                  <a:pt x="5150266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Performance</a:t>
            </a:r>
            <a:r>
              <a:rPr b="0" spc="-22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Modeling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6272" y="1910588"/>
            <a:ext cx="10208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Critical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compilation,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performance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engineering,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debugging.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0683" y="3006852"/>
            <a:ext cx="18364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0" dirty="0">
                <a:latin typeface="Cambria Math"/>
                <a:cs typeface="Cambria Math"/>
              </a:rPr>
              <a:t>𝑝𝑒𝑟𝑓</a:t>
            </a:r>
            <a:r>
              <a:rPr sz="5000" spc="-540" dirty="0">
                <a:latin typeface="Cambria Math"/>
                <a:cs typeface="Cambria Math"/>
              </a:rPr>
              <a:t> </a:t>
            </a:r>
            <a:r>
              <a:rPr sz="12000" spc="-75" baseline="-3819" dirty="0">
                <a:latin typeface="Cambria Math"/>
                <a:cs typeface="Cambria Math"/>
              </a:rPr>
              <a:t>(</a:t>
            </a:r>
            <a:endParaRPr sz="12000" baseline="-3819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6312" y="3382264"/>
            <a:ext cx="1575435" cy="885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400"/>
              </a:lnSpc>
              <a:spcBef>
                <a:spcPts val="135"/>
              </a:spcBef>
            </a:pPr>
            <a:r>
              <a:rPr sz="1900" dirty="0">
                <a:solidFill>
                  <a:srgbClr val="942092"/>
                </a:solidFill>
                <a:latin typeface="Arial"/>
                <a:cs typeface="Arial"/>
              </a:rPr>
              <a:t>mov</a:t>
            </a:r>
            <a:r>
              <a:rPr sz="1900" spc="-30" dirty="0">
                <a:solidFill>
                  <a:srgbClr val="942092"/>
                </a:solidFill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ebx,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[ecx] </a:t>
            </a:r>
            <a:r>
              <a:rPr sz="1900" dirty="0">
                <a:solidFill>
                  <a:srgbClr val="942192"/>
                </a:solidFill>
                <a:latin typeface="Arial"/>
                <a:cs typeface="Arial"/>
              </a:rPr>
              <a:t>add</a:t>
            </a:r>
            <a:r>
              <a:rPr sz="1900" spc="-25" dirty="0">
                <a:solidFill>
                  <a:srgbClr val="942192"/>
                </a:solidFill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ecx,</a:t>
            </a:r>
            <a:r>
              <a:rPr sz="1900" spc="-25" dirty="0">
                <a:latin typeface="Arial"/>
                <a:cs typeface="Arial"/>
              </a:rPr>
              <a:t> ebx </a:t>
            </a:r>
            <a:r>
              <a:rPr sz="1900" dirty="0">
                <a:solidFill>
                  <a:srgbClr val="942192"/>
                </a:solidFill>
                <a:latin typeface="Arial"/>
                <a:cs typeface="Arial"/>
              </a:rPr>
              <a:t>shl</a:t>
            </a:r>
            <a:r>
              <a:rPr sz="1900" spc="-25" dirty="0">
                <a:solidFill>
                  <a:srgbClr val="942192"/>
                </a:solidFill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eax,</a:t>
            </a:r>
            <a:r>
              <a:rPr sz="1900" spc="-20" dirty="0">
                <a:latin typeface="Arial"/>
                <a:cs typeface="Arial"/>
              </a:rPr>
              <a:t> 0x02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5403" y="2976372"/>
            <a:ext cx="18605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4550" algn="l"/>
              </a:tabLst>
            </a:pPr>
            <a:r>
              <a:rPr sz="12000" spc="-75" baseline="-5208" dirty="0">
                <a:latin typeface="Cambria Math"/>
                <a:cs typeface="Cambria Math"/>
              </a:rPr>
              <a:t>)</a:t>
            </a:r>
            <a:r>
              <a:rPr sz="12000" baseline="-5208" dirty="0">
                <a:latin typeface="Cambria Math"/>
                <a:cs typeface="Cambria Math"/>
              </a:rPr>
              <a:t>	</a:t>
            </a:r>
            <a:r>
              <a:rPr sz="5000" dirty="0">
                <a:latin typeface="Cambria Math"/>
                <a:cs typeface="Cambria Math"/>
              </a:rPr>
              <a:t>=</a:t>
            </a:r>
            <a:r>
              <a:rPr sz="5000" spc="280" dirty="0">
                <a:latin typeface="Cambria Math"/>
                <a:cs typeface="Cambria Math"/>
              </a:rPr>
              <a:t> </a:t>
            </a:r>
            <a:r>
              <a:rPr sz="5000" spc="-50" dirty="0">
                <a:latin typeface="Cambria Math"/>
                <a:cs typeface="Cambria Math"/>
              </a:rPr>
              <a:t>2</a:t>
            </a:r>
            <a:endParaRPr sz="50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1219" y="4885435"/>
            <a:ext cx="101117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throughput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sequence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instructions—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clock</a:t>
            </a:r>
            <a:r>
              <a:rPr sz="2400" spc="-10" dirty="0">
                <a:latin typeface="Calibri"/>
                <a:cs typeface="Calibri"/>
              </a:rPr>
              <a:t> cycles </a:t>
            </a:r>
            <a:r>
              <a:rPr sz="2400" dirty="0">
                <a:latin typeface="Calibri"/>
                <a:cs typeface="Calibri"/>
              </a:rPr>
              <a:t>taken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execute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sequence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looped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steady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097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Modern</a:t>
            </a:r>
            <a:r>
              <a:rPr b="0" spc="-5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Microarchitecture</a:t>
            </a:r>
            <a:r>
              <a:rPr b="0" spc="-4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(Skylake)</a:t>
            </a: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524" y="2027365"/>
            <a:ext cx="11506921" cy="439453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097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Modern</a:t>
            </a:r>
            <a:r>
              <a:rPr b="0" spc="-5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Microarchitecture</a:t>
            </a:r>
            <a:r>
              <a:rPr b="0" spc="-4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(Skylake)</a:t>
            </a: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41" y="1690687"/>
            <a:ext cx="12137316" cy="485525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224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Design</a:t>
            </a:r>
            <a:r>
              <a:rPr b="0" spc="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Documents</a:t>
            </a: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34000" y="1328927"/>
            <a:ext cx="6565900" cy="5453380"/>
            <a:chOff x="5334000" y="1328927"/>
            <a:chExt cx="6565900" cy="5453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4632" y="1328927"/>
              <a:ext cx="3794760" cy="4916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8370" y="1364117"/>
              <a:ext cx="3673346" cy="47910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33608" y="1359354"/>
              <a:ext cx="3683000" cy="4800600"/>
            </a:xfrm>
            <a:custGeom>
              <a:avLst/>
              <a:gdLst/>
              <a:ahLst/>
              <a:cxnLst/>
              <a:rect l="l" t="t" r="r" b="b"/>
              <a:pathLst>
                <a:path w="3683000" h="4800600">
                  <a:moveTo>
                    <a:pt x="0" y="0"/>
                  </a:moveTo>
                  <a:lnTo>
                    <a:pt x="3682872" y="0"/>
                  </a:lnTo>
                  <a:lnTo>
                    <a:pt x="3682872" y="4800600"/>
                  </a:lnTo>
                  <a:lnTo>
                    <a:pt x="0" y="48006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1801367"/>
              <a:ext cx="3846576" cy="4980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9704" y="1837170"/>
              <a:ext cx="3722043" cy="48562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64942" y="1832408"/>
              <a:ext cx="3731895" cy="4866005"/>
            </a:xfrm>
            <a:custGeom>
              <a:avLst/>
              <a:gdLst/>
              <a:ahLst/>
              <a:cxnLst/>
              <a:rect l="l" t="t" r="r" b="b"/>
              <a:pathLst>
                <a:path w="3731895" h="4866005">
                  <a:moveTo>
                    <a:pt x="0" y="0"/>
                  </a:moveTo>
                  <a:lnTo>
                    <a:pt x="3731568" y="0"/>
                  </a:lnTo>
                  <a:lnTo>
                    <a:pt x="3731568" y="4865770"/>
                  </a:lnTo>
                  <a:lnTo>
                    <a:pt x="0" y="48657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59670" y="1014476"/>
            <a:ext cx="971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672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9" y="3324521"/>
            <a:ext cx="3795395" cy="16751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Intel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Manual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specifications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Optimizations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CPU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1495" y="1477771"/>
            <a:ext cx="113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2242</a:t>
            </a:r>
            <a:r>
              <a:rPr sz="1800" b="1" spc="40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9801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Instruction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spc="-50" dirty="0">
                <a:latin typeface="Calibri Light"/>
                <a:cs typeface="Calibri Light"/>
              </a:rPr>
              <a:t>Tables</a:t>
            </a: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6278" y="1712617"/>
            <a:ext cx="5830043" cy="47304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9801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Instruction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spc="-50" dirty="0">
                <a:latin typeface="Calibri Light"/>
                <a:cs typeface="Calibri Light"/>
              </a:rPr>
              <a:t>Tables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0895" y="1499775"/>
            <a:ext cx="11875135" cy="5231765"/>
            <a:chOff x="310895" y="1499775"/>
            <a:chExt cx="11875135" cy="5231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6278" y="1712617"/>
              <a:ext cx="5830043" cy="4730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31591" y="1499775"/>
              <a:ext cx="7132320" cy="5231765"/>
            </a:xfrm>
            <a:custGeom>
              <a:avLst/>
              <a:gdLst/>
              <a:ahLst/>
              <a:cxnLst/>
              <a:rect l="l" t="t" r="r" b="b"/>
              <a:pathLst>
                <a:path w="7132320" h="5231765">
                  <a:moveTo>
                    <a:pt x="7132319" y="0"/>
                  </a:moveTo>
                  <a:lnTo>
                    <a:pt x="0" y="0"/>
                  </a:lnTo>
                  <a:lnTo>
                    <a:pt x="0" y="5231319"/>
                  </a:lnTo>
                  <a:lnTo>
                    <a:pt x="7132319" y="5231319"/>
                  </a:lnTo>
                  <a:lnTo>
                    <a:pt x="7132319" y="0"/>
                  </a:lnTo>
                  <a:close/>
                </a:path>
              </a:pathLst>
            </a:custGeom>
            <a:solidFill>
              <a:srgbClr val="FFFFFF">
                <a:alpha val="7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95" y="2825495"/>
              <a:ext cx="11875008" cy="22524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739" y="2852245"/>
              <a:ext cx="11769379" cy="21455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78239" y="3803903"/>
              <a:ext cx="1584960" cy="276225"/>
            </a:xfrm>
            <a:custGeom>
              <a:avLst/>
              <a:gdLst/>
              <a:ahLst/>
              <a:cxnLst/>
              <a:rect l="l" t="t" r="r" b="b"/>
              <a:pathLst>
                <a:path w="1584959" h="276225">
                  <a:moveTo>
                    <a:pt x="0" y="0"/>
                  </a:moveTo>
                  <a:lnTo>
                    <a:pt x="1584959" y="0"/>
                  </a:lnTo>
                  <a:lnTo>
                    <a:pt x="1584959" y="275727"/>
                  </a:lnTo>
                  <a:lnTo>
                    <a:pt x="0" y="27572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39036" y="4337900"/>
              <a:ext cx="6086475" cy="295275"/>
            </a:xfrm>
            <a:custGeom>
              <a:avLst/>
              <a:gdLst/>
              <a:ahLst/>
              <a:cxnLst/>
              <a:rect l="l" t="t" r="r" b="b"/>
              <a:pathLst>
                <a:path w="6086475" h="295275">
                  <a:moveTo>
                    <a:pt x="0" y="0"/>
                  </a:moveTo>
                  <a:lnTo>
                    <a:pt x="6086332" y="0"/>
                  </a:lnTo>
                  <a:lnTo>
                    <a:pt x="6086332" y="295059"/>
                  </a:lnTo>
                  <a:lnTo>
                    <a:pt x="0" y="29505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52767" y="4053505"/>
              <a:ext cx="2225040" cy="284480"/>
            </a:xfrm>
            <a:custGeom>
              <a:avLst/>
              <a:gdLst/>
              <a:ahLst/>
              <a:cxnLst/>
              <a:rect l="l" t="t" r="r" b="b"/>
              <a:pathLst>
                <a:path w="2225040" h="284479">
                  <a:moveTo>
                    <a:pt x="0" y="0"/>
                  </a:moveTo>
                  <a:lnTo>
                    <a:pt x="2224726" y="0"/>
                  </a:lnTo>
                  <a:lnTo>
                    <a:pt x="2224726" y="284395"/>
                  </a:lnTo>
                  <a:lnTo>
                    <a:pt x="0" y="28439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92881" y="3422468"/>
              <a:ext cx="2826385" cy="252729"/>
            </a:xfrm>
            <a:custGeom>
              <a:avLst/>
              <a:gdLst/>
              <a:ahLst/>
              <a:cxnLst/>
              <a:rect l="l" t="t" r="r" b="b"/>
              <a:pathLst>
                <a:path w="2826384" h="252729">
                  <a:moveTo>
                    <a:pt x="0" y="0"/>
                  </a:moveTo>
                  <a:lnTo>
                    <a:pt x="2825930" y="0"/>
                  </a:lnTo>
                  <a:lnTo>
                    <a:pt x="2825930" y="252335"/>
                  </a:lnTo>
                  <a:lnTo>
                    <a:pt x="0" y="25233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3697604">
              <a:lnSpc>
                <a:spcPct val="100000"/>
              </a:lnSpc>
              <a:spcBef>
                <a:spcPts val="100"/>
              </a:spcBef>
            </a:pPr>
            <a:r>
              <a:rPr dirty="0"/>
              <a:t>Hardware</a:t>
            </a:r>
            <a:r>
              <a:rPr spc="-5" dirty="0"/>
              <a:t> </a:t>
            </a:r>
            <a:r>
              <a:rPr spc="-10" dirty="0"/>
              <a:t>Errors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669" y="3185324"/>
            <a:ext cx="7950834" cy="1363345"/>
          </a:xfrm>
          <a:custGeom>
            <a:avLst/>
            <a:gdLst/>
            <a:ahLst/>
            <a:cxnLst/>
            <a:rect l="l" t="t" r="r" b="b"/>
            <a:pathLst>
              <a:path w="7950834" h="1363345">
                <a:moveTo>
                  <a:pt x="7950695" y="0"/>
                </a:moveTo>
                <a:lnTo>
                  <a:pt x="0" y="0"/>
                </a:lnTo>
                <a:lnTo>
                  <a:pt x="0" y="677379"/>
                </a:lnTo>
                <a:lnTo>
                  <a:pt x="0" y="685800"/>
                </a:lnTo>
                <a:lnTo>
                  <a:pt x="0" y="1363179"/>
                </a:lnTo>
                <a:lnTo>
                  <a:pt x="7950695" y="1363179"/>
                </a:lnTo>
                <a:lnTo>
                  <a:pt x="7950695" y="685800"/>
                </a:lnTo>
                <a:lnTo>
                  <a:pt x="7950695" y="677379"/>
                </a:lnTo>
                <a:lnTo>
                  <a:pt x="7950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85630" y="2482006"/>
          <a:ext cx="7950834" cy="2736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pPr marL="89026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Application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06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10" dirty="0">
                          <a:latin typeface="Calibri"/>
                          <a:cs typeface="Calibri"/>
                        </a:rPr>
                        <a:t>Libraries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BBB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1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Compiler</a:t>
                      </a:r>
                      <a:r>
                        <a:rPr sz="3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Runtime</a:t>
                      </a:r>
                      <a:r>
                        <a:rPr sz="3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57150">
                      <a:solidFill>
                        <a:srgbClr val="9BBB59"/>
                      </a:solidFill>
                      <a:prstDash val="solid"/>
                    </a:lnT>
                    <a:lnB w="38100">
                      <a:solidFill>
                        <a:srgbClr val="9BBB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dirty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3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9BBB59"/>
                      </a:solidFill>
                      <a:prstDash val="solid"/>
                    </a:lnL>
                    <a:lnR w="38100">
                      <a:solidFill>
                        <a:srgbClr val="9BBB59"/>
                      </a:solidFill>
                      <a:prstDash val="solid"/>
                    </a:lnR>
                    <a:lnT w="38100">
                      <a:solidFill>
                        <a:srgbClr val="9BBB59"/>
                      </a:solidFill>
                      <a:prstDash val="solid"/>
                    </a:lnT>
                    <a:lnB w="57150">
                      <a:solidFill>
                        <a:srgbClr val="95373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36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953735"/>
                      </a:solidFill>
                      <a:prstDash val="solid"/>
                    </a:lnL>
                    <a:lnR w="38100">
                      <a:solidFill>
                        <a:srgbClr val="953735"/>
                      </a:solidFill>
                      <a:prstDash val="solid"/>
                    </a:lnR>
                    <a:lnT w="57150">
                      <a:solidFill>
                        <a:srgbClr val="953735"/>
                      </a:solidFill>
                      <a:prstDash val="solid"/>
                    </a:lnT>
                    <a:lnB w="38100">
                      <a:solidFill>
                        <a:srgbClr val="95373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Modern </a:t>
            </a:r>
            <a:r>
              <a:rPr b="0" spc="-20" dirty="0">
                <a:latin typeface="Calibri Light"/>
                <a:cs typeface="Calibri Light"/>
              </a:rPr>
              <a:t>Microarchitecture</a:t>
            </a: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524" y="2027365"/>
            <a:ext cx="11506921" cy="439453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Modern</a:t>
            </a:r>
            <a:r>
              <a:rPr b="0" spc="-11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Performance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Model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8740" y="1795893"/>
            <a:ext cx="11692255" cy="4884420"/>
            <a:chOff x="268740" y="1795893"/>
            <a:chExt cx="11692255" cy="4884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524" y="2027365"/>
              <a:ext cx="11506921" cy="43945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3028" y="1810180"/>
              <a:ext cx="11626215" cy="4855845"/>
            </a:xfrm>
            <a:custGeom>
              <a:avLst/>
              <a:gdLst/>
              <a:ahLst/>
              <a:cxnLst/>
              <a:rect l="l" t="t" r="r" b="b"/>
              <a:pathLst>
                <a:path w="11626215" h="4855845">
                  <a:moveTo>
                    <a:pt x="11625942" y="0"/>
                  </a:moveTo>
                  <a:lnTo>
                    <a:pt x="0" y="0"/>
                  </a:lnTo>
                  <a:lnTo>
                    <a:pt x="0" y="4855254"/>
                  </a:lnTo>
                  <a:lnTo>
                    <a:pt x="11625942" y="4855254"/>
                  </a:lnTo>
                  <a:lnTo>
                    <a:pt x="11625942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028" y="1810180"/>
              <a:ext cx="11626215" cy="4855845"/>
            </a:xfrm>
            <a:custGeom>
              <a:avLst/>
              <a:gdLst/>
              <a:ahLst/>
              <a:cxnLst/>
              <a:rect l="l" t="t" r="r" b="b"/>
              <a:pathLst>
                <a:path w="11626215" h="4855845">
                  <a:moveTo>
                    <a:pt x="0" y="0"/>
                  </a:moveTo>
                  <a:lnTo>
                    <a:pt x="11625943" y="0"/>
                  </a:lnTo>
                  <a:lnTo>
                    <a:pt x="11625943" y="4855254"/>
                  </a:lnTo>
                  <a:lnTo>
                    <a:pt x="0" y="485525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77893" y="2130037"/>
              <a:ext cx="3738245" cy="948690"/>
            </a:xfrm>
            <a:custGeom>
              <a:avLst/>
              <a:gdLst/>
              <a:ahLst/>
              <a:cxnLst/>
              <a:rect l="l" t="t" r="r" b="b"/>
              <a:pathLst>
                <a:path w="3738245" h="948689">
                  <a:moveTo>
                    <a:pt x="3738151" y="0"/>
                  </a:moveTo>
                  <a:lnTo>
                    <a:pt x="0" y="0"/>
                  </a:lnTo>
                  <a:lnTo>
                    <a:pt x="0" y="948330"/>
                  </a:lnTo>
                  <a:lnTo>
                    <a:pt x="3738151" y="948330"/>
                  </a:lnTo>
                  <a:lnTo>
                    <a:pt x="3738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77894" y="2130037"/>
            <a:ext cx="3738245" cy="94869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Decoder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8645" y="3266983"/>
            <a:ext cx="9677400" cy="635635"/>
          </a:xfrm>
          <a:custGeom>
            <a:avLst/>
            <a:gdLst/>
            <a:ahLst/>
            <a:cxnLst/>
            <a:rect l="l" t="t" r="r" b="b"/>
            <a:pathLst>
              <a:path w="9677400" h="635635">
                <a:moveTo>
                  <a:pt x="9677400" y="0"/>
                </a:moveTo>
                <a:lnTo>
                  <a:pt x="0" y="0"/>
                </a:lnTo>
                <a:lnTo>
                  <a:pt x="0" y="635138"/>
                </a:lnTo>
                <a:lnTo>
                  <a:pt x="9677400" y="635138"/>
                </a:lnTo>
                <a:lnTo>
                  <a:pt x="9677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8645" y="3266983"/>
            <a:ext cx="9677400" cy="63563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67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1800" spc="-10" dirty="0"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8645" y="4102916"/>
            <a:ext cx="4152265" cy="1576705"/>
          </a:xfrm>
          <a:custGeom>
            <a:avLst/>
            <a:gdLst/>
            <a:ahLst/>
            <a:cxnLst/>
            <a:rect l="l" t="t" r="r" b="b"/>
            <a:pathLst>
              <a:path w="4152265" h="1576704">
                <a:moveTo>
                  <a:pt x="4151811" y="0"/>
                </a:moveTo>
                <a:lnTo>
                  <a:pt x="0" y="0"/>
                </a:lnTo>
                <a:lnTo>
                  <a:pt x="0" y="1576297"/>
                </a:lnTo>
                <a:lnTo>
                  <a:pt x="4151811" y="1576297"/>
                </a:lnTo>
                <a:lnTo>
                  <a:pt x="4151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8645" y="4102916"/>
            <a:ext cx="4152265" cy="157670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Units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693" y="2585161"/>
            <a:ext cx="10160000" cy="2363470"/>
          </a:xfrm>
          <a:custGeom>
            <a:avLst/>
            <a:gdLst/>
            <a:ahLst/>
            <a:cxnLst/>
            <a:rect l="l" t="t" r="r" b="b"/>
            <a:pathLst>
              <a:path w="10160000" h="2363470">
                <a:moveTo>
                  <a:pt x="247650" y="980351"/>
                </a:moveTo>
                <a:lnTo>
                  <a:pt x="0" y="980351"/>
                </a:lnTo>
                <a:lnTo>
                  <a:pt x="0" y="2324963"/>
                </a:lnTo>
                <a:lnTo>
                  <a:pt x="120650" y="2324963"/>
                </a:lnTo>
                <a:lnTo>
                  <a:pt x="120650" y="2363063"/>
                </a:lnTo>
                <a:lnTo>
                  <a:pt x="196850" y="2324963"/>
                </a:lnTo>
                <a:lnTo>
                  <a:pt x="234950" y="2305913"/>
                </a:lnTo>
                <a:lnTo>
                  <a:pt x="196850" y="2286863"/>
                </a:lnTo>
                <a:lnTo>
                  <a:pt x="120650" y="2248763"/>
                </a:lnTo>
                <a:lnTo>
                  <a:pt x="120650" y="2286863"/>
                </a:lnTo>
                <a:lnTo>
                  <a:pt x="38100" y="2286863"/>
                </a:lnTo>
                <a:lnTo>
                  <a:pt x="38100" y="1018451"/>
                </a:lnTo>
                <a:lnTo>
                  <a:pt x="247650" y="1018451"/>
                </a:lnTo>
                <a:lnTo>
                  <a:pt x="247650" y="999401"/>
                </a:lnTo>
                <a:lnTo>
                  <a:pt x="247650" y="980351"/>
                </a:lnTo>
                <a:close/>
              </a:path>
              <a:path w="10160000" h="2363470">
                <a:moveTo>
                  <a:pt x="10160000" y="0"/>
                </a:moveTo>
                <a:lnTo>
                  <a:pt x="9912350" y="0"/>
                </a:lnTo>
                <a:lnTo>
                  <a:pt x="9912350" y="38100"/>
                </a:lnTo>
                <a:lnTo>
                  <a:pt x="10121900" y="38100"/>
                </a:lnTo>
                <a:lnTo>
                  <a:pt x="10121900" y="980351"/>
                </a:lnTo>
                <a:lnTo>
                  <a:pt x="10039350" y="980351"/>
                </a:lnTo>
                <a:lnTo>
                  <a:pt x="10039350" y="942251"/>
                </a:lnTo>
                <a:lnTo>
                  <a:pt x="9925050" y="999401"/>
                </a:lnTo>
                <a:lnTo>
                  <a:pt x="10039350" y="1056551"/>
                </a:lnTo>
                <a:lnTo>
                  <a:pt x="10039350" y="1018451"/>
                </a:lnTo>
                <a:lnTo>
                  <a:pt x="10160000" y="1018451"/>
                </a:lnTo>
                <a:lnTo>
                  <a:pt x="10160000" y="999401"/>
                </a:lnTo>
                <a:lnTo>
                  <a:pt x="10160000" y="980351"/>
                </a:lnTo>
                <a:lnTo>
                  <a:pt x="10160000" y="38100"/>
                </a:lnTo>
                <a:lnTo>
                  <a:pt x="10160000" y="19050"/>
                </a:lnTo>
                <a:lnTo>
                  <a:pt x="101600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84248" y="3343655"/>
            <a:ext cx="2365375" cy="1247140"/>
            <a:chOff x="1984248" y="3343655"/>
            <a:chExt cx="2365375" cy="124714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3976" y="3371087"/>
              <a:ext cx="2164079" cy="11155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4248" y="3343655"/>
              <a:ext cx="2365248" cy="12466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25606" y="34040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25606" y="34040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Modern</a:t>
            </a:r>
            <a:r>
              <a:rPr b="0" spc="-11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Performance</a:t>
            </a:r>
            <a:r>
              <a:rPr b="0" spc="-10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Model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41391" y="2947416"/>
            <a:ext cx="3218815" cy="1960245"/>
            <a:chOff x="5041391" y="2947416"/>
            <a:chExt cx="3218815" cy="196024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1391" y="2947416"/>
              <a:ext cx="3218688" cy="19598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80170" y="298848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3086736" y="0"/>
                  </a:moveTo>
                  <a:lnTo>
                    <a:pt x="0" y="0"/>
                  </a:lnTo>
                  <a:lnTo>
                    <a:pt x="0" y="1826679"/>
                  </a:lnTo>
                  <a:lnTo>
                    <a:pt x="3086736" y="182667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80170" y="298848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0" y="0"/>
                  </a:moveTo>
                  <a:lnTo>
                    <a:pt x="3086737" y="0"/>
                  </a:lnTo>
                  <a:lnTo>
                    <a:pt x="3086737" y="1826679"/>
                  </a:lnTo>
                  <a:lnTo>
                    <a:pt x="0" y="182667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84235" y="3108827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70">
                  <a:moveTo>
                    <a:pt x="992494" y="0"/>
                  </a:moveTo>
                  <a:lnTo>
                    <a:pt x="0" y="0"/>
                  </a:lnTo>
                  <a:lnTo>
                    <a:pt x="0" y="356787"/>
                  </a:lnTo>
                  <a:lnTo>
                    <a:pt x="992494" y="356787"/>
                  </a:lnTo>
                  <a:lnTo>
                    <a:pt x="99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148625" y="3418332"/>
            <a:ext cx="1981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4235" y="3108827"/>
            <a:ext cx="992505" cy="35687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Calibri"/>
                <a:cs typeface="Calibri"/>
              </a:rPr>
              <a:t>Decoder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7339" y="3536577"/>
            <a:ext cx="2569845" cy="239395"/>
          </a:xfrm>
          <a:custGeom>
            <a:avLst/>
            <a:gdLst/>
            <a:ahLst/>
            <a:cxnLst/>
            <a:rect l="l" t="t" r="r" b="b"/>
            <a:pathLst>
              <a:path w="2569845" h="239395">
                <a:moveTo>
                  <a:pt x="2569390" y="0"/>
                </a:moveTo>
                <a:lnTo>
                  <a:pt x="0" y="0"/>
                </a:lnTo>
                <a:lnTo>
                  <a:pt x="0" y="238955"/>
                </a:lnTo>
                <a:lnTo>
                  <a:pt x="2569390" y="238955"/>
                </a:lnTo>
                <a:lnTo>
                  <a:pt x="2569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07339" y="3536577"/>
            <a:ext cx="2569845" cy="2393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2325">
              <a:lnSpc>
                <a:spcPts val="1880"/>
              </a:lnSpc>
            </a:pPr>
            <a:r>
              <a:rPr sz="1800" spc="-10" dirty="0"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7338" y="3851078"/>
            <a:ext cx="1102360" cy="785495"/>
          </a:xfrm>
          <a:custGeom>
            <a:avLst/>
            <a:gdLst/>
            <a:ahLst/>
            <a:cxnLst/>
            <a:rect l="l" t="t" r="r" b="b"/>
            <a:pathLst>
              <a:path w="1102360" h="785495">
                <a:moveTo>
                  <a:pt x="1102323" y="0"/>
                </a:moveTo>
                <a:lnTo>
                  <a:pt x="0" y="0"/>
                </a:lnTo>
                <a:lnTo>
                  <a:pt x="0" y="784986"/>
                </a:lnTo>
                <a:lnTo>
                  <a:pt x="1102323" y="784986"/>
                </a:lnTo>
                <a:lnTo>
                  <a:pt x="1102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07338" y="3851078"/>
            <a:ext cx="1102360" cy="7854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308610" marR="90805" indent="-210820">
              <a:lnSpc>
                <a:spcPts val="2110"/>
              </a:lnSpc>
              <a:spcBef>
                <a:spcPts val="940"/>
              </a:spcBef>
            </a:pPr>
            <a:r>
              <a:rPr sz="1800" spc="-10" dirty="0">
                <a:latin typeface="Calibri"/>
                <a:cs typeface="Calibri"/>
              </a:rPr>
              <a:t>Execution Units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08763" y="3491484"/>
            <a:ext cx="3771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dirty="0">
                <a:latin typeface="Cambria Math"/>
                <a:cs typeface="Cambria Math"/>
              </a:rPr>
              <a:t>2</a:t>
            </a:r>
            <a:endParaRPr sz="5000">
              <a:latin typeface="Cambria Math"/>
              <a:cs typeface="Cambria Math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2636" y="3858971"/>
            <a:ext cx="5180965" cy="85725"/>
          </a:xfrm>
          <a:custGeom>
            <a:avLst/>
            <a:gdLst/>
            <a:ahLst/>
            <a:cxnLst/>
            <a:rect l="l" t="t" r="r" b="b"/>
            <a:pathLst>
              <a:path w="5180965" h="85725">
                <a:moveTo>
                  <a:pt x="907529" y="42862"/>
                </a:moveTo>
                <a:lnTo>
                  <a:pt x="821804" y="0"/>
                </a:lnTo>
                <a:lnTo>
                  <a:pt x="821804" y="28575"/>
                </a:lnTo>
                <a:lnTo>
                  <a:pt x="0" y="28575"/>
                </a:lnTo>
                <a:lnTo>
                  <a:pt x="0" y="57150"/>
                </a:lnTo>
                <a:lnTo>
                  <a:pt x="821804" y="57150"/>
                </a:lnTo>
                <a:lnTo>
                  <a:pt x="821804" y="85725"/>
                </a:lnTo>
                <a:lnTo>
                  <a:pt x="878954" y="57150"/>
                </a:lnTo>
                <a:lnTo>
                  <a:pt x="907529" y="42862"/>
                </a:lnTo>
                <a:close/>
              </a:path>
              <a:path w="5180965" h="85725">
                <a:moveTo>
                  <a:pt x="5180647" y="42862"/>
                </a:moveTo>
                <a:lnTo>
                  <a:pt x="5094922" y="0"/>
                </a:lnTo>
                <a:lnTo>
                  <a:pt x="5094922" y="28575"/>
                </a:lnTo>
                <a:lnTo>
                  <a:pt x="3994264" y="28575"/>
                </a:lnTo>
                <a:lnTo>
                  <a:pt x="3994264" y="57150"/>
                </a:lnTo>
                <a:lnTo>
                  <a:pt x="5094922" y="57150"/>
                </a:lnTo>
                <a:lnTo>
                  <a:pt x="5094922" y="85725"/>
                </a:lnTo>
                <a:lnTo>
                  <a:pt x="5152072" y="57150"/>
                </a:lnTo>
                <a:lnTo>
                  <a:pt x="5180647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915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Example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71359" y="1831848"/>
            <a:ext cx="4346575" cy="746760"/>
            <a:chOff x="7071359" y="1831848"/>
            <a:chExt cx="4346575" cy="746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359" y="1856232"/>
              <a:ext cx="4346448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4511" y="1831848"/>
              <a:ext cx="4200144" cy="7467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7962" y="1944115"/>
            <a:ext cx="5815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100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iterations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5976" y="1891371"/>
            <a:ext cx="4224655" cy="47879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250"/>
              </a:spcBef>
            </a:pPr>
            <a:r>
              <a:rPr sz="2400" dirty="0">
                <a:solidFill>
                  <a:srgbClr val="942192"/>
                </a:solidFill>
                <a:latin typeface="Arial"/>
                <a:cs typeface="Arial"/>
              </a:rPr>
              <a:t>vxorps</a:t>
            </a:r>
            <a:r>
              <a:rPr sz="2400" spc="-5" dirty="0">
                <a:solidFill>
                  <a:srgbClr val="942192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xmm0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xmm0,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xmm0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915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Example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71359" y="1831848"/>
            <a:ext cx="4346575" cy="746760"/>
            <a:chOff x="7071359" y="1831848"/>
            <a:chExt cx="4346575" cy="746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359" y="1856232"/>
              <a:ext cx="4346448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4511" y="1831848"/>
              <a:ext cx="4200144" cy="7467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7962" y="1944115"/>
            <a:ext cx="5815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100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iterations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5976" y="1891371"/>
            <a:ext cx="4224655" cy="47879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250"/>
              </a:spcBef>
            </a:pPr>
            <a:r>
              <a:rPr sz="2400" dirty="0">
                <a:solidFill>
                  <a:srgbClr val="942192"/>
                </a:solidFill>
                <a:latin typeface="Arial"/>
                <a:cs typeface="Arial"/>
              </a:rPr>
              <a:t>vxorps</a:t>
            </a:r>
            <a:r>
              <a:rPr sz="2400" spc="-5" dirty="0">
                <a:solidFill>
                  <a:srgbClr val="942192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xmm0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xmm0,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xmm0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7964" y="3409821"/>
            <a:ext cx="10615295" cy="681355"/>
            <a:chOff x="727964" y="3409821"/>
            <a:chExt cx="10615295" cy="6813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090" y="3422521"/>
              <a:ext cx="9939268" cy="6556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4314" y="3416171"/>
              <a:ext cx="10602595" cy="668655"/>
            </a:xfrm>
            <a:custGeom>
              <a:avLst/>
              <a:gdLst/>
              <a:ahLst/>
              <a:cxnLst/>
              <a:rect l="l" t="t" r="r" b="b"/>
              <a:pathLst>
                <a:path w="10602595" h="668654">
                  <a:moveTo>
                    <a:pt x="0" y="0"/>
                  </a:moveTo>
                  <a:lnTo>
                    <a:pt x="10602202" y="0"/>
                  </a:lnTo>
                  <a:lnTo>
                    <a:pt x="10602202" y="668396"/>
                  </a:lnTo>
                  <a:lnTo>
                    <a:pt x="0" y="66839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7963" y="2846323"/>
            <a:ext cx="4664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Intel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Reference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1955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2242: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915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Example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71359" y="1831848"/>
            <a:ext cx="4346575" cy="746760"/>
            <a:chOff x="7071359" y="1831848"/>
            <a:chExt cx="4346575" cy="746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359" y="1856232"/>
              <a:ext cx="4346448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2063" y="1831848"/>
              <a:ext cx="2225039" cy="7467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7962" y="1944115"/>
            <a:ext cx="5815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100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iterations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5976" y="1891371"/>
            <a:ext cx="4224655" cy="47879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35710">
              <a:lnSpc>
                <a:spcPct val="100000"/>
              </a:lnSpc>
              <a:spcBef>
                <a:spcPts val="250"/>
              </a:spcBef>
            </a:pPr>
            <a:r>
              <a:rPr sz="2400" dirty="0">
                <a:latin typeface="Arial"/>
                <a:cs typeface="Arial"/>
              </a:rPr>
              <a:t>r1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r1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42192"/>
                </a:solidFill>
                <a:latin typeface="Arial"/>
                <a:cs typeface="Arial"/>
              </a:rPr>
              <a:t>xor</a:t>
            </a:r>
            <a:r>
              <a:rPr sz="2400" spc="-5" dirty="0">
                <a:solidFill>
                  <a:srgbClr val="942192"/>
                </a:solidFill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7964" y="3409821"/>
            <a:ext cx="10615295" cy="681355"/>
            <a:chOff x="727964" y="3409821"/>
            <a:chExt cx="10615295" cy="6813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090" y="3422521"/>
              <a:ext cx="9939268" cy="6556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4314" y="3416171"/>
              <a:ext cx="10602595" cy="668655"/>
            </a:xfrm>
            <a:custGeom>
              <a:avLst/>
              <a:gdLst/>
              <a:ahLst/>
              <a:cxnLst/>
              <a:rect l="l" t="t" r="r" b="b"/>
              <a:pathLst>
                <a:path w="10602595" h="668654">
                  <a:moveTo>
                    <a:pt x="0" y="0"/>
                  </a:moveTo>
                  <a:lnTo>
                    <a:pt x="10602202" y="0"/>
                  </a:lnTo>
                  <a:lnTo>
                    <a:pt x="10602202" y="668396"/>
                  </a:lnTo>
                  <a:lnTo>
                    <a:pt x="0" y="66839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7963" y="2846323"/>
            <a:ext cx="4664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Intel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Reference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1955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2242: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915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Example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71359" y="1831848"/>
            <a:ext cx="4346575" cy="746760"/>
            <a:chOff x="7071359" y="1831848"/>
            <a:chExt cx="4346575" cy="746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359" y="1856232"/>
              <a:ext cx="4346448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2063" y="1831848"/>
              <a:ext cx="2225039" cy="7467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7962" y="1944115"/>
            <a:ext cx="5815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100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iterations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5976" y="1891371"/>
            <a:ext cx="4224655" cy="47879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35710">
              <a:lnSpc>
                <a:spcPct val="100000"/>
              </a:lnSpc>
              <a:spcBef>
                <a:spcPts val="250"/>
              </a:spcBef>
            </a:pPr>
            <a:r>
              <a:rPr sz="2400" dirty="0">
                <a:latin typeface="Arial"/>
                <a:cs typeface="Arial"/>
              </a:rPr>
              <a:t>r1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r1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42192"/>
                </a:solidFill>
                <a:latin typeface="Arial"/>
                <a:cs typeface="Arial"/>
              </a:rPr>
              <a:t>xor</a:t>
            </a:r>
            <a:r>
              <a:rPr sz="2400" spc="-5" dirty="0">
                <a:solidFill>
                  <a:srgbClr val="942192"/>
                </a:solidFill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7964" y="3409821"/>
            <a:ext cx="10615295" cy="681355"/>
            <a:chOff x="727964" y="3409821"/>
            <a:chExt cx="10615295" cy="6813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090" y="3422521"/>
              <a:ext cx="9939268" cy="6556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4314" y="3416171"/>
              <a:ext cx="10602595" cy="668655"/>
            </a:xfrm>
            <a:custGeom>
              <a:avLst/>
              <a:gdLst/>
              <a:ahLst/>
              <a:cxnLst/>
              <a:rect l="l" t="t" r="r" b="b"/>
              <a:pathLst>
                <a:path w="10602595" h="668654">
                  <a:moveTo>
                    <a:pt x="0" y="0"/>
                  </a:moveTo>
                  <a:lnTo>
                    <a:pt x="10602202" y="0"/>
                  </a:lnTo>
                  <a:lnTo>
                    <a:pt x="10602202" y="668396"/>
                  </a:lnTo>
                  <a:lnTo>
                    <a:pt x="0" y="66839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7963" y="2846323"/>
            <a:ext cx="4664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Intel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Reference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1955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2242: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7962" y="4842764"/>
            <a:ext cx="5833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Intel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Architectures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Optimization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Reference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Manual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655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672: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70762" y="5243450"/>
          <a:ext cx="6008370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r1</a:t>
                      </a:r>
                      <a:r>
                        <a:rPr sz="18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r2</a:t>
                      </a:r>
                      <a:r>
                        <a:rPr sz="1800" spc="-1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</a:t>
                      </a:r>
                      <a:r>
                        <a:rPr sz="1800" spc="-1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25" dirty="0">
                          <a:latin typeface="Consolas"/>
                          <a:cs typeface="Consolas"/>
                        </a:rPr>
                        <a:t>r3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0.33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915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Example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71359" y="1831848"/>
            <a:ext cx="4346575" cy="746760"/>
            <a:chOff x="7071359" y="1831848"/>
            <a:chExt cx="4346575" cy="746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359" y="1856232"/>
              <a:ext cx="4346448" cy="603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2063" y="1831848"/>
              <a:ext cx="2225039" cy="7467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7962" y="1944115"/>
            <a:ext cx="5815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100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iterations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5976" y="1891371"/>
            <a:ext cx="4224655" cy="47879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35710">
              <a:lnSpc>
                <a:spcPct val="100000"/>
              </a:lnSpc>
              <a:spcBef>
                <a:spcPts val="250"/>
              </a:spcBef>
            </a:pPr>
            <a:r>
              <a:rPr sz="2400" dirty="0">
                <a:latin typeface="Arial"/>
                <a:cs typeface="Arial"/>
              </a:rPr>
              <a:t>r1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r1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42192"/>
                </a:solidFill>
                <a:latin typeface="Arial"/>
                <a:cs typeface="Arial"/>
              </a:rPr>
              <a:t>xor</a:t>
            </a:r>
            <a:r>
              <a:rPr sz="2400" spc="-5" dirty="0">
                <a:solidFill>
                  <a:srgbClr val="942192"/>
                </a:solidFill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7964" y="3409821"/>
            <a:ext cx="10615295" cy="681355"/>
            <a:chOff x="727964" y="3409821"/>
            <a:chExt cx="10615295" cy="6813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090" y="3422521"/>
              <a:ext cx="9939268" cy="6556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4314" y="3416171"/>
              <a:ext cx="10602595" cy="668655"/>
            </a:xfrm>
            <a:custGeom>
              <a:avLst/>
              <a:gdLst/>
              <a:ahLst/>
              <a:cxnLst/>
              <a:rect l="l" t="t" r="r" b="b"/>
              <a:pathLst>
                <a:path w="10602595" h="668654">
                  <a:moveTo>
                    <a:pt x="0" y="0"/>
                  </a:moveTo>
                  <a:lnTo>
                    <a:pt x="10602202" y="0"/>
                  </a:lnTo>
                  <a:lnTo>
                    <a:pt x="10602202" y="668396"/>
                  </a:lnTo>
                  <a:lnTo>
                    <a:pt x="0" y="66839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7963" y="2846323"/>
            <a:ext cx="4664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Intel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Reference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1955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2242: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7962" y="4842764"/>
            <a:ext cx="5833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Intel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Architectures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Optimization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Reference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Manual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655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672: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20292"/>
              </p:ext>
            </p:extLst>
          </p:nvPr>
        </p:nvGraphicFramePr>
        <p:xfrm>
          <a:off x="670762" y="5243450"/>
          <a:ext cx="6008370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r1</a:t>
                      </a:r>
                      <a:r>
                        <a:rPr sz="18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800" spc="-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r2</a:t>
                      </a:r>
                      <a:r>
                        <a:rPr sz="1800" spc="-1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</a:t>
                      </a:r>
                      <a:r>
                        <a:rPr sz="1800" spc="-1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800" spc="-25" dirty="0">
                          <a:latin typeface="Consolas"/>
                          <a:cs typeface="Consolas"/>
                        </a:rPr>
                        <a:t>r3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0.33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9064082" y="5101844"/>
            <a:ext cx="307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928266" y="919988"/>
            <a:ext cx="146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Boundary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7301" y="1847596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4112" y="266447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112" y="371266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4112" y="4767336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</p:grp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1542" y="3342487"/>
            <a:ext cx="3846829" cy="1111885"/>
            <a:chOff x="551542" y="3342487"/>
            <a:chExt cx="3846829" cy="1111885"/>
          </a:xfrm>
        </p:grpSpPr>
        <p:sp>
          <p:nvSpPr>
            <p:cNvPr id="24" name="object 24"/>
            <p:cNvSpPr/>
            <p:nvPr/>
          </p:nvSpPr>
          <p:spPr>
            <a:xfrm>
              <a:off x="551542" y="3356774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083" y="1084027"/>
            <a:ext cx="1560830" cy="0"/>
          </a:xfrm>
          <a:custGeom>
            <a:avLst/>
            <a:gdLst/>
            <a:ahLst/>
            <a:cxnLst/>
            <a:rect l="l" t="t" r="r" b="b"/>
            <a:pathLst>
              <a:path w="1560829">
                <a:moveTo>
                  <a:pt x="0" y="0"/>
                </a:moveTo>
                <a:lnTo>
                  <a:pt x="1560443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928266" y="919988"/>
            <a:ext cx="146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Boundary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57301" y="1847596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4112" y="266447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112" y="371266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144112" y="4767336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1542" y="3168460"/>
            <a:ext cx="3846829" cy="1285875"/>
            <a:chOff x="551542" y="3168460"/>
            <a:chExt cx="3846829" cy="1285875"/>
          </a:xfrm>
        </p:grpSpPr>
        <p:sp>
          <p:nvSpPr>
            <p:cNvPr id="24" name="object 24"/>
            <p:cNvSpPr/>
            <p:nvPr/>
          </p:nvSpPr>
          <p:spPr>
            <a:xfrm>
              <a:off x="551542" y="335677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62506" y="3168472"/>
              <a:ext cx="1663700" cy="539115"/>
            </a:xfrm>
            <a:custGeom>
              <a:avLst/>
              <a:gdLst/>
              <a:ahLst/>
              <a:cxnLst/>
              <a:rect l="l" t="t" r="r" b="b"/>
              <a:pathLst>
                <a:path w="1663700" h="539114">
                  <a:moveTo>
                    <a:pt x="1663560" y="453047"/>
                  </a:moveTo>
                  <a:lnTo>
                    <a:pt x="1634985" y="453047"/>
                  </a:lnTo>
                  <a:lnTo>
                    <a:pt x="1634985" y="284149"/>
                  </a:lnTo>
                  <a:lnTo>
                    <a:pt x="1634985" y="255574"/>
                  </a:lnTo>
                  <a:lnTo>
                    <a:pt x="686930" y="255574"/>
                  </a:lnTo>
                  <a:lnTo>
                    <a:pt x="686930" y="255092"/>
                  </a:lnTo>
                  <a:lnTo>
                    <a:pt x="31965" y="255092"/>
                  </a:lnTo>
                  <a:lnTo>
                    <a:pt x="31965" y="0"/>
                  </a:lnTo>
                  <a:lnTo>
                    <a:pt x="3390" y="0"/>
                  </a:lnTo>
                  <a:lnTo>
                    <a:pt x="3390" y="97205"/>
                  </a:lnTo>
                  <a:lnTo>
                    <a:pt x="0" y="97205"/>
                  </a:lnTo>
                  <a:lnTo>
                    <a:pt x="0" y="284149"/>
                  </a:lnTo>
                  <a:lnTo>
                    <a:pt x="658355" y="284149"/>
                  </a:lnTo>
                  <a:lnTo>
                    <a:pt x="658355" y="453047"/>
                  </a:lnTo>
                  <a:lnTo>
                    <a:pt x="629780" y="453047"/>
                  </a:lnTo>
                  <a:lnTo>
                    <a:pt x="672642" y="538772"/>
                  </a:lnTo>
                  <a:lnTo>
                    <a:pt x="708355" y="467334"/>
                  </a:lnTo>
                  <a:lnTo>
                    <a:pt x="715505" y="453047"/>
                  </a:lnTo>
                  <a:lnTo>
                    <a:pt x="686930" y="453047"/>
                  </a:lnTo>
                  <a:lnTo>
                    <a:pt x="686930" y="284149"/>
                  </a:lnTo>
                  <a:lnTo>
                    <a:pt x="1606410" y="284149"/>
                  </a:lnTo>
                  <a:lnTo>
                    <a:pt x="1606410" y="453047"/>
                  </a:lnTo>
                  <a:lnTo>
                    <a:pt x="1577835" y="453047"/>
                  </a:lnTo>
                  <a:lnTo>
                    <a:pt x="1620697" y="538772"/>
                  </a:lnTo>
                  <a:lnTo>
                    <a:pt x="1656422" y="467334"/>
                  </a:lnTo>
                  <a:lnTo>
                    <a:pt x="1663560" y="4530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083" y="1084027"/>
            <a:ext cx="1560830" cy="0"/>
          </a:xfrm>
          <a:custGeom>
            <a:avLst/>
            <a:gdLst/>
            <a:ahLst/>
            <a:cxnLst/>
            <a:rect l="l" t="t" r="r" b="b"/>
            <a:pathLst>
              <a:path w="1560829">
                <a:moveTo>
                  <a:pt x="0" y="0"/>
                </a:moveTo>
                <a:lnTo>
                  <a:pt x="1560443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62322"/>
              </p:ext>
            </p:extLst>
          </p:nvPr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44970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7533" y="1986279"/>
            <a:ext cx="10563225" cy="3710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latin typeface="Calibri"/>
                <a:cs typeface="Calibri"/>
              </a:rPr>
              <a:t>~175</a:t>
            </a:r>
            <a:r>
              <a:rPr sz="3100" spc="-9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Issues</a:t>
            </a:r>
            <a:r>
              <a:rPr sz="3100" spc="-8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in</a:t>
            </a:r>
            <a:r>
              <a:rPr sz="3100" spc="-9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Current</a:t>
            </a:r>
            <a:r>
              <a:rPr sz="3100" spc="-8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Errata</a:t>
            </a:r>
            <a:r>
              <a:rPr sz="3100" spc="-8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for</a:t>
            </a:r>
            <a:r>
              <a:rPr sz="3100" spc="-8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Intel</a:t>
            </a:r>
            <a:r>
              <a:rPr sz="3100" spc="-8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6</a:t>
            </a:r>
            <a:r>
              <a:rPr sz="3000" baseline="25000" dirty="0">
                <a:latin typeface="Calibri"/>
                <a:cs typeface="Calibri"/>
              </a:rPr>
              <a:t>th</a:t>
            </a:r>
            <a:r>
              <a:rPr sz="3000" spc="292" baseline="2500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Generation</a:t>
            </a:r>
            <a:r>
              <a:rPr sz="3100" spc="-9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(Sept.</a:t>
            </a:r>
            <a:r>
              <a:rPr sz="3100" spc="-8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2018)</a:t>
            </a:r>
            <a:endParaRPr sz="3100">
              <a:latin typeface="Calibri"/>
              <a:cs typeface="Calibri"/>
            </a:endParaRPr>
          </a:p>
          <a:p>
            <a:pPr marL="63500" marR="30480">
              <a:lnSpc>
                <a:spcPct val="236800"/>
              </a:lnSpc>
              <a:spcBef>
                <a:spcPts val="95"/>
              </a:spcBef>
            </a:pPr>
            <a:r>
              <a:rPr sz="3100" dirty="0">
                <a:latin typeface="Calibri"/>
                <a:cs typeface="Calibri"/>
              </a:rPr>
              <a:t>SKL057:</a:t>
            </a:r>
            <a:r>
              <a:rPr sz="3100" spc="-9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Cache</a:t>
            </a:r>
            <a:r>
              <a:rPr sz="3100" spc="-9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Performance</a:t>
            </a:r>
            <a:r>
              <a:rPr sz="3100" spc="-10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Monitoring</a:t>
            </a:r>
            <a:r>
              <a:rPr sz="3100" spc="-10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Events</a:t>
            </a:r>
            <a:r>
              <a:rPr sz="3100" spc="-9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May</a:t>
            </a:r>
            <a:r>
              <a:rPr sz="3100" spc="-9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be</a:t>
            </a:r>
            <a:r>
              <a:rPr sz="3100" spc="-9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Inaccurate </a:t>
            </a:r>
            <a:r>
              <a:rPr sz="3100" dirty="0">
                <a:latin typeface="Calibri"/>
                <a:cs typeface="Calibri"/>
              </a:rPr>
              <a:t>SKL082:</a:t>
            </a:r>
            <a:r>
              <a:rPr sz="3100" spc="-10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Processor</a:t>
            </a:r>
            <a:r>
              <a:rPr sz="3100" spc="-10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May</a:t>
            </a:r>
            <a:r>
              <a:rPr sz="3100" spc="-10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Hang</a:t>
            </a:r>
            <a:r>
              <a:rPr sz="3100" spc="-11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or</a:t>
            </a:r>
            <a:r>
              <a:rPr sz="3100" spc="-10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Cause</a:t>
            </a:r>
            <a:r>
              <a:rPr sz="3100" spc="-11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Unpredictable</a:t>
            </a:r>
            <a:r>
              <a:rPr sz="3100" spc="-10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Behavior</a:t>
            </a:r>
            <a:endParaRPr sz="3100">
              <a:latin typeface="Calibri"/>
              <a:cs typeface="Calibri"/>
            </a:endParaRPr>
          </a:p>
          <a:p>
            <a:pPr marL="401955" marR="318770">
              <a:lnSpc>
                <a:spcPct val="107200"/>
              </a:lnSpc>
              <a:spcBef>
                <a:spcPts val="1150"/>
              </a:spcBef>
            </a:pPr>
            <a:r>
              <a:rPr sz="2500" dirty="0">
                <a:latin typeface="Calibri"/>
                <a:cs typeface="Calibri"/>
              </a:rPr>
              <a:t>“Under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complex</a:t>
            </a:r>
            <a:r>
              <a:rPr sz="2500" spc="1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microarchitecture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conditions,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processor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may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hang</a:t>
            </a:r>
            <a:r>
              <a:rPr sz="2500" b="1" spc="1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with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an </a:t>
            </a:r>
            <a:r>
              <a:rPr sz="2500" dirty="0">
                <a:latin typeface="Calibri"/>
                <a:cs typeface="Calibri"/>
              </a:rPr>
              <a:t>internal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timeout</a:t>
            </a:r>
            <a:r>
              <a:rPr sz="2500" spc="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error</a:t>
            </a:r>
            <a:r>
              <a:rPr sz="2500" spc="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...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or</a:t>
            </a:r>
            <a:r>
              <a:rPr sz="2500" spc="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cause</a:t>
            </a:r>
            <a:r>
              <a:rPr sz="2500" spc="9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unpredictable</a:t>
            </a:r>
            <a:r>
              <a:rPr sz="2500" b="1" spc="9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system</a:t>
            </a:r>
            <a:r>
              <a:rPr sz="2500" b="1" spc="11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behavior</a:t>
            </a:r>
            <a:r>
              <a:rPr sz="2500" spc="-10" dirty="0">
                <a:latin typeface="Calibri"/>
                <a:cs typeface="Calibri"/>
              </a:rPr>
              <a:t>.”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928266" y="919988"/>
            <a:ext cx="146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Boundary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7301" y="1847596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13168" y="1847596"/>
            <a:ext cx="14585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Optimized: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?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4112" y="266447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4059" y="268769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112" y="371266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44059" y="373588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4112" y="4767336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44059" y="479055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4754879"/>
            <a:ext cx="2761615" cy="640080"/>
            <a:chOff x="4709159" y="4754879"/>
            <a:chExt cx="2761615" cy="640080"/>
          </a:xfrm>
        </p:grpSpPr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9159" y="4754879"/>
              <a:ext cx="2761488" cy="563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063" y="4754879"/>
              <a:ext cx="1249680" cy="640079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</p:grp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651760"/>
            <a:ext cx="6933565" cy="1802130"/>
            <a:chOff x="537255" y="2651760"/>
            <a:chExt cx="6933565" cy="1802130"/>
          </a:xfrm>
        </p:grpSpPr>
        <p:sp>
          <p:nvSpPr>
            <p:cNvPr id="24" name="object 24"/>
            <p:cNvSpPr/>
            <p:nvPr/>
          </p:nvSpPr>
          <p:spPr>
            <a:xfrm>
              <a:off x="551542" y="335677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9160" y="2651760"/>
              <a:ext cx="2761488" cy="5638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063" y="2651760"/>
              <a:ext cx="1249680" cy="640079"/>
            </a:xfrm>
            <a:prstGeom prst="rect">
              <a:avLst/>
            </a:prstGeom>
          </p:spPr>
        </p:pic>
      </p:grp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3700271"/>
            <a:ext cx="2761615" cy="640080"/>
            <a:chOff x="4709159" y="3700271"/>
            <a:chExt cx="2761615" cy="640080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9" y="3700271"/>
              <a:ext cx="2761488" cy="5638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063" y="3700271"/>
              <a:ext cx="1249680" cy="640080"/>
            </a:xfrm>
            <a:prstGeom prst="rect">
              <a:avLst/>
            </a:prstGeom>
          </p:spPr>
        </p:pic>
      </p:grpSp>
      <p:grpSp>
        <p:nvGrp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97828" y="3342487"/>
            <a:ext cx="3389629" cy="1111885"/>
            <a:chOff x="4397828" y="3342487"/>
            <a:chExt cx="3389629" cy="1111885"/>
          </a:xfrm>
        </p:grpSpPr>
        <p:sp>
          <p:nvSpPr>
            <p:cNvPr id="39" name="object 39"/>
            <p:cNvSpPr/>
            <p:nvPr/>
          </p:nvSpPr>
          <p:spPr>
            <a:xfrm>
              <a:off x="4397828" y="3356774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97828" y="4439512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083" y="1084027"/>
            <a:ext cx="1560830" cy="0"/>
          </a:xfrm>
          <a:custGeom>
            <a:avLst/>
            <a:gdLst/>
            <a:ahLst/>
            <a:cxnLst/>
            <a:rect l="l" t="t" r="r" b="b"/>
            <a:pathLst>
              <a:path w="1560829">
                <a:moveTo>
                  <a:pt x="0" y="0"/>
                </a:moveTo>
                <a:lnTo>
                  <a:pt x="1560443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44112" y="371266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4112" y="371266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0831195" cy="4216400"/>
            <a:chOff x="537255" y="2365617"/>
            <a:chExt cx="108311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72856" y="2615184"/>
              <a:ext cx="2761488" cy="5638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59" y="2615184"/>
              <a:ext cx="1249679" cy="6400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406941" y="2651055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06941" y="2651055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2856" y="3663696"/>
              <a:ext cx="2761488" cy="5638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59" y="3663696"/>
              <a:ext cx="1249679" cy="6400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2856" y="4718304"/>
              <a:ext cx="2761488" cy="5638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59" y="4718304"/>
              <a:ext cx="1249679" cy="64007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2856" y="5772911"/>
              <a:ext cx="2761488" cy="5638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59" y="5772911"/>
              <a:ext cx="1249679" cy="6400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406941" y="5808581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3"/>
                  </a:lnTo>
                  <a:lnTo>
                    <a:pt x="2638759" y="438333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06941" y="5808581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847117" y="1835403"/>
            <a:ext cx="1557655" cy="434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Intel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IACA: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25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>
              <a:latin typeface="Calibri"/>
              <a:cs typeface="Calibri"/>
            </a:endParaRPr>
          </a:p>
          <a:p>
            <a:pPr marL="4597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 marL="459740">
              <a:lnSpc>
                <a:spcPct val="100000"/>
              </a:lnSpc>
              <a:spcBef>
                <a:spcPts val="1175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 marL="459740">
              <a:lnSpc>
                <a:spcPct val="100000"/>
              </a:lnSpc>
              <a:spcBef>
                <a:spcPts val="122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 marL="459740">
              <a:lnSpc>
                <a:spcPct val="100000"/>
              </a:lnSpc>
              <a:spcBef>
                <a:spcPts val="122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1298" y="2630423"/>
            <a:ext cx="11052175" cy="3951604"/>
            <a:chOff x="581298" y="2630423"/>
            <a:chExt cx="11052175" cy="3951604"/>
          </a:xfrm>
        </p:grpSpPr>
        <p:sp>
          <p:nvSpPr>
            <p:cNvPr id="32" name="object 32"/>
            <p:cNvSpPr/>
            <p:nvPr/>
          </p:nvSpPr>
          <p:spPr>
            <a:xfrm>
              <a:off x="7786914" y="656750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9472" y="2630423"/>
              <a:ext cx="2761488" cy="5608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1" y="2630423"/>
              <a:ext cx="2365248" cy="63703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44111" y="266447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44111" y="266447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1" y="4733544"/>
              <a:ext cx="2365248" cy="63703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44111" y="4767336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44111" y="4767336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472891" y="1847596"/>
            <a:ext cx="1981200" cy="3291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  <a:p>
            <a:pPr marL="12700" marR="5080" algn="ctr">
              <a:lnSpc>
                <a:spcPts val="8300"/>
              </a:lnSpc>
              <a:spcBef>
                <a:spcPts val="1015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 </a:t>
            </a: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0244" y="1685414"/>
            <a:ext cx="11861800" cy="5036820"/>
            <a:chOff x="330244" y="1685414"/>
            <a:chExt cx="11861800" cy="5036820"/>
          </a:xfrm>
        </p:grpSpPr>
        <p:sp>
          <p:nvSpPr>
            <p:cNvPr id="44" name="object 44"/>
            <p:cNvSpPr/>
            <p:nvPr/>
          </p:nvSpPr>
          <p:spPr>
            <a:xfrm>
              <a:off x="551542" y="3356774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0244" y="1685414"/>
              <a:ext cx="11861800" cy="5036820"/>
            </a:xfrm>
            <a:custGeom>
              <a:avLst/>
              <a:gdLst/>
              <a:ahLst/>
              <a:cxnLst/>
              <a:rect l="l" t="t" r="r" b="b"/>
              <a:pathLst>
                <a:path w="11861800" h="5036820">
                  <a:moveTo>
                    <a:pt x="11861755" y="0"/>
                  </a:moveTo>
                  <a:lnTo>
                    <a:pt x="0" y="0"/>
                  </a:lnTo>
                  <a:lnTo>
                    <a:pt x="0" y="5036227"/>
                  </a:lnTo>
                  <a:lnTo>
                    <a:pt x="11861755" y="5036227"/>
                  </a:lnTo>
                  <a:lnTo>
                    <a:pt x="11861755" y="0"/>
                  </a:lnTo>
                  <a:close/>
                </a:path>
              </a:pathLst>
            </a:custGeom>
            <a:solidFill>
              <a:srgbClr val="FFFFFF">
                <a:alpha val="7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2480" y="1947671"/>
              <a:ext cx="10765536" cy="411175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7958" y="1974158"/>
              <a:ext cx="10659987" cy="400479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0808" y="2345341"/>
              <a:ext cx="10413365" cy="255904"/>
            </a:xfrm>
            <a:custGeom>
              <a:avLst/>
              <a:gdLst/>
              <a:ahLst/>
              <a:cxnLst/>
              <a:rect l="l" t="t" r="r" b="b"/>
              <a:pathLst>
                <a:path w="10413365" h="255905">
                  <a:moveTo>
                    <a:pt x="0" y="0"/>
                  </a:moveTo>
                  <a:lnTo>
                    <a:pt x="10412991" y="0"/>
                  </a:lnTo>
                  <a:lnTo>
                    <a:pt x="10412991" y="255618"/>
                  </a:lnTo>
                  <a:lnTo>
                    <a:pt x="0" y="25561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44112" y="371266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4112" y="371266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0831195" cy="4216400"/>
            <a:chOff x="537255" y="2365617"/>
            <a:chExt cx="108311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72856" y="2615184"/>
              <a:ext cx="2761488" cy="5638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59" y="2615184"/>
              <a:ext cx="1249679" cy="6400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406941" y="2651055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06941" y="2651055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2856" y="3663696"/>
              <a:ext cx="2761488" cy="5638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59" y="3663696"/>
              <a:ext cx="1249679" cy="6400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2856" y="4718304"/>
              <a:ext cx="2761488" cy="5638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59" y="4718304"/>
              <a:ext cx="1249679" cy="64007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2856" y="5772911"/>
              <a:ext cx="2761488" cy="5638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59" y="5772911"/>
              <a:ext cx="1249679" cy="6400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406941" y="5808581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3"/>
                  </a:lnTo>
                  <a:lnTo>
                    <a:pt x="2638759" y="438333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06941" y="5808581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847117" y="1835403"/>
            <a:ext cx="1557655" cy="434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Intel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IACA: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25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>
              <a:latin typeface="Calibri"/>
              <a:cs typeface="Calibri"/>
            </a:endParaRPr>
          </a:p>
          <a:p>
            <a:pPr marL="4597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 marL="459740">
              <a:lnSpc>
                <a:spcPct val="100000"/>
              </a:lnSpc>
              <a:spcBef>
                <a:spcPts val="1175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 marL="459740">
              <a:lnSpc>
                <a:spcPct val="100000"/>
              </a:lnSpc>
              <a:spcBef>
                <a:spcPts val="122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00">
              <a:latin typeface="Consolas"/>
              <a:cs typeface="Consolas"/>
            </a:endParaRPr>
          </a:p>
          <a:p>
            <a:pPr marL="459740">
              <a:lnSpc>
                <a:spcPct val="100000"/>
              </a:lnSpc>
              <a:spcBef>
                <a:spcPts val="122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1298" y="2630423"/>
            <a:ext cx="11052175" cy="3951604"/>
            <a:chOff x="581298" y="2630423"/>
            <a:chExt cx="11052175" cy="3951604"/>
          </a:xfrm>
        </p:grpSpPr>
        <p:sp>
          <p:nvSpPr>
            <p:cNvPr id="32" name="object 32"/>
            <p:cNvSpPr/>
            <p:nvPr/>
          </p:nvSpPr>
          <p:spPr>
            <a:xfrm>
              <a:off x="7786914" y="656750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9472" y="2630423"/>
              <a:ext cx="2761488" cy="5608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1" y="2630423"/>
              <a:ext cx="2365248" cy="63703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44111" y="266447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44111" y="266447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1" y="4733544"/>
              <a:ext cx="2365248" cy="63703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44111" y="4767336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44111" y="4767336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472891" y="1847596"/>
            <a:ext cx="1981200" cy="3291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  <a:p>
            <a:pPr marL="12700" marR="5080" algn="ctr">
              <a:lnSpc>
                <a:spcPts val="8300"/>
              </a:lnSpc>
              <a:spcBef>
                <a:spcPts val="1015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 </a:t>
            </a: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0244" y="1685414"/>
            <a:ext cx="11861800" cy="5036820"/>
            <a:chOff x="330244" y="1685414"/>
            <a:chExt cx="11861800" cy="5036820"/>
          </a:xfrm>
        </p:grpSpPr>
        <p:sp>
          <p:nvSpPr>
            <p:cNvPr id="44" name="object 44"/>
            <p:cNvSpPr/>
            <p:nvPr/>
          </p:nvSpPr>
          <p:spPr>
            <a:xfrm>
              <a:off x="551542" y="3356774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0244" y="1685414"/>
              <a:ext cx="11861800" cy="5036820"/>
            </a:xfrm>
            <a:custGeom>
              <a:avLst/>
              <a:gdLst/>
              <a:ahLst/>
              <a:cxnLst/>
              <a:rect l="l" t="t" r="r" b="b"/>
              <a:pathLst>
                <a:path w="11861800" h="5036820">
                  <a:moveTo>
                    <a:pt x="11861755" y="0"/>
                  </a:moveTo>
                  <a:lnTo>
                    <a:pt x="0" y="0"/>
                  </a:lnTo>
                  <a:lnTo>
                    <a:pt x="0" y="5036227"/>
                  </a:lnTo>
                  <a:lnTo>
                    <a:pt x="11861755" y="5036227"/>
                  </a:lnTo>
                  <a:lnTo>
                    <a:pt x="11861755" y="0"/>
                  </a:lnTo>
                  <a:close/>
                </a:path>
              </a:pathLst>
            </a:custGeom>
            <a:solidFill>
              <a:srgbClr val="FFFFFF">
                <a:alpha val="7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2480" y="1947671"/>
              <a:ext cx="10765536" cy="411175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7958" y="1974158"/>
              <a:ext cx="10659987" cy="400479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0808" y="2345341"/>
              <a:ext cx="10413365" cy="255904"/>
            </a:xfrm>
            <a:custGeom>
              <a:avLst/>
              <a:gdLst/>
              <a:ahLst/>
              <a:cxnLst/>
              <a:rect l="l" t="t" r="r" b="b"/>
              <a:pathLst>
                <a:path w="10413365" h="255905">
                  <a:moveTo>
                    <a:pt x="0" y="0"/>
                  </a:moveTo>
                  <a:lnTo>
                    <a:pt x="10412991" y="0"/>
                  </a:lnTo>
                  <a:lnTo>
                    <a:pt x="10412991" y="255618"/>
                  </a:lnTo>
                  <a:lnTo>
                    <a:pt x="0" y="25561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34594" y="5265921"/>
              <a:ext cx="3398520" cy="273685"/>
            </a:xfrm>
            <a:custGeom>
              <a:avLst/>
              <a:gdLst/>
              <a:ahLst/>
              <a:cxnLst/>
              <a:rect l="l" t="t" r="r" b="b"/>
              <a:pathLst>
                <a:path w="3398520" h="273685">
                  <a:moveTo>
                    <a:pt x="0" y="0"/>
                  </a:moveTo>
                  <a:lnTo>
                    <a:pt x="3398365" y="0"/>
                  </a:lnTo>
                  <a:lnTo>
                    <a:pt x="3398365" y="273202"/>
                  </a:lnTo>
                  <a:lnTo>
                    <a:pt x="0" y="27320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44112" y="371266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4112" y="371266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72891" y="3753611"/>
            <a:ext cx="1981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57301" y="1847596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4946" y="5763150"/>
            <a:ext cx="6814820" cy="805180"/>
            <a:chOff x="574946" y="5763150"/>
            <a:chExt cx="6814820" cy="805180"/>
          </a:xfrm>
        </p:grpSpPr>
        <p:sp>
          <p:nvSpPr>
            <p:cNvPr id="11" name="object 11"/>
            <p:cNvSpPr/>
            <p:nvPr/>
          </p:nvSpPr>
          <p:spPr>
            <a:xfrm>
              <a:off x="581291" y="5769508"/>
              <a:ext cx="6802120" cy="396240"/>
            </a:xfrm>
            <a:custGeom>
              <a:avLst/>
              <a:gdLst/>
              <a:ahLst/>
              <a:cxnLst/>
              <a:rect l="l" t="t" r="r" b="b"/>
              <a:pathLst>
                <a:path w="6802120" h="396239">
                  <a:moveTo>
                    <a:pt x="6801523" y="0"/>
                  </a:moveTo>
                  <a:lnTo>
                    <a:pt x="5031257" y="0"/>
                  </a:lnTo>
                  <a:lnTo>
                    <a:pt x="3257931" y="0"/>
                  </a:lnTo>
                  <a:lnTo>
                    <a:pt x="0" y="0"/>
                  </a:lnTo>
                  <a:lnTo>
                    <a:pt x="0" y="396240"/>
                  </a:lnTo>
                  <a:lnTo>
                    <a:pt x="3257931" y="396240"/>
                  </a:lnTo>
                  <a:lnTo>
                    <a:pt x="5031257" y="396240"/>
                  </a:lnTo>
                  <a:lnTo>
                    <a:pt x="6801523" y="396240"/>
                  </a:lnTo>
                  <a:lnTo>
                    <a:pt x="680152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1291" y="6165748"/>
              <a:ext cx="6802120" cy="396240"/>
            </a:xfrm>
            <a:custGeom>
              <a:avLst/>
              <a:gdLst/>
              <a:ahLst/>
              <a:cxnLst/>
              <a:rect l="l" t="t" r="r" b="b"/>
              <a:pathLst>
                <a:path w="6802120" h="396240">
                  <a:moveTo>
                    <a:pt x="6801523" y="0"/>
                  </a:moveTo>
                  <a:lnTo>
                    <a:pt x="5031257" y="0"/>
                  </a:lnTo>
                  <a:lnTo>
                    <a:pt x="3257931" y="0"/>
                  </a:lnTo>
                  <a:lnTo>
                    <a:pt x="0" y="0"/>
                  </a:lnTo>
                  <a:lnTo>
                    <a:pt x="0" y="396240"/>
                  </a:lnTo>
                  <a:lnTo>
                    <a:pt x="3257931" y="396240"/>
                  </a:lnTo>
                  <a:lnTo>
                    <a:pt x="5031257" y="396240"/>
                  </a:lnTo>
                  <a:lnTo>
                    <a:pt x="6801523" y="396240"/>
                  </a:lnTo>
                  <a:lnTo>
                    <a:pt x="6801523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39232" y="5763150"/>
              <a:ext cx="1773555" cy="805180"/>
            </a:xfrm>
            <a:custGeom>
              <a:avLst/>
              <a:gdLst/>
              <a:ahLst/>
              <a:cxnLst/>
              <a:rect l="l" t="t" r="r" b="b"/>
              <a:pathLst>
                <a:path w="1773554" h="805179">
                  <a:moveTo>
                    <a:pt x="0" y="0"/>
                  </a:moveTo>
                  <a:lnTo>
                    <a:pt x="0" y="805180"/>
                  </a:lnTo>
                </a:path>
                <a:path w="1773554" h="805179">
                  <a:moveTo>
                    <a:pt x="1773328" y="0"/>
                  </a:moveTo>
                  <a:lnTo>
                    <a:pt x="1773328" y="8051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4946" y="6165740"/>
              <a:ext cx="6814820" cy="0"/>
            </a:xfrm>
            <a:custGeom>
              <a:avLst/>
              <a:gdLst/>
              <a:ahLst/>
              <a:cxnLst/>
              <a:rect l="l" t="t" r="r" b="b"/>
              <a:pathLst>
                <a:path w="6814820">
                  <a:moveTo>
                    <a:pt x="0" y="0"/>
                  </a:moveTo>
                  <a:lnTo>
                    <a:pt x="681422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4946" y="5763150"/>
              <a:ext cx="6814820" cy="805180"/>
            </a:xfrm>
            <a:custGeom>
              <a:avLst/>
              <a:gdLst/>
              <a:ahLst/>
              <a:cxnLst/>
              <a:rect l="l" t="t" r="r" b="b"/>
              <a:pathLst>
                <a:path w="6814820" h="805179">
                  <a:moveTo>
                    <a:pt x="6350" y="0"/>
                  </a:moveTo>
                  <a:lnTo>
                    <a:pt x="6350" y="805180"/>
                  </a:lnTo>
                </a:path>
                <a:path w="6814820" h="805179">
                  <a:moveTo>
                    <a:pt x="6807873" y="0"/>
                  </a:moveTo>
                  <a:lnTo>
                    <a:pt x="6807873" y="805180"/>
                  </a:lnTo>
                </a:path>
                <a:path w="6814820" h="805179">
                  <a:moveTo>
                    <a:pt x="0" y="6350"/>
                  </a:moveTo>
                  <a:lnTo>
                    <a:pt x="6814223" y="6350"/>
                  </a:lnTo>
                </a:path>
                <a:path w="6814820" h="805179">
                  <a:moveTo>
                    <a:pt x="0" y="798830"/>
                  </a:moveTo>
                  <a:lnTo>
                    <a:pt x="6814223" y="79883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0831195" cy="4216400"/>
            <a:chOff x="537255" y="2365617"/>
            <a:chExt cx="10831195" cy="4216400"/>
          </a:xfrm>
        </p:grpSpPr>
        <p:sp>
          <p:nvSpPr>
            <p:cNvPr id="17" name="object 17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72856" y="2615184"/>
              <a:ext cx="2761488" cy="5638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59" y="2615184"/>
              <a:ext cx="1249679" cy="6400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406941" y="2651055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06941" y="2651055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0036" y="5789676"/>
            <a:ext cx="11722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7972" y="5789676"/>
            <a:ext cx="832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Latency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91300" y="5789676"/>
            <a:ext cx="1266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Throughput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0036" y="6185915"/>
            <a:ext cx="1981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r2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r3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7972" y="6185915"/>
            <a:ext cx="154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91300" y="6185915"/>
            <a:ext cx="4749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libri"/>
                <a:cs typeface="Calibri"/>
              </a:rPr>
              <a:t>0.33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47117" y="1835403"/>
            <a:ext cx="15576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Intel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IACA: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25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4520" y="2692908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3663696"/>
            <a:ext cx="2761615" cy="640080"/>
            <a:chOff x="8372856" y="3663696"/>
            <a:chExt cx="2761615" cy="640080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2856" y="3663696"/>
              <a:ext cx="2761488" cy="5638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60" y="3663696"/>
              <a:ext cx="1249679" cy="6400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4520" y="3741420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4718303"/>
            <a:ext cx="2761615" cy="640080"/>
            <a:chOff x="8372856" y="4718303"/>
            <a:chExt cx="2761615" cy="640080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2856" y="4718303"/>
              <a:ext cx="2761488" cy="5638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60" y="4718303"/>
              <a:ext cx="1249679" cy="64007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4520" y="4796028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5772911"/>
            <a:ext cx="2761615" cy="640080"/>
            <a:chOff x="8372856" y="5772911"/>
            <a:chExt cx="2761615" cy="640080"/>
          </a:xfrm>
        </p:grpSpPr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2856" y="5772911"/>
              <a:ext cx="2761488" cy="56388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60" y="5772911"/>
              <a:ext cx="1249679" cy="64008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8406941" y="5808581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3"/>
                  </a:lnTo>
                  <a:lnTo>
                    <a:pt x="2638759" y="438333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6941" y="5808581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4520" y="5850635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7010" y="2630423"/>
            <a:ext cx="11080750" cy="3951604"/>
            <a:chOff x="567010" y="2630423"/>
            <a:chExt cx="11080750" cy="3951604"/>
          </a:xfrm>
        </p:grpSpPr>
        <p:sp>
          <p:nvSpPr>
            <p:cNvPr id="52" name="object 52"/>
            <p:cNvSpPr/>
            <p:nvPr/>
          </p:nvSpPr>
          <p:spPr>
            <a:xfrm>
              <a:off x="7786914" y="656750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9472" y="2630423"/>
              <a:ext cx="2761488" cy="56083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1" y="2630423"/>
              <a:ext cx="2365248" cy="63703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144111" y="266447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44111" y="266447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72891" y="2705100"/>
            <a:ext cx="1981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59" name="object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144112" y="4767336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44112" y="4767336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72891" y="4808220"/>
            <a:ext cx="1981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65" name="object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0244" y="1685414"/>
            <a:ext cx="11861800" cy="5036820"/>
            <a:chOff x="330244" y="1685414"/>
            <a:chExt cx="11861800" cy="5036820"/>
          </a:xfrm>
        </p:grpSpPr>
        <p:sp>
          <p:nvSpPr>
            <p:cNvPr id="66" name="object 66"/>
            <p:cNvSpPr/>
            <p:nvPr/>
          </p:nvSpPr>
          <p:spPr>
            <a:xfrm>
              <a:off x="551542" y="3356774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30244" y="1685414"/>
              <a:ext cx="11861800" cy="5036820"/>
            </a:xfrm>
            <a:custGeom>
              <a:avLst/>
              <a:gdLst/>
              <a:ahLst/>
              <a:cxnLst/>
              <a:rect l="l" t="t" r="r" b="b"/>
              <a:pathLst>
                <a:path w="11861800" h="5036820">
                  <a:moveTo>
                    <a:pt x="11861755" y="0"/>
                  </a:moveTo>
                  <a:lnTo>
                    <a:pt x="0" y="0"/>
                  </a:lnTo>
                  <a:lnTo>
                    <a:pt x="0" y="5036227"/>
                  </a:lnTo>
                  <a:lnTo>
                    <a:pt x="11861755" y="5036227"/>
                  </a:lnTo>
                  <a:lnTo>
                    <a:pt x="11861755" y="0"/>
                  </a:lnTo>
                  <a:close/>
                </a:path>
              </a:pathLst>
            </a:custGeom>
            <a:solidFill>
              <a:srgbClr val="FFFFFF">
                <a:alpha val="7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2480" y="1947671"/>
              <a:ext cx="10765536" cy="411175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7958" y="1974158"/>
              <a:ext cx="10659987" cy="400479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940808" y="2345341"/>
              <a:ext cx="10413365" cy="255904"/>
            </a:xfrm>
            <a:custGeom>
              <a:avLst/>
              <a:gdLst/>
              <a:ahLst/>
              <a:cxnLst/>
              <a:rect l="l" t="t" r="r" b="b"/>
              <a:pathLst>
                <a:path w="10413365" h="255905">
                  <a:moveTo>
                    <a:pt x="0" y="0"/>
                  </a:moveTo>
                  <a:lnTo>
                    <a:pt x="10412991" y="0"/>
                  </a:lnTo>
                  <a:lnTo>
                    <a:pt x="10412991" y="255618"/>
                  </a:lnTo>
                  <a:lnTo>
                    <a:pt x="0" y="25561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34594" y="5265921"/>
              <a:ext cx="3398520" cy="273685"/>
            </a:xfrm>
            <a:custGeom>
              <a:avLst/>
              <a:gdLst/>
              <a:ahLst/>
              <a:cxnLst/>
              <a:rect l="l" t="t" r="r" b="b"/>
              <a:pathLst>
                <a:path w="3398520" h="273685">
                  <a:moveTo>
                    <a:pt x="0" y="0"/>
                  </a:moveTo>
                  <a:lnTo>
                    <a:pt x="3398365" y="0"/>
                  </a:lnTo>
                  <a:lnTo>
                    <a:pt x="3398365" y="273202"/>
                  </a:lnTo>
                  <a:lnTo>
                    <a:pt x="0" y="27320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48082" y="5618099"/>
              <a:ext cx="9366885" cy="281305"/>
            </a:xfrm>
            <a:custGeom>
              <a:avLst/>
              <a:gdLst/>
              <a:ahLst/>
              <a:cxnLst/>
              <a:rect l="l" t="t" r="r" b="b"/>
              <a:pathLst>
                <a:path w="9366885" h="281304">
                  <a:moveTo>
                    <a:pt x="0" y="0"/>
                  </a:moveTo>
                  <a:lnTo>
                    <a:pt x="9366349" y="0"/>
                  </a:lnTo>
                  <a:lnTo>
                    <a:pt x="9366349" y="281232"/>
                  </a:lnTo>
                  <a:lnTo>
                    <a:pt x="0" y="28123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928266" y="919988"/>
            <a:ext cx="146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Boundary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57301" y="1847596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13168" y="1847596"/>
            <a:ext cx="14585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Optimized: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?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4112" y="266447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4059" y="268769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651760"/>
            <a:ext cx="6933565" cy="1802130"/>
            <a:chOff x="537255" y="2651760"/>
            <a:chExt cx="6933565" cy="1802130"/>
          </a:xfrm>
        </p:grpSpPr>
        <p:sp>
          <p:nvSpPr>
            <p:cNvPr id="24" name="object 24"/>
            <p:cNvSpPr/>
            <p:nvPr/>
          </p:nvSpPr>
          <p:spPr>
            <a:xfrm>
              <a:off x="551542" y="335677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9160" y="2651760"/>
              <a:ext cx="2761488" cy="5638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063" y="2651760"/>
              <a:ext cx="1249680" cy="64007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44112" y="371266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44059" y="373588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144112" y="4767336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3700271"/>
            <a:ext cx="2761615" cy="640080"/>
            <a:chOff x="4709159" y="3700271"/>
            <a:chExt cx="2761615" cy="640080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9159" y="3700271"/>
              <a:ext cx="2761488" cy="5638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063" y="3700271"/>
              <a:ext cx="1249680" cy="640080"/>
            </a:xfrm>
            <a:prstGeom prst="rect">
              <a:avLst/>
            </a:prstGeom>
          </p:spPr>
        </p:pic>
      </p:grp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4754879"/>
            <a:ext cx="2761615" cy="640080"/>
            <a:chOff x="4709159" y="4754879"/>
            <a:chExt cx="2761615" cy="64008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9" y="4754879"/>
              <a:ext cx="2761488" cy="563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063" y="4754879"/>
              <a:ext cx="1249680" cy="64007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744059" y="479055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97828" y="3342487"/>
            <a:ext cx="3389629" cy="1111885"/>
            <a:chOff x="4397828" y="3342487"/>
            <a:chExt cx="3389629" cy="1111885"/>
          </a:xfrm>
        </p:grpSpPr>
        <p:sp>
          <p:nvSpPr>
            <p:cNvPr id="39" name="object 39"/>
            <p:cNvSpPr/>
            <p:nvPr/>
          </p:nvSpPr>
          <p:spPr>
            <a:xfrm>
              <a:off x="4397828" y="3356774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97828" y="4439512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083" y="1084027"/>
            <a:ext cx="1560830" cy="0"/>
          </a:xfrm>
          <a:custGeom>
            <a:avLst/>
            <a:gdLst/>
            <a:ahLst/>
            <a:cxnLst/>
            <a:rect l="l" t="t" r="r" b="b"/>
            <a:pathLst>
              <a:path w="1560829">
                <a:moveTo>
                  <a:pt x="0" y="0"/>
                </a:moveTo>
                <a:lnTo>
                  <a:pt x="1560443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07658"/>
              </p:ext>
            </p:extLst>
          </p:nvPr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9928266" y="919988"/>
            <a:ext cx="146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Boundary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7301" y="1847596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13168" y="1847596"/>
            <a:ext cx="14585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Optimized: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?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4112" y="266447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4059" y="268769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112" y="371266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44059" y="373588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144112" y="4767336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651760"/>
            <a:ext cx="6933565" cy="1802130"/>
            <a:chOff x="537255" y="2651760"/>
            <a:chExt cx="6933565" cy="1802130"/>
          </a:xfrm>
        </p:grpSpPr>
        <p:sp>
          <p:nvSpPr>
            <p:cNvPr id="24" name="object 24"/>
            <p:cNvSpPr/>
            <p:nvPr/>
          </p:nvSpPr>
          <p:spPr>
            <a:xfrm>
              <a:off x="551542" y="335677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9160" y="2651760"/>
              <a:ext cx="2761488" cy="5638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2651760"/>
              <a:ext cx="1249680" cy="640079"/>
            </a:xfrm>
            <a:prstGeom prst="rect">
              <a:avLst/>
            </a:prstGeom>
          </p:spPr>
        </p:pic>
      </p:grp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3700271"/>
            <a:ext cx="2761615" cy="640080"/>
            <a:chOff x="4709159" y="3700271"/>
            <a:chExt cx="2761615" cy="640080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9159" y="3700271"/>
              <a:ext cx="2761488" cy="5638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3700271"/>
              <a:ext cx="1249680" cy="640080"/>
            </a:xfrm>
            <a:prstGeom prst="rect">
              <a:avLst/>
            </a:prstGeom>
          </p:spPr>
        </p:pic>
      </p:grp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4754879"/>
            <a:ext cx="2761615" cy="640080"/>
            <a:chOff x="4709159" y="4754879"/>
            <a:chExt cx="2761615" cy="64008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9" y="4754879"/>
              <a:ext cx="2761488" cy="563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4754879"/>
              <a:ext cx="1249680" cy="64007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744059" y="479055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083" y="1084027"/>
            <a:ext cx="1560830" cy="0"/>
          </a:xfrm>
          <a:custGeom>
            <a:avLst/>
            <a:gdLst/>
            <a:ahLst/>
            <a:cxnLst/>
            <a:rect l="l" t="t" r="r" b="b"/>
            <a:pathLst>
              <a:path w="1560829">
                <a:moveTo>
                  <a:pt x="0" y="0"/>
                </a:moveTo>
                <a:lnTo>
                  <a:pt x="1560443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96756"/>
              </p:ext>
            </p:extLst>
          </p:nvPr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928266" y="919988"/>
            <a:ext cx="146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Boundary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57301" y="1847596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13168" y="1847596"/>
            <a:ext cx="1612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Optimized: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33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4112" y="266447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4059" y="268769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112" y="371266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44059" y="373588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144112" y="4767336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651760"/>
            <a:ext cx="6933565" cy="1802130"/>
            <a:chOff x="537255" y="2651760"/>
            <a:chExt cx="6933565" cy="1802130"/>
          </a:xfrm>
        </p:grpSpPr>
        <p:sp>
          <p:nvSpPr>
            <p:cNvPr id="24" name="object 24"/>
            <p:cNvSpPr/>
            <p:nvPr/>
          </p:nvSpPr>
          <p:spPr>
            <a:xfrm>
              <a:off x="551542" y="335677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9160" y="2651760"/>
              <a:ext cx="2761488" cy="5638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2651760"/>
              <a:ext cx="1249680" cy="640079"/>
            </a:xfrm>
            <a:prstGeom prst="rect">
              <a:avLst/>
            </a:prstGeom>
          </p:spPr>
        </p:pic>
      </p:grp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3700271"/>
            <a:ext cx="2761615" cy="640080"/>
            <a:chOff x="4709159" y="3700271"/>
            <a:chExt cx="2761615" cy="640080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9159" y="3700271"/>
              <a:ext cx="2761488" cy="5638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3700271"/>
              <a:ext cx="1249680" cy="640080"/>
            </a:xfrm>
            <a:prstGeom prst="rect">
              <a:avLst/>
            </a:prstGeom>
          </p:spPr>
        </p:pic>
      </p:grp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4754879"/>
            <a:ext cx="2761615" cy="640080"/>
            <a:chOff x="4709159" y="4754879"/>
            <a:chExt cx="2761615" cy="64008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9" y="4754879"/>
              <a:ext cx="2761488" cy="563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4754879"/>
              <a:ext cx="1249680" cy="64007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744059" y="479055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083" y="1084027"/>
            <a:ext cx="1560830" cy="0"/>
          </a:xfrm>
          <a:custGeom>
            <a:avLst/>
            <a:gdLst/>
            <a:ahLst/>
            <a:cxnLst/>
            <a:rect l="l" t="t" r="r" b="b"/>
            <a:pathLst>
              <a:path w="1560829">
                <a:moveTo>
                  <a:pt x="0" y="0"/>
                </a:moveTo>
                <a:lnTo>
                  <a:pt x="1560443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41101"/>
              </p:ext>
            </p:extLst>
          </p:nvPr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928266" y="919988"/>
            <a:ext cx="146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Boundary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7301" y="1847596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13168" y="1847596"/>
            <a:ext cx="1612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Optimized: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33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91100" y="1649476"/>
            <a:ext cx="22301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Measurement/</a:t>
            </a:r>
            <a:r>
              <a:rPr sz="3300" baseline="-36616" dirty="0">
                <a:latin typeface="Calibri"/>
                <a:cs typeface="Calibri"/>
              </a:rPr>
              <a:t>:</a:t>
            </a:r>
            <a:r>
              <a:rPr sz="3300" spc="172" baseline="-36616" dirty="0">
                <a:latin typeface="Calibri"/>
                <a:cs typeface="Calibri"/>
              </a:rPr>
              <a:t> </a:t>
            </a:r>
            <a:r>
              <a:rPr sz="3300" spc="-37" baseline="-36616" dirty="0">
                <a:latin typeface="Calibri"/>
                <a:cs typeface="Calibri"/>
              </a:rPr>
              <a:t>25</a:t>
            </a:r>
            <a:endParaRPr sz="3300" baseline="-36616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14822" y="1978659"/>
            <a:ext cx="11366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Intel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IACA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4112" y="266447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4059" y="268769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112" y="371266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44059" y="373588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144112" y="4767336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651760"/>
            <a:ext cx="6933565" cy="1802130"/>
            <a:chOff x="537255" y="2651760"/>
            <a:chExt cx="6933565" cy="1802130"/>
          </a:xfrm>
        </p:grpSpPr>
        <p:sp>
          <p:nvSpPr>
            <p:cNvPr id="24" name="object 24"/>
            <p:cNvSpPr/>
            <p:nvPr/>
          </p:nvSpPr>
          <p:spPr>
            <a:xfrm>
              <a:off x="551542" y="335677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9160" y="2651760"/>
              <a:ext cx="2761488" cy="5638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2651760"/>
              <a:ext cx="1249680" cy="640079"/>
            </a:xfrm>
            <a:prstGeom prst="rect">
              <a:avLst/>
            </a:prstGeom>
          </p:spPr>
        </p:pic>
      </p:grp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3700271"/>
            <a:ext cx="2761615" cy="640080"/>
            <a:chOff x="4709159" y="3700271"/>
            <a:chExt cx="2761615" cy="640080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9159" y="3700271"/>
              <a:ext cx="2761488" cy="5638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3700271"/>
              <a:ext cx="1249680" cy="640080"/>
            </a:xfrm>
            <a:prstGeom prst="rect">
              <a:avLst/>
            </a:prstGeom>
          </p:spPr>
        </p:pic>
      </p:grp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4754879"/>
            <a:ext cx="2761615" cy="640080"/>
            <a:chOff x="4709159" y="4754879"/>
            <a:chExt cx="2761615" cy="64008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9" y="4754879"/>
              <a:ext cx="2761488" cy="563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4754879"/>
              <a:ext cx="1249680" cy="64007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744059" y="479055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083" y="1084027"/>
            <a:ext cx="1560830" cy="0"/>
          </a:xfrm>
          <a:custGeom>
            <a:avLst/>
            <a:gdLst/>
            <a:ahLst/>
            <a:cxnLst/>
            <a:rect l="l" t="t" r="r" b="b"/>
            <a:pathLst>
              <a:path w="1560829">
                <a:moveTo>
                  <a:pt x="0" y="0"/>
                </a:moveTo>
                <a:lnTo>
                  <a:pt x="1560443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080966"/>
              </p:ext>
            </p:extLst>
          </p:nvPr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9928266" y="919988"/>
            <a:ext cx="146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Boundary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3663696"/>
            <a:ext cx="2761615" cy="640080"/>
            <a:chOff x="8372856" y="3663696"/>
            <a:chExt cx="2761615" cy="640080"/>
          </a:xfrm>
        </p:grpSpPr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2856" y="3663696"/>
              <a:ext cx="2761488" cy="5638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760" y="3663696"/>
              <a:ext cx="1249679" cy="64008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4718303"/>
            <a:ext cx="2761615" cy="640080"/>
            <a:chOff x="8372856" y="4718303"/>
            <a:chExt cx="2761615" cy="640080"/>
          </a:xfrm>
        </p:grpSpPr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72856" y="4718303"/>
              <a:ext cx="2761488" cy="5638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760" y="4718303"/>
              <a:ext cx="1249679" cy="64007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57301" y="1847596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13168" y="1847596"/>
            <a:ext cx="1612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Optimized: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33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91100" y="1649476"/>
            <a:ext cx="22301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Measurement/</a:t>
            </a:r>
            <a:r>
              <a:rPr sz="3300" baseline="-36616" dirty="0">
                <a:latin typeface="Calibri"/>
                <a:cs typeface="Calibri"/>
              </a:rPr>
              <a:t>:</a:t>
            </a:r>
            <a:r>
              <a:rPr sz="3300" spc="172" baseline="-36616" dirty="0">
                <a:latin typeface="Calibri"/>
                <a:cs typeface="Calibri"/>
              </a:rPr>
              <a:t> </a:t>
            </a:r>
            <a:r>
              <a:rPr sz="3300" spc="-37" baseline="-36616" dirty="0">
                <a:latin typeface="Calibri"/>
                <a:cs typeface="Calibri"/>
              </a:rPr>
              <a:t>25</a:t>
            </a:r>
            <a:endParaRPr sz="3300" baseline="-36616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14822" y="1978659"/>
            <a:ext cx="11366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Intel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IACA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4112" y="266447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4059" y="268769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06941" y="2651055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112" y="371266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44059" y="373588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294520" y="3741420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4112" y="4767336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44059" y="479055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294520" y="4796028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</p:grp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651760"/>
            <a:ext cx="6933565" cy="1802130"/>
            <a:chOff x="537255" y="2651760"/>
            <a:chExt cx="6933565" cy="1802130"/>
          </a:xfrm>
        </p:grpSpPr>
        <p:sp>
          <p:nvSpPr>
            <p:cNvPr id="24" name="object 24"/>
            <p:cNvSpPr/>
            <p:nvPr/>
          </p:nvSpPr>
          <p:spPr>
            <a:xfrm>
              <a:off x="551542" y="335677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9160" y="2651760"/>
              <a:ext cx="2761488" cy="5638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5063" y="2651760"/>
              <a:ext cx="1249680" cy="640079"/>
            </a:xfrm>
            <a:prstGeom prst="rect">
              <a:avLst/>
            </a:prstGeom>
          </p:spPr>
        </p:pic>
      </p:grp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3700271"/>
            <a:ext cx="2761615" cy="640080"/>
            <a:chOff x="4709159" y="3700271"/>
            <a:chExt cx="2761615" cy="640080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9159" y="3700271"/>
              <a:ext cx="2761488" cy="5638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5063" y="3700271"/>
              <a:ext cx="1249680" cy="640080"/>
            </a:xfrm>
            <a:prstGeom prst="rect">
              <a:avLst/>
            </a:prstGeom>
          </p:spPr>
        </p:pic>
      </p:grp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4754879"/>
            <a:ext cx="2761615" cy="640080"/>
            <a:chOff x="4709159" y="4754879"/>
            <a:chExt cx="2761615" cy="640080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09159" y="4754879"/>
              <a:ext cx="2761488" cy="563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5063" y="4754879"/>
              <a:ext cx="1249680" cy="640079"/>
            </a:xfrm>
            <a:prstGeom prst="rect">
              <a:avLst/>
            </a:prstGeom>
          </p:spPr>
        </p:pic>
      </p:grpSp>
      <p:grpSp>
        <p:nvGrp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2615183"/>
            <a:ext cx="2761615" cy="640080"/>
            <a:chOff x="8372856" y="2615183"/>
            <a:chExt cx="2761615" cy="640080"/>
          </a:xfrm>
        </p:grpSpPr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72856" y="2615183"/>
              <a:ext cx="2761488" cy="5638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760" y="2615183"/>
              <a:ext cx="1249679" cy="640079"/>
            </a:xfrm>
            <a:prstGeom prst="rect">
              <a:avLst/>
            </a:prstGeom>
          </p:spPr>
        </p:pic>
      </p:grpSp>
      <p:grpSp>
        <p:nvGrp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5772911"/>
            <a:ext cx="2761615" cy="640080"/>
            <a:chOff x="8372856" y="5772911"/>
            <a:chExt cx="2761615" cy="640080"/>
          </a:xfrm>
        </p:grpSpPr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72856" y="5772911"/>
              <a:ext cx="2761488" cy="56388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760" y="5772911"/>
              <a:ext cx="1249679" cy="640080"/>
            </a:xfrm>
            <a:prstGeom prst="rect">
              <a:avLst/>
            </a:prstGeom>
          </p:spPr>
        </p:pic>
      </p:grpSp>
      <p:sp>
        <p:nv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083" y="1084027"/>
            <a:ext cx="1560830" cy="0"/>
          </a:xfrm>
          <a:custGeom>
            <a:avLst/>
            <a:gdLst/>
            <a:ahLst/>
            <a:cxnLst/>
            <a:rect l="l" t="t" r="r" b="b"/>
            <a:pathLst>
              <a:path w="1560829">
                <a:moveTo>
                  <a:pt x="0" y="0"/>
                </a:moveTo>
                <a:lnTo>
                  <a:pt x="1560443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25314"/>
              </p:ext>
            </p:extLst>
          </p:nvPr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object 59"/>
          <p:cNvSpPr txBox="1"/>
          <p:nvPr/>
        </p:nvSpPr>
        <p:spPr>
          <a:xfrm>
            <a:off x="8406941" y="5808581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9928266" y="919988"/>
            <a:ext cx="146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Boundary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57301" y="1847596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13168" y="1847596"/>
            <a:ext cx="1612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Optimized: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33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91100" y="1649476"/>
            <a:ext cx="22301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Measurement/</a:t>
            </a:r>
            <a:r>
              <a:rPr sz="3300" baseline="-36616" dirty="0">
                <a:latin typeface="Calibri"/>
                <a:cs typeface="Calibri"/>
              </a:rPr>
              <a:t>:</a:t>
            </a:r>
            <a:r>
              <a:rPr sz="3300" spc="172" baseline="-36616" dirty="0">
                <a:latin typeface="Calibri"/>
                <a:cs typeface="Calibri"/>
              </a:rPr>
              <a:t> </a:t>
            </a:r>
            <a:r>
              <a:rPr sz="3300" spc="-37" baseline="-36616" dirty="0">
                <a:latin typeface="Calibri"/>
                <a:cs typeface="Calibri"/>
              </a:rPr>
              <a:t>25</a:t>
            </a:r>
            <a:endParaRPr sz="3300" baseline="-36616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14822" y="1978659"/>
            <a:ext cx="11366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Intel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IACA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</p:grp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651760"/>
            <a:ext cx="6933565" cy="1802130"/>
            <a:chOff x="537255" y="2651760"/>
            <a:chExt cx="6933565" cy="1802130"/>
          </a:xfrm>
        </p:grpSpPr>
        <p:sp>
          <p:nvSpPr>
            <p:cNvPr id="24" name="object 24"/>
            <p:cNvSpPr/>
            <p:nvPr/>
          </p:nvSpPr>
          <p:spPr>
            <a:xfrm>
              <a:off x="551542" y="335677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9160" y="2651760"/>
              <a:ext cx="2761488" cy="5638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5063" y="2651760"/>
              <a:ext cx="1249680" cy="640079"/>
            </a:xfrm>
            <a:prstGeom prst="rect">
              <a:avLst/>
            </a:prstGeom>
          </p:spPr>
        </p:pic>
      </p:grpSp>
      <p:grpSp>
        <p:nvGrp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2615183"/>
            <a:ext cx="2761615" cy="640080"/>
            <a:chOff x="8372856" y="2615183"/>
            <a:chExt cx="2761615" cy="640080"/>
          </a:xfrm>
        </p:grpSpPr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2856" y="2615183"/>
              <a:ext cx="2761488" cy="5638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8760" y="2615183"/>
              <a:ext cx="1249679" cy="640079"/>
            </a:xfrm>
            <a:prstGeom prst="rect">
              <a:avLst/>
            </a:prstGeom>
          </p:spPr>
        </p:pic>
      </p:grpSp>
      <p:grpSp>
        <p:nvGrp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5772911"/>
            <a:ext cx="2761615" cy="640080"/>
            <a:chOff x="8372856" y="5772911"/>
            <a:chExt cx="2761615" cy="640080"/>
          </a:xfrm>
        </p:grpSpPr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2856" y="5772911"/>
              <a:ext cx="2761488" cy="56388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8760" y="5772911"/>
              <a:ext cx="1249679" cy="640080"/>
            </a:xfrm>
            <a:prstGeom prst="rect">
              <a:avLst/>
            </a:prstGeom>
          </p:spPr>
        </p:pic>
      </p:grp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4754879"/>
            <a:ext cx="2761615" cy="640080"/>
            <a:chOff x="4709159" y="4754879"/>
            <a:chExt cx="2761615" cy="64008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9" y="4754879"/>
              <a:ext cx="2761488" cy="563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5063" y="4754879"/>
              <a:ext cx="1249680" cy="640079"/>
            </a:xfrm>
            <a:prstGeom prst="rect">
              <a:avLst/>
            </a:prstGeom>
          </p:spPr>
        </p:pic>
      </p:grpSp>
      <p:grpSp>
        <p:nvGrp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3663696"/>
            <a:ext cx="2761615" cy="640080"/>
            <a:chOff x="8372856" y="3663696"/>
            <a:chExt cx="2761615" cy="640080"/>
          </a:xfrm>
        </p:grpSpPr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72856" y="3663696"/>
              <a:ext cx="2761488" cy="5638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8760" y="3663696"/>
              <a:ext cx="1249679" cy="64008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4718303"/>
            <a:ext cx="2761615" cy="640080"/>
            <a:chOff x="8372856" y="4718303"/>
            <a:chExt cx="2761615" cy="640080"/>
          </a:xfrm>
        </p:grpSpPr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72856" y="4718303"/>
              <a:ext cx="2761488" cy="5638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8760" y="4718303"/>
              <a:ext cx="1249679" cy="64007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9083" y="1084027"/>
            <a:ext cx="1560830" cy="0"/>
          </a:xfrm>
          <a:custGeom>
            <a:avLst/>
            <a:gdLst/>
            <a:ahLst/>
            <a:cxnLst/>
            <a:rect l="l" t="t" r="r" b="b"/>
            <a:pathLst>
              <a:path w="1560829">
                <a:moveTo>
                  <a:pt x="0" y="0"/>
                </a:moveTo>
                <a:lnTo>
                  <a:pt x="1560443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3700271"/>
            <a:ext cx="2761615" cy="640080"/>
            <a:chOff x="4709159" y="3700271"/>
            <a:chExt cx="2761615" cy="64008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09159" y="3700271"/>
              <a:ext cx="2761488" cy="5638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5063" y="3700271"/>
              <a:ext cx="1249680" cy="640080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4112" y="266447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4059" y="268769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06941" y="2651055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112" y="371266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44059" y="373588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294520" y="3741420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4112" y="4767336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44059" y="479055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294520" y="4796028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73788"/>
              </p:ext>
            </p:extLst>
          </p:nvPr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.25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object 59"/>
          <p:cNvSpPr txBox="1"/>
          <p:nvPr/>
        </p:nvSpPr>
        <p:spPr>
          <a:xfrm>
            <a:off x="8406941" y="5808581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4380230">
              <a:lnSpc>
                <a:spcPct val="100000"/>
              </a:lnSpc>
              <a:spcBef>
                <a:spcPts val="100"/>
              </a:spcBef>
            </a:pPr>
            <a:r>
              <a:rPr dirty="0"/>
              <a:t>In</a:t>
            </a:r>
            <a:r>
              <a:rPr spc="5" dirty="0"/>
              <a:t> </a:t>
            </a:r>
            <a:r>
              <a:rPr spc="-10" dirty="0"/>
              <a:t>Practice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33" y="2068575"/>
            <a:ext cx="11386185" cy="45161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1155" marR="796290" indent="-338455">
              <a:lnSpc>
                <a:spcPts val="3000"/>
              </a:lnSpc>
              <a:spcBef>
                <a:spcPts val="800"/>
              </a:spcBef>
            </a:pPr>
            <a:r>
              <a:rPr sz="3100" b="1" dirty="0">
                <a:latin typeface="Calibri"/>
                <a:cs typeface="Calibri"/>
              </a:rPr>
              <a:t>Consumer</a:t>
            </a:r>
            <a:r>
              <a:rPr sz="3100" dirty="0">
                <a:latin typeface="Calibri"/>
                <a:cs typeface="Calibri"/>
              </a:rPr>
              <a:t>: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“Intel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Skylake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PCs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freeze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workloads:</a:t>
            </a:r>
            <a:r>
              <a:rPr sz="2400" spc="-25" dirty="0">
                <a:latin typeface="Calibri"/>
                <a:cs typeface="Calibri"/>
              </a:rPr>
              <a:t> Bug </a:t>
            </a:r>
            <a:r>
              <a:rPr sz="2400" dirty="0">
                <a:latin typeface="Calibri"/>
                <a:cs typeface="Calibri"/>
              </a:rPr>
              <a:t>discovered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Prime95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Mersenne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primes.”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9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http://arstechnica.com/gadgets/2016/01/intel-skylake-</a:t>
            </a:r>
            <a:r>
              <a:rPr sz="19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bug-</a:t>
            </a:r>
            <a:r>
              <a:rPr sz="19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causes-pcs-</a:t>
            </a:r>
            <a:r>
              <a:rPr sz="19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to-</a:t>
            </a:r>
            <a:r>
              <a:rPr sz="19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freeze-during-complex-</a:t>
            </a:r>
            <a:r>
              <a:rPr sz="19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workloads/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Calibri"/>
              <a:cs typeface="Calibri"/>
            </a:endParaRPr>
          </a:p>
          <a:p>
            <a:pPr marL="351155" marR="275590" indent="-338455">
              <a:lnSpc>
                <a:spcPct val="100099"/>
              </a:lnSpc>
            </a:pPr>
            <a:r>
              <a:rPr sz="3100" b="1" spc="-10" dirty="0">
                <a:latin typeface="Calibri"/>
                <a:cs typeface="Calibri"/>
              </a:rPr>
              <a:t>Supercomputer</a:t>
            </a:r>
            <a:r>
              <a:rPr sz="3100" spc="-10" dirty="0">
                <a:latin typeface="Calibri"/>
                <a:cs typeface="Calibri"/>
              </a:rPr>
              <a:t>: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“Researchers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study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powerful </a:t>
            </a:r>
            <a:r>
              <a:rPr sz="2400" dirty="0">
                <a:latin typeface="Calibri"/>
                <a:cs typeface="Calibri"/>
              </a:rPr>
              <a:t>supercomputer,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Jaguar.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study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found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[uncorrectable]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errors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occurred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once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hours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Jaguar’s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360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TB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memory.”</a:t>
            </a:r>
            <a:endParaRPr sz="2400">
              <a:latin typeface="Calibri"/>
              <a:cs typeface="Calibri"/>
            </a:endParaRPr>
          </a:p>
          <a:p>
            <a:pPr marL="351155" marR="564515" indent="-338455">
              <a:lnSpc>
                <a:spcPct val="102899"/>
              </a:lnSpc>
              <a:spcBef>
                <a:spcPts val="345"/>
              </a:spcBef>
            </a:pPr>
            <a:r>
              <a:rPr sz="2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http://spectrum.ieee.org/computing/hardware/how-to-kill-a-supercomputer-</a:t>
            </a:r>
            <a:r>
              <a:rPr sz="2100" u="sng" dirty="0">
                <a:solidFill>
                  <a:srgbClr val="F79646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dirty-power-</a:t>
            </a:r>
            <a:r>
              <a:rPr sz="2100" u="sng" spc="-10" dirty="0">
                <a:solidFill>
                  <a:srgbClr val="F79646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cosmic-</a:t>
            </a:r>
            <a:r>
              <a:rPr sz="2100" spc="-10" dirty="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sz="2100" u="sng" dirty="0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  <a:latin typeface="Calibri"/>
                <a:cs typeface="Calibri"/>
              </a:rPr>
              <a:t>rays-and-bad-</a:t>
            </a:r>
            <a:r>
              <a:rPr sz="2100" u="sng" spc="-10" dirty="0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  <a:latin typeface="Calibri"/>
                <a:cs typeface="Calibri"/>
              </a:rPr>
              <a:t>solder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Calibri"/>
              <a:cs typeface="Calibri"/>
            </a:endParaRPr>
          </a:p>
          <a:p>
            <a:pPr marL="4552950" marR="5080" indent="21971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Cores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Don’t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Hochschild,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al.,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2021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(Google) </a:t>
            </a:r>
            <a:r>
              <a:rPr sz="1800" dirty="0">
                <a:latin typeface="Arial"/>
                <a:cs typeface="Arial"/>
              </a:rPr>
              <a:t>Silent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Corruptions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Scale.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Dixit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al.,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arXiv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2021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(Facebook)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3234"/>
              </p:ext>
            </p:extLst>
          </p:nvPr>
        </p:nvGraphicFramePr>
        <p:xfrm>
          <a:off x="425450" y="243978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805716" y="2646171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915155"/>
            <a:ext cx="4184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development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methodology?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5450" y="51998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.25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07000" y="5236972"/>
            <a:ext cx="2255520" cy="6934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48615" marR="43180" indent="-298450">
              <a:lnSpc>
                <a:spcPts val="2620"/>
              </a:lnSpc>
              <a:spcBef>
                <a:spcPts val="200"/>
              </a:spcBef>
            </a:pPr>
            <a:r>
              <a:rPr sz="2200" dirty="0">
                <a:latin typeface="Calibri"/>
                <a:cs typeface="Calibri"/>
              </a:rPr>
              <a:t>Measurement/</a:t>
            </a:r>
            <a:r>
              <a:rPr sz="3300" baseline="-32828" dirty="0">
                <a:latin typeface="Calibri"/>
                <a:cs typeface="Calibri"/>
              </a:rPr>
              <a:t>:</a:t>
            </a:r>
            <a:r>
              <a:rPr sz="3300" spc="172" baseline="-32828" dirty="0">
                <a:latin typeface="Calibri"/>
                <a:cs typeface="Calibri"/>
              </a:rPr>
              <a:t> </a:t>
            </a:r>
            <a:r>
              <a:rPr sz="3300" spc="-37" baseline="-32828" dirty="0">
                <a:latin typeface="Calibri"/>
                <a:cs typeface="Calibri"/>
              </a:rPr>
              <a:t>25 </a:t>
            </a:r>
            <a:r>
              <a:rPr sz="2200" dirty="0">
                <a:latin typeface="Calibri"/>
                <a:cs typeface="Calibri"/>
              </a:rPr>
              <a:t>Intel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IACA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8851" y="3606800"/>
            <a:ext cx="114300" cy="977900"/>
          </a:xfrm>
          <a:custGeom>
            <a:avLst/>
            <a:gdLst/>
            <a:ahLst/>
            <a:cxnLst/>
            <a:rect l="l" t="t" r="r" b="b"/>
            <a:pathLst>
              <a:path w="114300" h="977900">
                <a:moveTo>
                  <a:pt x="38099" y="863600"/>
                </a:moveTo>
                <a:lnTo>
                  <a:pt x="0" y="863600"/>
                </a:lnTo>
                <a:lnTo>
                  <a:pt x="57150" y="977900"/>
                </a:lnTo>
                <a:lnTo>
                  <a:pt x="104775" y="882650"/>
                </a:lnTo>
                <a:lnTo>
                  <a:pt x="38100" y="882650"/>
                </a:lnTo>
                <a:lnTo>
                  <a:pt x="38099" y="863600"/>
                </a:lnTo>
                <a:close/>
              </a:path>
              <a:path w="114300" h="977900">
                <a:moveTo>
                  <a:pt x="76198" y="0"/>
                </a:moveTo>
                <a:lnTo>
                  <a:pt x="38098" y="0"/>
                </a:lnTo>
                <a:lnTo>
                  <a:pt x="38100" y="882650"/>
                </a:lnTo>
                <a:lnTo>
                  <a:pt x="76200" y="882650"/>
                </a:lnTo>
                <a:lnTo>
                  <a:pt x="76198" y="0"/>
                </a:lnTo>
                <a:close/>
              </a:path>
              <a:path w="114300" h="977900">
                <a:moveTo>
                  <a:pt x="114300" y="863600"/>
                </a:moveTo>
                <a:lnTo>
                  <a:pt x="76199" y="863600"/>
                </a:lnTo>
                <a:lnTo>
                  <a:pt x="76200" y="882650"/>
                </a:lnTo>
                <a:lnTo>
                  <a:pt x="104775" y="882650"/>
                </a:lnTo>
                <a:lnTo>
                  <a:pt x="114300" y="86360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Development</a:t>
            </a:r>
            <a:r>
              <a:rPr b="0" spc="-11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Methodology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4453127"/>
            <a:ext cx="3221990" cy="2057400"/>
            <a:chOff x="4447032" y="4453127"/>
            <a:chExt cx="3221990" cy="2057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7032" y="4453127"/>
              <a:ext cx="3221736" cy="2057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3050" y="4854416"/>
              <a:ext cx="3004925" cy="1202051"/>
            </a:xfrm>
            <a:prstGeom prst="rect">
              <a:avLst/>
            </a:prstGeom>
          </p:spPr>
        </p:pic>
      </p:grp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2026920"/>
            <a:ext cx="3221990" cy="1960245"/>
            <a:chOff x="4447032" y="2026920"/>
            <a:chExt cx="3221990" cy="19602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2026920"/>
              <a:ext cx="3221736" cy="19598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3086736" y="0"/>
                  </a:moveTo>
                  <a:lnTo>
                    <a:pt x="0" y="0"/>
                  </a:lnTo>
                  <a:lnTo>
                    <a:pt x="0" y="1826677"/>
                  </a:lnTo>
                  <a:lnTo>
                    <a:pt x="3086736" y="1826677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0" y="0"/>
                  </a:moveTo>
                  <a:lnTo>
                    <a:pt x="3086737" y="0"/>
                  </a:lnTo>
                  <a:lnTo>
                    <a:pt x="3086737" y="1826679"/>
                  </a:lnTo>
                  <a:lnTo>
                    <a:pt x="0" y="182667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992494" y="0"/>
                  </a:moveTo>
                  <a:lnTo>
                    <a:pt x="0" y="0"/>
                  </a:lnTo>
                  <a:lnTo>
                    <a:pt x="0" y="356787"/>
                  </a:lnTo>
                  <a:lnTo>
                    <a:pt x="992494" y="356787"/>
                  </a:lnTo>
                  <a:lnTo>
                    <a:pt x="99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91926" y="2185968"/>
            <a:ext cx="992505" cy="35687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Decoder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1" y="2613718"/>
            <a:ext cx="2569845" cy="239395"/>
          </a:xfrm>
          <a:custGeom>
            <a:avLst/>
            <a:gdLst/>
            <a:ahLst/>
            <a:cxnLst/>
            <a:rect l="l" t="t" r="r" b="b"/>
            <a:pathLst>
              <a:path w="2569845" h="239394">
                <a:moveTo>
                  <a:pt x="2569390" y="0"/>
                </a:moveTo>
                <a:lnTo>
                  <a:pt x="0" y="0"/>
                </a:lnTo>
                <a:lnTo>
                  <a:pt x="0" y="238955"/>
                </a:lnTo>
                <a:lnTo>
                  <a:pt x="2569390" y="238955"/>
                </a:lnTo>
                <a:lnTo>
                  <a:pt x="2569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15031" y="2613718"/>
            <a:ext cx="2569845" cy="2393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2325">
              <a:lnSpc>
                <a:spcPts val="1880"/>
              </a:lnSpc>
            </a:pPr>
            <a:r>
              <a:rPr sz="1800" spc="-10" dirty="0"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0" y="2928217"/>
            <a:ext cx="1102360" cy="785495"/>
          </a:xfrm>
          <a:custGeom>
            <a:avLst/>
            <a:gdLst/>
            <a:ahLst/>
            <a:cxnLst/>
            <a:rect l="l" t="t" r="r" b="b"/>
            <a:pathLst>
              <a:path w="1102360" h="785495">
                <a:moveTo>
                  <a:pt x="1102323" y="0"/>
                </a:moveTo>
                <a:lnTo>
                  <a:pt x="0" y="0"/>
                </a:lnTo>
                <a:lnTo>
                  <a:pt x="0" y="784986"/>
                </a:lnTo>
                <a:lnTo>
                  <a:pt x="1102323" y="784986"/>
                </a:lnTo>
                <a:lnTo>
                  <a:pt x="1102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15030" y="2928217"/>
            <a:ext cx="1102360" cy="7854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308610" marR="90805" indent="-210820">
              <a:lnSpc>
                <a:spcPts val="2110"/>
              </a:lnSpc>
              <a:spcBef>
                <a:spcPts val="935"/>
              </a:spcBef>
            </a:pPr>
            <a:r>
              <a:rPr sz="1800" spc="-10" dirty="0">
                <a:latin typeface="Calibri"/>
                <a:cs typeface="Calibri"/>
              </a:rPr>
              <a:t>Execution Units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Development</a:t>
            </a:r>
            <a:r>
              <a:rPr b="0" spc="-11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Methodology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2026920"/>
            <a:ext cx="3221990" cy="4483735"/>
            <a:chOff x="4447032" y="2026920"/>
            <a:chExt cx="3221990" cy="44837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7032" y="2026920"/>
              <a:ext cx="3221736" cy="19598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3086736" y="0"/>
                  </a:moveTo>
                  <a:lnTo>
                    <a:pt x="0" y="0"/>
                  </a:lnTo>
                  <a:lnTo>
                    <a:pt x="0" y="1826677"/>
                  </a:lnTo>
                  <a:lnTo>
                    <a:pt x="3086736" y="1826677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0" y="0"/>
                  </a:moveTo>
                  <a:lnTo>
                    <a:pt x="3086737" y="0"/>
                  </a:lnTo>
                  <a:lnTo>
                    <a:pt x="3086737" y="1826679"/>
                  </a:lnTo>
                  <a:lnTo>
                    <a:pt x="0" y="182667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992494" y="0"/>
                  </a:moveTo>
                  <a:lnTo>
                    <a:pt x="0" y="0"/>
                  </a:lnTo>
                  <a:lnTo>
                    <a:pt x="0" y="356787"/>
                  </a:lnTo>
                  <a:lnTo>
                    <a:pt x="992494" y="356787"/>
                  </a:lnTo>
                  <a:lnTo>
                    <a:pt x="99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4453127"/>
              <a:ext cx="3221736" cy="20574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3050" y="4854416"/>
              <a:ext cx="3004925" cy="120205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291926" y="2185968"/>
            <a:ext cx="992505" cy="35687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Decoder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1" y="2613718"/>
            <a:ext cx="2569845" cy="239395"/>
          </a:xfrm>
          <a:custGeom>
            <a:avLst/>
            <a:gdLst/>
            <a:ahLst/>
            <a:cxnLst/>
            <a:rect l="l" t="t" r="r" b="b"/>
            <a:pathLst>
              <a:path w="2569845" h="239394">
                <a:moveTo>
                  <a:pt x="2569390" y="0"/>
                </a:moveTo>
                <a:lnTo>
                  <a:pt x="0" y="0"/>
                </a:lnTo>
                <a:lnTo>
                  <a:pt x="0" y="238955"/>
                </a:lnTo>
                <a:lnTo>
                  <a:pt x="2569390" y="238955"/>
                </a:lnTo>
                <a:lnTo>
                  <a:pt x="2569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15031" y="2613718"/>
            <a:ext cx="2569845" cy="2393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2325">
              <a:lnSpc>
                <a:spcPts val="1880"/>
              </a:lnSpc>
            </a:pPr>
            <a:r>
              <a:rPr sz="1800" spc="-10" dirty="0"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0" y="2928217"/>
            <a:ext cx="1102360" cy="785495"/>
          </a:xfrm>
          <a:custGeom>
            <a:avLst/>
            <a:gdLst/>
            <a:ahLst/>
            <a:cxnLst/>
            <a:rect l="l" t="t" r="r" b="b"/>
            <a:pathLst>
              <a:path w="1102360" h="785495">
                <a:moveTo>
                  <a:pt x="1102323" y="0"/>
                </a:moveTo>
                <a:lnTo>
                  <a:pt x="0" y="0"/>
                </a:lnTo>
                <a:lnTo>
                  <a:pt x="0" y="784986"/>
                </a:lnTo>
                <a:lnTo>
                  <a:pt x="1102323" y="784986"/>
                </a:lnTo>
                <a:lnTo>
                  <a:pt x="1102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15030" y="2928217"/>
            <a:ext cx="1102360" cy="7854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308610" marR="90805" indent="-210820">
              <a:lnSpc>
                <a:spcPts val="2110"/>
              </a:lnSpc>
              <a:spcBef>
                <a:spcPts val="935"/>
              </a:spcBef>
            </a:pPr>
            <a:r>
              <a:rPr sz="1800" spc="-10" dirty="0">
                <a:latin typeface="Calibri"/>
                <a:cs typeface="Calibri"/>
              </a:rPr>
              <a:t>Execution Units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2978970"/>
            <a:ext cx="3290570" cy="2476500"/>
            <a:chOff x="1197863" y="2978970"/>
            <a:chExt cx="3290570" cy="2476500"/>
          </a:xfrm>
        </p:grpSpPr>
        <p:sp>
          <p:nvSpPr>
            <p:cNvPr id="22" name="object 22"/>
            <p:cNvSpPr/>
            <p:nvPr/>
          </p:nvSpPr>
          <p:spPr>
            <a:xfrm>
              <a:off x="3718636" y="2978975"/>
              <a:ext cx="769620" cy="2476500"/>
            </a:xfrm>
            <a:custGeom>
              <a:avLst/>
              <a:gdLst/>
              <a:ahLst/>
              <a:cxnLst/>
              <a:rect l="l" t="t" r="r" b="b"/>
              <a:pathLst>
                <a:path w="769620" h="2476500">
                  <a:moveTo>
                    <a:pt x="769213" y="0"/>
                  </a:moveTo>
                  <a:lnTo>
                    <a:pt x="686244" y="47967"/>
                  </a:lnTo>
                  <a:lnTo>
                    <a:pt x="710095" y="63703"/>
                  </a:lnTo>
                  <a:lnTo>
                    <a:pt x="482" y="1139875"/>
                  </a:lnTo>
                  <a:lnTo>
                    <a:pt x="12407" y="1147737"/>
                  </a:lnTo>
                  <a:lnTo>
                    <a:pt x="0" y="1154811"/>
                  </a:lnTo>
                  <a:lnTo>
                    <a:pt x="714375" y="2409050"/>
                  </a:lnTo>
                  <a:lnTo>
                    <a:pt x="689546" y="2423198"/>
                  </a:lnTo>
                  <a:lnTo>
                    <a:pt x="769213" y="2476474"/>
                  </a:lnTo>
                  <a:lnTo>
                    <a:pt x="766241" y="2421471"/>
                  </a:lnTo>
                  <a:lnTo>
                    <a:pt x="764032" y="2380767"/>
                  </a:lnTo>
                  <a:lnTo>
                    <a:pt x="739203" y="2394915"/>
                  </a:lnTo>
                  <a:lnTo>
                    <a:pt x="29159" y="1148295"/>
                  </a:lnTo>
                  <a:lnTo>
                    <a:pt x="733958" y="79438"/>
                  </a:lnTo>
                  <a:lnTo>
                    <a:pt x="757809" y="95161"/>
                  </a:lnTo>
                  <a:lnTo>
                    <a:pt x="763016" y="51777"/>
                  </a:lnTo>
                  <a:lnTo>
                    <a:pt x="769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0639" y="3874008"/>
              <a:ext cx="2164080" cy="11125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7863" y="3846576"/>
              <a:ext cx="2365248" cy="12466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231" y="3572255"/>
            <a:ext cx="1094740" cy="1252855"/>
            <a:chOff x="7952231" y="3572255"/>
            <a:chExt cx="1094740" cy="1252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2231" y="3572255"/>
              <a:ext cx="1094231" cy="1252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Development</a:t>
            </a:r>
            <a:r>
              <a:rPr b="0" spc="-11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Methodology</a:t>
            </a: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2026920"/>
            <a:ext cx="3221990" cy="4483735"/>
            <a:chOff x="4447032" y="2026920"/>
            <a:chExt cx="3221990" cy="448373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2026920"/>
              <a:ext cx="3221736" cy="19598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3086736" y="0"/>
                  </a:moveTo>
                  <a:lnTo>
                    <a:pt x="0" y="0"/>
                  </a:lnTo>
                  <a:lnTo>
                    <a:pt x="0" y="1826677"/>
                  </a:lnTo>
                  <a:lnTo>
                    <a:pt x="3086736" y="1826677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0" y="0"/>
                  </a:moveTo>
                  <a:lnTo>
                    <a:pt x="3086737" y="0"/>
                  </a:lnTo>
                  <a:lnTo>
                    <a:pt x="3086737" y="1826679"/>
                  </a:lnTo>
                  <a:lnTo>
                    <a:pt x="0" y="182667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992494" y="0"/>
                  </a:moveTo>
                  <a:lnTo>
                    <a:pt x="0" y="0"/>
                  </a:lnTo>
                  <a:lnTo>
                    <a:pt x="0" y="356787"/>
                  </a:lnTo>
                  <a:lnTo>
                    <a:pt x="992494" y="356787"/>
                  </a:lnTo>
                  <a:lnTo>
                    <a:pt x="99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7032" y="4453127"/>
              <a:ext cx="3221736" cy="20574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3050" y="4854416"/>
              <a:ext cx="3004925" cy="1202051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3295" y="3758184"/>
            <a:ext cx="841375" cy="914400"/>
            <a:chOff x="8083295" y="3758184"/>
            <a:chExt cx="841375" cy="91440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3711" y="4111752"/>
              <a:ext cx="560831" cy="5608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387679" y="413577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11311" y="3938016"/>
              <a:ext cx="560831" cy="56083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237161" y="39632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83295" y="3758184"/>
              <a:ext cx="560831" cy="56083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107630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291926" y="2185968"/>
            <a:ext cx="992505" cy="35687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Decoder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1" y="2613718"/>
            <a:ext cx="2569845" cy="239395"/>
          </a:xfrm>
          <a:custGeom>
            <a:avLst/>
            <a:gdLst/>
            <a:ahLst/>
            <a:cxnLst/>
            <a:rect l="l" t="t" r="r" b="b"/>
            <a:pathLst>
              <a:path w="2569845" h="239394">
                <a:moveTo>
                  <a:pt x="2569390" y="0"/>
                </a:moveTo>
                <a:lnTo>
                  <a:pt x="0" y="0"/>
                </a:lnTo>
                <a:lnTo>
                  <a:pt x="0" y="238955"/>
                </a:lnTo>
                <a:lnTo>
                  <a:pt x="2569390" y="238955"/>
                </a:lnTo>
                <a:lnTo>
                  <a:pt x="2569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715031" y="2613718"/>
            <a:ext cx="2569845" cy="2393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2325">
              <a:lnSpc>
                <a:spcPts val="1880"/>
              </a:lnSpc>
            </a:pPr>
            <a:r>
              <a:rPr sz="1800" spc="-10" dirty="0"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0" y="2928217"/>
            <a:ext cx="1102360" cy="785495"/>
          </a:xfrm>
          <a:custGeom>
            <a:avLst/>
            <a:gdLst/>
            <a:ahLst/>
            <a:cxnLst/>
            <a:rect l="l" t="t" r="r" b="b"/>
            <a:pathLst>
              <a:path w="1102360" h="785495">
                <a:moveTo>
                  <a:pt x="1102323" y="0"/>
                </a:moveTo>
                <a:lnTo>
                  <a:pt x="0" y="0"/>
                </a:lnTo>
                <a:lnTo>
                  <a:pt x="0" y="784986"/>
                </a:lnTo>
                <a:lnTo>
                  <a:pt x="1102323" y="784986"/>
                </a:lnTo>
                <a:lnTo>
                  <a:pt x="1102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715030" y="2928217"/>
            <a:ext cx="1102360" cy="7854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308610" marR="90805" indent="-210820">
              <a:lnSpc>
                <a:spcPts val="2110"/>
              </a:lnSpc>
              <a:spcBef>
                <a:spcPts val="935"/>
              </a:spcBef>
            </a:pPr>
            <a:r>
              <a:rPr sz="1800" spc="-10" dirty="0">
                <a:latin typeface="Calibri"/>
                <a:cs typeface="Calibri"/>
              </a:rPr>
              <a:t>Execution Units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2964681"/>
            <a:ext cx="9360535" cy="2505075"/>
            <a:chOff x="1197863" y="2964681"/>
            <a:chExt cx="9360535" cy="2505075"/>
          </a:xfrm>
        </p:grpSpPr>
        <p:sp>
          <p:nvSpPr>
            <p:cNvPr id="33" name="object 33"/>
            <p:cNvSpPr/>
            <p:nvPr/>
          </p:nvSpPr>
          <p:spPr>
            <a:xfrm>
              <a:off x="3718636" y="2964687"/>
              <a:ext cx="4796790" cy="2491105"/>
            </a:xfrm>
            <a:custGeom>
              <a:avLst/>
              <a:gdLst/>
              <a:ahLst/>
              <a:cxnLst/>
              <a:rect l="l" t="t" r="r" b="b"/>
              <a:pathLst>
                <a:path w="4796790" h="2491104">
                  <a:moveTo>
                    <a:pt x="769213" y="14287"/>
                  </a:moveTo>
                  <a:lnTo>
                    <a:pt x="686244" y="62255"/>
                  </a:lnTo>
                  <a:lnTo>
                    <a:pt x="710095" y="77990"/>
                  </a:lnTo>
                  <a:lnTo>
                    <a:pt x="482" y="1154163"/>
                  </a:lnTo>
                  <a:lnTo>
                    <a:pt x="12407" y="1162024"/>
                  </a:lnTo>
                  <a:lnTo>
                    <a:pt x="0" y="1169098"/>
                  </a:lnTo>
                  <a:lnTo>
                    <a:pt x="714375" y="2423337"/>
                  </a:lnTo>
                  <a:lnTo>
                    <a:pt x="689546" y="2437485"/>
                  </a:lnTo>
                  <a:lnTo>
                    <a:pt x="769213" y="2490762"/>
                  </a:lnTo>
                  <a:lnTo>
                    <a:pt x="766241" y="2435758"/>
                  </a:lnTo>
                  <a:lnTo>
                    <a:pt x="764032" y="2395055"/>
                  </a:lnTo>
                  <a:lnTo>
                    <a:pt x="739203" y="2409202"/>
                  </a:lnTo>
                  <a:lnTo>
                    <a:pt x="29159" y="1162583"/>
                  </a:lnTo>
                  <a:lnTo>
                    <a:pt x="733958" y="93726"/>
                  </a:lnTo>
                  <a:lnTo>
                    <a:pt x="757809" y="109448"/>
                  </a:lnTo>
                  <a:lnTo>
                    <a:pt x="763016" y="66065"/>
                  </a:lnTo>
                  <a:lnTo>
                    <a:pt x="769213" y="14287"/>
                  </a:lnTo>
                  <a:close/>
                </a:path>
                <a:path w="4796790" h="2491104">
                  <a:moveTo>
                    <a:pt x="4796764" y="552221"/>
                  </a:moveTo>
                  <a:lnTo>
                    <a:pt x="4768189" y="552221"/>
                  </a:lnTo>
                  <a:lnTo>
                    <a:pt x="4768189" y="28575"/>
                  </a:lnTo>
                  <a:lnTo>
                    <a:pt x="4768189" y="14287"/>
                  </a:lnTo>
                  <a:lnTo>
                    <a:pt x="4768189" y="0"/>
                  </a:lnTo>
                  <a:lnTo>
                    <a:pt x="3855961" y="0"/>
                  </a:lnTo>
                  <a:lnTo>
                    <a:pt x="3855961" y="28575"/>
                  </a:lnTo>
                  <a:lnTo>
                    <a:pt x="4739614" y="28575"/>
                  </a:lnTo>
                  <a:lnTo>
                    <a:pt x="4739614" y="552221"/>
                  </a:lnTo>
                  <a:lnTo>
                    <a:pt x="4711039" y="552221"/>
                  </a:lnTo>
                  <a:lnTo>
                    <a:pt x="4753902" y="637946"/>
                  </a:lnTo>
                  <a:lnTo>
                    <a:pt x="4789614" y="566508"/>
                  </a:lnTo>
                  <a:lnTo>
                    <a:pt x="4796764" y="5522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64040" y="3572255"/>
              <a:ext cx="1094231" cy="125272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75520" y="4111752"/>
              <a:ext cx="560831" cy="56083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899578" y="413577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23120" y="3938016"/>
              <a:ext cx="563879" cy="56083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749062" y="3963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95104" y="3758183"/>
              <a:ext cx="560831" cy="56083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619529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74597" y="4739450"/>
              <a:ext cx="2453005" cy="730885"/>
            </a:xfrm>
            <a:custGeom>
              <a:avLst/>
              <a:gdLst/>
              <a:ahLst/>
              <a:cxnLst/>
              <a:rect l="l" t="t" r="r" b="b"/>
              <a:pathLst>
                <a:path w="2453004" h="730885">
                  <a:moveTo>
                    <a:pt x="2395556" y="701704"/>
                  </a:moveTo>
                  <a:lnTo>
                    <a:pt x="0" y="701704"/>
                  </a:lnTo>
                  <a:lnTo>
                    <a:pt x="0" y="730279"/>
                  </a:lnTo>
                  <a:lnTo>
                    <a:pt x="2424131" y="730279"/>
                  </a:lnTo>
                  <a:lnTo>
                    <a:pt x="2424131" y="715991"/>
                  </a:lnTo>
                  <a:lnTo>
                    <a:pt x="2395556" y="715991"/>
                  </a:lnTo>
                  <a:lnTo>
                    <a:pt x="2395556" y="701704"/>
                  </a:lnTo>
                  <a:close/>
                </a:path>
                <a:path w="2453004" h="730885">
                  <a:moveTo>
                    <a:pt x="2424131" y="71437"/>
                  </a:moveTo>
                  <a:lnTo>
                    <a:pt x="2395556" y="71437"/>
                  </a:lnTo>
                  <a:lnTo>
                    <a:pt x="2395556" y="715991"/>
                  </a:lnTo>
                  <a:lnTo>
                    <a:pt x="2409844" y="701704"/>
                  </a:lnTo>
                  <a:lnTo>
                    <a:pt x="2424131" y="701704"/>
                  </a:lnTo>
                  <a:lnTo>
                    <a:pt x="2424131" y="71437"/>
                  </a:lnTo>
                  <a:close/>
                </a:path>
                <a:path w="2453004" h="730885">
                  <a:moveTo>
                    <a:pt x="2424131" y="701704"/>
                  </a:moveTo>
                  <a:lnTo>
                    <a:pt x="2409844" y="701704"/>
                  </a:lnTo>
                  <a:lnTo>
                    <a:pt x="2395556" y="715991"/>
                  </a:lnTo>
                  <a:lnTo>
                    <a:pt x="2424131" y="715991"/>
                  </a:lnTo>
                  <a:lnTo>
                    <a:pt x="2424131" y="701704"/>
                  </a:lnTo>
                  <a:close/>
                </a:path>
                <a:path w="2453004" h="730885">
                  <a:moveTo>
                    <a:pt x="2409844" y="0"/>
                  </a:moveTo>
                  <a:lnTo>
                    <a:pt x="2366981" y="85724"/>
                  </a:lnTo>
                  <a:lnTo>
                    <a:pt x="2395556" y="85724"/>
                  </a:lnTo>
                  <a:lnTo>
                    <a:pt x="2395556" y="71437"/>
                  </a:lnTo>
                  <a:lnTo>
                    <a:pt x="2445562" y="71437"/>
                  </a:lnTo>
                  <a:lnTo>
                    <a:pt x="2409844" y="0"/>
                  </a:lnTo>
                  <a:close/>
                </a:path>
                <a:path w="2453004" h="730885">
                  <a:moveTo>
                    <a:pt x="2445562" y="71437"/>
                  </a:moveTo>
                  <a:lnTo>
                    <a:pt x="2424131" y="71437"/>
                  </a:lnTo>
                  <a:lnTo>
                    <a:pt x="2424131" y="85724"/>
                  </a:lnTo>
                  <a:lnTo>
                    <a:pt x="2452706" y="85724"/>
                  </a:lnTo>
                  <a:lnTo>
                    <a:pt x="2445562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0639" y="3874008"/>
              <a:ext cx="2164080" cy="111252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7863" y="3846575"/>
              <a:ext cx="2365248" cy="124663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231" y="3572255"/>
            <a:ext cx="1094740" cy="1252855"/>
            <a:chOff x="7952231" y="3572255"/>
            <a:chExt cx="1094740" cy="1252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2231" y="3572255"/>
              <a:ext cx="1094231" cy="1252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Development</a:t>
            </a:r>
            <a:r>
              <a:rPr b="0" spc="-11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Methodology</a:t>
            </a: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4453127"/>
            <a:ext cx="3221990" cy="2057400"/>
            <a:chOff x="4447032" y="4453127"/>
            <a:chExt cx="3221990" cy="20574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4453127"/>
              <a:ext cx="3221736" cy="20574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3050" y="4854416"/>
              <a:ext cx="3004925" cy="1202051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3295" y="3758184"/>
            <a:ext cx="841375" cy="914400"/>
            <a:chOff x="8083295" y="3758184"/>
            <a:chExt cx="841375" cy="9144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3711" y="4111752"/>
              <a:ext cx="560831" cy="5608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87679" y="413577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311" y="3938016"/>
              <a:ext cx="560831" cy="5608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37161" y="39632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3295" y="3758184"/>
              <a:ext cx="560831" cy="5608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07630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7442" y="3798315"/>
            <a:ext cx="405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8850" y="3751579"/>
            <a:ext cx="481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−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2026920"/>
            <a:ext cx="3221990" cy="1960245"/>
            <a:chOff x="4447032" y="2026920"/>
            <a:chExt cx="3221990" cy="1960245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47032" y="2026920"/>
              <a:ext cx="3221736" cy="195986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3086736" y="0"/>
                  </a:moveTo>
                  <a:lnTo>
                    <a:pt x="0" y="0"/>
                  </a:lnTo>
                  <a:lnTo>
                    <a:pt x="0" y="1826677"/>
                  </a:lnTo>
                  <a:lnTo>
                    <a:pt x="3086736" y="1826677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0" y="0"/>
                  </a:moveTo>
                  <a:lnTo>
                    <a:pt x="3086737" y="0"/>
                  </a:lnTo>
                  <a:lnTo>
                    <a:pt x="3086737" y="1826679"/>
                  </a:lnTo>
                  <a:lnTo>
                    <a:pt x="0" y="182667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992494" y="0"/>
                  </a:moveTo>
                  <a:lnTo>
                    <a:pt x="0" y="0"/>
                  </a:lnTo>
                  <a:lnTo>
                    <a:pt x="0" y="356787"/>
                  </a:lnTo>
                  <a:lnTo>
                    <a:pt x="992494" y="356787"/>
                  </a:lnTo>
                  <a:lnTo>
                    <a:pt x="99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291926" y="2185968"/>
            <a:ext cx="992505" cy="35687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Decoder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1" y="2613718"/>
            <a:ext cx="2569845" cy="239395"/>
          </a:xfrm>
          <a:custGeom>
            <a:avLst/>
            <a:gdLst/>
            <a:ahLst/>
            <a:cxnLst/>
            <a:rect l="l" t="t" r="r" b="b"/>
            <a:pathLst>
              <a:path w="2569845" h="239394">
                <a:moveTo>
                  <a:pt x="2569390" y="0"/>
                </a:moveTo>
                <a:lnTo>
                  <a:pt x="0" y="0"/>
                </a:lnTo>
                <a:lnTo>
                  <a:pt x="0" y="238955"/>
                </a:lnTo>
                <a:lnTo>
                  <a:pt x="2569390" y="238955"/>
                </a:lnTo>
                <a:lnTo>
                  <a:pt x="2569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15031" y="2613718"/>
            <a:ext cx="2569845" cy="2393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2325">
              <a:lnSpc>
                <a:spcPts val="1880"/>
              </a:lnSpc>
            </a:pPr>
            <a:r>
              <a:rPr sz="1800" spc="-10" dirty="0"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0" y="2928217"/>
            <a:ext cx="1102360" cy="785495"/>
          </a:xfrm>
          <a:custGeom>
            <a:avLst/>
            <a:gdLst/>
            <a:ahLst/>
            <a:cxnLst/>
            <a:rect l="l" t="t" r="r" b="b"/>
            <a:pathLst>
              <a:path w="1102360" h="785495">
                <a:moveTo>
                  <a:pt x="1102323" y="0"/>
                </a:moveTo>
                <a:lnTo>
                  <a:pt x="0" y="0"/>
                </a:lnTo>
                <a:lnTo>
                  <a:pt x="0" y="784986"/>
                </a:lnTo>
                <a:lnTo>
                  <a:pt x="1102323" y="784986"/>
                </a:lnTo>
                <a:lnTo>
                  <a:pt x="1102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715030" y="2928217"/>
            <a:ext cx="1102360" cy="7854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308610" marR="90805" indent="-210820">
              <a:lnSpc>
                <a:spcPts val="2110"/>
              </a:lnSpc>
              <a:spcBef>
                <a:spcPts val="935"/>
              </a:spcBef>
            </a:pPr>
            <a:r>
              <a:rPr sz="1800" spc="-10" dirty="0">
                <a:latin typeface="Calibri"/>
                <a:cs typeface="Calibri"/>
              </a:rPr>
              <a:t>Execution Units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2964681"/>
            <a:ext cx="9360535" cy="2505075"/>
            <a:chOff x="1197863" y="2964681"/>
            <a:chExt cx="9360535" cy="2505075"/>
          </a:xfrm>
        </p:grpSpPr>
        <p:sp>
          <p:nvSpPr>
            <p:cNvPr id="36" name="object 36"/>
            <p:cNvSpPr/>
            <p:nvPr/>
          </p:nvSpPr>
          <p:spPr>
            <a:xfrm>
              <a:off x="3718636" y="2964687"/>
              <a:ext cx="4796790" cy="2491105"/>
            </a:xfrm>
            <a:custGeom>
              <a:avLst/>
              <a:gdLst/>
              <a:ahLst/>
              <a:cxnLst/>
              <a:rect l="l" t="t" r="r" b="b"/>
              <a:pathLst>
                <a:path w="4796790" h="2491104">
                  <a:moveTo>
                    <a:pt x="769213" y="14287"/>
                  </a:moveTo>
                  <a:lnTo>
                    <a:pt x="686244" y="62255"/>
                  </a:lnTo>
                  <a:lnTo>
                    <a:pt x="710095" y="77990"/>
                  </a:lnTo>
                  <a:lnTo>
                    <a:pt x="482" y="1154163"/>
                  </a:lnTo>
                  <a:lnTo>
                    <a:pt x="12407" y="1162024"/>
                  </a:lnTo>
                  <a:lnTo>
                    <a:pt x="0" y="1169098"/>
                  </a:lnTo>
                  <a:lnTo>
                    <a:pt x="714375" y="2423337"/>
                  </a:lnTo>
                  <a:lnTo>
                    <a:pt x="689546" y="2437485"/>
                  </a:lnTo>
                  <a:lnTo>
                    <a:pt x="769213" y="2490762"/>
                  </a:lnTo>
                  <a:lnTo>
                    <a:pt x="766241" y="2435758"/>
                  </a:lnTo>
                  <a:lnTo>
                    <a:pt x="764032" y="2395055"/>
                  </a:lnTo>
                  <a:lnTo>
                    <a:pt x="739203" y="2409202"/>
                  </a:lnTo>
                  <a:lnTo>
                    <a:pt x="29159" y="1162583"/>
                  </a:lnTo>
                  <a:lnTo>
                    <a:pt x="733958" y="93726"/>
                  </a:lnTo>
                  <a:lnTo>
                    <a:pt x="757809" y="109448"/>
                  </a:lnTo>
                  <a:lnTo>
                    <a:pt x="763016" y="66065"/>
                  </a:lnTo>
                  <a:lnTo>
                    <a:pt x="769213" y="14287"/>
                  </a:lnTo>
                  <a:close/>
                </a:path>
                <a:path w="4796790" h="2491104">
                  <a:moveTo>
                    <a:pt x="4796764" y="552221"/>
                  </a:moveTo>
                  <a:lnTo>
                    <a:pt x="4768189" y="552221"/>
                  </a:lnTo>
                  <a:lnTo>
                    <a:pt x="4768189" y="28575"/>
                  </a:lnTo>
                  <a:lnTo>
                    <a:pt x="4768189" y="14287"/>
                  </a:lnTo>
                  <a:lnTo>
                    <a:pt x="4768189" y="0"/>
                  </a:lnTo>
                  <a:lnTo>
                    <a:pt x="3855961" y="0"/>
                  </a:lnTo>
                  <a:lnTo>
                    <a:pt x="3855961" y="28575"/>
                  </a:lnTo>
                  <a:lnTo>
                    <a:pt x="4739614" y="28575"/>
                  </a:lnTo>
                  <a:lnTo>
                    <a:pt x="4739614" y="552221"/>
                  </a:lnTo>
                  <a:lnTo>
                    <a:pt x="4711039" y="552221"/>
                  </a:lnTo>
                  <a:lnTo>
                    <a:pt x="4753902" y="637946"/>
                  </a:lnTo>
                  <a:lnTo>
                    <a:pt x="4789614" y="566508"/>
                  </a:lnTo>
                  <a:lnTo>
                    <a:pt x="4796764" y="5522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64040" y="3572255"/>
              <a:ext cx="1094231" cy="125272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75520" y="4111752"/>
              <a:ext cx="560831" cy="56083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99578" y="413577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23120" y="3938016"/>
              <a:ext cx="563879" cy="56083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749062" y="3963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95104" y="3758183"/>
              <a:ext cx="560831" cy="56083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619529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74597" y="4739450"/>
              <a:ext cx="2453005" cy="730885"/>
            </a:xfrm>
            <a:custGeom>
              <a:avLst/>
              <a:gdLst/>
              <a:ahLst/>
              <a:cxnLst/>
              <a:rect l="l" t="t" r="r" b="b"/>
              <a:pathLst>
                <a:path w="2453004" h="730885">
                  <a:moveTo>
                    <a:pt x="2395556" y="701704"/>
                  </a:moveTo>
                  <a:lnTo>
                    <a:pt x="0" y="701704"/>
                  </a:lnTo>
                  <a:lnTo>
                    <a:pt x="0" y="730279"/>
                  </a:lnTo>
                  <a:lnTo>
                    <a:pt x="2424131" y="730279"/>
                  </a:lnTo>
                  <a:lnTo>
                    <a:pt x="2424131" y="715991"/>
                  </a:lnTo>
                  <a:lnTo>
                    <a:pt x="2395556" y="715991"/>
                  </a:lnTo>
                  <a:lnTo>
                    <a:pt x="2395556" y="701704"/>
                  </a:lnTo>
                  <a:close/>
                </a:path>
                <a:path w="2453004" h="730885">
                  <a:moveTo>
                    <a:pt x="2424131" y="71437"/>
                  </a:moveTo>
                  <a:lnTo>
                    <a:pt x="2395556" y="71437"/>
                  </a:lnTo>
                  <a:lnTo>
                    <a:pt x="2395556" y="715991"/>
                  </a:lnTo>
                  <a:lnTo>
                    <a:pt x="2409844" y="701704"/>
                  </a:lnTo>
                  <a:lnTo>
                    <a:pt x="2424131" y="701704"/>
                  </a:lnTo>
                  <a:lnTo>
                    <a:pt x="2424131" y="71437"/>
                  </a:lnTo>
                  <a:close/>
                </a:path>
                <a:path w="2453004" h="730885">
                  <a:moveTo>
                    <a:pt x="2424131" y="701704"/>
                  </a:moveTo>
                  <a:lnTo>
                    <a:pt x="2409844" y="701704"/>
                  </a:lnTo>
                  <a:lnTo>
                    <a:pt x="2395556" y="715991"/>
                  </a:lnTo>
                  <a:lnTo>
                    <a:pt x="2424131" y="715991"/>
                  </a:lnTo>
                  <a:lnTo>
                    <a:pt x="2424131" y="701704"/>
                  </a:lnTo>
                  <a:close/>
                </a:path>
                <a:path w="2453004" h="730885">
                  <a:moveTo>
                    <a:pt x="2409844" y="0"/>
                  </a:moveTo>
                  <a:lnTo>
                    <a:pt x="2366981" y="85724"/>
                  </a:lnTo>
                  <a:lnTo>
                    <a:pt x="2395556" y="85724"/>
                  </a:lnTo>
                  <a:lnTo>
                    <a:pt x="2395556" y="71437"/>
                  </a:lnTo>
                  <a:lnTo>
                    <a:pt x="2445562" y="71437"/>
                  </a:lnTo>
                  <a:lnTo>
                    <a:pt x="2409844" y="0"/>
                  </a:lnTo>
                  <a:close/>
                </a:path>
                <a:path w="2453004" h="730885">
                  <a:moveTo>
                    <a:pt x="2445562" y="71437"/>
                  </a:moveTo>
                  <a:lnTo>
                    <a:pt x="2424131" y="71437"/>
                  </a:lnTo>
                  <a:lnTo>
                    <a:pt x="2424131" y="85724"/>
                  </a:lnTo>
                  <a:lnTo>
                    <a:pt x="2452706" y="85724"/>
                  </a:lnTo>
                  <a:lnTo>
                    <a:pt x="2445562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0639" y="3874008"/>
              <a:ext cx="2164080" cy="11125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7863" y="3846575"/>
              <a:ext cx="2365248" cy="124663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27664" y="3526535"/>
            <a:ext cx="1094740" cy="1252855"/>
            <a:chOff x="11027664" y="3526535"/>
            <a:chExt cx="1094740" cy="1252855"/>
          </a:xfrm>
        </p:grpSpPr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27664" y="3526535"/>
              <a:ext cx="1094231" cy="125272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2"/>
                  </a:lnTo>
                  <a:lnTo>
                    <a:pt x="977446" y="1136822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39144" y="4066031"/>
              <a:ext cx="560831" cy="56083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1464116" y="40913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286744" y="3892295"/>
              <a:ext cx="563879" cy="56388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1313599" y="39188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158728" y="3712463"/>
              <a:ext cx="560831" cy="56083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1184067" y="373771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63" name="object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69" name="object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70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231" y="3572255"/>
            <a:ext cx="1094740" cy="1252855"/>
            <a:chOff x="7952231" y="3572255"/>
            <a:chExt cx="1094740" cy="1252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2231" y="3572255"/>
              <a:ext cx="1094231" cy="1252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195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Development</a:t>
            </a:r>
            <a:r>
              <a:rPr b="0" spc="-11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Methodology</a:t>
            </a: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3846576"/>
            <a:ext cx="6471285" cy="2664460"/>
            <a:chOff x="1197863" y="3846576"/>
            <a:chExt cx="6471285" cy="26644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39" y="3874008"/>
              <a:ext cx="2164080" cy="11125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7863" y="3846576"/>
              <a:ext cx="2365248" cy="12466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7031" y="4453127"/>
              <a:ext cx="3221736" cy="20574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pic>
        <p:nvPic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13050" y="4854416"/>
            <a:ext cx="3004925" cy="1202051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10509518" y="1130808"/>
            <a:ext cx="9721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Refine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3295" y="3758184"/>
            <a:ext cx="841375" cy="914400"/>
            <a:chOff x="8083295" y="3758184"/>
            <a:chExt cx="841375" cy="91440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63711" y="4111752"/>
              <a:ext cx="560831" cy="5608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387679" y="413577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1311" y="3938016"/>
              <a:ext cx="560831" cy="5608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237161" y="39632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3295" y="3758184"/>
              <a:ext cx="560831" cy="56083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107630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7442" y="3798315"/>
            <a:ext cx="405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8850" y="3751579"/>
            <a:ext cx="481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−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2026920"/>
            <a:ext cx="3221990" cy="1960245"/>
            <a:chOff x="4447032" y="2026920"/>
            <a:chExt cx="3221990" cy="1960245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47032" y="2026920"/>
              <a:ext cx="3221736" cy="195986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3086736" y="0"/>
                  </a:moveTo>
                  <a:lnTo>
                    <a:pt x="0" y="0"/>
                  </a:lnTo>
                  <a:lnTo>
                    <a:pt x="0" y="1826677"/>
                  </a:lnTo>
                  <a:lnTo>
                    <a:pt x="3086736" y="1826677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0" y="0"/>
                  </a:moveTo>
                  <a:lnTo>
                    <a:pt x="3086737" y="0"/>
                  </a:lnTo>
                  <a:lnTo>
                    <a:pt x="3086737" y="1826679"/>
                  </a:lnTo>
                  <a:lnTo>
                    <a:pt x="0" y="182667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992494" y="0"/>
                  </a:moveTo>
                  <a:lnTo>
                    <a:pt x="0" y="0"/>
                  </a:lnTo>
                  <a:lnTo>
                    <a:pt x="0" y="356787"/>
                  </a:lnTo>
                  <a:lnTo>
                    <a:pt x="992494" y="356787"/>
                  </a:lnTo>
                  <a:lnTo>
                    <a:pt x="99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0" y="0"/>
                  </a:moveTo>
                  <a:lnTo>
                    <a:pt x="992495" y="0"/>
                  </a:lnTo>
                  <a:lnTo>
                    <a:pt x="992495" y="356788"/>
                  </a:lnTo>
                  <a:lnTo>
                    <a:pt x="0" y="35678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382726" y="2203196"/>
            <a:ext cx="81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Decoder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0743" y="2599430"/>
            <a:ext cx="2598420" cy="267970"/>
            <a:chOff x="4700743" y="2599430"/>
            <a:chExt cx="2598420" cy="267970"/>
          </a:xfrm>
        </p:grpSpPr>
        <p:sp>
          <p:nvSpPr>
            <p:cNvPr id="50" name="object 50"/>
            <p:cNvSpPr/>
            <p:nvPr/>
          </p:nvSpPr>
          <p:spPr>
            <a:xfrm>
              <a:off x="4715031" y="2613718"/>
              <a:ext cx="2569845" cy="239395"/>
            </a:xfrm>
            <a:custGeom>
              <a:avLst/>
              <a:gdLst/>
              <a:ahLst/>
              <a:cxnLst/>
              <a:rect l="l" t="t" r="r" b="b"/>
              <a:pathLst>
                <a:path w="2569845" h="239394">
                  <a:moveTo>
                    <a:pt x="2569390" y="0"/>
                  </a:moveTo>
                  <a:lnTo>
                    <a:pt x="0" y="0"/>
                  </a:lnTo>
                  <a:lnTo>
                    <a:pt x="0" y="238955"/>
                  </a:lnTo>
                  <a:lnTo>
                    <a:pt x="2569390" y="238955"/>
                  </a:lnTo>
                  <a:lnTo>
                    <a:pt x="2569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15031" y="2613718"/>
              <a:ext cx="2569845" cy="239395"/>
            </a:xfrm>
            <a:custGeom>
              <a:avLst/>
              <a:gdLst/>
              <a:ahLst/>
              <a:cxnLst/>
              <a:rect l="l" t="t" r="r" b="b"/>
              <a:pathLst>
                <a:path w="2569845" h="239394">
                  <a:moveTo>
                    <a:pt x="0" y="0"/>
                  </a:moveTo>
                  <a:lnTo>
                    <a:pt x="2569391" y="0"/>
                  </a:lnTo>
                  <a:lnTo>
                    <a:pt x="2569391" y="238956"/>
                  </a:lnTo>
                  <a:lnTo>
                    <a:pt x="0" y="23895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525063" y="2572003"/>
            <a:ext cx="949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0" y="2928217"/>
            <a:ext cx="1102360" cy="785495"/>
          </a:xfrm>
          <a:custGeom>
            <a:avLst/>
            <a:gdLst/>
            <a:ahLst/>
            <a:cxnLst/>
            <a:rect l="l" t="t" r="r" b="b"/>
            <a:pathLst>
              <a:path w="1102360" h="785495">
                <a:moveTo>
                  <a:pt x="1102323" y="0"/>
                </a:moveTo>
                <a:lnTo>
                  <a:pt x="0" y="0"/>
                </a:lnTo>
                <a:lnTo>
                  <a:pt x="0" y="784986"/>
                </a:lnTo>
                <a:lnTo>
                  <a:pt x="1102323" y="784986"/>
                </a:lnTo>
                <a:lnTo>
                  <a:pt x="1102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715030" y="2928217"/>
            <a:ext cx="1102360" cy="7854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308610" marR="90805" indent="-210820">
              <a:lnSpc>
                <a:spcPts val="2110"/>
              </a:lnSpc>
              <a:spcBef>
                <a:spcPts val="935"/>
              </a:spcBef>
            </a:pPr>
            <a:r>
              <a:rPr sz="1800" spc="-10" dirty="0">
                <a:latin typeface="Calibri"/>
                <a:cs typeface="Calibri"/>
              </a:rPr>
              <a:t>Execution Units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18641" y="1656281"/>
            <a:ext cx="8403590" cy="3813810"/>
            <a:chOff x="3718641" y="1656281"/>
            <a:chExt cx="8403590" cy="3813810"/>
          </a:xfrm>
        </p:grpSpPr>
        <p:sp>
          <p:nvSpPr>
            <p:cNvPr id="56" name="object 56"/>
            <p:cNvSpPr/>
            <p:nvPr/>
          </p:nvSpPr>
          <p:spPr>
            <a:xfrm>
              <a:off x="3718636" y="2964687"/>
              <a:ext cx="4796790" cy="2491105"/>
            </a:xfrm>
            <a:custGeom>
              <a:avLst/>
              <a:gdLst/>
              <a:ahLst/>
              <a:cxnLst/>
              <a:rect l="l" t="t" r="r" b="b"/>
              <a:pathLst>
                <a:path w="4796790" h="2491104">
                  <a:moveTo>
                    <a:pt x="769213" y="14287"/>
                  </a:moveTo>
                  <a:lnTo>
                    <a:pt x="686244" y="62255"/>
                  </a:lnTo>
                  <a:lnTo>
                    <a:pt x="710095" y="77990"/>
                  </a:lnTo>
                  <a:lnTo>
                    <a:pt x="482" y="1154163"/>
                  </a:lnTo>
                  <a:lnTo>
                    <a:pt x="12407" y="1162024"/>
                  </a:lnTo>
                  <a:lnTo>
                    <a:pt x="0" y="1169098"/>
                  </a:lnTo>
                  <a:lnTo>
                    <a:pt x="714375" y="2423337"/>
                  </a:lnTo>
                  <a:lnTo>
                    <a:pt x="689546" y="2437485"/>
                  </a:lnTo>
                  <a:lnTo>
                    <a:pt x="769213" y="2490762"/>
                  </a:lnTo>
                  <a:lnTo>
                    <a:pt x="766241" y="2435758"/>
                  </a:lnTo>
                  <a:lnTo>
                    <a:pt x="764032" y="2395055"/>
                  </a:lnTo>
                  <a:lnTo>
                    <a:pt x="739203" y="2409202"/>
                  </a:lnTo>
                  <a:lnTo>
                    <a:pt x="29159" y="1162583"/>
                  </a:lnTo>
                  <a:lnTo>
                    <a:pt x="733958" y="93726"/>
                  </a:lnTo>
                  <a:lnTo>
                    <a:pt x="757809" y="109448"/>
                  </a:lnTo>
                  <a:lnTo>
                    <a:pt x="763016" y="66065"/>
                  </a:lnTo>
                  <a:lnTo>
                    <a:pt x="769213" y="14287"/>
                  </a:lnTo>
                  <a:close/>
                </a:path>
                <a:path w="4796790" h="2491104">
                  <a:moveTo>
                    <a:pt x="4796764" y="552221"/>
                  </a:moveTo>
                  <a:lnTo>
                    <a:pt x="4768189" y="552221"/>
                  </a:lnTo>
                  <a:lnTo>
                    <a:pt x="4768189" y="28575"/>
                  </a:lnTo>
                  <a:lnTo>
                    <a:pt x="4768189" y="14287"/>
                  </a:lnTo>
                  <a:lnTo>
                    <a:pt x="4768189" y="0"/>
                  </a:lnTo>
                  <a:lnTo>
                    <a:pt x="3855961" y="0"/>
                  </a:lnTo>
                  <a:lnTo>
                    <a:pt x="3855961" y="28575"/>
                  </a:lnTo>
                  <a:lnTo>
                    <a:pt x="4739614" y="28575"/>
                  </a:lnTo>
                  <a:lnTo>
                    <a:pt x="4739614" y="552221"/>
                  </a:lnTo>
                  <a:lnTo>
                    <a:pt x="4711039" y="552221"/>
                  </a:lnTo>
                  <a:lnTo>
                    <a:pt x="4753902" y="637946"/>
                  </a:lnTo>
                  <a:lnTo>
                    <a:pt x="4789614" y="566508"/>
                  </a:lnTo>
                  <a:lnTo>
                    <a:pt x="4796764" y="5522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64039" y="3572255"/>
              <a:ext cx="1094231" cy="125272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75520" y="4111751"/>
              <a:ext cx="560831" cy="56083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899578" y="413577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23120" y="3938015"/>
              <a:ext cx="563879" cy="56083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749062" y="3963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95103" y="3758183"/>
              <a:ext cx="560831" cy="56083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619529" y="378213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574597" y="4739450"/>
              <a:ext cx="2453005" cy="730885"/>
            </a:xfrm>
            <a:custGeom>
              <a:avLst/>
              <a:gdLst/>
              <a:ahLst/>
              <a:cxnLst/>
              <a:rect l="l" t="t" r="r" b="b"/>
              <a:pathLst>
                <a:path w="2453004" h="730885">
                  <a:moveTo>
                    <a:pt x="2395556" y="701704"/>
                  </a:moveTo>
                  <a:lnTo>
                    <a:pt x="0" y="701704"/>
                  </a:lnTo>
                  <a:lnTo>
                    <a:pt x="0" y="730279"/>
                  </a:lnTo>
                  <a:lnTo>
                    <a:pt x="2424131" y="730279"/>
                  </a:lnTo>
                  <a:lnTo>
                    <a:pt x="2424131" y="715991"/>
                  </a:lnTo>
                  <a:lnTo>
                    <a:pt x="2395556" y="715991"/>
                  </a:lnTo>
                  <a:lnTo>
                    <a:pt x="2395556" y="701704"/>
                  </a:lnTo>
                  <a:close/>
                </a:path>
                <a:path w="2453004" h="730885">
                  <a:moveTo>
                    <a:pt x="2424131" y="71437"/>
                  </a:moveTo>
                  <a:lnTo>
                    <a:pt x="2395556" y="71437"/>
                  </a:lnTo>
                  <a:lnTo>
                    <a:pt x="2395556" y="715991"/>
                  </a:lnTo>
                  <a:lnTo>
                    <a:pt x="2409844" y="701704"/>
                  </a:lnTo>
                  <a:lnTo>
                    <a:pt x="2424131" y="701704"/>
                  </a:lnTo>
                  <a:lnTo>
                    <a:pt x="2424131" y="71437"/>
                  </a:lnTo>
                  <a:close/>
                </a:path>
                <a:path w="2453004" h="730885">
                  <a:moveTo>
                    <a:pt x="2424131" y="701704"/>
                  </a:moveTo>
                  <a:lnTo>
                    <a:pt x="2409844" y="701704"/>
                  </a:lnTo>
                  <a:lnTo>
                    <a:pt x="2395556" y="715991"/>
                  </a:lnTo>
                  <a:lnTo>
                    <a:pt x="2424131" y="715991"/>
                  </a:lnTo>
                  <a:lnTo>
                    <a:pt x="2424131" y="701704"/>
                  </a:lnTo>
                  <a:close/>
                </a:path>
                <a:path w="2453004" h="730885">
                  <a:moveTo>
                    <a:pt x="2409844" y="0"/>
                  </a:moveTo>
                  <a:lnTo>
                    <a:pt x="2366981" y="85724"/>
                  </a:lnTo>
                  <a:lnTo>
                    <a:pt x="2395556" y="85724"/>
                  </a:lnTo>
                  <a:lnTo>
                    <a:pt x="2395556" y="71437"/>
                  </a:lnTo>
                  <a:lnTo>
                    <a:pt x="2445562" y="71437"/>
                  </a:lnTo>
                  <a:lnTo>
                    <a:pt x="2409844" y="0"/>
                  </a:lnTo>
                  <a:close/>
                </a:path>
                <a:path w="2453004" h="730885">
                  <a:moveTo>
                    <a:pt x="2445562" y="71437"/>
                  </a:moveTo>
                  <a:lnTo>
                    <a:pt x="2424131" y="71437"/>
                  </a:lnTo>
                  <a:lnTo>
                    <a:pt x="2424131" y="85724"/>
                  </a:lnTo>
                  <a:lnTo>
                    <a:pt x="2452706" y="85724"/>
                  </a:lnTo>
                  <a:lnTo>
                    <a:pt x="2445562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27664" y="3526535"/>
              <a:ext cx="1094231" cy="12527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2"/>
                  </a:lnTo>
                  <a:lnTo>
                    <a:pt x="977446" y="1136822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39143" y="4066031"/>
              <a:ext cx="560831" cy="56083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1464115" y="40913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86743" y="3892295"/>
              <a:ext cx="563879" cy="56388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1313599" y="39188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158728" y="3712463"/>
              <a:ext cx="560831" cy="56083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1184066" y="373771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88367" y="1656281"/>
              <a:ext cx="5575300" cy="1902460"/>
            </a:xfrm>
            <a:custGeom>
              <a:avLst/>
              <a:gdLst/>
              <a:ahLst/>
              <a:cxnLst/>
              <a:rect l="l" t="t" r="r" b="b"/>
              <a:pathLst>
                <a:path w="5575300" h="1902460">
                  <a:moveTo>
                    <a:pt x="5546323" y="14287"/>
                  </a:moveTo>
                  <a:lnTo>
                    <a:pt x="5546323" y="1901926"/>
                  </a:lnTo>
                  <a:lnTo>
                    <a:pt x="5574898" y="1901926"/>
                  </a:lnTo>
                  <a:lnTo>
                    <a:pt x="5574898" y="28574"/>
                  </a:lnTo>
                  <a:lnTo>
                    <a:pt x="5560611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28575" y="323621"/>
                  </a:moveTo>
                  <a:lnTo>
                    <a:pt x="0" y="323621"/>
                  </a:lnTo>
                  <a:lnTo>
                    <a:pt x="42862" y="409346"/>
                  </a:lnTo>
                  <a:lnTo>
                    <a:pt x="78581" y="337908"/>
                  </a:lnTo>
                  <a:lnTo>
                    <a:pt x="28575" y="337908"/>
                  </a:lnTo>
                  <a:lnTo>
                    <a:pt x="28575" y="323621"/>
                  </a:lnTo>
                  <a:close/>
                </a:path>
                <a:path w="5575300" h="1902460">
                  <a:moveTo>
                    <a:pt x="5574898" y="0"/>
                  </a:moveTo>
                  <a:lnTo>
                    <a:pt x="28575" y="0"/>
                  </a:lnTo>
                  <a:lnTo>
                    <a:pt x="28575" y="337908"/>
                  </a:lnTo>
                  <a:lnTo>
                    <a:pt x="57150" y="337908"/>
                  </a:lnTo>
                  <a:lnTo>
                    <a:pt x="57150" y="28575"/>
                  </a:lnTo>
                  <a:lnTo>
                    <a:pt x="42862" y="28575"/>
                  </a:lnTo>
                  <a:lnTo>
                    <a:pt x="57150" y="14287"/>
                  </a:lnTo>
                  <a:lnTo>
                    <a:pt x="5574898" y="14287"/>
                  </a:lnTo>
                  <a:lnTo>
                    <a:pt x="5574898" y="0"/>
                  </a:lnTo>
                  <a:close/>
                </a:path>
                <a:path w="5575300" h="1902460">
                  <a:moveTo>
                    <a:pt x="85725" y="323621"/>
                  </a:moveTo>
                  <a:lnTo>
                    <a:pt x="57150" y="323621"/>
                  </a:lnTo>
                  <a:lnTo>
                    <a:pt x="57150" y="337908"/>
                  </a:lnTo>
                  <a:lnTo>
                    <a:pt x="78581" y="337908"/>
                  </a:lnTo>
                  <a:lnTo>
                    <a:pt x="85725" y="323621"/>
                  </a:lnTo>
                  <a:close/>
                </a:path>
                <a:path w="5575300" h="1902460">
                  <a:moveTo>
                    <a:pt x="57150" y="14287"/>
                  </a:moveTo>
                  <a:lnTo>
                    <a:pt x="42862" y="28575"/>
                  </a:lnTo>
                  <a:lnTo>
                    <a:pt x="57150" y="28575"/>
                  </a:lnTo>
                  <a:lnTo>
                    <a:pt x="57150" y="14287"/>
                  </a:lnTo>
                  <a:close/>
                </a:path>
                <a:path w="5575300" h="1902460">
                  <a:moveTo>
                    <a:pt x="5546323" y="14287"/>
                  </a:moveTo>
                  <a:lnTo>
                    <a:pt x="57150" y="14287"/>
                  </a:lnTo>
                  <a:lnTo>
                    <a:pt x="57150" y="28575"/>
                  </a:lnTo>
                  <a:lnTo>
                    <a:pt x="5546323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5574898" y="14287"/>
                  </a:moveTo>
                  <a:lnTo>
                    <a:pt x="5546323" y="14287"/>
                  </a:lnTo>
                  <a:lnTo>
                    <a:pt x="5560611" y="28575"/>
                  </a:lnTo>
                  <a:lnTo>
                    <a:pt x="5574898" y="28574"/>
                  </a:lnTo>
                  <a:lnTo>
                    <a:pt x="5574898" y="14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231" y="3572255"/>
            <a:ext cx="1094740" cy="1252855"/>
            <a:chOff x="7952231" y="3572255"/>
            <a:chExt cx="1094740" cy="1252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2231" y="3572255"/>
              <a:ext cx="1094231" cy="1252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195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Development</a:t>
            </a:r>
            <a:r>
              <a:rPr b="0" spc="-11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Methodology</a:t>
            </a: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4453127"/>
            <a:ext cx="3221990" cy="2057400"/>
            <a:chOff x="4447032" y="4453127"/>
            <a:chExt cx="3221990" cy="20574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4453127"/>
              <a:ext cx="3221736" cy="20574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3050" y="4854416"/>
              <a:ext cx="3004925" cy="1202051"/>
            </a:xfrm>
            <a:prstGeom prst="rect">
              <a:avLst/>
            </a:prstGeom>
          </p:spPr>
        </p:pic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3295" y="3758184"/>
            <a:ext cx="841375" cy="914400"/>
            <a:chOff x="8083295" y="3758184"/>
            <a:chExt cx="841375" cy="9144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3711" y="4111752"/>
              <a:ext cx="560831" cy="5608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87679" y="413577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311" y="3938016"/>
              <a:ext cx="560831" cy="5608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37161" y="39632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3295" y="3758184"/>
              <a:ext cx="560831" cy="5608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07630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7442" y="3798315"/>
            <a:ext cx="405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8850" y="3751579"/>
            <a:ext cx="481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−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1656281"/>
            <a:ext cx="10924540" cy="3813810"/>
            <a:chOff x="1197863" y="1656281"/>
            <a:chExt cx="10924540" cy="3813810"/>
          </a:xfrm>
        </p:grpSpPr>
        <p:sp>
          <p:nvSpPr>
            <p:cNvPr id="26" name="object 26"/>
            <p:cNvSpPr/>
            <p:nvPr/>
          </p:nvSpPr>
          <p:spPr>
            <a:xfrm>
              <a:off x="3718636" y="2964687"/>
              <a:ext cx="4796790" cy="2491105"/>
            </a:xfrm>
            <a:custGeom>
              <a:avLst/>
              <a:gdLst/>
              <a:ahLst/>
              <a:cxnLst/>
              <a:rect l="l" t="t" r="r" b="b"/>
              <a:pathLst>
                <a:path w="4796790" h="2491104">
                  <a:moveTo>
                    <a:pt x="769213" y="14287"/>
                  </a:moveTo>
                  <a:lnTo>
                    <a:pt x="686244" y="62255"/>
                  </a:lnTo>
                  <a:lnTo>
                    <a:pt x="710095" y="77990"/>
                  </a:lnTo>
                  <a:lnTo>
                    <a:pt x="482" y="1154163"/>
                  </a:lnTo>
                  <a:lnTo>
                    <a:pt x="12407" y="1162024"/>
                  </a:lnTo>
                  <a:lnTo>
                    <a:pt x="0" y="1169098"/>
                  </a:lnTo>
                  <a:lnTo>
                    <a:pt x="714375" y="2423337"/>
                  </a:lnTo>
                  <a:lnTo>
                    <a:pt x="689546" y="2437485"/>
                  </a:lnTo>
                  <a:lnTo>
                    <a:pt x="769213" y="2490762"/>
                  </a:lnTo>
                  <a:lnTo>
                    <a:pt x="766241" y="2435758"/>
                  </a:lnTo>
                  <a:lnTo>
                    <a:pt x="764032" y="2395055"/>
                  </a:lnTo>
                  <a:lnTo>
                    <a:pt x="739203" y="2409202"/>
                  </a:lnTo>
                  <a:lnTo>
                    <a:pt x="29159" y="1162583"/>
                  </a:lnTo>
                  <a:lnTo>
                    <a:pt x="733958" y="93726"/>
                  </a:lnTo>
                  <a:lnTo>
                    <a:pt x="757809" y="109448"/>
                  </a:lnTo>
                  <a:lnTo>
                    <a:pt x="763016" y="66065"/>
                  </a:lnTo>
                  <a:lnTo>
                    <a:pt x="769213" y="14287"/>
                  </a:lnTo>
                  <a:close/>
                </a:path>
                <a:path w="4796790" h="2491104">
                  <a:moveTo>
                    <a:pt x="4796764" y="552221"/>
                  </a:moveTo>
                  <a:lnTo>
                    <a:pt x="4768189" y="552221"/>
                  </a:lnTo>
                  <a:lnTo>
                    <a:pt x="4768189" y="28575"/>
                  </a:lnTo>
                  <a:lnTo>
                    <a:pt x="4768189" y="14287"/>
                  </a:lnTo>
                  <a:lnTo>
                    <a:pt x="4768189" y="0"/>
                  </a:lnTo>
                  <a:lnTo>
                    <a:pt x="3855961" y="0"/>
                  </a:lnTo>
                  <a:lnTo>
                    <a:pt x="3855961" y="28575"/>
                  </a:lnTo>
                  <a:lnTo>
                    <a:pt x="4739614" y="28575"/>
                  </a:lnTo>
                  <a:lnTo>
                    <a:pt x="4739614" y="552221"/>
                  </a:lnTo>
                  <a:lnTo>
                    <a:pt x="4711039" y="552221"/>
                  </a:lnTo>
                  <a:lnTo>
                    <a:pt x="4753902" y="637946"/>
                  </a:lnTo>
                  <a:lnTo>
                    <a:pt x="4789614" y="566508"/>
                  </a:lnTo>
                  <a:lnTo>
                    <a:pt x="4796764" y="5522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64040" y="3572255"/>
              <a:ext cx="1094231" cy="125272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5520" y="4111751"/>
              <a:ext cx="560831" cy="5608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899578" y="413577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3120" y="3938015"/>
              <a:ext cx="563879" cy="5608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749062" y="3963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95104" y="3758183"/>
              <a:ext cx="560831" cy="5608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619529" y="378213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4597" y="4739450"/>
              <a:ext cx="2453005" cy="730885"/>
            </a:xfrm>
            <a:custGeom>
              <a:avLst/>
              <a:gdLst/>
              <a:ahLst/>
              <a:cxnLst/>
              <a:rect l="l" t="t" r="r" b="b"/>
              <a:pathLst>
                <a:path w="2453004" h="730885">
                  <a:moveTo>
                    <a:pt x="2395556" y="701704"/>
                  </a:moveTo>
                  <a:lnTo>
                    <a:pt x="0" y="701704"/>
                  </a:lnTo>
                  <a:lnTo>
                    <a:pt x="0" y="730279"/>
                  </a:lnTo>
                  <a:lnTo>
                    <a:pt x="2424131" y="730279"/>
                  </a:lnTo>
                  <a:lnTo>
                    <a:pt x="2424131" y="715991"/>
                  </a:lnTo>
                  <a:lnTo>
                    <a:pt x="2395556" y="715991"/>
                  </a:lnTo>
                  <a:lnTo>
                    <a:pt x="2395556" y="701704"/>
                  </a:lnTo>
                  <a:close/>
                </a:path>
                <a:path w="2453004" h="730885">
                  <a:moveTo>
                    <a:pt x="2424131" y="71437"/>
                  </a:moveTo>
                  <a:lnTo>
                    <a:pt x="2395556" y="71437"/>
                  </a:lnTo>
                  <a:lnTo>
                    <a:pt x="2395556" y="715991"/>
                  </a:lnTo>
                  <a:lnTo>
                    <a:pt x="2409844" y="701704"/>
                  </a:lnTo>
                  <a:lnTo>
                    <a:pt x="2424131" y="701704"/>
                  </a:lnTo>
                  <a:lnTo>
                    <a:pt x="2424131" y="71437"/>
                  </a:lnTo>
                  <a:close/>
                </a:path>
                <a:path w="2453004" h="730885">
                  <a:moveTo>
                    <a:pt x="2424131" y="701704"/>
                  </a:moveTo>
                  <a:lnTo>
                    <a:pt x="2409844" y="701704"/>
                  </a:lnTo>
                  <a:lnTo>
                    <a:pt x="2395556" y="715991"/>
                  </a:lnTo>
                  <a:lnTo>
                    <a:pt x="2424131" y="715991"/>
                  </a:lnTo>
                  <a:lnTo>
                    <a:pt x="2424131" y="701704"/>
                  </a:lnTo>
                  <a:close/>
                </a:path>
                <a:path w="2453004" h="730885">
                  <a:moveTo>
                    <a:pt x="2409844" y="0"/>
                  </a:moveTo>
                  <a:lnTo>
                    <a:pt x="2366981" y="85724"/>
                  </a:lnTo>
                  <a:lnTo>
                    <a:pt x="2395556" y="85724"/>
                  </a:lnTo>
                  <a:lnTo>
                    <a:pt x="2395556" y="71437"/>
                  </a:lnTo>
                  <a:lnTo>
                    <a:pt x="2445562" y="71437"/>
                  </a:lnTo>
                  <a:lnTo>
                    <a:pt x="2409844" y="0"/>
                  </a:lnTo>
                  <a:close/>
                </a:path>
                <a:path w="2453004" h="730885">
                  <a:moveTo>
                    <a:pt x="2445562" y="71437"/>
                  </a:moveTo>
                  <a:lnTo>
                    <a:pt x="2424131" y="71437"/>
                  </a:lnTo>
                  <a:lnTo>
                    <a:pt x="2424131" y="85724"/>
                  </a:lnTo>
                  <a:lnTo>
                    <a:pt x="2452706" y="85724"/>
                  </a:lnTo>
                  <a:lnTo>
                    <a:pt x="2445562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27663" y="3526535"/>
              <a:ext cx="1094231" cy="125272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1060255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2"/>
                  </a:lnTo>
                  <a:lnTo>
                    <a:pt x="977446" y="1136822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060255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39144" y="4066031"/>
              <a:ext cx="560831" cy="56083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464115" y="40913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86744" y="3892295"/>
              <a:ext cx="563879" cy="563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313599" y="39188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58728" y="3712463"/>
              <a:ext cx="560831" cy="56083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184066" y="373771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8367" y="1656281"/>
              <a:ext cx="5575300" cy="1902460"/>
            </a:xfrm>
            <a:custGeom>
              <a:avLst/>
              <a:gdLst/>
              <a:ahLst/>
              <a:cxnLst/>
              <a:rect l="l" t="t" r="r" b="b"/>
              <a:pathLst>
                <a:path w="5575300" h="1902460">
                  <a:moveTo>
                    <a:pt x="5546323" y="14287"/>
                  </a:moveTo>
                  <a:lnTo>
                    <a:pt x="5546323" y="1901926"/>
                  </a:lnTo>
                  <a:lnTo>
                    <a:pt x="5574898" y="1901926"/>
                  </a:lnTo>
                  <a:lnTo>
                    <a:pt x="5574898" y="28574"/>
                  </a:lnTo>
                  <a:lnTo>
                    <a:pt x="5560611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28575" y="323621"/>
                  </a:moveTo>
                  <a:lnTo>
                    <a:pt x="0" y="323621"/>
                  </a:lnTo>
                  <a:lnTo>
                    <a:pt x="42862" y="409346"/>
                  </a:lnTo>
                  <a:lnTo>
                    <a:pt x="78581" y="337908"/>
                  </a:lnTo>
                  <a:lnTo>
                    <a:pt x="28575" y="337908"/>
                  </a:lnTo>
                  <a:lnTo>
                    <a:pt x="28575" y="323621"/>
                  </a:lnTo>
                  <a:close/>
                </a:path>
                <a:path w="5575300" h="1902460">
                  <a:moveTo>
                    <a:pt x="5574898" y="0"/>
                  </a:moveTo>
                  <a:lnTo>
                    <a:pt x="28575" y="0"/>
                  </a:lnTo>
                  <a:lnTo>
                    <a:pt x="28575" y="337908"/>
                  </a:lnTo>
                  <a:lnTo>
                    <a:pt x="57150" y="337908"/>
                  </a:lnTo>
                  <a:lnTo>
                    <a:pt x="57150" y="28575"/>
                  </a:lnTo>
                  <a:lnTo>
                    <a:pt x="42862" y="28575"/>
                  </a:lnTo>
                  <a:lnTo>
                    <a:pt x="57150" y="14287"/>
                  </a:lnTo>
                  <a:lnTo>
                    <a:pt x="5574898" y="14287"/>
                  </a:lnTo>
                  <a:lnTo>
                    <a:pt x="5574898" y="0"/>
                  </a:lnTo>
                  <a:close/>
                </a:path>
                <a:path w="5575300" h="1902460">
                  <a:moveTo>
                    <a:pt x="85725" y="323621"/>
                  </a:moveTo>
                  <a:lnTo>
                    <a:pt x="57150" y="323621"/>
                  </a:lnTo>
                  <a:lnTo>
                    <a:pt x="57150" y="337908"/>
                  </a:lnTo>
                  <a:lnTo>
                    <a:pt x="78581" y="337908"/>
                  </a:lnTo>
                  <a:lnTo>
                    <a:pt x="85725" y="323621"/>
                  </a:lnTo>
                  <a:close/>
                </a:path>
                <a:path w="5575300" h="1902460">
                  <a:moveTo>
                    <a:pt x="57150" y="14287"/>
                  </a:moveTo>
                  <a:lnTo>
                    <a:pt x="42862" y="28575"/>
                  </a:lnTo>
                  <a:lnTo>
                    <a:pt x="57150" y="28575"/>
                  </a:lnTo>
                  <a:lnTo>
                    <a:pt x="57150" y="14287"/>
                  </a:lnTo>
                  <a:close/>
                </a:path>
                <a:path w="5575300" h="1902460">
                  <a:moveTo>
                    <a:pt x="5546323" y="14287"/>
                  </a:moveTo>
                  <a:lnTo>
                    <a:pt x="57150" y="14287"/>
                  </a:lnTo>
                  <a:lnTo>
                    <a:pt x="57150" y="28575"/>
                  </a:lnTo>
                  <a:lnTo>
                    <a:pt x="5546323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5574898" y="14287"/>
                  </a:moveTo>
                  <a:lnTo>
                    <a:pt x="5546323" y="14287"/>
                  </a:lnTo>
                  <a:lnTo>
                    <a:pt x="5560611" y="28575"/>
                  </a:lnTo>
                  <a:lnTo>
                    <a:pt x="5574898" y="28574"/>
                  </a:lnTo>
                  <a:lnTo>
                    <a:pt x="5574898" y="14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3128" y="2020823"/>
              <a:ext cx="3206496" cy="195681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484340" y="2051875"/>
              <a:ext cx="3090545" cy="1840864"/>
            </a:xfrm>
            <a:custGeom>
              <a:avLst/>
              <a:gdLst/>
              <a:ahLst/>
              <a:cxnLst/>
              <a:rect l="l" t="t" r="r" b="b"/>
              <a:pathLst>
                <a:path w="3090545" h="1840864">
                  <a:moveTo>
                    <a:pt x="3090256" y="0"/>
                  </a:moveTo>
                  <a:lnTo>
                    <a:pt x="0" y="0"/>
                  </a:lnTo>
                  <a:lnTo>
                    <a:pt x="0" y="1840856"/>
                  </a:lnTo>
                  <a:lnTo>
                    <a:pt x="3090256" y="1840856"/>
                  </a:lnTo>
                  <a:lnTo>
                    <a:pt x="3090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84340" y="2051875"/>
              <a:ext cx="3090545" cy="1840864"/>
            </a:xfrm>
            <a:custGeom>
              <a:avLst/>
              <a:gdLst/>
              <a:ahLst/>
              <a:cxnLst/>
              <a:rect l="l" t="t" r="r" b="b"/>
              <a:pathLst>
                <a:path w="3090545" h="1840864">
                  <a:moveTo>
                    <a:pt x="0" y="0"/>
                  </a:moveTo>
                  <a:lnTo>
                    <a:pt x="3090257" y="0"/>
                  </a:lnTo>
                  <a:lnTo>
                    <a:pt x="3090257" y="1840856"/>
                  </a:lnTo>
                  <a:lnTo>
                    <a:pt x="0" y="184085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57844" y="2127270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1"/>
                  </a:lnTo>
                  <a:lnTo>
                    <a:pt x="7938" y="193176"/>
                  </a:lnTo>
                  <a:lnTo>
                    <a:pt x="30045" y="233469"/>
                  </a:lnTo>
                  <a:lnTo>
                    <a:pt x="63754" y="265243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3"/>
                  </a:lnTo>
                  <a:lnTo>
                    <a:pt x="281396" y="233469"/>
                  </a:lnTo>
                  <a:lnTo>
                    <a:pt x="303503" y="193176"/>
                  </a:lnTo>
                  <a:lnTo>
                    <a:pt x="311442" y="146781"/>
                  </a:lnTo>
                  <a:lnTo>
                    <a:pt x="303503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57845" y="2127270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57844" y="2597214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5"/>
                  </a:lnTo>
                  <a:lnTo>
                    <a:pt x="7938" y="100388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3" y="193177"/>
                  </a:lnTo>
                  <a:lnTo>
                    <a:pt x="311442" y="146782"/>
                  </a:lnTo>
                  <a:lnTo>
                    <a:pt x="303503" y="100388"/>
                  </a:lnTo>
                  <a:lnTo>
                    <a:pt x="281396" y="60095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57845" y="2597214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57844" y="3067159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3" y="193177"/>
                  </a:lnTo>
                  <a:lnTo>
                    <a:pt x="311442" y="146782"/>
                  </a:lnTo>
                  <a:lnTo>
                    <a:pt x="303503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57845" y="3067159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57844" y="353710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1"/>
                  </a:lnTo>
                  <a:lnTo>
                    <a:pt x="7938" y="193176"/>
                  </a:lnTo>
                  <a:lnTo>
                    <a:pt x="30045" y="233469"/>
                  </a:lnTo>
                  <a:lnTo>
                    <a:pt x="63754" y="265243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3"/>
                  </a:lnTo>
                  <a:lnTo>
                    <a:pt x="281396" y="233469"/>
                  </a:lnTo>
                  <a:lnTo>
                    <a:pt x="303503" y="193176"/>
                  </a:lnTo>
                  <a:lnTo>
                    <a:pt x="311442" y="146781"/>
                  </a:lnTo>
                  <a:lnTo>
                    <a:pt x="303503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57845" y="353710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93170" y="2341935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19" y="0"/>
                  </a:moveTo>
                  <a:lnTo>
                    <a:pt x="106500" y="7483"/>
                  </a:lnTo>
                  <a:lnTo>
                    <a:pt x="63753" y="28320"/>
                  </a:lnTo>
                  <a:lnTo>
                    <a:pt x="30044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4" y="233470"/>
                  </a:lnTo>
                  <a:lnTo>
                    <a:pt x="63753" y="265244"/>
                  </a:lnTo>
                  <a:lnTo>
                    <a:pt x="106500" y="286082"/>
                  </a:lnTo>
                  <a:lnTo>
                    <a:pt x="155719" y="293565"/>
                  </a:lnTo>
                  <a:lnTo>
                    <a:pt x="204939" y="286082"/>
                  </a:lnTo>
                  <a:lnTo>
                    <a:pt x="247686" y="265244"/>
                  </a:lnTo>
                  <a:lnTo>
                    <a:pt x="281395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7"/>
                  </a:lnTo>
                  <a:lnTo>
                    <a:pt x="281395" y="60094"/>
                  </a:lnTo>
                  <a:lnTo>
                    <a:pt x="247686" y="28320"/>
                  </a:lnTo>
                  <a:lnTo>
                    <a:pt x="204939" y="7483"/>
                  </a:lnTo>
                  <a:lnTo>
                    <a:pt x="155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93170" y="2341935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93170" y="2811880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19" y="0"/>
                  </a:moveTo>
                  <a:lnTo>
                    <a:pt x="106500" y="7483"/>
                  </a:lnTo>
                  <a:lnTo>
                    <a:pt x="63753" y="28320"/>
                  </a:lnTo>
                  <a:lnTo>
                    <a:pt x="30044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4" y="233470"/>
                  </a:lnTo>
                  <a:lnTo>
                    <a:pt x="63753" y="265244"/>
                  </a:lnTo>
                  <a:lnTo>
                    <a:pt x="106500" y="286081"/>
                  </a:lnTo>
                  <a:lnTo>
                    <a:pt x="155719" y="293564"/>
                  </a:lnTo>
                  <a:lnTo>
                    <a:pt x="204939" y="286081"/>
                  </a:lnTo>
                  <a:lnTo>
                    <a:pt x="247686" y="265244"/>
                  </a:lnTo>
                  <a:lnTo>
                    <a:pt x="281395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7"/>
                  </a:lnTo>
                  <a:lnTo>
                    <a:pt x="281395" y="60094"/>
                  </a:lnTo>
                  <a:lnTo>
                    <a:pt x="247686" y="28320"/>
                  </a:lnTo>
                  <a:lnTo>
                    <a:pt x="204939" y="7483"/>
                  </a:lnTo>
                  <a:lnTo>
                    <a:pt x="155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93170" y="2811880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3170" y="3281824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19" y="0"/>
                  </a:moveTo>
                  <a:lnTo>
                    <a:pt x="106500" y="7483"/>
                  </a:lnTo>
                  <a:lnTo>
                    <a:pt x="63753" y="28320"/>
                  </a:lnTo>
                  <a:lnTo>
                    <a:pt x="30044" y="60095"/>
                  </a:lnTo>
                  <a:lnTo>
                    <a:pt x="7938" y="100388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4" y="233470"/>
                  </a:lnTo>
                  <a:lnTo>
                    <a:pt x="63753" y="265244"/>
                  </a:lnTo>
                  <a:lnTo>
                    <a:pt x="106500" y="286082"/>
                  </a:lnTo>
                  <a:lnTo>
                    <a:pt x="155719" y="293565"/>
                  </a:lnTo>
                  <a:lnTo>
                    <a:pt x="204939" y="286082"/>
                  </a:lnTo>
                  <a:lnTo>
                    <a:pt x="247686" y="265244"/>
                  </a:lnTo>
                  <a:lnTo>
                    <a:pt x="281395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8"/>
                  </a:lnTo>
                  <a:lnTo>
                    <a:pt x="281395" y="60095"/>
                  </a:lnTo>
                  <a:lnTo>
                    <a:pt x="247686" y="28320"/>
                  </a:lnTo>
                  <a:lnTo>
                    <a:pt x="204939" y="7483"/>
                  </a:lnTo>
                  <a:lnTo>
                    <a:pt x="155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3170" y="3281824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72812" y="2597214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5">
                  <a:moveTo>
                    <a:pt x="155719" y="0"/>
                  </a:moveTo>
                  <a:lnTo>
                    <a:pt x="106500" y="7483"/>
                  </a:lnTo>
                  <a:lnTo>
                    <a:pt x="63753" y="28320"/>
                  </a:lnTo>
                  <a:lnTo>
                    <a:pt x="30044" y="60095"/>
                  </a:lnTo>
                  <a:lnTo>
                    <a:pt x="7938" y="100388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4" y="233470"/>
                  </a:lnTo>
                  <a:lnTo>
                    <a:pt x="63753" y="265244"/>
                  </a:lnTo>
                  <a:lnTo>
                    <a:pt x="106500" y="286082"/>
                  </a:lnTo>
                  <a:lnTo>
                    <a:pt x="155719" y="293565"/>
                  </a:lnTo>
                  <a:lnTo>
                    <a:pt x="204939" y="286082"/>
                  </a:lnTo>
                  <a:lnTo>
                    <a:pt x="247686" y="265244"/>
                  </a:lnTo>
                  <a:lnTo>
                    <a:pt x="281395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8"/>
                  </a:lnTo>
                  <a:lnTo>
                    <a:pt x="281395" y="60095"/>
                  </a:lnTo>
                  <a:lnTo>
                    <a:pt x="247686" y="28320"/>
                  </a:lnTo>
                  <a:lnTo>
                    <a:pt x="204939" y="7483"/>
                  </a:lnTo>
                  <a:lnTo>
                    <a:pt x="155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72812" y="2597214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72812" y="3067159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4">
                  <a:moveTo>
                    <a:pt x="155719" y="0"/>
                  </a:moveTo>
                  <a:lnTo>
                    <a:pt x="106500" y="7483"/>
                  </a:lnTo>
                  <a:lnTo>
                    <a:pt x="63753" y="28320"/>
                  </a:lnTo>
                  <a:lnTo>
                    <a:pt x="30044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4" y="233470"/>
                  </a:lnTo>
                  <a:lnTo>
                    <a:pt x="63753" y="265244"/>
                  </a:lnTo>
                  <a:lnTo>
                    <a:pt x="106500" y="286081"/>
                  </a:lnTo>
                  <a:lnTo>
                    <a:pt x="155719" y="293564"/>
                  </a:lnTo>
                  <a:lnTo>
                    <a:pt x="204939" y="286081"/>
                  </a:lnTo>
                  <a:lnTo>
                    <a:pt x="247686" y="265244"/>
                  </a:lnTo>
                  <a:lnTo>
                    <a:pt x="281395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7"/>
                  </a:lnTo>
                  <a:lnTo>
                    <a:pt x="281395" y="60094"/>
                  </a:lnTo>
                  <a:lnTo>
                    <a:pt x="247686" y="28320"/>
                  </a:lnTo>
                  <a:lnTo>
                    <a:pt x="204939" y="7483"/>
                  </a:lnTo>
                  <a:lnTo>
                    <a:pt x="155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2812" y="3067159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72470" y="2275790"/>
              <a:ext cx="421005" cy="213360"/>
            </a:xfrm>
            <a:custGeom>
              <a:avLst/>
              <a:gdLst/>
              <a:ahLst/>
              <a:cxnLst/>
              <a:rect l="l" t="t" r="r" b="b"/>
              <a:pathLst>
                <a:path w="421004" h="213360">
                  <a:moveTo>
                    <a:pt x="0" y="0"/>
                  </a:moveTo>
                  <a:lnTo>
                    <a:pt x="420700" y="212928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69286" y="2488718"/>
              <a:ext cx="424180" cy="255904"/>
            </a:xfrm>
            <a:custGeom>
              <a:avLst/>
              <a:gdLst/>
              <a:ahLst/>
              <a:cxnLst/>
              <a:rect l="l" t="t" r="r" b="b"/>
              <a:pathLst>
                <a:path w="424179" h="255905">
                  <a:moveTo>
                    <a:pt x="0" y="255279"/>
                  </a:moveTo>
                  <a:lnTo>
                    <a:pt x="42388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69286" y="2488718"/>
              <a:ext cx="424180" cy="725805"/>
            </a:xfrm>
            <a:custGeom>
              <a:avLst/>
              <a:gdLst/>
              <a:ahLst/>
              <a:cxnLst/>
              <a:rect l="l" t="t" r="r" b="b"/>
              <a:pathLst>
                <a:path w="424179" h="725805">
                  <a:moveTo>
                    <a:pt x="0" y="725223"/>
                  </a:moveTo>
                  <a:lnTo>
                    <a:pt x="42388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69286" y="2488719"/>
              <a:ext cx="424180" cy="1195705"/>
            </a:xfrm>
            <a:custGeom>
              <a:avLst/>
              <a:gdLst/>
              <a:ahLst/>
              <a:cxnLst/>
              <a:rect l="l" t="t" r="r" b="b"/>
              <a:pathLst>
                <a:path w="424179" h="1195704">
                  <a:moveTo>
                    <a:pt x="0" y="1195167"/>
                  </a:moveTo>
                  <a:lnTo>
                    <a:pt x="42388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69286" y="2274053"/>
              <a:ext cx="424180" cy="685165"/>
            </a:xfrm>
            <a:custGeom>
              <a:avLst/>
              <a:gdLst/>
              <a:ahLst/>
              <a:cxnLst/>
              <a:rect l="l" t="t" r="r" b="b"/>
              <a:pathLst>
                <a:path w="424179" h="685164">
                  <a:moveTo>
                    <a:pt x="0" y="0"/>
                  </a:moveTo>
                  <a:lnTo>
                    <a:pt x="423885" y="684611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569286" y="2743997"/>
              <a:ext cx="424180" cy="215265"/>
            </a:xfrm>
            <a:custGeom>
              <a:avLst/>
              <a:gdLst/>
              <a:ahLst/>
              <a:cxnLst/>
              <a:rect l="l" t="t" r="r" b="b"/>
              <a:pathLst>
                <a:path w="424179" h="215264">
                  <a:moveTo>
                    <a:pt x="0" y="0"/>
                  </a:moveTo>
                  <a:lnTo>
                    <a:pt x="423885" y="214666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569285" y="2958663"/>
              <a:ext cx="424180" cy="725805"/>
            </a:xfrm>
            <a:custGeom>
              <a:avLst/>
              <a:gdLst/>
              <a:ahLst/>
              <a:cxnLst/>
              <a:rect l="l" t="t" r="r" b="b"/>
              <a:pathLst>
                <a:path w="424179" h="725804">
                  <a:moveTo>
                    <a:pt x="423885" y="0"/>
                  </a:moveTo>
                  <a:lnTo>
                    <a:pt x="0" y="255279"/>
                  </a:lnTo>
                </a:path>
                <a:path w="424179" h="725804">
                  <a:moveTo>
                    <a:pt x="423885" y="0"/>
                  </a:moveTo>
                  <a:lnTo>
                    <a:pt x="3185" y="72522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69286" y="2743997"/>
              <a:ext cx="424180" cy="685165"/>
            </a:xfrm>
            <a:custGeom>
              <a:avLst/>
              <a:gdLst/>
              <a:ahLst/>
              <a:cxnLst/>
              <a:rect l="l" t="t" r="r" b="b"/>
              <a:pathLst>
                <a:path w="424179" h="685164">
                  <a:moveTo>
                    <a:pt x="0" y="0"/>
                  </a:moveTo>
                  <a:lnTo>
                    <a:pt x="423885" y="68461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69286" y="3213941"/>
              <a:ext cx="424180" cy="215265"/>
            </a:xfrm>
            <a:custGeom>
              <a:avLst/>
              <a:gdLst/>
              <a:ahLst/>
              <a:cxnLst/>
              <a:rect l="l" t="t" r="r" b="b"/>
              <a:pathLst>
                <a:path w="424179" h="215264">
                  <a:moveTo>
                    <a:pt x="0" y="0"/>
                  </a:moveTo>
                  <a:lnTo>
                    <a:pt x="423885" y="214666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72470" y="3428607"/>
              <a:ext cx="421005" cy="255904"/>
            </a:xfrm>
            <a:custGeom>
              <a:avLst/>
              <a:gdLst/>
              <a:ahLst/>
              <a:cxnLst/>
              <a:rect l="l" t="t" r="r" b="b"/>
              <a:pathLst>
                <a:path w="421004" h="255904">
                  <a:moveTo>
                    <a:pt x="0" y="255279"/>
                  </a:moveTo>
                  <a:lnTo>
                    <a:pt x="42070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72470" y="2274051"/>
              <a:ext cx="421005" cy="1155065"/>
            </a:xfrm>
            <a:custGeom>
              <a:avLst/>
              <a:gdLst/>
              <a:ahLst/>
              <a:cxnLst/>
              <a:rect l="l" t="t" r="r" b="b"/>
              <a:pathLst>
                <a:path w="421004" h="1155064">
                  <a:moveTo>
                    <a:pt x="0" y="0"/>
                  </a:moveTo>
                  <a:lnTo>
                    <a:pt x="420700" y="1154555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304611" y="2488718"/>
              <a:ext cx="468630" cy="255904"/>
            </a:xfrm>
            <a:custGeom>
              <a:avLst/>
              <a:gdLst/>
              <a:ahLst/>
              <a:cxnLst/>
              <a:rect l="l" t="t" r="r" b="b"/>
              <a:pathLst>
                <a:path w="468629" h="255905">
                  <a:moveTo>
                    <a:pt x="0" y="0"/>
                  </a:moveTo>
                  <a:lnTo>
                    <a:pt x="468201" y="25527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304611" y="2743997"/>
              <a:ext cx="468630" cy="215265"/>
            </a:xfrm>
            <a:custGeom>
              <a:avLst/>
              <a:gdLst/>
              <a:ahLst/>
              <a:cxnLst/>
              <a:rect l="l" t="t" r="r" b="b"/>
              <a:pathLst>
                <a:path w="468629" h="215264">
                  <a:moveTo>
                    <a:pt x="0" y="214666"/>
                  </a:moveTo>
                  <a:lnTo>
                    <a:pt x="46820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04611" y="2743997"/>
              <a:ext cx="468630" cy="685165"/>
            </a:xfrm>
            <a:custGeom>
              <a:avLst/>
              <a:gdLst/>
              <a:ahLst/>
              <a:cxnLst/>
              <a:rect l="l" t="t" r="r" b="b"/>
              <a:pathLst>
                <a:path w="468629" h="685164">
                  <a:moveTo>
                    <a:pt x="0" y="684610"/>
                  </a:moveTo>
                  <a:lnTo>
                    <a:pt x="46820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04611" y="2488718"/>
              <a:ext cx="468630" cy="725805"/>
            </a:xfrm>
            <a:custGeom>
              <a:avLst/>
              <a:gdLst/>
              <a:ahLst/>
              <a:cxnLst/>
              <a:rect l="l" t="t" r="r" b="b"/>
              <a:pathLst>
                <a:path w="468629" h="725805">
                  <a:moveTo>
                    <a:pt x="0" y="0"/>
                  </a:moveTo>
                  <a:lnTo>
                    <a:pt x="468201" y="72522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04611" y="2958663"/>
              <a:ext cx="468630" cy="255904"/>
            </a:xfrm>
            <a:custGeom>
              <a:avLst/>
              <a:gdLst/>
              <a:ahLst/>
              <a:cxnLst/>
              <a:rect l="l" t="t" r="r" b="b"/>
              <a:pathLst>
                <a:path w="468629" h="255905">
                  <a:moveTo>
                    <a:pt x="0" y="0"/>
                  </a:moveTo>
                  <a:lnTo>
                    <a:pt x="468201" y="25527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04611" y="3213941"/>
              <a:ext cx="468630" cy="215265"/>
            </a:xfrm>
            <a:custGeom>
              <a:avLst/>
              <a:gdLst/>
              <a:ahLst/>
              <a:cxnLst/>
              <a:rect l="l" t="t" r="r" b="b"/>
              <a:pathLst>
                <a:path w="468629" h="215264">
                  <a:moveTo>
                    <a:pt x="0" y="214666"/>
                  </a:moveTo>
                  <a:lnTo>
                    <a:pt x="46820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10639" y="3874007"/>
              <a:ext cx="2164080" cy="111252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7863" y="3846575"/>
              <a:ext cx="2365248" cy="124663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0509518" y="1130808"/>
            <a:ext cx="9721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Refine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91" name="object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2" name="object 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93" name="object 9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8" name="object 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99" name="object 9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019" y="1587732"/>
            <a:ext cx="4002172" cy="30783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Ithemal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939" y="1909572"/>
            <a:ext cx="5045710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11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State-</a:t>
            </a:r>
            <a:r>
              <a:rPr sz="2600" spc="-35" dirty="0">
                <a:latin typeface="Calibri"/>
                <a:cs typeface="Calibri"/>
              </a:rPr>
              <a:t>of-</a:t>
            </a:r>
            <a:r>
              <a:rPr sz="2600" spc="-10" dirty="0">
                <a:latin typeface="Calibri"/>
                <a:cs typeface="Calibri"/>
              </a:rPr>
              <a:t>the-</a:t>
            </a:r>
            <a:r>
              <a:rPr sz="2600" dirty="0">
                <a:latin typeface="Calibri"/>
                <a:cs typeface="Calibri"/>
              </a:rPr>
              <a:t>art</a:t>
            </a:r>
            <a:r>
              <a:rPr sz="2600" spc="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performance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ts val="263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Half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error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LLVM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Intel’s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IACA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937" y="6196076"/>
            <a:ext cx="972375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Mendis,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Renda,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Amarasinghe,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Carbin.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Ithemal: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Throughput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Prediction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DNNs.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ICML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Chen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al.,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BHive: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Benchmark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Suite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Measurement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Framework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x86-64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IISWC</a:t>
            </a:r>
            <a:r>
              <a:rPr sz="1800" spc="-20" dirty="0">
                <a:latin typeface="Calibri"/>
                <a:cs typeface="Calibri"/>
              </a:rPr>
              <a:t> 2019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019" y="1587732"/>
            <a:ext cx="4002172" cy="30783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Ithemal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939" y="1909572"/>
            <a:ext cx="5438775" cy="159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11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State-</a:t>
            </a:r>
            <a:r>
              <a:rPr sz="2600" spc="-35" dirty="0">
                <a:latin typeface="Calibri"/>
                <a:cs typeface="Calibri"/>
              </a:rPr>
              <a:t>of-</a:t>
            </a:r>
            <a:r>
              <a:rPr sz="2600" spc="-10" dirty="0">
                <a:latin typeface="Calibri"/>
                <a:cs typeface="Calibri"/>
              </a:rPr>
              <a:t>the-</a:t>
            </a:r>
            <a:r>
              <a:rPr sz="2600" dirty="0">
                <a:latin typeface="Calibri"/>
                <a:cs typeface="Calibri"/>
              </a:rPr>
              <a:t>art</a:t>
            </a:r>
            <a:r>
              <a:rPr sz="2600" spc="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performance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ts val="263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Half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error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LLVM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Intel’s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IACA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Hierarchical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Recurrent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Neural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Network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937" y="6196076"/>
            <a:ext cx="972375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Mendis,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Renda,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Amarasinghe,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Carbin.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Ithemal: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Throughput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Prediction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DNNs.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ICML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Chen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al.,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BHive: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Benchmark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Suite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Measurement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Framework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x86-64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IISWC</a:t>
            </a:r>
            <a:r>
              <a:rPr sz="1800" spc="-20" dirty="0">
                <a:latin typeface="Calibri"/>
                <a:cs typeface="Calibri"/>
              </a:rPr>
              <a:t> 2019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Ithemal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16939" y="1909572"/>
            <a:ext cx="5914390" cy="269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11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State-</a:t>
            </a:r>
            <a:r>
              <a:rPr sz="2600" spc="-35" dirty="0">
                <a:latin typeface="Calibri"/>
                <a:cs typeface="Calibri"/>
              </a:rPr>
              <a:t>of-</a:t>
            </a:r>
            <a:r>
              <a:rPr sz="2600" spc="-10" dirty="0">
                <a:latin typeface="Calibri"/>
                <a:cs typeface="Calibri"/>
              </a:rPr>
              <a:t>the-</a:t>
            </a:r>
            <a:r>
              <a:rPr sz="2600" dirty="0">
                <a:latin typeface="Calibri"/>
                <a:cs typeface="Calibri"/>
              </a:rPr>
              <a:t>art</a:t>
            </a:r>
            <a:r>
              <a:rPr sz="2600" spc="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performance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ts val="263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Half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error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LLVM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Intel’s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IACA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Hierarchical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Recurrent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Neural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Network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3105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Novel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throughput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measurement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system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ts val="262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Invariants: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cache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misses,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preemptions,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019" y="1587732"/>
            <a:ext cx="4002172" cy="30783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85937" y="6196076"/>
            <a:ext cx="972375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Mendis,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Renda,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Amarasinghe,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Carbin.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Ithemal: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Throughput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Prediction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DNNs.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ICML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Chen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al.,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BHive: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Benchmark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Suite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Measurement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Framework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x86-64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IISWC</a:t>
            </a:r>
            <a:r>
              <a:rPr sz="1800" spc="-20" dirty="0">
                <a:latin typeface="Calibri"/>
                <a:cs typeface="Calibri"/>
              </a:rPr>
              <a:t> 2019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8958" y="4389627"/>
            <a:ext cx="84594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Calibri"/>
                <a:cs typeface="Calibri"/>
              </a:rPr>
              <a:t>How</a:t>
            </a:r>
            <a:r>
              <a:rPr sz="4000" b="1" spc="-3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do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people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cope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with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this </a:t>
            </a:r>
            <a:r>
              <a:rPr sz="4000" b="1" spc="-10" dirty="0">
                <a:latin typeface="Calibri"/>
                <a:cs typeface="Calibri"/>
              </a:rPr>
              <a:t>problem?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019" y="1587732"/>
            <a:ext cx="4002172" cy="30783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Ithemal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09572"/>
            <a:ext cx="9992360" cy="485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11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State-</a:t>
            </a:r>
            <a:r>
              <a:rPr sz="2600" spc="-35" dirty="0">
                <a:latin typeface="Calibri"/>
                <a:cs typeface="Calibri"/>
              </a:rPr>
              <a:t>of-</a:t>
            </a:r>
            <a:r>
              <a:rPr sz="2600" spc="-10" dirty="0">
                <a:latin typeface="Calibri"/>
                <a:cs typeface="Calibri"/>
              </a:rPr>
              <a:t>the-</a:t>
            </a:r>
            <a:r>
              <a:rPr sz="2600" dirty="0">
                <a:latin typeface="Calibri"/>
                <a:cs typeface="Calibri"/>
              </a:rPr>
              <a:t>art</a:t>
            </a:r>
            <a:r>
              <a:rPr sz="2600" spc="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performance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ts val="263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Half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error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LLVM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Intel’s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IACA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Hierarchical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Recurrent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Neural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Network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3105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Novel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throughput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measurement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system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ts val="262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Invariants: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cache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misses,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preemptions,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3115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Dataset</a:t>
            </a:r>
            <a:endParaRPr sz="2600">
              <a:latin typeface="Calibri"/>
              <a:cs typeface="Calibri"/>
            </a:endParaRPr>
          </a:p>
          <a:p>
            <a:pPr marL="697865" marR="314325" lvl="1" indent="-227965">
              <a:lnSpc>
                <a:spcPct val="79100"/>
              </a:lnSpc>
              <a:spcBef>
                <a:spcPts val="55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1.4M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basic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blocks: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linux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shared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libraries,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SPEC2006,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SPEC2006,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polybench,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NAS, </a:t>
            </a:r>
            <a:r>
              <a:rPr sz="2200" dirty="0">
                <a:latin typeface="Calibri"/>
                <a:cs typeface="Calibri"/>
              </a:rPr>
              <a:t>clang,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python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2.7,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python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3.5,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firefox,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rhythmbox,</a:t>
            </a:r>
            <a:endParaRPr sz="2200">
              <a:latin typeface="Calibri"/>
              <a:cs typeface="Calibri"/>
            </a:endParaRPr>
          </a:p>
          <a:p>
            <a:pPr marL="281305">
              <a:lnSpc>
                <a:spcPts val="2135"/>
              </a:lnSpc>
              <a:spcBef>
                <a:spcPts val="1910"/>
              </a:spcBef>
            </a:pPr>
            <a:r>
              <a:rPr sz="1800" dirty="0">
                <a:latin typeface="Calibri"/>
                <a:cs typeface="Calibri"/>
              </a:rPr>
              <a:t>Mendis,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Renda,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Amarasinghe,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Carbin.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Ithemal: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Throughput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Prediction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DNNs.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ICML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  <a:p>
            <a:pPr marL="281305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Chen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al.,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BHive: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Benchmark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Suite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Measurement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Framework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x86-64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IISWC</a:t>
            </a:r>
            <a:r>
              <a:rPr sz="1800" spc="-20" dirty="0">
                <a:latin typeface="Calibri"/>
                <a:cs typeface="Calibri"/>
              </a:rPr>
              <a:t> 2019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626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Ithemal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04178" y="3976878"/>
            <a:ext cx="22936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0"/>
              </a:lnSpc>
            </a:pPr>
            <a:r>
              <a:rPr sz="2000" b="1" spc="-20" dirty="0">
                <a:latin typeface="Arial"/>
                <a:cs typeface="Arial"/>
              </a:rPr>
              <a:t>Token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embeddings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251" y="1475854"/>
            <a:ext cx="11940540" cy="5141595"/>
            <a:chOff x="95251" y="1475854"/>
            <a:chExt cx="11940540" cy="51415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" y="4404359"/>
              <a:ext cx="11676888" cy="221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250" y="1494904"/>
              <a:ext cx="11940540" cy="4647565"/>
            </a:xfrm>
            <a:custGeom>
              <a:avLst/>
              <a:gdLst/>
              <a:ahLst/>
              <a:cxnLst/>
              <a:rect l="l" t="t" r="r" b="b"/>
              <a:pathLst>
                <a:path w="11940540" h="4647565">
                  <a:moveTo>
                    <a:pt x="11940146" y="2322284"/>
                  </a:moveTo>
                  <a:lnTo>
                    <a:pt x="11910632" y="2322284"/>
                  </a:lnTo>
                  <a:lnTo>
                    <a:pt x="11910632" y="0"/>
                  </a:lnTo>
                  <a:lnTo>
                    <a:pt x="90855" y="0"/>
                  </a:lnTo>
                  <a:lnTo>
                    <a:pt x="90855" y="2322284"/>
                  </a:lnTo>
                  <a:lnTo>
                    <a:pt x="0" y="2322284"/>
                  </a:lnTo>
                  <a:lnTo>
                    <a:pt x="0" y="4647476"/>
                  </a:lnTo>
                  <a:lnTo>
                    <a:pt x="11940146" y="4647476"/>
                  </a:lnTo>
                  <a:lnTo>
                    <a:pt x="11940146" y="23222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6117" y="1494904"/>
              <a:ext cx="11819890" cy="4643120"/>
            </a:xfrm>
            <a:custGeom>
              <a:avLst/>
              <a:gdLst/>
              <a:ahLst/>
              <a:cxnLst/>
              <a:rect l="l" t="t" r="r" b="b"/>
              <a:pathLst>
                <a:path w="11819890" h="4643120">
                  <a:moveTo>
                    <a:pt x="0" y="0"/>
                  </a:moveTo>
                  <a:lnTo>
                    <a:pt x="11819765" y="0"/>
                  </a:lnTo>
                  <a:lnTo>
                    <a:pt x="11819765" y="4642776"/>
                  </a:lnTo>
                  <a:lnTo>
                    <a:pt x="0" y="46427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7391" y="2938272"/>
            <a:ext cx="2167128" cy="2017776"/>
          </a:xfrm>
          <a:prstGeom prst="rect">
            <a:avLst/>
          </a:prstGeom>
        </p:spPr>
      </p:pic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1264" y="893063"/>
            <a:ext cx="2346959" cy="512063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626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Ithemal</a:t>
            </a: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7067" y="1475854"/>
            <a:ext cx="11857990" cy="5141595"/>
            <a:chOff x="167067" y="1475854"/>
            <a:chExt cx="11857990" cy="5141595"/>
          </a:xfrm>
        </p:grpSpPr>
        <p:sp>
          <p:nvSpPr>
            <p:cNvPr id="3" name="object 3"/>
            <p:cNvSpPr/>
            <p:nvPr/>
          </p:nvSpPr>
          <p:spPr>
            <a:xfrm>
              <a:off x="186117" y="1494904"/>
              <a:ext cx="11819890" cy="4643120"/>
            </a:xfrm>
            <a:custGeom>
              <a:avLst/>
              <a:gdLst/>
              <a:ahLst/>
              <a:cxnLst/>
              <a:rect l="l" t="t" r="r" b="b"/>
              <a:pathLst>
                <a:path w="11819890" h="4643120">
                  <a:moveTo>
                    <a:pt x="0" y="0"/>
                  </a:moveTo>
                  <a:lnTo>
                    <a:pt x="11819765" y="0"/>
                  </a:lnTo>
                  <a:lnTo>
                    <a:pt x="11819765" y="4642776"/>
                  </a:lnTo>
                  <a:lnTo>
                    <a:pt x="0" y="46427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19" y="4404359"/>
              <a:ext cx="11676888" cy="2212848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91478" y="3957828"/>
            <a:ext cx="23190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Arial"/>
                <a:cs typeface="Arial"/>
              </a:rPr>
              <a:t>Token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embeddings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1264" y="893063"/>
            <a:ext cx="2346959" cy="512063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7067" y="1475854"/>
            <a:ext cx="11857990" cy="4681220"/>
            <a:chOff x="167067" y="1475854"/>
            <a:chExt cx="11857990" cy="4681220"/>
          </a:xfrm>
        </p:grpSpPr>
        <p:sp>
          <p:nvSpPr>
            <p:cNvPr id="3" name="object 3"/>
            <p:cNvSpPr/>
            <p:nvPr/>
          </p:nvSpPr>
          <p:spPr>
            <a:xfrm>
              <a:off x="186117" y="1494904"/>
              <a:ext cx="11819890" cy="4643120"/>
            </a:xfrm>
            <a:custGeom>
              <a:avLst/>
              <a:gdLst/>
              <a:ahLst/>
              <a:cxnLst/>
              <a:rect l="l" t="t" r="r" b="b"/>
              <a:pathLst>
                <a:path w="11819890" h="4643120">
                  <a:moveTo>
                    <a:pt x="0" y="0"/>
                  </a:moveTo>
                  <a:lnTo>
                    <a:pt x="11819765" y="0"/>
                  </a:lnTo>
                  <a:lnTo>
                    <a:pt x="11819765" y="4642776"/>
                  </a:lnTo>
                  <a:lnTo>
                    <a:pt x="0" y="46427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5" y="2898647"/>
              <a:ext cx="11725656" cy="1517903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6691" y="2394203"/>
            <a:ext cx="2898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Instruction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embeddings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" y="4404359"/>
            <a:ext cx="11676888" cy="22128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955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Ithemal</a:t>
            </a:r>
          </a:p>
        </p:txBody>
      </p: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1264" y="893063"/>
            <a:ext cx="2346959" cy="512063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736" y="1475854"/>
            <a:ext cx="11864340" cy="5141595"/>
            <a:chOff x="173736" y="1475854"/>
            <a:chExt cx="11864340" cy="5141595"/>
          </a:xfrm>
        </p:grpSpPr>
        <p:sp>
          <p:nvSpPr>
            <p:cNvPr id="3" name="object 3"/>
            <p:cNvSpPr/>
            <p:nvPr/>
          </p:nvSpPr>
          <p:spPr>
            <a:xfrm>
              <a:off x="198817" y="1494904"/>
              <a:ext cx="11819890" cy="4643120"/>
            </a:xfrm>
            <a:custGeom>
              <a:avLst/>
              <a:gdLst/>
              <a:ahLst/>
              <a:cxnLst/>
              <a:rect l="l" t="t" r="r" b="b"/>
              <a:pathLst>
                <a:path w="11819890" h="4643120">
                  <a:moveTo>
                    <a:pt x="0" y="0"/>
                  </a:moveTo>
                  <a:lnTo>
                    <a:pt x="11819765" y="0"/>
                  </a:lnTo>
                  <a:lnTo>
                    <a:pt x="11819765" y="4642776"/>
                  </a:lnTo>
                  <a:lnTo>
                    <a:pt x="0" y="46427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6" y="2898647"/>
              <a:ext cx="11725656" cy="15179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" y="4404359"/>
              <a:ext cx="11676888" cy="22128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626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Ithemal</a:t>
            </a: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795527"/>
            <a:ext cx="11789664" cy="222504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04178" y="3976878"/>
            <a:ext cx="22936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0"/>
              </a:lnSpc>
            </a:pPr>
            <a:r>
              <a:rPr sz="2000" b="1" spc="-20" dirty="0">
                <a:latin typeface="Arial"/>
                <a:cs typeface="Arial"/>
              </a:rPr>
              <a:t>Token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embeddings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251" y="1475854"/>
            <a:ext cx="11940540" cy="5141595"/>
            <a:chOff x="95251" y="1475854"/>
            <a:chExt cx="11940540" cy="51415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" y="4404359"/>
              <a:ext cx="11676888" cy="221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250" y="1494904"/>
              <a:ext cx="11940540" cy="4647565"/>
            </a:xfrm>
            <a:custGeom>
              <a:avLst/>
              <a:gdLst/>
              <a:ahLst/>
              <a:cxnLst/>
              <a:rect l="l" t="t" r="r" b="b"/>
              <a:pathLst>
                <a:path w="11940540" h="4647565">
                  <a:moveTo>
                    <a:pt x="11940146" y="2322284"/>
                  </a:moveTo>
                  <a:lnTo>
                    <a:pt x="11910632" y="2322284"/>
                  </a:lnTo>
                  <a:lnTo>
                    <a:pt x="11910632" y="0"/>
                  </a:lnTo>
                  <a:lnTo>
                    <a:pt x="90855" y="0"/>
                  </a:lnTo>
                  <a:lnTo>
                    <a:pt x="90855" y="2322284"/>
                  </a:lnTo>
                  <a:lnTo>
                    <a:pt x="0" y="2322284"/>
                  </a:lnTo>
                  <a:lnTo>
                    <a:pt x="0" y="4647476"/>
                  </a:lnTo>
                  <a:lnTo>
                    <a:pt x="11940146" y="4647476"/>
                  </a:lnTo>
                  <a:lnTo>
                    <a:pt x="11940146" y="23222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6117" y="1494904"/>
              <a:ext cx="11819890" cy="4643120"/>
            </a:xfrm>
            <a:custGeom>
              <a:avLst/>
              <a:gdLst/>
              <a:ahLst/>
              <a:cxnLst/>
              <a:rect l="l" t="t" r="r" b="b"/>
              <a:pathLst>
                <a:path w="11819890" h="4643120">
                  <a:moveTo>
                    <a:pt x="0" y="0"/>
                  </a:moveTo>
                  <a:lnTo>
                    <a:pt x="11819765" y="0"/>
                  </a:lnTo>
                  <a:lnTo>
                    <a:pt x="11819765" y="4642776"/>
                  </a:lnTo>
                  <a:lnTo>
                    <a:pt x="0" y="46427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626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Ithemal</a:t>
            </a: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02495" y="813816"/>
            <a:ext cx="2703830" cy="603885"/>
            <a:chOff x="9302495" y="813816"/>
            <a:chExt cx="2703830" cy="60388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26879" y="813816"/>
              <a:ext cx="2679192" cy="5913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2495" y="819912"/>
              <a:ext cx="2679192" cy="597408"/>
            </a:xfrm>
            <a:prstGeom prst="rect">
              <a:avLst/>
            </a:prstGeom>
          </p:spPr>
        </p:pic>
      </p:grpSp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17391" y="2938272"/>
            <a:ext cx="2167128" cy="2017776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4404359"/>
            <a:ext cx="11676888" cy="2212848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04178" y="3976878"/>
            <a:ext cx="229362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0"/>
              </a:lnSpc>
            </a:pPr>
            <a:r>
              <a:rPr sz="2000" b="1" spc="-20" dirty="0">
                <a:latin typeface="Arial"/>
                <a:cs typeface="Arial"/>
              </a:rPr>
              <a:t>Token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embeddings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251" y="1475854"/>
            <a:ext cx="11940540" cy="4681220"/>
            <a:chOff x="95251" y="1475854"/>
            <a:chExt cx="11940540" cy="4681220"/>
          </a:xfrm>
        </p:grpSpPr>
        <p:sp>
          <p:nvSpPr>
            <p:cNvPr id="5" name="object 5"/>
            <p:cNvSpPr/>
            <p:nvPr/>
          </p:nvSpPr>
          <p:spPr>
            <a:xfrm>
              <a:off x="95250" y="1494904"/>
              <a:ext cx="11940540" cy="4647565"/>
            </a:xfrm>
            <a:custGeom>
              <a:avLst/>
              <a:gdLst/>
              <a:ahLst/>
              <a:cxnLst/>
              <a:rect l="l" t="t" r="r" b="b"/>
              <a:pathLst>
                <a:path w="11940540" h="4647565">
                  <a:moveTo>
                    <a:pt x="11940146" y="2322284"/>
                  </a:moveTo>
                  <a:lnTo>
                    <a:pt x="11910632" y="2322284"/>
                  </a:lnTo>
                  <a:lnTo>
                    <a:pt x="11910632" y="0"/>
                  </a:lnTo>
                  <a:lnTo>
                    <a:pt x="90855" y="0"/>
                  </a:lnTo>
                  <a:lnTo>
                    <a:pt x="90855" y="2322284"/>
                  </a:lnTo>
                  <a:lnTo>
                    <a:pt x="0" y="2322284"/>
                  </a:lnTo>
                  <a:lnTo>
                    <a:pt x="0" y="4647476"/>
                  </a:lnTo>
                  <a:lnTo>
                    <a:pt x="11940146" y="4647476"/>
                  </a:lnTo>
                  <a:lnTo>
                    <a:pt x="11940146" y="23222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6117" y="1494904"/>
              <a:ext cx="11819890" cy="4643120"/>
            </a:xfrm>
            <a:custGeom>
              <a:avLst/>
              <a:gdLst/>
              <a:ahLst/>
              <a:cxnLst/>
              <a:rect l="l" t="t" r="r" b="b"/>
              <a:pathLst>
                <a:path w="11819890" h="4643120">
                  <a:moveTo>
                    <a:pt x="0" y="0"/>
                  </a:moveTo>
                  <a:lnTo>
                    <a:pt x="11819765" y="0"/>
                  </a:lnTo>
                  <a:lnTo>
                    <a:pt x="11819765" y="4642776"/>
                  </a:lnTo>
                  <a:lnTo>
                    <a:pt x="0" y="46427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955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Ithemal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82451" y="3473703"/>
            <a:ext cx="4504690" cy="9550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60350" marR="5080" indent="-248285">
              <a:lnSpc>
                <a:spcPts val="3600"/>
              </a:lnSpc>
              <a:spcBef>
                <a:spcPts val="320"/>
              </a:spcBef>
            </a:pPr>
            <a:r>
              <a:rPr sz="3100" b="1" dirty="0">
                <a:solidFill>
                  <a:srgbClr val="B41600"/>
                </a:solidFill>
                <a:latin typeface="Arial"/>
                <a:cs typeface="Arial"/>
              </a:rPr>
              <a:t>Learned</a:t>
            </a:r>
            <a:r>
              <a:rPr sz="3100" b="1" spc="-80" dirty="0">
                <a:solidFill>
                  <a:srgbClr val="B41600"/>
                </a:solidFill>
                <a:latin typeface="Arial"/>
                <a:cs typeface="Arial"/>
              </a:rPr>
              <a:t> </a:t>
            </a:r>
            <a:r>
              <a:rPr sz="3100" b="1" spc="-20" dirty="0">
                <a:solidFill>
                  <a:srgbClr val="B41600"/>
                </a:solidFill>
                <a:latin typeface="Arial"/>
                <a:cs typeface="Arial"/>
              </a:rPr>
              <a:t>Representation (no</a:t>
            </a:r>
            <a:r>
              <a:rPr sz="3100" b="1" spc="-175" dirty="0">
                <a:solidFill>
                  <a:srgbClr val="B41600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B41600"/>
                </a:solidFill>
                <a:latin typeface="Arial"/>
                <a:cs typeface="Arial"/>
              </a:rPr>
              <a:t>features</a:t>
            </a:r>
            <a:r>
              <a:rPr sz="3100" b="1" spc="-165" dirty="0">
                <a:solidFill>
                  <a:srgbClr val="B41600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B41600"/>
                </a:solidFill>
                <a:latin typeface="Arial"/>
                <a:cs typeface="Arial"/>
              </a:rPr>
              <a:t>required)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7391" y="2938272"/>
            <a:ext cx="2167128" cy="2017776"/>
          </a:xfrm>
          <a:prstGeom prst="rect">
            <a:avLst/>
          </a:prstGeom>
        </p:spPr>
      </p:pic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1264" y="893063"/>
            <a:ext cx="2346959" cy="512063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687940" y="734052"/>
            <a:ext cx="2077085" cy="492759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65"/>
              </a:spcBef>
            </a:pPr>
            <a:r>
              <a:rPr sz="2600" dirty="0">
                <a:latin typeface="Calibri"/>
                <a:cs typeface="Calibri"/>
              </a:rPr>
              <a:t>Ithemal:</a:t>
            </a:r>
            <a:r>
              <a:rPr sz="2600" spc="-20" dirty="0">
                <a:latin typeface="Calibri"/>
                <a:cs typeface="Calibri"/>
              </a:rPr>
              <a:t> 26.8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7301" y="1847596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13168" y="1847596"/>
            <a:ext cx="1612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Optimized: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33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3663696"/>
            <a:ext cx="2761615" cy="640080"/>
            <a:chOff x="8372856" y="3663696"/>
            <a:chExt cx="2761615" cy="640080"/>
          </a:xfrm>
        </p:grpSpPr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72856" y="3663696"/>
              <a:ext cx="2761488" cy="5638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60" y="3663696"/>
              <a:ext cx="1249679" cy="64008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291100" y="1649476"/>
            <a:ext cx="22301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Measurement/</a:t>
            </a:r>
            <a:r>
              <a:rPr sz="3300" baseline="-36616" dirty="0">
                <a:latin typeface="Calibri"/>
                <a:cs typeface="Calibri"/>
              </a:rPr>
              <a:t>:</a:t>
            </a:r>
            <a:r>
              <a:rPr sz="3300" spc="172" baseline="-36616" dirty="0">
                <a:latin typeface="Calibri"/>
                <a:cs typeface="Calibri"/>
              </a:rPr>
              <a:t> </a:t>
            </a:r>
            <a:r>
              <a:rPr sz="3300" spc="-37" baseline="-36616" dirty="0">
                <a:latin typeface="Calibri"/>
                <a:cs typeface="Calibri"/>
              </a:rPr>
              <a:t>25</a:t>
            </a:r>
            <a:endParaRPr sz="3300" baseline="-36616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14822" y="1978659"/>
            <a:ext cx="11366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Intel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IACA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4112" y="266447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4059" y="268769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06941" y="2651055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112" y="371266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44059" y="373588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294520" y="3741420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144112" y="4767336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651760"/>
            <a:ext cx="6933565" cy="1802130"/>
            <a:chOff x="537255" y="2651760"/>
            <a:chExt cx="6933565" cy="1802130"/>
          </a:xfrm>
        </p:grpSpPr>
        <p:sp>
          <p:nvSpPr>
            <p:cNvPr id="24" name="object 24"/>
            <p:cNvSpPr/>
            <p:nvPr/>
          </p:nvSpPr>
          <p:spPr>
            <a:xfrm>
              <a:off x="551542" y="335677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9160" y="2651760"/>
              <a:ext cx="2761488" cy="5638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063" y="2651760"/>
              <a:ext cx="1249680" cy="640079"/>
            </a:xfrm>
            <a:prstGeom prst="rect">
              <a:avLst/>
            </a:prstGeom>
          </p:spPr>
        </p:pic>
      </p:grp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3700271"/>
            <a:ext cx="2761615" cy="640080"/>
            <a:chOff x="4709159" y="3700271"/>
            <a:chExt cx="2761615" cy="640080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9" y="3700271"/>
              <a:ext cx="2761488" cy="5638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063" y="3700271"/>
              <a:ext cx="1249680" cy="640080"/>
            </a:xfrm>
            <a:prstGeom prst="rect">
              <a:avLst/>
            </a:prstGeom>
          </p:spPr>
        </p:pic>
      </p:grp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4754879"/>
            <a:ext cx="2761615" cy="640080"/>
            <a:chOff x="4709159" y="4754879"/>
            <a:chExt cx="2761615" cy="640080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9159" y="4754879"/>
              <a:ext cx="2761488" cy="563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063" y="4754879"/>
              <a:ext cx="1249680" cy="64007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744059" y="479055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2615183"/>
            <a:ext cx="2761615" cy="640080"/>
            <a:chOff x="8372856" y="2615183"/>
            <a:chExt cx="2761615" cy="640080"/>
          </a:xfrm>
        </p:grpSpPr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72856" y="2615183"/>
              <a:ext cx="2761488" cy="5638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60" y="2615183"/>
              <a:ext cx="1249679" cy="640079"/>
            </a:xfrm>
            <a:prstGeom prst="rect">
              <a:avLst/>
            </a:prstGeom>
          </p:spPr>
        </p:pic>
      </p:grpSp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4718303"/>
            <a:ext cx="2761615" cy="640080"/>
            <a:chOff x="8372856" y="4718303"/>
            <a:chExt cx="2761615" cy="640080"/>
          </a:xfrm>
        </p:grpSpPr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72856" y="4718303"/>
              <a:ext cx="2761488" cy="5638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60" y="4718303"/>
              <a:ext cx="1249679" cy="64007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9294520" y="4796028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5772911"/>
            <a:ext cx="2761615" cy="640080"/>
            <a:chOff x="8372856" y="5772911"/>
            <a:chExt cx="2761615" cy="640080"/>
          </a:xfrm>
        </p:grpSpPr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72856" y="5772911"/>
              <a:ext cx="2761488" cy="56388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60" y="5772911"/>
              <a:ext cx="1249679" cy="640080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28466"/>
              </p:ext>
            </p:extLst>
          </p:nvPr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object 59"/>
          <p:cNvSpPr txBox="1"/>
          <p:nvPr/>
        </p:nvSpPr>
        <p:spPr>
          <a:xfrm>
            <a:off x="8406941" y="5808581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231" y="3572255"/>
            <a:ext cx="1094740" cy="1252855"/>
            <a:chOff x="7952231" y="3572255"/>
            <a:chExt cx="1094740" cy="1252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2231" y="3572255"/>
              <a:ext cx="1094231" cy="1252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332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Standard</a:t>
            </a:r>
            <a:r>
              <a:rPr b="0" spc="-13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Development</a:t>
            </a:r>
            <a:r>
              <a:rPr b="0" spc="-120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Methodology</a:t>
            </a: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3846576"/>
            <a:ext cx="6471285" cy="2664460"/>
            <a:chOff x="1197863" y="3846576"/>
            <a:chExt cx="6471285" cy="26644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39" y="3874008"/>
              <a:ext cx="2164080" cy="11125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7863" y="3846576"/>
              <a:ext cx="2365248" cy="12466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7031" y="4453127"/>
              <a:ext cx="3221736" cy="20574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pic>
        <p:nvPic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13050" y="4854416"/>
            <a:ext cx="3004925" cy="1202051"/>
          </a:xfrm>
          <a:prstGeom prst="rect">
            <a:avLst/>
          </a:prstGeom>
        </p:spPr>
      </p:pic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3295" y="3758184"/>
            <a:ext cx="841375" cy="914400"/>
            <a:chOff x="8083295" y="3758184"/>
            <a:chExt cx="841375" cy="91440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63711" y="4111752"/>
              <a:ext cx="560831" cy="5608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387679" y="413577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1311" y="3938016"/>
              <a:ext cx="560831" cy="5608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237161" y="39632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3295" y="3758184"/>
              <a:ext cx="560831" cy="56083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107630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7442" y="3798315"/>
            <a:ext cx="405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8850" y="3751579"/>
            <a:ext cx="481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−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2026920"/>
            <a:ext cx="3221990" cy="1960245"/>
            <a:chOff x="4447032" y="2026920"/>
            <a:chExt cx="3221990" cy="1960245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47032" y="2026920"/>
              <a:ext cx="3221736" cy="195986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3086736" y="0"/>
                  </a:moveTo>
                  <a:lnTo>
                    <a:pt x="0" y="0"/>
                  </a:lnTo>
                  <a:lnTo>
                    <a:pt x="0" y="1826677"/>
                  </a:lnTo>
                  <a:lnTo>
                    <a:pt x="3086736" y="1826677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0" y="0"/>
                  </a:moveTo>
                  <a:lnTo>
                    <a:pt x="3086737" y="0"/>
                  </a:lnTo>
                  <a:lnTo>
                    <a:pt x="3086737" y="1826679"/>
                  </a:lnTo>
                  <a:lnTo>
                    <a:pt x="0" y="182667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992494" y="0"/>
                  </a:moveTo>
                  <a:lnTo>
                    <a:pt x="0" y="0"/>
                  </a:lnTo>
                  <a:lnTo>
                    <a:pt x="0" y="356787"/>
                  </a:lnTo>
                  <a:lnTo>
                    <a:pt x="992494" y="356787"/>
                  </a:lnTo>
                  <a:lnTo>
                    <a:pt x="99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0" y="0"/>
                  </a:moveTo>
                  <a:lnTo>
                    <a:pt x="992495" y="0"/>
                  </a:lnTo>
                  <a:lnTo>
                    <a:pt x="992495" y="356788"/>
                  </a:lnTo>
                  <a:lnTo>
                    <a:pt x="0" y="35678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382726" y="2203196"/>
            <a:ext cx="81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Decoder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0743" y="2599430"/>
            <a:ext cx="2598420" cy="267970"/>
            <a:chOff x="4700743" y="2599430"/>
            <a:chExt cx="2598420" cy="267970"/>
          </a:xfrm>
        </p:grpSpPr>
        <p:sp>
          <p:nvSpPr>
            <p:cNvPr id="50" name="object 50"/>
            <p:cNvSpPr/>
            <p:nvPr/>
          </p:nvSpPr>
          <p:spPr>
            <a:xfrm>
              <a:off x="4715031" y="2613718"/>
              <a:ext cx="2569845" cy="239395"/>
            </a:xfrm>
            <a:custGeom>
              <a:avLst/>
              <a:gdLst/>
              <a:ahLst/>
              <a:cxnLst/>
              <a:rect l="l" t="t" r="r" b="b"/>
              <a:pathLst>
                <a:path w="2569845" h="239394">
                  <a:moveTo>
                    <a:pt x="2569390" y="0"/>
                  </a:moveTo>
                  <a:lnTo>
                    <a:pt x="0" y="0"/>
                  </a:lnTo>
                  <a:lnTo>
                    <a:pt x="0" y="238955"/>
                  </a:lnTo>
                  <a:lnTo>
                    <a:pt x="2569390" y="238955"/>
                  </a:lnTo>
                  <a:lnTo>
                    <a:pt x="2569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15031" y="2613718"/>
              <a:ext cx="2569845" cy="239395"/>
            </a:xfrm>
            <a:custGeom>
              <a:avLst/>
              <a:gdLst/>
              <a:ahLst/>
              <a:cxnLst/>
              <a:rect l="l" t="t" r="r" b="b"/>
              <a:pathLst>
                <a:path w="2569845" h="239394">
                  <a:moveTo>
                    <a:pt x="0" y="0"/>
                  </a:moveTo>
                  <a:lnTo>
                    <a:pt x="2569391" y="0"/>
                  </a:lnTo>
                  <a:lnTo>
                    <a:pt x="2569391" y="238956"/>
                  </a:lnTo>
                  <a:lnTo>
                    <a:pt x="0" y="23895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525063" y="2572003"/>
            <a:ext cx="949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0" y="2928217"/>
            <a:ext cx="1102360" cy="785495"/>
          </a:xfrm>
          <a:custGeom>
            <a:avLst/>
            <a:gdLst/>
            <a:ahLst/>
            <a:cxnLst/>
            <a:rect l="l" t="t" r="r" b="b"/>
            <a:pathLst>
              <a:path w="1102360" h="785495">
                <a:moveTo>
                  <a:pt x="1102323" y="0"/>
                </a:moveTo>
                <a:lnTo>
                  <a:pt x="0" y="0"/>
                </a:lnTo>
                <a:lnTo>
                  <a:pt x="0" y="784986"/>
                </a:lnTo>
                <a:lnTo>
                  <a:pt x="1102323" y="784986"/>
                </a:lnTo>
                <a:lnTo>
                  <a:pt x="1102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715030" y="2928217"/>
            <a:ext cx="1102360" cy="7854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308610" marR="90805" indent="-210820">
              <a:lnSpc>
                <a:spcPts val="2110"/>
              </a:lnSpc>
              <a:spcBef>
                <a:spcPts val="935"/>
              </a:spcBef>
            </a:pPr>
            <a:r>
              <a:rPr sz="1800" spc="-10" dirty="0">
                <a:latin typeface="Calibri"/>
                <a:cs typeface="Calibri"/>
              </a:rPr>
              <a:t>Execution Units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18641" y="1656281"/>
            <a:ext cx="8403590" cy="3813810"/>
            <a:chOff x="3718641" y="1656281"/>
            <a:chExt cx="8403590" cy="3813810"/>
          </a:xfrm>
        </p:grpSpPr>
        <p:sp>
          <p:nvSpPr>
            <p:cNvPr id="56" name="object 56"/>
            <p:cNvSpPr/>
            <p:nvPr/>
          </p:nvSpPr>
          <p:spPr>
            <a:xfrm>
              <a:off x="3718636" y="2964687"/>
              <a:ext cx="4796790" cy="2491105"/>
            </a:xfrm>
            <a:custGeom>
              <a:avLst/>
              <a:gdLst/>
              <a:ahLst/>
              <a:cxnLst/>
              <a:rect l="l" t="t" r="r" b="b"/>
              <a:pathLst>
                <a:path w="4796790" h="2491104">
                  <a:moveTo>
                    <a:pt x="769213" y="14287"/>
                  </a:moveTo>
                  <a:lnTo>
                    <a:pt x="686244" y="62255"/>
                  </a:lnTo>
                  <a:lnTo>
                    <a:pt x="710095" y="77990"/>
                  </a:lnTo>
                  <a:lnTo>
                    <a:pt x="482" y="1154163"/>
                  </a:lnTo>
                  <a:lnTo>
                    <a:pt x="12407" y="1162024"/>
                  </a:lnTo>
                  <a:lnTo>
                    <a:pt x="0" y="1169098"/>
                  </a:lnTo>
                  <a:lnTo>
                    <a:pt x="714375" y="2423337"/>
                  </a:lnTo>
                  <a:lnTo>
                    <a:pt x="689546" y="2437485"/>
                  </a:lnTo>
                  <a:lnTo>
                    <a:pt x="769213" y="2490762"/>
                  </a:lnTo>
                  <a:lnTo>
                    <a:pt x="766241" y="2435758"/>
                  </a:lnTo>
                  <a:lnTo>
                    <a:pt x="764032" y="2395055"/>
                  </a:lnTo>
                  <a:lnTo>
                    <a:pt x="739203" y="2409202"/>
                  </a:lnTo>
                  <a:lnTo>
                    <a:pt x="29159" y="1162583"/>
                  </a:lnTo>
                  <a:lnTo>
                    <a:pt x="733958" y="93726"/>
                  </a:lnTo>
                  <a:lnTo>
                    <a:pt x="757809" y="109448"/>
                  </a:lnTo>
                  <a:lnTo>
                    <a:pt x="763016" y="66065"/>
                  </a:lnTo>
                  <a:lnTo>
                    <a:pt x="769213" y="14287"/>
                  </a:lnTo>
                  <a:close/>
                </a:path>
                <a:path w="4796790" h="2491104">
                  <a:moveTo>
                    <a:pt x="4796764" y="552221"/>
                  </a:moveTo>
                  <a:lnTo>
                    <a:pt x="4768189" y="552221"/>
                  </a:lnTo>
                  <a:lnTo>
                    <a:pt x="4768189" y="28575"/>
                  </a:lnTo>
                  <a:lnTo>
                    <a:pt x="4768189" y="14287"/>
                  </a:lnTo>
                  <a:lnTo>
                    <a:pt x="4768189" y="0"/>
                  </a:lnTo>
                  <a:lnTo>
                    <a:pt x="3855961" y="0"/>
                  </a:lnTo>
                  <a:lnTo>
                    <a:pt x="3855961" y="28575"/>
                  </a:lnTo>
                  <a:lnTo>
                    <a:pt x="4739614" y="28575"/>
                  </a:lnTo>
                  <a:lnTo>
                    <a:pt x="4739614" y="552221"/>
                  </a:lnTo>
                  <a:lnTo>
                    <a:pt x="4711039" y="552221"/>
                  </a:lnTo>
                  <a:lnTo>
                    <a:pt x="4753902" y="637946"/>
                  </a:lnTo>
                  <a:lnTo>
                    <a:pt x="4789614" y="566508"/>
                  </a:lnTo>
                  <a:lnTo>
                    <a:pt x="4796764" y="5522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64039" y="3572255"/>
              <a:ext cx="1094231" cy="125272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75520" y="4111751"/>
              <a:ext cx="560831" cy="56083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899578" y="413577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23120" y="3938015"/>
              <a:ext cx="563879" cy="56083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749062" y="3963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95103" y="3758183"/>
              <a:ext cx="560831" cy="56083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619529" y="378213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574597" y="4739450"/>
              <a:ext cx="2453005" cy="730885"/>
            </a:xfrm>
            <a:custGeom>
              <a:avLst/>
              <a:gdLst/>
              <a:ahLst/>
              <a:cxnLst/>
              <a:rect l="l" t="t" r="r" b="b"/>
              <a:pathLst>
                <a:path w="2453004" h="730885">
                  <a:moveTo>
                    <a:pt x="2395556" y="701704"/>
                  </a:moveTo>
                  <a:lnTo>
                    <a:pt x="0" y="701704"/>
                  </a:lnTo>
                  <a:lnTo>
                    <a:pt x="0" y="730279"/>
                  </a:lnTo>
                  <a:lnTo>
                    <a:pt x="2424131" y="730279"/>
                  </a:lnTo>
                  <a:lnTo>
                    <a:pt x="2424131" y="715991"/>
                  </a:lnTo>
                  <a:lnTo>
                    <a:pt x="2395556" y="715991"/>
                  </a:lnTo>
                  <a:lnTo>
                    <a:pt x="2395556" y="701704"/>
                  </a:lnTo>
                  <a:close/>
                </a:path>
                <a:path w="2453004" h="730885">
                  <a:moveTo>
                    <a:pt x="2424131" y="71437"/>
                  </a:moveTo>
                  <a:lnTo>
                    <a:pt x="2395556" y="71437"/>
                  </a:lnTo>
                  <a:lnTo>
                    <a:pt x="2395556" y="715991"/>
                  </a:lnTo>
                  <a:lnTo>
                    <a:pt x="2409844" y="701704"/>
                  </a:lnTo>
                  <a:lnTo>
                    <a:pt x="2424131" y="701704"/>
                  </a:lnTo>
                  <a:lnTo>
                    <a:pt x="2424131" y="71437"/>
                  </a:lnTo>
                  <a:close/>
                </a:path>
                <a:path w="2453004" h="730885">
                  <a:moveTo>
                    <a:pt x="2424131" y="701704"/>
                  </a:moveTo>
                  <a:lnTo>
                    <a:pt x="2409844" y="701704"/>
                  </a:lnTo>
                  <a:lnTo>
                    <a:pt x="2395556" y="715991"/>
                  </a:lnTo>
                  <a:lnTo>
                    <a:pt x="2424131" y="715991"/>
                  </a:lnTo>
                  <a:lnTo>
                    <a:pt x="2424131" y="701704"/>
                  </a:lnTo>
                  <a:close/>
                </a:path>
                <a:path w="2453004" h="730885">
                  <a:moveTo>
                    <a:pt x="2409844" y="0"/>
                  </a:moveTo>
                  <a:lnTo>
                    <a:pt x="2366981" y="85724"/>
                  </a:lnTo>
                  <a:lnTo>
                    <a:pt x="2395556" y="85724"/>
                  </a:lnTo>
                  <a:lnTo>
                    <a:pt x="2395556" y="71437"/>
                  </a:lnTo>
                  <a:lnTo>
                    <a:pt x="2445562" y="71437"/>
                  </a:lnTo>
                  <a:lnTo>
                    <a:pt x="2409844" y="0"/>
                  </a:lnTo>
                  <a:close/>
                </a:path>
                <a:path w="2453004" h="730885">
                  <a:moveTo>
                    <a:pt x="2445562" y="71437"/>
                  </a:moveTo>
                  <a:lnTo>
                    <a:pt x="2424131" y="71437"/>
                  </a:lnTo>
                  <a:lnTo>
                    <a:pt x="2424131" y="85724"/>
                  </a:lnTo>
                  <a:lnTo>
                    <a:pt x="2452706" y="85724"/>
                  </a:lnTo>
                  <a:lnTo>
                    <a:pt x="2445562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27664" y="3526535"/>
              <a:ext cx="1094231" cy="12527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2"/>
                  </a:lnTo>
                  <a:lnTo>
                    <a:pt x="977446" y="1136822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39143" y="4066031"/>
              <a:ext cx="560831" cy="56083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1464115" y="40913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86743" y="3892295"/>
              <a:ext cx="563879" cy="56388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1313599" y="39188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158728" y="3712463"/>
              <a:ext cx="560831" cy="56083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1184066" y="373771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88367" y="1656281"/>
              <a:ext cx="5575300" cy="1902460"/>
            </a:xfrm>
            <a:custGeom>
              <a:avLst/>
              <a:gdLst/>
              <a:ahLst/>
              <a:cxnLst/>
              <a:rect l="l" t="t" r="r" b="b"/>
              <a:pathLst>
                <a:path w="5575300" h="1902460">
                  <a:moveTo>
                    <a:pt x="5546323" y="14287"/>
                  </a:moveTo>
                  <a:lnTo>
                    <a:pt x="5546323" y="1901926"/>
                  </a:lnTo>
                  <a:lnTo>
                    <a:pt x="5574898" y="1901926"/>
                  </a:lnTo>
                  <a:lnTo>
                    <a:pt x="5574898" y="28574"/>
                  </a:lnTo>
                  <a:lnTo>
                    <a:pt x="5560611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28575" y="323621"/>
                  </a:moveTo>
                  <a:lnTo>
                    <a:pt x="0" y="323621"/>
                  </a:lnTo>
                  <a:lnTo>
                    <a:pt x="42862" y="409346"/>
                  </a:lnTo>
                  <a:lnTo>
                    <a:pt x="78581" y="337908"/>
                  </a:lnTo>
                  <a:lnTo>
                    <a:pt x="28575" y="337908"/>
                  </a:lnTo>
                  <a:lnTo>
                    <a:pt x="28575" y="323621"/>
                  </a:lnTo>
                  <a:close/>
                </a:path>
                <a:path w="5575300" h="1902460">
                  <a:moveTo>
                    <a:pt x="5574898" y="0"/>
                  </a:moveTo>
                  <a:lnTo>
                    <a:pt x="28575" y="0"/>
                  </a:lnTo>
                  <a:lnTo>
                    <a:pt x="28575" y="337908"/>
                  </a:lnTo>
                  <a:lnTo>
                    <a:pt x="57150" y="337908"/>
                  </a:lnTo>
                  <a:lnTo>
                    <a:pt x="57150" y="28575"/>
                  </a:lnTo>
                  <a:lnTo>
                    <a:pt x="42862" y="28575"/>
                  </a:lnTo>
                  <a:lnTo>
                    <a:pt x="57150" y="14287"/>
                  </a:lnTo>
                  <a:lnTo>
                    <a:pt x="5574898" y="14287"/>
                  </a:lnTo>
                  <a:lnTo>
                    <a:pt x="5574898" y="0"/>
                  </a:lnTo>
                  <a:close/>
                </a:path>
                <a:path w="5575300" h="1902460">
                  <a:moveTo>
                    <a:pt x="85725" y="323621"/>
                  </a:moveTo>
                  <a:lnTo>
                    <a:pt x="57150" y="323621"/>
                  </a:lnTo>
                  <a:lnTo>
                    <a:pt x="57150" y="337908"/>
                  </a:lnTo>
                  <a:lnTo>
                    <a:pt x="78581" y="337908"/>
                  </a:lnTo>
                  <a:lnTo>
                    <a:pt x="85725" y="323621"/>
                  </a:lnTo>
                  <a:close/>
                </a:path>
                <a:path w="5575300" h="1902460">
                  <a:moveTo>
                    <a:pt x="57150" y="14287"/>
                  </a:moveTo>
                  <a:lnTo>
                    <a:pt x="42862" y="28575"/>
                  </a:lnTo>
                  <a:lnTo>
                    <a:pt x="57150" y="28575"/>
                  </a:lnTo>
                  <a:lnTo>
                    <a:pt x="57150" y="14287"/>
                  </a:lnTo>
                  <a:close/>
                </a:path>
                <a:path w="5575300" h="1902460">
                  <a:moveTo>
                    <a:pt x="5546323" y="14287"/>
                  </a:moveTo>
                  <a:lnTo>
                    <a:pt x="57150" y="14287"/>
                  </a:lnTo>
                  <a:lnTo>
                    <a:pt x="57150" y="28575"/>
                  </a:lnTo>
                  <a:lnTo>
                    <a:pt x="5546323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5574898" y="14287"/>
                  </a:moveTo>
                  <a:lnTo>
                    <a:pt x="5546323" y="14287"/>
                  </a:lnTo>
                  <a:lnTo>
                    <a:pt x="5560611" y="28575"/>
                  </a:lnTo>
                  <a:lnTo>
                    <a:pt x="5574898" y="28574"/>
                  </a:lnTo>
                  <a:lnTo>
                    <a:pt x="5574898" y="14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0509518" y="1130808"/>
            <a:ext cx="9721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Refine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231" y="3572255"/>
            <a:ext cx="1094740" cy="1252855"/>
            <a:chOff x="7952231" y="3572255"/>
            <a:chExt cx="1094740" cy="1252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2231" y="3572255"/>
              <a:ext cx="1094231" cy="1252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741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Ithemal</a:t>
            </a: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4453127"/>
            <a:ext cx="3221990" cy="2057400"/>
            <a:chOff x="4447032" y="4453127"/>
            <a:chExt cx="3221990" cy="20574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4453127"/>
              <a:ext cx="3221736" cy="20574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3050" y="4854416"/>
              <a:ext cx="3004925" cy="1202051"/>
            </a:xfrm>
            <a:prstGeom prst="rect">
              <a:avLst/>
            </a:prstGeom>
          </p:spPr>
        </p:pic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3295" y="3758184"/>
            <a:ext cx="841375" cy="914400"/>
            <a:chOff x="8083295" y="3758184"/>
            <a:chExt cx="841375" cy="9144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3711" y="4111752"/>
              <a:ext cx="560831" cy="5608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87679" y="413577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311" y="3938016"/>
              <a:ext cx="560831" cy="5608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37161" y="39632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3295" y="3758184"/>
              <a:ext cx="560831" cy="5608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07630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7442" y="3798315"/>
            <a:ext cx="405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8850" y="3751579"/>
            <a:ext cx="481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−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1656281"/>
            <a:ext cx="10924540" cy="3813810"/>
            <a:chOff x="1197863" y="1656281"/>
            <a:chExt cx="10924540" cy="3813810"/>
          </a:xfrm>
        </p:grpSpPr>
        <p:sp>
          <p:nvSpPr>
            <p:cNvPr id="26" name="object 26"/>
            <p:cNvSpPr/>
            <p:nvPr/>
          </p:nvSpPr>
          <p:spPr>
            <a:xfrm>
              <a:off x="3718636" y="2964687"/>
              <a:ext cx="4796790" cy="2491105"/>
            </a:xfrm>
            <a:custGeom>
              <a:avLst/>
              <a:gdLst/>
              <a:ahLst/>
              <a:cxnLst/>
              <a:rect l="l" t="t" r="r" b="b"/>
              <a:pathLst>
                <a:path w="4796790" h="2491104">
                  <a:moveTo>
                    <a:pt x="769213" y="14287"/>
                  </a:moveTo>
                  <a:lnTo>
                    <a:pt x="686244" y="62255"/>
                  </a:lnTo>
                  <a:lnTo>
                    <a:pt x="710095" y="77990"/>
                  </a:lnTo>
                  <a:lnTo>
                    <a:pt x="482" y="1154163"/>
                  </a:lnTo>
                  <a:lnTo>
                    <a:pt x="12407" y="1162024"/>
                  </a:lnTo>
                  <a:lnTo>
                    <a:pt x="0" y="1169098"/>
                  </a:lnTo>
                  <a:lnTo>
                    <a:pt x="714375" y="2423337"/>
                  </a:lnTo>
                  <a:lnTo>
                    <a:pt x="689546" y="2437485"/>
                  </a:lnTo>
                  <a:lnTo>
                    <a:pt x="769213" y="2490762"/>
                  </a:lnTo>
                  <a:lnTo>
                    <a:pt x="766241" y="2435758"/>
                  </a:lnTo>
                  <a:lnTo>
                    <a:pt x="764032" y="2395055"/>
                  </a:lnTo>
                  <a:lnTo>
                    <a:pt x="739203" y="2409202"/>
                  </a:lnTo>
                  <a:lnTo>
                    <a:pt x="29159" y="1162583"/>
                  </a:lnTo>
                  <a:lnTo>
                    <a:pt x="733958" y="93726"/>
                  </a:lnTo>
                  <a:lnTo>
                    <a:pt x="757809" y="109448"/>
                  </a:lnTo>
                  <a:lnTo>
                    <a:pt x="763016" y="66065"/>
                  </a:lnTo>
                  <a:lnTo>
                    <a:pt x="769213" y="14287"/>
                  </a:lnTo>
                  <a:close/>
                </a:path>
                <a:path w="4796790" h="2491104">
                  <a:moveTo>
                    <a:pt x="4796764" y="552221"/>
                  </a:moveTo>
                  <a:lnTo>
                    <a:pt x="4768189" y="552221"/>
                  </a:lnTo>
                  <a:lnTo>
                    <a:pt x="4768189" y="28575"/>
                  </a:lnTo>
                  <a:lnTo>
                    <a:pt x="4768189" y="14287"/>
                  </a:lnTo>
                  <a:lnTo>
                    <a:pt x="4768189" y="0"/>
                  </a:lnTo>
                  <a:lnTo>
                    <a:pt x="3855961" y="0"/>
                  </a:lnTo>
                  <a:lnTo>
                    <a:pt x="3855961" y="28575"/>
                  </a:lnTo>
                  <a:lnTo>
                    <a:pt x="4739614" y="28575"/>
                  </a:lnTo>
                  <a:lnTo>
                    <a:pt x="4739614" y="552221"/>
                  </a:lnTo>
                  <a:lnTo>
                    <a:pt x="4711039" y="552221"/>
                  </a:lnTo>
                  <a:lnTo>
                    <a:pt x="4753902" y="637946"/>
                  </a:lnTo>
                  <a:lnTo>
                    <a:pt x="4789614" y="566508"/>
                  </a:lnTo>
                  <a:lnTo>
                    <a:pt x="4796764" y="5522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64040" y="3572255"/>
              <a:ext cx="1094231" cy="125272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5520" y="4111751"/>
              <a:ext cx="560831" cy="5608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899578" y="413577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3120" y="3938015"/>
              <a:ext cx="563879" cy="5608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749062" y="3963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95104" y="3758183"/>
              <a:ext cx="560831" cy="5608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619529" y="378213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4597" y="4739450"/>
              <a:ext cx="2453005" cy="730885"/>
            </a:xfrm>
            <a:custGeom>
              <a:avLst/>
              <a:gdLst/>
              <a:ahLst/>
              <a:cxnLst/>
              <a:rect l="l" t="t" r="r" b="b"/>
              <a:pathLst>
                <a:path w="2453004" h="730885">
                  <a:moveTo>
                    <a:pt x="2395556" y="701704"/>
                  </a:moveTo>
                  <a:lnTo>
                    <a:pt x="0" y="701704"/>
                  </a:lnTo>
                  <a:lnTo>
                    <a:pt x="0" y="730279"/>
                  </a:lnTo>
                  <a:lnTo>
                    <a:pt x="2424131" y="730279"/>
                  </a:lnTo>
                  <a:lnTo>
                    <a:pt x="2424131" y="715991"/>
                  </a:lnTo>
                  <a:lnTo>
                    <a:pt x="2395556" y="715991"/>
                  </a:lnTo>
                  <a:lnTo>
                    <a:pt x="2395556" y="701704"/>
                  </a:lnTo>
                  <a:close/>
                </a:path>
                <a:path w="2453004" h="730885">
                  <a:moveTo>
                    <a:pt x="2424131" y="71437"/>
                  </a:moveTo>
                  <a:lnTo>
                    <a:pt x="2395556" y="71437"/>
                  </a:lnTo>
                  <a:lnTo>
                    <a:pt x="2395556" y="715991"/>
                  </a:lnTo>
                  <a:lnTo>
                    <a:pt x="2409844" y="701704"/>
                  </a:lnTo>
                  <a:lnTo>
                    <a:pt x="2424131" y="701704"/>
                  </a:lnTo>
                  <a:lnTo>
                    <a:pt x="2424131" y="71437"/>
                  </a:lnTo>
                  <a:close/>
                </a:path>
                <a:path w="2453004" h="730885">
                  <a:moveTo>
                    <a:pt x="2424131" y="701704"/>
                  </a:moveTo>
                  <a:lnTo>
                    <a:pt x="2409844" y="701704"/>
                  </a:lnTo>
                  <a:lnTo>
                    <a:pt x="2395556" y="715991"/>
                  </a:lnTo>
                  <a:lnTo>
                    <a:pt x="2424131" y="715991"/>
                  </a:lnTo>
                  <a:lnTo>
                    <a:pt x="2424131" y="701704"/>
                  </a:lnTo>
                  <a:close/>
                </a:path>
                <a:path w="2453004" h="730885">
                  <a:moveTo>
                    <a:pt x="2409844" y="0"/>
                  </a:moveTo>
                  <a:lnTo>
                    <a:pt x="2366981" y="85724"/>
                  </a:lnTo>
                  <a:lnTo>
                    <a:pt x="2395556" y="85724"/>
                  </a:lnTo>
                  <a:lnTo>
                    <a:pt x="2395556" y="71437"/>
                  </a:lnTo>
                  <a:lnTo>
                    <a:pt x="2445562" y="71437"/>
                  </a:lnTo>
                  <a:lnTo>
                    <a:pt x="2409844" y="0"/>
                  </a:lnTo>
                  <a:close/>
                </a:path>
                <a:path w="2453004" h="730885">
                  <a:moveTo>
                    <a:pt x="2445562" y="71437"/>
                  </a:moveTo>
                  <a:lnTo>
                    <a:pt x="2424131" y="71437"/>
                  </a:lnTo>
                  <a:lnTo>
                    <a:pt x="2424131" y="85724"/>
                  </a:lnTo>
                  <a:lnTo>
                    <a:pt x="2452706" y="85724"/>
                  </a:lnTo>
                  <a:lnTo>
                    <a:pt x="2445562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27663" y="3526535"/>
              <a:ext cx="1094231" cy="125272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1060255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2"/>
                  </a:lnTo>
                  <a:lnTo>
                    <a:pt x="977446" y="1136822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060255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39144" y="4066031"/>
              <a:ext cx="560831" cy="56083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464115" y="40913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86744" y="3892295"/>
              <a:ext cx="563879" cy="563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313599" y="39188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58728" y="3712463"/>
              <a:ext cx="560831" cy="56083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184066" y="373771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8367" y="1656281"/>
              <a:ext cx="5575300" cy="1902460"/>
            </a:xfrm>
            <a:custGeom>
              <a:avLst/>
              <a:gdLst/>
              <a:ahLst/>
              <a:cxnLst/>
              <a:rect l="l" t="t" r="r" b="b"/>
              <a:pathLst>
                <a:path w="5575300" h="1902460">
                  <a:moveTo>
                    <a:pt x="5546323" y="14287"/>
                  </a:moveTo>
                  <a:lnTo>
                    <a:pt x="5546323" y="1901926"/>
                  </a:lnTo>
                  <a:lnTo>
                    <a:pt x="5574898" y="1901926"/>
                  </a:lnTo>
                  <a:lnTo>
                    <a:pt x="5574898" y="28574"/>
                  </a:lnTo>
                  <a:lnTo>
                    <a:pt x="5560611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28575" y="323621"/>
                  </a:moveTo>
                  <a:lnTo>
                    <a:pt x="0" y="323621"/>
                  </a:lnTo>
                  <a:lnTo>
                    <a:pt x="42862" y="409346"/>
                  </a:lnTo>
                  <a:lnTo>
                    <a:pt x="78581" y="337908"/>
                  </a:lnTo>
                  <a:lnTo>
                    <a:pt x="28575" y="337908"/>
                  </a:lnTo>
                  <a:lnTo>
                    <a:pt x="28575" y="323621"/>
                  </a:lnTo>
                  <a:close/>
                </a:path>
                <a:path w="5575300" h="1902460">
                  <a:moveTo>
                    <a:pt x="5574898" y="0"/>
                  </a:moveTo>
                  <a:lnTo>
                    <a:pt x="28575" y="0"/>
                  </a:lnTo>
                  <a:lnTo>
                    <a:pt x="28575" y="337908"/>
                  </a:lnTo>
                  <a:lnTo>
                    <a:pt x="57150" y="337908"/>
                  </a:lnTo>
                  <a:lnTo>
                    <a:pt x="57150" y="28575"/>
                  </a:lnTo>
                  <a:lnTo>
                    <a:pt x="42862" y="28575"/>
                  </a:lnTo>
                  <a:lnTo>
                    <a:pt x="57150" y="14287"/>
                  </a:lnTo>
                  <a:lnTo>
                    <a:pt x="5574898" y="14287"/>
                  </a:lnTo>
                  <a:lnTo>
                    <a:pt x="5574898" y="0"/>
                  </a:lnTo>
                  <a:close/>
                </a:path>
                <a:path w="5575300" h="1902460">
                  <a:moveTo>
                    <a:pt x="85725" y="323621"/>
                  </a:moveTo>
                  <a:lnTo>
                    <a:pt x="57150" y="323621"/>
                  </a:lnTo>
                  <a:lnTo>
                    <a:pt x="57150" y="337908"/>
                  </a:lnTo>
                  <a:lnTo>
                    <a:pt x="78581" y="337908"/>
                  </a:lnTo>
                  <a:lnTo>
                    <a:pt x="85725" y="323621"/>
                  </a:lnTo>
                  <a:close/>
                </a:path>
                <a:path w="5575300" h="1902460">
                  <a:moveTo>
                    <a:pt x="57150" y="14287"/>
                  </a:moveTo>
                  <a:lnTo>
                    <a:pt x="42862" y="28575"/>
                  </a:lnTo>
                  <a:lnTo>
                    <a:pt x="57150" y="28575"/>
                  </a:lnTo>
                  <a:lnTo>
                    <a:pt x="57150" y="14287"/>
                  </a:lnTo>
                  <a:close/>
                </a:path>
                <a:path w="5575300" h="1902460">
                  <a:moveTo>
                    <a:pt x="5546323" y="14287"/>
                  </a:moveTo>
                  <a:lnTo>
                    <a:pt x="57150" y="14287"/>
                  </a:lnTo>
                  <a:lnTo>
                    <a:pt x="57150" y="28575"/>
                  </a:lnTo>
                  <a:lnTo>
                    <a:pt x="5546323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5574898" y="14287"/>
                  </a:moveTo>
                  <a:lnTo>
                    <a:pt x="5546323" y="14287"/>
                  </a:lnTo>
                  <a:lnTo>
                    <a:pt x="5560611" y="28575"/>
                  </a:lnTo>
                  <a:lnTo>
                    <a:pt x="5574898" y="28574"/>
                  </a:lnTo>
                  <a:lnTo>
                    <a:pt x="5574898" y="14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3128" y="2020823"/>
              <a:ext cx="3206496" cy="195681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484340" y="2051875"/>
              <a:ext cx="3090545" cy="1840864"/>
            </a:xfrm>
            <a:custGeom>
              <a:avLst/>
              <a:gdLst/>
              <a:ahLst/>
              <a:cxnLst/>
              <a:rect l="l" t="t" r="r" b="b"/>
              <a:pathLst>
                <a:path w="3090545" h="1840864">
                  <a:moveTo>
                    <a:pt x="3090256" y="0"/>
                  </a:moveTo>
                  <a:lnTo>
                    <a:pt x="0" y="0"/>
                  </a:lnTo>
                  <a:lnTo>
                    <a:pt x="0" y="1840856"/>
                  </a:lnTo>
                  <a:lnTo>
                    <a:pt x="3090256" y="1840856"/>
                  </a:lnTo>
                  <a:lnTo>
                    <a:pt x="3090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84340" y="2051875"/>
              <a:ext cx="3090545" cy="1840864"/>
            </a:xfrm>
            <a:custGeom>
              <a:avLst/>
              <a:gdLst/>
              <a:ahLst/>
              <a:cxnLst/>
              <a:rect l="l" t="t" r="r" b="b"/>
              <a:pathLst>
                <a:path w="3090545" h="1840864">
                  <a:moveTo>
                    <a:pt x="0" y="0"/>
                  </a:moveTo>
                  <a:lnTo>
                    <a:pt x="3090257" y="0"/>
                  </a:lnTo>
                  <a:lnTo>
                    <a:pt x="3090257" y="1840856"/>
                  </a:lnTo>
                  <a:lnTo>
                    <a:pt x="0" y="184085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54231" y="2096979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1"/>
                  </a:lnTo>
                  <a:lnTo>
                    <a:pt x="7938" y="193176"/>
                  </a:lnTo>
                  <a:lnTo>
                    <a:pt x="30045" y="233469"/>
                  </a:lnTo>
                  <a:lnTo>
                    <a:pt x="63754" y="265243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3"/>
                  </a:lnTo>
                  <a:lnTo>
                    <a:pt x="281396" y="233469"/>
                  </a:lnTo>
                  <a:lnTo>
                    <a:pt x="303503" y="193176"/>
                  </a:lnTo>
                  <a:lnTo>
                    <a:pt x="311442" y="146781"/>
                  </a:lnTo>
                  <a:lnTo>
                    <a:pt x="303503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54232" y="2096979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54231" y="256692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3" y="193177"/>
                  </a:lnTo>
                  <a:lnTo>
                    <a:pt x="311442" y="146782"/>
                  </a:lnTo>
                  <a:lnTo>
                    <a:pt x="303503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54232" y="256692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54231" y="303686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1"/>
                  </a:lnTo>
                  <a:lnTo>
                    <a:pt x="7938" y="193176"/>
                  </a:lnTo>
                  <a:lnTo>
                    <a:pt x="30045" y="233469"/>
                  </a:lnTo>
                  <a:lnTo>
                    <a:pt x="63754" y="265243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3"/>
                  </a:lnTo>
                  <a:lnTo>
                    <a:pt x="281396" y="233469"/>
                  </a:lnTo>
                  <a:lnTo>
                    <a:pt x="303503" y="193176"/>
                  </a:lnTo>
                  <a:lnTo>
                    <a:pt x="311442" y="146781"/>
                  </a:lnTo>
                  <a:lnTo>
                    <a:pt x="303503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54232" y="303686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54231" y="3506811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5"/>
                  </a:lnTo>
                  <a:lnTo>
                    <a:pt x="7938" y="100388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3" y="193177"/>
                  </a:lnTo>
                  <a:lnTo>
                    <a:pt x="311442" y="146782"/>
                  </a:lnTo>
                  <a:lnTo>
                    <a:pt x="303503" y="100388"/>
                  </a:lnTo>
                  <a:lnTo>
                    <a:pt x="281396" y="60095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54232" y="3506811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89557" y="2311645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89557" y="2311645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89557" y="278158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5"/>
                  </a:lnTo>
                  <a:lnTo>
                    <a:pt x="7938" y="100388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8"/>
                  </a:lnTo>
                  <a:lnTo>
                    <a:pt x="281396" y="60095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89557" y="278158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9557" y="325153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89557" y="325153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69199" y="256692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5">
                  <a:moveTo>
                    <a:pt x="155721" y="0"/>
                  </a:moveTo>
                  <a:lnTo>
                    <a:pt x="106500" y="7483"/>
                  </a:lnTo>
                  <a:lnTo>
                    <a:pt x="63753" y="28320"/>
                  </a:lnTo>
                  <a:lnTo>
                    <a:pt x="30044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4" y="233470"/>
                  </a:lnTo>
                  <a:lnTo>
                    <a:pt x="63753" y="265244"/>
                  </a:lnTo>
                  <a:lnTo>
                    <a:pt x="106500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69198" y="256692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69199" y="303686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4">
                  <a:moveTo>
                    <a:pt x="155721" y="0"/>
                  </a:moveTo>
                  <a:lnTo>
                    <a:pt x="106500" y="7483"/>
                  </a:lnTo>
                  <a:lnTo>
                    <a:pt x="63753" y="28320"/>
                  </a:lnTo>
                  <a:lnTo>
                    <a:pt x="30044" y="60094"/>
                  </a:lnTo>
                  <a:lnTo>
                    <a:pt x="7938" y="100387"/>
                  </a:lnTo>
                  <a:lnTo>
                    <a:pt x="0" y="146781"/>
                  </a:lnTo>
                  <a:lnTo>
                    <a:pt x="7938" y="193176"/>
                  </a:lnTo>
                  <a:lnTo>
                    <a:pt x="30044" y="233469"/>
                  </a:lnTo>
                  <a:lnTo>
                    <a:pt x="63753" y="265243"/>
                  </a:lnTo>
                  <a:lnTo>
                    <a:pt x="106500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3"/>
                  </a:lnTo>
                  <a:lnTo>
                    <a:pt x="281396" y="233469"/>
                  </a:lnTo>
                  <a:lnTo>
                    <a:pt x="303502" y="193176"/>
                  </a:lnTo>
                  <a:lnTo>
                    <a:pt x="311440" y="146781"/>
                  </a:lnTo>
                  <a:lnTo>
                    <a:pt x="303502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69198" y="303686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68857" y="2245499"/>
              <a:ext cx="421005" cy="213360"/>
            </a:xfrm>
            <a:custGeom>
              <a:avLst/>
              <a:gdLst/>
              <a:ahLst/>
              <a:cxnLst/>
              <a:rect l="l" t="t" r="r" b="b"/>
              <a:pathLst>
                <a:path w="421004" h="213360">
                  <a:moveTo>
                    <a:pt x="0" y="0"/>
                  </a:moveTo>
                  <a:lnTo>
                    <a:pt x="420700" y="212928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65673" y="2458427"/>
              <a:ext cx="424180" cy="255904"/>
            </a:xfrm>
            <a:custGeom>
              <a:avLst/>
              <a:gdLst/>
              <a:ahLst/>
              <a:cxnLst/>
              <a:rect l="l" t="t" r="r" b="b"/>
              <a:pathLst>
                <a:path w="424179" h="255905">
                  <a:moveTo>
                    <a:pt x="0" y="255279"/>
                  </a:moveTo>
                  <a:lnTo>
                    <a:pt x="42388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65673" y="2458428"/>
              <a:ext cx="424180" cy="725805"/>
            </a:xfrm>
            <a:custGeom>
              <a:avLst/>
              <a:gdLst/>
              <a:ahLst/>
              <a:cxnLst/>
              <a:rect l="l" t="t" r="r" b="b"/>
              <a:pathLst>
                <a:path w="424179" h="725805">
                  <a:moveTo>
                    <a:pt x="0" y="725223"/>
                  </a:moveTo>
                  <a:lnTo>
                    <a:pt x="42388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65673" y="2458427"/>
              <a:ext cx="424180" cy="1195705"/>
            </a:xfrm>
            <a:custGeom>
              <a:avLst/>
              <a:gdLst/>
              <a:ahLst/>
              <a:cxnLst/>
              <a:rect l="l" t="t" r="r" b="b"/>
              <a:pathLst>
                <a:path w="424179" h="1195704">
                  <a:moveTo>
                    <a:pt x="0" y="1195167"/>
                  </a:moveTo>
                  <a:lnTo>
                    <a:pt x="42388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65673" y="2243762"/>
              <a:ext cx="424180" cy="685165"/>
            </a:xfrm>
            <a:custGeom>
              <a:avLst/>
              <a:gdLst/>
              <a:ahLst/>
              <a:cxnLst/>
              <a:rect l="l" t="t" r="r" b="b"/>
              <a:pathLst>
                <a:path w="424179" h="685164">
                  <a:moveTo>
                    <a:pt x="0" y="0"/>
                  </a:moveTo>
                  <a:lnTo>
                    <a:pt x="423885" y="684611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565673" y="2713706"/>
              <a:ext cx="424180" cy="215265"/>
            </a:xfrm>
            <a:custGeom>
              <a:avLst/>
              <a:gdLst/>
              <a:ahLst/>
              <a:cxnLst/>
              <a:rect l="l" t="t" r="r" b="b"/>
              <a:pathLst>
                <a:path w="424179" h="215264">
                  <a:moveTo>
                    <a:pt x="0" y="0"/>
                  </a:moveTo>
                  <a:lnTo>
                    <a:pt x="423885" y="214666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565672" y="2928372"/>
              <a:ext cx="424180" cy="725805"/>
            </a:xfrm>
            <a:custGeom>
              <a:avLst/>
              <a:gdLst/>
              <a:ahLst/>
              <a:cxnLst/>
              <a:rect l="l" t="t" r="r" b="b"/>
              <a:pathLst>
                <a:path w="424179" h="725804">
                  <a:moveTo>
                    <a:pt x="423885" y="0"/>
                  </a:moveTo>
                  <a:lnTo>
                    <a:pt x="0" y="255279"/>
                  </a:lnTo>
                </a:path>
                <a:path w="424179" h="725804">
                  <a:moveTo>
                    <a:pt x="423885" y="0"/>
                  </a:moveTo>
                  <a:lnTo>
                    <a:pt x="3185" y="72522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65673" y="2713706"/>
              <a:ext cx="424180" cy="685165"/>
            </a:xfrm>
            <a:custGeom>
              <a:avLst/>
              <a:gdLst/>
              <a:ahLst/>
              <a:cxnLst/>
              <a:rect l="l" t="t" r="r" b="b"/>
              <a:pathLst>
                <a:path w="424179" h="685164">
                  <a:moveTo>
                    <a:pt x="0" y="0"/>
                  </a:moveTo>
                  <a:lnTo>
                    <a:pt x="423885" y="68461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65673" y="3183649"/>
              <a:ext cx="424180" cy="215265"/>
            </a:xfrm>
            <a:custGeom>
              <a:avLst/>
              <a:gdLst/>
              <a:ahLst/>
              <a:cxnLst/>
              <a:rect l="l" t="t" r="r" b="b"/>
              <a:pathLst>
                <a:path w="424179" h="215264">
                  <a:moveTo>
                    <a:pt x="0" y="0"/>
                  </a:moveTo>
                  <a:lnTo>
                    <a:pt x="423885" y="214666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68857" y="3398316"/>
              <a:ext cx="421005" cy="255904"/>
            </a:xfrm>
            <a:custGeom>
              <a:avLst/>
              <a:gdLst/>
              <a:ahLst/>
              <a:cxnLst/>
              <a:rect l="l" t="t" r="r" b="b"/>
              <a:pathLst>
                <a:path w="421004" h="255904">
                  <a:moveTo>
                    <a:pt x="0" y="255279"/>
                  </a:moveTo>
                  <a:lnTo>
                    <a:pt x="42070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68857" y="2243761"/>
              <a:ext cx="421005" cy="1155065"/>
            </a:xfrm>
            <a:custGeom>
              <a:avLst/>
              <a:gdLst/>
              <a:ahLst/>
              <a:cxnLst/>
              <a:rect l="l" t="t" r="r" b="b"/>
              <a:pathLst>
                <a:path w="421004" h="1155064">
                  <a:moveTo>
                    <a:pt x="0" y="0"/>
                  </a:moveTo>
                  <a:lnTo>
                    <a:pt x="420700" y="1154555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300998" y="2458427"/>
              <a:ext cx="468630" cy="255904"/>
            </a:xfrm>
            <a:custGeom>
              <a:avLst/>
              <a:gdLst/>
              <a:ahLst/>
              <a:cxnLst/>
              <a:rect l="l" t="t" r="r" b="b"/>
              <a:pathLst>
                <a:path w="468629" h="255905">
                  <a:moveTo>
                    <a:pt x="0" y="0"/>
                  </a:moveTo>
                  <a:lnTo>
                    <a:pt x="468201" y="25527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300998" y="2713706"/>
              <a:ext cx="468630" cy="215265"/>
            </a:xfrm>
            <a:custGeom>
              <a:avLst/>
              <a:gdLst/>
              <a:ahLst/>
              <a:cxnLst/>
              <a:rect l="l" t="t" r="r" b="b"/>
              <a:pathLst>
                <a:path w="468629" h="215264">
                  <a:moveTo>
                    <a:pt x="0" y="214666"/>
                  </a:moveTo>
                  <a:lnTo>
                    <a:pt x="46820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00998" y="2713706"/>
              <a:ext cx="468630" cy="685165"/>
            </a:xfrm>
            <a:custGeom>
              <a:avLst/>
              <a:gdLst/>
              <a:ahLst/>
              <a:cxnLst/>
              <a:rect l="l" t="t" r="r" b="b"/>
              <a:pathLst>
                <a:path w="468629" h="685164">
                  <a:moveTo>
                    <a:pt x="0" y="684610"/>
                  </a:moveTo>
                  <a:lnTo>
                    <a:pt x="46820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00998" y="2458427"/>
              <a:ext cx="468630" cy="725805"/>
            </a:xfrm>
            <a:custGeom>
              <a:avLst/>
              <a:gdLst/>
              <a:ahLst/>
              <a:cxnLst/>
              <a:rect l="l" t="t" r="r" b="b"/>
              <a:pathLst>
                <a:path w="468629" h="725805">
                  <a:moveTo>
                    <a:pt x="0" y="0"/>
                  </a:moveTo>
                  <a:lnTo>
                    <a:pt x="468201" y="72522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00998" y="2928372"/>
              <a:ext cx="468630" cy="255904"/>
            </a:xfrm>
            <a:custGeom>
              <a:avLst/>
              <a:gdLst/>
              <a:ahLst/>
              <a:cxnLst/>
              <a:rect l="l" t="t" r="r" b="b"/>
              <a:pathLst>
                <a:path w="468629" h="255905">
                  <a:moveTo>
                    <a:pt x="0" y="0"/>
                  </a:moveTo>
                  <a:lnTo>
                    <a:pt x="468201" y="25527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00998" y="3183650"/>
              <a:ext cx="468630" cy="215265"/>
            </a:xfrm>
            <a:custGeom>
              <a:avLst/>
              <a:gdLst/>
              <a:ahLst/>
              <a:cxnLst/>
              <a:rect l="l" t="t" r="r" b="b"/>
              <a:pathLst>
                <a:path w="468629" h="215264">
                  <a:moveTo>
                    <a:pt x="0" y="214666"/>
                  </a:moveTo>
                  <a:lnTo>
                    <a:pt x="46820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10639" y="3874007"/>
              <a:ext cx="2164080" cy="111252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7863" y="3846575"/>
              <a:ext cx="2365248" cy="124663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0509518" y="1130808"/>
            <a:ext cx="9721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Refine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91" name="object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2" name="object 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93" name="object 9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8" name="object 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99" name="object 9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8958" y="3934460"/>
            <a:ext cx="8459470" cy="109029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360"/>
              </a:spcBef>
            </a:pPr>
            <a:r>
              <a:rPr sz="2400" b="1" dirty="0">
                <a:solidFill>
                  <a:srgbClr val="888888"/>
                </a:solidFill>
                <a:latin typeface="Calibri"/>
                <a:cs typeface="Calibri"/>
              </a:rPr>
              <a:t>Transient</a:t>
            </a:r>
            <a:r>
              <a:rPr sz="2400" b="1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88888"/>
                </a:solidFill>
                <a:latin typeface="Calibri"/>
                <a:cs typeface="Calibri"/>
              </a:rPr>
              <a:t>Errors:</a:t>
            </a:r>
            <a:r>
              <a:rPr sz="2400" b="1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88888"/>
                </a:solidFill>
                <a:latin typeface="Calibri"/>
                <a:cs typeface="Calibri"/>
              </a:rPr>
              <a:t>i.e.,</a:t>
            </a:r>
            <a:r>
              <a:rPr sz="2400" b="1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88888"/>
                </a:solidFill>
                <a:latin typeface="Calibri"/>
                <a:cs typeface="Calibri"/>
              </a:rPr>
              <a:t>nondeterministic</a:t>
            </a:r>
            <a:r>
              <a:rPr sz="2400" b="1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888888"/>
                </a:solidFill>
                <a:latin typeface="Calibri"/>
                <a:cs typeface="Calibri"/>
              </a:rPr>
              <a:t>errors.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4000" b="1" dirty="0">
                <a:latin typeface="Calibri"/>
                <a:cs typeface="Calibri"/>
              </a:rPr>
              <a:t>How</a:t>
            </a:r>
            <a:r>
              <a:rPr sz="4000" b="1" spc="-3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do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people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cope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with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this </a:t>
            </a:r>
            <a:r>
              <a:rPr sz="4000" b="1" spc="-10" dirty="0">
                <a:latin typeface="Calibri"/>
                <a:cs typeface="Calibri"/>
              </a:rPr>
              <a:t>problem?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231" y="3572255"/>
            <a:ext cx="1094740" cy="1252855"/>
            <a:chOff x="7952231" y="3572255"/>
            <a:chExt cx="1094740" cy="1252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2231" y="3572255"/>
              <a:ext cx="1094231" cy="1252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741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Ithemal</a:t>
            </a: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4453127"/>
            <a:ext cx="3221990" cy="2057400"/>
            <a:chOff x="4447032" y="4453127"/>
            <a:chExt cx="3221990" cy="20574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4453127"/>
              <a:ext cx="3221736" cy="20574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3050" y="4854416"/>
              <a:ext cx="3004925" cy="1202051"/>
            </a:xfrm>
            <a:prstGeom prst="rect">
              <a:avLst/>
            </a:prstGeom>
          </p:spPr>
        </p:pic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3295" y="3758184"/>
            <a:ext cx="841375" cy="914400"/>
            <a:chOff x="8083295" y="3758184"/>
            <a:chExt cx="841375" cy="9144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3711" y="4111752"/>
              <a:ext cx="560831" cy="5608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87679" y="413577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311" y="3938016"/>
              <a:ext cx="560831" cy="5608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37161" y="39632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3295" y="3758184"/>
              <a:ext cx="560831" cy="5608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07630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7442" y="3798315"/>
            <a:ext cx="405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8850" y="3751579"/>
            <a:ext cx="481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−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1656281"/>
            <a:ext cx="10924540" cy="3813810"/>
            <a:chOff x="1197863" y="1656281"/>
            <a:chExt cx="10924540" cy="3813810"/>
          </a:xfrm>
        </p:grpSpPr>
        <p:sp>
          <p:nvSpPr>
            <p:cNvPr id="26" name="object 26"/>
            <p:cNvSpPr/>
            <p:nvPr/>
          </p:nvSpPr>
          <p:spPr>
            <a:xfrm>
              <a:off x="3718636" y="2964687"/>
              <a:ext cx="4796790" cy="2491105"/>
            </a:xfrm>
            <a:custGeom>
              <a:avLst/>
              <a:gdLst/>
              <a:ahLst/>
              <a:cxnLst/>
              <a:rect l="l" t="t" r="r" b="b"/>
              <a:pathLst>
                <a:path w="4796790" h="2491104">
                  <a:moveTo>
                    <a:pt x="769213" y="14287"/>
                  </a:moveTo>
                  <a:lnTo>
                    <a:pt x="686244" y="62255"/>
                  </a:lnTo>
                  <a:lnTo>
                    <a:pt x="710095" y="77990"/>
                  </a:lnTo>
                  <a:lnTo>
                    <a:pt x="482" y="1154163"/>
                  </a:lnTo>
                  <a:lnTo>
                    <a:pt x="12407" y="1162024"/>
                  </a:lnTo>
                  <a:lnTo>
                    <a:pt x="0" y="1169098"/>
                  </a:lnTo>
                  <a:lnTo>
                    <a:pt x="714375" y="2423337"/>
                  </a:lnTo>
                  <a:lnTo>
                    <a:pt x="689546" y="2437485"/>
                  </a:lnTo>
                  <a:lnTo>
                    <a:pt x="769213" y="2490762"/>
                  </a:lnTo>
                  <a:lnTo>
                    <a:pt x="766241" y="2435758"/>
                  </a:lnTo>
                  <a:lnTo>
                    <a:pt x="764032" y="2395055"/>
                  </a:lnTo>
                  <a:lnTo>
                    <a:pt x="739203" y="2409202"/>
                  </a:lnTo>
                  <a:lnTo>
                    <a:pt x="29159" y="1162583"/>
                  </a:lnTo>
                  <a:lnTo>
                    <a:pt x="733958" y="93726"/>
                  </a:lnTo>
                  <a:lnTo>
                    <a:pt x="757809" y="109448"/>
                  </a:lnTo>
                  <a:lnTo>
                    <a:pt x="763016" y="66065"/>
                  </a:lnTo>
                  <a:lnTo>
                    <a:pt x="769213" y="14287"/>
                  </a:lnTo>
                  <a:close/>
                </a:path>
                <a:path w="4796790" h="2491104">
                  <a:moveTo>
                    <a:pt x="4796764" y="552221"/>
                  </a:moveTo>
                  <a:lnTo>
                    <a:pt x="4768189" y="552221"/>
                  </a:lnTo>
                  <a:lnTo>
                    <a:pt x="4768189" y="28575"/>
                  </a:lnTo>
                  <a:lnTo>
                    <a:pt x="4768189" y="14287"/>
                  </a:lnTo>
                  <a:lnTo>
                    <a:pt x="4768189" y="0"/>
                  </a:lnTo>
                  <a:lnTo>
                    <a:pt x="3855961" y="0"/>
                  </a:lnTo>
                  <a:lnTo>
                    <a:pt x="3855961" y="28575"/>
                  </a:lnTo>
                  <a:lnTo>
                    <a:pt x="4739614" y="28575"/>
                  </a:lnTo>
                  <a:lnTo>
                    <a:pt x="4739614" y="552221"/>
                  </a:lnTo>
                  <a:lnTo>
                    <a:pt x="4711039" y="552221"/>
                  </a:lnTo>
                  <a:lnTo>
                    <a:pt x="4753902" y="637946"/>
                  </a:lnTo>
                  <a:lnTo>
                    <a:pt x="4789614" y="566508"/>
                  </a:lnTo>
                  <a:lnTo>
                    <a:pt x="4796764" y="5522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64040" y="3572255"/>
              <a:ext cx="1094231" cy="125272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5520" y="4111751"/>
              <a:ext cx="560831" cy="5608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899578" y="413577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3120" y="3938015"/>
              <a:ext cx="563879" cy="5608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749062" y="3963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95104" y="3758183"/>
              <a:ext cx="560831" cy="5608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619529" y="378213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4597" y="4739450"/>
              <a:ext cx="2453005" cy="730885"/>
            </a:xfrm>
            <a:custGeom>
              <a:avLst/>
              <a:gdLst/>
              <a:ahLst/>
              <a:cxnLst/>
              <a:rect l="l" t="t" r="r" b="b"/>
              <a:pathLst>
                <a:path w="2453004" h="730885">
                  <a:moveTo>
                    <a:pt x="2395556" y="701704"/>
                  </a:moveTo>
                  <a:lnTo>
                    <a:pt x="0" y="701704"/>
                  </a:lnTo>
                  <a:lnTo>
                    <a:pt x="0" y="730279"/>
                  </a:lnTo>
                  <a:lnTo>
                    <a:pt x="2424131" y="730279"/>
                  </a:lnTo>
                  <a:lnTo>
                    <a:pt x="2424131" y="715991"/>
                  </a:lnTo>
                  <a:lnTo>
                    <a:pt x="2395556" y="715991"/>
                  </a:lnTo>
                  <a:lnTo>
                    <a:pt x="2395556" y="701704"/>
                  </a:lnTo>
                  <a:close/>
                </a:path>
                <a:path w="2453004" h="730885">
                  <a:moveTo>
                    <a:pt x="2424131" y="71437"/>
                  </a:moveTo>
                  <a:lnTo>
                    <a:pt x="2395556" y="71437"/>
                  </a:lnTo>
                  <a:lnTo>
                    <a:pt x="2395556" y="715991"/>
                  </a:lnTo>
                  <a:lnTo>
                    <a:pt x="2409844" y="701704"/>
                  </a:lnTo>
                  <a:lnTo>
                    <a:pt x="2424131" y="701704"/>
                  </a:lnTo>
                  <a:lnTo>
                    <a:pt x="2424131" y="71437"/>
                  </a:lnTo>
                  <a:close/>
                </a:path>
                <a:path w="2453004" h="730885">
                  <a:moveTo>
                    <a:pt x="2424131" y="701704"/>
                  </a:moveTo>
                  <a:lnTo>
                    <a:pt x="2409844" y="701704"/>
                  </a:lnTo>
                  <a:lnTo>
                    <a:pt x="2395556" y="715991"/>
                  </a:lnTo>
                  <a:lnTo>
                    <a:pt x="2424131" y="715991"/>
                  </a:lnTo>
                  <a:lnTo>
                    <a:pt x="2424131" y="701704"/>
                  </a:lnTo>
                  <a:close/>
                </a:path>
                <a:path w="2453004" h="730885">
                  <a:moveTo>
                    <a:pt x="2409844" y="0"/>
                  </a:moveTo>
                  <a:lnTo>
                    <a:pt x="2366981" y="85724"/>
                  </a:lnTo>
                  <a:lnTo>
                    <a:pt x="2395556" y="85724"/>
                  </a:lnTo>
                  <a:lnTo>
                    <a:pt x="2395556" y="71437"/>
                  </a:lnTo>
                  <a:lnTo>
                    <a:pt x="2445562" y="71437"/>
                  </a:lnTo>
                  <a:lnTo>
                    <a:pt x="2409844" y="0"/>
                  </a:lnTo>
                  <a:close/>
                </a:path>
                <a:path w="2453004" h="730885">
                  <a:moveTo>
                    <a:pt x="2445562" y="71437"/>
                  </a:moveTo>
                  <a:lnTo>
                    <a:pt x="2424131" y="71437"/>
                  </a:lnTo>
                  <a:lnTo>
                    <a:pt x="2424131" y="85724"/>
                  </a:lnTo>
                  <a:lnTo>
                    <a:pt x="2452706" y="85724"/>
                  </a:lnTo>
                  <a:lnTo>
                    <a:pt x="2445562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27663" y="3526535"/>
              <a:ext cx="1094231" cy="125272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1060255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2"/>
                  </a:lnTo>
                  <a:lnTo>
                    <a:pt x="977446" y="1136822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060255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39144" y="4066031"/>
              <a:ext cx="560831" cy="56083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464115" y="40913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86744" y="3892295"/>
              <a:ext cx="563879" cy="563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313599" y="39188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58728" y="3712463"/>
              <a:ext cx="560831" cy="56083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184066" y="373771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8367" y="1656281"/>
              <a:ext cx="5575300" cy="1902460"/>
            </a:xfrm>
            <a:custGeom>
              <a:avLst/>
              <a:gdLst/>
              <a:ahLst/>
              <a:cxnLst/>
              <a:rect l="l" t="t" r="r" b="b"/>
              <a:pathLst>
                <a:path w="5575300" h="1902460">
                  <a:moveTo>
                    <a:pt x="5546323" y="14287"/>
                  </a:moveTo>
                  <a:lnTo>
                    <a:pt x="5546323" y="1901926"/>
                  </a:lnTo>
                  <a:lnTo>
                    <a:pt x="5574898" y="1901926"/>
                  </a:lnTo>
                  <a:lnTo>
                    <a:pt x="5574898" y="28574"/>
                  </a:lnTo>
                  <a:lnTo>
                    <a:pt x="5560611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28575" y="323621"/>
                  </a:moveTo>
                  <a:lnTo>
                    <a:pt x="0" y="323621"/>
                  </a:lnTo>
                  <a:lnTo>
                    <a:pt x="42862" y="409346"/>
                  </a:lnTo>
                  <a:lnTo>
                    <a:pt x="78581" y="337908"/>
                  </a:lnTo>
                  <a:lnTo>
                    <a:pt x="28575" y="337908"/>
                  </a:lnTo>
                  <a:lnTo>
                    <a:pt x="28575" y="323621"/>
                  </a:lnTo>
                  <a:close/>
                </a:path>
                <a:path w="5575300" h="1902460">
                  <a:moveTo>
                    <a:pt x="5574898" y="0"/>
                  </a:moveTo>
                  <a:lnTo>
                    <a:pt x="28575" y="0"/>
                  </a:lnTo>
                  <a:lnTo>
                    <a:pt x="28575" y="337908"/>
                  </a:lnTo>
                  <a:lnTo>
                    <a:pt x="57150" y="337908"/>
                  </a:lnTo>
                  <a:lnTo>
                    <a:pt x="57150" y="28575"/>
                  </a:lnTo>
                  <a:lnTo>
                    <a:pt x="42862" y="28575"/>
                  </a:lnTo>
                  <a:lnTo>
                    <a:pt x="57150" y="14287"/>
                  </a:lnTo>
                  <a:lnTo>
                    <a:pt x="5574898" y="14287"/>
                  </a:lnTo>
                  <a:lnTo>
                    <a:pt x="5574898" y="0"/>
                  </a:lnTo>
                  <a:close/>
                </a:path>
                <a:path w="5575300" h="1902460">
                  <a:moveTo>
                    <a:pt x="85725" y="323621"/>
                  </a:moveTo>
                  <a:lnTo>
                    <a:pt x="57150" y="323621"/>
                  </a:lnTo>
                  <a:lnTo>
                    <a:pt x="57150" y="337908"/>
                  </a:lnTo>
                  <a:lnTo>
                    <a:pt x="78581" y="337908"/>
                  </a:lnTo>
                  <a:lnTo>
                    <a:pt x="85725" y="323621"/>
                  </a:lnTo>
                  <a:close/>
                </a:path>
                <a:path w="5575300" h="1902460">
                  <a:moveTo>
                    <a:pt x="57150" y="14287"/>
                  </a:moveTo>
                  <a:lnTo>
                    <a:pt x="42862" y="28575"/>
                  </a:lnTo>
                  <a:lnTo>
                    <a:pt x="57150" y="28575"/>
                  </a:lnTo>
                  <a:lnTo>
                    <a:pt x="57150" y="14287"/>
                  </a:lnTo>
                  <a:close/>
                </a:path>
                <a:path w="5575300" h="1902460">
                  <a:moveTo>
                    <a:pt x="5546323" y="14287"/>
                  </a:moveTo>
                  <a:lnTo>
                    <a:pt x="57150" y="14287"/>
                  </a:lnTo>
                  <a:lnTo>
                    <a:pt x="57150" y="28575"/>
                  </a:lnTo>
                  <a:lnTo>
                    <a:pt x="5546323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5574898" y="14287"/>
                  </a:moveTo>
                  <a:lnTo>
                    <a:pt x="5546323" y="14287"/>
                  </a:lnTo>
                  <a:lnTo>
                    <a:pt x="5560611" y="28575"/>
                  </a:lnTo>
                  <a:lnTo>
                    <a:pt x="5574898" y="28574"/>
                  </a:lnTo>
                  <a:lnTo>
                    <a:pt x="5574898" y="14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3128" y="2020823"/>
              <a:ext cx="3206496" cy="195681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484340" y="2051875"/>
              <a:ext cx="3090545" cy="1840864"/>
            </a:xfrm>
            <a:custGeom>
              <a:avLst/>
              <a:gdLst/>
              <a:ahLst/>
              <a:cxnLst/>
              <a:rect l="l" t="t" r="r" b="b"/>
              <a:pathLst>
                <a:path w="3090545" h="1840864">
                  <a:moveTo>
                    <a:pt x="3090256" y="0"/>
                  </a:moveTo>
                  <a:lnTo>
                    <a:pt x="0" y="0"/>
                  </a:lnTo>
                  <a:lnTo>
                    <a:pt x="0" y="1840856"/>
                  </a:lnTo>
                  <a:lnTo>
                    <a:pt x="3090256" y="1840856"/>
                  </a:lnTo>
                  <a:lnTo>
                    <a:pt x="3090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84340" y="2051875"/>
              <a:ext cx="3090545" cy="1840864"/>
            </a:xfrm>
            <a:custGeom>
              <a:avLst/>
              <a:gdLst/>
              <a:ahLst/>
              <a:cxnLst/>
              <a:rect l="l" t="t" r="r" b="b"/>
              <a:pathLst>
                <a:path w="3090545" h="1840864">
                  <a:moveTo>
                    <a:pt x="0" y="0"/>
                  </a:moveTo>
                  <a:lnTo>
                    <a:pt x="3090257" y="0"/>
                  </a:lnTo>
                  <a:lnTo>
                    <a:pt x="3090257" y="1840856"/>
                  </a:lnTo>
                  <a:lnTo>
                    <a:pt x="0" y="184085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54231" y="2096979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1"/>
                  </a:lnTo>
                  <a:lnTo>
                    <a:pt x="7938" y="193176"/>
                  </a:lnTo>
                  <a:lnTo>
                    <a:pt x="30045" y="233469"/>
                  </a:lnTo>
                  <a:lnTo>
                    <a:pt x="63754" y="265243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3"/>
                  </a:lnTo>
                  <a:lnTo>
                    <a:pt x="281396" y="233469"/>
                  </a:lnTo>
                  <a:lnTo>
                    <a:pt x="303503" y="193176"/>
                  </a:lnTo>
                  <a:lnTo>
                    <a:pt x="311442" y="146781"/>
                  </a:lnTo>
                  <a:lnTo>
                    <a:pt x="303503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54232" y="2096979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54231" y="256692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3" y="193177"/>
                  </a:lnTo>
                  <a:lnTo>
                    <a:pt x="311442" y="146782"/>
                  </a:lnTo>
                  <a:lnTo>
                    <a:pt x="303503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54232" y="256692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54231" y="303686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1"/>
                  </a:lnTo>
                  <a:lnTo>
                    <a:pt x="7938" y="193176"/>
                  </a:lnTo>
                  <a:lnTo>
                    <a:pt x="30045" y="233469"/>
                  </a:lnTo>
                  <a:lnTo>
                    <a:pt x="63754" y="265243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3"/>
                  </a:lnTo>
                  <a:lnTo>
                    <a:pt x="281396" y="233469"/>
                  </a:lnTo>
                  <a:lnTo>
                    <a:pt x="303503" y="193176"/>
                  </a:lnTo>
                  <a:lnTo>
                    <a:pt x="311442" y="146781"/>
                  </a:lnTo>
                  <a:lnTo>
                    <a:pt x="303503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54232" y="303686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54231" y="3506811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5"/>
                  </a:lnTo>
                  <a:lnTo>
                    <a:pt x="7938" y="100388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3" y="193177"/>
                  </a:lnTo>
                  <a:lnTo>
                    <a:pt x="311442" y="146782"/>
                  </a:lnTo>
                  <a:lnTo>
                    <a:pt x="303503" y="100388"/>
                  </a:lnTo>
                  <a:lnTo>
                    <a:pt x="281396" y="60095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54232" y="3506811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89557" y="2311645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89557" y="2311645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89557" y="278158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5"/>
                  </a:lnTo>
                  <a:lnTo>
                    <a:pt x="7938" y="100388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8"/>
                  </a:lnTo>
                  <a:lnTo>
                    <a:pt x="281396" y="60095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89557" y="278158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9557" y="325153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1" y="0"/>
                  </a:moveTo>
                  <a:lnTo>
                    <a:pt x="106501" y="7483"/>
                  </a:lnTo>
                  <a:lnTo>
                    <a:pt x="63754" y="28320"/>
                  </a:lnTo>
                  <a:lnTo>
                    <a:pt x="30045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5" y="233470"/>
                  </a:lnTo>
                  <a:lnTo>
                    <a:pt x="63754" y="265244"/>
                  </a:lnTo>
                  <a:lnTo>
                    <a:pt x="106501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89557" y="325153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5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69199" y="256692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5">
                  <a:moveTo>
                    <a:pt x="155721" y="0"/>
                  </a:moveTo>
                  <a:lnTo>
                    <a:pt x="106500" y="7483"/>
                  </a:lnTo>
                  <a:lnTo>
                    <a:pt x="63753" y="28320"/>
                  </a:lnTo>
                  <a:lnTo>
                    <a:pt x="30044" y="60094"/>
                  </a:lnTo>
                  <a:lnTo>
                    <a:pt x="7938" y="100387"/>
                  </a:lnTo>
                  <a:lnTo>
                    <a:pt x="0" y="146782"/>
                  </a:lnTo>
                  <a:lnTo>
                    <a:pt x="7938" y="193177"/>
                  </a:lnTo>
                  <a:lnTo>
                    <a:pt x="30044" y="233470"/>
                  </a:lnTo>
                  <a:lnTo>
                    <a:pt x="63753" y="265244"/>
                  </a:lnTo>
                  <a:lnTo>
                    <a:pt x="106500" y="286082"/>
                  </a:lnTo>
                  <a:lnTo>
                    <a:pt x="155721" y="293565"/>
                  </a:lnTo>
                  <a:lnTo>
                    <a:pt x="204940" y="286082"/>
                  </a:lnTo>
                  <a:lnTo>
                    <a:pt x="247687" y="265244"/>
                  </a:lnTo>
                  <a:lnTo>
                    <a:pt x="281396" y="233470"/>
                  </a:lnTo>
                  <a:lnTo>
                    <a:pt x="303502" y="193177"/>
                  </a:lnTo>
                  <a:lnTo>
                    <a:pt x="311440" y="146782"/>
                  </a:lnTo>
                  <a:lnTo>
                    <a:pt x="303502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69198" y="2566923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5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69199" y="303686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4">
                  <a:moveTo>
                    <a:pt x="155721" y="0"/>
                  </a:moveTo>
                  <a:lnTo>
                    <a:pt x="106500" y="7483"/>
                  </a:lnTo>
                  <a:lnTo>
                    <a:pt x="63753" y="28320"/>
                  </a:lnTo>
                  <a:lnTo>
                    <a:pt x="30044" y="60094"/>
                  </a:lnTo>
                  <a:lnTo>
                    <a:pt x="7938" y="100387"/>
                  </a:lnTo>
                  <a:lnTo>
                    <a:pt x="0" y="146781"/>
                  </a:lnTo>
                  <a:lnTo>
                    <a:pt x="7938" y="193176"/>
                  </a:lnTo>
                  <a:lnTo>
                    <a:pt x="30044" y="233469"/>
                  </a:lnTo>
                  <a:lnTo>
                    <a:pt x="63753" y="265243"/>
                  </a:lnTo>
                  <a:lnTo>
                    <a:pt x="106500" y="286081"/>
                  </a:lnTo>
                  <a:lnTo>
                    <a:pt x="155721" y="293564"/>
                  </a:lnTo>
                  <a:lnTo>
                    <a:pt x="204940" y="286081"/>
                  </a:lnTo>
                  <a:lnTo>
                    <a:pt x="247687" y="265243"/>
                  </a:lnTo>
                  <a:lnTo>
                    <a:pt x="281396" y="233469"/>
                  </a:lnTo>
                  <a:lnTo>
                    <a:pt x="303502" y="193176"/>
                  </a:lnTo>
                  <a:lnTo>
                    <a:pt x="311440" y="146781"/>
                  </a:lnTo>
                  <a:lnTo>
                    <a:pt x="303502" y="100387"/>
                  </a:lnTo>
                  <a:lnTo>
                    <a:pt x="281396" y="60094"/>
                  </a:lnTo>
                  <a:lnTo>
                    <a:pt x="247687" y="28320"/>
                  </a:lnTo>
                  <a:lnTo>
                    <a:pt x="204940" y="7483"/>
                  </a:lnTo>
                  <a:lnTo>
                    <a:pt x="15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69198" y="3036868"/>
              <a:ext cx="311785" cy="294005"/>
            </a:xfrm>
            <a:custGeom>
              <a:avLst/>
              <a:gdLst/>
              <a:ahLst/>
              <a:cxnLst/>
              <a:rect l="l" t="t" r="r" b="b"/>
              <a:pathLst>
                <a:path w="311784" h="294004">
                  <a:moveTo>
                    <a:pt x="155720" y="0"/>
                  </a:moveTo>
                  <a:lnTo>
                    <a:pt x="204940" y="7483"/>
                  </a:lnTo>
                  <a:lnTo>
                    <a:pt x="247687" y="28320"/>
                  </a:lnTo>
                  <a:lnTo>
                    <a:pt x="281395" y="60094"/>
                  </a:lnTo>
                  <a:lnTo>
                    <a:pt x="303502" y="100387"/>
                  </a:lnTo>
                  <a:lnTo>
                    <a:pt x="311441" y="146782"/>
                  </a:lnTo>
                  <a:lnTo>
                    <a:pt x="303502" y="193177"/>
                  </a:lnTo>
                  <a:lnTo>
                    <a:pt x="281395" y="233470"/>
                  </a:lnTo>
                  <a:lnTo>
                    <a:pt x="247687" y="265244"/>
                  </a:lnTo>
                  <a:lnTo>
                    <a:pt x="204940" y="286081"/>
                  </a:lnTo>
                  <a:lnTo>
                    <a:pt x="155720" y="293565"/>
                  </a:lnTo>
                  <a:lnTo>
                    <a:pt x="106500" y="286081"/>
                  </a:lnTo>
                  <a:lnTo>
                    <a:pt x="63754" y="265244"/>
                  </a:lnTo>
                  <a:lnTo>
                    <a:pt x="30045" y="233470"/>
                  </a:lnTo>
                  <a:lnTo>
                    <a:pt x="7938" y="193177"/>
                  </a:lnTo>
                  <a:lnTo>
                    <a:pt x="0" y="146782"/>
                  </a:lnTo>
                  <a:lnTo>
                    <a:pt x="7938" y="100387"/>
                  </a:lnTo>
                  <a:lnTo>
                    <a:pt x="30045" y="60094"/>
                  </a:lnTo>
                  <a:lnTo>
                    <a:pt x="63754" y="28320"/>
                  </a:lnTo>
                  <a:lnTo>
                    <a:pt x="106500" y="7483"/>
                  </a:lnTo>
                  <a:lnTo>
                    <a:pt x="15572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68857" y="2245499"/>
              <a:ext cx="421005" cy="213360"/>
            </a:xfrm>
            <a:custGeom>
              <a:avLst/>
              <a:gdLst/>
              <a:ahLst/>
              <a:cxnLst/>
              <a:rect l="l" t="t" r="r" b="b"/>
              <a:pathLst>
                <a:path w="421004" h="213360">
                  <a:moveTo>
                    <a:pt x="0" y="0"/>
                  </a:moveTo>
                  <a:lnTo>
                    <a:pt x="420700" y="212928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65673" y="2458427"/>
              <a:ext cx="424180" cy="255904"/>
            </a:xfrm>
            <a:custGeom>
              <a:avLst/>
              <a:gdLst/>
              <a:ahLst/>
              <a:cxnLst/>
              <a:rect l="l" t="t" r="r" b="b"/>
              <a:pathLst>
                <a:path w="424179" h="255905">
                  <a:moveTo>
                    <a:pt x="0" y="255279"/>
                  </a:moveTo>
                  <a:lnTo>
                    <a:pt x="42388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65673" y="2458428"/>
              <a:ext cx="424180" cy="725805"/>
            </a:xfrm>
            <a:custGeom>
              <a:avLst/>
              <a:gdLst/>
              <a:ahLst/>
              <a:cxnLst/>
              <a:rect l="l" t="t" r="r" b="b"/>
              <a:pathLst>
                <a:path w="424179" h="725805">
                  <a:moveTo>
                    <a:pt x="0" y="725223"/>
                  </a:moveTo>
                  <a:lnTo>
                    <a:pt x="42388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65673" y="2458427"/>
              <a:ext cx="424180" cy="1195705"/>
            </a:xfrm>
            <a:custGeom>
              <a:avLst/>
              <a:gdLst/>
              <a:ahLst/>
              <a:cxnLst/>
              <a:rect l="l" t="t" r="r" b="b"/>
              <a:pathLst>
                <a:path w="424179" h="1195704">
                  <a:moveTo>
                    <a:pt x="0" y="1195167"/>
                  </a:moveTo>
                  <a:lnTo>
                    <a:pt x="42388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65673" y="2243762"/>
              <a:ext cx="424180" cy="685165"/>
            </a:xfrm>
            <a:custGeom>
              <a:avLst/>
              <a:gdLst/>
              <a:ahLst/>
              <a:cxnLst/>
              <a:rect l="l" t="t" r="r" b="b"/>
              <a:pathLst>
                <a:path w="424179" h="685164">
                  <a:moveTo>
                    <a:pt x="0" y="0"/>
                  </a:moveTo>
                  <a:lnTo>
                    <a:pt x="423885" y="684611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565673" y="2713706"/>
              <a:ext cx="424180" cy="215265"/>
            </a:xfrm>
            <a:custGeom>
              <a:avLst/>
              <a:gdLst/>
              <a:ahLst/>
              <a:cxnLst/>
              <a:rect l="l" t="t" r="r" b="b"/>
              <a:pathLst>
                <a:path w="424179" h="215264">
                  <a:moveTo>
                    <a:pt x="0" y="0"/>
                  </a:moveTo>
                  <a:lnTo>
                    <a:pt x="423885" y="214666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565672" y="2928372"/>
              <a:ext cx="424180" cy="725805"/>
            </a:xfrm>
            <a:custGeom>
              <a:avLst/>
              <a:gdLst/>
              <a:ahLst/>
              <a:cxnLst/>
              <a:rect l="l" t="t" r="r" b="b"/>
              <a:pathLst>
                <a:path w="424179" h="725804">
                  <a:moveTo>
                    <a:pt x="423885" y="0"/>
                  </a:moveTo>
                  <a:lnTo>
                    <a:pt x="0" y="255279"/>
                  </a:lnTo>
                </a:path>
                <a:path w="424179" h="725804">
                  <a:moveTo>
                    <a:pt x="423885" y="0"/>
                  </a:moveTo>
                  <a:lnTo>
                    <a:pt x="3185" y="72522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65673" y="2713706"/>
              <a:ext cx="424180" cy="685165"/>
            </a:xfrm>
            <a:custGeom>
              <a:avLst/>
              <a:gdLst/>
              <a:ahLst/>
              <a:cxnLst/>
              <a:rect l="l" t="t" r="r" b="b"/>
              <a:pathLst>
                <a:path w="424179" h="685164">
                  <a:moveTo>
                    <a:pt x="0" y="0"/>
                  </a:moveTo>
                  <a:lnTo>
                    <a:pt x="423885" y="68461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65673" y="3183649"/>
              <a:ext cx="424180" cy="215265"/>
            </a:xfrm>
            <a:custGeom>
              <a:avLst/>
              <a:gdLst/>
              <a:ahLst/>
              <a:cxnLst/>
              <a:rect l="l" t="t" r="r" b="b"/>
              <a:pathLst>
                <a:path w="424179" h="215264">
                  <a:moveTo>
                    <a:pt x="0" y="0"/>
                  </a:moveTo>
                  <a:lnTo>
                    <a:pt x="423885" y="214666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68857" y="3398316"/>
              <a:ext cx="421005" cy="255904"/>
            </a:xfrm>
            <a:custGeom>
              <a:avLst/>
              <a:gdLst/>
              <a:ahLst/>
              <a:cxnLst/>
              <a:rect l="l" t="t" r="r" b="b"/>
              <a:pathLst>
                <a:path w="421004" h="255904">
                  <a:moveTo>
                    <a:pt x="0" y="255279"/>
                  </a:moveTo>
                  <a:lnTo>
                    <a:pt x="420700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68857" y="2243761"/>
              <a:ext cx="421005" cy="1155065"/>
            </a:xfrm>
            <a:custGeom>
              <a:avLst/>
              <a:gdLst/>
              <a:ahLst/>
              <a:cxnLst/>
              <a:rect l="l" t="t" r="r" b="b"/>
              <a:pathLst>
                <a:path w="421004" h="1155064">
                  <a:moveTo>
                    <a:pt x="0" y="0"/>
                  </a:moveTo>
                  <a:lnTo>
                    <a:pt x="420700" y="1154555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300998" y="2458427"/>
              <a:ext cx="468630" cy="255904"/>
            </a:xfrm>
            <a:custGeom>
              <a:avLst/>
              <a:gdLst/>
              <a:ahLst/>
              <a:cxnLst/>
              <a:rect l="l" t="t" r="r" b="b"/>
              <a:pathLst>
                <a:path w="468629" h="255905">
                  <a:moveTo>
                    <a:pt x="0" y="0"/>
                  </a:moveTo>
                  <a:lnTo>
                    <a:pt x="468201" y="25527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300998" y="2713706"/>
              <a:ext cx="468630" cy="215265"/>
            </a:xfrm>
            <a:custGeom>
              <a:avLst/>
              <a:gdLst/>
              <a:ahLst/>
              <a:cxnLst/>
              <a:rect l="l" t="t" r="r" b="b"/>
              <a:pathLst>
                <a:path w="468629" h="215264">
                  <a:moveTo>
                    <a:pt x="0" y="214666"/>
                  </a:moveTo>
                  <a:lnTo>
                    <a:pt x="46820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00998" y="2713706"/>
              <a:ext cx="468630" cy="685165"/>
            </a:xfrm>
            <a:custGeom>
              <a:avLst/>
              <a:gdLst/>
              <a:ahLst/>
              <a:cxnLst/>
              <a:rect l="l" t="t" r="r" b="b"/>
              <a:pathLst>
                <a:path w="468629" h="685164">
                  <a:moveTo>
                    <a:pt x="0" y="684610"/>
                  </a:moveTo>
                  <a:lnTo>
                    <a:pt x="46820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00998" y="2458427"/>
              <a:ext cx="468630" cy="725805"/>
            </a:xfrm>
            <a:custGeom>
              <a:avLst/>
              <a:gdLst/>
              <a:ahLst/>
              <a:cxnLst/>
              <a:rect l="l" t="t" r="r" b="b"/>
              <a:pathLst>
                <a:path w="468629" h="725805">
                  <a:moveTo>
                    <a:pt x="0" y="0"/>
                  </a:moveTo>
                  <a:lnTo>
                    <a:pt x="468201" y="72522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00998" y="2928372"/>
              <a:ext cx="468630" cy="255904"/>
            </a:xfrm>
            <a:custGeom>
              <a:avLst/>
              <a:gdLst/>
              <a:ahLst/>
              <a:cxnLst/>
              <a:rect l="l" t="t" r="r" b="b"/>
              <a:pathLst>
                <a:path w="468629" h="255905">
                  <a:moveTo>
                    <a:pt x="0" y="0"/>
                  </a:moveTo>
                  <a:lnTo>
                    <a:pt x="468201" y="25527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00998" y="3183650"/>
              <a:ext cx="468630" cy="215265"/>
            </a:xfrm>
            <a:custGeom>
              <a:avLst/>
              <a:gdLst/>
              <a:ahLst/>
              <a:cxnLst/>
              <a:rect l="l" t="t" r="r" b="b"/>
              <a:pathLst>
                <a:path w="468629" h="215264">
                  <a:moveTo>
                    <a:pt x="0" y="214666"/>
                  </a:moveTo>
                  <a:lnTo>
                    <a:pt x="46820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10639" y="3874007"/>
              <a:ext cx="2164080" cy="111252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7863" y="3846575"/>
              <a:ext cx="2365248" cy="124663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0509518" y="1130808"/>
            <a:ext cx="9721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Refine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91" name="object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2" name="object 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93" name="object 9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8" name="object 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99" name="object 9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195215" y="5890260"/>
            <a:ext cx="21926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Interpretability?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231" y="3572255"/>
            <a:ext cx="1094740" cy="1252855"/>
            <a:chOff x="7952231" y="3572255"/>
            <a:chExt cx="1094740" cy="1252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2231" y="3572255"/>
              <a:ext cx="1094231" cy="1252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38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031" y="2767583"/>
            <a:ext cx="3179445" cy="2773680"/>
            <a:chOff x="637031" y="2767583"/>
            <a:chExt cx="3179445" cy="2773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2767583"/>
              <a:ext cx="3179064" cy="2773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768" y="2797967"/>
              <a:ext cx="3062605" cy="2657475"/>
            </a:xfrm>
            <a:custGeom>
              <a:avLst/>
              <a:gdLst/>
              <a:ahLst/>
              <a:cxnLst/>
              <a:rect l="l" t="t" r="r" b="b"/>
              <a:pathLst>
                <a:path w="3062604" h="2657475">
                  <a:moveTo>
                    <a:pt x="3062287" y="0"/>
                  </a:moveTo>
                  <a:lnTo>
                    <a:pt x="0" y="0"/>
                  </a:lnTo>
                  <a:lnTo>
                    <a:pt x="0" y="2657474"/>
                  </a:lnTo>
                  <a:lnTo>
                    <a:pt x="3062287" y="2657474"/>
                  </a:lnTo>
                  <a:lnTo>
                    <a:pt x="3062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64986" y="3988579"/>
            <a:ext cx="698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3839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Neurosymbolic</a:t>
            </a: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7032" y="4453127"/>
            <a:ext cx="3221990" cy="2057400"/>
            <a:chOff x="4447032" y="4453127"/>
            <a:chExt cx="3221990" cy="20574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4453127"/>
              <a:ext cx="3221736" cy="20574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3086736" y="0"/>
                  </a:moveTo>
                  <a:lnTo>
                    <a:pt x="0" y="0"/>
                  </a:lnTo>
                  <a:lnTo>
                    <a:pt x="0" y="1923049"/>
                  </a:lnTo>
                  <a:lnTo>
                    <a:pt x="3086736" y="1923049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7861" y="4493917"/>
              <a:ext cx="3086735" cy="1923414"/>
            </a:xfrm>
            <a:custGeom>
              <a:avLst/>
              <a:gdLst/>
              <a:ahLst/>
              <a:cxnLst/>
              <a:rect l="l" t="t" r="r" b="b"/>
              <a:pathLst>
                <a:path w="3086734" h="1923414">
                  <a:moveTo>
                    <a:pt x="0" y="0"/>
                  </a:moveTo>
                  <a:lnTo>
                    <a:pt x="3086737" y="0"/>
                  </a:lnTo>
                  <a:lnTo>
                    <a:pt x="3086737" y="1923049"/>
                  </a:lnTo>
                  <a:lnTo>
                    <a:pt x="0" y="192304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3050" y="4854416"/>
              <a:ext cx="3004925" cy="1202051"/>
            </a:xfrm>
            <a:prstGeom prst="rect">
              <a:avLst/>
            </a:prstGeom>
          </p:spPr>
        </p:pic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3295" y="3758184"/>
            <a:ext cx="841375" cy="914400"/>
            <a:chOff x="8083295" y="3758184"/>
            <a:chExt cx="841375" cy="9144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3711" y="4111752"/>
              <a:ext cx="560831" cy="5608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87679" y="413577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311" y="3938016"/>
              <a:ext cx="560831" cy="5608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37161" y="39632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3295" y="3758184"/>
              <a:ext cx="560831" cy="5608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07630" y="378213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7442" y="3798315"/>
            <a:ext cx="405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mbria Math"/>
                <a:cs typeface="Cambria Math"/>
              </a:rPr>
              <a:t>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8850" y="3751579"/>
            <a:ext cx="481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−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18641" y="1656281"/>
            <a:ext cx="8403590" cy="3813810"/>
            <a:chOff x="3718641" y="1656281"/>
            <a:chExt cx="8403590" cy="3813810"/>
          </a:xfrm>
        </p:grpSpPr>
        <p:sp>
          <p:nvSpPr>
            <p:cNvPr id="26" name="object 26"/>
            <p:cNvSpPr/>
            <p:nvPr/>
          </p:nvSpPr>
          <p:spPr>
            <a:xfrm>
              <a:off x="3718636" y="2964687"/>
              <a:ext cx="4796790" cy="2491105"/>
            </a:xfrm>
            <a:custGeom>
              <a:avLst/>
              <a:gdLst/>
              <a:ahLst/>
              <a:cxnLst/>
              <a:rect l="l" t="t" r="r" b="b"/>
              <a:pathLst>
                <a:path w="4796790" h="2491104">
                  <a:moveTo>
                    <a:pt x="769213" y="14287"/>
                  </a:moveTo>
                  <a:lnTo>
                    <a:pt x="686244" y="62255"/>
                  </a:lnTo>
                  <a:lnTo>
                    <a:pt x="710095" y="77990"/>
                  </a:lnTo>
                  <a:lnTo>
                    <a:pt x="482" y="1154163"/>
                  </a:lnTo>
                  <a:lnTo>
                    <a:pt x="12407" y="1162024"/>
                  </a:lnTo>
                  <a:lnTo>
                    <a:pt x="0" y="1169098"/>
                  </a:lnTo>
                  <a:lnTo>
                    <a:pt x="714375" y="2423337"/>
                  </a:lnTo>
                  <a:lnTo>
                    <a:pt x="689546" y="2437485"/>
                  </a:lnTo>
                  <a:lnTo>
                    <a:pt x="769213" y="2490762"/>
                  </a:lnTo>
                  <a:lnTo>
                    <a:pt x="766241" y="2435758"/>
                  </a:lnTo>
                  <a:lnTo>
                    <a:pt x="764032" y="2395055"/>
                  </a:lnTo>
                  <a:lnTo>
                    <a:pt x="739203" y="2409202"/>
                  </a:lnTo>
                  <a:lnTo>
                    <a:pt x="29159" y="1162583"/>
                  </a:lnTo>
                  <a:lnTo>
                    <a:pt x="733958" y="93726"/>
                  </a:lnTo>
                  <a:lnTo>
                    <a:pt x="757809" y="109448"/>
                  </a:lnTo>
                  <a:lnTo>
                    <a:pt x="763016" y="66065"/>
                  </a:lnTo>
                  <a:lnTo>
                    <a:pt x="769213" y="14287"/>
                  </a:lnTo>
                  <a:close/>
                </a:path>
                <a:path w="4796790" h="2491104">
                  <a:moveTo>
                    <a:pt x="4796764" y="552221"/>
                  </a:moveTo>
                  <a:lnTo>
                    <a:pt x="4768189" y="552221"/>
                  </a:lnTo>
                  <a:lnTo>
                    <a:pt x="4768189" y="28575"/>
                  </a:lnTo>
                  <a:lnTo>
                    <a:pt x="4768189" y="14287"/>
                  </a:lnTo>
                  <a:lnTo>
                    <a:pt x="4768189" y="0"/>
                  </a:lnTo>
                  <a:lnTo>
                    <a:pt x="3855961" y="0"/>
                  </a:lnTo>
                  <a:lnTo>
                    <a:pt x="3855961" y="28575"/>
                  </a:lnTo>
                  <a:lnTo>
                    <a:pt x="4739614" y="28575"/>
                  </a:lnTo>
                  <a:lnTo>
                    <a:pt x="4739614" y="552221"/>
                  </a:lnTo>
                  <a:lnTo>
                    <a:pt x="4711039" y="552221"/>
                  </a:lnTo>
                  <a:lnTo>
                    <a:pt x="4753902" y="637946"/>
                  </a:lnTo>
                  <a:lnTo>
                    <a:pt x="4789614" y="566508"/>
                  </a:lnTo>
                  <a:lnTo>
                    <a:pt x="4796764" y="5522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64039" y="3572255"/>
              <a:ext cx="1094231" cy="125272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1"/>
                  </a:lnTo>
                  <a:lnTo>
                    <a:pt x="977446" y="1136821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95717" y="3602629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5520" y="4111751"/>
              <a:ext cx="560831" cy="5608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899578" y="413577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3120" y="3938015"/>
              <a:ext cx="563879" cy="5608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749062" y="3963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95103" y="3758183"/>
              <a:ext cx="560831" cy="5608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619529" y="378213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4597" y="4739450"/>
              <a:ext cx="2453005" cy="730885"/>
            </a:xfrm>
            <a:custGeom>
              <a:avLst/>
              <a:gdLst/>
              <a:ahLst/>
              <a:cxnLst/>
              <a:rect l="l" t="t" r="r" b="b"/>
              <a:pathLst>
                <a:path w="2453004" h="730885">
                  <a:moveTo>
                    <a:pt x="2395556" y="701704"/>
                  </a:moveTo>
                  <a:lnTo>
                    <a:pt x="0" y="701704"/>
                  </a:lnTo>
                  <a:lnTo>
                    <a:pt x="0" y="730279"/>
                  </a:lnTo>
                  <a:lnTo>
                    <a:pt x="2424131" y="730279"/>
                  </a:lnTo>
                  <a:lnTo>
                    <a:pt x="2424131" y="715991"/>
                  </a:lnTo>
                  <a:lnTo>
                    <a:pt x="2395556" y="715991"/>
                  </a:lnTo>
                  <a:lnTo>
                    <a:pt x="2395556" y="701704"/>
                  </a:lnTo>
                  <a:close/>
                </a:path>
                <a:path w="2453004" h="730885">
                  <a:moveTo>
                    <a:pt x="2424131" y="71437"/>
                  </a:moveTo>
                  <a:lnTo>
                    <a:pt x="2395556" y="71437"/>
                  </a:lnTo>
                  <a:lnTo>
                    <a:pt x="2395556" y="715991"/>
                  </a:lnTo>
                  <a:lnTo>
                    <a:pt x="2409844" y="701704"/>
                  </a:lnTo>
                  <a:lnTo>
                    <a:pt x="2424131" y="701704"/>
                  </a:lnTo>
                  <a:lnTo>
                    <a:pt x="2424131" y="71437"/>
                  </a:lnTo>
                  <a:close/>
                </a:path>
                <a:path w="2453004" h="730885">
                  <a:moveTo>
                    <a:pt x="2424131" y="701704"/>
                  </a:moveTo>
                  <a:lnTo>
                    <a:pt x="2409844" y="701704"/>
                  </a:lnTo>
                  <a:lnTo>
                    <a:pt x="2395556" y="715991"/>
                  </a:lnTo>
                  <a:lnTo>
                    <a:pt x="2424131" y="715991"/>
                  </a:lnTo>
                  <a:lnTo>
                    <a:pt x="2424131" y="701704"/>
                  </a:lnTo>
                  <a:close/>
                </a:path>
                <a:path w="2453004" h="730885">
                  <a:moveTo>
                    <a:pt x="2409844" y="0"/>
                  </a:moveTo>
                  <a:lnTo>
                    <a:pt x="2366981" y="85724"/>
                  </a:lnTo>
                  <a:lnTo>
                    <a:pt x="2395556" y="85724"/>
                  </a:lnTo>
                  <a:lnTo>
                    <a:pt x="2395556" y="71437"/>
                  </a:lnTo>
                  <a:lnTo>
                    <a:pt x="2445562" y="71437"/>
                  </a:lnTo>
                  <a:lnTo>
                    <a:pt x="2409844" y="0"/>
                  </a:lnTo>
                  <a:close/>
                </a:path>
                <a:path w="2453004" h="730885">
                  <a:moveTo>
                    <a:pt x="2445562" y="71437"/>
                  </a:moveTo>
                  <a:lnTo>
                    <a:pt x="2424131" y="71437"/>
                  </a:lnTo>
                  <a:lnTo>
                    <a:pt x="2424131" y="85724"/>
                  </a:lnTo>
                  <a:lnTo>
                    <a:pt x="2452706" y="85724"/>
                  </a:lnTo>
                  <a:lnTo>
                    <a:pt x="2445562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27664" y="3526535"/>
              <a:ext cx="1094231" cy="125272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977446" y="0"/>
                  </a:moveTo>
                  <a:lnTo>
                    <a:pt x="0" y="0"/>
                  </a:lnTo>
                  <a:lnTo>
                    <a:pt x="0" y="1136822"/>
                  </a:lnTo>
                  <a:lnTo>
                    <a:pt x="977446" y="1136822"/>
                  </a:lnTo>
                  <a:lnTo>
                    <a:pt x="97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060254" y="3558208"/>
              <a:ext cx="977900" cy="1137285"/>
            </a:xfrm>
            <a:custGeom>
              <a:avLst/>
              <a:gdLst/>
              <a:ahLst/>
              <a:cxnLst/>
              <a:rect l="l" t="t" r="r" b="b"/>
              <a:pathLst>
                <a:path w="977900" h="1137285">
                  <a:moveTo>
                    <a:pt x="0" y="0"/>
                  </a:moveTo>
                  <a:lnTo>
                    <a:pt x="977447" y="0"/>
                  </a:lnTo>
                  <a:lnTo>
                    <a:pt x="977447" y="1136822"/>
                  </a:lnTo>
                  <a:lnTo>
                    <a:pt x="0" y="11368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39143" y="4066031"/>
              <a:ext cx="560831" cy="56083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464115" y="40913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86743" y="3892295"/>
              <a:ext cx="563879" cy="563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313599" y="391881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58728" y="3712463"/>
              <a:ext cx="560831" cy="56083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184066" y="373771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8367" y="1656281"/>
              <a:ext cx="5575300" cy="1902460"/>
            </a:xfrm>
            <a:custGeom>
              <a:avLst/>
              <a:gdLst/>
              <a:ahLst/>
              <a:cxnLst/>
              <a:rect l="l" t="t" r="r" b="b"/>
              <a:pathLst>
                <a:path w="5575300" h="1902460">
                  <a:moveTo>
                    <a:pt x="5546323" y="14287"/>
                  </a:moveTo>
                  <a:lnTo>
                    <a:pt x="5546323" y="1901926"/>
                  </a:lnTo>
                  <a:lnTo>
                    <a:pt x="5574898" y="1901926"/>
                  </a:lnTo>
                  <a:lnTo>
                    <a:pt x="5574898" y="28574"/>
                  </a:lnTo>
                  <a:lnTo>
                    <a:pt x="5560611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28575" y="323621"/>
                  </a:moveTo>
                  <a:lnTo>
                    <a:pt x="0" y="323621"/>
                  </a:lnTo>
                  <a:lnTo>
                    <a:pt x="42862" y="409346"/>
                  </a:lnTo>
                  <a:lnTo>
                    <a:pt x="78581" y="337908"/>
                  </a:lnTo>
                  <a:lnTo>
                    <a:pt x="28575" y="337908"/>
                  </a:lnTo>
                  <a:lnTo>
                    <a:pt x="28575" y="323621"/>
                  </a:lnTo>
                  <a:close/>
                </a:path>
                <a:path w="5575300" h="1902460">
                  <a:moveTo>
                    <a:pt x="5574898" y="0"/>
                  </a:moveTo>
                  <a:lnTo>
                    <a:pt x="28575" y="0"/>
                  </a:lnTo>
                  <a:lnTo>
                    <a:pt x="28575" y="337908"/>
                  </a:lnTo>
                  <a:lnTo>
                    <a:pt x="57150" y="337908"/>
                  </a:lnTo>
                  <a:lnTo>
                    <a:pt x="57150" y="28575"/>
                  </a:lnTo>
                  <a:lnTo>
                    <a:pt x="42862" y="28575"/>
                  </a:lnTo>
                  <a:lnTo>
                    <a:pt x="57150" y="14287"/>
                  </a:lnTo>
                  <a:lnTo>
                    <a:pt x="5574898" y="14287"/>
                  </a:lnTo>
                  <a:lnTo>
                    <a:pt x="5574898" y="0"/>
                  </a:lnTo>
                  <a:close/>
                </a:path>
                <a:path w="5575300" h="1902460">
                  <a:moveTo>
                    <a:pt x="85725" y="323621"/>
                  </a:moveTo>
                  <a:lnTo>
                    <a:pt x="57150" y="323621"/>
                  </a:lnTo>
                  <a:lnTo>
                    <a:pt x="57150" y="337908"/>
                  </a:lnTo>
                  <a:lnTo>
                    <a:pt x="78581" y="337908"/>
                  </a:lnTo>
                  <a:lnTo>
                    <a:pt x="85725" y="323621"/>
                  </a:lnTo>
                  <a:close/>
                </a:path>
                <a:path w="5575300" h="1902460">
                  <a:moveTo>
                    <a:pt x="57150" y="14287"/>
                  </a:moveTo>
                  <a:lnTo>
                    <a:pt x="42862" y="28575"/>
                  </a:lnTo>
                  <a:lnTo>
                    <a:pt x="57150" y="28575"/>
                  </a:lnTo>
                  <a:lnTo>
                    <a:pt x="57150" y="14287"/>
                  </a:lnTo>
                  <a:close/>
                </a:path>
                <a:path w="5575300" h="1902460">
                  <a:moveTo>
                    <a:pt x="5546323" y="14287"/>
                  </a:moveTo>
                  <a:lnTo>
                    <a:pt x="57150" y="14287"/>
                  </a:lnTo>
                  <a:lnTo>
                    <a:pt x="57150" y="28575"/>
                  </a:lnTo>
                  <a:lnTo>
                    <a:pt x="5546323" y="28575"/>
                  </a:lnTo>
                  <a:lnTo>
                    <a:pt x="5546323" y="14287"/>
                  </a:lnTo>
                  <a:close/>
                </a:path>
                <a:path w="5575300" h="1902460">
                  <a:moveTo>
                    <a:pt x="5574898" y="14287"/>
                  </a:moveTo>
                  <a:lnTo>
                    <a:pt x="5546323" y="14287"/>
                  </a:lnTo>
                  <a:lnTo>
                    <a:pt x="5560611" y="28575"/>
                  </a:lnTo>
                  <a:lnTo>
                    <a:pt x="5574898" y="28574"/>
                  </a:lnTo>
                  <a:lnTo>
                    <a:pt x="5574898" y="14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47031" y="2026919"/>
              <a:ext cx="3221736" cy="195986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3086736" y="0"/>
                  </a:moveTo>
                  <a:lnTo>
                    <a:pt x="0" y="0"/>
                  </a:lnTo>
                  <a:lnTo>
                    <a:pt x="0" y="1826677"/>
                  </a:lnTo>
                  <a:lnTo>
                    <a:pt x="3086736" y="1826677"/>
                  </a:lnTo>
                  <a:lnTo>
                    <a:pt x="3086736" y="0"/>
                  </a:lnTo>
                  <a:close/>
                </a:path>
              </a:pathLst>
            </a:custGeom>
            <a:solidFill>
              <a:srgbClr val="FFFFFF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87861" y="2065629"/>
              <a:ext cx="3086735" cy="1826895"/>
            </a:xfrm>
            <a:custGeom>
              <a:avLst/>
              <a:gdLst/>
              <a:ahLst/>
              <a:cxnLst/>
              <a:rect l="l" t="t" r="r" b="b"/>
              <a:pathLst>
                <a:path w="3086734" h="1826895">
                  <a:moveTo>
                    <a:pt x="0" y="0"/>
                  </a:moveTo>
                  <a:lnTo>
                    <a:pt x="3086737" y="0"/>
                  </a:lnTo>
                  <a:lnTo>
                    <a:pt x="3086737" y="1826679"/>
                  </a:lnTo>
                  <a:lnTo>
                    <a:pt x="0" y="182667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91926" y="2185968"/>
              <a:ext cx="992505" cy="356870"/>
            </a:xfrm>
            <a:custGeom>
              <a:avLst/>
              <a:gdLst/>
              <a:ahLst/>
              <a:cxnLst/>
              <a:rect l="l" t="t" r="r" b="b"/>
              <a:pathLst>
                <a:path w="992504" h="356869">
                  <a:moveTo>
                    <a:pt x="992494" y="0"/>
                  </a:moveTo>
                  <a:lnTo>
                    <a:pt x="0" y="0"/>
                  </a:lnTo>
                  <a:lnTo>
                    <a:pt x="0" y="356787"/>
                  </a:lnTo>
                  <a:lnTo>
                    <a:pt x="992494" y="356787"/>
                  </a:lnTo>
                  <a:lnTo>
                    <a:pt x="99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509518" y="1130808"/>
            <a:ext cx="9721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Refine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8122" y="2218944"/>
            <a:ext cx="11696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Dataset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91926" y="2185968"/>
            <a:ext cx="992505" cy="35687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Decoder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031" y="2613718"/>
            <a:ext cx="2569845" cy="239395"/>
          </a:xfrm>
          <a:custGeom>
            <a:avLst/>
            <a:gdLst/>
            <a:ahLst/>
            <a:cxnLst/>
            <a:rect l="l" t="t" r="r" b="b"/>
            <a:pathLst>
              <a:path w="2569845" h="239394">
                <a:moveTo>
                  <a:pt x="2569390" y="0"/>
                </a:moveTo>
                <a:lnTo>
                  <a:pt x="0" y="0"/>
                </a:lnTo>
                <a:lnTo>
                  <a:pt x="0" y="238955"/>
                </a:lnTo>
                <a:lnTo>
                  <a:pt x="2569390" y="238955"/>
                </a:lnTo>
                <a:lnTo>
                  <a:pt x="2569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715031" y="2613718"/>
            <a:ext cx="2569845" cy="2393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2325">
              <a:lnSpc>
                <a:spcPts val="1880"/>
              </a:lnSpc>
            </a:pPr>
            <a:r>
              <a:rPr sz="1800" spc="-10" dirty="0">
                <a:latin typeface="Calibri"/>
                <a:cs typeface="Calibri"/>
              </a:rPr>
              <a:t>Scheduler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7863" y="2913929"/>
            <a:ext cx="4634230" cy="2179320"/>
            <a:chOff x="1197863" y="2913929"/>
            <a:chExt cx="4634230" cy="2179320"/>
          </a:xfrm>
        </p:grpSpPr>
        <p:sp>
          <p:nvSpPr>
            <p:cNvPr id="57" name="object 57"/>
            <p:cNvSpPr/>
            <p:nvPr/>
          </p:nvSpPr>
          <p:spPr>
            <a:xfrm>
              <a:off x="4715029" y="2928217"/>
              <a:ext cx="1102360" cy="785495"/>
            </a:xfrm>
            <a:custGeom>
              <a:avLst/>
              <a:gdLst/>
              <a:ahLst/>
              <a:cxnLst/>
              <a:rect l="l" t="t" r="r" b="b"/>
              <a:pathLst>
                <a:path w="1102360" h="785495">
                  <a:moveTo>
                    <a:pt x="1102323" y="0"/>
                  </a:moveTo>
                  <a:lnTo>
                    <a:pt x="0" y="0"/>
                  </a:lnTo>
                  <a:lnTo>
                    <a:pt x="0" y="784986"/>
                  </a:lnTo>
                  <a:lnTo>
                    <a:pt x="1102323" y="784986"/>
                  </a:lnTo>
                  <a:lnTo>
                    <a:pt x="110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15029" y="2928217"/>
              <a:ext cx="1102360" cy="785495"/>
            </a:xfrm>
            <a:custGeom>
              <a:avLst/>
              <a:gdLst/>
              <a:ahLst/>
              <a:cxnLst/>
              <a:rect l="l" t="t" r="r" b="b"/>
              <a:pathLst>
                <a:path w="1102360" h="785495">
                  <a:moveTo>
                    <a:pt x="0" y="0"/>
                  </a:moveTo>
                  <a:lnTo>
                    <a:pt x="1102323" y="0"/>
                  </a:lnTo>
                  <a:lnTo>
                    <a:pt x="1102323" y="784987"/>
                  </a:lnTo>
                  <a:lnTo>
                    <a:pt x="0" y="78498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27787" y="2996242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5" y="0"/>
                  </a:moveTo>
                  <a:lnTo>
                    <a:pt x="35256" y="4389"/>
                  </a:lnTo>
                  <a:lnTo>
                    <a:pt x="16907" y="16360"/>
                  </a:lnTo>
                  <a:lnTo>
                    <a:pt x="4536" y="34115"/>
                  </a:lnTo>
                  <a:lnTo>
                    <a:pt x="0" y="55858"/>
                  </a:lnTo>
                  <a:lnTo>
                    <a:pt x="4536" y="77601"/>
                  </a:lnTo>
                  <a:lnTo>
                    <a:pt x="16907" y="95357"/>
                  </a:lnTo>
                  <a:lnTo>
                    <a:pt x="35256" y="107328"/>
                  </a:lnTo>
                  <a:lnTo>
                    <a:pt x="57725" y="111718"/>
                  </a:lnTo>
                  <a:lnTo>
                    <a:pt x="80195" y="107328"/>
                  </a:lnTo>
                  <a:lnTo>
                    <a:pt x="98544" y="95357"/>
                  </a:lnTo>
                  <a:lnTo>
                    <a:pt x="110915" y="77601"/>
                  </a:lnTo>
                  <a:lnTo>
                    <a:pt x="115451" y="55858"/>
                  </a:lnTo>
                  <a:lnTo>
                    <a:pt x="110915" y="34115"/>
                  </a:lnTo>
                  <a:lnTo>
                    <a:pt x="98544" y="16360"/>
                  </a:lnTo>
                  <a:lnTo>
                    <a:pt x="80195" y="4389"/>
                  </a:lnTo>
                  <a:lnTo>
                    <a:pt x="57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27786" y="2996242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80196" y="4389"/>
                  </a:lnTo>
                  <a:lnTo>
                    <a:pt x="98545" y="16360"/>
                  </a:lnTo>
                  <a:lnTo>
                    <a:pt x="110916" y="34116"/>
                  </a:lnTo>
                  <a:lnTo>
                    <a:pt x="115453" y="55859"/>
                  </a:lnTo>
                  <a:lnTo>
                    <a:pt x="110916" y="77601"/>
                  </a:lnTo>
                  <a:lnTo>
                    <a:pt x="98545" y="95357"/>
                  </a:lnTo>
                  <a:lnTo>
                    <a:pt x="80196" y="107328"/>
                  </a:lnTo>
                  <a:lnTo>
                    <a:pt x="57726" y="111718"/>
                  </a:lnTo>
                  <a:lnTo>
                    <a:pt x="35256" y="107328"/>
                  </a:lnTo>
                  <a:lnTo>
                    <a:pt x="16907" y="95357"/>
                  </a:lnTo>
                  <a:lnTo>
                    <a:pt x="4536" y="77601"/>
                  </a:lnTo>
                  <a:lnTo>
                    <a:pt x="0" y="55859"/>
                  </a:lnTo>
                  <a:lnTo>
                    <a:pt x="4536" y="34116"/>
                  </a:lnTo>
                  <a:lnTo>
                    <a:pt x="16907" y="16360"/>
                  </a:lnTo>
                  <a:lnTo>
                    <a:pt x="35256" y="4389"/>
                  </a:lnTo>
                  <a:lnTo>
                    <a:pt x="5772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27787" y="3175083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5" y="0"/>
                  </a:moveTo>
                  <a:lnTo>
                    <a:pt x="35256" y="4389"/>
                  </a:lnTo>
                  <a:lnTo>
                    <a:pt x="16907" y="16360"/>
                  </a:lnTo>
                  <a:lnTo>
                    <a:pt x="4536" y="34115"/>
                  </a:lnTo>
                  <a:lnTo>
                    <a:pt x="0" y="55858"/>
                  </a:lnTo>
                  <a:lnTo>
                    <a:pt x="4536" y="77601"/>
                  </a:lnTo>
                  <a:lnTo>
                    <a:pt x="16907" y="95357"/>
                  </a:lnTo>
                  <a:lnTo>
                    <a:pt x="35256" y="107328"/>
                  </a:lnTo>
                  <a:lnTo>
                    <a:pt x="57725" y="111718"/>
                  </a:lnTo>
                  <a:lnTo>
                    <a:pt x="80195" y="107328"/>
                  </a:lnTo>
                  <a:lnTo>
                    <a:pt x="98544" y="95357"/>
                  </a:lnTo>
                  <a:lnTo>
                    <a:pt x="110915" y="77601"/>
                  </a:lnTo>
                  <a:lnTo>
                    <a:pt x="115451" y="55858"/>
                  </a:lnTo>
                  <a:lnTo>
                    <a:pt x="110915" y="34115"/>
                  </a:lnTo>
                  <a:lnTo>
                    <a:pt x="98544" y="16360"/>
                  </a:lnTo>
                  <a:lnTo>
                    <a:pt x="80195" y="4389"/>
                  </a:lnTo>
                  <a:lnTo>
                    <a:pt x="57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27786" y="3175083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80196" y="4389"/>
                  </a:lnTo>
                  <a:lnTo>
                    <a:pt x="98545" y="16360"/>
                  </a:lnTo>
                  <a:lnTo>
                    <a:pt x="110916" y="34116"/>
                  </a:lnTo>
                  <a:lnTo>
                    <a:pt x="115453" y="55859"/>
                  </a:lnTo>
                  <a:lnTo>
                    <a:pt x="110916" y="77601"/>
                  </a:lnTo>
                  <a:lnTo>
                    <a:pt x="98545" y="95357"/>
                  </a:lnTo>
                  <a:lnTo>
                    <a:pt x="80196" y="107328"/>
                  </a:lnTo>
                  <a:lnTo>
                    <a:pt x="57726" y="111718"/>
                  </a:lnTo>
                  <a:lnTo>
                    <a:pt x="35256" y="107328"/>
                  </a:lnTo>
                  <a:lnTo>
                    <a:pt x="16907" y="95357"/>
                  </a:lnTo>
                  <a:lnTo>
                    <a:pt x="4536" y="77601"/>
                  </a:lnTo>
                  <a:lnTo>
                    <a:pt x="0" y="55859"/>
                  </a:lnTo>
                  <a:lnTo>
                    <a:pt x="4536" y="34116"/>
                  </a:lnTo>
                  <a:lnTo>
                    <a:pt x="16907" y="16360"/>
                  </a:lnTo>
                  <a:lnTo>
                    <a:pt x="35256" y="4389"/>
                  </a:lnTo>
                  <a:lnTo>
                    <a:pt x="5772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21436" y="3347573"/>
              <a:ext cx="128153" cy="12441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21436" y="3526415"/>
              <a:ext cx="128153" cy="12441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200377" y="3077935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35257" y="4389"/>
                  </a:lnTo>
                  <a:lnTo>
                    <a:pt x="16907" y="16360"/>
                  </a:lnTo>
                  <a:lnTo>
                    <a:pt x="4536" y="34116"/>
                  </a:lnTo>
                  <a:lnTo>
                    <a:pt x="0" y="55859"/>
                  </a:lnTo>
                  <a:lnTo>
                    <a:pt x="4536" y="77602"/>
                  </a:lnTo>
                  <a:lnTo>
                    <a:pt x="16907" y="95357"/>
                  </a:lnTo>
                  <a:lnTo>
                    <a:pt x="35257" y="107328"/>
                  </a:lnTo>
                  <a:lnTo>
                    <a:pt x="57726" y="111718"/>
                  </a:lnTo>
                  <a:lnTo>
                    <a:pt x="80196" y="107328"/>
                  </a:lnTo>
                  <a:lnTo>
                    <a:pt x="98545" y="95357"/>
                  </a:lnTo>
                  <a:lnTo>
                    <a:pt x="110916" y="77602"/>
                  </a:lnTo>
                  <a:lnTo>
                    <a:pt x="115453" y="55859"/>
                  </a:lnTo>
                  <a:lnTo>
                    <a:pt x="110916" y="34116"/>
                  </a:lnTo>
                  <a:lnTo>
                    <a:pt x="98545" y="16360"/>
                  </a:lnTo>
                  <a:lnTo>
                    <a:pt x="80196" y="4389"/>
                  </a:lnTo>
                  <a:lnTo>
                    <a:pt x="577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00377" y="3077935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80196" y="4389"/>
                  </a:lnTo>
                  <a:lnTo>
                    <a:pt x="98545" y="16360"/>
                  </a:lnTo>
                  <a:lnTo>
                    <a:pt x="110916" y="34116"/>
                  </a:lnTo>
                  <a:lnTo>
                    <a:pt x="115453" y="55859"/>
                  </a:lnTo>
                  <a:lnTo>
                    <a:pt x="110916" y="77601"/>
                  </a:lnTo>
                  <a:lnTo>
                    <a:pt x="98545" y="95357"/>
                  </a:lnTo>
                  <a:lnTo>
                    <a:pt x="80196" y="107328"/>
                  </a:lnTo>
                  <a:lnTo>
                    <a:pt x="57726" y="111718"/>
                  </a:lnTo>
                  <a:lnTo>
                    <a:pt x="35256" y="107328"/>
                  </a:lnTo>
                  <a:lnTo>
                    <a:pt x="16907" y="95357"/>
                  </a:lnTo>
                  <a:lnTo>
                    <a:pt x="4536" y="77601"/>
                  </a:lnTo>
                  <a:lnTo>
                    <a:pt x="0" y="55859"/>
                  </a:lnTo>
                  <a:lnTo>
                    <a:pt x="4536" y="34116"/>
                  </a:lnTo>
                  <a:lnTo>
                    <a:pt x="16907" y="16360"/>
                  </a:lnTo>
                  <a:lnTo>
                    <a:pt x="35256" y="4389"/>
                  </a:lnTo>
                  <a:lnTo>
                    <a:pt x="5772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00377" y="3256776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35257" y="4389"/>
                  </a:lnTo>
                  <a:lnTo>
                    <a:pt x="16907" y="16360"/>
                  </a:lnTo>
                  <a:lnTo>
                    <a:pt x="4536" y="34115"/>
                  </a:lnTo>
                  <a:lnTo>
                    <a:pt x="0" y="55858"/>
                  </a:lnTo>
                  <a:lnTo>
                    <a:pt x="4536" y="77601"/>
                  </a:lnTo>
                  <a:lnTo>
                    <a:pt x="16907" y="95357"/>
                  </a:lnTo>
                  <a:lnTo>
                    <a:pt x="35257" y="107328"/>
                  </a:lnTo>
                  <a:lnTo>
                    <a:pt x="57726" y="111718"/>
                  </a:lnTo>
                  <a:lnTo>
                    <a:pt x="80196" y="107328"/>
                  </a:lnTo>
                  <a:lnTo>
                    <a:pt x="98545" y="95357"/>
                  </a:lnTo>
                  <a:lnTo>
                    <a:pt x="110916" y="77601"/>
                  </a:lnTo>
                  <a:lnTo>
                    <a:pt x="115453" y="55858"/>
                  </a:lnTo>
                  <a:lnTo>
                    <a:pt x="110916" y="34115"/>
                  </a:lnTo>
                  <a:lnTo>
                    <a:pt x="98545" y="16360"/>
                  </a:lnTo>
                  <a:lnTo>
                    <a:pt x="80196" y="4389"/>
                  </a:lnTo>
                  <a:lnTo>
                    <a:pt x="577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00377" y="3256776"/>
              <a:ext cx="115570" cy="111760"/>
            </a:xfrm>
            <a:custGeom>
              <a:avLst/>
              <a:gdLst/>
              <a:ahLst/>
              <a:cxnLst/>
              <a:rect l="l" t="t" r="r" b="b"/>
              <a:pathLst>
                <a:path w="115570" h="111760">
                  <a:moveTo>
                    <a:pt x="57726" y="0"/>
                  </a:moveTo>
                  <a:lnTo>
                    <a:pt x="80196" y="4389"/>
                  </a:lnTo>
                  <a:lnTo>
                    <a:pt x="98545" y="16360"/>
                  </a:lnTo>
                  <a:lnTo>
                    <a:pt x="110916" y="34116"/>
                  </a:lnTo>
                  <a:lnTo>
                    <a:pt x="115453" y="55859"/>
                  </a:lnTo>
                  <a:lnTo>
                    <a:pt x="110916" y="77601"/>
                  </a:lnTo>
                  <a:lnTo>
                    <a:pt x="98545" y="95357"/>
                  </a:lnTo>
                  <a:lnTo>
                    <a:pt x="80196" y="107328"/>
                  </a:lnTo>
                  <a:lnTo>
                    <a:pt x="57726" y="111718"/>
                  </a:lnTo>
                  <a:lnTo>
                    <a:pt x="35256" y="107328"/>
                  </a:lnTo>
                  <a:lnTo>
                    <a:pt x="16907" y="95357"/>
                  </a:lnTo>
                  <a:lnTo>
                    <a:pt x="4536" y="77601"/>
                  </a:lnTo>
                  <a:lnTo>
                    <a:pt x="0" y="55859"/>
                  </a:lnTo>
                  <a:lnTo>
                    <a:pt x="4536" y="34116"/>
                  </a:lnTo>
                  <a:lnTo>
                    <a:pt x="16907" y="16360"/>
                  </a:lnTo>
                  <a:lnTo>
                    <a:pt x="35256" y="4389"/>
                  </a:lnTo>
                  <a:lnTo>
                    <a:pt x="5772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94027" y="3429266"/>
              <a:ext cx="128153" cy="12441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83046" y="3168733"/>
              <a:ext cx="128153" cy="12441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83046" y="3347573"/>
              <a:ext cx="128153" cy="12441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044421" y="3052763"/>
              <a:ext cx="156210" cy="81280"/>
            </a:xfrm>
            <a:custGeom>
              <a:avLst/>
              <a:gdLst/>
              <a:ahLst/>
              <a:cxnLst/>
              <a:rect l="l" t="t" r="r" b="b"/>
              <a:pathLst>
                <a:path w="156210" h="81280">
                  <a:moveTo>
                    <a:pt x="0" y="0"/>
                  </a:moveTo>
                  <a:lnTo>
                    <a:pt x="155957" y="81031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43239" y="3133794"/>
              <a:ext cx="157480" cy="97155"/>
            </a:xfrm>
            <a:custGeom>
              <a:avLst/>
              <a:gdLst/>
              <a:ahLst/>
              <a:cxnLst/>
              <a:rect l="l" t="t" r="r" b="b"/>
              <a:pathLst>
                <a:path w="157479" h="97155">
                  <a:moveTo>
                    <a:pt x="0" y="97148"/>
                  </a:moveTo>
                  <a:lnTo>
                    <a:pt x="157137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43241" y="3133794"/>
              <a:ext cx="157480" cy="276225"/>
            </a:xfrm>
            <a:custGeom>
              <a:avLst/>
              <a:gdLst/>
              <a:ahLst/>
              <a:cxnLst/>
              <a:rect l="l" t="t" r="r" b="b"/>
              <a:pathLst>
                <a:path w="157479" h="276225">
                  <a:moveTo>
                    <a:pt x="0" y="275989"/>
                  </a:moveTo>
                  <a:lnTo>
                    <a:pt x="157137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43239" y="3133795"/>
              <a:ext cx="157480" cy="455295"/>
            </a:xfrm>
            <a:custGeom>
              <a:avLst/>
              <a:gdLst/>
              <a:ahLst/>
              <a:cxnLst/>
              <a:rect l="l" t="t" r="r" b="b"/>
              <a:pathLst>
                <a:path w="157479" h="455295">
                  <a:moveTo>
                    <a:pt x="0" y="454830"/>
                  </a:moveTo>
                  <a:lnTo>
                    <a:pt x="157137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43239" y="3052100"/>
              <a:ext cx="157480" cy="260985"/>
            </a:xfrm>
            <a:custGeom>
              <a:avLst/>
              <a:gdLst/>
              <a:ahLst/>
              <a:cxnLst/>
              <a:rect l="l" t="t" r="r" b="b"/>
              <a:pathLst>
                <a:path w="157479" h="260985">
                  <a:moveTo>
                    <a:pt x="0" y="0"/>
                  </a:moveTo>
                  <a:lnTo>
                    <a:pt x="157137" y="26053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43241" y="3230942"/>
              <a:ext cx="157480" cy="81915"/>
            </a:xfrm>
            <a:custGeom>
              <a:avLst/>
              <a:gdLst/>
              <a:ahLst/>
              <a:cxnLst/>
              <a:rect l="l" t="t" r="r" b="b"/>
              <a:pathLst>
                <a:path w="157479" h="81914">
                  <a:moveTo>
                    <a:pt x="0" y="0"/>
                  </a:moveTo>
                  <a:lnTo>
                    <a:pt x="157137" y="8169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43240" y="3312634"/>
              <a:ext cx="157480" cy="276225"/>
            </a:xfrm>
            <a:custGeom>
              <a:avLst/>
              <a:gdLst/>
              <a:ahLst/>
              <a:cxnLst/>
              <a:rect l="l" t="t" r="r" b="b"/>
              <a:pathLst>
                <a:path w="157479" h="276225">
                  <a:moveTo>
                    <a:pt x="157137" y="0"/>
                  </a:moveTo>
                  <a:lnTo>
                    <a:pt x="0" y="97148"/>
                  </a:lnTo>
                </a:path>
                <a:path w="157479" h="276225">
                  <a:moveTo>
                    <a:pt x="157137" y="0"/>
                  </a:moveTo>
                  <a:lnTo>
                    <a:pt x="1180" y="27598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043241" y="3230942"/>
              <a:ext cx="157480" cy="260985"/>
            </a:xfrm>
            <a:custGeom>
              <a:avLst/>
              <a:gdLst/>
              <a:ahLst/>
              <a:cxnLst/>
              <a:rect l="l" t="t" r="r" b="b"/>
              <a:pathLst>
                <a:path w="157479" h="260985">
                  <a:moveTo>
                    <a:pt x="0" y="0"/>
                  </a:moveTo>
                  <a:lnTo>
                    <a:pt x="157137" y="26053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043241" y="3409782"/>
              <a:ext cx="157480" cy="81915"/>
            </a:xfrm>
            <a:custGeom>
              <a:avLst/>
              <a:gdLst/>
              <a:ahLst/>
              <a:cxnLst/>
              <a:rect l="l" t="t" r="r" b="b"/>
              <a:pathLst>
                <a:path w="157479" h="81914">
                  <a:moveTo>
                    <a:pt x="0" y="0"/>
                  </a:moveTo>
                  <a:lnTo>
                    <a:pt x="157137" y="81693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044421" y="3491477"/>
              <a:ext cx="156210" cy="97155"/>
            </a:xfrm>
            <a:custGeom>
              <a:avLst/>
              <a:gdLst/>
              <a:ahLst/>
              <a:cxnLst/>
              <a:rect l="l" t="t" r="r" b="b"/>
              <a:pathLst>
                <a:path w="156210" h="97154">
                  <a:moveTo>
                    <a:pt x="0" y="97148"/>
                  </a:moveTo>
                  <a:lnTo>
                    <a:pt x="155957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44421" y="3052102"/>
              <a:ext cx="156210" cy="439420"/>
            </a:xfrm>
            <a:custGeom>
              <a:avLst/>
              <a:gdLst/>
              <a:ahLst/>
              <a:cxnLst/>
              <a:rect l="l" t="t" r="r" b="b"/>
              <a:pathLst>
                <a:path w="156210" h="439420">
                  <a:moveTo>
                    <a:pt x="0" y="0"/>
                  </a:moveTo>
                  <a:lnTo>
                    <a:pt x="155957" y="439374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315830" y="3133794"/>
              <a:ext cx="173990" cy="97155"/>
            </a:xfrm>
            <a:custGeom>
              <a:avLst/>
              <a:gdLst/>
              <a:ahLst/>
              <a:cxnLst/>
              <a:rect l="l" t="t" r="r" b="b"/>
              <a:pathLst>
                <a:path w="173989" h="97155">
                  <a:moveTo>
                    <a:pt x="0" y="0"/>
                  </a:moveTo>
                  <a:lnTo>
                    <a:pt x="173565" y="97148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315831" y="3230941"/>
              <a:ext cx="173990" cy="81915"/>
            </a:xfrm>
            <a:custGeom>
              <a:avLst/>
              <a:gdLst/>
              <a:ahLst/>
              <a:cxnLst/>
              <a:rect l="l" t="t" r="r" b="b"/>
              <a:pathLst>
                <a:path w="173989" h="81914">
                  <a:moveTo>
                    <a:pt x="0" y="81693"/>
                  </a:moveTo>
                  <a:lnTo>
                    <a:pt x="17356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15831" y="3230942"/>
              <a:ext cx="173990" cy="260985"/>
            </a:xfrm>
            <a:custGeom>
              <a:avLst/>
              <a:gdLst/>
              <a:ahLst/>
              <a:cxnLst/>
              <a:rect l="l" t="t" r="r" b="b"/>
              <a:pathLst>
                <a:path w="173989" h="260985">
                  <a:moveTo>
                    <a:pt x="0" y="260533"/>
                  </a:moveTo>
                  <a:lnTo>
                    <a:pt x="17356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315831" y="3133793"/>
              <a:ext cx="173990" cy="276225"/>
            </a:xfrm>
            <a:custGeom>
              <a:avLst/>
              <a:gdLst/>
              <a:ahLst/>
              <a:cxnLst/>
              <a:rect l="l" t="t" r="r" b="b"/>
              <a:pathLst>
                <a:path w="173989" h="276225">
                  <a:moveTo>
                    <a:pt x="0" y="0"/>
                  </a:moveTo>
                  <a:lnTo>
                    <a:pt x="173565" y="275989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15830" y="3312634"/>
              <a:ext cx="173990" cy="97155"/>
            </a:xfrm>
            <a:custGeom>
              <a:avLst/>
              <a:gdLst/>
              <a:ahLst/>
              <a:cxnLst/>
              <a:rect l="l" t="t" r="r" b="b"/>
              <a:pathLst>
                <a:path w="173989" h="97154">
                  <a:moveTo>
                    <a:pt x="0" y="0"/>
                  </a:moveTo>
                  <a:lnTo>
                    <a:pt x="173565" y="97148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315831" y="3409782"/>
              <a:ext cx="173990" cy="81915"/>
            </a:xfrm>
            <a:custGeom>
              <a:avLst/>
              <a:gdLst/>
              <a:ahLst/>
              <a:cxnLst/>
              <a:rect l="l" t="t" r="r" b="b"/>
              <a:pathLst>
                <a:path w="173989" h="81914">
                  <a:moveTo>
                    <a:pt x="0" y="81693"/>
                  </a:moveTo>
                  <a:lnTo>
                    <a:pt x="173565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10639" y="3874008"/>
              <a:ext cx="2164080" cy="111252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7863" y="3846575"/>
              <a:ext cx="2365248" cy="124663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5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5" y="995465"/>
                  </a:lnTo>
                  <a:lnTo>
                    <a:pt x="2047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41156" y="390619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376875" y="3999312"/>
            <a:ext cx="16764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5" dirty="0">
                <a:latin typeface="Consolas"/>
                <a:cs typeface="Consolas"/>
              </a:rPr>
              <a:t>[ec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4" name="object 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7" y="3526535"/>
            <a:ext cx="2365375" cy="1249680"/>
            <a:chOff x="947927" y="3526535"/>
            <a:chExt cx="2365375" cy="1249680"/>
          </a:xfrm>
        </p:grpSpPr>
        <p:pic>
          <p:nvPicPr>
            <p:cNvPr id="95" name="object 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57655" y="3557015"/>
              <a:ext cx="2164080" cy="111251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7927" y="3526535"/>
              <a:ext cx="2365248" cy="124968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89100" y="3588516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4819" y="3682320"/>
            <a:ext cx="181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20" dirty="0">
                <a:latin typeface="Consolas"/>
                <a:cs typeface="Consolas"/>
              </a:rPr>
              <a:t>[ecx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100" name="object 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519" y="3093720"/>
            <a:ext cx="2365375" cy="1249680"/>
            <a:chOff x="731519" y="3093720"/>
            <a:chExt cx="2365375" cy="1249680"/>
          </a:xfrm>
        </p:grpSpPr>
        <p:pic>
          <p:nvPicPr>
            <p:cNvPr id="101" name="object 10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1247" y="3124200"/>
              <a:ext cx="2164079" cy="111252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1519" y="3093720"/>
              <a:ext cx="2365248" cy="1249679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2047034" y="0"/>
                  </a:moveTo>
                  <a:lnTo>
                    <a:pt x="0" y="0"/>
                  </a:lnTo>
                  <a:lnTo>
                    <a:pt x="0" y="995465"/>
                  </a:lnTo>
                  <a:lnTo>
                    <a:pt x="2047034" y="995465"/>
                  </a:lnTo>
                  <a:lnTo>
                    <a:pt x="204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74029" y="3155395"/>
              <a:ext cx="2047239" cy="995680"/>
            </a:xfrm>
            <a:custGeom>
              <a:avLst/>
              <a:gdLst/>
              <a:ahLst/>
              <a:cxnLst/>
              <a:rect l="l" t="t" r="r" b="b"/>
              <a:pathLst>
                <a:path w="2047239" h="995679">
                  <a:moveTo>
                    <a:pt x="0" y="0"/>
                  </a:moveTo>
                  <a:lnTo>
                    <a:pt x="2047035" y="0"/>
                  </a:lnTo>
                  <a:lnTo>
                    <a:pt x="2047035" y="995465"/>
                  </a:lnTo>
                  <a:lnTo>
                    <a:pt x="0" y="99546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68" y="2797967"/>
            <a:ext cx="3062605" cy="2657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40665" marR="390525">
              <a:lnSpc>
                <a:spcPct val="100000"/>
              </a:lnSpc>
              <a:tabLst>
                <a:tab pos="2272030" algn="l"/>
                <a:tab pos="2384425" algn="l"/>
              </a:tabLst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mov </a:t>
            </a:r>
            <a:r>
              <a:rPr sz="2000" dirty="0">
                <a:latin typeface="Consolas"/>
                <a:cs typeface="Consolas"/>
              </a:rPr>
              <a:t>ebx, </a:t>
            </a:r>
            <a:r>
              <a:rPr sz="2000" spc="-10" dirty="0">
                <a:latin typeface="Consolas"/>
                <a:cs typeface="Consolas"/>
              </a:rPr>
              <a:t>[ecx]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ecx, </a:t>
            </a:r>
            <a:r>
              <a:rPr sz="2000" spc="-25" dirty="0">
                <a:latin typeface="Consolas"/>
                <a:cs typeface="Consolas"/>
              </a:rPr>
              <a:t>ebx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3000" spc="-75" baseline="-27777" dirty="0">
                <a:latin typeface="Consolas"/>
                <a:cs typeface="Consolas"/>
              </a:rPr>
              <a:t>]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shl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0x02</a:t>
            </a:r>
            <a:r>
              <a:rPr sz="2000" dirty="0">
                <a:latin typeface="Consolas"/>
                <a:cs typeface="Consolas"/>
              </a:rPr>
              <a:t>		</a:t>
            </a:r>
            <a:r>
              <a:rPr sz="3000" spc="-37" baseline="-30555" dirty="0">
                <a:latin typeface="Consolas"/>
                <a:cs typeface="Consolas"/>
              </a:rPr>
              <a:t>x]</a:t>
            </a:r>
            <a:endParaRPr sz="3000" baseline="-30555">
              <a:latin typeface="Consolas"/>
              <a:cs typeface="Consolas"/>
            </a:endParaRPr>
          </a:p>
          <a:p>
            <a:pPr marL="708025" marR="530225" indent="-252095">
              <a:lnSpc>
                <a:spcPct val="104000"/>
              </a:lnSpc>
              <a:spcBef>
                <a:spcPts val="910"/>
              </a:spcBef>
            </a:pP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add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0x01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shr </a:t>
            </a:r>
            <a:r>
              <a:rPr sz="2000" dirty="0">
                <a:latin typeface="Consolas"/>
                <a:cs typeface="Consolas"/>
              </a:rPr>
              <a:t>eax, </a:t>
            </a:r>
            <a:r>
              <a:rPr sz="2000" spc="-20" dirty="0">
                <a:latin typeface="Consolas"/>
                <a:cs typeface="Consolas"/>
              </a:rPr>
              <a:t>0x04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44112" y="371266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4112" y="371266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72891" y="3753611"/>
            <a:ext cx="1562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spc="-25" dirty="0">
                <a:solidFill>
                  <a:srgbClr val="942192"/>
                </a:solidFill>
                <a:latin typeface="Consolas"/>
                <a:cs typeface="Consolas"/>
              </a:rPr>
              <a:t>xor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57301" y="1847596"/>
            <a:ext cx="11995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7706"/>
              </p:ext>
            </p:extLst>
          </p:nvPr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2" name="object 12"/>
            <p:cNvSpPr/>
            <p:nvPr/>
          </p:nvSpPr>
          <p:spPr>
            <a:xfrm>
              <a:off x="4397828" y="5450147"/>
              <a:ext cx="0" cy="82550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0"/>
                  </a:moveTo>
                  <a:lnTo>
                    <a:pt x="0" y="82029"/>
                  </a:lnTo>
                </a:path>
              </a:pathLst>
            </a:custGeom>
            <a:ln w="28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44112" y="266447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4112" y="2664477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72891" y="2705100"/>
            <a:ext cx="1562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spc="-25" dirty="0">
                <a:solidFill>
                  <a:srgbClr val="942192"/>
                </a:solidFill>
                <a:latin typeface="Consolas"/>
                <a:cs typeface="Consolas"/>
              </a:rPr>
              <a:t>xor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44112" y="4767336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4112" y="4767336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60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72891" y="4808220"/>
            <a:ext cx="1562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spc="-25" dirty="0">
                <a:solidFill>
                  <a:srgbClr val="942192"/>
                </a:solidFill>
                <a:latin typeface="Consolas"/>
                <a:cs typeface="Consolas"/>
              </a:rPr>
              <a:t>xor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651760"/>
            <a:ext cx="6933565" cy="2743200"/>
            <a:chOff x="537255" y="2651760"/>
            <a:chExt cx="6933565" cy="2743200"/>
          </a:xfrm>
        </p:grpSpPr>
        <p:sp>
          <p:nvSpPr>
            <p:cNvPr id="30" name="object 30"/>
            <p:cNvSpPr/>
            <p:nvPr/>
          </p:nvSpPr>
          <p:spPr>
            <a:xfrm>
              <a:off x="551542" y="335677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9160" y="2651760"/>
              <a:ext cx="2761488" cy="5638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2651760"/>
              <a:ext cx="1249680" cy="6400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9160" y="3700272"/>
              <a:ext cx="2761488" cy="5638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3700272"/>
              <a:ext cx="1249680" cy="6400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60" y="4754880"/>
              <a:ext cx="2761488" cy="5638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4754880"/>
              <a:ext cx="1249680" cy="640079"/>
            </a:xfrm>
            <a:prstGeom prst="rect">
              <a:avLst/>
            </a:prstGeom>
          </p:spPr>
        </p:pic>
      </p:grp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13168" y="1847596"/>
            <a:ext cx="1612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Optimized: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33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61991" y="2004729"/>
            <a:ext cx="5772785" cy="316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2535"/>
              </a:lnSpc>
            </a:pPr>
            <a:r>
              <a:rPr sz="2200" spc="-25" dirty="0">
                <a:latin typeface="Calibri"/>
                <a:cs typeface="Calibri"/>
              </a:rPr>
              <a:t>Int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2482215" algn="l"/>
              </a:tabLst>
            </a:pPr>
            <a:r>
              <a:rPr sz="3000" spc="-37" baseline="5555" dirty="0">
                <a:latin typeface="Consolas"/>
                <a:cs typeface="Consolas"/>
              </a:rPr>
              <a:t>r1</a:t>
            </a:r>
            <a:r>
              <a:rPr sz="3000" baseline="5555" dirty="0">
                <a:latin typeface="Consolas"/>
                <a:cs typeface="Consolas"/>
              </a:rPr>
              <a:t>	</a:t>
            </a: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2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tabLst>
                <a:tab pos="2482215" algn="l"/>
              </a:tabLst>
            </a:pPr>
            <a:r>
              <a:rPr sz="3000" spc="-37" baseline="5555" dirty="0">
                <a:latin typeface="Consolas"/>
                <a:cs typeface="Consolas"/>
              </a:rPr>
              <a:t>r1</a:t>
            </a:r>
            <a:r>
              <a:rPr sz="3000" baseline="5555" dirty="0">
                <a:latin typeface="Consolas"/>
                <a:cs typeface="Consolas"/>
              </a:rPr>
              <a:t>	</a:t>
            </a: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tabLst>
                <a:tab pos="2482215" algn="l"/>
              </a:tabLst>
            </a:pPr>
            <a:r>
              <a:rPr sz="3000" spc="-37" baseline="5555" dirty="0">
                <a:latin typeface="Consolas"/>
                <a:cs typeface="Consolas"/>
              </a:rPr>
              <a:t>r1</a:t>
            </a:r>
            <a:r>
              <a:rPr sz="3000" baseline="5555" dirty="0">
                <a:latin typeface="Consolas"/>
                <a:cs typeface="Consolas"/>
              </a:rPr>
              <a:t>	</a:t>
            </a: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18652" y="1978659"/>
            <a:ext cx="8324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el </a:t>
            </a:r>
            <a:r>
              <a:rPr sz="2200" spc="-20" dirty="0">
                <a:latin typeface="Calibri"/>
                <a:cs typeface="Calibri"/>
              </a:rPr>
              <a:t>IACA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2615183"/>
            <a:ext cx="2761615" cy="640080"/>
            <a:chOff x="8372856" y="2615183"/>
            <a:chExt cx="2761615" cy="640080"/>
          </a:xfrm>
        </p:grpSpPr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72856" y="2615183"/>
              <a:ext cx="2761488" cy="56387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28760" y="2615183"/>
              <a:ext cx="1249679" cy="64007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406941" y="2651055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2"/>
                  </a:lnTo>
                  <a:lnTo>
                    <a:pt x="2638759" y="438332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06941" y="2651055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4520" y="2692908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3663696"/>
            <a:ext cx="2761615" cy="640080"/>
            <a:chOff x="8372856" y="3663696"/>
            <a:chExt cx="2761615" cy="640080"/>
          </a:xfrm>
        </p:grpSpPr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72856" y="3663696"/>
              <a:ext cx="2761488" cy="56388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28760" y="3663696"/>
              <a:ext cx="1249679" cy="64008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4520" y="3741420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4718303"/>
            <a:ext cx="2761615" cy="640080"/>
            <a:chOff x="8372856" y="4718303"/>
            <a:chExt cx="2761615" cy="640080"/>
          </a:xfrm>
        </p:grpSpPr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72856" y="4718303"/>
              <a:ext cx="2761488" cy="5638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28760" y="4718303"/>
              <a:ext cx="1249679" cy="64007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4520" y="4796028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59" name="object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5772911"/>
            <a:ext cx="2761615" cy="640080"/>
            <a:chOff x="8372856" y="5772911"/>
            <a:chExt cx="2761615" cy="640080"/>
          </a:xfrm>
        </p:grpSpPr>
        <p:pic>
          <p:nvPicPr>
            <p:cNvPr id="60" name="object 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72856" y="5772911"/>
              <a:ext cx="2761488" cy="5638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28760" y="5772911"/>
              <a:ext cx="1249679" cy="640080"/>
            </a:xfrm>
            <a:prstGeom prst="rect">
              <a:avLst/>
            </a:prstGeom>
          </p:spPr>
        </p:pic>
      </p:grpSp>
      <p:sp>
        <p:nvSpPr>
          <p:cNvPr id="62" name="object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06941" y="5808581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63" name="object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91100" y="1649476"/>
            <a:ext cx="22301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Measurement/</a:t>
            </a:r>
            <a:r>
              <a:rPr sz="3300" baseline="-36616" dirty="0">
                <a:latin typeface="Calibri"/>
                <a:cs typeface="Calibri"/>
              </a:rPr>
              <a:t>:</a:t>
            </a:r>
            <a:r>
              <a:rPr sz="3300" spc="172" baseline="-36616" dirty="0">
                <a:latin typeface="Calibri"/>
                <a:cs typeface="Calibri"/>
              </a:rPr>
              <a:t> </a:t>
            </a:r>
            <a:r>
              <a:rPr sz="3300" spc="-37" baseline="-36616" dirty="0">
                <a:latin typeface="Calibri"/>
                <a:cs typeface="Calibri"/>
              </a:rPr>
              <a:t>25</a:t>
            </a:r>
            <a:endParaRPr sz="3300" baseline="-36616">
              <a:latin typeface="Calibri"/>
              <a:cs typeface="Calibri"/>
            </a:endParaRPr>
          </a:p>
        </p:txBody>
      </p:sp>
      <p:sp>
        <p:nvSpPr>
          <p:cNvPr id="64" name="object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87940" y="734052"/>
            <a:ext cx="2077085" cy="492759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65"/>
              </a:spcBef>
            </a:pPr>
            <a:r>
              <a:rPr sz="2600" dirty="0">
                <a:latin typeface="Calibri"/>
                <a:cs typeface="Calibri"/>
              </a:rPr>
              <a:t>Ithemal:</a:t>
            </a:r>
            <a:r>
              <a:rPr sz="2600" spc="-20" dirty="0">
                <a:latin typeface="Calibri"/>
                <a:cs typeface="Calibri"/>
              </a:rPr>
              <a:t> 26.8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65" name="object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6061" y="1784377"/>
            <a:ext cx="7704455" cy="3750945"/>
            <a:chOff x="1406061" y="1784377"/>
            <a:chExt cx="7704455" cy="3750945"/>
          </a:xfrm>
        </p:grpSpPr>
        <p:sp>
          <p:nvSpPr>
            <p:cNvPr id="66" name="object 66"/>
            <p:cNvSpPr/>
            <p:nvPr/>
          </p:nvSpPr>
          <p:spPr>
            <a:xfrm>
              <a:off x="1425111" y="1803427"/>
              <a:ext cx="2077085" cy="492759"/>
            </a:xfrm>
            <a:custGeom>
              <a:avLst/>
              <a:gdLst/>
              <a:ahLst/>
              <a:cxnLst/>
              <a:rect l="l" t="t" r="r" b="b"/>
              <a:pathLst>
                <a:path w="2077085" h="492760">
                  <a:moveTo>
                    <a:pt x="0" y="0"/>
                  </a:moveTo>
                  <a:lnTo>
                    <a:pt x="2076760" y="0"/>
                  </a:lnTo>
                  <a:lnTo>
                    <a:pt x="2076760" y="492443"/>
                  </a:lnTo>
                  <a:lnTo>
                    <a:pt x="0" y="49244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27248" y="2109215"/>
              <a:ext cx="5983224" cy="342595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158671" y="2139497"/>
              <a:ext cx="5867400" cy="3310890"/>
            </a:xfrm>
            <a:custGeom>
              <a:avLst/>
              <a:gdLst/>
              <a:ahLst/>
              <a:cxnLst/>
              <a:rect l="l" t="t" r="r" b="b"/>
              <a:pathLst>
                <a:path w="5867400" h="3310890">
                  <a:moveTo>
                    <a:pt x="5867400" y="0"/>
                  </a:moveTo>
                  <a:lnTo>
                    <a:pt x="0" y="0"/>
                  </a:lnTo>
                  <a:lnTo>
                    <a:pt x="0" y="3310649"/>
                  </a:lnTo>
                  <a:lnTo>
                    <a:pt x="5867400" y="3310649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158671" y="2139497"/>
              <a:ext cx="5867400" cy="3310890"/>
            </a:xfrm>
            <a:custGeom>
              <a:avLst/>
              <a:gdLst/>
              <a:ahLst/>
              <a:cxnLst/>
              <a:rect l="l" t="t" r="r" b="b"/>
              <a:pathLst>
                <a:path w="5867400" h="3310890">
                  <a:moveTo>
                    <a:pt x="0" y="0"/>
                  </a:moveTo>
                  <a:lnTo>
                    <a:pt x="5867400" y="0"/>
                  </a:lnTo>
                  <a:lnTo>
                    <a:pt x="5867400" y="3310650"/>
                  </a:lnTo>
                  <a:lnTo>
                    <a:pt x="0" y="33106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978837" y="3133851"/>
            <a:ext cx="4227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libri"/>
                <a:cs typeface="Calibri"/>
              </a:rPr>
              <a:t>Can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we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learn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80" dirty="0">
                <a:latin typeface="Calibri"/>
                <a:cs typeface="Calibri"/>
              </a:rPr>
              <a:t>LLVM’s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82049" y="3743451"/>
            <a:ext cx="26212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latin typeface="Calibri"/>
                <a:cs typeface="Calibri"/>
              </a:rPr>
              <a:t>parameters?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llvm-</a:t>
            </a:r>
            <a:r>
              <a:rPr b="0" spc="-25" dirty="0">
                <a:latin typeface="Calibri Light"/>
                <a:cs typeface="Calibri Light"/>
              </a:rPr>
              <a:t>mca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8034" y="1840191"/>
            <a:ext cx="6753859" cy="3178175"/>
            <a:chOff x="3118034" y="1840191"/>
            <a:chExt cx="6753859" cy="3178175"/>
          </a:xfrm>
        </p:grpSpPr>
        <p:sp>
          <p:nvSpPr>
            <p:cNvPr id="4" name="object 4"/>
            <p:cNvSpPr/>
            <p:nvPr/>
          </p:nvSpPr>
          <p:spPr>
            <a:xfrm>
              <a:off x="3132321" y="1854479"/>
              <a:ext cx="5927725" cy="3149600"/>
            </a:xfrm>
            <a:custGeom>
              <a:avLst/>
              <a:gdLst/>
              <a:ahLst/>
              <a:cxnLst/>
              <a:rect l="l" t="t" r="r" b="b"/>
              <a:pathLst>
                <a:path w="5927725" h="3149600">
                  <a:moveTo>
                    <a:pt x="0" y="0"/>
                  </a:moveTo>
                  <a:lnTo>
                    <a:pt x="5927358" y="0"/>
                  </a:lnTo>
                  <a:lnTo>
                    <a:pt x="5927358" y="3149042"/>
                  </a:lnTo>
                  <a:lnTo>
                    <a:pt x="0" y="314904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78728" y="3386138"/>
              <a:ext cx="793115" cy="85725"/>
            </a:xfrm>
            <a:custGeom>
              <a:avLst/>
              <a:gdLst/>
              <a:ahLst/>
              <a:cxnLst/>
              <a:rect l="l" t="t" r="r" b="b"/>
              <a:pathLst>
                <a:path w="793115" h="85725">
                  <a:moveTo>
                    <a:pt x="706936" y="57149"/>
                  </a:moveTo>
                  <a:lnTo>
                    <a:pt x="706936" y="85725"/>
                  </a:lnTo>
                  <a:lnTo>
                    <a:pt x="764086" y="57150"/>
                  </a:lnTo>
                  <a:lnTo>
                    <a:pt x="706936" y="57149"/>
                  </a:lnTo>
                  <a:close/>
                </a:path>
                <a:path w="793115" h="85725">
                  <a:moveTo>
                    <a:pt x="706936" y="28574"/>
                  </a:moveTo>
                  <a:lnTo>
                    <a:pt x="706936" y="57149"/>
                  </a:lnTo>
                  <a:lnTo>
                    <a:pt x="721224" y="57150"/>
                  </a:lnTo>
                  <a:lnTo>
                    <a:pt x="721224" y="28575"/>
                  </a:lnTo>
                  <a:lnTo>
                    <a:pt x="706936" y="28574"/>
                  </a:lnTo>
                  <a:close/>
                </a:path>
                <a:path w="793115" h="85725">
                  <a:moveTo>
                    <a:pt x="706936" y="0"/>
                  </a:moveTo>
                  <a:lnTo>
                    <a:pt x="706936" y="28574"/>
                  </a:lnTo>
                  <a:lnTo>
                    <a:pt x="721224" y="28575"/>
                  </a:lnTo>
                  <a:lnTo>
                    <a:pt x="721224" y="57150"/>
                  </a:lnTo>
                  <a:lnTo>
                    <a:pt x="764089" y="57148"/>
                  </a:lnTo>
                  <a:lnTo>
                    <a:pt x="792661" y="42862"/>
                  </a:lnTo>
                  <a:lnTo>
                    <a:pt x="706936" y="0"/>
                  </a:lnTo>
                  <a:close/>
                </a:path>
                <a:path w="793115" h="85725">
                  <a:moveTo>
                    <a:pt x="1" y="28573"/>
                  </a:moveTo>
                  <a:lnTo>
                    <a:pt x="0" y="57148"/>
                  </a:lnTo>
                  <a:lnTo>
                    <a:pt x="706936" y="57149"/>
                  </a:lnTo>
                  <a:lnTo>
                    <a:pt x="706936" y="28574"/>
                  </a:lnTo>
                  <a:lnTo>
                    <a:pt x="1" y="28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6740" y="3036315"/>
            <a:ext cx="346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onsolas"/>
                <a:cs typeface="Consolas"/>
              </a:rPr>
              <a:t>lea</a:t>
            </a:r>
            <a:endParaRPr sz="1600" dirty="0">
              <a:latin typeface="Consolas"/>
              <a:cs typeface="Consola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4616" y="3036315"/>
            <a:ext cx="168021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910"/>
              </a:lnSpc>
              <a:spcBef>
                <a:spcPts val="100"/>
              </a:spcBef>
            </a:pPr>
            <a:r>
              <a:rPr sz="1600" dirty="0">
                <a:latin typeface="Consolas"/>
                <a:cs typeface="Consolas"/>
              </a:rPr>
              <a:t>r12, </a:t>
            </a:r>
            <a:r>
              <a:rPr sz="1600" spc="-10" dirty="0">
                <a:latin typeface="Consolas"/>
                <a:cs typeface="Consolas"/>
              </a:rPr>
              <a:t>[rbx-0x40]</a:t>
            </a:r>
            <a:endParaRPr sz="1600" dirty="0">
              <a:latin typeface="Consolas"/>
              <a:cs typeface="Consolas"/>
            </a:endParaRPr>
          </a:p>
          <a:p>
            <a:pPr marL="400685">
              <a:lnSpc>
                <a:spcPts val="1910"/>
              </a:lnSpc>
            </a:pPr>
            <a:r>
              <a:rPr sz="1600" dirty="0">
                <a:latin typeface="Consolas"/>
                <a:cs typeface="Consolas"/>
              </a:rPr>
              <a:t>…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6740" y="3517900"/>
            <a:ext cx="1346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nsolas"/>
                <a:cs typeface="Consolas"/>
              </a:rPr>
              <a:t>cmp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rdx,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r14</a:t>
            </a:r>
            <a:endParaRPr sz="1600" dirty="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5775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545"/>
              </a:spcBef>
            </a:pPr>
            <a:r>
              <a:rPr sz="1600" spc="-10" dirty="0">
                <a:latin typeface="Arial"/>
                <a:cs typeface="Arial"/>
              </a:rPr>
              <a:t>Dispatcher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5775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230504" marR="222885" indent="3048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Register Renamer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2889" y="4207304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367665" marR="267335" indent="-93345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Reorder Buffer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7047" y="3386138"/>
            <a:ext cx="436880" cy="85725"/>
          </a:xfrm>
          <a:custGeom>
            <a:avLst/>
            <a:gdLst/>
            <a:ahLst/>
            <a:cxnLst/>
            <a:rect l="l" t="t" r="r" b="b"/>
            <a:pathLst>
              <a:path w="436879" h="85725">
                <a:moveTo>
                  <a:pt x="351067" y="57149"/>
                </a:moveTo>
                <a:lnTo>
                  <a:pt x="351067" y="85725"/>
                </a:lnTo>
                <a:lnTo>
                  <a:pt x="408217" y="57150"/>
                </a:lnTo>
                <a:lnTo>
                  <a:pt x="351067" y="57149"/>
                </a:lnTo>
                <a:close/>
              </a:path>
              <a:path w="436879" h="85725">
                <a:moveTo>
                  <a:pt x="351067" y="28574"/>
                </a:moveTo>
                <a:lnTo>
                  <a:pt x="351067" y="57149"/>
                </a:lnTo>
                <a:lnTo>
                  <a:pt x="365354" y="57150"/>
                </a:lnTo>
                <a:lnTo>
                  <a:pt x="365354" y="28575"/>
                </a:lnTo>
                <a:lnTo>
                  <a:pt x="351067" y="28574"/>
                </a:lnTo>
                <a:close/>
              </a:path>
              <a:path w="436879" h="85725">
                <a:moveTo>
                  <a:pt x="351067" y="0"/>
                </a:moveTo>
                <a:lnTo>
                  <a:pt x="351067" y="28574"/>
                </a:lnTo>
                <a:lnTo>
                  <a:pt x="365354" y="28575"/>
                </a:lnTo>
                <a:lnTo>
                  <a:pt x="365354" y="57150"/>
                </a:lnTo>
                <a:lnTo>
                  <a:pt x="408219" y="57148"/>
                </a:lnTo>
                <a:lnTo>
                  <a:pt x="436792" y="42862"/>
                </a:lnTo>
                <a:lnTo>
                  <a:pt x="351067" y="0"/>
                </a:lnTo>
                <a:close/>
              </a:path>
              <a:path w="436879" h="85725">
                <a:moveTo>
                  <a:pt x="1" y="28573"/>
                </a:moveTo>
                <a:lnTo>
                  <a:pt x="0" y="57148"/>
                </a:lnTo>
                <a:lnTo>
                  <a:pt x="351067" y="57149"/>
                </a:lnTo>
                <a:lnTo>
                  <a:pt x="351067" y="28574"/>
                </a:lnTo>
                <a:lnTo>
                  <a:pt x="1" y="2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42889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545"/>
              </a:spcBef>
            </a:pPr>
            <a:r>
              <a:rPr sz="1600" spc="-10" dirty="0">
                <a:latin typeface="Arial"/>
                <a:cs typeface="Arial"/>
              </a:rPr>
              <a:t>Issuer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0003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462915" marR="120650" indent="-33528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Load/Store </a:t>
            </a:r>
            <a:r>
              <a:rPr sz="1600" spc="-20" dirty="0">
                <a:latin typeface="Arial"/>
                <a:cs typeface="Arial"/>
              </a:rPr>
              <a:t>Unit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2889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410845" marR="177800" indent="-22479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Execution Units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0003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306705" marR="299085" indent="67310">
              <a:lnSpc>
                <a:spcPts val="1900"/>
              </a:lnSpc>
              <a:spcBef>
                <a:spcPts val="665"/>
              </a:spcBef>
            </a:pPr>
            <a:r>
              <a:rPr sz="1600" spc="-10" dirty="0">
                <a:latin typeface="Arial"/>
                <a:cs typeface="Arial"/>
              </a:rPr>
              <a:t>Retire Control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518" y="2675724"/>
            <a:ext cx="6223635" cy="1568450"/>
          </a:xfrm>
          <a:custGeom>
            <a:avLst/>
            <a:gdLst/>
            <a:ahLst/>
            <a:cxnLst/>
            <a:rect l="l" t="t" r="r" b="b"/>
            <a:pathLst>
              <a:path w="6223634" h="1568450">
                <a:moveTo>
                  <a:pt x="248589" y="767207"/>
                </a:moveTo>
                <a:lnTo>
                  <a:pt x="205282" y="767207"/>
                </a:lnTo>
                <a:lnTo>
                  <a:pt x="190995" y="767207"/>
                </a:lnTo>
                <a:lnTo>
                  <a:pt x="190855" y="795705"/>
                </a:lnTo>
                <a:lnTo>
                  <a:pt x="248589" y="767207"/>
                </a:lnTo>
                <a:close/>
              </a:path>
              <a:path w="6223634" h="1568450">
                <a:moveTo>
                  <a:pt x="276796" y="753275"/>
                </a:moveTo>
                <a:lnTo>
                  <a:pt x="191287" y="709980"/>
                </a:lnTo>
                <a:lnTo>
                  <a:pt x="191147" y="738555"/>
                </a:lnTo>
                <a:lnTo>
                  <a:pt x="139" y="737577"/>
                </a:lnTo>
                <a:lnTo>
                  <a:pt x="0" y="766152"/>
                </a:lnTo>
                <a:lnTo>
                  <a:pt x="190995" y="767130"/>
                </a:lnTo>
                <a:lnTo>
                  <a:pt x="205282" y="767207"/>
                </a:lnTo>
                <a:lnTo>
                  <a:pt x="248742" y="767130"/>
                </a:lnTo>
                <a:lnTo>
                  <a:pt x="276796" y="753275"/>
                </a:lnTo>
                <a:close/>
              </a:path>
              <a:path w="6223634" h="1568450">
                <a:moveTo>
                  <a:pt x="830249" y="753287"/>
                </a:moveTo>
                <a:lnTo>
                  <a:pt x="744524" y="710425"/>
                </a:lnTo>
                <a:lnTo>
                  <a:pt x="744524" y="739000"/>
                </a:lnTo>
                <a:lnTo>
                  <a:pt x="276796" y="738987"/>
                </a:lnTo>
                <a:lnTo>
                  <a:pt x="276796" y="753275"/>
                </a:lnTo>
                <a:lnTo>
                  <a:pt x="276796" y="767562"/>
                </a:lnTo>
                <a:lnTo>
                  <a:pt x="744524" y="767575"/>
                </a:lnTo>
                <a:lnTo>
                  <a:pt x="744524" y="796150"/>
                </a:lnTo>
                <a:lnTo>
                  <a:pt x="801674" y="767575"/>
                </a:lnTo>
                <a:lnTo>
                  <a:pt x="758812" y="767575"/>
                </a:lnTo>
                <a:lnTo>
                  <a:pt x="801674" y="767562"/>
                </a:lnTo>
                <a:lnTo>
                  <a:pt x="830249" y="753287"/>
                </a:lnTo>
                <a:close/>
              </a:path>
              <a:path w="6223634" h="1568450">
                <a:moveTo>
                  <a:pt x="1637944" y="107022"/>
                </a:moveTo>
                <a:lnTo>
                  <a:pt x="1630794" y="92735"/>
                </a:lnTo>
                <a:lnTo>
                  <a:pt x="1595081" y="21297"/>
                </a:lnTo>
                <a:lnTo>
                  <a:pt x="1552219" y="107022"/>
                </a:lnTo>
                <a:lnTo>
                  <a:pt x="1580794" y="107022"/>
                </a:lnTo>
                <a:lnTo>
                  <a:pt x="1580794" y="331012"/>
                </a:lnTo>
                <a:lnTo>
                  <a:pt x="1552219" y="331012"/>
                </a:lnTo>
                <a:lnTo>
                  <a:pt x="1595081" y="416737"/>
                </a:lnTo>
                <a:lnTo>
                  <a:pt x="1630794" y="345300"/>
                </a:lnTo>
                <a:lnTo>
                  <a:pt x="1637944" y="331012"/>
                </a:lnTo>
                <a:lnTo>
                  <a:pt x="1609369" y="331012"/>
                </a:lnTo>
                <a:lnTo>
                  <a:pt x="1609369" y="107022"/>
                </a:lnTo>
                <a:lnTo>
                  <a:pt x="1637944" y="107022"/>
                </a:lnTo>
                <a:close/>
              </a:path>
              <a:path w="6223634" h="1568450">
                <a:moveTo>
                  <a:pt x="2568321" y="436791"/>
                </a:moveTo>
                <a:lnTo>
                  <a:pt x="2554846" y="396379"/>
                </a:lnTo>
                <a:lnTo>
                  <a:pt x="2538006" y="345859"/>
                </a:lnTo>
                <a:lnTo>
                  <a:pt x="2517800" y="366064"/>
                </a:lnTo>
                <a:lnTo>
                  <a:pt x="2202243" y="50507"/>
                </a:lnTo>
                <a:lnTo>
                  <a:pt x="2212340" y="40411"/>
                </a:lnTo>
                <a:lnTo>
                  <a:pt x="2222449" y="30302"/>
                </a:lnTo>
                <a:lnTo>
                  <a:pt x="2131517" y="0"/>
                </a:lnTo>
                <a:lnTo>
                  <a:pt x="2161832" y="90919"/>
                </a:lnTo>
                <a:lnTo>
                  <a:pt x="2182037" y="70713"/>
                </a:lnTo>
                <a:lnTo>
                  <a:pt x="2497594" y="386270"/>
                </a:lnTo>
                <a:lnTo>
                  <a:pt x="2477389" y="406476"/>
                </a:lnTo>
                <a:lnTo>
                  <a:pt x="2568321" y="436791"/>
                </a:lnTo>
                <a:close/>
              </a:path>
              <a:path w="6223634" h="1568450">
                <a:moveTo>
                  <a:pt x="2604973" y="1559572"/>
                </a:moveTo>
                <a:lnTo>
                  <a:pt x="2592565" y="1545158"/>
                </a:lnTo>
                <a:lnTo>
                  <a:pt x="2542463" y="1486916"/>
                </a:lnTo>
                <a:lnTo>
                  <a:pt x="2531414" y="1513281"/>
                </a:lnTo>
                <a:lnTo>
                  <a:pt x="1567954" y="1109764"/>
                </a:lnTo>
                <a:lnTo>
                  <a:pt x="1570266" y="1104252"/>
                </a:lnTo>
                <a:lnTo>
                  <a:pt x="1578991" y="1083411"/>
                </a:lnTo>
                <a:lnTo>
                  <a:pt x="1483360" y="1089825"/>
                </a:lnTo>
                <a:lnTo>
                  <a:pt x="1545869" y="1162481"/>
                </a:lnTo>
                <a:lnTo>
                  <a:pt x="1556905" y="1136129"/>
                </a:lnTo>
                <a:lnTo>
                  <a:pt x="2520378" y="1539633"/>
                </a:lnTo>
                <a:lnTo>
                  <a:pt x="2509342" y="1565986"/>
                </a:lnTo>
                <a:lnTo>
                  <a:pt x="2604973" y="1559572"/>
                </a:lnTo>
                <a:close/>
              </a:path>
              <a:path w="6223634" h="1568450">
                <a:moveTo>
                  <a:pt x="3252343" y="107022"/>
                </a:moveTo>
                <a:lnTo>
                  <a:pt x="3245205" y="92735"/>
                </a:lnTo>
                <a:lnTo>
                  <a:pt x="3209480" y="21297"/>
                </a:lnTo>
                <a:lnTo>
                  <a:pt x="3166618" y="107022"/>
                </a:lnTo>
                <a:lnTo>
                  <a:pt x="3195193" y="107022"/>
                </a:lnTo>
                <a:lnTo>
                  <a:pt x="3195193" y="339788"/>
                </a:lnTo>
                <a:lnTo>
                  <a:pt x="3166618" y="339788"/>
                </a:lnTo>
                <a:lnTo>
                  <a:pt x="3209480" y="425513"/>
                </a:lnTo>
                <a:lnTo>
                  <a:pt x="3245205" y="354076"/>
                </a:lnTo>
                <a:lnTo>
                  <a:pt x="3252343" y="339788"/>
                </a:lnTo>
                <a:lnTo>
                  <a:pt x="3223768" y="339788"/>
                </a:lnTo>
                <a:lnTo>
                  <a:pt x="3223768" y="107022"/>
                </a:lnTo>
                <a:lnTo>
                  <a:pt x="3252343" y="107022"/>
                </a:lnTo>
                <a:close/>
              </a:path>
              <a:path w="6223634" h="1568450">
                <a:moveTo>
                  <a:pt x="3269894" y="1175550"/>
                </a:moveTo>
                <a:lnTo>
                  <a:pt x="3262757" y="1161262"/>
                </a:lnTo>
                <a:lnTo>
                  <a:pt x="3227032" y="1089825"/>
                </a:lnTo>
                <a:lnTo>
                  <a:pt x="3184169" y="1175550"/>
                </a:lnTo>
                <a:lnTo>
                  <a:pt x="3212744" y="1175550"/>
                </a:lnTo>
                <a:lnTo>
                  <a:pt x="3212744" y="1473847"/>
                </a:lnTo>
                <a:lnTo>
                  <a:pt x="3184169" y="1473847"/>
                </a:lnTo>
                <a:lnTo>
                  <a:pt x="3227032" y="1559572"/>
                </a:lnTo>
                <a:lnTo>
                  <a:pt x="3262757" y="1488135"/>
                </a:lnTo>
                <a:lnTo>
                  <a:pt x="3269894" y="1473847"/>
                </a:lnTo>
                <a:lnTo>
                  <a:pt x="3241319" y="1473847"/>
                </a:lnTo>
                <a:lnTo>
                  <a:pt x="3241319" y="1175550"/>
                </a:lnTo>
                <a:lnTo>
                  <a:pt x="3269894" y="1175550"/>
                </a:lnTo>
                <a:close/>
              </a:path>
              <a:path w="6223634" h="1568450">
                <a:moveTo>
                  <a:pt x="4325429" y="753287"/>
                </a:moveTo>
                <a:lnTo>
                  <a:pt x="4239704" y="710425"/>
                </a:lnTo>
                <a:lnTo>
                  <a:pt x="4239704" y="739000"/>
                </a:lnTo>
                <a:lnTo>
                  <a:pt x="3888638" y="738987"/>
                </a:lnTo>
                <a:lnTo>
                  <a:pt x="3888638" y="767562"/>
                </a:lnTo>
                <a:lnTo>
                  <a:pt x="4239704" y="767575"/>
                </a:lnTo>
                <a:lnTo>
                  <a:pt x="4239704" y="796150"/>
                </a:lnTo>
                <a:lnTo>
                  <a:pt x="4296854" y="767575"/>
                </a:lnTo>
                <a:lnTo>
                  <a:pt x="4253992" y="767575"/>
                </a:lnTo>
                <a:lnTo>
                  <a:pt x="4296854" y="767562"/>
                </a:lnTo>
                <a:lnTo>
                  <a:pt x="4325429" y="753287"/>
                </a:lnTo>
                <a:close/>
              </a:path>
              <a:path w="6223634" h="1568450">
                <a:moveTo>
                  <a:pt x="4325429" y="21297"/>
                </a:moveTo>
                <a:lnTo>
                  <a:pt x="4229849" y="28448"/>
                </a:lnTo>
                <a:lnTo>
                  <a:pt x="4244505" y="52984"/>
                </a:lnTo>
                <a:lnTo>
                  <a:pt x="3729456" y="360514"/>
                </a:lnTo>
                <a:lnTo>
                  <a:pt x="3714813" y="335978"/>
                </a:lnTo>
                <a:lnTo>
                  <a:pt x="3663175" y="416737"/>
                </a:lnTo>
                <a:lnTo>
                  <a:pt x="3758755" y="409587"/>
                </a:lnTo>
                <a:lnTo>
                  <a:pt x="3748481" y="392379"/>
                </a:lnTo>
                <a:lnTo>
                  <a:pt x="3744099" y="385051"/>
                </a:lnTo>
                <a:lnTo>
                  <a:pt x="4259148" y="77508"/>
                </a:lnTo>
                <a:lnTo>
                  <a:pt x="4273804" y="102044"/>
                </a:lnTo>
                <a:lnTo>
                  <a:pt x="4309859" y="45656"/>
                </a:lnTo>
                <a:lnTo>
                  <a:pt x="4325429" y="21297"/>
                </a:lnTo>
                <a:close/>
              </a:path>
              <a:path w="6223634" h="1568450">
                <a:moveTo>
                  <a:pt x="4887874" y="1121664"/>
                </a:moveTo>
                <a:lnTo>
                  <a:pt x="4792103" y="1118082"/>
                </a:lnTo>
                <a:lnTo>
                  <a:pt x="4803914" y="1144092"/>
                </a:lnTo>
                <a:lnTo>
                  <a:pt x="3984777" y="1516087"/>
                </a:lnTo>
                <a:lnTo>
                  <a:pt x="3972966" y="1490065"/>
                </a:lnTo>
                <a:lnTo>
                  <a:pt x="3912641" y="1564538"/>
                </a:lnTo>
                <a:lnTo>
                  <a:pt x="4008412" y="1568119"/>
                </a:lnTo>
                <a:lnTo>
                  <a:pt x="3999280" y="1548015"/>
                </a:lnTo>
                <a:lnTo>
                  <a:pt x="3996601" y="1542097"/>
                </a:lnTo>
                <a:lnTo>
                  <a:pt x="4815725" y="1170114"/>
                </a:lnTo>
                <a:lnTo>
                  <a:pt x="4827549" y="1196136"/>
                </a:lnTo>
                <a:lnTo>
                  <a:pt x="4874488" y="1138186"/>
                </a:lnTo>
                <a:lnTo>
                  <a:pt x="4887874" y="1121664"/>
                </a:lnTo>
                <a:close/>
              </a:path>
              <a:path w="6223634" h="1568450">
                <a:moveTo>
                  <a:pt x="6223203" y="753287"/>
                </a:moveTo>
                <a:lnTo>
                  <a:pt x="6137478" y="710425"/>
                </a:lnTo>
                <a:lnTo>
                  <a:pt x="6137478" y="739000"/>
                </a:lnTo>
                <a:lnTo>
                  <a:pt x="5669750" y="738987"/>
                </a:lnTo>
                <a:lnTo>
                  <a:pt x="5669750" y="767562"/>
                </a:lnTo>
                <a:lnTo>
                  <a:pt x="6137478" y="767575"/>
                </a:lnTo>
                <a:lnTo>
                  <a:pt x="6137478" y="796150"/>
                </a:lnTo>
                <a:lnTo>
                  <a:pt x="6194628" y="767575"/>
                </a:lnTo>
                <a:lnTo>
                  <a:pt x="6151765" y="767575"/>
                </a:lnTo>
                <a:lnTo>
                  <a:pt x="6194628" y="767562"/>
                </a:lnTo>
                <a:lnTo>
                  <a:pt x="6223203" y="753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340" y="3032602"/>
            <a:ext cx="2520315" cy="790575"/>
          </a:xfrm>
          <a:custGeom>
            <a:avLst/>
            <a:gdLst/>
            <a:ahLst/>
            <a:cxnLst/>
            <a:rect l="l" t="t" r="r" b="b"/>
            <a:pathLst>
              <a:path w="2520315" h="790575">
                <a:moveTo>
                  <a:pt x="0" y="0"/>
                </a:moveTo>
                <a:lnTo>
                  <a:pt x="2519921" y="0"/>
                </a:lnTo>
                <a:lnTo>
                  <a:pt x="2519921" y="789960"/>
                </a:lnTo>
                <a:lnTo>
                  <a:pt x="0" y="78996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84089" y="3215132"/>
            <a:ext cx="131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41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cycles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5406644"/>
            <a:ext cx="9302750" cy="138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34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10KLoC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C++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11,000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integer-</a:t>
            </a:r>
            <a:r>
              <a:rPr sz="2400" dirty="0">
                <a:latin typeface="Calibri"/>
                <a:cs typeface="Calibri"/>
              </a:rPr>
              <a:t>valued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parameters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 dirty="0">
              <a:latin typeface="Calibri"/>
              <a:cs typeface="Calibri"/>
            </a:endParaRPr>
          </a:p>
          <a:p>
            <a:pPr marL="12700" marR="1248410">
              <a:lnSpc>
                <a:spcPts val="2090"/>
              </a:lnSpc>
            </a:pPr>
            <a:r>
              <a:rPr sz="1800" spc="-10" dirty="0">
                <a:latin typeface="Calibri"/>
                <a:cs typeface="Calibri"/>
              </a:rPr>
              <a:t>DiffTune: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Optimizing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CPU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Simulator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Parameters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Learned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Differentiable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Surrogates </a:t>
            </a:r>
            <a:r>
              <a:rPr sz="1800" dirty="0">
                <a:latin typeface="Calibri"/>
                <a:cs typeface="Calibri"/>
              </a:rPr>
              <a:t>Renda,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Mendis,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Carbin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(MICRO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2020)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llvm-</a:t>
            </a:r>
            <a:r>
              <a:rPr b="0" spc="-25" dirty="0">
                <a:latin typeface="Calibri Light"/>
                <a:cs typeface="Calibri Light"/>
              </a:rPr>
              <a:t>mca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340" y="3032602"/>
            <a:ext cx="2520315" cy="790575"/>
          </a:xfrm>
          <a:custGeom>
            <a:avLst/>
            <a:gdLst/>
            <a:ahLst/>
            <a:cxnLst/>
            <a:rect l="l" t="t" r="r" b="b"/>
            <a:pathLst>
              <a:path w="2520315" h="790575">
                <a:moveTo>
                  <a:pt x="0" y="0"/>
                </a:moveTo>
                <a:lnTo>
                  <a:pt x="2519921" y="0"/>
                </a:lnTo>
                <a:lnTo>
                  <a:pt x="2519921" y="789960"/>
                </a:lnTo>
                <a:lnTo>
                  <a:pt x="0" y="78996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6740" y="3036315"/>
            <a:ext cx="346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onsolas"/>
                <a:cs typeface="Consolas"/>
              </a:rPr>
              <a:t>lea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616" y="3036315"/>
            <a:ext cx="168021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910"/>
              </a:lnSpc>
              <a:spcBef>
                <a:spcPts val="100"/>
              </a:spcBef>
            </a:pPr>
            <a:r>
              <a:rPr sz="1600" dirty="0">
                <a:latin typeface="Consolas"/>
                <a:cs typeface="Consolas"/>
              </a:rPr>
              <a:t>r12, </a:t>
            </a:r>
            <a:r>
              <a:rPr sz="1600" spc="-10" dirty="0">
                <a:latin typeface="Consolas"/>
                <a:cs typeface="Consolas"/>
              </a:rPr>
              <a:t>[rbx-0x40]</a:t>
            </a:r>
            <a:endParaRPr sz="1600" dirty="0">
              <a:latin typeface="Consolas"/>
              <a:cs typeface="Consolas"/>
            </a:endParaRPr>
          </a:p>
          <a:p>
            <a:pPr marL="400685">
              <a:lnSpc>
                <a:spcPts val="1910"/>
              </a:lnSpc>
            </a:pPr>
            <a:r>
              <a:rPr sz="1600" dirty="0">
                <a:latin typeface="Consolas"/>
                <a:cs typeface="Consolas"/>
              </a:rPr>
              <a:t>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740" y="3517900"/>
            <a:ext cx="1346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nsolas"/>
                <a:cs typeface="Consolas"/>
              </a:rPr>
              <a:t>cmp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rdx,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r14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5521" y="1840191"/>
            <a:ext cx="7016115" cy="3178175"/>
            <a:chOff x="2855521" y="1840191"/>
            <a:chExt cx="7016115" cy="3178175"/>
          </a:xfrm>
        </p:grpSpPr>
        <p:sp>
          <p:nvSpPr>
            <p:cNvPr id="8" name="object 8"/>
            <p:cNvSpPr/>
            <p:nvPr/>
          </p:nvSpPr>
          <p:spPr>
            <a:xfrm>
              <a:off x="3132321" y="1854479"/>
              <a:ext cx="5927725" cy="3149600"/>
            </a:xfrm>
            <a:custGeom>
              <a:avLst/>
              <a:gdLst/>
              <a:ahLst/>
              <a:cxnLst/>
              <a:rect l="l" t="t" r="r" b="b"/>
              <a:pathLst>
                <a:path w="5927725" h="3149600">
                  <a:moveTo>
                    <a:pt x="0" y="0"/>
                  </a:moveTo>
                  <a:lnTo>
                    <a:pt x="5927358" y="0"/>
                  </a:lnTo>
                  <a:lnTo>
                    <a:pt x="5927358" y="3149042"/>
                  </a:lnTo>
                  <a:lnTo>
                    <a:pt x="0" y="314904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55518" y="3385705"/>
              <a:ext cx="7016115" cy="86360"/>
            </a:xfrm>
            <a:custGeom>
              <a:avLst/>
              <a:gdLst/>
              <a:ahLst/>
              <a:cxnLst/>
              <a:rect l="l" t="t" r="r" b="b"/>
              <a:pathLst>
                <a:path w="7016115" h="86360">
                  <a:moveTo>
                    <a:pt x="248589" y="57226"/>
                  </a:moveTo>
                  <a:lnTo>
                    <a:pt x="205282" y="57226"/>
                  </a:lnTo>
                  <a:lnTo>
                    <a:pt x="190995" y="57226"/>
                  </a:lnTo>
                  <a:lnTo>
                    <a:pt x="190855" y="85725"/>
                  </a:lnTo>
                  <a:lnTo>
                    <a:pt x="248589" y="57226"/>
                  </a:lnTo>
                  <a:close/>
                </a:path>
                <a:path w="7016115" h="86360">
                  <a:moveTo>
                    <a:pt x="276796" y="43294"/>
                  </a:moveTo>
                  <a:lnTo>
                    <a:pt x="191287" y="0"/>
                  </a:lnTo>
                  <a:lnTo>
                    <a:pt x="191147" y="28575"/>
                  </a:lnTo>
                  <a:lnTo>
                    <a:pt x="139" y="27597"/>
                  </a:lnTo>
                  <a:lnTo>
                    <a:pt x="0" y="56172"/>
                  </a:lnTo>
                  <a:lnTo>
                    <a:pt x="190995" y="57150"/>
                  </a:lnTo>
                  <a:lnTo>
                    <a:pt x="205282" y="57226"/>
                  </a:lnTo>
                  <a:lnTo>
                    <a:pt x="248742" y="57150"/>
                  </a:lnTo>
                  <a:lnTo>
                    <a:pt x="276796" y="43294"/>
                  </a:lnTo>
                  <a:close/>
                </a:path>
                <a:path w="7016115" h="86360">
                  <a:moveTo>
                    <a:pt x="7015861" y="43307"/>
                  </a:moveTo>
                  <a:lnTo>
                    <a:pt x="6930136" y="444"/>
                  </a:lnTo>
                  <a:lnTo>
                    <a:pt x="6930136" y="29019"/>
                  </a:lnTo>
                  <a:lnTo>
                    <a:pt x="6223203" y="29006"/>
                  </a:lnTo>
                  <a:lnTo>
                    <a:pt x="6223203" y="57581"/>
                  </a:lnTo>
                  <a:lnTo>
                    <a:pt x="6930136" y="57594"/>
                  </a:lnTo>
                  <a:lnTo>
                    <a:pt x="6930136" y="86169"/>
                  </a:lnTo>
                  <a:lnTo>
                    <a:pt x="6987286" y="57594"/>
                  </a:lnTo>
                  <a:lnTo>
                    <a:pt x="7015861" y="433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85774" y="3111500"/>
              <a:ext cx="1306830" cy="635000"/>
            </a:xfrm>
            <a:custGeom>
              <a:avLst/>
              <a:gdLst/>
              <a:ahLst/>
              <a:cxnLst/>
              <a:rect l="l" t="t" r="r" b="b"/>
              <a:pathLst>
                <a:path w="1306829" h="635000">
                  <a:moveTo>
                    <a:pt x="0" y="0"/>
                  </a:moveTo>
                  <a:lnTo>
                    <a:pt x="1306221" y="0"/>
                  </a:lnTo>
                  <a:lnTo>
                    <a:pt x="1306221" y="635000"/>
                  </a:lnTo>
                  <a:lnTo>
                    <a:pt x="0" y="6350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84089" y="3215132"/>
            <a:ext cx="131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41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cycles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9048" y="2803902"/>
            <a:ext cx="1946275" cy="138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42100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Dispatcher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85775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230504" marR="222885" indent="3048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Register Renamer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42889" y="4207304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367665" marR="267335" indent="-93345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Reorder Buffer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7047" y="3386138"/>
            <a:ext cx="436880" cy="85725"/>
          </a:xfrm>
          <a:custGeom>
            <a:avLst/>
            <a:gdLst/>
            <a:ahLst/>
            <a:cxnLst/>
            <a:rect l="l" t="t" r="r" b="b"/>
            <a:pathLst>
              <a:path w="436879" h="85725">
                <a:moveTo>
                  <a:pt x="351067" y="57149"/>
                </a:moveTo>
                <a:lnTo>
                  <a:pt x="351067" y="85725"/>
                </a:lnTo>
                <a:lnTo>
                  <a:pt x="408217" y="57150"/>
                </a:lnTo>
                <a:lnTo>
                  <a:pt x="351067" y="57149"/>
                </a:lnTo>
                <a:close/>
              </a:path>
              <a:path w="436879" h="85725">
                <a:moveTo>
                  <a:pt x="351067" y="28574"/>
                </a:moveTo>
                <a:lnTo>
                  <a:pt x="351067" y="57149"/>
                </a:lnTo>
                <a:lnTo>
                  <a:pt x="365354" y="57150"/>
                </a:lnTo>
                <a:lnTo>
                  <a:pt x="365354" y="28575"/>
                </a:lnTo>
                <a:lnTo>
                  <a:pt x="351067" y="28574"/>
                </a:lnTo>
                <a:close/>
              </a:path>
              <a:path w="436879" h="85725">
                <a:moveTo>
                  <a:pt x="351067" y="0"/>
                </a:moveTo>
                <a:lnTo>
                  <a:pt x="351067" y="28574"/>
                </a:lnTo>
                <a:lnTo>
                  <a:pt x="365354" y="28575"/>
                </a:lnTo>
                <a:lnTo>
                  <a:pt x="365354" y="57150"/>
                </a:lnTo>
                <a:lnTo>
                  <a:pt x="408219" y="57148"/>
                </a:lnTo>
                <a:lnTo>
                  <a:pt x="436792" y="42862"/>
                </a:lnTo>
                <a:lnTo>
                  <a:pt x="351067" y="0"/>
                </a:lnTo>
                <a:close/>
              </a:path>
              <a:path w="436879" h="85725">
                <a:moveTo>
                  <a:pt x="1" y="28573"/>
                </a:moveTo>
                <a:lnTo>
                  <a:pt x="0" y="57148"/>
                </a:lnTo>
                <a:lnTo>
                  <a:pt x="351067" y="57149"/>
                </a:lnTo>
                <a:lnTo>
                  <a:pt x="351067" y="28574"/>
                </a:lnTo>
                <a:lnTo>
                  <a:pt x="1" y="2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42889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545"/>
              </a:spcBef>
            </a:pPr>
            <a:r>
              <a:rPr sz="1600" spc="-10" dirty="0">
                <a:latin typeface="Arial"/>
                <a:cs typeface="Arial"/>
              </a:rPr>
              <a:t>Issuer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00003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462915" marR="120650" indent="-33528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Load/Store </a:t>
            </a:r>
            <a:r>
              <a:rPr sz="1600" spc="-20" dirty="0">
                <a:latin typeface="Arial"/>
                <a:cs typeface="Arial"/>
              </a:rPr>
              <a:t>Unit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42889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410845" marR="177800" indent="-22479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Execution Units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00003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306705" marR="299085" indent="67310">
              <a:lnSpc>
                <a:spcPts val="1900"/>
              </a:lnSpc>
              <a:spcBef>
                <a:spcPts val="665"/>
              </a:spcBef>
            </a:pPr>
            <a:r>
              <a:rPr sz="1600" spc="-10" dirty="0">
                <a:latin typeface="Arial"/>
                <a:cs typeface="Arial"/>
              </a:rPr>
              <a:t>Retire Control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32321" y="2675714"/>
            <a:ext cx="5946775" cy="1568450"/>
            <a:chOff x="3132321" y="2675714"/>
            <a:chExt cx="5946775" cy="1568450"/>
          </a:xfrm>
        </p:grpSpPr>
        <p:sp>
          <p:nvSpPr>
            <p:cNvPr id="21" name="object 21"/>
            <p:cNvSpPr/>
            <p:nvPr/>
          </p:nvSpPr>
          <p:spPr>
            <a:xfrm>
              <a:off x="3132315" y="2675724"/>
              <a:ext cx="5946775" cy="1568450"/>
            </a:xfrm>
            <a:custGeom>
              <a:avLst/>
              <a:gdLst/>
              <a:ahLst/>
              <a:cxnLst/>
              <a:rect l="l" t="t" r="r" b="b"/>
              <a:pathLst>
                <a:path w="5946775" h="1568450">
                  <a:moveTo>
                    <a:pt x="553453" y="753287"/>
                  </a:moveTo>
                  <a:lnTo>
                    <a:pt x="467728" y="710425"/>
                  </a:lnTo>
                  <a:lnTo>
                    <a:pt x="467728" y="739000"/>
                  </a:lnTo>
                  <a:lnTo>
                    <a:pt x="0" y="738987"/>
                  </a:lnTo>
                  <a:lnTo>
                    <a:pt x="0" y="767562"/>
                  </a:lnTo>
                  <a:lnTo>
                    <a:pt x="467728" y="767575"/>
                  </a:lnTo>
                  <a:lnTo>
                    <a:pt x="467728" y="796150"/>
                  </a:lnTo>
                  <a:lnTo>
                    <a:pt x="524878" y="767575"/>
                  </a:lnTo>
                  <a:lnTo>
                    <a:pt x="482015" y="767575"/>
                  </a:lnTo>
                  <a:lnTo>
                    <a:pt x="524878" y="767562"/>
                  </a:lnTo>
                  <a:lnTo>
                    <a:pt x="553453" y="753287"/>
                  </a:lnTo>
                  <a:close/>
                </a:path>
                <a:path w="5946775" h="1568450">
                  <a:moveTo>
                    <a:pt x="1361147" y="107022"/>
                  </a:moveTo>
                  <a:lnTo>
                    <a:pt x="1353997" y="92735"/>
                  </a:lnTo>
                  <a:lnTo>
                    <a:pt x="1318285" y="21297"/>
                  </a:lnTo>
                  <a:lnTo>
                    <a:pt x="1275422" y="107022"/>
                  </a:lnTo>
                  <a:lnTo>
                    <a:pt x="1303997" y="107022"/>
                  </a:lnTo>
                  <a:lnTo>
                    <a:pt x="1303997" y="331012"/>
                  </a:lnTo>
                  <a:lnTo>
                    <a:pt x="1275422" y="331012"/>
                  </a:lnTo>
                  <a:lnTo>
                    <a:pt x="1318285" y="416737"/>
                  </a:lnTo>
                  <a:lnTo>
                    <a:pt x="1353997" y="345300"/>
                  </a:lnTo>
                  <a:lnTo>
                    <a:pt x="1361147" y="331012"/>
                  </a:lnTo>
                  <a:lnTo>
                    <a:pt x="1332572" y="331012"/>
                  </a:lnTo>
                  <a:lnTo>
                    <a:pt x="1332572" y="107022"/>
                  </a:lnTo>
                  <a:lnTo>
                    <a:pt x="1361147" y="107022"/>
                  </a:lnTo>
                  <a:close/>
                </a:path>
                <a:path w="5946775" h="1568450">
                  <a:moveTo>
                    <a:pt x="2291524" y="436791"/>
                  </a:moveTo>
                  <a:lnTo>
                    <a:pt x="2278049" y="396379"/>
                  </a:lnTo>
                  <a:lnTo>
                    <a:pt x="2261209" y="345859"/>
                  </a:lnTo>
                  <a:lnTo>
                    <a:pt x="2241004" y="366064"/>
                  </a:lnTo>
                  <a:lnTo>
                    <a:pt x="1925447" y="50507"/>
                  </a:lnTo>
                  <a:lnTo>
                    <a:pt x="1935543" y="40411"/>
                  </a:lnTo>
                  <a:lnTo>
                    <a:pt x="1945652" y="30302"/>
                  </a:lnTo>
                  <a:lnTo>
                    <a:pt x="1854720" y="0"/>
                  </a:lnTo>
                  <a:lnTo>
                    <a:pt x="1885035" y="90919"/>
                  </a:lnTo>
                  <a:lnTo>
                    <a:pt x="1905241" y="70713"/>
                  </a:lnTo>
                  <a:lnTo>
                    <a:pt x="2220798" y="386270"/>
                  </a:lnTo>
                  <a:lnTo>
                    <a:pt x="2200592" y="406476"/>
                  </a:lnTo>
                  <a:lnTo>
                    <a:pt x="2291524" y="436791"/>
                  </a:lnTo>
                  <a:close/>
                </a:path>
                <a:path w="5946775" h="1568450">
                  <a:moveTo>
                    <a:pt x="2328176" y="1559572"/>
                  </a:moveTo>
                  <a:lnTo>
                    <a:pt x="2315768" y="1545158"/>
                  </a:lnTo>
                  <a:lnTo>
                    <a:pt x="2265667" y="1486916"/>
                  </a:lnTo>
                  <a:lnTo>
                    <a:pt x="2254618" y="1513281"/>
                  </a:lnTo>
                  <a:lnTo>
                    <a:pt x="1291158" y="1109764"/>
                  </a:lnTo>
                  <a:lnTo>
                    <a:pt x="1293469" y="1104252"/>
                  </a:lnTo>
                  <a:lnTo>
                    <a:pt x="1302194" y="1083411"/>
                  </a:lnTo>
                  <a:lnTo>
                    <a:pt x="1206563" y="1089825"/>
                  </a:lnTo>
                  <a:lnTo>
                    <a:pt x="1269072" y="1162481"/>
                  </a:lnTo>
                  <a:lnTo>
                    <a:pt x="1280109" y="1136129"/>
                  </a:lnTo>
                  <a:lnTo>
                    <a:pt x="2243582" y="1539633"/>
                  </a:lnTo>
                  <a:lnTo>
                    <a:pt x="2232545" y="1565986"/>
                  </a:lnTo>
                  <a:lnTo>
                    <a:pt x="2328176" y="1559572"/>
                  </a:lnTo>
                  <a:close/>
                </a:path>
                <a:path w="5946775" h="1568450">
                  <a:moveTo>
                    <a:pt x="2975546" y="107022"/>
                  </a:moveTo>
                  <a:lnTo>
                    <a:pt x="2968409" y="92735"/>
                  </a:lnTo>
                  <a:lnTo>
                    <a:pt x="2932684" y="21297"/>
                  </a:lnTo>
                  <a:lnTo>
                    <a:pt x="2889821" y="107022"/>
                  </a:lnTo>
                  <a:lnTo>
                    <a:pt x="2918396" y="107022"/>
                  </a:lnTo>
                  <a:lnTo>
                    <a:pt x="2918396" y="339788"/>
                  </a:lnTo>
                  <a:lnTo>
                    <a:pt x="2889821" y="339788"/>
                  </a:lnTo>
                  <a:lnTo>
                    <a:pt x="2932684" y="425513"/>
                  </a:lnTo>
                  <a:lnTo>
                    <a:pt x="2968409" y="354076"/>
                  </a:lnTo>
                  <a:lnTo>
                    <a:pt x="2975546" y="339788"/>
                  </a:lnTo>
                  <a:lnTo>
                    <a:pt x="2946971" y="339788"/>
                  </a:lnTo>
                  <a:lnTo>
                    <a:pt x="2946971" y="107022"/>
                  </a:lnTo>
                  <a:lnTo>
                    <a:pt x="2975546" y="107022"/>
                  </a:lnTo>
                  <a:close/>
                </a:path>
                <a:path w="5946775" h="1568450">
                  <a:moveTo>
                    <a:pt x="2993098" y="1175550"/>
                  </a:moveTo>
                  <a:lnTo>
                    <a:pt x="2985960" y="1161262"/>
                  </a:lnTo>
                  <a:lnTo>
                    <a:pt x="2950235" y="1089825"/>
                  </a:lnTo>
                  <a:lnTo>
                    <a:pt x="2907373" y="1175550"/>
                  </a:lnTo>
                  <a:lnTo>
                    <a:pt x="2935948" y="1175550"/>
                  </a:lnTo>
                  <a:lnTo>
                    <a:pt x="2935948" y="1473847"/>
                  </a:lnTo>
                  <a:lnTo>
                    <a:pt x="2907373" y="1473847"/>
                  </a:lnTo>
                  <a:lnTo>
                    <a:pt x="2950235" y="1559572"/>
                  </a:lnTo>
                  <a:lnTo>
                    <a:pt x="2985960" y="1488135"/>
                  </a:lnTo>
                  <a:lnTo>
                    <a:pt x="2993098" y="1473847"/>
                  </a:lnTo>
                  <a:lnTo>
                    <a:pt x="2964523" y="1473847"/>
                  </a:lnTo>
                  <a:lnTo>
                    <a:pt x="2964523" y="1175550"/>
                  </a:lnTo>
                  <a:lnTo>
                    <a:pt x="2993098" y="1175550"/>
                  </a:lnTo>
                  <a:close/>
                </a:path>
                <a:path w="5946775" h="1568450">
                  <a:moveTo>
                    <a:pt x="4048633" y="753287"/>
                  </a:moveTo>
                  <a:lnTo>
                    <a:pt x="3962908" y="710425"/>
                  </a:lnTo>
                  <a:lnTo>
                    <a:pt x="3962908" y="739000"/>
                  </a:lnTo>
                  <a:lnTo>
                    <a:pt x="3611842" y="738987"/>
                  </a:lnTo>
                  <a:lnTo>
                    <a:pt x="3611842" y="767562"/>
                  </a:lnTo>
                  <a:lnTo>
                    <a:pt x="3962908" y="767575"/>
                  </a:lnTo>
                  <a:lnTo>
                    <a:pt x="3962908" y="796150"/>
                  </a:lnTo>
                  <a:lnTo>
                    <a:pt x="4020058" y="767575"/>
                  </a:lnTo>
                  <a:lnTo>
                    <a:pt x="3977195" y="767575"/>
                  </a:lnTo>
                  <a:lnTo>
                    <a:pt x="4020058" y="767562"/>
                  </a:lnTo>
                  <a:lnTo>
                    <a:pt x="4048633" y="753287"/>
                  </a:lnTo>
                  <a:close/>
                </a:path>
                <a:path w="5946775" h="1568450">
                  <a:moveTo>
                    <a:pt x="4048633" y="21297"/>
                  </a:moveTo>
                  <a:lnTo>
                    <a:pt x="3953052" y="28448"/>
                  </a:lnTo>
                  <a:lnTo>
                    <a:pt x="3967708" y="52984"/>
                  </a:lnTo>
                  <a:lnTo>
                    <a:pt x="3452660" y="360514"/>
                  </a:lnTo>
                  <a:lnTo>
                    <a:pt x="3438017" y="335978"/>
                  </a:lnTo>
                  <a:lnTo>
                    <a:pt x="3386378" y="416737"/>
                  </a:lnTo>
                  <a:lnTo>
                    <a:pt x="3481959" y="409587"/>
                  </a:lnTo>
                  <a:lnTo>
                    <a:pt x="3471684" y="392379"/>
                  </a:lnTo>
                  <a:lnTo>
                    <a:pt x="3467303" y="385051"/>
                  </a:lnTo>
                  <a:lnTo>
                    <a:pt x="3982351" y="77508"/>
                  </a:lnTo>
                  <a:lnTo>
                    <a:pt x="3997007" y="102044"/>
                  </a:lnTo>
                  <a:lnTo>
                    <a:pt x="4033062" y="45656"/>
                  </a:lnTo>
                  <a:lnTo>
                    <a:pt x="4048633" y="21297"/>
                  </a:lnTo>
                  <a:close/>
                </a:path>
                <a:path w="5946775" h="1568450">
                  <a:moveTo>
                    <a:pt x="4611078" y="1121664"/>
                  </a:moveTo>
                  <a:lnTo>
                    <a:pt x="4515307" y="1118082"/>
                  </a:lnTo>
                  <a:lnTo>
                    <a:pt x="4527118" y="1144092"/>
                  </a:lnTo>
                  <a:lnTo>
                    <a:pt x="3707981" y="1516087"/>
                  </a:lnTo>
                  <a:lnTo>
                    <a:pt x="3696170" y="1490065"/>
                  </a:lnTo>
                  <a:lnTo>
                    <a:pt x="3635845" y="1564538"/>
                  </a:lnTo>
                  <a:lnTo>
                    <a:pt x="3731615" y="1568119"/>
                  </a:lnTo>
                  <a:lnTo>
                    <a:pt x="3722484" y="1548015"/>
                  </a:lnTo>
                  <a:lnTo>
                    <a:pt x="3719804" y="1542097"/>
                  </a:lnTo>
                  <a:lnTo>
                    <a:pt x="4538929" y="1170114"/>
                  </a:lnTo>
                  <a:lnTo>
                    <a:pt x="4550753" y="1196136"/>
                  </a:lnTo>
                  <a:lnTo>
                    <a:pt x="4597692" y="1138186"/>
                  </a:lnTo>
                  <a:lnTo>
                    <a:pt x="4611078" y="1121664"/>
                  </a:lnTo>
                  <a:close/>
                </a:path>
                <a:path w="5946775" h="1568450">
                  <a:moveTo>
                    <a:pt x="5946406" y="753287"/>
                  </a:moveTo>
                  <a:lnTo>
                    <a:pt x="5860681" y="710425"/>
                  </a:lnTo>
                  <a:lnTo>
                    <a:pt x="5860681" y="739000"/>
                  </a:lnTo>
                  <a:lnTo>
                    <a:pt x="5392953" y="738987"/>
                  </a:lnTo>
                  <a:lnTo>
                    <a:pt x="5392953" y="767562"/>
                  </a:lnTo>
                  <a:lnTo>
                    <a:pt x="5860681" y="767575"/>
                  </a:lnTo>
                  <a:lnTo>
                    <a:pt x="5860681" y="796150"/>
                  </a:lnTo>
                  <a:lnTo>
                    <a:pt x="5917831" y="767575"/>
                  </a:lnTo>
                  <a:lnTo>
                    <a:pt x="5874969" y="767575"/>
                  </a:lnTo>
                  <a:lnTo>
                    <a:pt x="5917831" y="767562"/>
                  </a:lnTo>
                  <a:lnTo>
                    <a:pt x="5946406" y="753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09048" y="2803902"/>
              <a:ext cx="1946275" cy="1384935"/>
            </a:xfrm>
            <a:custGeom>
              <a:avLst/>
              <a:gdLst/>
              <a:ahLst/>
              <a:cxnLst/>
              <a:rect l="l" t="t" r="r" b="b"/>
              <a:pathLst>
                <a:path w="1946275" h="1384935">
                  <a:moveTo>
                    <a:pt x="1946055" y="0"/>
                  </a:moveTo>
                  <a:lnTo>
                    <a:pt x="0" y="0"/>
                  </a:lnTo>
                  <a:lnTo>
                    <a:pt x="0" y="1384352"/>
                  </a:lnTo>
                  <a:lnTo>
                    <a:pt x="1946055" y="1384352"/>
                  </a:lnTo>
                  <a:lnTo>
                    <a:pt x="1946055" y="0"/>
                  </a:lnTo>
                  <a:close/>
                </a:path>
              </a:pathLst>
            </a:custGeom>
            <a:solidFill>
              <a:srgbClr val="FFDE24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8585" y="5594603"/>
            <a:ext cx="2292350" cy="8788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24154">
              <a:lnSpc>
                <a:spcPct val="90000"/>
              </a:lnSpc>
              <a:spcBef>
                <a:spcPts val="340"/>
              </a:spcBef>
            </a:pPr>
            <a:r>
              <a:rPr sz="2000" spc="-10" dirty="0">
                <a:latin typeface="Consolas"/>
                <a:cs typeface="Consolas"/>
              </a:rPr>
              <a:t>DispatchWidth</a:t>
            </a:r>
            <a:r>
              <a:rPr sz="2000" spc="500" dirty="0">
                <a:latin typeface="Consolas"/>
                <a:cs typeface="Consolas"/>
              </a:rPr>
              <a:t> </a:t>
            </a:r>
            <a:r>
              <a:rPr sz="2000" i="1" dirty="0">
                <a:latin typeface="Arial"/>
                <a:cs typeface="Arial"/>
              </a:rPr>
              <a:t>k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instructions/cycle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parameter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(global)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llvm-</a:t>
            </a:r>
            <a:r>
              <a:rPr b="0" spc="-25" dirty="0">
                <a:latin typeface="Calibri Light"/>
                <a:cs typeface="Calibri Light"/>
              </a:rPr>
              <a:t>mca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6740" y="3036315"/>
            <a:ext cx="346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onsolas"/>
                <a:cs typeface="Consolas"/>
              </a:rPr>
              <a:t>lea</a:t>
            </a:r>
            <a:endParaRPr sz="1600" dirty="0">
              <a:latin typeface="Consolas"/>
              <a:cs typeface="Consola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4616" y="3036315"/>
            <a:ext cx="168021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910"/>
              </a:lnSpc>
              <a:spcBef>
                <a:spcPts val="100"/>
              </a:spcBef>
            </a:pPr>
            <a:r>
              <a:rPr sz="1600" dirty="0">
                <a:latin typeface="Consolas"/>
                <a:cs typeface="Consolas"/>
              </a:rPr>
              <a:t>r12, </a:t>
            </a:r>
            <a:r>
              <a:rPr sz="1600" spc="-10" dirty="0">
                <a:latin typeface="Consolas"/>
                <a:cs typeface="Consolas"/>
              </a:rPr>
              <a:t>[rbx-0x40]</a:t>
            </a:r>
            <a:endParaRPr sz="1600" dirty="0">
              <a:latin typeface="Consolas"/>
              <a:cs typeface="Consolas"/>
            </a:endParaRPr>
          </a:p>
          <a:p>
            <a:pPr marL="400685">
              <a:lnSpc>
                <a:spcPts val="1910"/>
              </a:lnSpc>
            </a:pPr>
            <a:r>
              <a:rPr sz="1600" dirty="0">
                <a:latin typeface="Consolas"/>
                <a:cs typeface="Consolas"/>
              </a:rPr>
              <a:t>…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6740" y="3517900"/>
            <a:ext cx="1346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nsolas"/>
                <a:cs typeface="Consolas"/>
              </a:rPr>
              <a:t>cmp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rdx,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r14</a:t>
            </a:r>
            <a:endParaRPr sz="1600" dirty="0">
              <a:latin typeface="Consolas"/>
              <a:cs typeface="Consolas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8034" y="1840191"/>
            <a:ext cx="6753859" cy="3178175"/>
            <a:chOff x="3118034" y="1840191"/>
            <a:chExt cx="6753859" cy="3178175"/>
          </a:xfrm>
        </p:grpSpPr>
        <p:sp>
          <p:nvSpPr>
            <p:cNvPr id="4" name="object 4"/>
            <p:cNvSpPr/>
            <p:nvPr/>
          </p:nvSpPr>
          <p:spPr>
            <a:xfrm>
              <a:off x="3132321" y="1854479"/>
              <a:ext cx="5927725" cy="3149600"/>
            </a:xfrm>
            <a:custGeom>
              <a:avLst/>
              <a:gdLst/>
              <a:ahLst/>
              <a:cxnLst/>
              <a:rect l="l" t="t" r="r" b="b"/>
              <a:pathLst>
                <a:path w="5927725" h="3149600">
                  <a:moveTo>
                    <a:pt x="0" y="0"/>
                  </a:moveTo>
                  <a:lnTo>
                    <a:pt x="5927358" y="0"/>
                  </a:lnTo>
                  <a:lnTo>
                    <a:pt x="5927358" y="3149042"/>
                  </a:lnTo>
                  <a:lnTo>
                    <a:pt x="0" y="314904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78728" y="3386138"/>
              <a:ext cx="793115" cy="85725"/>
            </a:xfrm>
            <a:custGeom>
              <a:avLst/>
              <a:gdLst/>
              <a:ahLst/>
              <a:cxnLst/>
              <a:rect l="l" t="t" r="r" b="b"/>
              <a:pathLst>
                <a:path w="793115" h="85725">
                  <a:moveTo>
                    <a:pt x="706936" y="57149"/>
                  </a:moveTo>
                  <a:lnTo>
                    <a:pt x="706936" y="85725"/>
                  </a:lnTo>
                  <a:lnTo>
                    <a:pt x="764086" y="57150"/>
                  </a:lnTo>
                  <a:lnTo>
                    <a:pt x="706936" y="57149"/>
                  </a:lnTo>
                  <a:close/>
                </a:path>
                <a:path w="793115" h="85725">
                  <a:moveTo>
                    <a:pt x="706936" y="28574"/>
                  </a:moveTo>
                  <a:lnTo>
                    <a:pt x="706936" y="57149"/>
                  </a:lnTo>
                  <a:lnTo>
                    <a:pt x="721224" y="57150"/>
                  </a:lnTo>
                  <a:lnTo>
                    <a:pt x="721224" y="28575"/>
                  </a:lnTo>
                  <a:lnTo>
                    <a:pt x="706936" y="28574"/>
                  </a:lnTo>
                  <a:close/>
                </a:path>
                <a:path w="793115" h="85725">
                  <a:moveTo>
                    <a:pt x="706936" y="0"/>
                  </a:moveTo>
                  <a:lnTo>
                    <a:pt x="706936" y="28574"/>
                  </a:lnTo>
                  <a:lnTo>
                    <a:pt x="721224" y="28575"/>
                  </a:lnTo>
                  <a:lnTo>
                    <a:pt x="721224" y="57150"/>
                  </a:lnTo>
                  <a:lnTo>
                    <a:pt x="764089" y="57148"/>
                  </a:lnTo>
                  <a:lnTo>
                    <a:pt x="792661" y="42862"/>
                  </a:lnTo>
                  <a:lnTo>
                    <a:pt x="706936" y="0"/>
                  </a:lnTo>
                  <a:close/>
                </a:path>
                <a:path w="793115" h="85725">
                  <a:moveTo>
                    <a:pt x="1" y="28573"/>
                  </a:moveTo>
                  <a:lnTo>
                    <a:pt x="0" y="57148"/>
                  </a:lnTo>
                  <a:lnTo>
                    <a:pt x="706936" y="57149"/>
                  </a:lnTo>
                  <a:lnTo>
                    <a:pt x="706936" y="28574"/>
                  </a:lnTo>
                  <a:lnTo>
                    <a:pt x="1" y="28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85775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545"/>
              </a:spcBef>
            </a:pPr>
            <a:r>
              <a:rPr sz="1600" spc="-10" dirty="0">
                <a:latin typeface="Arial"/>
                <a:cs typeface="Arial"/>
              </a:rPr>
              <a:t>Dispatcher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5775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230504" marR="222885" indent="3048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Register Renamer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2889" y="4207304"/>
            <a:ext cx="1306830" cy="635000"/>
          </a:xfrm>
          <a:custGeom>
            <a:avLst/>
            <a:gdLst/>
            <a:ahLst/>
            <a:cxnLst/>
            <a:rect l="l" t="t" r="r" b="b"/>
            <a:pathLst>
              <a:path w="1306829" h="635000">
                <a:moveTo>
                  <a:pt x="0" y="0"/>
                </a:moveTo>
                <a:lnTo>
                  <a:pt x="1306221" y="0"/>
                </a:lnTo>
                <a:lnTo>
                  <a:pt x="1306221" y="635001"/>
                </a:lnTo>
                <a:lnTo>
                  <a:pt x="0" y="635001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09531" y="3832627"/>
            <a:ext cx="1946275" cy="138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701040" marR="573405" indent="-93345">
              <a:lnSpc>
                <a:spcPts val="1900"/>
              </a:lnSpc>
              <a:spcBef>
                <a:spcPts val="1420"/>
              </a:spcBef>
            </a:pPr>
            <a:r>
              <a:rPr sz="1600" spc="-10" dirty="0">
                <a:latin typeface="Arial"/>
                <a:cs typeface="Arial"/>
              </a:rPr>
              <a:t>Reorder Buffer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7047" y="3386138"/>
            <a:ext cx="436880" cy="85725"/>
          </a:xfrm>
          <a:custGeom>
            <a:avLst/>
            <a:gdLst/>
            <a:ahLst/>
            <a:cxnLst/>
            <a:rect l="l" t="t" r="r" b="b"/>
            <a:pathLst>
              <a:path w="436879" h="85725">
                <a:moveTo>
                  <a:pt x="351067" y="57149"/>
                </a:moveTo>
                <a:lnTo>
                  <a:pt x="351067" y="85725"/>
                </a:lnTo>
                <a:lnTo>
                  <a:pt x="408217" y="57150"/>
                </a:lnTo>
                <a:lnTo>
                  <a:pt x="351067" y="57149"/>
                </a:lnTo>
                <a:close/>
              </a:path>
              <a:path w="436879" h="85725">
                <a:moveTo>
                  <a:pt x="351067" y="28574"/>
                </a:moveTo>
                <a:lnTo>
                  <a:pt x="351067" y="57149"/>
                </a:lnTo>
                <a:lnTo>
                  <a:pt x="365354" y="57150"/>
                </a:lnTo>
                <a:lnTo>
                  <a:pt x="365354" y="28575"/>
                </a:lnTo>
                <a:lnTo>
                  <a:pt x="351067" y="28574"/>
                </a:lnTo>
                <a:close/>
              </a:path>
              <a:path w="436879" h="85725">
                <a:moveTo>
                  <a:pt x="351067" y="0"/>
                </a:moveTo>
                <a:lnTo>
                  <a:pt x="351067" y="28574"/>
                </a:lnTo>
                <a:lnTo>
                  <a:pt x="365354" y="28575"/>
                </a:lnTo>
                <a:lnTo>
                  <a:pt x="365354" y="57150"/>
                </a:lnTo>
                <a:lnTo>
                  <a:pt x="408219" y="57148"/>
                </a:lnTo>
                <a:lnTo>
                  <a:pt x="436792" y="42862"/>
                </a:lnTo>
                <a:lnTo>
                  <a:pt x="351067" y="0"/>
                </a:lnTo>
                <a:close/>
              </a:path>
              <a:path w="436879" h="85725">
                <a:moveTo>
                  <a:pt x="1" y="28573"/>
                </a:moveTo>
                <a:lnTo>
                  <a:pt x="0" y="57148"/>
                </a:lnTo>
                <a:lnTo>
                  <a:pt x="351067" y="57149"/>
                </a:lnTo>
                <a:lnTo>
                  <a:pt x="351067" y="28574"/>
                </a:lnTo>
                <a:lnTo>
                  <a:pt x="1" y="2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42889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545"/>
              </a:spcBef>
            </a:pPr>
            <a:r>
              <a:rPr sz="1600" spc="-10" dirty="0">
                <a:latin typeface="Arial"/>
                <a:cs typeface="Arial"/>
              </a:rPr>
              <a:t>Issuer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0003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462915" marR="120650" indent="-33528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Load/Store </a:t>
            </a:r>
            <a:r>
              <a:rPr sz="1600" spc="-20" dirty="0">
                <a:latin typeface="Arial"/>
                <a:cs typeface="Arial"/>
              </a:rPr>
              <a:t>Unit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42889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410845" marR="177800" indent="-22479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Execution Units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00003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306705" marR="299085" indent="67310">
              <a:lnSpc>
                <a:spcPts val="1900"/>
              </a:lnSpc>
              <a:spcBef>
                <a:spcPts val="665"/>
              </a:spcBef>
            </a:pPr>
            <a:r>
              <a:rPr sz="1600" spc="-10" dirty="0">
                <a:latin typeface="Arial"/>
                <a:cs typeface="Arial"/>
              </a:rPr>
              <a:t>Retire Control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5521" y="2675714"/>
            <a:ext cx="6223635" cy="2541270"/>
            <a:chOff x="2855521" y="2675714"/>
            <a:chExt cx="6223635" cy="2541270"/>
          </a:xfrm>
        </p:grpSpPr>
        <p:sp>
          <p:nvSpPr>
            <p:cNvPr id="17" name="object 17"/>
            <p:cNvSpPr/>
            <p:nvPr/>
          </p:nvSpPr>
          <p:spPr>
            <a:xfrm>
              <a:off x="3132315" y="2675724"/>
              <a:ext cx="5946775" cy="1568450"/>
            </a:xfrm>
            <a:custGeom>
              <a:avLst/>
              <a:gdLst/>
              <a:ahLst/>
              <a:cxnLst/>
              <a:rect l="l" t="t" r="r" b="b"/>
              <a:pathLst>
                <a:path w="5946775" h="1568450">
                  <a:moveTo>
                    <a:pt x="553453" y="753287"/>
                  </a:moveTo>
                  <a:lnTo>
                    <a:pt x="467728" y="710425"/>
                  </a:lnTo>
                  <a:lnTo>
                    <a:pt x="467728" y="739000"/>
                  </a:lnTo>
                  <a:lnTo>
                    <a:pt x="0" y="738987"/>
                  </a:lnTo>
                  <a:lnTo>
                    <a:pt x="0" y="767562"/>
                  </a:lnTo>
                  <a:lnTo>
                    <a:pt x="467728" y="767575"/>
                  </a:lnTo>
                  <a:lnTo>
                    <a:pt x="467728" y="796150"/>
                  </a:lnTo>
                  <a:lnTo>
                    <a:pt x="524878" y="767575"/>
                  </a:lnTo>
                  <a:lnTo>
                    <a:pt x="482015" y="767575"/>
                  </a:lnTo>
                  <a:lnTo>
                    <a:pt x="524878" y="767562"/>
                  </a:lnTo>
                  <a:lnTo>
                    <a:pt x="553453" y="753287"/>
                  </a:lnTo>
                  <a:close/>
                </a:path>
                <a:path w="5946775" h="1568450">
                  <a:moveTo>
                    <a:pt x="1361147" y="107022"/>
                  </a:moveTo>
                  <a:lnTo>
                    <a:pt x="1353997" y="92735"/>
                  </a:lnTo>
                  <a:lnTo>
                    <a:pt x="1318285" y="21297"/>
                  </a:lnTo>
                  <a:lnTo>
                    <a:pt x="1275422" y="107022"/>
                  </a:lnTo>
                  <a:lnTo>
                    <a:pt x="1303997" y="107022"/>
                  </a:lnTo>
                  <a:lnTo>
                    <a:pt x="1303997" y="331012"/>
                  </a:lnTo>
                  <a:lnTo>
                    <a:pt x="1275422" y="331012"/>
                  </a:lnTo>
                  <a:lnTo>
                    <a:pt x="1318285" y="416737"/>
                  </a:lnTo>
                  <a:lnTo>
                    <a:pt x="1353997" y="345300"/>
                  </a:lnTo>
                  <a:lnTo>
                    <a:pt x="1361147" y="331012"/>
                  </a:lnTo>
                  <a:lnTo>
                    <a:pt x="1332572" y="331012"/>
                  </a:lnTo>
                  <a:lnTo>
                    <a:pt x="1332572" y="107022"/>
                  </a:lnTo>
                  <a:lnTo>
                    <a:pt x="1361147" y="107022"/>
                  </a:lnTo>
                  <a:close/>
                </a:path>
                <a:path w="5946775" h="1568450">
                  <a:moveTo>
                    <a:pt x="2291524" y="436791"/>
                  </a:moveTo>
                  <a:lnTo>
                    <a:pt x="2278049" y="396379"/>
                  </a:lnTo>
                  <a:lnTo>
                    <a:pt x="2261209" y="345859"/>
                  </a:lnTo>
                  <a:lnTo>
                    <a:pt x="2241004" y="366064"/>
                  </a:lnTo>
                  <a:lnTo>
                    <a:pt x="1925447" y="50507"/>
                  </a:lnTo>
                  <a:lnTo>
                    <a:pt x="1935543" y="40411"/>
                  </a:lnTo>
                  <a:lnTo>
                    <a:pt x="1945652" y="30302"/>
                  </a:lnTo>
                  <a:lnTo>
                    <a:pt x="1854720" y="0"/>
                  </a:lnTo>
                  <a:lnTo>
                    <a:pt x="1885035" y="90919"/>
                  </a:lnTo>
                  <a:lnTo>
                    <a:pt x="1905241" y="70713"/>
                  </a:lnTo>
                  <a:lnTo>
                    <a:pt x="2220798" y="386270"/>
                  </a:lnTo>
                  <a:lnTo>
                    <a:pt x="2200592" y="406476"/>
                  </a:lnTo>
                  <a:lnTo>
                    <a:pt x="2291524" y="436791"/>
                  </a:lnTo>
                  <a:close/>
                </a:path>
                <a:path w="5946775" h="1568450">
                  <a:moveTo>
                    <a:pt x="2328176" y="1559572"/>
                  </a:moveTo>
                  <a:lnTo>
                    <a:pt x="2315768" y="1545158"/>
                  </a:lnTo>
                  <a:lnTo>
                    <a:pt x="2265667" y="1486916"/>
                  </a:lnTo>
                  <a:lnTo>
                    <a:pt x="2254618" y="1513281"/>
                  </a:lnTo>
                  <a:lnTo>
                    <a:pt x="1291158" y="1109764"/>
                  </a:lnTo>
                  <a:lnTo>
                    <a:pt x="1293469" y="1104252"/>
                  </a:lnTo>
                  <a:lnTo>
                    <a:pt x="1302194" y="1083411"/>
                  </a:lnTo>
                  <a:lnTo>
                    <a:pt x="1206563" y="1089825"/>
                  </a:lnTo>
                  <a:lnTo>
                    <a:pt x="1269072" y="1162481"/>
                  </a:lnTo>
                  <a:lnTo>
                    <a:pt x="1280109" y="1136129"/>
                  </a:lnTo>
                  <a:lnTo>
                    <a:pt x="2243582" y="1539633"/>
                  </a:lnTo>
                  <a:lnTo>
                    <a:pt x="2232545" y="1565986"/>
                  </a:lnTo>
                  <a:lnTo>
                    <a:pt x="2328176" y="1559572"/>
                  </a:lnTo>
                  <a:close/>
                </a:path>
                <a:path w="5946775" h="1568450">
                  <a:moveTo>
                    <a:pt x="2975546" y="107022"/>
                  </a:moveTo>
                  <a:lnTo>
                    <a:pt x="2968409" y="92735"/>
                  </a:lnTo>
                  <a:lnTo>
                    <a:pt x="2932684" y="21297"/>
                  </a:lnTo>
                  <a:lnTo>
                    <a:pt x="2889821" y="107022"/>
                  </a:lnTo>
                  <a:lnTo>
                    <a:pt x="2918396" y="107022"/>
                  </a:lnTo>
                  <a:lnTo>
                    <a:pt x="2918396" y="339788"/>
                  </a:lnTo>
                  <a:lnTo>
                    <a:pt x="2889821" y="339788"/>
                  </a:lnTo>
                  <a:lnTo>
                    <a:pt x="2932684" y="425513"/>
                  </a:lnTo>
                  <a:lnTo>
                    <a:pt x="2968409" y="354076"/>
                  </a:lnTo>
                  <a:lnTo>
                    <a:pt x="2975546" y="339788"/>
                  </a:lnTo>
                  <a:lnTo>
                    <a:pt x="2946971" y="339788"/>
                  </a:lnTo>
                  <a:lnTo>
                    <a:pt x="2946971" y="107022"/>
                  </a:lnTo>
                  <a:lnTo>
                    <a:pt x="2975546" y="107022"/>
                  </a:lnTo>
                  <a:close/>
                </a:path>
                <a:path w="5946775" h="1568450">
                  <a:moveTo>
                    <a:pt x="2993098" y="1175550"/>
                  </a:moveTo>
                  <a:lnTo>
                    <a:pt x="2985960" y="1161262"/>
                  </a:lnTo>
                  <a:lnTo>
                    <a:pt x="2950235" y="1089825"/>
                  </a:lnTo>
                  <a:lnTo>
                    <a:pt x="2907373" y="1175550"/>
                  </a:lnTo>
                  <a:lnTo>
                    <a:pt x="2935948" y="1175550"/>
                  </a:lnTo>
                  <a:lnTo>
                    <a:pt x="2935948" y="1473847"/>
                  </a:lnTo>
                  <a:lnTo>
                    <a:pt x="2907373" y="1473847"/>
                  </a:lnTo>
                  <a:lnTo>
                    <a:pt x="2950235" y="1559572"/>
                  </a:lnTo>
                  <a:lnTo>
                    <a:pt x="2985960" y="1488135"/>
                  </a:lnTo>
                  <a:lnTo>
                    <a:pt x="2993098" y="1473847"/>
                  </a:lnTo>
                  <a:lnTo>
                    <a:pt x="2964523" y="1473847"/>
                  </a:lnTo>
                  <a:lnTo>
                    <a:pt x="2964523" y="1175550"/>
                  </a:lnTo>
                  <a:lnTo>
                    <a:pt x="2993098" y="1175550"/>
                  </a:lnTo>
                  <a:close/>
                </a:path>
                <a:path w="5946775" h="1568450">
                  <a:moveTo>
                    <a:pt x="4048633" y="753287"/>
                  </a:moveTo>
                  <a:lnTo>
                    <a:pt x="3962908" y="710425"/>
                  </a:lnTo>
                  <a:lnTo>
                    <a:pt x="3962908" y="739000"/>
                  </a:lnTo>
                  <a:lnTo>
                    <a:pt x="3611842" y="738987"/>
                  </a:lnTo>
                  <a:lnTo>
                    <a:pt x="3611842" y="767562"/>
                  </a:lnTo>
                  <a:lnTo>
                    <a:pt x="3962908" y="767575"/>
                  </a:lnTo>
                  <a:lnTo>
                    <a:pt x="3962908" y="796150"/>
                  </a:lnTo>
                  <a:lnTo>
                    <a:pt x="4020058" y="767575"/>
                  </a:lnTo>
                  <a:lnTo>
                    <a:pt x="3977195" y="767575"/>
                  </a:lnTo>
                  <a:lnTo>
                    <a:pt x="4020058" y="767562"/>
                  </a:lnTo>
                  <a:lnTo>
                    <a:pt x="4048633" y="753287"/>
                  </a:lnTo>
                  <a:close/>
                </a:path>
                <a:path w="5946775" h="1568450">
                  <a:moveTo>
                    <a:pt x="4048633" y="21297"/>
                  </a:moveTo>
                  <a:lnTo>
                    <a:pt x="3953052" y="28448"/>
                  </a:lnTo>
                  <a:lnTo>
                    <a:pt x="3967708" y="52984"/>
                  </a:lnTo>
                  <a:lnTo>
                    <a:pt x="3452660" y="360514"/>
                  </a:lnTo>
                  <a:lnTo>
                    <a:pt x="3438017" y="335978"/>
                  </a:lnTo>
                  <a:lnTo>
                    <a:pt x="3386378" y="416737"/>
                  </a:lnTo>
                  <a:lnTo>
                    <a:pt x="3481959" y="409587"/>
                  </a:lnTo>
                  <a:lnTo>
                    <a:pt x="3471684" y="392379"/>
                  </a:lnTo>
                  <a:lnTo>
                    <a:pt x="3467303" y="385051"/>
                  </a:lnTo>
                  <a:lnTo>
                    <a:pt x="3982351" y="77508"/>
                  </a:lnTo>
                  <a:lnTo>
                    <a:pt x="3997007" y="102044"/>
                  </a:lnTo>
                  <a:lnTo>
                    <a:pt x="4033062" y="45656"/>
                  </a:lnTo>
                  <a:lnTo>
                    <a:pt x="4048633" y="21297"/>
                  </a:lnTo>
                  <a:close/>
                </a:path>
                <a:path w="5946775" h="1568450">
                  <a:moveTo>
                    <a:pt x="4611078" y="1121664"/>
                  </a:moveTo>
                  <a:lnTo>
                    <a:pt x="4515307" y="1118082"/>
                  </a:lnTo>
                  <a:lnTo>
                    <a:pt x="4527118" y="1144092"/>
                  </a:lnTo>
                  <a:lnTo>
                    <a:pt x="3707981" y="1516087"/>
                  </a:lnTo>
                  <a:lnTo>
                    <a:pt x="3696170" y="1490065"/>
                  </a:lnTo>
                  <a:lnTo>
                    <a:pt x="3635845" y="1564538"/>
                  </a:lnTo>
                  <a:lnTo>
                    <a:pt x="3731615" y="1568119"/>
                  </a:lnTo>
                  <a:lnTo>
                    <a:pt x="3722484" y="1548015"/>
                  </a:lnTo>
                  <a:lnTo>
                    <a:pt x="3719804" y="1542097"/>
                  </a:lnTo>
                  <a:lnTo>
                    <a:pt x="4538929" y="1170114"/>
                  </a:lnTo>
                  <a:lnTo>
                    <a:pt x="4550753" y="1196136"/>
                  </a:lnTo>
                  <a:lnTo>
                    <a:pt x="4597692" y="1138186"/>
                  </a:lnTo>
                  <a:lnTo>
                    <a:pt x="4611078" y="1121664"/>
                  </a:lnTo>
                  <a:close/>
                </a:path>
                <a:path w="5946775" h="1568450">
                  <a:moveTo>
                    <a:pt x="5946406" y="753287"/>
                  </a:moveTo>
                  <a:lnTo>
                    <a:pt x="5860681" y="710425"/>
                  </a:lnTo>
                  <a:lnTo>
                    <a:pt x="5860681" y="739000"/>
                  </a:lnTo>
                  <a:lnTo>
                    <a:pt x="5392953" y="738987"/>
                  </a:lnTo>
                  <a:lnTo>
                    <a:pt x="5392953" y="767562"/>
                  </a:lnTo>
                  <a:lnTo>
                    <a:pt x="5860681" y="767575"/>
                  </a:lnTo>
                  <a:lnTo>
                    <a:pt x="5860681" y="796150"/>
                  </a:lnTo>
                  <a:lnTo>
                    <a:pt x="5917831" y="767575"/>
                  </a:lnTo>
                  <a:lnTo>
                    <a:pt x="5874969" y="767575"/>
                  </a:lnTo>
                  <a:lnTo>
                    <a:pt x="5917831" y="767562"/>
                  </a:lnTo>
                  <a:lnTo>
                    <a:pt x="5946406" y="753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09531" y="3832627"/>
              <a:ext cx="1946275" cy="1384935"/>
            </a:xfrm>
            <a:custGeom>
              <a:avLst/>
              <a:gdLst/>
              <a:ahLst/>
              <a:cxnLst/>
              <a:rect l="l" t="t" r="r" b="b"/>
              <a:pathLst>
                <a:path w="1946275" h="1384935">
                  <a:moveTo>
                    <a:pt x="1946054" y="0"/>
                  </a:moveTo>
                  <a:lnTo>
                    <a:pt x="0" y="0"/>
                  </a:lnTo>
                  <a:lnTo>
                    <a:pt x="0" y="1384353"/>
                  </a:lnTo>
                  <a:lnTo>
                    <a:pt x="1946054" y="1384353"/>
                  </a:lnTo>
                  <a:lnTo>
                    <a:pt x="1946054" y="0"/>
                  </a:lnTo>
                  <a:close/>
                </a:path>
              </a:pathLst>
            </a:custGeom>
            <a:solidFill>
              <a:srgbClr val="FFDE24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55521" y="3385699"/>
              <a:ext cx="276860" cy="85725"/>
            </a:xfrm>
            <a:custGeom>
              <a:avLst/>
              <a:gdLst/>
              <a:ahLst/>
              <a:cxnLst/>
              <a:rect l="l" t="t" r="r" b="b"/>
              <a:pathLst>
                <a:path w="276860" h="85725">
                  <a:moveTo>
                    <a:pt x="191296" y="0"/>
                  </a:moveTo>
                  <a:lnTo>
                    <a:pt x="191149" y="28574"/>
                  </a:lnTo>
                  <a:lnTo>
                    <a:pt x="205437" y="28647"/>
                  </a:lnTo>
                  <a:lnTo>
                    <a:pt x="205290" y="57222"/>
                  </a:lnTo>
                  <a:lnTo>
                    <a:pt x="191002" y="57222"/>
                  </a:lnTo>
                  <a:lnTo>
                    <a:pt x="190856" y="85723"/>
                  </a:lnTo>
                  <a:lnTo>
                    <a:pt x="248596" y="57222"/>
                  </a:lnTo>
                  <a:lnTo>
                    <a:pt x="205290" y="57222"/>
                  </a:lnTo>
                  <a:lnTo>
                    <a:pt x="248745" y="57149"/>
                  </a:lnTo>
                  <a:lnTo>
                    <a:pt x="276800" y="43300"/>
                  </a:lnTo>
                  <a:lnTo>
                    <a:pt x="191296" y="0"/>
                  </a:lnTo>
                  <a:close/>
                </a:path>
                <a:path w="276860" h="85725">
                  <a:moveTo>
                    <a:pt x="191149" y="28574"/>
                  </a:moveTo>
                  <a:lnTo>
                    <a:pt x="191003" y="57149"/>
                  </a:lnTo>
                  <a:lnTo>
                    <a:pt x="205290" y="57222"/>
                  </a:lnTo>
                  <a:lnTo>
                    <a:pt x="205437" y="28647"/>
                  </a:lnTo>
                  <a:lnTo>
                    <a:pt x="191149" y="28574"/>
                  </a:lnTo>
                  <a:close/>
                </a:path>
                <a:path w="276860" h="85725">
                  <a:moveTo>
                    <a:pt x="146" y="27595"/>
                  </a:moveTo>
                  <a:lnTo>
                    <a:pt x="0" y="56170"/>
                  </a:lnTo>
                  <a:lnTo>
                    <a:pt x="191003" y="57149"/>
                  </a:lnTo>
                  <a:lnTo>
                    <a:pt x="191149" y="28574"/>
                  </a:lnTo>
                  <a:lnTo>
                    <a:pt x="146" y="275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340" y="3032602"/>
            <a:ext cx="2520315" cy="790575"/>
          </a:xfrm>
          <a:custGeom>
            <a:avLst/>
            <a:gdLst/>
            <a:ahLst/>
            <a:cxnLst/>
            <a:rect l="l" t="t" r="r" b="b"/>
            <a:pathLst>
              <a:path w="2520315" h="790575">
                <a:moveTo>
                  <a:pt x="0" y="0"/>
                </a:moveTo>
                <a:lnTo>
                  <a:pt x="2519921" y="0"/>
                </a:lnTo>
                <a:lnTo>
                  <a:pt x="2519921" y="789960"/>
                </a:lnTo>
                <a:lnTo>
                  <a:pt x="0" y="78996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84089" y="3215132"/>
            <a:ext cx="131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41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cycles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8585" y="5594603"/>
            <a:ext cx="2292350" cy="8788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24154">
              <a:lnSpc>
                <a:spcPct val="90000"/>
              </a:lnSpc>
              <a:spcBef>
                <a:spcPts val="340"/>
              </a:spcBef>
            </a:pPr>
            <a:r>
              <a:rPr sz="2000" spc="-10" dirty="0">
                <a:latin typeface="Consolas"/>
                <a:cs typeface="Consolas"/>
              </a:rPr>
              <a:t>DispatchWidth</a:t>
            </a:r>
            <a:r>
              <a:rPr sz="2000" spc="500" dirty="0">
                <a:latin typeface="Consolas"/>
                <a:cs typeface="Consolas"/>
              </a:rPr>
              <a:t> </a:t>
            </a:r>
            <a:r>
              <a:rPr sz="2000" i="1" dirty="0">
                <a:latin typeface="Arial"/>
                <a:cs typeface="Arial"/>
              </a:rPr>
              <a:t>k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instructions/cycle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parameter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(global)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72651" y="5594603"/>
            <a:ext cx="24003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0"/>
              </a:spcBef>
            </a:pPr>
            <a:r>
              <a:rPr sz="2000" spc="-10" dirty="0">
                <a:latin typeface="Consolas"/>
                <a:cs typeface="Consolas"/>
              </a:rPr>
              <a:t>ReorderBufferSize</a:t>
            </a:r>
            <a:endParaRPr sz="2000">
              <a:latin typeface="Consolas"/>
              <a:cs typeface="Consolas"/>
            </a:endParaRPr>
          </a:p>
          <a:p>
            <a:pPr algn="ctr">
              <a:lnSpc>
                <a:spcPts val="2160"/>
              </a:lnSpc>
            </a:pPr>
            <a:r>
              <a:rPr sz="2000" i="1" dirty="0">
                <a:latin typeface="Arial"/>
                <a:cs typeface="Arial"/>
              </a:rPr>
              <a:t>k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instructions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ts val="2255"/>
              </a:lnSpc>
            </a:pPr>
            <a:r>
              <a:rPr sz="2000" dirty="0">
                <a:latin typeface="Arial"/>
                <a:cs typeface="Arial"/>
              </a:rPr>
              <a:t>1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parameter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(global)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llvm-</a:t>
            </a:r>
            <a:r>
              <a:rPr b="0" spc="-25" dirty="0">
                <a:latin typeface="Calibri Light"/>
                <a:cs typeface="Calibri Light"/>
              </a:rPr>
              <a:t>mca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8034" y="1840191"/>
            <a:ext cx="6753859" cy="3178175"/>
            <a:chOff x="3118034" y="1840191"/>
            <a:chExt cx="6753859" cy="3178175"/>
          </a:xfrm>
        </p:grpSpPr>
        <p:sp>
          <p:nvSpPr>
            <p:cNvPr id="4" name="object 4"/>
            <p:cNvSpPr/>
            <p:nvPr/>
          </p:nvSpPr>
          <p:spPr>
            <a:xfrm>
              <a:off x="3132321" y="1854479"/>
              <a:ext cx="5927725" cy="3149600"/>
            </a:xfrm>
            <a:custGeom>
              <a:avLst/>
              <a:gdLst/>
              <a:ahLst/>
              <a:cxnLst/>
              <a:rect l="l" t="t" r="r" b="b"/>
              <a:pathLst>
                <a:path w="5927725" h="3149600">
                  <a:moveTo>
                    <a:pt x="0" y="0"/>
                  </a:moveTo>
                  <a:lnTo>
                    <a:pt x="5927358" y="0"/>
                  </a:lnTo>
                  <a:lnTo>
                    <a:pt x="5927358" y="3149042"/>
                  </a:lnTo>
                  <a:lnTo>
                    <a:pt x="0" y="314904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78728" y="3386138"/>
              <a:ext cx="793115" cy="85725"/>
            </a:xfrm>
            <a:custGeom>
              <a:avLst/>
              <a:gdLst/>
              <a:ahLst/>
              <a:cxnLst/>
              <a:rect l="l" t="t" r="r" b="b"/>
              <a:pathLst>
                <a:path w="793115" h="85725">
                  <a:moveTo>
                    <a:pt x="706936" y="57149"/>
                  </a:moveTo>
                  <a:lnTo>
                    <a:pt x="706936" y="85725"/>
                  </a:lnTo>
                  <a:lnTo>
                    <a:pt x="764086" y="57150"/>
                  </a:lnTo>
                  <a:lnTo>
                    <a:pt x="706936" y="57149"/>
                  </a:lnTo>
                  <a:close/>
                </a:path>
                <a:path w="793115" h="85725">
                  <a:moveTo>
                    <a:pt x="706936" y="28574"/>
                  </a:moveTo>
                  <a:lnTo>
                    <a:pt x="706936" y="57149"/>
                  </a:lnTo>
                  <a:lnTo>
                    <a:pt x="721224" y="57150"/>
                  </a:lnTo>
                  <a:lnTo>
                    <a:pt x="721224" y="28575"/>
                  </a:lnTo>
                  <a:lnTo>
                    <a:pt x="706936" y="28574"/>
                  </a:lnTo>
                  <a:close/>
                </a:path>
                <a:path w="793115" h="85725">
                  <a:moveTo>
                    <a:pt x="706936" y="0"/>
                  </a:moveTo>
                  <a:lnTo>
                    <a:pt x="706936" y="28574"/>
                  </a:lnTo>
                  <a:lnTo>
                    <a:pt x="721224" y="28575"/>
                  </a:lnTo>
                  <a:lnTo>
                    <a:pt x="721224" y="57150"/>
                  </a:lnTo>
                  <a:lnTo>
                    <a:pt x="764089" y="57148"/>
                  </a:lnTo>
                  <a:lnTo>
                    <a:pt x="792661" y="42862"/>
                  </a:lnTo>
                  <a:lnTo>
                    <a:pt x="706936" y="0"/>
                  </a:lnTo>
                  <a:close/>
                </a:path>
                <a:path w="793115" h="85725">
                  <a:moveTo>
                    <a:pt x="1" y="28573"/>
                  </a:moveTo>
                  <a:lnTo>
                    <a:pt x="0" y="57148"/>
                  </a:lnTo>
                  <a:lnTo>
                    <a:pt x="706936" y="57149"/>
                  </a:lnTo>
                  <a:lnTo>
                    <a:pt x="706936" y="28574"/>
                  </a:lnTo>
                  <a:lnTo>
                    <a:pt x="1" y="28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6740" y="3036315"/>
            <a:ext cx="346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onsolas"/>
                <a:cs typeface="Consolas"/>
              </a:rPr>
              <a:t>lea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4616" y="3036315"/>
            <a:ext cx="168021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910"/>
              </a:lnSpc>
              <a:spcBef>
                <a:spcPts val="100"/>
              </a:spcBef>
            </a:pPr>
            <a:r>
              <a:rPr sz="1600" dirty="0">
                <a:latin typeface="Consolas"/>
                <a:cs typeface="Consolas"/>
              </a:rPr>
              <a:t>r12, </a:t>
            </a:r>
            <a:r>
              <a:rPr sz="1600" spc="-10" dirty="0">
                <a:latin typeface="Consolas"/>
                <a:cs typeface="Consolas"/>
              </a:rPr>
              <a:t>[rbx-0x40]</a:t>
            </a:r>
            <a:endParaRPr sz="1600">
              <a:latin typeface="Consolas"/>
              <a:cs typeface="Consolas"/>
            </a:endParaRPr>
          </a:p>
          <a:p>
            <a:pPr marL="400685">
              <a:lnSpc>
                <a:spcPts val="1910"/>
              </a:lnSpc>
            </a:pPr>
            <a:r>
              <a:rPr sz="1600" dirty="0">
                <a:latin typeface="Consolas"/>
                <a:cs typeface="Consolas"/>
              </a:rPr>
              <a:t>…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740" y="3517900"/>
            <a:ext cx="1346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nsolas"/>
                <a:cs typeface="Consolas"/>
              </a:rPr>
              <a:t>cmp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rdx,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r14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5775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545"/>
              </a:spcBef>
            </a:pPr>
            <a:r>
              <a:rPr sz="1600" spc="-10" dirty="0">
                <a:latin typeface="Arial"/>
                <a:cs typeface="Arial"/>
              </a:rPr>
              <a:t>Dispatcher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5775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230504" marR="222885" indent="3048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Register Renamer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2889" y="4207304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367665" marR="267335" indent="-93345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Reorder Buffer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87047" y="3097212"/>
            <a:ext cx="1776730" cy="663575"/>
            <a:chOff x="4987047" y="3097212"/>
            <a:chExt cx="1776730" cy="663575"/>
          </a:xfrm>
        </p:grpSpPr>
        <p:sp>
          <p:nvSpPr>
            <p:cNvPr id="11" name="object 11"/>
            <p:cNvSpPr/>
            <p:nvPr/>
          </p:nvSpPr>
          <p:spPr>
            <a:xfrm>
              <a:off x="4987047" y="3386138"/>
              <a:ext cx="436880" cy="85725"/>
            </a:xfrm>
            <a:custGeom>
              <a:avLst/>
              <a:gdLst/>
              <a:ahLst/>
              <a:cxnLst/>
              <a:rect l="l" t="t" r="r" b="b"/>
              <a:pathLst>
                <a:path w="436879" h="85725">
                  <a:moveTo>
                    <a:pt x="351067" y="57149"/>
                  </a:moveTo>
                  <a:lnTo>
                    <a:pt x="351067" y="85725"/>
                  </a:lnTo>
                  <a:lnTo>
                    <a:pt x="408217" y="57150"/>
                  </a:lnTo>
                  <a:lnTo>
                    <a:pt x="351067" y="57149"/>
                  </a:lnTo>
                  <a:close/>
                </a:path>
                <a:path w="436879" h="85725">
                  <a:moveTo>
                    <a:pt x="351067" y="28574"/>
                  </a:moveTo>
                  <a:lnTo>
                    <a:pt x="351067" y="57149"/>
                  </a:lnTo>
                  <a:lnTo>
                    <a:pt x="365354" y="57150"/>
                  </a:lnTo>
                  <a:lnTo>
                    <a:pt x="365354" y="28575"/>
                  </a:lnTo>
                  <a:lnTo>
                    <a:pt x="351067" y="28574"/>
                  </a:lnTo>
                  <a:close/>
                </a:path>
                <a:path w="436879" h="85725">
                  <a:moveTo>
                    <a:pt x="351067" y="0"/>
                  </a:moveTo>
                  <a:lnTo>
                    <a:pt x="351067" y="28574"/>
                  </a:lnTo>
                  <a:lnTo>
                    <a:pt x="365354" y="28575"/>
                  </a:lnTo>
                  <a:lnTo>
                    <a:pt x="365354" y="57150"/>
                  </a:lnTo>
                  <a:lnTo>
                    <a:pt x="408219" y="57148"/>
                  </a:lnTo>
                  <a:lnTo>
                    <a:pt x="436792" y="42862"/>
                  </a:lnTo>
                  <a:lnTo>
                    <a:pt x="351067" y="0"/>
                  </a:lnTo>
                  <a:close/>
                </a:path>
                <a:path w="436879" h="85725">
                  <a:moveTo>
                    <a:pt x="1" y="28573"/>
                  </a:moveTo>
                  <a:lnTo>
                    <a:pt x="0" y="57148"/>
                  </a:lnTo>
                  <a:lnTo>
                    <a:pt x="351067" y="57149"/>
                  </a:lnTo>
                  <a:lnTo>
                    <a:pt x="351067" y="28574"/>
                  </a:lnTo>
                  <a:lnTo>
                    <a:pt x="1" y="28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42889" y="3111500"/>
              <a:ext cx="1306830" cy="635000"/>
            </a:xfrm>
            <a:custGeom>
              <a:avLst/>
              <a:gdLst/>
              <a:ahLst/>
              <a:cxnLst/>
              <a:rect l="l" t="t" r="r" b="b"/>
              <a:pathLst>
                <a:path w="1306829" h="635000">
                  <a:moveTo>
                    <a:pt x="0" y="0"/>
                  </a:moveTo>
                  <a:lnTo>
                    <a:pt x="1306221" y="0"/>
                  </a:lnTo>
                  <a:lnTo>
                    <a:pt x="1306221" y="635000"/>
                  </a:lnTo>
                  <a:lnTo>
                    <a:pt x="0" y="6350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32497" y="2697016"/>
            <a:ext cx="1946275" cy="138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R="11430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Arial"/>
                <a:cs typeface="Arial"/>
              </a:rPr>
              <a:t>Issuer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0003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462915" marR="120650" indent="-33528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Load/Store </a:t>
            </a:r>
            <a:r>
              <a:rPr sz="1600" spc="-20" dirty="0">
                <a:latin typeface="Arial"/>
                <a:cs typeface="Arial"/>
              </a:rPr>
              <a:t>Unit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2889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410845" marR="177800" indent="-22479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Execution Units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00003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306705" marR="299085" indent="67310">
              <a:lnSpc>
                <a:spcPts val="1900"/>
              </a:lnSpc>
              <a:spcBef>
                <a:spcPts val="665"/>
              </a:spcBef>
            </a:pPr>
            <a:r>
              <a:rPr sz="1600" spc="-10" dirty="0">
                <a:latin typeface="Arial"/>
                <a:cs typeface="Arial"/>
              </a:rPr>
              <a:t>Retire Control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5521" y="2675714"/>
            <a:ext cx="6223635" cy="1568450"/>
            <a:chOff x="2855521" y="2675714"/>
            <a:chExt cx="6223635" cy="1568450"/>
          </a:xfrm>
        </p:grpSpPr>
        <p:sp>
          <p:nvSpPr>
            <p:cNvPr id="18" name="object 18"/>
            <p:cNvSpPr/>
            <p:nvPr/>
          </p:nvSpPr>
          <p:spPr>
            <a:xfrm>
              <a:off x="3132315" y="2675724"/>
              <a:ext cx="5946775" cy="1568450"/>
            </a:xfrm>
            <a:custGeom>
              <a:avLst/>
              <a:gdLst/>
              <a:ahLst/>
              <a:cxnLst/>
              <a:rect l="l" t="t" r="r" b="b"/>
              <a:pathLst>
                <a:path w="5946775" h="1568450">
                  <a:moveTo>
                    <a:pt x="553453" y="753287"/>
                  </a:moveTo>
                  <a:lnTo>
                    <a:pt x="467728" y="710425"/>
                  </a:lnTo>
                  <a:lnTo>
                    <a:pt x="467728" y="739000"/>
                  </a:lnTo>
                  <a:lnTo>
                    <a:pt x="0" y="738987"/>
                  </a:lnTo>
                  <a:lnTo>
                    <a:pt x="0" y="767562"/>
                  </a:lnTo>
                  <a:lnTo>
                    <a:pt x="467728" y="767575"/>
                  </a:lnTo>
                  <a:lnTo>
                    <a:pt x="467728" y="796150"/>
                  </a:lnTo>
                  <a:lnTo>
                    <a:pt x="524878" y="767575"/>
                  </a:lnTo>
                  <a:lnTo>
                    <a:pt x="482015" y="767575"/>
                  </a:lnTo>
                  <a:lnTo>
                    <a:pt x="524878" y="767562"/>
                  </a:lnTo>
                  <a:lnTo>
                    <a:pt x="553453" y="753287"/>
                  </a:lnTo>
                  <a:close/>
                </a:path>
                <a:path w="5946775" h="1568450">
                  <a:moveTo>
                    <a:pt x="1361147" y="107022"/>
                  </a:moveTo>
                  <a:lnTo>
                    <a:pt x="1353997" y="92735"/>
                  </a:lnTo>
                  <a:lnTo>
                    <a:pt x="1318285" y="21297"/>
                  </a:lnTo>
                  <a:lnTo>
                    <a:pt x="1275422" y="107022"/>
                  </a:lnTo>
                  <a:lnTo>
                    <a:pt x="1303997" y="107022"/>
                  </a:lnTo>
                  <a:lnTo>
                    <a:pt x="1303997" y="331012"/>
                  </a:lnTo>
                  <a:lnTo>
                    <a:pt x="1275422" y="331012"/>
                  </a:lnTo>
                  <a:lnTo>
                    <a:pt x="1318285" y="416737"/>
                  </a:lnTo>
                  <a:lnTo>
                    <a:pt x="1353997" y="345300"/>
                  </a:lnTo>
                  <a:lnTo>
                    <a:pt x="1361147" y="331012"/>
                  </a:lnTo>
                  <a:lnTo>
                    <a:pt x="1332572" y="331012"/>
                  </a:lnTo>
                  <a:lnTo>
                    <a:pt x="1332572" y="107022"/>
                  </a:lnTo>
                  <a:lnTo>
                    <a:pt x="1361147" y="107022"/>
                  </a:lnTo>
                  <a:close/>
                </a:path>
                <a:path w="5946775" h="1568450">
                  <a:moveTo>
                    <a:pt x="2291524" y="436791"/>
                  </a:moveTo>
                  <a:lnTo>
                    <a:pt x="2278049" y="396379"/>
                  </a:lnTo>
                  <a:lnTo>
                    <a:pt x="2261209" y="345859"/>
                  </a:lnTo>
                  <a:lnTo>
                    <a:pt x="2241004" y="366064"/>
                  </a:lnTo>
                  <a:lnTo>
                    <a:pt x="1925447" y="50507"/>
                  </a:lnTo>
                  <a:lnTo>
                    <a:pt x="1935543" y="40411"/>
                  </a:lnTo>
                  <a:lnTo>
                    <a:pt x="1945652" y="30302"/>
                  </a:lnTo>
                  <a:lnTo>
                    <a:pt x="1854720" y="0"/>
                  </a:lnTo>
                  <a:lnTo>
                    <a:pt x="1885035" y="90919"/>
                  </a:lnTo>
                  <a:lnTo>
                    <a:pt x="1905241" y="70713"/>
                  </a:lnTo>
                  <a:lnTo>
                    <a:pt x="2220798" y="386270"/>
                  </a:lnTo>
                  <a:lnTo>
                    <a:pt x="2200592" y="406476"/>
                  </a:lnTo>
                  <a:lnTo>
                    <a:pt x="2291524" y="436791"/>
                  </a:lnTo>
                  <a:close/>
                </a:path>
                <a:path w="5946775" h="1568450">
                  <a:moveTo>
                    <a:pt x="2328176" y="1559572"/>
                  </a:moveTo>
                  <a:lnTo>
                    <a:pt x="2315768" y="1545158"/>
                  </a:lnTo>
                  <a:lnTo>
                    <a:pt x="2265667" y="1486916"/>
                  </a:lnTo>
                  <a:lnTo>
                    <a:pt x="2254618" y="1513281"/>
                  </a:lnTo>
                  <a:lnTo>
                    <a:pt x="1291158" y="1109764"/>
                  </a:lnTo>
                  <a:lnTo>
                    <a:pt x="1293469" y="1104252"/>
                  </a:lnTo>
                  <a:lnTo>
                    <a:pt x="1302194" y="1083411"/>
                  </a:lnTo>
                  <a:lnTo>
                    <a:pt x="1206563" y="1089825"/>
                  </a:lnTo>
                  <a:lnTo>
                    <a:pt x="1269072" y="1162481"/>
                  </a:lnTo>
                  <a:lnTo>
                    <a:pt x="1280109" y="1136129"/>
                  </a:lnTo>
                  <a:lnTo>
                    <a:pt x="2243582" y="1539633"/>
                  </a:lnTo>
                  <a:lnTo>
                    <a:pt x="2232545" y="1565986"/>
                  </a:lnTo>
                  <a:lnTo>
                    <a:pt x="2328176" y="1559572"/>
                  </a:lnTo>
                  <a:close/>
                </a:path>
                <a:path w="5946775" h="1568450">
                  <a:moveTo>
                    <a:pt x="2975546" y="107022"/>
                  </a:moveTo>
                  <a:lnTo>
                    <a:pt x="2968409" y="92735"/>
                  </a:lnTo>
                  <a:lnTo>
                    <a:pt x="2932684" y="21297"/>
                  </a:lnTo>
                  <a:lnTo>
                    <a:pt x="2889821" y="107022"/>
                  </a:lnTo>
                  <a:lnTo>
                    <a:pt x="2918396" y="107022"/>
                  </a:lnTo>
                  <a:lnTo>
                    <a:pt x="2918396" y="339788"/>
                  </a:lnTo>
                  <a:lnTo>
                    <a:pt x="2889821" y="339788"/>
                  </a:lnTo>
                  <a:lnTo>
                    <a:pt x="2932684" y="425513"/>
                  </a:lnTo>
                  <a:lnTo>
                    <a:pt x="2968409" y="354076"/>
                  </a:lnTo>
                  <a:lnTo>
                    <a:pt x="2975546" y="339788"/>
                  </a:lnTo>
                  <a:lnTo>
                    <a:pt x="2946971" y="339788"/>
                  </a:lnTo>
                  <a:lnTo>
                    <a:pt x="2946971" y="107022"/>
                  </a:lnTo>
                  <a:lnTo>
                    <a:pt x="2975546" y="107022"/>
                  </a:lnTo>
                  <a:close/>
                </a:path>
                <a:path w="5946775" h="1568450">
                  <a:moveTo>
                    <a:pt x="2993098" y="1175550"/>
                  </a:moveTo>
                  <a:lnTo>
                    <a:pt x="2985960" y="1161262"/>
                  </a:lnTo>
                  <a:lnTo>
                    <a:pt x="2950235" y="1089825"/>
                  </a:lnTo>
                  <a:lnTo>
                    <a:pt x="2907373" y="1175550"/>
                  </a:lnTo>
                  <a:lnTo>
                    <a:pt x="2935948" y="1175550"/>
                  </a:lnTo>
                  <a:lnTo>
                    <a:pt x="2935948" y="1473847"/>
                  </a:lnTo>
                  <a:lnTo>
                    <a:pt x="2907373" y="1473847"/>
                  </a:lnTo>
                  <a:lnTo>
                    <a:pt x="2950235" y="1559572"/>
                  </a:lnTo>
                  <a:lnTo>
                    <a:pt x="2985960" y="1488135"/>
                  </a:lnTo>
                  <a:lnTo>
                    <a:pt x="2993098" y="1473847"/>
                  </a:lnTo>
                  <a:lnTo>
                    <a:pt x="2964523" y="1473847"/>
                  </a:lnTo>
                  <a:lnTo>
                    <a:pt x="2964523" y="1175550"/>
                  </a:lnTo>
                  <a:lnTo>
                    <a:pt x="2993098" y="1175550"/>
                  </a:lnTo>
                  <a:close/>
                </a:path>
                <a:path w="5946775" h="1568450">
                  <a:moveTo>
                    <a:pt x="4048633" y="753287"/>
                  </a:moveTo>
                  <a:lnTo>
                    <a:pt x="3962908" y="710425"/>
                  </a:lnTo>
                  <a:lnTo>
                    <a:pt x="3962908" y="739000"/>
                  </a:lnTo>
                  <a:lnTo>
                    <a:pt x="3611842" y="738987"/>
                  </a:lnTo>
                  <a:lnTo>
                    <a:pt x="3611842" y="767562"/>
                  </a:lnTo>
                  <a:lnTo>
                    <a:pt x="3962908" y="767575"/>
                  </a:lnTo>
                  <a:lnTo>
                    <a:pt x="3962908" y="796150"/>
                  </a:lnTo>
                  <a:lnTo>
                    <a:pt x="4020058" y="767575"/>
                  </a:lnTo>
                  <a:lnTo>
                    <a:pt x="3977195" y="767575"/>
                  </a:lnTo>
                  <a:lnTo>
                    <a:pt x="4020058" y="767562"/>
                  </a:lnTo>
                  <a:lnTo>
                    <a:pt x="4048633" y="753287"/>
                  </a:lnTo>
                  <a:close/>
                </a:path>
                <a:path w="5946775" h="1568450">
                  <a:moveTo>
                    <a:pt x="4048633" y="21297"/>
                  </a:moveTo>
                  <a:lnTo>
                    <a:pt x="3953052" y="28448"/>
                  </a:lnTo>
                  <a:lnTo>
                    <a:pt x="3967708" y="52984"/>
                  </a:lnTo>
                  <a:lnTo>
                    <a:pt x="3452660" y="360514"/>
                  </a:lnTo>
                  <a:lnTo>
                    <a:pt x="3438017" y="335978"/>
                  </a:lnTo>
                  <a:lnTo>
                    <a:pt x="3386378" y="416737"/>
                  </a:lnTo>
                  <a:lnTo>
                    <a:pt x="3481959" y="409587"/>
                  </a:lnTo>
                  <a:lnTo>
                    <a:pt x="3471684" y="392379"/>
                  </a:lnTo>
                  <a:lnTo>
                    <a:pt x="3467303" y="385051"/>
                  </a:lnTo>
                  <a:lnTo>
                    <a:pt x="3982351" y="77508"/>
                  </a:lnTo>
                  <a:lnTo>
                    <a:pt x="3997007" y="102044"/>
                  </a:lnTo>
                  <a:lnTo>
                    <a:pt x="4033062" y="45656"/>
                  </a:lnTo>
                  <a:lnTo>
                    <a:pt x="4048633" y="21297"/>
                  </a:lnTo>
                  <a:close/>
                </a:path>
                <a:path w="5946775" h="1568450">
                  <a:moveTo>
                    <a:pt x="4611078" y="1121664"/>
                  </a:moveTo>
                  <a:lnTo>
                    <a:pt x="4515307" y="1118082"/>
                  </a:lnTo>
                  <a:lnTo>
                    <a:pt x="4527118" y="1144092"/>
                  </a:lnTo>
                  <a:lnTo>
                    <a:pt x="3707981" y="1516087"/>
                  </a:lnTo>
                  <a:lnTo>
                    <a:pt x="3696170" y="1490065"/>
                  </a:lnTo>
                  <a:lnTo>
                    <a:pt x="3635845" y="1564538"/>
                  </a:lnTo>
                  <a:lnTo>
                    <a:pt x="3731615" y="1568119"/>
                  </a:lnTo>
                  <a:lnTo>
                    <a:pt x="3722484" y="1548015"/>
                  </a:lnTo>
                  <a:lnTo>
                    <a:pt x="3719804" y="1542097"/>
                  </a:lnTo>
                  <a:lnTo>
                    <a:pt x="4538929" y="1170114"/>
                  </a:lnTo>
                  <a:lnTo>
                    <a:pt x="4550753" y="1196136"/>
                  </a:lnTo>
                  <a:lnTo>
                    <a:pt x="4597692" y="1138186"/>
                  </a:lnTo>
                  <a:lnTo>
                    <a:pt x="4611078" y="1121664"/>
                  </a:lnTo>
                  <a:close/>
                </a:path>
                <a:path w="5946775" h="1568450">
                  <a:moveTo>
                    <a:pt x="5946406" y="753287"/>
                  </a:moveTo>
                  <a:lnTo>
                    <a:pt x="5860681" y="710425"/>
                  </a:lnTo>
                  <a:lnTo>
                    <a:pt x="5860681" y="739000"/>
                  </a:lnTo>
                  <a:lnTo>
                    <a:pt x="5392953" y="738987"/>
                  </a:lnTo>
                  <a:lnTo>
                    <a:pt x="5392953" y="767562"/>
                  </a:lnTo>
                  <a:lnTo>
                    <a:pt x="5860681" y="767575"/>
                  </a:lnTo>
                  <a:lnTo>
                    <a:pt x="5860681" y="796150"/>
                  </a:lnTo>
                  <a:lnTo>
                    <a:pt x="5917831" y="767575"/>
                  </a:lnTo>
                  <a:lnTo>
                    <a:pt x="5874969" y="767575"/>
                  </a:lnTo>
                  <a:lnTo>
                    <a:pt x="5917831" y="767562"/>
                  </a:lnTo>
                  <a:lnTo>
                    <a:pt x="5946406" y="753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32497" y="2697016"/>
              <a:ext cx="1946275" cy="1384935"/>
            </a:xfrm>
            <a:custGeom>
              <a:avLst/>
              <a:gdLst/>
              <a:ahLst/>
              <a:cxnLst/>
              <a:rect l="l" t="t" r="r" b="b"/>
              <a:pathLst>
                <a:path w="1946275" h="1384935">
                  <a:moveTo>
                    <a:pt x="1946055" y="0"/>
                  </a:moveTo>
                  <a:lnTo>
                    <a:pt x="0" y="0"/>
                  </a:lnTo>
                  <a:lnTo>
                    <a:pt x="0" y="1384353"/>
                  </a:lnTo>
                  <a:lnTo>
                    <a:pt x="1946055" y="1384353"/>
                  </a:lnTo>
                  <a:lnTo>
                    <a:pt x="1946055" y="0"/>
                  </a:lnTo>
                  <a:close/>
                </a:path>
              </a:pathLst>
            </a:custGeom>
            <a:solidFill>
              <a:srgbClr val="FFDE24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55521" y="3385699"/>
              <a:ext cx="276860" cy="85725"/>
            </a:xfrm>
            <a:custGeom>
              <a:avLst/>
              <a:gdLst/>
              <a:ahLst/>
              <a:cxnLst/>
              <a:rect l="l" t="t" r="r" b="b"/>
              <a:pathLst>
                <a:path w="276860" h="85725">
                  <a:moveTo>
                    <a:pt x="191296" y="0"/>
                  </a:moveTo>
                  <a:lnTo>
                    <a:pt x="191149" y="28574"/>
                  </a:lnTo>
                  <a:lnTo>
                    <a:pt x="205437" y="28647"/>
                  </a:lnTo>
                  <a:lnTo>
                    <a:pt x="205290" y="57222"/>
                  </a:lnTo>
                  <a:lnTo>
                    <a:pt x="191002" y="57222"/>
                  </a:lnTo>
                  <a:lnTo>
                    <a:pt x="190856" y="85723"/>
                  </a:lnTo>
                  <a:lnTo>
                    <a:pt x="248596" y="57222"/>
                  </a:lnTo>
                  <a:lnTo>
                    <a:pt x="205290" y="57222"/>
                  </a:lnTo>
                  <a:lnTo>
                    <a:pt x="248745" y="57149"/>
                  </a:lnTo>
                  <a:lnTo>
                    <a:pt x="276800" y="43300"/>
                  </a:lnTo>
                  <a:lnTo>
                    <a:pt x="191296" y="0"/>
                  </a:lnTo>
                  <a:close/>
                </a:path>
                <a:path w="276860" h="85725">
                  <a:moveTo>
                    <a:pt x="191149" y="28574"/>
                  </a:moveTo>
                  <a:lnTo>
                    <a:pt x="191003" y="57149"/>
                  </a:lnTo>
                  <a:lnTo>
                    <a:pt x="205290" y="57222"/>
                  </a:lnTo>
                  <a:lnTo>
                    <a:pt x="205437" y="28647"/>
                  </a:lnTo>
                  <a:lnTo>
                    <a:pt x="191149" y="28574"/>
                  </a:lnTo>
                  <a:close/>
                </a:path>
                <a:path w="276860" h="85725">
                  <a:moveTo>
                    <a:pt x="146" y="27595"/>
                  </a:moveTo>
                  <a:lnTo>
                    <a:pt x="0" y="56170"/>
                  </a:lnTo>
                  <a:lnTo>
                    <a:pt x="191003" y="57149"/>
                  </a:lnTo>
                  <a:lnTo>
                    <a:pt x="191149" y="28574"/>
                  </a:lnTo>
                  <a:lnTo>
                    <a:pt x="146" y="275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340" y="3032602"/>
            <a:ext cx="2520315" cy="790575"/>
          </a:xfrm>
          <a:custGeom>
            <a:avLst/>
            <a:gdLst/>
            <a:ahLst/>
            <a:cxnLst/>
            <a:rect l="l" t="t" r="r" b="b"/>
            <a:pathLst>
              <a:path w="2520315" h="790575">
                <a:moveTo>
                  <a:pt x="0" y="0"/>
                </a:moveTo>
                <a:lnTo>
                  <a:pt x="2519921" y="0"/>
                </a:lnTo>
                <a:lnTo>
                  <a:pt x="2519921" y="789960"/>
                </a:lnTo>
                <a:lnTo>
                  <a:pt x="0" y="78996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84089" y="3215132"/>
            <a:ext cx="131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41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cycles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8585" y="5594603"/>
            <a:ext cx="2292350" cy="8788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24154">
              <a:lnSpc>
                <a:spcPct val="90000"/>
              </a:lnSpc>
              <a:spcBef>
                <a:spcPts val="340"/>
              </a:spcBef>
            </a:pPr>
            <a:r>
              <a:rPr sz="2000" spc="-10" dirty="0">
                <a:latin typeface="Consolas"/>
                <a:cs typeface="Consolas"/>
              </a:rPr>
              <a:t>DispatchWidth</a:t>
            </a:r>
            <a:r>
              <a:rPr sz="2000" spc="500" dirty="0">
                <a:latin typeface="Consolas"/>
                <a:cs typeface="Consolas"/>
              </a:rPr>
              <a:t> </a:t>
            </a:r>
            <a:r>
              <a:rPr sz="2000" i="1" dirty="0">
                <a:latin typeface="Arial"/>
                <a:cs typeface="Arial"/>
              </a:rPr>
              <a:t>k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instructions/cycle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parameter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(global)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72651" y="5594603"/>
            <a:ext cx="24003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0"/>
              </a:spcBef>
            </a:pPr>
            <a:r>
              <a:rPr sz="2000" spc="-10" dirty="0">
                <a:latin typeface="Consolas"/>
                <a:cs typeface="Consolas"/>
              </a:rPr>
              <a:t>ReorderBufferSize</a:t>
            </a:r>
            <a:endParaRPr sz="2000" dirty="0">
              <a:latin typeface="Consolas"/>
              <a:cs typeface="Consolas"/>
            </a:endParaRPr>
          </a:p>
          <a:p>
            <a:pPr algn="ctr">
              <a:lnSpc>
                <a:spcPts val="2160"/>
              </a:lnSpc>
            </a:pPr>
            <a:r>
              <a:rPr sz="2000" i="1" dirty="0">
                <a:latin typeface="Arial"/>
                <a:cs typeface="Arial"/>
              </a:rPr>
              <a:t>k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instructions</a:t>
            </a:r>
            <a:endParaRPr sz="2000" dirty="0">
              <a:latin typeface="Arial"/>
              <a:cs typeface="Arial"/>
            </a:endParaRPr>
          </a:p>
          <a:p>
            <a:pPr marL="635" algn="ctr">
              <a:lnSpc>
                <a:spcPts val="2255"/>
              </a:lnSpc>
            </a:pPr>
            <a:r>
              <a:rPr sz="2000" dirty="0">
                <a:latin typeface="Arial"/>
                <a:cs typeface="Arial"/>
              </a:rPr>
              <a:t>1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parameter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(global)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99043" y="5308091"/>
            <a:ext cx="3228340" cy="14490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26084" marR="419100" algn="ctr">
              <a:lnSpc>
                <a:spcPct val="91700"/>
              </a:lnSpc>
              <a:spcBef>
                <a:spcPts val="300"/>
              </a:spcBef>
            </a:pPr>
            <a:r>
              <a:rPr sz="2000" spc="-10" dirty="0">
                <a:latin typeface="Consolas"/>
                <a:cs typeface="Consolas"/>
              </a:rPr>
              <a:t>WriteLatency ReadAdvanceCycles </a:t>
            </a:r>
            <a:r>
              <a:rPr sz="2000" i="1" dirty="0">
                <a:latin typeface="Arial"/>
                <a:cs typeface="Arial"/>
              </a:rPr>
              <a:t>k-j</a:t>
            </a:r>
            <a:r>
              <a:rPr sz="2000" i="1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cycles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before</a:t>
            </a:r>
            <a:r>
              <a:rPr sz="2000" spc="5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defs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used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210"/>
              </a:lnSpc>
            </a:pPr>
            <a:r>
              <a:rPr sz="2000" dirty="0">
                <a:latin typeface="Arial"/>
                <a:cs typeface="Arial"/>
              </a:rPr>
              <a:t>up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parameters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(per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inst)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llvm-</a:t>
            </a:r>
            <a:r>
              <a:rPr b="0" spc="-25" dirty="0">
                <a:latin typeface="Calibri Light"/>
                <a:cs typeface="Calibri Light"/>
              </a:rPr>
              <a:t>mca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6740" y="3036315"/>
            <a:ext cx="346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onsolas"/>
                <a:cs typeface="Consolas"/>
              </a:rPr>
              <a:t>lea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4616" y="3036315"/>
            <a:ext cx="168021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910"/>
              </a:lnSpc>
              <a:spcBef>
                <a:spcPts val="100"/>
              </a:spcBef>
            </a:pPr>
            <a:r>
              <a:rPr sz="1600" dirty="0">
                <a:latin typeface="Consolas"/>
                <a:cs typeface="Consolas"/>
              </a:rPr>
              <a:t>r12, </a:t>
            </a:r>
            <a:r>
              <a:rPr sz="1600" spc="-10" dirty="0">
                <a:latin typeface="Consolas"/>
                <a:cs typeface="Consolas"/>
              </a:rPr>
              <a:t>[rbx-0x40]</a:t>
            </a:r>
            <a:endParaRPr sz="1600">
              <a:latin typeface="Consolas"/>
              <a:cs typeface="Consolas"/>
            </a:endParaRPr>
          </a:p>
          <a:p>
            <a:pPr marL="400685">
              <a:lnSpc>
                <a:spcPts val="1910"/>
              </a:lnSpc>
            </a:pPr>
            <a:r>
              <a:rPr sz="1600" dirty="0">
                <a:latin typeface="Consolas"/>
                <a:cs typeface="Consolas"/>
              </a:rPr>
              <a:t>…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740" y="3517900"/>
            <a:ext cx="1346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nsolas"/>
                <a:cs typeface="Consolas"/>
              </a:rPr>
              <a:t>cmp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rdx,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r14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8034" y="1840191"/>
            <a:ext cx="6753859" cy="3178175"/>
            <a:chOff x="3118034" y="1840191"/>
            <a:chExt cx="6753859" cy="3178175"/>
          </a:xfrm>
        </p:grpSpPr>
        <p:sp>
          <p:nvSpPr>
            <p:cNvPr id="4" name="object 4"/>
            <p:cNvSpPr/>
            <p:nvPr/>
          </p:nvSpPr>
          <p:spPr>
            <a:xfrm>
              <a:off x="3132321" y="1854479"/>
              <a:ext cx="5927725" cy="3149600"/>
            </a:xfrm>
            <a:custGeom>
              <a:avLst/>
              <a:gdLst/>
              <a:ahLst/>
              <a:cxnLst/>
              <a:rect l="l" t="t" r="r" b="b"/>
              <a:pathLst>
                <a:path w="5927725" h="3149600">
                  <a:moveTo>
                    <a:pt x="0" y="0"/>
                  </a:moveTo>
                  <a:lnTo>
                    <a:pt x="5927358" y="0"/>
                  </a:lnTo>
                  <a:lnTo>
                    <a:pt x="5927358" y="3149042"/>
                  </a:lnTo>
                  <a:lnTo>
                    <a:pt x="0" y="314904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78728" y="3386138"/>
              <a:ext cx="793115" cy="85725"/>
            </a:xfrm>
            <a:custGeom>
              <a:avLst/>
              <a:gdLst/>
              <a:ahLst/>
              <a:cxnLst/>
              <a:rect l="l" t="t" r="r" b="b"/>
              <a:pathLst>
                <a:path w="793115" h="85725">
                  <a:moveTo>
                    <a:pt x="706936" y="57149"/>
                  </a:moveTo>
                  <a:lnTo>
                    <a:pt x="706936" y="85725"/>
                  </a:lnTo>
                  <a:lnTo>
                    <a:pt x="764086" y="57150"/>
                  </a:lnTo>
                  <a:lnTo>
                    <a:pt x="706936" y="57149"/>
                  </a:lnTo>
                  <a:close/>
                </a:path>
                <a:path w="793115" h="85725">
                  <a:moveTo>
                    <a:pt x="706936" y="28574"/>
                  </a:moveTo>
                  <a:lnTo>
                    <a:pt x="706936" y="57149"/>
                  </a:lnTo>
                  <a:lnTo>
                    <a:pt x="721224" y="57150"/>
                  </a:lnTo>
                  <a:lnTo>
                    <a:pt x="721224" y="28575"/>
                  </a:lnTo>
                  <a:lnTo>
                    <a:pt x="706936" y="28574"/>
                  </a:lnTo>
                  <a:close/>
                </a:path>
                <a:path w="793115" h="85725">
                  <a:moveTo>
                    <a:pt x="706936" y="0"/>
                  </a:moveTo>
                  <a:lnTo>
                    <a:pt x="706936" y="28574"/>
                  </a:lnTo>
                  <a:lnTo>
                    <a:pt x="721224" y="28575"/>
                  </a:lnTo>
                  <a:lnTo>
                    <a:pt x="721224" y="57150"/>
                  </a:lnTo>
                  <a:lnTo>
                    <a:pt x="764089" y="57148"/>
                  </a:lnTo>
                  <a:lnTo>
                    <a:pt x="792661" y="42862"/>
                  </a:lnTo>
                  <a:lnTo>
                    <a:pt x="706936" y="0"/>
                  </a:lnTo>
                  <a:close/>
                </a:path>
                <a:path w="793115" h="85725">
                  <a:moveTo>
                    <a:pt x="1" y="28573"/>
                  </a:moveTo>
                  <a:lnTo>
                    <a:pt x="0" y="57148"/>
                  </a:lnTo>
                  <a:lnTo>
                    <a:pt x="706936" y="57149"/>
                  </a:lnTo>
                  <a:lnTo>
                    <a:pt x="706936" y="28574"/>
                  </a:lnTo>
                  <a:lnTo>
                    <a:pt x="1" y="28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85775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545"/>
              </a:spcBef>
            </a:pPr>
            <a:r>
              <a:rPr sz="1600" spc="-10" dirty="0">
                <a:latin typeface="Arial"/>
                <a:cs typeface="Arial"/>
              </a:rPr>
              <a:t>Dispatcher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5775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230504" marR="222885" indent="3048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Register Renamer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2889" y="4207304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367665" marR="267335" indent="-93345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Reorder Buffer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7047" y="3386138"/>
            <a:ext cx="436880" cy="85725"/>
          </a:xfrm>
          <a:custGeom>
            <a:avLst/>
            <a:gdLst/>
            <a:ahLst/>
            <a:cxnLst/>
            <a:rect l="l" t="t" r="r" b="b"/>
            <a:pathLst>
              <a:path w="436879" h="85725">
                <a:moveTo>
                  <a:pt x="351067" y="57149"/>
                </a:moveTo>
                <a:lnTo>
                  <a:pt x="351067" y="85725"/>
                </a:lnTo>
                <a:lnTo>
                  <a:pt x="408217" y="57150"/>
                </a:lnTo>
                <a:lnTo>
                  <a:pt x="351067" y="57149"/>
                </a:lnTo>
                <a:close/>
              </a:path>
              <a:path w="436879" h="85725">
                <a:moveTo>
                  <a:pt x="351067" y="28574"/>
                </a:moveTo>
                <a:lnTo>
                  <a:pt x="351067" y="57149"/>
                </a:lnTo>
                <a:lnTo>
                  <a:pt x="365354" y="57150"/>
                </a:lnTo>
                <a:lnTo>
                  <a:pt x="365354" y="28575"/>
                </a:lnTo>
                <a:lnTo>
                  <a:pt x="351067" y="28574"/>
                </a:lnTo>
                <a:close/>
              </a:path>
              <a:path w="436879" h="85725">
                <a:moveTo>
                  <a:pt x="351067" y="0"/>
                </a:moveTo>
                <a:lnTo>
                  <a:pt x="351067" y="28574"/>
                </a:lnTo>
                <a:lnTo>
                  <a:pt x="365354" y="28575"/>
                </a:lnTo>
                <a:lnTo>
                  <a:pt x="365354" y="57150"/>
                </a:lnTo>
                <a:lnTo>
                  <a:pt x="408219" y="57148"/>
                </a:lnTo>
                <a:lnTo>
                  <a:pt x="436792" y="42862"/>
                </a:lnTo>
                <a:lnTo>
                  <a:pt x="351067" y="0"/>
                </a:lnTo>
                <a:close/>
              </a:path>
              <a:path w="436879" h="85725">
                <a:moveTo>
                  <a:pt x="1" y="28573"/>
                </a:moveTo>
                <a:lnTo>
                  <a:pt x="0" y="57148"/>
                </a:lnTo>
                <a:lnTo>
                  <a:pt x="351067" y="57149"/>
                </a:lnTo>
                <a:lnTo>
                  <a:pt x="351067" y="28574"/>
                </a:lnTo>
                <a:lnTo>
                  <a:pt x="1" y="2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42889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545"/>
              </a:spcBef>
            </a:pPr>
            <a:r>
              <a:rPr sz="1600" spc="-10" dirty="0">
                <a:latin typeface="Arial"/>
                <a:cs typeface="Arial"/>
              </a:rPr>
              <a:t>Issuer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0003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462915" marR="120650" indent="-33528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Load/Store </a:t>
            </a:r>
            <a:r>
              <a:rPr sz="1600" spc="-20" dirty="0">
                <a:latin typeface="Arial"/>
                <a:cs typeface="Arial"/>
              </a:rPr>
              <a:t>Unit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2889" y="2042966"/>
            <a:ext cx="1306830" cy="635000"/>
          </a:xfrm>
          <a:custGeom>
            <a:avLst/>
            <a:gdLst/>
            <a:ahLst/>
            <a:cxnLst/>
            <a:rect l="l" t="t" r="r" b="b"/>
            <a:pathLst>
              <a:path w="1306829" h="635000">
                <a:moveTo>
                  <a:pt x="0" y="0"/>
                </a:moveTo>
                <a:lnTo>
                  <a:pt x="1306221" y="0"/>
                </a:lnTo>
                <a:lnTo>
                  <a:pt x="1306221" y="635001"/>
                </a:lnTo>
                <a:lnTo>
                  <a:pt x="0" y="635001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91982" y="1668290"/>
            <a:ext cx="1946275" cy="138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761365" marR="466725" indent="-224790">
              <a:lnSpc>
                <a:spcPts val="1900"/>
              </a:lnSpc>
              <a:spcBef>
                <a:spcPts val="1420"/>
              </a:spcBef>
            </a:pPr>
            <a:r>
              <a:rPr sz="1600" spc="-10" dirty="0">
                <a:latin typeface="Arial"/>
                <a:cs typeface="Arial"/>
              </a:rPr>
              <a:t>Execution Units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00003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306705" marR="299085" indent="67310">
              <a:lnSpc>
                <a:spcPts val="1900"/>
              </a:lnSpc>
              <a:spcBef>
                <a:spcPts val="665"/>
              </a:spcBef>
            </a:pPr>
            <a:r>
              <a:rPr sz="1600" spc="-10" dirty="0">
                <a:latin typeface="Arial"/>
                <a:cs typeface="Arial"/>
              </a:rPr>
              <a:t>Retire Control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5521" y="1668290"/>
            <a:ext cx="6223635" cy="2575560"/>
            <a:chOff x="2855521" y="1668290"/>
            <a:chExt cx="6223635" cy="2575560"/>
          </a:xfrm>
        </p:grpSpPr>
        <p:sp>
          <p:nvSpPr>
            <p:cNvPr id="17" name="object 17"/>
            <p:cNvSpPr/>
            <p:nvPr/>
          </p:nvSpPr>
          <p:spPr>
            <a:xfrm>
              <a:off x="3132315" y="2675724"/>
              <a:ext cx="5946775" cy="1568450"/>
            </a:xfrm>
            <a:custGeom>
              <a:avLst/>
              <a:gdLst/>
              <a:ahLst/>
              <a:cxnLst/>
              <a:rect l="l" t="t" r="r" b="b"/>
              <a:pathLst>
                <a:path w="5946775" h="1568450">
                  <a:moveTo>
                    <a:pt x="553453" y="753287"/>
                  </a:moveTo>
                  <a:lnTo>
                    <a:pt x="467728" y="710425"/>
                  </a:lnTo>
                  <a:lnTo>
                    <a:pt x="467728" y="739000"/>
                  </a:lnTo>
                  <a:lnTo>
                    <a:pt x="0" y="738987"/>
                  </a:lnTo>
                  <a:lnTo>
                    <a:pt x="0" y="767562"/>
                  </a:lnTo>
                  <a:lnTo>
                    <a:pt x="467728" y="767575"/>
                  </a:lnTo>
                  <a:lnTo>
                    <a:pt x="467728" y="796150"/>
                  </a:lnTo>
                  <a:lnTo>
                    <a:pt x="524878" y="767575"/>
                  </a:lnTo>
                  <a:lnTo>
                    <a:pt x="482015" y="767575"/>
                  </a:lnTo>
                  <a:lnTo>
                    <a:pt x="524878" y="767562"/>
                  </a:lnTo>
                  <a:lnTo>
                    <a:pt x="553453" y="753287"/>
                  </a:lnTo>
                  <a:close/>
                </a:path>
                <a:path w="5946775" h="1568450">
                  <a:moveTo>
                    <a:pt x="1361147" y="107022"/>
                  </a:moveTo>
                  <a:lnTo>
                    <a:pt x="1353997" y="92735"/>
                  </a:lnTo>
                  <a:lnTo>
                    <a:pt x="1318285" y="21297"/>
                  </a:lnTo>
                  <a:lnTo>
                    <a:pt x="1275422" y="107022"/>
                  </a:lnTo>
                  <a:lnTo>
                    <a:pt x="1303997" y="107022"/>
                  </a:lnTo>
                  <a:lnTo>
                    <a:pt x="1303997" y="331012"/>
                  </a:lnTo>
                  <a:lnTo>
                    <a:pt x="1275422" y="331012"/>
                  </a:lnTo>
                  <a:lnTo>
                    <a:pt x="1318285" y="416737"/>
                  </a:lnTo>
                  <a:lnTo>
                    <a:pt x="1353997" y="345300"/>
                  </a:lnTo>
                  <a:lnTo>
                    <a:pt x="1361147" y="331012"/>
                  </a:lnTo>
                  <a:lnTo>
                    <a:pt x="1332572" y="331012"/>
                  </a:lnTo>
                  <a:lnTo>
                    <a:pt x="1332572" y="107022"/>
                  </a:lnTo>
                  <a:lnTo>
                    <a:pt x="1361147" y="107022"/>
                  </a:lnTo>
                  <a:close/>
                </a:path>
                <a:path w="5946775" h="1568450">
                  <a:moveTo>
                    <a:pt x="2291524" y="436791"/>
                  </a:moveTo>
                  <a:lnTo>
                    <a:pt x="2278049" y="396379"/>
                  </a:lnTo>
                  <a:lnTo>
                    <a:pt x="2261209" y="345859"/>
                  </a:lnTo>
                  <a:lnTo>
                    <a:pt x="2241004" y="366064"/>
                  </a:lnTo>
                  <a:lnTo>
                    <a:pt x="1925447" y="50507"/>
                  </a:lnTo>
                  <a:lnTo>
                    <a:pt x="1935543" y="40411"/>
                  </a:lnTo>
                  <a:lnTo>
                    <a:pt x="1945652" y="30302"/>
                  </a:lnTo>
                  <a:lnTo>
                    <a:pt x="1854720" y="0"/>
                  </a:lnTo>
                  <a:lnTo>
                    <a:pt x="1885035" y="90919"/>
                  </a:lnTo>
                  <a:lnTo>
                    <a:pt x="1905241" y="70713"/>
                  </a:lnTo>
                  <a:lnTo>
                    <a:pt x="2220798" y="386270"/>
                  </a:lnTo>
                  <a:lnTo>
                    <a:pt x="2200592" y="406476"/>
                  </a:lnTo>
                  <a:lnTo>
                    <a:pt x="2291524" y="436791"/>
                  </a:lnTo>
                  <a:close/>
                </a:path>
                <a:path w="5946775" h="1568450">
                  <a:moveTo>
                    <a:pt x="2328176" y="1559572"/>
                  </a:moveTo>
                  <a:lnTo>
                    <a:pt x="2315768" y="1545158"/>
                  </a:lnTo>
                  <a:lnTo>
                    <a:pt x="2265667" y="1486916"/>
                  </a:lnTo>
                  <a:lnTo>
                    <a:pt x="2254618" y="1513281"/>
                  </a:lnTo>
                  <a:lnTo>
                    <a:pt x="1291158" y="1109764"/>
                  </a:lnTo>
                  <a:lnTo>
                    <a:pt x="1293469" y="1104252"/>
                  </a:lnTo>
                  <a:lnTo>
                    <a:pt x="1302194" y="1083411"/>
                  </a:lnTo>
                  <a:lnTo>
                    <a:pt x="1206563" y="1089825"/>
                  </a:lnTo>
                  <a:lnTo>
                    <a:pt x="1269072" y="1162481"/>
                  </a:lnTo>
                  <a:lnTo>
                    <a:pt x="1280109" y="1136129"/>
                  </a:lnTo>
                  <a:lnTo>
                    <a:pt x="2243582" y="1539633"/>
                  </a:lnTo>
                  <a:lnTo>
                    <a:pt x="2232545" y="1565986"/>
                  </a:lnTo>
                  <a:lnTo>
                    <a:pt x="2328176" y="1559572"/>
                  </a:lnTo>
                  <a:close/>
                </a:path>
                <a:path w="5946775" h="1568450">
                  <a:moveTo>
                    <a:pt x="2975546" y="107022"/>
                  </a:moveTo>
                  <a:lnTo>
                    <a:pt x="2968409" y="92735"/>
                  </a:lnTo>
                  <a:lnTo>
                    <a:pt x="2932684" y="21297"/>
                  </a:lnTo>
                  <a:lnTo>
                    <a:pt x="2889821" y="107022"/>
                  </a:lnTo>
                  <a:lnTo>
                    <a:pt x="2918396" y="107022"/>
                  </a:lnTo>
                  <a:lnTo>
                    <a:pt x="2918396" y="339788"/>
                  </a:lnTo>
                  <a:lnTo>
                    <a:pt x="2889821" y="339788"/>
                  </a:lnTo>
                  <a:lnTo>
                    <a:pt x="2932684" y="425513"/>
                  </a:lnTo>
                  <a:lnTo>
                    <a:pt x="2968409" y="354076"/>
                  </a:lnTo>
                  <a:lnTo>
                    <a:pt x="2975546" y="339788"/>
                  </a:lnTo>
                  <a:lnTo>
                    <a:pt x="2946971" y="339788"/>
                  </a:lnTo>
                  <a:lnTo>
                    <a:pt x="2946971" y="107022"/>
                  </a:lnTo>
                  <a:lnTo>
                    <a:pt x="2975546" y="107022"/>
                  </a:lnTo>
                  <a:close/>
                </a:path>
                <a:path w="5946775" h="1568450">
                  <a:moveTo>
                    <a:pt x="2993098" y="1175550"/>
                  </a:moveTo>
                  <a:lnTo>
                    <a:pt x="2985960" y="1161262"/>
                  </a:lnTo>
                  <a:lnTo>
                    <a:pt x="2950235" y="1089825"/>
                  </a:lnTo>
                  <a:lnTo>
                    <a:pt x="2907373" y="1175550"/>
                  </a:lnTo>
                  <a:lnTo>
                    <a:pt x="2935948" y="1175550"/>
                  </a:lnTo>
                  <a:lnTo>
                    <a:pt x="2935948" y="1473847"/>
                  </a:lnTo>
                  <a:lnTo>
                    <a:pt x="2907373" y="1473847"/>
                  </a:lnTo>
                  <a:lnTo>
                    <a:pt x="2950235" y="1559572"/>
                  </a:lnTo>
                  <a:lnTo>
                    <a:pt x="2985960" y="1488135"/>
                  </a:lnTo>
                  <a:lnTo>
                    <a:pt x="2993098" y="1473847"/>
                  </a:lnTo>
                  <a:lnTo>
                    <a:pt x="2964523" y="1473847"/>
                  </a:lnTo>
                  <a:lnTo>
                    <a:pt x="2964523" y="1175550"/>
                  </a:lnTo>
                  <a:lnTo>
                    <a:pt x="2993098" y="1175550"/>
                  </a:lnTo>
                  <a:close/>
                </a:path>
                <a:path w="5946775" h="1568450">
                  <a:moveTo>
                    <a:pt x="4048633" y="753287"/>
                  </a:moveTo>
                  <a:lnTo>
                    <a:pt x="3962908" y="710425"/>
                  </a:lnTo>
                  <a:lnTo>
                    <a:pt x="3962908" y="739000"/>
                  </a:lnTo>
                  <a:lnTo>
                    <a:pt x="3611842" y="738987"/>
                  </a:lnTo>
                  <a:lnTo>
                    <a:pt x="3611842" y="767562"/>
                  </a:lnTo>
                  <a:lnTo>
                    <a:pt x="3962908" y="767575"/>
                  </a:lnTo>
                  <a:lnTo>
                    <a:pt x="3962908" y="796150"/>
                  </a:lnTo>
                  <a:lnTo>
                    <a:pt x="4020058" y="767575"/>
                  </a:lnTo>
                  <a:lnTo>
                    <a:pt x="3977195" y="767575"/>
                  </a:lnTo>
                  <a:lnTo>
                    <a:pt x="4020058" y="767562"/>
                  </a:lnTo>
                  <a:lnTo>
                    <a:pt x="4048633" y="753287"/>
                  </a:lnTo>
                  <a:close/>
                </a:path>
                <a:path w="5946775" h="1568450">
                  <a:moveTo>
                    <a:pt x="4048633" y="21297"/>
                  </a:moveTo>
                  <a:lnTo>
                    <a:pt x="3953052" y="28448"/>
                  </a:lnTo>
                  <a:lnTo>
                    <a:pt x="3967708" y="52984"/>
                  </a:lnTo>
                  <a:lnTo>
                    <a:pt x="3452660" y="360514"/>
                  </a:lnTo>
                  <a:lnTo>
                    <a:pt x="3438017" y="335978"/>
                  </a:lnTo>
                  <a:lnTo>
                    <a:pt x="3386378" y="416737"/>
                  </a:lnTo>
                  <a:lnTo>
                    <a:pt x="3481959" y="409587"/>
                  </a:lnTo>
                  <a:lnTo>
                    <a:pt x="3471684" y="392379"/>
                  </a:lnTo>
                  <a:lnTo>
                    <a:pt x="3467303" y="385051"/>
                  </a:lnTo>
                  <a:lnTo>
                    <a:pt x="3982351" y="77508"/>
                  </a:lnTo>
                  <a:lnTo>
                    <a:pt x="3997007" y="102044"/>
                  </a:lnTo>
                  <a:lnTo>
                    <a:pt x="4033062" y="45656"/>
                  </a:lnTo>
                  <a:lnTo>
                    <a:pt x="4048633" y="21297"/>
                  </a:lnTo>
                  <a:close/>
                </a:path>
                <a:path w="5946775" h="1568450">
                  <a:moveTo>
                    <a:pt x="4611078" y="1121664"/>
                  </a:moveTo>
                  <a:lnTo>
                    <a:pt x="4515307" y="1118082"/>
                  </a:lnTo>
                  <a:lnTo>
                    <a:pt x="4527118" y="1144092"/>
                  </a:lnTo>
                  <a:lnTo>
                    <a:pt x="3707981" y="1516087"/>
                  </a:lnTo>
                  <a:lnTo>
                    <a:pt x="3696170" y="1490065"/>
                  </a:lnTo>
                  <a:lnTo>
                    <a:pt x="3635845" y="1564538"/>
                  </a:lnTo>
                  <a:lnTo>
                    <a:pt x="3731615" y="1568119"/>
                  </a:lnTo>
                  <a:lnTo>
                    <a:pt x="3722484" y="1548015"/>
                  </a:lnTo>
                  <a:lnTo>
                    <a:pt x="3719804" y="1542097"/>
                  </a:lnTo>
                  <a:lnTo>
                    <a:pt x="4538929" y="1170114"/>
                  </a:lnTo>
                  <a:lnTo>
                    <a:pt x="4550753" y="1196136"/>
                  </a:lnTo>
                  <a:lnTo>
                    <a:pt x="4597692" y="1138186"/>
                  </a:lnTo>
                  <a:lnTo>
                    <a:pt x="4611078" y="1121664"/>
                  </a:lnTo>
                  <a:close/>
                </a:path>
                <a:path w="5946775" h="1568450">
                  <a:moveTo>
                    <a:pt x="5946406" y="753287"/>
                  </a:moveTo>
                  <a:lnTo>
                    <a:pt x="5860681" y="710425"/>
                  </a:lnTo>
                  <a:lnTo>
                    <a:pt x="5860681" y="739000"/>
                  </a:lnTo>
                  <a:lnTo>
                    <a:pt x="5392953" y="738987"/>
                  </a:lnTo>
                  <a:lnTo>
                    <a:pt x="5392953" y="767562"/>
                  </a:lnTo>
                  <a:lnTo>
                    <a:pt x="5860681" y="767575"/>
                  </a:lnTo>
                  <a:lnTo>
                    <a:pt x="5860681" y="796150"/>
                  </a:lnTo>
                  <a:lnTo>
                    <a:pt x="5917831" y="767575"/>
                  </a:lnTo>
                  <a:lnTo>
                    <a:pt x="5874969" y="767575"/>
                  </a:lnTo>
                  <a:lnTo>
                    <a:pt x="5917831" y="767562"/>
                  </a:lnTo>
                  <a:lnTo>
                    <a:pt x="5946406" y="753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1982" y="1668290"/>
              <a:ext cx="1946275" cy="1384935"/>
            </a:xfrm>
            <a:custGeom>
              <a:avLst/>
              <a:gdLst/>
              <a:ahLst/>
              <a:cxnLst/>
              <a:rect l="l" t="t" r="r" b="b"/>
              <a:pathLst>
                <a:path w="1946275" h="1384935">
                  <a:moveTo>
                    <a:pt x="1946054" y="0"/>
                  </a:moveTo>
                  <a:lnTo>
                    <a:pt x="0" y="0"/>
                  </a:lnTo>
                  <a:lnTo>
                    <a:pt x="0" y="1384353"/>
                  </a:lnTo>
                  <a:lnTo>
                    <a:pt x="1946054" y="1384353"/>
                  </a:lnTo>
                  <a:lnTo>
                    <a:pt x="1946054" y="0"/>
                  </a:lnTo>
                  <a:close/>
                </a:path>
              </a:pathLst>
            </a:custGeom>
            <a:solidFill>
              <a:srgbClr val="FFDE24">
                <a:alpha val="3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55521" y="3385699"/>
              <a:ext cx="276860" cy="85725"/>
            </a:xfrm>
            <a:custGeom>
              <a:avLst/>
              <a:gdLst/>
              <a:ahLst/>
              <a:cxnLst/>
              <a:rect l="l" t="t" r="r" b="b"/>
              <a:pathLst>
                <a:path w="276860" h="85725">
                  <a:moveTo>
                    <a:pt x="191296" y="0"/>
                  </a:moveTo>
                  <a:lnTo>
                    <a:pt x="191149" y="28574"/>
                  </a:lnTo>
                  <a:lnTo>
                    <a:pt x="205437" y="28647"/>
                  </a:lnTo>
                  <a:lnTo>
                    <a:pt x="205290" y="57222"/>
                  </a:lnTo>
                  <a:lnTo>
                    <a:pt x="191002" y="57222"/>
                  </a:lnTo>
                  <a:lnTo>
                    <a:pt x="190856" y="85723"/>
                  </a:lnTo>
                  <a:lnTo>
                    <a:pt x="248596" y="57222"/>
                  </a:lnTo>
                  <a:lnTo>
                    <a:pt x="205290" y="57222"/>
                  </a:lnTo>
                  <a:lnTo>
                    <a:pt x="248745" y="57149"/>
                  </a:lnTo>
                  <a:lnTo>
                    <a:pt x="276800" y="43300"/>
                  </a:lnTo>
                  <a:lnTo>
                    <a:pt x="191296" y="0"/>
                  </a:lnTo>
                  <a:close/>
                </a:path>
                <a:path w="276860" h="85725">
                  <a:moveTo>
                    <a:pt x="191149" y="28574"/>
                  </a:moveTo>
                  <a:lnTo>
                    <a:pt x="191003" y="57149"/>
                  </a:lnTo>
                  <a:lnTo>
                    <a:pt x="205290" y="57222"/>
                  </a:lnTo>
                  <a:lnTo>
                    <a:pt x="205437" y="28647"/>
                  </a:lnTo>
                  <a:lnTo>
                    <a:pt x="191149" y="28574"/>
                  </a:lnTo>
                  <a:close/>
                </a:path>
                <a:path w="276860" h="85725">
                  <a:moveTo>
                    <a:pt x="146" y="27595"/>
                  </a:moveTo>
                  <a:lnTo>
                    <a:pt x="0" y="56170"/>
                  </a:lnTo>
                  <a:lnTo>
                    <a:pt x="191003" y="57149"/>
                  </a:lnTo>
                  <a:lnTo>
                    <a:pt x="191149" y="28574"/>
                  </a:lnTo>
                  <a:lnTo>
                    <a:pt x="146" y="275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340" y="3032602"/>
            <a:ext cx="2520315" cy="790575"/>
          </a:xfrm>
          <a:custGeom>
            <a:avLst/>
            <a:gdLst/>
            <a:ahLst/>
            <a:cxnLst/>
            <a:rect l="l" t="t" r="r" b="b"/>
            <a:pathLst>
              <a:path w="2520315" h="790575">
                <a:moveTo>
                  <a:pt x="0" y="0"/>
                </a:moveTo>
                <a:lnTo>
                  <a:pt x="2519921" y="0"/>
                </a:lnTo>
                <a:lnTo>
                  <a:pt x="2519921" y="789960"/>
                </a:lnTo>
                <a:lnTo>
                  <a:pt x="0" y="78996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84089" y="3215132"/>
            <a:ext cx="131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41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cycles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8585" y="5594603"/>
            <a:ext cx="2292350" cy="8788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24154">
              <a:lnSpc>
                <a:spcPct val="90000"/>
              </a:lnSpc>
              <a:spcBef>
                <a:spcPts val="340"/>
              </a:spcBef>
            </a:pPr>
            <a:r>
              <a:rPr sz="2000" spc="-10" dirty="0">
                <a:latin typeface="Consolas"/>
                <a:cs typeface="Consolas"/>
              </a:rPr>
              <a:t>DispatchWidth</a:t>
            </a:r>
            <a:r>
              <a:rPr sz="2000" spc="500" dirty="0">
                <a:latin typeface="Consolas"/>
                <a:cs typeface="Consolas"/>
              </a:rPr>
              <a:t> </a:t>
            </a:r>
            <a:r>
              <a:rPr sz="2000" i="1" dirty="0">
                <a:latin typeface="Arial"/>
                <a:cs typeface="Arial"/>
              </a:rPr>
              <a:t>k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instructions/cycle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parameter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(global)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72651" y="5594603"/>
            <a:ext cx="24003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0"/>
              </a:spcBef>
            </a:pPr>
            <a:r>
              <a:rPr sz="2000" spc="-10" dirty="0">
                <a:latin typeface="Consolas"/>
                <a:cs typeface="Consolas"/>
              </a:rPr>
              <a:t>ReorderBufferSize</a:t>
            </a:r>
            <a:endParaRPr sz="2000" dirty="0">
              <a:latin typeface="Consolas"/>
              <a:cs typeface="Consolas"/>
            </a:endParaRPr>
          </a:p>
          <a:p>
            <a:pPr algn="ctr">
              <a:lnSpc>
                <a:spcPts val="2160"/>
              </a:lnSpc>
            </a:pPr>
            <a:r>
              <a:rPr sz="2000" i="1" dirty="0">
                <a:latin typeface="Arial"/>
                <a:cs typeface="Arial"/>
              </a:rPr>
              <a:t>k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instructions</a:t>
            </a:r>
            <a:endParaRPr sz="2000" dirty="0">
              <a:latin typeface="Arial"/>
              <a:cs typeface="Arial"/>
            </a:endParaRPr>
          </a:p>
          <a:p>
            <a:pPr marL="635" algn="ctr">
              <a:lnSpc>
                <a:spcPts val="2255"/>
              </a:lnSpc>
            </a:pPr>
            <a:r>
              <a:rPr sz="2000" dirty="0">
                <a:latin typeface="Arial"/>
                <a:cs typeface="Arial"/>
              </a:rPr>
              <a:t>1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parameter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(global)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99043" y="5308091"/>
            <a:ext cx="3228340" cy="14490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26084" marR="419100" algn="ctr">
              <a:lnSpc>
                <a:spcPct val="91700"/>
              </a:lnSpc>
              <a:spcBef>
                <a:spcPts val="300"/>
              </a:spcBef>
            </a:pPr>
            <a:r>
              <a:rPr sz="2000" spc="-10" dirty="0">
                <a:latin typeface="Consolas"/>
                <a:cs typeface="Consolas"/>
              </a:rPr>
              <a:t>WriteLatency ReadAdvanceCycles </a:t>
            </a:r>
            <a:r>
              <a:rPr sz="2000" i="1" dirty="0">
                <a:latin typeface="Arial"/>
                <a:cs typeface="Arial"/>
              </a:rPr>
              <a:t>k-j</a:t>
            </a:r>
            <a:r>
              <a:rPr sz="2000" i="1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cycles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before</a:t>
            </a:r>
            <a:r>
              <a:rPr sz="2000" spc="5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defs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used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210"/>
              </a:lnSpc>
            </a:pPr>
            <a:r>
              <a:rPr sz="2000" dirty="0">
                <a:latin typeface="Arial"/>
                <a:cs typeface="Arial"/>
              </a:rPr>
              <a:t>up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parameters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(per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inst)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91421" y="5295900"/>
            <a:ext cx="2712720" cy="115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6775">
              <a:lnSpc>
                <a:spcPts val="2305"/>
              </a:lnSpc>
              <a:spcBef>
                <a:spcPts val="100"/>
              </a:spcBef>
            </a:pPr>
            <a:r>
              <a:rPr sz="2000" spc="-10" dirty="0">
                <a:latin typeface="Consolas"/>
                <a:cs typeface="Consolas"/>
              </a:rPr>
              <a:t>PortMap</a:t>
            </a:r>
            <a:endParaRPr sz="2000" dirty="0">
              <a:latin typeface="Consolas"/>
              <a:cs typeface="Consolas"/>
            </a:endParaRPr>
          </a:p>
          <a:p>
            <a:pPr marL="533400">
              <a:lnSpc>
                <a:spcPts val="2150"/>
              </a:lnSpc>
            </a:pPr>
            <a:r>
              <a:rPr sz="2000" dirty="0">
                <a:latin typeface="Arial"/>
                <a:cs typeface="Arial"/>
              </a:rPr>
              <a:t>{Port0: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 </a:t>
            </a:r>
            <a:r>
              <a:rPr sz="2000" spc="-20" dirty="0">
                <a:latin typeface="Arial"/>
                <a:cs typeface="Arial"/>
              </a:rPr>
              <a:t>cycle</a:t>
            </a:r>
            <a:endParaRPr sz="2000" dirty="0">
              <a:latin typeface="Arial"/>
              <a:cs typeface="Arial"/>
            </a:endParaRPr>
          </a:p>
          <a:p>
            <a:pPr marL="12700" marR="5080" indent="561975">
              <a:lnSpc>
                <a:spcPts val="2210"/>
              </a:lnSpc>
              <a:spcBef>
                <a:spcPts val="75"/>
              </a:spcBef>
            </a:pPr>
            <a:r>
              <a:rPr sz="2000" dirty="0">
                <a:latin typeface="Arial"/>
                <a:cs typeface="Arial"/>
              </a:rPr>
              <a:t>Port3: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cycles}</a:t>
            </a:r>
            <a:r>
              <a:rPr sz="2000" spc="5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parameters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(per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inst)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46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 Light"/>
                <a:cs typeface="Calibri Light"/>
              </a:rPr>
              <a:t>llvm-</a:t>
            </a:r>
            <a:r>
              <a:rPr b="0" spc="-25" dirty="0">
                <a:latin typeface="Calibri Light"/>
                <a:cs typeface="Calibri Light"/>
              </a:rPr>
              <a:t>mca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6740" y="3036315"/>
            <a:ext cx="346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onsolas"/>
                <a:cs typeface="Consolas"/>
              </a:rPr>
              <a:t>lea</a:t>
            </a:r>
            <a:endParaRPr sz="1600" dirty="0">
              <a:latin typeface="Consolas"/>
              <a:cs typeface="Consola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4616" y="3036315"/>
            <a:ext cx="168021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910"/>
              </a:lnSpc>
              <a:spcBef>
                <a:spcPts val="100"/>
              </a:spcBef>
            </a:pPr>
            <a:r>
              <a:rPr sz="1600" dirty="0">
                <a:latin typeface="Consolas"/>
                <a:cs typeface="Consolas"/>
              </a:rPr>
              <a:t>r12, </a:t>
            </a:r>
            <a:r>
              <a:rPr sz="1600" spc="-10" dirty="0">
                <a:latin typeface="Consolas"/>
                <a:cs typeface="Consolas"/>
              </a:rPr>
              <a:t>[rbx-0x40]</a:t>
            </a:r>
            <a:endParaRPr sz="1600">
              <a:latin typeface="Consolas"/>
              <a:cs typeface="Consolas"/>
            </a:endParaRPr>
          </a:p>
          <a:p>
            <a:pPr marL="400685">
              <a:lnSpc>
                <a:spcPts val="1910"/>
              </a:lnSpc>
            </a:pPr>
            <a:r>
              <a:rPr sz="1600" dirty="0">
                <a:latin typeface="Consolas"/>
                <a:cs typeface="Consolas"/>
              </a:rPr>
              <a:t>…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740" y="3517900"/>
            <a:ext cx="1346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nsolas"/>
                <a:cs typeface="Consolas"/>
              </a:rPr>
              <a:t>cmp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rdx,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r14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8034" y="1840191"/>
            <a:ext cx="6753859" cy="3178175"/>
            <a:chOff x="3118034" y="1840191"/>
            <a:chExt cx="6753859" cy="3178175"/>
          </a:xfrm>
        </p:grpSpPr>
        <p:sp>
          <p:nvSpPr>
            <p:cNvPr id="4" name="object 4"/>
            <p:cNvSpPr/>
            <p:nvPr/>
          </p:nvSpPr>
          <p:spPr>
            <a:xfrm>
              <a:off x="3132321" y="1854479"/>
              <a:ext cx="5927725" cy="3149600"/>
            </a:xfrm>
            <a:custGeom>
              <a:avLst/>
              <a:gdLst/>
              <a:ahLst/>
              <a:cxnLst/>
              <a:rect l="l" t="t" r="r" b="b"/>
              <a:pathLst>
                <a:path w="5927725" h="3149600">
                  <a:moveTo>
                    <a:pt x="0" y="0"/>
                  </a:moveTo>
                  <a:lnTo>
                    <a:pt x="5927358" y="0"/>
                  </a:lnTo>
                  <a:lnTo>
                    <a:pt x="5927358" y="3149042"/>
                  </a:lnTo>
                  <a:lnTo>
                    <a:pt x="0" y="314904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78728" y="3386138"/>
              <a:ext cx="793115" cy="85725"/>
            </a:xfrm>
            <a:custGeom>
              <a:avLst/>
              <a:gdLst/>
              <a:ahLst/>
              <a:cxnLst/>
              <a:rect l="l" t="t" r="r" b="b"/>
              <a:pathLst>
                <a:path w="793115" h="85725">
                  <a:moveTo>
                    <a:pt x="706936" y="57149"/>
                  </a:moveTo>
                  <a:lnTo>
                    <a:pt x="706936" y="85725"/>
                  </a:lnTo>
                  <a:lnTo>
                    <a:pt x="764086" y="57150"/>
                  </a:lnTo>
                  <a:lnTo>
                    <a:pt x="706936" y="57149"/>
                  </a:lnTo>
                  <a:close/>
                </a:path>
                <a:path w="793115" h="85725">
                  <a:moveTo>
                    <a:pt x="706936" y="28574"/>
                  </a:moveTo>
                  <a:lnTo>
                    <a:pt x="706936" y="57149"/>
                  </a:lnTo>
                  <a:lnTo>
                    <a:pt x="721224" y="57150"/>
                  </a:lnTo>
                  <a:lnTo>
                    <a:pt x="721224" y="28575"/>
                  </a:lnTo>
                  <a:lnTo>
                    <a:pt x="706936" y="28574"/>
                  </a:lnTo>
                  <a:close/>
                </a:path>
                <a:path w="793115" h="85725">
                  <a:moveTo>
                    <a:pt x="706936" y="0"/>
                  </a:moveTo>
                  <a:lnTo>
                    <a:pt x="706936" y="28574"/>
                  </a:lnTo>
                  <a:lnTo>
                    <a:pt x="721224" y="28575"/>
                  </a:lnTo>
                  <a:lnTo>
                    <a:pt x="721224" y="57150"/>
                  </a:lnTo>
                  <a:lnTo>
                    <a:pt x="764089" y="57148"/>
                  </a:lnTo>
                  <a:lnTo>
                    <a:pt x="792661" y="42862"/>
                  </a:lnTo>
                  <a:lnTo>
                    <a:pt x="706936" y="0"/>
                  </a:lnTo>
                  <a:close/>
                </a:path>
                <a:path w="793115" h="85725">
                  <a:moveTo>
                    <a:pt x="1" y="28573"/>
                  </a:moveTo>
                  <a:lnTo>
                    <a:pt x="0" y="57148"/>
                  </a:lnTo>
                  <a:lnTo>
                    <a:pt x="706936" y="57149"/>
                  </a:lnTo>
                  <a:lnTo>
                    <a:pt x="706936" y="28574"/>
                  </a:lnTo>
                  <a:lnTo>
                    <a:pt x="1" y="28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85775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545"/>
              </a:spcBef>
            </a:pPr>
            <a:r>
              <a:rPr sz="1600" spc="-10" dirty="0">
                <a:latin typeface="Arial"/>
                <a:cs typeface="Arial"/>
              </a:rPr>
              <a:t>Dispatcher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5775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230504" marR="222885" indent="3048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Register Renamer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2889" y="4207304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367665" marR="267335" indent="-93345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Reorder Buffer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7047" y="3386138"/>
            <a:ext cx="436880" cy="85725"/>
          </a:xfrm>
          <a:custGeom>
            <a:avLst/>
            <a:gdLst/>
            <a:ahLst/>
            <a:cxnLst/>
            <a:rect l="l" t="t" r="r" b="b"/>
            <a:pathLst>
              <a:path w="436879" h="85725">
                <a:moveTo>
                  <a:pt x="351067" y="57149"/>
                </a:moveTo>
                <a:lnTo>
                  <a:pt x="351067" y="85725"/>
                </a:lnTo>
                <a:lnTo>
                  <a:pt x="408217" y="57150"/>
                </a:lnTo>
                <a:lnTo>
                  <a:pt x="351067" y="57149"/>
                </a:lnTo>
                <a:close/>
              </a:path>
              <a:path w="436879" h="85725">
                <a:moveTo>
                  <a:pt x="351067" y="28574"/>
                </a:moveTo>
                <a:lnTo>
                  <a:pt x="351067" y="57149"/>
                </a:lnTo>
                <a:lnTo>
                  <a:pt x="365354" y="57150"/>
                </a:lnTo>
                <a:lnTo>
                  <a:pt x="365354" y="28575"/>
                </a:lnTo>
                <a:lnTo>
                  <a:pt x="351067" y="28574"/>
                </a:lnTo>
                <a:close/>
              </a:path>
              <a:path w="436879" h="85725">
                <a:moveTo>
                  <a:pt x="351067" y="0"/>
                </a:moveTo>
                <a:lnTo>
                  <a:pt x="351067" y="28574"/>
                </a:lnTo>
                <a:lnTo>
                  <a:pt x="365354" y="28575"/>
                </a:lnTo>
                <a:lnTo>
                  <a:pt x="365354" y="57150"/>
                </a:lnTo>
                <a:lnTo>
                  <a:pt x="408219" y="57148"/>
                </a:lnTo>
                <a:lnTo>
                  <a:pt x="436792" y="42862"/>
                </a:lnTo>
                <a:lnTo>
                  <a:pt x="351067" y="0"/>
                </a:lnTo>
                <a:close/>
              </a:path>
              <a:path w="436879" h="85725">
                <a:moveTo>
                  <a:pt x="1" y="28573"/>
                </a:moveTo>
                <a:lnTo>
                  <a:pt x="0" y="57148"/>
                </a:lnTo>
                <a:lnTo>
                  <a:pt x="351067" y="57149"/>
                </a:lnTo>
                <a:lnTo>
                  <a:pt x="351067" y="28574"/>
                </a:lnTo>
                <a:lnTo>
                  <a:pt x="1" y="2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42889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545"/>
              </a:spcBef>
            </a:pPr>
            <a:r>
              <a:rPr sz="1600" spc="-10" dirty="0">
                <a:latin typeface="Arial"/>
                <a:cs typeface="Arial"/>
              </a:rPr>
              <a:t>Issuer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0003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462915" marR="120650" indent="-33528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Load/Store </a:t>
            </a:r>
            <a:r>
              <a:rPr sz="1600" spc="-20" dirty="0">
                <a:latin typeface="Arial"/>
                <a:cs typeface="Arial"/>
              </a:rPr>
              <a:t>Unit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2889" y="2042966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410845" marR="177800" indent="-224790">
              <a:lnSpc>
                <a:spcPts val="1900"/>
              </a:lnSpc>
              <a:spcBef>
                <a:spcPts val="655"/>
              </a:spcBef>
            </a:pPr>
            <a:r>
              <a:rPr sz="1600" spc="-10" dirty="0">
                <a:latin typeface="Arial"/>
                <a:cs typeface="Arial"/>
              </a:rPr>
              <a:t>Execution Units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0003" y="3111500"/>
            <a:ext cx="1306830" cy="635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306705" marR="299085" indent="67310">
              <a:lnSpc>
                <a:spcPts val="1900"/>
              </a:lnSpc>
              <a:spcBef>
                <a:spcPts val="665"/>
              </a:spcBef>
            </a:pPr>
            <a:r>
              <a:rPr sz="1600" spc="-10" dirty="0">
                <a:latin typeface="Arial"/>
                <a:cs typeface="Arial"/>
              </a:rPr>
              <a:t>Retire Control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518" y="2675724"/>
            <a:ext cx="6223635" cy="1568450"/>
          </a:xfrm>
          <a:custGeom>
            <a:avLst/>
            <a:gdLst/>
            <a:ahLst/>
            <a:cxnLst/>
            <a:rect l="l" t="t" r="r" b="b"/>
            <a:pathLst>
              <a:path w="6223634" h="1568450">
                <a:moveTo>
                  <a:pt x="248589" y="767207"/>
                </a:moveTo>
                <a:lnTo>
                  <a:pt x="205282" y="767207"/>
                </a:lnTo>
                <a:lnTo>
                  <a:pt x="190995" y="767207"/>
                </a:lnTo>
                <a:lnTo>
                  <a:pt x="190855" y="795705"/>
                </a:lnTo>
                <a:lnTo>
                  <a:pt x="248589" y="767207"/>
                </a:lnTo>
                <a:close/>
              </a:path>
              <a:path w="6223634" h="1568450">
                <a:moveTo>
                  <a:pt x="276796" y="753275"/>
                </a:moveTo>
                <a:lnTo>
                  <a:pt x="191287" y="709980"/>
                </a:lnTo>
                <a:lnTo>
                  <a:pt x="191147" y="738555"/>
                </a:lnTo>
                <a:lnTo>
                  <a:pt x="139" y="737577"/>
                </a:lnTo>
                <a:lnTo>
                  <a:pt x="0" y="766152"/>
                </a:lnTo>
                <a:lnTo>
                  <a:pt x="190995" y="767130"/>
                </a:lnTo>
                <a:lnTo>
                  <a:pt x="205282" y="767207"/>
                </a:lnTo>
                <a:lnTo>
                  <a:pt x="248742" y="767130"/>
                </a:lnTo>
                <a:lnTo>
                  <a:pt x="276796" y="753275"/>
                </a:lnTo>
                <a:close/>
              </a:path>
              <a:path w="6223634" h="1568450">
                <a:moveTo>
                  <a:pt x="830249" y="753287"/>
                </a:moveTo>
                <a:lnTo>
                  <a:pt x="744524" y="710425"/>
                </a:lnTo>
                <a:lnTo>
                  <a:pt x="744524" y="739000"/>
                </a:lnTo>
                <a:lnTo>
                  <a:pt x="276796" y="738987"/>
                </a:lnTo>
                <a:lnTo>
                  <a:pt x="276796" y="753275"/>
                </a:lnTo>
                <a:lnTo>
                  <a:pt x="276796" y="767562"/>
                </a:lnTo>
                <a:lnTo>
                  <a:pt x="744524" y="767575"/>
                </a:lnTo>
                <a:lnTo>
                  <a:pt x="744524" y="796150"/>
                </a:lnTo>
                <a:lnTo>
                  <a:pt x="801674" y="767575"/>
                </a:lnTo>
                <a:lnTo>
                  <a:pt x="758812" y="767575"/>
                </a:lnTo>
                <a:lnTo>
                  <a:pt x="801674" y="767562"/>
                </a:lnTo>
                <a:lnTo>
                  <a:pt x="830249" y="753287"/>
                </a:lnTo>
                <a:close/>
              </a:path>
              <a:path w="6223634" h="1568450">
                <a:moveTo>
                  <a:pt x="1637944" y="107022"/>
                </a:moveTo>
                <a:lnTo>
                  <a:pt x="1630794" y="92735"/>
                </a:lnTo>
                <a:lnTo>
                  <a:pt x="1595081" y="21297"/>
                </a:lnTo>
                <a:lnTo>
                  <a:pt x="1552219" y="107022"/>
                </a:lnTo>
                <a:lnTo>
                  <a:pt x="1580794" y="107022"/>
                </a:lnTo>
                <a:lnTo>
                  <a:pt x="1580794" y="331012"/>
                </a:lnTo>
                <a:lnTo>
                  <a:pt x="1552219" y="331012"/>
                </a:lnTo>
                <a:lnTo>
                  <a:pt x="1595081" y="416737"/>
                </a:lnTo>
                <a:lnTo>
                  <a:pt x="1630794" y="345300"/>
                </a:lnTo>
                <a:lnTo>
                  <a:pt x="1637944" y="331012"/>
                </a:lnTo>
                <a:lnTo>
                  <a:pt x="1609369" y="331012"/>
                </a:lnTo>
                <a:lnTo>
                  <a:pt x="1609369" y="107022"/>
                </a:lnTo>
                <a:lnTo>
                  <a:pt x="1637944" y="107022"/>
                </a:lnTo>
                <a:close/>
              </a:path>
              <a:path w="6223634" h="1568450">
                <a:moveTo>
                  <a:pt x="2568321" y="436791"/>
                </a:moveTo>
                <a:lnTo>
                  <a:pt x="2554846" y="396379"/>
                </a:lnTo>
                <a:lnTo>
                  <a:pt x="2538006" y="345859"/>
                </a:lnTo>
                <a:lnTo>
                  <a:pt x="2517800" y="366064"/>
                </a:lnTo>
                <a:lnTo>
                  <a:pt x="2202243" y="50507"/>
                </a:lnTo>
                <a:lnTo>
                  <a:pt x="2212340" y="40411"/>
                </a:lnTo>
                <a:lnTo>
                  <a:pt x="2222449" y="30302"/>
                </a:lnTo>
                <a:lnTo>
                  <a:pt x="2131517" y="0"/>
                </a:lnTo>
                <a:lnTo>
                  <a:pt x="2161832" y="90919"/>
                </a:lnTo>
                <a:lnTo>
                  <a:pt x="2182037" y="70713"/>
                </a:lnTo>
                <a:lnTo>
                  <a:pt x="2497594" y="386270"/>
                </a:lnTo>
                <a:lnTo>
                  <a:pt x="2477389" y="406476"/>
                </a:lnTo>
                <a:lnTo>
                  <a:pt x="2568321" y="436791"/>
                </a:lnTo>
                <a:close/>
              </a:path>
              <a:path w="6223634" h="1568450">
                <a:moveTo>
                  <a:pt x="2604973" y="1559572"/>
                </a:moveTo>
                <a:lnTo>
                  <a:pt x="2592565" y="1545158"/>
                </a:lnTo>
                <a:lnTo>
                  <a:pt x="2542463" y="1486916"/>
                </a:lnTo>
                <a:lnTo>
                  <a:pt x="2531414" y="1513281"/>
                </a:lnTo>
                <a:lnTo>
                  <a:pt x="1567954" y="1109764"/>
                </a:lnTo>
                <a:lnTo>
                  <a:pt x="1570266" y="1104252"/>
                </a:lnTo>
                <a:lnTo>
                  <a:pt x="1578991" y="1083411"/>
                </a:lnTo>
                <a:lnTo>
                  <a:pt x="1483360" y="1089825"/>
                </a:lnTo>
                <a:lnTo>
                  <a:pt x="1545869" y="1162481"/>
                </a:lnTo>
                <a:lnTo>
                  <a:pt x="1556905" y="1136129"/>
                </a:lnTo>
                <a:lnTo>
                  <a:pt x="2520378" y="1539633"/>
                </a:lnTo>
                <a:lnTo>
                  <a:pt x="2509342" y="1565986"/>
                </a:lnTo>
                <a:lnTo>
                  <a:pt x="2604973" y="1559572"/>
                </a:lnTo>
                <a:close/>
              </a:path>
              <a:path w="6223634" h="1568450">
                <a:moveTo>
                  <a:pt x="3252343" y="107022"/>
                </a:moveTo>
                <a:lnTo>
                  <a:pt x="3245205" y="92735"/>
                </a:lnTo>
                <a:lnTo>
                  <a:pt x="3209480" y="21297"/>
                </a:lnTo>
                <a:lnTo>
                  <a:pt x="3166618" y="107022"/>
                </a:lnTo>
                <a:lnTo>
                  <a:pt x="3195193" y="107022"/>
                </a:lnTo>
                <a:lnTo>
                  <a:pt x="3195193" y="339788"/>
                </a:lnTo>
                <a:lnTo>
                  <a:pt x="3166618" y="339788"/>
                </a:lnTo>
                <a:lnTo>
                  <a:pt x="3209480" y="425513"/>
                </a:lnTo>
                <a:lnTo>
                  <a:pt x="3245205" y="354076"/>
                </a:lnTo>
                <a:lnTo>
                  <a:pt x="3252343" y="339788"/>
                </a:lnTo>
                <a:lnTo>
                  <a:pt x="3223768" y="339788"/>
                </a:lnTo>
                <a:lnTo>
                  <a:pt x="3223768" y="107022"/>
                </a:lnTo>
                <a:lnTo>
                  <a:pt x="3252343" y="107022"/>
                </a:lnTo>
                <a:close/>
              </a:path>
              <a:path w="6223634" h="1568450">
                <a:moveTo>
                  <a:pt x="3269894" y="1175550"/>
                </a:moveTo>
                <a:lnTo>
                  <a:pt x="3262757" y="1161262"/>
                </a:lnTo>
                <a:lnTo>
                  <a:pt x="3227032" y="1089825"/>
                </a:lnTo>
                <a:lnTo>
                  <a:pt x="3184169" y="1175550"/>
                </a:lnTo>
                <a:lnTo>
                  <a:pt x="3212744" y="1175550"/>
                </a:lnTo>
                <a:lnTo>
                  <a:pt x="3212744" y="1473847"/>
                </a:lnTo>
                <a:lnTo>
                  <a:pt x="3184169" y="1473847"/>
                </a:lnTo>
                <a:lnTo>
                  <a:pt x="3227032" y="1559572"/>
                </a:lnTo>
                <a:lnTo>
                  <a:pt x="3262757" y="1488135"/>
                </a:lnTo>
                <a:lnTo>
                  <a:pt x="3269894" y="1473847"/>
                </a:lnTo>
                <a:lnTo>
                  <a:pt x="3241319" y="1473847"/>
                </a:lnTo>
                <a:lnTo>
                  <a:pt x="3241319" y="1175550"/>
                </a:lnTo>
                <a:lnTo>
                  <a:pt x="3269894" y="1175550"/>
                </a:lnTo>
                <a:close/>
              </a:path>
              <a:path w="6223634" h="1568450">
                <a:moveTo>
                  <a:pt x="4325429" y="753287"/>
                </a:moveTo>
                <a:lnTo>
                  <a:pt x="4239704" y="710425"/>
                </a:lnTo>
                <a:lnTo>
                  <a:pt x="4239704" y="739000"/>
                </a:lnTo>
                <a:lnTo>
                  <a:pt x="3888638" y="738987"/>
                </a:lnTo>
                <a:lnTo>
                  <a:pt x="3888638" y="767562"/>
                </a:lnTo>
                <a:lnTo>
                  <a:pt x="4239704" y="767575"/>
                </a:lnTo>
                <a:lnTo>
                  <a:pt x="4239704" y="796150"/>
                </a:lnTo>
                <a:lnTo>
                  <a:pt x="4296854" y="767575"/>
                </a:lnTo>
                <a:lnTo>
                  <a:pt x="4253992" y="767575"/>
                </a:lnTo>
                <a:lnTo>
                  <a:pt x="4296854" y="767562"/>
                </a:lnTo>
                <a:lnTo>
                  <a:pt x="4325429" y="753287"/>
                </a:lnTo>
                <a:close/>
              </a:path>
              <a:path w="6223634" h="1568450">
                <a:moveTo>
                  <a:pt x="4325429" y="21297"/>
                </a:moveTo>
                <a:lnTo>
                  <a:pt x="4229849" y="28448"/>
                </a:lnTo>
                <a:lnTo>
                  <a:pt x="4244505" y="52984"/>
                </a:lnTo>
                <a:lnTo>
                  <a:pt x="3729456" y="360514"/>
                </a:lnTo>
                <a:lnTo>
                  <a:pt x="3714813" y="335978"/>
                </a:lnTo>
                <a:lnTo>
                  <a:pt x="3663175" y="416737"/>
                </a:lnTo>
                <a:lnTo>
                  <a:pt x="3758755" y="409587"/>
                </a:lnTo>
                <a:lnTo>
                  <a:pt x="3748481" y="392379"/>
                </a:lnTo>
                <a:lnTo>
                  <a:pt x="3744099" y="385051"/>
                </a:lnTo>
                <a:lnTo>
                  <a:pt x="4259148" y="77508"/>
                </a:lnTo>
                <a:lnTo>
                  <a:pt x="4273804" y="102044"/>
                </a:lnTo>
                <a:lnTo>
                  <a:pt x="4309859" y="45656"/>
                </a:lnTo>
                <a:lnTo>
                  <a:pt x="4325429" y="21297"/>
                </a:lnTo>
                <a:close/>
              </a:path>
              <a:path w="6223634" h="1568450">
                <a:moveTo>
                  <a:pt x="4887874" y="1121664"/>
                </a:moveTo>
                <a:lnTo>
                  <a:pt x="4792103" y="1118082"/>
                </a:lnTo>
                <a:lnTo>
                  <a:pt x="4803914" y="1144092"/>
                </a:lnTo>
                <a:lnTo>
                  <a:pt x="3984777" y="1516087"/>
                </a:lnTo>
                <a:lnTo>
                  <a:pt x="3972966" y="1490065"/>
                </a:lnTo>
                <a:lnTo>
                  <a:pt x="3912641" y="1564538"/>
                </a:lnTo>
                <a:lnTo>
                  <a:pt x="4008412" y="1568119"/>
                </a:lnTo>
                <a:lnTo>
                  <a:pt x="3999280" y="1548015"/>
                </a:lnTo>
                <a:lnTo>
                  <a:pt x="3996601" y="1542097"/>
                </a:lnTo>
                <a:lnTo>
                  <a:pt x="4815725" y="1170114"/>
                </a:lnTo>
                <a:lnTo>
                  <a:pt x="4827549" y="1196136"/>
                </a:lnTo>
                <a:lnTo>
                  <a:pt x="4874488" y="1138186"/>
                </a:lnTo>
                <a:lnTo>
                  <a:pt x="4887874" y="1121664"/>
                </a:lnTo>
                <a:close/>
              </a:path>
              <a:path w="6223634" h="1568450">
                <a:moveTo>
                  <a:pt x="6223203" y="753287"/>
                </a:moveTo>
                <a:lnTo>
                  <a:pt x="6137478" y="710425"/>
                </a:lnTo>
                <a:lnTo>
                  <a:pt x="6137478" y="739000"/>
                </a:lnTo>
                <a:lnTo>
                  <a:pt x="5669750" y="738987"/>
                </a:lnTo>
                <a:lnTo>
                  <a:pt x="5669750" y="767562"/>
                </a:lnTo>
                <a:lnTo>
                  <a:pt x="6137478" y="767575"/>
                </a:lnTo>
                <a:lnTo>
                  <a:pt x="6137478" y="796150"/>
                </a:lnTo>
                <a:lnTo>
                  <a:pt x="6194628" y="767575"/>
                </a:lnTo>
                <a:lnTo>
                  <a:pt x="6151765" y="767575"/>
                </a:lnTo>
                <a:lnTo>
                  <a:pt x="6194628" y="767562"/>
                </a:lnTo>
                <a:lnTo>
                  <a:pt x="6223203" y="753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84089" y="3215132"/>
            <a:ext cx="131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41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cycles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340" y="3032602"/>
            <a:ext cx="2520315" cy="790575"/>
          </a:xfrm>
          <a:custGeom>
            <a:avLst/>
            <a:gdLst/>
            <a:ahLst/>
            <a:cxnLst/>
            <a:rect l="l" t="t" r="r" b="b"/>
            <a:pathLst>
              <a:path w="2520315" h="790575">
                <a:moveTo>
                  <a:pt x="0" y="0"/>
                </a:moveTo>
                <a:lnTo>
                  <a:pt x="2519921" y="0"/>
                </a:lnTo>
                <a:lnTo>
                  <a:pt x="2519921" y="789960"/>
                </a:lnTo>
                <a:lnTo>
                  <a:pt x="0" y="78996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10035" y="5318252"/>
            <a:ext cx="74714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10KLoC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C++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11,000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integer-</a:t>
            </a:r>
            <a:r>
              <a:rPr sz="2400" dirty="0">
                <a:latin typeface="Calibri"/>
                <a:cs typeface="Calibri"/>
              </a:rPr>
              <a:t>valued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04631" y="1328927"/>
            <a:ext cx="3794760" cy="4916805"/>
            <a:chOff x="8104631" y="1328927"/>
            <a:chExt cx="3794760" cy="4916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4631" y="1328927"/>
              <a:ext cx="3794760" cy="4916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8370" y="1364117"/>
              <a:ext cx="3673346" cy="47910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33608" y="1359354"/>
              <a:ext cx="3683000" cy="4800600"/>
            </a:xfrm>
            <a:custGeom>
              <a:avLst/>
              <a:gdLst/>
              <a:ahLst/>
              <a:cxnLst/>
              <a:rect l="l" t="t" r="r" b="b"/>
              <a:pathLst>
                <a:path w="3683000" h="4800600">
                  <a:moveTo>
                    <a:pt x="0" y="0"/>
                  </a:moveTo>
                  <a:lnTo>
                    <a:pt x="3682872" y="0"/>
                  </a:lnTo>
                  <a:lnTo>
                    <a:pt x="3682872" y="4800600"/>
                  </a:lnTo>
                  <a:lnTo>
                    <a:pt x="0" y="48006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224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Design</a:t>
            </a:r>
            <a:r>
              <a:rPr b="0" spc="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Documents</a:t>
            </a: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59670" y="1014476"/>
            <a:ext cx="971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672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pages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8159" y="1792223"/>
            <a:ext cx="3590925" cy="4474845"/>
            <a:chOff x="4328159" y="1792223"/>
            <a:chExt cx="3590925" cy="44748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8159" y="1792223"/>
              <a:ext cx="3590543" cy="44744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2656" y="1825625"/>
              <a:ext cx="3466684" cy="43513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57894" y="1820862"/>
              <a:ext cx="3476625" cy="4361180"/>
            </a:xfrm>
            <a:custGeom>
              <a:avLst/>
              <a:gdLst/>
              <a:ahLst/>
              <a:cxnLst/>
              <a:rect l="l" t="t" r="r" b="b"/>
              <a:pathLst>
                <a:path w="3476625" h="4361180">
                  <a:moveTo>
                    <a:pt x="0" y="0"/>
                  </a:moveTo>
                  <a:lnTo>
                    <a:pt x="3476210" y="0"/>
                  </a:lnTo>
                  <a:lnTo>
                    <a:pt x="3476210" y="4360863"/>
                  </a:lnTo>
                  <a:lnTo>
                    <a:pt x="0" y="43608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6586" y="3324521"/>
            <a:ext cx="3795395" cy="16751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Intel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Manual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specifications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Optimizations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CPU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1495" y="1477771"/>
            <a:ext cx="113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2242</a:t>
            </a:r>
            <a:r>
              <a:rPr sz="1800" b="1" spc="40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46" rIns="0" bIns="0" rtlCol="0">
            <a:spAutoFit/>
          </a:bodyPr>
          <a:lstStyle/>
          <a:p>
            <a:pPr marL="3618229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" dirty="0"/>
              <a:t> </a:t>
            </a:r>
            <a:r>
              <a:rPr dirty="0"/>
              <a:t>do you</a:t>
            </a:r>
            <a:r>
              <a:rPr spc="-5" dirty="0"/>
              <a:t> </a:t>
            </a:r>
            <a:r>
              <a:rPr spc="-25" dirty="0"/>
              <a:t>do?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33" y="3424428"/>
            <a:ext cx="19837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Replication: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43072" y="3163823"/>
            <a:ext cx="2155190" cy="1045844"/>
            <a:chOff x="3243072" y="3163823"/>
            <a:chExt cx="2155190" cy="104584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2320" y="3163823"/>
              <a:ext cx="2036064" cy="10454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3072" y="3358895"/>
              <a:ext cx="2154936" cy="74980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360695" y="3202987"/>
            <a:ext cx="1905000" cy="914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622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65"/>
              </a:spcBef>
            </a:pPr>
            <a:r>
              <a:rPr sz="2400" dirty="0">
                <a:latin typeface="Consolas"/>
                <a:cs typeface="Consolas"/>
              </a:rPr>
              <a:t>z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x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+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spc="-35" dirty="0">
                <a:latin typeface="Consolas"/>
                <a:cs typeface="Consolas"/>
              </a:rPr>
              <a:t>y;</a:t>
            </a:r>
            <a:endParaRPr sz="2400">
              <a:latin typeface="Consolas"/>
              <a:cs typeface="Consolas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29856" y="2712720"/>
            <a:ext cx="3944620" cy="1908175"/>
            <a:chOff x="7229856" y="2712720"/>
            <a:chExt cx="3944620" cy="19081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9104" y="2712720"/>
              <a:ext cx="3864863" cy="18836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9856" y="2779776"/>
              <a:ext cx="3502152" cy="18409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48527" y="2752209"/>
              <a:ext cx="3733800" cy="1752600"/>
            </a:xfrm>
            <a:custGeom>
              <a:avLst/>
              <a:gdLst/>
              <a:ahLst/>
              <a:cxnLst/>
              <a:rect l="l" t="t" r="r" b="b"/>
              <a:pathLst>
                <a:path w="3733800" h="1752600">
                  <a:moveTo>
                    <a:pt x="3733800" y="0"/>
                  </a:moveTo>
                  <a:lnTo>
                    <a:pt x="0" y="0"/>
                  </a:lnTo>
                  <a:lnTo>
                    <a:pt x="0" y="1752599"/>
                  </a:lnTo>
                  <a:lnTo>
                    <a:pt x="3733800" y="1752599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48527" y="2752209"/>
              <a:ext cx="3733800" cy="1752600"/>
            </a:xfrm>
            <a:custGeom>
              <a:avLst/>
              <a:gdLst/>
              <a:ahLst/>
              <a:cxnLst/>
              <a:rect l="l" t="t" r="r" b="b"/>
              <a:pathLst>
                <a:path w="3733800" h="1752600">
                  <a:moveTo>
                    <a:pt x="0" y="0"/>
                  </a:moveTo>
                  <a:lnTo>
                    <a:pt x="3733800" y="0"/>
                  </a:lnTo>
                  <a:lnTo>
                    <a:pt x="3733800" y="1752600"/>
                  </a:lnTo>
                  <a:lnTo>
                    <a:pt x="0" y="17526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39961" y="2870708"/>
            <a:ext cx="68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olas"/>
                <a:cs typeface="Consolas"/>
              </a:rPr>
              <a:t>do</a:t>
            </a:r>
            <a:r>
              <a:rPr sz="2400" spc="15" dirty="0">
                <a:latin typeface="Consolas"/>
                <a:cs typeface="Consolas"/>
              </a:rPr>
              <a:t> </a:t>
            </a:r>
            <a:r>
              <a:rPr sz="2400" spc="-50" dirty="0">
                <a:latin typeface="Consolas"/>
                <a:cs typeface="Consolas"/>
              </a:rPr>
              <a:t>{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39961" y="3239515"/>
            <a:ext cx="3042920" cy="11169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673100" marR="509905">
              <a:lnSpc>
                <a:spcPts val="2810"/>
              </a:lnSpc>
              <a:spcBef>
                <a:spcPts val="250"/>
              </a:spcBef>
              <a:tabLst>
                <a:tab pos="1177925" algn="l"/>
              </a:tabLst>
            </a:pPr>
            <a:r>
              <a:rPr sz="2400" spc="-50" dirty="0">
                <a:latin typeface="Consolas"/>
                <a:cs typeface="Consolas"/>
              </a:rPr>
              <a:t>z</a:t>
            </a:r>
            <a:r>
              <a:rPr sz="2400" dirty="0">
                <a:latin typeface="Consolas"/>
                <a:cs typeface="Consolas"/>
              </a:rPr>
              <a:t>	= x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+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spc="-25" dirty="0">
                <a:latin typeface="Consolas"/>
                <a:cs typeface="Consolas"/>
              </a:rPr>
              <a:t>y; </a:t>
            </a:r>
            <a:r>
              <a:rPr sz="2400" dirty="0">
                <a:latin typeface="Consolas"/>
                <a:cs typeface="Consolas"/>
              </a:rPr>
              <a:t>z’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x</a:t>
            </a:r>
            <a:r>
              <a:rPr sz="2400" spc="1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+</a:t>
            </a:r>
            <a:r>
              <a:rPr sz="2400" spc="15" dirty="0">
                <a:latin typeface="Consolas"/>
                <a:cs typeface="Consolas"/>
              </a:rPr>
              <a:t> </a:t>
            </a:r>
            <a:r>
              <a:rPr sz="2400" spc="-25" dirty="0">
                <a:latin typeface="Consolas"/>
                <a:cs typeface="Consolas"/>
              </a:rPr>
              <a:t>y;</a:t>
            </a:r>
            <a:endParaRPr sz="2400">
              <a:latin typeface="Consolas"/>
              <a:cs typeface="Consolas"/>
            </a:endParaRPr>
          </a:p>
          <a:p>
            <a:pPr>
              <a:lnSpc>
                <a:spcPts val="2820"/>
              </a:lnSpc>
            </a:pPr>
            <a:r>
              <a:rPr sz="2400" dirty="0">
                <a:latin typeface="Consolas"/>
                <a:cs typeface="Consolas"/>
              </a:rPr>
              <a:t>}</a:t>
            </a:r>
            <a:r>
              <a:rPr sz="2400" spc="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while</a:t>
            </a:r>
            <a:r>
              <a:rPr sz="2400" spc="2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(z</a:t>
            </a:r>
            <a:r>
              <a:rPr sz="2400" spc="1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!=</a:t>
            </a:r>
            <a:r>
              <a:rPr sz="2400" spc="20" dirty="0">
                <a:latin typeface="Consolas"/>
                <a:cs typeface="Consolas"/>
              </a:rPr>
              <a:t> </a:t>
            </a:r>
            <a:r>
              <a:rPr sz="2400" spc="-20" dirty="0">
                <a:latin typeface="Consolas"/>
                <a:cs typeface="Consolas"/>
              </a:rPr>
              <a:t>z’);</a:t>
            </a:r>
            <a:endParaRPr sz="2400">
              <a:latin typeface="Consolas"/>
              <a:cs typeface="Consolas"/>
            </a:endParaRPr>
          </a:p>
        </p:txBody>
      </p: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49696" y="3450335"/>
            <a:ext cx="746760" cy="475615"/>
            <a:chOff x="5949696" y="3450335"/>
            <a:chExt cx="746760" cy="47561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9696" y="3450335"/>
              <a:ext cx="746759" cy="4754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87449" y="3505493"/>
              <a:ext cx="612140" cy="309880"/>
            </a:xfrm>
            <a:custGeom>
              <a:avLst/>
              <a:gdLst/>
              <a:ahLst/>
              <a:cxnLst/>
              <a:rect l="l" t="t" r="r" b="b"/>
              <a:pathLst>
                <a:path w="612140" h="309879">
                  <a:moveTo>
                    <a:pt x="457050" y="0"/>
                  </a:moveTo>
                  <a:lnTo>
                    <a:pt x="457050" y="77346"/>
                  </a:lnTo>
                  <a:lnTo>
                    <a:pt x="0" y="77346"/>
                  </a:lnTo>
                  <a:lnTo>
                    <a:pt x="0" y="232042"/>
                  </a:lnTo>
                  <a:lnTo>
                    <a:pt x="457050" y="232042"/>
                  </a:lnTo>
                  <a:lnTo>
                    <a:pt x="457050" y="309389"/>
                  </a:lnTo>
                  <a:lnTo>
                    <a:pt x="611745" y="154694"/>
                  </a:lnTo>
                  <a:lnTo>
                    <a:pt x="457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87449" y="3505493"/>
              <a:ext cx="612140" cy="309880"/>
            </a:xfrm>
            <a:custGeom>
              <a:avLst/>
              <a:gdLst/>
              <a:ahLst/>
              <a:cxnLst/>
              <a:rect l="l" t="t" r="r" b="b"/>
              <a:pathLst>
                <a:path w="612140" h="309879">
                  <a:moveTo>
                    <a:pt x="0" y="77347"/>
                  </a:moveTo>
                  <a:lnTo>
                    <a:pt x="457049" y="77347"/>
                  </a:lnTo>
                  <a:lnTo>
                    <a:pt x="457049" y="0"/>
                  </a:lnTo>
                  <a:lnTo>
                    <a:pt x="611745" y="154695"/>
                  </a:lnTo>
                  <a:lnTo>
                    <a:pt x="457049" y="309391"/>
                  </a:lnTo>
                  <a:lnTo>
                    <a:pt x="457049" y="232043"/>
                  </a:lnTo>
                  <a:lnTo>
                    <a:pt x="0" y="232043"/>
                  </a:lnTo>
                  <a:lnTo>
                    <a:pt x="0" y="77347"/>
                  </a:lnTo>
                  <a:close/>
                </a:path>
              </a:pathLst>
            </a:custGeom>
            <a:ln w="25400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88340" y="4720844"/>
            <a:ext cx="11012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Von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Neumann.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Probabilistic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logics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synthesis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reliable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organisms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unreliable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components.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1956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5938" y="2747446"/>
            <a:ext cx="4370705" cy="937894"/>
            <a:chOff x="565938" y="2747446"/>
            <a:chExt cx="4370705" cy="93789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38" y="2747446"/>
              <a:ext cx="4370318" cy="9376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13037" y="3292494"/>
              <a:ext cx="172085" cy="165100"/>
            </a:xfrm>
            <a:custGeom>
              <a:avLst/>
              <a:gdLst/>
              <a:ahLst/>
              <a:cxnLst/>
              <a:rect l="l" t="t" r="r" b="b"/>
              <a:pathLst>
                <a:path w="172085" h="165100">
                  <a:moveTo>
                    <a:pt x="0" y="0"/>
                  </a:moveTo>
                  <a:lnTo>
                    <a:pt x="171563" y="0"/>
                  </a:lnTo>
                  <a:lnTo>
                    <a:pt x="171563" y="164815"/>
                  </a:lnTo>
                  <a:lnTo>
                    <a:pt x="0" y="164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62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85" dirty="0">
                <a:latin typeface="Calibri Light"/>
                <a:cs typeface="Calibri Light"/>
              </a:rPr>
              <a:t>DiffTune:</a:t>
            </a:r>
            <a:r>
              <a:rPr b="0" spc="-100" dirty="0">
                <a:latin typeface="Calibri Light"/>
                <a:cs typeface="Calibri Light"/>
              </a:rPr>
              <a:t> </a:t>
            </a:r>
            <a:r>
              <a:rPr b="0" spc="-90" dirty="0">
                <a:latin typeface="Calibri Light"/>
                <a:cs typeface="Calibri Light"/>
              </a:rPr>
              <a:t>differentiable</a:t>
            </a:r>
            <a:r>
              <a:rPr b="0" spc="-80" dirty="0">
                <a:latin typeface="Calibri Light"/>
                <a:cs typeface="Calibri Light"/>
              </a:rPr>
              <a:t> </a:t>
            </a:r>
            <a:r>
              <a:rPr b="0" spc="-85" dirty="0">
                <a:latin typeface="Calibri Light"/>
                <a:cs typeface="Calibri Light"/>
              </a:rPr>
              <a:t>surrogate</a:t>
            </a:r>
            <a:r>
              <a:rPr b="0" spc="-75" dirty="0">
                <a:latin typeface="Calibri Light"/>
                <a:cs typeface="Calibri Light"/>
              </a:rPr>
              <a:t> </a:t>
            </a:r>
            <a:r>
              <a:rPr b="0" spc="-70" dirty="0">
                <a:latin typeface="Calibri Light"/>
                <a:cs typeface="Calibri Light"/>
              </a:rPr>
              <a:t>optimization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1247" y="2208276"/>
            <a:ext cx="2488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Optimization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5133" y="4788915"/>
            <a:ext cx="774065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549400" marR="30480" indent="-1511935">
              <a:lnSpc>
                <a:spcPct val="101400"/>
              </a:lnSpc>
              <a:spcBef>
                <a:spcPts val="50"/>
              </a:spcBef>
            </a:pPr>
            <a:r>
              <a:rPr sz="2800" dirty="0">
                <a:latin typeface="Calibri"/>
                <a:cs typeface="Calibri"/>
              </a:rPr>
              <a:t>(Stochastic)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Search: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parameter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space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large! </a:t>
            </a:r>
            <a:r>
              <a:rPr sz="2800" dirty="0">
                <a:latin typeface="Calibri"/>
                <a:cs typeface="Calibri"/>
              </a:rPr>
              <a:t>(10</a:t>
            </a:r>
            <a:r>
              <a:rPr sz="2850" baseline="23391" dirty="0">
                <a:latin typeface="Calibri"/>
                <a:cs typeface="Calibri"/>
              </a:rPr>
              <a:t>19,336</a:t>
            </a:r>
            <a:r>
              <a:rPr sz="2850" spc="209" baseline="2339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possible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configurations)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62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85" dirty="0">
                <a:latin typeface="Calibri Light"/>
                <a:cs typeface="Calibri Light"/>
              </a:rPr>
              <a:t>DiffTune:</a:t>
            </a:r>
            <a:r>
              <a:rPr b="0" spc="-100" dirty="0">
                <a:latin typeface="Calibri Light"/>
                <a:cs typeface="Calibri Light"/>
              </a:rPr>
              <a:t> </a:t>
            </a:r>
            <a:r>
              <a:rPr b="0" spc="-90" dirty="0">
                <a:latin typeface="Calibri Light"/>
                <a:cs typeface="Calibri Light"/>
              </a:rPr>
              <a:t>differentiable</a:t>
            </a:r>
            <a:r>
              <a:rPr b="0" spc="-80" dirty="0">
                <a:latin typeface="Calibri Light"/>
                <a:cs typeface="Calibri Light"/>
              </a:rPr>
              <a:t> </a:t>
            </a:r>
            <a:r>
              <a:rPr b="0" spc="-85" dirty="0">
                <a:latin typeface="Calibri Light"/>
                <a:cs typeface="Calibri Light"/>
              </a:rPr>
              <a:t>surrogate</a:t>
            </a:r>
            <a:r>
              <a:rPr b="0" spc="-75" dirty="0">
                <a:latin typeface="Calibri Light"/>
                <a:cs typeface="Calibri Light"/>
              </a:rPr>
              <a:t> </a:t>
            </a:r>
            <a:r>
              <a:rPr b="0" spc="-70" dirty="0">
                <a:latin typeface="Calibri Light"/>
                <a:cs typeface="Calibri Light"/>
              </a:rPr>
              <a:t>optimization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1247" y="2208276"/>
            <a:ext cx="2488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Optimization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1559" y="2208276"/>
            <a:ext cx="3677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Surrogate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Optimization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4800" y="3167029"/>
            <a:ext cx="1282700" cy="76200"/>
          </a:xfrm>
          <a:custGeom>
            <a:avLst/>
            <a:gdLst/>
            <a:ahLst/>
            <a:cxnLst/>
            <a:rect l="l" t="t" r="r" b="b"/>
            <a:pathLst>
              <a:path w="1282700" h="76200">
                <a:moveTo>
                  <a:pt x="1206500" y="0"/>
                </a:moveTo>
                <a:lnTo>
                  <a:pt x="1206500" y="76200"/>
                </a:lnTo>
                <a:lnTo>
                  <a:pt x="1257300" y="50800"/>
                </a:lnTo>
                <a:lnTo>
                  <a:pt x="1219200" y="50800"/>
                </a:lnTo>
                <a:lnTo>
                  <a:pt x="1219200" y="25400"/>
                </a:lnTo>
                <a:lnTo>
                  <a:pt x="1257300" y="25400"/>
                </a:lnTo>
                <a:lnTo>
                  <a:pt x="1206500" y="0"/>
                </a:lnTo>
                <a:close/>
              </a:path>
              <a:path w="1282700" h="76200">
                <a:moveTo>
                  <a:pt x="12065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206500" y="50800"/>
                </a:lnTo>
                <a:lnTo>
                  <a:pt x="1206500" y="25400"/>
                </a:lnTo>
                <a:close/>
              </a:path>
              <a:path w="1282700" h="76200">
                <a:moveTo>
                  <a:pt x="12573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57300" y="50800"/>
                </a:lnTo>
                <a:lnTo>
                  <a:pt x="1282700" y="38100"/>
                </a:lnTo>
                <a:lnTo>
                  <a:pt x="125730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5938" y="2747446"/>
            <a:ext cx="10771505" cy="2036445"/>
            <a:chOff x="565938" y="2747446"/>
            <a:chExt cx="10771505" cy="20364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7517" y="2803655"/>
              <a:ext cx="4129786" cy="8743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09200" y="3390103"/>
              <a:ext cx="177800" cy="165735"/>
            </a:xfrm>
            <a:custGeom>
              <a:avLst/>
              <a:gdLst/>
              <a:ahLst/>
              <a:cxnLst/>
              <a:rect l="l" t="t" r="r" b="b"/>
              <a:pathLst>
                <a:path w="177800" h="165735">
                  <a:moveTo>
                    <a:pt x="0" y="0"/>
                  </a:moveTo>
                  <a:lnTo>
                    <a:pt x="177800" y="0"/>
                  </a:lnTo>
                  <a:lnTo>
                    <a:pt x="177800" y="165625"/>
                  </a:lnTo>
                  <a:lnTo>
                    <a:pt x="0" y="16562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38" y="2747446"/>
              <a:ext cx="4370318" cy="9376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72556" y="3455450"/>
              <a:ext cx="8841740" cy="1106805"/>
            </a:xfrm>
            <a:custGeom>
              <a:avLst/>
              <a:gdLst/>
              <a:ahLst/>
              <a:cxnLst/>
              <a:rect l="l" t="t" r="r" b="b"/>
              <a:pathLst>
                <a:path w="8841740" h="1106804">
                  <a:moveTo>
                    <a:pt x="31750" y="1011560"/>
                  </a:moveTo>
                  <a:lnTo>
                    <a:pt x="0" y="1011560"/>
                  </a:lnTo>
                  <a:lnTo>
                    <a:pt x="47625" y="1106810"/>
                  </a:lnTo>
                  <a:lnTo>
                    <a:pt x="87312" y="1027435"/>
                  </a:lnTo>
                  <a:lnTo>
                    <a:pt x="31750" y="1027435"/>
                  </a:lnTo>
                  <a:lnTo>
                    <a:pt x="31750" y="1011560"/>
                  </a:lnTo>
                  <a:close/>
                </a:path>
                <a:path w="8841740" h="1106804">
                  <a:moveTo>
                    <a:pt x="8809668" y="651833"/>
                  </a:moveTo>
                  <a:lnTo>
                    <a:pt x="31750" y="651833"/>
                  </a:lnTo>
                  <a:lnTo>
                    <a:pt x="31750" y="1027435"/>
                  </a:lnTo>
                  <a:lnTo>
                    <a:pt x="63500" y="1027435"/>
                  </a:lnTo>
                  <a:lnTo>
                    <a:pt x="63500" y="683583"/>
                  </a:lnTo>
                  <a:lnTo>
                    <a:pt x="47625" y="683583"/>
                  </a:lnTo>
                  <a:lnTo>
                    <a:pt x="63500" y="667708"/>
                  </a:lnTo>
                  <a:lnTo>
                    <a:pt x="8809668" y="667708"/>
                  </a:lnTo>
                  <a:lnTo>
                    <a:pt x="8809668" y="651833"/>
                  </a:lnTo>
                  <a:close/>
                </a:path>
                <a:path w="8841740" h="1106804">
                  <a:moveTo>
                    <a:pt x="95250" y="1011560"/>
                  </a:moveTo>
                  <a:lnTo>
                    <a:pt x="63500" y="1011560"/>
                  </a:lnTo>
                  <a:lnTo>
                    <a:pt x="63500" y="1027435"/>
                  </a:lnTo>
                  <a:lnTo>
                    <a:pt x="87312" y="1027435"/>
                  </a:lnTo>
                  <a:lnTo>
                    <a:pt x="95250" y="1011560"/>
                  </a:lnTo>
                  <a:close/>
                </a:path>
                <a:path w="8841740" h="1106804">
                  <a:moveTo>
                    <a:pt x="63500" y="667708"/>
                  </a:moveTo>
                  <a:lnTo>
                    <a:pt x="47625" y="683583"/>
                  </a:lnTo>
                  <a:lnTo>
                    <a:pt x="63500" y="683583"/>
                  </a:lnTo>
                  <a:lnTo>
                    <a:pt x="63500" y="667708"/>
                  </a:lnTo>
                  <a:close/>
                </a:path>
                <a:path w="8841740" h="1106804">
                  <a:moveTo>
                    <a:pt x="8841418" y="651833"/>
                  </a:moveTo>
                  <a:lnTo>
                    <a:pt x="8825543" y="651833"/>
                  </a:lnTo>
                  <a:lnTo>
                    <a:pt x="8809668" y="667708"/>
                  </a:lnTo>
                  <a:lnTo>
                    <a:pt x="63500" y="667708"/>
                  </a:lnTo>
                  <a:lnTo>
                    <a:pt x="63500" y="683583"/>
                  </a:lnTo>
                  <a:lnTo>
                    <a:pt x="8841418" y="683583"/>
                  </a:lnTo>
                  <a:lnTo>
                    <a:pt x="8841418" y="651833"/>
                  </a:lnTo>
                  <a:close/>
                </a:path>
                <a:path w="8841740" h="1106804">
                  <a:moveTo>
                    <a:pt x="8841418" y="0"/>
                  </a:moveTo>
                  <a:lnTo>
                    <a:pt x="8809668" y="0"/>
                  </a:lnTo>
                  <a:lnTo>
                    <a:pt x="8809668" y="667708"/>
                  </a:lnTo>
                  <a:lnTo>
                    <a:pt x="8825543" y="651833"/>
                  </a:lnTo>
                  <a:lnTo>
                    <a:pt x="8841418" y="651833"/>
                  </a:lnTo>
                  <a:lnTo>
                    <a:pt x="8841418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3139" y="4562260"/>
              <a:ext cx="194085" cy="2212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9200" y="3309096"/>
              <a:ext cx="177800" cy="146353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1290478" y="4764532"/>
            <a:ext cx="9611995" cy="17475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0165" marR="43180" algn="ctr">
              <a:lnSpc>
                <a:spcPct val="101400"/>
              </a:lnSpc>
              <a:spcBef>
                <a:spcPts val="50"/>
              </a:spcBef>
            </a:pPr>
            <a:r>
              <a:rPr sz="2800" spc="-1265" dirty="0">
                <a:latin typeface="Cambria Math"/>
                <a:cs typeface="Cambria Math"/>
              </a:rPr>
              <a:t>𝑓</a:t>
            </a:r>
            <a:r>
              <a:rPr sz="4200" spc="-690" baseline="11904" dirty="0">
                <a:latin typeface="Cambria Math"/>
                <a:cs typeface="Cambria Math"/>
              </a:rPr>
              <a:t>#</a:t>
            </a:r>
            <a:r>
              <a:rPr sz="4200" spc="120" baseline="11904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(surrogate):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neural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network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approximates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behavior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simulator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conditioned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simulator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parameters.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Enables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gradient-based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optimization.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25421" y="5439561"/>
            <a:ext cx="19050" cy="102870"/>
            <a:chOff x="1825421" y="5439561"/>
            <a:chExt cx="19050" cy="102870"/>
          </a:xfrm>
        </p:grpSpPr>
        <p:sp>
          <p:nvSpPr>
            <p:cNvPr id="3" name="object 3"/>
            <p:cNvSpPr/>
            <p:nvPr/>
          </p:nvSpPr>
          <p:spPr>
            <a:xfrm>
              <a:off x="1834946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34946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0931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6997" y="5439561"/>
            <a:ext cx="19050" cy="102870"/>
            <a:chOff x="2856997" y="5439561"/>
            <a:chExt cx="19050" cy="102870"/>
          </a:xfrm>
        </p:grpSpPr>
        <p:sp>
          <p:nvSpPr>
            <p:cNvPr id="7" name="object 7"/>
            <p:cNvSpPr/>
            <p:nvPr/>
          </p:nvSpPr>
          <p:spPr>
            <a:xfrm>
              <a:off x="2866522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6522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72505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88570" y="5439561"/>
            <a:ext cx="19050" cy="102870"/>
            <a:chOff x="3888570" y="5439561"/>
            <a:chExt cx="19050" cy="102870"/>
          </a:xfrm>
        </p:grpSpPr>
        <p:sp>
          <p:nvSpPr>
            <p:cNvPr id="11" name="object 11"/>
            <p:cNvSpPr/>
            <p:nvPr/>
          </p:nvSpPr>
          <p:spPr>
            <a:xfrm>
              <a:off x="3898095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98095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4081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3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20146" y="5439561"/>
            <a:ext cx="19050" cy="102870"/>
            <a:chOff x="4920146" y="5439561"/>
            <a:chExt cx="19050" cy="102870"/>
          </a:xfrm>
        </p:grpSpPr>
        <p:sp>
          <p:nvSpPr>
            <p:cNvPr id="15" name="object 15"/>
            <p:cNvSpPr/>
            <p:nvPr/>
          </p:nvSpPr>
          <p:spPr>
            <a:xfrm>
              <a:off x="4929671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29671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35656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4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51721" y="5439561"/>
            <a:ext cx="2082800" cy="102870"/>
            <a:chOff x="5951721" y="5439561"/>
            <a:chExt cx="2082800" cy="102870"/>
          </a:xfrm>
        </p:grpSpPr>
        <p:sp>
          <p:nvSpPr>
            <p:cNvPr id="19" name="object 19"/>
            <p:cNvSpPr/>
            <p:nvPr/>
          </p:nvSpPr>
          <p:spPr>
            <a:xfrm>
              <a:off x="5961246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61246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92821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92821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24394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24394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30379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7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46444" y="5439561"/>
            <a:ext cx="19050" cy="102870"/>
            <a:chOff x="9046444" y="5439561"/>
            <a:chExt cx="19050" cy="102870"/>
          </a:xfrm>
        </p:grpSpPr>
        <p:sp>
          <p:nvSpPr>
            <p:cNvPr id="27" name="object 27"/>
            <p:cNvSpPr/>
            <p:nvPr/>
          </p:nvSpPr>
          <p:spPr>
            <a:xfrm>
              <a:off x="9055969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55969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61955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8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78019" y="5439561"/>
            <a:ext cx="19050" cy="102870"/>
            <a:chOff x="10078019" y="5439561"/>
            <a:chExt cx="19050" cy="102870"/>
          </a:xfrm>
        </p:grpSpPr>
        <p:sp>
          <p:nvSpPr>
            <p:cNvPr id="31" name="object 31"/>
            <p:cNvSpPr/>
            <p:nvPr/>
          </p:nvSpPr>
          <p:spPr>
            <a:xfrm>
              <a:off x="10087544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87544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3530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9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09595" y="5439561"/>
            <a:ext cx="19050" cy="102870"/>
            <a:chOff x="11109595" y="5439561"/>
            <a:chExt cx="19050" cy="102870"/>
          </a:xfrm>
        </p:grpSpPr>
        <p:sp>
          <p:nvSpPr>
            <p:cNvPr id="35" name="object 35"/>
            <p:cNvSpPr/>
            <p:nvPr/>
          </p:nvSpPr>
          <p:spPr>
            <a:xfrm>
              <a:off x="11119120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19120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43788" y="5501589"/>
            <a:ext cx="35052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10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4512" y="5501589"/>
            <a:ext cx="2562225" cy="8464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85165">
              <a:lnSpc>
                <a:spcPts val="3010"/>
              </a:lnSpc>
              <a:spcBef>
                <a:spcPts val="114"/>
              </a:spcBef>
              <a:tabLst>
                <a:tab pos="1716405" algn="l"/>
              </a:tabLst>
            </a:pPr>
            <a:r>
              <a:rPr sz="2600" spc="-50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Times New Roman"/>
                <a:cs typeface="Times New Roman"/>
              </a:rPr>
              <a:t>6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3429"/>
              </a:lnSpc>
            </a:pPr>
            <a:r>
              <a:rPr sz="2950" spc="-235" dirty="0">
                <a:latin typeface="Courier New"/>
                <a:cs typeface="Courier New"/>
              </a:rPr>
              <a:t>DispatchWidth</a:t>
            </a:r>
            <a:endParaRPr sz="2950">
              <a:latin typeface="Courier New"/>
              <a:cs typeface="Courier New"/>
            </a:endParaRPr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691" y="2505195"/>
            <a:ext cx="187960" cy="2453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3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600" spc="-25" dirty="0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600" spc="-25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691" y="1490413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4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4875" y="2818138"/>
            <a:ext cx="405765" cy="1200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950" spc="75" dirty="0">
                <a:latin typeface="Times New Roman"/>
                <a:cs typeface="Times New Roman"/>
              </a:rPr>
              <a:t>Timing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4946" y="3749485"/>
            <a:ext cx="9284335" cy="0"/>
          </a:xfrm>
          <a:custGeom>
            <a:avLst/>
            <a:gdLst/>
            <a:ahLst/>
            <a:cxnLst/>
            <a:rect l="l" t="t" r="r" b="b"/>
            <a:pathLst>
              <a:path w="9284335">
                <a:moveTo>
                  <a:pt x="0" y="0"/>
                </a:moveTo>
                <a:lnTo>
                  <a:pt x="0" y="0"/>
                </a:lnTo>
                <a:lnTo>
                  <a:pt x="9190393" y="0"/>
                </a:lnTo>
                <a:lnTo>
                  <a:pt x="9284173" y="0"/>
                </a:lnTo>
              </a:path>
            </a:pathLst>
          </a:custGeom>
          <a:ln w="35718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87380" y="1385992"/>
            <a:ext cx="10296525" cy="4069079"/>
            <a:chOff x="1287380" y="1385992"/>
            <a:chExt cx="10296525" cy="4069079"/>
          </a:xfrm>
        </p:grpSpPr>
        <p:sp>
          <p:nvSpPr>
            <p:cNvPr id="44" name="object 44"/>
            <p:cNvSpPr/>
            <p:nvPr/>
          </p:nvSpPr>
          <p:spPr>
            <a:xfrm>
              <a:off x="1287380" y="4764265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7380" y="4764265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87380" y="374948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87380" y="374948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87380" y="273470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87380" y="273470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87380" y="171992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87380" y="171992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70738" y="1385992"/>
              <a:ext cx="10212705" cy="4063365"/>
            </a:xfrm>
            <a:custGeom>
              <a:avLst/>
              <a:gdLst/>
              <a:ahLst/>
              <a:cxnLst/>
              <a:rect l="l" t="t" r="r" b="b"/>
              <a:pathLst>
                <a:path w="10212705" h="4063365">
                  <a:moveTo>
                    <a:pt x="0" y="4063094"/>
                  </a:moveTo>
                  <a:lnTo>
                    <a:pt x="0" y="0"/>
                  </a:lnTo>
                </a:path>
                <a:path w="10212705" h="4063365">
                  <a:moveTo>
                    <a:pt x="0" y="4063094"/>
                  </a:moveTo>
                  <a:lnTo>
                    <a:pt x="10212590" y="4063094"/>
                  </a:lnTo>
                </a:path>
              </a:pathLst>
            </a:custGeom>
            <a:ln w="1190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80527" y="1552679"/>
              <a:ext cx="3136265" cy="565150"/>
            </a:xfrm>
            <a:custGeom>
              <a:avLst/>
              <a:gdLst/>
              <a:ahLst/>
              <a:cxnLst/>
              <a:rect l="l" t="t" r="r" b="b"/>
              <a:pathLst>
                <a:path w="3136265" h="565150">
                  <a:moveTo>
                    <a:pt x="66686" y="564642"/>
                  </a:moveTo>
                  <a:lnTo>
                    <a:pt x="3069399" y="564642"/>
                  </a:lnTo>
                  <a:lnTo>
                    <a:pt x="3098574" y="560474"/>
                  </a:lnTo>
                  <a:lnTo>
                    <a:pt x="3119414" y="547973"/>
                  </a:lnTo>
                  <a:lnTo>
                    <a:pt x="3131917" y="527137"/>
                  </a:lnTo>
                  <a:lnTo>
                    <a:pt x="3136085" y="497967"/>
                  </a:lnTo>
                  <a:lnTo>
                    <a:pt x="3136085" y="66675"/>
                  </a:lnTo>
                  <a:lnTo>
                    <a:pt x="3131917" y="37504"/>
                  </a:lnTo>
                  <a:lnTo>
                    <a:pt x="3119414" y="16668"/>
                  </a:lnTo>
                  <a:lnTo>
                    <a:pt x="3098574" y="4167"/>
                  </a:lnTo>
                  <a:lnTo>
                    <a:pt x="3069399" y="0"/>
                  </a:lnTo>
                  <a:lnTo>
                    <a:pt x="66686" y="0"/>
                  </a:lnTo>
                  <a:lnTo>
                    <a:pt x="37510" y="4167"/>
                  </a:lnTo>
                  <a:lnTo>
                    <a:pt x="16671" y="16668"/>
                  </a:lnTo>
                  <a:lnTo>
                    <a:pt x="4167" y="37504"/>
                  </a:lnTo>
                  <a:lnTo>
                    <a:pt x="0" y="66675"/>
                  </a:lnTo>
                  <a:lnTo>
                    <a:pt x="0" y="497967"/>
                  </a:lnTo>
                  <a:lnTo>
                    <a:pt x="4167" y="527137"/>
                  </a:lnTo>
                  <a:lnTo>
                    <a:pt x="16671" y="547973"/>
                  </a:lnTo>
                  <a:lnTo>
                    <a:pt x="37510" y="560474"/>
                  </a:lnTo>
                  <a:lnTo>
                    <a:pt x="66686" y="564642"/>
                  </a:lnTo>
                  <a:close/>
                </a:path>
              </a:pathLst>
            </a:custGeom>
            <a:ln w="23812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13899" y="1802710"/>
              <a:ext cx="667385" cy="0"/>
            </a:xfrm>
            <a:custGeom>
              <a:avLst/>
              <a:gdLst/>
              <a:ahLst/>
              <a:cxnLst/>
              <a:rect l="l" t="t" r="r" b="b"/>
              <a:pathLst>
                <a:path w="667384">
                  <a:moveTo>
                    <a:pt x="0" y="0"/>
                  </a:moveTo>
                  <a:lnTo>
                    <a:pt x="666863" y="0"/>
                  </a:lnTo>
                </a:path>
              </a:pathLst>
            </a:custGeom>
            <a:ln w="3571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949065">
              <a:lnSpc>
                <a:spcPct val="100000"/>
              </a:lnSpc>
              <a:spcBef>
                <a:spcPts val="130"/>
              </a:spcBef>
            </a:pPr>
            <a:r>
              <a:rPr sz="4450" spc="-40" dirty="0">
                <a:latin typeface="Times New Roman"/>
                <a:cs typeface="Times New Roman"/>
              </a:rPr>
              <a:t>SHR64mi</a:t>
            </a:r>
            <a:r>
              <a:rPr sz="4450" spc="-195" dirty="0">
                <a:latin typeface="Times New Roman"/>
                <a:cs typeface="Times New Roman"/>
              </a:rPr>
              <a:t> </a:t>
            </a:r>
            <a:r>
              <a:rPr sz="4450" spc="-10" dirty="0">
                <a:latin typeface="Times New Roman"/>
                <a:cs typeface="Times New Roman"/>
              </a:rPr>
              <a:t>Timing</a:t>
            </a:r>
            <a:endParaRPr sz="4450" dirty="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334807" y="1574562"/>
            <a:ext cx="1958339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90" dirty="0">
                <a:latin typeface="Times New Roman"/>
                <a:cs typeface="Times New Roman"/>
              </a:rPr>
              <a:t>Ground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truth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25421" y="5439561"/>
            <a:ext cx="19050" cy="102870"/>
            <a:chOff x="1825421" y="5439561"/>
            <a:chExt cx="19050" cy="102870"/>
          </a:xfrm>
        </p:grpSpPr>
        <p:sp>
          <p:nvSpPr>
            <p:cNvPr id="3" name="object 3"/>
            <p:cNvSpPr/>
            <p:nvPr/>
          </p:nvSpPr>
          <p:spPr>
            <a:xfrm>
              <a:off x="1834946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34946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0931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6997" y="5439561"/>
            <a:ext cx="19050" cy="102870"/>
            <a:chOff x="2856997" y="5439561"/>
            <a:chExt cx="19050" cy="102870"/>
          </a:xfrm>
        </p:grpSpPr>
        <p:sp>
          <p:nvSpPr>
            <p:cNvPr id="7" name="object 7"/>
            <p:cNvSpPr/>
            <p:nvPr/>
          </p:nvSpPr>
          <p:spPr>
            <a:xfrm>
              <a:off x="2866522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6522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72505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949065">
              <a:lnSpc>
                <a:spcPct val="100000"/>
              </a:lnSpc>
              <a:spcBef>
                <a:spcPts val="130"/>
              </a:spcBef>
            </a:pPr>
            <a:r>
              <a:rPr sz="4450" spc="-40" dirty="0">
                <a:latin typeface="Times New Roman"/>
                <a:cs typeface="Times New Roman"/>
              </a:rPr>
              <a:t>SHR64mi</a:t>
            </a:r>
            <a:r>
              <a:rPr sz="4450" spc="-195" dirty="0">
                <a:latin typeface="Times New Roman"/>
                <a:cs typeface="Times New Roman"/>
              </a:rPr>
              <a:t> </a:t>
            </a:r>
            <a:r>
              <a:rPr sz="4450" spc="-10" dirty="0">
                <a:latin typeface="Times New Roman"/>
                <a:cs typeface="Times New Roman"/>
              </a:rPr>
              <a:t>Timing</a:t>
            </a:r>
            <a:endParaRPr sz="4450" dirty="0">
              <a:latin typeface="Times New Roman"/>
              <a:cs typeface="Times New Roman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88570" y="5439561"/>
            <a:ext cx="19050" cy="102870"/>
            <a:chOff x="3888570" y="5439561"/>
            <a:chExt cx="19050" cy="102870"/>
          </a:xfrm>
        </p:grpSpPr>
        <p:sp>
          <p:nvSpPr>
            <p:cNvPr id="11" name="object 11"/>
            <p:cNvSpPr/>
            <p:nvPr/>
          </p:nvSpPr>
          <p:spPr>
            <a:xfrm>
              <a:off x="3898095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98095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4081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3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20146" y="5439561"/>
            <a:ext cx="19050" cy="102870"/>
            <a:chOff x="4920146" y="5439561"/>
            <a:chExt cx="19050" cy="102870"/>
          </a:xfrm>
        </p:grpSpPr>
        <p:sp>
          <p:nvSpPr>
            <p:cNvPr id="15" name="object 15"/>
            <p:cNvSpPr/>
            <p:nvPr/>
          </p:nvSpPr>
          <p:spPr>
            <a:xfrm>
              <a:off x="4929671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29671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35656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4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51721" y="5439561"/>
            <a:ext cx="2082800" cy="102870"/>
            <a:chOff x="5951721" y="5439561"/>
            <a:chExt cx="2082800" cy="102870"/>
          </a:xfrm>
        </p:grpSpPr>
        <p:sp>
          <p:nvSpPr>
            <p:cNvPr id="19" name="object 19"/>
            <p:cNvSpPr/>
            <p:nvPr/>
          </p:nvSpPr>
          <p:spPr>
            <a:xfrm>
              <a:off x="5961246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61246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92821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92821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24394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24394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30379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7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46444" y="5439561"/>
            <a:ext cx="19050" cy="102870"/>
            <a:chOff x="9046444" y="5439561"/>
            <a:chExt cx="19050" cy="102870"/>
          </a:xfrm>
        </p:grpSpPr>
        <p:sp>
          <p:nvSpPr>
            <p:cNvPr id="27" name="object 27"/>
            <p:cNvSpPr/>
            <p:nvPr/>
          </p:nvSpPr>
          <p:spPr>
            <a:xfrm>
              <a:off x="9055969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55969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61955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8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78019" y="5439561"/>
            <a:ext cx="19050" cy="102870"/>
            <a:chOff x="10078019" y="5439561"/>
            <a:chExt cx="19050" cy="102870"/>
          </a:xfrm>
        </p:grpSpPr>
        <p:sp>
          <p:nvSpPr>
            <p:cNvPr id="31" name="object 31"/>
            <p:cNvSpPr/>
            <p:nvPr/>
          </p:nvSpPr>
          <p:spPr>
            <a:xfrm>
              <a:off x="10087544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87544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3530" y="5501589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9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09595" y="5439561"/>
            <a:ext cx="19050" cy="102870"/>
            <a:chOff x="11109595" y="5439561"/>
            <a:chExt cx="19050" cy="102870"/>
          </a:xfrm>
        </p:grpSpPr>
        <p:sp>
          <p:nvSpPr>
            <p:cNvPr id="35" name="object 35"/>
            <p:cNvSpPr/>
            <p:nvPr/>
          </p:nvSpPr>
          <p:spPr>
            <a:xfrm>
              <a:off x="11119120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19120" y="544908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43788" y="5501589"/>
            <a:ext cx="35052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10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4512" y="5501589"/>
            <a:ext cx="2562225" cy="8464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85165">
              <a:lnSpc>
                <a:spcPts val="3010"/>
              </a:lnSpc>
              <a:spcBef>
                <a:spcPts val="114"/>
              </a:spcBef>
              <a:tabLst>
                <a:tab pos="1716405" algn="l"/>
              </a:tabLst>
            </a:pPr>
            <a:r>
              <a:rPr sz="2600" spc="-50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Times New Roman"/>
                <a:cs typeface="Times New Roman"/>
              </a:rPr>
              <a:t>6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3429"/>
              </a:lnSpc>
            </a:pPr>
            <a:r>
              <a:rPr sz="2950" spc="-235" dirty="0">
                <a:latin typeface="Courier New"/>
                <a:cs typeface="Courier New"/>
              </a:rPr>
              <a:t>DispatchWidth</a:t>
            </a:r>
            <a:endParaRPr sz="2950">
              <a:latin typeface="Courier New"/>
              <a:cs typeface="Courier New"/>
            </a:endParaRPr>
          </a:p>
        </p:txBody>
      </p:sp>
      <p:grpSp>
        <p:nvGrp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87380" y="1385992"/>
            <a:ext cx="10296525" cy="4069079"/>
            <a:chOff x="1287380" y="1385992"/>
            <a:chExt cx="10296525" cy="4069079"/>
          </a:xfrm>
        </p:grpSpPr>
        <p:sp>
          <p:nvSpPr>
            <p:cNvPr id="40" name="object 40"/>
            <p:cNvSpPr/>
            <p:nvPr/>
          </p:nvSpPr>
          <p:spPr>
            <a:xfrm>
              <a:off x="1287380" y="4764265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87380" y="4764265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87380" y="374948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87380" y="374948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87380" y="273470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7380" y="273470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87380" y="171992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87380" y="171992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70738" y="1385992"/>
              <a:ext cx="10212705" cy="4063365"/>
            </a:xfrm>
            <a:custGeom>
              <a:avLst/>
              <a:gdLst/>
              <a:ahLst/>
              <a:cxnLst/>
              <a:rect l="l" t="t" r="r" b="b"/>
              <a:pathLst>
                <a:path w="10212705" h="4063365">
                  <a:moveTo>
                    <a:pt x="0" y="4063094"/>
                  </a:moveTo>
                  <a:lnTo>
                    <a:pt x="0" y="0"/>
                  </a:lnTo>
                </a:path>
                <a:path w="10212705" h="4063365">
                  <a:moveTo>
                    <a:pt x="0" y="4063094"/>
                  </a:moveTo>
                  <a:lnTo>
                    <a:pt x="10212590" y="4063094"/>
                  </a:lnTo>
                </a:path>
              </a:pathLst>
            </a:custGeom>
            <a:ln w="1190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34946" y="3749484"/>
              <a:ext cx="9284335" cy="0"/>
            </a:xfrm>
            <a:custGeom>
              <a:avLst/>
              <a:gdLst/>
              <a:ahLst/>
              <a:cxnLst/>
              <a:rect l="l" t="t" r="r" b="b"/>
              <a:pathLst>
                <a:path w="9284335">
                  <a:moveTo>
                    <a:pt x="0" y="0"/>
                  </a:moveTo>
                  <a:lnTo>
                    <a:pt x="0" y="0"/>
                  </a:lnTo>
                  <a:lnTo>
                    <a:pt x="9190393" y="0"/>
                  </a:lnTo>
                  <a:lnTo>
                    <a:pt x="9284173" y="0"/>
                  </a:lnTo>
                </a:path>
              </a:pathLst>
            </a:custGeom>
            <a:ln w="3571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34946" y="1730070"/>
              <a:ext cx="9284335" cy="3521710"/>
            </a:xfrm>
            <a:custGeom>
              <a:avLst/>
              <a:gdLst/>
              <a:ahLst/>
              <a:cxnLst/>
              <a:rect l="l" t="t" r="r" b="b"/>
              <a:pathLst>
                <a:path w="9284335" h="3521710">
                  <a:moveTo>
                    <a:pt x="0" y="0"/>
                  </a:moveTo>
                  <a:lnTo>
                    <a:pt x="1031576" y="2009265"/>
                  </a:lnTo>
                  <a:lnTo>
                    <a:pt x="2063148" y="2009265"/>
                  </a:lnTo>
                  <a:lnTo>
                    <a:pt x="3094724" y="3013899"/>
                  </a:lnTo>
                  <a:lnTo>
                    <a:pt x="4126299" y="3013899"/>
                  </a:lnTo>
                  <a:lnTo>
                    <a:pt x="5157874" y="3013899"/>
                  </a:lnTo>
                  <a:lnTo>
                    <a:pt x="6189447" y="3013899"/>
                  </a:lnTo>
                  <a:lnTo>
                    <a:pt x="7221022" y="3521289"/>
                  </a:lnTo>
                  <a:lnTo>
                    <a:pt x="8252598" y="3521289"/>
                  </a:lnTo>
                  <a:lnTo>
                    <a:pt x="9284173" y="3521289"/>
                  </a:lnTo>
                </a:path>
              </a:pathLst>
            </a:custGeom>
            <a:ln w="35719">
              <a:solidFill>
                <a:srgbClr val="1F77B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1589" y="1646726"/>
              <a:ext cx="166713" cy="16668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3165" y="3655991"/>
              <a:ext cx="166713" cy="16668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4739" y="3655991"/>
              <a:ext cx="166713" cy="16668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6313" y="4660625"/>
              <a:ext cx="166713" cy="16668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7889" y="4660625"/>
              <a:ext cx="166713" cy="16668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9463" y="4660625"/>
              <a:ext cx="166713" cy="16668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1037" y="4660625"/>
              <a:ext cx="166713" cy="16668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2616" y="5168016"/>
              <a:ext cx="166713" cy="16668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4184" y="5168016"/>
              <a:ext cx="166713" cy="16668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5759" y="5168016"/>
              <a:ext cx="166713" cy="16668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280527" y="1552679"/>
              <a:ext cx="3136265" cy="1029335"/>
            </a:xfrm>
            <a:custGeom>
              <a:avLst/>
              <a:gdLst/>
              <a:ahLst/>
              <a:cxnLst/>
              <a:rect l="l" t="t" r="r" b="b"/>
              <a:pathLst>
                <a:path w="3136265" h="1029335">
                  <a:moveTo>
                    <a:pt x="3069399" y="0"/>
                  </a:moveTo>
                  <a:lnTo>
                    <a:pt x="66686" y="0"/>
                  </a:lnTo>
                  <a:lnTo>
                    <a:pt x="37510" y="4167"/>
                  </a:lnTo>
                  <a:lnTo>
                    <a:pt x="16671" y="16668"/>
                  </a:lnTo>
                  <a:lnTo>
                    <a:pt x="4167" y="37504"/>
                  </a:lnTo>
                  <a:lnTo>
                    <a:pt x="0" y="66675"/>
                  </a:lnTo>
                  <a:lnTo>
                    <a:pt x="0" y="962598"/>
                  </a:lnTo>
                  <a:lnTo>
                    <a:pt x="4167" y="991768"/>
                  </a:lnTo>
                  <a:lnTo>
                    <a:pt x="16671" y="1012604"/>
                  </a:lnTo>
                  <a:lnTo>
                    <a:pt x="37510" y="1025106"/>
                  </a:lnTo>
                  <a:lnTo>
                    <a:pt x="66686" y="1029273"/>
                  </a:lnTo>
                  <a:lnTo>
                    <a:pt x="3069399" y="1029273"/>
                  </a:lnTo>
                  <a:lnTo>
                    <a:pt x="3098574" y="1025106"/>
                  </a:lnTo>
                  <a:lnTo>
                    <a:pt x="3119414" y="1012604"/>
                  </a:lnTo>
                  <a:lnTo>
                    <a:pt x="3131917" y="991768"/>
                  </a:lnTo>
                  <a:lnTo>
                    <a:pt x="3136085" y="962598"/>
                  </a:lnTo>
                  <a:lnTo>
                    <a:pt x="3136085" y="66675"/>
                  </a:lnTo>
                  <a:lnTo>
                    <a:pt x="3131917" y="37504"/>
                  </a:lnTo>
                  <a:lnTo>
                    <a:pt x="3119414" y="16668"/>
                  </a:lnTo>
                  <a:lnTo>
                    <a:pt x="3098574" y="4167"/>
                  </a:lnTo>
                  <a:lnTo>
                    <a:pt x="3069399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280527" y="1552679"/>
              <a:ext cx="3136265" cy="1029335"/>
            </a:xfrm>
            <a:custGeom>
              <a:avLst/>
              <a:gdLst/>
              <a:ahLst/>
              <a:cxnLst/>
              <a:rect l="l" t="t" r="r" b="b"/>
              <a:pathLst>
                <a:path w="3136265" h="1029335">
                  <a:moveTo>
                    <a:pt x="66686" y="1029273"/>
                  </a:moveTo>
                  <a:lnTo>
                    <a:pt x="3069399" y="1029273"/>
                  </a:lnTo>
                  <a:lnTo>
                    <a:pt x="3098574" y="1025106"/>
                  </a:lnTo>
                  <a:lnTo>
                    <a:pt x="3119414" y="1012604"/>
                  </a:lnTo>
                  <a:lnTo>
                    <a:pt x="3131917" y="991768"/>
                  </a:lnTo>
                  <a:lnTo>
                    <a:pt x="3136085" y="962598"/>
                  </a:lnTo>
                  <a:lnTo>
                    <a:pt x="3136085" y="66675"/>
                  </a:lnTo>
                  <a:lnTo>
                    <a:pt x="3131917" y="37504"/>
                  </a:lnTo>
                  <a:lnTo>
                    <a:pt x="3119414" y="16668"/>
                  </a:lnTo>
                  <a:lnTo>
                    <a:pt x="3098574" y="4167"/>
                  </a:lnTo>
                  <a:lnTo>
                    <a:pt x="3069399" y="0"/>
                  </a:lnTo>
                  <a:lnTo>
                    <a:pt x="66686" y="0"/>
                  </a:lnTo>
                  <a:lnTo>
                    <a:pt x="37510" y="4167"/>
                  </a:lnTo>
                  <a:lnTo>
                    <a:pt x="16671" y="16668"/>
                  </a:lnTo>
                  <a:lnTo>
                    <a:pt x="4167" y="37504"/>
                  </a:lnTo>
                  <a:lnTo>
                    <a:pt x="0" y="66675"/>
                  </a:lnTo>
                  <a:lnTo>
                    <a:pt x="0" y="962598"/>
                  </a:lnTo>
                  <a:lnTo>
                    <a:pt x="4167" y="991768"/>
                  </a:lnTo>
                  <a:lnTo>
                    <a:pt x="16671" y="1012604"/>
                  </a:lnTo>
                  <a:lnTo>
                    <a:pt x="37510" y="1025106"/>
                  </a:lnTo>
                  <a:lnTo>
                    <a:pt x="66686" y="1029273"/>
                  </a:lnTo>
                  <a:close/>
                </a:path>
              </a:pathLst>
            </a:custGeom>
            <a:ln w="23812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13899" y="1802710"/>
              <a:ext cx="667385" cy="0"/>
            </a:xfrm>
            <a:custGeom>
              <a:avLst/>
              <a:gdLst/>
              <a:ahLst/>
              <a:cxnLst/>
              <a:rect l="l" t="t" r="r" b="b"/>
              <a:pathLst>
                <a:path w="667384">
                  <a:moveTo>
                    <a:pt x="0" y="0"/>
                  </a:moveTo>
                  <a:lnTo>
                    <a:pt x="666863" y="0"/>
                  </a:lnTo>
                </a:path>
              </a:pathLst>
            </a:custGeom>
            <a:ln w="3571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13899" y="2267340"/>
              <a:ext cx="667385" cy="0"/>
            </a:xfrm>
            <a:custGeom>
              <a:avLst/>
              <a:gdLst/>
              <a:ahLst/>
              <a:cxnLst/>
              <a:rect l="l" t="t" r="r" b="b"/>
              <a:pathLst>
                <a:path w="667384">
                  <a:moveTo>
                    <a:pt x="0" y="0"/>
                  </a:moveTo>
                  <a:lnTo>
                    <a:pt x="666863" y="0"/>
                  </a:lnTo>
                </a:path>
              </a:pathLst>
            </a:custGeom>
            <a:ln w="35718">
              <a:solidFill>
                <a:srgbClr val="1F77B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63974" y="2183995"/>
              <a:ext cx="166713" cy="166689"/>
            </a:xfrm>
            <a:prstGeom prst="rect">
              <a:avLst/>
            </a:prstGeom>
          </p:spPr>
        </p:pic>
      </p:grpSp>
      <p:sp>
        <p:nvSpPr>
          <p:cNvPr id="66" name="object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691" y="2505195"/>
            <a:ext cx="187960" cy="2453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3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600" spc="-25" dirty="0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600" spc="-25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7" name="objec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691" y="1490413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4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8" name="object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4875" y="2818138"/>
            <a:ext cx="405765" cy="1200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950" spc="75" dirty="0">
                <a:latin typeface="Times New Roman"/>
                <a:cs typeface="Times New Roman"/>
              </a:rPr>
              <a:t>Timing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70" name="object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34807" y="1508488"/>
            <a:ext cx="1958339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2600" spc="90" dirty="0">
                <a:latin typeface="Times New Roman"/>
                <a:cs typeface="Times New Roman"/>
              </a:rPr>
              <a:t>Ground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truth </a:t>
            </a:r>
            <a:r>
              <a:rPr sz="2600" dirty="0">
                <a:latin typeface="Times New Roman"/>
                <a:cs typeface="Times New Roman"/>
              </a:rPr>
              <a:t>llvm-</a:t>
            </a:r>
            <a:r>
              <a:rPr sz="2600" spc="-25" dirty="0">
                <a:latin typeface="Times New Roman"/>
                <a:cs typeface="Times New Roman"/>
              </a:rPr>
              <a:t>mca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25417" y="5439544"/>
            <a:ext cx="19050" cy="102870"/>
            <a:chOff x="1825417" y="5439544"/>
            <a:chExt cx="19050" cy="102870"/>
          </a:xfrm>
        </p:grpSpPr>
        <p:sp>
          <p:nvSpPr>
            <p:cNvPr id="3" name="object 3"/>
            <p:cNvSpPr/>
            <p:nvPr/>
          </p:nvSpPr>
          <p:spPr>
            <a:xfrm>
              <a:off x="1834942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34942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0926" y="5501572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6990" y="5439544"/>
            <a:ext cx="19050" cy="102870"/>
            <a:chOff x="2856990" y="5439544"/>
            <a:chExt cx="19050" cy="102870"/>
          </a:xfrm>
        </p:grpSpPr>
        <p:sp>
          <p:nvSpPr>
            <p:cNvPr id="7" name="object 7"/>
            <p:cNvSpPr/>
            <p:nvPr/>
          </p:nvSpPr>
          <p:spPr>
            <a:xfrm>
              <a:off x="2866515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6515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72498" y="5501572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88560" y="5439544"/>
            <a:ext cx="19050" cy="102870"/>
            <a:chOff x="3888560" y="5439544"/>
            <a:chExt cx="19050" cy="102870"/>
          </a:xfrm>
        </p:grpSpPr>
        <p:sp>
          <p:nvSpPr>
            <p:cNvPr id="11" name="object 11"/>
            <p:cNvSpPr/>
            <p:nvPr/>
          </p:nvSpPr>
          <p:spPr>
            <a:xfrm>
              <a:off x="3898085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98085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4071" y="5501572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3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20133" y="5439544"/>
            <a:ext cx="19050" cy="102870"/>
            <a:chOff x="4920133" y="5439544"/>
            <a:chExt cx="19050" cy="102870"/>
          </a:xfrm>
        </p:grpSpPr>
        <p:sp>
          <p:nvSpPr>
            <p:cNvPr id="15" name="object 15"/>
            <p:cNvSpPr/>
            <p:nvPr/>
          </p:nvSpPr>
          <p:spPr>
            <a:xfrm>
              <a:off x="4929658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29658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35643" y="5501572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4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51705" y="5439544"/>
            <a:ext cx="2082800" cy="102870"/>
            <a:chOff x="5951705" y="5439544"/>
            <a:chExt cx="2082800" cy="102870"/>
          </a:xfrm>
        </p:grpSpPr>
        <p:sp>
          <p:nvSpPr>
            <p:cNvPr id="19" name="object 19"/>
            <p:cNvSpPr/>
            <p:nvPr/>
          </p:nvSpPr>
          <p:spPr>
            <a:xfrm>
              <a:off x="5961230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61230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92803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92803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24373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24373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30358" y="5501572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7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46420" y="5439544"/>
            <a:ext cx="19050" cy="102870"/>
            <a:chOff x="9046420" y="5439544"/>
            <a:chExt cx="19050" cy="102870"/>
          </a:xfrm>
        </p:grpSpPr>
        <p:sp>
          <p:nvSpPr>
            <p:cNvPr id="27" name="object 27"/>
            <p:cNvSpPr/>
            <p:nvPr/>
          </p:nvSpPr>
          <p:spPr>
            <a:xfrm>
              <a:off x="9055945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55945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61931" y="5501572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8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77993" y="5439544"/>
            <a:ext cx="19050" cy="102870"/>
            <a:chOff x="10077993" y="5439544"/>
            <a:chExt cx="19050" cy="102870"/>
          </a:xfrm>
        </p:grpSpPr>
        <p:sp>
          <p:nvSpPr>
            <p:cNvPr id="31" name="object 31"/>
            <p:cNvSpPr/>
            <p:nvPr/>
          </p:nvSpPr>
          <p:spPr>
            <a:xfrm>
              <a:off x="10087518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87518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3503" y="5501572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9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09566" y="5439544"/>
            <a:ext cx="19050" cy="102870"/>
            <a:chOff x="11109566" y="5439544"/>
            <a:chExt cx="19050" cy="102870"/>
          </a:xfrm>
        </p:grpSpPr>
        <p:sp>
          <p:nvSpPr>
            <p:cNvPr id="35" name="object 35"/>
            <p:cNvSpPr/>
            <p:nvPr/>
          </p:nvSpPr>
          <p:spPr>
            <a:xfrm>
              <a:off x="11119091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19091" y="5449069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43"/>
                  </a:lnTo>
                </a:path>
              </a:pathLst>
            </a:custGeom>
            <a:ln w="1905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43759" y="5501572"/>
            <a:ext cx="35052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10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4498" y="5501572"/>
            <a:ext cx="2562225" cy="8464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85165">
              <a:lnSpc>
                <a:spcPts val="3010"/>
              </a:lnSpc>
              <a:spcBef>
                <a:spcPts val="114"/>
              </a:spcBef>
              <a:tabLst>
                <a:tab pos="1716405" algn="l"/>
              </a:tabLst>
            </a:pPr>
            <a:r>
              <a:rPr sz="2600" spc="-50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Times New Roman"/>
                <a:cs typeface="Times New Roman"/>
              </a:rPr>
              <a:t>6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3429"/>
              </a:lnSpc>
            </a:pPr>
            <a:r>
              <a:rPr sz="2950" spc="-235" dirty="0">
                <a:latin typeface="Courier New"/>
                <a:cs typeface="Courier New"/>
              </a:rPr>
              <a:t>DispatchWidth</a:t>
            </a:r>
            <a:endParaRPr sz="2950">
              <a:latin typeface="Courier New"/>
              <a:cs typeface="Courier New"/>
            </a:endParaRPr>
          </a:p>
        </p:txBody>
      </p:sp>
      <p:grpSp>
        <p:nvGrp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87377" y="1385988"/>
            <a:ext cx="10296525" cy="4069079"/>
            <a:chOff x="1287377" y="1385988"/>
            <a:chExt cx="10296525" cy="4069079"/>
          </a:xfrm>
        </p:grpSpPr>
        <p:sp>
          <p:nvSpPr>
            <p:cNvPr id="40" name="object 40"/>
            <p:cNvSpPr/>
            <p:nvPr/>
          </p:nvSpPr>
          <p:spPr>
            <a:xfrm>
              <a:off x="1287377" y="476425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87377" y="476425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87377" y="374947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87377" y="374947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87377" y="2734695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7377" y="2734695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87377" y="1719917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87377" y="1719917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57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70734" y="1385988"/>
              <a:ext cx="10212705" cy="4063365"/>
            </a:xfrm>
            <a:custGeom>
              <a:avLst/>
              <a:gdLst/>
              <a:ahLst/>
              <a:cxnLst/>
              <a:rect l="l" t="t" r="r" b="b"/>
              <a:pathLst>
                <a:path w="10212705" h="4063365">
                  <a:moveTo>
                    <a:pt x="0" y="4063081"/>
                  </a:moveTo>
                  <a:lnTo>
                    <a:pt x="0" y="0"/>
                  </a:lnTo>
                </a:path>
                <a:path w="10212705" h="4063365">
                  <a:moveTo>
                    <a:pt x="0" y="4063081"/>
                  </a:moveTo>
                  <a:lnTo>
                    <a:pt x="10212563" y="4063081"/>
                  </a:lnTo>
                </a:path>
              </a:pathLst>
            </a:custGeom>
            <a:ln w="1190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34942" y="3749474"/>
              <a:ext cx="9284335" cy="0"/>
            </a:xfrm>
            <a:custGeom>
              <a:avLst/>
              <a:gdLst/>
              <a:ahLst/>
              <a:cxnLst/>
              <a:rect l="l" t="t" r="r" b="b"/>
              <a:pathLst>
                <a:path w="9284335">
                  <a:moveTo>
                    <a:pt x="0" y="0"/>
                  </a:moveTo>
                  <a:lnTo>
                    <a:pt x="0" y="0"/>
                  </a:lnTo>
                  <a:lnTo>
                    <a:pt x="9190369" y="0"/>
                  </a:lnTo>
                  <a:lnTo>
                    <a:pt x="9284148" y="0"/>
                  </a:lnTo>
                </a:path>
              </a:pathLst>
            </a:custGeom>
            <a:ln w="3571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34942" y="1730066"/>
              <a:ext cx="9284335" cy="3521710"/>
            </a:xfrm>
            <a:custGeom>
              <a:avLst/>
              <a:gdLst/>
              <a:ahLst/>
              <a:cxnLst/>
              <a:rect l="l" t="t" r="r" b="b"/>
              <a:pathLst>
                <a:path w="9284335" h="3521710">
                  <a:moveTo>
                    <a:pt x="0" y="0"/>
                  </a:moveTo>
                  <a:lnTo>
                    <a:pt x="1031573" y="2009259"/>
                  </a:lnTo>
                  <a:lnTo>
                    <a:pt x="2063143" y="2009259"/>
                  </a:lnTo>
                  <a:lnTo>
                    <a:pt x="3094715" y="3013889"/>
                  </a:lnTo>
                  <a:lnTo>
                    <a:pt x="4126288" y="3013889"/>
                  </a:lnTo>
                  <a:lnTo>
                    <a:pt x="5157861" y="3013889"/>
                  </a:lnTo>
                  <a:lnTo>
                    <a:pt x="6189431" y="3013889"/>
                  </a:lnTo>
                  <a:lnTo>
                    <a:pt x="7221003" y="3521278"/>
                  </a:lnTo>
                  <a:lnTo>
                    <a:pt x="8252576" y="3521278"/>
                  </a:lnTo>
                  <a:lnTo>
                    <a:pt x="9284148" y="3521278"/>
                  </a:lnTo>
                </a:path>
              </a:pathLst>
            </a:custGeom>
            <a:ln w="35719">
              <a:solidFill>
                <a:srgbClr val="1F77B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1585" y="1646720"/>
              <a:ext cx="166713" cy="16668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3157" y="3655981"/>
              <a:ext cx="166713" cy="16668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4729" y="3655981"/>
              <a:ext cx="166713" cy="16668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6302" y="4660610"/>
              <a:ext cx="166713" cy="16668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7873" y="4660610"/>
              <a:ext cx="166713" cy="16668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9446" y="4660610"/>
              <a:ext cx="166713" cy="16668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1016" y="4660610"/>
              <a:ext cx="166713" cy="16668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2591" y="5167999"/>
              <a:ext cx="166713" cy="16668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4165" y="5167999"/>
              <a:ext cx="166713" cy="16668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5738" y="5167999"/>
              <a:ext cx="166713" cy="16668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834942" y="1570675"/>
              <a:ext cx="9284335" cy="3693795"/>
            </a:xfrm>
            <a:custGeom>
              <a:avLst/>
              <a:gdLst/>
              <a:ahLst/>
              <a:cxnLst/>
              <a:rect l="l" t="t" r="r" b="b"/>
              <a:pathLst>
                <a:path w="9284335" h="3693795">
                  <a:moveTo>
                    <a:pt x="0" y="0"/>
                  </a:moveTo>
                  <a:lnTo>
                    <a:pt x="93779" y="44253"/>
                  </a:lnTo>
                  <a:lnTo>
                    <a:pt x="187558" y="122279"/>
                  </a:lnTo>
                  <a:lnTo>
                    <a:pt x="281337" y="275662"/>
                  </a:lnTo>
                  <a:lnTo>
                    <a:pt x="375117" y="583497"/>
                  </a:lnTo>
                  <a:lnTo>
                    <a:pt x="468896" y="1093380"/>
                  </a:lnTo>
                  <a:lnTo>
                    <a:pt x="562675" y="1627945"/>
                  </a:lnTo>
                  <a:lnTo>
                    <a:pt x="656454" y="1950675"/>
                  </a:lnTo>
                  <a:lnTo>
                    <a:pt x="750233" y="2075888"/>
                  </a:lnTo>
                  <a:lnTo>
                    <a:pt x="844013" y="2107813"/>
                  </a:lnTo>
                  <a:lnTo>
                    <a:pt x="937793" y="2112359"/>
                  </a:lnTo>
                  <a:lnTo>
                    <a:pt x="1031573" y="2116245"/>
                  </a:lnTo>
                  <a:lnTo>
                    <a:pt x="1125350" y="2125897"/>
                  </a:lnTo>
                  <a:lnTo>
                    <a:pt x="1219130" y="2140124"/>
                  </a:lnTo>
                  <a:lnTo>
                    <a:pt x="1312910" y="2155905"/>
                  </a:lnTo>
                  <a:lnTo>
                    <a:pt x="1406689" y="2170638"/>
                  </a:lnTo>
                  <a:lnTo>
                    <a:pt x="1500469" y="2182196"/>
                  </a:lnTo>
                  <a:lnTo>
                    <a:pt x="1594247" y="2188104"/>
                  </a:lnTo>
                  <a:lnTo>
                    <a:pt x="1688026" y="2186440"/>
                  </a:lnTo>
                  <a:lnTo>
                    <a:pt x="1781806" y="2177722"/>
                  </a:lnTo>
                  <a:lnTo>
                    <a:pt x="1875586" y="2165099"/>
                  </a:lnTo>
                  <a:lnTo>
                    <a:pt x="1969366" y="2152759"/>
                  </a:lnTo>
                  <a:lnTo>
                    <a:pt x="2063143" y="2144925"/>
                  </a:lnTo>
                  <a:lnTo>
                    <a:pt x="2156923" y="2146354"/>
                  </a:lnTo>
                  <a:lnTo>
                    <a:pt x="2250702" y="2165208"/>
                  </a:lnTo>
                  <a:lnTo>
                    <a:pt x="2344482" y="2218263"/>
                  </a:lnTo>
                  <a:lnTo>
                    <a:pt x="2438262" y="2333989"/>
                  </a:lnTo>
                  <a:lnTo>
                    <a:pt x="2532039" y="2531341"/>
                  </a:lnTo>
                  <a:lnTo>
                    <a:pt x="2625819" y="2770089"/>
                  </a:lnTo>
                  <a:lnTo>
                    <a:pt x="2719599" y="2969056"/>
                  </a:lnTo>
                  <a:lnTo>
                    <a:pt x="2813379" y="3088931"/>
                  </a:lnTo>
                  <a:lnTo>
                    <a:pt x="2907156" y="3143750"/>
                  </a:lnTo>
                  <a:lnTo>
                    <a:pt x="3000936" y="3162513"/>
                  </a:lnTo>
                  <a:lnTo>
                    <a:pt x="3094715" y="3166268"/>
                  </a:lnTo>
                  <a:lnTo>
                    <a:pt x="3188495" y="3165395"/>
                  </a:lnTo>
                  <a:lnTo>
                    <a:pt x="3282275" y="3163822"/>
                  </a:lnTo>
                  <a:lnTo>
                    <a:pt x="3376052" y="3162624"/>
                  </a:lnTo>
                  <a:lnTo>
                    <a:pt x="3469832" y="3161945"/>
                  </a:lnTo>
                  <a:lnTo>
                    <a:pt x="3563612" y="3161661"/>
                  </a:lnTo>
                  <a:lnTo>
                    <a:pt x="3657392" y="3161640"/>
                  </a:lnTo>
                  <a:lnTo>
                    <a:pt x="3751171" y="3161782"/>
                  </a:lnTo>
                  <a:lnTo>
                    <a:pt x="3844949" y="3162016"/>
                  </a:lnTo>
                  <a:lnTo>
                    <a:pt x="3938728" y="3162300"/>
                  </a:lnTo>
                  <a:lnTo>
                    <a:pt x="4032508" y="3162594"/>
                  </a:lnTo>
                  <a:lnTo>
                    <a:pt x="4126288" y="3162868"/>
                  </a:lnTo>
                  <a:lnTo>
                    <a:pt x="4220068" y="3163081"/>
                  </a:lnTo>
                  <a:lnTo>
                    <a:pt x="4313845" y="3163193"/>
                  </a:lnTo>
                  <a:lnTo>
                    <a:pt x="4407625" y="3163193"/>
                  </a:lnTo>
                  <a:lnTo>
                    <a:pt x="4501405" y="3163030"/>
                  </a:lnTo>
                  <a:lnTo>
                    <a:pt x="4595184" y="3162696"/>
                  </a:lnTo>
                  <a:lnTo>
                    <a:pt x="4688964" y="3162158"/>
                  </a:lnTo>
                  <a:lnTo>
                    <a:pt x="4782741" y="3161417"/>
                  </a:lnTo>
                  <a:lnTo>
                    <a:pt x="4876521" y="3160473"/>
                  </a:lnTo>
                  <a:lnTo>
                    <a:pt x="4970301" y="3159357"/>
                  </a:lnTo>
                  <a:lnTo>
                    <a:pt x="5064081" y="3158119"/>
                  </a:lnTo>
                  <a:lnTo>
                    <a:pt x="5157861" y="3156840"/>
                  </a:lnTo>
                  <a:lnTo>
                    <a:pt x="5251638" y="3155602"/>
                  </a:lnTo>
                  <a:lnTo>
                    <a:pt x="5345418" y="3154547"/>
                  </a:lnTo>
                  <a:lnTo>
                    <a:pt x="5439197" y="3153806"/>
                  </a:lnTo>
                  <a:lnTo>
                    <a:pt x="5532977" y="3153542"/>
                  </a:lnTo>
                  <a:lnTo>
                    <a:pt x="5626757" y="3153897"/>
                  </a:lnTo>
                  <a:lnTo>
                    <a:pt x="5720534" y="3154933"/>
                  </a:lnTo>
                  <a:lnTo>
                    <a:pt x="5814314" y="3156637"/>
                  </a:lnTo>
                  <a:lnTo>
                    <a:pt x="5908094" y="3158748"/>
                  </a:lnTo>
                  <a:lnTo>
                    <a:pt x="6001874" y="3160656"/>
                  </a:lnTo>
                  <a:lnTo>
                    <a:pt x="6095653" y="3161214"/>
                  </a:lnTo>
                  <a:lnTo>
                    <a:pt x="6189431" y="3159002"/>
                  </a:lnTo>
                  <a:lnTo>
                    <a:pt x="6283210" y="3153532"/>
                  </a:lnTo>
                  <a:lnTo>
                    <a:pt x="6376990" y="3148702"/>
                  </a:lnTo>
                  <a:lnTo>
                    <a:pt x="6470770" y="3156536"/>
                  </a:lnTo>
                  <a:lnTo>
                    <a:pt x="6564550" y="3194458"/>
                  </a:lnTo>
                  <a:lnTo>
                    <a:pt x="6658327" y="3271642"/>
                  </a:lnTo>
                  <a:lnTo>
                    <a:pt x="6752107" y="3377514"/>
                  </a:lnTo>
                  <a:lnTo>
                    <a:pt x="6845887" y="3487485"/>
                  </a:lnTo>
                  <a:lnTo>
                    <a:pt x="6939666" y="3579201"/>
                  </a:lnTo>
                  <a:lnTo>
                    <a:pt x="7033446" y="3642371"/>
                  </a:lnTo>
                  <a:lnTo>
                    <a:pt x="7127223" y="3677939"/>
                  </a:lnTo>
                  <a:lnTo>
                    <a:pt x="7221003" y="3692521"/>
                  </a:lnTo>
                  <a:lnTo>
                    <a:pt x="7314783" y="3693708"/>
                  </a:lnTo>
                  <a:lnTo>
                    <a:pt x="7408563" y="3687661"/>
                  </a:lnTo>
                  <a:lnTo>
                    <a:pt x="7502342" y="3678578"/>
                  </a:lnTo>
                  <a:lnTo>
                    <a:pt x="7596120" y="3668989"/>
                  </a:lnTo>
                  <a:lnTo>
                    <a:pt x="7689900" y="3660221"/>
                  </a:lnTo>
                  <a:lnTo>
                    <a:pt x="7783679" y="3652894"/>
                  </a:lnTo>
                  <a:lnTo>
                    <a:pt x="7877459" y="3647191"/>
                  </a:lnTo>
                  <a:lnTo>
                    <a:pt x="7971239" y="3643061"/>
                  </a:lnTo>
                  <a:lnTo>
                    <a:pt x="8065016" y="3640341"/>
                  </a:lnTo>
                  <a:lnTo>
                    <a:pt x="8158796" y="3638819"/>
                  </a:lnTo>
                  <a:lnTo>
                    <a:pt x="8252576" y="3638291"/>
                  </a:lnTo>
                  <a:lnTo>
                    <a:pt x="8346355" y="3638515"/>
                  </a:lnTo>
                  <a:lnTo>
                    <a:pt x="8440135" y="3639327"/>
                  </a:lnTo>
                  <a:lnTo>
                    <a:pt x="8533913" y="3640565"/>
                  </a:lnTo>
                  <a:lnTo>
                    <a:pt x="8627692" y="3642127"/>
                  </a:lnTo>
                  <a:lnTo>
                    <a:pt x="8721472" y="3643913"/>
                  </a:lnTo>
                  <a:lnTo>
                    <a:pt x="8815252" y="3645862"/>
                  </a:lnTo>
                  <a:lnTo>
                    <a:pt x="8909032" y="3647962"/>
                  </a:lnTo>
                  <a:lnTo>
                    <a:pt x="9002809" y="3650164"/>
                  </a:lnTo>
                  <a:lnTo>
                    <a:pt x="9096589" y="3652478"/>
                  </a:lnTo>
                  <a:lnTo>
                    <a:pt x="9190369" y="3654903"/>
                  </a:lnTo>
                  <a:lnTo>
                    <a:pt x="9284148" y="3657420"/>
                  </a:lnTo>
                </a:path>
              </a:pathLst>
            </a:custGeom>
            <a:ln w="35719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280505" y="1552675"/>
              <a:ext cx="3136265" cy="1494155"/>
            </a:xfrm>
            <a:custGeom>
              <a:avLst/>
              <a:gdLst/>
              <a:ahLst/>
              <a:cxnLst/>
              <a:rect l="l" t="t" r="r" b="b"/>
              <a:pathLst>
                <a:path w="3136265" h="1494155">
                  <a:moveTo>
                    <a:pt x="3069391" y="0"/>
                  </a:moveTo>
                  <a:lnTo>
                    <a:pt x="66686" y="0"/>
                  </a:lnTo>
                  <a:lnTo>
                    <a:pt x="37510" y="4167"/>
                  </a:lnTo>
                  <a:lnTo>
                    <a:pt x="16671" y="16668"/>
                  </a:lnTo>
                  <a:lnTo>
                    <a:pt x="4167" y="37504"/>
                  </a:lnTo>
                  <a:lnTo>
                    <a:pt x="0" y="66674"/>
                  </a:lnTo>
                  <a:lnTo>
                    <a:pt x="0" y="1427223"/>
                  </a:lnTo>
                  <a:lnTo>
                    <a:pt x="4167" y="1456394"/>
                  </a:lnTo>
                  <a:lnTo>
                    <a:pt x="16671" y="1477230"/>
                  </a:lnTo>
                  <a:lnTo>
                    <a:pt x="37510" y="1489731"/>
                  </a:lnTo>
                  <a:lnTo>
                    <a:pt x="66686" y="1493898"/>
                  </a:lnTo>
                  <a:lnTo>
                    <a:pt x="3069391" y="1493898"/>
                  </a:lnTo>
                  <a:lnTo>
                    <a:pt x="3098566" y="1489731"/>
                  </a:lnTo>
                  <a:lnTo>
                    <a:pt x="3119406" y="1477230"/>
                  </a:lnTo>
                  <a:lnTo>
                    <a:pt x="3131909" y="1456394"/>
                  </a:lnTo>
                  <a:lnTo>
                    <a:pt x="3136077" y="1427223"/>
                  </a:lnTo>
                  <a:lnTo>
                    <a:pt x="3136077" y="66674"/>
                  </a:lnTo>
                  <a:lnTo>
                    <a:pt x="3131909" y="37504"/>
                  </a:lnTo>
                  <a:lnTo>
                    <a:pt x="3119406" y="16668"/>
                  </a:lnTo>
                  <a:lnTo>
                    <a:pt x="3098566" y="4167"/>
                  </a:lnTo>
                  <a:lnTo>
                    <a:pt x="3069391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280505" y="1552675"/>
              <a:ext cx="3136265" cy="1494155"/>
            </a:xfrm>
            <a:custGeom>
              <a:avLst/>
              <a:gdLst/>
              <a:ahLst/>
              <a:cxnLst/>
              <a:rect l="l" t="t" r="r" b="b"/>
              <a:pathLst>
                <a:path w="3136265" h="1494155">
                  <a:moveTo>
                    <a:pt x="66686" y="1493898"/>
                  </a:moveTo>
                  <a:lnTo>
                    <a:pt x="3069391" y="1493898"/>
                  </a:lnTo>
                  <a:lnTo>
                    <a:pt x="3098566" y="1489731"/>
                  </a:lnTo>
                  <a:lnTo>
                    <a:pt x="3119406" y="1477230"/>
                  </a:lnTo>
                  <a:lnTo>
                    <a:pt x="3131909" y="1456394"/>
                  </a:lnTo>
                  <a:lnTo>
                    <a:pt x="3136077" y="1427223"/>
                  </a:lnTo>
                  <a:lnTo>
                    <a:pt x="3136077" y="66674"/>
                  </a:lnTo>
                  <a:lnTo>
                    <a:pt x="3131909" y="37504"/>
                  </a:lnTo>
                  <a:lnTo>
                    <a:pt x="3119406" y="16668"/>
                  </a:lnTo>
                  <a:lnTo>
                    <a:pt x="3098566" y="4167"/>
                  </a:lnTo>
                  <a:lnTo>
                    <a:pt x="3069391" y="0"/>
                  </a:lnTo>
                  <a:lnTo>
                    <a:pt x="66686" y="0"/>
                  </a:lnTo>
                  <a:lnTo>
                    <a:pt x="37510" y="4167"/>
                  </a:lnTo>
                  <a:lnTo>
                    <a:pt x="16671" y="16668"/>
                  </a:lnTo>
                  <a:lnTo>
                    <a:pt x="4167" y="37504"/>
                  </a:lnTo>
                  <a:lnTo>
                    <a:pt x="0" y="66674"/>
                  </a:lnTo>
                  <a:lnTo>
                    <a:pt x="0" y="1427223"/>
                  </a:lnTo>
                  <a:lnTo>
                    <a:pt x="4167" y="1456394"/>
                  </a:lnTo>
                  <a:lnTo>
                    <a:pt x="16671" y="1477230"/>
                  </a:lnTo>
                  <a:lnTo>
                    <a:pt x="37510" y="1489731"/>
                  </a:lnTo>
                  <a:lnTo>
                    <a:pt x="66686" y="1493898"/>
                  </a:lnTo>
                  <a:close/>
                </a:path>
              </a:pathLst>
            </a:custGeom>
            <a:ln w="23813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13877" y="1802706"/>
              <a:ext cx="667385" cy="0"/>
            </a:xfrm>
            <a:custGeom>
              <a:avLst/>
              <a:gdLst/>
              <a:ahLst/>
              <a:cxnLst/>
              <a:rect l="l" t="t" r="r" b="b"/>
              <a:pathLst>
                <a:path w="667384">
                  <a:moveTo>
                    <a:pt x="0" y="0"/>
                  </a:moveTo>
                  <a:lnTo>
                    <a:pt x="666861" y="0"/>
                  </a:lnTo>
                </a:path>
              </a:pathLst>
            </a:custGeom>
            <a:ln w="3571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13877" y="2267333"/>
              <a:ext cx="667385" cy="0"/>
            </a:xfrm>
            <a:custGeom>
              <a:avLst/>
              <a:gdLst/>
              <a:ahLst/>
              <a:cxnLst/>
              <a:rect l="l" t="t" r="r" b="b"/>
              <a:pathLst>
                <a:path w="667384">
                  <a:moveTo>
                    <a:pt x="0" y="0"/>
                  </a:moveTo>
                  <a:lnTo>
                    <a:pt x="666861" y="0"/>
                  </a:lnTo>
                </a:path>
              </a:pathLst>
            </a:custGeom>
            <a:ln w="35718">
              <a:solidFill>
                <a:srgbClr val="1F77B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63951" y="2183989"/>
              <a:ext cx="166713" cy="16668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413877" y="2731964"/>
              <a:ext cx="667385" cy="0"/>
            </a:xfrm>
            <a:custGeom>
              <a:avLst/>
              <a:gdLst/>
              <a:ahLst/>
              <a:cxnLst/>
              <a:rect l="l" t="t" r="r" b="b"/>
              <a:pathLst>
                <a:path w="667384">
                  <a:moveTo>
                    <a:pt x="0" y="0"/>
                  </a:moveTo>
                  <a:lnTo>
                    <a:pt x="666861" y="0"/>
                  </a:lnTo>
                </a:path>
              </a:pathLst>
            </a:custGeom>
            <a:ln w="35718">
              <a:solidFill>
                <a:srgbClr val="FF7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688" y="3519966"/>
            <a:ext cx="187960" cy="14389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600" spc="-25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9" name="object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688" y="2505188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3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0" name="object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688" y="1490410"/>
            <a:ext cx="1879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25" dirty="0">
                <a:latin typeface="Times New Roman"/>
                <a:cs typeface="Times New Roman"/>
              </a:rPr>
              <a:t>4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1" name="object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4874" y="2818130"/>
            <a:ext cx="405765" cy="1200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950" spc="75" dirty="0">
                <a:latin typeface="Times New Roman"/>
                <a:cs typeface="Times New Roman"/>
              </a:rPr>
              <a:t>Timing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949065">
              <a:lnSpc>
                <a:spcPct val="100000"/>
              </a:lnSpc>
              <a:spcBef>
                <a:spcPts val="130"/>
              </a:spcBef>
            </a:pPr>
            <a:r>
              <a:rPr sz="4450" spc="-40" dirty="0">
                <a:latin typeface="Times New Roman"/>
                <a:cs typeface="Times New Roman"/>
              </a:rPr>
              <a:t>SHR64mi</a:t>
            </a:r>
            <a:r>
              <a:rPr sz="4450" spc="-195" dirty="0">
                <a:latin typeface="Times New Roman"/>
                <a:cs typeface="Times New Roman"/>
              </a:rPr>
              <a:t> </a:t>
            </a:r>
            <a:r>
              <a:rPr sz="4450" spc="-10" dirty="0">
                <a:latin typeface="Times New Roman"/>
                <a:cs typeface="Times New Roman"/>
              </a:rPr>
              <a:t>Timing</a:t>
            </a:r>
            <a:endParaRPr sz="4450" dirty="0">
              <a:latin typeface="Times New Roman"/>
              <a:cs typeface="Times New Roman"/>
            </a:endParaRPr>
          </a:p>
        </p:txBody>
      </p:sp>
      <p:sp>
        <p:nvSpPr>
          <p:cNvPr id="73" name="object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34782" y="1508484"/>
            <a:ext cx="1958339" cy="1419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2600" spc="90" dirty="0">
                <a:latin typeface="Times New Roman"/>
                <a:cs typeface="Times New Roman"/>
              </a:rPr>
              <a:t>Ground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truth </a:t>
            </a:r>
            <a:r>
              <a:rPr sz="2600" dirty="0">
                <a:latin typeface="Times New Roman"/>
                <a:cs typeface="Times New Roman"/>
              </a:rPr>
              <a:t>llvm-</a:t>
            </a:r>
            <a:r>
              <a:rPr sz="2600" spc="-25" dirty="0">
                <a:latin typeface="Times New Roman"/>
                <a:cs typeface="Times New Roman"/>
              </a:rPr>
              <a:t>mca </a:t>
            </a:r>
            <a:r>
              <a:rPr sz="2600" spc="55" dirty="0">
                <a:latin typeface="Times New Roman"/>
                <a:cs typeface="Times New Roman"/>
              </a:rPr>
              <a:t>Surrogate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62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85" dirty="0">
                <a:latin typeface="Calibri Light"/>
                <a:cs typeface="Calibri Light"/>
              </a:rPr>
              <a:t>DiffTune:</a:t>
            </a:r>
            <a:r>
              <a:rPr b="0" spc="-100" dirty="0">
                <a:latin typeface="Calibri Light"/>
                <a:cs typeface="Calibri Light"/>
              </a:rPr>
              <a:t> </a:t>
            </a:r>
            <a:r>
              <a:rPr b="0" spc="-90" dirty="0">
                <a:latin typeface="Calibri Light"/>
                <a:cs typeface="Calibri Light"/>
              </a:rPr>
              <a:t>differentiable</a:t>
            </a:r>
            <a:r>
              <a:rPr b="0" spc="-80" dirty="0">
                <a:latin typeface="Calibri Light"/>
                <a:cs typeface="Calibri Light"/>
              </a:rPr>
              <a:t> </a:t>
            </a:r>
            <a:r>
              <a:rPr b="0" spc="-85" dirty="0">
                <a:latin typeface="Calibri Light"/>
                <a:cs typeface="Calibri Light"/>
              </a:rPr>
              <a:t>surrogate</a:t>
            </a:r>
            <a:r>
              <a:rPr b="0" spc="-75" dirty="0">
                <a:latin typeface="Calibri Light"/>
                <a:cs typeface="Calibri Light"/>
              </a:rPr>
              <a:t> </a:t>
            </a:r>
            <a:r>
              <a:rPr b="0" spc="-70" dirty="0">
                <a:latin typeface="Calibri Light"/>
                <a:cs typeface="Calibri Light"/>
              </a:rPr>
              <a:t>optimization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1247" y="2208276"/>
            <a:ext cx="2488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Optimization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1559" y="2208276"/>
            <a:ext cx="3677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Surrogate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Optimization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4800" y="3167029"/>
            <a:ext cx="1282700" cy="76200"/>
          </a:xfrm>
          <a:custGeom>
            <a:avLst/>
            <a:gdLst/>
            <a:ahLst/>
            <a:cxnLst/>
            <a:rect l="l" t="t" r="r" b="b"/>
            <a:pathLst>
              <a:path w="1282700" h="76200">
                <a:moveTo>
                  <a:pt x="1206500" y="0"/>
                </a:moveTo>
                <a:lnTo>
                  <a:pt x="1206500" y="76200"/>
                </a:lnTo>
                <a:lnTo>
                  <a:pt x="1257300" y="50800"/>
                </a:lnTo>
                <a:lnTo>
                  <a:pt x="1219200" y="50800"/>
                </a:lnTo>
                <a:lnTo>
                  <a:pt x="1219200" y="25400"/>
                </a:lnTo>
                <a:lnTo>
                  <a:pt x="1257300" y="25400"/>
                </a:lnTo>
                <a:lnTo>
                  <a:pt x="1206500" y="0"/>
                </a:lnTo>
                <a:close/>
              </a:path>
              <a:path w="1282700" h="76200">
                <a:moveTo>
                  <a:pt x="12065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206500" y="50800"/>
                </a:lnTo>
                <a:lnTo>
                  <a:pt x="1206500" y="25400"/>
                </a:lnTo>
                <a:close/>
              </a:path>
              <a:path w="1282700" h="76200">
                <a:moveTo>
                  <a:pt x="12573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57300" y="50800"/>
                </a:lnTo>
                <a:lnTo>
                  <a:pt x="1282700" y="38100"/>
                </a:lnTo>
                <a:lnTo>
                  <a:pt x="125730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5938" y="2747446"/>
            <a:ext cx="10771505" cy="2036445"/>
            <a:chOff x="565938" y="2747446"/>
            <a:chExt cx="10771505" cy="20364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7517" y="2803655"/>
              <a:ext cx="4129786" cy="8743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09200" y="3390103"/>
              <a:ext cx="177800" cy="165735"/>
            </a:xfrm>
            <a:custGeom>
              <a:avLst/>
              <a:gdLst/>
              <a:ahLst/>
              <a:cxnLst/>
              <a:rect l="l" t="t" r="r" b="b"/>
              <a:pathLst>
                <a:path w="177800" h="165735">
                  <a:moveTo>
                    <a:pt x="0" y="0"/>
                  </a:moveTo>
                  <a:lnTo>
                    <a:pt x="177800" y="0"/>
                  </a:lnTo>
                  <a:lnTo>
                    <a:pt x="177800" y="165625"/>
                  </a:lnTo>
                  <a:lnTo>
                    <a:pt x="0" y="16562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38" y="2747446"/>
              <a:ext cx="4370318" cy="9376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72556" y="3455450"/>
              <a:ext cx="8841740" cy="1106805"/>
            </a:xfrm>
            <a:custGeom>
              <a:avLst/>
              <a:gdLst/>
              <a:ahLst/>
              <a:cxnLst/>
              <a:rect l="l" t="t" r="r" b="b"/>
              <a:pathLst>
                <a:path w="8841740" h="1106804">
                  <a:moveTo>
                    <a:pt x="31750" y="1011560"/>
                  </a:moveTo>
                  <a:lnTo>
                    <a:pt x="0" y="1011560"/>
                  </a:lnTo>
                  <a:lnTo>
                    <a:pt x="47625" y="1106810"/>
                  </a:lnTo>
                  <a:lnTo>
                    <a:pt x="87312" y="1027435"/>
                  </a:lnTo>
                  <a:lnTo>
                    <a:pt x="31750" y="1027435"/>
                  </a:lnTo>
                  <a:lnTo>
                    <a:pt x="31750" y="1011560"/>
                  </a:lnTo>
                  <a:close/>
                </a:path>
                <a:path w="8841740" h="1106804">
                  <a:moveTo>
                    <a:pt x="8809668" y="651833"/>
                  </a:moveTo>
                  <a:lnTo>
                    <a:pt x="31750" y="651833"/>
                  </a:lnTo>
                  <a:lnTo>
                    <a:pt x="31750" y="1027435"/>
                  </a:lnTo>
                  <a:lnTo>
                    <a:pt x="63500" y="1027435"/>
                  </a:lnTo>
                  <a:lnTo>
                    <a:pt x="63500" y="683583"/>
                  </a:lnTo>
                  <a:lnTo>
                    <a:pt x="47625" y="683583"/>
                  </a:lnTo>
                  <a:lnTo>
                    <a:pt x="63500" y="667708"/>
                  </a:lnTo>
                  <a:lnTo>
                    <a:pt x="8809668" y="667708"/>
                  </a:lnTo>
                  <a:lnTo>
                    <a:pt x="8809668" y="651833"/>
                  </a:lnTo>
                  <a:close/>
                </a:path>
                <a:path w="8841740" h="1106804">
                  <a:moveTo>
                    <a:pt x="95250" y="1011560"/>
                  </a:moveTo>
                  <a:lnTo>
                    <a:pt x="63500" y="1011560"/>
                  </a:lnTo>
                  <a:lnTo>
                    <a:pt x="63500" y="1027435"/>
                  </a:lnTo>
                  <a:lnTo>
                    <a:pt x="87312" y="1027435"/>
                  </a:lnTo>
                  <a:lnTo>
                    <a:pt x="95250" y="1011560"/>
                  </a:lnTo>
                  <a:close/>
                </a:path>
                <a:path w="8841740" h="1106804">
                  <a:moveTo>
                    <a:pt x="63500" y="667708"/>
                  </a:moveTo>
                  <a:lnTo>
                    <a:pt x="47625" y="683583"/>
                  </a:lnTo>
                  <a:lnTo>
                    <a:pt x="63500" y="683583"/>
                  </a:lnTo>
                  <a:lnTo>
                    <a:pt x="63500" y="667708"/>
                  </a:lnTo>
                  <a:close/>
                </a:path>
                <a:path w="8841740" h="1106804">
                  <a:moveTo>
                    <a:pt x="8841418" y="651833"/>
                  </a:moveTo>
                  <a:lnTo>
                    <a:pt x="8825543" y="651833"/>
                  </a:lnTo>
                  <a:lnTo>
                    <a:pt x="8809668" y="667708"/>
                  </a:lnTo>
                  <a:lnTo>
                    <a:pt x="63500" y="667708"/>
                  </a:lnTo>
                  <a:lnTo>
                    <a:pt x="63500" y="683583"/>
                  </a:lnTo>
                  <a:lnTo>
                    <a:pt x="8841418" y="683583"/>
                  </a:lnTo>
                  <a:lnTo>
                    <a:pt x="8841418" y="651833"/>
                  </a:lnTo>
                  <a:close/>
                </a:path>
                <a:path w="8841740" h="1106804">
                  <a:moveTo>
                    <a:pt x="8841418" y="0"/>
                  </a:moveTo>
                  <a:lnTo>
                    <a:pt x="8809668" y="0"/>
                  </a:lnTo>
                  <a:lnTo>
                    <a:pt x="8809668" y="667708"/>
                  </a:lnTo>
                  <a:lnTo>
                    <a:pt x="8825543" y="651833"/>
                  </a:lnTo>
                  <a:lnTo>
                    <a:pt x="8841418" y="651833"/>
                  </a:lnTo>
                  <a:lnTo>
                    <a:pt x="8841418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3139" y="4562260"/>
              <a:ext cx="194085" cy="2212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9200" y="3309096"/>
              <a:ext cx="177800" cy="146353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1290478" y="4764532"/>
            <a:ext cx="9611995" cy="17475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0165" marR="43180" algn="ctr">
              <a:lnSpc>
                <a:spcPct val="101400"/>
              </a:lnSpc>
              <a:spcBef>
                <a:spcPts val="50"/>
              </a:spcBef>
            </a:pPr>
            <a:r>
              <a:rPr sz="2800" spc="-1265" dirty="0">
                <a:latin typeface="Cambria Math"/>
                <a:cs typeface="Cambria Math"/>
              </a:rPr>
              <a:t>𝑓</a:t>
            </a:r>
            <a:r>
              <a:rPr sz="4200" spc="-690" baseline="11904" dirty="0">
                <a:latin typeface="Cambria Math"/>
                <a:cs typeface="Cambria Math"/>
              </a:rPr>
              <a:t>#</a:t>
            </a:r>
            <a:r>
              <a:rPr sz="4200" spc="120" baseline="11904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(surrogate):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neural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network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approximates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behavior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simulator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conditioned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simulator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parameters.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Enables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gradient-based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optimization.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62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b="0" spc="-85" dirty="0">
                <a:latin typeface="Calibri Light"/>
                <a:cs typeface="Calibri Light"/>
              </a:rPr>
              <a:t>DiffTune:</a:t>
            </a:r>
            <a:r>
              <a:rPr b="0" spc="-100" dirty="0">
                <a:latin typeface="Calibri Light"/>
                <a:cs typeface="Calibri Light"/>
              </a:rPr>
              <a:t> </a:t>
            </a:r>
            <a:r>
              <a:rPr b="0" spc="-90" dirty="0">
                <a:latin typeface="Calibri Light"/>
                <a:cs typeface="Calibri Light"/>
              </a:rPr>
              <a:t>differentiable</a:t>
            </a:r>
            <a:r>
              <a:rPr b="0" spc="-80" dirty="0">
                <a:latin typeface="Calibri Light"/>
                <a:cs typeface="Calibri Light"/>
              </a:rPr>
              <a:t> </a:t>
            </a:r>
            <a:r>
              <a:rPr b="0" spc="-85" dirty="0">
                <a:latin typeface="Calibri Light"/>
                <a:cs typeface="Calibri Light"/>
              </a:rPr>
              <a:t>surrogate</a:t>
            </a:r>
            <a:r>
              <a:rPr b="0" spc="-75" dirty="0">
                <a:latin typeface="Calibri Light"/>
                <a:cs typeface="Calibri Light"/>
              </a:rPr>
              <a:t> </a:t>
            </a:r>
            <a:r>
              <a:rPr b="0" spc="-70" dirty="0">
                <a:latin typeface="Calibri Light"/>
                <a:cs typeface="Calibri Light"/>
              </a:rPr>
              <a:t>optimization</a:t>
            </a: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5938" y="2747446"/>
            <a:ext cx="4370705" cy="937894"/>
            <a:chOff x="565938" y="2747446"/>
            <a:chExt cx="4370705" cy="93789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38" y="2747446"/>
              <a:ext cx="4370318" cy="9376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13037" y="3292494"/>
              <a:ext cx="172085" cy="165100"/>
            </a:xfrm>
            <a:custGeom>
              <a:avLst/>
              <a:gdLst/>
              <a:ahLst/>
              <a:cxnLst/>
              <a:rect l="l" t="t" r="r" b="b"/>
              <a:pathLst>
                <a:path w="172085" h="165100">
                  <a:moveTo>
                    <a:pt x="0" y="0"/>
                  </a:moveTo>
                  <a:lnTo>
                    <a:pt x="171563" y="0"/>
                  </a:lnTo>
                  <a:lnTo>
                    <a:pt x="171563" y="164815"/>
                  </a:lnTo>
                  <a:lnTo>
                    <a:pt x="0" y="164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21247" y="2208276"/>
            <a:ext cx="2488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Optimization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7517" y="2803655"/>
            <a:ext cx="4130040" cy="874394"/>
            <a:chOff x="7207517" y="2803655"/>
            <a:chExt cx="4130040" cy="87439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7517" y="2803655"/>
              <a:ext cx="4129786" cy="8743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09200" y="3390103"/>
              <a:ext cx="177800" cy="165735"/>
            </a:xfrm>
            <a:custGeom>
              <a:avLst/>
              <a:gdLst/>
              <a:ahLst/>
              <a:cxnLst/>
              <a:rect l="l" t="t" r="r" b="b"/>
              <a:pathLst>
                <a:path w="177800" h="165735">
                  <a:moveTo>
                    <a:pt x="0" y="0"/>
                  </a:moveTo>
                  <a:lnTo>
                    <a:pt x="177800" y="0"/>
                  </a:lnTo>
                  <a:lnTo>
                    <a:pt x="177800" y="165625"/>
                  </a:lnTo>
                  <a:lnTo>
                    <a:pt x="0" y="16562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81559" y="2208276"/>
            <a:ext cx="3677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Surrogate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Optimization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4800" y="3167029"/>
            <a:ext cx="1282700" cy="76200"/>
          </a:xfrm>
          <a:custGeom>
            <a:avLst/>
            <a:gdLst/>
            <a:ahLst/>
            <a:cxnLst/>
            <a:rect l="l" t="t" r="r" b="b"/>
            <a:pathLst>
              <a:path w="1282700" h="76200">
                <a:moveTo>
                  <a:pt x="1206500" y="0"/>
                </a:moveTo>
                <a:lnTo>
                  <a:pt x="1206500" y="76200"/>
                </a:lnTo>
                <a:lnTo>
                  <a:pt x="1257300" y="50800"/>
                </a:lnTo>
                <a:lnTo>
                  <a:pt x="1219200" y="50800"/>
                </a:lnTo>
                <a:lnTo>
                  <a:pt x="1219200" y="25400"/>
                </a:lnTo>
                <a:lnTo>
                  <a:pt x="1257300" y="25400"/>
                </a:lnTo>
                <a:lnTo>
                  <a:pt x="1206500" y="0"/>
                </a:lnTo>
                <a:close/>
              </a:path>
              <a:path w="1282700" h="76200">
                <a:moveTo>
                  <a:pt x="12065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206500" y="50800"/>
                </a:lnTo>
                <a:lnTo>
                  <a:pt x="1206500" y="25400"/>
                </a:lnTo>
                <a:close/>
              </a:path>
              <a:path w="1282700" h="76200">
                <a:moveTo>
                  <a:pt x="1257300" y="25400"/>
                </a:moveTo>
                <a:lnTo>
                  <a:pt x="1219200" y="25400"/>
                </a:lnTo>
                <a:lnTo>
                  <a:pt x="1219200" y="50800"/>
                </a:lnTo>
                <a:lnTo>
                  <a:pt x="1257300" y="50800"/>
                </a:lnTo>
                <a:lnTo>
                  <a:pt x="1282700" y="38100"/>
                </a:lnTo>
                <a:lnTo>
                  <a:pt x="125730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53681" y="4887648"/>
            <a:ext cx="6458585" cy="1073150"/>
            <a:chOff x="2453681" y="4887648"/>
            <a:chExt cx="6458585" cy="10731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2623" y="4887648"/>
              <a:ext cx="5599261" cy="107283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76867" y="5472125"/>
              <a:ext cx="374015" cy="415290"/>
            </a:xfrm>
            <a:custGeom>
              <a:avLst/>
              <a:gdLst/>
              <a:ahLst/>
              <a:cxnLst/>
              <a:rect l="l" t="t" r="r" b="b"/>
              <a:pathLst>
                <a:path w="374014" h="415289">
                  <a:moveTo>
                    <a:pt x="0" y="0"/>
                  </a:moveTo>
                  <a:lnTo>
                    <a:pt x="373985" y="0"/>
                  </a:lnTo>
                  <a:lnTo>
                    <a:pt x="373985" y="414821"/>
                  </a:lnTo>
                  <a:lnTo>
                    <a:pt x="0" y="41482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67499" y="5586243"/>
              <a:ext cx="2095500" cy="0"/>
            </a:xfrm>
            <a:custGeom>
              <a:avLst/>
              <a:gdLst/>
              <a:ahLst/>
              <a:cxnLst/>
              <a:rect l="l" t="t" r="r" b="b"/>
              <a:pathLst>
                <a:path w="2095500">
                  <a:moveTo>
                    <a:pt x="0" y="0"/>
                  </a:moveTo>
                  <a:lnTo>
                    <a:pt x="2095500" y="1"/>
                  </a:lnTo>
                </a:path>
              </a:pathLst>
            </a:custGeom>
            <a:ln w="254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53681" y="5641437"/>
              <a:ext cx="1236345" cy="76200"/>
            </a:xfrm>
            <a:custGeom>
              <a:avLst/>
              <a:gdLst/>
              <a:ahLst/>
              <a:cxnLst/>
              <a:rect l="l" t="t" r="r" b="b"/>
              <a:pathLst>
                <a:path w="1236345" h="76200">
                  <a:moveTo>
                    <a:pt x="1160075" y="50799"/>
                  </a:moveTo>
                  <a:lnTo>
                    <a:pt x="1160075" y="76199"/>
                  </a:lnTo>
                  <a:lnTo>
                    <a:pt x="1210875" y="50799"/>
                  </a:lnTo>
                  <a:lnTo>
                    <a:pt x="1160075" y="50799"/>
                  </a:lnTo>
                  <a:close/>
                </a:path>
                <a:path w="1236345" h="76200">
                  <a:moveTo>
                    <a:pt x="1160075" y="25399"/>
                  </a:moveTo>
                  <a:lnTo>
                    <a:pt x="1160075" y="50799"/>
                  </a:lnTo>
                  <a:lnTo>
                    <a:pt x="1172775" y="50799"/>
                  </a:lnTo>
                  <a:lnTo>
                    <a:pt x="1172775" y="25399"/>
                  </a:lnTo>
                  <a:lnTo>
                    <a:pt x="1160075" y="25399"/>
                  </a:lnTo>
                  <a:close/>
                </a:path>
                <a:path w="1236345" h="76200">
                  <a:moveTo>
                    <a:pt x="1160075" y="0"/>
                  </a:moveTo>
                  <a:lnTo>
                    <a:pt x="1160075" y="25399"/>
                  </a:lnTo>
                  <a:lnTo>
                    <a:pt x="1172775" y="25399"/>
                  </a:lnTo>
                  <a:lnTo>
                    <a:pt x="1172775" y="50799"/>
                  </a:lnTo>
                  <a:lnTo>
                    <a:pt x="1210877" y="50799"/>
                  </a:lnTo>
                  <a:lnTo>
                    <a:pt x="1236275" y="38100"/>
                  </a:lnTo>
                  <a:lnTo>
                    <a:pt x="1160075" y="0"/>
                  </a:lnTo>
                  <a:close/>
                </a:path>
                <a:path w="1236345" h="76200">
                  <a:moveTo>
                    <a:pt x="0" y="25399"/>
                  </a:moveTo>
                  <a:lnTo>
                    <a:pt x="0" y="50799"/>
                  </a:lnTo>
                  <a:lnTo>
                    <a:pt x="1160075" y="50799"/>
                  </a:lnTo>
                  <a:lnTo>
                    <a:pt x="1160075" y="25399"/>
                  </a:lnTo>
                  <a:lnTo>
                    <a:pt x="0" y="25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3412" y="5382018"/>
            <a:ext cx="1690370" cy="5956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330"/>
              </a:spcBef>
            </a:pPr>
            <a:r>
              <a:rPr sz="3200" spc="-10" dirty="0">
                <a:latin typeface="Arial"/>
                <a:cs typeface="Arial"/>
              </a:rPr>
              <a:t>Ithemal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68024" y="6219444"/>
            <a:ext cx="32251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Surrogate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Learning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4332"/>
            <a:ext cx="14217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0" dirty="0">
                <a:latin typeface="Calibri Light"/>
                <a:cs typeface="Calibri Light"/>
              </a:rPr>
              <a:t>Results</a:t>
            </a:r>
            <a:endParaRPr sz="4200" dirty="0">
              <a:latin typeface="Calibri Light"/>
              <a:cs typeface="Calibri Light"/>
            </a:endParaRPr>
          </a:p>
        </p:txBody>
      </p:sp>
      <p:graphicFrame>
        <p:nvGraphicFrame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67838"/>
              </p:ext>
            </p:extLst>
          </p:nvPr>
        </p:nvGraphicFramePr>
        <p:xfrm>
          <a:off x="2101508" y="1737464"/>
          <a:ext cx="9024615" cy="4439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54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333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883285">
                <a:tc gridSpan="3"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&gt;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100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&gt;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100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&gt;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100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&gt;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2"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100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8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2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2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3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2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3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2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719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1408" y="1132602"/>
            <a:ext cx="3479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25" dirty="0">
                <a:latin typeface="Calibri"/>
                <a:cs typeface="Calibri"/>
              </a:rPr>
              <a:t>102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76181" y="1132602"/>
            <a:ext cx="3479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25" dirty="0">
                <a:latin typeface="Calibri"/>
                <a:cs typeface="Calibri"/>
              </a:rPr>
              <a:t>105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0956" y="1132602"/>
            <a:ext cx="3479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25" dirty="0">
                <a:latin typeface="Calibri"/>
                <a:cs typeface="Calibri"/>
              </a:rPr>
              <a:t>113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85729" y="1132602"/>
            <a:ext cx="3479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25" dirty="0">
                <a:latin typeface="Calibri"/>
                <a:cs typeface="Calibri"/>
              </a:rPr>
              <a:t>131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84721" y="1566164"/>
            <a:ext cx="417830" cy="471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50%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40%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30%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20%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10%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12827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62424" y="627532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Ivy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Bridge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12480" y="6275323"/>
            <a:ext cx="751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Haswell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82907" y="6275323"/>
            <a:ext cx="72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Skylake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5314" y="6275323"/>
            <a:ext cx="484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Zen2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65777" y="1990532"/>
            <a:ext cx="304800" cy="392049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latin typeface="Calibri"/>
                <a:cs typeface="Calibri"/>
              </a:rPr>
              <a:t>Mean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Absolute</a:t>
            </a:r>
            <a:r>
              <a:rPr sz="1800" b="1" spc="3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Percentage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Error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(MAPE)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1658" y="1302202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30">
                <a:moveTo>
                  <a:pt x="125587" y="0"/>
                </a:moveTo>
                <a:lnTo>
                  <a:pt x="0" y="0"/>
                </a:lnTo>
                <a:lnTo>
                  <a:pt x="0" y="125586"/>
                </a:lnTo>
                <a:lnTo>
                  <a:pt x="125587" y="125586"/>
                </a:lnTo>
                <a:lnTo>
                  <a:pt x="12558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02577" y="1188211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Expert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0816" y="1302202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30">
                <a:moveTo>
                  <a:pt x="125587" y="0"/>
                </a:moveTo>
                <a:lnTo>
                  <a:pt x="0" y="0"/>
                </a:lnTo>
                <a:lnTo>
                  <a:pt x="0" y="125586"/>
                </a:lnTo>
                <a:lnTo>
                  <a:pt x="125587" y="125586"/>
                </a:lnTo>
                <a:lnTo>
                  <a:pt x="125587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1735" y="1188211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DiffTune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6222" y="1114423"/>
            <a:ext cx="716915" cy="389890"/>
            <a:chOff x="7976222" y="1114423"/>
            <a:chExt cx="716915" cy="389890"/>
          </a:xfrm>
        </p:grpSpPr>
        <p:sp>
          <p:nvSpPr>
            <p:cNvPr id="19" name="object 19"/>
            <p:cNvSpPr/>
            <p:nvPr/>
          </p:nvSpPr>
          <p:spPr>
            <a:xfrm>
              <a:off x="8572570" y="1302202"/>
              <a:ext cx="120650" cy="125730"/>
            </a:xfrm>
            <a:custGeom>
              <a:avLst/>
              <a:gdLst/>
              <a:ahLst/>
              <a:cxnLst/>
              <a:rect l="l" t="t" r="r" b="b"/>
              <a:pathLst>
                <a:path w="120650" h="125730">
                  <a:moveTo>
                    <a:pt x="0" y="125586"/>
                  </a:moveTo>
                  <a:lnTo>
                    <a:pt x="120223" y="125586"/>
                  </a:lnTo>
                  <a:lnTo>
                    <a:pt x="120223" y="0"/>
                  </a:lnTo>
                  <a:lnTo>
                    <a:pt x="0" y="0"/>
                  </a:lnTo>
                  <a:lnTo>
                    <a:pt x="0" y="125586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76222" y="1114423"/>
              <a:ext cx="596900" cy="389890"/>
            </a:xfrm>
            <a:custGeom>
              <a:avLst/>
              <a:gdLst/>
              <a:ahLst/>
              <a:cxnLst/>
              <a:rect l="l" t="t" r="r" b="b"/>
              <a:pathLst>
                <a:path w="596900" h="389890">
                  <a:moveTo>
                    <a:pt x="596347" y="0"/>
                  </a:moveTo>
                  <a:lnTo>
                    <a:pt x="0" y="0"/>
                  </a:lnTo>
                  <a:lnTo>
                    <a:pt x="0" y="389614"/>
                  </a:lnTo>
                  <a:lnTo>
                    <a:pt x="596347" y="389614"/>
                  </a:lnTo>
                  <a:lnTo>
                    <a:pt x="596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8124" y="1188211"/>
            <a:ext cx="107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OpenTuner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70136" y="1057522"/>
            <a:ext cx="596900" cy="389890"/>
          </a:xfrm>
          <a:custGeom>
            <a:avLst/>
            <a:gdLst/>
            <a:ahLst/>
            <a:cxnLst/>
            <a:rect l="l" t="t" r="r" b="b"/>
            <a:pathLst>
              <a:path w="596900" h="389890">
                <a:moveTo>
                  <a:pt x="596346" y="0"/>
                </a:moveTo>
                <a:lnTo>
                  <a:pt x="0" y="0"/>
                </a:lnTo>
                <a:lnTo>
                  <a:pt x="0" y="389614"/>
                </a:lnTo>
                <a:lnTo>
                  <a:pt x="596346" y="389614"/>
                </a:lnTo>
                <a:lnTo>
                  <a:pt x="596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5079" y="1051786"/>
            <a:ext cx="596900" cy="389890"/>
          </a:xfrm>
          <a:custGeom>
            <a:avLst/>
            <a:gdLst/>
            <a:ahLst/>
            <a:cxnLst/>
            <a:rect l="l" t="t" r="r" b="b"/>
            <a:pathLst>
              <a:path w="596900" h="389890">
                <a:moveTo>
                  <a:pt x="596347" y="0"/>
                </a:moveTo>
                <a:lnTo>
                  <a:pt x="0" y="0"/>
                </a:lnTo>
                <a:lnTo>
                  <a:pt x="0" y="389614"/>
                </a:lnTo>
                <a:lnTo>
                  <a:pt x="596347" y="389614"/>
                </a:lnTo>
                <a:lnTo>
                  <a:pt x="596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29243" y="1027906"/>
            <a:ext cx="596900" cy="389890"/>
          </a:xfrm>
          <a:custGeom>
            <a:avLst/>
            <a:gdLst/>
            <a:ahLst/>
            <a:cxnLst/>
            <a:rect l="l" t="t" r="r" b="b"/>
            <a:pathLst>
              <a:path w="596900" h="389890">
                <a:moveTo>
                  <a:pt x="596347" y="0"/>
                </a:moveTo>
                <a:lnTo>
                  <a:pt x="0" y="0"/>
                </a:lnTo>
                <a:lnTo>
                  <a:pt x="0" y="389613"/>
                </a:lnTo>
                <a:lnTo>
                  <a:pt x="596347" y="389613"/>
                </a:lnTo>
                <a:lnTo>
                  <a:pt x="596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libri Light"/>
                <a:cs typeface="Calibri Light"/>
              </a:rPr>
              <a:t>Modeling</a:t>
            </a:r>
            <a:r>
              <a:rPr b="0" spc="-5" dirty="0">
                <a:latin typeface="Calibri Light"/>
                <a:cs typeface="Calibri Light"/>
              </a:rPr>
              <a:t> </a:t>
            </a:r>
            <a:r>
              <a:rPr b="0" spc="-10" dirty="0">
                <a:latin typeface="Calibri Light"/>
                <a:cs typeface="Calibri Light"/>
              </a:rPr>
              <a:t>Execution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6344439" y="695290"/>
            <a:ext cx="2077085" cy="492759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55"/>
              </a:spcBef>
            </a:pPr>
            <a:r>
              <a:rPr sz="2600" dirty="0">
                <a:latin typeface="Calibri"/>
                <a:cs typeface="Calibri"/>
              </a:rPr>
              <a:t>Ithemal:</a:t>
            </a:r>
            <a:r>
              <a:rPr sz="2600" spc="-20" dirty="0">
                <a:latin typeface="Calibri"/>
                <a:cs typeface="Calibri"/>
              </a:rPr>
              <a:t> 26.8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5111" y="1803427"/>
            <a:ext cx="2077085" cy="492759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445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13168" y="1847596"/>
            <a:ext cx="1612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Optimized: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33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91100" y="1649476"/>
            <a:ext cx="22301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Measurement/</a:t>
            </a:r>
            <a:r>
              <a:rPr sz="3300" baseline="-36616" dirty="0">
                <a:latin typeface="Calibri"/>
                <a:cs typeface="Calibri"/>
              </a:rPr>
              <a:t>:</a:t>
            </a:r>
            <a:r>
              <a:rPr sz="3300" spc="172" baseline="-36616" dirty="0">
                <a:latin typeface="Calibri"/>
                <a:cs typeface="Calibri"/>
              </a:rPr>
              <a:t> </a:t>
            </a:r>
            <a:r>
              <a:rPr sz="3300" spc="-37" baseline="-36616" dirty="0">
                <a:latin typeface="Calibri"/>
                <a:cs typeface="Calibri"/>
              </a:rPr>
              <a:t>25</a:t>
            </a:r>
            <a:endParaRPr sz="3300" baseline="-36616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14822" y="1978659"/>
            <a:ext cx="11366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Intel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IACA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4112" y="266447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4059" y="268769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06941" y="2651055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44112" y="371266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3663696"/>
            <a:ext cx="2761615" cy="640080"/>
            <a:chOff x="8372856" y="3663696"/>
            <a:chExt cx="2761615" cy="640080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2856" y="3663696"/>
              <a:ext cx="2761488" cy="5638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8760" y="3663696"/>
              <a:ext cx="1249679" cy="64008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744059" y="373588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294520" y="3741420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4112" y="4767336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651760"/>
            <a:ext cx="6933565" cy="1802130"/>
            <a:chOff x="537255" y="2651760"/>
            <a:chExt cx="6933565" cy="1802130"/>
          </a:xfrm>
        </p:grpSpPr>
        <p:sp>
          <p:nvSpPr>
            <p:cNvPr id="24" name="object 24"/>
            <p:cNvSpPr/>
            <p:nvPr/>
          </p:nvSpPr>
          <p:spPr>
            <a:xfrm>
              <a:off x="551542" y="335677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60" y="2651760"/>
              <a:ext cx="2761488" cy="5638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5063" y="2651760"/>
              <a:ext cx="1249680" cy="640079"/>
            </a:xfrm>
            <a:prstGeom prst="rect">
              <a:avLst/>
            </a:prstGeom>
          </p:spPr>
        </p:pic>
      </p:grp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0600" y="3699243"/>
            <a:ext cx="2761615" cy="640080"/>
            <a:chOff x="4709159" y="3700271"/>
            <a:chExt cx="2761615" cy="64008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9159" y="3700271"/>
              <a:ext cx="2761488" cy="5638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5063" y="3700271"/>
              <a:ext cx="1249680" cy="640080"/>
            </a:xfrm>
            <a:prstGeom prst="rect">
              <a:avLst/>
            </a:prstGeom>
          </p:spPr>
        </p:pic>
      </p:grp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4754879"/>
            <a:ext cx="2761615" cy="640080"/>
            <a:chOff x="4709159" y="4754879"/>
            <a:chExt cx="2761615" cy="640080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9159" y="4754879"/>
              <a:ext cx="2761488" cy="563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5063" y="4754879"/>
              <a:ext cx="1249680" cy="64007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744059" y="479055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grpSp>
        <p:nvGrp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2615183"/>
            <a:ext cx="2761615" cy="640080"/>
            <a:chOff x="8372856" y="2615183"/>
            <a:chExt cx="2761615" cy="640080"/>
          </a:xfrm>
        </p:grpSpPr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72856" y="2615183"/>
              <a:ext cx="2761488" cy="5638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8760" y="2615183"/>
              <a:ext cx="1249679" cy="640079"/>
            </a:xfrm>
            <a:prstGeom prst="rect">
              <a:avLst/>
            </a:prstGeom>
          </p:spPr>
        </p:pic>
      </p:grpSp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4718303"/>
            <a:ext cx="2761615" cy="640080"/>
            <a:chOff x="8372856" y="4718303"/>
            <a:chExt cx="2761615" cy="640080"/>
          </a:xfrm>
        </p:grpSpPr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72856" y="4718303"/>
              <a:ext cx="2761488" cy="5638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8760" y="4718303"/>
              <a:ext cx="1249679" cy="64007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9294520" y="4796028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5772911"/>
            <a:ext cx="2761615" cy="640080"/>
            <a:chOff x="8372856" y="5772911"/>
            <a:chExt cx="2761615" cy="640080"/>
          </a:xfrm>
        </p:grpSpPr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72856" y="5772911"/>
              <a:ext cx="2761488" cy="56388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8760" y="5772911"/>
              <a:ext cx="1249679" cy="640080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53240"/>
              </p:ext>
            </p:extLst>
          </p:nvPr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object 59"/>
          <p:cNvSpPr txBox="1"/>
          <p:nvPr/>
        </p:nvSpPr>
        <p:spPr>
          <a:xfrm>
            <a:off x="8406941" y="5808581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6939" y="611124"/>
            <a:ext cx="4471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Calibri Light"/>
                <a:cs typeface="Calibri Light"/>
              </a:rPr>
              <a:t>Modeling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Execution</a:t>
            </a:r>
            <a:endParaRPr sz="4400" dirty="0">
              <a:latin typeface="Calibri Light"/>
              <a:cs typeface="Calibri Light"/>
            </a:endParaRPr>
          </a:p>
        </p:txBody>
      </p:sp>
      <p:grpSp>
        <p:nvGrp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3663696"/>
            <a:ext cx="2761615" cy="640080"/>
            <a:chOff x="8372856" y="3663696"/>
            <a:chExt cx="2761615" cy="640080"/>
          </a:xfrm>
        </p:grpSpPr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2856" y="3663696"/>
              <a:ext cx="2761488" cy="5638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8760" y="3663696"/>
              <a:ext cx="1249679" cy="64008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6941" y="3699243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44439" y="695290"/>
            <a:ext cx="2077085" cy="492759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55"/>
              </a:spcBef>
            </a:pPr>
            <a:r>
              <a:rPr sz="2600" dirty="0">
                <a:latin typeface="Calibri"/>
                <a:cs typeface="Calibri"/>
              </a:rPr>
              <a:t>Ithemal:</a:t>
            </a:r>
            <a:r>
              <a:rPr sz="2600" spc="-20" dirty="0">
                <a:latin typeface="Calibri"/>
                <a:cs typeface="Calibri"/>
              </a:rPr>
              <a:t> 26.8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1" name="object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36153" y="494145"/>
            <a:ext cx="2077085" cy="892810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226695" marR="218440" indent="114300">
              <a:lnSpc>
                <a:spcPct val="102299"/>
              </a:lnSpc>
              <a:spcBef>
                <a:spcPts val="85"/>
              </a:spcBef>
            </a:pPr>
            <a:r>
              <a:rPr sz="2600" spc="-25" dirty="0"/>
              <a:t>LLVM</a:t>
            </a:r>
            <a:r>
              <a:rPr sz="2600" spc="-110" dirty="0"/>
              <a:t> </a:t>
            </a:r>
            <a:r>
              <a:rPr sz="2600" spc="-20" dirty="0"/>
              <a:t>with DiffTune:</a:t>
            </a:r>
            <a:r>
              <a:rPr sz="2600" spc="-60" dirty="0"/>
              <a:t> </a:t>
            </a:r>
            <a:r>
              <a:rPr sz="2600" spc="-25" dirty="0"/>
              <a:t>27</a:t>
            </a:r>
            <a:endParaRPr sz="2600"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3678935"/>
            <a:ext cx="2761615" cy="637540"/>
            <a:chOff x="1109472" y="3678935"/>
            <a:chExt cx="2761615" cy="63754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472" y="3678935"/>
              <a:ext cx="2761488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7592" y="3678935"/>
              <a:ext cx="2365248" cy="637032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5111" y="1803427"/>
            <a:ext cx="2077085" cy="492759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445"/>
              </a:spcBef>
            </a:pPr>
            <a:r>
              <a:rPr sz="2200" spc="-20" dirty="0">
                <a:latin typeface="Calibri"/>
                <a:cs typeface="Calibri"/>
              </a:rPr>
              <a:t>LLVM: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100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13168" y="1847596"/>
            <a:ext cx="1612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Optimized: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33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91100" y="1649476"/>
            <a:ext cx="22301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Measurement/</a:t>
            </a:r>
            <a:r>
              <a:rPr sz="3300" baseline="-36616" dirty="0">
                <a:latin typeface="Calibri"/>
                <a:cs typeface="Calibri"/>
              </a:rPr>
              <a:t>:</a:t>
            </a:r>
            <a:r>
              <a:rPr sz="3300" spc="172" baseline="-36616" dirty="0">
                <a:latin typeface="Calibri"/>
                <a:cs typeface="Calibri"/>
              </a:rPr>
              <a:t> </a:t>
            </a:r>
            <a:r>
              <a:rPr sz="3300" spc="-37" baseline="-36616" dirty="0">
                <a:latin typeface="Calibri"/>
                <a:cs typeface="Calibri"/>
              </a:rPr>
              <a:t>25</a:t>
            </a:r>
            <a:endParaRPr sz="3300" baseline="-36616" dirty="0">
              <a:latin typeface="Calibri"/>
              <a:cs typeface="Calibri"/>
            </a:endParaRPr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14822" y="1978659"/>
            <a:ext cx="11366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Intel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IACA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4112" y="266447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4059" y="268769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06941" y="2651055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4112" y="371266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4059" y="3735889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4520" y="3741420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4112" y="4767336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Consolas"/>
                <a:cs typeface="Consolas"/>
              </a:rPr>
              <a:t>r1 = r1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942192"/>
                </a:solidFill>
                <a:latin typeface="Consolas"/>
                <a:cs typeface="Consolas"/>
              </a:rPr>
              <a:t>xor </a:t>
            </a:r>
            <a:r>
              <a:rPr sz="2000" spc="-25" dirty="0">
                <a:latin typeface="Consolas"/>
                <a:cs typeface="Consolas"/>
              </a:rPr>
              <a:t>r1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4059" y="4790557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365617"/>
            <a:ext cx="11110595" cy="4216400"/>
            <a:chOff x="537255" y="2365617"/>
            <a:chExt cx="11110595" cy="4216400"/>
          </a:xfrm>
        </p:grpSpPr>
        <p:sp>
          <p:nvSpPr>
            <p:cNvPr id="10" name="object 10"/>
            <p:cNvSpPr/>
            <p:nvPr/>
          </p:nvSpPr>
          <p:spPr>
            <a:xfrm>
              <a:off x="4397828" y="2379905"/>
              <a:ext cx="0" cy="3152775"/>
            </a:xfrm>
            <a:custGeom>
              <a:avLst/>
              <a:gdLst/>
              <a:ahLst/>
              <a:cxnLst/>
              <a:rect l="l" t="t" r="r" b="b"/>
              <a:pathLst>
                <a:path h="3152775">
                  <a:moveTo>
                    <a:pt x="0" y="0"/>
                  </a:moveTo>
                  <a:lnTo>
                    <a:pt x="1" y="31522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6914" y="2379905"/>
              <a:ext cx="0" cy="4187825"/>
            </a:xfrm>
            <a:custGeom>
              <a:avLst/>
              <a:gdLst/>
              <a:ahLst/>
              <a:cxnLst/>
              <a:rect l="l" t="t" r="r" b="b"/>
              <a:pathLst>
                <a:path h="4187825">
                  <a:moveTo>
                    <a:pt x="0" y="0"/>
                  </a:moveTo>
                  <a:lnTo>
                    <a:pt x="1" y="418760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542" y="237990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25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828" y="5532177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33890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86914" y="6567506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298" y="5534411"/>
              <a:ext cx="3816985" cy="0"/>
            </a:xfrm>
            <a:custGeom>
              <a:avLst/>
              <a:gdLst/>
              <a:ahLst/>
              <a:cxnLst/>
              <a:rect l="l" t="t" r="r" b="b"/>
              <a:pathLst>
                <a:path w="3816985">
                  <a:moveTo>
                    <a:pt x="0" y="0"/>
                  </a:moveTo>
                  <a:lnTo>
                    <a:pt x="3816531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9472" y="2630424"/>
              <a:ext cx="2761488" cy="5608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7592" y="2630424"/>
              <a:ext cx="2365248" cy="637031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472" y="4733544"/>
            <a:ext cx="2761615" cy="637540"/>
            <a:chOff x="1109472" y="4733544"/>
            <a:chExt cx="2761615" cy="63754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9472" y="4733544"/>
              <a:ext cx="2761488" cy="5608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7592" y="4733544"/>
              <a:ext cx="2365248" cy="637032"/>
            </a:xfrm>
            <a:prstGeom prst="rect">
              <a:avLst/>
            </a:prstGeom>
          </p:spPr>
        </p:pic>
      </p:grp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55" y="2651760"/>
            <a:ext cx="6933565" cy="1802130"/>
            <a:chOff x="537255" y="2651760"/>
            <a:chExt cx="6933565" cy="1802130"/>
          </a:xfrm>
        </p:grpSpPr>
        <p:sp>
          <p:nvSpPr>
            <p:cNvPr id="24" name="object 24"/>
            <p:cNvSpPr/>
            <p:nvPr/>
          </p:nvSpPr>
          <p:spPr>
            <a:xfrm>
              <a:off x="551542" y="3356775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42" y="4439512"/>
              <a:ext cx="3846829" cy="0"/>
            </a:xfrm>
            <a:custGeom>
              <a:avLst/>
              <a:gdLst/>
              <a:ahLst/>
              <a:cxnLst/>
              <a:rect l="l" t="t" r="r" b="b"/>
              <a:pathLst>
                <a:path w="3846829">
                  <a:moveTo>
                    <a:pt x="0" y="0"/>
                  </a:moveTo>
                  <a:lnTo>
                    <a:pt x="3846286" y="1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9160" y="2651760"/>
              <a:ext cx="2761488" cy="5638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5063" y="2651760"/>
              <a:ext cx="1249680" cy="640079"/>
            </a:xfrm>
            <a:prstGeom prst="rect">
              <a:avLst/>
            </a:prstGeom>
          </p:spPr>
        </p:pic>
      </p:grp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3700271"/>
            <a:ext cx="2761615" cy="640080"/>
            <a:chOff x="4709159" y="3700271"/>
            <a:chExt cx="2761615" cy="640080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9" y="3700271"/>
              <a:ext cx="2761488" cy="5638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5063" y="3700271"/>
              <a:ext cx="1249680" cy="640080"/>
            </a:xfrm>
            <a:prstGeom prst="rect">
              <a:avLst/>
            </a:prstGeom>
          </p:spPr>
        </p:pic>
      </p:grp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159" y="4754879"/>
            <a:ext cx="2761615" cy="640080"/>
            <a:chOff x="4709159" y="4754879"/>
            <a:chExt cx="2761615" cy="640080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9159" y="4754879"/>
              <a:ext cx="2761488" cy="563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5063" y="4754879"/>
              <a:ext cx="1249680" cy="640079"/>
            </a:xfrm>
            <a:prstGeom prst="rect">
              <a:avLst/>
            </a:prstGeom>
          </p:spPr>
        </p:pic>
      </p:grpSp>
      <p:grpSp>
        <p:nvGrp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2615183"/>
            <a:ext cx="2761615" cy="640080"/>
            <a:chOff x="8372856" y="2615183"/>
            <a:chExt cx="2761615" cy="640080"/>
          </a:xfrm>
        </p:grpSpPr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72856" y="2615183"/>
              <a:ext cx="2761488" cy="5638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8760" y="2615183"/>
              <a:ext cx="1249679" cy="640079"/>
            </a:xfrm>
            <a:prstGeom prst="rect">
              <a:avLst/>
            </a:prstGeom>
          </p:spPr>
        </p:pic>
      </p:grpSp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4718303"/>
            <a:ext cx="2761615" cy="640080"/>
            <a:chOff x="8372856" y="4718303"/>
            <a:chExt cx="2761615" cy="640080"/>
          </a:xfrm>
        </p:grpSpPr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72856" y="4718303"/>
              <a:ext cx="2761488" cy="5638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8760" y="4718303"/>
              <a:ext cx="1249679" cy="64007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2638759" y="0"/>
                  </a:moveTo>
                  <a:lnTo>
                    <a:pt x="0" y="0"/>
                  </a:lnTo>
                  <a:lnTo>
                    <a:pt x="0" y="438334"/>
                  </a:lnTo>
                  <a:lnTo>
                    <a:pt x="2638759" y="438334"/>
                  </a:lnTo>
                  <a:lnTo>
                    <a:pt x="263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06941" y="4753912"/>
              <a:ext cx="2639060" cy="438784"/>
            </a:xfrm>
            <a:custGeom>
              <a:avLst/>
              <a:gdLst/>
              <a:ahLst/>
              <a:cxnLst/>
              <a:rect l="l" t="t" r="r" b="b"/>
              <a:pathLst>
                <a:path w="2639059" h="438785">
                  <a:moveTo>
                    <a:pt x="0" y="0"/>
                  </a:moveTo>
                  <a:lnTo>
                    <a:pt x="2638760" y="0"/>
                  </a:lnTo>
                  <a:lnTo>
                    <a:pt x="2638760" y="438333"/>
                  </a:lnTo>
                  <a:lnTo>
                    <a:pt x="0" y="4383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4520" y="4796028"/>
            <a:ext cx="864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pSp>
        <p:nvGrp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72856" y="5772911"/>
            <a:ext cx="2761615" cy="640080"/>
            <a:chOff x="8372856" y="5772911"/>
            <a:chExt cx="2761615" cy="640080"/>
          </a:xfrm>
        </p:grpSpPr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72856" y="5772911"/>
              <a:ext cx="2761488" cy="56388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8760" y="5772911"/>
              <a:ext cx="1249679" cy="640080"/>
            </a:xfrm>
            <a:prstGeom prst="rect">
              <a:avLst/>
            </a:prstGeom>
          </p:spPr>
        </p:pic>
      </p:grpSp>
      <p:sp>
        <p:nvSpPr>
          <p:cNvPr id="59" name="object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06941" y="5808581"/>
            <a:ext cx="2639060" cy="4387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Consolas"/>
                <a:cs typeface="Consolas"/>
              </a:rPr>
              <a:t>r1 = </a:t>
            </a:r>
            <a:r>
              <a:rPr sz="2000" spc="-50" dirty="0">
                <a:latin typeface="Consolas"/>
                <a:cs typeface="Consolas"/>
              </a:rPr>
              <a:t>0</a:t>
            </a:r>
            <a:endParaRPr sz="2000">
              <a:latin typeface="Consolas"/>
              <a:cs typeface="Consolas"/>
            </a:endParaRPr>
          </a:p>
        </p:txBody>
      </p:sp>
      <p:graphicFrame>
        <p:nvGraphicFrame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473849"/>
              </p:ext>
            </p:extLst>
          </p:nvPr>
        </p:nvGraphicFramePr>
        <p:xfrm>
          <a:off x="574946" y="5763150"/>
          <a:ext cx="6802119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r1 = r2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solidFill>
                            <a:srgbClr val="942192"/>
                          </a:solidFill>
                          <a:latin typeface="Consolas"/>
                          <a:cs typeface="Consolas"/>
                        </a:rPr>
                        <a:t>xor 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r3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0.33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76FF569A72144925470ED9676DC30" ma:contentTypeVersion="8" ma:contentTypeDescription="Create a new document." ma:contentTypeScope="" ma:versionID="61e35a3766a54ced0cbcac5d093416e3">
  <xsd:schema xmlns:xsd="http://www.w3.org/2001/XMLSchema" xmlns:xs="http://www.w3.org/2001/XMLSchema" xmlns:p="http://schemas.microsoft.com/office/2006/metadata/properties" xmlns:ns2="0cf77daa-5445-4d26-ace6-97094430d631" targetNamespace="http://schemas.microsoft.com/office/2006/metadata/properties" ma:root="true" ma:fieldsID="2afc24a38483a6145d573f72598346fd" ns2:_="">
    <xsd:import namespace="0cf77daa-5445-4d26-ace6-97094430d6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77daa-5445-4d26-ace6-97094430d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FEBC62-857A-4285-A0BD-A049B2EF1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f77daa-5445-4d26-ace6-97094430d6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9B87F8-B0BA-47DE-A772-E97514CFB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4902</Words>
  <Application>Microsoft Office PowerPoint</Application>
  <PresentationFormat>Widescreen</PresentationFormat>
  <Paragraphs>1377</Paragraphs>
  <Slides>123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36" baseType="lpstr">
      <vt:lpstr>Arial</vt:lpstr>
      <vt:lpstr>Berlin Sans FB</vt:lpstr>
      <vt:lpstr>Calibri</vt:lpstr>
      <vt:lpstr>Calibri Light</vt:lpstr>
      <vt:lpstr>Cambria Math</vt:lpstr>
      <vt:lpstr>Consolas</vt:lpstr>
      <vt:lpstr>Courier New</vt:lpstr>
      <vt:lpstr>Gill Sans MT</vt:lpstr>
      <vt:lpstr>Microsoft Sans Serif</vt:lpstr>
      <vt:lpstr>Segoe UI Symbol</vt:lpstr>
      <vt:lpstr>Times New Roman</vt:lpstr>
      <vt:lpstr>Verdana</vt:lpstr>
      <vt:lpstr>Office Theme</vt:lpstr>
      <vt:lpstr>Programming Uncertain Computations</vt:lpstr>
      <vt:lpstr>What is an uncertain computation?</vt:lpstr>
      <vt:lpstr>Computing Stack</vt:lpstr>
      <vt:lpstr>Hardware Errors</vt:lpstr>
      <vt:lpstr>Examples</vt:lpstr>
      <vt:lpstr>In Practice</vt:lpstr>
      <vt:lpstr>How do people cope with this problem?</vt:lpstr>
      <vt:lpstr>Transient Errors: i.e., nondeterministic errors. How do people cope with this problem?</vt:lpstr>
      <vt:lpstr>What do you do?</vt:lpstr>
      <vt:lpstr>What if we just let errors happen?</vt:lpstr>
      <vt:lpstr>Jacobi Iterative Method</vt:lpstr>
      <vt:lpstr>Jacobi Iterative Method (with Error)</vt:lpstr>
      <vt:lpstr>Alternative Approach</vt:lpstr>
      <vt:lpstr>Uncertain Computations</vt:lpstr>
      <vt:lpstr>Uncertainty (Upwards)</vt:lpstr>
      <vt:lpstr>Uncertainty (Downwards)</vt:lpstr>
      <vt:lpstr>Uncertainty (Downwards)</vt:lpstr>
      <vt:lpstr>Uncertainty (Downwards)</vt:lpstr>
      <vt:lpstr>Uncertain Computations</vt:lpstr>
      <vt:lpstr>Programming Uncertain Computations</vt:lpstr>
      <vt:lpstr>Programming Uncertain Computations</vt:lpstr>
      <vt:lpstr>A Compiler (Simplified)</vt:lpstr>
      <vt:lpstr>A Compiler (Simplified)</vt:lpstr>
      <vt:lpstr>Compiler Backend</vt:lpstr>
      <vt:lpstr>Compiler Backend</vt:lpstr>
      <vt:lpstr>Compiler Backend</vt:lpstr>
      <vt:lpstr>Performance</vt:lpstr>
      <vt:lpstr>Diversity in Performance</vt:lpstr>
      <vt:lpstr>The Emerging Systems Challenge</vt:lpstr>
      <vt:lpstr>The Emerging Systems Challenge</vt:lpstr>
      <vt:lpstr>Diversity in Results</vt:lpstr>
      <vt:lpstr>The Emerging Systems Challenge</vt:lpstr>
      <vt:lpstr>The Emerging Systems Challenge</vt:lpstr>
      <vt:lpstr>Performance Modeling</vt:lpstr>
      <vt:lpstr>Modern Microarchitecture (Skylake)</vt:lpstr>
      <vt:lpstr>Modern Microarchitecture (Skylake)</vt:lpstr>
      <vt:lpstr>Design Documents</vt:lpstr>
      <vt:lpstr>Instruction Tables</vt:lpstr>
      <vt:lpstr>Instruction Tables</vt:lpstr>
      <vt:lpstr>Modern Microarchitecture</vt:lpstr>
      <vt:lpstr>Modern Performance Model</vt:lpstr>
      <vt:lpstr>Modern Performance Model</vt:lpstr>
      <vt:lpstr>Example</vt:lpstr>
      <vt:lpstr>Example</vt:lpstr>
      <vt:lpstr>Example</vt:lpstr>
      <vt:lpstr>Example</vt:lpstr>
      <vt:lpstr>Example</vt:lpstr>
      <vt:lpstr>Modeling Execution</vt:lpstr>
      <vt:lpstr>Modeling Execution</vt:lpstr>
      <vt:lpstr>Modeling Execution</vt:lpstr>
      <vt:lpstr>Modeling Execution</vt:lpstr>
      <vt:lpstr>Modeling Execution</vt:lpstr>
      <vt:lpstr>Modeling Execution</vt:lpstr>
      <vt:lpstr>Modeling Execution</vt:lpstr>
      <vt:lpstr>Modeling Execution</vt:lpstr>
      <vt:lpstr>Modeling Execution</vt:lpstr>
      <vt:lpstr>Modeling Execution</vt:lpstr>
      <vt:lpstr>Modeling Execution</vt:lpstr>
      <vt:lpstr>Modeling Execution</vt:lpstr>
      <vt:lpstr>Modeling Execution</vt:lpstr>
      <vt:lpstr>Development Methodology</vt:lpstr>
      <vt:lpstr>Development Methodology</vt:lpstr>
      <vt:lpstr>Development Methodology</vt:lpstr>
      <vt:lpstr>Development Methodology</vt:lpstr>
      <vt:lpstr>Development Methodology</vt:lpstr>
      <vt:lpstr>Development Methodology</vt:lpstr>
      <vt:lpstr>Ithemal</vt:lpstr>
      <vt:lpstr>Ithemal</vt:lpstr>
      <vt:lpstr>Ithemal</vt:lpstr>
      <vt:lpstr>Ithemal</vt:lpstr>
      <vt:lpstr>Ithemal</vt:lpstr>
      <vt:lpstr>Ithemal</vt:lpstr>
      <vt:lpstr>Ithemal</vt:lpstr>
      <vt:lpstr>Ithemal</vt:lpstr>
      <vt:lpstr>Ithemal</vt:lpstr>
      <vt:lpstr>Ithemal</vt:lpstr>
      <vt:lpstr>Modeling Execution</vt:lpstr>
      <vt:lpstr>Standard Development Methodology</vt:lpstr>
      <vt:lpstr>Ithemal</vt:lpstr>
      <vt:lpstr>Ithemal</vt:lpstr>
      <vt:lpstr>Neurosymbolic</vt:lpstr>
      <vt:lpstr>Modeling Execution</vt:lpstr>
      <vt:lpstr>llvm-mca</vt:lpstr>
      <vt:lpstr>llvm-mca</vt:lpstr>
      <vt:lpstr>llvm-mca</vt:lpstr>
      <vt:lpstr>llvm-mca</vt:lpstr>
      <vt:lpstr>llvm-mca</vt:lpstr>
      <vt:lpstr>llvm-mca</vt:lpstr>
      <vt:lpstr>Design Documents</vt:lpstr>
      <vt:lpstr>DiffTune: differentiable surrogate optimization</vt:lpstr>
      <vt:lpstr>DiffTune: differentiable surrogate optimization</vt:lpstr>
      <vt:lpstr>SHR64mi Timing</vt:lpstr>
      <vt:lpstr>SHR64mi Timing</vt:lpstr>
      <vt:lpstr>SHR64mi Timing</vt:lpstr>
      <vt:lpstr>DiffTune: differentiable surrogate optimization</vt:lpstr>
      <vt:lpstr>DiffTune: differentiable surrogate optimization</vt:lpstr>
      <vt:lpstr>Results</vt:lpstr>
      <vt:lpstr>Modeling Execution</vt:lpstr>
      <vt:lpstr>LLVM with DiffTune: 27</vt:lpstr>
      <vt:lpstr>The Emerging Systems Challenge</vt:lpstr>
      <vt:lpstr>The Emerging Systems Challenge</vt:lpstr>
      <vt:lpstr>The Emerging Systems Challenge</vt:lpstr>
      <vt:lpstr>Standard Development Methodology</vt:lpstr>
      <vt:lpstr>Ithemal (Neural)</vt:lpstr>
      <vt:lpstr>DiffTune (Neurosymbolic)</vt:lpstr>
      <vt:lpstr>The Future of Software</vt:lpstr>
      <vt:lpstr>Uncertainty (Downwards)</vt:lpstr>
      <vt:lpstr>Uncertainty (Downwards)</vt:lpstr>
      <vt:lpstr>Uncertainty (Upwards)</vt:lpstr>
      <vt:lpstr>Jacobi Iterative Method (with Error)</vt:lpstr>
      <vt:lpstr>Uncertainty</vt:lpstr>
      <vt:lpstr>Uncertainty</vt:lpstr>
      <vt:lpstr>Programming Uncertain Computations</vt:lpstr>
      <vt:lpstr>Programming Uncertain Computations</vt:lpstr>
      <vt:lpstr>Modeling Program Behavior</vt:lpstr>
      <vt:lpstr>Towards a Theory of Learning Surrogates</vt:lpstr>
      <vt:lpstr>Towards a Theory of Learning Surrogates</vt:lpstr>
      <vt:lpstr>Towards a Theory of Learning Surrogates</vt:lpstr>
      <vt:lpstr>Preliminary Results</vt:lpstr>
      <vt:lpstr>Programming Uncertain Computations</vt:lpstr>
      <vt:lpstr>Reasoning</vt:lpstr>
      <vt:lpstr>Jacobi Iterative Method (with Error)</vt:lpstr>
      <vt:lpstr>Takeaway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Uncertain Computations</dc:title>
  <cp:lastModifiedBy>Carlson, Paul L. (Contractor)</cp:lastModifiedBy>
  <cp:revision>4</cp:revision>
  <dcterms:created xsi:type="dcterms:W3CDTF">2023-04-03T16:18:03Z</dcterms:created>
  <dcterms:modified xsi:type="dcterms:W3CDTF">2023-04-03T18:41:26Z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2023-03-28T00:00:00Z</vt:filetime>
  </property>
  <property fmtid="{D5CDD505-2E9C-101B-9397-08002B2CF9AE}" pid="3" name="LastSaved">
    <vt:filetime>2023-04-03T00:00:00Z</vt:filetime>
  </property>
  <property fmtid="{D5CDD505-2E9C-101B-9397-08002B2CF9AE}" pid="4" name="Producer">
    <vt:lpwstr>macOS Version 12.6 (Build 21G115) Quartz PDFContext</vt:lpwstr>
  </property>
  <property fmtid="{D5CDD505-2E9C-101B-9397-08002B2CF9AE}" pid="5" name="TitusGUID">
    <vt:lpwstr>fcfe517a-84fa-4503-a2ba-ec9e5f0d08cc</vt:lpwstr>
  </property>
  <property fmtid="{D5CDD505-2E9C-101B-9397-08002B2CF9AE}" pid="6" name="ContainsCUI">
    <vt:lpwstr>No</vt:lpwstr>
  </property>
</Properties>
</file>