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sldIdLst>
    <p:sldId id="257" r:id="rId5"/>
    <p:sldId id="2142534226" r:id="rId6"/>
    <p:sldId id="1164" r:id="rId7"/>
    <p:sldId id="2142534210" r:id="rId8"/>
    <p:sldId id="2142534211" r:id="rId9"/>
    <p:sldId id="2142534212" r:id="rId10"/>
    <p:sldId id="2142534213" r:id="rId11"/>
    <p:sldId id="2142534221" r:id="rId12"/>
    <p:sldId id="2142534214" r:id="rId13"/>
    <p:sldId id="2142534218" r:id="rId14"/>
    <p:sldId id="2142534219" r:id="rId15"/>
    <p:sldId id="2142534215" r:id="rId16"/>
    <p:sldId id="2142534216" r:id="rId17"/>
    <p:sldId id="2142534217" r:id="rId18"/>
    <p:sldId id="2142534220" r:id="rId19"/>
    <p:sldId id="2142534225" r:id="rId20"/>
    <p:sldId id="2142534223" r:id="rId21"/>
    <p:sldId id="2142534224" r:id="rId22"/>
    <p:sldId id="2142534209" r:id="rId23"/>
    <p:sldId id="407" r:id="rId24"/>
  </p:sldIdLst>
  <p:sldSz cx="9144000" cy="5715000" type="screen16x10"/>
  <p:notesSz cx="7010400" cy="92964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8D9B6C-4184-EE63-AAB8-E9FCB8F6A9B8}" name="Banerjee, Anindya" initials="BA" userId="S::7190858676@nsf.gov::75eea351-76e1-4d93-ba38-b679378c7dd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mbleton, Maria" initials="PM" lastIdx="1" clrIdx="0">
    <p:extLst>
      <p:ext uri="{19B8F6BF-5375-455C-9EA6-DF929625EA0E}">
        <p15:presenceInfo xmlns:p15="http://schemas.microsoft.com/office/powerpoint/2012/main" userId="S::7809831820@nsf.gov::e8e7e256-0c63-446d-88dd-7fffc52370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66B"/>
    <a:srgbClr val="FCC8FA"/>
    <a:srgbClr val="ECE6CA"/>
    <a:srgbClr val="AA84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A03189-1500-4D5D-AE08-F41F441027F5}" v="66" dt="2023-04-11T15:59:30.4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4" autoAdjust="0"/>
    <p:restoredTop sz="86446" autoAdjust="0"/>
  </p:normalViewPr>
  <p:slideViewPr>
    <p:cSldViewPr snapToGrid="0">
      <p:cViewPr varScale="1">
        <p:scale>
          <a:sx n="109" d="100"/>
          <a:sy n="109" d="100"/>
        </p:scale>
        <p:origin x="126" y="1188"/>
      </p:cViewPr>
      <p:guideLst/>
    </p:cSldViewPr>
  </p:slideViewPr>
  <p:outlineViewPr>
    <p:cViewPr>
      <p:scale>
        <a:sx n="33" d="100"/>
        <a:sy n="33" d="100"/>
      </p:scale>
      <p:origin x="0" y="-69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F091730-D8C6-43AE-B609-ACC4FA49E0BC}" type="datetimeFigureOut">
              <a:rPr lang="en-US" smtClean="0"/>
              <a:t>4/12/2023</a:t>
            </a:fld>
            <a:endParaRPr lang="en-US"/>
          </a:p>
        </p:txBody>
      </p:sp>
      <p:sp>
        <p:nvSpPr>
          <p:cNvPr id="4" name="Slide Image Placeholder 3"/>
          <p:cNvSpPr>
            <a:spLocks noGrp="1" noRot="1" noChangeAspect="1"/>
          </p:cNvSpPr>
          <p:nvPr>
            <p:ph type="sldImg" idx="2"/>
          </p:nvPr>
        </p:nvSpPr>
        <p:spPr>
          <a:xfrm>
            <a:off x="995363" y="1162050"/>
            <a:ext cx="50196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C9F1509-B181-434C-A77C-6A0118A5DE1E}" type="slidenum">
              <a:rPr lang="en-US" smtClean="0"/>
              <a:t>‹#›</a:t>
            </a:fld>
            <a:endParaRPr lang="en-US"/>
          </a:p>
        </p:txBody>
      </p:sp>
    </p:spTree>
    <p:extLst>
      <p:ext uri="{BB962C8B-B14F-4D97-AF65-F5344CB8AC3E}">
        <p14:creationId xmlns:p14="http://schemas.microsoft.com/office/powerpoint/2010/main" val="2317842278"/>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715963" y="696913"/>
            <a:ext cx="5578475"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66515308-893A-3342-8A1C-FF2E977B18F3}" type="slidenum">
              <a:rPr lang="en-US" smtClean="0"/>
              <a:pPr>
                <a:defRPr/>
              </a:pPr>
              <a:t>1</a:t>
            </a:fld>
            <a:endParaRPr lang="en-US"/>
          </a:p>
        </p:txBody>
      </p:sp>
    </p:spTree>
    <p:extLst>
      <p:ext uri="{BB962C8B-B14F-4D97-AF65-F5344CB8AC3E}">
        <p14:creationId xmlns:p14="http://schemas.microsoft.com/office/powerpoint/2010/main" val="2172063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8CB6DA-EDCC-194E-A8FE-F9093220F7EB}" type="slidenum">
              <a:rPr lang="en-US" smtClean="0"/>
              <a:pPr>
                <a:defRPr/>
              </a:pPr>
              <a:t>3</a:t>
            </a:fld>
            <a:endParaRPr lang="en-US"/>
          </a:p>
        </p:txBody>
      </p:sp>
    </p:spTree>
    <p:extLst>
      <p:ext uri="{BB962C8B-B14F-4D97-AF65-F5344CB8AC3E}">
        <p14:creationId xmlns:p14="http://schemas.microsoft.com/office/powerpoint/2010/main" val="1382686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4538" y="706438"/>
            <a:ext cx="5664200" cy="3540125"/>
          </a:xfrm>
        </p:spPr>
      </p:sp>
      <p:sp>
        <p:nvSpPr>
          <p:cNvPr id="3" name="Notes Placeholder 2"/>
          <p:cNvSpPr>
            <a:spLocks noGrp="1"/>
          </p:cNvSpPr>
          <p:nvPr>
            <p:ph type="body" idx="1"/>
          </p:nvPr>
        </p:nvSpPr>
        <p:spPr/>
        <p:txBody>
          <a:bodyPr/>
          <a:lstStyle/>
          <a:p>
            <a:r>
              <a:rPr lang="en-US" dirty="0"/>
              <a:t>Screenshot of more recent email</a:t>
            </a:r>
          </a:p>
        </p:txBody>
      </p:sp>
      <p:sp>
        <p:nvSpPr>
          <p:cNvPr id="4" name="Slide Number Placeholder 3"/>
          <p:cNvSpPr>
            <a:spLocks noGrp="1"/>
          </p:cNvSpPr>
          <p:nvPr>
            <p:ph type="sldNum" sz="quarter" idx="10"/>
          </p:nvPr>
        </p:nvSpPr>
        <p:spPr/>
        <p:txBody>
          <a:bodyPr/>
          <a:lstStyle/>
          <a:p>
            <a:fld id="{BEFD28B8-678F-4F26-B6AC-5DCEFDBC113C}" type="slidenum">
              <a:rPr lang="en-US" smtClean="0"/>
              <a:pPr/>
              <a:t>20</a:t>
            </a:fld>
            <a:endParaRPr lang="en-US" dirty="0"/>
          </a:p>
        </p:txBody>
      </p:sp>
    </p:spTree>
    <p:extLst>
      <p:ext uri="{BB962C8B-B14F-4D97-AF65-F5344CB8AC3E}">
        <p14:creationId xmlns:p14="http://schemas.microsoft.com/office/powerpoint/2010/main" val="183157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7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hcSlideMaster.Title SlideHeader">
            <a:extLst>
              <a:ext uri="{FF2B5EF4-FFF2-40B4-BE49-F238E27FC236}">
                <a16:creationId xmlns:a16="http://schemas.microsoft.com/office/drawing/2014/main" id="{2C945B7D-AD99-45B0-85F8-D90EDDDEC0E5}"/>
              </a:ext>
            </a:extLst>
          </p:cNvPr>
          <p:cNvSpPr txBox="1"/>
          <p:nvPr userDrawn="1"/>
        </p:nvSpPr>
        <p:spPr>
          <a:xfrm>
            <a:off x="0" y="0"/>
            <a:ext cx="9144000" cy="308418"/>
          </a:xfrm>
          <a:prstGeom prst="rect">
            <a:avLst/>
          </a:prstGeom>
          <a:noFill/>
        </p:spPr>
        <p:txBody>
          <a:bodyPr vert="horz" rtlCol="0">
            <a:spAutoFit/>
          </a:bodyPr>
          <a:lstStyle/>
          <a:p>
            <a:endParaRPr lang="en-US"/>
          </a:p>
        </p:txBody>
      </p:sp>
      <p:sp>
        <p:nvSpPr>
          <p:cNvPr id="5" name="hcTitle SlideHeader">
            <a:extLst>
              <a:ext uri="{FF2B5EF4-FFF2-40B4-BE49-F238E27FC236}">
                <a16:creationId xmlns:a16="http://schemas.microsoft.com/office/drawing/2014/main" id="{4B6F0EF6-13C8-2C1A-7BAE-B1ACEFAB77FF}"/>
              </a:ext>
            </a:extLst>
          </p:cNvPr>
          <p:cNvSpPr txBox="1"/>
          <p:nvPr userDrawn="1"/>
        </p:nvSpPr>
        <p:spPr>
          <a:xfrm>
            <a:off x="0" y="0"/>
            <a:ext cx="9144000" cy="308418"/>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96030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TITUS">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7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6127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hcSlideMaster.Title and ContentHeader">
            <a:extLst>
              <a:ext uri="{FF2B5EF4-FFF2-40B4-BE49-F238E27FC236}">
                <a16:creationId xmlns:a16="http://schemas.microsoft.com/office/drawing/2014/main" id="{6843F21C-AAF4-60C6-61B9-6C27265F42BA}"/>
              </a:ext>
            </a:extLst>
          </p:cNvPr>
          <p:cNvSpPr txBox="1"/>
          <p:nvPr userDrawn="1"/>
        </p:nvSpPr>
        <p:spPr>
          <a:xfrm>
            <a:off x="0" y="0"/>
            <a:ext cx="9144000" cy="308418"/>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69293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000" b="1"/>
            </a:lvl1pPr>
            <a:lvl2pPr marL="380820" indent="0">
              <a:buNone/>
              <a:defRPr sz="1667" b="1"/>
            </a:lvl2pPr>
            <a:lvl3pPr marL="761638" indent="0">
              <a:buNone/>
              <a:defRPr sz="1500" b="1"/>
            </a:lvl3pPr>
            <a:lvl4pPr marL="1142458" indent="0">
              <a:buNone/>
              <a:defRPr sz="1333" b="1"/>
            </a:lvl4pPr>
            <a:lvl5pPr marL="1523274" indent="0">
              <a:buNone/>
              <a:defRPr sz="1333" b="1"/>
            </a:lvl5pPr>
            <a:lvl6pPr marL="1904094" indent="0">
              <a:buNone/>
              <a:defRPr sz="1333" b="1"/>
            </a:lvl6pPr>
            <a:lvl7pPr marL="2284913" indent="0">
              <a:buNone/>
              <a:defRPr sz="1333" b="1"/>
            </a:lvl7pPr>
            <a:lvl8pPr marL="2665732" indent="0">
              <a:buNone/>
              <a:defRPr sz="1333" b="1"/>
            </a:lvl8pPr>
            <a:lvl9pPr marL="3046551" indent="0">
              <a:buNone/>
              <a:defRPr sz="1333"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279262"/>
            <a:ext cx="4041775" cy="533135"/>
          </a:xfrm>
        </p:spPr>
        <p:txBody>
          <a:bodyPr anchor="b"/>
          <a:lstStyle>
            <a:lvl1pPr marL="0" indent="0">
              <a:buNone/>
              <a:defRPr sz="2000" b="1"/>
            </a:lvl1pPr>
            <a:lvl2pPr marL="380820" indent="0">
              <a:buNone/>
              <a:defRPr sz="1667" b="1"/>
            </a:lvl2pPr>
            <a:lvl3pPr marL="761638" indent="0">
              <a:buNone/>
              <a:defRPr sz="1500" b="1"/>
            </a:lvl3pPr>
            <a:lvl4pPr marL="1142458" indent="0">
              <a:buNone/>
              <a:defRPr sz="1333" b="1"/>
            </a:lvl4pPr>
            <a:lvl5pPr marL="1523274" indent="0">
              <a:buNone/>
              <a:defRPr sz="1333" b="1"/>
            </a:lvl5pPr>
            <a:lvl6pPr marL="1904094" indent="0">
              <a:buNone/>
              <a:defRPr sz="1333" b="1"/>
            </a:lvl6pPr>
            <a:lvl7pPr marL="2284913" indent="0">
              <a:buNone/>
              <a:defRPr sz="1333" b="1"/>
            </a:lvl7pPr>
            <a:lvl8pPr marL="2665732" indent="0">
              <a:buNone/>
              <a:defRPr sz="1333" b="1"/>
            </a:lvl8pPr>
            <a:lvl9pPr marL="3046551" indent="0">
              <a:buNone/>
              <a:defRPr sz="1333" b="1"/>
            </a:lvl9pPr>
          </a:lstStyle>
          <a:p>
            <a:pPr lvl="0"/>
            <a:r>
              <a:rPr lang="en-US"/>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5296962"/>
            <a:ext cx="2133600" cy="304271"/>
          </a:xfrm>
          <a:prstGeom prst="rect">
            <a:avLst/>
          </a:prstGeom>
        </p:spPr>
        <p:txBody>
          <a:bodyPr/>
          <a:lstStyle/>
          <a:p>
            <a:fld id="{BDE60710-76A0-48C1-82D1-60C98DA920EB}" type="datetimeFigureOut">
              <a:rPr lang="en-US" smtClean="0"/>
              <a:t>4/12/2023</a:t>
            </a:fld>
            <a:endParaRPr lang="en-US"/>
          </a:p>
        </p:txBody>
      </p:sp>
      <p:sp>
        <p:nvSpPr>
          <p:cNvPr id="8" name="Footer Placeholder 7"/>
          <p:cNvSpPr>
            <a:spLocks noGrp="1"/>
          </p:cNvSpPr>
          <p:nvPr>
            <p:ph type="ftr" sz="quarter" idx="11"/>
          </p:nvPr>
        </p:nvSpPr>
        <p:spPr>
          <a:xfrm>
            <a:off x="3124200" y="5296962"/>
            <a:ext cx="2895600" cy="304271"/>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5296962"/>
            <a:ext cx="2133600" cy="304271"/>
          </a:xfrm>
          <a:prstGeom prst="rect">
            <a:avLst/>
          </a:prstGeom>
        </p:spPr>
        <p:txBody>
          <a:bodyPr/>
          <a:lstStyle/>
          <a:p>
            <a:fld id="{92480E1C-C201-436D-9635-89C5D1600A79}" type="slidenum">
              <a:rPr lang="en-US" smtClean="0"/>
              <a:t>‹#›</a:t>
            </a:fld>
            <a:endParaRPr lang="en-US"/>
          </a:p>
        </p:txBody>
      </p:sp>
      <p:sp>
        <p:nvSpPr>
          <p:cNvPr id="10" name="hcSlideMaster.ComparisonHeader">
            <a:extLst>
              <a:ext uri="{FF2B5EF4-FFF2-40B4-BE49-F238E27FC236}">
                <a16:creationId xmlns:a16="http://schemas.microsoft.com/office/drawing/2014/main" id="{500EA53A-327E-3B6A-BA30-0FC3A6621FCA}"/>
              </a:ext>
            </a:extLst>
          </p:cNvPr>
          <p:cNvSpPr txBox="1"/>
          <p:nvPr userDrawn="1"/>
        </p:nvSpPr>
        <p:spPr>
          <a:xfrm>
            <a:off x="0" y="0"/>
            <a:ext cx="9144000" cy="308418"/>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441365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190500"/>
            <a:ext cx="8686800" cy="8364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228600" y="1600464"/>
            <a:ext cx="8686800" cy="3771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152400" y="1181100"/>
            <a:ext cx="8839200" cy="304800"/>
          </a:xfrm>
          <a:prstGeom prst="rect">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52400" y="5404104"/>
            <a:ext cx="8839201" cy="216894"/>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99" tIns="45701" rIns="91399" bIns="45701" rtlCol="0" anchor="ctr"/>
          <a:lstStyle/>
          <a:p>
            <a:pPr algn="ctr"/>
            <a:endParaRPr lang="en-US"/>
          </a:p>
        </p:txBody>
      </p:sp>
      <p:sp>
        <p:nvSpPr>
          <p:cNvPr id="7" name="Rectangle 6"/>
          <p:cNvSpPr/>
          <p:nvPr userDrawn="1"/>
        </p:nvSpPr>
        <p:spPr>
          <a:xfrm>
            <a:off x="152403" y="114300"/>
            <a:ext cx="8839199" cy="54864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99" tIns="45701" rIns="91399" bIns="45701" rtlCol="0" anchor="ctr"/>
          <a:lstStyle/>
          <a:p>
            <a:pPr algn="ctr"/>
            <a:endParaRPr lang="en-US"/>
          </a:p>
        </p:txBody>
      </p:sp>
    </p:spTree>
    <p:extLst>
      <p:ext uri="{BB962C8B-B14F-4D97-AF65-F5344CB8AC3E}">
        <p14:creationId xmlns:p14="http://schemas.microsoft.com/office/powerpoint/2010/main" val="276894186"/>
      </p:ext>
    </p:extLst>
  </p:cSld>
  <p:clrMap bg1="lt1" tx1="dk1" bg2="lt2" tx2="dk2" accent1="accent1" accent2="accent2" accent3="accent3" accent4="accent4" accent5="accent5" accent6="accent6" hlink="hlink" folHlink="folHlink"/>
  <p:sldLayoutIdLst>
    <p:sldLayoutId id="2147483673" r:id="rId1"/>
    <p:sldLayoutId id="2147483679" r:id="rId2"/>
    <p:sldLayoutId id="2147483674" r:id="rId3"/>
    <p:sldLayoutId id="2147483675" r:id="rId4"/>
  </p:sldLayoutIdLst>
  <p:hf hdr="0"/>
  <p:txStyles>
    <p:titleStyle>
      <a:lvl1pPr algn="ctr" rtl="0" eaLnBrk="0" fontAlgn="base" hangingPunct="0">
        <a:spcBef>
          <a:spcPct val="0"/>
        </a:spcBef>
        <a:spcAft>
          <a:spcPct val="0"/>
        </a:spcAft>
        <a:defRPr sz="38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chemeClr val="accent5"/>
        </a:buClr>
        <a:buSzPct val="80000"/>
        <a:buFont typeface="Wingdings" panose="05000000000000000000" pitchFamily="2" charset="2"/>
        <a:buChar char="q"/>
        <a:defRPr sz="28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5">
            <a:lumMod val="60000"/>
            <a:lumOff val="40000"/>
          </a:schemeClr>
        </a:buClr>
        <a:buSzPct val="80000"/>
        <a:buFont typeface="Courier New" panose="02070309020205020404" pitchFamily="49" charset="0"/>
        <a:buChar char="o"/>
        <a:defRPr sz="24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lr>
          <a:schemeClr val="accent5">
            <a:lumMod val="40000"/>
            <a:lumOff val="60000"/>
          </a:schemeClr>
        </a:buClr>
        <a:buSzPct val="80000"/>
        <a:buFont typeface="Wingdings" panose="05000000000000000000" pitchFamily="2" charset="2"/>
        <a:buChar char="§"/>
        <a:defRPr sz="22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lr>
          <a:schemeClr val="accent5">
            <a:lumMod val="40000"/>
            <a:lumOff val="60000"/>
          </a:schemeClr>
        </a:buClr>
        <a:buSzPct val="80000"/>
        <a:buFont typeface="Arial" panose="020B0604020202020204" pitchFamily="34" charset="0"/>
        <a:buChar char="•"/>
        <a:defRPr sz="18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lr>
          <a:schemeClr val="accent5">
            <a:lumMod val="20000"/>
            <a:lumOff val="80000"/>
          </a:schemeClr>
        </a:buClr>
        <a:buSzPct val="80000"/>
        <a:buFont typeface="Arial" charset="0"/>
        <a:buChar char="»"/>
        <a:defRPr sz="16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mailto:abanerje@nsf.gov" TargetMode="External"/><Relationship Id="rId7" Type="http://schemas.openxmlformats.org/officeDocument/2006/relationships/image" Target="../media/image8.png"/><Relationship Id="rId2" Type="http://schemas.openxmlformats.org/officeDocument/2006/relationships/hyperlink" Target="mailto:jyang@nsf.gov" TargetMode="Externa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mailto:pprabhak@nsf.gov" TargetMode="External"/><Relationship Id="rId4" Type="http://schemas.openxmlformats.org/officeDocument/2006/relationships/hyperlink" Target="mailto:dcorman@nsf.gov" TargetMode="External"/><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p:cNvSpPr txBox="1">
            <a:spLocks/>
          </p:cNvSpPr>
          <p:nvPr/>
        </p:nvSpPr>
        <p:spPr bwMode="auto">
          <a:xfrm>
            <a:off x="3452601" y="3858486"/>
            <a:ext cx="5122140" cy="783627"/>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lIns="91440" tIns="45720" rIns="91440" bIns="45720" numCol="1" rtlCol="0"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defTabSz="914400" eaLnBrk="1" hangingPunct="1">
              <a:lnSpc>
                <a:spcPct val="90000"/>
              </a:lnSpc>
              <a:spcAft>
                <a:spcPts val="600"/>
              </a:spcAft>
            </a:pPr>
            <a:r>
              <a:rPr lang="en-US" sz="2200" b="0" i="0" kern="1200" dirty="0">
                <a:solidFill>
                  <a:srgbClr val="FFFFFF"/>
                </a:solidFill>
                <a:effectLst/>
                <a:latin typeface="+mj-lt"/>
                <a:ea typeface="+mj-ea"/>
                <a:cs typeface="+mj-cs"/>
              </a:rPr>
              <a:t>KDD 2022: </a:t>
            </a:r>
            <a:r>
              <a:rPr lang="en-US" sz="2200" b="1" kern="1200" dirty="0">
                <a:solidFill>
                  <a:srgbClr val="FFFFFF"/>
                </a:solidFill>
                <a:latin typeface="+mj-lt"/>
                <a:ea typeface="+mj-ea"/>
                <a:cs typeface="+mj-cs"/>
              </a:rPr>
              <a:t>NSF Session</a:t>
            </a:r>
          </a:p>
        </p:txBody>
      </p:sp>
      <p:pic>
        <p:nvPicPr>
          <p:cNvPr id="18" name="Picture 17">
            <a:extLst>
              <a:ext uri="{FF2B5EF4-FFF2-40B4-BE49-F238E27FC236}">
                <a16:creationId xmlns:a16="http://schemas.microsoft.com/office/drawing/2014/main" id="{F2243648-FF81-4B98-9800-42214B160C56}"/>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18976"/>
          <a:stretch/>
        </p:blipFill>
        <p:spPr>
          <a:xfrm flipH="1">
            <a:off x="238227" y="217308"/>
            <a:ext cx="2848177" cy="1675459"/>
          </a:xfrm>
          <a:prstGeom prst="rect">
            <a:avLst/>
          </a:prstGeom>
        </p:spPr>
      </p:pic>
      <p:pic>
        <p:nvPicPr>
          <p:cNvPr id="20" name="object 4">
            <a:extLst>
              <a:ext uri="{FF2B5EF4-FFF2-40B4-BE49-F238E27FC236}">
                <a16:creationId xmlns:a16="http://schemas.microsoft.com/office/drawing/2014/main" id="{7CA56C2F-3B28-4999-8D0E-CC6544EC18B5}"/>
              </a:ext>
              <a:ext uri="{C183D7F6-B498-43B3-948B-1728B52AA6E4}">
                <adec:decorative xmlns:adec="http://schemas.microsoft.com/office/drawing/2017/decorative" val="1"/>
              </a:ext>
            </a:extLst>
          </p:cNvPr>
          <p:cNvPicPr/>
          <p:nvPr/>
        </p:nvPicPr>
        <p:blipFill rotWithShape="1">
          <a:blip r:embed="rId4" cstate="print"/>
          <a:srcRect t="4297" r="5" b="5"/>
          <a:stretch/>
        </p:blipFill>
        <p:spPr>
          <a:xfrm>
            <a:off x="238225" y="1967611"/>
            <a:ext cx="2846070" cy="1678170"/>
          </a:xfrm>
          <a:prstGeom prst="rect">
            <a:avLst/>
          </a:prstGeom>
        </p:spPr>
      </p:pic>
      <p:pic>
        <p:nvPicPr>
          <p:cNvPr id="17" name="object 15">
            <a:extLst>
              <a:ext uri="{FF2B5EF4-FFF2-40B4-BE49-F238E27FC236}">
                <a16:creationId xmlns:a16="http://schemas.microsoft.com/office/drawing/2014/main" id="{D1A969D9-D8B6-47E5-A92B-EC8EBE32AA8F}"/>
              </a:ext>
              <a:ext uri="{C183D7F6-B498-43B3-948B-1728B52AA6E4}">
                <adec:decorative xmlns:adec="http://schemas.microsoft.com/office/drawing/2017/decorative" val="1"/>
              </a:ext>
            </a:extLst>
          </p:cNvPr>
          <p:cNvPicPr/>
          <p:nvPr/>
        </p:nvPicPr>
        <p:blipFill rotWithShape="1">
          <a:blip r:embed="rId5" cstate="print"/>
          <a:srcRect l="39344" r="1343" b="5"/>
          <a:stretch/>
        </p:blipFill>
        <p:spPr>
          <a:xfrm>
            <a:off x="3151911" y="217307"/>
            <a:ext cx="2845104" cy="3426102"/>
          </a:xfrm>
          <a:prstGeom prst="rect">
            <a:avLst/>
          </a:prstGeom>
        </p:spPr>
      </p:pic>
      <p:pic>
        <p:nvPicPr>
          <p:cNvPr id="14" name="Picture 13">
            <a:extLst>
              <a:ext uri="{FF2B5EF4-FFF2-40B4-BE49-F238E27FC236}">
                <a16:creationId xmlns:a16="http://schemas.microsoft.com/office/drawing/2014/main" id="{6FE08548-3393-4020-9882-380834E269EB}"/>
              </a:ext>
              <a:ext uri="{C183D7F6-B498-43B3-948B-1728B52AA6E4}">
                <adec:decorative xmlns:adec="http://schemas.microsoft.com/office/drawing/2017/decorative" val="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15678" r="14361" b="-1"/>
          <a:stretch/>
        </p:blipFill>
        <p:spPr>
          <a:xfrm>
            <a:off x="6064632" y="217307"/>
            <a:ext cx="2848488" cy="3426101"/>
          </a:xfrm>
          <a:prstGeom prst="rect">
            <a:avLst/>
          </a:prstGeom>
        </p:spPr>
      </p:pic>
      <p:pic>
        <p:nvPicPr>
          <p:cNvPr id="10" name="Picture 9">
            <a:extLst>
              <a:ext uri="{FF2B5EF4-FFF2-40B4-BE49-F238E27FC236}">
                <a16:creationId xmlns:a16="http://schemas.microsoft.com/office/drawing/2014/main" id="{0BF352C9-40BB-4B82-8889-56A769A97247}"/>
              </a:ext>
              <a:ext uri="{C183D7F6-B498-43B3-948B-1728B52AA6E4}">
                <adec:decorative xmlns:adec="http://schemas.microsoft.com/office/drawing/2017/decorative" val="1"/>
              </a:ext>
            </a:extLst>
          </p:cNvPr>
          <p:cNvPicPr>
            <a:picLocks noChangeAspect="1" noChangeArrowheads="1"/>
          </p:cNvPicPr>
          <p:nvPr/>
        </p:nvPicPr>
        <p:blipFill rotWithShape="1">
          <a:blip r:embed="rId7" cstate="hqprint">
            <a:extLst>
              <a:ext uri="{28A0092B-C50C-407E-A947-70E740481C1C}">
                <a14:useLocalDpi xmlns:a14="http://schemas.microsoft.com/office/drawing/2010/main"/>
              </a:ext>
            </a:extLst>
          </a:blip>
          <a:srcRect t="19123" r="5" b="5"/>
          <a:stretch/>
        </p:blipFill>
        <p:spPr bwMode="auto">
          <a:xfrm>
            <a:off x="238225" y="3746027"/>
            <a:ext cx="2846070" cy="1675459"/>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5">
            <a:extLst>
              <a:ext uri="{FF2B5EF4-FFF2-40B4-BE49-F238E27FC236}">
                <a16:creationId xmlns:a16="http://schemas.microsoft.com/office/drawing/2014/main" id="{A6775660-5821-43CA-86A2-F9DB3C4635D2}"/>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4510839" y="7725017"/>
            <a:ext cx="1706692" cy="1715612"/>
          </a:xfrm>
          <a:prstGeom prst="rect">
            <a:avLst/>
          </a:prstGeom>
        </p:spPr>
      </p:pic>
      <p:sp>
        <p:nvSpPr>
          <p:cNvPr id="28" name="Freeform 31">
            <a:extLst>
              <a:ext uri="{FF2B5EF4-FFF2-40B4-BE49-F238E27FC236}">
                <a16:creationId xmlns:a16="http://schemas.microsoft.com/office/drawing/2014/main" id="{D6A61BF4-0AC5-4147-9924-4BA596F97C9E}"/>
              </a:ext>
              <a:ext uri="{C183D7F6-B498-43B3-948B-1728B52AA6E4}">
                <adec:decorative xmlns:adec="http://schemas.microsoft.com/office/drawing/2017/decorative" val="1"/>
              </a:ext>
            </a:extLst>
          </p:cNvPr>
          <p:cNvSpPr>
            <a:spLocks noChangeArrowheads="1"/>
          </p:cNvSpPr>
          <p:nvPr/>
        </p:nvSpPr>
        <p:spPr bwMode="auto">
          <a:xfrm rot="5400000">
            <a:off x="11568283" y="6662083"/>
            <a:ext cx="45719" cy="5602812"/>
          </a:xfrm>
          <a:prstGeom prst="rect">
            <a:avLst/>
          </a:prstGeom>
          <a:solidFill>
            <a:schemeClr val="bg1"/>
          </a:solidFill>
          <a:ln>
            <a:noFill/>
          </a:ln>
          <a:effectLst/>
        </p:spPr>
        <p:txBody>
          <a:bodyPr wrap="none" anchor="ctr"/>
          <a:lstStyle/>
          <a:p>
            <a:endParaRPr lang="en-US" sz="6532">
              <a:latin typeface="Lato Light" panose="020F0502020204030203" pitchFamily="34" charset="0"/>
            </a:endParaRPr>
          </a:p>
        </p:txBody>
      </p:sp>
      <p:sp>
        <p:nvSpPr>
          <p:cNvPr id="31" name="Title 1">
            <a:extLst>
              <a:ext uri="{FF2B5EF4-FFF2-40B4-BE49-F238E27FC236}">
                <a16:creationId xmlns:a16="http://schemas.microsoft.com/office/drawing/2014/main" id="{FEAFAC0B-8CB8-416A-ABDA-7AF6555389C9}"/>
              </a:ext>
            </a:extLst>
          </p:cNvPr>
          <p:cNvSpPr txBox="1">
            <a:spLocks/>
          </p:cNvSpPr>
          <p:nvPr/>
        </p:nvSpPr>
        <p:spPr bwMode="auto">
          <a:xfrm>
            <a:off x="3452601" y="4576845"/>
            <a:ext cx="5453174" cy="718359"/>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lIns="91440" tIns="45720" rIns="91440" bIns="45720" numCol="1" rtlCol="0"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defTabSz="914400" eaLnBrk="1" hangingPunct="1">
              <a:lnSpc>
                <a:spcPct val="90000"/>
              </a:lnSpc>
              <a:spcAft>
                <a:spcPts val="600"/>
              </a:spcAft>
            </a:pPr>
            <a:r>
              <a:rPr lang="en-US" sz="2200" b="0" i="0" kern="1200" dirty="0">
                <a:solidFill>
                  <a:srgbClr val="FFFFFF"/>
                </a:solidFill>
                <a:effectLst/>
                <a:latin typeface="+mj-lt"/>
                <a:ea typeface="+mj-ea"/>
                <a:cs typeface="+mj-cs"/>
              </a:rPr>
              <a:t>Wendy Nilsen, NSF/CISE/IIS</a:t>
            </a:r>
            <a:endParaRPr lang="en-US" sz="1800" b="1" kern="1200" dirty="0">
              <a:solidFill>
                <a:srgbClr val="FFFFFF"/>
              </a:solidFill>
              <a:latin typeface="+mj-lt"/>
              <a:ea typeface="+mj-ea"/>
              <a:cs typeface="+mj-cs"/>
            </a:endParaRPr>
          </a:p>
        </p:txBody>
      </p:sp>
      <p:sp>
        <p:nvSpPr>
          <p:cNvPr id="2" name="Title 1">
            <a:extLst>
              <a:ext uri="{FF2B5EF4-FFF2-40B4-BE49-F238E27FC236}">
                <a16:creationId xmlns:a16="http://schemas.microsoft.com/office/drawing/2014/main" id="{3C56FBCB-9875-3368-CD88-64133B06FB10}"/>
              </a:ext>
            </a:extLst>
          </p:cNvPr>
          <p:cNvSpPr>
            <a:spLocks noGrp="1"/>
          </p:cNvSpPr>
          <p:nvPr>
            <p:ph type="ctrTitle"/>
          </p:nvPr>
        </p:nvSpPr>
        <p:spPr>
          <a:xfrm>
            <a:off x="3158600" y="3902621"/>
            <a:ext cx="5802214" cy="1225021"/>
          </a:xfrm>
        </p:spPr>
        <p:txBody>
          <a:bodyPr/>
          <a:lstStyle/>
          <a:p>
            <a:r>
              <a:rPr lang="en-US" b="0" i="0" dirty="0">
                <a:solidFill>
                  <a:srgbClr val="1B1B1B"/>
                </a:solidFill>
                <a:effectLst/>
                <a:latin typeface="Open Sans" panose="020B0606030504020204" pitchFamily="34" charset="0"/>
              </a:rPr>
              <a:t>Safe Learning-Enabled Systems NSF 23-562</a:t>
            </a:r>
            <a:br>
              <a:rPr lang="en-US" b="0" i="0" dirty="0">
                <a:solidFill>
                  <a:srgbClr val="1B1B1B"/>
                </a:solidFill>
                <a:effectLst/>
                <a:latin typeface="Open Sans" panose="020B0606030504020204" pitchFamily="34" charset="0"/>
              </a:rPr>
            </a:br>
            <a:r>
              <a:rPr lang="en-US" b="0" i="0" dirty="0">
                <a:solidFill>
                  <a:srgbClr val="1B1B1B"/>
                </a:solidFill>
                <a:effectLst/>
                <a:latin typeface="Open Sans" panose="020B0606030504020204" pitchFamily="34" charset="0"/>
              </a:rPr>
              <a:t>Webinar</a:t>
            </a:r>
            <a:endParaRPr lang="en-US" dirty="0"/>
          </a:p>
        </p:txBody>
      </p:sp>
      <p:sp>
        <p:nvSpPr>
          <p:cNvPr id="27" name="Title 1">
            <a:extLst>
              <a:ext uri="{FF2B5EF4-FFF2-40B4-BE49-F238E27FC236}">
                <a16:creationId xmlns:a16="http://schemas.microsoft.com/office/drawing/2014/main" id="{066CD2D7-C261-4830-86E4-8ABA73A4625B}"/>
              </a:ext>
            </a:extLst>
          </p:cNvPr>
          <p:cNvSpPr txBox="1">
            <a:spLocks/>
          </p:cNvSpPr>
          <p:nvPr/>
        </p:nvSpPr>
        <p:spPr>
          <a:xfrm>
            <a:off x="9149028" y="6785329"/>
            <a:ext cx="7389273" cy="2762733"/>
          </a:xfrm>
          <a:prstGeom prst="rect">
            <a:avLst/>
          </a:prstGeom>
          <a:ln w="85725" cmpd="thickThin">
            <a:solidFill>
              <a:schemeClr val="bg1"/>
            </a:solidFill>
          </a:ln>
        </p:spPr>
        <p:txBody>
          <a:bodyPr>
            <a:normAutofit/>
          </a:bodyPr>
          <a:lstStyle>
            <a:lvl1pPr algn="l" defTabSz="1828343" rtl="0" eaLnBrk="1" latinLnBrk="0" hangingPunct="1">
              <a:lnSpc>
                <a:spcPct val="90000"/>
              </a:lnSpc>
              <a:spcBef>
                <a:spcPct val="0"/>
              </a:spcBef>
              <a:buNone/>
              <a:defRPr sz="6600" b="1" i="0" kern="1200">
                <a:solidFill>
                  <a:schemeClr val="tx2"/>
                </a:solidFill>
                <a:latin typeface="Poppins" pitchFamily="2" charset="77"/>
                <a:ea typeface="+mj-ea"/>
                <a:cs typeface="+mj-cs"/>
              </a:defRPr>
            </a:lvl1pPr>
          </a:lstStyle>
          <a:p>
            <a:pPr defTabSz="914363">
              <a:spcBef>
                <a:spcPts val="0"/>
              </a:spcBef>
              <a:spcAft>
                <a:spcPts val="600"/>
              </a:spcAft>
            </a:pPr>
            <a:r>
              <a:rPr lang="en-US" sz="800">
                <a:solidFill>
                  <a:srgbClr val="FFFFFF"/>
                </a:solidFill>
                <a:latin typeface="Calibri"/>
                <a:cs typeface="Calibri"/>
              </a:rPr>
              <a:t>Computing and Information Science and Engineering (CISE)</a:t>
            </a:r>
          </a:p>
          <a:p>
            <a:pPr defTabSz="914363">
              <a:spcBef>
                <a:spcPts val="0"/>
              </a:spcBef>
              <a:spcAft>
                <a:spcPts val="600"/>
              </a:spcAft>
            </a:pPr>
            <a:endParaRPr lang="en-US" sz="800">
              <a:solidFill>
                <a:srgbClr val="E7E6E6"/>
              </a:solidFill>
              <a:cs typeface="Arial"/>
            </a:endParaRPr>
          </a:p>
          <a:p>
            <a:pPr defTabSz="914363">
              <a:spcBef>
                <a:spcPts val="0"/>
              </a:spcBef>
              <a:spcAft>
                <a:spcPts val="600"/>
              </a:spcAft>
            </a:pPr>
            <a:endParaRPr lang="en-US" sz="800">
              <a:solidFill>
                <a:srgbClr val="E7E6E6"/>
              </a:solidFill>
              <a:cs typeface="Arial"/>
            </a:endParaRPr>
          </a:p>
          <a:p>
            <a:pPr defTabSz="914363">
              <a:spcBef>
                <a:spcPts val="0"/>
              </a:spcBef>
              <a:spcAft>
                <a:spcPts val="600"/>
              </a:spcAft>
            </a:pPr>
            <a:r>
              <a:rPr lang="en-US" sz="800">
                <a:solidFill>
                  <a:srgbClr val="FFFFFF"/>
                </a:solidFill>
              </a:rPr>
              <a:t>Presenter: Amarda Shehu, NSF</a:t>
            </a:r>
          </a:p>
          <a:p>
            <a:pPr defTabSz="914363">
              <a:spcBef>
                <a:spcPts val="0"/>
              </a:spcBef>
              <a:spcAft>
                <a:spcPts val="600"/>
              </a:spcAft>
            </a:pPr>
            <a:endParaRPr lang="en-US" sz="800">
              <a:solidFill>
                <a:srgbClr val="E7E6E6"/>
              </a:solidFill>
              <a:cs typeface="Arial"/>
            </a:endParaRPr>
          </a:p>
          <a:p>
            <a:pPr defTabSz="914363">
              <a:spcBef>
                <a:spcPts val="0"/>
              </a:spcBef>
              <a:spcAft>
                <a:spcPts val="600"/>
              </a:spcAft>
            </a:pPr>
            <a:endParaRPr lang="en-US" sz="800">
              <a:solidFill>
                <a:srgbClr val="E7E6E6"/>
              </a:solidFill>
              <a:cs typeface="Arial"/>
            </a:endParaRPr>
          </a:p>
          <a:p>
            <a:pPr defTabSz="914363">
              <a:spcBef>
                <a:spcPts val="0"/>
              </a:spcBef>
              <a:spcAft>
                <a:spcPts val="600"/>
              </a:spcAft>
            </a:pPr>
            <a:r>
              <a:rPr lang="en-US" sz="800">
                <a:solidFill>
                  <a:srgbClr val="E7E6E6"/>
                </a:solidFill>
                <a:cs typeface="Arial"/>
              </a:rPr>
              <a:t>Date: October 4-8, 2021</a:t>
            </a:r>
          </a:p>
          <a:p>
            <a:pPr defTabSz="914363">
              <a:spcBef>
                <a:spcPts val="0"/>
              </a:spcBef>
              <a:spcAft>
                <a:spcPts val="600"/>
              </a:spcAft>
            </a:pPr>
            <a:endParaRPr lang="en-US" sz="800">
              <a:solidFill>
                <a:srgbClr val="E7E6E6"/>
              </a:solidFill>
              <a:cs typeface="Arial"/>
            </a:endParaRPr>
          </a:p>
          <a:p>
            <a:pPr defTabSz="914363">
              <a:spcBef>
                <a:spcPts val="0"/>
              </a:spcBef>
              <a:spcAft>
                <a:spcPts val="600"/>
              </a:spcAft>
            </a:pPr>
            <a:endParaRPr lang="en-US" sz="800">
              <a:solidFill>
                <a:srgbClr val="E7E6E6"/>
              </a:solidFill>
              <a:cs typeface="Arial"/>
            </a:endParaRPr>
          </a:p>
        </p:txBody>
      </p:sp>
      <p:sp>
        <p:nvSpPr>
          <p:cNvPr id="4" name="flSlide2Footer">
            <a:extLst>
              <a:ext uri="{FF2B5EF4-FFF2-40B4-BE49-F238E27FC236}">
                <a16:creationId xmlns:a16="http://schemas.microsoft.com/office/drawing/2014/main" id="{ADFA8F4B-F627-3F43-E7B5-9502D5C2495D}"/>
              </a:ext>
              <a:ext uri="{C183D7F6-B498-43B3-948B-1728B52AA6E4}">
                <adec:decorative xmlns:adec="http://schemas.microsoft.com/office/drawing/2017/decorative" val="1"/>
              </a:ext>
            </a:extLst>
          </p:cNvPr>
          <p:cNvSpPr txBox="1"/>
          <p:nvPr/>
        </p:nvSpPr>
        <p:spPr>
          <a:xfrm>
            <a:off x="0" y="5394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5" name="hcSlide2Header">
            <a:extLst>
              <a:ext uri="{FF2B5EF4-FFF2-40B4-BE49-F238E27FC236}">
                <a16:creationId xmlns:a16="http://schemas.microsoft.com/office/drawing/2014/main" id="{55952A0E-46AF-C3EF-E1B9-9F4BDE2734EE}"/>
              </a:ext>
              <a:ext uri="{C183D7F6-B498-43B3-948B-1728B52AA6E4}">
                <adec:decorative xmlns:adec="http://schemas.microsoft.com/office/drawing/2017/decorative" val="1"/>
              </a:ext>
            </a:extLst>
          </p:cNvPr>
          <p:cNvSpPr txBox="1"/>
          <p:nvPr/>
        </p:nvSpPr>
        <p:spPr>
          <a:xfrm>
            <a:off x="4470400" y="0"/>
            <a:ext cx="184731" cy="308418"/>
          </a:xfrm>
          <a:prstGeom prst="rect">
            <a:avLst/>
          </a:prstGeom>
          <a:noFill/>
        </p:spPr>
        <p:txBody>
          <a:bodyPr vert="horz" wrap="none" rtlCol="0">
            <a:spAutoFit/>
          </a:bodyPr>
          <a:lstStyle/>
          <a:p>
            <a:endParaRPr lang="en-US"/>
          </a:p>
        </p:txBody>
      </p:sp>
    </p:spTree>
    <p:extLst>
      <p:ext uri="{BB962C8B-B14F-4D97-AF65-F5344CB8AC3E}">
        <p14:creationId xmlns:p14="http://schemas.microsoft.com/office/powerpoint/2010/main" val="2492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7302C-E4AE-109F-4972-30DD719F697C}"/>
              </a:ext>
            </a:extLst>
          </p:cNvPr>
          <p:cNvSpPr>
            <a:spLocks noGrp="1"/>
          </p:cNvSpPr>
          <p:nvPr>
            <p:ph type="title"/>
          </p:nvPr>
        </p:nvSpPr>
        <p:spPr/>
        <p:txBody>
          <a:bodyPr/>
          <a:lstStyle/>
          <a:p>
            <a:r>
              <a:rPr lang="en-US" dirty="0"/>
              <a:t>Goals of the program (</a:t>
            </a:r>
            <a:r>
              <a:rPr lang="en-US" dirty="0" err="1"/>
              <a:t>Con’t</a:t>
            </a:r>
            <a:r>
              <a:rPr lang="en-US" dirty="0"/>
              <a:t>)</a:t>
            </a:r>
          </a:p>
        </p:txBody>
      </p:sp>
      <p:sp>
        <p:nvSpPr>
          <p:cNvPr id="3" name="Content Placeholder 2">
            <a:extLst>
              <a:ext uri="{FF2B5EF4-FFF2-40B4-BE49-F238E27FC236}">
                <a16:creationId xmlns:a16="http://schemas.microsoft.com/office/drawing/2014/main" id="{173888A3-E09D-26FC-E41B-87D8C59F214F}"/>
              </a:ext>
            </a:extLst>
          </p:cNvPr>
          <p:cNvSpPr>
            <a:spLocks noGrp="1"/>
          </p:cNvSpPr>
          <p:nvPr>
            <p:ph idx="1"/>
          </p:nvPr>
        </p:nvSpPr>
        <p:spPr/>
        <p:txBody>
          <a:bodyPr/>
          <a:lstStyle/>
          <a:p>
            <a:r>
              <a:rPr lang="en-US" dirty="0"/>
              <a:t>The program solicits proposals that advance general theories, principles, and methodologies for the design of safe learning-enabled systems, that go beyond specific problem instances, and that are applicable to state-of-the-art learning systems, including considerations for scalability and </a:t>
            </a:r>
            <a:r>
              <a:rPr lang="en-US" dirty="0" err="1"/>
              <a:t>deployability</a:t>
            </a:r>
            <a:r>
              <a:rPr lang="en-US" dirty="0"/>
              <a:t>. </a:t>
            </a:r>
          </a:p>
        </p:txBody>
      </p:sp>
    </p:spTree>
    <p:extLst>
      <p:ext uri="{BB962C8B-B14F-4D97-AF65-F5344CB8AC3E}">
        <p14:creationId xmlns:p14="http://schemas.microsoft.com/office/powerpoint/2010/main" val="82002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241F1-2E40-899C-DB09-D2ED1BB342C1}"/>
              </a:ext>
            </a:extLst>
          </p:cNvPr>
          <p:cNvSpPr>
            <a:spLocks noGrp="1"/>
          </p:cNvSpPr>
          <p:nvPr>
            <p:ph type="title"/>
          </p:nvPr>
        </p:nvSpPr>
        <p:spPr/>
        <p:txBody>
          <a:bodyPr/>
          <a:lstStyle/>
          <a:p>
            <a:r>
              <a:rPr lang="en-US" dirty="0"/>
              <a:t>Ideals for the Program</a:t>
            </a:r>
          </a:p>
        </p:txBody>
      </p:sp>
      <p:sp>
        <p:nvSpPr>
          <p:cNvPr id="3" name="Content Placeholder 2">
            <a:extLst>
              <a:ext uri="{FF2B5EF4-FFF2-40B4-BE49-F238E27FC236}">
                <a16:creationId xmlns:a16="http://schemas.microsoft.com/office/drawing/2014/main" id="{89B4C3E1-0ECE-B712-7D76-424C8C1E727E}"/>
              </a:ext>
            </a:extLst>
          </p:cNvPr>
          <p:cNvSpPr>
            <a:spLocks noGrp="1"/>
          </p:cNvSpPr>
          <p:nvPr>
            <p:ph idx="1"/>
          </p:nvPr>
        </p:nvSpPr>
        <p:spPr>
          <a:xfrm>
            <a:off x="228600" y="1546387"/>
            <a:ext cx="8686800" cy="3771636"/>
          </a:xfrm>
        </p:spPr>
        <p:txBody>
          <a:bodyPr/>
          <a:lstStyle/>
          <a:p>
            <a:r>
              <a:rPr lang="en-US" sz="2400" dirty="0"/>
              <a:t>Proposals that have the potential to make strong advances in the design and implementation of safe learning-enabled systems as well as advancing methods for reasoning about the safety of those systems when they are deployed in unpredictable environments. </a:t>
            </a:r>
          </a:p>
          <a:p>
            <a:r>
              <a:rPr lang="en-US" sz="2400" dirty="0"/>
              <a:t>An ideal proposal will demonstrate how these two objectives will be achieved, provide evidence that its proposed approach will improve notions of safety, and argue the potential for lasting impact both on rigorous safety evaluation methods and on the design and implementation of safe learning-enabled systems.</a:t>
            </a:r>
          </a:p>
        </p:txBody>
      </p:sp>
    </p:spTree>
    <p:extLst>
      <p:ext uri="{BB962C8B-B14F-4D97-AF65-F5344CB8AC3E}">
        <p14:creationId xmlns:p14="http://schemas.microsoft.com/office/powerpoint/2010/main" val="390098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04BC-AEE8-736A-D9C8-3ED594FDD401}"/>
              </a:ext>
            </a:extLst>
          </p:cNvPr>
          <p:cNvSpPr>
            <a:spLocks noGrp="1"/>
          </p:cNvSpPr>
          <p:nvPr>
            <p:ph type="title"/>
          </p:nvPr>
        </p:nvSpPr>
        <p:spPr/>
        <p:txBody>
          <a:bodyPr/>
          <a:lstStyle/>
          <a:p>
            <a:r>
              <a:rPr lang="en-US" dirty="0"/>
              <a:t>Safety Guarantees</a:t>
            </a:r>
          </a:p>
        </p:txBody>
      </p:sp>
      <p:sp>
        <p:nvSpPr>
          <p:cNvPr id="3" name="Content Placeholder 2">
            <a:extLst>
              <a:ext uri="{FF2B5EF4-FFF2-40B4-BE49-F238E27FC236}">
                <a16:creationId xmlns:a16="http://schemas.microsoft.com/office/drawing/2014/main" id="{4CDF613B-EDEB-1364-D546-5D915BB7C06F}"/>
              </a:ext>
            </a:extLst>
          </p:cNvPr>
          <p:cNvSpPr>
            <a:spLocks noGrp="1"/>
          </p:cNvSpPr>
          <p:nvPr>
            <p:ph idx="1"/>
          </p:nvPr>
        </p:nvSpPr>
        <p:spPr>
          <a:xfrm>
            <a:off x="174522" y="1398903"/>
            <a:ext cx="8686800" cy="3771636"/>
          </a:xfrm>
        </p:spPr>
        <p:txBody>
          <a:bodyPr/>
          <a:lstStyle/>
          <a:p>
            <a:r>
              <a:rPr lang="en-US" sz="2000" dirty="0"/>
              <a:t>Verifying that learning systems achieve safety guarantees for all possible inputs may be difficult. </a:t>
            </a:r>
          </a:p>
          <a:p>
            <a:r>
              <a:rPr lang="en-US" sz="2000" dirty="0"/>
              <a:t>Considerations for establishing safety guarantees : </a:t>
            </a:r>
          </a:p>
          <a:p>
            <a:pPr lvl="1"/>
            <a:r>
              <a:rPr lang="en-US" sz="2000" dirty="0"/>
              <a:t>systematic generation of data from realistic (yet appropriately pessimistic) operating environments. </a:t>
            </a:r>
          </a:p>
          <a:p>
            <a:pPr lvl="1"/>
            <a:r>
              <a:rPr lang="en-US" sz="2000" dirty="0"/>
              <a:t>resilience to “unknown unknowns”, which necessitates improved methods for monitoring hazards or behaviors. </a:t>
            </a:r>
          </a:p>
          <a:p>
            <a:pPr lvl="1"/>
            <a:r>
              <a:rPr lang="en-US" sz="2000" dirty="0"/>
              <a:t>new methods for reverse-engineering, inspecting, and interpreting the internal logic of learned models.</a:t>
            </a:r>
          </a:p>
          <a:p>
            <a:pPr lvl="1"/>
            <a:r>
              <a:rPr lang="en-US" sz="2000" dirty="0"/>
              <a:t>methods for improving the performance by directly adapting the systems’ internal logic. </a:t>
            </a:r>
          </a:p>
        </p:txBody>
      </p:sp>
    </p:spTree>
    <p:extLst>
      <p:ext uri="{BB962C8B-B14F-4D97-AF65-F5344CB8AC3E}">
        <p14:creationId xmlns:p14="http://schemas.microsoft.com/office/powerpoint/2010/main" val="3775915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A4516-6264-48C1-C8E2-41E82C0E2A3C}"/>
              </a:ext>
            </a:extLst>
          </p:cNvPr>
          <p:cNvSpPr>
            <a:spLocks noGrp="1"/>
          </p:cNvSpPr>
          <p:nvPr>
            <p:ph type="title"/>
          </p:nvPr>
        </p:nvSpPr>
        <p:spPr/>
        <p:txBody>
          <a:bodyPr/>
          <a:lstStyle/>
          <a:p>
            <a:r>
              <a:rPr lang="en-US" dirty="0"/>
              <a:t>Safety Requirements</a:t>
            </a:r>
          </a:p>
        </p:txBody>
      </p:sp>
      <p:sp>
        <p:nvSpPr>
          <p:cNvPr id="3" name="Content Placeholder 2">
            <a:extLst>
              <a:ext uri="{FF2B5EF4-FFF2-40B4-BE49-F238E27FC236}">
                <a16:creationId xmlns:a16="http://schemas.microsoft.com/office/drawing/2014/main" id="{5E7E5A73-CDCB-6856-02C3-785E02E0302B}"/>
              </a:ext>
            </a:extLst>
          </p:cNvPr>
          <p:cNvSpPr>
            <a:spLocks noGrp="1"/>
          </p:cNvSpPr>
          <p:nvPr>
            <p:ph idx="1"/>
          </p:nvPr>
        </p:nvSpPr>
        <p:spPr/>
        <p:txBody>
          <a:bodyPr/>
          <a:lstStyle/>
          <a:p>
            <a:r>
              <a:rPr lang="en-US" dirty="0"/>
              <a:t>Any system claiming to satisfy a safety specification must provide rigorous evidence through analysis corroborated empirically and/or with mathematical proof.</a:t>
            </a:r>
          </a:p>
          <a:p>
            <a:r>
              <a:rPr lang="en-US" dirty="0">
                <a:effectLst/>
                <a:latin typeface="Calibri" panose="020F0502020204030204" pitchFamily="34" charset="0"/>
                <a:cs typeface="Calibri" panose="020F0502020204030204" pitchFamily="34" charset="0"/>
              </a:rPr>
              <a:t>Proposals that increase safety primarily as a downstream effect of improving standard system performance metrics unrelated to safety (e.g., accuracy on standard tasks) are not in scope.</a:t>
            </a:r>
          </a:p>
        </p:txBody>
      </p:sp>
    </p:spTree>
    <p:extLst>
      <p:ext uri="{BB962C8B-B14F-4D97-AF65-F5344CB8AC3E}">
        <p14:creationId xmlns:p14="http://schemas.microsoft.com/office/powerpoint/2010/main" val="1270287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6EEC0-FD00-FCA9-5519-E76D9AA2FFAA}"/>
              </a:ext>
            </a:extLst>
          </p:cNvPr>
          <p:cNvSpPr>
            <a:spLocks noGrp="1"/>
          </p:cNvSpPr>
          <p:nvPr>
            <p:ph type="title"/>
          </p:nvPr>
        </p:nvSpPr>
        <p:spPr/>
        <p:txBody>
          <a:bodyPr/>
          <a:lstStyle/>
          <a:p>
            <a:r>
              <a:rPr lang="en-US" dirty="0"/>
              <a:t>All Proposals Must</a:t>
            </a:r>
          </a:p>
        </p:txBody>
      </p:sp>
      <p:sp>
        <p:nvSpPr>
          <p:cNvPr id="3" name="Content Placeholder 2">
            <a:extLst>
              <a:ext uri="{FF2B5EF4-FFF2-40B4-BE49-F238E27FC236}">
                <a16:creationId xmlns:a16="http://schemas.microsoft.com/office/drawing/2014/main" id="{AB34C7D0-788E-2B6C-4A42-4EDDD5FFB909}"/>
              </a:ext>
            </a:extLst>
          </p:cNvPr>
          <p:cNvSpPr>
            <a:spLocks noGrp="1"/>
          </p:cNvSpPr>
          <p:nvPr>
            <p:ph idx="1"/>
          </p:nvPr>
        </p:nvSpPr>
        <p:spPr>
          <a:xfrm>
            <a:off x="228600" y="1482477"/>
            <a:ext cx="8686800" cy="3771636"/>
          </a:xfrm>
        </p:spPr>
        <p:txBody>
          <a:bodyPr/>
          <a:lstStyle/>
          <a:p>
            <a:pPr>
              <a:buFont typeface="Arial" panose="020B0604020202020204" pitchFamily="34" charset="0"/>
              <a:buChar char="•"/>
            </a:pPr>
            <a:r>
              <a:rPr lang="en-US" sz="2000" b="0" i="0" dirty="0">
                <a:solidFill>
                  <a:srgbClr val="000000"/>
                </a:solidFill>
                <a:effectLst/>
                <a:latin typeface="Arial" panose="020B0604020202020204" pitchFamily="34" charset="0"/>
              </a:rPr>
              <a:t>State the notion of end-to-end mathematically- (i.e., precisely and without ambiguity, and accounting for error bounds) or empirically-based safety, in plain English.</a:t>
            </a:r>
          </a:p>
          <a:p>
            <a:pPr algn="l">
              <a:buFont typeface="Arial" panose="020B0604020202020204" pitchFamily="34" charset="0"/>
              <a:buChar char="•"/>
            </a:pPr>
            <a:r>
              <a:rPr lang="en-US" sz="2000" b="0" i="0" dirty="0">
                <a:solidFill>
                  <a:srgbClr val="000000"/>
                </a:solidFill>
                <a:effectLst/>
                <a:latin typeface="Arial" panose="020B0604020202020204" pitchFamily="34" charset="0"/>
              </a:rPr>
              <a:t>Justify why the end-to-end safety properties are critical to the syste</a:t>
            </a:r>
            <a:r>
              <a:rPr lang="en-US" sz="2000" dirty="0">
                <a:solidFill>
                  <a:srgbClr val="000000"/>
                </a:solidFill>
                <a:latin typeface="Arial" panose="020B0604020202020204" pitchFamily="34" charset="0"/>
              </a:rPr>
              <a:t>m.</a:t>
            </a:r>
            <a:endParaRPr lang="en-US" sz="2000" b="0" i="0" dirty="0">
              <a:solidFill>
                <a:srgbClr val="000000"/>
              </a:solidFill>
              <a:effectLst/>
              <a:latin typeface="Arial" panose="020B0604020202020204" pitchFamily="34" charset="0"/>
            </a:endParaRPr>
          </a:p>
          <a:p>
            <a:pPr algn="l">
              <a:buFont typeface="Arial" panose="020B0604020202020204" pitchFamily="34" charset="0"/>
              <a:buChar char="•"/>
            </a:pPr>
            <a:r>
              <a:rPr lang="en-US" sz="2000" b="0" i="0" dirty="0">
                <a:solidFill>
                  <a:srgbClr val="000000"/>
                </a:solidFill>
                <a:effectLst/>
                <a:latin typeface="Arial" panose="020B0604020202020204" pitchFamily="34" charset="0"/>
              </a:rPr>
              <a:t>Identify environmental assumptions for the safety properties.</a:t>
            </a:r>
          </a:p>
          <a:p>
            <a:pPr algn="l">
              <a:buFont typeface="Arial" panose="020B0604020202020204" pitchFamily="34" charset="0"/>
              <a:buChar char="•"/>
            </a:pPr>
            <a:r>
              <a:rPr lang="en-US" sz="2000" b="0" i="0" dirty="0">
                <a:solidFill>
                  <a:srgbClr val="000000"/>
                </a:solidFill>
                <a:effectLst/>
                <a:latin typeface="Arial" panose="020B0604020202020204" pitchFamily="34" charset="0"/>
              </a:rPr>
              <a:t>Provide automated/semi-automated/interactive techniques for establishing the degree to which the safety properties are satisfied.</a:t>
            </a:r>
          </a:p>
          <a:p>
            <a:pPr algn="l">
              <a:buFont typeface="Arial" panose="020B0604020202020204" pitchFamily="34" charset="0"/>
              <a:buChar char="•"/>
            </a:pPr>
            <a:r>
              <a:rPr lang="en-US" sz="2000" b="0" i="0" dirty="0">
                <a:solidFill>
                  <a:srgbClr val="000000"/>
                </a:solidFill>
                <a:effectLst/>
                <a:latin typeface="Arial" panose="020B0604020202020204" pitchFamily="34" charset="0"/>
              </a:rPr>
              <a:t>Demonstrate that these techniques achieve safety, mathematically or empirically, through rigorous simulation, prototyping, and integration with actual learning-enabled systems.</a:t>
            </a:r>
          </a:p>
          <a:p>
            <a:endParaRPr lang="en-US" dirty="0"/>
          </a:p>
        </p:txBody>
      </p:sp>
    </p:spTree>
    <p:extLst>
      <p:ext uri="{BB962C8B-B14F-4D97-AF65-F5344CB8AC3E}">
        <p14:creationId xmlns:p14="http://schemas.microsoft.com/office/powerpoint/2010/main" val="3260112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B812-153B-003D-A64D-37C20AE16B38}"/>
              </a:ext>
            </a:extLst>
          </p:cNvPr>
          <p:cNvSpPr>
            <a:spLocks noGrp="1"/>
          </p:cNvSpPr>
          <p:nvPr>
            <p:ph type="title"/>
          </p:nvPr>
        </p:nvSpPr>
        <p:spPr/>
        <p:txBody>
          <a:bodyPr/>
          <a:lstStyle/>
          <a:p>
            <a:r>
              <a:rPr lang="en-US" sz="3400" dirty="0"/>
              <a:t>Notions of safety include, but are not limited to</a:t>
            </a:r>
          </a:p>
        </p:txBody>
      </p:sp>
      <p:sp>
        <p:nvSpPr>
          <p:cNvPr id="3" name="Content Placeholder 2">
            <a:extLst>
              <a:ext uri="{FF2B5EF4-FFF2-40B4-BE49-F238E27FC236}">
                <a16:creationId xmlns:a16="http://schemas.microsoft.com/office/drawing/2014/main" id="{81867BE4-6366-432D-E125-D9FF96CB65E1}"/>
              </a:ext>
            </a:extLst>
          </p:cNvPr>
          <p:cNvSpPr>
            <a:spLocks noGrp="1"/>
          </p:cNvSpPr>
          <p:nvPr>
            <p:ph idx="1"/>
          </p:nvPr>
        </p:nvSpPr>
        <p:spPr/>
        <p:txBody>
          <a:bodyPr/>
          <a:lstStyle/>
          <a:p>
            <a:r>
              <a:rPr lang="en-US" dirty="0"/>
              <a:t>Robustness and resilience to tail-risks,</a:t>
            </a:r>
          </a:p>
          <a:p>
            <a:r>
              <a:rPr lang="en-US" dirty="0"/>
              <a:t>Monitoring systems for anomalous and unsafe behavior, </a:t>
            </a:r>
          </a:p>
          <a:p>
            <a:r>
              <a:rPr lang="en-US" dirty="0"/>
              <a:t>Interpreting, reverse-engineering, and inspecting a learned system’s internal logic,</a:t>
            </a:r>
          </a:p>
          <a:p>
            <a:r>
              <a:rPr lang="en-US" dirty="0"/>
              <a:t>Reliability under human error.</a:t>
            </a:r>
          </a:p>
        </p:txBody>
      </p:sp>
    </p:spTree>
    <p:extLst>
      <p:ext uri="{BB962C8B-B14F-4D97-AF65-F5344CB8AC3E}">
        <p14:creationId xmlns:p14="http://schemas.microsoft.com/office/powerpoint/2010/main" val="3220229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933A5-0D2F-7E6E-7B70-1652A4C1CD9F}"/>
              </a:ext>
            </a:extLst>
          </p:cNvPr>
          <p:cNvSpPr>
            <a:spLocks noGrp="1"/>
          </p:cNvSpPr>
          <p:nvPr>
            <p:ph type="title"/>
          </p:nvPr>
        </p:nvSpPr>
        <p:spPr/>
        <p:txBody>
          <a:bodyPr/>
          <a:lstStyle/>
          <a:p>
            <a:r>
              <a:rPr lang="en-US" dirty="0"/>
              <a:t>NSF Review Criteria</a:t>
            </a:r>
          </a:p>
        </p:txBody>
      </p:sp>
      <p:sp>
        <p:nvSpPr>
          <p:cNvPr id="3" name="Content Placeholder 2">
            <a:extLst>
              <a:ext uri="{FF2B5EF4-FFF2-40B4-BE49-F238E27FC236}">
                <a16:creationId xmlns:a16="http://schemas.microsoft.com/office/drawing/2014/main" id="{9E050161-80E5-40E0-3991-B2F9736E595B}"/>
              </a:ext>
            </a:extLst>
          </p:cNvPr>
          <p:cNvSpPr>
            <a:spLocks noGrp="1"/>
          </p:cNvSpPr>
          <p:nvPr>
            <p:ph idx="1"/>
          </p:nvPr>
        </p:nvSpPr>
        <p:spPr>
          <a:xfrm>
            <a:off x="228600" y="1448064"/>
            <a:ext cx="8686800" cy="3771636"/>
          </a:xfrm>
        </p:spPr>
        <p:txBody>
          <a:bodyPr/>
          <a:lstStyle/>
          <a:p>
            <a:pPr algn="l"/>
            <a:r>
              <a:rPr lang="en-US" b="0" i="0" dirty="0">
                <a:solidFill>
                  <a:srgbClr val="000000"/>
                </a:solidFill>
                <a:effectLst/>
                <a:latin typeface="Arial" panose="020B0604020202020204" pitchFamily="34" charset="0"/>
              </a:rPr>
              <a:t>Intellectual Merit/Broader Impacts:</a:t>
            </a:r>
          </a:p>
          <a:p>
            <a:pPr algn="l">
              <a:buFont typeface="+mj-lt"/>
              <a:buAutoNum type="arabicPeriod"/>
            </a:pPr>
            <a:r>
              <a:rPr lang="en-US" sz="1800" b="0" i="0" dirty="0">
                <a:solidFill>
                  <a:srgbClr val="000000"/>
                </a:solidFill>
                <a:effectLst/>
                <a:latin typeface="Arial" panose="020B0604020202020204" pitchFamily="34" charset="0"/>
              </a:rPr>
              <a:t>What is the potential for the proposed activity to</a:t>
            </a:r>
          </a:p>
          <a:p>
            <a:pPr marL="742950" lvl="1" indent="-285750" algn="l">
              <a:buFont typeface="+mj-lt"/>
              <a:buAutoNum type="arabicPeriod"/>
            </a:pPr>
            <a:r>
              <a:rPr lang="en-US" sz="1800" b="0" i="0" dirty="0">
                <a:solidFill>
                  <a:srgbClr val="000000"/>
                </a:solidFill>
                <a:effectLst/>
                <a:latin typeface="Arial" panose="020B0604020202020204" pitchFamily="34" charset="0"/>
              </a:rPr>
              <a:t>Advance knowledge and understanding within its own field or across different fields (Intellectual Merit); and</a:t>
            </a:r>
          </a:p>
          <a:p>
            <a:pPr marL="742950" lvl="1" indent="-285750" algn="l">
              <a:buFont typeface="+mj-lt"/>
              <a:buAutoNum type="arabicPeriod"/>
            </a:pPr>
            <a:r>
              <a:rPr lang="en-US" sz="1800" b="0" i="0" dirty="0">
                <a:solidFill>
                  <a:srgbClr val="000000"/>
                </a:solidFill>
                <a:effectLst/>
                <a:latin typeface="Arial" panose="020B0604020202020204" pitchFamily="34" charset="0"/>
              </a:rPr>
              <a:t>Benefit society or advance desired societal outcomes (Broader Impacts)?</a:t>
            </a:r>
          </a:p>
          <a:p>
            <a:pPr algn="l">
              <a:buFont typeface="+mj-lt"/>
              <a:buAutoNum type="arabicPeriod"/>
            </a:pPr>
            <a:r>
              <a:rPr lang="en-US" sz="1800" b="0" i="0" dirty="0">
                <a:solidFill>
                  <a:srgbClr val="000000"/>
                </a:solidFill>
                <a:effectLst/>
                <a:latin typeface="Arial" panose="020B0604020202020204" pitchFamily="34" charset="0"/>
              </a:rPr>
              <a:t>To what extent do the proposed activities suggest and explore creative, original, or potentially transformative concepts?</a:t>
            </a:r>
          </a:p>
          <a:p>
            <a:pPr algn="l">
              <a:buFont typeface="+mj-lt"/>
              <a:buAutoNum type="arabicPeriod"/>
            </a:pPr>
            <a:r>
              <a:rPr lang="en-US" sz="1800" b="0" i="0" dirty="0">
                <a:solidFill>
                  <a:srgbClr val="000000"/>
                </a:solidFill>
                <a:effectLst/>
                <a:latin typeface="Arial" panose="020B0604020202020204" pitchFamily="34" charset="0"/>
              </a:rPr>
              <a:t>Is the plan for carrying out the proposed activities well-reasoned, well-organized, and based on a sound rationale? Does the plan incorporate a mechanism to assess success?</a:t>
            </a:r>
          </a:p>
          <a:p>
            <a:pPr algn="l">
              <a:buFont typeface="+mj-lt"/>
              <a:buAutoNum type="arabicPeriod"/>
            </a:pPr>
            <a:r>
              <a:rPr lang="en-US" sz="1800" b="0" i="0" dirty="0">
                <a:solidFill>
                  <a:srgbClr val="000000"/>
                </a:solidFill>
                <a:effectLst/>
                <a:latin typeface="Arial" panose="020B0604020202020204" pitchFamily="34" charset="0"/>
              </a:rPr>
              <a:t>How well qualified is the individual, team, or organization?</a:t>
            </a:r>
          </a:p>
          <a:p>
            <a:pPr algn="l">
              <a:buFont typeface="+mj-lt"/>
              <a:buAutoNum type="arabicPeriod"/>
            </a:pPr>
            <a:r>
              <a:rPr lang="en-US" sz="1800" b="0" i="0" dirty="0">
                <a:solidFill>
                  <a:srgbClr val="000000"/>
                </a:solidFill>
                <a:effectLst/>
                <a:latin typeface="Arial" panose="020B0604020202020204" pitchFamily="34" charset="0"/>
              </a:rPr>
              <a:t>Are there adequate resources available to the PI for the proposed activities</a:t>
            </a:r>
            <a:r>
              <a:rPr lang="en-US" b="0" i="0" dirty="0">
                <a:solidFill>
                  <a:srgbClr val="000000"/>
                </a:solidFill>
                <a:effectLst/>
                <a:latin typeface="Arial" panose="020B0604020202020204" pitchFamily="34" charset="0"/>
              </a:rPr>
              <a:t>?</a:t>
            </a:r>
          </a:p>
          <a:p>
            <a:pPr marL="0" indent="0">
              <a:buNone/>
            </a:pPr>
            <a:endParaRPr lang="en-US" dirty="0"/>
          </a:p>
        </p:txBody>
      </p:sp>
    </p:spTree>
    <p:extLst>
      <p:ext uri="{BB962C8B-B14F-4D97-AF65-F5344CB8AC3E}">
        <p14:creationId xmlns:p14="http://schemas.microsoft.com/office/powerpoint/2010/main" val="204924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2F982-8540-45D0-C7CB-5F688192D5AB}"/>
              </a:ext>
            </a:extLst>
          </p:cNvPr>
          <p:cNvSpPr>
            <a:spLocks noGrp="1"/>
          </p:cNvSpPr>
          <p:nvPr>
            <p:ph type="title"/>
          </p:nvPr>
        </p:nvSpPr>
        <p:spPr/>
        <p:txBody>
          <a:bodyPr/>
          <a:lstStyle/>
          <a:p>
            <a:r>
              <a:rPr lang="en-US" sz="3400" dirty="0"/>
              <a:t>Additional Solicitation Specific Review Criteria</a:t>
            </a:r>
          </a:p>
        </p:txBody>
      </p:sp>
      <p:sp>
        <p:nvSpPr>
          <p:cNvPr id="3" name="Content Placeholder 2">
            <a:extLst>
              <a:ext uri="{FF2B5EF4-FFF2-40B4-BE49-F238E27FC236}">
                <a16:creationId xmlns:a16="http://schemas.microsoft.com/office/drawing/2014/main" id="{572AF9A0-ED8B-76B3-766A-0B515C9E88E1}"/>
              </a:ext>
            </a:extLst>
          </p:cNvPr>
          <p:cNvSpPr>
            <a:spLocks noGrp="1"/>
          </p:cNvSpPr>
          <p:nvPr>
            <p:ph idx="1"/>
          </p:nvPr>
        </p:nvSpPr>
        <p:spPr>
          <a:xfrm>
            <a:off x="228600" y="1472644"/>
            <a:ext cx="8686800" cy="3771636"/>
          </a:xfrm>
        </p:spPr>
        <p:txBody>
          <a:bodyPr/>
          <a:lstStyle/>
          <a:p>
            <a:r>
              <a:rPr lang="en-US" dirty="0"/>
              <a:t>The proposals will also be evaluated based on:</a:t>
            </a:r>
          </a:p>
          <a:p>
            <a:pPr lvl="1"/>
            <a:r>
              <a:rPr lang="en-US" b="1" dirty="0"/>
              <a:t>Components: </a:t>
            </a:r>
            <a:r>
              <a:rPr lang="en-US" dirty="0"/>
              <a:t>The discussion of the learning-enabled components. The proposal should describe the components and provide reasons why they are appropriate for the system being studied.</a:t>
            </a:r>
          </a:p>
          <a:p>
            <a:pPr lvl="1"/>
            <a:r>
              <a:rPr lang="en-US" b="1" dirty="0"/>
              <a:t>Rationale: </a:t>
            </a:r>
            <a:r>
              <a:rPr lang="en-US" dirty="0"/>
              <a:t>A rationale in plain language why the end-to-end safety properties are critical to the learning-enabled system.</a:t>
            </a:r>
          </a:p>
        </p:txBody>
      </p:sp>
    </p:spTree>
    <p:extLst>
      <p:ext uri="{BB962C8B-B14F-4D97-AF65-F5344CB8AC3E}">
        <p14:creationId xmlns:p14="http://schemas.microsoft.com/office/powerpoint/2010/main" val="2353344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4616F-E864-7D12-BDA4-E6CE8C2FA71D}"/>
              </a:ext>
            </a:extLst>
          </p:cNvPr>
          <p:cNvSpPr>
            <a:spLocks noGrp="1"/>
          </p:cNvSpPr>
          <p:nvPr>
            <p:ph type="title"/>
          </p:nvPr>
        </p:nvSpPr>
        <p:spPr/>
        <p:txBody>
          <a:bodyPr/>
          <a:lstStyle/>
          <a:p>
            <a:pPr algn="r"/>
            <a:r>
              <a:rPr lang="en-US" sz="3400" dirty="0"/>
              <a:t>Additional Solicitation Specific Review Criteria</a:t>
            </a:r>
            <a:br>
              <a:rPr lang="en-US" sz="3400" dirty="0"/>
            </a:br>
            <a:r>
              <a:rPr lang="en-US" sz="1400" dirty="0" err="1"/>
              <a:t>Con’t</a:t>
            </a:r>
            <a:endParaRPr lang="en-US" sz="1400" dirty="0"/>
          </a:p>
        </p:txBody>
      </p:sp>
      <p:sp>
        <p:nvSpPr>
          <p:cNvPr id="3" name="Content Placeholder 2">
            <a:extLst>
              <a:ext uri="{FF2B5EF4-FFF2-40B4-BE49-F238E27FC236}">
                <a16:creationId xmlns:a16="http://schemas.microsoft.com/office/drawing/2014/main" id="{2536A01D-A93A-F178-3EAE-29F94CBF31B8}"/>
              </a:ext>
            </a:extLst>
          </p:cNvPr>
          <p:cNvSpPr>
            <a:spLocks noGrp="1"/>
          </p:cNvSpPr>
          <p:nvPr>
            <p:ph idx="1"/>
          </p:nvPr>
        </p:nvSpPr>
        <p:spPr>
          <a:xfrm>
            <a:off x="277761" y="1482477"/>
            <a:ext cx="8686800" cy="3771636"/>
          </a:xfrm>
        </p:spPr>
        <p:txBody>
          <a:bodyPr/>
          <a:lstStyle/>
          <a:p>
            <a:pPr lvl="1"/>
            <a:r>
              <a:rPr lang="en-US" sz="2000" b="1" dirty="0"/>
              <a:t>Safety Plan: </a:t>
            </a:r>
            <a:r>
              <a:rPr lang="en-US" sz="2000" dirty="0"/>
              <a:t>Description of the environmental assumptions under which the safety properties are ensured, as well as inclusion of an automated/semi-automated/interactive techniques for establishing the degree to which the safety properties are present in the learning-enabled system.</a:t>
            </a:r>
          </a:p>
          <a:p>
            <a:pPr lvl="1"/>
            <a:r>
              <a:rPr lang="en-US" sz="2000" b="1" dirty="0"/>
              <a:t>Validation:</a:t>
            </a:r>
            <a:r>
              <a:rPr lang="en-US" sz="2000" dirty="0"/>
              <a:t> A plan to validate these techniques to demonstrate that they can achieve the mathematically or empirically-specified safety guarantees through rigorous (as opposed to ad-hoc) simulation, prototyping, and integration with actual (including sub-scale) learning-enabled systems. </a:t>
            </a:r>
          </a:p>
          <a:p>
            <a:pPr lvl="1"/>
            <a:r>
              <a:rPr lang="en-US" sz="2000" b="1" dirty="0"/>
              <a:t>For Synergy projects, the validation plan must include experimentation on an actual learning-enabled system</a:t>
            </a:r>
          </a:p>
        </p:txBody>
      </p:sp>
    </p:spTree>
    <p:extLst>
      <p:ext uri="{BB962C8B-B14F-4D97-AF65-F5344CB8AC3E}">
        <p14:creationId xmlns:p14="http://schemas.microsoft.com/office/powerpoint/2010/main" val="821236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7CDDA8-B006-5341-911D-6818653D6FD8}"/>
              </a:ext>
            </a:extLst>
          </p:cNvPr>
          <p:cNvSpPr>
            <a:spLocks noGrp="1"/>
          </p:cNvSpPr>
          <p:nvPr>
            <p:ph type="ctrTitle"/>
          </p:nvPr>
        </p:nvSpPr>
        <p:spPr>
          <a:xfrm>
            <a:off x="820571" y="709597"/>
            <a:ext cx="3928849" cy="2492847"/>
          </a:xfrm>
        </p:spPr>
        <p:txBody>
          <a:bodyPr anchor="b">
            <a:normAutofit/>
          </a:bodyPr>
          <a:lstStyle/>
          <a:p>
            <a:pPr algn="l"/>
            <a:r>
              <a:rPr lang="en-US"/>
              <a:t>Some Quick Tips</a:t>
            </a:r>
          </a:p>
        </p:txBody>
      </p:sp>
      <p:sp>
        <p:nvSpPr>
          <p:cNvPr id="29" name="Freeform: Shape 28">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32777" y="709598"/>
            <a:ext cx="4638605" cy="4295806"/>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descr="Lightbulb">
            <a:extLst>
              <a:ext uri="{FF2B5EF4-FFF2-40B4-BE49-F238E27FC236}">
                <a16:creationId xmlns:a16="http://schemas.microsoft.com/office/drawing/2014/main" id="{D2EA48CE-F043-6469-36AC-4B9DC70BD3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48627" y="1908477"/>
            <a:ext cx="2413000" cy="2413000"/>
          </a:xfrm>
          <a:prstGeom prst="rect">
            <a:avLst/>
          </a:prstGeom>
        </p:spPr>
      </p:pic>
    </p:spTree>
    <p:extLst>
      <p:ext uri="{BB962C8B-B14F-4D97-AF65-F5344CB8AC3E}">
        <p14:creationId xmlns:p14="http://schemas.microsoft.com/office/powerpoint/2010/main" val="2270677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5879-4558-CDD9-9604-3D7D4D8888B1}"/>
              </a:ext>
            </a:extLst>
          </p:cNvPr>
          <p:cNvSpPr>
            <a:spLocks noGrp="1"/>
          </p:cNvSpPr>
          <p:nvPr>
            <p:ph type="title"/>
          </p:nvPr>
        </p:nvSpPr>
        <p:spPr/>
        <p:txBody>
          <a:bodyPr/>
          <a:lstStyle/>
          <a:p>
            <a:r>
              <a:rPr lang="en-US" dirty="0"/>
              <a:t>NSF Team</a:t>
            </a:r>
          </a:p>
        </p:txBody>
      </p:sp>
      <p:sp>
        <p:nvSpPr>
          <p:cNvPr id="3" name="Content Placeholder 2">
            <a:extLst>
              <a:ext uri="{FF2B5EF4-FFF2-40B4-BE49-F238E27FC236}">
                <a16:creationId xmlns:a16="http://schemas.microsoft.com/office/drawing/2014/main" id="{8591E71B-92D0-9328-4391-AF63C379A2AC}"/>
              </a:ext>
            </a:extLst>
          </p:cNvPr>
          <p:cNvSpPr>
            <a:spLocks noGrp="1"/>
          </p:cNvSpPr>
          <p:nvPr>
            <p:ph idx="1"/>
          </p:nvPr>
        </p:nvSpPr>
        <p:spPr/>
        <p:txBody>
          <a:bodyPr/>
          <a:lstStyle/>
          <a:p>
            <a:pPr algn="l">
              <a:buFont typeface="Arial" panose="020B0604020202020204" pitchFamily="34" charset="0"/>
              <a:buChar char="•"/>
            </a:pPr>
            <a:r>
              <a:rPr lang="en-US" b="0" i="0" dirty="0">
                <a:solidFill>
                  <a:srgbClr val="000000"/>
                </a:solidFill>
                <a:effectLst/>
                <a:latin typeface="Arial" panose="020B0604020202020204" pitchFamily="34" charset="0"/>
              </a:rPr>
              <a:t>Jie Yang, CISE/IIS, </a:t>
            </a:r>
            <a:r>
              <a:rPr lang="en-US" b="0" i="0" u="none" strike="noStrike" dirty="0">
                <a:solidFill>
                  <a:srgbClr val="2C66C3"/>
                </a:solidFill>
                <a:effectLst/>
                <a:latin typeface="Arial" panose="020B0604020202020204" pitchFamily="34" charset="0"/>
                <a:hlinkClick r:id="rId2"/>
              </a:rPr>
              <a:t>jyang@nsf.gov</a:t>
            </a:r>
            <a:endParaRPr lang="en-US" b="0" i="0" dirty="0">
              <a:solidFill>
                <a:srgbClr val="000000"/>
              </a:solidFill>
              <a:effectLst/>
              <a:latin typeface="Arial" panose="020B0604020202020204" pitchFamily="34" charset="0"/>
            </a:endParaRPr>
          </a:p>
          <a:p>
            <a:pPr algn="l">
              <a:buFont typeface="Arial" panose="020B0604020202020204" pitchFamily="34" charset="0"/>
              <a:buChar char="•"/>
            </a:pPr>
            <a:r>
              <a:rPr lang="en-US" b="0" i="0" dirty="0">
                <a:solidFill>
                  <a:srgbClr val="000000"/>
                </a:solidFill>
                <a:effectLst/>
                <a:latin typeface="Arial" panose="020B0604020202020204" pitchFamily="34" charset="0"/>
              </a:rPr>
              <a:t>Anindya Banerjee, CISE/CCF, </a:t>
            </a:r>
            <a:r>
              <a:rPr lang="en-US" b="0" i="0" u="none" strike="noStrike" dirty="0">
                <a:solidFill>
                  <a:srgbClr val="2C66C3"/>
                </a:solidFill>
                <a:effectLst/>
                <a:latin typeface="Arial" panose="020B0604020202020204" pitchFamily="34" charset="0"/>
                <a:hlinkClick r:id="rId3"/>
              </a:rPr>
              <a:t>abanerje@nsf.gov</a:t>
            </a:r>
            <a:endParaRPr lang="en-US" b="0" i="0" dirty="0">
              <a:solidFill>
                <a:srgbClr val="000000"/>
              </a:solidFill>
              <a:effectLst/>
              <a:latin typeface="Arial" panose="020B0604020202020204" pitchFamily="34" charset="0"/>
            </a:endParaRPr>
          </a:p>
          <a:p>
            <a:pPr algn="l">
              <a:buFont typeface="Arial" panose="020B0604020202020204" pitchFamily="34" charset="0"/>
              <a:buChar char="•"/>
            </a:pPr>
            <a:r>
              <a:rPr lang="en-US" b="0" i="0" dirty="0">
                <a:solidFill>
                  <a:srgbClr val="000000"/>
                </a:solidFill>
                <a:effectLst/>
                <a:latin typeface="Arial" panose="020B0604020202020204" pitchFamily="34" charset="0"/>
              </a:rPr>
              <a:t>David Corman, CISE/CNS, </a:t>
            </a:r>
            <a:r>
              <a:rPr lang="en-US" b="0" i="0" u="none" strike="noStrike" dirty="0">
                <a:solidFill>
                  <a:srgbClr val="2C66C3"/>
                </a:solidFill>
                <a:effectLst/>
                <a:latin typeface="Arial" panose="020B0604020202020204" pitchFamily="34" charset="0"/>
                <a:hlinkClick r:id="rId4"/>
              </a:rPr>
              <a:t>dcorman@nsf.gov</a:t>
            </a:r>
            <a:endParaRPr lang="en-US" b="0" i="0" dirty="0">
              <a:solidFill>
                <a:srgbClr val="000000"/>
              </a:solidFill>
              <a:effectLst/>
              <a:latin typeface="Arial" panose="020B0604020202020204" pitchFamily="34" charset="0"/>
            </a:endParaRPr>
          </a:p>
          <a:p>
            <a:pPr algn="l">
              <a:buFont typeface="Arial" panose="020B0604020202020204" pitchFamily="34" charset="0"/>
              <a:buChar char="•"/>
            </a:pPr>
            <a:r>
              <a:rPr lang="en-US" b="0" i="0" dirty="0">
                <a:solidFill>
                  <a:srgbClr val="000000"/>
                </a:solidFill>
                <a:effectLst/>
                <a:latin typeface="Arial" panose="020B0604020202020204" pitchFamily="34" charset="0"/>
              </a:rPr>
              <a:t>Pavithra Prabhakar, CISE/CCF, </a:t>
            </a:r>
            <a:r>
              <a:rPr lang="en-US" b="0" i="0" u="none" strike="noStrike" dirty="0">
                <a:solidFill>
                  <a:srgbClr val="2C66C3"/>
                </a:solidFill>
                <a:effectLst/>
                <a:latin typeface="Arial" panose="020B0604020202020204" pitchFamily="34" charset="0"/>
                <a:hlinkClick r:id="rId5"/>
              </a:rPr>
              <a:t>pprabhak@nsf.gov</a:t>
            </a:r>
            <a:endParaRPr lang="en-US" b="0" i="0" dirty="0">
              <a:solidFill>
                <a:srgbClr val="000000"/>
              </a:solidFill>
              <a:effectLst/>
              <a:latin typeface="Arial" panose="020B0604020202020204" pitchFamily="34" charset="0"/>
            </a:endParaRPr>
          </a:p>
          <a:p>
            <a:endParaRPr lang="en-US" dirty="0"/>
          </a:p>
        </p:txBody>
      </p:sp>
      <p:pic>
        <p:nvPicPr>
          <p:cNvPr id="4" name="Picture 3" descr="Jie Yang, PhD, CISE/IIS, Program Director">
            <a:extLst>
              <a:ext uri="{FF2B5EF4-FFF2-40B4-BE49-F238E27FC236}">
                <a16:creationId xmlns:a16="http://schemas.microsoft.com/office/drawing/2014/main" id="{AB0E4FFA-240D-2718-09A5-3FC2990A23B1}"/>
              </a:ext>
            </a:extLst>
          </p:cNvPr>
          <p:cNvPicPr>
            <a:picLocks noChangeAspect="1"/>
          </p:cNvPicPr>
          <p:nvPr/>
        </p:nvPicPr>
        <p:blipFill>
          <a:blip r:embed="rId6"/>
          <a:stretch>
            <a:fillRect/>
          </a:stretch>
        </p:blipFill>
        <p:spPr>
          <a:xfrm>
            <a:off x="1414367" y="3958484"/>
            <a:ext cx="1494978" cy="1493503"/>
          </a:xfrm>
          <a:prstGeom prst="rect">
            <a:avLst/>
          </a:prstGeom>
        </p:spPr>
      </p:pic>
      <p:pic>
        <p:nvPicPr>
          <p:cNvPr id="5" name="Picture 4" descr="Anindya Banerjee, PhD, CISE/CCF program Director ">
            <a:extLst>
              <a:ext uri="{FF2B5EF4-FFF2-40B4-BE49-F238E27FC236}">
                <a16:creationId xmlns:a16="http://schemas.microsoft.com/office/drawing/2014/main" id="{F7515E6C-8F27-8489-4FB3-CCCB9D9B5E66}"/>
              </a:ext>
            </a:extLst>
          </p:cNvPr>
          <p:cNvPicPr>
            <a:picLocks noChangeAspect="1"/>
          </p:cNvPicPr>
          <p:nvPr/>
        </p:nvPicPr>
        <p:blipFill rotWithShape="1">
          <a:blip r:embed="rId7"/>
          <a:srcRect t="1" b="14973"/>
          <a:stretch/>
        </p:blipFill>
        <p:spPr>
          <a:xfrm>
            <a:off x="3044378" y="3958484"/>
            <a:ext cx="1373276" cy="1493503"/>
          </a:xfrm>
          <a:prstGeom prst="rect">
            <a:avLst/>
          </a:prstGeom>
        </p:spPr>
      </p:pic>
      <p:pic>
        <p:nvPicPr>
          <p:cNvPr id="6" name="Picture 5" descr="David Corman, PhD, CISE/CNS program director">
            <a:extLst>
              <a:ext uri="{FF2B5EF4-FFF2-40B4-BE49-F238E27FC236}">
                <a16:creationId xmlns:a16="http://schemas.microsoft.com/office/drawing/2014/main" id="{E71BD691-1173-D1FD-D306-A955BF01AC27}"/>
              </a:ext>
            </a:extLst>
          </p:cNvPr>
          <p:cNvPicPr>
            <a:picLocks noChangeAspect="1"/>
          </p:cNvPicPr>
          <p:nvPr/>
        </p:nvPicPr>
        <p:blipFill rotWithShape="1">
          <a:blip r:embed="rId8"/>
          <a:srcRect b="9726"/>
          <a:stretch/>
        </p:blipFill>
        <p:spPr>
          <a:xfrm>
            <a:off x="4572000" y="3958484"/>
            <a:ext cx="1327201" cy="1493503"/>
          </a:xfrm>
          <a:prstGeom prst="rect">
            <a:avLst/>
          </a:prstGeom>
        </p:spPr>
      </p:pic>
      <p:pic>
        <p:nvPicPr>
          <p:cNvPr id="7" name="Picture 6" descr="Pavithra Prabhakar, PhD, CISE/CCF program Director ">
            <a:extLst>
              <a:ext uri="{FF2B5EF4-FFF2-40B4-BE49-F238E27FC236}">
                <a16:creationId xmlns:a16="http://schemas.microsoft.com/office/drawing/2014/main" id="{0AA248F7-1CB7-3009-5495-BC89326EEBFA}"/>
              </a:ext>
            </a:extLst>
          </p:cNvPr>
          <p:cNvPicPr>
            <a:picLocks noChangeAspect="1"/>
          </p:cNvPicPr>
          <p:nvPr/>
        </p:nvPicPr>
        <p:blipFill rotWithShape="1">
          <a:blip r:embed="rId9"/>
          <a:srcRect b="13601"/>
          <a:stretch/>
        </p:blipFill>
        <p:spPr>
          <a:xfrm>
            <a:off x="6053547" y="3958484"/>
            <a:ext cx="1253928" cy="1493503"/>
          </a:xfrm>
          <a:prstGeom prst="rect">
            <a:avLst/>
          </a:prstGeom>
        </p:spPr>
      </p:pic>
    </p:spTree>
    <p:extLst>
      <p:ext uri="{BB962C8B-B14F-4D97-AF65-F5344CB8AC3E}">
        <p14:creationId xmlns:p14="http://schemas.microsoft.com/office/powerpoint/2010/main" val="2937229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9C910-9FE8-3D19-7F8E-010DE36F2592}"/>
              </a:ext>
            </a:extLst>
          </p:cNvPr>
          <p:cNvSpPr>
            <a:spLocks noGrp="1"/>
          </p:cNvSpPr>
          <p:nvPr>
            <p:ph type="title"/>
          </p:nvPr>
        </p:nvSpPr>
        <p:spPr>
          <a:xfrm>
            <a:off x="228600" y="-836410"/>
            <a:ext cx="8686800" cy="836410"/>
          </a:xfrm>
        </p:spPr>
        <p:txBody>
          <a:bodyPr vert="horz" wrap="square" lIns="91440" tIns="45720" rIns="91440" bIns="45720" numCol="1" anchor="b" anchorCtr="0" compatLnSpc="1">
            <a:prstTxWarp prst="textNoShape">
              <a:avLst/>
            </a:prstTxWarp>
          </a:bodyPr>
          <a:lstStyle/>
          <a:p>
            <a:r>
              <a:rPr lang="en-US" dirty="0"/>
              <a:t>Thanks!</a:t>
            </a:r>
          </a:p>
        </p:txBody>
      </p:sp>
      <p:pic>
        <p:nvPicPr>
          <p:cNvPr id="19" name="Picture 18">
            <a:extLst>
              <a:ext uri="{FF2B5EF4-FFF2-40B4-BE49-F238E27FC236}">
                <a16:creationId xmlns:a16="http://schemas.microsoft.com/office/drawing/2014/main" id="{3311D0AA-AFC9-E149-BE54-09894E5A04A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26058"/>
            <a:ext cx="3943350" cy="3237302"/>
          </a:xfrm>
          <a:prstGeom prst="rect">
            <a:avLst/>
          </a:prstGeom>
        </p:spPr>
      </p:pic>
      <p:pic>
        <p:nvPicPr>
          <p:cNvPr id="6" name="Picture 5">
            <a:extLst>
              <a:ext uri="{FF2B5EF4-FFF2-40B4-BE49-F238E27FC236}">
                <a16:creationId xmlns:a16="http://schemas.microsoft.com/office/drawing/2014/main" id="{DBB287F5-0AEC-4596-9557-AB9A285FD915}"/>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1602" y="2078530"/>
            <a:ext cx="4378968" cy="3284226"/>
          </a:xfrm>
          <a:prstGeom prst="rect">
            <a:avLst/>
          </a:prstGeom>
        </p:spPr>
      </p:pic>
      <p:sp>
        <p:nvSpPr>
          <p:cNvPr id="7" name="Title 5">
            <a:extLst>
              <a:ext uri="{FF2B5EF4-FFF2-40B4-BE49-F238E27FC236}">
                <a16:creationId xmlns:a16="http://schemas.microsoft.com/office/drawing/2014/main" id="{C4B2FD54-8ACA-449B-A65D-E2E8E57589B7}"/>
              </a:ext>
              <a:ext uri="{C183D7F6-B498-43B3-948B-1728B52AA6E4}">
                <adec:decorative xmlns:adec="http://schemas.microsoft.com/office/drawing/2017/decorative" val="1"/>
              </a:ext>
            </a:extLst>
          </p:cNvPr>
          <p:cNvSpPr txBox="1">
            <a:spLocks/>
          </p:cNvSpPr>
          <p:nvPr/>
        </p:nvSpPr>
        <p:spPr>
          <a:xfrm>
            <a:off x="4364024" y="300384"/>
            <a:ext cx="4220308" cy="78857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700" b="1" dirty="0">
              <a:solidFill>
                <a:schemeClr val="accent5">
                  <a:lumMod val="75000"/>
                </a:schemeClr>
              </a:solidFill>
              <a:latin typeface="+mn-lt"/>
            </a:endParaRPr>
          </a:p>
        </p:txBody>
      </p:sp>
      <p:sp>
        <p:nvSpPr>
          <p:cNvPr id="3" name="TextBox 2">
            <a:extLst>
              <a:ext uri="{FF2B5EF4-FFF2-40B4-BE49-F238E27FC236}">
                <a16:creationId xmlns:a16="http://schemas.microsoft.com/office/drawing/2014/main" id="{DB0436A4-EC53-21D8-1CF5-6AC642FFA42B}"/>
              </a:ext>
            </a:extLst>
          </p:cNvPr>
          <p:cNvSpPr txBox="1"/>
          <p:nvPr/>
        </p:nvSpPr>
        <p:spPr>
          <a:xfrm>
            <a:off x="4572000" y="1542712"/>
            <a:ext cx="4572000" cy="3970318"/>
          </a:xfrm>
          <a:prstGeom prst="rect">
            <a:avLst/>
          </a:prstGeom>
          <a:noFill/>
        </p:spPr>
        <p:txBody>
          <a:bodyPr wrap="square">
            <a:spAutoFit/>
          </a:bodyPr>
          <a:lstStyle/>
          <a:p>
            <a:pPr eaLnBrk="1" fontAlgn="auto" hangingPunct="1">
              <a:spcAft>
                <a:spcPts val="0"/>
              </a:spcAft>
              <a:buFont typeface="Wingdings 3" charset="2"/>
              <a:buChar char=""/>
              <a:defRPr/>
            </a:pPr>
            <a:r>
              <a:rPr lang="en-US" sz="1800" dirty="0">
                <a:solidFill>
                  <a:schemeClr val="tx1">
                    <a:lumMod val="75000"/>
                    <a:lumOff val="25000"/>
                  </a:schemeClr>
                </a:solidFill>
              </a:rPr>
              <a:t>Join IIS News </a:t>
            </a:r>
          </a:p>
          <a:p>
            <a:pPr marL="642366" lvl="1" indent="-285750" eaLnBrk="1" fontAlgn="auto" hangingPunct="1">
              <a:spcAft>
                <a:spcPts val="0"/>
              </a:spcAft>
              <a:buFont typeface="Arial" panose="020B0604020202020204" pitchFamily="34" charset="0"/>
              <a:buChar char="•"/>
              <a:defRPr/>
            </a:pPr>
            <a:r>
              <a:rPr lang="en-US" sz="1800" dirty="0">
                <a:solidFill>
                  <a:schemeClr val="tx1">
                    <a:lumMod val="65000"/>
                    <a:lumOff val="35000"/>
                  </a:schemeClr>
                </a:solidFill>
                <a:latin typeface="Calibri" pitchFamily="34" charset="0"/>
              </a:rPr>
              <a:t>Send an e-mail message to </a:t>
            </a:r>
            <a:r>
              <a:rPr lang="en-US" sz="1800" dirty="0">
                <a:solidFill>
                  <a:schemeClr val="tx2">
                    <a:lumMod val="75000"/>
                  </a:schemeClr>
                </a:solidFill>
                <a:latin typeface="Calibri" pitchFamily="34" charset="0"/>
              </a:rPr>
              <a:t>LISTSERV@LISTSERV.NSF.GOV</a:t>
            </a:r>
            <a:endParaRPr lang="en-US" sz="1800" dirty="0">
              <a:solidFill>
                <a:schemeClr val="tx1">
                  <a:lumMod val="65000"/>
                  <a:lumOff val="35000"/>
                </a:schemeClr>
              </a:solidFill>
              <a:latin typeface="Calibri" pitchFamily="34" charset="0"/>
            </a:endParaRPr>
          </a:p>
          <a:p>
            <a:pPr marL="642366" lvl="1" indent="-285750" eaLnBrk="1" fontAlgn="auto" hangingPunct="1">
              <a:spcAft>
                <a:spcPts val="0"/>
              </a:spcAft>
              <a:buFont typeface="Arial" panose="020B0604020202020204" pitchFamily="34" charset="0"/>
              <a:buChar char="•"/>
              <a:defRPr/>
            </a:pPr>
            <a:r>
              <a:rPr lang="en-US" sz="1800" dirty="0">
                <a:solidFill>
                  <a:schemeClr val="tx1">
                    <a:lumMod val="65000"/>
                    <a:lumOff val="35000"/>
                  </a:schemeClr>
                </a:solidFill>
                <a:latin typeface="Calibri" pitchFamily="34" charset="0"/>
              </a:rPr>
              <a:t>The </a:t>
            </a:r>
            <a:r>
              <a:rPr lang="en-US" sz="1800" b="1" dirty="0">
                <a:solidFill>
                  <a:schemeClr val="tx1">
                    <a:lumMod val="65000"/>
                    <a:lumOff val="35000"/>
                  </a:schemeClr>
                </a:solidFill>
                <a:latin typeface="Calibri" pitchFamily="34" charset="0"/>
              </a:rPr>
              <a:t>body of the message</a:t>
            </a:r>
            <a:r>
              <a:rPr lang="en-US" sz="1800" dirty="0">
                <a:solidFill>
                  <a:schemeClr val="tx1">
                    <a:lumMod val="65000"/>
                    <a:lumOff val="35000"/>
                  </a:schemeClr>
                </a:solidFill>
                <a:latin typeface="Calibri" pitchFamily="34" charset="0"/>
              </a:rPr>
              <a:t> should read </a:t>
            </a:r>
            <a:r>
              <a:rPr lang="en-US" sz="1800" i="1" dirty="0">
                <a:solidFill>
                  <a:schemeClr val="tx1">
                    <a:lumMod val="65000"/>
                    <a:lumOff val="35000"/>
                  </a:schemeClr>
                </a:solidFill>
                <a:latin typeface="Calibri" pitchFamily="34" charset="0"/>
              </a:rPr>
              <a:t>Subscribe </a:t>
            </a:r>
            <a:r>
              <a:rPr lang="en-US" sz="1800" i="1" dirty="0" err="1">
                <a:solidFill>
                  <a:schemeClr val="tx1">
                    <a:lumMod val="65000"/>
                    <a:lumOff val="35000"/>
                  </a:schemeClr>
                </a:solidFill>
                <a:latin typeface="Calibri" pitchFamily="34" charset="0"/>
              </a:rPr>
              <a:t>IIS_News</a:t>
            </a:r>
            <a:r>
              <a:rPr lang="en-US" sz="1800" i="1" dirty="0">
                <a:solidFill>
                  <a:schemeClr val="tx1">
                    <a:lumMod val="65000"/>
                    <a:lumOff val="35000"/>
                  </a:schemeClr>
                </a:solidFill>
                <a:latin typeface="Calibri" pitchFamily="34" charset="0"/>
              </a:rPr>
              <a:t> [</a:t>
            </a:r>
            <a:r>
              <a:rPr lang="en-US" sz="1800" b="1" i="1" dirty="0">
                <a:solidFill>
                  <a:schemeClr val="tx1">
                    <a:lumMod val="65000"/>
                    <a:lumOff val="35000"/>
                  </a:schemeClr>
                </a:solidFill>
                <a:latin typeface="Calibri" pitchFamily="34" charset="0"/>
              </a:rPr>
              <a:t>your full name</a:t>
            </a:r>
            <a:r>
              <a:rPr lang="en-US" sz="1800" i="1" dirty="0">
                <a:solidFill>
                  <a:schemeClr val="tx1">
                    <a:lumMod val="65000"/>
                    <a:lumOff val="35000"/>
                  </a:schemeClr>
                </a:solidFill>
                <a:latin typeface="Calibri" pitchFamily="34" charset="0"/>
              </a:rPr>
              <a:t>]</a:t>
            </a:r>
            <a:r>
              <a:rPr lang="en-US" sz="1800" dirty="0">
                <a:solidFill>
                  <a:schemeClr val="tx1">
                    <a:lumMod val="65000"/>
                    <a:lumOff val="35000"/>
                  </a:schemeClr>
                </a:solidFill>
                <a:latin typeface="Calibri" pitchFamily="34" charset="0"/>
              </a:rPr>
              <a:t> The message is case sensitive; so capitalize as indicated!</a:t>
            </a:r>
          </a:p>
          <a:p>
            <a:pPr lvl="1" eaLnBrk="1" fontAlgn="auto" hangingPunct="1">
              <a:spcAft>
                <a:spcPts val="0"/>
              </a:spcAft>
              <a:buFont typeface="Wingdings 3" charset="2"/>
              <a:buChar char=""/>
              <a:defRPr/>
            </a:pPr>
            <a:r>
              <a:rPr lang="en-US" sz="1800" dirty="0">
                <a:solidFill>
                  <a:schemeClr val="tx1">
                    <a:lumMod val="65000"/>
                    <a:lumOff val="35000"/>
                  </a:schemeClr>
                </a:solidFill>
                <a:latin typeface="Calibri" pitchFamily="34" charset="0"/>
              </a:rPr>
              <a:t>Don't include the brackets.</a:t>
            </a:r>
          </a:p>
          <a:p>
            <a:pPr lvl="1" eaLnBrk="1" fontAlgn="auto" hangingPunct="1">
              <a:spcAft>
                <a:spcPts val="0"/>
              </a:spcAft>
              <a:buFont typeface="Wingdings 3" charset="2"/>
              <a:buChar char=""/>
              <a:defRPr/>
            </a:pPr>
            <a:r>
              <a:rPr lang="en-US" sz="1800" dirty="0">
                <a:solidFill>
                  <a:schemeClr val="tx1">
                    <a:lumMod val="65000"/>
                    <a:lumOff val="35000"/>
                  </a:schemeClr>
                </a:solidFill>
                <a:latin typeface="Calibri" pitchFamily="34" charset="0"/>
              </a:rPr>
              <a:t>The Subject line should be blank</a:t>
            </a:r>
          </a:p>
          <a:p>
            <a:pPr lvl="1" eaLnBrk="1" fontAlgn="auto" hangingPunct="1">
              <a:spcAft>
                <a:spcPts val="0"/>
              </a:spcAft>
              <a:buFont typeface="Wingdings 3" charset="2"/>
              <a:buChar char=""/>
              <a:defRPr/>
            </a:pPr>
            <a:r>
              <a:rPr lang="en-US" sz="1800" dirty="0">
                <a:solidFill>
                  <a:schemeClr val="tx1">
                    <a:lumMod val="65000"/>
                    <a:lumOff val="35000"/>
                  </a:schemeClr>
                </a:solidFill>
                <a:latin typeface="Calibri" pitchFamily="34" charset="0"/>
              </a:rPr>
              <a:t>For example, for Robin Smith to subscribe, the message would read</a:t>
            </a:r>
          </a:p>
          <a:p>
            <a:pPr lvl="1" eaLnBrk="1" fontAlgn="auto" hangingPunct="1">
              <a:spcAft>
                <a:spcPts val="0"/>
              </a:spcAft>
              <a:buFont typeface="Wingdings 3" charset="2"/>
              <a:buChar char=""/>
              <a:defRPr/>
            </a:pPr>
            <a:r>
              <a:rPr lang="en-US" sz="1800" i="1" dirty="0">
                <a:solidFill>
                  <a:schemeClr val="tx1">
                    <a:lumMod val="65000"/>
                    <a:lumOff val="35000"/>
                  </a:schemeClr>
                </a:solidFill>
                <a:latin typeface="Calibri" pitchFamily="34" charset="0"/>
              </a:rPr>
              <a:t>Subscribe </a:t>
            </a:r>
            <a:r>
              <a:rPr lang="en-US" sz="1800" i="1" dirty="0" err="1">
                <a:solidFill>
                  <a:schemeClr val="tx1">
                    <a:lumMod val="65000"/>
                    <a:lumOff val="35000"/>
                  </a:schemeClr>
                </a:solidFill>
                <a:latin typeface="Calibri" pitchFamily="34" charset="0"/>
              </a:rPr>
              <a:t>IIS_News</a:t>
            </a:r>
            <a:r>
              <a:rPr lang="en-US" sz="1800" i="1" dirty="0">
                <a:solidFill>
                  <a:schemeClr val="tx1">
                    <a:lumMod val="65000"/>
                    <a:lumOff val="35000"/>
                  </a:schemeClr>
                </a:solidFill>
                <a:latin typeface="Calibri" pitchFamily="34" charset="0"/>
              </a:rPr>
              <a:t> Robin Smith</a:t>
            </a:r>
            <a:endParaRPr lang="en-US" sz="1800" dirty="0">
              <a:solidFill>
                <a:schemeClr val="tx1">
                  <a:lumMod val="65000"/>
                  <a:lumOff val="35000"/>
                </a:schemeClr>
              </a:solidFill>
              <a:latin typeface="Calibri" pitchFamily="34" charset="0"/>
            </a:endParaRPr>
          </a:p>
          <a:p>
            <a:pPr lvl="1" eaLnBrk="1" fontAlgn="auto" hangingPunct="1">
              <a:spcAft>
                <a:spcPts val="0"/>
              </a:spcAft>
              <a:buFont typeface="Georgia" panose="02040502050405020303" pitchFamily="18" charset="0"/>
              <a:buNone/>
              <a:defRPr/>
            </a:pPr>
            <a:r>
              <a:rPr lang="en-US" sz="1800" dirty="0">
                <a:solidFill>
                  <a:schemeClr val="tx1">
                    <a:lumMod val="65000"/>
                    <a:lumOff val="35000"/>
                  </a:schemeClr>
                </a:solidFill>
                <a:latin typeface="Calibri" pitchFamily="34" charset="0"/>
              </a:rPr>
              <a:t>You will receive a confirmation of your subscription</a:t>
            </a:r>
          </a:p>
        </p:txBody>
      </p:sp>
      <p:sp>
        <p:nvSpPr>
          <p:cNvPr id="5" name="Rectangle 4">
            <a:extLst>
              <a:ext uri="{FF2B5EF4-FFF2-40B4-BE49-F238E27FC236}">
                <a16:creationId xmlns:a16="http://schemas.microsoft.com/office/drawing/2014/main" id="{7D4D5623-10F5-4EC3-969F-CBD6BBB2A0F9}"/>
              </a:ext>
            </a:extLst>
          </p:cNvPr>
          <p:cNvSpPr/>
          <p:nvPr/>
        </p:nvSpPr>
        <p:spPr>
          <a:xfrm>
            <a:off x="8401218" y="5362756"/>
            <a:ext cx="663882" cy="276961"/>
          </a:xfrm>
          <a:prstGeom prst="rect">
            <a:avLst/>
          </a:prstGeom>
        </p:spPr>
        <p:txBody>
          <a:bodyPr wrap="none" lIns="91399" tIns="45701" rIns="91399" bIns="45701">
            <a:spAutoFit/>
          </a:bodyPr>
          <a:lstStyle/>
          <a:p>
            <a:r>
              <a:rPr lang="en-US" sz="1200" b="1" dirty="0">
                <a:solidFill>
                  <a:schemeClr val="accent5">
                    <a:lumMod val="75000"/>
                  </a:schemeClr>
                </a:solidFill>
                <a:latin typeface="Tw Cen MT" panose="020B0602020104020603" pitchFamily="34" charset="0"/>
              </a:rPr>
              <a:t>[23/23]</a:t>
            </a:r>
            <a:endParaRPr lang="en-US" sz="1200" b="1" dirty="0">
              <a:solidFill>
                <a:schemeClr val="accent5">
                  <a:lumMod val="75000"/>
                </a:schemeClr>
              </a:solidFill>
            </a:endParaRPr>
          </a:p>
        </p:txBody>
      </p:sp>
    </p:spTree>
    <p:extLst>
      <p:ext uri="{BB962C8B-B14F-4D97-AF65-F5344CB8AC3E}">
        <p14:creationId xmlns:p14="http://schemas.microsoft.com/office/powerpoint/2010/main" val="35157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65">
            <a:extLst>
              <a:ext uri="{FF2B5EF4-FFF2-40B4-BE49-F238E27FC236}">
                <a16:creationId xmlns:a16="http://schemas.microsoft.com/office/drawing/2014/main" id="{A35DEAA3-4D48-4801-8554-F765C0D040E7}"/>
              </a:ext>
            </a:extLst>
          </p:cNvPr>
          <p:cNvSpPr>
            <a:spLocks noGrp="1"/>
          </p:cNvSpPr>
          <p:nvPr>
            <p:ph type="title"/>
          </p:nvPr>
        </p:nvSpPr>
        <p:spPr/>
        <p:txBody>
          <a:bodyPr/>
          <a:lstStyle/>
          <a:p>
            <a:r>
              <a:rPr lang="en-US" dirty="0"/>
              <a:t>Participating CISE Divisions</a:t>
            </a:r>
          </a:p>
        </p:txBody>
      </p:sp>
      <p:pic>
        <p:nvPicPr>
          <p:cNvPr id="25" name="Picture 24" descr="Descriptions of the three CISE research divisions with images of common topics in each area. ">
            <a:extLst>
              <a:ext uri="{FF2B5EF4-FFF2-40B4-BE49-F238E27FC236}">
                <a16:creationId xmlns:a16="http://schemas.microsoft.com/office/drawing/2014/main" id="{8CD2D896-5B9B-4CE9-80C3-3244F6A20D5D}"/>
              </a:ext>
            </a:extLst>
          </p:cNvPr>
          <p:cNvPicPr>
            <a:picLocks noChangeAspect="1"/>
          </p:cNvPicPr>
          <p:nvPr/>
        </p:nvPicPr>
        <p:blipFill rotWithShape="1">
          <a:blip r:embed="rId3"/>
          <a:srcRect l="-180" t="24692" r="180" b="-24692"/>
          <a:stretch/>
        </p:blipFill>
        <p:spPr>
          <a:xfrm>
            <a:off x="371610" y="1652933"/>
            <a:ext cx="8210877" cy="4778281"/>
          </a:xfrm>
          <a:prstGeom prst="rect">
            <a:avLst/>
          </a:prstGeom>
        </p:spPr>
      </p:pic>
      <p:pic>
        <p:nvPicPr>
          <p:cNvPr id="2" name="Picture 1">
            <a:extLst>
              <a:ext uri="{FF2B5EF4-FFF2-40B4-BE49-F238E27FC236}">
                <a16:creationId xmlns:a16="http://schemas.microsoft.com/office/drawing/2014/main" id="{F5F48F0F-5C59-680B-8035-8B9A21B535F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22797" y="147194"/>
            <a:ext cx="1121761" cy="1005927"/>
          </a:xfrm>
          <a:prstGeom prst="rect">
            <a:avLst/>
          </a:prstGeom>
        </p:spPr>
      </p:pic>
      <p:sp>
        <p:nvSpPr>
          <p:cNvPr id="21" name="Rectangle 20">
            <a:extLst>
              <a:ext uri="{FF2B5EF4-FFF2-40B4-BE49-F238E27FC236}">
                <a16:creationId xmlns:a16="http://schemas.microsoft.com/office/drawing/2014/main" id="{AE13A9BC-5B71-49D8-A026-F2A38FBF4F54}"/>
              </a:ext>
              <a:ext uri="{C183D7F6-B498-43B3-948B-1728B52AA6E4}">
                <adec:decorative xmlns:adec="http://schemas.microsoft.com/office/drawing/2017/decorative" val="0"/>
              </a:ext>
            </a:extLst>
          </p:cNvPr>
          <p:cNvSpPr/>
          <p:nvPr/>
        </p:nvSpPr>
        <p:spPr>
          <a:xfrm>
            <a:off x="8480728" y="5362756"/>
            <a:ext cx="582128" cy="276961"/>
          </a:xfrm>
          <a:prstGeom prst="rect">
            <a:avLst/>
          </a:prstGeom>
        </p:spPr>
        <p:txBody>
          <a:bodyPr wrap="none" lIns="91399" tIns="45701" rIns="91399" bIns="45701">
            <a:spAutoFit/>
          </a:bodyPr>
          <a:lstStyle/>
          <a:p>
            <a:r>
              <a:rPr lang="en-US" sz="1200" b="1" dirty="0">
                <a:solidFill>
                  <a:schemeClr val="accent5">
                    <a:lumMod val="75000"/>
                  </a:schemeClr>
                </a:solidFill>
                <a:latin typeface="Tw Cen MT" panose="020B0602020104020603" pitchFamily="34" charset="0"/>
              </a:rPr>
              <a:t>[2/23]</a:t>
            </a:r>
            <a:endParaRPr lang="en-US" sz="1200" b="1" dirty="0">
              <a:solidFill>
                <a:schemeClr val="accent5">
                  <a:lumMod val="75000"/>
                </a:schemeClr>
              </a:solidFill>
            </a:endParaRPr>
          </a:p>
        </p:txBody>
      </p:sp>
    </p:spTree>
    <p:extLst>
      <p:ext uri="{BB962C8B-B14F-4D97-AF65-F5344CB8AC3E}">
        <p14:creationId xmlns:p14="http://schemas.microsoft.com/office/powerpoint/2010/main" val="1590399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5E448-6C30-8193-9E0B-CE048F7384B2}"/>
              </a:ext>
            </a:extLst>
          </p:cNvPr>
          <p:cNvSpPr>
            <a:spLocks noGrp="1"/>
          </p:cNvSpPr>
          <p:nvPr>
            <p:ph type="title"/>
          </p:nvPr>
        </p:nvSpPr>
        <p:spPr/>
        <p:txBody>
          <a:bodyPr/>
          <a:lstStyle/>
          <a:p>
            <a:r>
              <a:rPr lang="en-US" dirty="0"/>
              <a:t>   </a:t>
            </a:r>
            <a:r>
              <a:rPr lang="en-US" b="1" dirty="0"/>
              <a:t>Partners</a:t>
            </a:r>
          </a:p>
        </p:txBody>
      </p:sp>
      <p:sp>
        <p:nvSpPr>
          <p:cNvPr id="3" name="Content Placeholder 2">
            <a:extLst>
              <a:ext uri="{FF2B5EF4-FFF2-40B4-BE49-F238E27FC236}">
                <a16:creationId xmlns:a16="http://schemas.microsoft.com/office/drawing/2014/main" id="{566566E7-5C0A-3E7E-460A-81D1420BF69A}"/>
              </a:ext>
            </a:extLst>
          </p:cNvPr>
          <p:cNvSpPr>
            <a:spLocks noGrp="1"/>
          </p:cNvSpPr>
          <p:nvPr>
            <p:ph idx="1"/>
          </p:nvPr>
        </p:nvSpPr>
        <p:spPr/>
        <p:txBody>
          <a:bodyPr/>
          <a:lstStyle/>
          <a:p>
            <a:r>
              <a:rPr lang="en-US" dirty="0"/>
              <a:t>Open Philanthropy Project LLC</a:t>
            </a:r>
          </a:p>
          <a:p>
            <a:r>
              <a:rPr lang="en-US" dirty="0"/>
              <a:t>Good Ventures Foundation</a:t>
            </a:r>
          </a:p>
        </p:txBody>
      </p:sp>
      <p:pic>
        <p:nvPicPr>
          <p:cNvPr id="1026" name="Picture 2" descr="Open Philanthropy logo ">
            <a:extLst>
              <a:ext uri="{FF2B5EF4-FFF2-40B4-BE49-F238E27FC236}">
                <a16:creationId xmlns:a16="http://schemas.microsoft.com/office/drawing/2014/main" id="{2C8F26B3-006E-F47B-2772-5C9E989C5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258" y="141339"/>
            <a:ext cx="3232355" cy="10050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ood Ventures logo">
            <a:extLst>
              <a:ext uri="{FF2B5EF4-FFF2-40B4-BE49-F238E27FC236}">
                <a16:creationId xmlns:a16="http://schemas.microsoft.com/office/drawing/2014/main" id="{4CB13EDB-3073-1A56-340F-346037236C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792" b="7786"/>
          <a:stretch/>
        </p:blipFill>
        <p:spPr bwMode="auto">
          <a:xfrm>
            <a:off x="6446889" y="143405"/>
            <a:ext cx="2161254" cy="1033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900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65D4-3201-46E5-0600-99013FB32FF8}"/>
              </a:ext>
            </a:extLst>
          </p:cNvPr>
          <p:cNvSpPr>
            <a:spLocks noGrp="1"/>
          </p:cNvSpPr>
          <p:nvPr>
            <p:ph type="title"/>
          </p:nvPr>
        </p:nvSpPr>
        <p:spPr/>
        <p:txBody>
          <a:bodyPr/>
          <a:lstStyle/>
          <a:p>
            <a:r>
              <a:rPr lang="en-US" dirty="0"/>
              <a:t>AI Systems are Growing Rapidly</a:t>
            </a:r>
          </a:p>
        </p:txBody>
      </p:sp>
      <p:sp>
        <p:nvSpPr>
          <p:cNvPr id="3" name="Content Placeholder 2">
            <a:extLst>
              <a:ext uri="{FF2B5EF4-FFF2-40B4-BE49-F238E27FC236}">
                <a16:creationId xmlns:a16="http://schemas.microsoft.com/office/drawing/2014/main" id="{BD5AE035-C5AD-205C-DFD4-ABE7358CD616}"/>
              </a:ext>
            </a:extLst>
          </p:cNvPr>
          <p:cNvSpPr>
            <a:spLocks noGrp="1"/>
          </p:cNvSpPr>
          <p:nvPr>
            <p:ph idx="1"/>
          </p:nvPr>
        </p:nvSpPr>
        <p:spPr/>
        <p:txBody>
          <a:bodyPr/>
          <a:lstStyle/>
          <a:p>
            <a:r>
              <a:rPr lang="en-US" dirty="0"/>
              <a:t>As artificial intelligence (AI) systems rapidly increase in size, acquire new capabilities, and are deployed in high-stakes settings, their safety becomes extremely important.</a:t>
            </a:r>
          </a:p>
          <a:p>
            <a:r>
              <a:rPr lang="en-US" dirty="0"/>
              <a:t>Ensuring system safety requires more than improving accuracy, efficiency, and scalability: it requires ensuring that systems are robust to extreme events and monitoring them for anomalous and unsafe behavior.</a:t>
            </a:r>
          </a:p>
        </p:txBody>
      </p:sp>
    </p:spTree>
    <p:extLst>
      <p:ext uri="{BB962C8B-B14F-4D97-AF65-F5344CB8AC3E}">
        <p14:creationId xmlns:p14="http://schemas.microsoft.com/office/powerpoint/2010/main" val="1561798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1389-9E95-EC5D-B0C4-BA1051704EB2}"/>
              </a:ext>
            </a:extLst>
          </p:cNvPr>
          <p:cNvSpPr>
            <a:spLocks noGrp="1"/>
          </p:cNvSpPr>
          <p:nvPr>
            <p:ph type="title"/>
          </p:nvPr>
        </p:nvSpPr>
        <p:spPr/>
        <p:txBody>
          <a:bodyPr/>
          <a:lstStyle/>
          <a:p>
            <a:r>
              <a:rPr lang="en-US" dirty="0"/>
              <a:t>Safety Does Not happen by Chance </a:t>
            </a:r>
          </a:p>
        </p:txBody>
      </p:sp>
      <p:pic>
        <p:nvPicPr>
          <p:cNvPr id="5" name="Content Placeholder 4" descr="Cartoon showing four increasingly larger computers. Each computer reports that it has passed for &quot;human-safety&quot; in AI. The humans in the cartoon note that they will have to take the computers' &quot;word for it&quot; that they are safe. ">
            <a:extLst>
              <a:ext uri="{FF2B5EF4-FFF2-40B4-BE49-F238E27FC236}">
                <a16:creationId xmlns:a16="http://schemas.microsoft.com/office/drawing/2014/main" id="{6CBD6BB0-C5AE-6164-1FFE-7888F5FB162D}"/>
              </a:ext>
            </a:extLst>
          </p:cNvPr>
          <p:cNvPicPr>
            <a:picLocks noGrp="1" noChangeAspect="1"/>
          </p:cNvPicPr>
          <p:nvPr>
            <p:ph idx="1"/>
          </p:nvPr>
        </p:nvPicPr>
        <p:blipFill>
          <a:blip r:embed="rId2"/>
          <a:stretch>
            <a:fillRect/>
          </a:stretch>
        </p:blipFill>
        <p:spPr>
          <a:xfrm>
            <a:off x="1503947" y="1506288"/>
            <a:ext cx="6136105" cy="3771900"/>
          </a:xfrm>
          <a:prstGeom prst="rect">
            <a:avLst/>
          </a:prstGeom>
        </p:spPr>
      </p:pic>
      <p:sp>
        <p:nvSpPr>
          <p:cNvPr id="7" name="TextBox 6">
            <a:extLst>
              <a:ext uri="{FF2B5EF4-FFF2-40B4-BE49-F238E27FC236}">
                <a16:creationId xmlns:a16="http://schemas.microsoft.com/office/drawing/2014/main" id="{9E2131C8-711D-A229-2115-3A0657E7F7FB}"/>
              </a:ext>
            </a:extLst>
          </p:cNvPr>
          <p:cNvSpPr txBox="1"/>
          <p:nvPr/>
        </p:nvSpPr>
        <p:spPr>
          <a:xfrm>
            <a:off x="5781369" y="5370291"/>
            <a:ext cx="3202736" cy="308418"/>
          </a:xfrm>
          <a:prstGeom prst="rect">
            <a:avLst/>
          </a:prstGeom>
          <a:noFill/>
        </p:spPr>
        <p:txBody>
          <a:bodyPr wrap="square">
            <a:spAutoFit/>
          </a:bodyPr>
          <a:lstStyle/>
          <a:p>
            <a:r>
              <a:rPr lang="en-US" dirty="0"/>
              <a:t>From Iyad </a:t>
            </a:r>
            <a:r>
              <a:rPr lang="en-US" dirty="0" err="1"/>
              <a:t>Rahwan</a:t>
            </a:r>
            <a:r>
              <a:rPr lang="en-US" dirty="0"/>
              <a:t>, Max Planck Institute</a:t>
            </a:r>
          </a:p>
        </p:txBody>
      </p:sp>
    </p:spTree>
    <p:extLst>
      <p:ext uri="{BB962C8B-B14F-4D97-AF65-F5344CB8AC3E}">
        <p14:creationId xmlns:p14="http://schemas.microsoft.com/office/powerpoint/2010/main" val="710483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9D1E1-9F0E-D08D-3987-C959D33CB815}"/>
              </a:ext>
            </a:extLst>
          </p:cNvPr>
          <p:cNvSpPr>
            <a:spLocks noGrp="1"/>
          </p:cNvSpPr>
          <p:nvPr>
            <p:ph type="title"/>
          </p:nvPr>
        </p:nvSpPr>
        <p:spPr/>
        <p:txBody>
          <a:bodyPr/>
          <a:lstStyle/>
          <a:p>
            <a:r>
              <a:rPr lang="en-US" dirty="0"/>
              <a:t>Undesirable Behaviors</a:t>
            </a:r>
          </a:p>
        </p:txBody>
      </p:sp>
      <p:sp>
        <p:nvSpPr>
          <p:cNvPr id="3" name="Content Placeholder 2">
            <a:extLst>
              <a:ext uri="{FF2B5EF4-FFF2-40B4-BE49-F238E27FC236}">
                <a16:creationId xmlns:a16="http://schemas.microsoft.com/office/drawing/2014/main" id="{7FEEF6CB-F03F-CA97-DCC3-B83C99A614B6}"/>
              </a:ext>
            </a:extLst>
          </p:cNvPr>
          <p:cNvSpPr>
            <a:spLocks noGrp="1"/>
          </p:cNvSpPr>
          <p:nvPr>
            <p:ph idx="1"/>
          </p:nvPr>
        </p:nvSpPr>
        <p:spPr/>
        <p:txBody>
          <a:bodyPr/>
          <a:lstStyle/>
          <a:p>
            <a:r>
              <a:rPr lang="en-US" b="0" i="0" dirty="0">
                <a:solidFill>
                  <a:srgbClr val="000000"/>
                </a:solidFill>
                <a:effectLst/>
                <a:latin typeface="Arial" panose="020B0604020202020204" pitchFamily="34" charset="0"/>
              </a:rPr>
              <a:t>Given AI deployment in high-stakes settings, it is imperative that learning-enabled systems be safe: developers must ensure that when deployed, undesirable system behaviors do not arise. Undesirable system behaviors encompass:</a:t>
            </a:r>
          </a:p>
          <a:p>
            <a:pPr lvl="1"/>
            <a:r>
              <a:rPr lang="en-US" b="0" i="0" dirty="0">
                <a:solidFill>
                  <a:srgbClr val="000000"/>
                </a:solidFill>
                <a:effectLst/>
                <a:latin typeface="Arial" panose="020B0604020202020204" pitchFamily="34" charset="0"/>
              </a:rPr>
              <a:t>overt blunders like prediction errors and system crashes, </a:t>
            </a:r>
          </a:p>
          <a:p>
            <a:pPr lvl="1"/>
            <a:r>
              <a:rPr lang="en-US" b="0" i="0" dirty="0">
                <a:solidFill>
                  <a:srgbClr val="000000"/>
                </a:solidFill>
                <a:effectLst/>
                <a:latin typeface="Arial" panose="020B0604020202020204" pitchFamily="34" charset="0"/>
              </a:rPr>
              <a:t>silent failures, like reporting unjustified confidence levels out-of-distribution, and competently achieving unintended objectives.</a:t>
            </a:r>
            <a:endParaRPr lang="en-US" dirty="0"/>
          </a:p>
        </p:txBody>
      </p:sp>
    </p:spTree>
    <p:extLst>
      <p:ext uri="{BB962C8B-B14F-4D97-AF65-F5344CB8AC3E}">
        <p14:creationId xmlns:p14="http://schemas.microsoft.com/office/powerpoint/2010/main" val="3076284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1F88F-DAE4-28B6-9C07-EF3E8B1BC25E}"/>
              </a:ext>
            </a:extLst>
          </p:cNvPr>
          <p:cNvSpPr>
            <a:spLocks noGrp="1"/>
          </p:cNvSpPr>
          <p:nvPr>
            <p:ph type="title"/>
          </p:nvPr>
        </p:nvSpPr>
        <p:spPr/>
        <p:txBody>
          <a:bodyPr/>
          <a:lstStyle/>
          <a:p>
            <a:r>
              <a:rPr lang="en-US" dirty="0"/>
              <a:t>Learning-Enabled Systems</a:t>
            </a:r>
          </a:p>
        </p:txBody>
      </p:sp>
      <p:sp>
        <p:nvSpPr>
          <p:cNvPr id="3" name="Content Placeholder 2">
            <a:extLst>
              <a:ext uri="{FF2B5EF4-FFF2-40B4-BE49-F238E27FC236}">
                <a16:creationId xmlns:a16="http://schemas.microsoft.com/office/drawing/2014/main" id="{EAA39445-ABD4-106C-B6E7-D59B87B58E03}"/>
              </a:ext>
            </a:extLst>
          </p:cNvPr>
          <p:cNvSpPr>
            <a:spLocks noGrp="1"/>
          </p:cNvSpPr>
          <p:nvPr>
            <p:ph idx="1"/>
          </p:nvPr>
        </p:nvSpPr>
        <p:spPr/>
        <p:txBody>
          <a:bodyPr/>
          <a:lstStyle/>
          <a:p>
            <a:r>
              <a:rPr lang="en-US" dirty="0"/>
              <a:t>Learning-enabled systems are systems with learning-based components that include, but are not limited to, deployed systems in healthcare and medicine, criminal justice, autonomous and cyber-physical systems, and finance. Learning-enabled systems also include foundational learning-based systems that may be subsequently applied in many downstream domains. </a:t>
            </a:r>
          </a:p>
        </p:txBody>
      </p:sp>
    </p:spTree>
    <p:extLst>
      <p:ext uri="{BB962C8B-B14F-4D97-AF65-F5344CB8AC3E}">
        <p14:creationId xmlns:p14="http://schemas.microsoft.com/office/powerpoint/2010/main" val="2867770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B80EC-E498-21D5-CB1C-D1D8C5377BB2}"/>
              </a:ext>
            </a:extLst>
          </p:cNvPr>
          <p:cNvSpPr>
            <a:spLocks noGrp="1"/>
          </p:cNvSpPr>
          <p:nvPr>
            <p:ph type="title"/>
          </p:nvPr>
        </p:nvSpPr>
        <p:spPr/>
        <p:txBody>
          <a:bodyPr/>
          <a:lstStyle/>
          <a:p>
            <a:r>
              <a:rPr lang="en-US" dirty="0"/>
              <a:t>Goals of the Program</a:t>
            </a:r>
          </a:p>
        </p:txBody>
      </p:sp>
      <p:sp>
        <p:nvSpPr>
          <p:cNvPr id="3" name="Content Placeholder 2">
            <a:extLst>
              <a:ext uri="{FF2B5EF4-FFF2-40B4-BE49-F238E27FC236}">
                <a16:creationId xmlns:a16="http://schemas.microsoft.com/office/drawing/2014/main" id="{5ADA7255-4C3E-F1B9-CEB5-51ED671BBD18}"/>
              </a:ext>
            </a:extLst>
          </p:cNvPr>
          <p:cNvSpPr>
            <a:spLocks noGrp="1"/>
          </p:cNvSpPr>
          <p:nvPr>
            <p:ph idx="1"/>
          </p:nvPr>
        </p:nvSpPr>
        <p:spPr>
          <a:xfrm>
            <a:off x="228600" y="1477561"/>
            <a:ext cx="8686800" cy="3771636"/>
          </a:xfrm>
        </p:spPr>
        <p:txBody>
          <a:bodyPr/>
          <a:lstStyle/>
          <a:p>
            <a:r>
              <a:rPr lang="en-US" dirty="0">
                <a:solidFill>
                  <a:srgbClr val="000000"/>
                </a:solidFill>
              </a:rPr>
              <a:t>Solicit </a:t>
            </a:r>
            <a:r>
              <a:rPr lang="en-US" b="0" i="0" dirty="0">
                <a:solidFill>
                  <a:srgbClr val="000000"/>
                </a:solidFill>
                <a:effectLst/>
              </a:rPr>
              <a:t>foundational research that leads to the design and implementation of learning-enabled systems in which safety is ensured with high levels of confidence. </a:t>
            </a:r>
          </a:p>
          <a:p>
            <a:r>
              <a:rPr lang="en-US" dirty="0"/>
              <a:t>The program will be considered a success if developers of future learning-enabled systems can (i) informally explain why the systems can be deployed safely in unpredictable environments and (ii) back these informal explanations with rigorous evidence that the system satisfies precise safety specifications.</a:t>
            </a:r>
          </a:p>
        </p:txBody>
      </p:sp>
    </p:spTree>
    <p:extLst>
      <p:ext uri="{BB962C8B-B14F-4D97-AF65-F5344CB8AC3E}">
        <p14:creationId xmlns:p14="http://schemas.microsoft.com/office/powerpoint/2010/main" val="278131724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rgbClr val="000000"/>
          </a:solidFill>
          <a:headEnd type="arrow"/>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176FF569A72144925470ED9676DC30" ma:contentTypeVersion="8" ma:contentTypeDescription="Create a new document." ma:contentTypeScope="" ma:versionID="61e35a3766a54ced0cbcac5d093416e3">
  <xsd:schema xmlns:xsd="http://www.w3.org/2001/XMLSchema" xmlns:xs="http://www.w3.org/2001/XMLSchema" xmlns:p="http://schemas.microsoft.com/office/2006/metadata/properties" xmlns:ns2="0cf77daa-5445-4d26-ace6-97094430d631" targetNamespace="http://schemas.microsoft.com/office/2006/metadata/properties" ma:root="true" ma:fieldsID="2afc24a38483a6145d573f72598346fd" ns2:_="">
    <xsd:import namespace="0cf77daa-5445-4d26-ace6-97094430d6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77daa-5445-4d26-ace6-97094430d6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39E57F-9483-442D-86F5-541FC3AE9B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f77daa-5445-4d26-ace6-97094430d6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36BBDB-19BC-46E9-9C83-5073688EC1C3}">
  <ds:schemaRefs>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schemas.microsoft.com/office/2006/documentManagement/types"/>
    <ds:schemaRef ds:uri="57242c35-3ede-433f-9bdd-b9bd4a83643e"/>
    <ds:schemaRef ds:uri="http://purl.org/dc/elements/1.1/"/>
    <ds:schemaRef ds:uri="e8e3d445-dafc-4325-bf78-61afbce77e06"/>
    <ds:schemaRef ds:uri="http://www.w3.org/XML/1998/namespace"/>
    <ds:schemaRef ds:uri="http://purl.org/dc/dcmitype/"/>
  </ds:schemaRefs>
</ds:datastoreItem>
</file>

<file path=customXml/itemProps3.xml><?xml version="1.0" encoding="utf-8"?>
<ds:datastoreItem xmlns:ds="http://schemas.openxmlformats.org/officeDocument/2006/customXml" ds:itemID="{1601F3D8-3DE6-4974-A2C8-DB468DBD2A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4145</TotalTime>
  <Words>1185</Words>
  <Application>Microsoft Office PowerPoint</Application>
  <PresentationFormat>On-screen Show (16:10)</PresentationFormat>
  <Paragraphs>93</Paragraphs>
  <Slides>20</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Arial</vt:lpstr>
      <vt:lpstr>Calibri</vt:lpstr>
      <vt:lpstr>Calibri Light</vt:lpstr>
      <vt:lpstr>Courier New</vt:lpstr>
      <vt:lpstr>Georgia</vt:lpstr>
      <vt:lpstr>Lato Light</vt:lpstr>
      <vt:lpstr>Microsoft Sans Serif</vt:lpstr>
      <vt:lpstr>Open Sans</vt:lpstr>
      <vt:lpstr>Poppins</vt:lpstr>
      <vt:lpstr>Tw Cen MT</vt:lpstr>
      <vt:lpstr>Wingdings</vt:lpstr>
      <vt:lpstr>Wingdings 3</vt:lpstr>
      <vt:lpstr>1_Office Theme</vt:lpstr>
      <vt:lpstr>Safe Learning-Enabled Systems NSF 23-562 Webinar</vt:lpstr>
      <vt:lpstr>NSF Team</vt:lpstr>
      <vt:lpstr>Participating CISE Divisions</vt:lpstr>
      <vt:lpstr>   Partners</vt:lpstr>
      <vt:lpstr>AI Systems are Growing Rapidly</vt:lpstr>
      <vt:lpstr>Safety Does Not happen by Chance </vt:lpstr>
      <vt:lpstr>Undesirable Behaviors</vt:lpstr>
      <vt:lpstr>Learning-Enabled Systems</vt:lpstr>
      <vt:lpstr>Goals of the Program</vt:lpstr>
      <vt:lpstr>Goals of the program (Con’t)</vt:lpstr>
      <vt:lpstr>Ideals for the Program</vt:lpstr>
      <vt:lpstr>Safety Guarantees</vt:lpstr>
      <vt:lpstr>Safety Requirements</vt:lpstr>
      <vt:lpstr>All Proposals Must</vt:lpstr>
      <vt:lpstr>Notions of safety include, but are not limited to</vt:lpstr>
      <vt:lpstr>NSF Review Criteria</vt:lpstr>
      <vt:lpstr>Additional Solicitation Specific Review Criteria</vt:lpstr>
      <vt:lpstr>Additional Solicitation Specific Review Criteria Con’t</vt:lpstr>
      <vt:lpstr>Some Quick Tips</vt:lpstr>
      <vt:lpstr>Thanks!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 CD</dc:creator>
  <cp:lastModifiedBy>Carlson, Paul L. (Contractor)</cp:lastModifiedBy>
  <cp:revision>780</cp:revision>
  <cp:lastPrinted>2022-11-21T21:16:48Z</cp:lastPrinted>
  <dcterms:created xsi:type="dcterms:W3CDTF">2019-02-03T17:47:16Z</dcterms:created>
  <dcterms:modified xsi:type="dcterms:W3CDTF">2023-04-12T19:31:14Z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0x010100BF20B2CEBEBB444DBE8B74C315323C01</vt:lpwstr>
  </property>
  <property fmtid="{D5CDD505-2E9C-101B-9397-08002B2CF9AE}" pid="3" name="TitusGUID">
    <vt:lpwstr>b0b5fd7b-61f0-4f92-ab98-2fcf32a05105</vt:lpwstr>
  </property>
  <property fmtid="{D5CDD505-2E9C-101B-9397-08002B2CF9AE}" pid="4" name="ContainsCUI">
    <vt:lpwstr>No</vt:lpwstr>
  </property>
</Properties>
</file>